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1" d="100"/>
          <a:sy n="91" d="100"/>
        </p:scale>
        <p:origin x="3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7EF52-5181-4846-899A-DCFD545F9F26}" type="datetimeFigureOut">
              <a:rPr lang="es-AR" smtClean="0"/>
              <a:t>17/3/2022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0C485-F299-4B1B-9890-AA276ECBE305}" type="slidenum">
              <a:rPr lang="es-AR" smtClean="0"/>
              <a:t>‹Nº›</a:t>
            </a:fld>
            <a:endParaRPr lang="es-AR"/>
          </a:p>
        </p:txBody>
      </p:sp>
    </p:spTree>
    <p:extLst>
      <p:ext uri="{BB962C8B-B14F-4D97-AF65-F5344CB8AC3E}">
        <p14:creationId xmlns:p14="http://schemas.microsoft.com/office/powerpoint/2010/main" val="222723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buFont typeface="Times New Roman" pitchFamily="18" charset="0"/>
              <a:buNone/>
            </a:pPr>
            <a:fld id="{67E274B2-0F8F-4B40-953F-3AA4BA3936DC}" type="slidenum">
              <a:rPr lang="en-GB" altLang="es-AR" smtClean="0">
                <a:solidFill>
                  <a:prstClr val="black"/>
                </a:solidFill>
                <a:ea typeface="Arial Unicode MS" pitchFamily="34" charset="-128"/>
                <a:cs typeface="Arial Unicode MS" pitchFamily="34" charset="-128"/>
              </a:rPr>
              <a:pPr>
                <a:spcBef>
                  <a:spcPct val="0"/>
                </a:spcBef>
                <a:buFont typeface="Times New Roman" pitchFamily="18" charset="0"/>
                <a:buNone/>
              </a:pPr>
              <a:t>11</a:t>
            </a:fld>
            <a:endParaRPr lang="en-GB" altLang="es-AR">
              <a:solidFill>
                <a:prstClr val="black"/>
              </a:solidFill>
              <a:ea typeface="Arial Unicode MS" pitchFamily="34" charset="-128"/>
              <a:cs typeface="Arial Unicode MS" pitchFamily="34" charset="-128"/>
            </a:endParaRPr>
          </a:p>
        </p:txBody>
      </p:sp>
    </p:spTree>
    <p:extLst>
      <p:ext uri="{BB962C8B-B14F-4D97-AF65-F5344CB8AC3E}">
        <p14:creationId xmlns:p14="http://schemas.microsoft.com/office/powerpoint/2010/main" val="271107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C3CC77B8-12B1-4361-8CC6-7A680793F3FD}" type="datetimeFigureOut">
              <a:rPr lang="es-AR" smtClean="0">
                <a:solidFill>
                  <a:srgbClr val="DBF5F9">
                    <a:shade val="90000"/>
                  </a:srgbClr>
                </a:solidFill>
              </a:rPr>
              <a:pPr/>
              <a:t>17/3/2022</a:t>
            </a:fld>
            <a:endParaRPr lang="es-AR">
              <a:solidFill>
                <a:srgbClr val="DBF5F9">
                  <a:shade val="90000"/>
                </a:srgbClr>
              </a:solidFill>
            </a:endParaRPr>
          </a:p>
        </p:txBody>
      </p:sp>
      <p:sp>
        <p:nvSpPr>
          <p:cNvPr id="19" name="Footer Placeholder 18"/>
          <p:cNvSpPr>
            <a:spLocks noGrp="1"/>
          </p:cNvSpPr>
          <p:nvPr>
            <p:ph type="ftr" sz="quarter" idx="11"/>
          </p:nvPr>
        </p:nvSpPr>
        <p:spPr/>
        <p:txBody>
          <a:bodyPr/>
          <a:lstStyle/>
          <a:p>
            <a:endParaRPr lang="es-AR">
              <a:solidFill>
                <a:srgbClr val="DBF5F9">
                  <a:shade val="90000"/>
                </a:srgbClr>
              </a:solidFill>
            </a:endParaRPr>
          </a:p>
        </p:txBody>
      </p:sp>
      <p:sp>
        <p:nvSpPr>
          <p:cNvPr id="27" name="Slide Number Placeholder 26"/>
          <p:cNvSpPr>
            <a:spLocks noGrp="1"/>
          </p:cNvSpPr>
          <p:nvPr>
            <p:ph type="sldNum" sz="quarter" idx="12"/>
          </p:nvPr>
        </p:nvSpPr>
        <p:spPr/>
        <p:txBody>
          <a:bodyPr/>
          <a:lstStyle/>
          <a:p>
            <a:fld id="{454C0C79-8819-4094-84A2-8350C3092D60}" type="slidenum">
              <a:rPr lang="es-AR" smtClean="0">
                <a:solidFill>
                  <a:srgbClr val="DBF5F9">
                    <a:shade val="90000"/>
                  </a:srgbClr>
                </a:solidFill>
              </a:rPr>
              <a:pPr/>
              <a:t>‹Nº›</a:t>
            </a:fld>
            <a:endParaRPr lang="es-AR">
              <a:solidFill>
                <a:srgbClr val="DBF5F9">
                  <a:shade val="90000"/>
                </a:srgbClr>
              </a:solidFill>
            </a:endParaRPr>
          </a:p>
        </p:txBody>
      </p:sp>
    </p:spTree>
    <p:extLst>
      <p:ext uri="{BB962C8B-B14F-4D97-AF65-F5344CB8AC3E}">
        <p14:creationId xmlns:p14="http://schemas.microsoft.com/office/powerpoint/2010/main" val="32099850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C3CC77B8-12B1-4361-8CC6-7A680793F3FD}" type="datetimeFigureOut">
              <a:rPr lang="es-AR" smtClean="0">
                <a:solidFill>
                  <a:srgbClr val="04617B">
                    <a:shade val="90000"/>
                  </a:srgbClr>
                </a:solidFill>
              </a:rPr>
              <a:pPr/>
              <a:t>17/3/2022</a:t>
            </a:fld>
            <a:endParaRPr lang="es-AR">
              <a:solidFill>
                <a:srgbClr val="04617B">
                  <a:shade val="90000"/>
                </a:srgbClr>
              </a:solidFill>
            </a:endParaRPr>
          </a:p>
        </p:txBody>
      </p:sp>
      <p:sp>
        <p:nvSpPr>
          <p:cNvPr id="5" name="Footer Placeholder 4"/>
          <p:cNvSpPr>
            <a:spLocks noGrp="1"/>
          </p:cNvSpPr>
          <p:nvPr>
            <p:ph type="ftr" sz="quarter" idx="11"/>
          </p:nvPr>
        </p:nvSpPr>
        <p:spPr/>
        <p:txBody>
          <a:bodyPr/>
          <a:lstStyle/>
          <a:p>
            <a:endParaRPr lang="es-AR">
              <a:solidFill>
                <a:srgbClr val="04617B">
                  <a:shade val="90000"/>
                </a:srgbClr>
              </a:solidFill>
            </a:endParaRPr>
          </a:p>
        </p:txBody>
      </p:sp>
      <p:sp>
        <p:nvSpPr>
          <p:cNvPr id="6" name="Slide Number Placeholder 5"/>
          <p:cNvSpPr>
            <a:spLocks noGrp="1"/>
          </p:cNvSpPr>
          <p:nvPr>
            <p:ph type="sldNum" sz="quarter" idx="12"/>
          </p:nvPr>
        </p:nvSpPr>
        <p:spPr/>
        <p:txBody>
          <a:bodyPr/>
          <a:lstStyle/>
          <a:p>
            <a:fld id="{454C0C79-8819-4094-84A2-8350C3092D60}" type="slidenum">
              <a:rPr lang="es-AR" smtClean="0">
                <a:solidFill>
                  <a:srgbClr val="04617B">
                    <a:shade val="90000"/>
                  </a:srgbClr>
                </a:solidFill>
              </a:rPr>
              <a:pPr/>
              <a:t>‹Nº›</a:t>
            </a:fld>
            <a:endParaRPr lang="es-AR">
              <a:solidFill>
                <a:srgbClr val="04617B">
                  <a:shade val="90000"/>
                </a:srgbClr>
              </a:solidFill>
            </a:endParaRPr>
          </a:p>
        </p:txBody>
      </p:sp>
    </p:spTree>
    <p:extLst>
      <p:ext uri="{BB962C8B-B14F-4D97-AF65-F5344CB8AC3E}">
        <p14:creationId xmlns:p14="http://schemas.microsoft.com/office/powerpoint/2010/main" val="362636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C3CC77B8-12B1-4361-8CC6-7A680793F3FD}" type="datetimeFigureOut">
              <a:rPr lang="es-AR" smtClean="0">
                <a:solidFill>
                  <a:srgbClr val="04617B">
                    <a:shade val="90000"/>
                  </a:srgbClr>
                </a:solidFill>
              </a:rPr>
              <a:pPr/>
              <a:t>17/3/2022</a:t>
            </a:fld>
            <a:endParaRPr lang="es-AR">
              <a:solidFill>
                <a:srgbClr val="04617B">
                  <a:shade val="90000"/>
                </a:srgbClr>
              </a:solidFill>
            </a:endParaRPr>
          </a:p>
        </p:txBody>
      </p:sp>
      <p:sp>
        <p:nvSpPr>
          <p:cNvPr id="5" name="Footer Placeholder 4"/>
          <p:cNvSpPr>
            <a:spLocks noGrp="1"/>
          </p:cNvSpPr>
          <p:nvPr>
            <p:ph type="ftr" sz="quarter" idx="11"/>
          </p:nvPr>
        </p:nvSpPr>
        <p:spPr/>
        <p:txBody>
          <a:bodyPr/>
          <a:lstStyle/>
          <a:p>
            <a:endParaRPr lang="es-AR">
              <a:solidFill>
                <a:srgbClr val="04617B">
                  <a:shade val="90000"/>
                </a:srgbClr>
              </a:solidFill>
            </a:endParaRPr>
          </a:p>
        </p:txBody>
      </p:sp>
      <p:sp>
        <p:nvSpPr>
          <p:cNvPr id="6" name="Slide Number Placeholder 5"/>
          <p:cNvSpPr>
            <a:spLocks noGrp="1"/>
          </p:cNvSpPr>
          <p:nvPr>
            <p:ph type="sldNum" sz="quarter" idx="12"/>
          </p:nvPr>
        </p:nvSpPr>
        <p:spPr/>
        <p:txBody>
          <a:bodyPr/>
          <a:lstStyle/>
          <a:p>
            <a:fld id="{454C0C79-8819-4094-84A2-8350C3092D60}" type="slidenum">
              <a:rPr lang="es-AR" smtClean="0">
                <a:solidFill>
                  <a:srgbClr val="04617B">
                    <a:shade val="90000"/>
                  </a:srgbClr>
                </a:solidFill>
              </a:rPr>
              <a:pPr/>
              <a:t>‹Nº›</a:t>
            </a:fld>
            <a:endParaRPr lang="es-AR">
              <a:solidFill>
                <a:srgbClr val="04617B">
                  <a:shade val="90000"/>
                </a:srgbClr>
              </a:solidFill>
            </a:endParaRPr>
          </a:p>
        </p:txBody>
      </p:sp>
    </p:spTree>
    <p:extLst>
      <p:ext uri="{BB962C8B-B14F-4D97-AF65-F5344CB8AC3E}">
        <p14:creationId xmlns:p14="http://schemas.microsoft.com/office/powerpoint/2010/main" val="1321381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9334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40299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01812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019586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16272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706341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878252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86861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C3CC77B8-12B1-4361-8CC6-7A680793F3FD}" type="datetimeFigureOut">
              <a:rPr lang="es-AR" smtClean="0">
                <a:solidFill>
                  <a:srgbClr val="04617B">
                    <a:shade val="90000"/>
                  </a:srgbClr>
                </a:solidFill>
              </a:rPr>
              <a:pPr/>
              <a:t>17/3/2022</a:t>
            </a:fld>
            <a:endParaRPr lang="es-AR">
              <a:solidFill>
                <a:srgbClr val="04617B">
                  <a:shade val="90000"/>
                </a:srgbClr>
              </a:solidFill>
            </a:endParaRPr>
          </a:p>
        </p:txBody>
      </p:sp>
      <p:sp>
        <p:nvSpPr>
          <p:cNvPr id="5" name="Footer Placeholder 4"/>
          <p:cNvSpPr>
            <a:spLocks noGrp="1"/>
          </p:cNvSpPr>
          <p:nvPr>
            <p:ph type="ftr" sz="quarter" idx="11"/>
          </p:nvPr>
        </p:nvSpPr>
        <p:spPr/>
        <p:txBody>
          <a:bodyPr/>
          <a:lstStyle/>
          <a:p>
            <a:endParaRPr lang="es-AR">
              <a:solidFill>
                <a:srgbClr val="04617B">
                  <a:shade val="90000"/>
                </a:srgbClr>
              </a:solidFill>
            </a:endParaRPr>
          </a:p>
        </p:txBody>
      </p:sp>
      <p:sp>
        <p:nvSpPr>
          <p:cNvPr id="6" name="Slide Number Placeholder 5"/>
          <p:cNvSpPr>
            <a:spLocks noGrp="1"/>
          </p:cNvSpPr>
          <p:nvPr>
            <p:ph type="sldNum" sz="quarter" idx="12"/>
          </p:nvPr>
        </p:nvSpPr>
        <p:spPr/>
        <p:txBody>
          <a:bodyPr/>
          <a:lstStyle/>
          <a:p>
            <a:fld id="{454C0C79-8819-4094-84A2-8350C3092D60}" type="slidenum">
              <a:rPr lang="es-AR" smtClean="0">
                <a:solidFill>
                  <a:srgbClr val="04617B">
                    <a:shade val="90000"/>
                  </a:srgbClr>
                </a:solidFill>
              </a:rPr>
              <a:pPr/>
              <a:t>‹Nº›</a:t>
            </a:fld>
            <a:endParaRPr lang="es-AR">
              <a:solidFill>
                <a:srgbClr val="04617B">
                  <a:shade val="90000"/>
                </a:srgbClr>
              </a:solidFill>
            </a:endParaRPr>
          </a:p>
        </p:txBody>
      </p:sp>
    </p:spTree>
    <p:extLst>
      <p:ext uri="{BB962C8B-B14F-4D97-AF65-F5344CB8AC3E}">
        <p14:creationId xmlns:p14="http://schemas.microsoft.com/office/powerpoint/2010/main" val="165736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85415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356388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94223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1"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1420587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732076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839987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777745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956492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3/17/2022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84701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C3CC77B8-12B1-4361-8CC6-7A680793F3FD}" type="datetimeFigureOut">
              <a:rPr lang="es-AR" smtClean="0">
                <a:solidFill>
                  <a:srgbClr val="DBF5F9">
                    <a:shade val="90000"/>
                  </a:srgbClr>
                </a:solidFill>
              </a:rPr>
              <a:pPr/>
              <a:t>17/3/2022</a:t>
            </a:fld>
            <a:endParaRPr lang="es-AR">
              <a:solidFill>
                <a:srgbClr val="DBF5F9">
                  <a:shade val="90000"/>
                </a:srgbClr>
              </a:solidFill>
            </a:endParaRPr>
          </a:p>
        </p:txBody>
      </p:sp>
      <p:sp>
        <p:nvSpPr>
          <p:cNvPr id="5" name="Footer Placeholder 4"/>
          <p:cNvSpPr>
            <a:spLocks noGrp="1"/>
          </p:cNvSpPr>
          <p:nvPr>
            <p:ph type="ftr" sz="quarter" idx="11"/>
          </p:nvPr>
        </p:nvSpPr>
        <p:spPr/>
        <p:txBody>
          <a:bodyPr/>
          <a:lstStyle/>
          <a:p>
            <a:endParaRPr lang="es-AR">
              <a:solidFill>
                <a:srgbClr val="DBF5F9">
                  <a:shade val="90000"/>
                </a:srgbClr>
              </a:solidFill>
            </a:endParaRPr>
          </a:p>
        </p:txBody>
      </p:sp>
      <p:sp>
        <p:nvSpPr>
          <p:cNvPr id="6" name="Slide Number Placeholder 5"/>
          <p:cNvSpPr>
            <a:spLocks noGrp="1"/>
          </p:cNvSpPr>
          <p:nvPr>
            <p:ph type="sldNum" sz="quarter" idx="12"/>
          </p:nvPr>
        </p:nvSpPr>
        <p:spPr/>
        <p:txBody>
          <a:bodyPr/>
          <a:lstStyle/>
          <a:p>
            <a:fld id="{454C0C79-8819-4094-84A2-8350C3092D60}" type="slidenum">
              <a:rPr lang="es-AR" smtClean="0">
                <a:solidFill>
                  <a:srgbClr val="DBF5F9">
                    <a:shade val="90000"/>
                  </a:srgbClr>
                </a:solidFill>
              </a:rPr>
              <a:pPr/>
              <a:t>‹Nº›</a:t>
            </a:fld>
            <a:endParaRPr lang="es-AR">
              <a:solidFill>
                <a:srgbClr val="DBF5F9">
                  <a:shade val="90000"/>
                </a:srgbClr>
              </a:solidFill>
            </a:endParaRPr>
          </a:p>
        </p:txBody>
      </p:sp>
    </p:spTree>
    <p:extLst>
      <p:ext uri="{BB962C8B-B14F-4D97-AF65-F5344CB8AC3E}">
        <p14:creationId xmlns:p14="http://schemas.microsoft.com/office/powerpoint/2010/main" val="18959638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C3CC77B8-12B1-4361-8CC6-7A680793F3FD}" type="datetimeFigureOut">
              <a:rPr lang="es-AR" smtClean="0">
                <a:solidFill>
                  <a:srgbClr val="04617B">
                    <a:shade val="90000"/>
                  </a:srgbClr>
                </a:solidFill>
              </a:rPr>
              <a:pPr/>
              <a:t>17/3/2022</a:t>
            </a:fld>
            <a:endParaRPr lang="es-AR">
              <a:solidFill>
                <a:srgbClr val="04617B">
                  <a:shade val="90000"/>
                </a:srgbClr>
              </a:solidFill>
            </a:endParaRPr>
          </a:p>
        </p:txBody>
      </p:sp>
      <p:sp>
        <p:nvSpPr>
          <p:cNvPr id="6" name="Footer Placeholder 5"/>
          <p:cNvSpPr>
            <a:spLocks noGrp="1"/>
          </p:cNvSpPr>
          <p:nvPr>
            <p:ph type="ftr" sz="quarter" idx="11"/>
          </p:nvPr>
        </p:nvSpPr>
        <p:spPr/>
        <p:txBody>
          <a:bodyPr/>
          <a:lstStyle/>
          <a:p>
            <a:endParaRPr lang="es-AR">
              <a:solidFill>
                <a:srgbClr val="04617B">
                  <a:shade val="90000"/>
                </a:srgbClr>
              </a:solidFill>
            </a:endParaRPr>
          </a:p>
        </p:txBody>
      </p:sp>
      <p:sp>
        <p:nvSpPr>
          <p:cNvPr id="7" name="Slide Number Placeholder 6"/>
          <p:cNvSpPr>
            <a:spLocks noGrp="1"/>
          </p:cNvSpPr>
          <p:nvPr>
            <p:ph type="sldNum" sz="quarter" idx="12"/>
          </p:nvPr>
        </p:nvSpPr>
        <p:spPr/>
        <p:txBody>
          <a:bodyPr/>
          <a:lstStyle/>
          <a:p>
            <a:fld id="{454C0C79-8819-4094-84A2-8350C3092D60}" type="slidenum">
              <a:rPr lang="es-AR" smtClean="0">
                <a:solidFill>
                  <a:srgbClr val="04617B">
                    <a:shade val="90000"/>
                  </a:srgbClr>
                </a:solidFill>
              </a:rPr>
              <a:pPr/>
              <a:t>‹Nº›</a:t>
            </a:fld>
            <a:endParaRPr lang="es-AR">
              <a:solidFill>
                <a:srgbClr val="04617B">
                  <a:shade val="90000"/>
                </a:srgbClr>
              </a:solidFill>
            </a:endParaRPr>
          </a:p>
        </p:txBody>
      </p:sp>
    </p:spTree>
    <p:extLst>
      <p:ext uri="{BB962C8B-B14F-4D97-AF65-F5344CB8AC3E}">
        <p14:creationId xmlns:p14="http://schemas.microsoft.com/office/powerpoint/2010/main" val="314488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6193369" y="1859760"/>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6193369"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C3CC77B8-12B1-4361-8CC6-7A680793F3FD}" type="datetimeFigureOut">
              <a:rPr lang="es-AR" smtClean="0">
                <a:solidFill>
                  <a:srgbClr val="04617B">
                    <a:shade val="90000"/>
                  </a:srgbClr>
                </a:solidFill>
              </a:rPr>
              <a:pPr/>
              <a:t>17/3/2022</a:t>
            </a:fld>
            <a:endParaRPr lang="es-AR">
              <a:solidFill>
                <a:srgbClr val="04617B">
                  <a:shade val="90000"/>
                </a:srgbClr>
              </a:solidFill>
            </a:endParaRPr>
          </a:p>
        </p:txBody>
      </p:sp>
      <p:sp>
        <p:nvSpPr>
          <p:cNvPr id="8" name="Footer Placeholder 7"/>
          <p:cNvSpPr>
            <a:spLocks noGrp="1"/>
          </p:cNvSpPr>
          <p:nvPr>
            <p:ph type="ftr" sz="quarter" idx="11"/>
          </p:nvPr>
        </p:nvSpPr>
        <p:spPr/>
        <p:txBody>
          <a:bodyPr/>
          <a:lstStyle/>
          <a:p>
            <a:endParaRPr lang="es-AR">
              <a:solidFill>
                <a:srgbClr val="04617B">
                  <a:shade val="90000"/>
                </a:srgbClr>
              </a:solidFill>
            </a:endParaRPr>
          </a:p>
        </p:txBody>
      </p:sp>
      <p:sp>
        <p:nvSpPr>
          <p:cNvPr id="9" name="Slide Number Placeholder 8"/>
          <p:cNvSpPr>
            <a:spLocks noGrp="1"/>
          </p:cNvSpPr>
          <p:nvPr>
            <p:ph type="sldNum" sz="quarter" idx="12"/>
          </p:nvPr>
        </p:nvSpPr>
        <p:spPr/>
        <p:txBody>
          <a:bodyPr/>
          <a:lstStyle/>
          <a:p>
            <a:fld id="{454C0C79-8819-4094-84A2-8350C3092D60}" type="slidenum">
              <a:rPr lang="es-AR" smtClean="0">
                <a:solidFill>
                  <a:srgbClr val="04617B">
                    <a:shade val="90000"/>
                  </a:srgbClr>
                </a:solidFill>
              </a:rPr>
              <a:pPr/>
              <a:t>‹Nº›</a:t>
            </a:fld>
            <a:endParaRPr lang="es-AR">
              <a:solidFill>
                <a:srgbClr val="04617B">
                  <a:shade val="90000"/>
                </a:srgbClr>
              </a:solidFill>
            </a:endParaRPr>
          </a:p>
        </p:txBody>
      </p:sp>
    </p:spTree>
    <p:extLst>
      <p:ext uri="{BB962C8B-B14F-4D97-AF65-F5344CB8AC3E}">
        <p14:creationId xmlns:p14="http://schemas.microsoft.com/office/powerpoint/2010/main" val="372676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C3CC77B8-12B1-4361-8CC6-7A680793F3FD}" type="datetimeFigureOut">
              <a:rPr lang="es-AR" smtClean="0">
                <a:solidFill>
                  <a:srgbClr val="04617B">
                    <a:shade val="90000"/>
                  </a:srgbClr>
                </a:solidFill>
              </a:rPr>
              <a:pPr/>
              <a:t>17/3/2022</a:t>
            </a:fld>
            <a:endParaRPr lang="es-AR">
              <a:solidFill>
                <a:srgbClr val="04617B">
                  <a:shade val="90000"/>
                </a:srgbClr>
              </a:solidFill>
            </a:endParaRPr>
          </a:p>
        </p:txBody>
      </p:sp>
      <p:sp>
        <p:nvSpPr>
          <p:cNvPr id="4" name="Footer Placeholder 3"/>
          <p:cNvSpPr>
            <a:spLocks noGrp="1"/>
          </p:cNvSpPr>
          <p:nvPr>
            <p:ph type="ftr" sz="quarter" idx="11"/>
          </p:nvPr>
        </p:nvSpPr>
        <p:spPr/>
        <p:txBody>
          <a:bodyPr/>
          <a:lstStyle/>
          <a:p>
            <a:endParaRPr lang="es-AR">
              <a:solidFill>
                <a:srgbClr val="04617B">
                  <a:shade val="90000"/>
                </a:srgbClr>
              </a:solidFill>
            </a:endParaRPr>
          </a:p>
        </p:txBody>
      </p:sp>
      <p:sp>
        <p:nvSpPr>
          <p:cNvPr id="5" name="Slide Number Placeholder 4"/>
          <p:cNvSpPr>
            <a:spLocks noGrp="1"/>
          </p:cNvSpPr>
          <p:nvPr>
            <p:ph type="sldNum" sz="quarter" idx="12"/>
          </p:nvPr>
        </p:nvSpPr>
        <p:spPr/>
        <p:txBody>
          <a:bodyPr/>
          <a:lstStyle/>
          <a:p>
            <a:fld id="{454C0C79-8819-4094-84A2-8350C3092D60}" type="slidenum">
              <a:rPr lang="es-AR" smtClean="0">
                <a:solidFill>
                  <a:srgbClr val="04617B">
                    <a:shade val="90000"/>
                  </a:srgbClr>
                </a:solidFill>
              </a:rPr>
              <a:pPr/>
              <a:t>‹Nº›</a:t>
            </a:fld>
            <a:endParaRPr lang="es-AR">
              <a:solidFill>
                <a:srgbClr val="04617B">
                  <a:shade val="90000"/>
                </a:srgbClr>
              </a:solidFill>
            </a:endParaRPr>
          </a:p>
        </p:txBody>
      </p:sp>
    </p:spTree>
    <p:extLst>
      <p:ext uri="{BB962C8B-B14F-4D97-AF65-F5344CB8AC3E}">
        <p14:creationId xmlns:p14="http://schemas.microsoft.com/office/powerpoint/2010/main" val="398706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C77B8-12B1-4361-8CC6-7A680793F3FD}" type="datetimeFigureOut">
              <a:rPr lang="es-AR" smtClean="0">
                <a:solidFill>
                  <a:srgbClr val="04617B">
                    <a:shade val="90000"/>
                  </a:srgbClr>
                </a:solidFill>
              </a:rPr>
              <a:pPr/>
              <a:t>17/3/2022</a:t>
            </a:fld>
            <a:endParaRPr lang="es-AR">
              <a:solidFill>
                <a:srgbClr val="04617B">
                  <a:shade val="90000"/>
                </a:srgbClr>
              </a:solidFill>
            </a:endParaRPr>
          </a:p>
        </p:txBody>
      </p:sp>
      <p:sp>
        <p:nvSpPr>
          <p:cNvPr id="3" name="Footer Placeholder 2"/>
          <p:cNvSpPr>
            <a:spLocks noGrp="1"/>
          </p:cNvSpPr>
          <p:nvPr>
            <p:ph type="ftr" sz="quarter" idx="11"/>
          </p:nvPr>
        </p:nvSpPr>
        <p:spPr/>
        <p:txBody>
          <a:bodyPr/>
          <a:lstStyle/>
          <a:p>
            <a:endParaRPr lang="es-AR">
              <a:solidFill>
                <a:srgbClr val="04617B">
                  <a:shade val="90000"/>
                </a:srgbClr>
              </a:solidFill>
            </a:endParaRPr>
          </a:p>
        </p:txBody>
      </p:sp>
      <p:sp>
        <p:nvSpPr>
          <p:cNvPr id="4" name="Slide Number Placeholder 3"/>
          <p:cNvSpPr>
            <a:spLocks noGrp="1"/>
          </p:cNvSpPr>
          <p:nvPr>
            <p:ph type="sldNum" sz="quarter" idx="12"/>
          </p:nvPr>
        </p:nvSpPr>
        <p:spPr/>
        <p:txBody>
          <a:bodyPr/>
          <a:lstStyle/>
          <a:p>
            <a:fld id="{454C0C79-8819-4094-84A2-8350C3092D60}" type="slidenum">
              <a:rPr lang="es-AR" smtClean="0">
                <a:solidFill>
                  <a:srgbClr val="04617B">
                    <a:shade val="90000"/>
                  </a:srgbClr>
                </a:solidFill>
              </a:rPr>
              <a:pPr/>
              <a:t>‹Nº›</a:t>
            </a:fld>
            <a:endParaRPr lang="es-AR">
              <a:solidFill>
                <a:srgbClr val="04617B">
                  <a:shade val="90000"/>
                </a:srgbClr>
              </a:solidFill>
            </a:endParaRPr>
          </a:p>
        </p:txBody>
      </p:sp>
    </p:spTree>
    <p:extLst>
      <p:ext uri="{BB962C8B-B14F-4D97-AF65-F5344CB8AC3E}">
        <p14:creationId xmlns:p14="http://schemas.microsoft.com/office/powerpoint/2010/main" val="71298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C3CC77B8-12B1-4361-8CC6-7A680793F3FD}" type="datetimeFigureOut">
              <a:rPr lang="es-AR" smtClean="0">
                <a:solidFill>
                  <a:srgbClr val="04617B">
                    <a:shade val="90000"/>
                  </a:srgbClr>
                </a:solidFill>
              </a:rPr>
              <a:pPr/>
              <a:t>17/3/2022</a:t>
            </a:fld>
            <a:endParaRPr lang="es-AR">
              <a:solidFill>
                <a:srgbClr val="04617B">
                  <a:shade val="90000"/>
                </a:srgbClr>
              </a:solidFill>
            </a:endParaRPr>
          </a:p>
        </p:txBody>
      </p:sp>
      <p:sp>
        <p:nvSpPr>
          <p:cNvPr id="6" name="Footer Placeholder 5"/>
          <p:cNvSpPr>
            <a:spLocks noGrp="1"/>
          </p:cNvSpPr>
          <p:nvPr>
            <p:ph type="ftr" sz="quarter" idx="11"/>
          </p:nvPr>
        </p:nvSpPr>
        <p:spPr/>
        <p:txBody>
          <a:bodyPr/>
          <a:lstStyle/>
          <a:p>
            <a:endParaRPr lang="es-AR">
              <a:solidFill>
                <a:srgbClr val="04617B">
                  <a:shade val="90000"/>
                </a:srgbClr>
              </a:solidFill>
            </a:endParaRPr>
          </a:p>
        </p:txBody>
      </p:sp>
      <p:sp>
        <p:nvSpPr>
          <p:cNvPr id="7" name="Slide Number Placeholder 6"/>
          <p:cNvSpPr>
            <a:spLocks noGrp="1"/>
          </p:cNvSpPr>
          <p:nvPr>
            <p:ph type="sldNum" sz="quarter" idx="12"/>
          </p:nvPr>
        </p:nvSpPr>
        <p:spPr/>
        <p:txBody>
          <a:bodyPr/>
          <a:lstStyle/>
          <a:p>
            <a:fld id="{454C0C79-8819-4094-84A2-8350C3092D60}" type="slidenum">
              <a:rPr lang="es-AR" smtClean="0">
                <a:solidFill>
                  <a:srgbClr val="04617B">
                    <a:shade val="90000"/>
                  </a:srgbClr>
                </a:solidFill>
              </a:rPr>
              <a:pPr/>
              <a:t>‹Nº›</a:t>
            </a:fld>
            <a:endParaRPr lang="es-AR">
              <a:solidFill>
                <a:srgbClr val="04617B">
                  <a:shade val="90000"/>
                </a:srgbClr>
              </a:solidFill>
            </a:endParaRPr>
          </a:p>
        </p:txBody>
      </p:sp>
    </p:spTree>
    <p:extLst>
      <p:ext uri="{BB962C8B-B14F-4D97-AF65-F5344CB8AC3E}">
        <p14:creationId xmlns:p14="http://schemas.microsoft.com/office/powerpoint/2010/main" val="422904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C3CC77B8-12B1-4361-8CC6-7A680793F3FD}" type="datetimeFigureOut">
              <a:rPr lang="es-AR" smtClean="0">
                <a:solidFill>
                  <a:srgbClr val="04617B">
                    <a:shade val="90000"/>
                  </a:srgbClr>
                </a:solidFill>
              </a:rPr>
              <a:pPr/>
              <a:t>17/3/2022</a:t>
            </a:fld>
            <a:endParaRPr lang="es-AR">
              <a:solidFill>
                <a:srgbClr val="04617B">
                  <a:shade val="90000"/>
                </a:srgbClr>
              </a:solidFill>
            </a:endParaRPr>
          </a:p>
        </p:txBody>
      </p:sp>
      <p:sp>
        <p:nvSpPr>
          <p:cNvPr id="6" name="Footer Placeholder 5"/>
          <p:cNvSpPr>
            <a:spLocks noGrp="1"/>
          </p:cNvSpPr>
          <p:nvPr>
            <p:ph type="ftr" sz="quarter" idx="11"/>
          </p:nvPr>
        </p:nvSpPr>
        <p:spPr/>
        <p:txBody>
          <a:bodyPr/>
          <a:lstStyle/>
          <a:p>
            <a:endParaRPr lang="es-AR">
              <a:solidFill>
                <a:srgbClr val="04617B">
                  <a:shade val="90000"/>
                </a:srgbClr>
              </a:solidFill>
            </a:endParaRPr>
          </a:p>
        </p:txBody>
      </p:sp>
      <p:sp>
        <p:nvSpPr>
          <p:cNvPr id="7" name="Slide Number Placeholder 6"/>
          <p:cNvSpPr>
            <a:spLocks noGrp="1"/>
          </p:cNvSpPr>
          <p:nvPr>
            <p:ph type="sldNum" sz="quarter" idx="12"/>
          </p:nvPr>
        </p:nvSpPr>
        <p:spPr>
          <a:xfrm>
            <a:off x="10769600" y="6356353"/>
            <a:ext cx="812800" cy="365125"/>
          </a:xfrm>
        </p:spPr>
        <p:txBody>
          <a:bodyPr/>
          <a:lstStyle/>
          <a:p>
            <a:fld id="{454C0C79-8819-4094-84A2-8350C3092D60}" type="slidenum">
              <a:rPr lang="es-AR" smtClean="0">
                <a:solidFill>
                  <a:srgbClr val="04617B">
                    <a:shade val="90000"/>
                  </a:srgbClr>
                </a:solidFill>
              </a:rPr>
              <a:pPr/>
              <a:t>‹Nº›</a:t>
            </a:fld>
            <a:endParaRPr lang="es-A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8"/>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6890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CC77B8-12B1-4361-8CC6-7A680793F3FD}" type="datetimeFigureOut">
              <a:rPr lang="es-AR" smtClean="0">
                <a:solidFill>
                  <a:srgbClr val="04617B">
                    <a:shade val="90000"/>
                  </a:srgbClr>
                </a:solidFill>
              </a:rPr>
              <a:pPr/>
              <a:t>17/3/2022</a:t>
            </a:fld>
            <a:endParaRPr lang="es-AR">
              <a:solidFill>
                <a:srgbClr val="04617B">
                  <a:shade val="90000"/>
                </a:srgbClr>
              </a:solidFill>
            </a:endParaRPr>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a:solidFill>
                <a:srgbClr val="04617B">
                  <a:shade val="90000"/>
                </a:srgbClr>
              </a:solidFill>
            </a:endParaRPr>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4C0C79-8819-4094-84A2-8350C3092D60}" type="slidenum">
              <a:rPr lang="es-AR" smtClean="0">
                <a:solidFill>
                  <a:srgbClr val="04617B">
                    <a:shade val="90000"/>
                  </a:srgbClr>
                </a:solidFill>
              </a:rPr>
              <a:pPr/>
              <a:t>‹Nº›</a:t>
            </a:fld>
            <a:endParaRPr lang="es-A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918207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3/17/2022</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‹Nº›</a:t>
            </a:fld>
            <a:endParaRPr lang="en-US" dirty="0">
              <a:solidFill>
                <a:prstClr val="white">
                  <a:tint val="75000"/>
                </a:prstClr>
              </a:solidFill>
            </a:endParaRPr>
          </a:p>
        </p:txBody>
      </p:sp>
    </p:spTree>
    <p:extLst>
      <p:ext uri="{BB962C8B-B14F-4D97-AF65-F5344CB8AC3E}">
        <p14:creationId xmlns:p14="http://schemas.microsoft.com/office/powerpoint/2010/main" val="5337001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2.bin"/><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543696"/>
            <a:ext cx="8229600" cy="1194488"/>
          </a:xfrm>
        </p:spPr>
        <p:txBody>
          <a:bodyPr>
            <a:noAutofit/>
          </a:bodyPr>
          <a:lstStyle/>
          <a:p>
            <a:pPr algn="ctr"/>
            <a:r>
              <a:rPr lang="es-AR" b="1" dirty="0">
                <a:solidFill>
                  <a:srgbClr val="C00000"/>
                </a:solidFill>
                <a:effectLst>
                  <a:outerShdw blurRad="38100" dist="38100" dir="2700000" algn="tl">
                    <a:srgbClr val="000000">
                      <a:alpha val="43137"/>
                    </a:srgbClr>
                  </a:outerShdw>
                </a:effectLst>
              </a:rPr>
              <a:t>ARGENTINA</a:t>
            </a:r>
          </a:p>
        </p:txBody>
      </p:sp>
      <p:sp>
        <p:nvSpPr>
          <p:cNvPr id="3" name="2 Marcador de contenido"/>
          <p:cNvSpPr>
            <a:spLocks noGrp="1"/>
          </p:cNvSpPr>
          <p:nvPr>
            <p:ph idx="1"/>
          </p:nvPr>
        </p:nvSpPr>
        <p:spPr>
          <a:xfrm>
            <a:off x="1703512" y="2520778"/>
            <a:ext cx="8784976" cy="3476368"/>
          </a:xfrm>
        </p:spPr>
        <p:txBody>
          <a:bodyPr>
            <a:normAutofit/>
          </a:bodyPr>
          <a:lstStyle/>
          <a:p>
            <a:pPr algn="just"/>
            <a:endParaRPr lang="es-AR" sz="1800" dirty="0"/>
          </a:p>
          <a:p>
            <a:pPr algn="just"/>
            <a:endParaRPr lang="es-AR" sz="1800" dirty="0"/>
          </a:p>
          <a:p>
            <a:pPr algn="just"/>
            <a:endParaRPr lang="es-AR" sz="1800" dirty="0"/>
          </a:p>
          <a:p>
            <a:pPr algn="just"/>
            <a:endParaRPr lang="es-AR" sz="1800" dirty="0"/>
          </a:p>
          <a:p>
            <a:pPr marL="0" indent="0" algn="just">
              <a:buNone/>
            </a:pPr>
            <a:endParaRPr lang="es-AR" sz="1800" dirty="0"/>
          </a:p>
          <a:p>
            <a:pPr marL="0" indent="0" algn="ctr">
              <a:spcBef>
                <a:spcPct val="0"/>
              </a:spcBef>
              <a:buNone/>
            </a:pPr>
            <a:r>
              <a:rPr lang="en-US" sz="4800" b="1" dirty="0">
                <a:solidFill>
                  <a:srgbClr val="FF0000"/>
                </a:solidFill>
                <a:latin typeface="+mj-lt"/>
                <a:ea typeface="+mj-ea"/>
                <a:cs typeface="+mj-cs"/>
              </a:rPr>
              <a:t>THE MONEY TRAIL</a:t>
            </a:r>
          </a:p>
          <a:p>
            <a:pPr marL="0" indent="0" algn="ctr">
              <a:spcBef>
                <a:spcPct val="0"/>
              </a:spcBef>
              <a:buNone/>
            </a:pPr>
            <a:r>
              <a:rPr lang="en-US" sz="4800" b="1" dirty="0">
                <a:solidFill>
                  <a:srgbClr val="FF0000"/>
                </a:solidFill>
                <a:latin typeface="+mj-lt"/>
                <a:ea typeface="+mj-ea"/>
                <a:cs typeface="+mj-cs"/>
              </a:rPr>
              <a:t>BENEFICIAL OWNERS</a:t>
            </a:r>
            <a:endParaRPr lang="es-AR" sz="2000" dirty="0"/>
          </a:p>
          <a:p>
            <a:endParaRPr lang="es-AR" sz="2000" dirty="0"/>
          </a:p>
          <a:p>
            <a:pPr marL="0" indent="0">
              <a:buNone/>
            </a:pPr>
            <a:endParaRPr lang="es-AR" dirty="0"/>
          </a:p>
          <a:p>
            <a:pPr marL="0" indent="0">
              <a:buNone/>
            </a:pPr>
            <a:endParaRPr lang="es-AR"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083" y="2211231"/>
            <a:ext cx="6604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0829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Título"/>
          <p:cNvSpPr>
            <a:spLocks noGrp="1"/>
          </p:cNvSpPr>
          <p:nvPr>
            <p:ph type="title"/>
          </p:nvPr>
        </p:nvSpPr>
        <p:spPr>
          <a:xfrm>
            <a:off x="609600" y="274638"/>
            <a:ext cx="10972800" cy="912894"/>
          </a:xfrm>
        </p:spPr>
        <p:txBody>
          <a:bodyPr>
            <a:normAutofit fontScale="90000"/>
          </a:bodyPr>
          <a:lstStyle/>
          <a:p>
            <a:pPr algn="ctr"/>
            <a:r>
              <a:rPr lang="es-AR" altLang="es-AR" sz="6000" b="1" i="1" u="sng" dirty="0">
                <a:solidFill>
                  <a:srgbClr val="C00000"/>
                </a:solidFill>
              </a:rPr>
              <a:t>TO CONSIDER</a:t>
            </a:r>
            <a:endParaRPr lang="es-AR" altLang="es-AR" sz="6000" u="sng" dirty="0">
              <a:solidFill>
                <a:srgbClr val="C00000"/>
              </a:solidFill>
            </a:endParaRPr>
          </a:p>
        </p:txBody>
      </p:sp>
      <p:sp>
        <p:nvSpPr>
          <p:cNvPr id="3" name="2 Marcador de contenido"/>
          <p:cNvSpPr>
            <a:spLocks noGrp="1"/>
          </p:cNvSpPr>
          <p:nvPr>
            <p:ph idx="1"/>
          </p:nvPr>
        </p:nvSpPr>
        <p:spPr>
          <a:xfrm>
            <a:off x="336062" y="908051"/>
            <a:ext cx="11697678" cy="5834063"/>
          </a:xfrm>
        </p:spPr>
        <p:txBody>
          <a:bodyPr/>
          <a:lstStyle/>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b="1" dirty="0">
              <a:solidFill>
                <a:schemeClr val="tx1">
                  <a:lumMod val="75000"/>
                  <a:lumOff val="25000"/>
                </a:schemeClr>
              </a:solidFill>
              <a:latin typeface="Times New Roman"/>
              <a:ea typeface="Arial Unicode MS"/>
              <a:cs typeface="Arial Unicode MS"/>
            </a:endParaRP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schemeClr val="tx1">
                    <a:lumMod val="75000"/>
                    <a:lumOff val="25000"/>
                  </a:schemeClr>
                </a:solidFill>
                <a:latin typeface="Times New Roman"/>
                <a:ea typeface="Arial Unicode MS"/>
                <a:cs typeface="Arial Unicode MS"/>
              </a:rPr>
              <a:t>UNLIKE IN OTHER COUNTRIES, HERE THEY OFTEN DO NOT EVEN SEEK TO PAY TAXES IN ORDER TO MAKE THEIR FUNDS AND ASSETS APPEAR MORE ORDERLY OR LEGAL.</a:t>
            </a: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b="1" dirty="0">
              <a:solidFill>
                <a:schemeClr val="tx1">
                  <a:lumMod val="75000"/>
                  <a:lumOff val="25000"/>
                </a:schemeClr>
              </a:solidFill>
              <a:latin typeface="Times New Roman"/>
              <a:ea typeface="Arial Unicode MS"/>
              <a:cs typeface="Arial Unicode MS"/>
            </a:endParaRP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schemeClr val="tx1">
                    <a:lumMod val="75000"/>
                    <a:lumOff val="25000"/>
                  </a:schemeClr>
                </a:solidFill>
                <a:latin typeface="Times New Roman"/>
                <a:ea typeface="Arial Unicode MS"/>
                <a:cs typeface="Arial Unicode MS"/>
              </a:rPr>
              <a:t>They look for regulatory loopholes to escape taxation, generating the evidence with which they try to cover their actions.</a:t>
            </a: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b="1" dirty="0">
              <a:solidFill>
                <a:schemeClr val="tx1">
                  <a:lumMod val="75000"/>
                  <a:lumOff val="25000"/>
                </a:schemeClr>
              </a:solidFill>
              <a:latin typeface="Times New Roman"/>
              <a:ea typeface="Arial Unicode MS"/>
              <a:cs typeface="Arial Unicode MS"/>
            </a:endParaRP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schemeClr val="tx1">
                    <a:lumMod val="75000"/>
                    <a:lumOff val="25000"/>
                  </a:schemeClr>
                </a:solidFill>
                <a:latin typeface="Times New Roman"/>
                <a:ea typeface="Arial Unicode MS"/>
                <a:cs typeface="Arial Unicode MS"/>
              </a:rPr>
              <a:t>EXCESSIVE TAX BURDEN</a:t>
            </a: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b="1" dirty="0">
              <a:solidFill>
                <a:schemeClr val="tx1">
                  <a:lumMod val="75000"/>
                  <a:lumOff val="25000"/>
                </a:schemeClr>
              </a:solidFill>
              <a:latin typeface="Times New Roman"/>
              <a:ea typeface="Arial Unicode MS"/>
              <a:cs typeface="Arial Unicode MS"/>
            </a:endParaRP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b="1" dirty="0">
                <a:solidFill>
                  <a:schemeClr val="tx1">
                    <a:lumMod val="75000"/>
                    <a:lumOff val="25000"/>
                  </a:schemeClr>
                </a:solidFill>
                <a:latin typeface="Times New Roman"/>
                <a:ea typeface="Arial Unicode MS"/>
                <a:cs typeface="Arial Unicode MS"/>
              </a:rPr>
              <a:t>COST-BENEFIT RATIO</a:t>
            </a: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b="1" dirty="0">
              <a:solidFill>
                <a:schemeClr val="tx1">
                  <a:lumMod val="75000"/>
                  <a:lumOff val="25000"/>
                </a:schemeClr>
              </a:solidFill>
              <a:latin typeface="Times New Roman"/>
              <a:ea typeface="Arial Unicode MS"/>
              <a:cs typeface="Arial Unicode MS"/>
            </a:endParaRP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b="1" dirty="0">
              <a:solidFill>
                <a:schemeClr val="tx1">
                  <a:lumMod val="75000"/>
                  <a:lumOff val="25000"/>
                </a:schemeClr>
              </a:solidFill>
              <a:latin typeface="Times New Roman"/>
              <a:ea typeface="Arial Unicode MS"/>
              <a:cs typeface="Arial Unicode MS"/>
            </a:endParaRP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b="1" dirty="0">
              <a:solidFill>
                <a:schemeClr val="tx1">
                  <a:lumMod val="75000"/>
                  <a:lumOff val="25000"/>
                </a:schemeClr>
              </a:solidFill>
              <a:latin typeface="Times New Roman"/>
              <a:ea typeface="Arial Unicode MS"/>
              <a:cs typeface="Arial Unicode MS"/>
            </a:endParaRP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b="1" dirty="0">
              <a:solidFill>
                <a:schemeClr val="tx1">
                  <a:lumMod val="75000"/>
                  <a:lumOff val="25000"/>
                </a:schemeClr>
              </a:solidFill>
              <a:latin typeface="Times New Roman"/>
              <a:ea typeface="Arial Unicode MS"/>
              <a:cs typeface="Arial Unicode MS"/>
            </a:endParaRP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b="1" dirty="0">
              <a:solidFill>
                <a:schemeClr val="tx1">
                  <a:lumMod val="75000"/>
                  <a:lumOff val="25000"/>
                </a:schemeClr>
              </a:solidFill>
              <a:latin typeface="Times New Roman"/>
              <a:ea typeface="Arial Unicode MS"/>
              <a:cs typeface="Arial Unicode MS"/>
            </a:endParaRP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b="1" dirty="0">
              <a:solidFill>
                <a:schemeClr val="tx1">
                  <a:lumMod val="75000"/>
                  <a:lumOff val="25000"/>
                </a:schemeClr>
              </a:solidFill>
              <a:latin typeface="Times New Roman"/>
              <a:ea typeface="Arial Unicode MS"/>
              <a:cs typeface="Arial Unicode MS"/>
            </a:endParaRPr>
          </a:p>
          <a:p>
            <a:pPr marL="338328" indent="-338328" algn="ctr" eaLnBrk="1" fontAlgn="auto" hangingPunct="1">
              <a:spcBef>
                <a:spcPts val="800"/>
              </a:spcBef>
              <a:spcAft>
                <a:spcPts val="0"/>
              </a:spcAft>
              <a:buClr>
                <a:srgbClr val="FFFF00"/>
              </a:buClr>
              <a:buSzPct val="100000"/>
              <a:buFont typeface="Times New Roman"/>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s-AR" dirty="0"/>
          </a:p>
        </p:txBody>
      </p:sp>
    </p:spTree>
    <p:extLst>
      <p:ext uri="{BB962C8B-B14F-4D97-AF65-F5344CB8AC3E}">
        <p14:creationId xmlns:p14="http://schemas.microsoft.com/office/powerpoint/2010/main" val="320198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
          <p:cNvSpPr>
            <a:spLocks noGrp="1" noChangeArrowheads="1"/>
          </p:cNvSpPr>
          <p:nvPr>
            <p:ph type="title"/>
          </p:nvPr>
        </p:nvSpPr>
        <p:spPr>
          <a:xfrm>
            <a:off x="609600" y="-622111"/>
            <a:ext cx="10972800" cy="2015936"/>
          </a:xfrm>
        </p:spPr>
        <p:txBody>
          <a:bodyPr>
            <a:spAutoFit/>
          </a:bodyPr>
          <a:lstStyle/>
          <a:p>
            <a:pPr algn="ctr">
              <a:buClr>
                <a:srgbClr val="FFFF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es-AR" sz="2800" b="1" u="sng" dirty="0">
                <a:solidFill>
                  <a:srgbClr val="FFFF00"/>
                </a:solidFill>
              </a:rPr>
            </a:br>
            <a:br>
              <a:rPr lang="en-GB" altLang="es-AR" dirty="0"/>
            </a:br>
            <a:r>
              <a:rPr lang="en-GB" altLang="es-AR" b="1" dirty="0"/>
              <a:t>PERSONAL ENRICHMENT</a:t>
            </a:r>
            <a:endParaRPr lang="en-GB" altLang="es-AR" b="1" dirty="0">
              <a:solidFill>
                <a:srgbClr val="C00000"/>
              </a:solidFill>
            </a:endParaRPr>
          </a:p>
        </p:txBody>
      </p:sp>
      <p:sp>
        <p:nvSpPr>
          <p:cNvPr id="183299" name="1 Marcador de contenido"/>
          <p:cNvSpPr>
            <a:spLocks noGrp="1"/>
          </p:cNvSpPr>
          <p:nvPr>
            <p:ph idx="1"/>
          </p:nvPr>
        </p:nvSpPr>
        <p:spPr>
          <a:xfrm>
            <a:off x="609600" y="1935163"/>
            <a:ext cx="10972800" cy="4589462"/>
          </a:xfrm>
        </p:spPr>
        <p:txBody>
          <a:bodyPr/>
          <a:lstStyle/>
          <a:p>
            <a:pPr marL="0" indent="0" algn="ctr">
              <a:buFont typeface="Arial" charset="0"/>
              <a:buNone/>
            </a:pPr>
            <a:endParaRPr lang="en-US" altLang="es-AR" sz="4000" b="1" dirty="0">
              <a:solidFill>
                <a:srgbClr val="C00000"/>
              </a:solidFill>
            </a:endParaRPr>
          </a:p>
          <a:p>
            <a:pPr marL="0" indent="0" algn="ctr">
              <a:buFont typeface="Arial" charset="0"/>
              <a:buNone/>
            </a:pPr>
            <a:r>
              <a:rPr lang="en-US" altLang="es-AR" sz="4000" b="1" dirty="0">
                <a:solidFill>
                  <a:srgbClr val="C00000"/>
                </a:solidFill>
              </a:rPr>
              <a:t>ARE OUTSOURCED THROUGH SELF-DETERMINATIVE INCOME TAX DECLARATIONS.</a:t>
            </a:r>
          </a:p>
        </p:txBody>
      </p:sp>
    </p:spTree>
    <p:extLst>
      <p:ext uri="{BB962C8B-B14F-4D97-AF65-F5344CB8AC3E}">
        <p14:creationId xmlns:p14="http://schemas.microsoft.com/office/powerpoint/2010/main" val="46601698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lgn="ctr"/>
            <a:br>
              <a:rPr lang="en-US" altLang="es-AR" sz="3000" b="1" dirty="0">
                <a:solidFill>
                  <a:srgbClr val="7030A0"/>
                </a:solidFill>
                <a:latin typeface="Constantia"/>
                <a:ea typeface="+mn-ea"/>
                <a:cs typeface="+mn-cs"/>
              </a:rPr>
            </a:br>
            <a:br>
              <a:rPr lang="en-US" altLang="es-AR" sz="3000" b="1" dirty="0">
                <a:solidFill>
                  <a:srgbClr val="7030A0"/>
                </a:solidFill>
                <a:latin typeface="Constantia"/>
                <a:ea typeface="+mn-ea"/>
                <a:cs typeface="+mn-cs"/>
              </a:rPr>
            </a:br>
            <a:br>
              <a:rPr lang="en-US" altLang="es-AR" sz="3000" b="1" dirty="0">
                <a:solidFill>
                  <a:srgbClr val="7030A0"/>
                </a:solidFill>
                <a:latin typeface="Constantia"/>
                <a:ea typeface="+mn-ea"/>
                <a:cs typeface="+mn-cs"/>
              </a:rPr>
            </a:br>
            <a:br>
              <a:rPr lang="en-US" altLang="es-AR" sz="3000" b="1" u="sng" dirty="0">
                <a:solidFill>
                  <a:srgbClr val="7030A0"/>
                </a:solidFill>
                <a:latin typeface="Constantia"/>
                <a:ea typeface="+mn-ea"/>
                <a:cs typeface="+mn-cs"/>
              </a:rPr>
            </a:br>
            <a:r>
              <a:rPr lang="en-US" altLang="es-AR" sz="4000" b="1" u="sng" dirty="0">
                <a:solidFill>
                  <a:schemeClr val="tx1"/>
                </a:solidFill>
                <a:latin typeface="Constantia"/>
                <a:ea typeface="+mn-ea"/>
                <a:cs typeface="+mn-cs"/>
              </a:rPr>
              <a:t>NON-RECURRING INCOME IS NOT TAXED OR IS EXEMPTED</a:t>
            </a:r>
            <a:endParaRPr lang="es-AR" sz="4000" dirty="0">
              <a:solidFill>
                <a:schemeClr val="tx1"/>
              </a:solidFill>
            </a:endParaRPr>
          </a:p>
        </p:txBody>
      </p:sp>
      <p:sp>
        <p:nvSpPr>
          <p:cNvPr id="6" name="5 Marcador de contenido"/>
          <p:cNvSpPr>
            <a:spLocks noGrp="1"/>
          </p:cNvSpPr>
          <p:nvPr>
            <p:ph idx="1"/>
          </p:nvPr>
        </p:nvSpPr>
        <p:spPr/>
        <p:txBody>
          <a:bodyPr>
            <a:normAutofit fontScale="92500" lnSpcReduction="10000"/>
          </a:bodyPr>
          <a:lstStyle/>
          <a:p>
            <a:r>
              <a:rPr lang="en-US" altLang="es-AR" sz="2800" b="1" dirty="0">
                <a:solidFill>
                  <a:srgbClr val="C00000"/>
                </a:solidFill>
              </a:rPr>
              <a:t>EXAMPLES: GAINS DERIVED FROM </a:t>
            </a:r>
          </a:p>
          <a:p>
            <a:r>
              <a:rPr lang="en-US" altLang="es-AR" sz="2800" b="1" dirty="0">
                <a:solidFill>
                  <a:srgbClr val="C00000"/>
                </a:solidFill>
              </a:rPr>
              <a:t>SALE OF REAL ESTATE </a:t>
            </a:r>
          </a:p>
          <a:p>
            <a:r>
              <a:rPr lang="en-US" altLang="es-AR" sz="2800" b="1" dirty="0">
                <a:solidFill>
                  <a:srgbClr val="C00000"/>
                </a:solidFill>
              </a:rPr>
              <a:t>SALE OF BOATS AND CARS </a:t>
            </a:r>
          </a:p>
          <a:p>
            <a:r>
              <a:rPr lang="en-US" altLang="es-AR" sz="2800" b="1" dirty="0">
                <a:solidFill>
                  <a:srgbClr val="C00000"/>
                </a:solidFill>
              </a:rPr>
              <a:t>SALE OF PAINTINGS </a:t>
            </a:r>
          </a:p>
          <a:p>
            <a:r>
              <a:rPr lang="en-US" altLang="es-AR" sz="2800" b="1" dirty="0">
                <a:solidFill>
                  <a:srgbClr val="C00000"/>
                </a:solidFill>
              </a:rPr>
              <a:t>SALE OF SHARES </a:t>
            </a:r>
          </a:p>
          <a:p>
            <a:r>
              <a:rPr lang="en-US" altLang="es-AR" sz="2800" b="1" dirty="0">
                <a:solidFill>
                  <a:srgbClr val="C00000"/>
                </a:solidFill>
              </a:rPr>
              <a:t>DONATIONS / LEGACIES </a:t>
            </a:r>
          </a:p>
          <a:p>
            <a:r>
              <a:rPr lang="en-US" altLang="es-AR" sz="2800" b="1" dirty="0">
                <a:solidFill>
                  <a:srgbClr val="C00000"/>
                </a:solidFill>
              </a:rPr>
              <a:t>COLLECTION OF PRIZES </a:t>
            </a:r>
          </a:p>
          <a:p>
            <a:r>
              <a:rPr lang="en-US" altLang="es-AR" sz="2800" b="1" dirty="0">
                <a:solidFill>
                  <a:srgbClr val="C00000"/>
                </a:solidFill>
              </a:rPr>
              <a:t>FAILED PURCHASE / SALE TICKETS </a:t>
            </a:r>
          </a:p>
          <a:p>
            <a:r>
              <a:rPr lang="en-US" altLang="es-AR" sz="2800" b="1" dirty="0">
                <a:solidFill>
                  <a:srgbClr val="C00000"/>
                </a:solidFill>
              </a:rPr>
              <a:t>IRREVOCABLE REPURCHASE OPTION </a:t>
            </a:r>
          </a:p>
          <a:p>
            <a:r>
              <a:rPr lang="en-US" altLang="es-AR" sz="2800" b="1" dirty="0">
                <a:solidFill>
                  <a:srgbClr val="C00000"/>
                </a:solidFill>
              </a:rPr>
              <a:t>LABOR DEBT RECOGNITION AGREEMENTS</a:t>
            </a:r>
          </a:p>
        </p:txBody>
      </p:sp>
    </p:spTree>
    <p:extLst>
      <p:ext uri="{BB962C8B-B14F-4D97-AF65-F5344CB8AC3E}">
        <p14:creationId xmlns:p14="http://schemas.microsoft.com/office/powerpoint/2010/main" val="10821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49382"/>
            <a:ext cx="10972800" cy="878774"/>
          </a:xfrm>
        </p:spPr>
        <p:txBody>
          <a:bodyPr>
            <a:normAutofit/>
          </a:bodyPr>
          <a:lstStyle/>
          <a:p>
            <a:pPr algn="ctr"/>
            <a:r>
              <a:rPr lang="es-AR" sz="4000" b="1" dirty="0">
                <a:solidFill>
                  <a:srgbClr val="FF0000"/>
                </a:solidFill>
              </a:rPr>
              <a:t>MOST COMMON PRACTICES </a:t>
            </a:r>
          </a:p>
        </p:txBody>
      </p:sp>
      <p:sp>
        <p:nvSpPr>
          <p:cNvPr id="3" name="2 Marcador de contenido"/>
          <p:cNvSpPr>
            <a:spLocks noGrp="1"/>
          </p:cNvSpPr>
          <p:nvPr>
            <p:ph idx="1"/>
          </p:nvPr>
        </p:nvSpPr>
        <p:spPr>
          <a:xfrm>
            <a:off x="427512" y="1294409"/>
            <a:ext cx="11424062" cy="5332021"/>
          </a:xfrm>
        </p:spPr>
        <p:txBody>
          <a:bodyPr>
            <a:normAutofit lnSpcReduction="10000"/>
          </a:bodyPr>
          <a:lstStyle/>
          <a:p>
            <a:r>
              <a:rPr lang="en-US" dirty="0"/>
              <a:t>Use of front companies (concealment of real owners)</a:t>
            </a:r>
          </a:p>
          <a:p>
            <a:r>
              <a:rPr lang="en-US" dirty="0"/>
              <a:t>Use of front men or nominees (concealment of beneficial ownership)</a:t>
            </a:r>
          </a:p>
          <a:p>
            <a:r>
              <a:rPr lang="en-US" dirty="0"/>
              <a:t>Use of counter documents (concealment of real titleholders)</a:t>
            </a:r>
          </a:p>
          <a:p>
            <a:r>
              <a:rPr lang="en-US" dirty="0"/>
              <a:t>Use of broad general authorizations for the administration and disposition of funds (concealment of real owners)</a:t>
            </a:r>
          </a:p>
          <a:p>
            <a:r>
              <a:rPr lang="en-US" dirty="0"/>
              <a:t>Loans / Back to Back (money transfer)</a:t>
            </a:r>
          </a:p>
          <a:p>
            <a:r>
              <a:rPr lang="en-US" dirty="0"/>
              <a:t>Apocryphal invoicing of purchases (money outflow)</a:t>
            </a:r>
          </a:p>
          <a:p>
            <a:r>
              <a:rPr lang="en-US" dirty="0"/>
              <a:t>Over-invoicing of sales (cash inflow)</a:t>
            </a:r>
          </a:p>
          <a:p>
            <a:r>
              <a:rPr lang="en-US" dirty="0"/>
              <a:t>Over-invoicing of exports (cash inflow)</a:t>
            </a:r>
          </a:p>
          <a:p>
            <a:r>
              <a:rPr lang="en-US" dirty="0"/>
              <a:t>Import under-invoicing (lower cash outflow and lower tax payment)</a:t>
            </a:r>
          </a:p>
          <a:p>
            <a:r>
              <a:rPr lang="en-US" dirty="0"/>
              <a:t>Over-invoicing of imports (money outflow)</a:t>
            </a:r>
          </a:p>
          <a:p>
            <a:r>
              <a:rPr lang="en-US" dirty="0"/>
              <a:t>Use of crypto-assets (opacity)</a:t>
            </a:r>
          </a:p>
          <a:p>
            <a:endParaRPr lang="en-US" dirty="0"/>
          </a:p>
          <a:p>
            <a:endParaRPr lang="en-US" dirty="0"/>
          </a:p>
        </p:txBody>
      </p:sp>
    </p:spTree>
    <p:extLst>
      <p:ext uri="{BB962C8B-B14F-4D97-AF65-F5344CB8AC3E}">
        <p14:creationId xmlns:p14="http://schemas.microsoft.com/office/powerpoint/2010/main" val="251909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44384"/>
            <a:ext cx="11277600" cy="950026"/>
          </a:xfrm>
        </p:spPr>
        <p:txBody>
          <a:bodyPr>
            <a:normAutofit/>
          </a:bodyPr>
          <a:lstStyle/>
          <a:p>
            <a:pPr algn="ctr"/>
            <a:r>
              <a:rPr lang="es-AR" sz="4400" b="1" dirty="0">
                <a:solidFill>
                  <a:srgbClr val="FF0000"/>
                </a:solidFill>
              </a:rPr>
              <a:t>MOST COMMON PRACTICES </a:t>
            </a:r>
            <a:endParaRPr lang="es-AR" sz="4400" dirty="0"/>
          </a:p>
        </p:txBody>
      </p:sp>
      <p:sp>
        <p:nvSpPr>
          <p:cNvPr id="3" name="2 Marcador de contenido"/>
          <p:cNvSpPr>
            <a:spLocks noGrp="1"/>
          </p:cNvSpPr>
          <p:nvPr>
            <p:ph idx="1"/>
          </p:nvPr>
        </p:nvSpPr>
        <p:spPr>
          <a:xfrm>
            <a:off x="609599" y="1484416"/>
            <a:ext cx="11289475" cy="4840184"/>
          </a:xfrm>
        </p:spPr>
        <p:txBody>
          <a:bodyPr>
            <a:normAutofit/>
          </a:bodyPr>
          <a:lstStyle/>
          <a:p>
            <a:pPr>
              <a:lnSpc>
                <a:spcPct val="90000"/>
              </a:lnSpc>
            </a:pPr>
            <a:r>
              <a:rPr lang="en-US" sz="2400" dirty="0"/>
              <a:t>Deposit and withdrawal of cash from bank accounts (opacity)</a:t>
            </a:r>
          </a:p>
          <a:p>
            <a:pPr>
              <a:lnSpc>
                <a:spcPct val="90000"/>
              </a:lnSpc>
            </a:pPr>
            <a:r>
              <a:rPr lang="en-US" sz="2400" dirty="0"/>
              <a:t>Use of cooperatives and mutuals for check cashing (opacity/evasion)</a:t>
            </a:r>
          </a:p>
          <a:p>
            <a:pPr>
              <a:lnSpc>
                <a:spcPct val="90000"/>
              </a:lnSpc>
            </a:pPr>
            <a:r>
              <a:rPr lang="en-US" sz="2400" dirty="0"/>
              <a:t>Deeded purchase of real estate at a lower price and sale of the same real estate in a short term at a higher price (cash inflow).</a:t>
            </a:r>
          </a:p>
          <a:p>
            <a:pPr>
              <a:lnSpc>
                <a:spcPct val="90000"/>
              </a:lnSpc>
            </a:pPr>
            <a:r>
              <a:rPr lang="en-US" sz="2400" dirty="0"/>
              <a:t>Purchase of a property and its deed for less than the price paid. Subsequent sale of the property, in a short period of time, for its market price (cash inflow).</a:t>
            </a:r>
          </a:p>
          <a:p>
            <a:pPr>
              <a:lnSpc>
                <a:spcPct val="90000"/>
              </a:lnSpc>
            </a:pPr>
            <a:r>
              <a:rPr lang="en-US" sz="2400" dirty="0"/>
              <a:t>Fractional transfer of funds through a bank account (opacity).</a:t>
            </a:r>
          </a:p>
          <a:p>
            <a:pPr>
              <a:lnSpc>
                <a:spcPct val="90000"/>
              </a:lnSpc>
            </a:pPr>
            <a:r>
              <a:rPr lang="en-US" sz="2400" dirty="0"/>
              <a:t>Acquisitions with irrevocable options to buy or sell (cash receipt)</a:t>
            </a:r>
          </a:p>
          <a:p>
            <a:pPr>
              <a:lnSpc>
                <a:spcPct val="90000"/>
              </a:lnSpc>
            </a:pPr>
            <a:r>
              <a:rPr lang="en-US" sz="2400" dirty="0"/>
              <a:t>Collection of prizes and/or use of casinos (fund entry)</a:t>
            </a:r>
          </a:p>
          <a:p>
            <a:pPr>
              <a:lnSpc>
                <a:spcPct val="90000"/>
              </a:lnSpc>
            </a:pPr>
            <a:r>
              <a:rPr lang="en-US" sz="2400" dirty="0"/>
              <a:t>Donations (fund entry)</a:t>
            </a:r>
          </a:p>
        </p:txBody>
      </p:sp>
    </p:spTree>
    <p:extLst>
      <p:ext uri="{BB962C8B-B14F-4D97-AF65-F5344CB8AC3E}">
        <p14:creationId xmlns:p14="http://schemas.microsoft.com/office/powerpoint/2010/main" val="403223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0" y="115891"/>
            <a:ext cx="10972800" cy="649287"/>
          </a:xfrm>
        </p:spPr>
        <p:txBody>
          <a:bodyPr/>
          <a:lstStyle/>
          <a:p>
            <a:pPr algn="ctr">
              <a:defRPr/>
            </a:pPr>
            <a:r>
              <a:rPr lang="es-AR" sz="2800" b="1" u="sng" dirty="0">
                <a:solidFill>
                  <a:srgbClr val="7030A0"/>
                </a:solidFill>
                <a:effectLst>
                  <a:outerShdw blurRad="38100" dist="38100" dir="2700000" algn="tl">
                    <a:srgbClr val="000000">
                      <a:alpha val="43137"/>
                    </a:srgbClr>
                  </a:outerShdw>
                </a:effectLst>
              </a:rPr>
              <a:t>USE OF SHELL COMPANIES</a:t>
            </a:r>
          </a:p>
        </p:txBody>
      </p:sp>
      <p:graphicFrame>
        <p:nvGraphicFramePr>
          <p:cNvPr id="6" name="Object 1027"/>
          <p:cNvGraphicFramePr>
            <a:graphicFrameLocks noChangeAspect="1"/>
          </p:cNvGraphicFramePr>
          <p:nvPr/>
        </p:nvGraphicFramePr>
        <p:xfrm>
          <a:off x="9464431" y="731296"/>
          <a:ext cx="1416539" cy="1439863"/>
        </p:xfrm>
        <a:graphic>
          <a:graphicData uri="http://schemas.openxmlformats.org/presentationml/2006/ole">
            <mc:AlternateContent xmlns:mc="http://schemas.openxmlformats.org/markup-compatibility/2006">
              <mc:Choice xmlns:v="urn:schemas-microsoft-com:vml" Requires="v">
                <p:oleObj spid="_x0000_s1038" name="Imagen" r:id="rId3" imgW="3025775" imgH="3252788" progId="MS_ClipArt_Gallery.2">
                  <p:embed/>
                </p:oleObj>
              </mc:Choice>
              <mc:Fallback>
                <p:oleObj name="Imagen" r:id="rId3" imgW="3025775" imgH="3252788" progId="MS_ClipArt_Gallery.2">
                  <p:embed/>
                  <p:pic>
                    <p:nvPicPr>
                      <p:cNvPr id="0" name=""/>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9464431" y="731296"/>
                        <a:ext cx="1416539"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dondear rectángulo de esquina diagonal 6"/>
          <p:cNvSpPr/>
          <p:nvPr/>
        </p:nvSpPr>
        <p:spPr>
          <a:xfrm>
            <a:off x="113327" y="3011491"/>
            <a:ext cx="1949939" cy="1697037"/>
          </a:xfrm>
          <a:prstGeom prst="round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AR" b="1" dirty="0" err="1">
                <a:solidFill>
                  <a:prstClr val="black"/>
                </a:solidFill>
              </a:rPr>
              <a:t>Person</a:t>
            </a:r>
            <a:r>
              <a:rPr lang="es-AR" b="1" dirty="0">
                <a:solidFill>
                  <a:prstClr val="black"/>
                </a:solidFill>
              </a:rPr>
              <a:t> </a:t>
            </a:r>
            <a:r>
              <a:rPr lang="es-AR" b="1" dirty="0" err="1">
                <a:solidFill>
                  <a:prstClr val="black"/>
                </a:solidFill>
              </a:rPr>
              <a:t>under</a:t>
            </a:r>
            <a:r>
              <a:rPr lang="es-AR" b="1" dirty="0">
                <a:solidFill>
                  <a:prstClr val="black"/>
                </a:solidFill>
              </a:rPr>
              <a:t> </a:t>
            </a:r>
            <a:r>
              <a:rPr lang="es-AR" b="1" dirty="0" err="1">
                <a:solidFill>
                  <a:prstClr val="black"/>
                </a:solidFill>
              </a:rPr>
              <a:t>Investigation</a:t>
            </a:r>
            <a:endParaRPr lang="es-AR" b="1" dirty="0">
              <a:solidFill>
                <a:prstClr val="black"/>
              </a:solidFill>
            </a:endParaRPr>
          </a:p>
          <a:p>
            <a:pPr algn="ctr" eaLnBrk="0" fontAlgn="base" hangingPunct="0">
              <a:spcBef>
                <a:spcPct val="0"/>
              </a:spcBef>
              <a:spcAft>
                <a:spcPct val="0"/>
              </a:spcAft>
              <a:defRPr/>
            </a:pPr>
            <a:endParaRPr lang="es-AR" b="1" dirty="0">
              <a:solidFill>
                <a:prstClr val="black"/>
              </a:solidFill>
            </a:endParaRPr>
          </a:p>
        </p:txBody>
      </p:sp>
      <p:sp>
        <p:nvSpPr>
          <p:cNvPr id="8" name="Elipse 7"/>
          <p:cNvSpPr/>
          <p:nvPr/>
        </p:nvSpPr>
        <p:spPr>
          <a:xfrm flipH="1">
            <a:off x="4501663" y="2924175"/>
            <a:ext cx="2747107" cy="187325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AR" b="1" dirty="0" err="1">
                <a:solidFill>
                  <a:prstClr val="black"/>
                </a:solidFill>
              </a:rPr>
              <a:t>Companies</a:t>
            </a:r>
            <a:endParaRPr lang="es-AR" b="1" dirty="0">
              <a:solidFill>
                <a:prstClr val="black"/>
              </a:solidFill>
            </a:endParaRPr>
          </a:p>
        </p:txBody>
      </p:sp>
      <p:sp>
        <p:nvSpPr>
          <p:cNvPr id="10" name="Flecha arriba 9"/>
          <p:cNvSpPr/>
          <p:nvPr/>
        </p:nvSpPr>
        <p:spPr>
          <a:xfrm rot="16200000">
            <a:off x="2935612" y="2761213"/>
            <a:ext cx="649287" cy="2127739"/>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AR" sz="2400">
              <a:solidFill>
                <a:prstClr val="white"/>
              </a:solidFill>
            </a:endParaRPr>
          </a:p>
        </p:txBody>
      </p:sp>
      <p:sp>
        <p:nvSpPr>
          <p:cNvPr id="12" name="Rectángulo redondeado 11"/>
          <p:cNvSpPr/>
          <p:nvPr/>
        </p:nvSpPr>
        <p:spPr>
          <a:xfrm>
            <a:off x="9198713" y="2276872"/>
            <a:ext cx="1947985" cy="111561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b="1" dirty="0">
                <a:solidFill>
                  <a:prstClr val="black"/>
                </a:solidFill>
              </a:rPr>
              <a:t>INCOME FROM FICTITIOUS LOANS / CONTRIBUTIONS FROM SHAREHOLDERS OR THIRD PARTIES</a:t>
            </a:r>
          </a:p>
        </p:txBody>
      </p:sp>
      <p:sp>
        <p:nvSpPr>
          <p:cNvPr id="13" name="Rectángulo redondeado 12"/>
          <p:cNvSpPr/>
          <p:nvPr/>
        </p:nvSpPr>
        <p:spPr>
          <a:xfrm>
            <a:off x="9021604" y="3500438"/>
            <a:ext cx="3012833" cy="101424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AR" sz="1600" b="1" dirty="0">
                <a:solidFill>
                  <a:prstClr val="black"/>
                </a:solidFill>
              </a:rPr>
              <a:t>OVER-INVOICING</a:t>
            </a:r>
          </a:p>
        </p:txBody>
      </p:sp>
      <p:sp>
        <p:nvSpPr>
          <p:cNvPr id="14" name="Flecha arriba 13"/>
          <p:cNvSpPr/>
          <p:nvPr/>
        </p:nvSpPr>
        <p:spPr>
          <a:xfrm rot="16200000">
            <a:off x="7561038" y="2272263"/>
            <a:ext cx="792163" cy="1416539"/>
          </a:xfrm>
          <a:prstGeom prst="up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AR" sz="2400" dirty="0">
              <a:solidFill>
                <a:prstClr val="white"/>
              </a:solidFill>
            </a:endParaRPr>
          </a:p>
        </p:txBody>
      </p:sp>
      <p:sp>
        <p:nvSpPr>
          <p:cNvPr id="15" name="Flecha arriba 14"/>
          <p:cNvSpPr/>
          <p:nvPr/>
        </p:nvSpPr>
        <p:spPr>
          <a:xfrm rot="16200000">
            <a:off x="7561038" y="3332713"/>
            <a:ext cx="792163" cy="1416539"/>
          </a:xfrm>
          <a:prstGeom prst="up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AR" sz="2400">
              <a:solidFill>
                <a:prstClr val="white"/>
              </a:solidFill>
            </a:endParaRPr>
          </a:p>
        </p:txBody>
      </p:sp>
      <p:graphicFrame>
        <p:nvGraphicFramePr>
          <p:cNvPr id="19" name="Object 1027"/>
          <p:cNvGraphicFramePr>
            <a:graphicFrameLocks noChangeAspect="1"/>
          </p:cNvGraphicFramePr>
          <p:nvPr/>
        </p:nvGraphicFramePr>
        <p:xfrm>
          <a:off x="5035760" y="1594896"/>
          <a:ext cx="1416537" cy="1152525"/>
        </p:xfrm>
        <a:graphic>
          <a:graphicData uri="http://schemas.openxmlformats.org/presentationml/2006/ole">
            <mc:AlternateContent xmlns:mc="http://schemas.openxmlformats.org/markup-compatibility/2006">
              <mc:Choice xmlns:v="urn:schemas-microsoft-com:vml" Requires="v">
                <p:oleObj spid="_x0000_s1039" name="Imagen" r:id="rId5" imgW="3025775" imgH="3252788" progId="MS_ClipArt_Gallery.2">
                  <p:embed/>
                </p:oleObj>
              </mc:Choice>
              <mc:Fallback>
                <p:oleObj name="Imagen" r:id="rId5" imgW="3025775" imgH="3252788" progId="MS_ClipArt_Gallery.2">
                  <p:embed/>
                  <p:pic>
                    <p:nvPicPr>
                      <p:cNvPr id="0" name=""/>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5035760" y="1594896"/>
                        <a:ext cx="14165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8860" name="Imagen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41287" y="4992146"/>
            <a:ext cx="86750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Imagen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86585" y="4992146"/>
            <a:ext cx="86750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lecha izquierda y arriba 24"/>
          <p:cNvSpPr/>
          <p:nvPr/>
        </p:nvSpPr>
        <p:spPr>
          <a:xfrm>
            <a:off x="1244601" y="6065296"/>
            <a:ext cx="4564184" cy="358775"/>
          </a:xfrm>
          <a:prstGeom prst="lef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AR" sz="2400">
              <a:solidFill>
                <a:prstClr val="white"/>
              </a:solidFill>
            </a:endParaRPr>
          </a:p>
        </p:txBody>
      </p:sp>
      <p:sp>
        <p:nvSpPr>
          <p:cNvPr id="26" name="Flecha abajo 25"/>
          <p:cNvSpPr/>
          <p:nvPr/>
        </p:nvSpPr>
        <p:spPr>
          <a:xfrm rot="10800000" flipH="1">
            <a:off x="1084390" y="4798471"/>
            <a:ext cx="226647" cy="137001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AR" sz="2400">
              <a:solidFill>
                <a:srgbClr val="FFFF00"/>
              </a:solidFill>
            </a:endParaRPr>
          </a:p>
        </p:txBody>
      </p:sp>
      <p:sp>
        <p:nvSpPr>
          <p:cNvPr id="27" name="Proceso 26"/>
          <p:cNvSpPr/>
          <p:nvPr/>
        </p:nvSpPr>
        <p:spPr>
          <a:xfrm>
            <a:off x="1671237" y="6454421"/>
            <a:ext cx="3364523" cy="322263"/>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AR" sz="1200" b="1" dirty="0">
                <a:solidFill>
                  <a:prstClr val="black"/>
                </a:solidFill>
              </a:rPr>
              <a:t>FRONTMAN</a:t>
            </a:r>
          </a:p>
        </p:txBody>
      </p:sp>
      <p:sp>
        <p:nvSpPr>
          <p:cNvPr id="3" name="Flecha abajo 2"/>
          <p:cNvSpPr/>
          <p:nvPr/>
        </p:nvSpPr>
        <p:spPr>
          <a:xfrm rot="18036228">
            <a:off x="7328389" y="4203335"/>
            <a:ext cx="139700" cy="1350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AR" sz="2400">
              <a:solidFill>
                <a:prstClr val="white"/>
              </a:solidFill>
            </a:endParaRPr>
          </a:p>
        </p:txBody>
      </p:sp>
      <p:sp>
        <p:nvSpPr>
          <p:cNvPr id="23" name="Flecha abajo 22"/>
          <p:cNvSpPr/>
          <p:nvPr/>
        </p:nvSpPr>
        <p:spPr>
          <a:xfrm rot="16200000">
            <a:off x="7329794" y="4814712"/>
            <a:ext cx="142875" cy="1012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AR" sz="2400">
              <a:solidFill>
                <a:prstClr val="white"/>
              </a:solidFill>
            </a:endParaRPr>
          </a:p>
        </p:txBody>
      </p:sp>
      <p:sp>
        <p:nvSpPr>
          <p:cNvPr id="24" name="Redondear rectángulo de esquina diagonal 23"/>
          <p:cNvSpPr/>
          <p:nvPr/>
        </p:nvSpPr>
        <p:spPr>
          <a:xfrm>
            <a:off x="8286270" y="4797425"/>
            <a:ext cx="3747477" cy="1697038"/>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AR" b="1" u="sng" dirty="0">
                <a:solidFill>
                  <a:prstClr val="black"/>
                </a:solidFill>
                <a:effectLst>
                  <a:outerShdw blurRad="38100" dist="38100" dir="2700000" algn="tl">
                    <a:srgbClr val="000000">
                      <a:alpha val="43137"/>
                    </a:srgbClr>
                  </a:outerShdw>
                </a:effectLst>
              </a:rPr>
              <a:t>Bank </a:t>
            </a:r>
            <a:r>
              <a:rPr lang="es-AR" b="1" u="sng" dirty="0" err="1">
                <a:solidFill>
                  <a:prstClr val="black"/>
                </a:solidFill>
                <a:effectLst>
                  <a:outerShdw blurRad="38100" dist="38100" dir="2700000" algn="tl">
                    <a:srgbClr val="000000">
                      <a:alpha val="43137"/>
                    </a:srgbClr>
                  </a:outerShdw>
                </a:effectLst>
              </a:rPr>
              <a:t>Accounts</a:t>
            </a:r>
            <a:endParaRPr lang="es-AR" b="1" u="sng" dirty="0">
              <a:solidFill>
                <a:prstClr val="black"/>
              </a:solidFill>
              <a:effectLst>
                <a:outerShdw blurRad="38100" dist="38100" dir="2700000" algn="tl">
                  <a:srgbClr val="000000">
                    <a:alpha val="43137"/>
                  </a:srgbClr>
                </a:outerShdw>
              </a:effectLst>
            </a:endParaRPr>
          </a:p>
          <a:p>
            <a:pPr algn="ctr" eaLnBrk="0" fontAlgn="base" hangingPunct="0">
              <a:spcBef>
                <a:spcPct val="0"/>
              </a:spcBef>
              <a:spcAft>
                <a:spcPct val="0"/>
              </a:spcAft>
              <a:defRPr/>
            </a:pPr>
            <a:endParaRPr lang="es-AR" sz="1400" b="1" dirty="0">
              <a:solidFill>
                <a:prstClr val="black"/>
              </a:solidFill>
            </a:endParaRPr>
          </a:p>
          <a:p>
            <a:pPr algn="ctr" eaLnBrk="0" fontAlgn="base" hangingPunct="0">
              <a:spcBef>
                <a:spcPct val="0"/>
              </a:spcBef>
              <a:spcAft>
                <a:spcPct val="0"/>
              </a:spcAft>
              <a:defRPr/>
            </a:pPr>
            <a:r>
              <a:rPr lang="en-US" sz="1400" b="1" dirty="0">
                <a:solidFill>
                  <a:prstClr val="black"/>
                </a:solidFill>
              </a:rPr>
              <a:t>-Background information (authorized persons, proxies, signatories, etc.)</a:t>
            </a:r>
          </a:p>
          <a:p>
            <a:pPr algn="ctr" eaLnBrk="0" fontAlgn="base" hangingPunct="0">
              <a:spcBef>
                <a:spcPct val="0"/>
              </a:spcBef>
              <a:spcAft>
                <a:spcPct val="0"/>
              </a:spcAft>
              <a:defRPr/>
            </a:pPr>
            <a:r>
              <a:rPr lang="en-US" sz="1400" b="1" dirty="0">
                <a:solidFill>
                  <a:prstClr val="black"/>
                </a:solidFill>
              </a:rPr>
              <a:t>-Analysis of movements</a:t>
            </a:r>
          </a:p>
          <a:p>
            <a:pPr algn="ctr" eaLnBrk="0" fontAlgn="base" hangingPunct="0">
              <a:spcBef>
                <a:spcPct val="0"/>
              </a:spcBef>
              <a:spcAft>
                <a:spcPct val="0"/>
              </a:spcAft>
              <a:defRPr/>
            </a:pPr>
            <a:r>
              <a:rPr lang="en-US" sz="1400" b="1" dirty="0">
                <a:solidFill>
                  <a:prstClr val="black"/>
                </a:solidFill>
              </a:rPr>
              <a:t>- Cash withdrawals, check payments, transfers, etc.</a:t>
            </a:r>
          </a:p>
          <a:p>
            <a:pPr algn="ctr" eaLnBrk="0" fontAlgn="base" hangingPunct="0">
              <a:spcBef>
                <a:spcPct val="0"/>
              </a:spcBef>
              <a:spcAft>
                <a:spcPct val="0"/>
              </a:spcAft>
              <a:defRPr/>
            </a:pPr>
            <a:endParaRPr lang="es-AR" b="1" dirty="0">
              <a:solidFill>
                <a:prstClr val="black"/>
              </a:solidFill>
            </a:endParaRPr>
          </a:p>
        </p:txBody>
      </p:sp>
      <p:sp>
        <p:nvSpPr>
          <p:cNvPr id="21" name="Rayo 20"/>
          <p:cNvSpPr/>
          <p:nvPr/>
        </p:nvSpPr>
        <p:spPr>
          <a:xfrm rot="4071445">
            <a:off x="2927839" y="2779227"/>
            <a:ext cx="914400" cy="2045676"/>
          </a:xfrm>
          <a:prstGeom prst="lightningBol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AR" sz="2400">
              <a:solidFill>
                <a:prstClr val="white"/>
              </a:solidFill>
            </a:endParaRPr>
          </a:p>
        </p:txBody>
      </p:sp>
      <p:graphicFrame>
        <p:nvGraphicFramePr>
          <p:cNvPr id="28" name="Object 1027"/>
          <p:cNvGraphicFramePr>
            <a:graphicFrameLocks noChangeAspect="1"/>
          </p:cNvGraphicFramePr>
          <p:nvPr/>
        </p:nvGraphicFramePr>
        <p:xfrm>
          <a:off x="2356339" y="5354096"/>
          <a:ext cx="1416539" cy="879475"/>
        </p:xfrm>
        <a:graphic>
          <a:graphicData uri="http://schemas.openxmlformats.org/presentationml/2006/ole">
            <mc:AlternateContent xmlns:mc="http://schemas.openxmlformats.org/markup-compatibility/2006">
              <mc:Choice xmlns:v="urn:schemas-microsoft-com:vml" Requires="v">
                <p:oleObj spid="_x0000_s1040" name="Imagen" r:id="rId7" imgW="3025775" imgH="3252788" progId="MS_ClipArt_Gallery.2">
                  <p:embed/>
                </p:oleObj>
              </mc:Choice>
              <mc:Fallback>
                <p:oleObj name="Imagen" r:id="rId7" imgW="3025775" imgH="3252788" progId="MS_ClipArt_Gallery.2">
                  <p:embed/>
                  <p:pic>
                    <p:nvPicPr>
                      <p:cNvPr id="0" name=""/>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2356339" y="5354096"/>
                        <a:ext cx="1416539"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5531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609600" y="115888"/>
            <a:ext cx="10972800" cy="792162"/>
          </a:xfrm>
        </p:spPr>
        <p:txBody>
          <a:bodyPr>
            <a:normAutofit fontScale="90000"/>
          </a:bodyPr>
          <a:lstStyle/>
          <a:p>
            <a:pPr algn="ctr">
              <a:defRPr/>
            </a:pPr>
            <a:r>
              <a:rPr lang="es-AR" altLang="es-AR" b="1" u="sng" dirty="0">
                <a:solidFill>
                  <a:srgbClr val="FF0000"/>
                </a:solidFill>
              </a:rPr>
              <a:t>HOW FRONTMEN OPERATE</a:t>
            </a:r>
          </a:p>
        </p:txBody>
      </p:sp>
      <p:sp>
        <p:nvSpPr>
          <p:cNvPr id="3" name="2 Marcador de contenido"/>
          <p:cNvSpPr>
            <a:spLocks noGrp="1"/>
          </p:cNvSpPr>
          <p:nvPr>
            <p:ph idx="1"/>
          </p:nvPr>
        </p:nvSpPr>
        <p:spPr>
          <a:xfrm>
            <a:off x="317644" y="836613"/>
            <a:ext cx="11730567" cy="5616575"/>
          </a:xfrm>
        </p:spPr>
        <p:txBody>
          <a:bodyPr/>
          <a:lstStyle/>
          <a:p>
            <a:pPr marL="0" indent="0" algn="just">
              <a:buFont typeface="Arial" pitchFamily="34" charset="0"/>
              <a:buNone/>
              <a:defRPr/>
            </a:pPr>
            <a:r>
              <a:rPr lang="es-AR" b="1" dirty="0"/>
              <a:t> </a:t>
            </a:r>
          </a:p>
          <a:p>
            <a:pPr marL="0" indent="0" algn="just">
              <a:buFont typeface="Arial" pitchFamily="34" charset="0"/>
              <a:buNone/>
              <a:defRPr/>
            </a:pPr>
            <a:r>
              <a:rPr lang="es-AR" b="1" dirty="0"/>
              <a:t>- </a:t>
            </a:r>
            <a:r>
              <a:rPr lang="en-US" b="1" dirty="0"/>
              <a:t>They are the front face of the person or company that uses them.</a:t>
            </a:r>
          </a:p>
          <a:p>
            <a:pPr marL="0" indent="0" algn="just">
              <a:buFont typeface="Arial" pitchFamily="34" charset="0"/>
              <a:buNone/>
              <a:defRPr/>
            </a:pPr>
            <a:r>
              <a:rPr lang="en-US" b="1" dirty="0"/>
              <a:t>- Their main function is to hide the real owner or the owner of the company, who does not want his or her name to be known for tax or political reasons or illegitimate money. They merely lend their name and receive payment in return.</a:t>
            </a:r>
          </a:p>
          <a:p>
            <a:pPr marL="0" indent="0" algn="just">
              <a:buFont typeface="Arial" pitchFamily="34" charset="0"/>
              <a:buNone/>
              <a:defRPr/>
            </a:pPr>
            <a:r>
              <a:rPr lang="en-US" b="1" dirty="0"/>
              <a:t>- They sign an undated letter of resignation so that the real owners can remove them whenever they want or a broad Power of Attorney in the name of the real owner.</a:t>
            </a:r>
          </a:p>
          <a:p>
            <a:pPr marL="0" indent="0" algn="just">
              <a:buFont typeface="Arial" pitchFamily="34" charset="0"/>
              <a:buNone/>
              <a:defRPr/>
            </a:pPr>
            <a:r>
              <a:rPr lang="en-US" b="1" dirty="0"/>
              <a:t>- If you put "Nominee Director" into a search engine you get some 134 million entries for countries all over the world.</a:t>
            </a:r>
          </a:p>
          <a:p>
            <a:pPr>
              <a:buFontTx/>
              <a:buChar char="-"/>
              <a:defRPr/>
            </a:pPr>
            <a:endParaRPr lang="es-AR" dirty="0"/>
          </a:p>
          <a:p>
            <a:pPr>
              <a:buFontTx/>
              <a:buChar char="-"/>
              <a:defRPr/>
            </a:pPr>
            <a:endParaRPr lang="es-AR" b="1" dirty="0"/>
          </a:p>
          <a:p>
            <a:pPr>
              <a:buFontTx/>
              <a:buChar char="-"/>
              <a:defRPr/>
            </a:pPr>
            <a:endParaRPr lang="es-AR" b="1" dirty="0"/>
          </a:p>
          <a:p>
            <a:pPr>
              <a:buFontTx/>
              <a:buChar char="-"/>
              <a:defRPr/>
            </a:pPr>
            <a:endParaRPr lang="es-AR" b="1" dirty="0"/>
          </a:p>
          <a:p>
            <a:pPr>
              <a:buFontTx/>
              <a:buChar char="-"/>
              <a:defRPr/>
            </a:pPr>
            <a:endParaRPr lang="es-AR" b="1" dirty="0"/>
          </a:p>
          <a:p>
            <a:pPr>
              <a:buFontTx/>
              <a:buChar char="-"/>
              <a:defRPr/>
            </a:pPr>
            <a:endParaRPr lang="es-AR" b="1" dirty="0"/>
          </a:p>
          <a:p>
            <a:pPr>
              <a:buFontTx/>
              <a:buChar char="-"/>
              <a:defRPr/>
            </a:pPr>
            <a:endParaRPr lang="es-AR" b="1" dirty="0"/>
          </a:p>
          <a:p>
            <a:pPr>
              <a:buFontTx/>
              <a:buChar char="-"/>
              <a:defRPr/>
            </a:pPr>
            <a:endParaRPr lang="es-AR" b="1" dirty="0"/>
          </a:p>
          <a:p>
            <a:pPr>
              <a:buFontTx/>
              <a:buChar char="-"/>
              <a:defRPr/>
            </a:pPr>
            <a:endParaRPr lang="es-AR" b="1" dirty="0"/>
          </a:p>
        </p:txBody>
      </p:sp>
    </p:spTree>
    <p:extLst>
      <p:ext uri="{BB962C8B-B14F-4D97-AF65-F5344CB8AC3E}">
        <p14:creationId xmlns:p14="http://schemas.microsoft.com/office/powerpoint/2010/main" val="169107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269" y="260350"/>
            <a:ext cx="1187547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084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190" y="115888"/>
            <a:ext cx="1187547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77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269" y="115891"/>
            <a:ext cx="11875477"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88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36606"/>
            <a:ext cx="10972800" cy="1120345"/>
          </a:xfrm>
        </p:spPr>
        <p:txBody>
          <a:bodyPr>
            <a:normAutofit/>
          </a:bodyPr>
          <a:lstStyle/>
          <a:p>
            <a:pPr algn="ctr"/>
            <a:r>
              <a:rPr lang="es-AR" sz="4400" b="1" u="sng" dirty="0">
                <a:solidFill>
                  <a:srgbClr val="C00000"/>
                </a:solidFill>
                <a:effectLst>
                  <a:outerShdw blurRad="38100" dist="38100" dir="2700000" algn="tl">
                    <a:srgbClr val="000000">
                      <a:alpha val="43137"/>
                    </a:srgbClr>
                  </a:outerShdw>
                </a:effectLst>
              </a:rPr>
              <a:t>INFORMAL ECONOMY - Argentina</a:t>
            </a:r>
          </a:p>
        </p:txBody>
      </p:sp>
      <p:sp>
        <p:nvSpPr>
          <p:cNvPr id="3" name="Marcador de contenido 2"/>
          <p:cNvSpPr>
            <a:spLocks noGrp="1"/>
          </p:cNvSpPr>
          <p:nvPr>
            <p:ph idx="1"/>
          </p:nvPr>
        </p:nvSpPr>
        <p:spPr>
          <a:xfrm>
            <a:off x="609600" y="2092412"/>
            <a:ext cx="10972800" cy="4596713"/>
          </a:xfrm>
        </p:spPr>
        <p:txBody>
          <a:bodyPr>
            <a:normAutofit/>
          </a:bodyPr>
          <a:lstStyle/>
          <a:p>
            <a:r>
              <a:rPr lang="en-US" sz="2400" dirty="0"/>
              <a:t>In Argentina, 4764 mobile phones (more than three per minute), 160 cars and 3.5 trucks are stolen every day. The sum of these assets exceeds 1.2 billion dollars per year.</a:t>
            </a:r>
          </a:p>
          <a:p>
            <a:endParaRPr lang="en-US" sz="2400" dirty="0"/>
          </a:p>
          <a:p>
            <a:r>
              <a:rPr lang="en-US" sz="2400" dirty="0"/>
              <a:t>Illegal gambling moves more than 50 billion pesos per year in the Province of Buenos Aires.</a:t>
            </a:r>
          </a:p>
          <a:p>
            <a:endParaRPr lang="en-US" sz="2400" dirty="0"/>
          </a:p>
          <a:p>
            <a:r>
              <a:rPr lang="en-US" sz="2400" dirty="0"/>
              <a:t>Informal employment as measured by the </a:t>
            </a:r>
            <a:r>
              <a:rPr lang="en-US" sz="2400" dirty="0" err="1"/>
              <a:t>Indec</a:t>
            </a:r>
            <a:r>
              <a:rPr lang="en-US" sz="2400" dirty="0"/>
              <a:t> gives a figure of 35%; but if we add the self-employed, we could say that the total number of informal employment is close to 50%.</a:t>
            </a:r>
          </a:p>
          <a:p>
            <a:endParaRPr lang="es-AR" sz="2000" dirty="0"/>
          </a:p>
        </p:txBody>
      </p:sp>
    </p:spTree>
    <p:extLst>
      <p:ext uri="{BB962C8B-B14F-4D97-AF65-F5344CB8AC3E}">
        <p14:creationId xmlns:p14="http://schemas.microsoft.com/office/powerpoint/2010/main" val="144746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3" y="290512"/>
            <a:ext cx="10379033"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31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705" y="955613"/>
            <a:ext cx="9361487" cy="316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413" y="4295508"/>
            <a:ext cx="9236075" cy="152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06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13" y="166256"/>
            <a:ext cx="5415148" cy="655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857" y="166256"/>
            <a:ext cx="5724483" cy="655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69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609600" y="188640"/>
            <a:ext cx="10972800" cy="1224136"/>
          </a:xfrm>
        </p:spPr>
        <p:txBody>
          <a:bodyPr>
            <a:normAutofit/>
          </a:bodyPr>
          <a:lstStyle/>
          <a:p>
            <a:pPr algn="ctr"/>
            <a:r>
              <a:rPr lang="es-AR" b="1" u="sng" dirty="0">
                <a:solidFill>
                  <a:srgbClr val="C00000"/>
                </a:solidFill>
              </a:rPr>
              <a:t>COOPERATIVES AND MUTUALS</a:t>
            </a:r>
          </a:p>
        </p:txBody>
      </p:sp>
      <p:sp>
        <p:nvSpPr>
          <p:cNvPr id="32771" name="2 Marcador de contenido"/>
          <p:cNvSpPr>
            <a:spLocks noGrp="1"/>
          </p:cNvSpPr>
          <p:nvPr>
            <p:ph idx="1"/>
          </p:nvPr>
        </p:nvSpPr>
        <p:spPr>
          <a:xfrm>
            <a:off x="143346" y="1721708"/>
            <a:ext cx="11905323" cy="4947652"/>
          </a:xfrm>
        </p:spPr>
        <p:txBody>
          <a:bodyPr/>
          <a:lstStyle/>
          <a:p>
            <a:pPr algn="just"/>
            <a:endParaRPr lang="es-AR" sz="2100" b="1" dirty="0">
              <a:solidFill>
                <a:schemeClr val="accent4">
                  <a:lumMod val="50000"/>
                </a:schemeClr>
              </a:solidFill>
            </a:endParaRPr>
          </a:p>
          <a:p>
            <a:pPr algn="just"/>
            <a:r>
              <a:rPr lang="en-US" sz="2100" b="1" dirty="0">
                <a:solidFill>
                  <a:schemeClr val="accent4">
                    <a:lumMod val="50000"/>
                  </a:schemeClr>
                </a:solidFill>
              </a:rPr>
              <a:t>They offer the service of collecting securities belonging to their members, through their own bank accounts, which have the benefit of a reduced rate of tax on bank debits and credits (securities collection management).</a:t>
            </a:r>
          </a:p>
          <a:p>
            <a:pPr algn="just"/>
            <a:r>
              <a:rPr lang="en-US" sz="2100" b="1" dirty="0">
                <a:solidFill>
                  <a:schemeClr val="accent4">
                    <a:lumMod val="50000"/>
                  </a:schemeClr>
                </a:solidFill>
              </a:rPr>
              <a:t>They also offer loans.</a:t>
            </a:r>
          </a:p>
          <a:p>
            <a:pPr algn="just"/>
            <a:r>
              <a:rPr lang="en-US" sz="2100" b="1" dirty="0">
                <a:solidFill>
                  <a:schemeClr val="accent4">
                    <a:lumMod val="50000"/>
                  </a:schemeClr>
                </a:solidFill>
              </a:rPr>
              <a:t>The figure of mutualism and </a:t>
            </a:r>
            <a:r>
              <a:rPr lang="en-US" sz="2100" b="1" dirty="0" err="1">
                <a:solidFill>
                  <a:schemeClr val="accent4">
                    <a:lumMod val="50000"/>
                  </a:schemeClr>
                </a:solidFill>
              </a:rPr>
              <a:t>cooperativism</a:t>
            </a:r>
            <a:r>
              <a:rPr lang="en-US" sz="2100" b="1" dirty="0">
                <a:solidFill>
                  <a:schemeClr val="accent4">
                    <a:lumMod val="50000"/>
                  </a:schemeClr>
                </a:solidFill>
              </a:rPr>
              <a:t> is used as a screen to transform themselves into real "money tables", used primarily to exchange checks for cash and thus hinder the traceability of the money.</a:t>
            </a:r>
          </a:p>
          <a:p>
            <a:pPr algn="just"/>
            <a:r>
              <a:rPr lang="en-US" sz="2100" b="1" dirty="0">
                <a:solidFill>
                  <a:schemeClr val="accent4">
                    <a:lumMod val="50000"/>
                  </a:schemeClr>
                </a:solidFill>
              </a:rPr>
              <a:t>"Financial assistance" through the exchange of deferred cheques belonging to members or third parties.</a:t>
            </a:r>
          </a:p>
          <a:p>
            <a:pPr algn="just"/>
            <a:r>
              <a:rPr lang="en-US" sz="2100" b="1" dirty="0">
                <a:solidFill>
                  <a:schemeClr val="accent4">
                    <a:lumMod val="50000"/>
                  </a:schemeClr>
                </a:solidFill>
              </a:rPr>
              <a:t>Financial intermediation not </a:t>
            </a:r>
            <a:r>
              <a:rPr lang="en-US" sz="2100" b="1" dirty="0" err="1">
                <a:solidFill>
                  <a:schemeClr val="accent4">
                    <a:lumMod val="50000"/>
                  </a:schemeClr>
                </a:solidFill>
              </a:rPr>
              <a:t>authorised</a:t>
            </a:r>
            <a:r>
              <a:rPr lang="en-US" sz="2100" b="1" dirty="0">
                <a:solidFill>
                  <a:schemeClr val="accent4">
                    <a:lumMod val="50000"/>
                  </a:schemeClr>
                </a:solidFill>
              </a:rPr>
              <a:t> by the BCRA.</a:t>
            </a:r>
          </a:p>
          <a:p>
            <a:pPr marL="0" indent="0">
              <a:buNone/>
            </a:pPr>
            <a:endParaRPr lang="es-AR" sz="2100" b="1" dirty="0">
              <a:solidFill>
                <a:schemeClr val="accent4">
                  <a:lumMod val="50000"/>
                </a:schemeClr>
              </a:solidFill>
            </a:endParaRPr>
          </a:p>
          <a:p>
            <a:endParaRPr lang="es-AR" sz="1600" b="1" dirty="0">
              <a:solidFill>
                <a:schemeClr val="accent4">
                  <a:lumMod val="50000"/>
                </a:schemeClr>
              </a:solidFill>
            </a:endParaRPr>
          </a:p>
          <a:p>
            <a:pPr algn="just"/>
            <a:endParaRPr lang="es-AR" sz="1600" b="1" dirty="0">
              <a:solidFill>
                <a:schemeClr val="accent4">
                  <a:lumMod val="50000"/>
                </a:schemeClr>
              </a:solidFill>
            </a:endParaRPr>
          </a:p>
        </p:txBody>
      </p:sp>
    </p:spTree>
    <p:extLst>
      <p:ext uri="{BB962C8B-B14F-4D97-AF65-F5344CB8AC3E}">
        <p14:creationId xmlns:p14="http://schemas.microsoft.com/office/powerpoint/2010/main" val="212474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075935" y="347662"/>
            <a:ext cx="7636476" cy="6162675"/>
          </a:xfrm>
          <a:prstGeom prst="rect">
            <a:avLst/>
          </a:prstGeom>
        </p:spPr>
      </p:pic>
    </p:spTree>
    <p:extLst>
      <p:ext uri="{BB962C8B-B14F-4D97-AF65-F5344CB8AC3E}">
        <p14:creationId xmlns:p14="http://schemas.microsoft.com/office/powerpoint/2010/main" val="2361034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37506"/>
            <a:ext cx="10972800" cy="724395"/>
          </a:xfrm>
        </p:spPr>
        <p:txBody>
          <a:bodyPr>
            <a:noAutofit/>
          </a:bodyPr>
          <a:lstStyle/>
          <a:p>
            <a:pPr algn="ctr"/>
            <a:r>
              <a:rPr lang="es-AR" sz="4400" b="1" dirty="0">
                <a:solidFill>
                  <a:srgbClr val="C00000"/>
                </a:solidFill>
                <a:effectLst>
                  <a:outerShdw blurRad="38100" dist="38100" dir="2700000" algn="tl">
                    <a:srgbClr val="000000">
                      <a:alpha val="43137"/>
                    </a:srgbClr>
                  </a:outerShdw>
                </a:effectLst>
              </a:rPr>
              <a:t>BENEFICIAL OWNERS</a:t>
            </a:r>
            <a:endParaRPr lang="es-AR" sz="4400" dirty="0"/>
          </a:p>
        </p:txBody>
      </p:sp>
      <p:sp>
        <p:nvSpPr>
          <p:cNvPr id="3" name="Marcador de contenido 2"/>
          <p:cNvSpPr>
            <a:spLocks noGrp="1"/>
          </p:cNvSpPr>
          <p:nvPr>
            <p:ph idx="1"/>
          </p:nvPr>
        </p:nvSpPr>
        <p:spPr>
          <a:xfrm>
            <a:off x="609600" y="1614616"/>
            <a:ext cx="10972800" cy="4709984"/>
          </a:xfrm>
        </p:spPr>
        <p:txBody>
          <a:bodyPr/>
          <a:lstStyle/>
          <a:p>
            <a:pPr algn="ctr"/>
            <a:endParaRPr lang="en-US" dirty="0"/>
          </a:p>
          <a:p>
            <a:pPr algn="ctr"/>
            <a:r>
              <a:rPr lang="en-US" dirty="0"/>
              <a:t>Look through the legal person (look-through), in order to identify its "beneficial owners", i.e. the individuals (human persons) who actually have effective control over or benefit from the legal person.</a:t>
            </a:r>
          </a:p>
          <a:p>
            <a:pPr algn="ctr"/>
            <a:endParaRPr lang="en-US" dirty="0"/>
          </a:p>
          <a:p>
            <a:pPr algn="ctr"/>
            <a:r>
              <a:rPr lang="en-US" dirty="0"/>
              <a:t>The person who controls the entity, even indirectly through other entities or intermediaries.</a:t>
            </a:r>
          </a:p>
        </p:txBody>
      </p:sp>
    </p:spTree>
    <p:extLst>
      <p:ext uri="{BB962C8B-B14F-4D97-AF65-F5344CB8AC3E}">
        <p14:creationId xmlns:p14="http://schemas.microsoft.com/office/powerpoint/2010/main" val="2479182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20634"/>
            <a:ext cx="10972800" cy="795647"/>
          </a:xfrm>
        </p:spPr>
        <p:txBody>
          <a:bodyPr>
            <a:normAutofit fontScale="90000"/>
          </a:bodyPr>
          <a:lstStyle/>
          <a:p>
            <a:pPr algn="ctr"/>
            <a:r>
              <a:rPr lang="es-AR" b="1" dirty="0">
                <a:solidFill>
                  <a:srgbClr val="FF0000"/>
                </a:solidFill>
              </a:rPr>
              <a:t>ARGENTINA - BENEFICIAL OWNER</a:t>
            </a:r>
          </a:p>
        </p:txBody>
      </p:sp>
      <p:sp>
        <p:nvSpPr>
          <p:cNvPr id="3" name="2 Marcador de contenido"/>
          <p:cNvSpPr>
            <a:spLocks noGrp="1"/>
          </p:cNvSpPr>
          <p:nvPr>
            <p:ph idx="1"/>
          </p:nvPr>
        </p:nvSpPr>
        <p:spPr>
          <a:xfrm>
            <a:off x="609600" y="1163782"/>
            <a:ext cx="10972800" cy="5160818"/>
          </a:xfrm>
        </p:spPr>
        <p:txBody>
          <a:bodyPr>
            <a:normAutofit/>
          </a:bodyPr>
          <a:lstStyle/>
          <a:p>
            <a:pPr algn="ctr"/>
            <a:r>
              <a:rPr lang="en-US" b="1" u="sng" dirty="0"/>
              <a:t>General Inspectorate of Justice (IGJ) - Companies - RG 17/2021</a:t>
            </a:r>
          </a:p>
          <a:p>
            <a:pPr algn="ctr"/>
            <a:r>
              <a:rPr lang="en-US" b="1" u="sng" dirty="0"/>
              <a:t>Financial Information Unit (UIF) - </a:t>
            </a:r>
            <a:r>
              <a:rPr lang="en-US" b="1" u="sng" dirty="0" err="1"/>
              <a:t>Resol</a:t>
            </a:r>
            <a:r>
              <a:rPr lang="en-US" b="1" u="sng" dirty="0"/>
              <a:t>. 112/2021</a:t>
            </a:r>
          </a:p>
          <a:p>
            <a:pPr marL="0" indent="0">
              <a:buNone/>
            </a:pPr>
            <a:endParaRPr lang="es-ES" sz="2200" dirty="0"/>
          </a:p>
          <a:p>
            <a:pPr marL="0" indent="0">
              <a:buNone/>
            </a:pPr>
            <a:r>
              <a:rPr lang="es-ES" sz="2200" dirty="0"/>
              <a:t> </a:t>
            </a:r>
            <a:r>
              <a:rPr lang="en-US" sz="2200" dirty="0"/>
              <a:t>The human person who </a:t>
            </a:r>
            <a:r>
              <a:rPr lang="en-US" sz="2200" dirty="0">
                <a:solidFill>
                  <a:srgbClr val="FF0000"/>
                </a:solidFill>
              </a:rPr>
              <a:t>owns at least ten percent (10%) of the shares or voting rights </a:t>
            </a:r>
            <a:r>
              <a:rPr lang="en-US" sz="2200" dirty="0"/>
              <a:t>of a legal person, a trust, an investment fund, ... and/or any other legal structure; and/or the human person(s) who by other means exercises ultimate control thereof.</a:t>
            </a:r>
          </a:p>
          <a:p>
            <a:pPr marL="0" indent="0">
              <a:buNone/>
            </a:pPr>
            <a:r>
              <a:rPr lang="en-US" sz="2200" dirty="0">
                <a:solidFill>
                  <a:srgbClr val="FF0000"/>
                </a:solidFill>
              </a:rPr>
              <a:t>Final control shall be understood to be that exercised, directly or indirectly</a:t>
            </a:r>
            <a:r>
              <a:rPr lang="en-US" sz="2200" dirty="0"/>
              <a:t>, by one or more human persons through a chain of ownership and/or through any other means of control and/or when, </a:t>
            </a:r>
            <a:r>
              <a:rPr lang="en-US" sz="2200" dirty="0">
                <a:solidFill>
                  <a:srgbClr val="FF0000"/>
                </a:solidFill>
              </a:rPr>
              <a:t>due to de facto or de jure circumstances, the same person/s have the power to form the corporate will for the taking of decisions by the governing body</a:t>
            </a:r>
            <a:r>
              <a:rPr lang="en-US" sz="2200" dirty="0"/>
              <a:t> of the legal person or legal structure and/or for the </a:t>
            </a:r>
            <a:r>
              <a:rPr lang="en-US" sz="2200" dirty="0">
                <a:solidFill>
                  <a:srgbClr val="FF0000"/>
                </a:solidFill>
              </a:rPr>
              <a:t>appointment and/or removal of members of the administrative body</a:t>
            </a:r>
            <a:r>
              <a:rPr lang="en-US" sz="2200" dirty="0"/>
              <a:t>.</a:t>
            </a:r>
          </a:p>
          <a:p>
            <a:endParaRPr lang="es-AR" sz="2200" dirty="0"/>
          </a:p>
          <a:p>
            <a:pPr marL="0" indent="0">
              <a:buNone/>
            </a:pPr>
            <a:endParaRPr lang="es-AR" dirty="0"/>
          </a:p>
          <a:p>
            <a:endParaRPr lang="es-AR" dirty="0"/>
          </a:p>
          <a:p>
            <a:endParaRPr lang="es-AR" dirty="0"/>
          </a:p>
          <a:p>
            <a:endParaRPr lang="es-AR" dirty="0"/>
          </a:p>
          <a:p>
            <a:endParaRPr lang="es-AR" dirty="0"/>
          </a:p>
        </p:txBody>
      </p:sp>
    </p:spTree>
    <p:extLst>
      <p:ext uri="{BB962C8B-B14F-4D97-AF65-F5344CB8AC3E}">
        <p14:creationId xmlns:p14="http://schemas.microsoft.com/office/powerpoint/2010/main" val="272925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884719" y="226926"/>
            <a:ext cx="3792945" cy="6210300"/>
          </a:xfrm>
          <a:prstGeom prst="rect">
            <a:avLst/>
          </a:prstGeom>
        </p:spPr>
      </p:pic>
      <p:pic>
        <p:nvPicPr>
          <p:cNvPr id="6" name="Imagen 5"/>
          <p:cNvPicPr>
            <a:picLocks noChangeAspect="1"/>
          </p:cNvPicPr>
          <p:nvPr/>
        </p:nvPicPr>
        <p:blipFill>
          <a:blip r:embed="rId3"/>
          <a:stretch>
            <a:fillRect/>
          </a:stretch>
        </p:blipFill>
        <p:spPr>
          <a:xfrm>
            <a:off x="120219" y="226926"/>
            <a:ext cx="3537381" cy="6191250"/>
          </a:xfrm>
          <a:prstGeom prst="rect">
            <a:avLst/>
          </a:prstGeom>
        </p:spPr>
      </p:pic>
      <p:pic>
        <p:nvPicPr>
          <p:cNvPr id="7" name="Imagen 6"/>
          <p:cNvPicPr>
            <a:picLocks noChangeAspect="1"/>
          </p:cNvPicPr>
          <p:nvPr/>
        </p:nvPicPr>
        <p:blipFill>
          <a:blip r:embed="rId4"/>
          <a:stretch>
            <a:fillRect/>
          </a:stretch>
        </p:blipFill>
        <p:spPr>
          <a:xfrm>
            <a:off x="7941404" y="188439"/>
            <a:ext cx="3813991" cy="6200775"/>
          </a:xfrm>
          <a:prstGeom prst="rect">
            <a:avLst/>
          </a:prstGeom>
        </p:spPr>
      </p:pic>
    </p:spTree>
    <p:extLst>
      <p:ext uri="{BB962C8B-B14F-4D97-AF65-F5344CB8AC3E}">
        <p14:creationId xmlns:p14="http://schemas.microsoft.com/office/powerpoint/2010/main" val="1394389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0972800" cy="1371847"/>
          </a:xfrm>
        </p:spPr>
        <p:txBody>
          <a:bodyPr>
            <a:noAutofit/>
          </a:bodyPr>
          <a:lstStyle/>
          <a:p>
            <a:pPr algn="ctr"/>
            <a:r>
              <a:rPr lang="en-US" sz="3200" b="1" dirty="0">
                <a:solidFill>
                  <a:srgbClr val="FF0000"/>
                </a:solidFill>
              </a:rPr>
              <a:t>SUPERINTENDENCE OF INSURANCE (Resolution 816/2018)</a:t>
            </a:r>
            <a:endParaRPr lang="es-AR" sz="3200" b="1" dirty="0">
              <a:solidFill>
                <a:srgbClr val="FF0000"/>
              </a:solidFill>
            </a:endParaRPr>
          </a:p>
        </p:txBody>
      </p:sp>
      <p:sp>
        <p:nvSpPr>
          <p:cNvPr id="3" name="Marcador de contenido 2"/>
          <p:cNvSpPr>
            <a:spLocks noGrp="1"/>
          </p:cNvSpPr>
          <p:nvPr>
            <p:ph idx="1"/>
          </p:nvPr>
        </p:nvSpPr>
        <p:spPr>
          <a:xfrm>
            <a:off x="609600" y="2520778"/>
            <a:ext cx="10972800" cy="3803822"/>
          </a:xfrm>
        </p:spPr>
        <p:txBody>
          <a:bodyPr>
            <a:normAutofit/>
          </a:bodyPr>
          <a:lstStyle/>
          <a:p>
            <a:pPr marL="0" indent="0" algn="ctr">
              <a:buNone/>
            </a:pPr>
            <a:endParaRPr lang="es-AR" sz="1800" dirty="0"/>
          </a:p>
          <a:p>
            <a:pPr marL="0" indent="0" algn="ctr">
              <a:buNone/>
            </a:pPr>
            <a:r>
              <a:rPr lang="es-AR" sz="1800" dirty="0"/>
              <a:t>“</a:t>
            </a:r>
            <a:r>
              <a:rPr lang="en-US" sz="1800" dirty="0"/>
              <a:t>"Beneficial owner": Any human person who controls or may control, directly or indirectly, a legal entity or legal structure without legal status, and/or who owns, directly or indirectly, at least TWENTY PERCENT (20%) of the capital or voting rights, or who otherwise exercises ultimate control, directly or indirectly. When it is not possible to identify a human person, the identity of the Chairman or the highest appropriate authority must be identified and verified”</a:t>
            </a:r>
          </a:p>
          <a:p>
            <a:pPr marL="0" indent="0" algn="ctr">
              <a:buNone/>
            </a:pPr>
            <a:endParaRPr lang="es-AR" sz="1800" dirty="0"/>
          </a:p>
          <a:p>
            <a:pPr algn="ctr"/>
            <a:endParaRPr lang="es-AR" sz="1800" dirty="0"/>
          </a:p>
        </p:txBody>
      </p:sp>
    </p:spTree>
    <p:extLst>
      <p:ext uri="{BB962C8B-B14F-4D97-AF65-F5344CB8AC3E}">
        <p14:creationId xmlns:p14="http://schemas.microsoft.com/office/powerpoint/2010/main" val="1857174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32509"/>
            <a:ext cx="10972800" cy="973777"/>
          </a:xfrm>
        </p:spPr>
        <p:txBody>
          <a:bodyPr>
            <a:normAutofit/>
          </a:bodyPr>
          <a:lstStyle/>
          <a:p>
            <a:pPr algn="ctr"/>
            <a:r>
              <a:rPr lang="es-AR" sz="4800" b="1" u="sng" dirty="0">
                <a:solidFill>
                  <a:srgbClr val="FF0000"/>
                </a:solidFill>
              </a:rPr>
              <a:t>EXAMPLE</a:t>
            </a:r>
          </a:p>
        </p:txBody>
      </p:sp>
      <p:sp>
        <p:nvSpPr>
          <p:cNvPr id="3" name="2 Marcador de contenido"/>
          <p:cNvSpPr>
            <a:spLocks noGrp="1"/>
          </p:cNvSpPr>
          <p:nvPr>
            <p:ph idx="1"/>
          </p:nvPr>
        </p:nvSpPr>
        <p:spPr>
          <a:xfrm>
            <a:off x="609600" y="1985319"/>
            <a:ext cx="10972800" cy="4581735"/>
          </a:xfrm>
        </p:spPr>
        <p:txBody>
          <a:bodyPr>
            <a:normAutofit/>
          </a:bodyPr>
          <a:lstStyle/>
          <a:p>
            <a:r>
              <a:rPr lang="en-US" sz="2000" dirty="0"/>
              <a:t>If companies A and B are the partners (owners) of company C, the partners, shareholders or direct holders of the shares of company C will be A and B.</a:t>
            </a:r>
          </a:p>
          <a:p>
            <a:r>
              <a:rPr lang="en-US" sz="2000" dirty="0"/>
              <a:t>The beneficial owners of company C will be the human persons who control or benefit from C through A and B. </a:t>
            </a:r>
          </a:p>
          <a:p>
            <a:r>
              <a:rPr lang="en-US" sz="2000" dirty="0"/>
              <a:t>If Mr. Peter is the sole partner (shareholder) of A and B, he will in turn be the ultimate beneficial owner of company C. </a:t>
            </a:r>
          </a:p>
          <a:p>
            <a:r>
              <a:rPr lang="en-US" sz="2000" dirty="0"/>
              <a:t>However, the mere fact of finding a natural person does not mean that he is a beneficial owner. </a:t>
            </a:r>
          </a:p>
          <a:p>
            <a:r>
              <a:rPr lang="en-US" sz="2000" dirty="0"/>
              <a:t>Peter could be a front man or a nominee shareholder (powers of attorney, mandates, etc.).</a:t>
            </a:r>
          </a:p>
        </p:txBody>
      </p:sp>
    </p:spTree>
    <p:extLst>
      <p:ext uri="{BB962C8B-B14F-4D97-AF65-F5344CB8AC3E}">
        <p14:creationId xmlns:p14="http://schemas.microsoft.com/office/powerpoint/2010/main" val="155633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86063" y="390525"/>
            <a:ext cx="6619875" cy="6076950"/>
          </a:xfrm>
          <a:prstGeom prst="rect">
            <a:avLst/>
          </a:prstGeom>
        </p:spPr>
      </p:pic>
    </p:spTree>
    <p:extLst>
      <p:ext uri="{BB962C8B-B14F-4D97-AF65-F5344CB8AC3E}">
        <p14:creationId xmlns:p14="http://schemas.microsoft.com/office/powerpoint/2010/main" val="3175212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sz="4800" b="1" dirty="0">
                <a:solidFill>
                  <a:srgbClr val="C00000"/>
                </a:solidFill>
                <a:effectLst>
                  <a:outerShdw blurRad="38100" dist="38100" dir="2700000" algn="tl">
                    <a:srgbClr val="000000">
                      <a:alpha val="43137"/>
                    </a:srgbClr>
                  </a:outerShdw>
                </a:effectLst>
              </a:rPr>
              <a:t>ORGANISED CRIME</a:t>
            </a:r>
          </a:p>
        </p:txBody>
      </p:sp>
      <p:sp>
        <p:nvSpPr>
          <p:cNvPr id="3" name="Marcador de contenido 2"/>
          <p:cNvSpPr>
            <a:spLocks noGrp="1"/>
          </p:cNvSpPr>
          <p:nvPr>
            <p:ph idx="1"/>
          </p:nvPr>
        </p:nvSpPr>
        <p:spPr/>
        <p:txBody>
          <a:bodyPr/>
          <a:lstStyle/>
          <a:p>
            <a:endParaRPr lang="es-AR" dirty="0"/>
          </a:p>
          <a:p>
            <a:endParaRPr lang="es-AR" dirty="0"/>
          </a:p>
          <a:p>
            <a:endParaRPr lang="es-AR" dirty="0"/>
          </a:p>
          <a:p>
            <a:pPr marL="0" indent="0" algn="ctr">
              <a:buNone/>
            </a:pPr>
            <a:r>
              <a:rPr lang="es-AR" sz="4000" b="1" dirty="0">
                <a:solidFill>
                  <a:srgbClr val="C00000"/>
                </a:solidFill>
                <a:effectLst>
                  <a:outerShdw blurRad="38100" dist="38100" dir="2700000" algn="tl">
                    <a:srgbClr val="000000">
                      <a:alpha val="43137"/>
                    </a:srgbClr>
                  </a:outerShdw>
                </a:effectLst>
                <a:latin typeface="+mj-lt"/>
                <a:ea typeface="+mj-ea"/>
                <a:cs typeface="+mj-cs"/>
              </a:rPr>
              <a:t>"DRUG TRAFFICKING” ACCOUNTING</a:t>
            </a:r>
          </a:p>
        </p:txBody>
      </p:sp>
    </p:spTree>
    <p:extLst>
      <p:ext uri="{BB962C8B-B14F-4D97-AF65-F5344CB8AC3E}">
        <p14:creationId xmlns:p14="http://schemas.microsoft.com/office/powerpoint/2010/main" val="3505460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114" y="115888"/>
            <a:ext cx="9648825"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1853516" y="5865343"/>
            <a:ext cx="1367481" cy="732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Rectángulo redondeado 2"/>
          <p:cNvSpPr/>
          <p:nvPr/>
        </p:nvSpPr>
        <p:spPr>
          <a:xfrm rot="20611795">
            <a:off x="5733533" y="4473148"/>
            <a:ext cx="1787611" cy="716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27009510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88913"/>
            <a:ext cx="89281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2627871" y="4843849"/>
            <a:ext cx="444844" cy="90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Elipse 2"/>
          <p:cNvSpPr/>
          <p:nvPr/>
        </p:nvSpPr>
        <p:spPr>
          <a:xfrm>
            <a:off x="7306963" y="489740"/>
            <a:ext cx="292441" cy="210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7144265" y="3747806"/>
            <a:ext cx="325395" cy="214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5731830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053" y="172437"/>
            <a:ext cx="8713787"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9094574" y="1087397"/>
            <a:ext cx="41189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Elipse 2"/>
          <p:cNvSpPr/>
          <p:nvPr/>
        </p:nvSpPr>
        <p:spPr>
          <a:xfrm>
            <a:off x="9152239" y="1301580"/>
            <a:ext cx="46955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Rectángulo redondeado 3"/>
          <p:cNvSpPr/>
          <p:nvPr/>
        </p:nvSpPr>
        <p:spPr>
          <a:xfrm>
            <a:off x="9086335" y="988543"/>
            <a:ext cx="840260" cy="1664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Rectángulo redondeado 4"/>
          <p:cNvSpPr/>
          <p:nvPr/>
        </p:nvSpPr>
        <p:spPr>
          <a:xfrm>
            <a:off x="9020433" y="3402227"/>
            <a:ext cx="939115" cy="315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Rectángulo redondeado 6"/>
          <p:cNvSpPr/>
          <p:nvPr/>
        </p:nvSpPr>
        <p:spPr>
          <a:xfrm>
            <a:off x="7183395" y="988543"/>
            <a:ext cx="1721708" cy="1729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Rectángulo redondeado 7"/>
          <p:cNvSpPr/>
          <p:nvPr/>
        </p:nvSpPr>
        <p:spPr>
          <a:xfrm>
            <a:off x="7002163" y="3402227"/>
            <a:ext cx="1902941" cy="315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a:off x="3682315" y="4423721"/>
            <a:ext cx="560172" cy="172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0" name="Rectángulo redondeado 9"/>
          <p:cNvSpPr/>
          <p:nvPr/>
        </p:nvSpPr>
        <p:spPr>
          <a:xfrm>
            <a:off x="5288693" y="988543"/>
            <a:ext cx="807308" cy="1664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1" name="Rectángulo redondeado 10"/>
          <p:cNvSpPr/>
          <p:nvPr/>
        </p:nvSpPr>
        <p:spPr>
          <a:xfrm>
            <a:off x="5305170" y="3402227"/>
            <a:ext cx="823783" cy="315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875292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061" y="107653"/>
            <a:ext cx="8785225"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7983391" y="551113"/>
            <a:ext cx="576648" cy="95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Elipse 2"/>
          <p:cNvSpPr/>
          <p:nvPr/>
        </p:nvSpPr>
        <p:spPr>
          <a:xfrm>
            <a:off x="7887730" y="2042987"/>
            <a:ext cx="799071" cy="86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8138984" y="3898374"/>
            <a:ext cx="265461" cy="233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8058456" y="5338119"/>
            <a:ext cx="345989" cy="74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6390717" y="553791"/>
            <a:ext cx="265460" cy="107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6357763" y="2042986"/>
            <a:ext cx="265460" cy="107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0" name="Elipse 9"/>
          <p:cNvSpPr/>
          <p:nvPr/>
        </p:nvSpPr>
        <p:spPr>
          <a:xfrm>
            <a:off x="6490494" y="3961430"/>
            <a:ext cx="265460" cy="107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1" name="Elipse 10"/>
          <p:cNvSpPr/>
          <p:nvPr/>
        </p:nvSpPr>
        <p:spPr>
          <a:xfrm>
            <a:off x="6532611" y="5321644"/>
            <a:ext cx="265460" cy="107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4893786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88916"/>
            <a:ext cx="8713788" cy="640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5264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88913"/>
            <a:ext cx="8856663"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5988909" y="98855"/>
            <a:ext cx="1057211"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Rectángulo redondeado 2"/>
          <p:cNvSpPr/>
          <p:nvPr/>
        </p:nvSpPr>
        <p:spPr>
          <a:xfrm>
            <a:off x="3031524" y="617838"/>
            <a:ext cx="2603157" cy="5708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34656192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3" y="50800"/>
            <a:ext cx="8856663" cy="666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6236044" y="2"/>
            <a:ext cx="914400" cy="426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1079069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2" y="188916"/>
            <a:ext cx="8569325" cy="626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ipse 2"/>
          <p:cNvSpPr/>
          <p:nvPr/>
        </p:nvSpPr>
        <p:spPr>
          <a:xfrm>
            <a:off x="5799439" y="89505"/>
            <a:ext cx="914400" cy="426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91670209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756" y="108020"/>
            <a:ext cx="9001125"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ipse 2"/>
          <p:cNvSpPr/>
          <p:nvPr/>
        </p:nvSpPr>
        <p:spPr>
          <a:xfrm>
            <a:off x="4604951" y="0"/>
            <a:ext cx="914400" cy="387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2916195" y="387178"/>
            <a:ext cx="914400" cy="15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2" name="Rectángulo redondeado 1"/>
          <p:cNvSpPr/>
          <p:nvPr/>
        </p:nvSpPr>
        <p:spPr>
          <a:xfrm>
            <a:off x="6137600" y="1545057"/>
            <a:ext cx="510747" cy="3071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Rectángulo redondeado 4"/>
          <p:cNvSpPr/>
          <p:nvPr/>
        </p:nvSpPr>
        <p:spPr>
          <a:xfrm>
            <a:off x="6145429" y="4992132"/>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Elipse 6"/>
          <p:cNvSpPr/>
          <p:nvPr/>
        </p:nvSpPr>
        <p:spPr>
          <a:xfrm>
            <a:off x="5478573" y="5025723"/>
            <a:ext cx="914400" cy="15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5393216" y="5308288"/>
            <a:ext cx="914400" cy="15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5283459" y="6455536"/>
            <a:ext cx="914400" cy="143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0" name="Elipse 9"/>
          <p:cNvSpPr/>
          <p:nvPr/>
        </p:nvSpPr>
        <p:spPr>
          <a:xfrm>
            <a:off x="5154657" y="5638982"/>
            <a:ext cx="914400" cy="15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1" name="Elipse 10"/>
          <p:cNvSpPr/>
          <p:nvPr/>
        </p:nvSpPr>
        <p:spPr>
          <a:xfrm>
            <a:off x="5641804" y="5681849"/>
            <a:ext cx="914400" cy="15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2" name="Elipse 11"/>
          <p:cNvSpPr/>
          <p:nvPr/>
        </p:nvSpPr>
        <p:spPr>
          <a:xfrm>
            <a:off x="4989731" y="5823722"/>
            <a:ext cx="488672" cy="243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3" name="Elipse 12"/>
          <p:cNvSpPr/>
          <p:nvPr/>
        </p:nvSpPr>
        <p:spPr>
          <a:xfrm>
            <a:off x="5243795" y="6120932"/>
            <a:ext cx="914400" cy="15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4" name="Elipse 13"/>
          <p:cNvSpPr/>
          <p:nvPr/>
        </p:nvSpPr>
        <p:spPr>
          <a:xfrm>
            <a:off x="5545955" y="6272783"/>
            <a:ext cx="914400" cy="15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5" name="Elipse 14"/>
          <p:cNvSpPr/>
          <p:nvPr/>
        </p:nvSpPr>
        <p:spPr>
          <a:xfrm>
            <a:off x="3274541" y="5629097"/>
            <a:ext cx="914400" cy="15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a:off x="5085751" y="5850891"/>
            <a:ext cx="197708"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7" name="Elipse 16"/>
          <p:cNvSpPr/>
          <p:nvPr/>
        </p:nvSpPr>
        <p:spPr>
          <a:xfrm>
            <a:off x="5154657" y="5176020"/>
            <a:ext cx="914400" cy="15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8" name="Elipse 17"/>
          <p:cNvSpPr/>
          <p:nvPr/>
        </p:nvSpPr>
        <p:spPr>
          <a:xfrm>
            <a:off x="5871350" y="5778152"/>
            <a:ext cx="197708"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6" name="Elipse 15"/>
          <p:cNvSpPr/>
          <p:nvPr/>
        </p:nvSpPr>
        <p:spPr>
          <a:xfrm>
            <a:off x="6392974" y="5325104"/>
            <a:ext cx="584476" cy="110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20" name="Elipse 19"/>
          <p:cNvSpPr/>
          <p:nvPr/>
        </p:nvSpPr>
        <p:spPr>
          <a:xfrm>
            <a:off x="3665837" y="4323047"/>
            <a:ext cx="329515" cy="308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21" name="Elipse 20"/>
          <p:cNvSpPr/>
          <p:nvPr/>
        </p:nvSpPr>
        <p:spPr>
          <a:xfrm>
            <a:off x="6427402" y="5460550"/>
            <a:ext cx="329515" cy="308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22" name="Elipse 21"/>
          <p:cNvSpPr/>
          <p:nvPr/>
        </p:nvSpPr>
        <p:spPr>
          <a:xfrm>
            <a:off x="3043881" y="555665"/>
            <a:ext cx="329515" cy="161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23" name="Elipse 22"/>
          <p:cNvSpPr/>
          <p:nvPr/>
        </p:nvSpPr>
        <p:spPr>
          <a:xfrm>
            <a:off x="4275437" y="39131"/>
            <a:ext cx="329515" cy="308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13222539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97710"/>
            <a:ext cx="10972800" cy="1276865"/>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rPr>
              <a:t>National Household Expenditure Survey </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2017-2018 (INDEC)</a:t>
            </a:r>
            <a:endParaRPr lang="es-AR" b="1" dirty="0">
              <a:solidFill>
                <a:srgbClr val="FF0000"/>
              </a:solidFill>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stretch>
            <a:fillRect/>
          </a:stretch>
        </p:blipFill>
        <p:spPr>
          <a:xfrm>
            <a:off x="6721434" y="1654560"/>
            <a:ext cx="4714504" cy="4746237"/>
          </a:xfrm>
          <a:prstGeom prst="rect">
            <a:avLst/>
          </a:prstGeom>
        </p:spPr>
      </p:pic>
      <p:pic>
        <p:nvPicPr>
          <p:cNvPr id="5" name="Imagen 4"/>
          <p:cNvPicPr>
            <a:picLocks noChangeAspect="1"/>
          </p:cNvPicPr>
          <p:nvPr/>
        </p:nvPicPr>
        <p:blipFill>
          <a:blip r:embed="rId3"/>
          <a:stretch>
            <a:fillRect/>
          </a:stretch>
        </p:blipFill>
        <p:spPr>
          <a:xfrm>
            <a:off x="528321" y="1710045"/>
            <a:ext cx="5409340" cy="4690753"/>
          </a:xfrm>
          <a:prstGeom prst="rect">
            <a:avLst/>
          </a:prstGeom>
        </p:spPr>
      </p:pic>
    </p:spTree>
    <p:extLst>
      <p:ext uri="{BB962C8B-B14F-4D97-AF65-F5344CB8AC3E}">
        <p14:creationId xmlns:p14="http://schemas.microsoft.com/office/powerpoint/2010/main" val="125526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15891"/>
            <a:ext cx="8964612"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4786184" y="280086"/>
            <a:ext cx="296563"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Rectángulo redondeado 3"/>
          <p:cNvSpPr/>
          <p:nvPr/>
        </p:nvSpPr>
        <p:spPr>
          <a:xfrm>
            <a:off x="8632139" y="308919"/>
            <a:ext cx="469557" cy="226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Rectángulo redondeado 4"/>
          <p:cNvSpPr/>
          <p:nvPr/>
        </p:nvSpPr>
        <p:spPr>
          <a:xfrm>
            <a:off x="6597394" y="5585255"/>
            <a:ext cx="469557" cy="263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53528157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88916"/>
            <a:ext cx="8713787" cy="640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4560804" y="545756"/>
            <a:ext cx="333633" cy="238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Rectángulo redondeado 3"/>
          <p:cNvSpPr/>
          <p:nvPr/>
        </p:nvSpPr>
        <p:spPr>
          <a:xfrm>
            <a:off x="8368528" y="422189"/>
            <a:ext cx="469557" cy="243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Rectángulo redondeado 2"/>
          <p:cNvSpPr/>
          <p:nvPr/>
        </p:nvSpPr>
        <p:spPr>
          <a:xfrm>
            <a:off x="3015050" y="2224216"/>
            <a:ext cx="1136823" cy="205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Rectángulo redondeado 5"/>
          <p:cNvSpPr/>
          <p:nvPr/>
        </p:nvSpPr>
        <p:spPr>
          <a:xfrm>
            <a:off x="4246606" y="3438870"/>
            <a:ext cx="469557" cy="23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Elipse 6"/>
          <p:cNvSpPr/>
          <p:nvPr/>
        </p:nvSpPr>
        <p:spPr>
          <a:xfrm>
            <a:off x="4716162" y="4716162"/>
            <a:ext cx="222423" cy="197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4716162" y="5656906"/>
            <a:ext cx="222423" cy="197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8603306" y="1462215"/>
            <a:ext cx="222423" cy="197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0" name="Elipse 9"/>
          <p:cNvSpPr/>
          <p:nvPr/>
        </p:nvSpPr>
        <p:spPr>
          <a:xfrm>
            <a:off x="8755706" y="2695402"/>
            <a:ext cx="222423" cy="197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1" name="Elipse 10"/>
          <p:cNvSpPr/>
          <p:nvPr/>
        </p:nvSpPr>
        <p:spPr>
          <a:xfrm>
            <a:off x="8912226" y="3928589"/>
            <a:ext cx="222423" cy="197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2" name="Elipse 11"/>
          <p:cNvSpPr/>
          <p:nvPr/>
        </p:nvSpPr>
        <p:spPr>
          <a:xfrm>
            <a:off x="9134647" y="6157783"/>
            <a:ext cx="222423" cy="197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3" name="Elipse 12"/>
          <p:cNvSpPr/>
          <p:nvPr/>
        </p:nvSpPr>
        <p:spPr>
          <a:xfrm>
            <a:off x="8912226" y="5169246"/>
            <a:ext cx="222423" cy="197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4" name="Elipse 13"/>
          <p:cNvSpPr/>
          <p:nvPr/>
        </p:nvSpPr>
        <p:spPr>
          <a:xfrm>
            <a:off x="8622785" y="3669527"/>
            <a:ext cx="222423" cy="197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5" name="Elipse 14"/>
          <p:cNvSpPr/>
          <p:nvPr/>
        </p:nvSpPr>
        <p:spPr>
          <a:xfrm>
            <a:off x="4865025" y="1186248"/>
            <a:ext cx="576649" cy="374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Rectángulo redondeado 4"/>
          <p:cNvSpPr/>
          <p:nvPr/>
        </p:nvSpPr>
        <p:spPr>
          <a:xfrm>
            <a:off x="3863546" y="1964313"/>
            <a:ext cx="1075039" cy="128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7" name="Elipse 16"/>
          <p:cNvSpPr/>
          <p:nvPr/>
        </p:nvSpPr>
        <p:spPr>
          <a:xfrm>
            <a:off x="6855673" y="1254210"/>
            <a:ext cx="333633" cy="238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8" name="Rectángulo redondeado 17"/>
          <p:cNvSpPr/>
          <p:nvPr/>
        </p:nvSpPr>
        <p:spPr>
          <a:xfrm>
            <a:off x="9134647" y="2030421"/>
            <a:ext cx="586002" cy="243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9" name="Rectángulo redondeado 18"/>
          <p:cNvSpPr/>
          <p:nvPr/>
        </p:nvSpPr>
        <p:spPr>
          <a:xfrm>
            <a:off x="9122291" y="4530816"/>
            <a:ext cx="598358" cy="243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5866751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8" y="188916"/>
            <a:ext cx="8785225" cy="640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4885040" y="494270"/>
            <a:ext cx="329513" cy="337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8657968" y="362465"/>
            <a:ext cx="378941" cy="378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4250725" y="832022"/>
            <a:ext cx="1342768" cy="378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a:off x="5156888" y="1210962"/>
            <a:ext cx="378941" cy="378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Elipse 6"/>
          <p:cNvSpPr/>
          <p:nvPr/>
        </p:nvSpPr>
        <p:spPr>
          <a:xfrm>
            <a:off x="5049795" y="1854070"/>
            <a:ext cx="378941" cy="378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4501979" y="5412259"/>
            <a:ext cx="378941" cy="378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8657967" y="1169772"/>
            <a:ext cx="378941" cy="378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0" name="Elipse 9"/>
          <p:cNvSpPr/>
          <p:nvPr/>
        </p:nvSpPr>
        <p:spPr>
          <a:xfrm>
            <a:off x="8913340" y="3109356"/>
            <a:ext cx="378941" cy="378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1" name="Elipse 10"/>
          <p:cNvSpPr/>
          <p:nvPr/>
        </p:nvSpPr>
        <p:spPr>
          <a:xfrm>
            <a:off x="8913340" y="2106612"/>
            <a:ext cx="378941" cy="378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2" name="Elipse 11"/>
          <p:cNvSpPr/>
          <p:nvPr/>
        </p:nvSpPr>
        <p:spPr>
          <a:xfrm>
            <a:off x="3810004" y="1210962"/>
            <a:ext cx="383057" cy="337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05561017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88913"/>
            <a:ext cx="8713788"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4431958" y="296562"/>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8579710" y="296562"/>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4234250" y="1223319"/>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a:off x="4258963" y="2562525"/>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Elipse 6"/>
          <p:cNvSpPr/>
          <p:nvPr/>
        </p:nvSpPr>
        <p:spPr>
          <a:xfrm>
            <a:off x="4320747" y="3580455"/>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4431958" y="4620761"/>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4320747" y="5976552"/>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0" name="Elipse 9"/>
          <p:cNvSpPr/>
          <p:nvPr/>
        </p:nvSpPr>
        <p:spPr>
          <a:xfrm>
            <a:off x="8925699" y="1544595"/>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1" name="Elipse 10"/>
          <p:cNvSpPr/>
          <p:nvPr/>
        </p:nvSpPr>
        <p:spPr>
          <a:xfrm>
            <a:off x="8826844" y="2883801"/>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2" name="Elipse 11"/>
          <p:cNvSpPr/>
          <p:nvPr/>
        </p:nvSpPr>
        <p:spPr>
          <a:xfrm>
            <a:off x="8686800" y="4880919"/>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3" name="Elipse 12"/>
          <p:cNvSpPr/>
          <p:nvPr/>
        </p:nvSpPr>
        <p:spPr>
          <a:xfrm>
            <a:off x="9271688" y="6297828"/>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Rectángulo 2"/>
          <p:cNvSpPr/>
          <p:nvPr/>
        </p:nvSpPr>
        <p:spPr>
          <a:xfrm>
            <a:off x="2188991" y="308919"/>
            <a:ext cx="3569257" cy="4633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4" name="Elipse 13"/>
          <p:cNvSpPr/>
          <p:nvPr/>
        </p:nvSpPr>
        <p:spPr>
          <a:xfrm>
            <a:off x="3163328" y="5613475"/>
            <a:ext cx="71143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1776299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90" y="188916"/>
            <a:ext cx="8785225"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ipse 2"/>
          <p:cNvSpPr/>
          <p:nvPr/>
        </p:nvSpPr>
        <p:spPr>
          <a:xfrm>
            <a:off x="3921211" y="469557"/>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8583828" y="308919"/>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4201299" y="2183027"/>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a:off x="4094206" y="3429001"/>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Elipse 6"/>
          <p:cNvSpPr/>
          <p:nvPr/>
        </p:nvSpPr>
        <p:spPr>
          <a:xfrm>
            <a:off x="6310184" y="1351006"/>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8682682" y="4810898"/>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8410832" y="3665838"/>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6883799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88913"/>
            <a:ext cx="8856663"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ipse 2"/>
          <p:cNvSpPr/>
          <p:nvPr/>
        </p:nvSpPr>
        <p:spPr>
          <a:xfrm>
            <a:off x="4860324" y="593125"/>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8600303" y="593125"/>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4514336" y="6293708"/>
            <a:ext cx="34598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a:off x="2784392" y="3144237"/>
            <a:ext cx="1729945"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Elipse 6"/>
          <p:cNvSpPr/>
          <p:nvPr/>
        </p:nvSpPr>
        <p:spPr>
          <a:xfrm>
            <a:off x="8839201" y="1952368"/>
            <a:ext cx="972065"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7142206" y="2603157"/>
            <a:ext cx="1367481"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2" name="Elipse 1"/>
          <p:cNvSpPr/>
          <p:nvPr/>
        </p:nvSpPr>
        <p:spPr>
          <a:xfrm>
            <a:off x="8509687" y="1301578"/>
            <a:ext cx="1589903"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6573796" y="1680521"/>
            <a:ext cx="2224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0" name="Elipse 9"/>
          <p:cNvSpPr/>
          <p:nvPr/>
        </p:nvSpPr>
        <p:spPr>
          <a:xfrm>
            <a:off x="6796217" y="1726240"/>
            <a:ext cx="897924" cy="181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2" name="Elipse 11"/>
          <p:cNvSpPr/>
          <p:nvPr/>
        </p:nvSpPr>
        <p:spPr>
          <a:xfrm>
            <a:off x="4168347" y="2822961"/>
            <a:ext cx="103796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3" name="Elipse 12"/>
          <p:cNvSpPr/>
          <p:nvPr/>
        </p:nvSpPr>
        <p:spPr>
          <a:xfrm>
            <a:off x="2784392" y="5564660"/>
            <a:ext cx="947349"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4" name="Elipse 13"/>
          <p:cNvSpPr/>
          <p:nvPr/>
        </p:nvSpPr>
        <p:spPr>
          <a:xfrm>
            <a:off x="4514335" y="4076420"/>
            <a:ext cx="691978"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6086402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8" y="188913"/>
            <a:ext cx="8785225"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redondeado 1"/>
          <p:cNvSpPr/>
          <p:nvPr/>
        </p:nvSpPr>
        <p:spPr>
          <a:xfrm>
            <a:off x="2067698" y="188915"/>
            <a:ext cx="3550508" cy="6318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35072295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260353"/>
            <a:ext cx="8856663" cy="648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4481384" y="326254"/>
            <a:ext cx="329515" cy="39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8744464" y="412751"/>
            <a:ext cx="329515" cy="39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4551405" y="2756418"/>
            <a:ext cx="329515" cy="284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a:off x="4551405" y="4427991"/>
            <a:ext cx="329515" cy="308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Elipse 6"/>
          <p:cNvSpPr/>
          <p:nvPr/>
        </p:nvSpPr>
        <p:spPr>
          <a:xfrm>
            <a:off x="4221892" y="6072146"/>
            <a:ext cx="329515" cy="272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9139881" y="1524860"/>
            <a:ext cx="329515" cy="39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8975124" y="3782028"/>
            <a:ext cx="329515" cy="284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0" name="Elipse 9"/>
          <p:cNvSpPr/>
          <p:nvPr/>
        </p:nvSpPr>
        <p:spPr>
          <a:xfrm>
            <a:off x="9304637" y="4452705"/>
            <a:ext cx="329515" cy="284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1" name="Elipse 10"/>
          <p:cNvSpPr/>
          <p:nvPr/>
        </p:nvSpPr>
        <p:spPr>
          <a:xfrm>
            <a:off x="9304637" y="4784630"/>
            <a:ext cx="329515" cy="284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2" name="Elipse 11"/>
          <p:cNvSpPr/>
          <p:nvPr/>
        </p:nvSpPr>
        <p:spPr>
          <a:xfrm>
            <a:off x="9304637" y="6318017"/>
            <a:ext cx="329515" cy="284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Elipse 2"/>
          <p:cNvSpPr/>
          <p:nvPr/>
        </p:nvSpPr>
        <p:spPr>
          <a:xfrm>
            <a:off x="5132173" y="2214425"/>
            <a:ext cx="733168" cy="2734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3" name="Elipse 12"/>
          <p:cNvSpPr/>
          <p:nvPr/>
        </p:nvSpPr>
        <p:spPr>
          <a:xfrm>
            <a:off x="2719624" y="2454876"/>
            <a:ext cx="1396315" cy="30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4" name="Elipse 13"/>
          <p:cNvSpPr/>
          <p:nvPr/>
        </p:nvSpPr>
        <p:spPr>
          <a:xfrm>
            <a:off x="5222789" y="2525759"/>
            <a:ext cx="733168" cy="153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6" name="Elipse 15"/>
          <p:cNvSpPr/>
          <p:nvPr/>
        </p:nvSpPr>
        <p:spPr>
          <a:xfrm>
            <a:off x="9139881" y="2512694"/>
            <a:ext cx="329515" cy="308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51449588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7" y="188916"/>
            <a:ext cx="8569325"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7504672" y="1952368"/>
            <a:ext cx="502507" cy="477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7504671" y="2788509"/>
            <a:ext cx="502507" cy="477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7504669" y="3297196"/>
            <a:ext cx="502507" cy="477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a:off x="7504669" y="3894440"/>
            <a:ext cx="502507" cy="477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Elipse 6"/>
          <p:cNvSpPr/>
          <p:nvPr/>
        </p:nvSpPr>
        <p:spPr>
          <a:xfrm>
            <a:off x="8064839" y="4773827"/>
            <a:ext cx="502507" cy="477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8007177" y="5299547"/>
            <a:ext cx="502507" cy="477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8007176" y="5940037"/>
            <a:ext cx="502507" cy="477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0" name="Elipse 9"/>
          <p:cNvSpPr/>
          <p:nvPr/>
        </p:nvSpPr>
        <p:spPr>
          <a:xfrm>
            <a:off x="7681781" y="801326"/>
            <a:ext cx="502507" cy="477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1" name="Elipse 10"/>
          <p:cNvSpPr/>
          <p:nvPr/>
        </p:nvSpPr>
        <p:spPr>
          <a:xfrm>
            <a:off x="6182500" y="2788509"/>
            <a:ext cx="753761" cy="477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Elipse 2"/>
          <p:cNvSpPr/>
          <p:nvPr/>
        </p:nvSpPr>
        <p:spPr>
          <a:xfrm>
            <a:off x="6425515" y="3954162"/>
            <a:ext cx="716691" cy="41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2" name="Elipse 11"/>
          <p:cNvSpPr/>
          <p:nvPr/>
        </p:nvSpPr>
        <p:spPr>
          <a:xfrm>
            <a:off x="7438768" y="4372234"/>
            <a:ext cx="1441621" cy="191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3" name="Elipse 12"/>
          <p:cNvSpPr/>
          <p:nvPr/>
        </p:nvSpPr>
        <p:spPr>
          <a:xfrm>
            <a:off x="8031881" y="188916"/>
            <a:ext cx="873215" cy="1735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5" name="Elipse 14"/>
          <p:cNvSpPr/>
          <p:nvPr/>
        </p:nvSpPr>
        <p:spPr>
          <a:xfrm>
            <a:off x="5493081" y="801326"/>
            <a:ext cx="689419" cy="477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325990158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61925"/>
            <a:ext cx="8928100"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ipse 2"/>
          <p:cNvSpPr/>
          <p:nvPr/>
        </p:nvSpPr>
        <p:spPr>
          <a:xfrm>
            <a:off x="5412260" y="1227998"/>
            <a:ext cx="2174789" cy="263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4621429" y="1491050"/>
            <a:ext cx="3929449" cy="263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4732640" y="2199504"/>
            <a:ext cx="3929449" cy="489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2" name="Elipse 1"/>
          <p:cNvSpPr/>
          <p:nvPr/>
        </p:nvSpPr>
        <p:spPr>
          <a:xfrm>
            <a:off x="5412261" y="2954258"/>
            <a:ext cx="1985319" cy="574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a:off x="5955958" y="3937904"/>
            <a:ext cx="3641124" cy="667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Elipse 6"/>
          <p:cNvSpPr/>
          <p:nvPr/>
        </p:nvSpPr>
        <p:spPr>
          <a:xfrm>
            <a:off x="7998942" y="3347397"/>
            <a:ext cx="1680519" cy="225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5741774" y="4843849"/>
            <a:ext cx="2191265" cy="686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8550877" y="5186964"/>
            <a:ext cx="1416908" cy="282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0" name="Elipse 9"/>
          <p:cNvSpPr/>
          <p:nvPr/>
        </p:nvSpPr>
        <p:spPr>
          <a:xfrm>
            <a:off x="8484973" y="6112478"/>
            <a:ext cx="1449859" cy="436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11" name="Elipse 10"/>
          <p:cNvSpPr/>
          <p:nvPr/>
        </p:nvSpPr>
        <p:spPr>
          <a:xfrm>
            <a:off x="5741774" y="5774724"/>
            <a:ext cx="2323071" cy="724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30342033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97862" y="949279"/>
            <a:ext cx="4900414" cy="4703376"/>
          </a:xfrm>
          <a:prstGeom prst="rect">
            <a:avLst/>
          </a:prstGeom>
        </p:spPr>
      </p:pic>
      <p:pic>
        <p:nvPicPr>
          <p:cNvPr id="6" name="Imagen 5"/>
          <p:cNvPicPr>
            <a:picLocks noChangeAspect="1"/>
          </p:cNvPicPr>
          <p:nvPr/>
        </p:nvPicPr>
        <p:blipFill>
          <a:blip r:embed="rId3"/>
          <a:stretch>
            <a:fillRect/>
          </a:stretch>
        </p:blipFill>
        <p:spPr>
          <a:xfrm>
            <a:off x="5649979" y="771147"/>
            <a:ext cx="6046059" cy="4881508"/>
          </a:xfrm>
          <a:prstGeom prst="rect">
            <a:avLst/>
          </a:prstGeom>
        </p:spPr>
      </p:pic>
    </p:spTree>
    <p:extLst>
      <p:ext uri="{BB962C8B-B14F-4D97-AF65-F5344CB8AC3E}">
        <p14:creationId xmlns:p14="http://schemas.microsoft.com/office/powerpoint/2010/main" val="99140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15891"/>
            <a:ext cx="8713787"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3468131" y="329516"/>
            <a:ext cx="700216" cy="247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Elipse 2"/>
          <p:cNvSpPr/>
          <p:nvPr/>
        </p:nvSpPr>
        <p:spPr>
          <a:xfrm>
            <a:off x="3468131" y="691420"/>
            <a:ext cx="214184" cy="197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3525797" y="1598143"/>
            <a:ext cx="1062681" cy="172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3245709" y="3048000"/>
            <a:ext cx="757881" cy="214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a:off x="3352801" y="3838834"/>
            <a:ext cx="1087395" cy="172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7" name="Elipse 6"/>
          <p:cNvSpPr/>
          <p:nvPr/>
        </p:nvSpPr>
        <p:spPr>
          <a:xfrm>
            <a:off x="3402228" y="4539048"/>
            <a:ext cx="1054443" cy="222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8" name="Elipse 7"/>
          <p:cNvSpPr/>
          <p:nvPr/>
        </p:nvSpPr>
        <p:spPr>
          <a:xfrm>
            <a:off x="3624649" y="5265759"/>
            <a:ext cx="1524001" cy="253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9" name="Elipse 8"/>
          <p:cNvSpPr/>
          <p:nvPr/>
        </p:nvSpPr>
        <p:spPr>
          <a:xfrm>
            <a:off x="3682314" y="6030096"/>
            <a:ext cx="2018271" cy="255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41204958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74702"/>
            <a:ext cx="8713788"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3352801" y="551937"/>
            <a:ext cx="1416908" cy="156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Elipse 2"/>
          <p:cNvSpPr/>
          <p:nvPr/>
        </p:nvSpPr>
        <p:spPr>
          <a:xfrm>
            <a:off x="4234249" y="914400"/>
            <a:ext cx="1392195" cy="123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4024185" y="2191265"/>
            <a:ext cx="1491049" cy="205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6656174" y="2191265"/>
            <a:ext cx="1046207" cy="222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225083178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90" y="115891"/>
            <a:ext cx="8785225"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4975653" y="4547286"/>
            <a:ext cx="115331" cy="214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4" name="Elipse 3"/>
          <p:cNvSpPr/>
          <p:nvPr/>
        </p:nvSpPr>
        <p:spPr>
          <a:xfrm>
            <a:off x="7006282" y="4563762"/>
            <a:ext cx="177113" cy="214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5" name="Elipse 4"/>
          <p:cNvSpPr/>
          <p:nvPr/>
        </p:nvSpPr>
        <p:spPr>
          <a:xfrm>
            <a:off x="7817709" y="4880919"/>
            <a:ext cx="177113" cy="214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6" name="Elipse 5"/>
          <p:cNvSpPr/>
          <p:nvPr/>
        </p:nvSpPr>
        <p:spPr>
          <a:xfrm flipH="1">
            <a:off x="6930081" y="5210432"/>
            <a:ext cx="152400" cy="214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
        <p:nvSpPr>
          <p:cNvPr id="3" name="Elipse 2"/>
          <p:cNvSpPr/>
          <p:nvPr/>
        </p:nvSpPr>
        <p:spPr>
          <a:xfrm>
            <a:off x="6483179" y="2907957"/>
            <a:ext cx="1647568" cy="214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182768603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8" y="115891"/>
            <a:ext cx="8785225"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redondeado 1"/>
          <p:cNvSpPr/>
          <p:nvPr/>
        </p:nvSpPr>
        <p:spPr>
          <a:xfrm>
            <a:off x="2817342" y="428370"/>
            <a:ext cx="1046205" cy="6313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AR">
              <a:solidFill>
                <a:prstClr val="white"/>
              </a:solidFill>
            </a:endParaRPr>
          </a:p>
        </p:txBody>
      </p:sp>
    </p:spTree>
    <p:extLst>
      <p:ext uri="{BB962C8B-B14F-4D97-AF65-F5344CB8AC3E}">
        <p14:creationId xmlns:p14="http://schemas.microsoft.com/office/powerpoint/2010/main" val="33441110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09600" y="214184"/>
            <a:ext cx="10972800" cy="667265"/>
          </a:xfrm>
        </p:spPr>
        <p:txBody>
          <a:bodyPr>
            <a:noAutofit/>
          </a:bodyPr>
          <a:lstStyle/>
          <a:p>
            <a:pPr algn="ctr"/>
            <a:r>
              <a:rPr lang="en-US" sz="3600" b="1" u="sng" dirty="0">
                <a:solidFill>
                  <a:srgbClr val="FF0000"/>
                </a:solidFill>
              </a:rPr>
              <a:t>PREVENTION OF TAX EVASION- Law 25.345</a:t>
            </a:r>
            <a:endParaRPr lang="es-AR" sz="3600" b="1" u="sng" dirty="0">
              <a:solidFill>
                <a:srgbClr val="FF0000"/>
              </a:solidFill>
            </a:endParaRPr>
          </a:p>
        </p:txBody>
      </p:sp>
      <p:sp>
        <p:nvSpPr>
          <p:cNvPr id="5" name="Marcador de contenido 4"/>
          <p:cNvSpPr>
            <a:spLocks noGrp="1"/>
          </p:cNvSpPr>
          <p:nvPr>
            <p:ph idx="1"/>
          </p:nvPr>
        </p:nvSpPr>
        <p:spPr>
          <a:xfrm>
            <a:off x="609600" y="939114"/>
            <a:ext cx="10972800" cy="5651156"/>
          </a:xfrm>
        </p:spPr>
        <p:txBody>
          <a:bodyPr>
            <a:normAutofit lnSpcReduction="10000"/>
          </a:bodyPr>
          <a:lstStyle/>
          <a:p>
            <a:r>
              <a:rPr lang="en-US" sz="1800" dirty="0"/>
              <a:t>Total or partial payments of sums of money in excess of one thousand pesos ($ 1,000), or their equivalent in foreign currency, which are not made by means of the following shall not be effective between parties or with respect to third parties:</a:t>
            </a:r>
          </a:p>
          <a:p>
            <a:r>
              <a:rPr lang="en-US" sz="1800" dirty="0"/>
              <a:t>	1. Deposits in accounts of financial institutions.</a:t>
            </a:r>
          </a:p>
          <a:p>
            <a:r>
              <a:rPr lang="en-US" sz="1800" dirty="0"/>
              <a:t>	2. Money orders or bank transfers.</a:t>
            </a:r>
          </a:p>
          <a:p>
            <a:r>
              <a:rPr lang="en-US" sz="1800" dirty="0"/>
              <a:t>	3. Checks or cancellation checks.</a:t>
            </a:r>
          </a:p>
          <a:p>
            <a:r>
              <a:rPr lang="en-US" sz="1800" dirty="0"/>
              <a:t>	4. Credit, purchase or debit cards. </a:t>
            </a:r>
          </a:p>
          <a:p>
            <a:r>
              <a:rPr lang="en-US" sz="1800" dirty="0"/>
              <a:t>	5. Credit invoice. </a:t>
            </a:r>
          </a:p>
          <a:p>
            <a:r>
              <a:rPr lang="en-US" sz="1800" dirty="0"/>
              <a:t>Payments that are not made in accordance with the provisions of Article 1 of this law shall not be computable as deductions, tax credits and other tax effects that correspond to the taxpayer or responsible party, </a:t>
            </a:r>
            <a:r>
              <a:rPr lang="en-US" sz="1800" b="1" dirty="0">
                <a:solidFill>
                  <a:schemeClr val="tx2">
                    <a:lumMod val="75000"/>
                  </a:schemeClr>
                </a:solidFill>
              </a:rPr>
              <a:t>even if they prove the veracity of the transactions</a:t>
            </a:r>
            <a:r>
              <a:rPr lang="en-US" sz="1800" dirty="0"/>
              <a:t>.</a:t>
            </a:r>
          </a:p>
          <a:p>
            <a:pPr marL="0" indent="0">
              <a:buNone/>
            </a:pPr>
            <a:endParaRPr lang="es-AR" sz="1600" b="1" dirty="0">
              <a:solidFill>
                <a:srgbClr val="002060"/>
              </a:solidFill>
            </a:endParaRPr>
          </a:p>
          <a:p>
            <a:pPr marL="0" indent="0" algn="ctr">
              <a:buNone/>
            </a:pPr>
            <a:r>
              <a:rPr lang="es-AR" sz="2000" b="1" dirty="0">
                <a:solidFill>
                  <a:srgbClr val="FF0000"/>
                </a:solidFill>
              </a:rPr>
              <a:t>$ 1.000 = </a:t>
            </a:r>
            <a:r>
              <a:rPr lang="es-AR" sz="2000" b="1" dirty="0" err="1">
                <a:solidFill>
                  <a:srgbClr val="FF0000"/>
                </a:solidFill>
              </a:rPr>
              <a:t>us$</a:t>
            </a:r>
            <a:r>
              <a:rPr lang="es-AR" sz="2000" b="1" dirty="0">
                <a:solidFill>
                  <a:srgbClr val="FF0000"/>
                </a:solidFill>
              </a:rPr>
              <a:t> 8,70</a:t>
            </a:r>
          </a:p>
          <a:p>
            <a:pPr marL="0" indent="0">
              <a:buNone/>
            </a:pPr>
            <a:endParaRPr lang="es-AR" sz="1600" b="1" dirty="0">
              <a:solidFill>
                <a:srgbClr val="002060"/>
              </a:solidFill>
            </a:endParaRPr>
          </a:p>
          <a:p>
            <a:pPr marL="0" indent="0">
              <a:buNone/>
            </a:pPr>
            <a:r>
              <a:rPr lang="en-US" sz="1600" b="1" u="sng" dirty="0">
                <a:solidFill>
                  <a:srgbClr val="002060"/>
                </a:solidFill>
              </a:rPr>
              <a:t>LAW ON TAX PROCEDURES (11.683)</a:t>
            </a:r>
          </a:p>
          <a:p>
            <a:pPr marL="0" indent="0">
              <a:buNone/>
            </a:pPr>
            <a:r>
              <a:rPr lang="en-US" sz="1600" b="1" dirty="0">
                <a:solidFill>
                  <a:srgbClr val="002060"/>
                </a:solidFill>
              </a:rPr>
              <a:t>SECTION 34 - ... taxpayers who do not use such means or forms of verification shall be compelled to prove the authenticity of the transactions in order to be able to compute the aforementioned items in their </a:t>
            </a:r>
            <a:r>
              <a:rPr lang="en-US" sz="1600" b="1" dirty="0" err="1">
                <a:solidFill>
                  <a:srgbClr val="002060"/>
                </a:solidFill>
              </a:rPr>
              <a:t>favour</a:t>
            </a:r>
            <a:r>
              <a:rPr lang="en-US" sz="1600" b="1" dirty="0">
                <a:solidFill>
                  <a:srgbClr val="002060"/>
                </a:solidFill>
              </a:rPr>
              <a:t>.</a:t>
            </a:r>
          </a:p>
          <a:p>
            <a:pPr marL="0" indent="0">
              <a:buNone/>
            </a:pPr>
            <a:endParaRPr lang="es-AR" sz="1600" b="1" dirty="0">
              <a:solidFill>
                <a:srgbClr val="002060"/>
              </a:solidFill>
            </a:endParaRPr>
          </a:p>
          <a:p>
            <a:pPr marL="0" indent="0" algn="ctr">
              <a:buNone/>
            </a:pPr>
            <a:r>
              <a:rPr lang="en-US" sz="1800" b="1" dirty="0">
                <a:solidFill>
                  <a:schemeClr val="accent6">
                    <a:lumMod val="50000"/>
                  </a:schemeClr>
                </a:solidFill>
              </a:rPr>
              <a:t>The CSJN has declared the unconstitutionality of art. 2 of the 'Anti-evasion Law' 25.345, which prohibits the counting of transactions over $1000 whose payments are made in cash.</a:t>
            </a:r>
          </a:p>
        </p:txBody>
      </p:sp>
    </p:spTree>
    <p:extLst>
      <p:ext uri="{BB962C8B-B14F-4D97-AF65-F5344CB8AC3E}">
        <p14:creationId xmlns:p14="http://schemas.microsoft.com/office/powerpoint/2010/main" val="191099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09600" y="704088"/>
            <a:ext cx="10972800" cy="861101"/>
          </a:xfrm>
        </p:spPr>
        <p:txBody>
          <a:bodyPr>
            <a:normAutofit/>
          </a:bodyPr>
          <a:lstStyle/>
          <a:p>
            <a:pPr algn="ctr"/>
            <a:r>
              <a:rPr lang="en-US" sz="3600" b="1" u="sng" dirty="0">
                <a:solidFill>
                  <a:srgbClr val="FF0000"/>
                </a:solidFill>
              </a:rPr>
              <a:t>PREVENTION OF TAX EVASION- Law 25.345</a:t>
            </a:r>
            <a:endParaRPr lang="es-AR" sz="3600" b="1" u="sng" dirty="0">
              <a:solidFill>
                <a:srgbClr val="FF0000"/>
              </a:solidFill>
            </a:endParaRPr>
          </a:p>
        </p:txBody>
      </p:sp>
      <p:sp>
        <p:nvSpPr>
          <p:cNvPr id="5" name="Marcador de contenido 4"/>
          <p:cNvSpPr>
            <a:spLocks noGrp="1"/>
          </p:cNvSpPr>
          <p:nvPr>
            <p:ph idx="1"/>
          </p:nvPr>
        </p:nvSpPr>
        <p:spPr/>
        <p:txBody>
          <a:bodyPr>
            <a:normAutofit/>
          </a:bodyPr>
          <a:lstStyle/>
          <a:p>
            <a:pPr algn="ctr"/>
            <a:endParaRPr lang="es-AR" sz="2400" dirty="0"/>
          </a:p>
          <a:p>
            <a:pPr algn="ctr"/>
            <a:r>
              <a:rPr lang="en-US" sz="2400" dirty="0"/>
              <a:t>The payment in cash of sums of money in excess of PESOS TEN THOUSAND ($ 10,000), or its equivalent in foreign currency, </a:t>
            </a:r>
            <a:r>
              <a:rPr lang="en-US" sz="2400" b="1" u="sng" dirty="0"/>
              <a:t>made on the occasion of the execution of a public instrument</a:t>
            </a:r>
            <a:r>
              <a:rPr lang="en-US" sz="2400" dirty="0"/>
              <a:t>, whereby </a:t>
            </a:r>
            <a:r>
              <a:rPr lang="en-US" sz="2400" b="1" u="sng" dirty="0"/>
              <a:t>real rights over real property</a:t>
            </a:r>
            <a:r>
              <a:rPr lang="en-US" sz="2400" dirty="0"/>
              <a:t> are constituted, modified, declared or extinguished, shall have the same cancellation effects for the parties and third parties as the procedures provided for in sections 1 to 4 of Article 1 of Law No. 25,345.</a:t>
            </a:r>
          </a:p>
        </p:txBody>
      </p:sp>
    </p:spTree>
    <p:extLst>
      <p:ext uri="{BB962C8B-B14F-4D97-AF65-F5344CB8AC3E}">
        <p14:creationId xmlns:p14="http://schemas.microsoft.com/office/powerpoint/2010/main" val="292945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8178" name="2 Título"/>
          <p:cNvSpPr>
            <a:spLocks noGrp="1"/>
          </p:cNvSpPr>
          <p:nvPr>
            <p:ph type="title"/>
          </p:nvPr>
        </p:nvSpPr>
        <p:spPr/>
        <p:txBody>
          <a:bodyPr/>
          <a:lstStyle/>
          <a:p>
            <a:pPr algn="ctr"/>
            <a:r>
              <a:rPr lang="es-AR" altLang="es-AR" b="1" u="sng" dirty="0" err="1">
                <a:solidFill>
                  <a:srgbClr val="FF0000"/>
                </a:solidFill>
              </a:rPr>
              <a:t>Initial</a:t>
            </a:r>
            <a:r>
              <a:rPr lang="es-AR" altLang="es-AR" b="1" u="sng" dirty="0">
                <a:solidFill>
                  <a:srgbClr val="FF0000"/>
                </a:solidFill>
              </a:rPr>
              <a:t> </a:t>
            </a:r>
            <a:r>
              <a:rPr lang="es-AR" altLang="es-AR" b="1" u="sng" dirty="0" err="1">
                <a:solidFill>
                  <a:srgbClr val="FF0000"/>
                </a:solidFill>
              </a:rPr>
              <a:t>research</a:t>
            </a:r>
            <a:r>
              <a:rPr lang="es-AR" altLang="es-AR" b="1" u="sng" dirty="0">
                <a:solidFill>
                  <a:srgbClr val="FF0000"/>
                </a:solidFill>
              </a:rPr>
              <a:t> </a:t>
            </a:r>
            <a:r>
              <a:rPr lang="es-AR" altLang="es-AR" b="1" u="sng" dirty="0" err="1">
                <a:solidFill>
                  <a:srgbClr val="FF0000"/>
                </a:solidFill>
              </a:rPr>
              <a:t>Hypothesis</a:t>
            </a:r>
            <a:endParaRPr lang="es-ES" altLang="es-AR" b="1" u="sng" dirty="0">
              <a:solidFill>
                <a:srgbClr val="FF0000"/>
              </a:solidFill>
            </a:endParaRPr>
          </a:p>
        </p:txBody>
      </p:sp>
      <p:sp>
        <p:nvSpPr>
          <p:cNvPr id="178179" name="3 Marcador de contenido"/>
          <p:cNvSpPr>
            <a:spLocks noGrp="1"/>
          </p:cNvSpPr>
          <p:nvPr>
            <p:ph idx="1"/>
          </p:nvPr>
        </p:nvSpPr>
        <p:spPr/>
        <p:txBody>
          <a:bodyPr>
            <a:normAutofit/>
          </a:bodyPr>
          <a:lstStyle/>
          <a:p>
            <a:r>
              <a:rPr lang="en-US" altLang="es-AR" sz="2400" b="1" dirty="0"/>
              <a:t>1) </a:t>
            </a:r>
            <a:r>
              <a:rPr lang="en-US" altLang="es-AR" sz="2400" b="1" dirty="0">
                <a:solidFill>
                  <a:srgbClr val="FF0000"/>
                </a:solidFill>
              </a:rPr>
              <a:t>Starting from the existence of an alleged criminal wrongdoing</a:t>
            </a:r>
            <a:r>
              <a:rPr lang="en-US" altLang="es-AR" sz="2400" b="1" dirty="0"/>
              <a:t> (such as drug smuggling or the payment of overprices in a public work or human trafficking for sexual exploitation), </a:t>
            </a:r>
            <a:r>
              <a:rPr lang="en-US" altLang="es-AR" sz="2400" b="1" dirty="0">
                <a:solidFill>
                  <a:srgbClr val="FF0000"/>
                </a:solidFill>
              </a:rPr>
              <a:t>generating an illicit profit, followed by an investigation of the assets</a:t>
            </a:r>
            <a:r>
              <a:rPr lang="en-US" altLang="es-AR" sz="2400" b="1" dirty="0"/>
              <a:t> of the protagonists of this wrongdoing - and of all those persons linked to them - to detect what commercial or financial operations had to be carried out to give these assets the appearance of legality.</a:t>
            </a:r>
          </a:p>
          <a:p>
            <a:r>
              <a:rPr lang="en-US" altLang="es-AR" sz="2400" b="1" dirty="0"/>
              <a:t>2) It starts from a manifestation of wealth carried out by someone who, in one or several acts of patrimonial content, </a:t>
            </a:r>
            <a:r>
              <a:rPr lang="en-US" altLang="es-AR" sz="2400" b="1" dirty="0" err="1"/>
              <a:t>externalised</a:t>
            </a:r>
            <a:r>
              <a:rPr lang="en-US" altLang="es-AR" sz="2400" b="1" dirty="0"/>
              <a:t> a power of administration or disposal of assets that is incongruent with their economic capacity.</a:t>
            </a:r>
          </a:p>
        </p:txBody>
      </p:sp>
    </p:spTree>
    <p:extLst>
      <p:ext uri="{BB962C8B-B14F-4D97-AF65-F5344CB8AC3E}">
        <p14:creationId xmlns:p14="http://schemas.microsoft.com/office/powerpoint/2010/main" val="185973077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3 Rectángulo"/>
          <p:cNvSpPr/>
          <p:nvPr/>
        </p:nvSpPr>
        <p:spPr>
          <a:xfrm>
            <a:off x="468924" y="2786063"/>
            <a:ext cx="2637692" cy="1143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s-ES_tradnl" b="1" dirty="0">
                <a:solidFill>
                  <a:prstClr val="black"/>
                </a:solidFill>
              </a:rPr>
              <a:t>WRONGDOING</a:t>
            </a:r>
            <a:endParaRPr lang="es-AR" b="1" dirty="0">
              <a:solidFill>
                <a:prstClr val="black"/>
              </a:solidFill>
            </a:endParaRPr>
          </a:p>
        </p:txBody>
      </p:sp>
      <p:sp>
        <p:nvSpPr>
          <p:cNvPr id="5" name="4 Elipse"/>
          <p:cNvSpPr/>
          <p:nvPr/>
        </p:nvSpPr>
        <p:spPr>
          <a:xfrm>
            <a:off x="4337539" y="2643189"/>
            <a:ext cx="3253154" cy="1500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b="1" dirty="0">
                <a:solidFill>
                  <a:prstClr val="white"/>
                </a:solidFill>
              </a:rPr>
              <a:t>TRANSACTIONS INVOLVING ASSETS TO BE INVESTIGATED</a:t>
            </a:r>
          </a:p>
        </p:txBody>
      </p:sp>
      <p:sp>
        <p:nvSpPr>
          <p:cNvPr id="6" name="5 Rectángulo"/>
          <p:cNvSpPr/>
          <p:nvPr/>
        </p:nvSpPr>
        <p:spPr>
          <a:xfrm>
            <a:off x="8733693" y="2857501"/>
            <a:ext cx="2725616" cy="10715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s-ES_tradnl" sz="2000" b="1" dirty="0">
                <a:solidFill>
                  <a:prstClr val="black"/>
                </a:solidFill>
              </a:rPr>
              <a:t>SHOW OF WEALTH</a:t>
            </a:r>
          </a:p>
        </p:txBody>
      </p:sp>
      <p:sp>
        <p:nvSpPr>
          <p:cNvPr id="9" name="8 Flecha curvada hacia abajo"/>
          <p:cNvSpPr/>
          <p:nvPr/>
        </p:nvSpPr>
        <p:spPr>
          <a:xfrm>
            <a:off x="2491155" y="642939"/>
            <a:ext cx="7209692" cy="1857375"/>
          </a:xfrm>
          <a:prstGeom prst="curved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s-AR">
              <a:solidFill>
                <a:prstClr val="black"/>
              </a:solidFill>
            </a:endParaRPr>
          </a:p>
        </p:txBody>
      </p:sp>
      <p:sp>
        <p:nvSpPr>
          <p:cNvPr id="10" name="9 Flecha curvada hacia abajo"/>
          <p:cNvSpPr/>
          <p:nvPr/>
        </p:nvSpPr>
        <p:spPr>
          <a:xfrm rot="10800000">
            <a:off x="2227385" y="4572001"/>
            <a:ext cx="7209692" cy="1857375"/>
          </a:xfrm>
          <a:prstGeom prst="curved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s-AR">
              <a:solidFill>
                <a:prstClr val="black"/>
              </a:solidFill>
            </a:endParaRPr>
          </a:p>
        </p:txBody>
      </p:sp>
    </p:spTree>
    <p:extLst>
      <p:ext uri="{BB962C8B-B14F-4D97-AF65-F5344CB8AC3E}">
        <p14:creationId xmlns:p14="http://schemas.microsoft.com/office/powerpoint/2010/main" val="177610595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339</TotalTime>
  <Words>1663</Words>
  <Application>Microsoft Office PowerPoint</Application>
  <PresentationFormat>Panorámica</PresentationFormat>
  <Paragraphs>151</Paragraphs>
  <Slides>53</Slides>
  <Notes>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53</vt:i4>
      </vt:variant>
    </vt:vector>
  </HeadingPairs>
  <TitlesOfParts>
    <vt:vector size="63" baseType="lpstr">
      <vt:lpstr>Arial</vt:lpstr>
      <vt:lpstr>Calibri</vt:lpstr>
      <vt:lpstr>Century Gothic</vt:lpstr>
      <vt:lpstr>Constantia</vt:lpstr>
      <vt:lpstr>Times New Roman</vt:lpstr>
      <vt:lpstr>Wingdings 2</vt:lpstr>
      <vt:lpstr>Wingdings 3</vt:lpstr>
      <vt:lpstr>1_Flujo</vt:lpstr>
      <vt:lpstr>Ion</vt:lpstr>
      <vt:lpstr>Imagen</vt:lpstr>
      <vt:lpstr>ARGENTINA</vt:lpstr>
      <vt:lpstr>INFORMAL ECONOMY - Argentina</vt:lpstr>
      <vt:lpstr>Presentación de PowerPoint</vt:lpstr>
      <vt:lpstr>National Household Expenditure Survey  2017-2018 (INDEC)</vt:lpstr>
      <vt:lpstr>Presentación de PowerPoint</vt:lpstr>
      <vt:lpstr>PREVENTION OF TAX EVASION- Law 25.345</vt:lpstr>
      <vt:lpstr>PREVENTION OF TAX EVASION- Law 25.345</vt:lpstr>
      <vt:lpstr>Initial research Hypothesis</vt:lpstr>
      <vt:lpstr>Presentación de PowerPoint</vt:lpstr>
      <vt:lpstr>TO CONSIDER</vt:lpstr>
      <vt:lpstr>  PERSONAL ENRICHMENT</vt:lpstr>
      <vt:lpstr>    NON-RECURRING INCOME IS NOT TAXED OR IS EXEMPTED</vt:lpstr>
      <vt:lpstr>MOST COMMON PRACTICES </vt:lpstr>
      <vt:lpstr>MOST COMMON PRACTICES </vt:lpstr>
      <vt:lpstr>USE OF SHELL COMPANIES</vt:lpstr>
      <vt:lpstr>HOW FRONTMEN OPERATE</vt:lpstr>
      <vt:lpstr>Presentación de PowerPoint</vt:lpstr>
      <vt:lpstr>Presentación de PowerPoint</vt:lpstr>
      <vt:lpstr>Presentación de PowerPoint</vt:lpstr>
      <vt:lpstr>Presentación de PowerPoint</vt:lpstr>
      <vt:lpstr>Presentación de PowerPoint</vt:lpstr>
      <vt:lpstr>Presentación de PowerPoint</vt:lpstr>
      <vt:lpstr>COOPERATIVES AND MUTUALS</vt:lpstr>
      <vt:lpstr>Presentación de PowerPoint</vt:lpstr>
      <vt:lpstr>BENEFICIAL OWNERS</vt:lpstr>
      <vt:lpstr>ARGENTINA - BENEFICIAL OWNER</vt:lpstr>
      <vt:lpstr>Presentación de PowerPoint</vt:lpstr>
      <vt:lpstr>SUPERINTENDENCE OF INSURANCE (Resolution 816/2018)</vt:lpstr>
      <vt:lpstr>EXAMPLE</vt:lpstr>
      <vt:lpstr>ORGANISED CRIME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ARGENTINA</dc:title>
  <dc:creator>BLANCO ALVAREZ, Eduardo</dc:creator>
  <cp:lastModifiedBy>Ignacio Martin Irigaray</cp:lastModifiedBy>
  <cp:revision>4</cp:revision>
  <dcterms:created xsi:type="dcterms:W3CDTF">2022-03-14T18:29:38Z</dcterms:created>
  <dcterms:modified xsi:type="dcterms:W3CDTF">2022-03-18T00:30:42Z</dcterms:modified>
</cp:coreProperties>
</file>