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0" r:id="rId3"/>
    <p:sldId id="263" r:id="rId4"/>
    <p:sldId id="269" r:id="rId5"/>
    <p:sldId id="270" r:id="rId6"/>
    <p:sldId id="274" r:id="rId7"/>
    <p:sldId id="282" r:id="rId8"/>
    <p:sldId id="283" r:id="rId9"/>
    <p:sldId id="284" r:id="rId10"/>
    <p:sldId id="285" r:id="rId11"/>
    <p:sldId id="286" r:id="rId12"/>
    <p:sldId id="287" r:id="rId13"/>
    <p:sldId id="288" r:id="rId14"/>
    <p:sldId id="289" r:id="rId15"/>
    <p:sldId id="290" r:id="rId16"/>
    <p:sldId id="291" r:id="rId17"/>
    <p:sldId id="262" r:id="rId18"/>
    <p:sldId id="292" r:id="rId19"/>
    <p:sldId id="275" r:id="rId20"/>
    <p:sldId id="293" r:id="rId21"/>
    <p:sldId id="294" r:id="rId22"/>
    <p:sldId id="295" r:id="rId23"/>
    <p:sldId id="296" r:id="rId24"/>
    <p:sldId id="297" r:id="rId25"/>
    <p:sldId id="298" r:id="rId26"/>
    <p:sldId id="299" r:id="rId27"/>
    <p:sldId id="277" r:id="rId28"/>
    <p:sldId id="300" r:id="rId29"/>
    <p:sldId id="278" r:id="rId3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851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87971" autoAdjust="0"/>
  </p:normalViewPr>
  <p:slideViewPr>
    <p:cSldViewPr snapToGrid="0">
      <p:cViewPr varScale="1">
        <p:scale>
          <a:sx n="80" d="100"/>
          <a:sy n="80" d="100"/>
        </p:scale>
        <p:origin x="-888"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9" d="100"/>
          <a:sy n="69" d="100"/>
        </p:scale>
        <p:origin x="-325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095586-E8D2-4B2B-8428-3EBE3AB283C0}" type="datetimeFigureOut">
              <a:rPr lang="es-AR" smtClean="0"/>
              <a:pPr/>
              <a:t>11/03/2022</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2CFF43-DDB6-4418-8E87-E296B10B31D2}" type="slidenum">
              <a:rPr lang="es-AR" smtClean="0"/>
              <a:pPr/>
              <a:t>‹Nº›</a:t>
            </a:fld>
            <a:endParaRPr lang="es-AR"/>
          </a:p>
        </p:txBody>
      </p:sp>
    </p:spTree>
    <p:extLst>
      <p:ext uri="{BB962C8B-B14F-4D97-AF65-F5344CB8AC3E}">
        <p14:creationId xmlns="" xmlns:p14="http://schemas.microsoft.com/office/powerpoint/2010/main" val="953100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6A2CFF43-DDB6-4418-8E87-E296B10B31D2}" type="slidenum">
              <a:rPr lang="es-AR" smtClean="0"/>
              <a:pPr/>
              <a:t>3</a:t>
            </a:fld>
            <a:endParaRPr lang="es-AR"/>
          </a:p>
        </p:txBody>
      </p:sp>
    </p:spTree>
    <p:extLst>
      <p:ext uri="{BB962C8B-B14F-4D97-AF65-F5344CB8AC3E}">
        <p14:creationId xmlns="" xmlns:p14="http://schemas.microsoft.com/office/powerpoint/2010/main" val="297714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7: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99" name="Google Shape;39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8: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411" name="Google Shape;41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9: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err="1"/>
              <a:t>Previamente</a:t>
            </a:r>
            <a:r>
              <a:rPr lang="en-US" dirty="0"/>
              <a:t> en </a:t>
            </a:r>
            <a:r>
              <a:rPr lang="en-US" dirty="0" err="1"/>
              <a:t>domicilios</a:t>
            </a:r>
            <a:r>
              <a:rPr lang="en-US" dirty="0"/>
              <a:t> </a:t>
            </a:r>
            <a:r>
              <a:rPr lang="en-US" dirty="0" err="1"/>
              <a:t>reiterados</a:t>
            </a:r>
            <a:r>
              <a:rPr lang="en-US" dirty="0"/>
              <a:t>, se </a:t>
            </a:r>
            <a:r>
              <a:rPr lang="en-US" dirty="0" err="1"/>
              <a:t>consultan</a:t>
            </a:r>
            <a:r>
              <a:rPr lang="en-US" dirty="0"/>
              <a:t> en  </a:t>
            </a:r>
            <a:r>
              <a:rPr lang="en-US" dirty="0" err="1"/>
              <a:t>fuentes</a:t>
            </a:r>
            <a:r>
              <a:rPr lang="en-US" dirty="0"/>
              <a:t> </a:t>
            </a:r>
            <a:r>
              <a:rPr lang="en-US" dirty="0" err="1"/>
              <a:t>abiertas</a:t>
            </a:r>
            <a:r>
              <a:rPr lang="en-US" dirty="0"/>
              <a:t> que </a:t>
            </a:r>
            <a:r>
              <a:rPr lang="en-US" dirty="0" err="1"/>
              <a:t>firmas</a:t>
            </a:r>
            <a:r>
              <a:rPr lang="en-US" dirty="0"/>
              <a:t> lo </a:t>
            </a:r>
            <a:r>
              <a:rPr lang="en-US" dirty="0" err="1"/>
              <a:t>declaran</a:t>
            </a:r>
            <a:r>
              <a:rPr lang="en-US" dirty="0"/>
              <a:t>, en el BO se </a:t>
            </a:r>
            <a:r>
              <a:rPr lang="en-US" dirty="0" err="1"/>
              <a:t>indaga</a:t>
            </a:r>
            <a:r>
              <a:rPr lang="en-US" dirty="0"/>
              <a:t> </a:t>
            </a:r>
            <a:r>
              <a:rPr lang="en-US" dirty="0" err="1"/>
              <a:t>respecto</a:t>
            </a:r>
            <a:r>
              <a:rPr lang="en-US" dirty="0"/>
              <a:t> a la </a:t>
            </a:r>
            <a:r>
              <a:rPr lang="en-US" dirty="0" err="1"/>
              <a:t>constitución</a:t>
            </a:r>
            <a:r>
              <a:rPr lang="en-US" dirty="0"/>
              <a:t> de las </a:t>
            </a:r>
            <a:r>
              <a:rPr lang="en-US" dirty="0" err="1"/>
              <a:t>sociedades</a:t>
            </a:r>
            <a:r>
              <a:rPr lang="en-US" dirty="0"/>
              <a:t> ( </a:t>
            </a:r>
            <a:r>
              <a:rPr lang="en-US" dirty="0" err="1"/>
              <a:t>fechas</a:t>
            </a:r>
            <a:r>
              <a:rPr lang="en-US" dirty="0"/>
              <a:t> de </a:t>
            </a:r>
            <a:r>
              <a:rPr lang="en-US" dirty="0" err="1"/>
              <a:t>constitución</a:t>
            </a:r>
            <a:r>
              <a:rPr lang="en-US" dirty="0"/>
              <a:t>, </a:t>
            </a:r>
            <a:r>
              <a:rPr lang="en-US" dirty="0" err="1"/>
              <a:t>socios</a:t>
            </a:r>
            <a:r>
              <a:rPr lang="en-US" dirty="0"/>
              <a:t>, </a:t>
            </a:r>
            <a:r>
              <a:rPr lang="en-US" dirty="0" err="1"/>
              <a:t>profesionales</a:t>
            </a:r>
            <a:r>
              <a:rPr lang="en-US" dirty="0"/>
              <a:t> </a:t>
            </a:r>
            <a:r>
              <a:rPr lang="en-US" dirty="0" err="1"/>
              <a:t>intervinientes</a:t>
            </a:r>
            <a:r>
              <a:rPr lang="en-US" dirty="0"/>
              <a:t>.</a:t>
            </a:r>
          </a:p>
          <a:p>
            <a:endParaRPr lang="en-US" dirty="0"/>
          </a:p>
          <a:p>
            <a:r>
              <a:rPr lang="en-US" dirty="0"/>
              <a:t>Hasta </a:t>
            </a:r>
            <a:r>
              <a:rPr lang="en-US" dirty="0" err="1"/>
              <a:t>aqui</a:t>
            </a:r>
            <a:r>
              <a:rPr lang="en-US" dirty="0"/>
              <a:t>, temenos </a:t>
            </a:r>
            <a:r>
              <a:rPr lang="en-US" dirty="0" err="1"/>
              <a:t>una</a:t>
            </a:r>
            <a:r>
              <a:rPr lang="en-US" dirty="0"/>
              <a:t> </a:t>
            </a:r>
            <a:r>
              <a:rPr lang="en-US" dirty="0" err="1"/>
              <a:t>investigación</a:t>
            </a:r>
            <a:r>
              <a:rPr lang="en-US" dirty="0"/>
              <a:t> </a:t>
            </a:r>
            <a:r>
              <a:rPr lang="en-US" dirty="0" err="1"/>
              <a:t>desarrollada</a:t>
            </a:r>
            <a:r>
              <a:rPr lang="en-US" dirty="0"/>
              <a:t> en el </a:t>
            </a:r>
            <a:r>
              <a:rPr lang="en-US" dirty="0" err="1"/>
              <a:t>ámbito</a:t>
            </a:r>
            <a:r>
              <a:rPr lang="en-US" dirty="0"/>
              <a:t> </a:t>
            </a:r>
            <a:r>
              <a:rPr lang="en-US" dirty="0" err="1"/>
              <a:t>administrativo</a:t>
            </a:r>
            <a:r>
              <a:rPr lang="en-US" dirty="0"/>
              <a:t>, en la </a:t>
            </a:r>
            <a:r>
              <a:rPr lang="en-US" dirty="0" err="1"/>
              <a:t>cual</a:t>
            </a:r>
            <a:r>
              <a:rPr lang="en-US" dirty="0"/>
              <a:t> se </a:t>
            </a:r>
            <a:r>
              <a:rPr lang="en-US" dirty="0" err="1"/>
              <a:t>llevaron</a:t>
            </a:r>
            <a:r>
              <a:rPr lang="en-US" dirty="0"/>
              <a:t> a </a:t>
            </a:r>
            <a:r>
              <a:rPr lang="en-US" dirty="0" err="1"/>
              <a:t>cabo</a:t>
            </a:r>
            <a:r>
              <a:rPr lang="en-US" dirty="0"/>
              <a:t> </a:t>
            </a:r>
            <a:r>
              <a:rPr lang="en-US" dirty="0" err="1"/>
              <a:t>todas</a:t>
            </a:r>
            <a:r>
              <a:rPr lang="en-US" dirty="0"/>
              <a:t> las </a:t>
            </a:r>
            <a:r>
              <a:rPr lang="en-US" dirty="0" err="1"/>
              <a:t>medidas</a:t>
            </a:r>
            <a:r>
              <a:rPr lang="en-US" dirty="0"/>
              <a:t> </a:t>
            </a:r>
            <a:r>
              <a:rPr lang="en-US" dirty="0" err="1"/>
              <a:t>viables</a:t>
            </a:r>
            <a:r>
              <a:rPr lang="en-US" dirty="0"/>
              <a:t> en el </a:t>
            </a:r>
            <a:r>
              <a:rPr lang="en-US" dirty="0" err="1"/>
              <a:t>marco</a:t>
            </a:r>
            <a:r>
              <a:rPr lang="en-US" dirty="0"/>
              <a:t> de</a:t>
            </a:r>
            <a:r>
              <a:rPr lang="en-US" baseline="0" dirty="0"/>
              <a:t> </a:t>
            </a:r>
            <a:r>
              <a:rPr lang="en-US" dirty="0" err="1"/>
              <a:t>tal</a:t>
            </a:r>
            <a:r>
              <a:rPr lang="en-US" dirty="0"/>
              <a:t> </a:t>
            </a:r>
            <a:r>
              <a:rPr lang="en-US" dirty="0" err="1"/>
              <a:t>instancia</a:t>
            </a:r>
            <a:r>
              <a:rPr lang="en-US" dirty="0"/>
              <a:t> y </a:t>
            </a:r>
            <a:r>
              <a:rPr lang="en-US" dirty="0" err="1"/>
              <a:t>cfr</a:t>
            </a:r>
            <a:r>
              <a:rPr lang="en-US" dirty="0"/>
              <a:t>. las </a:t>
            </a:r>
            <a:r>
              <a:rPr lang="en-US" dirty="0" err="1"/>
              <a:t>facultades</a:t>
            </a:r>
            <a:r>
              <a:rPr lang="en-US" dirty="0"/>
              <a:t> de </a:t>
            </a:r>
            <a:r>
              <a:rPr lang="en-US" dirty="0" err="1"/>
              <a:t>verificacion</a:t>
            </a:r>
            <a:r>
              <a:rPr lang="en-US" dirty="0"/>
              <a:t> y </a:t>
            </a:r>
            <a:r>
              <a:rPr lang="en-US" dirty="0" err="1"/>
              <a:t>fiscalizacion</a:t>
            </a:r>
            <a:r>
              <a:rPr lang="en-US" dirty="0"/>
              <a:t> </a:t>
            </a:r>
            <a:r>
              <a:rPr lang="en-US" dirty="0" err="1"/>
              <a:t>previstas</a:t>
            </a:r>
            <a:r>
              <a:rPr lang="en-US" dirty="0"/>
              <a:t> en la </a:t>
            </a:r>
            <a:r>
              <a:rPr lang="en-US" dirty="0" err="1"/>
              <a:t>legislacion</a:t>
            </a:r>
            <a:r>
              <a:rPr lang="en-US" dirty="0"/>
              <a:t> </a:t>
            </a:r>
            <a:r>
              <a:rPr lang="en-US" dirty="0" err="1"/>
              <a:t>vigente</a:t>
            </a:r>
            <a:r>
              <a:rPr lang="en-US" dirty="0"/>
              <a:t>. </a:t>
            </a:r>
          </a:p>
          <a:p>
            <a:r>
              <a:rPr lang="en-US" dirty="0"/>
              <a:t>Por </a:t>
            </a:r>
            <a:r>
              <a:rPr lang="en-US" dirty="0" err="1"/>
              <a:t>otro</a:t>
            </a:r>
            <a:r>
              <a:rPr lang="en-US" dirty="0"/>
              <a:t> </a:t>
            </a:r>
            <a:r>
              <a:rPr lang="en-US" dirty="0" err="1"/>
              <a:t>lado</a:t>
            </a:r>
            <a:r>
              <a:rPr lang="en-US" dirty="0"/>
              <a:t> , se </a:t>
            </a:r>
            <a:r>
              <a:rPr lang="en-US" dirty="0" err="1"/>
              <a:t>trabajo</a:t>
            </a:r>
            <a:r>
              <a:rPr lang="en-US" dirty="0"/>
              <a:t> en el </a:t>
            </a:r>
            <a:r>
              <a:rPr lang="en-US" dirty="0" err="1"/>
              <a:t>universo</a:t>
            </a:r>
            <a:r>
              <a:rPr lang="en-US" dirty="0"/>
              <a:t> de </a:t>
            </a:r>
            <a:r>
              <a:rPr lang="en-US" dirty="0" err="1"/>
              <a:t>contribuyentes</a:t>
            </a:r>
            <a:r>
              <a:rPr lang="en-US" dirty="0"/>
              <a:t> </a:t>
            </a:r>
            <a:r>
              <a:rPr lang="en-US" dirty="0" err="1"/>
              <a:t>usuarios</a:t>
            </a:r>
            <a:r>
              <a:rPr lang="en-US" dirty="0"/>
              <a:t> de tales </a:t>
            </a:r>
            <a:r>
              <a:rPr lang="en-US" dirty="0" err="1"/>
              <a:t>facturas</a:t>
            </a:r>
            <a:r>
              <a:rPr lang="en-US" dirty="0"/>
              <a:t>. </a:t>
            </a:r>
          </a:p>
          <a:p>
            <a:r>
              <a:rPr lang="en-US" dirty="0" err="1"/>
              <a:t>Considerando</a:t>
            </a:r>
            <a:r>
              <a:rPr lang="en-US" dirty="0"/>
              <a:t> que se </a:t>
            </a:r>
            <a:r>
              <a:rPr lang="en-US" dirty="0" err="1"/>
              <a:t>trataba</a:t>
            </a:r>
            <a:r>
              <a:rPr lang="en-US" dirty="0"/>
              <a:t> de </a:t>
            </a:r>
            <a:r>
              <a:rPr lang="en-US" dirty="0" err="1"/>
              <a:t>facturación</a:t>
            </a:r>
            <a:r>
              <a:rPr lang="en-US" dirty="0"/>
              <a:t> electronica, </a:t>
            </a:r>
            <a:r>
              <a:rPr lang="en-US" dirty="0" err="1"/>
              <a:t>fue</a:t>
            </a:r>
            <a:r>
              <a:rPr lang="en-US" dirty="0"/>
              <a:t> mas </a:t>
            </a:r>
            <a:r>
              <a:rPr lang="en-US" dirty="0" err="1"/>
              <a:t>sencillo</a:t>
            </a:r>
            <a:r>
              <a:rPr lang="en-US" dirty="0"/>
              <a:t>  </a:t>
            </a:r>
            <a:r>
              <a:rPr lang="en-US" dirty="0" err="1"/>
              <a:t>identificar</a:t>
            </a:r>
            <a:r>
              <a:rPr lang="en-US" dirty="0"/>
              <a:t> a los </a:t>
            </a:r>
            <a:r>
              <a:rPr lang="en-US" dirty="0" err="1"/>
              <a:t>usuarios</a:t>
            </a:r>
            <a:r>
              <a:rPr lang="en-US" dirty="0"/>
              <a:t> y </a:t>
            </a:r>
            <a:r>
              <a:rPr lang="en-US" dirty="0" err="1"/>
              <a:t>proyectar</a:t>
            </a:r>
            <a:r>
              <a:rPr lang="en-US" dirty="0"/>
              <a:t> el eventual </a:t>
            </a:r>
            <a:r>
              <a:rPr lang="en-US" dirty="0" err="1"/>
              <a:t>perjuicio</a:t>
            </a:r>
            <a:r>
              <a:rPr lang="en-US" dirty="0"/>
              <a:t> fiscal.</a:t>
            </a:r>
          </a:p>
          <a:p>
            <a:endParaRPr dirty="0"/>
          </a:p>
        </p:txBody>
      </p:sp>
      <p:sp>
        <p:nvSpPr>
          <p:cNvPr id="423" name="Google Shape;42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p10: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presentacion</a:t>
            </a:r>
            <a:r>
              <a:rPr lang="en-US" dirty="0"/>
              <a:t> judicial </a:t>
            </a:r>
            <a:r>
              <a:rPr lang="en-US" dirty="0" err="1"/>
              <a:t>fue</a:t>
            </a:r>
            <a:r>
              <a:rPr lang="en-US" dirty="0"/>
              <a:t> </a:t>
            </a:r>
            <a:r>
              <a:rPr lang="en-US" dirty="0" err="1"/>
              <a:t>realizada</a:t>
            </a:r>
            <a:r>
              <a:rPr lang="en-US" dirty="0"/>
              <a:t> el 31 de </a:t>
            </a:r>
            <a:r>
              <a:rPr lang="en-US" dirty="0" err="1"/>
              <a:t>marzo</a:t>
            </a:r>
            <a:r>
              <a:rPr lang="en-US" dirty="0"/>
              <a:t> de 2017.</a:t>
            </a:r>
            <a:endParaRPr dirty="0"/>
          </a:p>
        </p:txBody>
      </p:sp>
      <p:sp>
        <p:nvSpPr>
          <p:cNvPr id="436" name="Google Shape;43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g117f747f9aa_0_1960: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n-US" dirty="0"/>
              <a:t>El </a:t>
            </a:r>
            <a:r>
              <a:rPr lang="en-US" dirty="0" err="1"/>
              <a:t>monto</a:t>
            </a:r>
            <a:r>
              <a:rPr lang="en-US" dirty="0"/>
              <a:t> </a:t>
            </a:r>
            <a:r>
              <a:rPr lang="en-US" dirty="0" err="1"/>
              <a:t>neto</a:t>
            </a:r>
            <a:r>
              <a:rPr lang="en-US" dirty="0"/>
              <a:t> de la </a:t>
            </a:r>
            <a:r>
              <a:rPr lang="en-US" dirty="0" err="1"/>
              <a:t>facturacion</a:t>
            </a:r>
            <a:r>
              <a:rPr lang="en-US" dirty="0"/>
              <a:t> </a:t>
            </a:r>
            <a:r>
              <a:rPr lang="en-US" dirty="0" err="1"/>
              <a:t>emitida</a:t>
            </a:r>
            <a:r>
              <a:rPr lang="en-US" dirty="0"/>
              <a:t> </a:t>
            </a:r>
            <a:r>
              <a:rPr lang="en-US" dirty="0" err="1"/>
              <a:t>en</a:t>
            </a:r>
            <a:r>
              <a:rPr lang="en-US" dirty="0"/>
              <a:t> </a:t>
            </a:r>
            <a:r>
              <a:rPr lang="en-US" dirty="0" err="1"/>
              <a:t>enero</a:t>
            </a:r>
            <a:r>
              <a:rPr lang="en-US" dirty="0"/>
              <a:t> 2015 a </a:t>
            </a:r>
            <a:r>
              <a:rPr lang="en-US" dirty="0" err="1"/>
              <a:t>diciembre</a:t>
            </a:r>
            <a:r>
              <a:rPr lang="en-US" dirty="0"/>
              <a:t> 2016 </a:t>
            </a:r>
            <a:r>
              <a:rPr lang="en-US" dirty="0" err="1"/>
              <a:t>ascendio</a:t>
            </a:r>
            <a:r>
              <a:rPr lang="en-US" dirty="0"/>
              <a:t> a la </a:t>
            </a:r>
            <a:r>
              <a:rPr lang="en-US" dirty="0" err="1"/>
              <a:t>suma</a:t>
            </a:r>
            <a:r>
              <a:rPr lang="en-US" dirty="0"/>
              <a:t> de $1.200.000.000 (</a:t>
            </a:r>
            <a:r>
              <a:rPr lang="en-US" dirty="0" err="1"/>
              <a:t>u$s</a:t>
            </a:r>
            <a:r>
              <a:rPr lang="en-US" dirty="0"/>
              <a:t> 80.000.000)</a:t>
            </a:r>
            <a:endParaRPr dirty="0"/>
          </a:p>
        </p:txBody>
      </p:sp>
      <p:sp>
        <p:nvSpPr>
          <p:cNvPr id="449" name="Google Shape;449;g117f747f9aa_0_19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17</a:t>
            </a:fld>
            <a:endParaRPr lang="es-AR"/>
          </a:p>
        </p:txBody>
      </p:sp>
    </p:spTree>
    <p:extLst>
      <p:ext uri="{BB962C8B-B14F-4D97-AF65-F5344CB8AC3E}">
        <p14:creationId xmlns="" xmlns:p14="http://schemas.microsoft.com/office/powerpoint/2010/main" val="3909912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6"/>
        <p:cNvGrpSpPr/>
        <p:nvPr/>
      </p:nvGrpSpPr>
      <p:grpSpPr>
        <a:xfrm>
          <a:off x="0" y="0"/>
          <a:ext cx="0" cy="0"/>
          <a:chOff x="0" y="0"/>
          <a:chExt cx="0" cy="0"/>
        </a:xfrm>
      </p:grpSpPr>
      <p:sp>
        <p:nvSpPr>
          <p:cNvPr id="487" name="Google Shape;487;p11: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presentación</a:t>
            </a:r>
            <a:r>
              <a:rPr lang="en-US" dirty="0"/>
              <a:t> judicial, al </a:t>
            </a:r>
            <a:r>
              <a:rPr lang="en-US" dirty="0" err="1"/>
              <a:t>margen</a:t>
            </a:r>
            <a:r>
              <a:rPr lang="en-US" dirty="0"/>
              <a:t> de </a:t>
            </a:r>
            <a:r>
              <a:rPr lang="en-US" dirty="0" err="1"/>
              <a:t>dar</a:t>
            </a:r>
            <a:r>
              <a:rPr lang="en-US" dirty="0"/>
              <a:t> </a:t>
            </a:r>
            <a:r>
              <a:rPr lang="en-US" dirty="0" err="1"/>
              <a:t>cuenta</a:t>
            </a:r>
            <a:r>
              <a:rPr lang="en-US" dirty="0"/>
              <a:t> de la </a:t>
            </a:r>
            <a:r>
              <a:rPr lang="en-US" dirty="0" err="1"/>
              <a:t>existencia</a:t>
            </a:r>
            <a:r>
              <a:rPr lang="en-US" dirty="0"/>
              <a:t> de </a:t>
            </a:r>
            <a:r>
              <a:rPr lang="en-US" dirty="0" err="1"/>
              <a:t>una</a:t>
            </a:r>
            <a:r>
              <a:rPr lang="en-US" dirty="0"/>
              <a:t> </a:t>
            </a:r>
            <a:r>
              <a:rPr lang="en-US" dirty="0" err="1"/>
              <a:t>asociación</a:t>
            </a:r>
            <a:r>
              <a:rPr lang="en-US" dirty="0"/>
              <a:t> </a:t>
            </a:r>
            <a:r>
              <a:rPr lang="en-US" dirty="0" err="1"/>
              <a:t>ilícita</a:t>
            </a:r>
            <a:r>
              <a:rPr lang="en-US" dirty="0"/>
              <a:t> fiscal, </a:t>
            </a:r>
            <a:r>
              <a:rPr lang="en-US" dirty="0" err="1"/>
              <a:t>dió</a:t>
            </a:r>
            <a:r>
              <a:rPr lang="en-US" baseline="0" dirty="0"/>
              <a:t> </a:t>
            </a:r>
            <a:r>
              <a:rPr lang="en-US" baseline="0" dirty="0" err="1"/>
              <a:t>cuenta</a:t>
            </a:r>
            <a:r>
              <a:rPr lang="en-US" baseline="0" dirty="0"/>
              <a:t> de </a:t>
            </a:r>
            <a:r>
              <a:rPr lang="en-US" dirty="0"/>
              <a:t>la </a:t>
            </a:r>
            <a:r>
              <a:rPr lang="en-US" dirty="0" err="1"/>
              <a:t>necesidad</a:t>
            </a:r>
            <a:r>
              <a:rPr lang="en-US" dirty="0"/>
              <a:t> </a:t>
            </a:r>
            <a:r>
              <a:rPr lang="en-US" baseline="0" dirty="0"/>
              <a:t>de </a:t>
            </a:r>
            <a:r>
              <a:rPr lang="en-US" baseline="0" dirty="0" err="1"/>
              <a:t>anoticiar</a:t>
            </a:r>
            <a:r>
              <a:rPr lang="en-US" baseline="0" dirty="0"/>
              <a:t> “ en </a:t>
            </a:r>
            <a:r>
              <a:rPr lang="en-US" baseline="0" dirty="0" err="1"/>
              <a:t>ese</a:t>
            </a:r>
            <a:r>
              <a:rPr lang="en-US" baseline="0" dirty="0"/>
              <a:t> </a:t>
            </a:r>
            <a:r>
              <a:rPr lang="en-US" baseline="0" dirty="0" err="1"/>
              <a:t>momento</a:t>
            </a:r>
            <a:r>
              <a:rPr lang="en-US" baseline="0" dirty="0"/>
              <a:t>” los </a:t>
            </a:r>
            <a:r>
              <a:rPr lang="en-US" baseline="0" dirty="0" err="1"/>
              <a:t>hechos</a:t>
            </a:r>
            <a:r>
              <a:rPr lang="en-US" baseline="0" dirty="0"/>
              <a:t>,  </a:t>
            </a:r>
            <a:r>
              <a:rPr lang="en-US" baseline="0" dirty="0" err="1"/>
              <a:t>básicamente</a:t>
            </a:r>
            <a:r>
              <a:rPr lang="en-US" baseline="0" dirty="0"/>
              <a:t> </a:t>
            </a:r>
            <a:r>
              <a:rPr lang="en-US" baseline="0" dirty="0" err="1"/>
              <a:t>motivada</a:t>
            </a:r>
            <a:r>
              <a:rPr lang="en-US" baseline="0" dirty="0"/>
              <a:t> </a:t>
            </a:r>
            <a:r>
              <a:rPr lang="en-US" baseline="0" dirty="0" err="1"/>
              <a:t>por</a:t>
            </a:r>
            <a:r>
              <a:rPr lang="en-US" baseline="0" dirty="0"/>
              <a:t> la </a:t>
            </a:r>
            <a:r>
              <a:rPr lang="en-US" baseline="0" dirty="0" err="1"/>
              <a:t>necesidad</a:t>
            </a:r>
            <a:r>
              <a:rPr lang="en-US" baseline="0" dirty="0"/>
              <a:t> de </a:t>
            </a:r>
            <a:r>
              <a:rPr lang="en-US" baseline="0" dirty="0" err="1"/>
              <a:t>recurrir</a:t>
            </a:r>
            <a:r>
              <a:rPr lang="en-US" baseline="0" dirty="0"/>
              <a:t> a </a:t>
            </a:r>
            <a:r>
              <a:rPr lang="en-US" baseline="0" dirty="0" err="1"/>
              <a:t>tal</a:t>
            </a:r>
            <a:r>
              <a:rPr lang="en-US" baseline="0" dirty="0"/>
              <a:t> </a:t>
            </a:r>
            <a:r>
              <a:rPr lang="en-US" baseline="0" dirty="0" err="1"/>
              <a:t>ámbito</a:t>
            </a:r>
            <a:r>
              <a:rPr lang="en-US" baseline="0" dirty="0"/>
              <a:t> en </a:t>
            </a:r>
            <a:r>
              <a:rPr lang="en-US" baseline="0" dirty="0" err="1"/>
              <a:t>funcion</a:t>
            </a:r>
            <a:r>
              <a:rPr lang="en-US" baseline="0" dirty="0"/>
              <a:t> a la </a:t>
            </a:r>
            <a:r>
              <a:rPr lang="en-US" baseline="0" dirty="0" err="1"/>
              <a:t>naturaleza</a:t>
            </a:r>
            <a:r>
              <a:rPr lang="en-US" baseline="0" dirty="0"/>
              <a:t> de las </a:t>
            </a:r>
            <a:r>
              <a:rPr lang="en-US" baseline="0" dirty="0" err="1"/>
              <a:t>medidas</a:t>
            </a:r>
            <a:r>
              <a:rPr lang="en-US" baseline="0" dirty="0"/>
              <a:t> </a:t>
            </a:r>
            <a:r>
              <a:rPr lang="en-US" baseline="0" dirty="0" err="1"/>
              <a:t>que</a:t>
            </a:r>
            <a:r>
              <a:rPr lang="en-US" baseline="0" dirty="0"/>
              <a:t> se </a:t>
            </a:r>
            <a:r>
              <a:rPr lang="en-US" baseline="0" dirty="0" err="1"/>
              <a:t>necesitaba</a:t>
            </a:r>
            <a:r>
              <a:rPr lang="en-US" baseline="0" dirty="0"/>
              <a:t> </a:t>
            </a:r>
            <a:r>
              <a:rPr lang="en-US" baseline="0" dirty="0" err="1"/>
              <a:t>producir</a:t>
            </a:r>
            <a:r>
              <a:rPr lang="en-US" baseline="0" dirty="0"/>
              <a:t>. </a:t>
            </a:r>
          </a:p>
          <a:p>
            <a:r>
              <a:rPr lang="en-US" dirty="0"/>
              <a:t>La </a:t>
            </a:r>
            <a:r>
              <a:rPr lang="en-US" dirty="0" err="1"/>
              <a:t>administración</a:t>
            </a:r>
            <a:r>
              <a:rPr lang="en-US" dirty="0"/>
              <a:t> </a:t>
            </a:r>
            <a:r>
              <a:rPr lang="en-US" dirty="0" err="1"/>
              <a:t>agotó</a:t>
            </a:r>
            <a:r>
              <a:rPr lang="en-US" dirty="0"/>
              <a:t> las </a:t>
            </a:r>
            <a:r>
              <a:rPr lang="en-US" dirty="0" err="1"/>
              <a:t>medidas</a:t>
            </a:r>
            <a:r>
              <a:rPr lang="en-US" dirty="0"/>
              <a:t> </a:t>
            </a:r>
            <a:r>
              <a:rPr lang="en-US" dirty="0" err="1"/>
              <a:t>que</a:t>
            </a:r>
            <a:r>
              <a:rPr lang="en-US" dirty="0"/>
              <a:t> podia </a:t>
            </a:r>
            <a:r>
              <a:rPr lang="en-US" dirty="0" err="1"/>
              <a:t>producir</a:t>
            </a:r>
            <a:r>
              <a:rPr lang="en-US" dirty="0"/>
              <a:t>.</a:t>
            </a:r>
          </a:p>
          <a:p>
            <a:endParaRPr dirty="0"/>
          </a:p>
        </p:txBody>
      </p:sp>
      <p:sp>
        <p:nvSpPr>
          <p:cNvPr id="488" name="Google Shape;48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r>
              <a:rPr lang="es-AR" dirty="0"/>
              <a:t> 1. ROL DENUNCIANTE</a:t>
            </a:r>
          </a:p>
          <a:p>
            <a:r>
              <a:rPr lang="es-AR" sz="1200" dirty="0"/>
              <a:t>El Régimen Penal Tributario, en el artículo 18 regula ciertos detalles y requisitos inherentes a la denuncia penal: </a:t>
            </a:r>
          </a:p>
          <a:p>
            <a:endParaRPr lang="es-AR" sz="1200" dirty="0"/>
          </a:p>
          <a:p>
            <a:r>
              <a:rPr lang="es-AR" sz="1200" dirty="0"/>
              <a:t>“El organismo recaudador formulará denuncia una vez dictada la determinación de oficio de la deuda tributaria o resuelta en sede administrativa la impugnación de las actas de determinación de la deuda de los recursos de la seguridad social, aun cuando se encontraren recurridos los actos respectivos. </a:t>
            </a:r>
          </a:p>
          <a:p>
            <a:r>
              <a:rPr lang="es-AR" sz="1200" dirty="0"/>
              <a:t>En aquellos casos en que no corresponda la determinación administrativa de la deuda se formulará de inmediato la pertinente denuncia, una vez formada la convicción administrativa de la presunta comisión del hecho ilícito. </a:t>
            </a:r>
          </a:p>
          <a:p>
            <a:r>
              <a:rPr lang="es-AR" sz="1200" dirty="0"/>
              <a:t>En ambos supuestos deberá mediar decisión fundada del correspondiente servicio jurídico, por los funcionarios a quienes se les hubiese asignado expresamente esa competencia.</a:t>
            </a:r>
          </a:p>
          <a:p>
            <a:r>
              <a:rPr lang="es-AR" sz="1200" dirty="0"/>
              <a:t>Cuando la denuncia penal fuere formulada por un tercero, el juez remitirá los antecedentes al organismo recaudador que corresponda a fin de que inmediatamente dé comienzo al procedimiento de verificación y determinación de la deuda haciendo uso de las facultades de fiscalización previstas en las leyes de procedimiento respectivas. El organismo recaudador deberá emitir el acto administrativo a que se refiere el primer párrafo en un plazo de ciento veinte (120) días hábiles administrativos, prorrogables a requerimiento fundado de dicho organismo”.</a:t>
            </a:r>
          </a:p>
          <a:p>
            <a:endParaRPr lang="es-AR" dirty="0"/>
          </a:p>
          <a:p>
            <a:r>
              <a:rPr lang="es-AR" dirty="0"/>
              <a:t>2. ROL DE AUXILIAR </a:t>
            </a: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latin typeface="Arial" panose="020B0604020202020204" pitchFamily="34" charset="0"/>
                <a:cs typeface="Arial" panose="020B0604020202020204" pitchFamily="34" charset="0"/>
              </a:rPr>
              <a:t>Allanamientos; </a:t>
            </a:r>
            <a:r>
              <a:rPr lang="es-AR" sz="1200" dirty="0" err="1">
                <a:latin typeface="Arial" panose="020B0604020202020204" pitchFamily="34" charset="0"/>
                <a:cs typeface="Arial" panose="020B0604020202020204" pitchFamily="34" charset="0"/>
              </a:rPr>
              <a:t>desintervencion</a:t>
            </a:r>
            <a:r>
              <a:rPr lang="es-AR" sz="1200" dirty="0">
                <a:latin typeface="Arial" panose="020B0604020202020204" pitchFamily="34" charset="0"/>
                <a:cs typeface="Arial" panose="020B0604020202020204" pitchFamily="34" charset="0"/>
              </a:rPr>
              <a:t> de documentación, análisis de escuchas,  Oficios , elaboración y análisis de informes. </a:t>
            </a:r>
          </a:p>
          <a:p>
            <a:endParaRPr lang="es-AR" dirty="0"/>
          </a:p>
          <a:p>
            <a:r>
              <a:rPr lang="es-AR" dirty="0"/>
              <a:t>3. ROL DE QUERELLANTE </a:t>
            </a:r>
          </a:p>
          <a:p>
            <a:r>
              <a:rPr lang="es-AR" dirty="0"/>
              <a:t>Como querellante, una vez presentada la solicitud de ser tenido como tal, impulso la </a:t>
            </a:r>
            <a:r>
              <a:rPr lang="es-AR" dirty="0" err="1"/>
              <a:t>realizacion</a:t>
            </a:r>
            <a:r>
              <a:rPr lang="es-AR" dirty="0"/>
              <a:t> de diversas medidas prueba tendientes a propiciar el avance de la investigación, propuso la pericia de elementos informáticos y teléfonos secuestrados, solicito el acceso a la documentación secuestrada efectuando un informe de vinculación de la prueba en función a la hipótesis sostenida, solicito los procesamientos de distintos sujetos, se opuso a las solicitudes de sobreseimiento, etc.</a:t>
            </a:r>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19</a:t>
            </a:fld>
            <a:endParaRPr lang="es-AR"/>
          </a:p>
        </p:txBody>
      </p:sp>
    </p:spTree>
    <p:extLst>
      <p:ext uri="{BB962C8B-B14F-4D97-AF65-F5344CB8AC3E}">
        <p14:creationId xmlns="" xmlns:p14="http://schemas.microsoft.com/office/powerpoint/2010/main" val="10921394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p12: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n-US" dirty="0"/>
              <a:t>La </a:t>
            </a:r>
            <a:r>
              <a:rPr lang="en-US" dirty="0" err="1"/>
              <a:t>medidas</a:t>
            </a:r>
            <a:r>
              <a:rPr lang="en-US" dirty="0"/>
              <a:t> </a:t>
            </a:r>
            <a:r>
              <a:rPr lang="en-US" dirty="0" err="1"/>
              <a:t>propuestas</a:t>
            </a:r>
            <a:r>
              <a:rPr lang="en-US" dirty="0"/>
              <a:t> </a:t>
            </a:r>
            <a:r>
              <a:rPr lang="en-US" dirty="0" err="1"/>
              <a:t>fueron</a:t>
            </a:r>
            <a:r>
              <a:rPr lang="en-US" dirty="0"/>
              <a:t> </a:t>
            </a:r>
            <a:r>
              <a:rPr lang="en-US" dirty="0" err="1"/>
              <a:t>compartidas</a:t>
            </a:r>
            <a:r>
              <a:rPr lang="en-US" dirty="0"/>
              <a:t> por el MPF.</a:t>
            </a:r>
          </a:p>
          <a:p>
            <a:r>
              <a:rPr lang="en-US" dirty="0" err="1"/>
              <a:t>Actuación</a:t>
            </a:r>
            <a:r>
              <a:rPr lang="en-US" dirty="0"/>
              <a:t> del </a:t>
            </a:r>
            <a:r>
              <a:rPr lang="en-US" dirty="0" err="1"/>
              <a:t>organismo</a:t>
            </a:r>
            <a:r>
              <a:rPr lang="en-US" dirty="0"/>
              <a:t> </a:t>
            </a:r>
            <a:r>
              <a:rPr lang="en-US" dirty="0" err="1"/>
              <a:t>como</a:t>
            </a:r>
            <a:r>
              <a:rPr lang="en-US" dirty="0"/>
              <a:t> </a:t>
            </a:r>
            <a:r>
              <a:rPr lang="en-US" dirty="0" err="1"/>
              <a:t>auxiliar</a:t>
            </a:r>
            <a:r>
              <a:rPr lang="en-US" dirty="0"/>
              <a:t>: </a:t>
            </a:r>
            <a:r>
              <a:rPr lang="en-US" dirty="0" err="1"/>
              <a:t>requiriéndose</a:t>
            </a:r>
            <a:r>
              <a:rPr lang="en-US" dirty="0"/>
              <a:t> </a:t>
            </a:r>
            <a:r>
              <a:rPr lang="en-US" dirty="0" err="1"/>
              <a:t>su</a:t>
            </a:r>
            <a:r>
              <a:rPr lang="en-US" dirty="0"/>
              <a:t> </a:t>
            </a:r>
            <a:r>
              <a:rPr lang="en-US" dirty="0" err="1"/>
              <a:t>intervencion</a:t>
            </a:r>
            <a:r>
              <a:rPr lang="en-US" dirty="0"/>
              <a:t> en </a:t>
            </a:r>
            <a:r>
              <a:rPr lang="en-US" dirty="0" err="1"/>
              <a:t>ocasion</a:t>
            </a:r>
            <a:r>
              <a:rPr lang="en-US" dirty="0"/>
              <a:t> de </a:t>
            </a:r>
            <a:r>
              <a:rPr lang="en-US" dirty="0" err="1"/>
              <a:t>analizar</a:t>
            </a:r>
            <a:r>
              <a:rPr lang="en-US" dirty="0"/>
              <a:t> las </a:t>
            </a:r>
            <a:r>
              <a:rPr lang="en-US" dirty="0" err="1"/>
              <a:t>escuchas</a:t>
            </a:r>
            <a:r>
              <a:rPr lang="en-US" dirty="0"/>
              <a:t> </a:t>
            </a:r>
            <a:r>
              <a:rPr lang="en-US" dirty="0" err="1"/>
              <a:t>telefónicas</a:t>
            </a:r>
            <a:r>
              <a:rPr lang="en-US" dirty="0"/>
              <a:t>. </a:t>
            </a:r>
            <a:endParaRPr dirty="0"/>
          </a:p>
        </p:txBody>
      </p:sp>
      <p:sp>
        <p:nvSpPr>
          <p:cNvPr id="500" name="Google Shape;50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13: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pPr lvl="0"/>
            <a:r>
              <a:rPr lang="es-AR" sz="1200" dirty="0"/>
              <a:t>En dicha </a:t>
            </a:r>
            <a:r>
              <a:rPr lang="es-AR" sz="1200" dirty="0" err="1"/>
              <a:t>organización</a:t>
            </a:r>
            <a:r>
              <a:rPr lang="es-AR" sz="1200" dirty="0"/>
              <a:t> criminal actuaron personas que </a:t>
            </a:r>
            <a:r>
              <a:rPr lang="es-AR" sz="1200" b="1" dirty="0" err="1"/>
              <a:t>dirigían</a:t>
            </a:r>
            <a:r>
              <a:rPr lang="es-AR" sz="1200" dirty="0"/>
              <a:t> la maniobra desde la </a:t>
            </a:r>
            <a:r>
              <a:rPr lang="es-AR" sz="1200" dirty="0" err="1"/>
              <a:t>cúspide</a:t>
            </a:r>
            <a:r>
              <a:rPr lang="es-AR" sz="1200" dirty="0"/>
              <a:t>, impartiendo directivas a sus colaboradores y ejecutores, operando las empresas ficticias que eran constituidas e inscriptas ante la AFIP, administrando la emisión de facturación apócrifa y estableciendo el porcentaje con el que se la </a:t>
            </a:r>
            <a:r>
              <a:rPr lang="es-AR" sz="1200" dirty="0" err="1"/>
              <a:t>vendía</a:t>
            </a:r>
            <a:r>
              <a:rPr lang="es-AR" sz="1200" dirty="0"/>
              <a:t> a los usuarios. (conversaciones telefónicas),  los sucedía un segundo eslabón con capacidad decisoria, aunque menor a los organizadores pero cuya actividad era esencial en la conducta quienes gestionaban la creación de usinas falsas, asesoraban y certificaban </a:t>
            </a:r>
            <a:r>
              <a:rPr lang="es-AR" sz="1200" dirty="0" err="1"/>
              <a:t>documentación</a:t>
            </a:r>
            <a:r>
              <a:rPr lang="es-AR" sz="1200" dirty="0"/>
              <a:t> con tal objeto, conseguían a las personas que </a:t>
            </a:r>
            <a:r>
              <a:rPr lang="es-AR" sz="1200" dirty="0" err="1"/>
              <a:t>aportarían</a:t>
            </a:r>
            <a:r>
              <a:rPr lang="es-AR" sz="1200" dirty="0"/>
              <a:t> sus datos para hacerlos figurar como titulares, o bien actuaban como </a:t>
            </a:r>
            <a:r>
              <a:rPr lang="es-AR" sz="1200" b="1" dirty="0"/>
              <a:t>mediadores o intermediarios</a:t>
            </a:r>
            <a:r>
              <a:rPr lang="es-AR" sz="1200" dirty="0"/>
              <a:t> entre la </a:t>
            </a:r>
            <a:r>
              <a:rPr lang="es-AR" sz="1200" dirty="0" err="1"/>
              <a:t>fabricación</a:t>
            </a:r>
            <a:r>
              <a:rPr lang="es-AR" sz="1200" dirty="0"/>
              <a:t> de comprobantes </a:t>
            </a:r>
            <a:r>
              <a:rPr lang="es-AR" sz="1200" dirty="0" err="1"/>
              <a:t>apócrifos</a:t>
            </a:r>
            <a:r>
              <a:rPr lang="es-AR" sz="1200" dirty="0"/>
              <a:t> y su </a:t>
            </a:r>
            <a:r>
              <a:rPr lang="es-AR" sz="1200" dirty="0" err="1"/>
              <a:t>comercialización</a:t>
            </a:r>
            <a:r>
              <a:rPr lang="es-AR" sz="1200" dirty="0"/>
              <a:t>, todas actividades indispensables para la </a:t>
            </a:r>
            <a:r>
              <a:rPr lang="es-AR" sz="1200" dirty="0" err="1"/>
              <a:t>concreción</a:t>
            </a:r>
            <a:r>
              <a:rPr lang="es-AR" sz="1200" dirty="0"/>
              <a:t> de la maniobra. </a:t>
            </a:r>
          </a:p>
          <a:p>
            <a:pPr lvl="0"/>
            <a:endParaRPr lang="es-AR" sz="1200" dirty="0"/>
          </a:p>
          <a:p>
            <a:pPr lvl="0"/>
            <a:r>
              <a:rPr lang="es-AR" sz="1200" dirty="0"/>
              <a:t>Finalmente, surgen los </a:t>
            </a:r>
            <a:r>
              <a:rPr lang="es-AR" sz="1200" b="1" dirty="0"/>
              <a:t>colaboradores o vendedores</a:t>
            </a:r>
            <a:r>
              <a:rPr lang="es-AR" sz="1200" dirty="0"/>
              <a:t> de menor trascendencia en la </a:t>
            </a:r>
            <a:r>
              <a:rPr lang="es-AR" sz="1200" dirty="0" err="1"/>
              <a:t>configuración</a:t>
            </a:r>
            <a:r>
              <a:rPr lang="es-AR" sz="1200" dirty="0"/>
              <a:t> de la conducta delictiva, preparando pedidos, confeccionando tickets o facturas, pero siempre en cumplimiento de directivas que recibían de otros integrantes de los eslabones </a:t>
            </a:r>
            <a:r>
              <a:rPr lang="es-AR" sz="1200" dirty="0" err="1"/>
              <a:t>más</a:t>
            </a:r>
            <a:r>
              <a:rPr lang="es-AR" sz="1200" dirty="0"/>
              <a:t> altos antes referidos. </a:t>
            </a:r>
          </a:p>
          <a:p>
            <a:pPr lvl="0"/>
            <a:endParaRPr dirty="0"/>
          </a:p>
        </p:txBody>
      </p:sp>
      <p:sp>
        <p:nvSpPr>
          <p:cNvPr id="513" name="Google Shape;513;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s-AR" sz="1200" dirty="0">
                <a:solidFill>
                  <a:schemeClr val="accent1"/>
                </a:solidFill>
              </a:rPr>
              <a:t>La experiencia en la investigación de delitos complejos de evasión condujo a la detección de organizaciones criminales altamente especializadas, cuyo accionar se dirige al “mercado de contribuyentes” interesados en el “</a:t>
            </a:r>
            <a:r>
              <a:rPr lang="es-AR" sz="1200" dirty="0" err="1">
                <a:solidFill>
                  <a:schemeClr val="accent1"/>
                </a:solidFill>
              </a:rPr>
              <a:t>know</a:t>
            </a:r>
            <a:r>
              <a:rPr lang="es-AR" sz="1200" dirty="0">
                <a:solidFill>
                  <a:schemeClr val="accent1"/>
                </a:solidFill>
              </a:rPr>
              <a:t> </a:t>
            </a:r>
            <a:r>
              <a:rPr lang="es-AR" sz="1200" dirty="0" err="1">
                <a:solidFill>
                  <a:schemeClr val="accent1"/>
                </a:solidFill>
              </a:rPr>
              <a:t>how</a:t>
            </a:r>
            <a:r>
              <a:rPr lang="es-AR" sz="1200" dirty="0">
                <a:solidFill>
                  <a:schemeClr val="accent1"/>
                </a:solidFill>
              </a:rPr>
              <a:t>” – que comprendería los conocimientos técnicos y materiales- para evadir impuestos a gran escala;</a:t>
            </a:r>
          </a:p>
          <a:p>
            <a:pPr lvl="0"/>
            <a:endParaRPr lang="es-AR" sz="1200" dirty="0">
              <a:solidFill>
                <a:schemeClr val="accent1"/>
              </a:solidFill>
            </a:endParaRPr>
          </a:p>
          <a:p>
            <a:pPr lvl="0"/>
            <a:r>
              <a:rPr lang="es-AR" sz="1200" dirty="0">
                <a:solidFill>
                  <a:schemeClr val="accent1"/>
                </a:solidFill>
              </a:rPr>
              <a:t>El antecedente surge art. 210 C.P.N. que prevé la asociación ilícita “genérica” y a la cual se ha recurrido en investigaciones de las características como las citadas, expresándose en ocasión de su análisis</a:t>
            </a:r>
            <a:r>
              <a:rPr lang="es-AR" sz="1200" baseline="0" dirty="0">
                <a:solidFill>
                  <a:schemeClr val="accent1"/>
                </a:solidFill>
              </a:rPr>
              <a:t> </a:t>
            </a:r>
            <a:r>
              <a:rPr lang="es-AR" sz="1200" dirty="0">
                <a:solidFill>
                  <a:schemeClr val="accent1"/>
                </a:solidFill>
              </a:rPr>
              <a:t> “ ...</a:t>
            </a:r>
            <a:r>
              <a:rPr lang="es-AR" sz="1200" i="1" dirty="0">
                <a:solidFill>
                  <a:schemeClr val="accent1"/>
                </a:solidFill>
              </a:rPr>
              <a:t>no parece razonable sostener que la sociedad no habrá de conmoverse afectándose la tranquilidad pública, en casos análogos a los que se investigan en la presente causa, en los que se evidencie una empresa criminal cuyo objetivo último es lograr la comisión de múltiples e indeterminados delitos tributarios...muy por el contrario...una interpretación contraria a la que proponemos no sólo desvirtuaría el expreso texto legal, sino que asimismo comportaría una grosera e indisimulable desatención de las exigencias sociales, que sin lugar a dudas ubican a los delitos de naturaleza tributaria dentro de aquellos que podrían ser calificados como de singular gravedad..</a:t>
            </a:r>
            <a:r>
              <a:rPr lang="es-AR" sz="1200" dirty="0">
                <a:solidFill>
                  <a:schemeClr val="accent1"/>
                </a:solidFill>
              </a:rPr>
              <a:t>.”,</a:t>
            </a:r>
            <a:r>
              <a:rPr lang="es-AR" sz="1200" b="1" dirty="0">
                <a:solidFill>
                  <a:schemeClr val="accent1"/>
                </a:solidFill>
              </a:rPr>
              <a:t> </a:t>
            </a:r>
            <a:r>
              <a:rPr lang="es-AR" sz="1200" dirty="0">
                <a:solidFill>
                  <a:schemeClr val="accent1"/>
                </a:solidFill>
              </a:rPr>
              <a:t>Causa Nº 7876 – “P.A.M. s/ recurso de casación” </a:t>
            </a:r>
            <a:br>
              <a:rPr lang="es-AR" sz="1200" dirty="0">
                <a:solidFill>
                  <a:schemeClr val="accent1"/>
                </a:solidFill>
              </a:rPr>
            </a:br>
            <a:endParaRPr lang="es-AR" sz="120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solidFill>
                  <a:schemeClr val="accent1"/>
                </a:solidFill>
              </a:rPr>
              <a:t>Los fundamentos del proyecto de ley a través del cual se incorpora el tipo penal en cuestión señalaron que: ‘...la intención es penalizar fuertemente la actuación de quienes toman parte de organizaciones tendientes a aportar el soporte técnico, logístico o intelectual para la comisión de delitos de evasión, teniendo en mente en particular, a las organizaciones dedicadas a la creación o comercialización de comprobantes o facturas apócrifas, utilizables para incrementar ilícitamente el crédito fiscal en el Impuesto al Valor Agregado, y/o incorporarlos como gastos deducibles en el Impuesto a las Ganancias...’ </a:t>
            </a:r>
          </a:p>
          <a:p>
            <a:pPr lvl="0"/>
            <a:endParaRPr lang="es-AR" sz="120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a:t>En este estado,</a:t>
            </a:r>
            <a:r>
              <a:rPr lang="es-AR" sz="1200" baseline="0" dirty="0"/>
              <a:t> cabe destacar que l</a:t>
            </a:r>
            <a:r>
              <a:rPr lang="es-AR" sz="1200" dirty="0"/>
              <a:t>os delitos de asociación ilícita fiscal y evasión tributaria reciben un tratamiento legal distintivo, debiendo entenderse a “...la asociación ilícita tributaria como un delito formal que solamente requiere, como requisito del tipo, el ‘formar parte’ de una </a:t>
            </a:r>
            <a:r>
              <a:rPr lang="es-AR" sz="1200" dirty="0" err="1"/>
              <a:t>organización</a:t>
            </a:r>
            <a:r>
              <a:rPr lang="es-AR" sz="1200" dirty="0"/>
              <a:t> de tres o </a:t>
            </a:r>
            <a:r>
              <a:rPr lang="es-AR" sz="1200" dirty="0" err="1"/>
              <a:t>más</a:t>
            </a:r>
            <a:r>
              <a:rPr lang="es-AR" sz="1200" dirty="0"/>
              <a:t> personas que ‘habitualmente’ este destinada a cometer delitos tributarios y que tenga cierta permanencia. No es necesario que los delitos indeterminados a cometer por la asociación sean efectivamente cometidos. A mayor abundamiento, cabe sostener que los delitos tributarios que concretamente sean ejecutados por la asociación ilícita, pueden concurrir con ella. En síntesis, a diferencia del delito de evasión que es de resultado, la asociación ilícita es una figura de </a:t>
            </a:r>
            <a:r>
              <a:rPr lang="es-AR" sz="1200" b="1" dirty="0"/>
              <a:t>peligro </a:t>
            </a:r>
            <a:r>
              <a:rPr lang="es-AR" sz="1200" dirty="0"/>
              <a:t>...” (CNPE, Sala “A”, Reg. 587/2015. Autos: “A. - D.”, 836/2015/1/CA1, del 10/12/15, entre otros). </a:t>
            </a:r>
          </a:p>
          <a:p>
            <a:endParaRPr lang="es-AR" dirty="0"/>
          </a:p>
          <a:p>
            <a:endParaRPr lang="es-AR" dirty="0"/>
          </a:p>
        </p:txBody>
      </p:sp>
      <p:sp>
        <p:nvSpPr>
          <p:cNvPr id="4" name="Marcador de número de diapositiva 3"/>
          <p:cNvSpPr>
            <a:spLocks noGrp="1"/>
          </p:cNvSpPr>
          <p:nvPr>
            <p:ph type="sldNum" sz="quarter" idx="5"/>
          </p:nvPr>
        </p:nvSpPr>
        <p:spPr/>
        <p:txBody>
          <a:bodyPr/>
          <a:lstStyle/>
          <a:p>
            <a:fld id="{6A2CFF43-DDB6-4418-8E87-E296B10B31D2}" type="slidenum">
              <a:rPr lang="es-AR" smtClean="0"/>
              <a:pPr/>
              <a:t>4</a:t>
            </a:fld>
            <a:endParaRPr lang="es-AR"/>
          </a:p>
        </p:txBody>
      </p:sp>
    </p:spTree>
    <p:extLst>
      <p:ext uri="{BB962C8B-B14F-4D97-AF65-F5344CB8AC3E}">
        <p14:creationId xmlns="" xmlns:p14="http://schemas.microsoft.com/office/powerpoint/2010/main" val="3002702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117f747f9aa_0_1173: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s-AR" dirty="0"/>
              <a:t>Dentro de cada subgrupo, había una comunicación fluida </a:t>
            </a:r>
            <a:endParaRPr dirty="0"/>
          </a:p>
        </p:txBody>
      </p:sp>
      <p:sp>
        <p:nvSpPr>
          <p:cNvPr id="531" name="Google Shape;531;g117f747f9aa_0_1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g117f747f9aa_0_1227: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endParaRPr/>
          </a:p>
        </p:txBody>
      </p:sp>
      <p:sp>
        <p:nvSpPr>
          <p:cNvPr id="572" name="Google Shape;572;g117f747f9aa_0_1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1"/>
        <p:cNvGrpSpPr/>
        <p:nvPr/>
      </p:nvGrpSpPr>
      <p:grpSpPr>
        <a:xfrm>
          <a:off x="0" y="0"/>
          <a:ext cx="0" cy="0"/>
          <a:chOff x="0" y="0"/>
          <a:chExt cx="0" cy="0"/>
        </a:xfrm>
      </p:grpSpPr>
      <p:sp>
        <p:nvSpPr>
          <p:cNvPr id="602" name="Google Shape;602;p15: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dirty="0"/>
              <a:t>Por su parte,</a:t>
            </a:r>
            <a:r>
              <a:rPr lang="es-AR" baseline="0" dirty="0"/>
              <a:t> del análisis efectuado sobre el contenido de las escuchas telefónicas, un “plus” a considerar era la necesidad de contar con cuentas bancarias, a fin de poder brindar, en la formalidad, una trazabilidad de toda la operación con transferencia bancaria o pago de cheque, para lo cual luego, había que coordinar la devolución descontando la comisión. El retiro era siempre en efectivo.  </a:t>
            </a:r>
            <a:endParaRPr dirty="0"/>
          </a:p>
        </p:txBody>
      </p:sp>
      <p:sp>
        <p:nvSpPr>
          <p:cNvPr id="603" name="Google Shape;60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4"/>
        <p:cNvGrpSpPr/>
        <p:nvPr/>
      </p:nvGrpSpPr>
      <p:grpSpPr>
        <a:xfrm>
          <a:off x="0" y="0"/>
          <a:ext cx="0" cy="0"/>
          <a:chOff x="0" y="0"/>
          <a:chExt cx="0" cy="0"/>
        </a:xfrm>
      </p:grpSpPr>
      <p:sp>
        <p:nvSpPr>
          <p:cNvPr id="615" name="Google Shape;615;p16: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616" name="Google Shape;616;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Google Shape;628;g117f747f9aa_0_1269: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endParaRPr dirty="0"/>
          </a:p>
        </p:txBody>
      </p:sp>
      <p:sp>
        <p:nvSpPr>
          <p:cNvPr id="629" name="Google Shape;629;g117f747f9aa_0_1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a:t>Acreditado el HECHO MATERIAL, como la intervención</a:t>
            </a:r>
            <a:r>
              <a:rPr lang="es-AR" baseline="0" dirty="0"/>
              <a:t> responsable de todos los enjuiciados, se analizó la calificación legal de las conductas en los términos del art. 15 c “ ASOCIACION ILICITA FISCAL”, con el grado de participación que a cada uno se le atribuyó: </a:t>
            </a:r>
          </a:p>
          <a:p>
            <a:pPr>
              <a:buFont typeface="Arial" pitchFamily="34" charset="0"/>
              <a:buChar char="•"/>
            </a:pPr>
            <a:r>
              <a:rPr lang="es-AR" baseline="0" dirty="0"/>
              <a:t>COAUTORES  - ORGANIZADORES</a:t>
            </a:r>
          </a:p>
          <a:p>
            <a:pPr>
              <a:buFont typeface="Arial" pitchFamily="34" charset="0"/>
              <a:buChar char="•"/>
            </a:pPr>
            <a:r>
              <a:rPr lang="es-AR" baseline="0" dirty="0"/>
              <a:t>COAUTORES (dos de ellos por su participación calificada en los términos del art. 15 a) – contadores públicos)</a:t>
            </a:r>
          </a:p>
          <a:p>
            <a:pPr>
              <a:buFont typeface="Arial" pitchFamily="34" charset="0"/>
              <a:buChar char="•"/>
            </a:pPr>
            <a:r>
              <a:rPr lang="es-AR" baseline="0" dirty="0"/>
              <a:t>PARTICIPES SECUNDARIOS</a:t>
            </a:r>
          </a:p>
          <a:p>
            <a:pPr>
              <a:buFont typeface="Arial" pitchFamily="34" charset="0"/>
              <a:buChar char="•"/>
            </a:pPr>
            <a:endParaRPr lang="es-AR" baseline="0" dirty="0"/>
          </a:p>
          <a:p>
            <a:pPr>
              <a:buFont typeface="Arial" pitchFamily="34" charset="0"/>
              <a:buChar char="•"/>
            </a:pPr>
            <a:r>
              <a:rPr lang="es-AR" baseline="0" dirty="0"/>
              <a:t>Por otro lado y habiendo generado un </a:t>
            </a:r>
            <a:r>
              <a:rPr lang="es-AR" b="1" baseline="0" dirty="0"/>
              <a:t>universo de contribuyentes usuarios </a:t>
            </a:r>
            <a:r>
              <a:rPr lang="es-AR" baseline="0" dirty="0"/>
              <a:t>– limite: proyección del perjuicio fiscal a partir de la facturación electrónica efectuada, estableciendo como parámetro objetivo la alícuota general, con cierre de ejercicio al 31.12,  aquellos que superaban la COP $400.000  - evasión simple -( en ocasión de la denuncia el art. 2 d, no establecía monto) . </a:t>
            </a:r>
          </a:p>
          <a:p>
            <a:pPr>
              <a:buFont typeface="Arial" pitchFamily="34" charset="0"/>
              <a:buChar char="•"/>
            </a:pPr>
            <a:r>
              <a:rPr lang="es-AR" baseline="0" dirty="0"/>
              <a:t>Los legajos tramitaron por separado remitiéndose por competencia territorial a cada jurisdicción.-</a:t>
            </a:r>
          </a:p>
          <a:p>
            <a:pPr>
              <a:buFont typeface="Arial" pitchFamily="34" charset="0"/>
              <a:buChar char="•"/>
            </a:pPr>
            <a:endParaRPr lang="es-AR" baseline="0" dirty="0"/>
          </a:p>
          <a:p>
            <a:pPr>
              <a:buFont typeface="Arial" pitchFamily="34" charset="0"/>
              <a:buNone/>
            </a:pPr>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27</a:t>
            </a:fld>
            <a:endParaRPr lang="es-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1"/>
        <p:cNvGrpSpPr/>
        <p:nvPr/>
      </p:nvGrpSpPr>
      <p:grpSpPr>
        <a:xfrm>
          <a:off x="0" y="0"/>
          <a:ext cx="0" cy="0"/>
          <a:chOff x="0" y="0"/>
          <a:chExt cx="0" cy="0"/>
        </a:xfrm>
      </p:grpSpPr>
      <p:sp>
        <p:nvSpPr>
          <p:cNvPr id="662" name="Google Shape;662;g117f747f9aa_0_1588:notes"/>
          <p:cNvSpPr txBox="1">
            <a:spLocks noGrp="1"/>
          </p:cNvSpPr>
          <p:nvPr>
            <p:ph type="body" idx="1"/>
          </p:nvPr>
        </p:nvSpPr>
        <p:spPr>
          <a:xfrm>
            <a:off x="685784" y="4343390"/>
            <a:ext cx="5486364" cy="4114872"/>
          </a:xfrm>
          <a:prstGeom prst="rect">
            <a:avLst/>
          </a:prstGeom>
        </p:spPr>
        <p:txBody>
          <a:bodyPr spcFirstLastPara="1" wrap="square" lIns="80152" tIns="80152" rIns="80152" bIns="80152" anchor="t" anchorCtr="0">
            <a:noAutofit/>
          </a:bodyPr>
          <a:lstStyle/>
          <a:p>
            <a:r>
              <a:rPr lang="es-AR" sz="1600" b="0" dirty="0">
                <a:latin typeface="Arial" panose="020B0604020202020204" pitchFamily="34" charset="0"/>
                <a:cs typeface="Arial" panose="020B0604020202020204" pitchFamily="34" charset="0"/>
              </a:rPr>
              <a:t>IMPORTANCIA DE LA INSTRUCCIÓN PENAL, ACTUACION DEL MPF y QUERELLA DE AFIP IMPULSANDO MEDIDAS DE PRUEBA, ANÁLISIS Y VINCULACION DE LA MISMA CON LA HIPOTESIS PLANTEADA.</a:t>
            </a:r>
          </a:p>
          <a:p>
            <a:r>
              <a:rPr lang="es-AR" sz="1100" b="0" dirty="0">
                <a:latin typeface="Arial" panose="020B0604020202020204" pitchFamily="34" charset="0"/>
                <a:cs typeface="Arial" panose="020B0604020202020204" pitchFamily="34" charset="0"/>
              </a:rPr>
              <a:t> </a:t>
            </a: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Se inicia la denuncia por la probable existencia de una organización lícita integrada por lo menos con 7 personas; se concluyo con la condena de 16 por asociación ilícita (art. 15 </a:t>
            </a:r>
            <a:r>
              <a:rPr lang="es-AR" sz="1200" b="0" dirty="0" err="1">
                <a:latin typeface="Arial" panose="020B0604020202020204" pitchFamily="34" charset="0"/>
                <a:cs typeface="Arial" panose="020B0604020202020204" pitchFamily="34" charset="0"/>
              </a:rPr>
              <a:t>inc</a:t>
            </a:r>
            <a:r>
              <a:rPr lang="es-AR" sz="1200" b="0" dirty="0">
                <a:latin typeface="Arial" panose="020B0604020202020204" pitchFamily="34" charset="0"/>
                <a:cs typeface="Arial" panose="020B0604020202020204" pitchFamily="34" charset="0"/>
              </a:rPr>
              <a:t> c y a respecto a dos coautores);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Penas según la participación en los hechos 2 a 7 anos y 6 meses; inhabilitaciones y decomiso del dinero incautado y elementos informáticos y de almacenamiento secuestrados;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En 2 años, las 18 usinas detectadas por AFIP habrían emitido 28.000 facturas electrónicas </a:t>
            </a:r>
            <a:r>
              <a:rPr lang="es-AR" sz="1200" b="0" dirty="0" err="1">
                <a:latin typeface="Arial" panose="020B0604020202020204" pitchFamily="34" charset="0"/>
                <a:cs typeface="Arial" panose="020B0604020202020204" pitchFamily="34" charset="0"/>
              </a:rPr>
              <a:t>apocrifas</a:t>
            </a:r>
            <a:r>
              <a:rPr lang="es-AR" sz="1200" b="0" dirty="0">
                <a:latin typeface="Arial" panose="020B0604020202020204" pitchFamily="34" charset="0"/>
                <a:cs typeface="Arial" panose="020B0604020202020204" pitchFamily="34" charset="0"/>
              </a:rPr>
              <a:t> a 3400 contribuyentes por un monto neto de </a:t>
            </a:r>
            <a:r>
              <a:rPr lang="es-AR" sz="1200" b="0" dirty="0" err="1">
                <a:latin typeface="Arial" panose="020B0604020202020204" pitchFamily="34" charset="0"/>
                <a:cs typeface="Arial" panose="020B0604020202020204" pitchFamily="34" charset="0"/>
              </a:rPr>
              <a:t>u$s</a:t>
            </a:r>
            <a:r>
              <a:rPr lang="es-AR" sz="1200" b="0" dirty="0">
                <a:latin typeface="Arial" panose="020B0604020202020204" pitchFamily="34" charset="0"/>
                <a:cs typeface="Arial" panose="020B0604020202020204" pitchFamily="34" charset="0"/>
              </a:rPr>
              <a:t> 80.000.000</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Posibilidad de proyectar el perjuicio fiscal a través de las facturas electrónicas, situación que se dificulto al encontrar en ocasión de los allanamientos facturación manual y tickets;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Al menos el 50% del crédito fiscal apócrifo proyectado por AFIP se corroboro que fue utilizado por los contribuyentes a partir de los regímenes de información ;</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Las escuchas dieron cuenta de la dinámica de la organización, roles, procedimientos pautados para “fabricar” usinas y que se encontraban operando, porcentajes por la venta;</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De la documentación secuestrada, se verificó que también emitían facturación manual pero de modo excepcional ( indican en las escuchas que son de “resguardo”) porque sabían que debe ser electrónica; desde cuando operaban; desde donde operaban. Esta información fue importante vincularla con las fiscalizaciones en curso a los contribuyentes usuarios de la facturación apócrifa y en algunos casos con las escuchas telefónicas</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 Cuando se utilizaba una usina con cuenta bancaria operativa y se pagaba con cheque, la comisión era mayor; el dinero siempre se retiraba en efectivo.</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Cuando a un “cliente” – contribuyente- se le efectuaba un ajuste por estas operaciones, se le reintegraba el 50% de la comisión abonada;</a:t>
            </a:r>
          </a:p>
          <a:p>
            <a:pPr marL="171450" lvl="0" indent="-171450">
              <a:buFont typeface="Wingdings" pitchFamily="2" charset="2"/>
              <a:buChar char="ü"/>
            </a:pPr>
            <a:endParaRPr lang="es-AR" sz="1200" b="0" dirty="0">
              <a:latin typeface="Arial" panose="020B0604020202020204" pitchFamily="34" charset="0"/>
              <a:cs typeface="Arial" panose="020B0604020202020204" pitchFamily="34" charset="0"/>
            </a:endParaRPr>
          </a:p>
          <a:p>
            <a:pPr marL="171450" lvl="0" indent="-171450">
              <a:buFont typeface="Wingdings" pitchFamily="2" charset="2"/>
              <a:buChar char="ü"/>
            </a:pPr>
            <a:r>
              <a:rPr lang="es-AR" sz="1200" b="0" dirty="0">
                <a:latin typeface="Arial" panose="020B0604020202020204" pitchFamily="34" charset="0"/>
                <a:cs typeface="Arial" panose="020B0604020202020204" pitchFamily="34" charset="0"/>
              </a:rPr>
              <a:t>Se destaca la intervención del organismo fiscal como auxiliar, no obstante los planteos de nulidad de las defensas todos desechados por falta de fundamento, </a:t>
            </a:r>
          </a:p>
          <a:p>
            <a:r>
              <a:rPr lang="es-AR" sz="1100" b="0" dirty="0">
                <a:latin typeface="Arial" panose="020B0604020202020204" pitchFamily="34" charset="0"/>
                <a:cs typeface="Arial" panose="020B0604020202020204" pitchFamily="34" charset="0"/>
              </a:rPr>
              <a:t> </a:t>
            </a:r>
            <a:endParaRPr b="0" dirty="0"/>
          </a:p>
        </p:txBody>
      </p:sp>
      <p:sp>
        <p:nvSpPr>
          <p:cNvPr id="663" name="Google Shape;663;g117f747f9aa_0_15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29</a:t>
            </a:fld>
            <a:endParaRPr lang="es-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5</a:t>
            </a:fld>
            <a:endParaRPr lang="es-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a:t>En cierta forma, a la luz de la temática que vienen tratando, podemos inferir que la utilización de facturación apócrifa es un “reservorio” de dinero en efectivo.</a:t>
            </a:r>
          </a:p>
          <a:p>
            <a:r>
              <a:rPr lang="es-AR" dirty="0"/>
              <a:t>Por</a:t>
            </a:r>
            <a:r>
              <a:rPr lang="es-AR" baseline="0" dirty="0"/>
              <a:t> qué la utilizo?</a:t>
            </a:r>
          </a:p>
          <a:p>
            <a:r>
              <a:rPr lang="es-AR" dirty="0"/>
              <a:t>Necesidad</a:t>
            </a:r>
            <a:r>
              <a:rPr lang="es-AR" baseline="0" dirty="0"/>
              <a:t> de dar un contorno de verosimilitud a la operatoria</a:t>
            </a:r>
          </a:p>
          <a:p>
            <a:endParaRPr lang="es-AR" dirty="0"/>
          </a:p>
        </p:txBody>
      </p:sp>
      <p:sp>
        <p:nvSpPr>
          <p:cNvPr id="4" name="3 Marcador de número de diapositiva"/>
          <p:cNvSpPr>
            <a:spLocks noGrp="1"/>
          </p:cNvSpPr>
          <p:nvPr>
            <p:ph type="sldNum" sz="quarter" idx="10"/>
          </p:nvPr>
        </p:nvSpPr>
        <p:spPr/>
        <p:txBody>
          <a:bodyPr/>
          <a:lstStyle/>
          <a:p>
            <a:fld id="{6A2CFF43-DDB6-4418-8E87-E296B10B31D2}" type="slidenum">
              <a:rPr lang="es-AR" smtClean="0"/>
              <a:pPr/>
              <a:t>6</a:t>
            </a:fld>
            <a:endParaRPr lang="es-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2: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37" name="Google Shape;33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3: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a:p>
        </p:txBody>
      </p:sp>
      <p:sp>
        <p:nvSpPr>
          <p:cNvPr id="350" name="Google Shape;35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4: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endParaRPr dirty="0"/>
          </a:p>
        </p:txBody>
      </p:sp>
      <p:sp>
        <p:nvSpPr>
          <p:cNvPr id="362" name="Google Shape;36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5: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dirty="0"/>
              <a:t>Facturación</a:t>
            </a:r>
            <a:r>
              <a:rPr lang="es-AR" baseline="0" dirty="0"/>
              <a:t> electrónica es un régimen de información. En el detalle de la información surge la IP. /Ojo que las consultas publicas de IP solo sirven para identificar al proveedor de servicio de internet (ISP), para luego </a:t>
            </a:r>
            <a:r>
              <a:rPr lang="es-AR" baseline="0" dirty="0" err="1"/>
              <a:t>circularizarlo</a:t>
            </a:r>
            <a:r>
              <a:rPr lang="es-AR" baseline="0" dirty="0"/>
              <a:t> y obtener la información de quien es el titular.</a:t>
            </a:r>
          </a:p>
          <a:p>
            <a:r>
              <a:rPr lang="es-AR" baseline="0" dirty="0"/>
              <a:t>Análisis de los dos puntos de ventas de los cuales se emitió facturación. De las que concentraron la emisión, se realizó la tarea inversa , es decir, que otras contribuyentes emitieron facturas electrónicas ( información que fue solicitada al área de sistemas del organismo).-</a:t>
            </a:r>
          </a:p>
          <a:p>
            <a:r>
              <a:rPr lang="es-AR" baseline="0" dirty="0"/>
              <a:t>Así se comenzó “construir” el universo de usinas, y en función a ello se analizó su constitución y puntos de conexión. </a:t>
            </a:r>
          </a:p>
          <a:p>
            <a:endParaRPr lang="es-AR" baseline="0" dirty="0"/>
          </a:p>
          <a:p>
            <a:endParaRPr dirty="0"/>
          </a:p>
        </p:txBody>
      </p:sp>
      <p:sp>
        <p:nvSpPr>
          <p:cNvPr id="374" name="Google Shape;37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6:notes"/>
          <p:cNvSpPr txBox="1">
            <a:spLocks noGrp="1"/>
          </p:cNvSpPr>
          <p:nvPr>
            <p:ph type="body" idx="1"/>
          </p:nvPr>
        </p:nvSpPr>
        <p:spPr>
          <a:xfrm>
            <a:off x="685785" y="4343391"/>
            <a:ext cx="5486386" cy="4114786"/>
          </a:xfrm>
          <a:prstGeom prst="rect">
            <a:avLst/>
          </a:prstGeom>
        </p:spPr>
        <p:txBody>
          <a:bodyPr spcFirstLastPara="1" wrap="square" lIns="80152" tIns="80152" rIns="80152" bIns="80152" anchor="t" anchorCtr="0">
            <a:noAutofit/>
          </a:bodyPr>
          <a:lstStyle/>
          <a:p>
            <a:r>
              <a:rPr lang="es-AR" sz="1200" b="0" i="0" u="none" strike="noStrike" cap="none" dirty="0">
                <a:solidFill>
                  <a:srgbClr val="000000"/>
                </a:solidFill>
                <a:ea typeface="Arial"/>
                <a:cs typeface="Arial"/>
                <a:sym typeface="Arial"/>
              </a:rPr>
              <a:t>1. integrantes, domicilios,</a:t>
            </a:r>
            <a:r>
              <a:rPr lang="es-AR" sz="1200" b="0" i="0" u="none" strike="noStrike" cap="none" baseline="0" dirty="0">
                <a:solidFill>
                  <a:srgbClr val="000000"/>
                </a:solidFill>
                <a:ea typeface="Arial"/>
                <a:cs typeface="Arial"/>
                <a:sym typeface="Arial"/>
              </a:rPr>
              <a:t> identidad de autoridades;</a:t>
            </a:r>
            <a:endParaRPr lang="es-AR" sz="1200" b="0" i="0" u="none" strike="noStrike" cap="none" dirty="0">
              <a:solidFill>
                <a:srgbClr val="000000"/>
              </a:solidFill>
              <a:ea typeface="Arial"/>
              <a:cs typeface="Arial"/>
              <a:sym typeface="Arial"/>
            </a:endParaRPr>
          </a:p>
          <a:p>
            <a:r>
              <a:rPr lang="es-AR" sz="1200" b="0" i="0" u="none" strike="noStrike" cap="none" dirty="0">
                <a:solidFill>
                  <a:srgbClr val="000000"/>
                </a:solidFill>
                <a:ea typeface="Arial"/>
                <a:cs typeface="Arial"/>
                <a:sym typeface="Arial"/>
              </a:rPr>
              <a:t>2. facturas de servicios públicos adulteradas, certificaciones de domicilios por el mismo escribano, identidad de profesionales intervinientes en la certificación de contratos sociales, inventarios y aportes de capital.</a:t>
            </a:r>
            <a:endParaRPr dirty="0"/>
          </a:p>
        </p:txBody>
      </p:sp>
      <p:sp>
        <p:nvSpPr>
          <p:cNvPr id="387" name="Google Shape;3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4AA4F82-CA7E-4B08-A1E9-07B6300037D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 xmlns:a16="http://schemas.microsoft.com/office/drawing/2014/main" id="{7BA6AE22-37C0-4AFF-B6D7-60DAB31A6A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 xmlns:a16="http://schemas.microsoft.com/office/drawing/2014/main" id="{6735A01B-A2C1-4A27-974E-3B17B910334D}"/>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6E7C3E79-0252-4F41-A686-D6990C008D45}"/>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 xmlns:a16="http://schemas.microsoft.com/office/drawing/2014/main" id="{1A7C9E29-AEB9-4CD6-92C9-04E087FC6DF6}"/>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2183624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E1451D7-BFD1-4AC9-AF48-9970257E272E}"/>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 xmlns:a16="http://schemas.microsoft.com/office/drawing/2014/main" id="{F9A8A947-25E5-4D45-9B7F-5DB5B96D7AA6}"/>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 xmlns:a16="http://schemas.microsoft.com/office/drawing/2014/main" id="{85315D20-8B1D-4177-B3FC-09C7FBB0EE80}"/>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3CEEFE66-0B7F-4CC1-86ED-054177820454}"/>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 xmlns:a16="http://schemas.microsoft.com/office/drawing/2014/main" id="{95400AAC-FC57-47F5-A0BD-DE6BA6247B86}"/>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49252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2BBEA97B-AACF-4FBF-9E9D-D5B8E52ACC4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 xmlns:a16="http://schemas.microsoft.com/office/drawing/2014/main" id="{69A60CDF-2AB1-4ACB-82E4-E0EA5959599F}"/>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 xmlns:a16="http://schemas.microsoft.com/office/drawing/2014/main" id="{88987DFD-C9FE-451D-A3AD-D239A2A5DBD5}"/>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25320C80-6A2C-419B-A194-6EA2530AB4F2}"/>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 xmlns:a16="http://schemas.microsoft.com/office/drawing/2014/main" id="{6426F34A-9D3F-45B1-B247-0D9161F9BB05}"/>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3076534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entered Text" type="objOnly">
  <p:cSld name="Centered Text">
    <p:spTree>
      <p:nvGrpSpPr>
        <p:cNvPr id="1" name="Shape 22"/>
        <p:cNvGrpSpPr/>
        <p:nvPr/>
      </p:nvGrpSpPr>
      <p:grpSpPr>
        <a:xfrm>
          <a:off x="0" y="0"/>
          <a:ext cx="0" cy="0"/>
          <a:chOff x="0" y="0"/>
          <a:chExt cx="0" cy="0"/>
        </a:xfrm>
      </p:grpSpPr>
      <p:sp>
        <p:nvSpPr>
          <p:cNvPr id="23" name="Google Shape;23;p39"/>
          <p:cNvSpPr txBox="1">
            <a:spLocks noGrp="1"/>
          </p:cNvSpPr>
          <p:nvPr>
            <p:ph type="subTitle" idx="1"/>
          </p:nvPr>
        </p:nvSpPr>
        <p:spPr>
          <a:xfrm>
            <a:off x="609480" y="273600"/>
            <a:ext cx="10972440" cy="5307840"/>
          </a:xfrm>
          <a:prstGeom prst="rect">
            <a:avLst/>
          </a:prstGeom>
          <a:noFill/>
          <a:ln>
            <a:noFill/>
          </a:ln>
        </p:spPr>
        <p:txBody>
          <a:bodyPr spcFirstLastPara="1" wrap="square" lIns="0" tIns="0" rIns="0" bIns="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EE34771-7775-4F3B-9359-F5A04D4797F8}"/>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 xmlns:a16="http://schemas.microsoft.com/office/drawing/2014/main" id="{13142173-5B17-4D7F-A9EA-8303D7329E3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 xmlns:a16="http://schemas.microsoft.com/office/drawing/2014/main" id="{A2D498A2-02A8-48FC-84FB-1C0F1E9C45E0}"/>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5CBFBCDA-872A-434A-977F-9CF0BE12FC2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 xmlns:a16="http://schemas.microsoft.com/office/drawing/2014/main" id="{0F28BEEE-FE6F-437C-973C-569CE4E33CF0}"/>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150150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194A2F1-9D1D-4655-B81B-814102219C2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 xmlns:a16="http://schemas.microsoft.com/office/drawing/2014/main" id="{13AB98A4-7DE9-4E72-A19A-2C88D8CD2F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 xmlns:a16="http://schemas.microsoft.com/office/drawing/2014/main" id="{3F3DEAE8-B2BA-40F0-B51D-F69E0BA9B575}"/>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B1DC2219-051F-43F6-9990-EDFE7F199D2D}"/>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 xmlns:a16="http://schemas.microsoft.com/office/drawing/2014/main" id="{14E51E39-D2EA-4BBB-B180-C537F8A7CBCB}"/>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420751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11DB921-5D7F-4827-AE46-E60ED1D2C371}"/>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 xmlns:a16="http://schemas.microsoft.com/office/drawing/2014/main" id="{7B7CC523-01FE-4892-A535-7AAB4B160F34}"/>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 xmlns:a16="http://schemas.microsoft.com/office/drawing/2014/main" id="{87D58BC6-EE7D-4E93-938E-EA824EBEB3F6}"/>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 xmlns:a16="http://schemas.microsoft.com/office/drawing/2014/main" id="{AF7F1C8F-C83A-4220-9A81-19C19A9F9A7D}"/>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6" name="Marcador de pie de página 5">
            <a:extLst>
              <a:ext uri="{FF2B5EF4-FFF2-40B4-BE49-F238E27FC236}">
                <a16:creationId xmlns="" xmlns:a16="http://schemas.microsoft.com/office/drawing/2014/main" id="{C2B1FFC6-ADA9-48B8-9ECD-6D3EFA42168C}"/>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 xmlns:a16="http://schemas.microsoft.com/office/drawing/2014/main" id="{D8BA177F-3B8B-44B8-BE3A-8C535A6719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130665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7AB104F-DB37-45DD-B120-030DF5D4A46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 xmlns:a16="http://schemas.microsoft.com/office/drawing/2014/main" id="{63476EBE-EB2F-49BE-A110-B122E5FF5B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 xmlns:a16="http://schemas.microsoft.com/office/drawing/2014/main" id="{3E18A69F-61C7-4524-AB8D-329CCD0E182E}"/>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 xmlns:a16="http://schemas.microsoft.com/office/drawing/2014/main" id="{F5926E14-960D-4B04-930A-DEAE5917B1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 xmlns:a16="http://schemas.microsoft.com/office/drawing/2014/main" id="{CAA1CC84-938F-4D66-BB5E-D16CDA22D1E5}"/>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 xmlns:a16="http://schemas.microsoft.com/office/drawing/2014/main" id="{39A50856-B35E-4D94-893D-A927DA432782}"/>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8" name="Marcador de pie de página 7">
            <a:extLst>
              <a:ext uri="{FF2B5EF4-FFF2-40B4-BE49-F238E27FC236}">
                <a16:creationId xmlns="" xmlns:a16="http://schemas.microsoft.com/office/drawing/2014/main" id="{5FCBC523-9EFB-4DC2-B15D-1BF360493C1D}"/>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 xmlns:a16="http://schemas.microsoft.com/office/drawing/2014/main" id="{98C73949-3432-4B49-870B-31ABC413F39B}"/>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2513177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E4468D9-0AA8-4156-B9F2-151430F8660B}"/>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 xmlns:a16="http://schemas.microsoft.com/office/drawing/2014/main" id="{49317A1B-0D01-4B69-A81D-B27848191DB1}"/>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4" name="Marcador de pie de página 3">
            <a:extLst>
              <a:ext uri="{FF2B5EF4-FFF2-40B4-BE49-F238E27FC236}">
                <a16:creationId xmlns="" xmlns:a16="http://schemas.microsoft.com/office/drawing/2014/main" id="{B07965AB-3BEA-4E0A-9B5F-7880185D1C73}"/>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 xmlns:a16="http://schemas.microsoft.com/office/drawing/2014/main" id="{C5E74BDB-E348-4BE4-B252-4E1A5ADD32E4}"/>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116240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5184DA3C-2159-403C-8DE0-E59F09A91B5C}"/>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3" name="Marcador de pie de página 2">
            <a:extLst>
              <a:ext uri="{FF2B5EF4-FFF2-40B4-BE49-F238E27FC236}">
                <a16:creationId xmlns="" xmlns:a16="http://schemas.microsoft.com/office/drawing/2014/main" id="{2C08D036-2CC4-4480-A749-343C433B3689}"/>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 xmlns:a16="http://schemas.microsoft.com/office/drawing/2014/main" id="{841DAA4D-44A8-4D30-956C-EDEE11DB6C11}"/>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363601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394B5C7-DB32-4F3B-B2AE-351CBB51EED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 xmlns:a16="http://schemas.microsoft.com/office/drawing/2014/main" id="{D695CB89-1318-4BFF-8773-89A9BBCEF4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 xmlns:a16="http://schemas.microsoft.com/office/drawing/2014/main" id="{0233070B-7351-4360-A165-879382C0D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 xmlns:a16="http://schemas.microsoft.com/office/drawing/2014/main" id="{EFF4AD13-203F-4E2D-8DB2-4ACF38169CFE}"/>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6" name="Marcador de pie de página 5">
            <a:extLst>
              <a:ext uri="{FF2B5EF4-FFF2-40B4-BE49-F238E27FC236}">
                <a16:creationId xmlns="" xmlns:a16="http://schemas.microsoft.com/office/drawing/2014/main" id="{CEDFB146-5642-4686-A6B4-53C79322F458}"/>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 xmlns:a16="http://schemas.microsoft.com/office/drawing/2014/main" id="{E7BC0F78-7F7C-4B30-9148-26C6E846EA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36964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C2CF231-C25D-4CB5-BFD4-958322370A0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 xmlns:a16="http://schemas.microsoft.com/office/drawing/2014/main" id="{A631B10B-9C5B-4217-96D7-76BFBC9AAF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 xmlns:a16="http://schemas.microsoft.com/office/drawing/2014/main" id="{BBFD5004-02DC-4C36-934C-1F07C1AAF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 xmlns:a16="http://schemas.microsoft.com/office/drawing/2014/main" id="{F653ABBF-6239-49CC-B1E1-F195C81627CB}"/>
              </a:ext>
            </a:extLst>
          </p:cNvPr>
          <p:cNvSpPr>
            <a:spLocks noGrp="1"/>
          </p:cNvSpPr>
          <p:nvPr>
            <p:ph type="dt" sz="half" idx="10"/>
          </p:nvPr>
        </p:nvSpPr>
        <p:spPr/>
        <p:txBody>
          <a:bodyPr/>
          <a:lstStyle/>
          <a:p>
            <a:fld id="{54418DDC-91AF-4041-BA2E-3402C43FC6AE}" type="datetimeFigureOut">
              <a:rPr lang="es-AR" smtClean="0"/>
              <a:pPr/>
              <a:t>11/03/2022</a:t>
            </a:fld>
            <a:endParaRPr lang="es-AR"/>
          </a:p>
        </p:txBody>
      </p:sp>
      <p:sp>
        <p:nvSpPr>
          <p:cNvPr id="6" name="Marcador de pie de página 5">
            <a:extLst>
              <a:ext uri="{FF2B5EF4-FFF2-40B4-BE49-F238E27FC236}">
                <a16:creationId xmlns="" xmlns:a16="http://schemas.microsoft.com/office/drawing/2014/main" id="{92538B58-2695-4867-B0BE-49F126ECBD9B}"/>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 xmlns:a16="http://schemas.microsoft.com/office/drawing/2014/main" id="{A89D94EC-052C-4925-99D2-3B903C994BD7}"/>
              </a:ext>
            </a:extLst>
          </p:cNvPr>
          <p:cNvSpPr>
            <a:spLocks noGrp="1"/>
          </p:cNvSpPr>
          <p:nvPr>
            <p:ph type="sldNum" sz="quarter" idx="12"/>
          </p:nvPr>
        </p:nvSpPr>
        <p:spPr/>
        <p:txBody>
          <a:bodyPr/>
          <a:lstStyle/>
          <a:p>
            <a:fld id="{E2F45033-0443-4425-B7F0-281C9E9079A9}" type="slidenum">
              <a:rPr lang="es-AR" smtClean="0"/>
              <a:pPr/>
              <a:t>‹Nº›</a:t>
            </a:fld>
            <a:endParaRPr lang="es-AR"/>
          </a:p>
        </p:txBody>
      </p:sp>
    </p:spTree>
    <p:extLst>
      <p:ext uri="{BB962C8B-B14F-4D97-AF65-F5344CB8AC3E}">
        <p14:creationId xmlns="" xmlns:p14="http://schemas.microsoft.com/office/powerpoint/2010/main" val="133652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DEC65B28-2ED2-4A32-992A-EFE1B4E02E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 xmlns:a16="http://schemas.microsoft.com/office/drawing/2014/main" id="{EF2C859B-1DC9-4D02-9EF0-F38E8A522B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 xmlns:a16="http://schemas.microsoft.com/office/drawing/2014/main" id="{FCE772EC-F824-40BC-BE3C-4783A81EED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418DDC-91AF-4041-BA2E-3402C43FC6AE}" type="datetimeFigureOut">
              <a:rPr lang="es-AR" smtClean="0"/>
              <a:pPr/>
              <a:t>11/03/2022</a:t>
            </a:fld>
            <a:endParaRPr lang="es-AR"/>
          </a:p>
        </p:txBody>
      </p:sp>
      <p:sp>
        <p:nvSpPr>
          <p:cNvPr id="5" name="Marcador de pie de página 4">
            <a:extLst>
              <a:ext uri="{FF2B5EF4-FFF2-40B4-BE49-F238E27FC236}">
                <a16:creationId xmlns="" xmlns:a16="http://schemas.microsoft.com/office/drawing/2014/main" id="{38076EAB-CE08-49FC-97D3-0E3659382D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 xmlns:a16="http://schemas.microsoft.com/office/drawing/2014/main" id="{62C1E822-D651-4973-B8DE-57F1175596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45033-0443-4425-B7F0-281C9E9079A9}" type="slidenum">
              <a:rPr lang="es-AR" smtClean="0"/>
              <a:pPr/>
              <a:t>‹Nº›</a:t>
            </a:fld>
            <a:endParaRPr lang="es-AR"/>
          </a:p>
        </p:txBody>
      </p:sp>
      <p:sp>
        <p:nvSpPr>
          <p:cNvPr id="8" name="CuadroTexto 7">
            <a:extLst>
              <a:ext uri="{FF2B5EF4-FFF2-40B4-BE49-F238E27FC236}">
                <a16:creationId xmlns="" xmlns:a16="http://schemas.microsoft.com/office/drawing/2014/main" id="{15EFE280-E927-40B9-913D-192B55D9CE69}"/>
              </a:ext>
            </a:extLst>
          </p:cNvPr>
          <p:cNvSpPr txBox="1"/>
          <p:nvPr userDrawn="1">
            <p:extLst>
              <p:ext uri="{1162E1C5-73C7-4A58-AE30-91384D911F3F}">
                <p184:classification xmlns="" xmlns:p184="http://schemas.microsoft.com/office/powerpoint/2018/4/main" val="ftr"/>
              </p:ext>
            </p:extLst>
          </p:nvPr>
        </p:nvSpPr>
        <p:spPr>
          <a:xfrm>
            <a:off x="0" y="6705600"/>
            <a:ext cx="1065213" cy="152400"/>
          </a:xfrm>
          <a:prstGeom prst="rect">
            <a:avLst/>
          </a:prstGeom>
        </p:spPr>
        <p:txBody>
          <a:bodyPr horzOverflow="overflow" lIns="0" tIns="0" rIns="0" bIns="0">
            <a:spAutoFit/>
          </a:bodyPr>
          <a:lstStyle/>
          <a:p>
            <a:pPr algn="l"/>
            <a:r>
              <a:rPr lang="es-AR" sz="1000">
                <a:solidFill>
                  <a:srgbClr val="000000"/>
                </a:solidFill>
                <a:latin typeface="Calibri" panose="020F0502020204030204" pitchFamily="34" charset="0"/>
                <a:cs typeface="Calibri" panose="020F0502020204030204" pitchFamily="34" charset="0"/>
              </a:rPr>
              <a:t>Información Privada</a:t>
            </a:r>
          </a:p>
        </p:txBody>
      </p:sp>
    </p:spTree>
    <p:extLst>
      <p:ext uri="{BB962C8B-B14F-4D97-AF65-F5344CB8AC3E}">
        <p14:creationId xmlns="" xmlns:p14="http://schemas.microsoft.com/office/powerpoint/2010/main" val="466644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www.cual.es-mi-ip.com/" TargetMode="External"/><Relationship Id="rId5" Type="http://schemas.openxmlformats.org/officeDocument/2006/relationships/image" Target="../media/image6.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4" name="CustomShape 2">
            <a:extLst>
              <a:ext uri="{FF2B5EF4-FFF2-40B4-BE49-F238E27FC236}">
                <a16:creationId xmlns="" xmlns:a16="http://schemas.microsoft.com/office/drawing/2014/main" id="{FF90A4FA-FABD-4BCE-B0E7-D095E97479F6}"/>
              </a:ext>
            </a:extLst>
          </p:cNvPr>
          <p:cNvSpPr/>
          <p:nvPr/>
        </p:nvSpPr>
        <p:spPr>
          <a:xfrm>
            <a:off x="0" y="4945843"/>
            <a:ext cx="12191999" cy="788350"/>
          </a:xfrm>
          <a:prstGeom prst="rect">
            <a:avLst/>
          </a:prstGeom>
          <a:solidFill>
            <a:schemeClr val="accent3">
              <a:lumMod val="60000"/>
              <a:lumOff val="40000"/>
            </a:schemeClr>
          </a:solidFill>
          <a:ln>
            <a:noFill/>
          </a:ln>
          <a:effectLst>
            <a:outerShdw blurRad="40000" dist="20160" dir="5400000" rotWithShape="0">
              <a:srgbClr val="000000">
                <a:alpha val="38000"/>
              </a:srgbClr>
            </a:outerShdw>
          </a:effectLst>
        </p:spPr>
        <p:style>
          <a:lnRef idx="1">
            <a:schemeClr val="dk1"/>
          </a:lnRef>
          <a:fillRef idx="2">
            <a:schemeClr val="dk1"/>
          </a:fillRef>
          <a:effectRef idx="1">
            <a:schemeClr val="dk1"/>
          </a:effectRef>
          <a:fontRef idx="minor"/>
        </p:style>
        <p:txBody>
          <a:bodyPr/>
          <a:lstStyle/>
          <a:p>
            <a:pPr>
              <a:lnSpc>
                <a:spcPct val="100000"/>
              </a:lnSpc>
            </a:pPr>
            <a:endParaRPr lang="es-AR" sz="2000" strike="noStrike" spc="-1" dirty="0">
              <a:solidFill>
                <a:srgbClr val="92D050"/>
              </a:solidFill>
            </a:endParaRPr>
          </a:p>
        </p:txBody>
      </p:sp>
      <p:sp>
        <p:nvSpPr>
          <p:cNvPr id="29" name="CustomShape 4">
            <a:extLst>
              <a:ext uri="{FF2B5EF4-FFF2-40B4-BE49-F238E27FC236}">
                <a16:creationId xmlns="" xmlns:a16="http://schemas.microsoft.com/office/drawing/2014/main" id="{AADE6CB0-5EC7-48E7-9B87-E87966BA495A}"/>
              </a:ext>
            </a:extLst>
          </p:cNvPr>
          <p:cNvSpPr/>
          <p:nvPr/>
        </p:nvSpPr>
        <p:spPr>
          <a:xfrm>
            <a:off x="4778102"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smtClean="0">
                <a:solidFill>
                  <a:schemeClr val="bg1"/>
                </a:solidFill>
                <a:ea typeface="Arial"/>
              </a:rPr>
              <a:t>MARCH  14 – 23, </a:t>
            </a:r>
            <a:r>
              <a:rPr lang="es-AR" sz="2400" spc="-1" dirty="0">
                <a:solidFill>
                  <a:schemeClr val="bg1"/>
                </a:solidFill>
                <a:ea typeface="Arial"/>
              </a:rPr>
              <a:t>2022 </a:t>
            </a:r>
            <a:endParaRPr lang="es-AR" sz="2400" strike="noStrike" spc="-1" dirty="0">
              <a:solidFill>
                <a:schemeClr val="bg1"/>
              </a:solidFill>
            </a:endParaRPr>
          </a:p>
        </p:txBody>
      </p:sp>
      <p:pic>
        <p:nvPicPr>
          <p:cNvPr id="8" name="Imagen 7">
            <a:extLst>
              <a:ext uri="{FF2B5EF4-FFF2-40B4-BE49-F238E27FC236}">
                <a16:creationId xmlns="" xmlns:a16="http://schemas.microsoft.com/office/drawing/2014/main" id="{5458A2CF-6F1B-4DCF-BDA1-E6776D46A8E9}"/>
              </a:ext>
            </a:extLst>
          </p:cNvPr>
          <p:cNvPicPr>
            <a:picLocks noChangeAspect="1"/>
          </p:cNvPicPr>
          <p:nvPr/>
        </p:nvPicPr>
        <p:blipFill rotWithShape="1">
          <a:blip r:embed="rId2" cstate="print"/>
          <a:srcRect l="26853" t="2391" r="1608" b="502"/>
          <a:stretch/>
        </p:blipFill>
        <p:spPr>
          <a:xfrm>
            <a:off x="-1" y="1968090"/>
            <a:ext cx="4783881" cy="2967703"/>
          </a:xfrm>
          <a:prstGeom prst="rect">
            <a:avLst/>
          </a:prstGeom>
        </p:spPr>
      </p:pic>
      <p:sp>
        <p:nvSpPr>
          <p:cNvPr id="23" name="CustomShape 1">
            <a:extLst>
              <a:ext uri="{FF2B5EF4-FFF2-40B4-BE49-F238E27FC236}">
                <a16:creationId xmlns="" xmlns:a16="http://schemas.microsoft.com/office/drawing/2014/main" id="{1CF4C301-97A7-4819-868B-F10FB77D0669}"/>
              </a:ext>
            </a:extLst>
          </p:cNvPr>
          <p:cNvSpPr/>
          <p:nvPr/>
        </p:nvSpPr>
        <p:spPr>
          <a:xfrm>
            <a:off x="4778102" y="2253705"/>
            <a:ext cx="6633424" cy="2122204"/>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6600" b="1" spc="-1" dirty="0" smtClean="0">
                <a:solidFill>
                  <a:srgbClr val="E4851C"/>
                </a:solidFill>
                <a:latin typeface="Calibri"/>
                <a:ea typeface="DejaVu Sans"/>
              </a:rPr>
              <a:t>INVESTIGATIVE TECHNIQUES</a:t>
            </a:r>
            <a:endParaRPr lang="es-AR" sz="6600" b="1" spc="-1" dirty="0">
              <a:solidFill>
                <a:srgbClr val="E4851C"/>
              </a:solidFill>
              <a:latin typeface="Calibri"/>
              <a:ea typeface="DejaVu Sans"/>
            </a:endParaRPr>
          </a:p>
        </p:txBody>
      </p:sp>
      <p:sp>
        <p:nvSpPr>
          <p:cNvPr id="20" name="CustomShape 1">
            <a:extLst>
              <a:ext uri="{FF2B5EF4-FFF2-40B4-BE49-F238E27FC236}">
                <a16:creationId xmlns="" xmlns:a16="http://schemas.microsoft.com/office/drawing/2014/main" id="{AC3197FC-7EE1-45C7-8B2A-6B5E9DBF2269}"/>
              </a:ext>
            </a:extLst>
          </p:cNvPr>
          <p:cNvSpPr/>
          <p:nvPr/>
        </p:nvSpPr>
        <p:spPr>
          <a:xfrm>
            <a:off x="4778102" y="4123771"/>
            <a:ext cx="6633424" cy="614099"/>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3400" b="1" spc="-1" dirty="0" smtClean="0">
                <a:solidFill>
                  <a:schemeClr val="bg1">
                    <a:lumMod val="50000"/>
                  </a:schemeClr>
                </a:solidFill>
                <a:latin typeface="Calibri"/>
              </a:rPr>
              <a:t>FOR THE CASH ECONOMY</a:t>
            </a:r>
            <a:endParaRPr lang="es-AR" sz="3400" b="0" strike="noStrike" spc="-1" dirty="0">
              <a:solidFill>
                <a:schemeClr val="bg1">
                  <a:lumMod val="50000"/>
                </a:schemeClr>
              </a:solidFill>
              <a:latin typeface="Arial"/>
            </a:endParaRPr>
          </a:p>
        </p:txBody>
      </p:sp>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Triángulo isósceles 12">
            <a:extLst>
              <a:ext uri="{FF2B5EF4-FFF2-40B4-BE49-F238E27FC236}">
                <a16:creationId xmlns="" xmlns:a16="http://schemas.microsoft.com/office/drawing/2014/main" id="{6DAF5F81-E156-4DCE-9ADE-B5E3D1695E85}"/>
              </a:ext>
            </a:extLst>
          </p:cNvPr>
          <p:cNvSpPr/>
          <p:nvPr/>
        </p:nvSpPr>
        <p:spPr>
          <a:xfrm rot="10800000">
            <a:off x="1494989" y="4935792"/>
            <a:ext cx="3279835" cy="1483295"/>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rgbClr val="E4851C"/>
              </a:solidFill>
            </a:endParaRPr>
          </a:p>
        </p:txBody>
      </p:sp>
      <p:sp>
        <p:nvSpPr>
          <p:cNvPr id="36" name="CustomShape 2">
            <a:extLst>
              <a:ext uri="{FF2B5EF4-FFF2-40B4-BE49-F238E27FC236}">
                <a16:creationId xmlns="" xmlns:a16="http://schemas.microsoft.com/office/drawing/2014/main" id="{B7870504-7B7C-4B33-86F1-1BD3310B783F}"/>
              </a:ext>
            </a:extLst>
          </p:cNvPr>
          <p:cNvSpPr/>
          <p:nvPr/>
        </p:nvSpPr>
        <p:spPr>
          <a:xfrm>
            <a:off x="0" y="1833164"/>
            <a:ext cx="12191999" cy="395191"/>
          </a:xfrm>
          <a:prstGeom prst="rect">
            <a:avLst/>
          </a:prstGeom>
          <a:solidFill>
            <a:schemeClr val="accent5"/>
          </a:solidFill>
          <a:ln>
            <a:noFill/>
          </a:ln>
          <a:effectLst>
            <a:outerShdw blurRad="40000" dist="20160" dir="5400000" rotWithShape="0">
              <a:srgbClr val="000000">
                <a:alpha val="38000"/>
              </a:srgbClr>
            </a:outerShdw>
          </a:effectLst>
        </p:spPr>
        <p:style>
          <a:lnRef idx="1">
            <a:schemeClr val="dk1"/>
          </a:lnRef>
          <a:fillRef idx="2">
            <a:schemeClr val="dk1"/>
          </a:fillRef>
          <a:effectRef idx="1">
            <a:schemeClr val="dk1"/>
          </a:effectRef>
          <a:fontRef idx="minor"/>
        </p:style>
        <p:txBody>
          <a:bodyPr/>
          <a:lstStyle/>
          <a:p>
            <a:pPr>
              <a:lnSpc>
                <a:spcPct val="100000"/>
              </a:lnSpc>
            </a:pPr>
            <a:endParaRPr lang="es-AR" sz="2000" strike="noStrike" spc="-1" dirty="0">
              <a:solidFill>
                <a:srgbClr val="92D050"/>
              </a:solidFill>
            </a:endParaRPr>
          </a:p>
        </p:txBody>
      </p:sp>
      <p:sp>
        <p:nvSpPr>
          <p:cNvPr id="19" name="CustomShape 1">
            <a:extLst>
              <a:ext uri="{FF2B5EF4-FFF2-40B4-BE49-F238E27FC236}">
                <a16:creationId xmlns="" xmlns:a16="http://schemas.microsoft.com/office/drawing/2014/main" id="{A6F65596-2087-4B22-9DD1-1A283CB8E937}"/>
              </a:ext>
            </a:extLst>
          </p:cNvPr>
          <p:cNvSpPr/>
          <p:nvPr/>
        </p:nvSpPr>
        <p:spPr>
          <a:xfrm>
            <a:off x="4778102" y="1840643"/>
            <a:ext cx="9548459" cy="337100"/>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es-AR" sz="1600" b="1" spc="-1" dirty="0" smtClean="0">
                <a:solidFill>
                  <a:schemeClr val="bg1"/>
                </a:solidFill>
                <a:ea typeface="DejaVu Sans"/>
                <a:cs typeface="Arial" panose="020B0604020202020204" pitchFamily="34" charset="0"/>
              </a:rPr>
              <a:t>VIRTUAL SPECIALTY  PROGRAMME</a:t>
            </a:r>
            <a:endParaRPr lang="es-AR" sz="1600" b="0" strike="noStrike" spc="-1" dirty="0">
              <a:solidFill>
                <a:schemeClr val="bg1"/>
              </a:solidFill>
              <a:cs typeface="Arial" panose="020B0604020202020204" pitchFamily="34" charset="0"/>
            </a:endParaRPr>
          </a:p>
        </p:txBody>
      </p:sp>
      <p:pic>
        <p:nvPicPr>
          <p:cNvPr id="38" name="Imagen 27">
            <a:extLst>
              <a:ext uri="{FF2B5EF4-FFF2-40B4-BE49-F238E27FC236}">
                <a16:creationId xmlns="" xmlns:a16="http://schemas.microsoft.com/office/drawing/2014/main" id="{E80FBE7D-1124-496B-A036-557FD3CF70E3}"/>
              </a:ext>
            </a:extLst>
          </p:cNvPr>
          <p:cNvPicPr/>
          <p:nvPr/>
        </p:nvPicPr>
        <p:blipFill>
          <a:blip r:embed="rId3" cstate="print"/>
          <a:stretch/>
        </p:blipFill>
        <p:spPr>
          <a:xfrm>
            <a:off x="9793224" y="5926444"/>
            <a:ext cx="1618488" cy="465285"/>
          </a:xfrm>
          <a:prstGeom prst="rect">
            <a:avLst/>
          </a:prstGeom>
          <a:ln>
            <a:noFill/>
          </a:ln>
        </p:spPr>
      </p:pic>
      <p:pic>
        <p:nvPicPr>
          <p:cNvPr id="41" name="Imagen 40">
            <a:extLst>
              <a:ext uri="{FF2B5EF4-FFF2-40B4-BE49-F238E27FC236}">
                <a16:creationId xmlns="" xmlns:a16="http://schemas.microsoft.com/office/drawing/2014/main" id="{53EF2BEF-1101-414E-A184-DA310A603ABD}"/>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42" name="Imagen 41">
            <a:extLst>
              <a:ext uri="{FF2B5EF4-FFF2-40B4-BE49-F238E27FC236}">
                <a16:creationId xmlns="" xmlns:a16="http://schemas.microsoft.com/office/drawing/2014/main" id="{FC7D8302-69E3-48F7-B9DF-1B474273B497}"/>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Tree>
    <p:extLst>
      <p:ext uri="{BB962C8B-B14F-4D97-AF65-F5344CB8AC3E}">
        <p14:creationId xmlns="" xmlns:p14="http://schemas.microsoft.com/office/powerpoint/2010/main" val="395246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5"/>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79" name="Google Shape;379;p5"/>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80" name="Google Shape;380;p5"/>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1" name="Google Shape;381;p5"/>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82" name="Google Shape;382;p5"/>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83" name="Google Shape;383;p5"/>
          <p:cNvSpPr/>
          <p:nvPr/>
        </p:nvSpPr>
        <p:spPr>
          <a:xfrm>
            <a:off x="1523880" y="1743120"/>
            <a:ext cx="9142200" cy="530856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635750" y="2120903"/>
            <a:ext cx="11202000" cy="2462213"/>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i="0" u="none" strike="noStrike" cap="none" dirty="0" smtClean="0">
                <a:solidFill>
                  <a:srgbClr val="000000"/>
                </a:solidFill>
                <a:ea typeface="Arial"/>
                <a:cs typeface="Arial"/>
                <a:sym typeface="Arial"/>
              </a:rPr>
              <a:t>AFIP </a:t>
            </a:r>
            <a:r>
              <a:rPr lang="en-GB" sz="2400" b="1" i="0" u="none" strike="noStrike" cap="none" dirty="0" smtClean="0">
                <a:solidFill>
                  <a:srgbClr val="000000"/>
                </a:solidFill>
                <a:ea typeface="Arial"/>
                <a:cs typeface="Arial"/>
                <a:sym typeface="Arial"/>
              </a:rPr>
              <a:t>INVESTIGATION – WORKING OVER THE IP</a:t>
            </a:r>
            <a:r>
              <a:rPr lang="en-GB" sz="2400" b="1" dirty="0" smtClean="0"/>
              <a:t>.</a:t>
            </a:r>
          </a:p>
          <a:p>
            <a:pPr marL="89999" marR="0" lvl="0" indent="0" algn="just" rtl="0">
              <a:lnSpc>
                <a:spcPct val="100000"/>
              </a:lnSpc>
              <a:spcBef>
                <a:spcPts val="0"/>
              </a:spcBef>
              <a:spcAft>
                <a:spcPts val="0"/>
              </a:spcAft>
              <a:buNone/>
            </a:pPr>
            <a:r>
              <a:rPr lang="en-GB" sz="3200" dirty="0" smtClean="0">
                <a:solidFill>
                  <a:schemeClr val="dk1"/>
                </a:solidFill>
              </a:rPr>
              <a:t>✓ </a:t>
            </a:r>
            <a:r>
              <a:rPr lang="en-GB" sz="2400" b="0" i="0" u="none" strike="noStrike" cap="none" dirty="0" smtClean="0">
                <a:solidFill>
                  <a:srgbClr val="000000"/>
                </a:solidFill>
                <a:ea typeface="Arial"/>
                <a:cs typeface="Arial"/>
                <a:sym typeface="Arial"/>
              </a:rPr>
              <a:t>Open Source Intelligence/OSINT (</a:t>
            </a:r>
            <a:r>
              <a:rPr lang="en-GB" sz="2400" b="0" i="0" u="none" strike="noStrike" cap="none" dirty="0" smtClean="0">
                <a:solidFill>
                  <a:srgbClr val="000000"/>
                </a:solidFill>
                <a:ea typeface="Arial"/>
                <a:cs typeface="Arial"/>
                <a:sym typeface="Arial"/>
                <a:hlinkClick r:id="rId6"/>
              </a:rPr>
              <a:t>www.cual.es-mi-ip.com</a:t>
            </a:r>
            <a:r>
              <a:rPr lang="en-GB" sz="2400" b="0" i="0" u="none" strike="noStrike" cap="none" dirty="0" smtClean="0">
                <a:solidFill>
                  <a:srgbClr val="000000"/>
                </a:solidFill>
                <a:ea typeface="Arial"/>
                <a:cs typeface="Arial"/>
                <a:sym typeface="Arial"/>
              </a:rPr>
              <a:t>): the internet </a:t>
            </a:r>
            <a:r>
              <a:rPr lang="en-GB" sz="2400" dirty="0" smtClean="0">
                <a:solidFill>
                  <a:srgbClr val="000000"/>
                </a:solidFill>
                <a:ea typeface="Arial"/>
                <a:cs typeface="Arial"/>
                <a:sym typeface="Arial"/>
              </a:rPr>
              <a:t>providers</a:t>
            </a:r>
            <a:r>
              <a:rPr lang="en-GB" sz="2400" b="0" i="0" u="none" strike="noStrike" cap="none" dirty="0" smtClean="0">
                <a:solidFill>
                  <a:srgbClr val="000000"/>
                </a:solidFill>
                <a:ea typeface="Arial"/>
                <a:cs typeface="Arial"/>
                <a:sym typeface="Arial"/>
              </a:rPr>
              <a:t> related to the obtained IP were identified.</a:t>
            </a:r>
          </a:p>
          <a:p>
            <a:pPr marL="0" marR="0" lvl="0" indent="0" algn="just" rtl="0">
              <a:lnSpc>
                <a:spcPct val="100000"/>
              </a:lnSpc>
              <a:spcBef>
                <a:spcPts val="0"/>
              </a:spcBef>
              <a:spcAft>
                <a:spcPts val="0"/>
              </a:spcAft>
              <a:buNone/>
            </a:pPr>
            <a:endParaRPr lang="en-GB" sz="2400" dirty="0" smtClean="0"/>
          </a:p>
          <a:p>
            <a:pPr marL="0" marR="0" lvl="0" indent="0" algn="just" rtl="0">
              <a:lnSpc>
                <a:spcPct val="100000"/>
              </a:lnSpc>
              <a:spcBef>
                <a:spcPts val="0"/>
              </a:spcBef>
              <a:spcAft>
                <a:spcPts val="0"/>
              </a:spcAft>
              <a:buNone/>
            </a:pPr>
            <a:r>
              <a:rPr lang="en-GB" sz="3200" dirty="0" smtClean="0">
                <a:solidFill>
                  <a:schemeClr val="dk1"/>
                </a:solidFill>
              </a:rPr>
              <a:t>✓ </a:t>
            </a:r>
            <a:r>
              <a:rPr lang="en-GB" sz="2400" b="0" i="0" u="none" strike="noStrike" cap="none" dirty="0" smtClean="0">
                <a:solidFill>
                  <a:srgbClr val="000000"/>
                </a:solidFill>
                <a:ea typeface="Arial"/>
                <a:cs typeface="Arial"/>
                <a:sym typeface="Arial"/>
              </a:rPr>
              <a:t>These providers were required to supply information on the client and </a:t>
            </a:r>
            <a:r>
              <a:rPr lang="en-GB" sz="2400" dirty="0" smtClean="0">
                <a:solidFill>
                  <a:srgbClr val="000000"/>
                </a:solidFill>
                <a:ea typeface="Arial"/>
                <a:cs typeface="Arial"/>
                <a:sym typeface="Arial"/>
              </a:rPr>
              <a:t>address of the internet service for specific dates and hours</a:t>
            </a:r>
            <a:r>
              <a:rPr lang="en-GB" sz="2400" b="0" i="0" u="none" strike="noStrike" cap="none" dirty="0" smtClean="0">
                <a:solidFill>
                  <a:srgbClr val="000000"/>
                </a:solidFill>
                <a:ea typeface="Arial"/>
                <a:cs typeface="Arial"/>
                <a:sym typeface="Arial"/>
              </a:rPr>
              <a:t>. Only one internet provider answered</a:t>
            </a:r>
            <a:r>
              <a:rPr lang="es-AR" sz="2400" b="0" i="0" u="none" strike="noStrike" cap="none" dirty="0" smtClean="0">
                <a:solidFill>
                  <a:srgbClr val="000000"/>
                </a:solidFill>
                <a:ea typeface="Arial"/>
                <a:cs typeface="Arial"/>
                <a:sym typeface="Arial"/>
              </a:rPr>
              <a:t>.</a:t>
            </a:r>
            <a:endParaRPr sz="2400" b="0" i="0" u="none" strike="noStrike" cap="none" dirty="0">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6"/>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92" name="Google Shape;392;p6"/>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93" name="Google Shape;393;p6"/>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94" name="Google Shape;394;p6"/>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95" name="Google Shape;395;p6"/>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96" name="Google Shape;396;p6"/>
          <p:cNvSpPr/>
          <p:nvPr/>
        </p:nvSpPr>
        <p:spPr>
          <a:xfrm>
            <a:off x="353936" y="2326675"/>
            <a:ext cx="10862700" cy="2862322"/>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n-GB" sz="2400" b="1" i="0" u="none" strike="noStrike" cap="none" dirty="0" smtClean="0">
                <a:solidFill>
                  <a:srgbClr val="000000"/>
                </a:solidFill>
              </a:rPr>
              <a:t>AFIP INVESTIGATION – WORKING OVER THE PARTICIPANTS</a:t>
            </a:r>
            <a:endParaRPr lang="en-GB" sz="2400" b="1" dirty="0" smtClean="0"/>
          </a:p>
          <a:p>
            <a:pPr marL="0" marR="0" lvl="0" indent="0" algn="ctr" rtl="0">
              <a:lnSpc>
                <a:spcPct val="100000"/>
              </a:lnSpc>
              <a:spcBef>
                <a:spcPts val="0"/>
              </a:spcBef>
              <a:spcAft>
                <a:spcPts val="0"/>
              </a:spcAft>
              <a:buNone/>
            </a:pPr>
            <a:endParaRPr lang="en-GB" sz="2400" b="1" dirty="0" smtClean="0"/>
          </a:p>
          <a:p>
            <a:pPr marL="0" marR="0" lvl="0" indent="0" algn="just" rtl="0">
              <a:lnSpc>
                <a:spcPct val="115000"/>
              </a:lnSpc>
              <a:spcBef>
                <a:spcPts val="0"/>
              </a:spcBef>
              <a:spcAft>
                <a:spcPts val="0"/>
              </a:spcAft>
              <a:buNone/>
            </a:pPr>
            <a:r>
              <a:rPr lang="en-GB" sz="2400" dirty="0" smtClean="0"/>
              <a:t>The i</a:t>
            </a:r>
            <a:r>
              <a:rPr lang="en-GB" sz="2400" b="0" i="0" u="none" strike="noStrike" cap="none" dirty="0" smtClean="0">
                <a:solidFill>
                  <a:srgbClr val="000000"/>
                </a:solidFill>
                <a:ea typeface="Arial"/>
                <a:cs typeface="Arial"/>
                <a:sym typeface="Arial"/>
              </a:rPr>
              <a:t>nformation held in our data bases allowed </a:t>
            </a:r>
            <a:r>
              <a:rPr lang="en-GB" sz="2400" dirty="0" smtClean="0">
                <a:solidFill>
                  <a:srgbClr val="000000"/>
                </a:solidFill>
                <a:ea typeface="Arial"/>
                <a:cs typeface="Arial"/>
                <a:sym typeface="Arial"/>
              </a:rPr>
              <a:t>establishing</a:t>
            </a:r>
            <a:r>
              <a:rPr lang="en-GB" sz="2400" b="0" i="0" u="none" strike="noStrike" cap="none" dirty="0" smtClean="0">
                <a:solidFill>
                  <a:srgbClr val="000000"/>
                </a:solidFill>
                <a:ea typeface="Arial"/>
                <a:cs typeface="Arial"/>
                <a:sym typeface="Arial"/>
              </a:rPr>
              <a:t>:  </a:t>
            </a:r>
            <a:endParaRPr lang="en-GB" sz="2400" b="0" i="0" u="none" strike="noStrike" cap="none" dirty="0" smtClean="0">
              <a:ea typeface="Arial"/>
              <a:cs typeface="Arial"/>
              <a:sym typeface="Arial"/>
            </a:endParaRPr>
          </a:p>
          <a:p>
            <a:pPr marL="179999" marR="0" lvl="0" indent="-89999" algn="just" rtl="0">
              <a:lnSpc>
                <a:spcPct val="115000"/>
              </a:lnSpc>
              <a:spcBef>
                <a:spcPts val="0"/>
              </a:spcBef>
              <a:spcAft>
                <a:spcPts val="0"/>
              </a:spcAft>
              <a:buFont typeface="Wingdings" pitchFamily="2" charset="2"/>
              <a:buChar char="ü"/>
            </a:pPr>
            <a:r>
              <a:rPr lang="en-GB" sz="2400" b="0" i="0" u="none" strike="noStrike" cap="none" dirty="0" smtClean="0">
                <a:solidFill>
                  <a:srgbClr val="000000"/>
                </a:solidFill>
                <a:ea typeface="Arial"/>
                <a:cs typeface="Arial"/>
                <a:sym typeface="Arial"/>
              </a:rPr>
              <a:t>The interrelation between the natural and legal persons - kinship,</a:t>
            </a:r>
            <a:endParaRPr lang="en-GB" sz="2400" dirty="0" smtClean="0"/>
          </a:p>
          <a:p>
            <a:pPr marL="89999" marR="0" lvl="0" indent="0" algn="just" rtl="0">
              <a:lnSpc>
                <a:spcPct val="115000"/>
              </a:lnSpc>
              <a:spcBef>
                <a:spcPts val="0"/>
              </a:spcBef>
              <a:spcAft>
                <a:spcPts val="0"/>
              </a:spcAft>
              <a:buNone/>
            </a:pPr>
            <a:r>
              <a:rPr lang="en-GB" sz="2400" b="0" i="0" u="none" strike="noStrike" cap="none" dirty="0" smtClean="0">
                <a:solidFill>
                  <a:srgbClr val="000000"/>
                </a:solidFill>
                <a:ea typeface="Arial"/>
                <a:cs typeface="Arial"/>
                <a:sym typeface="Arial"/>
              </a:rPr>
              <a:t>Company membership, professional consultants, domiciles, etc.-;</a:t>
            </a:r>
          </a:p>
          <a:p>
            <a:pPr marL="89999" marR="0" lvl="0" indent="0" algn="just" rtl="0">
              <a:lnSpc>
                <a:spcPct val="115000"/>
              </a:lnSpc>
              <a:spcBef>
                <a:spcPts val="0"/>
              </a:spcBef>
              <a:spcAft>
                <a:spcPts val="0"/>
              </a:spcAft>
              <a:buFont typeface="Wingdings" pitchFamily="2" charset="2"/>
              <a:buChar char="ü"/>
            </a:pPr>
            <a:r>
              <a:rPr lang="en-GB" sz="2400" dirty="0" smtClean="0">
                <a:solidFill>
                  <a:schemeClr val="dk1"/>
                </a:solidFill>
              </a:rPr>
              <a:t> </a:t>
            </a:r>
            <a:r>
              <a:rPr lang="en-GB" sz="2400" b="0" i="0" u="none" strike="noStrike" cap="none" dirty="0" smtClean="0">
                <a:solidFill>
                  <a:srgbClr val="000000"/>
                </a:solidFill>
                <a:ea typeface="Arial"/>
                <a:cs typeface="Arial"/>
                <a:sym typeface="Arial"/>
              </a:rPr>
              <a:t>Coincidences in the formalities for the incorporation and registration of persons in the </a:t>
            </a:r>
            <a:r>
              <a:rPr lang="en-GB" sz="2400" dirty="0" smtClean="0"/>
              <a:t>AFIP</a:t>
            </a:r>
            <a:r>
              <a:rPr lang="en-GB" sz="2400" b="0" i="0" u="none" strike="noStrike" cap="none" dirty="0" smtClean="0">
                <a:solidFill>
                  <a:srgbClr val="000000"/>
                </a:solidFill>
                <a:ea typeface="Arial"/>
                <a:cs typeface="Arial"/>
                <a:sym typeface="Arial"/>
              </a:rPr>
              <a:t> – by means of submitted documentation.</a:t>
            </a:r>
            <a:endParaRPr lang="en-GB" sz="2400" b="0" i="0" u="none" strike="noStrike" cap="none" dirty="0">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7"/>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7"/>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7"/>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04" name="Google Shape;404;p7"/>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05" name="Google Shape;405;p7"/>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6" name="Google Shape;406;p7"/>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07" name="Google Shape;407;p7"/>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08" name="Google Shape;408;p7"/>
          <p:cNvSpPr/>
          <p:nvPr/>
        </p:nvSpPr>
        <p:spPr>
          <a:xfrm>
            <a:off x="669775" y="1802525"/>
            <a:ext cx="10381500" cy="5133713"/>
          </a:xfrm>
          <a:prstGeom prst="rect">
            <a:avLst/>
          </a:prstGeom>
          <a:noFill/>
          <a:ln>
            <a:noFill/>
          </a:ln>
        </p:spPr>
        <p:txBody>
          <a:bodyPr spcFirstLastPara="1" wrap="square" lIns="0" tIns="0" rIns="0" bIns="0" anchor="ctr" anchorCtr="0">
            <a:spAutoFit/>
          </a:bodyPr>
          <a:lstStyle/>
          <a:p>
            <a:pPr marL="0" lvl="0" indent="0" algn="ctr" rtl="0">
              <a:spcBef>
                <a:spcPts val="0"/>
              </a:spcBef>
              <a:spcAft>
                <a:spcPts val="0"/>
              </a:spcAft>
              <a:buNone/>
            </a:pPr>
            <a:endParaRPr sz="2400" b="1" dirty="0">
              <a:solidFill>
                <a:schemeClr val="dk1"/>
              </a:solidFill>
            </a:endParaRPr>
          </a:p>
          <a:p>
            <a:pPr marL="0" lvl="0" indent="0" rtl="0">
              <a:spcBef>
                <a:spcPts val="0"/>
              </a:spcBef>
              <a:spcAft>
                <a:spcPts val="0"/>
              </a:spcAft>
              <a:buNone/>
            </a:pPr>
            <a:r>
              <a:rPr lang="es-AR" sz="2400" b="1" dirty="0" smtClean="0">
                <a:solidFill>
                  <a:schemeClr val="dk1"/>
                </a:solidFill>
              </a:rPr>
              <a:t>AFIP </a:t>
            </a:r>
            <a:r>
              <a:rPr lang="en-GB" sz="2400" b="1" dirty="0" smtClean="0">
                <a:solidFill>
                  <a:schemeClr val="dk1"/>
                </a:solidFill>
              </a:rPr>
              <a:t>INVESTIGATION – WORKING OVER THE PARTICIPANTS.</a:t>
            </a:r>
          </a:p>
          <a:p>
            <a:pPr marL="0" lvl="0" indent="0" algn="ctr" rtl="0">
              <a:spcBef>
                <a:spcPts val="0"/>
              </a:spcBef>
              <a:spcAft>
                <a:spcPts val="0"/>
              </a:spcAft>
              <a:buNone/>
            </a:pPr>
            <a:endParaRPr lang="en-GB" sz="2400" b="1" dirty="0" smtClean="0">
              <a:solidFill>
                <a:schemeClr val="dk1"/>
              </a:solidFill>
            </a:endParaRPr>
          </a:p>
          <a:p>
            <a:pPr marL="457200" marR="0" lvl="0" indent="-381000" algn="just" rtl="0">
              <a:lnSpc>
                <a:spcPct val="100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Fiscal Profile: </a:t>
            </a:r>
            <a:endParaRPr lang="en-GB" sz="2400" b="0" i="0" u="none" strike="noStrike" cap="none" dirty="0" smtClean="0">
              <a:ea typeface="Arial"/>
              <a:cs typeface="Arial"/>
              <a:sym typeface="Arial"/>
            </a:endParaRPr>
          </a:p>
          <a:p>
            <a:pPr marL="809999" marR="0" lvl="0" indent="-66674"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No taxes paid; </a:t>
            </a:r>
            <a:endParaRPr lang="en-GB" sz="2400" dirty="0" smtClean="0"/>
          </a:p>
          <a:p>
            <a:pPr marL="809999" marR="0" lvl="0" indent="-66674"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No employees declared;</a:t>
            </a:r>
            <a:endParaRPr lang="en-GB" sz="2400" dirty="0" smtClean="0"/>
          </a:p>
          <a:p>
            <a:pPr marL="809999" marR="0" lvl="0" indent="-66674"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Ratio Fiscal Debit/Fiscal Credit = 1;</a:t>
            </a:r>
            <a:endParaRPr lang="en-GB" sz="2400" dirty="0" smtClean="0"/>
          </a:p>
          <a:p>
            <a:pPr marL="809999" marR="0" lvl="0" indent="-66674"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Big amount of declared sales; </a:t>
            </a:r>
            <a:endParaRPr lang="en-GB" sz="2400" dirty="0" smtClean="0"/>
          </a:p>
          <a:p>
            <a:pPr marL="809999" marR="0" lvl="0" indent="-66674"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Invoices including a very big variety of </a:t>
            </a:r>
            <a:r>
              <a:rPr lang="en-GB" sz="2400" b="0" i="0" u="none" strike="noStrike" cap="none" dirty="0" smtClean="0">
                <a:solidFill>
                  <a:srgbClr val="000000"/>
                </a:solidFill>
                <a:ea typeface="Arial"/>
                <a:cs typeface="Arial"/>
                <a:sym typeface="Arial"/>
              </a:rPr>
              <a:t>items, not </a:t>
            </a:r>
            <a:r>
              <a:rPr lang="en-GB" sz="2400" b="0" i="0" u="none" strike="noStrike" cap="none" dirty="0" smtClean="0">
                <a:solidFill>
                  <a:srgbClr val="000000"/>
                </a:solidFill>
                <a:ea typeface="Arial"/>
                <a:cs typeface="Arial"/>
                <a:sym typeface="Arial"/>
              </a:rPr>
              <a:t>related to the declared activity or economic capacity</a:t>
            </a:r>
            <a:r>
              <a:rPr lang="en-GB" sz="2400" b="0" i="0" u="none" strike="noStrike" cap="none" dirty="0" smtClean="0">
                <a:solidFill>
                  <a:srgbClr val="000000"/>
                </a:solidFill>
                <a:ea typeface="Times New Roman"/>
                <a:cs typeface="Times New Roman"/>
                <a:sym typeface="Times New Roman"/>
              </a:rPr>
              <a:t>.</a:t>
            </a:r>
            <a:endParaRPr lang="en-GB" sz="2400" b="0" i="0" u="none" strike="noStrike" cap="none" dirty="0" smtClean="0">
              <a:ea typeface="Arial"/>
              <a:cs typeface="Arial"/>
              <a:sym typeface="Arial"/>
            </a:endParaRPr>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8"/>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16" name="Google Shape;416;p8"/>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17" name="Google Shape;417;p8"/>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18" name="Google Shape;418;p8"/>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19" name="Google Shape;419;p8"/>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20" name="Google Shape;420;p8"/>
          <p:cNvSpPr/>
          <p:nvPr/>
        </p:nvSpPr>
        <p:spPr>
          <a:xfrm>
            <a:off x="1028013" y="2353675"/>
            <a:ext cx="10134300" cy="2917722"/>
          </a:xfrm>
          <a:prstGeom prst="rect">
            <a:avLst/>
          </a:prstGeom>
          <a:noFill/>
          <a:ln>
            <a:noFill/>
          </a:ln>
        </p:spPr>
        <p:txBody>
          <a:bodyPr spcFirstLastPara="1" wrap="square" lIns="0" tIns="0" rIns="0" bIns="0" anchor="ctr" anchorCtr="0">
            <a:spAutoFit/>
          </a:bodyPr>
          <a:lstStyle/>
          <a:p>
            <a:pPr lvl="0"/>
            <a:r>
              <a:rPr lang="es-AR" sz="2400" b="1" dirty="0" smtClean="0">
                <a:solidFill>
                  <a:schemeClr val="dk1"/>
                </a:solidFill>
              </a:rPr>
              <a:t>AFIP </a:t>
            </a:r>
            <a:r>
              <a:rPr lang="en-GB" sz="2400" b="1" dirty="0" smtClean="0">
                <a:solidFill>
                  <a:schemeClr val="dk1"/>
                </a:solidFill>
              </a:rPr>
              <a:t>INVESTIGATION – WORKING OVER THE PARTICIPANTS.</a:t>
            </a:r>
          </a:p>
          <a:p>
            <a:pPr marL="457200" marR="0" lvl="0" indent="-381000" algn="just" rtl="0">
              <a:lnSpc>
                <a:spcPct val="115000"/>
              </a:lnSpc>
              <a:spcBef>
                <a:spcPts val="0"/>
              </a:spcBef>
              <a:spcAft>
                <a:spcPts val="0"/>
              </a:spcAft>
              <a:buClr>
                <a:srgbClr val="000000"/>
              </a:buClr>
              <a:buSzPts val="2400"/>
              <a:buFont typeface="Arial"/>
              <a:buChar char="●"/>
            </a:pPr>
            <a:r>
              <a:rPr lang="en-GB" sz="2400" dirty="0" smtClean="0">
                <a:solidFill>
                  <a:srgbClr val="000000"/>
                </a:solidFill>
                <a:ea typeface="Arial"/>
                <a:cs typeface="Arial"/>
                <a:sym typeface="Arial"/>
              </a:rPr>
              <a:t>E</a:t>
            </a:r>
            <a:r>
              <a:rPr lang="en-GB" sz="2400" b="0" i="0" u="none" strike="noStrike" cap="none" dirty="0" smtClean="0">
                <a:solidFill>
                  <a:srgbClr val="000000"/>
                </a:solidFill>
                <a:ea typeface="Arial"/>
                <a:cs typeface="Arial"/>
                <a:sym typeface="Arial"/>
              </a:rPr>
              <a:t>conomic Profile:</a:t>
            </a:r>
            <a:endParaRPr lang="en-GB" sz="2400" b="0" i="0" u="none" strike="noStrike" cap="none" dirty="0" smtClean="0">
              <a:ea typeface="Arial"/>
              <a:cs typeface="Arial"/>
              <a:sym typeface="Arial"/>
            </a:endParaRPr>
          </a:p>
          <a:p>
            <a:pPr marL="457200" marR="0" lvl="0" indent="110399"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Few bank deposits;</a:t>
            </a:r>
            <a:endParaRPr lang="en-GB" sz="2400" dirty="0" smtClean="0"/>
          </a:p>
          <a:p>
            <a:pPr marL="457200" marR="0" lvl="0" indent="110399"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No property subject to registration;</a:t>
            </a:r>
            <a:endParaRPr lang="en-GB" sz="2400" dirty="0" smtClean="0"/>
          </a:p>
          <a:p>
            <a:pPr marL="457200" marR="0" lvl="0" indent="110399"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No economic or financial capacity;</a:t>
            </a:r>
            <a:endParaRPr lang="en-GB" sz="2400" dirty="0" smtClean="0"/>
          </a:p>
          <a:p>
            <a:pPr marL="457200" marR="0" lvl="0" indent="110399" algn="just" rtl="0">
              <a:lnSpc>
                <a:spcPct val="115000"/>
              </a:lnSpc>
              <a:spcBef>
                <a:spcPts val="0"/>
              </a:spcBef>
              <a:spcAft>
                <a:spcPts val="0"/>
              </a:spcAft>
              <a:buClr>
                <a:srgbClr val="000000"/>
              </a:buClr>
              <a:buSzPts val="2400"/>
              <a:buFont typeface="Arial"/>
              <a:buChar char="➔"/>
            </a:pPr>
            <a:r>
              <a:rPr lang="en-GB" sz="2400" b="0" i="0" u="none" strike="noStrike" cap="none" dirty="0" smtClean="0">
                <a:solidFill>
                  <a:srgbClr val="000000"/>
                </a:solidFill>
                <a:ea typeface="Arial"/>
                <a:cs typeface="Arial"/>
                <a:sym typeface="Arial"/>
              </a:rPr>
              <a:t>Insolvent partners.</a:t>
            </a:r>
            <a:endParaRPr lang="en-GB" sz="2400" b="0" i="0" u="none" strike="noStrike" cap="none" dirty="0" smtClean="0">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9"/>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9"/>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9"/>
          <p:cNvSpPr/>
          <p:nvPr/>
        </p:nvSpPr>
        <p:spPr>
          <a:xfrm>
            <a:off x="4942952"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28" name="Google Shape;428;p9"/>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29" name="Google Shape;429;p9"/>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30" name="Google Shape;430;p9"/>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31" name="Google Shape;431;p9"/>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32" name="Google Shape;432;p9"/>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33" name="Google Shape;433;p9"/>
          <p:cNvSpPr/>
          <p:nvPr/>
        </p:nvSpPr>
        <p:spPr>
          <a:xfrm>
            <a:off x="609475" y="2388250"/>
            <a:ext cx="10972200" cy="2092881"/>
          </a:xfrm>
          <a:prstGeom prst="rect">
            <a:avLst/>
          </a:prstGeom>
          <a:noFill/>
          <a:ln>
            <a:noFill/>
          </a:ln>
        </p:spPr>
        <p:txBody>
          <a:bodyPr spcFirstLastPara="1" wrap="square" lIns="0" tIns="0" rIns="0" bIns="0" anchor="ctr" anchorCtr="0">
            <a:spAutoFit/>
          </a:bodyPr>
          <a:lstStyle/>
          <a:p>
            <a:r>
              <a:rPr lang="es-AR" sz="2400" b="1" dirty="0" smtClean="0">
                <a:solidFill>
                  <a:schemeClr val="dk1"/>
                </a:solidFill>
              </a:rPr>
              <a:t>AFIP </a:t>
            </a:r>
            <a:r>
              <a:rPr lang="en-GB" sz="2400" b="1" dirty="0" smtClean="0">
                <a:solidFill>
                  <a:schemeClr val="dk1"/>
                </a:solidFill>
              </a:rPr>
              <a:t>INVESTIGATION – </a:t>
            </a:r>
            <a:r>
              <a:rPr lang="en-GB" sz="2400" b="1" i="0" u="none" strike="noStrike" cap="none" dirty="0" smtClean="0"/>
              <a:t>OTHER MEASURES OVER DOMICILES AND TELEPHONES</a:t>
            </a:r>
            <a:r>
              <a:rPr lang="en-GB" sz="2400" b="1" dirty="0" smtClean="0"/>
              <a:t>.</a:t>
            </a:r>
          </a:p>
          <a:p>
            <a:pPr marL="0" marR="0" lvl="0" indent="0" algn="ctr" rtl="0">
              <a:lnSpc>
                <a:spcPct val="100000"/>
              </a:lnSpc>
              <a:spcBef>
                <a:spcPts val="0"/>
              </a:spcBef>
              <a:spcAft>
                <a:spcPts val="0"/>
              </a:spcAft>
              <a:buNone/>
            </a:pPr>
            <a:endParaRPr lang="en-GB" sz="2000" b="1" dirty="0" smtClean="0"/>
          </a:p>
          <a:p>
            <a:pPr marL="89999" marR="0" lvl="0" indent="0" algn="just" rtl="0">
              <a:lnSpc>
                <a:spcPct val="115000"/>
              </a:lnSpc>
              <a:spcBef>
                <a:spcPts val="0"/>
              </a:spcBef>
              <a:spcAft>
                <a:spcPts val="0"/>
              </a:spcAft>
              <a:buNone/>
            </a:pPr>
            <a:r>
              <a:rPr lang="en-GB" sz="2000" dirty="0" smtClean="0">
                <a:solidFill>
                  <a:schemeClr val="dk1"/>
                </a:solidFill>
              </a:rPr>
              <a:t>✓ Peripheral / confirmation tasks carried out in </a:t>
            </a:r>
            <a:r>
              <a:rPr lang="en-GB" sz="2000" b="0" i="0" u="none" strike="noStrike" cap="none" dirty="0" smtClean="0">
                <a:ea typeface="Arial"/>
                <a:cs typeface="Arial"/>
                <a:sym typeface="Arial"/>
              </a:rPr>
              <a:t>recurrent addresses</a:t>
            </a:r>
            <a:r>
              <a:rPr lang="en-GB" sz="2000" dirty="0" smtClean="0"/>
              <a:t>;</a:t>
            </a:r>
          </a:p>
          <a:p>
            <a:pPr marL="89999" marR="0" lvl="0" indent="0" algn="just" rtl="0">
              <a:lnSpc>
                <a:spcPct val="115000"/>
              </a:lnSpc>
              <a:spcBef>
                <a:spcPts val="0"/>
              </a:spcBef>
              <a:spcAft>
                <a:spcPts val="0"/>
              </a:spcAft>
              <a:buNone/>
            </a:pPr>
            <a:r>
              <a:rPr lang="en-GB" sz="2000" dirty="0" smtClean="0">
                <a:solidFill>
                  <a:schemeClr val="dk1"/>
                </a:solidFill>
              </a:rPr>
              <a:t>✓ Banking </a:t>
            </a:r>
            <a:r>
              <a:rPr lang="en-GB" sz="2000" dirty="0" smtClean="0"/>
              <a:t>E</a:t>
            </a:r>
            <a:r>
              <a:rPr lang="en-GB" sz="2000" b="0" i="0" u="none" strike="noStrike" cap="none" dirty="0" smtClean="0">
                <a:ea typeface="Arial"/>
                <a:cs typeface="Arial"/>
                <a:sym typeface="Arial"/>
              </a:rPr>
              <a:t>ntities</a:t>
            </a:r>
            <a:r>
              <a:rPr lang="en-GB" sz="2000" dirty="0" smtClean="0"/>
              <a:t>: information requests on contact details</a:t>
            </a:r>
            <a:r>
              <a:rPr lang="en-GB" sz="2000" b="0" i="0" u="none" strike="noStrike" cap="none" dirty="0" smtClean="0">
                <a:ea typeface="Arial"/>
                <a:cs typeface="Arial"/>
                <a:sym typeface="Arial"/>
              </a:rPr>
              <a:t> (e-mail and telephone number) of registered clients. Some of them corresponded to the ones of persons under investigation</a:t>
            </a:r>
            <a:r>
              <a:rPr lang="en-GB" sz="2000" dirty="0" smtClean="0"/>
              <a:t>;</a:t>
            </a:r>
            <a:endParaRPr lang="en-GB" sz="2000" b="0" i="0" u="none" strike="noStrike" cap="none" dirty="0" smtClean="0">
              <a:ea typeface="Arial"/>
              <a:cs typeface="Arial"/>
              <a:sym typeface="Arial"/>
            </a:endParaRPr>
          </a:p>
          <a:p>
            <a:pPr marL="89999" marR="0" lvl="0" indent="0" algn="just" rtl="0">
              <a:lnSpc>
                <a:spcPct val="115000"/>
              </a:lnSpc>
              <a:spcBef>
                <a:spcPts val="0"/>
              </a:spcBef>
              <a:spcAft>
                <a:spcPts val="0"/>
              </a:spcAft>
              <a:buNone/>
            </a:pPr>
            <a:r>
              <a:rPr lang="en-GB" sz="2000" dirty="0" smtClean="0">
                <a:solidFill>
                  <a:schemeClr val="dk1"/>
                </a:solidFill>
              </a:rPr>
              <a:t>✓</a:t>
            </a:r>
            <a:r>
              <a:rPr lang="en-GB" sz="2000" b="0" i="0" u="none" strike="noStrike" cap="none" dirty="0" smtClean="0">
                <a:ea typeface="Arial"/>
                <a:cs typeface="Arial"/>
                <a:sym typeface="Arial"/>
              </a:rPr>
              <a:t>Confirmation of the obtained telephone numbers. </a:t>
            </a:r>
            <a:endParaRPr lang="en-GB" sz="2000" b="0" i="0" u="none" strike="noStrike" cap="none" dirty="0">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Google Shape;438;p10"/>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0"/>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0"/>
          <p:cNvSpPr/>
          <p:nvPr/>
        </p:nvSpPr>
        <p:spPr>
          <a:xfrm>
            <a:off x="4942952"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41" name="Google Shape;441;p10"/>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42" name="Google Shape;442;p10"/>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43" name="Google Shape;443;p10"/>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44" name="Google Shape;444;p10"/>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45" name="Google Shape;445;p10"/>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46" name="Google Shape;446;p10"/>
          <p:cNvSpPr/>
          <p:nvPr/>
        </p:nvSpPr>
        <p:spPr>
          <a:xfrm>
            <a:off x="378000" y="1294696"/>
            <a:ext cx="11213700" cy="4278094"/>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lang="es-AR" sz="2800" b="1" dirty="0"/>
          </a:p>
          <a:p>
            <a:pPr marL="0" marR="0" lvl="0" indent="0" rtl="0">
              <a:lnSpc>
                <a:spcPct val="100000"/>
              </a:lnSpc>
              <a:spcBef>
                <a:spcPts val="0"/>
              </a:spcBef>
              <a:spcAft>
                <a:spcPts val="0"/>
              </a:spcAft>
              <a:buNone/>
            </a:pPr>
            <a:r>
              <a:rPr lang="en-GB" sz="2400" b="1" dirty="0" smtClean="0">
                <a:ea typeface="Arial"/>
                <a:cs typeface="Arial"/>
                <a:sym typeface="Arial"/>
              </a:rPr>
              <a:t>COMPLAINT FILED BEFORE THE COURT:</a:t>
            </a:r>
            <a:endParaRPr lang="en-GB" sz="2400" b="0" i="0" u="none" strike="noStrike" cap="none" dirty="0" smtClean="0">
              <a:ea typeface="Arial"/>
              <a:cs typeface="Arial"/>
              <a:sym typeface="Arial"/>
            </a:endParaRPr>
          </a:p>
          <a:p>
            <a:pPr marL="0" marR="0" lvl="0" indent="0" algn="ctr" rtl="0">
              <a:lnSpc>
                <a:spcPct val="100000"/>
              </a:lnSpc>
              <a:spcBef>
                <a:spcPts val="0"/>
              </a:spcBef>
              <a:spcAft>
                <a:spcPts val="0"/>
              </a:spcAft>
              <a:buNone/>
            </a:pPr>
            <a:endParaRPr lang="en-GB" sz="2400" dirty="0" smtClean="0"/>
          </a:p>
          <a:p>
            <a:pPr marL="0" marR="0" lvl="0" indent="0" algn="l" rtl="0">
              <a:lnSpc>
                <a:spcPct val="115000"/>
              </a:lnSpc>
              <a:spcBef>
                <a:spcPts val="0"/>
              </a:spcBef>
              <a:spcAft>
                <a:spcPts val="0"/>
              </a:spcAft>
              <a:buNone/>
            </a:pPr>
            <a:r>
              <a:rPr lang="en-GB" sz="2000" b="0" i="0" u="none" strike="noStrike" cap="none" dirty="0" smtClean="0">
                <a:solidFill>
                  <a:srgbClr val="000000"/>
                </a:solidFill>
                <a:ea typeface="Arial"/>
                <a:cs typeface="Arial"/>
                <a:sym typeface="Arial"/>
              </a:rPr>
              <a:t>With all the gathered </a:t>
            </a:r>
            <a:r>
              <a:rPr lang="en-GB" sz="2000" b="0" i="0" u="none" strike="noStrike" cap="none" dirty="0" smtClean="0">
                <a:ea typeface="Arial"/>
                <a:cs typeface="Arial"/>
                <a:sym typeface="Arial"/>
              </a:rPr>
              <a:t>information, the AFIP filed a complaint before the Justice against </a:t>
            </a:r>
            <a:r>
              <a:rPr lang="en-GB" sz="2000" b="0" i="0" u="none" strike="noStrike" cap="none" dirty="0" smtClean="0">
                <a:solidFill>
                  <a:srgbClr val="000000"/>
                </a:solidFill>
                <a:ea typeface="Arial"/>
                <a:cs typeface="Arial"/>
                <a:sym typeface="Arial"/>
              </a:rPr>
              <a:t>the organized group for creating “mills” of</a:t>
            </a:r>
            <a:r>
              <a:rPr lang="en-GB" sz="2000" dirty="0" smtClean="0">
                <a:solidFill>
                  <a:srgbClr val="000000"/>
                </a:solidFill>
                <a:ea typeface="Arial"/>
                <a:cs typeface="Arial"/>
                <a:sym typeface="Arial"/>
              </a:rPr>
              <a:t> </a:t>
            </a:r>
            <a:r>
              <a:rPr lang="en-GB" sz="2000" b="0" i="0" u="none" strike="noStrike" cap="none" dirty="0" smtClean="0">
                <a:solidFill>
                  <a:srgbClr val="000000"/>
                </a:solidFill>
                <a:ea typeface="Arial"/>
                <a:cs typeface="Arial"/>
                <a:sym typeface="Arial"/>
              </a:rPr>
              <a:t>apocryphal electronic invoices at very large scales with the aim of selling them to significant universe of taxpayers.</a:t>
            </a:r>
          </a:p>
          <a:p>
            <a:pPr marL="0" marR="0" lvl="0" indent="0" algn="l" rtl="0">
              <a:lnSpc>
                <a:spcPct val="115000"/>
              </a:lnSpc>
              <a:spcBef>
                <a:spcPts val="0"/>
              </a:spcBef>
              <a:spcAft>
                <a:spcPts val="0"/>
              </a:spcAft>
              <a:buNone/>
            </a:pPr>
            <a:endParaRPr lang="en-GB" sz="2000" b="0" i="0" u="none" strike="noStrike" cap="none" dirty="0" smtClean="0">
              <a:ea typeface="Arial"/>
              <a:cs typeface="Arial"/>
              <a:sym typeface="Arial"/>
            </a:endParaRPr>
          </a:p>
          <a:p>
            <a:pPr marL="0" marR="0" lvl="0" indent="0" algn="l" rtl="0">
              <a:lnSpc>
                <a:spcPct val="115000"/>
              </a:lnSpc>
              <a:spcBef>
                <a:spcPts val="0"/>
              </a:spcBef>
              <a:spcAft>
                <a:spcPts val="0"/>
              </a:spcAft>
              <a:buNone/>
            </a:pPr>
            <a:r>
              <a:rPr lang="en-GB" sz="2000" dirty="0" smtClean="0">
                <a:solidFill>
                  <a:schemeClr val="dk1"/>
                </a:solidFill>
              </a:rPr>
              <a:t> It was noted that the </a:t>
            </a:r>
            <a:r>
              <a:rPr lang="en-GB" sz="2000" b="0" i="0" u="none" strike="noStrike" cap="none" dirty="0" smtClean="0">
                <a:solidFill>
                  <a:srgbClr val="000000"/>
                </a:solidFill>
                <a:ea typeface="Arial"/>
                <a:cs typeface="Arial"/>
                <a:sym typeface="Arial"/>
              </a:rPr>
              <a:t>organization was </a:t>
            </a:r>
            <a:r>
              <a:rPr lang="en-GB" sz="2000" dirty="0" smtClean="0">
                <a:solidFill>
                  <a:srgbClr val="000000"/>
                </a:solidFill>
                <a:ea typeface="Arial"/>
                <a:cs typeface="Arial"/>
                <a:sym typeface="Arial"/>
              </a:rPr>
              <a:t>working since </a:t>
            </a:r>
            <a:r>
              <a:rPr lang="en-GB" sz="2000" b="0" i="0" u="none" strike="noStrike" cap="none" dirty="0" smtClean="0">
                <a:solidFill>
                  <a:srgbClr val="000000"/>
                </a:solidFill>
                <a:ea typeface="Arial"/>
                <a:cs typeface="Arial"/>
                <a:sym typeface="Arial"/>
              </a:rPr>
              <a:t>2015, that it still operated and that </a:t>
            </a:r>
            <a:r>
              <a:rPr lang="en-GB" sz="2000" dirty="0" smtClean="0">
                <a:solidFill>
                  <a:srgbClr val="000000"/>
                </a:solidFill>
                <a:ea typeface="Arial"/>
                <a:cs typeface="Arial"/>
                <a:sym typeface="Arial"/>
              </a:rPr>
              <a:t>its numbers rose day by day</a:t>
            </a:r>
            <a:r>
              <a:rPr lang="en-GB" sz="2000" dirty="0" smtClean="0"/>
              <a:t>:</a:t>
            </a:r>
            <a:endParaRPr lang="en-GB" sz="2000" b="0" i="0" u="none" strike="noStrike" cap="none" dirty="0" smtClean="0">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g117f747f9aa_0_1960"/>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g117f747f9aa_0_1960"/>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g117f747f9aa_0_1960"/>
          <p:cNvSpPr/>
          <p:nvPr/>
        </p:nvSpPr>
        <p:spPr>
          <a:xfrm>
            <a:off x="4992395" y="5072088"/>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54" name="Google Shape;454;g117f747f9aa_0_1960"/>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455" name="Google Shape;455;g117f747f9aa_0_1960"/>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56" name="Google Shape;456;g117f747f9aa_0_1960"/>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57" name="Google Shape;457;g117f747f9aa_0_1960"/>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458" name="Google Shape;458;g117f747f9aa_0_1960"/>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59" name="Google Shape;459;g117f747f9aa_0_1960"/>
          <p:cNvSpPr/>
          <p:nvPr/>
        </p:nvSpPr>
        <p:spPr>
          <a:xfrm>
            <a:off x="378000" y="2390600"/>
            <a:ext cx="11213700" cy="4632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lang="es-AR" sz="2800" b="1" dirty="0"/>
          </a:p>
          <a:p>
            <a:pPr lvl="0" algn="ctr"/>
            <a:r>
              <a:rPr lang="en-US" sz="2700" b="1" dirty="0" smtClean="0">
                <a:latin typeface="Arial"/>
                <a:ea typeface="Arial"/>
                <a:cs typeface="Arial"/>
                <a:sym typeface="Arial"/>
              </a:rPr>
              <a:t>COMPLAINT FILED BEFORE THE COURT:</a:t>
            </a:r>
          </a:p>
          <a:p>
            <a:pPr marL="0" marR="0" lvl="0" indent="0" algn="ctr" rtl="0">
              <a:lnSpc>
                <a:spcPct val="100000"/>
              </a:lnSpc>
              <a:spcBef>
                <a:spcPts val="0"/>
              </a:spcBef>
              <a:spcAft>
                <a:spcPts val="0"/>
              </a:spcAft>
              <a:buNone/>
            </a:pPr>
            <a:endParaRPr sz="2400" dirty="0" smtClean="0"/>
          </a:p>
          <a:p>
            <a:pPr marL="0" marR="0" lvl="0" indent="0" algn="l" rtl="0">
              <a:lnSpc>
                <a:spcPct val="115000"/>
              </a:lnSpc>
              <a:spcBef>
                <a:spcPts val="0"/>
              </a:spcBef>
              <a:spcAft>
                <a:spcPts val="0"/>
              </a:spcAft>
              <a:buNone/>
            </a:pPr>
            <a:endParaRPr sz="19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p:txBody>
      </p:sp>
      <p:grpSp>
        <p:nvGrpSpPr>
          <p:cNvPr id="2" name="Google Shape;460;g117f747f9aa_0_1960"/>
          <p:cNvGrpSpPr/>
          <p:nvPr/>
        </p:nvGrpSpPr>
        <p:grpSpPr>
          <a:xfrm>
            <a:off x="773024" y="5543695"/>
            <a:ext cx="8755385" cy="898908"/>
            <a:chOff x="1431322" y="2473842"/>
            <a:chExt cx="6566703" cy="674198"/>
          </a:xfrm>
        </p:grpSpPr>
        <p:sp>
          <p:nvSpPr>
            <p:cNvPr id="461" name="Google Shape;461;g117f747f9aa_0_1960"/>
            <p:cNvSpPr/>
            <p:nvPr/>
          </p:nvSpPr>
          <p:spPr>
            <a:xfrm rot="-5400000">
              <a:off x="4644475" y="-209208"/>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2" name="Google Shape;462;g117f747f9aa_0_1960"/>
            <p:cNvSpPr txBox="1"/>
            <p:nvPr/>
          </p:nvSpPr>
          <p:spPr>
            <a:xfrm>
              <a:off x="3644159" y="2491039"/>
              <a:ext cx="3945600" cy="657000"/>
            </a:xfrm>
            <a:prstGeom prst="rect">
              <a:avLst/>
            </a:prstGeom>
            <a:noFill/>
            <a:ln>
              <a:noFill/>
            </a:ln>
          </p:spPr>
          <p:txBody>
            <a:bodyPr spcFirstLastPara="1" wrap="square" lIns="121900" tIns="121900" rIns="121900" bIns="121900" anchor="ctr" anchorCtr="0">
              <a:noAutofit/>
            </a:bodyPr>
            <a:lstStyle/>
            <a:p>
              <a:pPr marL="609600" lvl="0" indent="0">
                <a:lnSpc>
                  <a:spcPct val="115000"/>
                </a:lnSpc>
                <a:spcBef>
                  <a:spcPts val="0"/>
                </a:spcBef>
                <a:spcAft>
                  <a:spcPts val="0"/>
                </a:spcAft>
                <a:buNone/>
              </a:pPr>
              <a:r>
                <a:rPr lang="es-AR" sz="2400" dirty="0" err="1" smtClean="0">
                  <a:solidFill>
                    <a:schemeClr val="lt1"/>
                  </a:solidFill>
                  <a:sym typeface="Roboto"/>
                </a:rPr>
                <a:t>Users</a:t>
              </a:r>
              <a:r>
                <a:rPr lang="es-AR" sz="2400" dirty="0" smtClean="0">
                  <a:solidFill>
                    <a:schemeClr val="lt1"/>
                  </a:solidFill>
                  <a:sym typeface="Roboto"/>
                </a:rPr>
                <a:t> –natural and legal </a:t>
              </a:r>
              <a:r>
                <a:rPr lang="es-AR" sz="2400" dirty="0" err="1" smtClean="0">
                  <a:solidFill>
                    <a:schemeClr val="lt1"/>
                  </a:solidFill>
                  <a:sym typeface="Roboto"/>
                </a:rPr>
                <a:t>persons</a:t>
              </a:r>
              <a:r>
                <a:rPr lang="es-AR" sz="2400" dirty="0" smtClean="0">
                  <a:solidFill>
                    <a:schemeClr val="lt1"/>
                  </a:solidFill>
                  <a:sym typeface="Roboto"/>
                </a:rPr>
                <a:t> – in </a:t>
              </a:r>
              <a:r>
                <a:rPr lang="es-AR" sz="2400" dirty="0" err="1" smtClean="0">
                  <a:solidFill>
                    <a:schemeClr val="lt1"/>
                  </a:solidFill>
                  <a:sym typeface="Roboto"/>
                </a:rPr>
                <a:t>all</a:t>
              </a:r>
              <a:r>
                <a:rPr lang="es-AR" sz="2400" dirty="0" smtClean="0">
                  <a:solidFill>
                    <a:schemeClr val="lt1"/>
                  </a:solidFill>
                  <a:sym typeface="Roboto"/>
                </a:rPr>
                <a:t> </a:t>
              </a:r>
              <a:r>
                <a:rPr lang="es-AR" sz="2400" dirty="0" err="1" smtClean="0">
                  <a:solidFill>
                    <a:schemeClr val="lt1"/>
                  </a:solidFill>
                  <a:sym typeface="Roboto"/>
                </a:rPr>
                <a:t>the</a:t>
              </a:r>
              <a:r>
                <a:rPr lang="es-AR" sz="2400" dirty="0" smtClean="0">
                  <a:solidFill>
                    <a:schemeClr val="lt1"/>
                  </a:solidFill>
                  <a:sym typeface="Roboto"/>
                </a:rPr>
                <a:t> country.</a:t>
              </a:r>
              <a:endParaRPr lang="es-AR" sz="2400" dirty="0">
                <a:solidFill>
                  <a:schemeClr val="lt1"/>
                </a:solidFill>
                <a:sym typeface="Roboto"/>
              </a:endParaRPr>
            </a:p>
          </p:txBody>
        </p:sp>
        <p:sp>
          <p:nvSpPr>
            <p:cNvPr id="463" name="Google Shape;463;g117f747f9aa_0_1960"/>
            <p:cNvSpPr/>
            <p:nvPr/>
          </p:nvSpPr>
          <p:spPr>
            <a:xfrm rot="-5400000">
              <a:off x="2155372" y="1749793"/>
              <a:ext cx="670500" cy="21186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4" name="Google Shape;464;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5" name="Google Shape;465;g117f747f9aa_0_1960"/>
            <p:cNvSpPr/>
            <p:nvPr/>
          </p:nvSpPr>
          <p:spPr>
            <a:xfrm>
              <a:off x="2025162" y="2616799"/>
              <a:ext cx="1457400" cy="395100"/>
            </a:xfrm>
            <a:prstGeom prst="rect">
              <a:avLst/>
            </a:prstGeom>
            <a:noFill/>
            <a:ln>
              <a:noFill/>
            </a:ln>
          </p:spPr>
          <p:txBody>
            <a:bodyPr spcFirstLastPara="1" wrap="square" lIns="121900" tIns="121900" rIns="121900" bIns="121900" anchor="ctr" anchorCtr="0">
              <a:noAutofit/>
            </a:bodyPr>
            <a:lstStyle/>
            <a:p>
              <a:r>
                <a:rPr lang="es-AR" sz="2100" b="1" dirty="0" smtClean="0">
                  <a:solidFill>
                    <a:srgbClr val="FFFFFF"/>
                  </a:solidFill>
                  <a:latin typeface="Roboto"/>
                  <a:ea typeface="Roboto"/>
                  <a:cs typeface="Roboto"/>
                  <a:sym typeface="Roboto"/>
                </a:rPr>
                <a:t>3,419</a:t>
              </a:r>
              <a:endParaRPr lang="es-AR" sz="2100" b="1" dirty="0">
                <a:solidFill>
                  <a:srgbClr val="FFFFFF"/>
                </a:solidFill>
                <a:latin typeface="Roboto"/>
                <a:ea typeface="Roboto"/>
                <a:cs typeface="Roboto"/>
                <a:sym typeface="Roboto"/>
              </a:endParaRPr>
            </a:p>
          </p:txBody>
        </p:sp>
      </p:grpSp>
      <p:grpSp>
        <p:nvGrpSpPr>
          <p:cNvPr id="3" name="Google Shape;466;g117f747f9aa_0_1960"/>
          <p:cNvGrpSpPr/>
          <p:nvPr/>
        </p:nvGrpSpPr>
        <p:grpSpPr>
          <a:xfrm>
            <a:off x="773024" y="3674474"/>
            <a:ext cx="8755384" cy="1048554"/>
            <a:chOff x="1431323" y="2473842"/>
            <a:chExt cx="6566702" cy="786435"/>
          </a:xfrm>
        </p:grpSpPr>
        <p:sp>
          <p:nvSpPr>
            <p:cNvPr id="467" name="Google Shape;467;g117f747f9aa_0_1960"/>
            <p:cNvSpPr/>
            <p:nvPr/>
          </p:nvSpPr>
          <p:spPr>
            <a:xfrm rot="-5400000">
              <a:off x="4644475" y="-209208"/>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68" name="Google Shape;468;g117f747f9aa_0_1960"/>
            <p:cNvSpPr txBox="1"/>
            <p:nvPr/>
          </p:nvSpPr>
          <p:spPr>
            <a:xfrm>
              <a:off x="3406122" y="2603277"/>
              <a:ext cx="4457400" cy="657000"/>
            </a:xfrm>
            <a:prstGeom prst="rect">
              <a:avLst/>
            </a:prstGeom>
            <a:noFill/>
            <a:ln>
              <a:noFill/>
            </a:ln>
          </p:spPr>
          <p:txBody>
            <a:bodyPr spcFirstLastPara="1" wrap="square" lIns="121900" tIns="121900" rIns="121900" bIns="121900" anchor="ctr" anchorCtr="0">
              <a:noAutofit/>
            </a:bodyPr>
            <a:lstStyle/>
            <a:p>
              <a:pPr marL="990600" lvl="0" algn="l" rtl="0">
                <a:lnSpc>
                  <a:spcPct val="115000"/>
                </a:lnSpc>
                <a:spcBef>
                  <a:spcPts val="0"/>
                </a:spcBef>
                <a:spcAft>
                  <a:spcPts val="0"/>
                </a:spcAft>
                <a:buNone/>
                <a:tabLst>
                  <a:tab pos="901700" algn="l"/>
                </a:tabLst>
              </a:pPr>
              <a:r>
                <a:rPr lang="es-AR" sz="2400" dirty="0" err="1" smtClean="0">
                  <a:solidFill>
                    <a:schemeClr val="lt1"/>
                  </a:solidFill>
                  <a:sym typeface="Roboto"/>
                </a:rPr>
                <a:t>Apocryphal</a:t>
              </a:r>
              <a:r>
                <a:rPr lang="es-AR" sz="2400" dirty="0" smtClean="0">
                  <a:solidFill>
                    <a:schemeClr val="lt1"/>
                  </a:solidFill>
                  <a:sym typeface="Roboto"/>
                </a:rPr>
                <a:t> </a:t>
              </a:r>
              <a:r>
                <a:rPr lang="es-AR" sz="2400" dirty="0" err="1" smtClean="0">
                  <a:solidFill>
                    <a:schemeClr val="lt1"/>
                  </a:solidFill>
                  <a:sym typeface="Roboto"/>
                </a:rPr>
                <a:t>invoices</a:t>
              </a:r>
              <a:r>
                <a:rPr lang="es-AR" sz="2400" dirty="0" smtClean="0">
                  <a:solidFill>
                    <a:schemeClr val="lt1"/>
                  </a:solidFill>
                  <a:sym typeface="Roboto"/>
                </a:rPr>
                <a:t> </a:t>
              </a:r>
              <a:r>
                <a:rPr lang="es-AR" sz="2400" dirty="0" err="1" smtClean="0">
                  <a:solidFill>
                    <a:schemeClr val="lt1"/>
                  </a:solidFill>
                  <a:sym typeface="Roboto"/>
                </a:rPr>
                <a:t>issued</a:t>
              </a:r>
              <a:r>
                <a:rPr lang="es-AR" sz="2400" dirty="0" smtClean="0">
                  <a:solidFill>
                    <a:schemeClr val="lt1"/>
                  </a:solidFill>
                  <a:sym typeface="Roboto"/>
                </a:rPr>
                <a:t>  </a:t>
              </a:r>
              <a:r>
                <a:rPr lang="es-AR" sz="2400" dirty="0" err="1" smtClean="0">
                  <a:solidFill>
                    <a:schemeClr val="lt1"/>
                  </a:solidFill>
                  <a:sym typeface="Roboto"/>
                </a:rPr>
                <a:t>till</a:t>
              </a:r>
              <a:r>
                <a:rPr lang="es-AR" sz="2400" dirty="0" smtClean="0">
                  <a:solidFill>
                    <a:schemeClr val="lt1"/>
                  </a:solidFill>
                  <a:sym typeface="Roboto"/>
                </a:rPr>
                <a:t> </a:t>
              </a:r>
              <a:r>
                <a:rPr lang="es-AR" sz="2400" dirty="0" err="1" smtClean="0">
                  <a:solidFill>
                    <a:schemeClr val="lt1"/>
                  </a:solidFill>
                  <a:sym typeface="Roboto"/>
                </a:rPr>
                <a:t>now</a:t>
              </a:r>
              <a:endParaRPr lang="es-AR" sz="2400" dirty="0">
                <a:solidFill>
                  <a:schemeClr val="lt1"/>
                </a:solidFill>
                <a:sym typeface="Roboto"/>
              </a:endParaRPr>
            </a:p>
            <a:p>
              <a:pPr marL="0" lvl="0" indent="0" algn="l" rtl="0">
                <a:lnSpc>
                  <a:spcPct val="115000"/>
                </a:lnSpc>
                <a:spcBef>
                  <a:spcPts val="0"/>
                </a:spcBef>
                <a:spcAft>
                  <a:spcPts val="0"/>
                </a:spcAft>
                <a:buNone/>
              </a:pPr>
              <a:endParaRPr sz="1100" dirty="0">
                <a:solidFill>
                  <a:srgbClr val="FFFFFF"/>
                </a:solidFill>
                <a:latin typeface="Roboto"/>
                <a:ea typeface="Roboto"/>
                <a:cs typeface="Roboto"/>
                <a:sym typeface="Roboto"/>
              </a:endParaRPr>
            </a:p>
          </p:txBody>
        </p:sp>
        <p:sp>
          <p:nvSpPr>
            <p:cNvPr id="469" name="Google Shape;469;g117f747f9aa_0_1960"/>
            <p:cNvSpPr/>
            <p:nvPr/>
          </p:nvSpPr>
          <p:spPr>
            <a:xfrm rot="-5400000">
              <a:off x="1987073" y="1918100"/>
              <a:ext cx="670500" cy="17820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0" name="Google Shape;470;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1" name="Google Shape;471;g117f747f9aa_0_1960"/>
            <p:cNvSpPr/>
            <p:nvPr/>
          </p:nvSpPr>
          <p:spPr>
            <a:xfrm>
              <a:off x="2025170" y="2616786"/>
              <a:ext cx="1120800" cy="522300"/>
            </a:xfrm>
            <a:prstGeom prst="rect">
              <a:avLst/>
            </a:prstGeom>
            <a:noFill/>
            <a:ln>
              <a:noFill/>
            </a:ln>
          </p:spPr>
          <p:txBody>
            <a:bodyPr spcFirstLastPara="1" wrap="square" lIns="121900" tIns="121900" rIns="121900" bIns="121900" anchor="ctr" anchorCtr="0">
              <a:noAutofit/>
            </a:bodyPr>
            <a:lstStyle/>
            <a:p>
              <a:r>
                <a:rPr lang="es-AR" sz="2100" b="1" dirty="0" smtClean="0">
                  <a:solidFill>
                    <a:srgbClr val="FFFFFF"/>
                  </a:solidFill>
                  <a:latin typeface="Roboto"/>
                  <a:ea typeface="Roboto"/>
                  <a:cs typeface="Roboto"/>
                  <a:sym typeface="Roboto"/>
                </a:rPr>
                <a:t>28,795</a:t>
              </a:r>
              <a:endParaRPr lang="es-AR" sz="2100" b="1" dirty="0">
                <a:solidFill>
                  <a:srgbClr val="FFFFFF"/>
                </a:solidFill>
                <a:latin typeface="Roboto"/>
                <a:ea typeface="Roboto"/>
                <a:cs typeface="Roboto"/>
                <a:sym typeface="Roboto"/>
              </a:endParaRPr>
            </a:p>
          </p:txBody>
        </p:sp>
        <p:cxnSp>
          <p:nvCxnSpPr>
            <p:cNvPr id="472" name="Google Shape;472;g117f747f9aa_0_1960"/>
            <p:cNvCxnSpPr/>
            <p:nvPr/>
          </p:nvCxnSpPr>
          <p:spPr>
            <a:xfrm>
              <a:off x="5209891" y="2585784"/>
              <a:ext cx="0" cy="444600"/>
            </a:xfrm>
            <a:prstGeom prst="straightConnector1">
              <a:avLst/>
            </a:prstGeom>
            <a:noFill/>
            <a:ln w="9525" cap="flat" cmpd="sng">
              <a:solidFill>
                <a:srgbClr val="FFFFFF"/>
              </a:solidFill>
              <a:prstDash val="dot"/>
              <a:round/>
              <a:headEnd type="none" w="sm" len="sm"/>
              <a:tailEnd type="none" w="sm" len="sm"/>
            </a:ln>
          </p:spPr>
        </p:cxnSp>
      </p:grpSp>
      <p:grpSp>
        <p:nvGrpSpPr>
          <p:cNvPr id="4" name="Google Shape;473;g117f747f9aa_0_1960"/>
          <p:cNvGrpSpPr/>
          <p:nvPr/>
        </p:nvGrpSpPr>
        <p:grpSpPr>
          <a:xfrm>
            <a:off x="769092" y="2704450"/>
            <a:ext cx="8954914" cy="930900"/>
            <a:chOff x="1431323" y="2446151"/>
            <a:chExt cx="6432205" cy="698192"/>
          </a:xfrm>
        </p:grpSpPr>
        <p:sp>
          <p:nvSpPr>
            <p:cNvPr id="474" name="Google Shape;474;g117f747f9aa_0_1960"/>
            <p:cNvSpPr/>
            <p:nvPr/>
          </p:nvSpPr>
          <p:spPr>
            <a:xfrm rot="16200000">
              <a:off x="4416419" y="-209208"/>
              <a:ext cx="670500" cy="6036602"/>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5" name="Google Shape;475;g117f747f9aa_0_1960"/>
            <p:cNvSpPr txBox="1"/>
            <p:nvPr/>
          </p:nvSpPr>
          <p:spPr>
            <a:xfrm>
              <a:off x="3583728" y="2446151"/>
              <a:ext cx="4279800" cy="657000"/>
            </a:xfrm>
            <a:prstGeom prst="rect">
              <a:avLst/>
            </a:prstGeom>
            <a:noFill/>
            <a:ln>
              <a:noFill/>
            </a:ln>
          </p:spPr>
          <p:txBody>
            <a:bodyPr spcFirstLastPara="1" wrap="square" lIns="121900" tIns="121900" rIns="121900" bIns="121900" anchor="ctr" anchorCtr="0">
              <a:noAutofit/>
            </a:bodyPr>
            <a:lstStyle/>
            <a:p>
              <a:pPr marL="457200" lvl="0" indent="165100" algn="l" rtl="0">
                <a:lnSpc>
                  <a:spcPct val="115000"/>
                </a:lnSpc>
                <a:spcBef>
                  <a:spcPts val="0"/>
                </a:spcBef>
                <a:spcAft>
                  <a:spcPts val="0"/>
                </a:spcAft>
                <a:buNone/>
              </a:pPr>
              <a:r>
                <a:rPr lang="es-AR" sz="2400" dirty="0" err="1" smtClean="0">
                  <a:solidFill>
                    <a:schemeClr val="lt1"/>
                  </a:solidFill>
                </a:rPr>
                <a:t>Identified</a:t>
              </a:r>
              <a:r>
                <a:rPr lang="es-AR" sz="2400" dirty="0" smtClean="0">
                  <a:solidFill>
                    <a:schemeClr val="lt1"/>
                  </a:solidFill>
                </a:rPr>
                <a:t> “</a:t>
              </a:r>
              <a:r>
                <a:rPr lang="es-AR" sz="2400" dirty="0" err="1" smtClean="0">
                  <a:solidFill>
                    <a:schemeClr val="lt1"/>
                  </a:solidFill>
                </a:rPr>
                <a:t>mills</a:t>
              </a:r>
              <a:r>
                <a:rPr lang="es-AR" sz="2400" dirty="0" smtClean="0">
                  <a:solidFill>
                    <a:schemeClr val="lt1"/>
                  </a:solidFill>
                </a:rPr>
                <a:t>”.</a:t>
              </a:r>
              <a:endParaRPr sz="2400" dirty="0">
                <a:solidFill>
                  <a:schemeClr val="lt1"/>
                </a:solidFill>
              </a:endParaRPr>
            </a:p>
          </p:txBody>
        </p:sp>
        <p:sp>
          <p:nvSpPr>
            <p:cNvPr id="476" name="Google Shape;476;g117f747f9aa_0_1960"/>
            <p:cNvSpPr/>
            <p:nvPr/>
          </p:nvSpPr>
          <p:spPr>
            <a:xfrm rot="-5400000">
              <a:off x="2000423" y="1904743"/>
              <a:ext cx="670500" cy="18087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77" name="Google Shape;477;g117f747f9aa_0_1960"/>
            <p:cNvSpPr/>
            <p:nvPr/>
          </p:nvSpPr>
          <p:spPr>
            <a:xfrm>
              <a:off x="1499580" y="25478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cxnSp>
          <p:nvCxnSpPr>
            <p:cNvPr id="478" name="Google Shape;478;g117f747f9aa_0_1960"/>
            <p:cNvCxnSpPr/>
            <p:nvPr/>
          </p:nvCxnSpPr>
          <p:spPr>
            <a:xfrm>
              <a:off x="6489273" y="2678843"/>
              <a:ext cx="0" cy="444600"/>
            </a:xfrm>
            <a:prstGeom prst="straightConnector1">
              <a:avLst/>
            </a:prstGeom>
            <a:noFill/>
            <a:ln w="9525" cap="flat" cmpd="sng">
              <a:solidFill>
                <a:srgbClr val="FFFFFF"/>
              </a:solidFill>
              <a:prstDash val="dot"/>
              <a:round/>
              <a:headEnd type="none" w="sm" len="sm"/>
              <a:tailEnd type="none" w="sm" len="sm"/>
            </a:ln>
          </p:spPr>
        </p:cxnSp>
        <p:sp>
          <p:nvSpPr>
            <p:cNvPr id="479" name="Google Shape;479;g117f747f9aa_0_1960"/>
            <p:cNvSpPr/>
            <p:nvPr/>
          </p:nvSpPr>
          <p:spPr>
            <a:xfrm>
              <a:off x="2025174" y="2616792"/>
              <a:ext cx="608400" cy="3951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2100" b="1" dirty="0">
                  <a:solidFill>
                    <a:srgbClr val="FFFFFF"/>
                  </a:solidFill>
                  <a:latin typeface="Roboto"/>
                  <a:ea typeface="Roboto"/>
                  <a:cs typeface="Roboto"/>
                  <a:sym typeface="Roboto"/>
                </a:rPr>
                <a:t>19</a:t>
              </a:r>
            </a:p>
          </p:txBody>
        </p:sp>
      </p:grpSp>
      <p:grpSp>
        <p:nvGrpSpPr>
          <p:cNvPr id="5" name="Google Shape;480;g117f747f9aa_0_1960"/>
          <p:cNvGrpSpPr/>
          <p:nvPr/>
        </p:nvGrpSpPr>
        <p:grpSpPr>
          <a:xfrm>
            <a:off x="771135" y="4611615"/>
            <a:ext cx="8833473" cy="906524"/>
            <a:chOff x="1372755" y="2435740"/>
            <a:chExt cx="6625270" cy="679910"/>
          </a:xfrm>
        </p:grpSpPr>
        <p:sp>
          <p:nvSpPr>
            <p:cNvPr id="481" name="Google Shape;481;g117f747f9aa_0_1960"/>
            <p:cNvSpPr/>
            <p:nvPr/>
          </p:nvSpPr>
          <p:spPr>
            <a:xfrm rot="16200000">
              <a:off x="4644475" y="-247310"/>
              <a:ext cx="670500" cy="6036600"/>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2" name="Google Shape;482;g117f747f9aa_0_1960"/>
            <p:cNvSpPr txBox="1"/>
            <p:nvPr/>
          </p:nvSpPr>
          <p:spPr>
            <a:xfrm>
              <a:off x="3630622" y="2451882"/>
              <a:ext cx="4147800" cy="657000"/>
            </a:xfrm>
            <a:prstGeom prst="rect">
              <a:avLst/>
            </a:prstGeom>
            <a:noFill/>
            <a:ln>
              <a:noFill/>
            </a:ln>
          </p:spPr>
          <p:txBody>
            <a:bodyPr spcFirstLastPara="1" wrap="square" lIns="121900" tIns="121900" rIns="121900" bIns="121900" anchor="ctr" anchorCtr="0">
              <a:noAutofit/>
            </a:bodyPr>
            <a:lstStyle/>
            <a:p>
              <a:pPr marL="609600">
                <a:lnSpc>
                  <a:spcPct val="115000"/>
                </a:lnSpc>
              </a:pPr>
              <a:r>
                <a:rPr lang="es-AR" sz="2400" dirty="0" smtClean="0">
                  <a:solidFill>
                    <a:schemeClr val="lt1"/>
                  </a:solidFill>
                  <a:sym typeface="Roboto"/>
                </a:rPr>
                <a:t>In </a:t>
              </a:r>
              <a:r>
                <a:rPr lang="es-AR" sz="2400" dirty="0" smtClean="0">
                  <a:solidFill>
                    <a:schemeClr val="lt1"/>
                  </a:solidFill>
                  <a:sym typeface="Roboto"/>
                </a:rPr>
                <a:t>VAT </a:t>
              </a:r>
              <a:r>
                <a:rPr lang="es-AR" sz="2400" dirty="0" err="1" smtClean="0">
                  <a:solidFill>
                    <a:schemeClr val="lt1"/>
                  </a:solidFill>
                  <a:sym typeface="Roboto"/>
                </a:rPr>
                <a:t>challengeable</a:t>
              </a:r>
              <a:r>
                <a:rPr lang="es-AR" sz="2400" dirty="0" smtClean="0">
                  <a:solidFill>
                    <a:schemeClr val="lt1"/>
                  </a:solidFill>
                  <a:sym typeface="Roboto"/>
                </a:rPr>
                <a:t> </a:t>
              </a:r>
              <a:r>
                <a:rPr lang="es-AR" sz="2400" dirty="0" err="1" smtClean="0">
                  <a:solidFill>
                    <a:schemeClr val="lt1"/>
                  </a:solidFill>
                  <a:sym typeface="Roboto"/>
                </a:rPr>
                <a:t>tax</a:t>
              </a:r>
              <a:r>
                <a:rPr lang="es-AR" sz="2400" dirty="0" smtClean="0">
                  <a:solidFill>
                    <a:schemeClr val="lt1"/>
                  </a:solidFill>
                  <a:sym typeface="Roboto"/>
                </a:rPr>
                <a:t> </a:t>
              </a:r>
              <a:r>
                <a:rPr lang="es-AR" sz="2400" dirty="0" err="1" smtClean="0">
                  <a:solidFill>
                    <a:schemeClr val="lt1"/>
                  </a:solidFill>
                  <a:sym typeface="Roboto"/>
                </a:rPr>
                <a:t>credit</a:t>
              </a:r>
              <a:r>
                <a:rPr lang="es-AR" sz="2400" dirty="0" smtClean="0">
                  <a:solidFill>
                    <a:schemeClr val="lt1"/>
                  </a:solidFill>
                  <a:sym typeface="Roboto"/>
                </a:rPr>
                <a:t> </a:t>
              </a:r>
              <a:endParaRPr lang="es-AR" sz="2400" dirty="0">
                <a:solidFill>
                  <a:schemeClr val="lt1"/>
                </a:solidFill>
                <a:sym typeface="Roboto"/>
              </a:endParaRPr>
            </a:p>
          </p:txBody>
        </p:sp>
        <p:sp>
          <p:nvSpPr>
            <p:cNvPr id="483" name="Google Shape;483;g117f747f9aa_0_1960"/>
            <p:cNvSpPr/>
            <p:nvPr/>
          </p:nvSpPr>
          <p:spPr>
            <a:xfrm rot="16200000">
              <a:off x="2137155" y="1680750"/>
              <a:ext cx="670500" cy="2199300"/>
            </a:xfrm>
            <a:prstGeom prst="roundRect">
              <a:avLst>
                <a:gd name="adj" fmla="val 50000"/>
              </a:avLst>
            </a:prstGeom>
            <a:solidFill>
              <a:srgbClr val="307B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4" name="Google Shape;484;g117f747f9aa_0_1960"/>
            <p:cNvSpPr/>
            <p:nvPr/>
          </p:nvSpPr>
          <p:spPr>
            <a:xfrm>
              <a:off x="1451954" y="2509744"/>
              <a:ext cx="522300" cy="5223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85" name="Google Shape;485;g117f747f9aa_0_1960"/>
            <p:cNvSpPr/>
            <p:nvPr/>
          </p:nvSpPr>
          <p:spPr>
            <a:xfrm>
              <a:off x="2025162" y="2616793"/>
              <a:ext cx="1457400" cy="395100"/>
            </a:xfrm>
            <a:prstGeom prst="rect">
              <a:avLst/>
            </a:prstGeom>
            <a:noFill/>
            <a:ln>
              <a:noFill/>
            </a:ln>
          </p:spPr>
          <p:txBody>
            <a:bodyPr spcFirstLastPara="1" wrap="square" lIns="121900" tIns="121900" rIns="121900" bIns="121900" anchor="ctr" anchorCtr="0">
              <a:noAutofit/>
            </a:bodyPr>
            <a:lstStyle/>
            <a:p>
              <a:pPr lvl="0" indent="0">
                <a:spcBef>
                  <a:spcPts val="0"/>
                </a:spcBef>
                <a:spcAft>
                  <a:spcPts val="0"/>
                </a:spcAft>
                <a:buNone/>
              </a:pPr>
              <a:r>
                <a:rPr lang="es-AR" sz="2100" b="1" dirty="0">
                  <a:solidFill>
                    <a:srgbClr val="FFFFFF"/>
                  </a:solidFill>
                  <a:latin typeface="Roboto"/>
                  <a:ea typeface="Roboto"/>
                  <a:cs typeface="Roboto"/>
                  <a:sym typeface="Roboto"/>
                </a:rPr>
                <a:t>$</a:t>
              </a:r>
              <a:r>
                <a:rPr lang="es-AR" sz="2100" b="1" dirty="0" smtClean="0">
                  <a:solidFill>
                    <a:srgbClr val="FFFFFF"/>
                  </a:solidFill>
                  <a:latin typeface="Roboto"/>
                  <a:ea typeface="Roboto"/>
                  <a:cs typeface="Roboto"/>
                  <a:sym typeface="Roboto"/>
                </a:rPr>
                <a:t>247,315,951</a:t>
              </a:r>
              <a:endParaRPr lang="es-AR" sz="2100" b="1" dirty="0">
                <a:solidFill>
                  <a:srgbClr val="FFFFFF"/>
                </a:solidFill>
                <a:latin typeface="Roboto"/>
                <a:ea typeface="Roboto"/>
                <a:cs typeface="Roboto"/>
                <a:sym typeface="Roboto"/>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66242" y="2381459"/>
            <a:ext cx="10691446" cy="2345257"/>
          </a:xfrm>
          <a:prstGeom prst="rect">
            <a:avLst/>
          </a:prstGeom>
          <a:noFill/>
        </p:spPr>
        <p:txBody>
          <a:bodyPr wrap="square" rtlCol="0">
            <a:spAutoFit/>
          </a:bodyPr>
          <a:lstStyle/>
          <a:p>
            <a:pPr algn="just">
              <a:lnSpc>
                <a:spcPct val="120000"/>
              </a:lnSpc>
              <a:defRPr/>
            </a:pPr>
            <a:r>
              <a:rPr lang="en-GB" sz="2200" b="1" dirty="0" smtClean="0"/>
              <a:t>APOCRYPHAL INVOICES. EFFECTS  OF THEIR USE.</a:t>
            </a:r>
            <a:endParaRPr lang="en-GB" sz="2000" b="1" dirty="0" smtClean="0">
              <a:uFill>
                <a:solidFill>
                  <a:schemeClr val="bg2">
                    <a:lumMod val="25000"/>
                  </a:schemeClr>
                </a:solidFill>
              </a:uFill>
              <a:latin typeface="Arial Narrow" pitchFamily="34" charset="0"/>
            </a:endParaRPr>
          </a:p>
          <a:p>
            <a:pPr algn="just">
              <a:lnSpc>
                <a:spcPct val="120000"/>
              </a:lnSpc>
              <a:defRPr/>
            </a:pPr>
            <a:r>
              <a:rPr lang="en-GB" sz="2000" b="1" u="sng" dirty="0" smtClean="0">
                <a:uFill>
                  <a:solidFill>
                    <a:schemeClr val="bg2">
                      <a:lumMod val="25000"/>
                    </a:schemeClr>
                  </a:solidFill>
                </a:uFill>
                <a:latin typeface="Arial Narrow" pitchFamily="34" charset="0"/>
              </a:rPr>
              <a:t>Value Added Tax</a:t>
            </a:r>
            <a:r>
              <a:rPr lang="en-GB" sz="2000" b="1" dirty="0" smtClean="0">
                <a:latin typeface="Calibri" pitchFamily="34" charset="0"/>
              </a:rPr>
              <a:t>: </a:t>
            </a:r>
            <a:r>
              <a:rPr lang="en-GB" sz="2000" dirty="0" smtClean="0">
                <a:latin typeface="Arial Narrow" pitchFamily="34" charset="0"/>
              </a:rPr>
              <a:t>the taxable base is calculated as the difference between the tax debit and credit resulting from the purchases and sales of a taxpayer, thus, when taxpayers record apocryphal invoices they inflate their tax credits reducing the tax burden in relation to the due tax.</a:t>
            </a:r>
          </a:p>
          <a:p>
            <a:pPr algn="just">
              <a:lnSpc>
                <a:spcPct val="120000"/>
              </a:lnSpc>
              <a:defRPr/>
            </a:pPr>
            <a:r>
              <a:rPr lang="en-GB" sz="2000" b="1" u="sng" dirty="0" smtClean="0">
                <a:latin typeface="Arial Narrow" pitchFamily="34" charset="0"/>
              </a:rPr>
              <a:t>Income Tax: </a:t>
            </a:r>
            <a:r>
              <a:rPr lang="en-GB" sz="2000" dirty="0" smtClean="0">
                <a:latin typeface="Arial Narrow" pitchFamily="34" charset="0"/>
              </a:rPr>
              <a:t>The undue bulging of expenses using apocryphal invoices erodes the taxable base, thus reducing the tax amount due.</a:t>
            </a:r>
            <a:endParaRPr lang="en-GB" sz="2000" dirty="0">
              <a:latin typeface="Arial Narrow" pitchFamily="34" charset="0"/>
            </a:endParaRPr>
          </a:p>
        </p:txBody>
      </p:sp>
    </p:spTree>
    <p:extLst>
      <p:ext uri="{BB962C8B-B14F-4D97-AF65-F5344CB8AC3E}">
        <p14:creationId xmlns="" xmlns:p14="http://schemas.microsoft.com/office/powerpoint/2010/main" val="364823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89"/>
        <p:cNvGrpSpPr/>
        <p:nvPr/>
      </p:nvGrpSpPr>
      <p:grpSpPr>
        <a:xfrm>
          <a:off x="0" y="0"/>
          <a:ext cx="0" cy="0"/>
          <a:chOff x="0" y="0"/>
          <a:chExt cx="0" cy="0"/>
        </a:xfrm>
      </p:grpSpPr>
      <p:sp>
        <p:nvSpPr>
          <p:cNvPr id="490" name="Google Shape;490;p11"/>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1"/>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1"/>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493" name="Google Shape;493;p11"/>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pic>
        <p:nvPicPr>
          <p:cNvPr id="494" name="Google Shape;494;p11"/>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495" name="Google Shape;495;p11"/>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496" name="Google Shape;496;p11"/>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497" name="Google Shape;497;p11"/>
          <p:cNvSpPr/>
          <p:nvPr/>
        </p:nvSpPr>
        <p:spPr>
          <a:xfrm>
            <a:off x="437750" y="2134567"/>
            <a:ext cx="10972200" cy="2280624"/>
          </a:xfrm>
          <a:prstGeom prst="rect">
            <a:avLst/>
          </a:prstGeom>
          <a:noFill/>
          <a:ln>
            <a:noFill/>
          </a:ln>
        </p:spPr>
        <p:txBody>
          <a:bodyPr spcFirstLastPara="1" wrap="square" lIns="0" tIns="0" rIns="0" bIns="0" anchor="ctr" anchorCtr="0">
            <a:spAutoFit/>
          </a:bodyPr>
          <a:lstStyle/>
          <a:p>
            <a:pPr marL="457200" marR="0" lvl="0" indent="0" rtl="0">
              <a:lnSpc>
                <a:spcPct val="115000"/>
              </a:lnSpc>
              <a:spcBef>
                <a:spcPts val="0"/>
              </a:spcBef>
              <a:spcAft>
                <a:spcPts val="0"/>
              </a:spcAft>
              <a:buNone/>
            </a:pPr>
            <a:r>
              <a:rPr lang="en-GB" sz="2400" b="1" i="0" u="none" strike="noStrike" cap="none" dirty="0" smtClean="0">
                <a:latin typeface="Arial" panose="020B0604020202020204" pitchFamily="34" charset="0"/>
                <a:cs typeface="Arial" panose="020B0604020202020204" pitchFamily="34" charset="0"/>
              </a:rPr>
              <a:t>COMPLAINT - MEASURES REQUESTED BY THE AFIP</a:t>
            </a:r>
            <a:r>
              <a:rPr lang="en-GB" sz="2400" b="1" i="0" u="none" strike="noStrike" cap="none" dirty="0" smtClean="0">
                <a:latin typeface="Arial" panose="020B0604020202020204" pitchFamily="34" charset="0"/>
                <a:cs typeface="Arial" panose="020B0604020202020204" pitchFamily="34" charset="0"/>
              </a:rPr>
              <a:t>:</a:t>
            </a:r>
          </a:p>
          <a:p>
            <a:pPr marL="457200" marR="0" lvl="0" indent="0" rtl="0">
              <a:lnSpc>
                <a:spcPct val="115000"/>
              </a:lnSpc>
              <a:spcBef>
                <a:spcPts val="0"/>
              </a:spcBef>
              <a:spcAft>
                <a:spcPts val="0"/>
              </a:spcAft>
              <a:buNone/>
            </a:pPr>
            <a:endParaRPr lang="en-GB" sz="2400" b="1" i="0" u="none" strike="noStrike" cap="none" dirty="0" smtClean="0">
              <a:latin typeface="Arial" panose="020B0604020202020204" pitchFamily="34" charset="0"/>
              <a:cs typeface="Arial" panose="020B0604020202020204" pitchFamily="34" charset="0"/>
            </a:endParaRPr>
          </a:p>
          <a:p>
            <a:pPr marL="457200" marR="0" lvl="0" indent="-381000" algn="just" rtl="0">
              <a:lnSpc>
                <a:spcPct val="115000"/>
              </a:lnSpc>
              <a:spcBef>
                <a:spcPts val="0"/>
              </a:spcBef>
              <a:spcAft>
                <a:spcPts val="0"/>
              </a:spcAft>
              <a:buSzPts val="2400"/>
              <a:buFont typeface="Arial"/>
              <a:buChar char="●"/>
            </a:pPr>
            <a:r>
              <a:rPr lang="en-GB" sz="2000" b="0" i="0" u="none" strike="noStrike" cap="none" dirty="0" smtClean="0">
                <a:latin typeface="Arial" panose="020B0604020202020204" pitchFamily="34" charset="0"/>
                <a:ea typeface="Arial"/>
                <a:cs typeface="Arial" panose="020B0604020202020204" pitchFamily="34" charset="0"/>
                <a:sym typeface="Arial"/>
              </a:rPr>
              <a:t>Tapping of obtained telephone</a:t>
            </a:r>
            <a:r>
              <a:rPr lang="en-GB" sz="2000" dirty="0" smtClean="0">
                <a:latin typeface="Arial" panose="020B0604020202020204" pitchFamily="34" charset="0"/>
                <a:ea typeface="Arial"/>
                <a:cs typeface="Arial" panose="020B0604020202020204" pitchFamily="34" charset="0"/>
                <a:sym typeface="Arial"/>
              </a:rPr>
              <a:t>s and e-mail addresses</a:t>
            </a:r>
            <a:r>
              <a:rPr lang="en-GB" sz="2000" b="0" i="0" u="none" strike="noStrike" cap="none" dirty="0" smtClean="0">
                <a:latin typeface="Arial" panose="020B0604020202020204" pitchFamily="34" charset="0"/>
                <a:ea typeface="Arial"/>
                <a:cs typeface="Arial" panose="020B0604020202020204" pitchFamily="34" charset="0"/>
                <a:sym typeface="Arial"/>
              </a:rPr>
              <a:t>.</a:t>
            </a:r>
            <a:endParaRPr lang="en-GB" sz="2000" dirty="0" smtClean="0">
              <a:latin typeface="Arial" panose="020B0604020202020204" pitchFamily="34" charset="0"/>
              <a:cs typeface="Arial" panose="020B0604020202020204" pitchFamily="34" charset="0"/>
            </a:endParaRPr>
          </a:p>
          <a:p>
            <a:pPr marL="457200" marR="0" lvl="0" indent="-381000" algn="just" rtl="0">
              <a:lnSpc>
                <a:spcPct val="115000"/>
              </a:lnSpc>
              <a:spcBef>
                <a:spcPts val="0"/>
              </a:spcBef>
              <a:spcAft>
                <a:spcPts val="0"/>
              </a:spcAft>
              <a:buSzPts val="24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Search </a:t>
            </a:r>
            <a:r>
              <a:rPr lang="en-GB" sz="2000" dirty="0" smtClean="0">
                <a:solidFill>
                  <a:srgbClr val="000000"/>
                </a:solidFill>
                <a:latin typeface="Arial" panose="020B0604020202020204" pitchFamily="34" charset="0"/>
                <a:ea typeface="Arial"/>
                <a:cs typeface="Arial" panose="020B0604020202020204" pitchFamily="34" charset="0"/>
                <a:sym typeface="Arial"/>
              </a:rPr>
              <a:t>of domiciles and seizure of relevant information and documents.</a:t>
            </a:r>
            <a:endParaRPr lang="en-GB" sz="2000" dirty="0" smtClean="0">
              <a:latin typeface="Arial" panose="020B0604020202020204" pitchFamily="34" charset="0"/>
              <a:cs typeface="Arial" panose="020B0604020202020204" pitchFamily="34" charset="0"/>
            </a:endParaRPr>
          </a:p>
          <a:p>
            <a:pPr marL="457200" marR="0" lvl="0" indent="-381000" algn="just" rtl="0">
              <a:lnSpc>
                <a:spcPct val="115000"/>
              </a:lnSpc>
              <a:spcBef>
                <a:spcPts val="0"/>
              </a:spcBef>
              <a:spcAft>
                <a:spcPts val="0"/>
              </a:spcAft>
              <a:buSzPts val="24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IPs: information requests to internet providers who had not answered previously.</a:t>
            </a:r>
            <a:endParaRPr lang="en-GB" sz="2000" b="0" i="0" u="none" strike="noStrike" cap="none" dirty="0" smtClean="0">
              <a:latin typeface="Arial" panose="020B0604020202020204" pitchFamily="34" charset="0"/>
              <a:ea typeface="Arial"/>
              <a:cs typeface="Arial" panose="020B0604020202020204" pitchFamily="34" charset="0"/>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95270" y="2381459"/>
            <a:ext cx="10691446" cy="4124206"/>
          </a:xfrm>
          <a:prstGeom prst="rect">
            <a:avLst/>
          </a:prstGeom>
          <a:noFill/>
        </p:spPr>
        <p:txBody>
          <a:bodyPr wrap="square" rtlCol="0">
            <a:spAutoFit/>
          </a:bodyPr>
          <a:lstStyle/>
          <a:p>
            <a:r>
              <a:rPr lang="es-AR" sz="2400" b="1" dirty="0" smtClean="0">
                <a:latin typeface="Arial" panose="020B0604020202020204" pitchFamily="34" charset="0"/>
                <a:cs typeface="Arial" panose="020B0604020202020204" pitchFamily="34" charset="0"/>
              </a:rPr>
              <a:t>ROLE OF THE TAX ADMINISTRATION IN THE CRIMINAL PROSECUTION. </a:t>
            </a:r>
            <a:r>
              <a:rPr lang="es-AR" sz="2400" dirty="0" smtClean="0">
                <a:latin typeface="Arial" panose="020B0604020202020204" pitchFamily="34" charset="0"/>
                <a:cs typeface="Arial" panose="020B0604020202020204" pitchFamily="34" charset="0"/>
              </a:rPr>
              <a:t> </a:t>
            </a:r>
            <a:endParaRPr lang="es-AR" sz="2400" dirty="0">
              <a:latin typeface="Arial" panose="020B0604020202020204" pitchFamily="34" charset="0"/>
              <a:cs typeface="Arial" panose="020B0604020202020204" pitchFamily="34" charset="0"/>
            </a:endParaRPr>
          </a:p>
          <a:p>
            <a:endParaRPr lang="en-GB" sz="1200" dirty="0" smtClean="0">
              <a:latin typeface="Arial" pitchFamily="34" charset="0"/>
              <a:cs typeface="Arial" pitchFamily="34" charset="0"/>
            </a:endParaRPr>
          </a:p>
          <a:p>
            <a:r>
              <a:rPr lang="en-GB" sz="1200" dirty="0" smtClean="0">
                <a:latin typeface="Arial" pitchFamily="34" charset="0"/>
                <a:cs typeface="Arial" pitchFamily="34" charset="0"/>
              </a:rPr>
              <a:t>The criminal prosecution can be initiated by a complaint or accusation, police prevention measures, or ex officio by the Federal Public Prosecutor’s Office.</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 </a:t>
            </a:r>
            <a:endParaRPr lang="es-AR" sz="1200" dirty="0" smtClean="0">
              <a:latin typeface="Arial" pitchFamily="34" charset="0"/>
              <a:cs typeface="Arial" pitchFamily="34" charset="0"/>
            </a:endParaRPr>
          </a:p>
          <a:p>
            <a:pPr lvl="0"/>
            <a:r>
              <a:rPr lang="en-GB" sz="1200" b="1" dirty="0" smtClean="0">
                <a:latin typeface="Arial" pitchFamily="34" charset="0"/>
                <a:cs typeface="Arial" pitchFamily="34" charset="0"/>
              </a:rPr>
              <a:t>1. THE TAX ADMINISTRATION ACTING AS COMPLAINANT.</a:t>
            </a:r>
            <a:r>
              <a:rPr lang="en-GB" sz="1200" dirty="0" smtClean="0">
                <a:latin typeface="Arial" pitchFamily="34" charset="0"/>
                <a:cs typeface="Arial" pitchFamily="34" charset="0"/>
              </a:rPr>
              <a:t> </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Section 177, par. 1 of the Code of Criminal Procedure of Argentina sets forth that: “The following persons must report crimes that can be prosecuted ex officio:</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1°) Public officials or employees who come to the knowledge of the crimes in the course of their work….”; in addition, the Federal Code of Criminal Procedure mentions the same obligation in Section 237, paragraph a).-</a:t>
            </a:r>
            <a:endParaRPr lang="es-AR" sz="1200" dirty="0" smtClean="0">
              <a:latin typeface="Arial" pitchFamily="34" charset="0"/>
              <a:cs typeface="Arial" pitchFamily="34" charset="0"/>
            </a:endParaRPr>
          </a:p>
          <a:p>
            <a:r>
              <a:rPr lang="en-GB" sz="1200" b="1" dirty="0" smtClean="0">
                <a:latin typeface="Arial" pitchFamily="34" charset="0"/>
                <a:cs typeface="Arial" pitchFamily="34" charset="0"/>
              </a:rPr>
              <a:t>2.  THE TAX ADMINISTRATION ACTING AS AUXILIARY OF JUSTICE.</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As set forth in Section 21 in Title IX of Law 27430, in case emergency measures are taken, the AFIP will act in an auxiliary of justice capacity.</a:t>
            </a:r>
            <a:endParaRPr lang="es-AR" sz="1200" dirty="0" smtClean="0">
              <a:latin typeface="Arial" pitchFamily="34" charset="0"/>
              <a:cs typeface="Arial" pitchFamily="34" charset="0"/>
            </a:endParaRPr>
          </a:p>
          <a:p>
            <a:r>
              <a:rPr lang="en-GB" sz="1200" b="1" dirty="0" smtClean="0">
                <a:latin typeface="Arial" pitchFamily="34" charset="0"/>
                <a:cs typeface="Arial" pitchFamily="34" charset="0"/>
              </a:rPr>
              <a:t>3.  THE TAX ADMINISTRATION ACTING AS CLAIMANT.</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Section 23 in Title IX of Law 27430 sets forth that: “The revenue body might take the role of particular claimant in a criminal prosecution represented by the public officials appointed for that purpose.” </a:t>
            </a:r>
            <a:endParaRPr lang="es-AR" sz="1200" dirty="0" smtClean="0">
              <a:latin typeface="Arial" pitchFamily="34" charset="0"/>
              <a:cs typeface="Arial" pitchFamily="34" charset="0"/>
            </a:endParaRPr>
          </a:p>
          <a:p>
            <a:r>
              <a:rPr lang="en-GB" sz="1200" b="1" dirty="0" smtClean="0">
                <a:latin typeface="Arial" pitchFamily="34" charset="0"/>
                <a:cs typeface="Arial" pitchFamily="34" charset="0"/>
              </a:rPr>
              <a:t>4. THE TAX ADMINISTRATION AS VICTIM. </a:t>
            </a:r>
            <a:endParaRPr lang="es-AR" sz="1200" dirty="0" smtClean="0">
              <a:latin typeface="Arial" pitchFamily="34" charset="0"/>
              <a:cs typeface="Arial" pitchFamily="34" charset="0"/>
            </a:endParaRPr>
          </a:p>
          <a:p>
            <a:r>
              <a:rPr lang="en-GB" sz="1200" dirty="0" smtClean="0">
                <a:latin typeface="Arial" pitchFamily="34" charset="0"/>
                <a:cs typeface="Arial" pitchFamily="34" charset="0"/>
              </a:rPr>
              <a:t>In case it considers it relevant, the Tax Administration can be part of the criminal prosecution as victim or damaged party. This can happen in case of offences against Laws </a:t>
            </a:r>
            <a:r>
              <a:rPr lang="en-GB" sz="1200" dirty="0" err="1" smtClean="0">
                <a:latin typeface="Arial" pitchFamily="34" charset="0"/>
                <a:cs typeface="Arial" pitchFamily="34" charset="0"/>
              </a:rPr>
              <a:t>Nbr</a:t>
            </a:r>
            <a:r>
              <a:rPr lang="en-GB" sz="1200" dirty="0" smtClean="0">
                <a:latin typeface="Arial" pitchFamily="34" charset="0"/>
                <a:cs typeface="Arial" pitchFamily="34" charset="0"/>
              </a:rPr>
              <a:t>. 22415, 23771 or 24769 (Tax Criminal Law), or for simple crimes related with non-compliance of payment of taxes, social security contributions or customs fees, provided the Tax Administration is not acting in a claimant capacity in the same </a:t>
            </a:r>
            <a:r>
              <a:rPr lang="en-GB" sz="1200" dirty="0" smtClean="0">
                <a:latin typeface="Arial" pitchFamily="34" charset="0"/>
                <a:cs typeface="Arial" pitchFamily="34" charset="0"/>
              </a:rPr>
              <a:t>Case</a:t>
            </a:r>
            <a:r>
              <a:rPr lang="en-GB" sz="1200" dirty="0" smtClean="0">
                <a:latin typeface="Arial" pitchFamily="34" charset="0"/>
                <a:cs typeface="Arial" pitchFamily="34" charset="0"/>
              </a:rPr>
              <a:t>.</a:t>
            </a:r>
            <a:endParaRPr lang="es-AR" sz="1200" dirty="0" smtClean="0">
              <a:latin typeface="Arial" pitchFamily="34" charset="0"/>
              <a:cs typeface="Arial" pitchFamily="34" charset="0"/>
            </a:endParaRPr>
          </a:p>
          <a:p>
            <a:r>
              <a:rPr lang="es-ES" sz="1200" dirty="0">
                <a:latin typeface="Arial" panose="020B0604020202020204" pitchFamily="34" charset="0"/>
                <a:cs typeface="Arial" panose="020B0604020202020204" pitchFamily="34" charset="0"/>
              </a:rPr>
              <a:t> </a:t>
            </a:r>
          </a:p>
          <a:p>
            <a:endParaRPr lang="es-AR" sz="1100" dirty="0"/>
          </a:p>
          <a:p>
            <a:r>
              <a:rPr lang="es-AR" sz="1100" dirty="0"/>
              <a:t> </a:t>
            </a:r>
          </a:p>
        </p:txBody>
      </p:sp>
    </p:spTree>
    <p:extLst>
      <p:ext uri="{BB962C8B-B14F-4D97-AF65-F5344CB8AC3E}">
        <p14:creationId xmlns="" xmlns:p14="http://schemas.microsoft.com/office/powerpoint/2010/main" val="389642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2"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4"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727201" y="2584659"/>
            <a:ext cx="9303656" cy="1508105"/>
          </a:xfrm>
          <a:prstGeom prst="rect">
            <a:avLst/>
          </a:prstGeom>
          <a:noFill/>
        </p:spPr>
        <p:txBody>
          <a:bodyPr wrap="square" rtlCol="0">
            <a:spAutoFit/>
          </a:bodyPr>
          <a:lstStyle/>
          <a:p>
            <a:pPr algn="ctr"/>
            <a:endParaRPr lang="es-AR" dirty="0"/>
          </a:p>
          <a:p>
            <a:pPr algn="ctr"/>
            <a:endParaRPr lang="es-AR" dirty="0"/>
          </a:p>
          <a:p>
            <a:pPr algn="ctr"/>
            <a:r>
              <a:rPr lang="en-GB" sz="2800" b="1" dirty="0" smtClean="0"/>
              <a:t>Apocryphal Invoices</a:t>
            </a:r>
          </a:p>
          <a:p>
            <a:pPr algn="ctr"/>
            <a:r>
              <a:rPr lang="en-GB" sz="2800" b="1" dirty="0" smtClean="0"/>
              <a:t>Tax Criminal Implications</a:t>
            </a:r>
            <a:endParaRPr lang="en-GB" sz="2800" b="1" dirty="0"/>
          </a:p>
        </p:txBody>
      </p:sp>
    </p:spTree>
    <p:extLst>
      <p:ext uri="{BB962C8B-B14F-4D97-AF65-F5344CB8AC3E}">
        <p14:creationId xmlns="" xmlns:p14="http://schemas.microsoft.com/office/powerpoint/2010/main" val="1761388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12"/>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2"/>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2"/>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05" name="Google Shape;505;p12"/>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06" name="Google Shape;506;p12"/>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07" name="Google Shape;507;p12"/>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08" name="Google Shape;508;p12"/>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509" name="Google Shape;509;p12"/>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10" name="Google Shape;510;p12"/>
          <p:cNvSpPr/>
          <p:nvPr/>
        </p:nvSpPr>
        <p:spPr>
          <a:xfrm>
            <a:off x="720000" y="1874413"/>
            <a:ext cx="10972200" cy="4062651"/>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2400" b="1" dirty="0"/>
          </a:p>
          <a:p>
            <a:pPr marL="0" marR="0" lvl="0" indent="0" rtl="0">
              <a:lnSpc>
                <a:spcPct val="100000"/>
              </a:lnSpc>
              <a:spcBef>
                <a:spcPts val="0"/>
              </a:spcBef>
              <a:spcAft>
                <a:spcPts val="0"/>
              </a:spcAft>
              <a:buNone/>
            </a:pPr>
            <a:r>
              <a:rPr lang="en-GB" sz="2000" b="1" dirty="0" smtClean="0">
                <a:latin typeface="Arial" panose="020B0604020202020204" pitchFamily="34" charset="0"/>
                <a:cs typeface="Arial" panose="020B0604020202020204" pitchFamily="34" charset="0"/>
              </a:rPr>
              <a:t>JUDICIAL</a:t>
            </a:r>
            <a:r>
              <a:rPr lang="en-GB" sz="2000" b="1" i="0" u="none" strike="noStrike" cap="none" dirty="0" smtClean="0">
                <a:latin typeface="Arial" panose="020B0604020202020204" pitchFamily="34" charset="0"/>
                <a:cs typeface="Arial" panose="020B0604020202020204" pitchFamily="34" charset="0"/>
              </a:rPr>
              <a:t> PROSECUTION – </a:t>
            </a:r>
            <a:r>
              <a:rPr lang="en-GB" sz="2000" b="1" dirty="0" smtClean="0">
                <a:latin typeface="Arial" panose="020B0604020202020204" pitchFamily="34" charset="0"/>
                <a:cs typeface="Arial" panose="020B0604020202020204" pitchFamily="34" charset="0"/>
              </a:rPr>
              <a:t> EVIDENCE</a:t>
            </a:r>
            <a:r>
              <a:rPr lang="en-GB" sz="2000" b="1" i="0" u="none" strike="noStrike" cap="none" dirty="0" smtClean="0">
                <a:latin typeface="Arial" panose="020B0604020202020204" pitchFamily="34" charset="0"/>
                <a:cs typeface="Arial" panose="020B0604020202020204" pitchFamily="34" charset="0"/>
              </a:rPr>
              <a:t>:</a:t>
            </a:r>
          </a:p>
          <a:p>
            <a:pPr marL="0" marR="0" lvl="0" indent="0" algn="ctr" rtl="0">
              <a:lnSpc>
                <a:spcPct val="100000"/>
              </a:lnSpc>
              <a:spcBef>
                <a:spcPts val="0"/>
              </a:spcBef>
              <a:spcAft>
                <a:spcPts val="0"/>
              </a:spcAft>
              <a:buNone/>
            </a:pPr>
            <a:endParaRPr lang="en-GB" sz="2000" b="1" dirty="0" smtClean="0">
              <a:latin typeface="Arial" panose="020B0604020202020204" pitchFamily="34" charset="0"/>
              <a:cs typeface="Arial" panose="020B0604020202020204" pitchFamily="34" charset="0"/>
            </a:endParaRPr>
          </a:p>
          <a:p>
            <a:pPr marL="457200" lvl="0"/>
            <a:r>
              <a:rPr lang="en-GB" sz="2000" u="sng" dirty="0" smtClean="0">
                <a:latin typeface="Arial" panose="020B0604020202020204" pitchFamily="34" charset="0"/>
                <a:cs typeface="Arial" panose="020B0604020202020204" pitchFamily="34" charset="0"/>
              </a:rPr>
              <a:t>At the beginning of the pre-trial proceedings:</a:t>
            </a:r>
            <a:endParaRPr lang="en-GB" sz="2000" b="0" i="0" u="sng" strike="noStrike" cap="none" dirty="0" smtClean="0">
              <a:latin typeface="Arial" panose="020B0604020202020204" pitchFamily="34" charset="0"/>
              <a:ea typeface="Arial"/>
              <a:cs typeface="Arial" panose="020B0604020202020204" pitchFamily="34" charset="0"/>
              <a:sym typeface="Arial"/>
            </a:endParaRPr>
          </a:p>
          <a:p>
            <a:pPr marL="457200" marR="0" lvl="0" indent="-374650" algn="just" rtl="0">
              <a:lnSpc>
                <a:spcPct val="100000"/>
              </a:lnSpc>
              <a:spcBef>
                <a:spcPts val="0"/>
              </a:spcBef>
              <a:spcAft>
                <a:spcPts val="0"/>
              </a:spcAf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Tapping telephones and e-mails;</a:t>
            </a:r>
            <a:endParaRPr lang="en-GB" sz="2000" dirty="0" smtClean="0">
              <a:latin typeface="Arial" panose="020B0604020202020204" pitchFamily="34" charset="0"/>
              <a:cs typeface="Arial" panose="020B0604020202020204" pitchFamily="34" charset="0"/>
            </a:endParaRPr>
          </a:p>
          <a:p>
            <a:pPr marL="457200" lvl="0" indent="-374650" algn="jus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Field work carried out by </a:t>
            </a: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security </a:t>
            </a: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forces</a:t>
            </a:r>
            <a:r>
              <a:rPr lang="en-GB" sz="2000" dirty="0" smtClean="0">
                <a:solidFill>
                  <a:srgbClr val="000000"/>
                </a:solidFill>
                <a:latin typeface="Arial" panose="020B0604020202020204" pitchFamily="34" charset="0"/>
                <a:ea typeface="Arial"/>
                <a:cs typeface="Arial" panose="020B0604020202020204" pitchFamily="34" charset="0"/>
                <a:sym typeface="Arial"/>
              </a:rPr>
              <a:t> (National Gendarmerie</a:t>
            </a: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 near the addresses of the “invoice mills” to confirm their existence and operation</a:t>
            </a:r>
            <a:r>
              <a:rPr lang="en-GB" sz="2000" dirty="0" smtClean="0">
                <a:latin typeface="Arial" panose="020B0604020202020204" pitchFamily="34" charset="0"/>
                <a:cs typeface="Arial" panose="020B0604020202020204" pitchFamily="34" charset="0"/>
              </a:rPr>
              <a:t>;</a:t>
            </a:r>
          </a:p>
          <a:p>
            <a:pPr marL="0" marR="0" lvl="0" indent="0" algn="just" rtl="0">
              <a:lnSpc>
                <a:spcPct val="100000"/>
              </a:lnSpc>
              <a:spcBef>
                <a:spcPts val="0"/>
              </a:spcBef>
              <a:spcAft>
                <a:spcPts val="0"/>
              </a:spcAft>
              <a:buNone/>
            </a:pPr>
            <a:endParaRPr lang="en-GB" sz="2000" dirty="0" smtClean="0">
              <a:latin typeface="Arial" panose="020B0604020202020204" pitchFamily="34" charset="0"/>
              <a:cs typeface="Arial" panose="020B0604020202020204" pitchFamily="34" charset="0"/>
            </a:endParaRPr>
          </a:p>
          <a:p>
            <a:pPr marL="0" marR="0" lvl="0" indent="457200" algn="just" rtl="0">
              <a:lnSpc>
                <a:spcPct val="100000"/>
              </a:lnSpc>
              <a:spcBef>
                <a:spcPts val="0"/>
              </a:spcBef>
              <a:spcAft>
                <a:spcPts val="0"/>
              </a:spcAft>
              <a:buNone/>
            </a:pPr>
            <a:r>
              <a:rPr lang="en-GB" sz="2000" b="0" i="0" u="sng" strike="noStrike" cap="none" dirty="0" smtClean="0">
                <a:solidFill>
                  <a:srgbClr val="000000"/>
                </a:solidFill>
                <a:latin typeface="Arial" panose="020B0604020202020204" pitchFamily="34" charset="0"/>
                <a:ea typeface="Arial"/>
                <a:cs typeface="Arial" panose="020B0604020202020204" pitchFamily="34" charset="0"/>
                <a:sym typeface="Arial"/>
              </a:rPr>
              <a:t>As a result of these measures, it was decided to:</a:t>
            </a:r>
            <a:endParaRPr lang="en-GB" sz="2000" b="0" i="0" u="sng" strike="noStrike" cap="none" dirty="0" smtClean="0">
              <a:latin typeface="Arial" panose="020B0604020202020204" pitchFamily="34" charset="0"/>
              <a:ea typeface="Arial"/>
              <a:cs typeface="Arial" panose="020B0604020202020204" pitchFamily="34" charset="0"/>
              <a:sym typeface="Arial"/>
            </a:endParaRPr>
          </a:p>
          <a:p>
            <a:pPr marL="457200" marR="0" lvl="0" indent="-374650" algn="just" rtl="0">
              <a:lnSpc>
                <a:spcPct val="100000"/>
              </a:lnSpc>
              <a:spcBef>
                <a:spcPts val="0"/>
              </a:spcBef>
              <a:spcAft>
                <a:spcPts val="0"/>
              </a:spcAf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Arrest the persons identified by means of the telephone tapping;</a:t>
            </a:r>
            <a:endParaRPr lang="en-GB" sz="2000" dirty="0" smtClean="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Search 32 premises, located in Santa Fe and Buenos Aires provinces</a:t>
            </a:r>
            <a:r>
              <a:rPr lang="en-GB" sz="2000" dirty="0" smtClean="0">
                <a:latin typeface="Arial" panose="020B0604020202020204" pitchFamily="34" charset="0"/>
                <a:cs typeface="Arial" panose="020B0604020202020204" pitchFamily="34" charset="0"/>
              </a:rPr>
              <a:t>;</a:t>
            </a:r>
          </a:p>
          <a:p>
            <a:pPr marL="457200" marR="0" lvl="0" indent="-374650" algn="just" rtl="0">
              <a:lnSpc>
                <a:spcPct val="100000"/>
              </a:lnSpc>
              <a:spcBef>
                <a:spcPts val="0"/>
              </a:spcBef>
              <a:spcAft>
                <a:spcPts val="0"/>
              </a:spcAf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Seize documentation and technological devices;</a:t>
            </a:r>
            <a:endParaRPr lang="en-GB" sz="2000" dirty="0" smtClean="0">
              <a:latin typeface="Arial" panose="020B0604020202020204" pitchFamily="34" charset="0"/>
              <a:cs typeface="Arial" panose="020B0604020202020204" pitchFamily="34" charset="0"/>
            </a:endParaRPr>
          </a:p>
          <a:p>
            <a:pPr marL="457200" marR="0" lvl="0" indent="-374650" algn="just" rtl="0">
              <a:lnSpc>
                <a:spcPct val="100000"/>
              </a:lnSpc>
              <a:spcBef>
                <a:spcPts val="0"/>
              </a:spcBef>
              <a:spcAft>
                <a:spcPts val="0"/>
              </a:spcAft>
              <a:buClr>
                <a:srgbClr val="000000"/>
              </a:buClr>
              <a:buSzPts val="2300"/>
              <a:buFont typeface="Arial"/>
              <a:buChar char="➔"/>
            </a:pPr>
            <a:r>
              <a:rPr lang="en-GB" sz="2000" b="0" i="0" u="none" strike="noStrike" cap="none" dirty="0" smtClean="0">
                <a:solidFill>
                  <a:srgbClr val="000000"/>
                </a:solidFill>
                <a:latin typeface="Arial" panose="020B0604020202020204" pitchFamily="34" charset="0"/>
                <a:ea typeface="Arial"/>
                <a:cs typeface="Arial" panose="020B0604020202020204" pitchFamily="34" charset="0"/>
                <a:sym typeface="Arial"/>
              </a:rPr>
              <a:t>Directly tap new telephone numbers for 72 hours.</a:t>
            </a:r>
            <a:endParaRPr lang="en-GB" sz="2000" b="0" i="0" u="none" strike="noStrike" cap="none" dirty="0">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13"/>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3"/>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3"/>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18" name="Google Shape;518;p1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19" name="Google Shape;519;p13"/>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20" name="Google Shape;520;p1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21" name="Google Shape;521;p13"/>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522" name="Google Shape;522;p13"/>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23" name="Google Shape;523;p13"/>
          <p:cNvSpPr/>
          <p:nvPr/>
        </p:nvSpPr>
        <p:spPr>
          <a:xfrm>
            <a:off x="800825" y="1665000"/>
            <a:ext cx="10935000" cy="1726627"/>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endParaRPr sz="2600" b="1" dirty="0"/>
          </a:p>
          <a:p>
            <a:pPr marL="0" marR="0" lvl="0" indent="0" algn="l" rtl="0">
              <a:lnSpc>
                <a:spcPct val="100000"/>
              </a:lnSpc>
              <a:spcBef>
                <a:spcPts val="0"/>
              </a:spcBef>
              <a:spcAft>
                <a:spcPts val="0"/>
              </a:spcAft>
              <a:buNone/>
            </a:pPr>
            <a:r>
              <a:rPr lang="es-AR" sz="2600" b="1" i="0" u="none" strike="noStrike" cap="none" dirty="0" smtClean="0"/>
              <a:t>STRUCTURE OF THE UNLAWFUL ASSOCIATION.</a:t>
            </a:r>
            <a:endParaRPr lang="es-AR" sz="2600" b="1" i="0" u="none" strike="noStrike" cap="none" dirty="0"/>
          </a:p>
          <a:p>
            <a:pPr lvl="0" algn="just">
              <a:lnSpc>
                <a:spcPct val="115000"/>
              </a:lnSpc>
            </a:pPr>
            <a:r>
              <a:rPr lang="en-GB" sz="2400" dirty="0" smtClean="0"/>
              <a:t>Two interrelated subgroups with identical structure :</a:t>
            </a:r>
            <a:r>
              <a:rPr lang="en-GB" sz="2800" b="0" i="0" u="none" strike="noStrike" cap="none" dirty="0" smtClean="0">
                <a:latin typeface="Times New Roman"/>
                <a:ea typeface="Times New Roman"/>
                <a:cs typeface="Times New Roman"/>
                <a:sym typeface="Times New Roman"/>
              </a:rPr>
              <a:t> </a:t>
            </a:r>
            <a:endParaRPr lang="en-GB" sz="2800" b="0" i="0" u="none" strike="noStrike" cap="none" dirty="0" smtClean="0">
              <a:latin typeface="Arial"/>
              <a:ea typeface="Arial"/>
              <a:cs typeface="Arial"/>
              <a:sym typeface="Arial"/>
            </a:endParaRPr>
          </a:p>
          <a:p>
            <a:pPr marL="0" marR="0" lvl="0" indent="0" algn="just" rtl="0">
              <a:lnSpc>
                <a:spcPct val="100000"/>
              </a:lnSpc>
              <a:spcBef>
                <a:spcPts val="0"/>
              </a:spcBef>
              <a:spcAft>
                <a:spcPts val="0"/>
              </a:spcAft>
              <a:buNone/>
            </a:pPr>
            <a:r>
              <a:rPr lang="en-GB" sz="2800" b="0" i="0" u="none" strike="noStrike" cap="none" dirty="0" smtClean="0">
                <a:latin typeface="Arial"/>
                <a:ea typeface="Arial"/>
                <a:cs typeface="Arial"/>
                <a:sym typeface="Arial"/>
              </a:rPr>
              <a:t> </a:t>
            </a:r>
            <a:endParaRPr lang="en-GB" sz="2800" b="0" i="0" u="none" strike="noStrike" cap="none" dirty="0">
              <a:latin typeface="Arial"/>
              <a:ea typeface="Arial"/>
              <a:cs typeface="Arial"/>
              <a:sym typeface="Arial"/>
            </a:endParaRPr>
          </a:p>
        </p:txBody>
      </p:sp>
      <p:sp>
        <p:nvSpPr>
          <p:cNvPr id="524" name="Google Shape;524;p13"/>
          <p:cNvSpPr/>
          <p:nvPr/>
        </p:nvSpPr>
        <p:spPr>
          <a:xfrm>
            <a:off x="952075" y="3044475"/>
            <a:ext cx="8950500" cy="6756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GB" sz="1700" dirty="0" smtClean="0">
                <a:solidFill>
                  <a:srgbClr val="FFFFFF"/>
                </a:solidFill>
                <a:ea typeface="Roboto"/>
                <a:cs typeface="Roboto"/>
                <a:sym typeface="Roboto"/>
              </a:rPr>
              <a:t>1st. </a:t>
            </a:r>
            <a:r>
              <a:rPr lang="en-GB" sz="1700" dirty="0" smtClean="0">
                <a:solidFill>
                  <a:srgbClr val="FFFFFF"/>
                </a:solidFill>
                <a:ea typeface="Roboto"/>
                <a:cs typeface="Roboto"/>
                <a:sym typeface="Roboto"/>
              </a:rPr>
              <a:t>level: </a:t>
            </a:r>
            <a:r>
              <a:rPr lang="en-GB" sz="1700" dirty="0" smtClean="0">
                <a:solidFill>
                  <a:srgbClr val="FFFFFF"/>
                </a:solidFill>
                <a:ea typeface="Roboto"/>
                <a:cs typeface="Roboto"/>
                <a:sym typeface="Roboto"/>
              </a:rPr>
              <a:t>LEADERS/ORGANIZATORS: Directed the operation. Set the prices</a:t>
            </a:r>
            <a:r>
              <a:rPr lang="en-GB" sz="1700" dirty="0" smtClean="0">
                <a:solidFill>
                  <a:srgbClr val="FFFFFF"/>
                </a:solidFill>
                <a:latin typeface="Roboto"/>
                <a:ea typeface="Roboto"/>
                <a:cs typeface="Roboto"/>
                <a:sym typeface="Roboto"/>
              </a:rPr>
              <a:t>. </a:t>
            </a:r>
            <a:endParaRPr lang="en-GB" sz="1700" dirty="0">
              <a:solidFill>
                <a:srgbClr val="FFFFFF"/>
              </a:solidFill>
            </a:endParaRPr>
          </a:p>
        </p:txBody>
      </p:sp>
      <p:sp>
        <p:nvSpPr>
          <p:cNvPr id="525" name="Google Shape;525;p13"/>
          <p:cNvSpPr/>
          <p:nvPr/>
        </p:nvSpPr>
        <p:spPr>
          <a:xfrm>
            <a:off x="952075" y="3912525"/>
            <a:ext cx="9142200" cy="675600"/>
          </a:xfrm>
          <a:prstGeom prst="roundRect">
            <a:avLst>
              <a:gd name="adj" fmla="val 50000"/>
            </a:avLst>
          </a:prstGeom>
          <a:solidFill>
            <a:schemeClr val="accent5"/>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marL="0" lvl="0" indent="0" algn="ctr" rtl="0">
              <a:spcBef>
                <a:spcPts val="0"/>
              </a:spcBef>
              <a:spcAft>
                <a:spcPts val="0"/>
              </a:spcAft>
              <a:buNone/>
            </a:pPr>
            <a:r>
              <a:rPr lang="en-GB" sz="1700" dirty="0" smtClean="0">
                <a:solidFill>
                  <a:schemeClr val="lt1"/>
                </a:solidFill>
              </a:rPr>
              <a:t>2nd. </a:t>
            </a:r>
            <a:r>
              <a:rPr lang="en-GB" sz="1700" dirty="0" smtClean="0">
                <a:solidFill>
                  <a:schemeClr val="lt1"/>
                </a:solidFill>
              </a:rPr>
              <a:t>level: </a:t>
            </a:r>
            <a:r>
              <a:rPr lang="en-GB" sz="1700" dirty="0" smtClean="0">
                <a:solidFill>
                  <a:schemeClr val="lt1"/>
                </a:solidFill>
              </a:rPr>
              <a:t>Decision-making capacity. Created “invoice mills”, provided consultation, recruited the persons who would appear as owners of the companies; intermediated with buyers.</a:t>
            </a:r>
            <a:r>
              <a:rPr lang="en-GB" sz="1700" dirty="0" smtClean="0">
                <a:solidFill>
                  <a:srgbClr val="FFFFFF"/>
                </a:solidFill>
              </a:rPr>
              <a:t> </a:t>
            </a:r>
            <a:endParaRPr lang="en-GB" sz="1700" dirty="0">
              <a:solidFill>
                <a:srgbClr val="FFFFFF"/>
              </a:solidFill>
            </a:endParaRPr>
          </a:p>
        </p:txBody>
      </p:sp>
      <p:sp>
        <p:nvSpPr>
          <p:cNvPr id="526" name="Google Shape;526;p13"/>
          <p:cNvSpPr/>
          <p:nvPr/>
        </p:nvSpPr>
        <p:spPr>
          <a:xfrm>
            <a:off x="952075" y="4998575"/>
            <a:ext cx="8627400" cy="6351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GB" sz="1700" dirty="0" smtClean="0">
                <a:solidFill>
                  <a:srgbClr val="FFFFFF"/>
                </a:solidFill>
                <a:ea typeface="Roboto"/>
                <a:cs typeface="Roboto"/>
                <a:sym typeface="Roboto"/>
              </a:rPr>
              <a:t>3rd. </a:t>
            </a:r>
            <a:r>
              <a:rPr lang="en-GB" sz="1700" dirty="0" smtClean="0">
                <a:solidFill>
                  <a:srgbClr val="FFFFFF"/>
                </a:solidFill>
                <a:ea typeface="Roboto"/>
                <a:cs typeface="Roboto"/>
                <a:sym typeface="Roboto"/>
              </a:rPr>
              <a:t>level: </a:t>
            </a:r>
            <a:r>
              <a:rPr lang="en-GB" sz="1700" dirty="0" smtClean="0">
                <a:solidFill>
                  <a:srgbClr val="FFFFFF"/>
                </a:solidFill>
                <a:ea typeface="Roboto"/>
                <a:cs typeface="Roboto"/>
                <a:sym typeface="Roboto"/>
              </a:rPr>
              <a:t>Collaborators or sellers of less importance. Drafted the invoices, in compliance with the orders received from the higher ranks.</a:t>
            </a:r>
            <a:endParaRPr lang="en-GB" sz="1700" dirty="0">
              <a:solidFill>
                <a:srgbClr val="FFFFFF"/>
              </a:solidFill>
            </a:endParaRPr>
          </a:p>
        </p:txBody>
      </p:sp>
      <p:cxnSp>
        <p:nvCxnSpPr>
          <p:cNvPr id="527" name="Google Shape;527;p13"/>
          <p:cNvCxnSpPr/>
          <p:nvPr/>
        </p:nvCxnSpPr>
        <p:spPr>
          <a:xfrm rot="-5400000">
            <a:off x="4798075" y="4812025"/>
            <a:ext cx="422100" cy="600"/>
          </a:xfrm>
          <a:prstGeom prst="bentConnector3">
            <a:avLst>
              <a:gd name="adj1" fmla="val 50000"/>
            </a:avLst>
          </a:prstGeom>
          <a:noFill/>
          <a:ln w="38100" cap="flat" cmpd="sng">
            <a:solidFill>
              <a:schemeClr val="dk1"/>
            </a:solidFill>
            <a:prstDash val="solid"/>
            <a:round/>
            <a:headEnd type="none" w="sm" len="sm"/>
            <a:tailEnd type="none" w="sm" len="sm"/>
          </a:ln>
        </p:spPr>
      </p:cxnSp>
      <p:cxnSp>
        <p:nvCxnSpPr>
          <p:cNvPr id="528" name="Google Shape;528;p13"/>
          <p:cNvCxnSpPr/>
          <p:nvPr/>
        </p:nvCxnSpPr>
        <p:spPr>
          <a:xfrm rot="-5400000">
            <a:off x="4908625" y="3822500"/>
            <a:ext cx="222600" cy="600"/>
          </a:xfrm>
          <a:prstGeom prst="bentConnector3">
            <a:avLst>
              <a:gd name="adj1" fmla="val 62534"/>
            </a:avLst>
          </a:prstGeom>
          <a:noFill/>
          <a:ln w="38100" cap="flat" cmpd="sng">
            <a:solidFill>
              <a:schemeClr val="dk1"/>
            </a:solidFill>
            <a:prstDash val="solid"/>
            <a:round/>
            <a:headEnd type="none" w="sm" len="sm"/>
            <a:tailEnd type="none" w="sm" len="sm"/>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g117f747f9aa_0_1173"/>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g117f747f9aa_0_1173"/>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g117f747f9aa_0_1173"/>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36" name="Google Shape;536;g117f747f9aa_0_117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37" name="Google Shape;537;g117f747f9aa_0_1173"/>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38" name="Google Shape;538;g117f747f9aa_0_117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39" name="Google Shape;539;g117f747f9aa_0_1173"/>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540" name="Google Shape;540;g117f747f9aa_0_1173"/>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41" name="Google Shape;541;g117f747f9aa_0_1173"/>
          <p:cNvSpPr/>
          <p:nvPr/>
        </p:nvSpPr>
        <p:spPr>
          <a:xfrm>
            <a:off x="619920" y="2095920"/>
            <a:ext cx="10972200" cy="40242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s-AR" sz="2400" b="1" i="0" u="none" strike="noStrike" cap="none" dirty="0">
                <a:latin typeface="Arial"/>
                <a:ea typeface="Arial"/>
                <a:cs typeface="Arial"/>
                <a:sym typeface="Arial"/>
              </a:rPr>
              <a:t>Roles </a:t>
            </a:r>
            <a:r>
              <a:rPr lang="es-AR" sz="2400" b="1" i="0" u="none" strike="noStrike" cap="none" dirty="0" err="1" smtClean="0">
                <a:latin typeface="Arial"/>
                <a:ea typeface="Arial"/>
                <a:cs typeface="Arial"/>
                <a:sym typeface="Arial"/>
              </a:rPr>
              <a:t>within</a:t>
            </a:r>
            <a:r>
              <a:rPr lang="es-AR" sz="2400" b="1" i="0" u="none" strike="noStrike" cap="none" dirty="0" smtClean="0">
                <a:latin typeface="Arial"/>
                <a:ea typeface="Arial"/>
                <a:cs typeface="Arial"/>
                <a:sym typeface="Arial"/>
              </a:rPr>
              <a:t> </a:t>
            </a:r>
            <a:r>
              <a:rPr lang="es-AR" sz="2400" b="1" i="0" u="none" strike="noStrike" cap="none" dirty="0" err="1" smtClean="0">
                <a:latin typeface="Arial"/>
                <a:ea typeface="Arial"/>
                <a:cs typeface="Arial"/>
                <a:sym typeface="Arial"/>
              </a:rPr>
              <a:t>the</a:t>
            </a:r>
            <a:r>
              <a:rPr lang="es-AR" sz="2400" b="1" i="0" u="none" strike="noStrike" cap="none" dirty="0" smtClean="0">
                <a:latin typeface="Arial"/>
                <a:ea typeface="Arial"/>
                <a:cs typeface="Arial"/>
                <a:sym typeface="Arial"/>
              </a:rPr>
              <a:t> criminal </a:t>
            </a:r>
            <a:r>
              <a:rPr lang="es-AR" sz="2400" b="1" i="0" u="none" strike="noStrike" cap="none" dirty="0" err="1" smtClean="0">
                <a:latin typeface="Arial"/>
                <a:ea typeface="Arial"/>
                <a:cs typeface="Arial"/>
                <a:sym typeface="Arial"/>
              </a:rPr>
              <a:t>organization</a:t>
            </a:r>
            <a:r>
              <a:rPr lang="es-AR" sz="2400" b="0" i="0" u="none" strike="noStrike" cap="none" dirty="0" smtClean="0">
                <a:latin typeface="Arial"/>
                <a:ea typeface="Arial"/>
                <a:cs typeface="Arial"/>
                <a:sym typeface="Arial"/>
              </a:rPr>
              <a:t>:</a:t>
            </a: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grpSp>
        <p:nvGrpSpPr>
          <p:cNvPr id="2" name="Google Shape;542;g117f747f9aa_0_1173"/>
          <p:cNvGrpSpPr/>
          <p:nvPr/>
        </p:nvGrpSpPr>
        <p:grpSpPr>
          <a:xfrm>
            <a:off x="1751209" y="5165931"/>
            <a:ext cx="7943768" cy="857979"/>
            <a:chOff x="1593000" y="2322568"/>
            <a:chExt cx="5957975" cy="643500"/>
          </a:xfrm>
        </p:grpSpPr>
        <p:sp>
          <p:nvSpPr>
            <p:cNvPr id="543" name="Google Shape;543;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4" name="Google Shape;544;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5" name="Google Shape;545;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6" name="Google Shape;546;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dirty="0" smtClean="0">
                  <a:solidFill>
                    <a:srgbClr val="FFFFFF"/>
                  </a:solidFill>
                  <a:latin typeface="Roboto"/>
                  <a:ea typeface="Roboto"/>
                  <a:cs typeface="Roboto"/>
                  <a:sym typeface="Roboto"/>
                </a:rPr>
                <a:t>RECRUITERS</a:t>
              </a:r>
              <a:endParaRPr sz="1700" dirty="0">
                <a:solidFill>
                  <a:srgbClr val="FFFFFF"/>
                </a:solidFill>
                <a:latin typeface="Roboto"/>
                <a:ea typeface="Roboto"/>
                <a:cs typeface="Roboto"/>
                <a:sym typeface="Roboto"/>
              </a:endParaRPr>
            </a:p>
          </p:txBody>
        </p:sp>
        <p:sp>
          <p:nvSpPr>
            <p:cNvPr id="547" name="Google Shape;547;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48" name="Google Shape;548;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GB" sz="1700" dirty="0" smtClean="0">
                  <a:solidFill>
                    <a:srgbClr val="0C58D3"/>
                  </a:solidFill>
                  <a:latin typeface="Roboto"/>
                  <a:ea typeface="Roboto"/>
                  <a:cs typeface="Roboto"/>
                  <a:sym typeface="Roboto"/>
                </a:rPr>
                <a:t>Created new companies to be used as “mills”</a:t>
              </a:r>
              <a:endParaRPr lang="en-GB" sz="1700" dirty="0">
                <a:solidFill>
                  <a:srgbClr val="0C58D3"/>
                </a:solidFill>
                <a:latin typeface="Roboto"/>
                <a:ea typeface="Roboto"/>
                <a:cs typeface="Roboto"/>
                <a:sym typeface="Roboto"/>
              </a:endParaRPr>
            </a:p>
          </p:txBody>
        </p:sp>
      </p:grpSp>
      <p:grpSp>
        <p:nvGrpSpPr>
          <p:cNvPr id="3" name="Google Shape;549;g117f747f9aa_0_1173"/>
          <p:cNvGrpSpPr/>
          <p:nvPr/>
        </p:nvGrpSpPr>
        <p:grpSpPr>
          <a:xfrm>
            <a:off x="1751197" y="4266415"/>
            <a:ext cx="7943768" cy="857979"/>
            <a:chOff x="1593000" y="2322568"/>
            <a:chExt cx="5957975" cy="643500"/>
          </a:xfrm>
        </p:grpSpPr>
        <p:sp>
          <p:nvSpPr>
            <p:cNvPr id="550" name="Google Shape;550;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1" name="Google Shape;551;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2" name="Google Shape;552;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3" name="Google Shape;553;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dirty="0" smtClean="0">
                  <a:solidFill>
                    <a:srgbClr val="FFFFFF"/>
                  </a:solidFill>
                  <a:latin typeface="Roboto"/>
                  <a:ea typeface="Roboto"/>
                  <a:cs typeface="Roboto"/>
                  <a:sym typeface="Roboto"/>
                </a:rPr>
                <a:t>MATERIAL EXECUTING ARMS</a:t>
              </a:r>
              <a:endParaRPr sz="1700" dirty="0">
                <a:solidFill>
                  <a:srgbClr val="FFFFFF"/>
                </a:solidFill>
                <a:latin typeface="Roboto"/>
                <a:ea typeface="Roboto"/>
                <a:cs typeface="Roboto"/>
                <a:sym typeface="Roboto"/>
              </a:endParaRPr>
            </a:p>
          </p:txBody>
        </p:sp>
        <p:sp>
          <p:nvSpPr>
            <p:cNvPr id="554" name="Google Shape;554;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5" name="Google Shape;555;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GB" sz="1700" dirty="0" smtClean="0">
                  <a:solidFill>
                    <a:srgbClr val="0C58D3"/>
                  </a:solidFill>
                  <a:latin typeface="Roboto"/>
                  <a:ea typeface="Roboto"/>
                  <a:cs typeface="Roboto"/>
                  <a:sym typeface="Roboto"/>
                </a:rPr>
                <a:t>Carried out the instructions given by the “chiefs”</a:t>
              </a:r>
              <a:endParaRPr lang="en-GB" sz="1700" dirty="0">
                <a:solidFill>
                  <a:srgbClr val="0C58D3"/>
                </a:solidFill>
                <a:latin typeface="Roboto"/>
                <a:ea typeface="Roboto"/>
                <a:cs typeface="Roboto"/>
                <a:sym typeface="Roboto"/>
              </a:endParaRPr>
            </a:p>
          </p:txBody>
        </p:sp>
      </p:grpSp>
      <p:grpSp>
        <p:nvGrpSpPr>
          <p:cNvPr id="4" name="Google Shape;556;g117f747f9aa_0_1173"/>
          <p:cNvGrpSpPr/>
          <p:nvPr/>
        </p:nvGrpSpPr>
        <p:grpSpPr>
          <a:xfrm>
            <a:off x="1751209" y="3366919"/>
            <a:ext cx="7943768" cy="857979"/>
            <a:chOff x="1593000" y="2322568"/>
            <a:chExt cx="5957975" cy="643500"/>
          </a:xfrm>
        </p:grpSpPr>
        <p:sp>
          <p:nvSpPr>
            <p:cNvPr id="557" name="Google Shape;557;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8" name="Google Shape;558;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59" name="Google Shape;559;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0" name="Google Shape;560;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dirty="0" smtClean="0">
                  <a:solidFill>
                    <a:srgbClr val="FFFFFF"/>
                  </a:solidFill>
                  <a:latin typeface="Roboto"/>
                  <a:ea typeface="Roboto"/>
                  <a:cs typeface="Roboto"/>
                  <a:sym typeface="Roboto"/>
                </a:rPr>
                <a:t>LEADERS</a:t>
              </a:r>
              <a:endParaRPr sz="1700" dirty="0">
                <a:solidFill>
                  <a:srgbClr val="FFFFFF"/>
                </a:solidFill>
                <a:latin typeface="Roboto"/>
                <a:ea typeface="Roboto"/>
                <a:cs typeface="Roboto"/>
                <a:sym typeface="Roboto"/>
              </a:endParaRPr>
            </a:p>
          </p:txBody>
        </p:sp>
        <p:sp>
          <p:nvSpPr>
            <p:cNvPr id="561" name="Google Shape;561;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2" name="Google Shape;562;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12700" algn="l" rtl="0">
                <a:lnSpc>
                  <a:spcPct val="115000"/>
                </a:lnSpc>
                <a:spcBef>
                  <a:spcPts val="0"/>
                </a:spcBef>
                <a:spcAft>
                  <a:spcPts val="0"/>
                </a:spcAft>
                <a:buClr>
                  <a:srgbClr val="0C58D3"/>
                </a:buClr>
                <a:buSzPts val="1100"/>
                <a:buFont typeface="Roboto"/>
                <a:buNone/>
              </a:pPr>
              <a:r>
                <a:rPr lang="en-GB" sz="1700" dirty="0" smtClean="0">
                  <a:solidFill>
                    <a:srgbClr val="0C58D3"/>
                  </a:solidFill>
                  <a:latin typeface="Roboto"/>
                  <a:ea typeface="Roboto"/>
                  <a:cs typeface="Roboto"/>
                  <a:sym typeface="Roboto"/>
                </a:rPr>
                <a:t>Directed and decided the functions of the other members.</a:t>
              </a:r>
              <a:endParaRPr lang="en-GB" sz="1700" dirty="0">
                <a:solidFill>
                  <a:srgbClr val="0C58D3"/>
                </a:solidFill>
                <a:latin typeface="Roboto"/>
                <a:ea typeface="Roboto"/>
                <a:cs typeface="Roboto"/>
                <a:sym typeface="Roboto"/>
              </a:endParaRPr>
            </a:p>
          </p:txBody>
        </p:sp>
      </p:grpSp>
      <p:grpSp>
        <p:nvGrpSpPr>
          <p:cNvPr id="5" name="Google Shape;563;g117f747f9aa_0_1173"/>
          <p:cNvGrpSpPr/>
          <p:nvPr/>
        </p:nvGrpSpPr>
        <p:grpSpPr>
          <a:xfrm>
            <a:off x="1751209" y="2467428"/>
            <a:ext cx="7943768" cy="857979"/>
            <a:chOff x="1593000" y="2322568"/>
            <a:chExt cx="5957975" cy="643500"/>
          </a:xfrm>
        </p:grpSpPr>
        <p:sp>
          <p:nvSpPr>
            <p:cNvPr id="564" name="Google Shape;564;g117f747f9aa_0_1173"/>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5" name="Google Shape;565;g117f747f9aa_0_1173"/>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6" name="Google Shape;566;g117f747f9aa_0_1173"/>
            <p:cNvSpPr/>
            <p:nvPr/>
          </p:nvSpPr>
          <p:spPr>
            <a:xfrm rot="-5400000">
              <a:off x="3501574" y="1934671"/>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67" name="Google Shape;567;g117f747f9aa_0_1173"/>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s-AR" sz="1700" dirty="0" smtClean="0">
                  <a:solidFill>
                    <a:srgbClr val="FFFFFF"/>
                  </a:solidFill>
                  <a:latin typeface="Roboto"/>
                  <a:ea typeface="Roboto"/>
                  <a:cs typeface="Roboto"/>
                  <a:sym typeface="Roboto"/>
                </a:rPr>
                <a:t>LINKS</a:t>
              </a:r>
              <a:endParaRPr sz="1700" dirty="0">
                <a:solidFill>
                  <a:srgbClr val="FFFFFF"/>
                </a:solidFill>
                <a:latin typeface="Roboto"/>
                <a:ea typeface="Roboto"/>
                <a:cs typeface="Roboto"/>
                <a:sym typeface="Roboto"/>
              </a:endParaRPr>
            </a:p>
          </p:txBody>
        </p:sp>
        <p:sp>
          <p:nvSpPr>
            <p:cNvPr id="568" name="Google Shape;568;g117f747f9aa_0_1173"/>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457200" lvl="0" indent="0" algn="l" rtl="0">
                <a:lnSpc>
                  <a:spcPct val="115000"/>
                </a:lnSpc>
                <a:spcBef>
                  <a:spcPts val="0"/>
                </a:spcBef>
                <a:spcAft>
                  <a:spcPts val="0"/>
                </a:spcAft>
                <a:buNone/>
              </a:pPr>
              <a:r>
                <a:rPr lang="es-AR" sz="1700" dirty="0">
                  <a:solidFill>
                    <a:srgbClr val="0C58D3"/>
                  </a:solidFill>
                  <a:latin typeface="Roboto"/>
                  <a:ea typeface="Roboto"/>
                  <a:cs typeface="Roboto"/>
                  <a:sym typeface="Roboto"/>
                </a:rPr>
                <a:t> </a:t>
              </a:r>
              <a:endParaRPr sz="1700" dirty="0">
                <a:solidFill>
                  <a:srgbClr val="0C58D3"/>
                </a:solidFill>
                <a:latin typeface="Roboto"/>
                <a:ea typeface="Roboto"/>
                <a:cs typeface="Roboto"/>
                <a:sym typeface="Roboto"/>
              </a:endParaRPr>
            </a:p>
            <a:p>
              <a:pPr marL="622300" lvl="0" algn="l" rtl="0">
                <a:lnSpc>
                  <a:spcPct val="115000"/>
                </a:lnSpc>
                <a:spcBef>
                  <a:spcPts val="0"/>
                </a:spcBef>
                <a:spcAft>
                  <a:spcPts val="0"/>
                </a:spcAft>
                <a:buNone/>
              </a:pPr>
              <a:r>
                <a:rPr lang="en-GB" sz="1700" dirty="0" smtClean="0">
                  <a:solidFill>
                    <a:srgbClr val="0C58D3"/>
                  </a:solidFill>
                  <a:latin typeface="Roboto"/>
                  <a:ea typeface="Roboto"/>
                  <a:cs typeface="Roboto"/>
                  <a:sym typeface="Roboto"/>
                </a:rPr>
                <a:t>Coordinated the activities and relationship between both subgroups</a:t>
              </a:r>
            </a:p>
            <a:p>
              <a:pPr marL="609600" lvl="0" indent="0" algn="l" rtl="0">
                <a:lnSpc>
                  <a:spcPct val="115000"/>
                </a:lnSpc>
                <a:spcBef>
                  <a:spcPts val="0"/>
                </a:spcBef>
                <a:spcAft>
                  <a:spcPts val="0"/>
                </a:spcAft>
                <a:buNone/>
              </a:pPr>
              <a:endParaRPr sz="1700" dirty="0">
                <a:solidFill>
                  <a:srgbClr val="0C58D3"/>
                </a:solidFill>
                <a:latin typeface="Roboto"/>
                <a:ea typeface="Roboto"/>
                <a:cs typeface="Roboto"/>
                <a:sym typeface="Roboto"/>
              </a:endParaRPr>
            </a:p>
          </p:txBody>
        </p:sp>
        <p:sp>
          <p:nvSpPr>
            <p:cNvPr id="569" name="Google Shape;569;g117f747f9aa_0_1173"/>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Google Shape;574;g117f747f9aa_0_1227"/>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g117f747f9aa_0_1227"/>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g117f747f9aa_0_1227"/>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577" name="Google Shape;577;g117f747f9aa_0_1227"/>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578" name="Google Shape;578;g117f747f9aa_0_1227"/>
          <p:cNvSpPr/>
          <p:nvPr/>
        </p:nvSpPr>
        <p:spPr>
          <a:xfrm rot="-8196525">
            <a:off x="2109553" y="3002377"/>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79" name="Google Shape;579;g117f747f9aa_0_1227"/>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580" name="Google Shape;580;g117f747f9aa_0_1227"/>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581" name="Google Shape;581;g117f747f9aa_0_1227"/>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582" name="Google Shape;582;g117f747f9aa_0_1227"/>
          <p:cNvSpPr/>
          <p:nvPr/>
        </p:nvSpPr>
        <p:spPr>
          <a:xfrm>
            <a:off x="619920" y="2095920"/>
            <a:ext cx="10972200" cy="4024200"/>
          </a:xfrm>
          <a:prstGeom prst="rect">
            <a:avLst/>
          </a:prstGeom>
          <a:noFill/>
          <a:ln>
            <a:noFill/>
          </a:ln>
        </p:spPr>
        <p:txBody>
          <a:bodyPr spcFirstLastPara="1" wrap="square" lIns="0" tIns="0" rIns="0" bIns="0" anchor="t" anchorCtr="0">
            <a:noAutofit/>
          </a:bodyPr>
          <a:lstStyle/>
          <a:p>
            <a:pPr lvl="0"/>
            <a:r>
              <a:rPr lang="en-US" sz="2400" b="1" dirty="0" smtClean="0">
                <a:latin typeface="Arial"/>
                <a:ea typeface="Arial"/>
                <a:cs typeface="Arial"/>
                <a:sym typeface="Arial"/>
              </a:rPr>
              <a:t>Roles within the criminal organization</a:t>
            </a:r>
            <a:r>
              <a:rPr lang="en-US" sz="2400" dirty="0" smtClean="0">
                <a:latin typeface="Arial"/>
                <a:ea typeface="Arial"/>
                <a:cs typeface="Arial"/>
                <a:sym typeface="Arial"/>
              </a:rPr>
              <a:t>:</a:t>
            </a: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grpSp>
        <p:nvGrpSpPr>
          <p:cNvPr id="2" name="Google Shape;583;g117f747f9aa_0_1227"/>
          <p:cNvGrpSpPr/>
          <p:nvPr/>
        </p:nvGrpSpPr>
        <p:grpSpPr>
          <a:xfrm>
            <a:off x="1151997" y="4759850"/>
            <a:ext cx="8715903" cy="921657"/>
            <a:chOff x="1592963" y="2721642"/>
            <a:chExt cx="6676769" cy="691260"/>
          </a:xfrm>
        </p:grpSpPr>
        <p:sp>
          <p:nvSpPr>
            <p:cNvPr id="584" name="Google Shape;584;g117f747f9aa_0_1227"/>
            <p:cNvSpPr/>
            <p:nvPr/>
          </p:nvSpPr>
          <p:spPr>
            <a:xfrm>
              <a:off x="3997732" y="2721642"/>
              <a:ext cx="42720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5" name="Google Shape;585;g117f747f9aa_0_1227"/>
            <p:cNvSpPr/>
            <p:nvPr/>
          </p:nvSpPr>
          <p:spPr>
            <a:xfrm flipH="1">
              <a:off x="2282969" y="273463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dirty="0" smtClean="0">
                  <a:solidFill>
                    <a:schemeClr val="lt1"/>
                  </a:solidFill>
                </a:rPr>
                <a:t>IT TECHNICIANS</a:t>
              </a:r>
              <a:endParaRPr sz="1700" dirty="0">
                <a:solidFill>
                  <a:schemeClr val="lt1"/>
                </a:solidFill>
              </a:endParaRPr>
            </a:p>
          </p:txBody>
        </p:sp>
        <p:sp>
          <p:nvSpPr>
            <p:cNvPr id="586" name="Google Shape;586;g117f747f9aa_0_1227"/>
            <p:cNvSpPr/>
            <p:nvPr/>
          </p:nvSpPr>
          <p:spPr>
            <a:xfrm rot="-5400000">
              <a:off x="4254538" y="2607170"/>
              <a:ext cx="643329" cy="897547"/>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7" name="Google Shape;587;g117f747f9aa_0_1227"/>
            <p:cNvSpPr/>
            <p:nvPr/>
          </p:nvSpPr>
          <p:spPr>
            <a:xfrm>
              <a:off x="1592963" y="273478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8" name="Google Shape;588;g117f747f9aa_0_1227"/>
            <p:cNvSpPr/>
            <p:nvPr/>
          </p:nvSpPr>
          <p:spPr>
            <a:xfrm>
              <a:off x="5024972" y="2770602"/>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GB" sz="1700" dirty="0" smtClean="0">
                  <a:solidFill>
                    <a:srgbClr val="0C58D3"/>
                  </a:solidFill>
                  <a:latin typeface="Roboto"/>
                  <a:ea typeface="Roboto"/>
                  <a:cs typeface="Roboto"/>
                  <a:sym typeface="Roboto"/>
                </a:rPr>
                <a:t>In charge of solving all issues related to IT systems.</a:t>
              </a:r>
              <a:endParaRPr lang="en-GB" sz="1700" dirty="0">
                <a:solidFill>
                  <a:srgbClr val="0C58D3"/>
                </a:solidFill>
                <a:latin typeface="Roboto"/>
                <a:ea typeface="Roboto"/>
                <a:cs typeface="Roboto"/>
                <a:sym typeface="Roboto"/>
              </a:endParaRPr>
            </a:p>
          </p:txBody>
        </p:sp>
      </p:grpSp>
      <p:grpSp>
        <p:nvGrpSpPr>
          <p:cNvPr id="3" name="Google Shape;589;g117f747f9aa_0_1227"/>
          <p:cNvGrpSpPr/>
          <p:nvPr/>
        </p:nvGrpSpPr>
        <p:grpSpPr>
          <a:xfrm>
            <a:off x="1151975" y="3783175"/>
            <a:ext cx="8677825" cy="857979"/>
            <a:chOff x="1593000" y="2322568"/>
            <a:chExt cx="5957975" cy="643500"/>
          </a:xfrm>
        </p:grpSpPr>
        <p:sp>
          <p:nvSpPr>
            <p:cNvPr id="590" name="Google Shape;590;g117f747f9aa_0_1227"/>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1" name="Google Shape;591;g117f747f9aa_0_1227"/>
            <p:cNvSpPr/>
            <p:nvPr/>
          </p:nvSpPr>
          <p:spPr>
            <a:xfrm flipH="1">
              <a:off x="2283025" y="2322575"/>
              <a:ext cx="18444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dirty="0" smtClean="0">
                  <a:solidFill>
                    <a:schemeClr val="lt1"/>
                  </a:solidFill>
                </a:rPr>
                <a:t>PROFESSIONALS</a:t>
              </a:r>
              <a:endParaRPr sz="1700" dirty="0">
                <a:solidFill>
                  <a:schemeClr val="lt1"/>
                </a:solidFill>
              </a:endParaRPr>
            </a:p>
          </p:txBody>
        </p:sp>
        <p:sp>
          <p:nvSpPr>
            <p:cNvPr id="592" name="Google Shape;592;g117f747f9aa_0_1227"/>
            <p:cNvSpPr/>
            <p:nvPr/>
          </p:nvSpPr>
          <p:spPr>
            <a:xfrm rot="-5400000">
              <a:off x="3948644" y="2168925"/>
              <a:ext cx="643347" cy="950764"/>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3" name="Google Shape;593;g117f747f9aa_0_1227"/>
            <p:cNvSpPr/>
            <p:nvPr/>
          </p:nvSpPr>
          <p:spPr>
            <a:xfrm>
              <a:off x="1593000" y="2322568"/>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4" name="Google Shape;594;g117f747f9aa_0_1227"/>
            <p:cNvSpPr/>
            <p:nvPr/>
          </p:nvSpPr>
          <p:spPr>
            <a:xfrm>
              <a:off x="4387857" y="2323758"/>
              <a:ext cx="3162900" cy="642300"/>
            </a:xfrm>
            <a:prstGeom prst="rect">
              <a:avLst/>
            </a:prstGeom>
            <a:noFill/>
            <a:ln>
              <a:noFill/>
            </a:ln>
          </p:spPr>
          <p:txBody>
            <a:bodyPr spcFirstLastPara="1" wrap="square" lIns="121900" tIns="121900" rIns="121900" bIns="121900" anchor="ctr" anchorCtr="0">
              <a:noAutofit/>
            </a:bodyPr>
            <a:lstStyle/>
            <a:p>
              <a:pPr marL="990600" lvl="0" algn="l" rtl="0">
                <a:lnSpc>
                  <a:spcPct val="115000"/>
                </a:lnSpc>
                <a:spcBef>
                  <a:spcPts val="0"/>
                </a:spcBef>
                <a:spcAft>
                  <a:spcPts val="0"/>
                </a:spcAft>
                <a:buClr>
                  <a:srgbClr val="0C58D3"/>
                </a:buClr>
                <a:buSzPts val="1100"/>
                <a:buFont typeface="Roboto"/>
                <a:buNone/>
              </a:pPr>
              <a:r>
                <a:rPr lang="en-GB" sz="1700" dirty="0" smtClean="0">
                  <a:solidFill>
                    <a:srgbClr val="0C58D3"/>
                  </a:solidFill>
                  <a:latin typeface="Roboto"/>
                  <a:ea typeface="Roboto"/>
                  <a:cs typeface="Roboto"/>
                  <a:sym typeface="Roboto"/>
                </a:rPr>
                <a:t>Accountants and notaries who rendered their professional services.</a:t>
              </a:r>
              <a:endParaRPr lang="en-GB" sz="1700" dirty="0">
                <a:solidFill>
                  <a:srgbClr val="0C58D3"/>
                </a:solidFill>
                <a:latin typeface="Roboto"/>
                <a:ea typeface="Roboto"/>
                <a:cs typeface="Roboto"/>
                <a:sym typeface="Roboto"/>
              </a:endParaRPr>
            </a:p>
          </p:txBody>
        </p:sp>
      </p:grpSp>
      <p:grpSp>
        <p:nvGrpSpPr>
          <p:cNvPr id="4" name="Google Shape;595;g117f747f9aa_0_1227"/>
          <p:cNvGrpSpPr/>
          <p:nvPr/>
        </p:nvGrpSpPr>
        <p:grpSpPr>
          <a:xfrm>
            <a:off x="1152009" y="2764004"/>
            <a:ext cx="8841489" cy="894975"/>
            <a:chOff x="1143589" y="2545005"/>
            <a:chExt cx="6631283" cy="671248"/>
          </a:xfrm>
        </p:grpSpPr>
        <p:sp>
          <p:nvSpPr>
            <p:cNvPr id="596" name="Google Shape;596;g117f747f9aa_0_1227"/>
            <p:cNvSpPr/>
            <p:nvPr/>
          </p:nvSpPr>
          <p:spPr>
            <a:xfrm>
              <a:off x="3801952" y="2545005"/>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97" name="Google Shape;597;g117f747f9aa_0_1227"/>
            <p:cNvSpPr/>
            <p:nvPr/>
          </p:nvSpPr>
          <p:spPr>
            <a:xfrm flipH="1">
              <a:off x="1833581" y="2545453"/>
              <a:ext cx="2293800" cy="6426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700" dirty="0" smtClean="0">
                  <a:solidFill>
                    <a:schemeClr val="lt1"/>
                  </a:solidFill>
                </a:rPr>
                <a:t>SELLERS</a:t>
              </a:r>
              <a:endParaRPr sz="1700" dirty="0">
                <a:solidFill>
                  <a:schemeClr val="lt1"/>
                </a:solidFill>
              </a:endParaRPr>
            </a:p>
          </p:txBody>
        </p:sp>
        <p:sp>
          <p:nvSpPr>
            <p:cNvPr id="598" name="Google Shape;598;g117f747f9aa_0_1227"/>
            <p:cNvSpPr/>
            <p:nvPr/>
          </p:nvSpPr>
          <p:spPr>
            <a:xfrm>
              <a:off x="4245563" y="2573953"/>
              <a:ext cx="3529309" cy="642300"/>
            </a:xfrm>
            <a:prstGeom prst="rect">
              <a:avLst/>
            </a:prstGeom>
            <a:noFill/>
            <a:ln>
              <a:noFill/>
            </a:ln>
          </p:spPr>
          <p:txBody>
            <a:bodyPr spcFirstLastPara="1" wrap="square" lIns="121900" tIns="121900" rIns="121900" bIns="121900" anchor="ctr" anchorCtr="0">
              <a:noAutofit/>
            </a:bodyPr>
            <a:lstStyle/>
            <a:p>
              <a:pPr marL="901700" lvl="0" algn="l" rtl="0">
                <a:lnSpc>
                  <a:spcPct val="115000"/>
                </a:lnSpc>
                <a:spcBef>
                  <a:spcPts val="0"/>
                </a:spcBef>
                <a:spcAft>
                  <a:spcPts val="0"/>
                </a:spcAft>
                <a:buNone/>
              </a:pPr>
              <a:r>
                <a:rPr lang="en-GB" sz="1700" dirty="0" smtClean="0">
                  <a:solidFill>
                    <a:srgbClr val="0C58D3"/>
                  </a:solidFill>
                  <a:latin typeface="Roboto"/>
                  <a:ea typeface="Roboto"/>
                  <a:cs typeface="Roboto"/>
                  <a:sym typeface="Roboto"/>
                </a:rPr>
                <a:t>Contacted taxpayers interested in buying apocryphal invoices.</a:t>
              </a:r>
              <a:endParaRPr lang="en-GB" sz="1700" dirty="0">
                <a:solidFill>
                  <a:srgbClr val="0C58D3"/>
                </a:solidFill>
                <a:latin typeface="Roboto"/>
                <a:ea typeface="Roboto"/>
                <a:cs typeface="Roboto"/>
                <a:sym typeface="Roboto"/>
              </a:endParaRPr>
            </a:p>
          </p:txBody>
        </p:sp>
        <p:sp>
          <p:nvSpPr>
            <p:cNvPr id="599" name="Google Shape;599;g117f747f9aa_0_1227"/>
            <p:cNvSpPr/>
            <p:nvPr/>
          </p:nvSpPr>
          <p:spPr>
            <a:xfrm>
              <a:off x="1143589" y="2545605"/>
              <a:ext cx="690000" cy="642300"/>
            </a:xfrm>
            <a:prstGeom prst="rect">
              <a:avLst/>
            </a:prstGeom>
            <a:solidFill>
              <a:srgbClr val="0D5DDF"/>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00" name="Google Shape;600;g117f747f9aa_0_1227"/>
            <p:cNvSpPr/>
            <p:nvPr/>
          </p:nvSpPr>
          <p:spPr>
            <a:xfrm rot="-5400000">
              <a:off x="3515056" y="2157174"/>
              <a:ext cx="643356" cy="1419149"/>
            </a:xfrm>
            <a:prstGeom prst="flowChartOffpageConnector">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4"/>
        <p:cNvGrpSpPr/>
        <p:nvPr/>
      </p:nvGrpSpPr>
      <p:grpSpPr>
        <a:xfrm>
          <a:off x="0" y="0"/>
          <a:ext cx="0" cy="0"/>
          <a:chOff x="0" y="0"/>
          <a:chExt cx="0" cy="0"/>
        </a:xfrm>
      </p:grpSpPr>
      <p:sp>
        <p:nvSpPr>
          <p:cNvPr id="605" name="Google Shape;605;p15"/>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5"/>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5"/>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08" name="Google Shape;608;p15"/>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09" name="Google Shape;609;p15"/>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0" name="Google Shape;610;p15"/>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11" name="Google Shape;611;p15"/>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612" name="Google Shape;612;p15"/>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13" name="Google Shape;613;p15"/>
          <p:cNvSpPr txBox="1"/>
          <p:nvPr/>
        </p:nvSpPr>
        <p:spPr>
          <a:xfrm>
            <a:off x="609475" y="2722397"/>
            <a:ext cx="10972500" cy="2954655"/>
          </a:xfrm>
          <a:prstGeom prst="rect">
            <a:avLst/>
          </a:prstGeom>
          <a:noFill/>
          <a:ln>
            <a:noFill/>
          </a:ln>
        </p:spPr>
        <p:txBody>
          <a:bodyPr spcFirstLastPara="1" wrap="square" lIns="0" tIns="0" rIns="0" bIns="0" anchor="ctr" anchorCtr="0">
            <a:spAutoFit/>
          </a:bodyPr>
          <a:lstStyle/>
          <a:p>
            <a:pPr marL="0" marR="0" lvl="0" indent="0" rtl="0">
              <a:spcBef>
                <a:spcPts val="0"/>
              </a:spcBef>
              <a:spcAft>
                <a:spcPts val="0"/>
              </a:spcAft>
              <a:buNone/>
            </a:pPr>
            <a:r>
              <a:rPr lang="es-AR" sz="2400" b="1" u="sng" dirty="0" smtClean="0"/>
              <a:t>ORGANIZATION’S MODUS OPERANDI:  PROFITS.</a:t>
            </a:r>
            <a:endParaRPr lang="es-AR" sz="2400" b="1" u="sng" dirty="0"/>
          </a:p>
          <a:p>
            <a:pPr marL="0" marR="0" lvl="0" indent="0" rtl="0">
              <a:spcBef>
                <a:spcPts val="0"/>
              </a:spcBef>
              <a:spcAft>
                <a:spcPts val="0"/>
              </a:spcAft>
              <a:buNone/>
            </a:pPr>
            <a:endParaRPr lang="es-AR" sz="2400" b="1" u="sng" dirty="0"/>
          </a:p>
          <a:p>
            <a:pPr marL="457200" marR="0" lvl="0" indent="-381000" algn="just" rtl="0">
              <a:spcBef>
                <a:spcPts val="0"/>
              </a:spcBef>
              <a:spcAft>
                <a:spcPts val="0"/>
              </a:spcAft>
              <a:buSzPts val="2400"/>
              <a:buChar char="●"/>
            </a:pPr>
            <a:r>
              <a:rPr lang="en-GB" sz="2400" dirty="0" smtClean="0"/>
              <a:t>The </a:t>
            </a:r>
            <a:r>
              <a:rPr lang="en-GB" sz="2400" i="0" u="none" strike="noStrike" cap="none" dirty="0" smtClean="0"/>
              <a:t>organization set its commission between 8 and 15% of the VAT’s value included in the apocryphal invoice. </a:t>
            </a:r>
          </a:p>
          <a:p>
            <a:pPr marL="457200" marR="0" lvl="0" indent="-381000" algn="just" rtl="0">
              <a:spcBef>
                <a:spcPts val="0"/>
              </a:spcBef>
              <a:spcAft>
                <a:spcPts val="0"/>
              </a:spcAft>
              <a:buSzPts val="2400"/>
              <a:buChar char="●"/>
            </a:pPr>
            <a:r>
              <a:rPr lang="en-GB" sz="2400" dirty="0" smtClean="0"/>
              <a:t>The Leaders decided on the </a:t>
            </a:r>
            <a:r>
              <a:rPr lang="en-GB" sz="2400" i="0" u="none" strike="noStrike" cap="none" dirty="0" smtClean="0"/>
              <a:t>percentages. </a:t>
            </a:r>
          </a:p>
          <a:p>
            <a:pPr marL="457200" marR="0" lvl="0" indent="-381000" algn="just" rtl="0">
              <a:spcBef>
                <a:spcPts val="0"/>
              </a:spcBef>
              <a:spcAft>
                <a:spcPts val="0"/>
              </a:spcAft>
              <a:buSzPts val="2400"/>
              <a:buChar char="●"/>
            </a:pPr>
            <a:r>
              <a:rPr lang="en-GB" sz="2400" dirty="0" smtClean="0"/>
              <a:t>The</a:t>
            </a:r>
            <a:r>
              <a:rPr lang="en-GB" sz="2400" i="0" u="none" strike="noStrike" cap="none" dirty="0" smtClean="0"/>
              <a:t> organization offered its clients a reimbursement of 50% of the payment </a:t>
            </a:r>
            <a:r>
              <a:rPr lang="en-GB" sz="2400" dirty="0" smtClean="0"/>
              <a:t>made in case they were subjected to a tax audit by the Tax Administration and had to make </a:t>
            </a:r>
            <a:r>
              <a:rPr lang="en-GB" sz="2400" i="0" u="none" strike="noStrike" cap="none" dirty="0" smtClean="0"/>
              <a:t>a tax adjustment to correct the false tax credit.  </a:t>
            </a:r>
            <a:endParaRPr lang="en-GB" sz="2400" i="0" u="none" strike="noStrike" cap="non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17"/>
        <p:cNvGrpSpPr/>
        <p:nvPr/>
      </p:nvGrpSpPr>
      <p:grpSpPr>
        <a:xfrm>
          <a:off x="0" y="0"/>
          <a:ext cx="0" cy="0"/>
          <a:chOff x="0" y="0"/>
          <a:chExt cx="0" cy="0"/>
        </a:xfrm>
      </p:grpSpPr>
      <p:sp>
        <p:nvSpPr>
          <p:cNvPr id="618" name="Google Shape;618;p16"/>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6"/>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6"/>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21" name="Google Shape;621;p16"/>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22" name="Google Shape;622;p16"/>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23" name="Google Shape;623;p16"/>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24" name="Google Shape;624;p16"/>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625" name="Google Shape;625;p16"/>
          <p:cNvSpPr/>
          <p:nvPr/>
        </p:nvSpPr>
        <p:spPr>
          <a:xfrm>
            <a:off x="1152000" y="3675600"/>
            <a:ext cx="9142200" cy="54936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26" name="Google Shape;626;p16"/>
          <p:cNvSpPr txBox="1"/>
          <p:nvPr/>
        </p:nvSpPr>
        <p:spPr>
          <a:xfrm>
            <a:off x="576000" y="2110301"/>
            <a:ext cx="10972500" cy="3139321"/>
          </a:xfrm>
          <a:prstGeom prst="rect">
            <a:avLst/>
          </a:prstGeom>
          <a:noFill/>
          <a:ln>
            <a:noFill/>
          </a:ln>
        </p:spPr>
        <p:txBody>
          <a:bodyPr spcFirstLastPara="1" wrap="square" lIns="0" tIns="0" rIns="0" bIns="0" anchor="ctr" anchorCtr="0">
            <a:spAutoFit/>
          </a:bodyPr>
          <a:lstStyle/>
          <a:p>
            <a:pPr marL="0" marR="0" lvl="0" indent="0" algn="just" rtl="0">
              <a:spcBef>
                <a:spcPts val="0"/>
              </a:spcBef>
              <a:spcAft>
                <a:spcPts val="0"/>
              </a:spcAft>
              <a:buNone/>
            </a:pPr>
            <a:r>
              <a:rPr lang="en-GB" sz="2400" b="1" u="sng" dirty="0" smtClean="0"/>
              <a:t>EVIDENCE COLLECTED AND ASSESSED IN THE COURT RULING</a:t>
            </a:r>
            <a:r>
              <a:rPr lang="en-GB" sz="2400" b="1" i="0" u="sng" strike="noStrike" cap="none" dirty="0" smtClean="0"/>
              <a:t>:</a:t>
            </a:r>
          </a:p>
          <a:p>
            <a:pPr marL="457200" marR="0" lvl="0" indent="-355600" algn="just" rtl="0">
              <a:spcBef>
                <a:spcPts val="0"/>
              </a:spcBef>
              <a:spcAft>
                <a:spcPts val="0"/>
              </a:spcAft>
              <a:buSzPts val="2000"/>
              <a:buChar char="➔"/>
            </a:pPr>
            <a:r>
              <a:rPr lang="en-GB" sz="2000" i="0" u="none" strike="noStrike" cap="none" dirty="0" smtClean="0"/>
              <a:t>Investigation report and information files submitted by the Tax Administration in it</a:t>
            </a:r>
            <a:r>
              <a:rPr lang="en-GB" sz="2000" dirty="0" smtClean="0"/>
              <a:t>s first presentation;</a:t>
            </a:r>
          </a:p>
          <a:p>
            <a:pPr marL="457200" marR="0" lvl="0" indent="-355600" algn="just" rtl="0">
              <a:spcBef>
                <a:spcPts val="0"/>
              </a:spcBef>
              <a:spcAft>
                <a:spcPts val="0"/>
              </a:spcAft>
              <a:buSzPts val="2000"/>
              <a:buChar char="➔"/>
            </a:pPr>
            <a:r>
              <a:rPr lang="en-GB" sz="2000" i="0" u="none" strike="noStrike" cap="none" dirty="0" smtClean="0"/>
              <a:t>Transcription of telephone and email </a:t>
            </a:r>
            <a:r>
              <a:rPr lang="en-GB" sz="2000" i="0" u="none" strike="noStrike" cap="none" dirty="0" err="1" smtClean="0"/>
              <a:t>tappings</a:t>
            </a:r>
            <a:r>
              <a:rPr lang="en-GB" sz="2000" i="0" u="none" strike="noStrike" cap="none" dirty="0" smtClean="0"/>
              <a:t>.</a:t>
            </a:r>
            <a:endParaRPr lang="en-GB" sz="2000" dirty="0" smtClean="0"/>
          </a:p>
          <a:p>
            <a:pPr marL="457200" marR="0" lvl="0" indent="-355600" algn="just" rtl="0">
              <a:spcBef>
                <a:spcPts val="0"/>
              </a:spcBef>
              <a:spcAft>
                <a:spcPts val="0"/>
              </a:spcAft>
              <a:buSzPts val="2000"/>
              <a:buChar char="➔"/>
            </a:pPr>
            <a:r>
              <a:rPr lang="en-GB" sz="2000" i="0" u="none" strike="noStrike" cap="none" dirty="0" smtClean="0"/>
              <a:t>Seized documentation (</a:t>
            </a:r>
            <a:r>
              <a:rPr lang="en-GB" sz="2000" dirty="0" smtClean="0"/>
              <a:t>physical and</a:t>
            </a:r>
            <a:r>
              <a:rPr lang="en-GB" sz="2000" i="0" u="none" strike="noStrike" cap="none" dirty="0" smtClean="0"/>
              <a:t> digital)</a:t>
            </a:r>
            <a:r>
              <a:rPr lang="en-GB" sz="2000" dirty="0" smtClean="0"/>
              <a:t>;</a:t>
            </a:r>
          </a:p>
          <a:p>
            <a:pPr marL="457200" marR="0" lvl="0" indent="-355600" algn="just" rtl="0">
              <a:spcBef>
                <a:spcPts val="0"/>
              </a:spcBef>
              <a:spcAft>
                <a:spcPts val="0"/>
              </a:spcAft>
              <a:buSzPts val="2000"/>
              <a:buChar char="➔"/>
            </a:pPr>
            <a:r>
              <a:rPr lang="en-GB" sz="2000" i="0" u="none" strike="noStrike" cap="none" dirty="0" smtClean="0"/>
              <a:t>Fiscal relevance report drafted by the Tax Administration on the basis of seized </a:t>
            </a:r>
            <a:r>
              <a:rPr lang="en-GB" sz="2000" dirty="0" smtClean="0"/>
              <a:t>documentation;</a:t>
            </a:r>
          </a:p>
          <a:p>
            <a:pPr marL="457200" marR="0" lvl="0" indent="-355600" algn="just" rtl="0">
              <a:spcBef>
                <a:spcPts val="0"/>
              </a:spcBef>
              <a:spcAft>
                <a:spcPts val="0"/>
              </a:spcAft>
              <a:buSzPts val="2000"/>
              <a:buChar char="➔"/>
            </a:pPr>
            <a:r>
              <a:rPr lang="en-GB" sz="2000" i="0" u="none" strike="noStrike" cap="none" dirty="0" smtClean="0"/>
              <a:t>Domicile confirmation carried out by the security forces</a:t>
            </a:r>
            <a:r>
              <a:rPr lang="en-GB" sz="2000" dirty="0" smtClean="0"/>
              <a:t>;</a:t>
            </a:r>
            <a:r>
              <a:rPr lang="en-GB" sz="2000" i="0" u="none" strike="noStrike" cap="none" dirty="0" smtClean="0"/>
              <a:t> </a:t>
            </a:r>
            <a:endParaRPr lang="en-GB" sz="2000" dirty="0" smtClean="0"/>
          </a:p>
          <a:p>
            <a:pPr marL="457200" marR="0" lvl="0" indent="-355600" algn="just" rtl="0">
              <a:spcBef>
                <a:spcPts val="0"/>
              </a:spcBef>
              <a:spcAft>
                <a:spcPts val="0"/>
              </a:spcAft>
              <a:buSzPts val="2000"/>
              <a:buChar char="➔"/>
            </a:pPr>
            <a:r>
              <a:rPr lang="en-GB" sz="2000" dirty="0" smtClean="0"/>
              <a:t>T</a:t>
            </a:r>
            <a:r>
              <a:rPr lang="en-GB" sz="2000" i="0" u="none" strike="noStrike" cap="none" dirty="0" smtClean="0"/>
              <a:t>estimonies of the Tax Administration’s public officials who took part in the investigation</a:t>
            </a:r>
            <a:r>
              <a:rPr lang="en-GB" sz="2000" dirty="0" smtClean="0"/>
              <a:t>;</a:t>
            </a:r>
          </a:p>
          <a:p>
            <a:pPr marL="457200" marR="0" lvl="0" indent="-355600" algn="just" rtl="0">
              <a:spcBef>
                <a:spcPts val="0"/>
              </a:spcBef>
              <a:spcAft>
                <a:spcPts val="0"/>
              </a:spcAft>
              <a:buSzPts val="2000"/>
              <a:buChar char="➔"/>
            </a:pPr>
            <a:r>
              <a:rPr lang="en-GB" sz="2000" dirty="0" smtClean="0"/>
              <a:t>Testimonies of other persons who knew about the facts, the operations of the </a:t>
            </a:r>
            <a:r>
              <a:rPr lang="en-GB" sz="2000" i="0" u="none" strike="noStrike" cap="none" dirty="0" smtClean="0"/>
              <a:t>organization and who had even fallen victim of the misuse of thei</a:t>
            </a:r>
            <a:r>
              <a:rPr lang="en-GB" sz="2000" dirty="0" smtClean="0"/>
              <a:t>r tax login codes for invoice issuance;</a:t>
            </a:r>
          </a:p>
          <a:p>
            <a:pPr marL="457200" marR="0" lvl="0" indent="-355600" algn="just" rtl="0">
              <a:spcBef>
                <a:spcPts val="0"/>
              </a:spcBef>
              <a:spcAft>
                <a:spcPts val="0"/>
              </a:spcAft>
              <a:buSzPts val="2000"/>
              <a:buChar char="➔"/>
            </a:pPr>
            <a:r>
              <a:rPr lang="en-GB" sz="2000" dirty="0" smtClean="0"/>
              <a:t>Experts’ reports on the seized IT equipment</a:t>
            </a:r>
            <a:r>
              <a:rPr lang="en-GB" sz="2000" i="0" u="none" strike="noStrike" cap="none" dirty="0" smtClean="0"/>
              <a:t>.</a:t>
            </a:r>
            <a:endParaRPr lang="en-GB" sz="2000" i="0" u="none" strike="noStrike" cap="non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30"/>
        <p:cNvGrpSpPr/>
        <p:nvPr/>
      </p:nvGrpSpPr>
      <p:grpSpPr>
        <a:xfrm>
          <a:off x="0" y="0"/>
          <a:ext cx="0" cy="0"/>
          <a:chOff x="0" y="0"/>
          <a:chExt cx="0" cy="0"/>
        </a:xfrm>
      </p:grpSpPr>
      <p:sp>
        <p:nvSpPr>
          <p:cNvPr id="631" name="Google Shape;631;g117f747f9aa_0_1269"/>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g117f747f9aa_0_1269"/>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g117f747f9aa_0_1269"/>
          <p:cNvSpPr/>
          <p:nvPr/>
        </p:nvSpPr>
        <p:spPr>
          <a:xfrm>
            <a:off x="5439745" y="4545088"/>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34" name="Google Shape;634;g117f747f9aa_0_1269"/>
          <p:cNvPicPr preferRelativeResize="0"/>
          <p:nvPr/>
        </p:nvPicPr>
        <p:blipFill rotWithShape="1">
          <a:blip r:embed="rId3" cstate="print">
            <a:alphaModFix/>
          </a:blip>
          <a:srcRect/>
          <a:stretch/>
        </p:blipFill>
        <p:spPr>
          <a:xfrm>
            <a:off x="9152730" y="5578070"/>
            <a:ext cx="1616760" cy="463320"/>
          </a:xfrm>
          <a:prstGeom prst="rect">
            <a:avLst/>
          </a:prstGeom>
          <a:noFill/>
          <a:ln>
            <a:noFill/>
          </a:ln>
        </p:spPr>
      </p:pic>
      <p:sp>
        <p:nvSpPr>
          <p:cNvPr id="635" name="Google Shape;635;g117f747f9aa_0_1269"/>
          <p:cNvSpPr/>
          <p:nvPr/>
        </p:nvSpPr>
        <p:spPr>
          <a:xfrm rot="-8196525">
            <a:off x="2600403" y="3087315"/>
            <a:ext cx="3218887" cy="117352"/>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36" name="Google Shape;636;g117f747f9aa_0_1269"/>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37" name="Google Shape;637;g117f747f9aa_0_1269"/>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638" name="Google Shape;638;g117f747f9aa_0_1269"/>
          <p:cNvSpPr/>
          <p:nvPr/>
        </p:nvSpPr>
        <p:spPr>
          <a:xfrm>
            <a:off x="1642850" y="3760538"/>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39" name="Google Shape;639;g117f747f9aa_0_1269"/>
          <p:cNvSpPr txBox="1"/>
          <p:nvPr/>
        </p:nvSpPr>
        <p:spPr>
          <a:xfrm>
            <a:off x="269325" y="1730173"/>
            <a:ext cx="10922100" cy="400200"/>
          </a:xfrm>
          <a:prstGeom prst="rect">
            <a:avLst/>
          </a:prstGeom>
          <a:noFill/>
          <a:ln>
            <a:noFill/>
          </a:ln>
        </p:spPr>
        <p:txBody>
          <a:bodyPr spcFirstLastPara="1" wrap="square" lIns="0" tIns="0" rIns="0" bIns="0" anchor="ctr" anchorCtr="0">
            <a:spAutoFit/>
          </a:bodyPr>
          <a:lstStyle/>
          <a:p>
            <a:pPr marL="0" marR="0" lvl="0" indent="0" algn="just" rtl="0">
              <a:spcBef>
                <a:spcPts val="0"/>
              </a:spcBef>
              <a:spcAft>
                <a:spcPts val="0"/>
              </a:spcAft>
              <a:buNone/>
            </a:pPr>
            <a:r>
              <a:rPr lang="es-AR" sz="2600" b="1" dirty="0" smtClean="0"/>
              <a:t>JUDICIAL PROSECUTION</a:t>
            </a:r>
            <a:endParaRPr lang="es-AR" sz="2600" b="1" i="0" u="none" strike="noStrike" cap="none" dirty="0">
              <a:solidFill>
                <a:srgbClr val="000000"/>
              </a:solidFill>
            </a:endParaRPr>
          </a:p>
        </p:txBody>
      </p:sp>
      <p:grpSp>
        <p:nvGrpSpPr>
          <p:cNvPr id="2" name="Google Shape;640;g117f747f9aa_0_1269"/>
          <p:cNvGrpSpPr/>
          <p:nvPr/>
        </p:nvGrpSpPr>
        <p:grpSpPr>
          <a:xfrm>
            <a:off x="1758700" y="2183585"/>
            <a:ext cx="2628619" cy="3977631"/>
            <a:chOff x="946411" y="1574025"/>
            <a:chExt cx="1971514" cy="2983298"/>
          </a:xfrm>
        </p:grpSpPr>
        <p:sp>
          <p:nvSpPr>
            <p:cNvPr id="641" name="Google Shape;641;g117f747f9aa_0_1269"/>
            <p:cNvSpPr txBox="1"/>
            <p:nvPr/>
          </p:nvSpPr>
          <p:spPr>
            <a:xfrm>
              <a:off x="1604274" y="1574025"/>
              <a:ext cx="6243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0C58D3"/>
                  </a:solidFill>
                  <a:latin typeface="Roboto"/>
                  <a:ea typeface="Roboto"/>
                  <a:cs typeface="Roboto"/>
                  <a:sym typeface="Roboto"/>
                </a:rPr>
                <a:t>2017</a:t>
              </a:r>
              <a:endParaRPr sz="1700">
                <a:solidFill>
                  <a:srgbClr val="0C58D3"/>
                </a:solidFill>
                <a:latin typeface="Roboto"/>
                <a:ea typeface="Roboto"/>
                <a:cs typeface="Roboto"/>
                <a:sym typeface="Roboto"/>
              </a:endParaRPr>
            </a:p>
          </p:txBody>
        </p:sp>
        <p:sp>
          <p:nvSpPr>
            <p:cNvPr id="642" name="Google Shape;642;g117f747f9aa_0_1269"/>
            <p:cNvSpPr txBox="1"/>
            <p:nvPr/>
          </p:nvSpPr>
          <p:spPr>
            <a:xfrm>
              <a:off x="1027938" y="2695024"/>
              <a:ext cx="1713000" cy="446400"/>
            </a:xfrm>
            <a:prstGeom prst="rect">
              <a:avLst/>
            </a:prstGeom>
            <a:noFill/>
            <a:ln>
              <a:noFill/>
            </a:ln>
          </p:spPr>
          <p:txBody>
            <a:bodyPr spcFirstLastPara="1" wrap="square" lIns="121900" tIns="121900" rIns="121900" bIns="121900" anchor="b" anchorCtr="0">
              <a:noAutofit/>
            </a:bodyPr>
            <a:lstStyle/>
            <a:p>
              <a:pPr marL="0" lvl="0" indent="0" algn="ctr" rtl="0">
                <a:lnSpc>
                  <a:spcPct val="115000"/>
                </a:lnSpc>
                <a:spcBef>
                  <a:spcPts val="0"/>
                </a:spcBef>
                <a:spcAft>
                  <a:spcPts val="0"/>
                </a:spcAft>
                <a:buNone/>
              </a:pPr>
              <a:r>
                <a:rPr lang="es-AR" sz="1700" b="1" dirty="0" smtClean="0">
                  <a:solidFill>
                    <a:srgbClr val="0C58D3"/>
                  </a:solidFill>
                  <a:latin typeface="Roboto"/>
                  <a:ea typeface="Roboto"/>
                  <a:cs typeface="Roboto"/>
                  <a:sym typeface="Roboto"/>
                </a:rPr>
                <a:t>BEGINNING OF THE CASE</a:t>
              </a:r>
              <a:endParaRPr sz="1700" b="1" dirty="0">
                <a:solidFill>
                  <a:srgbClr val="0C58D3"/>
                </a:solidFill>
                <a:latin typeface="Roboto"/>
                <a:ea typeface="Roboto"/>
                <a:cs typeface="Roboto"/>
                <a:sym typeface="Roboto"/>
              </a:endParaRPr>
            </a:p>
          </p:txBody>
        </p:sp>
        <p:sp>
          <p:nvSpPr>
            <p:cNvPr id="643" name="Google Shape;643;g117f747f9aa_0_1269"/>
            <p:cNvSpPr txBox="1"/>
            <p:nvPr/>
          </p:nvSpPr>
          <p:spPr>
            <a:xfrm>
              <a:off x="946411" y="3151823"/>
              <a:ext cx="1815000" cy="14055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0"/>
                </a:spcBef>
                <a:spcAft>
                  <a:spcPts val="0"/>
                </a:spcAft>
                <a:buNone/>
              </a:pPr>
              <a:r>
                <a:rPr lang="en-GB" sz="1700" dirty="0" smtClean="0">
                  <a:solidFill>
                    <a:srgbClr val="0C58D3"/>
                  </a:solidFill>
                  <a:latin typeface="Roboto"/>
                  <a:ea typeface="Roboto"/>
                  <a:cs typeface="Roboto"/>
                  <a:sym typeface="Roboto"/>
                </a:rPr>
                <a:t>AFIP Presentation. Production of evidence. Request of evidence.</a:t>
              </a:r>
            </a:p>
            <a:p>
              <a:pPr marL="0" lvl="0" indent="0" algn="l" rtl="0">
                <a:lnSpc>
                  <a:spcPct val="115000"/>
                </a:lnSpc>
                <a:spcBef>
                  <a:spcPts val="2100"/>
                </a:spcBef>
                <a:spcAft>
                  <a:spcPts val="2100"/>
                </a:spcAft>
                <a:buNone/>
              </a:pPr>
              <a:endParaRPr sz="1100" dirty="0">
                <a:solidFill>
                  <a:srgbClr val="0C58D3"/>
                </a:solidFill>
                <a:latin typeface="Roboto"/>
                <a:ea typeface="Roboto"/>
                <a:cs typeface="Roboto"/>
                <a:sym typeface="Roboto"/>
              </a:endParaRPr>
            </a:p>
          </p:txBody>
        </p:sp>
        <p:cxnSp>
          <p:nvCxnSpPr>
            <p:cNvPr id="644" name="Google Shape;644;g117f747f9aa_0_1269"/>
            <p:cNvCxnSpPr/>
            <p:nvPr/>
          </p:nvCxnSpPr>
          <p:spPr>
            <a:xfrm>
              <a:off x="2180202" y="1695421"/>
              <a:ext cx="718500" cy="741900"/>
            </a:xfrm>
            <a:prstGeom prst="straightConnector1">
              <a:avLst/>
            </a:prstGeom>
            <a:noFill/>
            <a:ln w="9525" cap="flat" cmpd="sng">
              <a:solidFill>
                <a:srgbClr val="0D5DDF"/>
              </a:solidFill>
              <a:prstDash val="solid"/>
              <a:round/>
              <a:headEnd type="none" w="sm" len="sm"/>
              <a:tailEnd type="none" w="sm" len="sm"/>
            </a:ln>
          </p:spPr>
        </p:cxnSp>
        <p:sp>
          <p:nvSpPr>
            <p:cNvPr id="645" name="Google Shape;645;g117f747f9aa_0_1269"/>
            <p:cNvSpPr/>
            <p:nvPr/>
          </p:nvSpPr>
          <p:spPr>
            <a:xfrm flipH="1">
              <a:off x="1083025" y="2306625"/>
              <a:ext cx="1834800" cy="143400"/>
            </a:xfrm>
            <a:prstGeom prst="parallelogram">
              <a:avLst>
                <a:gd name="adj" fmla="val 96952"/>
              </a:avLst>
            </a:prstGeom>
            <a:solidFill>
              <a:srgbClr val="0D5DD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46" name="Google Shape;646;g117f747f9aa_0_1269"/>
            <p:cNvSpPr/>
            <p:nvPr/>
          </p:nvSpPr>
          <p:spPr>
            <a:xfrm>
              <a:off x="1083125" y="2460449"/>
              <a:ext cx="1834800" cy="143400"/>
            </a:xfrm>
            <a:prstGeom prst="parallelogram">
              <a:avLst>
                <a:gd name="adj" fmla="val 96952"/>
              </a:avLst>
            </a:prstGeom>
            <a:solidFill>
              <a:srgbClr val="0944A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3" name="Google Shape;647;g117f747f9aa_0_1269"/>
          <p:cNvGrpSpPr/>
          <p:nvPr/>
        </p:nvGrpSpPr>
        <p:grpSpPr>
          <a:xfrm>
            <a:off x="4219446" y="2183587"/>
            <a:ext cx="2446472" cy="4319220"/>
            <a:chOff x="1083025" y="1574027"/>
            <a:chExt cx="1834900" cy="3239496"/>
          </a:xfrm>
        </p:grpSpPr>
        <p:sp>
          <p:nvSpPr>
            <p:cNvPr id="648" name="Google Shape;648;g117f747f9aa_0_1269"/>
            <p:cNvSpPr txBox="1"/>
            <p:nvPr/>
          </p:nvSpPr>
          <p:spPr>
            <a:xfrm>
              <a:off x="1208939" y="1574027"/>
              <a:ext cx="10197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0C58D3"/>
                  </a:solidFill>
                  <a:latin typeface="Roboto"/>
                  <a:ea typeface="Roboto"/>
                  <a:cs typeface="Roboto"/>
                  <a:sym typeface="Roboto"/>
                </a:rPr>
                <a:t>2017-2018</a:t>
              </a:r>
              <a:endParaRPr sz="1700">
                <a:solidFill>
                  <a:srgbClr val="0C58D3"/>
                </a:solidFill>
                <a:latin typeface="Roboto"/>
                <a:ea typeface="Roboto"/>
                <a:cs typeface="Roboto"/>
                <a:sym typeface="Roboto"/>
              </a:endParaRPr>
            </a:p>
          </p:txBody>
        </p:sp>
        <p:sp>
          <p:nvSpPr>
            <p:cNvPr id="649" name="Google Shape;649;g117f747f9aa_0_1269"/>
            <p:cNvSpPr txBox="1"/>
            <p:nvPr/>
          </p:nvSpPr>
          <p:spPr>
            <a:xfrm>
              <a:off x="1235825" y="2695025"/>
              <a:ext cx="1505100" cy="446400"/>
            </a:xfrm>
            <a:prstGeom prst="rect">
              <a:avLst/>
            </a:prstGeom>
            <a:noFill/>
            <a:ln>
              <a:noFill/>
            </a:ln>
          </p:spPr>
          <p:txBody>
            <a:bodyPr spcFirstLastPara="1" wrap="square" lIns="121900" tIns="121900" rIns="121900" bIns="121900" anchor="b" anchorCtr="0">
              <a:noAutofit/>
            </a:bodyPr>
            <a:lstStyle/>
            <a:p>
              <a:pPr marL="0" lvl="0" indent="0" algn="l" rtl="0">
                <a:lnSpc>
                  <a:spcPct val="115000"/>
                </a:lnSpc>
                <a:spcBef>
                  <a:spcPts val="0"/>
                </a:spcBef>
                <a:spcAft>
                  <a:spcPts val="0"/>
                </a:spcAft>
                <a:buNone/>
              </a:pPr>
              <a:r>
                <a:rPr lang="es-AR" sz="1700" b="1" dirty="0" smtClean="0">
                  <a:solidFill>
                    <a:srgbClr val="0C58D3"/>
                  </a:solidFill>
                  <a:latin typeface="Roboto"/>
                  <a:ea typeface="Roboto"/>
                  <a:cs typeface="Roboto"/>
                  <a:sym typeface="Roboto"/>
                </a:rPr>
                <a:t>PRE-TRIAL PROCEEDINGS</a:t>
              </a:r>
              <a:endParaRPr sz="1700" b="1" dirty="0">
                <a:solidFill>
                  <a:srgbClr val="0C58D3"/>
                </a:solidFill>
                <a:latin typeface="Roboto"/>
                <a:ea typeface="Roboto"/>
                <a:cs typeface="Roboto"/>
                <a:sym typeface="Roboto"/>
              </a:endParaRPr>
            </a:p>
          </p:txBody>
        </p:sp>
        <p:sp>
          <p:nvSpPr>
            <p:cNvPr id="650" name="Google Shape;650;g117f747f9aa_0_1269"/>
            <p:cNvSpPr txBox="1"/>
            <p:nvPr/>
          </p:nvSpPr>
          <p:spPr>
            <a:xfrm>
              <a:off x="1215707" y="3151823"/>
              <a:ext cx="1702200" cy="16617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0"/>
                </a:spcBef>
                <a:spcAft>
                  <a:spcPts val="2100"/>
                </a:spcAft>
                <a:buNone/>
              </a:pPr>
              <a:r>
                <a:rPr lang="en-GB" sz="1700" dirty="0" smtClean="0">
                  <a:solidFill>
                    <a:srgbClr val="0C58D3"/>
                  </a:solidFill>
                  <a:latin typeface="Roboto"/>
                  <a:ea typeface="Roboto"/>
                  <a:cs typeface="Roboto"/>
                  <a:sym typeface="Roboto"/>
                </a:rPr>
                <a:t>Evidence. Prosecution and Preventive Detention. One dismissal due to death. Order for a partial trial.</a:t>
              </a:r>
              <a:endParaRPr lang="en-GB" sz="1700" dirty="0">
                <a:solidFill>
                  <a:srgbClr val="0C58D3"/>
                </a:solidFill>
                <a:latin typeface="Roboto"/>
                <a:ea typeface="Roboto"/>
                <a:cs typeface="Roboto"/>
                <a:sym typeface="Roboto"/>
              </a:endParaRPr>
            </a:p>
          </p:txBody>
        </p:sp>
        <p:cxnSp>
          <p:nvCxnSpPr>
            <p:cNvPr id="651" name="Google Shape;651;g117f747f9aa_0_1269"/>
            <p:cNvCxnSpPr/>
            <p:nvPr/>
          </p:nvCxnSpPr>
          <p:spPr>
            <a:xfrm>
              <a:off x="2180202" y="1695421"/>
              <a:ext cx="718500" cy="741900"/>
            </a:xfrm>
            <a:prstGeom prst="straightConnector1">
              <a:avLst/>
            </a:prstGeom>
            <a:noFill/>
            <a:ln w="9525" cap="flat" cmpd="sng">
              <a:solidFill>
                <a:srgbClr val="0D5DDF"/>
              </a:solidFill>
              <a:prstDash val="solid"/>
              <a:round/>
              <a:headEnd type="none" w="sm" len="sm"/>
              <a:tailEnd type="none" w="sm" len="sm"/>
            </a:ln>
          </p:spPr>
        </p:cxnSp>
        <p:sp>
          <p:nvSpPr>
            <p:cNvPr id="652" name="Google Shape;652;g117f747f9aa_0_1269"/>
            <p:cNvSpPr/>
            <p:nvPr/>
          </p:nvSpPr>
          <p:spPr>
            <a:xfrm flipH="1">
              <a:off x="1083025" y="2306625"/>
              <a:ext cx="1834800" cy="143400"/>
            </a:xfrm>
            <a:prstGeom prst="parallelogram">
              <a:avLst>
                <a:gd name="adj" fmla="val 96952"/>
              </a:avLst>
            </a:prstGeom>
            <a:solidFill>
              <a:srgbClr val="0D5DD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53" name="Google Shape;653;g117f747f9aa_0_1269"/>
            <p:cNvSpPr/>
            <p:nvPr/>
          </p:nvSpPr>
          <p:spPr>
            <a:xfrm>
              <a:off x="1083125" y="2460449"/>
              <a:ext cx="1834800" cy="143400"/>
            </a:xfrm>
            <a:prstGeom prst="parallelogram">
              <a:avLst>
                <a:gd name="adj" fmla="val 96952"/>
              </a:avLst>
            </a:prstGeom>
            <a:solidFill>
              <a:srgbClr val="0944A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4" name="Google Shape;654;g117f747f9aa_0_1269"/>
          <p:cNvGrpSpPr/>
          <p:nvPr/>
        </p:nvGrpSpPr>
        <p:grpSpPr>
          <a:xfrm>
            <a:off x="6501899" y="2182637"/>
            <a:ext cx="2446480" cy="3852827"/>
            <a:chOff x="1083019" y="1574025"/>
            <a:chExt cx="1834906" cy="2889693"/>
          </a:xfrm>
        </p:grpSpPr>
        <p:sp>
          <p:nvSpPr>
            <p:cNvPr id="655" name="Google Shape;655;g117f747f9aa_0_1269"/>
            <p:cNvSpPr txBox="1"/>
            <p:nvPr/>
          </p:nvSpPr>
          <p:spPr>
            <a:xfrm>
              <a:off x="1083019" y="1574025"/>
              <a:ext cx="1365300" cy="241200"/>
            </a:xfrm>
            <a:prstGeom prst="rect">
              <a:avLst/>
            </a:prstGeom>
            <a:noFill/>
            <a:ln>
              <a:noFill/>
            </a:ln>
          </p:spPr>
          <p:txBody>
            <a:bodyPr spcFirstLastPara="1" wrap="square" lIns="121900" tIns="121900" rIns="121900" bIns="121900" anchor="t" anchorCtr="0">
              <a:noAutofit/>
            </a:bodyPr>
            <a:lstStyle/>
            <a:p>
              <a:pPr marL="0" lvl="0" indent="0" algn="r" rtl="0">
                <a:lnSpc>
                  <a:spcPct val="115000"/>
                </a:lnSpc>
                <a:spcBef>
                  <a:spcPts val="0"/>
                </a:spcBef>
                <a:spcAft>
                  <a:spcPts val="2100"/>
                </a:spcAft>
                <a:buNone/>
              </a:pPr>
              <a:r>
                <a:rPr lang="es-AR" sz="1700">
                  <a:solidFill>
                    <a:srgbClr val="858585"/>
                  </a:solidFill>
                  <a:latin typeface="Roboto"/>
                  <a:ea typeface="Roboto"/>
                  <a:cs typeface="Roboto"/>
                  <a:sym typeface="Roboto"/>
                </a:rPr>
                <a:t>2019 - 2021</a:t>
              </a:r>
              <a:endParaRPr sz="1700">
                <a:solidFill>
                  <a:srgbClr val="858585"/>
                </a:solidFill>
                <a:latin typeface="Roboto"/>
                <a:ea typeface="Roboto"/>
                <a:cs typeface="Roboto"/>
                <a:sym typeface="Roboto"/>
              </a:endParaRPr>
            </a:p>
          </p:txBody>
        </p:sp>
        <p:sp>
          <p:nvSpPr>
            <p:cNvPr id="656" name="Google Shape;656;g117f747f9aa_0_1269"/>
            <p:cNvSpPr txBox="1"/>
            <p:nvPr/>
          </p:nvSpPr>
          <p:spPr>
            <a:xfrm>
              <a:off x="1235825" y="2695025"/>
              <a:ext cx="1505100" cy="446400"/>
            </a:xfrm>
            <a:prstGeom prst="rect">
              <a:avLst/>
            </a:prstGeom>
            <a:noFill/>
            <a:ln>
              <a:noFill/>
            </a:ln>
          </p:spPr>
          <p:txBody>
            <a:bodyPr spcFirstLastPara="1" wrap="square" lIns="121900" tIns="121900" rIns="121900" bIns="121900" anchor="b" anchorCtr="0">
              <a:noAutofit/>
            </a:bodyPr>
            <a:lstStyle/>
            <a:p>
              <a:pPr marL="0" lvl="0" indent="0" algn="l" rtl="0">
                <a:lnSpc>
                  <a:spcPct val="115000"/>
                </a:lnSpc>
                <a:spcBef>
                  <a:spcPts val="0"/>
                </a:spcBef>
                <a:spcAft>
                  <a:spcPts val="0"/>
                </a:spcAft>
                <a:buNone/>
              </a:pPr>
              <a:r>
                <a:rPr lang="es-AR" sz="1700" b="1" dirty="0" smtClean="0">
                  <a:solidFill>
                    <a:srgbClr val="858585"/>
                  </a:solidFill>
                  <a:latin typeface="Roboto"/>
                  <a:ea typeface="Roboto"/>
                  <a:cs typeface="Roboto"/>
                  <a:sym typeface="Roboto"/>
                </a:rPr>
                <a:t>TRIAL</a:t>
              </a:r>
              <a:endParaRPr sz="1700" b="1" dirty="0">
                <a:solidFill>
                  <a:srgbClr val="858585"/>
                </a:solidFill>
                <a:latin typeface="Roboto"/>
                <a:ea typeface="Roboto"/>
                <a:cs typeface="Roboto"/>
                <a:sym typeface="Roboto"/>
              </a:endParaRPr>
            </a:p>
          </p:txBody>
        </p:sp>
        <p:sp>
          <p:nvSpPr>
            <p:cNvPr id="657" name="Google Shape;657;g117f747f9aa_0_1269"/>
            <p:cNvSpPr txBox="1"/>
            <p:nvPr/>
          </p:nvSpPr>
          <p:spPr>
            <a:xfrm>
              <a:off x="1215698" y="3151818"/>
              <a:ext cx="1545600" cy="13119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0"/>
                </a:spcBef>
                <a:spcAft>
                  <a:spcPts val="0"/>
                </a:spcAft>
                <a:buNone/>
              </a:pPr>
              <a:r>
                <a:rPr lang="en-GB" sz="1700" dirty="0" smtClean="0">
                  <a:solidFill>
                    <a:srgbClr val="858585"/>
                  </a:solidFill>
                  <a:latin typeface="Roboto"/>
                  <a:ea typeface="Roboto"/>
                  <a:cs typeface="Roboto"/>
                  <a:sym typeface="Roboto"/>
                </a:rPr>
                <a:t>Oral Debate.</a:t>
              </a:r>
            </a:p>
            <a:p>
              <a:pPr marL="0" lvl="0" indent="0" algn="l" rtl="0">
                <a:lnSpc>
                  <a:spcPct val="115000"/>
                </a:lnSpc>
                <a:spcBef>
                  <a:spcPts val="0"/>
                </a:spcBef>
                <a:spcAft>
                  <a:spcPts val="0"/>
                </a:spcAft>
                <a:buNone/>
              </a:pPr>
              <a:r>
                <a:rPr lang="en-GB" sz="1700" dirty="0" smtClean="0">
                  <a:solidFill>
                    <a:srgbClr val="858585"/>
                  </a:solidFill>
                  <a:latin typeface="Roboto"/>
                  <a:ea typeface="Roboto"/>
                  <a:cs typeface="Roboto"/>
                  <a:sym typeface="Roboto"/>
                </a:rPr>
                <a:t>16 sentences.</a:t>
              </a:r>
            </a:p>
            <a:p>
              <a:pPr marL="0" lvl="0" indent="0" algn="l" rtl="0">
                <a:lnSpc>
                  <a:spcPct val="115000"/>
                </a:lnSpc>
                <a:spcBef>
                  <a:spcPts val="0"/>
                </a:spcBef>
                <a:spcAft>
                  <a:spcPts val="0"/>
                </a:spcAft>
                <a:buNone/>
              </a:pPr>
              <a:r>
                <a:rPr lang="en-GB" sz="1700" dirty="0" smtClean="0">
                  <a:solidFill>
                    <a:srgbClr val="858585"/>
                  </a:solidFill>
                  <a:latin typeface="Roboto"/>
                  <a:ea typeface="Roboto"/>
                  <a:cs typeface="Roboto"/>
                  <a:sym typeface="Roboto"/>
                </a:rPr>
                <a:t>One Acquittal. One Dismissal due to death.</a:t>
              </a:r>
              <a:endParaRPr lang="en-GB" sz="1700" dirty="0">
                <a:solidFill>
                  <a:srgbClr val="858585"/>
                </a:solidFill>
                <a:latin typeface="Roboto"/>
                <a:ea typeface="Roboto"/>
                <a:cs typeface="Roboto"/>
                <a:sym typeface="Roboto"/>
              </a:endParaRPr>
            </a:p>
          </p:txBody>
        </p:sp>
        <p:cxnSp>
          <p:nvCxnSpPr>
            <p:cNvPr id="658" name="Google Shape;658;g117f747f9aa_0_1269"/>
            <p:cNvCxnSpPr/>
            <p:nvPr/>
          </p:nvCxnSpPr>
          <p:spPr>
            <a:xfrm>
              <a:off x="2180202" y="1695421"/>
              <a:ext cx="718500" cy="741900"/>
            </a:xfrm>
            <a:prstGeom prst="straightConnector1">
              <a:avLst/>
            </a:prstGeom>
            <a:noFill/>
            <a:ln w="9525" cap="flat" cmpd="sng">
              <a:solidFill>
                <a:srgbClr val="C2C2C2"/>
              </a:solidFill>
              <a:prstDash val="solid"/>
              <a:round/>
              <a:headEnd type="none" w="sm" len="sm"/>
              <a:tailEnd type="none" w="sm" len="sm"/>
            </a:ln>
          </p:spPr>
        </p:cxnSp>
        <p:sp>
          <p:nvSpPr>
            <p:cNvPr id="659" name="Google Shape;659;g117f747f9aa_0_1269"/>
            <p:cNvSpPr/>
            <p:nvPr/>
          </p:nvSpPr>
          <p:spPr>
            <a:xfrm flipH="1">
              <a:off x="1083025" y="2306625"/>
              <a:ext cx="1834800" cy="143400"/>
            </a:xfrm>
            <a:prstGeom prst="parallelogram">
              <a:avLst>
                <a:gd name="adj" fmla="val 96952"/>
              </a:avLst>
            </a:prstGeom>
            <a:solidFill>
              <a:srgbClr val="C2C2C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s-AR" sz="1900"/>
                <a:t>  </a:t>
              </a:r>
              <a:endParaRPr sz="1900"/>
            </a:p>
          </p:txBody>
        </p:sp>
        <p:sp>
          <p:nvSpPr>
            <p:cNvPr id="660" name="Google Shape;660;g117f747f9aa_0_1269"/>
            <p:cNvSpPr/>
            <p:nvPr/>
          </p:nvSpPr>
          <p:spPr>
            <a:xfrm>
              <a:off x="1083125" y="2460449"/>
              <a:ext cx="1834800" cy="143400"/>
            </a:xfrm>
            <a:prstGeom prst="parallelogram">
              <a:avLst>
                <a:gd name="adj" fmla="val 96952"/>
              </a:avLst>
            </a:prstGeom>
            <a:solidFill>
              <a:srgbClr val="85858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780287" y="1979346"/>
            <a:ext cx="10640187" cy="4430528"/>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lvl="0" algn="ctr"/>
            <a:r>
              <a:rPr lang="es-AR" sz="2000" b="1" dirty="0" smtClean="0">
                <a:latin typeface="Arial" panose="020B0604020202020204" pitchFamily="34" charset="0"/>
                <a:cs typeface="Arial" panose="020B0604020202020204" pitchFamily="34" charset="0"/>
              </a:rPr>
              <a:t>COURT RULING </a:t>
            </a:r>
            <a:r>
              <a:rPr lang="es-AR" sz="2000" b="1" dirty="0">
                <a:latin typeface="Arial" panose="020B0604020202020204" pitchFamily="34" charset="0"/>
                <a:cs typeface="Arial" panose="020B0604020202020204" pitchFamily="34" charset="0"/>
              </a:rPr>
              <a:t> </a:t>
            </a:r>
            <a:r>
              <a:rPr lang="es-AR" sz="2000" dirty="0">
                <a:solidFill>
                  <a:srgbClr val="000000"/>
                </a:solidFill>
                <a:latin typeface="Arial"/>
                <a:ea typeface="Arial"/>
                <a:cs typeface="Arial"/>
                <a:sym typeface="Arial"/>
              </a:rPr>
              <a:t> </a:t>
            </a:r>
          </a:p>
          <a:p>
            <a:pPr lvl="0" algn="ctr"/>
            <a:r>
              <a:rPr lang="es-AR" sz="2000" b="1" i="1" dirty="0" smtClean="0">
                <a:solidFill>
                  <a:srgbClr val="000000"/>
                </a:solidFill>
                <a:latin typeface="Arial"/>
                <a:ea typeface="Arial"/>
                <a:cs typeface="Arial"/>
                <a:sym typeface="Arial"/>
              </a:rPr>
              <a:t>“</a:t>
            </a:r>
            <a:r>
              <a:rPr lang="es-AR" sz="2000" b="1" i="1" dirty="0">
                <a:solidFill>
                  <a:srgbClr val="000000"/>
                </a:solidFill>
                <a:latin typeface="Arial"/>
                <a:ea typeface="Arial"/>
                <a:cs typeface="Arial"/>
                <a:sym typeface="Arial"/>
              </a:rPr>
              <a:t>LIPORACI, Marcelo </a:t>
            </a:r>
            <a:r>
              <a:rPr lang="es-AR" sz="2000" b="1" i="1" dirty="0" smtClean="0">
                <a:solidFill>
                  <a:srgbClr val="000000"/>
                </a:solidFill>
                <a:latin typeface="Arial"/>
                <a:ea typeface="Arial"/>
                <a:cs typeface="Arial"/>
                <a:sym typeface="Arial"/>
              </a:rPr>
              <a:t>Fabián et al. </a:t>
            </a:r>
            <a:r>
              <a:rPr lang="es-AR" sz="2000" b="1" i="1" dirty="0" err="1" smtClean="0">
                <a:solidFill>
                  <a:srgbClr val="000000"/>
                </a:solidFill>
                <a:latin typeface="Arial"/>
                <a:ea typeface="Arial"/>
                <a:cs typeface="Arial"/>
                <a:sym typeface="Arial"/>
              </a:rPr>
              <a:t>on</a:t>
            </a:r>
            <a:r>
              <a:rPr lang="es-AR" sz="2000" b="1" i="1" dirty="0" smtClean="0">
                <a:solidFill>
                  <a:srgbClr val="000000"/>
                </a:solidFill>
                <a:latin typeface="Arial"/>
                <a:ea typeface="Arial"/>
                <a:cs typeface="Arial"/>
                <a:sym typeface="Arial"/>
              </a:rPr>
              <a:t> </a:t>
            </a:r>
            <a:r>
              <a:rPr lang="es-AR" sz="2000" b="1" i="1" dirty="0" err="1" smtClean="0">
                <a:solidFill>
                  <a:srgbClr val="000000"/>
                </a:solidFill>
                <a:latin typeface="Arial"/>
                <a:ea typeface="Arial"/>
                <a:cs typeface="Arial"/>
                <a:sym typeface="Arial"/>
              </a:rPr>
              <a:t>breach</a:t>
            </a:r>
            <a:r>
              <a:rPr lang="es-AR" sz="2000" b="1" i="1" dirty="0" smtClean="0">
                <a:solidFill>
                  <a:srgbClr val="000000"/>
                </a:solidFill>
                <a:latin typeface="Arial"/>
                <a:ea typeface="Arial"/>
                <a:cs typeface="Arial"/>
                <a:sym typeface="Arial"/>
              </a:rPr>
              <a:t> of </a:t>
            </a:r>
            <a:r>
              <a:rPr lang="es-AR" sz="2000" b="1" i="1" dirty="0" err="1" smtClean="0">
                <a:solidFill>
                  <a:srgbClr val="000000"/>
                </a:solidFill>
                <a:latin typeface="Arial"/>
                <a:ea typeface="Arial"/>
                <a:cs typeface="Arial"/>
                <a:sym typeface="Arial"/>
              </a:rPr>
              <a:t>Law</a:t>
            </a:r>
            <a:r>
              <a:rPr lang="es-AR" sz="2000" b="1" i="1" dirty="0" smtClean="0">
                <a:solidFill>
                  <a:srgbClr val="000000"/>
                </a:solidFill>
                <a:latin typeface="Arial"/>
                <a:ea typeface="Arial"/>
                <a:cs typeface="Arial"/>
                <a:sym typeface="Arial"/>
              </a:rPr>
              <a:t> 24769</a:t>
            </a:r>
            <a:r>
              <a:rPr lang="es-AR" sz="2000" b="1" i="1" dirty="0">
                <a:solidFill>
                  <a:srgbClr val="000000"/>
                </a:solidFill>
                <a:latin typeface="Arial"/>
                <a:ea typeface="Arial"/>
                <a:cs typeface="Arial"/>
                <a:sym typeface="Arial"/>
              </a:rPr>
              <a:t>”</a:t>
            </a:r>
            <a:r>
              <a:rPr lang="es-AR" sz="2000" dirty="0">
                <a:solidFill>
                  <a:srgbClr val="000000"/>
                </a:solidFill>
                <a:latin typeface="Arial"/>
                <a:ea typeface="Arial"/>
                <a:cs typeface="Arial"/>
                <a:sym typeface="Arial"/>
              </a:rPr>
              <a:t>.</a:t>
            </a:r>
            <a:endParaRPr lang="es-AR" sz="2000" dirty="0">
              <a:latin typeface="Arial"/>
              <a:ea typeface="Arial"/>
              <a:cs typeface="Arial"/>
              <a:sym typeface="Arial"/>
            </a:endParaRPr>
          </a:p>
          <a:p>
            <a:pPr lvl="0" algn="ctr"/>
            <a:r>
              <a:rPr lang="es-AR" sz="2000" dirty="0" smtClean="0">
                <a:solidFill>
                  <a:srgbClr val="000000"/>
                </a:solidFill>
                <a:latin typeface="Arial"/>
                <a:ea typeface="Arial"/>
                <a:cs typeface="Arial"/>
                <a:sym typeface="Arial"/>
              </a:rPr>
              <a:t>Federal Oral </a:t>
            </a:r>
            <a:r>
              <a:rPr lang="es-AR" sz="2000" dirty="0" err="1" smtClean="0">
                <a:solidFill>
                  <a:srgbClr val="000000"/>
                </a:solidFill>
                <a:latin typeface="Arial"/>
                <a:ea typeface="Arial"/>
                <a:cs typeface="Arial"/>
                <a:sym typeface="Arial"/>
              </a:rPr>
              <a:t>Court</a:t>
            </a:r>
            <a:r>
              <a:rPr lang="es-AR" sz="2000" dirty="0" smtClean="0">
                <a:solidFill>
                  <a:srgbClr val="000000"/>
                </a:solidFill>
                <a:latin typeface="Arial"/>
                <a:ea typeface="Arial"/>
                <a:cs typeface="Arial"/>
                <a:sym typeface="Arial"/>
              </a:rPr>
              <a:t> </a:t>
            </a:r>
            <a:r>
              <a:rPr lang="es-AR" sz="2000" dirty="0" err="1" smtClean="0">
                <a:solidFill>
                  <a:srgbClr val="000000"/>
                </a:solidFill>
                <a:latin typeface="Arial"/>
                <a:ea typeface="Arial"/>
                <a:cs typeface="Arial"/>
                <a:sym typeface="Arial"/>
              </a:rPr>
              <a:t>Nbr.</a:t>
            </a:r>
            <a:r>
              <a:rPr lang="es-AR" sz="2000" dirty="0" smtClean="0">
                <a:solidFill>
                  <a:srgbClr val="000000"/>
                </a:solidFill>
                <a:latin typeface="Arial"/>
                <a:ea typeface="Arial"/>
                <a:cs typeface="Arial"/>
                <a:sym typeface="Arial"/>
              </a:rPr>
              <a:t> </a:t>
            </a:r>
            <a:r>
              <a:rPr lang="es-AR" sz="2000" dirty="0">
                <a:solidFill>
                  <a:srgbClr val="000000"/>
                </a:solidFill>
                <a:latin typeface="Arial"/>
                <a:ea typeface="Arial"/>
                <a:cs typeface="Arial"/>
                <a:sym typeface="Arial"/>
              </a:rPr>
              <a:t>1 </a:t>
            </a:r>
            <a:r>
              <a:rPr lang="es-AR" sz="2000" dirty="0" smtClean="0">
                <a:solidFill>
                  <a:srgbClr val="000000"/>
                </a:solidFill>
                <a:latin typeface="Arial"/>
                <a:ea typeface="Arial"/>
                <a:cs typeface="Arial"/>
                <a:sym typeface="Arial"/>
              </a:rPr>
              <a:t>in </a:t>
            </a:r>
            <a:r>
              <a:rPr lang="es-AR" sz="2000" dirty="0">
                <a:solidFill>
                  <a:srgbClr val="000000"/>
                </a:solidFill>
                <a:latin typeface="Arial"/>
                <a:ea typeface="Arial"/>
                <a:cs typeface="Arial"/>
                <a:sym typeface="Arial"/>
              </a:rPr>
              <a:t>Rosario, </a:t>
            </a:r>
            <a:r>
              <a:rPr lang="es-AR" sz="2000" dirty="0" smtClean="0">
                <a:solidFill>
                  <a:srgbClr val="000000"/>
                </a:solidFill>
                <a:latin typeface="Arial"/>
                <a:ea typeface="Arial"/>
                <a:cs typeface="Arial"/>
                <a:sym typeface="Arial"/>
              </a:rPr>
              <a:t>Santa Fe </a:t>
            </a:r>
            <a:r>
              <a:rPr lang="es-AR" sz="2000" dirty="0" err="1" smtClean="0">
                <a:solidFill>
                  <a:srgbClr val="000000"/>
                </a:solidFill>
                <a:latin typeface="Arial"/>
                <a:ea typeface="Arial"/>
                <a:cs typeface="Arial"/>
                <a:sym typeface="Arial"/>
              </a:rPr>
              <a:t>Province</a:t>
            </a:r>
            <a:r>
              <a:rPr lang="es-AR" sz="2000" dirty="0" smtClean="0">
                <a:solidFill>
                  <a:srgbClr val="000000"/>
                </a:solidFill>
                <a:latin typeface="Arial"/>
                <a:ea typeface="Arial"/>
                <a:cs typeface="Arial"/>
                <a:sym typeface="Arial"/>
              </a:rPr>
              <a:t>, </a:t>
            </a:r>
            <a:r>
              <a:rPr lang="es-AR" sz="2000" dirty="0">
                <a:solidFill>
                  <a:srgbClr val="000000"/>
                </a:solidFill>
                <a:latin typeface="Arial"/>
                <a:ea typeface="Arial"/>
                <a:cs typeface="Arial"/>
                <a:sym typeface="Arial"/>
              </a:rPr>
              <a:t>Argentina. </a:t>
            </a:r>
          </a:p>
          <a:p>
            <a:pPr lvl="0" algn="ctr"/>
            <a:r>
              <a:rPr lang="es-AR" sz="2000" dirty="0" err="1" smtClean="0"/>
              <a:t>Resolution</a:t>
            </a:r>
            <a:r>
              <a:rPr lang="es-AR" sz="2000" dirty="0" smtClean="0"/>
              <a:t> </a:t>
            </a:r>
            <a:r>
              <a:rPr lang="es-AR" sz="2000" dirty="0" err="1" smtClean="0"/>
              <a:t>dated</a:t>
            </a:r>
            <a:r>
              <a:rPr lang="es-AR" sz="2000" dirty="0" smtClean="0"/>
              <a:t> </a:t>
            </a:r>
            <a:r>
              <a:rPr lang="es-AR" sz="2000" dirty="0"/>
              <a:t>01/09/2021</a:t>
            </a:r>
            <a:endParaRPr lang="es-AR" sz="2000" b="1" dirty="0">
              <a:latin typeface="Arial" panose="020B0604020202020204" pitchFamily="34" charset="0"/>
              <a:cs typeface="Arial" panose="020B0604020202020204" pitchFamily="34" charset="0"/>
            </a:endParaRPr>
          </a:p>
          <a:p>
            <a:endParaRPr lang="es-AR" sz="2000" dirty="0">
              <a:latin typeface="Arial" panose="020B0604020202020204" pitchFamily="34" charset="0"/>
              <a:cs typeface="Arial" panose="020B0604020202020204" pitchFamily="34" charset="0"/>
            </a:endParaRPr>
          </a:p>
          <a:p>
            <a:pPr algn="just"/>
            <a:r>
              <a:rPr lang="en-US" sz="2000" dirty="0" smtClean="0">
                <a:latin typeface="Arial" panose="020B0604020202020204" pitchFamily="34" charset="0"/>
                <a:cs typeface="Arial" panose="020B0604020202020204" pitchFamily="34" charset="0"/>
              </a:rPr>
              <a:t>“The existence of an unlawful tax association </a:t>
            </a:r>
            <a:r>
              <a:rPr lang="en-US" sz="2000" dirty="0" smtClean="0">
                <a:latin typeface="Arial" panose="020B0604020202020204" pitchFamily="34" charset="0"/>
                <a:cs typeface="Arial" panose="020B0604020202020204" pitchFamily="34" charset="0"/>
              </a:rPr>
              <a:t>consisting </a:t>
            </a:r>
            <a:r>
              <a:rPr lang="en-US" sz="2000" dirty="0" smtClean="0">
                <a:latin typeface="Arial" panose="020B0604020202020204" pitchFamily="34" charset="0"/>
                <a:cs typeface="Arial" panose="020B0604020202020204" pitchFamily="34" charset="0"/>
              </a:rPr>
              <a:t>of two related sub-groups, which were  correctly defined by the public prosecutor as a “great clearing house of apocryphal companies” and which usually sold false tax credit to taxpayers willing to evade taxes.”</a:t>
            </a:r>
          </a:p>
          <a:p>
            <a:pPr algn="just"/>
            <a:r>
              <a:rPr lang="en-US" sz="2000" dirty="0" smtClean="0">
                <a:latin typeface="Arial" panose="020B0604020202020204" pitchFamily="34" charset="0"/>
                <a:cs typeface="Arial" panose="020B0604020202020204" pitchFamily="34" charset="0"/>
              </a:rPr>
              <a:t>“…having, thus, confirmed the criminal agreement, as well as the division of tasks and the classification of operational functions of the members of the association, in addition to the fact that the members were aware of the apocryphal nature of the invoices and of the existence of the invoice mills, hence, that their purpose was selling fiscal credit of a deceitful nature…”</a:t>
            </a:r>
            <a:r>
              <a:rPr lang="es-AR" sz="2000" dirty="0">
                <a:latin typeface="Arial" panose="020B0604020202020204" pitchFamily="34" charset="0"/>
                <a:cs typeface="Arial" panose="020B0604020202020204" pitchFamily="34" charset="0"/>
              </a:rPr>
              <a:t> </a:t>
            </a:r>
          </a:p>
          <a:p>
            <a:pPr lvl="0"/>
            <a:endParaRPr lang="es-AR" sz="1100" dirty="0"/>
          </a:p>
          <a:p>
            <a:pPr>
              <a:lnSpc>
                <a:spcPct val="100000"/>
              </a:lnSpc>
            </a:pPr>
            <a:r>
              <a:rPr lang="es-AR" sz="1100" spc="-1" dirty="0">
                <a:solidFill>
                  <a:schemeClr val="bg1"/>
                </a:solidFill>
                <a:ea typeface="Arial"/>
              </a:rPr>
              <a:t>23 Marzo 2022 </a:t>
            </a:r>
            <a:endParaRPr lang="es-AR" sz="11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Tree>
    <p:extLst>
      <p:ext uri="{BB962C8B-B14F-4D97-AF65-F5344CB8AC3E}">
        <p14:creationId xmlns="" xmlns:p14="http://schemas.microsoft.com/office/powerpoint/2010/main" val="2114613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sp>
        <p:nvSpPr>
          <p:cNvPr id="665" name="Google Shape;665;g117f747f9aa_0_1588"/>
          <p:cNvSpPr/>
          <p:nvPr/>
        </p:nvSpPr>
        <p:spPr>
          <a:xfrm>
            <a:off x="0" y="1665000"/>
            <a:ext cx="12190200" cy="13740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g117f747f9aa_0_1588"/>
          <p:cNvSpPr/>
          <p:nvPr/>
        </p:nvSpPr>
        <p:spPr>
          <a:xfrm>
            <a:off x="0" y="6698160"/>
            <a:ext cx="1219020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g117f747f9aa_0_1588"/>
          <p:cNvSpPr/>
          <p:nvPr/>
        </p:nvSpPr>
        <p:spPr>
          <a:xfrm>
            <a:off x="4930920" y="5088600"/>
            <a:ext cx="6676500" cy="455100"/>
          </a:xfrm>
          <a:prstGeom prst="rect">
            <a:avLst/>
          </a:prstGeom>
          <a:noFill/>
          <a:ln>
            <a:noFill/>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668" name="Google Shape;668;g117f747f9aa_0_1588"/>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669" name="Google Shape;669;g117f747f9aa_0_1588"/>
          <p:cNvSpPr/>
          <p:nvPr/>
        </p:nvSpPr>
        <p:spPr>
          <a:xfrm rot="-8196713">
            <a:off x="2116457" y="2985114"/>
            <a:ext cx="3205098" cy="132207"/>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70" name="Google Shape;670;g117f747f9aa_0_1588"/>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671" name="Google Shape;671;g117f747f9aa_0_1588"/>
          <p:cNvPicPr preferRelativeResize="0"/>
          <p:nvPr/>
        </p:nvPicPr>
        <p:blipFill rotWithShape="1">
          <a:blip r:embed="rId5" cstate="print">
            <a:alphaModFix/>
          </a:blip>
          <a:srcRect t="26535" b="29748"/>
          <a:stretch/>
        </p:blipFill>
        <p:spPr>
          <a:xfrm>
            <a:off x="8741520" y="531000"/>
            <a:ext cx="2668319" cy="582840"/>
          </a:xfrm>
          <a:prstGeom prst="rect">
            <a:avLst/>
          </a:prstGeom>
          <a:noFill/>
          <a:ln>
            <a:noFill/>
          </a:ln>
        </p:spPr>
      </p:pic>
      <p:sp>
        <p:nvSpPr>
          <p:cNvPr id="672" name="Google Shape;672;g117f747f9aa_0_1588"/>
          <p:cNvSpPr/>
          <p:nvPr/>
        </p:nvSpPr>
        <p:spPr>
          <a:xfrm>
            <a:off x="1152000" y="3675600"/>
            <a:ext cx="9142200" cy="5493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latin typeface="Arial"/>
              <a:ea typeface="Arial"/>
              <a:cs typeface="Arial"/>
              <a:sym typeface="Arial"/>
            </a:endParaRPr>
          </a:p>
        </p:txBody>
      </p:sp>
      <p:sp>
        <p:nvSpPr>
          <p:cNvPr id="673" name="Google Shape;673;g117f747f9aa_0_1588"/>
          <p:cNvSpPr txBox="1"/>
          <p:nvPr/>
        </p:nvSpPr>
        <p:spPr>
          <a:xfrm>
            <a:off x="609750" y="1902375"/>
            <a:ext cx="10972500" cy="1354500"/>
          </a:xfrm>
          <a:prstGeom prst="rect">
            <a:avLst/>
          </a:prstGeom>
          <a:noFill/>
          <a:ln>
            <a:noFill/>
          </a:ln>
        </p:spPr>
        <p:txBody>
          <a:bodyPr spcFirstLastPara="1" wrap="square" lIns="0" tIns="0" rIns="0" bIns="0" anchor="ctr" anchorCtr="0">
            <a:spAutoFit/>
          </a:bodyPr>
          <a:lstStyle/>
          <a:p>
            <a:pPr marL="0" marR="0" lvl="0" indent="0" rtl="0">
              <a:spcBef>
                <a:spcPts val="0"/>
              </a:spcBef>
              <a:spcAft>
                <a:spcPts val="0"/>
              </a:spcAft>
              <a:buNone/>
            </a:pPr>
            <a:r>
              <a:rPr lang="es-AR" sz="2400" b="1" dirty="0" smtClean="0"/>
              <a:t>COURT RULING – SENTENCES.</a:t>
            </a:r>
            <a:endParaRPr lang="es-AR" sz="2400" b="1" i="0" u="none" strike="noStrike" cap="none" dirty="0"/>
          </a:p>
          <a:p>
            <a:pPr marL="0" marR="0" lvl="0" indent="0" algn="ctr" rtl="0">
              <a:spcBef>
                <a:spcPts val="0"/>
              </a:spcBef>
              <a:spcAft>
                <a:spcPts val="0"/>
              </a:spcAft>
              <a:buNone/>
            </a:pPr>
            <a:endParaRPr sz="3200" b="0" i="0" u="none" strike="noStrike" cap="none" dirty="0">
              <a:latin typeface="Arial"/>
              <a:ea typeface="Arial"/>
              <a:cs typeface="Arial"/>
              <a:sym typeface="Arial"/>
            </a:endParaRPr>
          </a:p>
          <a:p>
            <a:pPr marL="0" marR="0" lvl="0" indent="0" algn="ctr" rtl="0">
              <a:spcBef>
                <a:spcPts val="0"/>
              </a:spcBef>
              <a:spcAft>
                <a:spcPts val="0"/>
              </a:spcAft>
              <a:buNone/>
            </a:pPr>
            <a:endParaRPr sz="3200" b="0" i="0" u="none" strike="noStrike" cap="none" dirty="0">
              <a:latin typeface="Arial"/>
              <a:ea typeface="Arial"/>
              <a:cs typeface="Arial"/>
              <a:sym typeface="Arial"/>
            </a:endParaRPr>
          </a:p>
        </p:txBody>
      </p:sp>
      <p:grpSp>
        <p:nvGrpSpPr>
          <p:cNvPr id="2" name="Google Shape;674;g117f747f9aa_0_1588"/>
          <p:cNvGrpSpPr/>
          <p:nvPr/>
        </p:nvGrpSpPr>
        <p:grpSpPr>
          <a:xfrm>
            <a:off x="3340100" y="2407728"/>
            <a:ext cx="2668636" cy="3674218"/>
            <a:chOff x="240023" y="109766"/>
            <a:chExt cx="2969109" cy="4250108"/>
          </a:xfrm>
        </p:grpSpPr>
        <p:sp>
          <p:nvSpPr>
            <p:cNvPr id="675" name="Google Shape;675;g117f747f9aa_0_1588"/>
            <p:cNvSpPr/>
            <p:nvPr/>
          </p:nvSpPr>
          <p:spPr>
            <a:xfrm>
              <a:off x="240023" y="283721"/>
              <a:ext cx="2969109" cy="3901432"/>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76" name="Google Shape;676;g117f747f9aa_0_1588"/>
            <p:cNvSpPr/>
            <p:nvPr/>
          </p:nvSpPr>
          <p:spPr>
            <a:xfrm>
              <a:off x="258798" y="109766"/>
              <a:ext cx="2934384" cy="1959945"/>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77" name="Google Shape;677;g117f747f9aa_0_1588"/>
            <p:cNvSpPr/>
            <p:nvPr/>
          </p:nvSpPr>
          <p:spPr>
            <a:xfrm>
              <a:off x="804085" y="864124"/>
              <a:ext cx="2240700" cy="6081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s-AR" sz="1600" dirty="0" smtClean="0">
                  <a:solidFill>
                    <a:srgbClr val="0D5DDF"/>
                  </a:solidFill>
                  <a:latin typeface="Roboto Medium"/>
                  <a:ea typeface="Roboto Medium"/>
                  <a:cs typeface="Roboto Medium"/>
                  <a:sym typeface="Roboto Medium"/>
                </a:rPr>
                <a:t>DISQUALIFIED PROFESSIONALS</a:t>
              </a:r>
              <a:endParaRPr sz="1600" dirty="0">
                <a:solidFill>
                  <a:srgbClr val="0D5DDF"/>
                </a:solidFill>
                <a:latin typeface="Roboto Medium"/>
                <a:ea typeface="Roboto Medium"/>
                <a:cs typeface="Roboto Medium"/>
                <a:sym typeface="Roboto Medium"/>
              </a:endParaRPr>
            </a:p>
          </p:txBody>
        </p:sp>
        <p:sp>
          <p:nvSpPr>
            <p:cNvPr id="678" name="Google Shape;678;g117f747f9aa_0_1588"/>
            <p:cNvSpPr/>
            <p:nvPr/>
          </p:nvSpPr>
          <p:spPr>
            <a:xfrm>
              <a:off x="272929" y="237613"/>
              <a:ext cx="2934382" cy="675001"/>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2</a:t>
              </a:r>
              <a:endParaRPr sz="3500" b="1">
                <a:solidFill>
                  <a:srgbClr val="0D5DDF"/>
                </a:solidFill>
                <a:latin typeface="Roboto"/>
                <a:ea typeface="Roboto"/>
                <a:cs typeface="Roboto"/>
                <a:sym typeface="Roboto"/>
              </a:endParaRPr>
            </a:p>
          </p:txBody>
        </p:sp>
        <p:sp>
          <p:nvSpPr>
            <p:cNvPr id="680" name="Google Shape;680;g117f747f9aa_0_1588"/>
            <p:cNvSpPr/>
            <p:nvPr/>
          </p:nvSpPr>
          <p:spPr>
            <a:xfrm>
              <a:off x="272932" y="2534074"/>
              <a:ext cx="2774400" cy="1825800"/>
            </a:xfrm>
            <a:prstGeom prst="rect">
              <a:avLst/>
            </a:prstGeom>
            <a:noFill/>
            <a:ln>
              <a:noFill/>
            </a:ln>
          </p:spPr>
          <p:txBody>
            <a:bodyPr spcFirstLastPara="1" wrap="square" lIns="121900" tIns="121900" rIns="121900" bIns="121900" anchor="t" anchorCtr="0">
              <a:noAutofit/>
            </a:bodyPr>
            <a:lstStyle/>
            <a:p>
              <a:pPr marL="177800" lvl="0" indent="25400" algn="ctr" rtl="0">
                <a:lnSpc>
                  <a:spcPct val="115000"/>
                </a:lnSpc>
                <a:spcBef>
                  <a:spcPts val="0"/>
                </a:spcBef>
                <a:spcAft>
                  <a:spcPts val="0"/>
                </a:spcAft>
                <a:buClr>
                  <a:srgbClr val="FFFFFF"/>
                </a:buClr>
                <a:buSzPts val="1600"/>
              </a:pPr>
              <a:r>
                <a:rPr lang="es-AR" sz="1400" dirty="0" smtClean="0">
                  <a:solidFill>
                    <a:srgbClr val="FFFFFF"/>
                  </a:solidFill>
                  <a:latin typeface="Roboto"/>
                  <a:ea typeface="Roboto"/>
                  <a:cs typeface="Roboto"/>
                  <a:sym typeface="Roboto"/>
                </a:rPr>
                <a:t>FOR A PERIOD DOUBLE THE SENTENCE TIME.</a:t>
              </a:r>
              <a:endParaRPr sz="1400" dirty="0">
                <a:solidFill>
                  <a:srgbClr val="FFFFFF"/>
                </a:solidFill>
                <a:latin typeface="Roboto"/>
                <a:ea typeface="Roboto"/>
                <a:cs typeface="Roboto"/>
                <a:sym typeface="Roboto"/>
              </a:endParaRPr>
            </a:p>
          </p:txBody>
        </p:sp>
      </p:grpSp>
      <p:grpSp>
        <p:nvGrpSpPr>
          <p:cNvPr id="3" name="Google Shape;681;g117f747f9aa_0_1588"/>
          <p:cNvGrpSpPr/>
          <p:nvPr/>
        </p:nvGrpSpPr>
        <p:grpSpPr>
          <a:xfrm>
            <a:off x="6276105" y="2399152"/>
            <a:ext cx="2463958" cy="3519048"/>
            <a:chOff x="1178655" y="900988"/>
            <a:chExt cx="2065865" cy="3394800"/>
          </a:xfrm>
        </p:grpSpPr>
        <p:sp>
          <p:nvSpPr>
            <p:cNvPr id="682" name="Google Shape;682;g117f747f9aa_0_1588"/>
            <p:cNvSpPr/>
            <p:nvPr/>
          </p:nvSpPr>
          <p:spPr>
            <a:xfrm>
              <a:off x="1178655" y="900988"/>
              <a:ext cx="2030399" cy="33948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83" name="Google Shape;683;g117f747f9aa_0_1588"/>
            <p:cNvSpPr/>
            <p:nvPr/>
          </p:nvSpPr>
          <p:spPr>
            <a:xfrm>
              <a:off x="1185404" y="926598"/>
              <a:ext cx="2030400" cy="1604960"/>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84" name="Google Shape;684;g117f747f9aa_0_1588"/>
            <p:cNvSpPr/>
            <p:nvPr/>
          </p:nvSpPr>
          <p:spPr>
            <a:xfrm>
              <a:off x="1219315" y="1497409"/>
              <a:ext cx="1991196" cy="899381"/>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400" dirty="0" smtClean="0">
                  <a:solidFill>
                    <a:srgbClr val="0D5DDF"/>
                  </a:solidFill>
                  <a:latin typeface="Roboto Medium"/>
                  <a:ea typeface="Roboto Medium"/>
                  <a:cs typeface="Roboto Medium"/>
                  <a:sym typeface="Roboto Medium"/>
                </a:rPr>
                <a:t>SUSPENDED SENTENCES</a:t>
              </a:r>
              <a:endParaRPr sz="1400" dirty="0">
                <a:solidFill>
                  <a:srgbClr val="0D5DDF"/>
                </a:solidFill>
                <a:latin typeface="Roboto Medium"/>
                <a:ea typeface="Roboto Medium"/>
                <a:cs typeface="Roboto Medium"/>
                <a:sym typeface="Roboto Medium"/>
              </a:endParaRPr>
            </a:p>
          </p:txBody>
        </p:sp>
        <p:sp>
          <p:nvSpPr>
            <p:cNvPr id="685" name="Google Shape;685;g117f747f9aa_0_1588"/>
            <p:cNvSpPr/>
            <p:nvPr/>
          </p:nvSpPr>
          <p:spPr>
            <a:xfrm>
              <a:off x="1197273" y="928980"/>
              <a:ext cx="1981293" cy="6750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7</a:t>
              </a:r>
              <a:endParaRPr sz="3500" b="1">
                <a:solidFill>
                  <a:srgbClr val="0D5DDF"/>
                </a:solidFill>
                <a:latin typeface="Roboto"/>
                <a:ea typeface="Roboto"/>
                <a:cs typeface="Roboto"/>
                <a:sym typeface="Roboto"/>
              </a:endParaRPr>
            </a:p>
          </p:txBody>
        </p:sp>
        <p:sp>
          <p:nvSpPr>
            <p:cNvPr id="687" name="Google Shape;687;g117f747f9aa_0_1588"/>
            <p:cNvSpPr/>
            <p:nvPr/>
          </p:nvSpPr>
          <p:spPr>
            <a:xfrm>
              <a:off x="1214120" y="2954064"/>
              <a:ext cx="2030400" cy="1316100"/>
            </a:xfrm>
            <a:prstGeom prst="rect">
              <a:avLst/>
            </a:prstGeom>
            <a:noFill/>
            <a:ln>
              <a:noFill/>
            </a:ln>
          </p:spPr>
          <p:txBody>
            <a:bodyPr spcFirstLastPara="1" wrap="square" lIns="121900" tIns="121900" rIns="121900" bIns="121900" anchor="t" anchorCtr="0">
              <a:noAutofit/>
            </a:bodyPr>
            <a:lstStyle/>
            <a:p>
              <a:pPr marL="177800" lvl="0" indent="25400" algn="ctr" rtl="0">
                <a:lnSpc>
                  <a:spcPct val="115000"/>
                </a:lnSpc>
                <a:spcBef>
                  <a:spcPts val="0"/>
                </a:spcBef>
                <a:spcAft>
                  <a:spcPts val="0"/>
                </a:spcAft>
                <a:buClr>
                  <a:srgbClr val="FFFFFF"/>
                </a:buClr>
                <a:buSzPts val="1600"/>
              </a:pPr>
              <a:r>
                <a:rPr lang="es-AR" sz="1400" dirty="0" smtClean="0">
                  <a:solidFill>
                    <a:srgbClr val="FFFFFF"/>
                  </a:solidFill>
                  <a:latin typeface="Roboto"/>
                  <a:ea typeface="Roboto"/>
                  <a:cs typeface="Roboto"/>
                  <a:sym typeface="Roboto"/>
                </a:rPr>
                <a:t>SUSPENDED SENTENCES OF 2 TO 3 YEARS OF IMPRISONMENT.</a:t>
              </a:r>
              <a:endParaRPr sz="1400" dirty="0">
                <a:solidFill>
                  <a:srgbClr val="FFFFFF"/>
                </a:solidFill>
                <a:latin typeface="Roboto"/>
                <a:ea typeface="Roboto"/>
                <a:cs typeface="Roboto"/>
                <a:sym typeface="Roboto"/>
              </a:endParaRPr>
            </a:p>
          </p:txBody>
        </p:sp>
      </p:grpSp>
      <p:grpSp>
        <p:nvGrpSpPr>
          <p:cNvPr id="4" name="Google Shape;688;g117f747f9aa_0_1588"/>
          <p:cNvGrpSpPr/>
          <p:nvPr/>
        </p:nvGrpSpPr>
        <p:grpSpPr>
          <a:xfrm>
            <a:off x="0" y="2395575"/>
            <a:ext cx="2962884" cy="3751225"/>
            <a:chOff x="911498" y="283716"/>
            <a:chExt cx="2297701" cy="4559097"/>
          </a:xfrm>
        </p:grpSpPr>
        <p:sp>
          <p:nvSpPr>
            <p:cNvPr id="689" name="Google Shape;689;g117f747f9aa_0_1588"/>
            <p:cNvSpPr/>
            <p:nvPr/>
          </p:nvSpPr>
          <p:spPr>
            <a:xfrm>
              <a:off x="1178656" y="283716"/>
              <a:ext cx="2030400" cy="4296700"/>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0" name="Google Shape;690;g117f747f9aa_0_1588"/>
            <p:cNvSpPr/>
            <p:nvPr/>
          </p:nvSpPr>
          <p:spPr>
            <a:xfrm>
              <a:off x="1197013" y="295445"/>
              <a:ext cx="1989554" cy="2046880"/>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1" name="Google Shape;691;g117f747f9aa_0_1588"/>
            <p:cNvSpPr/>
            <p:nvPr/>
          </p:nvSpPr>
          <p:spPr>
            <a:xfrm>
              <a:off x="1178659" y="417911"/>
              <a:ext cx="2017755" cy="6750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3500" b="1" dirty="0">
                  <a:solidFill>
                    <a:srgbClr val="0D5DDF"/>
                  </a:solidFill>
                  <a:latin typeface="Roboto"/>
                  <a:ea typeface="Roboto"/>
                  <a:cs typeface="Roboto"/>
                  <a:sym typeface="Roboto"/>
                </a:rPr>
                <a:t>9</a:t>
              </a:r>
              <a:endParaRPr sz="3500">
                <a:solidFill>
                  <a:srgbClr val="0D5DDF"/>
                </a:solidFill>
                <a:latin typeface="Roboto Thin"/>
                <a:ea typeface="Roboto Thin"/>
                <a:cs typeface="Roboto Thin"/>
                <a:sym typeface="Roboto Thin"/>
              </a:endParaRPr>
            </a:p>
          </p:txBody>
        </p:sp>
        <p:sp>
          <p:nvSpPr>
            <p:cNvPr id="692" name="Google Shape;692;g117f747f9aa_0_1588"/>
            <p:cNvSpPr/>
            <p:nvPr/>
          </p:nvSpPr>
          <p:spPr>
            <a:xfrm rot="5400000">
              <a:off x="1929023" y="2585539"/>
              <a:ext cx="389099"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3" name="Google Shape;693;g117f747f9aa_0_1588"/>
            <p:cNvSpPr/>
            <p:nvPr/>
          </p:nvSpPr>
          <p:spPr>
            <a:xfrm>
              <a:off x="1187264" y="1039517"/>
              <a:ext cx="2021806" cy="8274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600" dirty="0" smtClean="0">
                  <a:solidFill>
                    <a:srgbClr val="0D5DDF"/>
                  </a:solidFill>
                  <a:latin typeface="Roboto Medium"/>
                  <a:ea typeface="Roboto Medium"/>
                  <a:cs typeface="Roboto Medium"/>
                  <a:sym typeface="Roboto Medium"/>
                </a:rPr>
                <a:t>SENTENCED TO ACTUAL IMPRISONMENT</a:t>
              </a:r>
              <a:endParaRPr sz="1600" dirty="0">
                <a:solidFill>
                  <a:srgbClr val="0D5DDF"/>
                </a:solidFill>
                <a:latin typeface="Roboto Medium"/>
                <a:ea typeface="Roboto Medium"/>
                <a:cs typeface="Roboto Medium"/>
                <a:sym typeface="Roboto Medium"/>
              </a:endParaRPr>
            </a:p>
          </p:txBody>
        </p:sp>
        <p:sp>
          <p:nvSpPr>
            <p:cNvPr id="694" name="Google Shape;694;g117f747f9aa_0_1588"/>
            <p:cNvSpPr/>
            <p:nvPr/>
          </p:nvSpPr>
          <p:spPr>
            <a:xfrm>
              <a:off x="911498" y="2934573"/>
              <a:ext cx="2297701" cy="1908240"/>
            </a:xfrm>
            <a:prstGeom prst="rect">
              <a:avLst/>
            </a:prstGeom>
            <a:noFill/>
            <a:ln>
              <a:noFill/>
            </a:ln>
          </p:spPr>
          <p:txBody>
            <a:bodyPr spcFirstLastPara="1" wrap="square" lIns="121900" tIns="121900" rIns="121900" bIns="121900" anchor="t" anchorCtr="0">
              <a:noAutofit/>
            </a:bodyPr>
            <a:lstStyle/>
            <a:p>
              <a:pPr marL="609600" lvl="0" indent="-406400" algn="l" rtl="0">
                <a:lnSpc>
                  <a:spcPct val="115000"/>
                </a:lnSpc>
                <a:spcBef>
                  <a:spcPts val="0"/>
                </a:spcBef>
                <a:spcAft>
                  <a:spcPts val="0"/>
                </a:spcAft>
                <a:buClr>
                  <a:srgbClr val="FFFFFF"/>
                </a:buClr>
                <a:buSzPts val="1600"/>
                <a:buFont typeface="Roboto"/>
                <a:buChar char="●"/>
              </a:pPr>
              <a:r>
                <a:rPr lang="es-AR" sz="1200" dirty="0" smtClean="0">
                  <a:solidFill>
                    <a:srgbClr val="FFFFFF"/>
                  </a:solidFill>
                  <a:latin typeface="Roboto"/>
                  <a:ea typeface="Roboto"/>
                  <a:cs typeface="Roboto"/>
                  <a:sym typeface="Roboto"/>
                </a:rPr>
                <a:t>3 YEARS and </a:t>
              </a:r>
              <a:r>
                <a:rPr lang="es-AR" sz="1200" dirty="0">
                  <a:solidFill>
                    <a:srgbClr val="FFFFFF"/>
                  </a:solidFill>
                  <a:latin typeface="Roboto"/>
                  <a:ea typeface="Roboto"/>
                  <a:cs typeface="Roboto"/>
                  <a:sym typeface="Roboto"/>
                </a:rPr>
                <a:t>6 </a:t>
              </a:r>
              <a:r>
                <a:rPr lang="es-AR" sz="1200" dirty="0" smtClean="0">
                  <a:solidFill>
                    <a:srgbClr val="FFFFFF"/>
                  </a:solidFill>
                  <a:latin typeface="Roboto"/>
                  <a:ea typeface="Roboto"/>
                  <a:cs typeface="Roboto"/>
                  <a:sym typeface="Roboto"/>
                </a:rPr>
                <a:t> MONTHS </a:t>
              </a:r>
              <a:r>
                <a:rPr lang="es-AR" sz="1200" dirty="0" err="1" smtClean="0">
                  <a:solidFill>
                    <a:srgbClr val="FFFFFF"/>
                  </a:solidFill>
                  <a:latin typeface="Roboto"/>
                  <a:ea typeface="Roboto"/>
                  <a:cs typeface="Roboto"/>
                  <a:sym typeface="Roboto"/>
                </a:rPr>
                <a:t>to</a:t>
              </a:r>
              <a:r>
                <a:rPr lang="es-AR" sz="1200" dirty="0" smtClean="0">
                  <a:solidFill>
                    <a:srgbClr val="FFFFFF"/>
                  </a:solidFill>
                  <a:latin typeface="Roboto"/>
                  <a:ea typeface="Roboto"/>
                  <a:cs typeface="Roboto"/>
                  <a:sym typeface="Roboto"/>
                </a:rPr>
                <a:t> 7 YEARS and </a:t>
              </a:r>
              <a:r>
                <a:rPr lang="es-AR" sz="1200" dirty="0">
                  <a:solidFill>
                    <a:srgbClr val="FFFFFF"/>
                  </a:solidFill>
                  <a:latin typeface="Roboto"/>
                  <a:ea typeface="Roboto"/>
                  <a:cs typeface="Roboto"/>
                  <a:sym typeface="Roboto"/>
                </a:rPr>
                <a:t>6 </a:t>
              </a:r>
              <a:r>
                <a:rPr lang="es-AR" sz="1200" dirty="0" smtClean="0">
                  <a:solidFill>
                    <a:srgbClr val="FFFFFF"/>
                  </a:solidFill>
                  <a:latin typeface="Roboto"/>
                  <a:ea typeface="Roboto"/>
                  <a:cs typeface="Roboto"/>
                  <a:sym typeface="Roboto"/>
                </a:rPr>
                <a:t>MONTHS of IMPRISONMENT.</a:t>
              </a:r>
              <a:endParaRPr sz="1200" dirty="0">
                <a:solidFill>
                  <a:srgbClr val="FFFFFF"/>
                </a:solidFill>
                <a:latin typeface="Roboto"/>
                <a:ea typeface="Roboto"/>
                <a:cs typeface="Roboto"/>
                <a:sym typeface="Roboto"/>
              </a:endParaRPr>
            </a:p>
            <a:p>
              <a:pPr marL="609600" lvl="0" indent="-406400" algn="l" rtl="0">
                <a:lnSpc>
                  <a:spcPct val="115000"/>
                </a:lnSpc>
                <a:spcBef>
                  <a:spcPts val="0"/>
                </a:spcBef>
                <a:spcAft>
                  <a:spcPts val="0"/>
                </a:spcAft>
                <a:buClr>
                  <a:srgbClr val="FFFFFF"/>
                </a:buClr>
                <a:buSzPts val="1600"/>
                <a:buFont typeface="Roboto"/>
                <a:buChar char="●"/>
              </a:pPr>
              <a:r>
                <a:rPr lang="es-AR" sz="1200" dirty="0" smtClean="0">
                  <a:solidFill>
                    <a:srgbClr val="FFFFFF"/>
                  </a:solidFill>
                  <a:latin typeface="Roboto"/>
                  <a:ea typeface="Roboto"/>
                  <a:cs typeface="Roboto"/>
                  <a:sym typeface="Roboto"/>
                </a:rPr>
                <a:t>DISQUALIFICATION FOR THE SAME PERIOD.</a:t>
              </a:r>
              <a:endParaRPr sz="1200" dirty="0">
                <a:solidFill>
                  <a:srgbClr val="FFFFFF"/>
                </a:solidFill>
                <a:latin typeface="Roboto"/>
                <a:ea typeface="Roboto"/>
                <a:cs typeface="Roboto"/>
                <a:sym typeface="Roboto"/>
              </a:endParaRPr>
            </a:p>
          </p:txBody>
        </p:sp>
      </p:grpSp>
      <p:grpSp>
        <p:nvGrpSpPr>
          <p:cNvPr id="5" name="Google Shape;695;g117f747f9aa_0_1588"/>
          <p:cNvGrpSpPr/>
          <p:nvPr/>
        </p:nvGrpSpPr>
        <p:grpSpPr>
          <a:xfrm>
            <a:off x="8854319" y="2425700"/>
            <a:ext cx="2540510" cy="3487212"/>
            <a:chOff x="1118307" y="560928"/>
            <a:chExt cx="2130049" cy="3774857"/>
          </a:xfrm>
        </p:grpSpPr>
        <p:sp>
          <p:nvSpPr>
            <p:cNvPr id="696" name="Google Shape;696;g117f747f9aa_0_1588"/>
            <p:cNvSpPr/>
            <p:nvPr/>
          </p:nvSpPr>
          <p:spPr>
            <a:xfrm>
              <a:off x="1217956" y="785284"/>
              <a:ext cx="2030400" cy="3550501"/>
            </a:xfrm>
            <a:prstGeom prst="rect">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7" name="Google Shape;697;g117f747f9aa_0_1588"/>
            <p:cNvSpPr/>
            <p:nvPr/>
          </p:nvSpPr>
          <p:spPr>
            <a:xfrm>
              <a:off x="1214056" y="560928"/>
              <a:ext cx="2030400" cy="1759689"/>
            </a:xfrm>
            <a:prstGeom prst="rect">
              <a:avLst/>
            </a:prstGeom>
            <a:solidFill>
              <a:srgbClr val="FFFFFF"/>
            </a:solidFill>
            <a:ln w="19050" cap="flat" cmpd="sng">
              <a:solidFill>
                <a:srgbClr val="0D5DDF"/>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98" name="Google Shape;698;g117f747f9aa_0_1588"/>
            <p:cNvSpPr/>
            <p:nvPr/>
          </p:nvSpPr>
          <p:spPr>
            <a:xfrm>
              <a:off x="1277432" y="1740182"/>
              <a:ext cx="1815000" cy="126764"/>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1400" dirty="0" smtClean="0">
                  <a:solidFill>
                    <a:srgbClr val="0D5DDF"/>
                  </a:solidFill>
                  <a:latin typeface="Roboto Medium"/>
                  <a:ea typeface="Roboto Medium"/>
                  <a:cs typeface="Roboto Medium"/>
                  <a:sym typeface="Roboto Medium"/>
                </a:rPr>
                <a:t>SEIZED</a:t>
              </a:r>
              <a:endParaRPr sz="1400" dirty="0">
                <a:solidFill>
                  <a:srgbClr val="0D5DDF"/>
                </a:solidFill>
                <a:latin typeface="Roboto Medium"/>
                <a:ea typeface="Roboto Medium"/>
                <a:cs typeface="Roboto Medium"/>
                <a:sym typeface="Roboto Medium"/>
              </a:endParaRPr>
            </a:p>
          </p:txBody>
        </p:sp>
        <p:sp>
          <p:nvSpPr>
            <p:cNvPr id="699" name="Google Shape;699;g117f747f9aa_0_1588"/>
            <p:cNvSpPr/>
            <p:nvPr/>
          </p:nvSpPr>
          <p:spPr>
            <a:xfrm rot="5400000">
              <a:off x="2062855" y="2539415"/>
              <a:ext cx="389099" cy="27810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700" name="Google Shape;700;g117f747f9aa_0_1588"/>
            <p:cNvSpPr/>
            <p:nvPr/>
          </p:nvSpPr>
          <p:spPr>
            <a:xfrm>
              <a:off x="1118307" y="2768436"/>
              <a:ext cx="2030400" cy="1489500"/>
            </a:xfrm>
            <a:prstGeom prst="rect">
              <a:avLst/>
            </a:prstGeom>
            <a:noFill/>
            <a:ln>
              <a:noFill/>
            </a:ln>
          </p:spPr>
          <p:txBody>
            <a:bodyPr spcFirstLastPara="1" wrap="square" lIns="121900" tIns="121900" rIns="121900" bIns="121900" anchor="t" anchorCtr="0">
              <a:noAutofit/>
            </a:bodyPr>
            <a:lstStyle/>
            <a:p>
              <a:pPr marL="0" lvl="0" indent="0" algn="ctr" rtl="0">
                <a:lnSpc>
                  <a:spcPct val="115000"/>
                </a:lnSpc>
                <a:spcBef>
                  <a:spcPts val="0"/>
                </a:spcBef>
                <a:spcAft>
                  <a:spcPts val="0"/>
                </a:spcAft>
                <a:buNone/>
              </a:pPr>
              <a:endParaRPr lang="es-AR" sz="1400" dirty="0">
                <a:solidFill>
                  <a:srgbClr val="FFFFFF"/>
                </a:solidFill>
                <a:latin typeface="Roboto"/>
                <a:ea typeface="Roboto"/>
                <a:cs typeface="Roboto"/>
                <a:sym typeface="Roboto"/>
              </a:endParaRPr>
            </a:p>
            <a:p>
              <a:pPr marL="0" lvl="0" indent="0" algn="ctr" rtl="0">
                <a:lnSpc>
                  <a:spcPct val="115000"/>
                </a:lnSpc>
                <a:spcBef>
                  <a:spcPts val="0"/>
                </a:spcBef>
                <a:spcAft>
                  <a:spcPts val="0"/>
                </a:spcAft>
                <a:buNone/>
              </a:pPr>
              <a:r>
                <a:rPr lang="es-AR" sz="1400" dirty="0" smtClean="0">
                  <a:solidFill>
                    <a:srgbClr val="FFFFFF"/>
                  </a:solidFill>
                  <a:latin typeface="Roboto"/>
                  <a:ea typeface="Roboto"/>
                  <a:cs typeface="Roboto"/>
                  <a:sym typeface="Roboto"/>
                </a:rPr>
                <a:t>SEIZED DURING SEARCHES.</a:t>
              </a:r>
              <a:endParaRPr sz="1400" dirty="0">
                <a:solidFill>
                  <a:srgbClr val="FFFFFF"/>
                </a:solidFill>
                <a:latin typeface="Roboto"/>
                <a:ea typeface="Roboto"/>
                <a:cs typeface="Roboto"/>
                <a:sym typeface="Roboto"/>
              </a:endParaRPr>
            </a:p>
          </p:txBody>
        </p:sp>
        <p:sp>
          <p:nvSpPr>
            <p:cNvPr id="701" name="Google Shape;701;g117f747f9aa_0_1588"/>
            <p:cNvSpPr/>
            <p:nvPr/>
          </p:nvSpPr>
          <p:spPr>
            <a:xfrm>
              <a:off x="1186016" y="663064"/>
              <a:ext cx="2049236" cy="1685048"/>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s-AR" sz="2000" b="1" dirty="0" smtClean="0">
                  <a:solidFill>
                    <a:srgbClr val="0D5DDF"/>
                  </a:solidFill>
                  <a:latin typeface="Roboto"/>
                  <a:ea typeface="Roboto"/>
                  <a:cs typeface="Roboto"/>
                  <a:sym typeface="Roboto"/>
                </a:rPr>
                <a:t>USD39,235- </a:t>
              </a:r>
              <a:r>
                <a:rPr lang="es-AR" sz="2000" b="1" dirty="0">
                  <a:solidFill>
                    <a:srgbClr val="0D5DDF"/>
                  </a:solidFill>
                  <a:latin typeface="Roboto"/>
                  <a:ea typeface="Roboto"/>
                  <a:cs typeface="Roboto"/>
                  <a:sym typeface="Roboto"/>
                </a:rPr>
                <a:t>$</a:t>
              </a:r>
              <a:r>
                <a:rPr lang="es-AR" sz="2000" b="1" dirty="0" smtClean="0">
                  <a:solidFill>
                    <a:srgbClr val="0D5DDF"/>
                  </a:solidFill>
                  <a:latin typeface="Roboto"/>
                  <a:ea typeface="Roboto"/>
                  <a:cs typeface="Roboto"/>
                  <a:sym typeface="Roboto"/>
                </a:rPr>
                <a:t>806,787 and </a:t>
              </a:r>
              <a:r>
                <a:rPr lang="es-AR" sz="2000" b="1" dirty="0">
                  <a:solidFill>
                    <a:srgbClr val="0D5DDF"/>
                  </a:solidFill>
                  <a:latin typeface="Roboto"/>
                  <a:ea typeface="Roboto"/>
                  <a:cs typeface="Roboto"/>
                  <a:sym typeface="Roboto"/>
                </a:rPr>
                <a:t>€1405</a:t>
              </a:r>
              <a:endParaRPr sz="2000" b="1" dirty="0">
                <a:solidFill>
                  <a:srgbClr val="0D5DDF"/>
                </a:solidFill>
                <a:latin typeface="Roboto"/>
                <a:ea typeface="Roboto"/>
                <a:cs typeface="Roboto"/>
                <a:sym typeface="Roboto"/>
              </a:endParaRPr>
            </a:p>
          </p:txBody>
        </p:sp>
      </p:grpSp>
      <p:sp>
        <p:nvSpPr>
          <p:cNvPr id="39" name="Google Shape;692;g117f747f9aa_0_1588"/>
          <p:cNvSpPr/>
          <p:nvPr/>
        </p:nvSpPr>
        <p:spPr>
          <a:xfrm rot="5400000">
            <a:off x="4527094" y="4250022"/>
            <a:ext cx="320151" cy="35861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0" name="Google Shape;692;g117f747f9aa_0_1588"/>
          <p:cNvSpPr/>
          <p:nvPr/>
        </p:nvSpPr>
        <p:spPr>
          <a:xfrm rot="5400000">
            <a:off x="7333794" y="4224623"/>
            <a:ext cx="320151" cy="358610"/>
          </a:xfrm>
          <a:prstGeom prst="rightArrow">
            <a:avLst>
              <a:gd name="adj1" fmla="val 34239"/>
              <a:gd name="adj2" fmla="val 57035"/>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CustomShape 1">
            <a:extLst>
              <a:ext uri="{FF2B5EF4-FFF2-40B4-BE49-F238E27FC236}">
                <a16:creationId xmlns="" xmlns:a16="http://schemas.microsoft.com/office/drawing/2014/main" id="{D904B376-844B-4E09-BF42-CB08EBA07311}"/>
              </a:ext>
            </a:extLst>
          </p:cNvPr>
          <p:cNvSpPr/>
          <p:nvPr/>
        </p:nvSpPr>
        <p:spPr>
          <a:xfrm>
            <a:off x="0" y="3180617"/>
            <a:ext cx="12192000" cy="70643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4000" strike="noStrike" spc="-1" dirty="0" smtClean="0">
                <a:latin typeface="Calibri"/>
                <a:ea typeface="DejaVu Sans"/>
              </a:rPr>
              <a:t>(Carla </a:t>
            </a:r>
            <a:r>
              <a:rPr lang="es-AR" sz="4000" strike="noStrike" spc="-1" dirty="0">
                <a:latin typeface="Calibri"/>
                <a:ea typeface="DejaVu Sans"/>
              </a:rPr>
              <a:t>Galeano)</a:t>
            </a:r>
            <a:endParaRPr lang="es-AR" sz="4000" strike="noStrike" spc="-1" dirty="0">
              <a:latin typeface="Arial"/>
            </a:endParaRPr>
          </a:p>
        </p:txBody>
      </p:sp>
      <p:sp>
        <p:nvSpPr>
          <p:cNvPr id="10" name="CustomShape 1">
            <a:extLst>
              <a:ext uri="{FF2B5EF4-FFF2-40B4-BE49-F238E27FC236}">
                <a16:creationId xmlns="" xmlns:a16="http://schemas.microsoft.com/office/drawing/2014/main" id="{B1D06881-4206-4EBA-846D-9883B53DB9C3}"/>
              </a:ext>
            </a:extLst>
          </p:cNvPr>
          <p:cNvSpPr/>
          <p:nvPr/>
        </p:nvSpPr>
        <p:spPr>
          <a:xfrm>
            <a:off x="0" y="3952636"/>
            <a:ext cx="12192000" cy="70643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4000" b="1" spc="-1" dirty="0" smtClean="0">
                <a:solidFill>
                  <a:srgbClr val="808080"/>
                </a:solidFill>
                <a:latin typeface="Calibri"/>
                <a:ea typeface="DejaVu Sans"/>
              </a:rPr>
              <a:t>THANK YOU</a:t>
            </a:r>
            <a:r>
              <a:rPr lang="es-AR" sz="4000" b="1" strike="noStrike" spc="-1" dirty="0" smtClean="0">
                <a:solidFill>
                  <a:srgbClr val="808080"/>
                </a:solidFill>
                <a:latin typeface="Calibri"/>
                <a:ea typeface="DejaVu Sans"/>
              </a:rPr>
              <a:t>!</a:t>
            </a:r>
            <a:endParaRPr lang="es-AR" sz="4000" b="0" strike="noStrike" spc="-1" dirty="0">
              <a:latin typeface="Arial"/>
            </a:endParaRPr>
          </a:p>
        </p:txBody>
      </p:sp>
    </p:spTree>
    <p:extLst>
      <p:ext uri="{BB962C8B-B14F-4D97-AF65-F5344CB8AC3E}">
        <p14:creationId xmlns="" xmlns:p14="http://schemas.microsoft.com/office/powerpoint/2010/main" val="109405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95270" y="1947553"/>
            <a:ext cx="10506180" cy="4239491"/>
          </a:xfrm>
          <a:prstGeom prst="rect">
            <a:avLst/>
          </a:prstGeom>
          <a:noFill/>
        </p:spPr>
        <p:txBody>
          <a:bodyPr wrap="square" rtlCol="0">
            <a:normAutofit fontScale="92500" lnSpcReduction="20000"/>
          </a:bodyPr>
          <a:lstStyle/>
          <a:p>
            <a:pPr marL="320040" indent="-320040">
              <a:defRPr/>
            </a:pPr>
            <a:r>
              <a:rPr lang="es-AR" sz="4000" b="1" dirty="0" smtClean="0"/>
              <a:t>TAX EVASION</a:t>
            </a:r>
            <a:endParaRPr lang="es-AR" sz="4000" b="1" dirty="0"/>
          </a:p>
          <a:p>
            <a:r>
              <a:rPr lang="es-AR" sz="2100" dirty="0"/>
              <a:t/>
            </a:r>
            <a:br>
              <a:rPr lang="es-AR" sz="2100" dirty="0"/>
            </a:br>
            <a:r>
              <a:rPr lang="en-GB" sz="1700" b="1" u="sng" dirty="0" smtClean="0"/>
              <a:t>SECTION 1.- Simple evasion.</a:t>
            </a:r>
            <a:r>
              <a:rPr lang="en-GB" sz="1700" dirty="0" smtClean="0"/>
              <a:t> The person that through misrepresentation, malicious concealment or any other scheme or ruse, by action or omission, evades the total or partial payment of national, provincial or Buenos Aires Autonomous City taxes shall be punished with two (2) to six (6) years of prison, provided the amount exceeds a million five thousand Pesos (ARS 1,500,000) per tax and per fiscal year, even when it is an instantaneous tax or a tax for less than a yearly tax period.</a:t>
            </a:r>
          </a:p>
          <a:p>
            <a:r>
              <a:rPr lang="en-GB" sz="1700" dirty="0" smtClean="0"/>
              <a:t>In the case of local taxes, the objective condition for punishment set forth in the previous paragraph, will be established in each jurisdiction in which the evasion has been committed.</a:t>
            </a:r>
            <a:br>
              <a:rPr lang="en-GB" sz="1700" dirty="0" smtClean="0"/>
            </a:br>
            <a:r>
              <a:rPr lang="en-GB" sz="1700" dirty="0" smtClean="0"/>
              <a:t/>
            </a:r>
            <a:br>
              <a:rPr lang="en-GB" sz="1700" dirty="0" smtClean="0"/>
            </a:br>
            <a:r>
              <a:rPr lang="en-GB" sz="1700" b="1" u="sng" dirty="0" smtClean="0"/>
              <a:t>SECTION 2.- Aggravated evasion</a:t>
            </a:r>
            <a:r>
              <a:rPr lang="en-GB" sz="1700" dirty="0" smtClean="0"/>
              <a:t>. </a:t>
            </a:r>
            <a:r>
              <a:rPr lang="en-US" sz="1700" dirty="0" smtClean="0"/>
              <a:t>The punishment shall be three (3) years and six (6) months to nine (9) years of prison, when the following apply: </a:t>
            </a:r>
          </a:p>
          <a:p>
            <a:r>
              <a:rPr lang="en-US" sz="1700" dirty="0" smtClean="0"/>
              <a:t>a) If the amount evaded exceeds fifteen million Pesos (ARS 15,000,000);</a:t>
            </a:r>
          </a:p>
          <a:p>
            <a:r>
              <a:rPr lang="en-US" sz="1700" dirty="0" smtClean="0"/>
              <a:t>b) If a third person, or third human or legal persons or entities participate; or if structures, businesses, a patrimony of affectation (</a:t>
            </a:r>
            <a:r>
              <a:rPr lang="en-US" sz="1700" i="1" dirty="0" err="1" smtClean="0"/>
              <a:t>patrimoine</a:t>
            </a:r>
            <a:r>
              <a:rPr lang="en-US" sz="1700" i="1" dirty="0" smtClean="0"/>
              <a:t> </a:t>
            </a:r>
            <a:r>
              <a:rPr lang="en-US" sz="1700" i="1" dirty="0" err="1" smtClean="0"/>
              <a:t>d'affectation</a:t>
            </a:r>
            <a:r>
              <a:rPr lang="en-US" sz="1700" dirty="0" smtClean="0"/>
              <a:t>), fiduciary instruments and/or non-cooperative jurisdictions are used in order to conceal or hinder the identification of the real taxpayer; and if the amount evaded exceeds two million Pesos (ARS 2,000,000);</a:t>
            </a:r>
          </a:p>
          <a:p>
            <a:r>
              <a:rPr lang="en-US" sz="1700" dirty="0" smtClean="0"/>
              <a:t>c) If the taxpayer uses fraudulent exemptions, reliefs, deferrals, releases, reductions or any other kind of tax benefits; and if the evaded amount exceeds two million Pesos (ARS 2,000,000);</a:t>
            </a:r>
          </a:p>
          <a:p>
            <a:r>
              <a:rPr lang="en-US" sz="1700" dirty="0" smtClean="0"/>
              <a:t>d</a:t>
            </a:r>
            <a:r>
              <a:rPr lang="en-US" sz="1700" b="1" dirty="0" smtClean="0"/>
              <a:t>) If ideologically or materially false invoices or similar documents are fully or partially used, provided the damage caused exceeds one million five hundred thousand Pesos (ARS 1,500,000).</a:t>
            </a:r>
          </a:p>
          <a:p>
            <a:endParaRPr lang="en-GB" sz="2100" dirty="0" smtClean="0"/>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 xmlns:p14="http://schemas.microsoft.com/office/powerpoint/2010/main" val="176138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95270" y="2381460"/>
            <a:ext cx="10691446" cy="3362116"/>
          </a:xfrm>
          <a:prstGeom prst="rect">
            <a:avLst/>
          </a:prstGeom>
          <a:noFill/>
        </p:spPr>
        <p:txBody>
          <a:bodyPr wrap="square" rtlCol="0">
            <a:normAutofit/>
          </a:bodyPr>
          <a:lstStyle/>
          <a:p>
            <a:pPr marL="320040" indent="-320040">
              <a:lnSpc>
                <a:spcPct val="80000"/>
              </a:lnSpc>
              <a:defRPr/>
            </a:pPr>
            <a:r>
              <a:rPr lang="en-GB" sz="2800" b="1" dirty="0" smtClean="0"/>
              <a:t>TAX CRIMINAL LAW</a:t>
            </a:r>
          </a:p>
          <a:p>
            <a:endParaRPr lang="en-GB" sz="1300" dirty="0" smtClean="0"/>
          </a:p>
          <a:p>
            <a:endParaRPr lang="en-GB" sz="1300" dirty="0" smtClean="0"/>
          </a:p>
          <a:p>
            <a:r>
              <a:rPr lang="en-GB" sz="1300" dirty="0" smtClean="0"/>
              <a:t>SECTION 15.- A person who intentionally:</a:t>
            </a:r>
          </a:p>
          <a:p>
            <a:r>
              <a:rPr lang="en-GB" sz="1300" dirty="0" smtClean="0"/>
              <a:t>	a) Orders, informs, gives faith, authorizes or certifies legal acts, balance sheets, financial statements or documentation to facilitate the crimes mentioned in this Law shall be subject to the relevant sanctions for his criminal participation in these acts. In addition, he/she may be disqualified from his/her profession for a term that doubles the time of the sentence; </a:t>
            </a:r>
          </a:p>
          <a:p>
            <a:r>
              <a:rPr lang="en-GB" sz="1300" dirty="0" smtClean="0"/>
              <a:t>	b) Participates with two or more persons to commit any of the crimes mentioned in this Law, shall be punished with a minimum of four (4) years in prison;</a:t>
            </a:r>
          </a:p>
          <a:p>
            <a:r>
              <a:rPr lang="en-GB" sz="1300" dirty="0" smtClean="0"/>
              <a:t>	c) Is part of an organization or association  with three or more members and it is intended to commit any of the crimes mentioned in this Law shall be punished with three (3) years and six (6) months to ten (10) years of prison. If the person is the chief or organizer, the minimum punishment will be increased to five (5) years in prison.</a:t>
            </a:r>
          </a:p>
          <a:p>
            <a:endParaRPr lang="es-AR" sz="1300" dirty="0" smtClean="0"/>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 xmlns:p14="http://schemas.microsoft.com/office/powerpoint/2010/main" val="176138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95270" y="2136776"/>
            <a:ext cx="10550630" cy="3860264"/>
          </a:xfrm>
          <a:prstGeom prst="rect">
            <a:avLst/>
          </a:prstGeom>
          <a:noFill/>
        </p:spPr>
        <p:txBody>
          <a:bodyPr wrap="square" rtlCol="0">
            <a:normAutofit/>
          </a:bodyPr>
          <a:lstStyle/>
          <a:p>
            <a:pPr marL="320040" indent="-320040">
              <a:lnSpc>
                <a:spcPct val="80000"/>
              </a:lnSpc>
              <a:defRPr/>
            </a:pPr>
            <a:r>
              <a:rPr lang="en-GB" sz="2800" b="1" dirty="0" smtClean="0"/>
              <a:t>OUTSTANDING ASPECTS OF THE UNLAWFUL TAX ASSOCIATION</a:t>
            </a:r>
          </a:p>
          <a:p>
            <a:endParaRPr lang="en-GB" sz="1600" b="1" u="sng" dirty="0" smtClean="0"/>
          </a:p>
          <a:p>
            <a:r>
              <a:rPr lang="en-GB" sz="1600" b="1" u="sng" dirty="0" smtClean="0"/>
              <a:t>Objective aspects: </a:t>
            </a:r>
            <a:endParaRPr lang="en-GB" sz="1600" dirty="0" smtClean="0"/>
          </a:p>
          <a:p>
            <a:r>
              <a:rPr lang="en-GB" sz="1600" dirty="0" smtClean="0"/>
              <a:t>1) The existence of an organization or association with at least three members, which entails a concurrence of wills (express or implied) with the intention of lasting in time; </a:t>
            </a:r>
          </a:p>
          <a:p>
            <a:r>
              <a:rPr lang="en-GB" sz="1600" dirty="0" smtClean="0"/>
              <a:t>2) That the usual and proper aim of the association is committing any of the crimes mentioned in the tax criminal law, be it by some of its own members (in which case there will eventually be a </a:t>
            </a:r>
            <a:r>
              <a:rPr lang="en-GB" sz="1600" dirty="0" err="1" smtClean="0"/>
              <a:t>joinder</a:t>
            </a:r>
            <a:r>
              <a:rPr lang="en-GB" sz="1600" dirty="0" smtClean="0"/>
              <a:t> of both crimes) or else by third </a:t>
            </a:r>
            <a:r>
              <a:rPr lang="en-GB" sz="1600" dirty="0" smtClean="0"/>
              <a:t>parties - </a:t>
            </a:r>
            <a:r>
              <a:rPr lang="en-GB" sz="1600" dirty="0" smtClean="0"/>
              <a:t>fiscally bound taxpayers but  non-members of the organization. </a:t>
            </a:r>
          </a:p>
          <a:p>
            <a:endParaRPr lang="en-GB" sz="1600" dirty="0" smtClean="0"/>
          </a:p>
          <a:p>
            <a:r>
              <a:rPr lang="en-GB" sz="1600" b="1" u="sng" dirty="0" smtClean="0"/>
              <a:t>Subjective aspects:</a:t>
            </a:r>
          </a:p>
          <a:p>
            <a:pPr lvl="0"/>
            <a:r>
              <a:rPr lang="en-GB" sz="1600" dirty="0" smtClean="0"/>
              <a:t>1) The knowledge of being part of an association of three or more people, of the fact that the organization is aimed at committing tax crimes, and that it usually leads to behaviours pursuing that goal;  and</a:t>
            </a:r>
          </a:p>
          <a:p>
            <a:r>
              <a:rPr lang="en-GB" sz="1600" dirty="0" smtClean="0"/>
              <a:t> 2) The will of contributing in some way to the association with that aim (in the case under analysis, all of the members had a defined role, and in complying with it they contributed  to the organization)</a:t>
            </a:r>
          </a:p>
          <a:p>
            <a:pPr marL="320040" indent="-320040">
              <a:lnSpc>
                <a:spcPct val="80000"/>
              </a:lnSpc>
              <a:defRPr/>
            </a:pPr>
            <a:endParaRPr lang="es-AR" sz="2800" b="1" dirty="0"/>
          </a:p>
          <a:p>
            <a:pPr marL="320040" indent="-320040">
              <a:lnSpc>
                <a:spcPct val="80000"/>
              </a:lnSpc>
              <a:defRPr/>
            </a:pPr>
            <a:endParaRPr lang="es-AR" sz="2800" b="1" dirty="0"/>
          </a:p>
          <a:p>
            <a:pPr marL="320040" indent="-320040">
              <a:lnSpc>
                <a:spcPct val="80000"/>
              </a:lnSpc>
              <a:defRPr/>
            </a:pPr>
            <a:endParaRPr lang="es-AR" sz="2800" b="1" dirty="0"/>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 xmlns:p14="http://schemas.microsoft.com/office/powerpoint/2010/main" val="1761388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a:extLst>
              <a:ext uri="{FF2B5EF4-FFF2-40B4-BE49-F238E27FC236}">
                <a16:creationId xmlns="" xmlns:a16="http://schemas.microsoft.com/office/drawing/2014/main" id="{7B88305A-C0C5-433B-919E-F0DE15A1AE7E}"/>
              </a:ext>
            </a:extLst>
          </p:cNvPr>
          <p:cNvSpPr/>
          <p:nvPr/>
        </p:nvSpPr>
        <p:spPr>
          <a:xfrm>
            <a:off x="0" y="1665152"/>
            <a:ext cx="12192000" cy="13933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Rectángulo 20">
            <a:extLst>
              <a:ext uri="{FF2B5EF4-FFF2-40B4-BE49-F238E27FC236}">
                <a16:creationId xmlns="" xmlns:a16="http://schemas.microsoft.com/office/drawing/2014/main" id="{B2EE7D74-99CB-4D0F-83DB-60CF493D1AED}"/>
              </a:ext>
            </a:extLst>
          </p:cNvPr>
          <p:cNvSpPr/>
          <p:nvPr/>
        </p:nvSpPr>
        <p:spPr>
          <a:xfrm>
            <a:off x="-1" y="6698174"/>
            <a:ext cx="12192001" cy="1728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CustomShape 4">
            <a:extLst>
              <a:ext uri="{FF2B5EF4-FFF2-40B4-BE49-F238E27FC236}">
                <a16:creationId xmlns="" xmlns:a16="http://schemas.microsoft.com/office/drawing/2014/main" id="{AADE6CB0-5EC7-48E7-9B87-E87966BA495A}"/>
              </a:ext>
            </a:extLst>
          </p:cNvPr>
          <p:cNvSpPr/>
          <p:nvPr/>
        </p:nvSpPr>
        <p:spPr>
          <a:xfrm>
            <a:off x="4931040" y="5087153"/>
            <a:ext cx="6678249"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nchor="ctr">
            <a:spAutoFit/>
          </a:bodyPr>
          <a:lstStyle/>
          <a:p>
            <a:pPr>
              <a:lnSpc>
                <a:spcPct val="100000"/>
              </a:lnSpc>
            </a:pPr>
            <a:r>
              <a:rPr lang="es-AR" sz="2400" spc="-1" dirty="0">
                <a:solidFill>
                  <a:schemeClr val="bg1"/>
                </a:solidFill>
                <a:ea typeface="Arial"/>
              </a:rPr>
              <a:t>14 - 23 Marzo 2022 </a:t>
            </a:r>
            <a:endParaRPr lang="es-AR" sz="2400" strike="noStrike" spc="-1" dirty="0">
              <a:solidFill>
                <a:schemeClr val="bg1"/>
              </a:solidFill>
            </a:endParaRPr>
          </a:p>
        </p:txBody>
      </p:sp>
      <p:pic>
        <p:nvPicPr>
          <p:cNvPr id="30" name="Imagen 27">
            <a:extLst>
              <a:ext uri="{FF2B5EF4-FFF2-40B4-BE49-F238E27FC236}">
                <a16:creationId xmlns="" xmlns:a16="http://schemas.microsoft.com/office/drawing/2014/main" id="{6CA8DBA8-FF10-452B-B9B6-9490D86DCCF9}"/>
              </a:ext>
            </a:extLst>
          </p:cNvPr>
          <p:cNvPicPr/>
          <p:nvPr/>
        </p:nvPicPr>
        <p:blipFill>
          <a:blip r:embed="rId3" cstate="print"/>
          <a:stretch/>
        </p:blipFill>
        <p:spPr>
          <a:xfrm>
            <a:off x="9793224" y="5926444"/>
            <a:ext cx="1618488" cy="465285"/>
          </a:xfrm>
          <a:prstGeom prst="rect">
            <a:avLst/>
          </a:prstGeom>
          <a:ln>
            <a:noFill/>
          </a:ln>
        </p:spPr>
      </p:pic>
      <p:sp>
        <p:nvSpPr>
          <p:cNvPr id="11" name="Rectángulo 10">
            <a:extLst>
              <a:ext uri="{FF2B5EF4-FFF2-40B4-BE49-F238E27FC236}">
                <a16:creationId xmlns="" xmlns:a16="http://schemas.microsoft.com/office/drawing/2014/main" id="{56705FD7-7FE7-40B1-9461-FDE1D46F24F2}"/>
              </a:ext>
            </a:extLst>
          </p:cNvPr>
          <p:cNvSpPr/>
          <p:nvPr/>
        </p:nvSpPr>
        <p:spPr>
          <a:xfrm rot="13403655">
            <a:off x="2109869" y="3001254"/>
            <a:ext cx="3220401" cy="119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8" name="Imagen 17">
            <a:extLst>
              <a:ext uri="{FF2B5EF4-FFF2-40B4-BE49-F238E27FC236}">
                <a16:creationId xmlns="" xmlns:a16="http://schemas.microsoft.com/office/drawing/2014/main" id="{88EF2890-AD0B-4908-8423-DF05DE093687}"/>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7950" y="370775"/>
            <a:ext cx="3517206" cy="905493"/>
          </a:xfrm>
          <a:prstGeom prst="rect">
            <a:avLst/>
          </a:prstGeom>
        </p:spPr>
      </p:pic>
      <p:pic>
        <p:nvPicPr>
          <p:cNvPr id="22" name="Imagen 21">
            <a:extLst>
              <a:ext uri="{FF2B5EF4-FFF2-40B4-BE49-F238E27FC236}">
                <a16:creationId xmlns="" xmlns:a16="http://schemas.microsoft.com/office/drawing/2014/main" id="{EF92A15F-863B-475D-BCBD-F9C097D9EA42}"/>
              </a:ext>
            </a:extLst>
          </p:cNvPr>
          <p:cNvPicPr>
            <a:picLocks noChangeAspect="1"/>
          </p:cNvPicPr>
          <p:nvPr/>
        </p:nvPicPr>
        <p:blipFill rotWithShape="1">
          <a:blip r:embed="rId5" cstate="print">
            <a:extLst>
              <a:ext uri="{28A0092B-C50C-407E-A947-70E740481C1C}">
                <a14:useLocalDpi xmlns="" xmlns:a14="http://schemas.microsoft.com/office/drawing/2010/main" val="0"/>
              </a:ext>
            </a:extLst>
          </a:blip>
          <a:srcRect t="26493" b="29706"/>
          <a:stretch/>
        </p:blipFill>
        <p:spPr>
          <a:xfrm>
            <a:off x="8741664" y="531151"/>
            <a:ext cx="2670048" cy="584740"/>
          </a:xfrm>
          <a:prstGeom prst="rect">
            <a:avLst/>
          </a:prstGeom>
        </p:spPr>
      </p:pic>
      <p:sp>
        <p:nvSpPr>
          <p:cNvPr id="9" name="8 CuadroTexto"/>
          <p:cNvSpPr txBox="1"/>
          <p:nvPr/>
        </p:nvSpPr>
        <p:spPr>
          <a:xfrm>
            <a:off x="1017769" y="2203162"/>
            <a:ext cx="10550630" cy="4178299"/>
          </a:xfrm>
          <a:prstGeom prst="rect">
            <a:avLst/>
          </a:prstGeom>
          <a:noFill/>
        </p:spPr>
        <p:txBody>
          <a:bodyPr wrap="square" rtlCol="0">
            <a:normAutofit/>
          </a:bodyPr>
          <a:lstStyle/>
          <a:p>
            <a:r>
              <a:rPr lang="en-GB" sz="2200" b="1" dirty="0" smtClean="0">
                <a:latin typeface="Arial" panose="020B0604020202020204" pitchFamily="34" charset="0"/>
                <a:cs typeface="Arial" panose="020B0604020202020204" pitchFamily="34" charset="0"/>
              </a:rPr>
              <a:t>APOCRYPHAL INVOICING. </a:t>
            </a:r>
          </a:p>
          <a:p>
            <a:endParaRPr lang="en-GB" sz="1100" dirty="0" smtClean="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The issuer and/or recipient simulate a apocryphal legal relationship intended to confirm  a nonexistent trade </a:t>
            </a:r>
            <a:r>
              <a:rPr lang="en-GB" sz="1100" dirty="0" smtClean="0">
                <a:latin typeface="Arial" panose="020B0604020202020204" pitchFamily="34" charset="0"/>
                <a:cs typeface="Arial" panose="020B0604020202020204" pitchFamily="34" charset="0"/>
              </a:rPr>
              <a:t>transaction </a:t>
            </a:r>
            <a:r>
              <a:rPr lang="en-GB" sz="1100" dirty="0" smtClean="0">
                <a:latin typeface="Arial" panose="020B0604020202020204" pitchFamily="34" charset="0"/>
                <a:cs typeface="Arial" panose="020B0604020202020204" pitchFamily="34" charset="0"/>
              </a:rPr>
              <a:t>(goods or services).</a:t>
            </a:r>
          </a:p>
          <a:p>
            <a:endParaRPr lang="en-GB" sz="1100" dirty="0" smtClean="0">
              <a:latin typeface="Arial" panose="020B0604020202020204" pitchFamily="34" charset="0"/>
              <a:cs typeface="Arial" panose="020B0604020202020204" pitchFamily="34" charset="0"/>
            </a:endParaRPr>
          </a:p>
          <a:p>
            <a:pPr algn="ctr"/>
            <a:r>
              <a:rPr lang="en-US" sz="1100" dirty="0" smtClean="0">
                <a:latin typeface="Arial" panose="020B0604020202020204" pitchFamily="34" charset="0"/>
                <a:cs typeface="Arial" panose="020B0604020202020204" pitchFamily="34" charset="0"/>
              </a:rPr>
              <a:t>“Thus, a supplier can be materially or ideologically apocryphal, and the fact that purchase invoices have been submitted is not enough to confirm the truthfulness of the transactions (i.e. their existence). Formal  plausibility is not enough  to prove the existence of a transaction… as its invoicing must be materially and ideologically valid. </a:t>
            </a:r>
            <a:r>
              <a:rPr lang="en-US" sz="1100" b="1" dirty="0" smtClean="0">
                <a:latin typeface="Arial" panose="020B0604020202020204" pitchFamily="34" charset="0"/>
                <a:cs typeface="Arial" panose="020B0604020202020204" pitchFamily="34" charset="0"/>
              </a:rPr>
              <a:t>The document must not only comply with all extrinsic requirements set forth by the rules regarding its issuance (material validity), but also its content must reflect the effective transaction carried out by the accountable person (ideological validity)”.</a:t>
            </a:r>
          </a:p>
          <a:p>
            <a:pPr algn="ctr"/>
            <a:r>
              <a:rPr lang="en-GB" sz="1100" i="1" dirty="0" smtClean="0">
                <a:latin typeface="Arial" panose="020B0604020202020204" pitchFamily="34" charset="0"/>
                <a:cs typeface="Arial" panose="020B0604020202020204" pitchFamily="34" charset="0"/>
              </a:rPr>
              <a:t>“MENDOZA FEDERAL COURT N° 3, CRIMINAL SECRETARY D, “</a:t>
            </a:r>
            <a:r>
              <a:rPr lang="en-GB" sz="1100" i="1" dirty="0" err="1" smtClean="0">
                <a:latin typeface="Arial" panose="020B0604020202020204" pitchFamily="34" charset="0"/>
                <a:cs typeface="Arial" panose="020B0604020202020204" pitchFamily="34" charset="0"/>
              </a:rPr>
              <a:t>Stornini</a:t>
            </a:r>
            <a:r>
              <a:rPr lang="en-GB" sz="1100" i="1" dirty="0" smtClean="0">
                <a:latin typeface="Arial" panose="020B0604020202020204" pitchFamily="34" charset="0"/>
                <a:cs typeface="Arial" panose="020B0604020202020204" pitchFamily="34" charset="0"/>
              </a:rPr>
              <a:t>, Fernando Ariel et al. on breach of Law 24769”, 05/07/2019.</a:t>
            </a:r>
            <a:endParaRPr lang="en-GB" sz="1100" dirty="0" smtClean="0">
              <a:latin typeface="Arial" panose="020B0604020202020204" pitchFamily="34" charset="0"/>
              <a:cs typeface="Arial" panose="020B0604020202020204" pitchFamily="34" charset="0"/>
            </a:endParaRPr>
          </a:p>
          <a:p>
            <a:pPr algn="ctr"/>
            <a:r>
              <a:rPr lang="en-GB" sz="1100" dirty="0" smtClean="0">
                <a:latin typeface="Arial" panose="020B0604020202020204" pitchFamily="34" charset="0"/>
                <a:cs typeface="Arial" panose="020B0604020202020204" pitchFamily="34" charset="0"/>
              </a:rPr>
              <a:t> </a:t>
            </a:r>
          </a:p>
          <a:p>
            <a:r>
              <a:rPr lang="en-GB" sz="1100" dirty="0" smtClean="0">
                <a:latin typeface="Arial" panose="020B0604020202020204" pitchFamily="34" charset="0"/>
                <a:cs typeface="Arial" panose="020B0604020202020204" pitchFamily="34" charset="0"/>
              </a:rPr>
              <a:t>The apocryphal tax credit  granted by this type of associations in return of a “commission” usually  arises from:</a:t>
            </a:r>
          </a:p>
          <a:p>
            <a:r>
              <a:rPr lang="en-GB" sz="1100" dirty="0" smtClean="0">
                <a:latin typeface="Arial" panose="020B0604020202020204" pitchFamily="34" charset="0"/>
                <a:cs typeface="Arial" panose="020B0604020202020204" pitchFamily="34" charset="0"/>
              </a:rPr>
              <a:t> </a:t>
            </a:r>
          </a:p>
          <a:p>
            <a:pPr marL="228600" indent="-228600">
              <a:buAutoNum type="arabicPeriod"/>
            </a:pPr>
            <a:r>
              <a:rPr lang="en-GB" sz="1100" dirty="0" smtClean="0">
                <a:latin typeface="Arial" panose="020B0604020202020204" pitchFamily="34" charset="0"/>
                <a:cs typeface="Arial" panose="020B0604020202020204" pitchFamily="34" charset="0"/>
              </a:rPr>
              <a:t>“Pure Invoice Mills”:  They </a:t>
            </a:r>
            <a:r>
              <a:rPr lang="en-GB" sz="1100" dirty="0" smtClean="0">
                <a:latin typeface="Arial" panose="020B0604020202020204" pitchFamily="34" charset="0"/>
                <a:cs typeface="Arial" panose="020B0604020202020204" pitchFamily="34" charset="0"/>
              </a:rPr>
              <a:t>are </a:t>
            </a:r>
            <a:r>
              <a:rPr lang="en-GB" sz="1100" dirty="0" smtClean="0">
                <a:latin typeface="Arial" panose="020B0604020202020204" pitchFamily="34" charset="0"/>
                <a:cs typeface="Arial" panose="020B0604020202020204" pitchFamily="34" charset="0"/>
              </a:rPr>
              <a:t>commercial invoices issued by fictitious taxpayers,  natural or legal persons only existing  on “paper”, and whose  sole activity is issuing apocryphal invoices;</a:t>
            </a:r>
          </a:p>
          <a:p>
            <a:pPr marL="228600" indent="-228600">
              <a:buAutoNum type="arabicPeriod"/>
            </a:pPr>
            <a:r>
              <a:rPr lang="en-GB" sz="1100" dirty="0" smtClean="0">
                <a:latin typeface="Arial" panose="020B0604020202020204" pitchFamily="34" charset="0"/>
                <a:cs typeface="Arial" panose="020B0604020202020204" pitchFamily="34" charset="0"/>
              </a:rPr>
              <a:t> “Mixed  Invoice Mills”:  This implies invoices issued by taxpayers who do exist  but who in certain cases “sell” their invoices without having actually  traded the products or provided the services stated in the document; and</a:t>
            </a:r>
          </a:p>
          <a:p>
            <a:pPr marL="228600" indent="-228600">
              <a:buAutoNum type="arabicPeriod"/>
            </a:pPr>
            <a:r>
              <a:rPr lang="en-GB" sz="1100" dirty="0" smtClean="0">
                <a:latin typeface="Arial" panose="020B0604020202020204" pitchFamily="34" charset="0"/>
                <a:cs typeface="Arial" panose="020B0604020202020204" pitchFamily="34" charset="0"/>
              </a:rPr>
              <a:t>“Duplicated invoices” of taxpayers without their knowing or invoices issued without their authorization.</a:t>
            </a:r>
            <a:endParaRPr lang="en-GB" sz="4400" dirty="0" smtClean="0">
              <a:latin typeface="Arial" panose="020B0604020202020204" pitchFamily="34" charset="0"/>
              <a:cs typeface="Arial" panose="020B0604020202020204" pitchFamily="34" charset="0"/>
            </a:endParaRPr>
          </a:p>
          <a:p>
            <a:pPr lvl="0"/>
            <a:endParaRPr lang="es-AR" sz="4400" dirty="0">
              <a:latin typeface="Arial" panose="020B0604020202020204" pitchFamily="34" charset="0"/>
              <a:cs typeface="Arial" panose="020B0604020202020204" pitchFamily="34" charset="0"/>
            </a:endParaRPr>
          </a:p>
          <a:p>
            <a:pPr lvl="0"/>
            <a:endParaRPr lang="es-AR" sz="4400" dirty="0"/>
          </a:p>
          <a:p>
            <a:pPr marL="320040" indent="-320040">
              <a:lnSpc>
                <a:spcPct val="80000"/>
              </a:lnSpc>
              <a:defRPr/>
            </a:pPr>
            <a:endParaRPr lang="es-AR" sz="4400" b="1" dirty="0"/>
          </a:p>
          <a:p>
            <a:pPr marL="320040" indent="-320040">
              <a:lnSpc>
                <a:spcPct val="80000"/>
              </a:lnSpc>
              <a:defRPr/>
            </a:pPr>
            <a:endParaRPr lang="es-AR" sz="3400" b="1" dirty="0"/>
          </a:p>
          <a:p>
            <a:pPr marL="320040" indent="-320040">
              <a:lnSpc>
                <a:spcPct val="80000"/>
              </a:lnSpc>
              <a:defRPr/>
            </a:pPr>
            <a:endParaRPr lang="es-AR" sz="2800" b="1" dirty="0"/>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AR" b="1" dirty="0">
              <a:solidFill>
                <a:srgbClr val="006699"/>
              </a:solidFill>
              <a:latin typeface="Arial Narrow" pitchFamily="34" charset="0"/>
            </a:endParaRPr>
          </a:p>
          <a:p>
            <a:pPr marL="320040" indent="-320040">
              <a:lnSpc>
                <a:spcPct val="80000"/>
              </a:lnSpc>
              <a:defRPr/>
            </a:pPr>
            <a:endParaRPr lang="es-ES" b="1" dirty="0">
              <a:solidFill>
                <a:srgbClr val="006699"/>
              </a:solidFill>
              <a:latin typeface="Arial Narrow" pitchFamily="34" charset="0"/>
            </a:endParaRPr>
          </a:p>
        </p:txBody>
      </p:sp>
    </p:spTree>
    <p:extLst>
      <p:ext uri="{BB962C8B-B14F-4D97-AF65-F5344CB8AC3E}">
        <p14:creationId xmlns="" xmlns:p14="http://schemas.microsoft.com/office/powerpoint/2010/main" val="176138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2"/>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2466360" y="386388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42" name="Google Shape;342;p2"/>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43" name="Google Shape;343;p2"/>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44" name="Google Shape;344;p2"/>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45" name="Google Shape;345;p2"/>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46" name="Google Shape;346;p2"/>
          <p:cNvSpPr/>
          <p:nvPr/>
        </p:nvSpPr>
        <p:spPr>
          <a:xfrm>
            <a:off x="1932840" y="2080174"/>
            <a:ext cx="8650080" cy="2462213"/>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None/>
            </a:pPr>
            <a:r>
              <a:rPr lang="en-GB" sz="3200" b="1" i="0" u="none" strike="noStrike" cap="none" dirty="0" smtClean="0">
                <a:solidFill>
                  <a:schemeClr val="accent1"/>
                </a:solidFill>
              </a:rPr>
              <a:t>Tax unlawful association and aggravated evasion using apocryphal invoices.</a:t>
            </a:r>
          </a:p>
          <a:p>
            <a:pPr marL="0" marR="0" lvl="0" indent="0" algn="ctr" rtl="0">
              <a:lnSpc>
                <a:spcPct val="100000"/>
              </a:lnSpc>
              <a:spcBef>
                <a:spcPts val="0"/>
              </a:spcBef>
              <a:spcAft>
                <a:spcPts val="0"/>
              </a:spcAft>
              <a:buNone/>
            </a:pPr>
            <a:r>
              <a:rPr lang="en-GB" sz="3200" b="1" dirty="0" smtClean="0">
                <a:solidFill>
                  <a:schemeClr val="accent1"/>
                </a:solidFill>
              </a:rPr>
              <a:t>CRIMINAL CASE</a:t>
            </a:r>
            <a:endParaRPr lang="en-GB" sz="3200" b="1" i="0" u="none" strike="noStrike" cap="none" dirty="0" smtClean="0">
              <a:solidFill>
                <a:schemeClr val="accent1"/>
              </a:solidFil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3200" b="0" i="0" u="none" strike="noStrike" cap="none" dirty="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55" name="Google Shape;355;p3"/>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56" name="Google Shape;356;p3"/>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7" name="Google Shape;357;p3"/>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58" name="Google Shape;358;p3"/>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59" name="Google Shape;359;p3"/>
          <p:cNvSpPr/>
          <p:nvPr/>
        </p:nvSpPr>
        <p:spPr>
          <a:xfrm>
            <a:off x="669775" y="1888055"/>
            <a:ext cx="10937700" cy="2616101"/>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400" b="1" i="0" u="none" strike="noStrike" cap="none" dirty="0" err="1" smtClean="0">
                <a:solidFill>
                  <a:srgbClr val="000000"/>
                </a:solidFill>
                <a:ea typeface="Arial"/>
                <a:cs typeface="Arial"/>
                <a:sym typeface="Arial"/>
              </a:rPr>
              <a:t>SOURCE</a:t>
            </a:r>
            <a:r>
              <a:rPr lang="es-AR" sz="2400" b="1" i="0" u="none" strike="noStrike" cap="none" dirty="0" smtClean="0">
                <a:solidFill>
                  <a:srgbClr val="000000"/>
                </a:solidFill>
                <a:ea typeface="Arial"/>
                <a:cs typeface="Arial"/>
                <a:sym typeface="Arial"/>
              </a:rPr>
              <a:t> </a:t>
            </a:r>
            <a:r>
              <a:rPr lang="en-GB" sz="2400" b="1" i="0" u="none" strike="noStrike" cap="none" dirty="0" smtClean="0">
                <a:solidFill>
                  <a:srgbClr val="000000"/>
                </a:solidFill>
                <a:ea typeface="Arial"/>
                <a:cs typeface="Arial"/>
                <a:sym typeface="Arial"/>
              </a:rPr>
              <a:t>OF THE INVESTIGATION</a:t>
            </a:r>
            <a:endParaRPr lang="en-GB" sz="2400" b="0" i="0" u="none" strike="noStrike" cap="none" dirty="0" smtClean="0">
              <a:ea typeface="Arial"/>
              <a:cs typeface="Arial"/>
              <a:sym typeface="Arial"/>
            </a:endParaRPr>
          </a:p>
          <a:p>
            <a:pPr marL="0" marR="0" lvl="0" indent="0" algn="ctr" rtl="0">
              <a:lnSpc>
                <a:spcPct val="100000"/>
              </a:lnSpc>
              <a:spcBef>
                <a:spcPts val="0"/>
              </a:spcBef>
              <a:spcAft>
                <a:spcPts val="0"/>
              </a:spcAft>
              <a:buNone/>
            </a:pPr>
            <a:endParaRPr lang="en-GB" sz="2000" b="0" i="0" u="none" strike="noStrike" cap="none" dirty="0" smtClean="0">
              <a:ea typeface="Arial"/>
              <a:cs typeface="Arial"/>
              <a:sym typeface="Arial"/>
            </a:endParaRPr>
          </a:p>
          <a:p>
            <a:pPr marL="0" marR="0" lvl="0" indent="0" algn="just" rtl="0">
              <a:lnSpc>
                <a:spcPct val="100000"/>
              </a:lnSpc>
              <a:spcBef>
                <a:spcPts val="0"/>
              </a:spcBef>
              <a:spcAft>
                <a:spcPts val="0"/>
              </a:spcAft>
              <a:buNone/>
            </a:pPr>
            <a:r>
              <a:rPr lang="en-GB" dirty="0" smtClean="0"/>
              <a:t>During an ordinary tax audit the taxpayer’s suppliers were consulted and this allowed verifying</a:t>
            </a:r>
            <a:r>
              <a:rPr lang="en-GB" b="0" i="0" u="none" strike="noStrike" cap="none" dirty="0" smtClean="0">
                <a:solidFill>
                  <a:srgbClr val="000000"/>
                </a:solidFill>
                <a:ea typeface="Arial"/>
                <a:cs typeface="Arial"/>
                <a:sym typeface="Arial"/>
              </a:rPr>
              <a:t> that one of them failed to acknowledge the electronic invoices registered by the taxpayer. </a:t>
            </a:r>
          </a:p>
          <a:p>
            <a:pPr marL="0" marR="0" lvl="0" indent="0" algn="just" rtl="0">
              <a:lnSpc>
                <a:spcPct val="100000"/>
              </a:lnSpc>
              <a:spcBef>
                <a:spcPts val="0"/>
              </a:spcBef>
              <a:spcAft>
                <a:spcPts val="0"/>
              </a:spcAft>
              <a:buNone/>
            </a:pPr>
            <a:endParaRPr lang="en-GB" b="0" i="0" u="none" strike="noStrike" cap="none" dirty="0" smtClean="0">
              <a:ea typeface="Arial"/>
              <a:cs typeface="Arial"/>
              <a:sym typeface="Arial"/>
            </a:endParaRPr>
          </a:p>
          <a:p>
            <a:pPr marL="0" marR="0" lvl="0" indent="0" algn="just" rtl="0">
              <a:lnSpc>
                <a:spcPct val="100000"/>
              </a:lnSpc>
              <a:spcBef>
                <a:spcPts val="0"/>
              </a:spcBef>
              <a:spcAft>
                <a:spcPts val="0"/>
              </a:spcAft>
              <a:buNone/>
            </a:pPr>
            <a:r>
              <a:rPr lang="en-GB" dirty="0" smtClean="0"/>
              <a:t>These invoices had been issued from non-authorized points of sale by the alleged supplier</a:t>
            </a:r>
            <a:r>
              <a:rPr lang="en-GB" dirty="0" smtClean="0">
                <a:solidFill>
                  <a:srgbClr val="000000"/>
                </a:solidFill>
                <a:cs typeface="Arial"/>
                <a:sym typeface="Arial"/>
              </a:rPr>
              <a:t>. This led to think that his TIN and tax login code had been misused</a:t>
            </a:r>
            <a:r>
              <a:rPr lang="en-GB" b="0" i="0" u="none" strike="noStrike" cap="none" dirty="0" smtClean="0">
                <a:solidFill>
                  <a:srgbClr val="000000"/>
                </a:solidFill>
                <a:ea typeface="Arial"/>
                <a:cs typeface="Arial"/>
                <a:sym typeface="Arial"/>
              </a:rPr>
              <a:t>. </a:t>
            </a:r>
          </a:p>
          <a:p>
            <a:pPr marL="0" marR="0" lvl="0" indent="0" algn="just" rtl="0">
              <a:lnSpc>
                <a:spcPct val="100000"/>
              </a:lnSpc>
              <a:spcBef>
                <a:spcPts val="0"/>
              </a:spcBef>
              <a:spcAft>
                <a:spcPts val="0"/>
              </a:spcAft>
              <a:buNone/>
            </a:pPr>
            <a:endParaRPr lang="en-GB" b="0" i="0" u="none" strike="noStrike" cap="none" dirty="0" smtClean="0">
              <a:solidFill>
                <a:srgbClr val="000000"/>
              </a:solidFill>
              <a:ea typeface="Arial"/>
              <a:cs typeface="Arial"/>
              <a:sym typeface="Arial"/>
            </a:endParaRPr>
          </a:p>
          <a:p>
            <a:pPr marL="0" marR="0" lvl="0" indent="0" algn="just" rtl="0">
              <a:lnSpc>
                <a:spcPct val="100000"/>
              </a:lnSpc>
              <a:spcBef>
                <a:spcPts val="0"/>
              </a:spcBef>
              <a:spcAft>
                <a:spcPts val="0"/>
              </a:spcAft>
              <a:buNone/>
            </a:pPr>
            <a:r>
              <a:rPr lang="en-GB" dirty="0" smtClean="0"/>
              <a:t>The victim </a:t>
            </a:r>
            <a:r>
              <a:rPr lang="en-GB" b="0" i="0" u="none" strike="noStrike" cap="none" dirty="0" smtClean="0">
                <a:ea typeface="Arial"/>
                <a:cs typeface="Arial"/>
                <a:sym typeface="Arial"/>
              </a:rPr>
              <a:t>filed a complaint with </a:t>
            </a:r>
            <a:r>
              <a:rPr lang="en-GB" b="0" i="0" u="none" strike="noStrike" cap="none" dirty="0" smtClean="0">
                <a:solidFill>
                  <a:srgbClr val="000000"/>
                </a:solidFill>
                <a:ea typeface="Arial"/>
                <a:cs typeface="Arial"/>
                <a:sym typeface="Arial"/>
              </a:rPr>
              <a:t>the competent criminal court.</a:t>
            </a:r>
            <a:endParaRPr lang="en-GB" b="0" i="0" u="none" strike="noStrike" cap="none" dirty="0">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4"/>
          <p:cNvSpPr/>
          <p:nvPr/>
        </p:nvSpPr>
        <p:spPr>
          <a:xfrm>
            <a:off x="0" y="1665000"/>
            <a:ext cx="12190320" cy="137520"/>
          </a:xfrm>
          <a:prstGeom prst="rect">
            <a:avLst/>
          </a:pr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0" y="6698160"/>
            <a:ext cx="12190320" cy="171000"/>
          </a:xfrm>
          <a:prstGeom prst="rect">
            <a:avLst/>
          </a:prstGeom>
          <a:solidFill>
            <a:srgbClr val="A5A5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4930920" y="5088600"/>
            <a:ext cx="6676560" cy="45504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r>
              <a:rPr lang="es-AR" sz="2400" b="0" i="0" u="none" strike="noStrike" cap="none">
                <a:solidFill>
                  <a:srgbClr val="FFFFFF"/>
                </a:solidFill>
                <a:latin typeface="Calibri"/>
                <a:ea typeface="Calibri"/>
                <a:cs typeface="Calibri"/>
                <a:sym typeface="Calibri"/>
              </a:rPr>
              <a:t>14 - 23 Marzo 2022 </a:t>
            </a:r>
            <a:endParaRPr sz="2400" b="0" i="0" u="none" strike="noStrike" cap="none">
              <a:latin typeface="Arial"/>
              <a:ea typeface="Arial"/>
              <a:cs typeface="Arial"/>
              <a:sym typeface="Arial"/>
            </a:endParaRPr>
          </a:p>
        </p:txBody>
      </p:sp>
      <p:pic>
        <p:nvPicPr>
          <p:cNvPr id="367" name="Google Shape;367;p4"/>
          <p:cNvPicPr preferRelativeResize="0"/>
          <p:nvPr/>
        </p:nvPicPr>
        <p:blipFill rotWithShape="1">
          <a:blip r:embed="rId3" cstate="print">
            <a:alphaModFix/>
          </a:blip>
          <a:srcRect/>
          <a:stretch/>
        </p:blipFill>
        <p:spPr>
          <a:xfrm>
            <a:off x="9793080" y="5926320"/>
            <a:ext cx="1616760" cy="463320"/>
          </a:xfrm>
          <a:prstGeom prst="rect">
            <a:avLst/>
          </a:prstGeom>
          <a:noFill/>
          <a:ln>
            <a:noFill/>
          </a:ln>
        </p:spPr>
      </p:pic>
      <p:sp>
        <p:nvSpPr>
          <p:cNvPr id="368" name="Google Shape;368;p4"/>
          <p:cNvSpPr/>
          <p:nvPr/>
        </p:nvSpPr>
        <p:spPr>
          <a:xfrm rot="-8196600">
            <a:off x="2109600" y="3002400"/>
            <a:ext cx="3218760" cy="11736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9" name="Google Shape;369;p4"/>
          <p:cNvPicPr preferRelativeResize="0"/>
          <p:nvPr/>
        </p:nvPicPr>
        <p:blipFill rotWithShape="1">
          <a:blip r:embed="rId4" cstate="print">
            <a:alphaModFix/>
          </a:blip>
          <a:srcRect/>
          <a:stretch/>
        </p:blipFill>
        <p:spPr>
          <a:xfrm>
            <a:off x="378000" y="370800"/>
            <a:ext cx="3515400" cy="903600"/>
          </a:xfrm>
          <a:prstGeom prst="rect">
            <a:avLst/>
          </a:prstGeom>
          <a:noFill/>
          <a:ln>
            <a:noFill/>
          </a:ln>
        </p:spPr>
      </p:pic>
      <p:pic>
        <p:nvPicPr>
          <p:cNvPr id="370" name="Google Shape;370;p4"/>
          <p:cNvPicPr preferRelativeResize="0"/>
          <p:nvPr/>
        </p:nvPicPr>
        <p:blipFill rotWithShape="1">
          <a:blip r:embed="rId5" cstate="print">
            <a:alphaModFix/>
          </a:blip>
          <a:srcRect t="26533" b="29752"/>
          <a:stretch/>
        </p:blipFill>
        <p:spPr>
          <a:xfrm>
            <a:off x="8741520" y="531000"/>
            <a:ext cx="2668320" cy="582840"/>
          </a:xfrm>
          <a:prstGeom prst="rect">
            <a:avLst/>
          </a:prstGeom>
          <a:noFill/>
          <a:ln>
            <a:noFill/>
          </a:ln>
        </p:spPr>
      </p:pic>
      <p:sp>
        <p:nvSpPr>
          <p:cNvPr id="371" name="Google Shape;371;p4"/>
          <p:cNvSpPr/>
          <p:nvPr/>
        </p:nvSpPr>
        <p:spPr>
          <a:xfrm>
            <a:off x="640650" y="1979882"/>
            <a:ext cx="9953400" cy="3908762"/>
          </a:xfrm>
          <a:prstGeom prst="rect">
            <a:avLst/>
          </a:prstGeom>
          <a:noFill/>
          <a:ln>
            <a:noFill/>
          </a:ln>
        </p:spPr>
        <p:txBody>
          <a:bodyPr spcFirstLastPara="1" wrap="square" lIns="0" tIns="0" rIns="0" bIns="0" anchor="ctr" anchorCtr="0">
            <a:spAutoFit/>
          </a:bodyPr>
          <a:lstStyle/>
          <a:p>
            <a:pPr marL="0" marR="0" lvl="0" indent="0" rtl="0">
              <a:lnSpc>
                <a:spcPct val="100000"/>
              </a:lnSpc>
              <a:spcBef>
                <a:spcPts val="0"/>
              </a:spcBef>
              <a:spcAft>
                <a:spcPts val="0"/>
              </a:spcAft>
              <a:buNone/>
            </a:pPr>
            <a:r>
              <a:rPr lang="es-AR" sz="2800" b="1" dirty="0" smtClean="0">
                <a:solidFill>
                  <a:srgbClr val="000000"/>
                </a:solidFill>
                <a:ea typeface="Arial"/>
                <a:cs typeface="Arial"/>
                <a:sym typeface="Arial"/>
              </a:rPr>
              <a:t>BEGINNING OF THE </a:t>
            </a:r>
            <a:r>
              <a:rPr lang="es-AR" sz="2800" b="1" i="0" u="none" strike="noStrike" cap="none" dirty="0" smtClean="0">
                <a:solidFill>
                  <a:srgbClr val="000000"/>
                </a:solidFill>
                <a:ea typeface="Arial"/>
                <a:cs typeface="Arial"/>
                <a:sym typeface="Arial"/>
              </a:rPr>
              <a:t>INVESTIGATION IN AFIP</a:t>
            </a:r>
          </a:p>
          <a:p>
            <a:pPr marL="0" marR="0" lvl="0" indent="0" rtl="0">
              <a:lnSpc>
                <a:spcPct val="100000"/>
              </a:lnSpc>
              <a:spcBef>
                <a:spcPts val="0"/>
              </a:spcBef>
              <a:spcAft>
                <a:spcPts val="0"/>
              </a:spcAft>
              <a:buNone/>
            </a:pPr>
            <a:endParaRPr lang="en-GB" sz="2800" b="1" i="0" u="none" strike="noStrike" cap="none" dirty="0" smtClean="0">
              <a:solidFill>
                <a:srgbClr val="000000"/>
              </a:solidFill>
              <a:ea typeface="Arial"/>
              <a:cs typeface="Arial"/>
              <a:sym typeface="Arial"/>
            </a:endParaRPr>
          </a:p>
          <a:p>
            <a:pPr marL="216000" marR="0" lvl="0" indent="-265720" algn="just" rtl="0">
              <a:lnSpc>
                <a:spcPct val="100000"/>
              </a:lnSpc>
              <a:spcBef>
                <a:spcPts val="0"/>
              </a:spcBef>
              <a:spcAft>
                <a:spcPts val="0"/>
              </a:spcAft>
              <a:buClr>
                <a:srgbClr val="000000"/>
              </a:buClr>
              <a:buSzPts val="1880"/>
              <a:buFont typeface="Noto Sans Symbols"/>
              <a:buChar char="✔"/>
            </a:pPr>
            <a:r>
              <a:rPr lang="en-GB" b="0" i="0" u="none" strike="noStrike" cap="none" dirty="0" smtClean="0">
                <a:solidFill>
                  <a:srgbClr val="000000"/>
                </a:solidFill>
                <a:ea typeface="Arial"/>
                <a:cs typeface="Arial"/>
                <a:sym typeface="Arial"/>
              </a:rPr>
              <a:t>The IPs from which the unacknowledged electronic invoices had been issued were identified.</a:t>
            </a:r>
            <a:endParaRPr lang="en-GB" b="0" i="0" u="none" strike="noStrike" cap="none" dirty="0" smtClean="0">
              <a:ea typeface="Arial"/>
              <a:cs typeface="Arial"/>
              <a:sym typeface="Arial"/>
            </a:endParaRPr>
          </a:p>
          <a:p>
            <a:pPr marL="216000" marR="0" lvl="0" indent="-265720" algn="just" rtl="0">
              <a:lnSpc>
                <a:spcPct val="100000"/>
              </a:lnSpc>
              <a:spcBef>
                <a:spcPts val="0"/>
              </a:spcBef>
              <a:spcAft>
                <a:spcPts val="0"/>
              </a:spcAft>
              <a:buClr>
                <a:srgbClr val="000000"/>
              </a:buClr>
              <a:buSzPts val="1880"/>
              <a:buFont typeface="Noto Sans Symbols"/>
              <a:buChar char="✔"/>
            </a:pPr>
            <a:r>
              <a:rPr lang="en-GB" b="0" i="0" u="none" strike="noStrike" cap="none" dirty="0" smtClean="0">
                <a:solidFill>
                  <a:srgbClr val="000000"/>
                </a:solidFill>
                <a:ea typeface="Arial"/>
                <a:cs typeface="Arial"/>
                <a:sym typeface="Arial"/>
              </a:rPr>
              <a:t>A consultation was made to identify</a:t>
            </a:r>
            <a:r>
              <a:rPr lang="en-GB" dirty="0" smtClean="0">
                <a:solidFill>
                  <a:srgbClr val="000000"/>
                </a:solidFill>
                <a:ea typeface="Arial"/>
                <a:cs typeface="Arial"/>
                <a:sym typeface="Arial"/>
              </a:rPr>
              <a:t> other taxpayers who had used those same </a:t>
            </a:r>
            <a:r>
              <a:rPr lang="en-GB" b="0" i="0" u="none" strike="noStrike" cap="none" dirty="0" smtClean="0">
                <a:solidFill>
                  <a:srgbClr val="000000"/>
                </a:solidFill>
                <a:ea typeface="Arial"/>
                <a:cs typeface="Arial"/>
                <a:sym typeface="Arial"/>
              </a:rPr>
              <a:t>IPs to issue invoices or carry out other formalities required by the Tax Administration (information supplied by the </a:t>
            </a:r>
            <a:r>
              <a:rPr lang="en-GB" dirty="0" smtClean="0">
                <a:solidFill>
                  <a:srgbClr val="000000"/>
                </a:solidFill>
                <a:ea typeface="Arial"/>
                <a:cs typeface="Arial"/>
                <a:sym typeface="Arial"/>
              </a:rPr>
              <a:t>AFIP</a:t>
            </a:r>
            <a:r>
              <a:rPr lang="en-GB" b="0" i="0" u="none" strike="noStrike" cap="none" dirty="0" smtClean="0">
                <a:solidFill>
                  <a:srgbClr val="000000"/>
                </a:solidFill>
                <a:ea typeface="Arial"/>
                <a:cs typeface="Arial"/>
                <a:sym typeface="Arial"/>
              </a:rPr>
              <a:t> central areas). </a:t>
            </a:r>
            <a:endParaRPr lang="en-GB" dirty="0" smtClean="0"/>
          </a:p>
          <a:p>
            <a:pPr marL="216000" marR="0" lvl="0" indent="-265720" algn="just" rtl="0">
              <a:lnSpc>
                <a:spcPct val="100000"/>
              </a:lnSpc>
              <a:spcBef>
                <a:spcPts val="0"/>
              </a:spcBef>
              <a:spcAft>
                <a:spcPts val="0"/>
              </a:spcAft>
              <a:buClr>
                <a:srgbClr val="000000"/>
              </a:buClr>
              <a:buSzPts val="1880"/>
              <a:buFont typeface="Noto Sans Symbols"/>
              <a:buChar char="✔"/>
            </a:pPr>
            <a:r>
              <a:rPr lang="en-GB" dirty="0" smtClean="0"/>
              <a:t>The IP from which the biggest percentage of invoices had been issued was selected </a:t>
            </a:r>
            <a:r>
              <a:rPr lang="en-GB" b="0" i="0" u="none" strike="noStrike" cap="none" dirty="0" smtClean="0">
                <a:solidFill>
                  <a:srgbClr val="000000"/>
                </a:solidFill>
                <a:ea typeface="Arial"/>
                <a:cs typeface="Arial"/>
                <a:sym typeface="Arial"/>
              </a:rPr>
              <a:t>(</a:t>
            </a:r>
            <a:r>
              <a:rPr lang="en-GB" b="0" i="0" u="none" strike="noStrike" cap="none" dirty="0" err="1" smtClean="0">
                <a:solidFill>
                  <a:srgbClr val="000000"/>
                </a:solidFill>
                <a:ea typeface="Arial"/>
                <a:cs typeface="Arial"/>
                <a:sym typeface="Arial"/>
              </a:rPr>
              <a:t>aprox</a:t>
            </a:r>
            <a:r>
              <a:rPr lang="en-GB" b="0" i="0" u="none" strike="noStrike" cap="none" dirty="0" smtClean="0">
                <a:solidFill>
                  <a:srgbClr val="000000"/>
                </a:solidFill>
                <a:ea typeface="Arial"/>
                <a:cs typeface="Arial"/>
                <a:sym typeface="Arial"/>
              </a:rPr>
              <a:t>. 70%). </a:t>
            </a:r>
            <a:endParaRPr lang="en-GB" dirty="0" smtClean="0"/>
          </a:p>
          <a:p>
            <a:pPr marL="216000" marR="0" lvl="0" indent="-265720" algn="just" rtl="0">
              <a:lnSpc>
                <a:spcPct val="100000"/>
              </a:lnSpc>
              <a:spcBef>
                <a:spcPts val="0"/>
              </a:spcBef>
              <a:spcAft>
                <a:spcPts val="0"/>
              </a:spcAft>
              <a:buClr>
                <a:srgbClr val="000000"/>
              </a:buClr>
              <a:buSzPts val="1880"/>
              <a:buFont typeface="Noto Sans Symbols"/>
              <a:buChar char="✔"/>
            </a:pPr>
            <a:r>
              <a:rPr lang="en-GB" dirty="0" smtClean="0">
                <a:solidFill>
                  <a:schemeClr val="dk1"/>
                </a:solidFill>
              </a:rPr>
              <a:t>A significant group of natural and legal persons who were later to be investigated more thoroughly was obtained.</a:t>
            </a:r>
            <a:endParaRPr lang="en-GB" dirty="0" smtClean="0"/>
          </a:p>
          <a:p>
            <a:pPr marL="0" marR="0" lvl="0" indent="0" algn="just"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none" dirty="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1893</TotalTime>
  <Words>3279</Words>
  <Application>Microsoft Office PowerPoint</Application>
  <PresentationFormat>Personalizado</PresentationFormat>
  <Paragraphs>340</Paragraphs>
  <Slides>29</Slides>
  <Notes>27</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Yanina Gallo</dc:creator>
  <cp:lastModifiedBy>MERCOSUR</cp:lastModifiedBy>
  <cp:revision>194</cp:revision>
  <dcterms:created xsi:type="dcterms:W3CDTF">2021-11-17T16:24:40Z</dcterms:created>
  <dcterms:modified xsi:type="dcterms:W3CDTF">2022-03-11T13:16:32Z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25b89c4-10ef-4619-aae0-f7317c7587ef_Enabled">
    <vt:lpwstr>true</vt:lpwstr>
  </property>
  <property fmtid="{D5CDD505-2E9C-101B-9397-08002B2CF9AE}" pid="3" name="MSIP_Label_825b89c4-10ef-4619-aae0-f7317c7587ef_SetDate">
    <vt:lpwstr>2022-02-14T17:47:25Z</vt:lpwstr>
  </property>
  <property fmtid="{D5CDD505-2E9C-101B-9397-08002B2CF9AE}" pid="4" name="MSIP_Label_825b89c4-10ef-4619-aae0-f7317c7587ef_Method">
    <vt:lpwstr>Privileged</vt:lpwstr>
  </property>
  <property fmtid="{D5CDD505-2E9C-101B-9397-08002B2CF9AE}" pid="5" name="MSIP_Label_825b89c4-10ef-4619-aae0-f7317c7587ef_Name">
    <vt:lpwstr>Información Privada</vt:lpwstr>
  </property>
  <property fmtid="{D5CDD505-2E9C-101B-9397-08002B2CF9AE}" pid="6" name="MSIP_Label_825b89c4-10ef-4619-aae0-f7317c7587ef_SiteId">
    <vt:lpwstr>59132fa3-6ab0-488a-a1b6-f8f96893d1b7</vt:lpwstr>
  </property>
  <property fmtid="{D5CDD505-2E9C-101B-9397-08002B2CF9AE}" pid="7" name="MSIP_Label_825b89c4-10ef-4619-aae0-f7317c7587ef_ActionId">
    <vt:lpwstr>83782299-0a69-462c-b0f9-62671db6750a</vt:lpwstr>
  </property>
  <property fmtid="{D5CDD505-2E9C-101B-9397-08002B2CF9AE}" pid="8" name="MSIP_Label_825b89c4-10ef-4619-aae0-f7317c7587ef_ContentBits">
    <vt:lpwstr>2</vt:lpwstr>
  </property>
  <property fmtid="{D5CDD505-2E9C-101B-9397-08002B2CF9AE}" pid="9" name="ClassificationContentMarkingFooterLocations">
    <vt:lpwstr>Tema de Office:8</vt:lpwstr>
  </property>
  <property fmtid="{D5CDD505-2E9C-101B-9397-08002B2CF9AE}" pid="10" name="ClassificationContentMarkingFooterText">
    <vt:lpwstr>Información Privada</vt:lpwstr>
  </property>
</Properties>
</file>