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15" r:id="rId5"/>
    <p:sldMasterId id="2147483727" r:id="rId6"/>
    <p:sldMasterId id="2147483739" r:id="rId7"/>
  </p:sld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0" fontAlgn="base" hangingPunct="0">
                <a:spcBef>
                  <a:spcPct val="0"/>
                </a:spcBef>
                <a:spcAft>
                  <a:spcPct val="0"/>
                </a:spcAft>
                <a:defRPr/>
              </a:pPr>
              <a:endParaRPr lang="es-AR" altLang="es-AR" smtClean="0">
                <a:solidFill>
                  <a:srgbClr val="FFFFCC"/>
                </a:solidFill>
                <a:latin typeface="Times New Roman" pitchFamily="18" charset="0"/>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9A4C9A9B-7CE8-428C-A32A-D162C1E3CBD7}" type="slidenum">
              <a:rPr lang="en-US"/>
              <a:pPr>
                <a:defRPr/>
              </a:pPr>
              <a:t>‹Nº›</a:t>
            </a:fld>
            <a:endParaRPr lang="en-US"/>
          </a:p>
        </p:txBody>
      </p:sp>
    </p:spTree>
    <p:extLst>
      <p:ext uri="{BB962C8B-B14F-4D97-AF65-F5344CB8AC3E}">
        <p14:creationId xmlns:p14="http://schemas.microsoft.com/office/powerpoint/2010/main" val="372210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E81E16-3718-46A7-B483-7E0D2C329301}" type="slidenum">
              <a:rPr lang="en-US"/>
              <a:pPr>
                <a:defRPr/>
              </a:pPr>
              <a:t>‹Nº›</a:t>
            </a:fld>
            <a:endParaRPr lang="en-US"/>
          </a:p>
        </p:txBody>
      </p:sp>
    </p:spTree>
    <p:extLst>
      <p:ext uri="{BB962C8B-B14F-4D97-AF65-F5344CB8AC3E}">
        <p14:creationId xmlns:p14="http://schemas.microsoft.com/office/powerpoint/2010/main" val="33850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ECAD37B-BCD0-4690-9905-0D49ED3FECB4}" type="slidenum">
              <a:rPr lang="en-US"/>
              <a:pPr>
                <a:defRPr/>
              </a:pPr>
              <a:t>‹Nº›</a:t>
            </a:fld>
            <a:endParaRPr lang="en-US"/>
          </a:p>
        </p:txBody>
      </p:sp>
    </p:spTree>
    <p:extLst>
      <p:ext uri="{BB962C8B-B14F-4D97-AF65-F5344CB8AC3E}">
        <p14:creationId xmlns:p14="http://schemas.microsoft.com/office/powerpoint/2010/main" val="394158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577"/>
            <a:ext cx="103632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CD702583-1BBC-4688-99F4-5B8A1F3A1442}" type="datetime1">
              <a:rPr lang="en-US">
                <a:solidFill>
                  <a:prstClr val="black">
                    <a:tint val="75000"/>
                  </a:prstClr>
                </a:solidFill>
              </a:rPr>
              <a:pPr>
                <a:defRPr/>
              </a:pPr>
              <a:t>3/14/2022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2F473BF-204D-4C2D-BC0A-346118E77BE9}" type="slidenum">
              <a:rPr lang="es-ES" altLang="es-AR"/>
              <a:pPr/>
              <a:t>‹Nº›</a:t>
            </a:fld>
            <a:endParaRPr lang="es-ES" altLang="es-AR"/>
          </a:p>
        </p:txBody>
      </p:sp>
    </p:spTree>
    <p:extLst>
      <p:ext uri="{BB962C8B-B14F-4D97-AF65-F5344CB8AC3E}">
        <p14:creationId xmlns:p14="http://schemas.microsoft.com/office/powerpoint/2010/main" val="103801423"/>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89D5FBF9-B7D4-4484-A75D-1D4FC09D99A3}" type="datetime1">
              <a:rPr lang="en-US">
                <a:solidFill>
                  <a:prstClr val="black">
                    <a:tint val="75000"/>
                  </a:prstClr>
                </a:solidFill>
              </a:rPr>
              <a:pPr>
                <a:defRPr/>
              </a:pPr>
              <a:t>3/14/2022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5F84FF1A-ADE3-41D1-8C2D-2C19F73891BE}" type="slidenum">
              <a:rPr lang="es-ES" altLang="es-AR"/>
              <a:pPr/>
              <a:t>‹Nº›</a:t>
            </a:fld>
            <a:endParaRPr lang="es-ES" altLang="es-AR"/>
          </a:p>
        </p:txBody>
      </p:sp>
    </p:spTree>
    <p:extLst>
      <p:ext uri="{BB962C8B-B14F-4D97-AF65-F5344CB8AC3E}">
        <p14:creationId xmlns:p14="http://schemas.microsoft.com/office/powerpoint/2010/main" val="953827621"/>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052"/>
            <a:ext cx="103632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4E75C9C-CE15-4AE7-BDF4-CD393143E6C5}" type="datetime1">
              <a:rPr lang="en-US">
                <a:solidFill>
                  <a:prstClr val="black">
                    <a:tint val="75000"/>
                  </a:prstClr>
                </a:solidFill>
              </a:rPr>
              <a:pPr>
                <a:defRPr/>
              </a:pPr>
              <a:t>3/14/2022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F5304140-77AE-43CA-9EBF-1F7860BA9A93}" type="slidenum">
              <a:rPr lang="es-ES" altLang="es-AR"/>
              <a:pPr/>
              <a:t>‹Nº›</a:t>
            </a:fld>
            <a:endParaRPr lang="es-ES" altLang="es-AR"/>
          </a:p>
        </p:txBody>
      </p:sp>
    </p:spTree>
    <p:extLst>
      <p:ext uri="{BB962C8B-B14F-4D97-AF65-F5344CB8AC3E}">
        <p14:creationId xmlns:p14="http://schemas.microsoft.com/office/powerpoint/2010/main" val="1173957421"/>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660401" y="1600206"/>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6705601" y="1600206"/>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6A0E9B22-D636-4DE1-ABF4-FA5AB352D3D2}" type="datetime1">
              <a:rPr lang="en-US">
                <a:solidFill>
                  <a:prstClr val="black">
                    <a:tint val="75000"/>
                  </a:prstClr>
                </a:solidFill>
              </a:rPr>
              <a:pPr>
                <a:defRPr/>
              </a:pPr>
              <a:t>3/14/2022</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C995FEDE-1726-471B-A5DA-ABD3FE3769F8}" type="slidenum">
              <a:rPr lang="es-ES" altLang="es-AR"/>
              <a:pPr/>
              <a:t>‹Nº›</a:t>
            </a:fld>
            <a:endParaRPr lang="es-ES" altLang="es-AR"/>
          </a:p>
        </p:txBody>
      </p:sp>
    </p:spTree>
    <p:extLst>
      <p:ext uri="{BB962C8B-B14F-4D97-AF65-F5344CB8AC3E}">
        <p14:creationId xmlns:p14="http://schemas.microsoft.com/office/powerpoint/2010/main" val="3987361971"/>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6193372" y="1535113"/>
            <a:ext cx="53890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2"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E9409031-03A4-4D3E-89D3-022373146300}" type="datetime1">
              <a:rPr lang="en-US">
                <a:solidFill>
                  <a:prstClr val="black">
                    <a:tint val="75000"/>
                  </a:prstClr>
                </a:solidFill>
              </a:rPr>
              <a:pPr>
                <a:defRPr/>
              </a:pPr>
              <a:t>3/14/2022</a:t>
            </a:fld>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B4BC189C-2081-45E1-B3B4-144D6D05536B}" type="slidenum">
              <a:rPr lang="es-ES" altLang="es-AR"/>
              <a:pPr/>
              <a:t>‹Nº›</a:t>
            </a:fld>
            <a:endParaRPr lang="es-ES" altLang="es-AR"/>
          </a:p>
        </p:txBody>
      </p:sp>
    </p:spTree>
    <p:extLst>
      <p:ext uri="{BB962C8B-B14F-4D97-AF65-F5344CB8AC3E}">
        <p14:creationId xmlns:p14="http://schemas.microsoft.com/office/powerpoint/2010/main" val="921611229"/>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CFD72A26-4C72-489A-B390-86F896A3A024}" type="datetime1">
              <a:rPr lang="en-US">
                <a:solidFill>
                  <a:prstClr val="black">
                    <a:tint val="75000"/>
                  </a:prstClr>
                </a:solidFill>
              </a:rPr>
              <a:pPr>
                <a:defRPr/>
              </a:pPr>
              <a:t>3/14/2022</a:t>
            </a:fld>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C0F52F60-CB52-41FA-AA11-C795FBAB96D6}" type="slidenum">
              <a:rPr lang="es-ES" altLang="es-AR"/>
              <a:pPr/>
              <a:t>‹Nº›</a:t>
            </a:fld>
            <a:endParaRPr lang="es-ES" altLang="es-AR"/>
          </a:p>
        </p:txBody>
      </p:sp>
    </p:spTree>
    <p:extLst>
      <p:ext uri="{BB962C8B-B14F-4D97-AF65-F5344CB8AC3E}">
        <p14:creationId xmlns:p14="http://schemas.microsoft.com/office/powerpoint/2010/main" val="2870412549"/>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61DD536-9644-4277-88C6-3D56068552BE}" type="datetime1">
              <a:rPr lang="en-US">
                <a:solidFill>
                  <a:prstClr val="black">
                    <a:tint val="75000"/>
                  </a:prstClr>
                </a:solidFill>
              </a:rPr>
              <a:pPr>
                <a:defRPr/>
              </a:pPr>
              <a:t>3/14/2022</a:t>
            </a:fld>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2961BB13-5ED1-4D49-A638-2A8EBB4970C0}" type="slidenum">
              <a:rPr lang="es-ES" altLang="es-AR"/>
              <a:pPr/>
              <a:t>‹Nº›</a:t>
            </a:fld>
            <a:endParaRPr lang="es-ES" altLang="es-AR"/>
          </a:p>
        </p:txBody>
      </p:sp>
    </p:spTree>
    <p:extLst>
      <p:ext uri="{BB962C8B-B14F-4D97-AF65-F5344CB8AC3E}">
        <p14:creationId xmlns:p14="http://schemas.microsoft.com/office/powerpoint/2010/main" val="3779244911"/>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4766736" y="27320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1B6A82F-AF62-4B9D-9E3E-CF575313A6C5}" type="datetime1">
              <a:rPr lang="en-US">
                <a:solidFill>
                  <a:prstClr val="black">
                    <a:tint val="75000"/>
                  </a:prstClr>
                </a:solidFill>
              </a:rPr>
              <a:pPr>
                <a:defRPr/>
              </a:pPr>
              <a:t>3/14/2022</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03C9A6DC-0700-42D1-B913-E2FA056D3B63}" type="slidenum">
              <a:rPr lang="es-ES" altLang="es-AR"/>
              <a:pPr/>
              <a:t>‹Nº›</a:t>
            </a:fld>
            <a:endParaRPr lang="es-ES" altLang="es-AR"/>
          </a:p>
        </p:txBody>
      </p:sp>
    </p:spTree>
    <p:extLst>
      <p:ext uri="{BB962C8B-B14F-4D97-AF65-F5344CB8AC3E}">
        <p14:creationId xmlns:p14="http://schemas.microsoft.com/office/powerpoint/2010/main" val="422863032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5B3C6A5-57D6-4FDB-9E43-C9472E4846B5}" type="slidenum">
              <a:rPr lang="en-US"/>
              <a:pPr>
                <a:defRPr/>
              </a:pPr>
              <a:t>‹Nº›</a:t>
            </a:fld>
            <a:endParaRPr lang="en-US"/>
          </a:p>
        </p:txBody>
      </p:sp>
    </p:spTree>
    <p:extLst>
      <p:ext uri="{BB962C8B-B14F-4D97-AF65-F5344CB8AC3E}">
        <p14:creationId xmlns:p14="http://schemas.microsoft.com/office/powerpoint/2010/main" val="4047033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913948D-81FB-4E23-8A11-9696833B3E31}" type="datetime1">
              <a:rPr lang="en-US">
                <a:solidFill>
                  <a:prstClr val="black">
                    <a:tint val="75000"/>
                  </a:prstClr>
                </a:solidFill>
              </a:rPr>
              <a:pPr>
                <a:defRPr/>
              </a:pPr>
              <a:t>3/14/2022</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63391A7C-D39D-4ED3-9BA6-42BDD8CBDC93}" type="slidenum">
              <a:rPr lang="es-ES" altLang="es-AR"/>
              <a:pPr/>
              <a:t>‹Nº›</a:t>
            </a:fld>
            <a:endParaRPr lang="es-ES" altLang="es-AR"/>
          </a:p>
        </p:txBody>
      </p:sp>
    </p:spTree>
    <p:extLst>
      <p:ext uri="{BB962C8B-B14F-4D97-AF65-F5344CB8AC3E}">
        <p14:creationId xmlns:p14="http://schemas.microsoft.com/office/powerpoint/2010/main" val="2009480269"/>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9BD2D959-CE1F-4AC2-941A-B7BDEB68B4C0}" type="datetime1">
              <a:rPr lang="en-US">
                <a:solidFill>
                  <a:prstClr val="black">
                    <a:tint val="75000"/>
                  </a:prstClr>
                </a:solidFill>
              </a:rPr>
              <a:pPr>
                <a:defRPr/>
              </a:pPr>
              <a:t>3/14/2022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D23087B4-7CBA-458C-99D9-00C704E43565}" type="slidenum">
              <a:rPr lang="es-ES" altLang="es-AR"/>
              <a:pPr/>
              <a:t>‹Nº›</a:t>
            </a:fld>
            <a:endParaRPr lang="es-ES" altLang="es-AR"/>
          </a:p>
        </p:txBody>
      </p:sp>
    </p:spTree>
    <p:extLst>
      <p:ext uri="{BB962C8B-B14F-4D97-AF65-F5344CB8AC3E}">
        <p14:creationId xmlns:p14="http://schemas.microsoft.com/office/powerpoint/2010/main" val="230584794"/>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575801" y="274790"/>
            <a:ext cx="2971801"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660405" y="274790"/>
            <a:ext cx="8712201"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9EEF2A38-B267-4C45-AD87-8606367ED27D}" type="datetime1">
              <a:rPr lang="en-US">
                <a:solidFill>
                  <a:prstClr val="black">
                    <a:tint val="75000"/>
                  </a:prstClr>
                </a:solidFill>
              </a:rPr>
              <a:pPr>
                <a:defRPr/>
              </a:pPr>
              <a:t>3/14/2022</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89DBEF7E-65EB-48B3-9F04-74A30A0C7C54}" type="slidenum">
              <a:rPr lang="es-ES" altLang="es-AR"/>
              <a:pPr/>
              <a:t>‹Nº›</a:t>
            </a:fld>
            <a:endParaRPr lang="es-ES" altLang="es-AR"/>
          </a:p>
        </p:txBody>
      </p:sp>
    </p:spTree>
    <p:extLst>
      <p:ext uri="{BB962C8B-B14F-4D97-AF65-F5344CB8AC3E}">
        <p14:creationId xmlns:p14="http://schemas.microsoft.com/office/powerpoint/2010/main" val="1308169584"/>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914494" y="463692"/>
            <a:ext cx="10361084" cy="1433513"/>
          </a:xfrm>
        </p:spPr>
        <p:txBody>
          <a:bodyPr/>
          <a:lstStyle/>
          <a:p>
            <a:r>
              <a:rPr lang="es-ES" smtClean="0"/>
              <a:t>Haga clic para modificar el estilo de título del patrón</a:t>
            </a:r>
            <a:endParaRPr lang="es-AR"/>
          </a:p>
        </p:txBody>
      </p:sp>
      <p:sp>
        <p:nvSpPr>
          <p:cNvPr id="3" name="Rectangle 3"/>
          <p:cNvSpPr>
            <a:spLocks noGrp="1" noChangeArrowheads="1"/>
          </p:cNvSpPr>
          <p:nvPr>
            <p:ph type="dt" idx="10"/>
          </p:nvPr>
        </p:nvSpPr>
        <p:spPr/>
        <p:txBody>
          <a:bodyPr/>
          <a:lstStyle>
            <a:lvl1pPr>
              <a:defRPr/>
            </a:lvl1pPr>
          </a:lstStyle>
          <a:p>
            <a:pPr>
              <a:defRPr/>
            </a:pPr>
            <a:endParaRPr lang="en-GB">
              <a:solidFill>
                <a:prstClr val="black">
                  <a:tint val="75000"/>
                </a:prstClr>
              </a:solidFill>
            </a:endParaRPr>
          </a:p>
        </p:txBody>
      </p:sp>
      <p:sp>
        <p:nvSpPr>
          <p:cNvPr id="4" name="Rectangle 4"/>
          <p:cNvSpPr>
            <a:spLocks noGrp="1" noChangeArrowheads="1"/>
          </p:cNvSpPr>
          <p:nvPr>
            <p:ph type="ftr" idx="11"/>
          </p:nvPr>
        </p:nvSpPr>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sldNum" idx="12"/>
          </p:nvPr>
        </p:nvSpPr>
        <p:spPr/>
        <p:txBody>
          <a:bodyPr/>
          <a:lstStyle>
            <a:lvl1pPr>
              <a:defRPr/>
            </a:lvl1pPr>
          </a:lstStyle>
          <a:p>
            <a:fld id="{EFC67CC3-CBE9-4D5C-99FA-668E173FB6DC}" type="slidenum">
              <a:rPr lang="en-GB" altLang="es-AR"/>
              <a:pPr/>
              <a:t>‹Nº›</a:t>
            </a:fld>
            <a:endParaRPr lang="en-GB" altLang="es-AR"/>
          </a:p>
        </p:txBody>
      </p:sp>
    </p:spTree>
    <p:extLst>
      <p:ext uri="{BB962C8B-B14F-4D97-AF65-F5344CB8AC3E}">
        <p14:creationId xmlns:p14="http://schemas.microsoft.com/office/powerpoint/2010/main" val="548882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smtClean="0"/>
            </a:lvl1pPr>
          </a:lstStyle>
          <a:p>
            <a:pPr>
              <a:defRPr/>
            </a:pPr>
            <a:fld id="{A5A3E2BC-D81A-4F21-ABAE-1AB44FCC33D5}"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108963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216E7ED-D6D6-42E4-B4EA-5C445E28B09F}"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513858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845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A39BBD-163B-430B-978C-5C9A3CCCB211}"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640624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D54268D-4108-4D7D-84CF-D5507A81C99E}"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316062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245253F-B03B-4288-84BC-39A4051F5B68}"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043289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3C81C47-6B8A-4E8D-BA61-6E566ACCF9AA}"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88869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7503"/>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A362EB4-D13E-439E-AE54-3BBA952821CA}" type="slidenum">
              <a:rPr lang="en-US"/>
              <a:pPr>
                <a:defRPr/>
              </a:pPr>
              <a:t>‹Nº›</a:t>
            </a:fld>
            <a:endParaRPr lang="en-US"/>
          </a:p>
        </p:txBody>
      </p:sp>
    </p:spTree>
    <p:extLst>
      <p:ext uri="{BB962C8B-B14F-4D97-AF65-F5344CB8AC3E}">
        <p14:creationId xmlns:p14="http://schemas.microsoft.com/office/powerpoint/2010/main" val="9113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3207A0C2-A61D-4281-8BB8-09771FB0DB36}"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66225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6" y="274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9053B25-98CF-4773-A34F-F40A2910C94D}"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777819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60222F1-85CD-4F72-8A7B-59456D9420C2}"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016806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22CBABD-50FC-4697-99B2-BCED619C3D80}"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973314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3E1015F-684C-49F4-8A43-3AD24E58EF0B}"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899846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215701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20759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07716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352194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12823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50C87DD-CE8C-43DF-9568-4C86AE4980F2}" type="slidenum">
              <a:rPr lang="en-US"/>
              <a:pPr>
                <a:defRPr/>
              </a:pPr>
              <a:t>‹Nº›</a:t>
            </a:fld>
            <a:endParaRPr lang="en-US"/>
          </a:p>
        </p:txBody>
      </p:sp>
    </p:spTree>
    <p:extLst>
      <p:ext uri="{BB962C8B-B14F-4D97-AF65-F5344CB8AC3E}">
        <p14:creationId xmlns:p14="http://schemas.microsoft.com/office/powerpoint/2010/main" val="3078367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010110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631748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285647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213314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98538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069390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743234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065683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648956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0040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4C7CDAA-A2AD-48B5-8903-03AC78EC6091}" type="slidenum">
              <a:rPr lang="en-US"/>
              <a:pPr>
                <a:defRPr/>
              </a:pPr>
              <a:t>‹Nº›</a:t>
            </a:fld>
            <a:endParaRPr lang="en-US"/>
          </a:p>
        </p:txBody>
      </p:sp>
    </p:spTree>
    <p:extLst>
      <p:ext uri="{BB962C8B-B14F-4D97-AF65-F5344CB8AC3E}">
        <p14:creationId xmlns:p14="http://schemas.microsoft.com/office/powerpoint/2010/main" val="1514287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56139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3/14/2022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202791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smtClean="0"/>
            </a:lvl1pPr>
          </a:lstStyle>
          <a:p>
            <a:pPr>
              <a:defRPr/>
            </a:pPr>
            <a:fld id="{A5A3E2BC-D81A-4F21-ABAE-1AB44FCC33D5}"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997662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216E7ED-D6D6-42E4-B4EA-5C445E28B09F}"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288035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845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A39BBD-163B-430B-978C-5C9A3CCCB211}"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232217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D54268D-4108-4D7D-84CF-D5507A81C99E}"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083271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245253F-B03B-4288-84BC-39A4051F5B68}"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805043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3C81C47-6B8A-4E8D-BA61-6E566ACCF9AA}"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313340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3207A0C2-A61D-4281-8BB8-09771FB0DB36}"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07856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6" y="274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9053B25-98CF-4773-A34F-F40A2910C94D}"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45891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E451C61-D35B-409F-B7FE-22EEF225D934}" type="slidenum">
              <a:rPr lang="en-US"/>
              <a:pPr>
                <a:defRPr/>
              </a:pPr>
              <a:t>‹Nº›</a:t>
            </a:fld>
            <a:endParaRPr lang="en-US"/>
          </a:p>
        </p:txBody>
      </p:sp>
    </p:spTree>
    <p:extLst>
      <p:ext uri="{BB962C8B-B14F-4D97-AF65-F5344CB8AC3E}">
        <p14:creationId xmlns:p14="http://schemas.microsoft.com/office/powerpoint/2010/main" val="3542148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60222F1-85CD-4F72-8A7B-59456D9420C2}"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688958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22CBABD-50FC-4697-99B2-BCED619C3D80}"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3548847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3E1015F-684C-49F4-8A43-3AD24E58EF0B}"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949663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smtClean="0"/>
            </a:lvl1pPr>
          </a:lstStyle>
          <a:p>
            <a:pPr>
              <a:defRPr/>
            </a:pPr>
            <a:fld id="{A5A3E2BC-D81A-4F21-ABAE-1AB44FCC33D5}"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371485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216E7ED-D6D6-42E4-B4EA-5C445E28B09F}"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512037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845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A39BBD-163B-430B-978C-5C9A3CCCB211}"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229333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D54268D-4108-4D7D-84CF-D5507A81C99E}"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5436352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245253F-B03B-4288-84BC-39A4051F5B68}"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375587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3C81C47-6B8A-4E8D-BA61-6E566ACCF9AA}"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956146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3207A0C2-A61D-4281-8BB8-09771FB0DB36}"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62220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302115A-FA8D-4D1E-AE28-52F37298DC6B}" type="slidenum">
              <a:rPr lang="en-US"/>
              <a:pPr>
                <a:defRPr/>
              </a:pPr>
              <a:t>‹Nº›</a:t>
            </a:fld>
            <a:endParaRPr lang="en-US"/>
          </a:p>
        </p:txBody>
      </p:sp>
    </p:spTree>
    <p:extLst>
      <p:ext uri="{BB962C8B-B14F-4D97-AF65-F5344CB8AC3E}">
        <p14:creationId xmlns:p14="http://schemas.microsoft.com/office/powerpoint/2010/main" val="163282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6" y="274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9053B25-98CF-4773-A34F-F40A2910C94D}"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9012277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60222F1-85CD-4F72-8A7B-59456D9420C2}"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3806549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22CBABD-50FC-4697-99B2-BCED619C3D80}"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081586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3E1015F-684C-49F4-8A43-3AD24E58EF0B}"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0267850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609600" y="2363788"/>
            <a:ext cx="108712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6151" name="Rectangle 7"/>
          <p:cNvSpPr>
            <a:spLocks noGrp="1" noChangeArrowheads="1"/>
          </p:cNvSpPr>
          <p:nvPr>
            <p:ph type="ctrTitle" sz="quarter"/>
          </p:nvPr>
        </p:nvSpPr>
        <p:spPr>
          <a:xfrm>
            <a:off x="914400" y="1447800"/>
            <a:ext cx="10363200" cy="1143000"/>
          </a:xfrm>
        </p:spPr>
        <p:txBody>
          <a:bodyPr/>
          <a:lstStyle>
            <a:lvl1pPr>
              <a:defRPr/>
            </a:lvl1pPr>
          </a:lstStyle>
          <a:p>
            <a:r>
              <a:rPr lang="en-US"/>
              <a:t>Haga clic para modificar el estilo de título del patrón</a:t>
            </a:r>
          </a:p>
        </p:txBody>
      </p:sp>
      <p:sp>
        <p:nvSpPr>
          <p:cNvPr id="6152" name="Rectangle 8"/>
          <p:cNvSpPr>
            <a:spLocks noGrp="1" noChangeArrowheads="1"/>
          </p:cNvSpPr>
          <p:nvPr>
            <p:ph type="subTitle" sz="quarter" idx="1"/>
          </p:nvPr>
        </p:nvSpPr>
        <p:spPr>
          <a:xfrm>
            <a:off x="1828800" y="3733800"/>
            <a:ext cx="8534400" cy="1752600"/>
          </a:xfrm>
        </p:spPr>
        <p:txBody>
          <a:bodyPr/>
          <a:lstStyle>
            <a:lvl1pPr marL="0" indent="0" algn="ctr">
              <a:buFontTx/>
              <a:buNone/>
              <a:defRPr/>
            </a:lvl1pPr>
          </a:lstStyle>
          <a:p>
            <a:r>
              <a:rPr lang="en-U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smtClean="0"/>
            </a:lvl1pPr>
          </a:lstStyle>
          <a:p>
            <a:pPr>
              <a:defRPr/>
            </a:pPr>
            <a:fld id="{A5A3E2BC-D81A-4F21-ABAE-1AB44FCC33D5}"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102738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216E7ED-D6D6-42E4-B4EA-5C445E28B09F}"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8230131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8455"/>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A39BBD-163B-430B-978C-5C9A3CCCB211}"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1287406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2057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D54268D-4108-4D7D-84CF-D5507A81C99E}"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164548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245253F-B03B-4288-84BC-39A4051F5B68}"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948823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3C81C47-6B8A-4E8D-BA61-6E566ACCF9AA}"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37664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6" y="2736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CA77069-FCBE-4C18-B384-08CD1A79B66B}" type="slidenum">
              <a:rPr lang="en-US"/>
              <a:pPr>
                <a:defRPr/>
              </a:pPr>
              <a:t>‹Nº›</a:t>
            </a:fld>
            <a:endParaRPr lang="en-US"/>
          </a:p>
        </p:txBody>
      </p:sp>
    </p:spTree>
    <p:extLst>
      <p:ext uri="{BB962C8B-B14F-4D97-AF65-F5344CB8AC3E}">
        <p14:creationId xmlns:p14="http://schemas.microsoft.com/office/powerpoint/2010/main" val="41914695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3207A0C2-A61D-4281-8BB8-09771FB0DB36}"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72812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6" y="274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9053B25-98CF-4773-A34F-F40A2910C94D}"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7137487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60222F1-85CD-4F72-8A7B-59456D9420C2}"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229455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22CBABD-50FC-4697-99B2-BCED619C3D80}"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40655359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381000"/>
            <a:ext cx="2590800" cy="57912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7569200" cy="5791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3E1015F-684C-49F4-8A43-3AD24E58EF0B}" type="slidenum">
              <a:rPr lang="en-US" altLang="es-AR">
                <a:solidFill>
                  <a:srgbClr val="FFFFCC"/>
                </a:solidFill>
              </a:rPr>
              <a:pPr>
                <a:defRPr/>
              </a:pPr>
              <a:t>‹Nº›</a:t>
            </a:fld>
            <a:endParaRPr lang="en-US" altLang="es-AR">
              <a:solidFill>
                <a:srgbClr val="FFFFCC"/>
              </a:solidFill>
            </a:endParaRPr>
          </a:p>
        </p:txBody>
      </p:sp>
    </p:spTree>
    <p:extLst>
      <p:ext uri="{BB962C8B-B14F-4D97-AF65-F5344CB8AC3E}">
        <p14:creationId xmlns:p14="http://schemas.microsoft.com/office/powerpoint/2010/main" val="234182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3169C99-F2D1-4C0C-9E59-5EC47532524A}" type="slidenum">
              <a:rPr lang="en-US"/>
              <a:pPr>
                <a:defRPr/>
              </a:pPr>
              <a:t>‹Nº›</a:t>
            </a:fld>
            <a:endParaRPr lang="en-US"/>
          </a:p>
        </p:txBody>
      </p:sp>
    </p:spTree>
    <p:extLst>
      <p:ext uri="{BB962C8B-B14F-4D97-AF65-F5344CB8AC3E}">
        <p14:creationId xmlns:p14="http://schemas.microsoft.com/office/powerpoint/2010/main" val="10670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21" Type="http://schemas.openxmlformats.org/officeDocument/2006/relationships/image" Target="../media/image5.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609600" y="992188"/>
            <a:ext cx="10871200" cy="1600200"/>
            <a:chOff x="288" y="625"/>
            <a:chExt cx="5136" cy="1008"/>
          </a:xfrm>
        </p:grpSpPr>
        <p:sp>
          <p:nvSpPr>
            <p:cNvPr id="308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308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308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fontAlgn="base" hangingPunct="0">
                <a:spcBef>
                  <a:spcPct val="0"/>
                </a:spcBef>
                <a:spcAft>
                  <a:spcPct val="0"/>
                </a:spcAft>
              </a:pPr>
              <a:endParaRPr lang="es-AR" sz="2400">
                <a:solidFill>
                  <a:srgbClr val="FFFFCC"/>
                </a:solidFill>
                <a:latin typeface="Verdana" pitchFamily="34" charset="0"/>
              </a:endParaRPr>
            </a:p>
          </p:txBody>
        </p:sp>
        <p:sp>
          <p:nvSpPr>
            <p:cNvPr id="308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0" fontAlgn="base" hangingPunct="0">
                <a:spcBef>
                  <a:spcPct val="0"/>
                </a:spcBef>
                <a:spcAft>
                  <a:spcPct val="0"/>
                </a:spcAft>
                <a:defRPr/>
              </a:pPr>
              <a:endParaRPr lang="es-AR" altLang="es-AR" smtClean="0">
                <a:solidFill>
                  <a:srgbClr val="FFFFCC"/>
                </a:solidFill>
                <a:latin typeface="Times New Roman" pitchFamily="18" charset="0"/>
              </a:endParaRPr>
            </a:p>
          </p:txBody>
        </p:sp>
      </p:grpSp>
      <p:sp>
        <p:nvSpPr>
          <p:cNvPr id="3075"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smtClean="0"/>
              <a:t>Haga clic para modificar el estilo de título del patrón</a:t>
            </a:r>
          </a:p>
        </p:txBody>
      </p:sp>
      <p:sp>
        <p:nvSpPr>
          <p:cNvPr id="3076"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smtClean="0"/>
              <a:t>Haga clic para modificar el estilo de texto del patrón</a:t>
            </a:r>
          </a:p>
          <a:p>
            <a:pPr lvl="1"/>
            <a:r>
              <a:rPr lang="en-US" altLang="es-AR" smtClean="0"/>
              <a:t>Segundo nivel</a:t>
            </a:r>
          </a:p>
          <a:p>
            <a:pPr lvl="2"/>
            <a:r>
              <a:rPr lang="en-US" altLang="es-AR" smtClean="0"/>
              <a:t>Tercer nivel</a:t>
            </a:r>
          </a:p>
          <a:p>
            <a:pPr lvl="3"/>
            <a:r>
              <a:rPr lang="en-US" altLang="es-AR" smtClean="0"/>
              <a:t>Cuarto nivel</a:t>
            </a:r>
          </a:p>
          <a:p>
            <a:pPr lvl="4"/>
            <a:r>
              <a:rPr lang="en-US" altLang="es-AR" smtClean="0"/>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FFFFCC"/>
                </a:solidFill>
                <a:latin typeface="Arial" charset="0"/>
              </a:defRPr>
            </a:lvl1pPr>
          </a:lstStyle>
          <a:p>
            <a:pPr eaLnBrk="0" fontAlgn="base" hangingPunct="0">
              <a:spcBef>
                <a:spcPct val="0"/>
              </a:spcBef>
              <a:spcAft>
                <a:spcPct val="0"/>
              </a:spcAft>
              <a:defRPr/>
            </a:pPr>
            <a:endParaRPr lang="en-US"/>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FFFFCC"/>
                </a:solidFill>
                <a:latin typeface="Arial" charset="0"/>
              </a:defRPr>
            </a:lvl1pPr>
          </a:lstStyle>
          <a:p>
            <a:pPr eaLnBrk="0" fontAlgn="base" hangingPunct="0">
              <a:spcBef>
                <a:spcPct val="0"/>
              </a:spcBef>
              <a:spcAft>
                <a:spcPct val="0"/>
              </a:spcAft>
              <a:defRPr/>
            </a:pPr>
            <a:endParaRPr lang="en-US"/>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eaLnBrk="0" fontAlgn="base" hangingPunct="0">
              <a:spcBef>
                <a:spcPct val="0"/>
              </a:spcBef>
              <a:spcAft>
                <a:spcPct val="0"/>
              </a:spcAft>
              <a:defRPr/>
            </a:pPr>
            <a:fld id="{AC004DF5-F77F-494B-B075-2988E42B9655}" type="slidenum">
              <a:rPr lang="en-US" smtClean="0"/>
              <a:pPr eaLnBrk="0" fontAlgn="base" hangingPunct="0">
                <a:spcBef>
                  <a:spcPct val="0"/>
                </a:spcBef>
                <a:spcAft>
                  <a:spcPct val="0"/>
                </a:spcAft>
                <a:defRPr/>
              </a:pPr>
              <a:t>‹Nº›</a:t>
            </a:fld>
            <a:endParaRPr lang="en-US"/>
          </a:p>
        </p:txBody>
      </p:sp>
    </p:spTree>
    <p:extLst>
      <p:ext uri="{BB962C8B-B14F-4D97-AF65-F5344CB8AC3E}">
        <p14:creationId xmlns:p14="http://schemas.microsoft.com/office/powerpoint/2010/main" val="104359488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endParaRPr lang="es-AR" altLang="es-AR" smtClean="0"/>
          </a:p>
        </p:txBody>
      </p:sp>
      <p:sp>
        <p:nvSpPr>
          <p:cNvPr id="1027" name="2 Marcador de texto"/>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endParaRPr lang="es-AR" altLang="es-AR" smtClean="0"/>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fld id="{8540CE66-DEDA-4C43-8AFD-BFB94E7265D6}" type="datetime1">
              <a:rPr lang="en-US" smtClean="0">
                <a:solidFill>
                  <a:prstClr val="black">
                    <a:tint val="75000"/>
                  </a:prstClr>
                </a:solidFill>
                <a:latin typeface="Verdana" panose="020B0604030504040204" pitchFamily="34" charset="0"/>
              </a:rPr>
              <a:pPr fontAlgn="base">
                <a:spcBef>
                  <a:spcPct val="0"/>
                </a:spcBef>
                <a:spcAft>
                  <a:spcPct val="0"/>
                </a:spcAft>
                <a:defRPr/>
              </a:pPr>
              <a:t>3/14/2022</a:t>
            </a:fld>
            <a:endParaRPr lang="en-US">
              <a:solidFill>
                <a:prstClr val="black">
                  <a:tint val="75000"/>
                </a:prstClr>
              </a:solidFill>
              <a:latin typeface="Verdana" panose="020B0604030504040204" pitchFamily="34" charset="0"/>
            </a:endParaRPr>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erdana" panose="020B0604030504040204" pitchFamily="34" charset="0"/>
            </a:endParaRPr>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98B70693-E97E-4A0F-8DE9-EBE9B37F6BA1}" type="slidenum">
              <a:rPr lang="es-ES" altLang="es-AR" smtClean="0">
                <a:latin typeface="Verdana" panose="020B0604030504040204" pitchFamily="34" charset="0"/>
              </a:rPr>
              <a:pPr fontAlgn="base">
                <a:spcBef>
                  <a:spcPct val="0"/>
                </a:spcBef>
                <a:spcAft>
                  <a:spcPct val="0"/>
                </a:spcAft>
              </a:pPr>
              <a:t>‹Nº›</a:t>
            </a:fld>
            <a:endParaRPr lang="es-ES" altLang="es-AR" smtClean="0">
              <a:latin typeface="Verdana" panose="020B0604030504040204" pitchFamily="34" charset="0"/>
            </a:endParaRPr>
          </a:p>
        </p:txBody>
      </p:sp>
    </p:spTree>
    <p:extLst>
      <p:ext uri="{BB962C8B-B14F-4D97-AF65-F5344CB8AC3E}">
        <p14:creationId xmlns:p14="http://schemas.microsoft.com/office/powerpoint/2010/main" val="2952890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992188"/>
            <a:ext cx="108712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1027"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smtClean="0"/>
              <a:t>Haga clic para modificar el estilo de título del patrón</a:t>
            </a:r>
          </a:p>
        </p:txBody>
      </p:sp>
      <p:sp>
        <p:nvSpPr>
          <p:cNvPr id="1028"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smtClean="0"/>
              <a:t>Haga clic para modificar el estilo de texto del patrón</a:t>
            </a:r>
          </a:p>
          <a:p>
            <a:pPr lvl="1"/>
            <a:r>
              <a:rPr lang="en-US" altLang="es-AR" smtClean="0"/>
              <a:t>Segundo nivel</a:t>
            </a:r>
          </a:p>
          <a:p>
            <a:pPr lvl="2"/>
            <a:r>
              <a:rPr lang="en-US" altLang="es-AR" smtClean="0"/>
              <a:t>Tercer nivel</a:t>
            </a:r>
          </a:p>
          <a:p>
            <a:pPr lvl="3"/>
            <a:r>
              <a:rPr lang="en-US" altLang="es-AR" smtClean="0"/>
              <a:t>Cuarto nivel</a:t>
            </a:r>
          </a:p>
          <a:p>
            <a:pPr lvl="4"/>
            <a:r>
              <a:rPr lang="en-US" altLang="es-AR" smtClean="0"/>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Arial" charset="0"/>
              </a:defRPr>
            </a:lvl1pPr>
          </a:lstStyle>
          <a:p>
            <a:pPr eaLnBrk="0" fontAlgn="base" hangingPunct="0">
              <a:spcBef>
                <a:spcPct val="0"/>
              </a:spcBef>
              <a:spcAft>
                <a:spcPct val="0"/>
              </a:spcAft>
              <a:defRPr/>
            </a:pPr>
            <a:fld id="{14401396-B7DF-45EB-8581-59D6973427A2}" type="slidenum">
              <a:rPr lang="en-US" altLang="es-AR">
                <a:solidFill>
                  <a:srgbClr val="FFFFCC"/>
                </a:solidFill>
              </a:rPr>
              <a:pPr eaLnBrk="0" fontAlgn="base" hangingPunct="0">
                <a:spcBef>
                  <a:spcPct val="0"/>
                </a:spcBef>
                <a:spcAft>
                  <a:spcPct val="0"/>
                </a:spcAft>
                <a:defRPr/>
              </a:pPr>
              <a:t>‹Nº›</a:t>
            </a:fld>
            <a:endParaRPr lang="en-US" altLang="es-AR">
              <a:solidFill>
                <a:srgbClr val="FFFFCC"/>
              </a:solidFill>
            </a:endParaRPr>
          </a:p>
        </p:txBody>
      </p:sp>
    </p:spTree>
    <p:extLst>
      <p:ext uri="{BB962C8B-B14F-4D97-AF65-F5344CB8AC3E}">
        <p14:creationId xmlns:p14="http://schemas.microsoft.com/office/powerpoint/2010/main" val="3362539619"/>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3/14/2022</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‹Nº›</a:t>
            </a:fld>
            <a:endParaRPr lang="en-US" dirty="0">
              <a:solidFill>
                <a:prstClr val="white">
                  <a:tint val="75000"/>
                </a:prstClr>
              </a:solidFill>
            </a:endParaRPr>
          </a:p>
        </p:txBody>
      </p:sp>
    </p:spTree>
    <p:extLst>
      <p:ext uri="{BB962C8B-B14F-4D97-AF65-F5344CB8AC3E}">
        <p14:creationId xmlns:p14="http://schemas.microsoft.com/office/powerpoint/2010/main" val="1306054229"/>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992188"/>
            <a:ext cx="108712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1027"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smtClean="0"/>
              <a:t>Haga clic para modificar el estilo de título del patrón</a:t>
            </a:r>
          </a:p>
        </p:txBody>
      </p:sp>
      <p:sp>
        <p:nvSpPr>
          <p:cNvPr id="1028"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smtClean="0"/>
              <a:t>Haga clic para modificar el estilo de texto del patrón</a:t>
            </a:r>
          </a:p>
          <a:p>
            <a:pPr lvl="1"/>
            <a:r>
              <a:rPr lang="en-US" altLang="es-AR" smtClean="0"/>
              <a:t>Segundo nivel</a:t>
            </a:r>
          </a:p>
          <a:p>
            <a:pPr lvl="2"/>
            <a:r>
              <a:rPr lang="en-US" altLang="es-AR" smtClean="0"/>
              <a:t>Tercer nivel</a:t>
            </a:r>
          </a:p>
          <a:p>
            <a:pPr lvl="3"/>
            <a:r>
              <a:rPr lang="en-US" altLang="es-AR" smtClean="0"/>
              <a:t>Cuarto nivel</a:t>
            </a:r>
          </a:p>
          <a:p>
            <a:pPr lvl="4"/>
            <a:r>
              <a:rPr lang="en-US" altLang="es-AR" smtClean="0"/>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Arial" charset="0"/>
              </a:defRPr>
            </a:lvl1pPr>
          </a:lstStyle>
          <a:p>
            <a:pPr eaLnBrk="0" fontAlgn="base" hangingPunct="0">
              <a:spcBef>
                <a:spcPct val="0"/>
              </a:spcBef>
              <a:spcAft>
                <a:spcPct val="0"/>
              </a:spcAft>
              <a:defRPr/>
            </a:pPr>
            <a:fld id="{14401396-B7DF-45EB-8581-59D6973427A2}" type="slidenum">
              <a:rPr lang="en-US" altLang="es-AR">
                <a:solidFill>
                  <a:srgbClr val="FFFFCC"/>
                </a:solidFill>
              </a:rPr>
              <a:pPr eaLnBrk="0" fontAlgn="base" hangingPunct="0">
                <a:spcBef>
                  <a:spcPct val="0"/>
                </a:spcBef>
                <a:spcAft>
                  <a:spcPct val="0"/>
                </a:spcAft>
                <a:defRPr/>
              </a:pPr>
              <a:t>‹Nº›</a:t>
            </a:fld>
            <a:endParaRPr lang="en-US" altLang="es-AR">
              <a:solidFill>
                <a:srgbClr val="FFFFCC"/>
              </a:solidFill>
            </a:endParaRPr>
          </a:p>
        </p:txBody>
      </p:sp>
    </p:spTree>
    <p:extLst>
      <p:ext uri="{BB962C8B-B14F-4D97-AF65-F5344CB8AC3E}">
        <p14:creationId xmlns:p14="http://schemas.microsoft.com/office/powerpoint/2010/main" val="404212864"/>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992188"/>
            <a:ext cx="108712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1027"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smtClean="0"/>
              <a:t>Haga clic para modificar el estilo de título del patrón</a:t>
            </a:r>
          </a:p>
        </p:txBody>
      </p:sp>
      <p:sp>
        <p:nvSpPr>
          <p:cNvPr id="1028"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smtClean="0"/>
              <a:t>Haga clic para modificar el estilo de texto del patrón</a:t>
            </a:r>
          </a:p>
          <a:p>
            <a:pPr lvl="1"/>
            <a:r>
              <a:rPr lang="en-US" altLang="es-AR" smtClean="0"/>
              <a:t>Segundo nivel</a:t>
            </a:r>
          </a:p>
          <a:p>
            <a:pPr lvl="2"/>
            <a:r>
              <a:rPr lang="en-US" altLang="es-AR" smtClean="0"/>
              <a:t>Tercer nivel</a:t>
            </a:r>
          </a:p>
          <a:p>
            <a:pPr lvl="3"/>
            <a:r>
              <a:rPr lang="en-US" altLang="es-AR" smtClean="0"/>
              <a:t>Cuarto nivel</a:t>
            </a:r>
          </a:p>
          <a:p>
            <a:pPr lvl="4"/>
            <a:r>
              <a:rPr lang="en-US" altLang="es-AR" smtClean="0"/>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Arial" charset="0"/>
              </a:defRPr>
            </a:lvl1pPr>
          </a:lstStyle>
          <a:p>
            <a:pPr eaLnBrk="0" fontAlgn="base" hangingPunct="0">
              <a:spcBef>
                <a:spcPct val="0"/>
              </a:spcBef>
              <a:spcAft>
                <a:spcPct val="0"/>
              </a:spcAft>
              <a:defRPr/>
            </a:pPr>
            <a:fld id="{14401396-B7DF-45EB-8581-59D6973427A2}" type="slidenum">
              <a:rPr lang="en-US" altLang="es-AR">
                <a:solidFill>
                  <a:srgbClr val="FFFFCC"/>
                </a:solidFill>
              </a:rPr>
              <a:pPr eaLnBrk="0" fontAlgn="base" hangingPunct="0">
                <a:spcBef>
                  <a:spcPct val="0"/>
                </a:spcBef>
                <a:spcAft>
                  <a:spcPct val="0"/>
                </a:spcAft>
                <a:defRPr/>
              </a:pPr>
              <a:t>‹Nº›</a:t>
            </a:fld>
            <a:endParaRPr lang="en-US" altLang="es-AR">
              <a:solidFill>
                <a:srgbClr val="FFFFCC"/>
              </a:solidFill>
            </a:endParaRPr>
          </a:p>
        </p:txBody>
      </p:sp>
    </p:spTree>
    <p:extLst>
      <p:ext uri="{BB962C8B-B14F-4D97-AF65-F5344CB8AC3E}">
        <p14:creationId xmlns:p14="http://schemas.microsoft.com/office/powerpoint/2010/main" val="1290548218"/>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992188"/>
            <a:ext cx="108712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w="9525" cap="rnd">
              <a:noFill/>
              <a:round/>
              <a:headEnd/>
              <a:tailEnd/>
            </a:ln>
          </p:spPr>
          <p:txBody>
            <a:bodyPr wrap="none" anchor="ctr"/>
            <a:lstStyle/>
            <a:p>
              <a:pPr eaLnBrk="0" fontAlgn="base" hangingPunct="0">
                <a:spcBef>
                  <a:spcPct val="0"/>
                </a:spcBef>
                <a:spcAft>
                  <a:spcPct val="0"/>
                </a:spcAft>
                <a:defRPr/>
              </a:pPr>
              <a:endParaRPr lang="es-AR" sz="2400">
                <a:solidFill>
                  <a:srgbClr val="FFFFCC"/>
                </a:solidFill>
              </a:endParaRPr>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s-ES" altLang="en-US">
                <a:solidFill>
                  <a:srgbClr val="FFFFCC"/>
                </a:solidFill>
              </a:endParaRPr>
            </a:p>
          </p:txBody>
        </p:sp>
      </p:grpSp>
      <p:sp>
        <p:nvSpPr>
          <p:cNvPr id="1027" name="Rectangle 7"/>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s-AR" smtClean="0"/>
              <a:t>Haga clic para modificar el estilo de título del patrón</a:t>
            </a:r>
          </a:p>
        </p:txBody>
      </p:sp>
      <p:sp>
        <p:nvSpPr>
          <p:cNvPr id="1028" name="Rectangle 8"/>
          <p:cNvSpPr>
            <a:spLocks noGrp="1" noChangeArrowheads="1"/>
          </p:cNvSpPr>
          <p:nvPr>
            <p:ph type="body" idx="1"/>
          </p:nvPr>
        </p:nvSpPr>
        <p:spPr bwMode="auto">
          <a:xfrm>
            <a:off x="914400" y="2057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s-AR" smtClean="0"/>
              <a:t>Haga clic para modificar el estilo de texto del patrón</a:t>
            </a:r>
          </a:p>
          <a:p>
            <a:pPr lvl="1"/>
            <a:r>
              <a:rPr lang="en-US" altLang="es-AR" smtClean="0"/>
              <a:t>Segundo nivel</a:t>
            </a:r>
          </a:p>
          <a:p>
            <a:pPr lvl="2"/>
            <a:r>
              <a:rPr lang="en-US" altLang="es-AR" smtClean="0"/>
              <a:t>Tercer nivel</a:t>
            </a:r>
          </a:p>
          <a:p>
            <a:pPr lvl="3"/>
            <a:r>
              <a:rPr lang="en-US" altLang="es-AR" smtClean="0"/>
              <a:t>Cuarto nivel</a:t>
            </a:r>
          </a:p>
          <a:p>
            <a:pPr lvl="4"/>
            <a:r>
              <a:rPr lang="en-US" altLang="es-AR" smtClean="0"/>
              <a:t>Quinto nivel</a:t>
            </a:r>
          </a:p>
        </p:txBody>
      </p:sp>
      <p:sp>
        <p:nvSpPr>
          <p:cNvPr id="5129" name="Rectangle 9"/>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0" name="Rectangle 10"/>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FFFFCC"/>
              </a:solidFill>
            </a:endParaRPr>
          </a:p>
        </p:txBody>
      </p:sp>
      <p:sp>
        <p:nvSpPr>
          <p:cNvPr id="5131" name="Rectangle 11"/>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Arial" charset="0"/>
              </a:defRPr>
            </a:lvl1pPr>
          </a:lstStyle>
          <a:p>
            <a:pPr eaLnBrk="0" fontAlgn="base" hangingPunct="0">
              <a:spcBef>
                <a:spcPct val="0"/>
              </a:spcBef>
              <a:spcAft>
                <a:spcPct val="0"/>
              </a:spcAft>
              <a:defRPr/>
            </a:pPr>
            <a:fld id="{14401396-B7DF-45EB-8581-59D6973427A2}" type="slidenum">
              <a:rPr lang="en-US" altLang="es-AR">
                <a:solidFill>
                  <a:srgbClr val="FFFFCC"/>
                </a:solidFill>
              </a:rPr>
              <a:pPr eaLnBrk="0" fontAlgn="base" hangingPunct="0">
                <a:spcBef>
                  <a:spcPct val="0"/>
                </a:spcBef>
                <a:spcAft>
                  <a:spcPct val="0"/>
                </a:spcAft>
                <a:defRPr/>
              </a:pPr>
              <a:t>‹Nº›</a:t>
            </a:fld>
            <a:endParaRPr lang="en-US" altLang="es-AR">
              <a:solidFill>
                <a:srgbClr val="FFFFCC"/>
              </a:solidFill>
            </a:endParaRPr>
          </a:p>
        </p:txBody>
      </p:sp>
    </p:spTree>
    <p:extLst>
      <p:ext uri="{BB962C8B-B14F-4D97-AF65-F5344CB8AC3E}">
        <p14:creationId xmlns:p14="http://schemas.microsoft.com/office/powerpoint/2010/main" val="3183841411"/>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2 Título"/>
          <p:cNvSpPr>
            <a:spLocks noGrp="1"/>
          </p:cNvSpPr>
          <p:nvPr>
            <p:ph type="title"/>
          </p:nvPr>
        </p:nvSpPr>
        <p:spPr/>
        <p:txBody>
          <a:bodyPr/>
          <a:lstStyle/>
          <a:p>
            <a:pPr algn="ctr"/>
            <a:r>
              <a:rPr lang="es-AR" altLang="es-AR" b="1" dirty="0" smtClean="0">
                <a:solidFill>
                  <a:srgbClr val="FF0000"/>
                </a:solidFill>
              </a:rPr>
              <a:t/>
            </a:r>
            <a:br>
              <a:rPr lang="es-AR" altLang="es-AR" b="1" dirty="0" smtClean="0">
                <a:solidFill>
                  <a:srgbClr val="FF0000"/>
                </a:solidFill>
              </a:rPr>
            </a:br>
            <a:r>
              <a:rPr lang="es-AR" altLang="es-AR" sz="4800" b="1" dirty="0" smtClean="0">
                <a:solidFill>
                  <a:srgbClr val="FF0000"/>
                </a:solidFill>
              </a:rPr>
              <a:t>ARGENTINA</a:t>
            </a:r>
            <a:endParaRPr lang="es-ES" altLang="es-AR" sz="4800" b="1" dirty="0" smtClean="0">
              <a:solidFill>
                <a:srgbClr val="FF0000"/>
              </a:solidFill>
            </a:endParaRPr>
          </a:p>
        </p:txBody>
      </p:sp>
      <p:sp>
        <p:nvSpPr>
          <p:cNvPr id="178179" name="3 Marcador de contenido"/>
          <p:cNvSpPr>
            <a:spLocks noGrp="1"/>
          </p:cNvSpPr>
          <p:nvPr>
            <p:ph idx="1"/>
          </p:nvPr>
        </p:nvSpPr>
        <p:spPr/>
        <p:txBody>
          <a:bodyPr/>
          <a:lstStyle/>
          <a:p>
            <a:pPr marL="0" indent="0" algn="ctr">
              <a:spcBef>
                <a:spcPct val="0"/>
              </a:spcBef>
              <a:buNone/>
            </a:pPr>
            <a:endParaRPr lang="es-ES" altLang="es-AR" sz="4400" b="1" dirty="0" smtClean="0">
              <a:solidFill>
                <a:srgbClr val="FF0000"/>
              </a:solidFill>
              <a:latin typeface="+mj-lt"/>
              <a:ea typeface="+mj-ea"/>
              <a:cs typeface="+mj-cs"/>
            </a:endParaRPr>
          </a:p>
          <a:p>
            <a:pPr marL="0" indent="0" algn="ctr">
              <a:spcBef>
                <a:spcPct val="0"/>
              </a:spcBef>
              <a:buNone/>
            </a:pPr>
            <a:endParaRPr lang="es-ES" altLang="es-AR" sz="4400" b="1" dirty="0">
              <a:solidFill>
                <a:srgbClr val="FF0000"/>
              </a:solidFill>
              <a:latin typeface="+mj-lt"/>
              <a:ea typeface="+mj-ea"/>
              <a:cs typeface="+mj-cs"/>
            </a:endParaRPr>
          </a:p>
          <a:p>
            <a:pPr marL="0" indent="0" algn="ctr">
              <a:spcBef>
                <a:spcPct val="0"/>
              </a:spcBef>
              <a:buNone/>
            </a:pPr>
            <a:endParaRPr lang="es-ES" altLang="es-AR" sz="4400" b="1" dirty="0" smtClean="0">
              <a:solidFill>
                <a:srgbClr val="FF0000"/>
              </a:solidFill>
              <a:latin typeface="+mj-lt"/>
              <a:ea typeface="+mj-ea"/>
              <a:cs typeface="+mj-cs"/>
            </a:endParaRPr>
          </a:p>
          <a:p>
            <a:pPr marL="0" indent="0" algn="ctr">
              <a:spcBef>
                <a:spcPct val="0"/>
              </a:spcBef>
              <a:buNone/>
            </a:pPr>
            <a:r>
              <a:rPr lang="es-ES" altLang="es-AR" sz="4400" b="1" dirty="0" smtClean="0">
                <a:solidFill>
                  <a:srgbClr val="FF0000"/>
                </a:solidFill>
                <a:latin typeface="+mj-lt"/>
                <a:ea typeface="+mj-ea"/>
                <a:cs typeface="+mj-cs"/>
              </a:rPr>
              <a:t>PERITAJES </a:t>
            </a:r>
            <a:r>
              <a:rPr lang="es-ES" altLang="es-AR" sz="4400" b="1" dirty="0">
                <a:solidFill>
                  <a:srgbClr val="FF0000"/>
                </a:solidFill>
                <a:latin typeface="+mj-lt"/>
                <a:ea typeface="+mj-ea"/>
                <a:cs typeface="+mj-cs"/>
              </a:rPr>
              <a:t>CONTABLES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701" y="2555615"/>
            <a:ext cx="6604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67904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15888"/>
            <a:ext cx="8229600" cy="792162"/>
          </a:xfrm>
        </p:spPr>
        <p:txBody>
          <a:bodyPr/>
          <a:lstStyle/>
          <a:p>
            <a:pPr algn="ctr"/>
            <a:r>
              <a:rPr lang="es-ES_tradnl" altLang="es-AR" sz="4800" b="1" u="sng" dirty="0" smtClean="0">
                <a:solidFill>
                  <a:schemeClr val="accent5">
                    <a:lumMod val="75000"/>
                  </a:schemeClr>
                </a:solidFill>
              </a:rPr>
              <a:t>PLEXO   PERICIAL</a:t>
            </a:r>
            <a:endParaRPr lang="es-ES_tradnl" altLang="es-AR" u="sng" dirty="0" smtClean="0">
              <a:solidFill>
                <a:schemeClr val="accent5">
                  <a:lumMod val="75000"/>
                </a:schemeClr>
              </a:solidFill>
            </a:endParaRPr>
          </a:p>
        </p:txBody>
      </p:sp>
      <p:sp>
        <p:nvSpPr>
          <p:cNvPr id="5123" name="Rectangle 3"/>
          <p:cNvSpPr>
            <a:spLocks noGrp="1" noChangeArrowheads="1"/>
          </p:cNvSpPr>
          <p:nvPr>
            <p:ph type="body" idx="1"/>
          </p:nvPr>
        </p:nvSpPr>
        <p:spPr>
          <a:xfrm>
            <a:off x="1631951" y="981075"/>
            <a:ext cx="8928100" cy="5761038"/>
          </a:xfrm>
        </p:spPr>
        <p:txBody>
          <a:bodyPr>
            <a:normAutofit fontScale="25000" lnSpcReduction="20000"/>
          </a:bodyPr>
          <a:lstStyle/>
          <a:p>
            <a:pPr algn="ctr">
              <a:defRPr/>
            </a:pPr>
            <a:r>
              <a:rPr lang="es-ES_tradnl" altLang="es-AR" sz="7200" b="1" i="1" dirty="0">
                <a:solidFill>
                  <a:schemeClr val="tx1">
                    <a:lumMod val="75000"/>
                  </a:schemeClr>
                </a:solidFill>
              </a:rPr>
              <a:t>PLAZO PARA DESIGNAR PERITO</a:t>
            </a:r>
          </a:p>
          <a:p>
            <a:pPr algn="ctr">
              <a:defRPr/>
            </a:pPr>
            <a:r>
              <a:rPr lang="es-ES_tradnl" altLang="es-AR" sz="7200" b="1" i="1" dirty="0">
                <a:solidFill>
                  <a:schemeClr val="tx1">
                    <a:lumMod val="75000"/>
                  </a:schemeClr>
                </a:solidFill>
              </a:rPr>
              <a:t>REDACCION CONJUNTA – TRABAJO INTERDISCIPLINARIO</a:t>
            </a:r>
          </a:p>
          <a:p>
            <a:pPr algn="ctr">
              <a:defRPr/>
            </a:pPr>
            <a:r>
              <a:rPr lang="es-ES_tradnl" altLang="es-AR" sz="7200" b="1" i="1" dirty="0">
                <a:solidFill>
                  <a:schemeClr val="tx1">
                    <a:lumMod val="75000"/>
                  </a:schemeClr>
                </a:solidFill>
              </a:rPr>
              <a:t>PRECISIONES </a:t>
            </a:r>
          </a:p>
          <a:p>
            <a:pPr algn="ctr">
              <a:defRPr/>
            </a:pPr>
            <a:r>
              <a:rPr lang="es-ES_tradnl" altLang="es-AR" sz="7200" b="1" i="1" dirty="0">
                <a:solidFill>
                  <a:schemeClr val="tx1">
                    <a:lumMod val="75000"/>
                  </a:schemeClr>
                </a:solidFill>
              </a:rPr>
              <a:t>CUALQUIER OTRO HECHO O CIRCUNSTANCIA</a:t>
            </a:r>
          </a:p>
          <a:p>
            <a:pPr marL="0" indent="0">
              <a:buNone/>
              <a:defRPr/>
            </a:pPr>
            <a:endParaRPr lang="es-ES_tradnl" altLang="es-AR" sz="7200" b="1" i="1" dirty="0"/>
          </a:p>
          <a:p>
            <a:pPr marL="0" indent="0" algn="ctr">
              <a:buNone/>
              <a:defRPr/>
            </a:pPr>
            <a:endParaRPr lang="es-ES_tradnl" altLang="es-AR" sz="7200" b="1" i="1" u="sng" dirty="0">
              <a:effectLst>
                <a:outerShdw blurRad="38100" dist="38100" dir="2700000" algn="tl">
                  <a:srgbClr val="000000">
                    <a:alpha val="43137"/>
                  </a:srgbClr>
                </a:outerShdw>
              </a:effectLst>
            </a:endParaRPr>
          </a:p>
          <a:p>
            <a:pPr marL="0" indent="0" algn="ctr">
              <a:buNone/>
              <a:defRPr/>
            </a:pPr>
            <a:endParaRPr lang="es-ES_tradnl" altLang="es-AR" sz="7200" b="1" i="1" u="sng" dirty="0">
              <a:effectLst>
                <a:outerShdw blurRad="38100" dist="38100" dir="2700000" algn="tl">
                  <a:srgbClr val="000000">
                    <a:alpha val="43137"/>
                  </a:srgbClr>
                </a:outerShdw>
              </a:effectLst>
            </a:endParaRPr>
          </a:p>
          <a:p>
            <a:pPr marL="0" indent="0" algn="ctr">
              <a:buNone/>
              <a:defRPr/>
            </a:pPr>
            <a:r>
              <a:rPr lang="es-ES_tradnl" altLang="es-AR" sz="9600" b="1" i="1" u="sng" dirty="0">
                <a:effectLst>
                  <a:outerShdw blurRad="38100" dist="38100" dir="2700000" algn="tl">
                    <a:srgbClr val="000000">
                      <a:alpha val="43137"/>
                    </a:srgbClr>
                  </a:outerShdw>
                </a:effectLst>
              </a:rPr>
              <a:t>PROBLEMAS </a:t>
            </a:r>
            <a:r>
              <a:rPr lang="es-ES_tradnl" altLang="es-AR" sz="9600" b="1" i="1" u="sng" dirty="0" smtClean="0">
                <a:effectLst>
                  <a:outerShdw blurRad="38100" dist="38100" dir="2700000" algn="tl">
                    <a:srgbClr val="000000">
                      <a:alpha val="43137"/>
                    </a:srgbClr>
                  </a:outerShdw>
                </a:effectLst>
              </a:rPr>
              <a:t>COMUNES</a:t>
            </a:r>
            <a:r>
              <a:rPr lang="es-ES_tradnl" altLang="es-AR" sz="9600" b="1" i="1" u="sng" dirty="0" smtClean="0"/>
              <a:t> </a:t>
            </a:r>
            <a:endParaRPr lang="es-ES_tradnl" altLang="es-AR" sz="9600" b="1" i="1" u="sng" dirty="0"/>
          </a:p>
          <a:p>
            <a:pPr marL="0" indent="0" algn="ctr">
              <a:buNone/>
              <a:defRPr/>
            </a:pPr>
            <a:endParaRPr lang="es-ES_tradnl" altLang="es-AR" sz="9600" b="1" i="1" u="sng" dirty="0"/>
          </a:p>
          <a:p>
            <a:pPr marL="742950" indent="-742950">
              <a:buFontTx/>
              <a:buAutoNum type="arabicParenR"/>
              <a:defRPr/>
            </a:pPr>
            <a:r>
              <a:rPr lang="es-AR" sz="9600" b="1" dirty="0"/>
              <a:t>formulación de cuestionarios genéricos</a:t>
            </a:r>
          </a:p>
          <a:p>
            <a:pPr marL="742950" indent="-742950">
              <a:buFontTx/>
              <a:buAutoNum type="arabicParenR"/>
              <a:defRPr/>
            </a:pPr>
            <a:r>
              <a:rPr lang="es-AR" sz="9600" b="1" dirty="0"/>
              <a:t>cuestionarios que establecen a los peritos contadores tareas o cuestiones ajenas a la labor pericial</a:t>
            </a:r>
          </a:p>
          <a:p>
            <a:pPr marL="742950" indent="-742950">
              <a:buFontTx/>
              <a:buAutoNum type="arabicParenR"/>
              <a:defRPr/>
            </a:pPr>
            <a:r>
              <a:rPr lang="es-AR" sz="9600" b="1" dirty="0"/>
              <a:t>tiempo de duración de la experticia</a:t>
            </a:r>
          </a:p>
          <a:p>
            <a:pPr marL="742950" indent="-742950">
              <a:buFontTx/>
              <a:buAutoNum type="arabicParenR"/>
              <a:defRPr/>
            </a:pPr>
            <a:r>
              <a:rPr lang="es-AR" sz="9600" b="1" dirty="0"/>
              <a:t>inscripción de peritos en listas</a:t>
            </a:r>
          </a:p>
          <a:p>
            <a:pPr marL="742950" indent="-742950">
              <a:buFontTx/>
              <a:buAutoNum type="arabicParenR"/>
              <a:defRPr/>
            </a:pPr>
            <a:r>
              <a:rPr lang="es-AR" sz="9600" b="1" dirty="0"/>
              <a:t>Peritación vs. Investigación (período de instrucción)</a:t>
            </a:r>
          </a:p>
          <a:p>
            <a:pPr marL="742950" indent="-742950">
              <a:buFontTx/>
              <a:buAutoNum type="arabicParenR"/>
              <a:defRPr/>
            </a:pPr>
            <a:r>
              <a:rPr lang="es-AR" sz="9600" b="1" dirty="0"/>
              <a:t>Verdad formal vs. Verdad material</a:t>
            </a:r>
          </a:p>
          <a:p>
            <a:pPr marL="0" indent="0">
              <a:buNone/>
              <a:defRPr/>
            </a:pPr>
            <a:endParaRPr lang="es-AR" sz="7200" dirty="0"/>
          </a:p>
          <a:p>
            <a:pPr marL="742950" indent="-742950" algn="just">
              <a:buFontTx/>
              <a:buAutoNum type="arabicParenR"/>
              <a:defRPr/>
            </a:pPr>
            <a:endParaRPr lang="es-AR" sz="5500" dirty="0"/>
          </a:p>
          <a:p>
            <a:pPr marL="0" indent="0">
              <a:buNone/>
              <a:defRPr/>
            </a:pPr>
            <a:r>
              <a:rPr lang="es-AR" sz="3600" dirty="0"/>
              <a:t> </a:t>
            </a:r>
            <a:endParaRPr lang="es-ES_tradnl" altLang="es-AR" sz="3600" b="1" i="1" dirty="0"/>
          </a:p>
        </p:txBody>
      </p:sp>
    </p:spTree>
    <p:extLst>
      <p:ext uri="{BB962C8B-B14F-4D97-AF65-F5344CB8AC3E}">
        <p14:creationId xmlns:p14="http://schemas.microsoft.com/office/powerpoint/2010/main" val="421019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a:xfrm>
            <a:off x="1981200" y="188914"/>
            <a:ext cx="8229600" cy="1219757"/>
          </a:xfrm>
        </p:spPr>
        <p:txBody>
          <a:bodyPr>
            <a:normAutofit fontScale="90000"/>
          </a:bodyPr>
          <a:lstStyle/>
          <a:p>
            <a:pPr algn="ctr" eaLnBrk="1" fontAlgn="auto" hangingPunct="1">
              <a:spcAft>
                <a:spcPts val="0"/>
              </a:spcAft>
              <a:defRPr/>
            </a:pPr>
            <a:r>
              <a:rPr lang="es-ES" altLang="es-AR" sz="4000" b="1" u="sng" dirty="0" smtClean="0">
                <a:solidFill>
                  <a:schemeClr val="tx1">
                    <a:lumMod val="75000"/>
                  </a:schemeClr>
                </a:solidFill>
              </a:rPr>
              <a:t>TAREA PROFESIONAL CONTABLE</a:t>
            </a:r>
            <a:endParaRPr lang="es-ES" altLang="es-AR" sz="4000" u="sng" dirty="0">
              <a:solidFill>
                <a:schemeClr val="tx1">
                  <a:lumMod val="75000"/>
                </a:schemeClr>
              </a:solidFill>
            </a:endParaRPr>
          </a:p>
        </p:txBody>
      </p:sp>
      <p:sp>
        <p:nvSpPr>
          <p:cNvPr id="6147" name="Rectangle 9"/>
          <p:cNvSpPr>
            <a:spLocks noGrp="1" noChangeArrowheads="1"/>
          </p:cNvSpPr>
          <p:nvPr>
            <p:ph type="body" idx="1"/>
          </p:nvPr>
        </p:nvSpPr>
        <p:spPr>
          <a:xfrm>
            <a:off x="1703389" y="1052513"/>
            <a:ext cx="8856663" cy="5689600"/>
          </a:xfrm>
        </p:spPr>
        <p:txBody>
          <a:bodyPr>
            <a:normAutofit/>
          </a:bodyPr>
          <a:lstStyle/>
          <a:p>
            <a:pPr marL="0" indent="0" eaLnBrk="1" fontAlgn="auto" hangingPunct="1">
              <a:spcAft>
                <a:spcPts val="0"/>
              </a:spcAft>
              <a:buClr>
                <a:schemeClr val="accent3"/>
              </a:buClr>
              <a:buNone/>
              <a:defRPr/>
            </a:pPr>
            <a:endParaRPr lang="es-ES" altLang="es-AR" sz="3600" b="1" i="1" dirty="0"/>
          </a:p>
          <a:p>
            <a:pPr marL="273981" indent="-273981" eaLnBrk="1" fontAlgn="auto" hangingPunct="1">
              <a:spcAft>
                <a:spcPts val="0"/>
              </a:spcAft>
              <a:buClr>
                <a:schemeClr val="accent3"/>
              </a:buClr>
              <a:buFont typeface="Wingdings 2"/>
              <a:buChar char=""/>
              <a:defRPr/>
            </a:pPr>
            <a:r>
              <a:rPr lang="es-ES" altLang="es-AR" b="1" i="1" dirty="0"/>
              <a:t>CONSTATACION VALORES DE MERCADO </a:t>
            </a:r>
          </a:p>
          <a:p>
            <a:pPr marL="0" indent="0" eaLnBrk="1" fontAlgn="auto" hangingPunct="1">
              <a:spcAft>
                <a:spcPts val="0"/>
              </a:spcAft>
              <a:buClr>
                <a:schemeClr val="accent3"/>
              </a:buClr>
              <a:buNone/>
              <a:defRPr/>
            </a:pPr>
            <a:endParaRPr lang="es-ES" altLang="es-AR" b="1" i="1" dirty="0"/>
          </a:p>
          <a:p>
            <a:pPr marL="273981" indent="-273981" eaLnBrk="1" fontAlgn="auto" hangingPunct="1">
              <a:spcAft>
                <a:spcPts val="0"/>
              </a:spcAft>
              <a:buClr>
                <a:schemeClr val="accent3"/>
              </a:buClr>
              <a:buFont typeface="Wingdings 2"/>
              <a:buChar char=""/>
              <a:defRPr/>
            </a:pPr>
            <a:r>
              <a:rPr lang="es-ES" altLang="es-AR" b="1" i="1" dirty="0"/>
              <a:t>PERJUICIO PARA EL ESTADO (VALORACION</a:t>
            </a:r>
            <a:r>
              <a:rPr lang="es-ES" altLang="es-AR" dirty="0"/>
              <a:t>)</a:t>
            </a:r>
          </a:p>
          <a:p>
            <a:pPr marL="273981" indent="-273981" eaLnBrk="1" fontAlgn="auto" hangingPunct="1">
              <a:spcAft>
                <a:spcPts val="0"/>
              </a:spcAft>
              <a:buClr>
                <a:schemeClr val="accent3"/>
              </a:buClr>
              <a:buFont typeface="Wingdings 2"/>
              <a:buChar char=""/>
              <a:defRPr/>
            </a:pPr>
            <a:endParaRPr lang="es-ES" altLang="es-AR" dirty="0"/>
          </a:p>
          <a:p>
            <a:pPr marL="273981" indent="-273981" eaLnBrk="1" fontAlgn="auto" hangingPunct="1">
              <a:spcAft>
                <a:spcPts val="0"/>
              </a:spcAft>
              <a:buClr>
                <a:schemeClr val="accent3"/>
              </a:buClr>
              <a:buFont typeface="Wingdings 2"/>
              <a:buChar char=""/>
              <a:defRPr/>
            </a:pPr>
            <a:r>
              <a:rPr lang="en-GB" altLang="es-AR" b="1" i="1" dirty="0"/>
              <a:t>INCREMENTO PATRIMONIAL “APRECIABLE”</a:t>
            </a:r>
          </a:p>
          <a:p>
            <a:pPr marL="273981" indent="-273981" eaLnBrk="1" fontAlgn="auto" hangingPunct="1">
              <a:spcAft>
                <a:spcPts val="0"/>
              </a:spcAft>
              <a:buClr>
                <a:schemeClr val="accent3"/>
              </a:buClr>
              <a:buFont typeface="Wingdings 2"/>
              <a:buChar char=""/>
              <a:defRPr/>
            </a:pPr>
            <a:endParaRPr lang="es-ES" altLang="es-AR" dirty="0"/>
          </a:p>
          <a:p>
            <a:pPr marL="273981" indent="-273981" eaLnBrk="1" fontAlgn="auto" hangingPunct="1">
              <a:spcAft>
                <a:spcPts val="0"/>
              </a:spcAft>
              <a:buClr>
                <a:schemeClr val="accent3"/>
              </a:buClr>
              <a:buFont typeface="Wingdings 2"/>
              <a:buChar char=""/>
              <a:defRPr/>
            </a:pPr>
            <a:endParaRPr lang="es-ES" altLang="es-AR" dirty="0"/>
          </a:p>
        </p:txBody>
      </p:sp>
    </p:spTree>
    <p:extLst>
      <p:ext uri="{BB962C8B-B14F-4D97-AF65-F5344CB8AC3E}">
        <p14:creationId xmlns:p14="http://schemas.microsoft.com/office/powerpoint/2010/main" val="98594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3934" y="115889"/>
            <a:ext cx="11904133" cy="1169987"/>
          </a:xfrm>
        </p:spPr>
        <p:txBody>
          <a:bodyPr>
            <a:normAutofit/>
          </a:bodyPr>
          <a:lstStyle/>
          <a:p>
            <a:pPr algn="ctr">
              <a:defRPr/>
            </a:pPr>
            <a:r>
              <a:rPr lang="es-ES" altLang="es-AR" sz="4000" b="1" u="sng" dirty="0">
                <a:solidFill>
                  <a:schemeClr val="tx1">
                    <a:lumMod val="75000"/>
                  </a:schemeClr>
                </a:solidFill>
              </a:rPr>
              <a:t>CUERPO DE PERITOS - COLEGIO PERICIAL</a:t>
            </a:r>
          </a:p>
        </p:txBody>
      </p:sp>
      <p:sp>
        <p:nvSpPr>
          <p:cNvPr id="15363" name="Rectangle 3"/>
          <p:cNvSpPr>
            <a:spLocks noGrp="1" noChangeArrowheads="1"/>
          </p:cNvSpPr>
          <p:nvPr>
            <p:ph type="body" idx="1"/>
          </p:nvPr>
        </p:nvSpPr>
        <p:spPr>
          <a:xfrm>
            <a:off x="609600" y="1196976"/>
            <a:ext cx="10972800" cy="5400675"/>
          </a:xfrm>
        </p:spPr>
        <p:txBody>
          <a:bodyPr/>
          <a:lstStyle/>
          <a:p>
            <a:pPr algn="just"/>
            <a:endParaRPr lang="es-ES" altLang="es-AR" sz="2800" b="1" smtClean="0"/>
          </a:p>
          <a:p>
            <a:pPr algn="just"/>
            <a:r>
              <a:rPr lang="es-ES" altLang="es-AR" sz="2800" b="1" smtClean="0"/>
              <a:t>DOCUMENTACION INCOMPLETA (conspira contra el tiempo)</a:t>
            </a:r>
            <a:endParaRPr lang="es-ES" altLang="es-AR" sz="2800" smtClean="0"/>
          </a:p>
          <a:p>
            <a:pPr algn="just"/>
            <a:endParaRPr lang="es-ES" altLang="es-AR" sz="2800" b="1" smtClean="0"/>
          </a:p>
          <a:p>
            <a:pPr algn="just"/>
            <a:r>
              <a:rPr lang="es-ES" altLang="es-AR" sz="2800" b="1" smtClean="0"/>
              <a:t>NO SE INVESTIGA - PERITOS “FORENSES”</a:t>
            </a:r>
          </a:p>
          <a:p>
            <a:pPr algn="just"/>
            <a:endParaRPr lang="es-ES" altLang="es-AR" sz="2800" b="1" smtClean="0"/>
          </a:p>
          <a:p>
            <a:pPr algn="just"/>
            <a:r>
              <a:rPr lang="es-ES" altLang="es-AR" sz="2800" b="1" smtClean="0"/>
              <a:t>DELIBERACIONES</a:t>
            </a:r>
          </a:p>
          <a:p>
            <a:pPr algn="just"/>
            <a:endParaRPr lang="es-ES" altLang="es-AR" sz="2800" b="1" smtClean="0"/>
          </a:p>
          <a:p>
            <a:pPr algn="just"/>
            <a:r>
              <a:rPr lang="es-ES" altLang="es-AR" sz="2800" b="1" smtClean="0"/>
              <a:t>INFORME POR SEPARADO</a:t>
            </a:r>
          </a:p>
          <a:p>
            <a:endParaRPr lang="es-ES" altLang="es-AR" smtClean="0"/>
          </a:p>
          <a:p>
            <a:endParaRPr lang="es-ES" altLang="es-AR" b="1" smtClean="0"/>
          </a:p>
        </p:txBody>
      </p:sp>
    </p:spTree>
    <p:extLst>
      <p:ext uri="{BB962C8B-B14F-4D97-AF65-F5344CB8AC3E}">
        <p14:creationId xmlns:p14="http://schemas.microsoft.com/office/powerpoint/2010/main" val="17950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15888"/>
            <a:ext cx="10972800" cy="1027112"/>
          </a:xfrm>
        </p:spPr>
        <p:txBody>
          <a:bodyPr>
            <a:normAutofit fontScale="90000"/>
          </a:bodyPr>
          <a:lstStyle/>
          <a:p>
            <a:pPr algn="ctr">
              <a:defRPr/>
            </a:pPr>
            <a:r>
              <a:rPr lang="es-AR" sz="4000" b="1" u="sng" dirty="0">
                <a:solidFill>
                  <a:srgbClr val="C00000"/>
                </a:solidFill>
              </a:rPr>
              <a:t/>
            </a:r>
            <a:br>
              <a:rPr lang="es-AR" sz="4000" b="1" u="sng" dirty="0">
                <a:solidFill>
                  <a:srgbClr val="C00000"/>
                </a:solidFill>
              </a:rPr>
            </a:br>
            <a:r>
              <a:rPr lang="es-AR" sz="4000" b="1" u="sng" dirty="0">
                <a:solidFill>
                  <a:schemeClr val="tx1">
                    <a:lumMod val="75000"/>
                  </a:schemeClr>
                </a:solidFill>
              </a:rPr>
              <a:t>PERITACIÓN </a:t>
            </a:r>
            <a:r>
              <a:rPr lang="es-AR" sz="4000" b="1" u="sng" dirty="0" smtClean="0">
                <a:solidFill>
                  <a:schemeClr val="tx1">
                    <a:lumMod val="75000"/>
                  </a:schemeClr>
                </a:solidFill>
              </a:rPr>
              <a:t>CONTABLE</a:t>
            </a:r>
            <a:endParaRPr lang="es-AR" sz="4000" b="1" u="sng" dirty="0">
              <a:solidFill>
                <a:schemeClr val="tx1">
                  <a:lumMod val="75000"/>
                </a:schemeClr>
              </a:solidFill>
            </a:endParaRPr>
          </a:p>
        </p:txBody>
      </p:sp>
      <p:sp>
        <p:nvSpPr>
          <p:cNvPr id="17411" name="2 Marcador de contenido"/>
          <p:cNvSpPr>
            <a:spLocks noGrp="1" noChangeArrowheads="1"/>
          </p:cNvSpPr>
          <p:nvPr>
            <p:ph idx="1"/>
          </p:nvPr>
        </p:nvSpPr>
        <p:spPr>
          <a:xfrm>
            <a:off x="143934" y="1571626"/>
            <a:ext cx="11904133" cy="5097463"/>
          </a:xfrm>
        </p:spPr>
        <p:txBody>
          <a:bodyPr/>
          <a:lstStyle/>
          <a:p>
            <a:pPr marL="0" indent="0" algn="just">
              <a:buFontTx/>
              <a:buNone/>
              <a:defRPr/>
            </a:pPr>
            <a:r>
              <a:rPr lang="es-AR" altLang="es-AR" sz="2000" b="1" dirty="0" smtClean="0">
                <a:solidFill>
                  <a:schemeClr val="tx1">
                    <a:lumMod val="75000"/>
                  </a:schemeClr>
                </a:solidFill>
              </a:rPr>
              <a:t>La fuerza vinculante del dictamen pericial es de </a:t>
            </a:r>
            <a:r>
              <a:rPr lang="es-AR" altLang="es-AR" sz="2000" b="1" dirty="0" err="1" smtClean="0">
                <a:solidFill>
                  <a:schemeClr val="tx1">
                    <a:lumMod val="75000"/>
                  </a:schemeClr>
                </a:solidFill>
              </a:rPr>
              <a:t>merituación</a:t>
            </a:r>
            <a:r>
              <a:rPr lang="es-AR" altLang="es-AR" sz="2000" b="1" dirty="0" smtClean="0">
                <a:solidFill>
                  <a:schemeClr val="tx1">
                    <a:lumMod val="75000"/>
                  </a:schemeClr>
                </a:solidFill>
              </a:rPr>
              <a:t> exclusiva del magistrado, quien teniendo en cuenta la competencia de las personas, los principios en que puedan fundarlos y la concordancia de su aplicación con las reglas de la sana crítica</a:t>
            </a:r>
            <a:r>
              <a:rPr lang="es-AR" altLang="es-AR" sz="2000" b="1" dirty="0" smtClean="0"/>
              <a:t>, y demás elementos de convicción formará su propia convicción, adjudicándole el valor que estime apropiado para la solución de la </a:t>
            </a:r>
            <a:r>
              <a:rPr lang="es-AR" altLang="es-AR" sz="2000" b="1" dirty="0" err="1" smtClean="0"/>
              <a:t>litis</a:t>
            </a:r>
            <a:r>
              <a:rPr lang="es-AR" altLang="es-AR" sz="2000" b="1" dirty="0" smtClean="0"/>
              <a:t>.</a:t>
            </a:r>
          </a:p>
          <a:p>
            <a:pPr marL="0" indent="0" algn="just">
              <a:buFontTx/>
              <a:buNone/>
              <a:defRPr/>
            </a:pPr>
            <a:endParaRPr lang="es-AR" altLang="es-AR" sz="2000" b="1" dirty="0" smtClean="0"/>
          </a:p>
          <a:p>
            <a:pPr marL="0" indent="0" algn="just">
              <a:buFontTx/>
              <a:buNone/>
              <a:defRPr/>
            </a:pPr>
            <a:r>
              <a:rPr lang="es-AR" altLang="es-AR" sz="2000" b="1" dirty="0" smtClean="0"/>
              <a:t>Se ha dicho reiteradamente que "</a:t>
            </a:r>
            <a:r>
              <a:rPr lang="es-AR" altLang="es-AR" sz="2000" b="1" dirty="0" smtClean="0">
                <a:solidFill>
                  <a:schemeClr val="tx1">
                    <a:lumMod val="75000"/>
                  </a:schemeClr>
                </a:solidFill>
              </a:rPr>
              <a:t>El perito, es un auxiliar de la justicia y su misión consiste en contribuir a formar la convicción del juez, razón por la cual la labor pericial no tiene en principio efecto vinculante. Pero, la circunstancia de que el dictamen del perito no obligue al Juez, salvo en los casos en que así lo exige la ley, no importa que éste pueda apartarse arbitrariamente de la opinión fundada del perito. Para poder apartarse el juzgador, debe dar razones muy fundadas. Cuando el peritaje aparece fundado en principios técnicos y no existe otra prueba que lo desvirtúe, la sana crítica aconseja aceptar el dictamen pericial por estar en estudio, una cuestión que requiere una especialidad eminentemente técnica, ese peritaje reviste mayor jerarquía e importancia decisiva</a:t>
            </a:r>
            <a:r>
              <a:rPr lang="es-AR" altLang="es-AR" sz="1800" b="1" dirty="0" smtClean="0">
                <a:solidFill>
                  <a:schemeClr val="tx1">
                    <a:lumMod val="75000"/>
                  </a:schemeClr>
                </a:solidFill>
              </a:rPr>
              <a:t>"</a:t>
            </a:r>
          </a:p>
        </p:txBody>
      </p:sp>
    </p:spTree>
    <p:extLst>
      <p:ext uri="{BB962C8B-B14F-4D97-AF65-F5344CB8AC3E}">
        <p14:creationId xmlns:p14="http://schemas.microsoft.com/office/powerpoint/2010/main" val="152271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algn="ctr"/>
            <a:r>
              <a:rPr lang="es-ES" altLang="es-AR" sz="6000" b="1" u="sng">
                <a:solidFill>
                  <a:srgbClr val="C00000"/>
                </a:solidFill>
              </a:rPr>
              <a:t>CARACTER</a:t>
            </a:r>
          </a:p>
        </p:txBody>
      </p:sp>
      <p:sp>
        <p:nvSpPr>
          <p:cNvPr id="9219" name="Rectangle 1027"/>
          <p:cNvSpPr>
            <a:spLocks noGrp="1" noChangeArrowheads="1"/>
          </p:cNvSpPr>
          <p:nvPr>
            <p:ph type="body" idx="1"/>
          </p:nvPr>
        </p:nvSpPr>
        <p:spPr/>
        <p:txBody>
          <a:bodyPr/>
          <a:lstStyle/>
          <a:p>
            <a:pPr>
              <a:defRPr/>
            </a:pPr>
            <a:endParaRPr lang="es-ES" altLang="es-AR" dirty="0"/>
          </a:p>
          <a:p>
            <a:pPr marL="0" indent="0" algn="ctr">
              <a:buNone/>
              <a:defRPr/>
            </a:pPr>
            <a:r>
              <a:rPr lang="es-ES" altLang="es-AR" sz="5400" b="1" dirty="0"/>
              <a:t>ES UNA PRUEBA MÁS INCORPORADA AL PROCESO</a:t>
            </a:r>
          </a:p>
          <a:p>
            <a:pPr>
              <a:defRPr/>
            </a:pPr>
            <a:endParaRPr lang="es-ES" altLang="es-AR" sz="4000" b="1" dirty="0"/>
          </a:p>
          <a:p>
            <a:pPr>
              <a:defRPr/>
            </a:pPr>
            <a:endParaRPr lang="es-ES" altLang="es-AR" b="1" dirty="0"/>
          </a:p>
        </p:txBody>
      </p:sp>
    </p:spTree>
    <p:extLst>
      <p:ext uri="{BB962C8B-B14F-4D97-AF65-F5344CB8AC3E}">
        <p14:creationId xmlns:p14="http://schemas.microsoft.com/office/powerpoint/2010/main" val="50555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smtClean="0"/>
              <a:t>PERITO CONTADOR – JUICIO ORAL</a:t>
            </a:r>
            <a:endParaRPr lang="es-AR" b="1" dirty="0"/>
          </a:p>
        </p:txBody>
      </p:sp>
      <p:sp>
        <p:nvSpPr>
          <p:cNvPr id="4" name="3 Marcador de contenido"/>
          <p:cNvSpPr>
            <a:spLocks noGrp="1"/>
          </p:cNvSpPr>
          <p:nvPr>
            <p:ph idx="1"/>
          </p:nvPr>
        </p:nvSpPr>
        <p:spPr/>
        <p:txBody>
          <a:bodyPr/>
          <a:lstStyle/>
          <a:p>
            <a:pPr algn="just"/>
            <a:r>
              <a:rPr lang="es-AR" sz="3600" b="1" dirty="0" smtClean="0"/>
              <a:t>Es muy probable que el perito contador sea citado al juicio oral a efectos de responder a las preguntas que puedan hacer las partes con relación a su informe.</a:t>
            </a:r>
          </a:p>
          <a:p>
            <a:pPr algn="just"/>
            <a:r>
              <a:rPr lang="es-AR" sz="3600" b="1" dirty="0" smtClean="0"/>
              <a:t>Rigen para el perito las reglas del “falso testimonio”</a:t>
            </a:r>
            <a:endParaRPr lang="es-AR" sz="3600" b="1" dirty="0"/>
          </a:p>
        </p:txBody>
      </p:sp>
    </p:spTree>
    <p:extLst>
      <p:ext uri="{BB962C8B-B14F-4D97-AF65-F5344CB8AC3E}">
        <p14:creationId xmlns:p14="http://schemas.microsoft.com/office/powerpoint/2010/main" val="1332405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noChangeArrowheads="1"/>
          </p:cNvSpPr>
          <p:nvPr>
            <p:ph type="title"/>
          </p:nvPr>
        </p:nvSpPr>
        <p:spPr>
          <a:xfrm>
            <a:off x="609600" y="188913"/>
            <a:ext cx="10972800" cy="1511300"/>
          </a:xfrm>
        </p:spPr>
        <p:txBody>
          <a:bodyPr/>
          <a:lstStyle/>
          <a:p>
            <a:pPr algn="ctr" eaLnBrk="1" hangingPunct="1">
              <a:defRPr/>
            </a:pPr>
            <a:r>
              <a:rPr lang="es-AR" altLang="en-US" sz="2800" b="1" dirty="0" smtClean="0">
                <a:solidFill>
                  <a:schemeClr val="tx1">
                    <a:lumMod val="75000"/>
                  </a:schemeClr>
                </a:solidFill>
              </a:rPr>
              <a:t>Cuerpo de Peritos del Poder Judicial de la Nación,</a:t>
            </a:r>
            <a:br>
              <a:rPr lang="es-AR" altLang="en-US" sz="2800" b="1" dirty="0" smtClean="0">
                <a:solidFill>
                  <a:schemeClr val="tx1">
                    <a:lumMod val="75000"/>
                  </a:schemeClr>
                </a:solidFill>
              </a:rPr>
            </a:br>
            <a:r>
              <a:rPr lang="es-AR" altLang="en-US" sz="2800" b="1" dirty="0" smtClean="0">
                <a:solidFill>
                  <a:schemeClr val="tx1">
                    <a:lumMod val="75000"/>
                  </a:schemeClr>
                </a:solidFill>
              </a:rPr>
              <a:t>Especializados en Casos de Corrupción y Delitos contra la Administración Publica.</a:t>
            </a:r>
          </a:p>
        </p:txBody>
      </p:sp>
      <p:sp>
        <p:nvSpPr>
          <p:cNvPr id="3" name="2 Marcador de contenido"/>
          <p:cNvSpPr>
            <a:spLocks noGrp="1"/>
          </p:cNvSpPr>
          <p:nvPr>
            <p:ph idx="1"/>
          </p:nvPr>
        </p:nvSpPr>
        <p:spPr>
          <a:xfrm>
            <a:off x="143934" y="1935164"/>
            <a:ext cx="11904133" cy="4662487"/>
          </a:xfrm>
        </p:spPr>
        <p:txBody>
          <a:bodyPr>
            <a:normAutofit/>
          </a:bodyPr>
          <a:lstStyle/>
          <a:p>
            <a:pPr marL="273981" indent="-273981" algn="just" eaLnBrk="1" fontAlgn="auto" hangingPunct="1">
              <a:spcAft>
                <a:spcPts val="0"/>
              </a:spcAft>
              <a:buClr>
                <a:schemeClr val="accent3"/>
              </a:buClr>
              <a:buFont typeface="Wingdings 2"/>
              <a:buChar char=""/>
              <a:defRPr/>
            </a:pPr>
            <a:r>
              <a:rPr lang="es-AR" sz="2400" b="1" dirty="0"/>
              <a:t>Creado mediante la Acordada 34/14 de la C.S.J.N., de fecha 21/10/14</a:t>
            </a:r>
          </a:p>
          <a:p>
            <a:pPr marL="273981" indent="-273981" algn="just" eaLnBrk="1" fontAlgn="auto" hangingPunct="1">
              <a:spcAft>
                <a:spcPts val="0"/>
              </a:spcAft>
              <a:buClr>
                <a:schemeClr val="accent3"/>
              </a:buClr>
              <a:buFont typeface="Wingdings 2"/>
              <a:buChar char=""/>
              <a:defRPr/>
            </a:pPr>
            <a:r>
              <a:rPr lang="es-AR" sz="2400" b="1" dirty="0"/>
              <a:t>Su objeto es el auxilio específico a los órganos  jurisdiccionales de la justicia penal, en los casos en los que se investigue la comisión de delitos de corrupción, delitos contra la administraci6n publica y de criminalidad económica.</a:t>
            </a:r>
          </a:p>
          <a:p>
            <a:pPr marL="273981" indent="-273981" algn="just" eaLnBrk="1" fontAlgn="auto" hangingPunct="1">
              <a:spcAft>
                <a:spcPts val="0"/>
              </a:spcAft>
              <a:buClr>
                <a:schemeClr val="accent3"/>
              </a:buClr>
              <a:buFont typeface="Wingdings 2"/>
              <a:buChar char=""/>
              <a:defRPr/>
            </a:pPr>
            <a:r>
              <a:rPr lang="es-AR" sz="2400" b="1" u="sng" dirty="0" smtClean="0"/>
              <a:t>Peritos</a:t>
            </a:r>
            <a:r>
              <a:rPr lang="es-AR" sz="2400" b="1" dirty="0"/>
              <a:t>: Ingenieros, Contadores, Abogados y profesionales de otras disciplinas científicas que, a criterio de la Corte Suprema de Justicia de la Naci6n, resulten necesarios para el cumplimiento de sus objetivos; los que deberán tener experiencia acreditada en la materia, de conformidad con 10 dispuesto por la Convenci6n Interamericana contra la Corrupci6n y la Convenci6n de la Organizaci6n de la Naciones Unidas contra la Corrupci6n.</a:t>
            </a:r>
          </a:p>
          <a:p>
            <a:pPr marL="273981" indent="-273981" algn="just" eaLnBrk="1" fontAlgn="auto" hangingPunct="1">
              <a:spcAft>
                <a:spcPts val="0"/>
              </a:spcAft>
              <a:buClr>
                <a:schemeClr val="accent3"/>
              </a:buClr>
              <a:buFont typeface="Wingdings 2"/>
              <a:buChar char=""/>
              <a:defRPr/>
            </a:pPr>
            <a:endParaRPr lang="es-AR" sz="2400" b="1" dirty="0"/>
          </a:p>
        </p:txBody>
      </p:sp>
    </p:spTree>
    <p:extLst>
      <p:ext uri="{BB962C8B-B14F-4D97-AF65-F5344CB8AC3E}">
        <p14:creationId xmlns:p14="http://schemas.microsoft.com/office/powerpoint/2010/main" val="421603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solidFill>
                  <a:srgbClr val="C00000"/>
                </a:solidFill>
                <a:effectLst>
                  <a:outerShdw blurRad="38100" dist="38100" dir="2700000" algn="tl">
                    <a:srgbClr val="000000">
                      <a:alpha val="43137"/>
                    </a:srgbClr>
                  </a:outerShdw>
                </a:effectLst>
              </a:rPr>
              <a:t>INVESTIGACIÓN vs. PERITACIÓN</a:t>
            </a:r>
          </a:p>
        </p:txBody>
      </p:sp>
      <p:pic>
        <p:nvPicPr>
          <p:cNvPr id="4" name="Marcador de contenido 3"/>
          <p:cNvPicPr>
            <a:picLocks noGrp="1" noChangeAspect="1"/>
          </p:cNvPicPr>
          <p:nvPr>
            <p:ph idx="1"/>
          </p:nvPr>
        </p:nvPicPr>
        <p:blipFill>
          <a:blip r:embed="rId2"/>
          <a:stretch>
            <a:fillRect/>
          </a:stretch>
        </p:blipFill>
        <p:spPr>
          <a:xfrm>
            <a:off x="1293341" y="1600202"/>
            <a:ext cx="9555891" cy="4525963"/>
          </a:xfrm>
          <a:prstGeom prst="rect">
            <a:avLst/>
          </a:prstGeom>
        </p:spPr>
      </p:pic>
    </p:spTree>
    <p:extLst>
      <p:ext uri="{BB962C8B-B14F-4D97-AF65-F5344CB8AC3E}">
        <p14:creationId xmlns:p14="http://schemas.microsoft.com/office/powerpoint/2010/main" val="1017254413"/>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1" y="347664"/>
            <a:ext cx="115697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235802"/>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Título"/>
          <p:cNvSpPr>
            <a:spLocks noGrp="1"/>
          </p:cNvSpPr>
          <p:nvPr>
            <p:ph type="title" idx="4294967295"/>
          </p:nvPr>
        </p:nvSpPr>
        <p:spPr>
          <a:xfrm>
            <a:off x="1524000" y="704850"/>
            <a:ext cx="8229600" cy="1143000"/>
          </a:xfrm>
        </p:spPr>
        <p:txBody>
          <a:bodyPr/>
          <a:lstStyle/>
          <a:p>
            <a:pPr algn="ctr"/>
            <a:r>
              <a:rPr lang="es-AR" altLang="es-AR" sz="4000" b="1"/>
              <a:t/>
            </a:r>
            <a:br>
              <a:rPr lang="es-AR" altLang="es-AR" sz="4000" b="1"/>
            </a:br>
            <a:endParaRPr lang="es-AR" altLang="es-AR" sz="4000"/>
          </a:p>
        </p:txBody>
      </p:sp>
      <p:sp>
        <p:nvSpPr>
          <p:cNvPr id="6" name="5 Marcador de contenido"/>
          <p:cNvSpPr>
            <a:spLocks noGrp="1"/>
          </p:cNvSpPr>
          <p:nvPr>
            <p:ph idx="4294967295"/>
          </p:nvPr>
        </p:nvSpPr>
        <p:spPr>
          <a:xfrm>
            <a:off x="1524003" y="692150"/>
            <a:ext cx="8532440" cy="5976938"/>
          </a:xfrm>
        </p:spPr>
        <p:txBody>
          <a:bodyPr>
            <a:normAutofit lnSpcReduction="10000"/>
          </a:bodyPr>
          <a:lstStyle/>
          <a:p>
            <a:pPr algn="just">
              <a:defRPr/>
            </a:pPr>
            <a:r>
              <a:rPr lang="es-AR" b="1" dirty="0" smtClean="0">
                <a:solidFill>
                  <a:schemeClr val="tx1">
                    <a:lumMod val="75000"/>
                  </a:schemeClr>
                </a:solidFill>
              </a:rPr>
              <a:t>La mayoría </a:t>
            </a:r>
            <a:r>
              <a:rPr lang="es-AR" b="1" dirty="0">
                <a:solidFill>
                  <a:schemeClr val="tx1">
                    <a:lumMod val="75000"/>
                  </a:schemeClr>
                </a:solidFill>
              </a:rPr>
              <a:t>de los peritajes que se realizan en las investigaciones penales por hechos </a:t>
            </a:r>
            <a:r>
              <a:rPr lang="es-AR" b="1" dirty="0" smtClean="0">
                <a:solidFill>
                  <a:schemeClr val="tx1">
                    <a:lumMod val="75000"/>
                  </a:schemeClr>
                </a:solidFill>
              </a:rPr>
              <a:t>relacionados con delitos de los denominados “de cuello </a:t>
            </a:r>
            <a:r>
              <a:rPr lang="es-AR" b="1" dirty="0" err="1" smtClean="0">
                <a:solidFill>
                  <a:schemeClr val="tx1">
                    <a:lumMod val="75000"/>
                  </a:schemeClr>
                </a:solidFill>
              </a:rPr>
              <a:t>blanco”son</a:t>
            </a:r>
            <a:r>
              <a:rPr lang="es-AR" b="1" dirty="0" smtClean="0">
                <a:solidFill>
                  <a:schemeClr val="tx1">
                    <a:lumMod val="75000"/>
                  </a:schemeClr>
                </a:solidFill>
              </a:rPr>
              <a:t> </a:t>
            </a:r>
            <a:r>
              <a:rPr lang="es-AR" b="1" dirty="0">
                <a:solidFill>
                  <a:schemeClr val="tx1">
                    <a:lumMod val="75000"/>
                  </a:schemeClr>
                </a:solidFill>
              </a:rPr>
              <a:t>contables</a:t>
            </a:r>
            <a:r>
              <a:rPr lang="es-AR" b="1" dirty="0" smtClean="0">
                <a:solidFill>
                  <a:schemeClr val="tx1">
                    <a:lumMod val="75000"/>
                  </a:schemeClr>
                </a:solidFill>
              </a:rPr>
              <a:t>.</a:t>
            </a:r>
          </a:p>
          <a:p>
            <a:pPr algn="ctr">
              <a:defRPr/>
            </a:pPr>
            <a:r>
              <a:rPr lang="es-AR" b="1" dirty="0" smtClean="0">
                <a:solidFill>
                  <a:srgbClr val="FF0000"/>
                </a:solidFill>
                <a:effectLst>
                  <a:outerShdw blurRad="38100" dist="38100" dir="2700000" algn="tl">
                    <a:srgbClr val="000000">
                      <a:alpha val="43137"/>
                    </a:srgbClr>
                  </a:outerShdw>
                </a:effectLst>
              </a:rPr>
              <a:t>La demora de los procesos penales conspira contra la averiguación de la verdad.</a:t>
            </a:r>
          </a:p>
          <a:p>
            <a:pPr algn="just">
              <a:defRPr/>
            </a:pPr>
            <a:endParaRPr lang="es-AR" sz="2000" b="1" dirty="0"/>
          </a:p>
          <a:p>
            <a:pPr algn="just">
              <a:defRPr/>
            </a:pPr>
            <a:r>
              <a:rPr lang="es-AR" sz="2000" b="1" dirty="0"/>
              <a:t>“Atentado AMIA”: Informes 1995 – Declaración ante el T.O. en 2004</a:t>
            </a:r>
          </a:p>
          <a:p>
            <a:pPr algn="just">
              <a:defRPr/>
            </a:pPr>
            <a:r>
              <a:rPr lang="es-AR" sz="2000" b="1" dirty="0"/>
              <a:t>“Coimas en el Senado”: Informe de Junio 2001. Declaración ante el T.O. en 2013.</a:t>
            </a:r>
          </a:p>
          <a:p>
            <a:pPr algn="just">
              <a:defRPr/>
            </a:pPr>
            <a:r>
              <a:rPr lang="es-AR" sz="2000" b="1" dirty="0" err="1"/>
              <a:t>Kohan</a:t>
            </a:r>
            <a:r>
              <a:rPr lang="es-AR" sz="2000" b="1" dirty="0"/>
              <a:t>: Informes en 1999/2006. Llamado a declaración ante T.O. en 2013</a:t>
            </a:r>
            <a:r>
              <a:rPr lang="es-AR" b="1" dirty="0" smtClean="0"/>
              <a:t>.</a:t>
            </a:r>
          </a:p>
          <a:p>
            <a:pPr algn="just">
              <a:defRPr/>
            </a:pPr>
            <a:r>
              <a:rPr lang="es-AR" sz="2000" b="1" dirty="0"/>
              <a:t>Granillo Ocampo: Informes y peritaciones 2004 – Declaración ante el T.O. en 2018</a:t>
            </a:r>
          </a:p>
          <a:p>
            <a:pPr marL="0" indent="0" algn="just">
              <a:buNone/>
              <a:defRPr/>
            </a:pPr>
            <a:endParaRPr lang="es-AR" b="1" dirty="0"/>
          </a:p>
        </p:txBody>
      </p:sp>
    </p:spTree>
    <p:extLst>
      <p:ext uri="{BB962C8B-B14F-4D97-AF65-F5344CB8AC3E}">
        <p14:creationId xmlns:p14="http://schemas.microsoft.com/office/powerpoint/2010/main" val="373652077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9800" y="381000"/>
            <a:ext cx="7772400" cy="675904"/>
          </a:xfrm>
        </p:spPr>
        <p:txBody>
          <a:bodyPr/>
          <a:lstStyle/>
          <a:p>
            <a:pPr algn="ctr">
              <a:defRPr/>
            </a:pPr>
            <a:r>
              <a:rPr lang="es-ES" sz="3600" b="1" u="sng" dirty="0">
                <a:effectLst>
                  <a:outerShdw blurRad="38100" dist="38100" dir="2700000" algn="tl">
                    <a:srgbClr val="000000">
                      <a:alpha val="43137"/>
                    </a:srgbClr>
                  </a:outerShdw>
                </a:effectLst>
              </a:rPr>
              <a:t>PERITACIONES CONTABLES</a:t>
            </a:r>
            <a:endParaRPr lang="es-ES" sz="3600" u="sng"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878775" y="1246909"/>
            <a:ext cx="10094026" cy="5325341"/>
          </a:xfrm>
        </p:spPr>
        <p:txBody>
          <a:bodyPr/>
          <a:lstStyle/>
          <a:p>
            <a:pPr algn="just">
              <a:defRPr/>
            </a:pPr>
            <a:r>
              <a:rPr lang="es-ES" sz="2200" b="1" dirty="0"/>
              <a:t>En atención a la naturaleza del proceso, puede resultar necesaria la </a:t>
            </a:r>
            <a:r>
              <a:rPr lang="es-ES" sz="2200" b="1" dirty="0">
                <a:solidFill>
                  <a:schemeClr val="tx1">
                    <a:lumMod val="75000"/>
                  </a:schemeClr>
                </a:solidFill>
              </a:rPr>
              <a:t>prueba pericial contable</a:t>
            </a:r>
            <a:r>
              <a:rPr lang="es-ES" sz="2200" b="1" dirty="0"/>
              <a:t>. El juez instructor establece la oportunidad en que se realizará el peritaje y redacta los puntos de pericia.</a:t>
            </a:r>
          </a:p>
          <a:p>
            <a:pPr algn="just">
              <a:defRPr/>
            </a:pPr>
            <a:r>
              <a:rPr lang="es-ES" sz="2200" b="1" dirty="0"/>
              <a:t>Posteriormente, lo pone en conocimiento de las partes, </a:t>
            </a:r>
            <a:r>
              <a:rPr lang="es-ES" sz="2200" b="1" dirty="0">
                <a:solidFill>
                  <a:schemeClr val="tx1">
                    <a:lumMod val="75000"/>
                  </a:schemeClr>
                </a:solidFill>
              </a:rPr>
              <a:t>para que puedan sugerir otros puntos y si lo desean, propongan un perito de parte. </a:t>
            </a:r>
          </a:p>
          <a:p>
            <a:pPr algn="just">
              <a:defRPr/>
            </a:pPr>
            <a:r>
              <a:rPr lang="es-ES" sz="2200" b="1" dirty="0"/>
              <a:t>En la medida que el juez los considera útiles para la investigación, acepta la incorporación de nuevos cuestionarios.</a:t>
            </a:r>
          </a:p>
          <a:p>
            <a:pPr algn="just">
              <a:defRPr/>
            </a:pPr>
            <a:r>
              <a:rPr lang="es-ES" sz="2200" b="1" dirty="0" smtClean="0"/>
              <a:t>El perito </a:t>
            </a:r>
            <a:r>
              <a:rPr lang="es-ES" sz="2200" b="1" dirty="0"/>
              <a:t>de </a:t>
            </a:r>
            <a:r>
              <a:rPr lang="es-ES" sz="2200" b="1" dirty="0" smtClean="0"/>
              <a:t>parte debe aceptar </a:t>
            </a:r>
            <a:r>
              <a:rPr lang="es-ES" sz="2200" b="1" dirty="0"/>
              <a:t>el </a:t>
            </a:r>
            <a:r>
              <a:rPr lang="es-ES" sz="2200" b="1" dirty="0" smtClean="0"/>
              <a:t>cargo, jurando decir verdad</a:t>
            </a:r>
          </a:p>
          <a:p>
            <a:pPr algn="just">
              <a:defRPr/>
            </a:pPr>
            <a:r>
              <a:rPr lang="es-ES" sz="2200" b="1" dirty="0"/>
              <a:t>Es decir que, a pesar de vincularse a instancia de una de las partes del proceso, debe </a:t>
            </a:r>
            <a:r>
              <a:rPr lang="es-ES" sz="2200" b="1" dirty="0">
                <a:solidFill>
                  <a:schemeClr val="tx1">
                    <a:lumMod val="75000"/>
                  </a:schemeClr>
                </a:solidFill>
              </a:rPr>
              <a:t>actuar con independencia e imparcialidad, y ser objetivo en sus juicios técnicos</a:t>
            </a:r>
            <a:r>
              <a:rPr lang="es-ES" sz="2200" b="1" dirty="0" smtClean="0">
                <a:solidFill>
                  <a:schemeClr val="tx1">
                    <a:lumMod val="75000"/>
                  </a:schemeClr>
                </a:solidFill>
              </a:rPr>
              <a:t>.</a:t>
            </a:r>
          </a:p>
          <a:p>
            <a:pPr algn="just">
              <a:defRPr/>
            </a:pPr>
            <a:r>
              <a:rPr lang="es-ES" sz="2200" b="1" dirty="0">
                <a:solidFill>
                  <a:schemeClr val="accent4">
                    <a:lumMod val="20000"/>
                    <a:lumOff val="80000"/>
                  </a:schemeClr>
                </a:solidFill>
              </a:rPr>
              <a:t>Todo ello no obsta a que, mientras ejerce su función de perito, tutele los intereses de la parte que lo ha propuesto o contratado, pero sin faltar a su juramento</a:t>
            </a:r>
          </a:p>
          <a:p>
            <a:pPr algn="just">
              <a:defRPr/>
            </a:pPr>
            <a:endParaRPr lang="es-ES" sz="2200" b="1" dirty="0" smtClean="0"/>
          </a:p>
        </p:txBody>
      </p:sp>
    </p:spTree>
    <p:extLst>
      <p:ext uri="{BB962C8B-B14F-4D97-AF65-F5344CB8AC3E}">
        <p14:creationId xmlns:p14="http://schemas.microsoft.com/office/powerpoint/2010/main" val="25166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81000"/>
            <a:ext cx="10363200" cy="818408"/>
          </a:xfrm>
        </p:spPr>
        <p:txBody>
          <a:bodyPr/>
          <a:lstStyle/>
          <a:p>
            <a:pPr algn="ctr"/>
            <a:r>
              <a:rPr lang="es-AR" b="1" i="0" u="sng" dirty="0">
                <a:effectLst>
                  <a:outerShdw blurRad="38100" dist="38100" dir="2700000" algn="tl">
                    <a:srgbClr val="000000">
                      <a:alpha val="43137"/>
                    </a:srgbClr>
                  </a:outerShdw>
                </a:effectLst>
              </a:rPr>
              <a:t>PERITACIONES CONTABLES</a:t>
            </a:r>
          </a:p>
        </p:txBody>
      </p:sp>
      <p:sp>
        <p:nvSpPr>
          <p:cNvPr id="3" name="2 Marcador de contenido"/>
          <p:cNvSpPr>
            <a:spLocks noGrp="1"/>
          </p:cNvSpPr>
          <p:nvPr>
            <p:ph idx="1"/>
          </p:nvPr>
        </p:nvSpPr>
        <p:spPr>
          <a:xfrm>
            <a:off x="534390" y="1258783"/>
            <a:ext cx="11115304" cy="5225143"/>
          </a:xfrm>
        </p:spPr>
        <p:txBody>
          <a:bodyPr/>
          <a:lstStyle/>
          <a:p>
            <a:r>
              <a:rPr lang="es-ES" sz="2200" b="1" dirty="0"/>
              <a:t>El perito oficial es un funcionario judicial de actuación </a:t>
            </a:r>
            <a:r>
              <a:rPr lang="es-ES" sz="2200" b="1" dirty="0" smtClean="0"/>
              <a:t>permanente</a:t>
            </a:r>
          </a:p>
          <a:p>
            <a:r>
              <a:rPr lang="es-ES" sz="2200" b="1" dirty="0"/>
              <a:t>El objetivo central del trabajo pericial es responder al cuestionario fijado y autorizado por el </a:t>
            </a:r>
            <a:r>
              <a:rPr lang="es-ES" sz="2200" b="1" dirty="0" smtClean="0"/>
              <a:t>tribunal</a:t>
            </a:r>
          </a:p>
          <a:p>
            <a:r>
              <a:rPr lang="es-ES" sz="2200" b="1" dirty="0"/>
              <a:t>Del análisis de las preguntas surgen los documentos y registros que se necesitan. En caso de no poder acceder a las evidencias que se estiman necesarias, lo informará al tribunal con la finalidad que disponga las medidas necesarias para </a:t>
            </a:r>
            <a:r>
              <a:rPr lang="es-ES" sz="2200" b="1" dirty="0" smtClean="0"/>
              <a:t>obtenerlos,</a:t>
            </a:r>
          </a:p>
          <a:p>
            <a:r>
              <a:rPr lang="es-ES" sz="2200" b="1" dirty="0"/>
              <a:t>No debe olvidarse que los peritos necesitan para la formación de su juicio, conocer la prueba acumulada sobre los puntos que constituyen el objeto de su pericia y con esa finalidad pueden solicitar del juez que se permita ver, revisar y examinar cuanto documento y objeto sea necesario.</a:t>
            </a:r>
          </a:p>
          <a:p>
            <a:r>
              <a:rPr lang="es-ES" sz="2200" b="1" dirty="0" smtClean="0">
                <a:solidFill>
                  <a:schemeClr val="tx1">
                    <a:lumMod val="75000"/>
                  </a:schemeClr>
                </a:solidFill>
              </a:rPr>
              <a:t>La </a:t>
            </a:r>
            <a:r>
              <a:rPr lang="es-ES" sz="2200" b="1" dirty="0">
                <a:solidFill>
                  <a:schemeClr val="tx1">
                    <a:lumMod val="75000"/>
                  </a:schemeClr>
                </a:solidFill>
              </a:rPr>
              <a:t>labor pericial se realiza en forma conjunta, los peritos practicarán unidos el examen, deliberarán en sesión secreta, a la que sólo podrá asistir el juez, y si estuvieren de acuerdo redactarán su informe en común. En caso contrario, harán por separado sus </a:t>
            </a:r>
            <a:r>
              <a:rPr lang="es-ES" sz="2200" b="1" dirty="0" smtClean="0">
                <a:solidFill>
                  <a:schemeClr val="tx1">
                    <a:lumMod val="75000"/>
                  </a:schemeClr>
                </a:solidFill>
              </a:rPr>
              <a:t>dictámenes</a:t>
            </a:r>
            <a:r>
              <a:rPr lang="es-ES" sz="2200" b="1" dirty="0">
                <a:solidFill>
                  <a:schemeClr val="tx1">
                    <a:lumMod val="75000"/>
                  </a:schemeClr>
                </a:solidFill>
              </a:rPr>
              <a:t>.</a:t>
            </a:r>
          </a:p>
          <a:p>
            <a:endParaRPr lang="es-AR" sz="2200" b="1" dirty="0"/>
          </a:p>
        </p:txBody>
      </p:sp>
    </p:spTree>
    <p:extLst>
      <p:ext uri="{BB962C8B-B14F-4D97-AF65-F5344CB8AC3E}">
        <p14:creationId xmlns:p14="http://schemas.microsoft.com/office/powerpoint/2010/main" val="418117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381000"/>
            <a:ext cx="10363200" cy="1269670"/>
          </a:xfrm>
        </p:spPr>
        <p:txBody>
          <a:bodyPr/>
          <a:lstStyle/>
          <a:p>
            <a:pPr algn="ctr"/>
            <a:r>
              <a:rPr lang="es-AR" b="1" i="0" u="sng" dirty="0">
                <a:effectLst>
                  <a:outerShdw blurRad="38100" dist="38100" dir="2700000" algn="tl">
                    <a:srgbClr val="000000">
                      <a:alpha val="43137"/>
                    </a:srgbClr>
                  </a:outerShdw>
                </a:effectLst>
              </a:rPr>
              <a:t>PERITACIONES CONTABLES</a:t>
            </a:r>
            <a:endParaRPr lang="es-AR" dirty="0"/>
          </a:p>
        </p:txBody>
      </p:sp>
      <p:sp>
        <p:nvSpPr>
          <p:cNvPr id="3" name="2 Marcador de contenido"/>
          <p:cNvSpPr>
            <a:spLocks noGrp="1"/>
          </p:cNvSpPr>
          <p:nvPr>
            <p:ph idx="1"/>
          </p:nvPr>
        </p:nvSpPr>
        <p:spPr>
          <a:xfrm>
            <a:off x="914400" y="2042556"/>
            <a:ext cx="10363200" cy="4358243"/>
          </a:xfrm>
        </p:spPr>
        <p:txBody>
          <a:bodyPr/>
          <a:lstStyle/>
          <a:p>
            <a:endParaRPr lang="es-ES" sz="2200" b="1" dirty="0" smtClean="0">
              <a:solidFill>
                <a:schemeClr val="accent4">
                  <a:lumMod val="20000"/>
                  <a:lumOff val="80000"/>
                </a:schemeClr>
              </a:solidFill>
            </a:endParaRPr>
          </a:p>
          <a:p>
            <a:r>
              <a:rPr lang="es-ES" sz="2200" b="1" dirty="0" smtClean="0">
                <a:solidFill>
                  <a:schemeClr val="accent4">
                    <a:lumMod val="20000"/>
                    <a:lumOff val="80000"/>
                  </a:schemeClr>
                </a:solidFill>
              </a:rPr>
              <a:t>El </a:t>
            </a:r>
            <a:r>
              <a:rPr lang="es-ES" sz="2200" b="1" dirty="0">
                <a:solidFill>
                  <a:schemeClr val="accent4">
                    <a:lumMod val="20000"/>
                    <a:lumOff val="80000"/>
                  </a:schemeClr>
                </a:solidFill>
              </a:rPr>
              <a:t>perito contador es quien decide las evidencias que le resultan necesarias para responder el cuestionario que ha fijado el </a:t>
            </a:r>
            <a:r>
              <a:rPr lang="es-ES" sz="2200" b="1" dirty="0" smtClean="0">
                <a:solidFill>
                  <a:schemeClr val="accent4">
                    <a:lumMod val="20000"/>
                    <a:lumOff val="80000"/>
                  </a:schemeClr>
                </a:solidFill>
              </a:rPr>
              <a:t>juez. Los </a:t>
            </a:r>
            <a:r>
              <a:rPr lang="es-ES" sz="2200" b="1" dirty="0">
                <a:solidFill>
                  <a:schemeClr val="accent4">
                    <a:lumMod val="20000"/>
                    <a:lumOff val="80000"/>
                  </a:schemeClr>
                </a:solidFill>
              </a:rPr>
              <a:t>libros, registros y documentación que requiere, así como los procedimientos de trabajo y </a:t>
            </a:r>
            <a:r>
              <a:rPr lang="es-ES" sz="2200" b="1" dirty="0" smtClean="0">
                <a:solidFill>
                  <a:schemeClr val="accent4">
                    <a:lumMod val="20000"/>
                    <a:lumOff val="80000"/>
                  </a:schemeClr>
                </a:solidFill>
              </a:rPr>
              <a:t>análisis de la documental.</a:t>
            </a:r>
          </a:p>
          <a:p>
            <a:r>
              <a:rPr lang="es-ES" sz="2200" b="1" dirty="0">
                <a:solidFill>
                  <a:schemeClr val="accent3">
                    <a:lumMod val="20000"/>
                    <a:lumOff val="80000"/>
                  </a:schemeClr>
                </a:solidFill>
              </a:rPr>
              <a:t>En el desempeño de su cargo el perito tendrá libertad para evacuar los puntos sometidos a su examen mediante las operaciones que crea convenientes y con los métodos que le parezcan apropiados</a:t>
            </a:r>
            <a:r>
              <a:rPr lang="es-ES" sz="2200" b="1" dirty="0"/>
              <a:t>. </a:t>
            </a:r>
            <a:r>
              <a:rPr lang="es-ES" sz="2200" b="1" dirty="0">
                <a:solidFill>
                  <a:srgbClr val="FFFF00"/>
                </a:solidFill>
              </a:rPr>
              <a:t>Es lo que se denomina libertad científica de la tarea </a:t>
            </a:r>
            <a:r>
              <a:rPr lang="es-ES" sz="2200" b="1" dirty="0" smtClean="0">
                <a:solidFill>
                  <a:srgbClr val="FFFF00"/>
                </a:solidFill>
              </a:rPr>
              <a:t>pericial.</a:t>
            </a:r>
          </a:p>
          <a:p>
            <a:endParaRPr lang="es-ES" sz="2200" b="1" dirty="0">
              <a:solidFill>
                <a:srgbClr val="FFFF00"/>
              </a:solidFill>
            </a:endParaRPr>
          </a:p>
          <a:p>
            <a:endParaRPr lang="es-AR" dirty="0"/>
          </a:p>
        </p:txBody>
      </p:sp>
    </p:spTree>
    <p:extLst>
      <p:ext uri="{BB962C8B-B14F-4D97-AF65-F5344CB8AC3E}">
        <p14:creationId xmlns:p14="http://schemas.microsoft.com/office/powerpoint/2010/main" val="149884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AR" b="1" dirty="0" smtClean="0">
                <a:solidFill>
                  <a:srgbClr val="FF0000"/>
                </a:solidFill>
              </a:rPr>
              <a:t>INFORME PERICIAL</a:t>
            </a:r>
            <a:endParaRPr lang="es-AR" b="1" dirty="0">
              <a:solidFill>
                <a:srgbClr val="FF0000"/>
              </a:solidFill>
            </a:endParaRPr>
          </a:p>
        </p:txBody>
      </p:sp>
      <p:sp>
        <p:nvSpPr>
          <p:cNvPr id="6" name="5 Marcador de contenido"/>
          <p:cNvSpPr>
            <a:spLocks noGrp="1"/>
          </p:cNvSpPr>
          <p:nvPr>
            <p:ph idx="1"/>
          </p:nvPr>
        </p:nvSpPr>
        <p:spPr/>
        <p:txBody>
          <a:bodyPr/>
          <a:lstStyle/>
          <a:p>
            <a:pPr algn="ctr"/>
            <a:r>
              <a:rPr lang="es-ES" sz="2400" b="1" i="1" dirty="0"/>
              <a:t>Las conclusiones a que arribe el dictamen deben ser motivadas. </a:t>
            </a:r>
          </a:p>
          <a:p>
            <a:pPr algn="ctr"/>
            <a:r>
              <a:rPr lang="es-ES" sz="2400" b="1" i="1" dirty="0"/>
              <a:t>Consistirá en una explicación destinada a demostrar por </a:t>
            </a:r>
            <a:r>
              <a:rPr lang="es-ES" sz="2400" b="1" i="1" dirty="0" smtClean="0"/>
              <a:t>qué </a:t>
            </a:r>
            <a:r>
              <a:rPr lang="es-ES" sz="2400" b="1" i="1" dirty="0"/>
              <a:t>el perito concluye como lo hace, fundada en principios, argumentos o deducciones de carácter científico o técnico. Configurará el elemento lógico de vinculación entre las operaciones que practicó y las conclusiones a que el perito arribó.</a:t>
            </a:r>
          </a:p>
          <a:p>
            <a:endParaRPr lang="es-AR" dirty="0"/>
          </a:p>
        </p:txBody>
      </p:sp>
    </p:spTree>
    <p:extLst>
      <p:ext uri="{BB962C8B-B14F-4D97-AF65-F5344CB8AC3E}">
        <p14:creationId xmlns:p14="http://schemas.microsoft.com/office/powerpoint/2010/main" val="608388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651637"/>
          </a:xfrm>
        </p:spPr>
        <p:txBody>
          <a:bodyPr/>
          <a:lstStyle/>
          <a:p>
            <a:r>
              <a:rPr lang="es-AR" b="1" dirty="0" smtClean="0">
                <a:solidFill>
                  <a:srgbClr val="C00000"/>
                </a:solidFill>
                <a:effectLst>
                  <a:outerShdw blurRad="38100" dist="38100" dir="2700000" algn="tl">
                    <a:srgbClr val="000000">
                      <a:alpha val="43137"/>
                    </a:srgbClr>
                  </a:outerShdw>
                </a:effectLst>
              </a:rPr>
              <a:t>ESTRUCTURA DEL INFORME PERICIAL</a:t>
            </a:r>
            <a:endParaRPr lang="es-AR" dirty="0"/>
          </a:p>
        </p:txBody>
      </p:sp>
      <p:sp>
        <p:nvSpPr>
          <p:cNvPr id="3" name="Marcador de contenido 2"/>
          <p:cNvSpPr>
            <a:spLocks noGrp="1"/>
          </p:cNvSpPr>
          <p:nvPr>
            <p:ph idx="1"/>
          </p:nvPr>
        </p:nvSpPr>
        <p:spPr>
          <a:xfrm>
            <a:off x="609600" y="950026"/>
            <a:ext cx="10972800" cy="5656721"/>
          </a:xfrm>
        </p:spPr>
        <p:txBody>
          <a:bodyPr/>
          <a:lstStyle/>
          <a:p>
            <a:pPr marL="0" indent="0">
              <a:buNone/>
              <a:defRPr/>
            </a:pPr>
            <a:r>
              <a:rPr lang="es-ES" sz="2000" b="1" i="1" dirty="0"/>
              <a:t>La estructura del informe pericial debe contener: </a:t>
            </a:r>
            <a:endParaRPr lang="es-ES" sz="2000" b="1" i="1" dirty="0" smtClean="0"/>
          </a:p>
          <a:p>
            <a:pPr>
              <a:defRPr/>
            </a:pPr>
            <a:r>
              <a:rPr lang="es-ES" sz="2000" b="1" i="1" dirty="0" smtClean="0">
                <a:solidFill>
                  <a:schemeClr val="tx1">
                    <a:lumMod val="75000"/>
                  </a:schemeClr>
                </a:solidFill>
              </a:rPr>
              <a:t>Título</a:t>
            </a:r>
          </a:p>
          <a:p>
            <a:pPr>
              <a:defRPr/>
            </a:pPr>
            <a:r>
              <a:rPr lang="es-ES" sz="2000" b="1" i="1" dirty="0">
                <a:solidFill>
                  <a:schemeClr val="tx1">
                    <a:lumMod val="75000"/>
                  </a:schemeClr>
                </a:solidFill>
              </a:rPr>
              <a:t>D</a:t>
            </a:r>
            <a:r>
              <a:rPr lang="es-ES" sz="2000" b="1" i="1" dirty="0" smtClean="0">
                <a:solidFill>
                  <a:schemeClr val="tx1">
                    <a:lumMod val="75000"/>
                  </a:schemeClr>
                </a:solidFill>
              </a:rPr>
              <a:t>atos </a:t>
            </a:r>
            <a:r>
              <a:rPr lang="es-ES" sz="2000" b="1" i="1" dirty="0">
                <a:solidFill>
                  <a:schemeClr val="tx1">
                    <a:lumMod val="75000"/>
                  </a:schemeClr>
                </a:solidFill>
              </a:rPr>
              <a:t>del </a:t>
            </a:r>
            <a:r>
              <a:rPr lang="es-ES" sz="2000" b="1" i="1" dirty="0" smtClean="0">
                <a:solidFill>
                  <a:schemeClr val="tx1">
                    <a:lumMod val="75000"/>
                  </a:schemeClr>
                </a:solidFill>
              </a:rPr>
              <a:t>tribunal y de </a:t>
            </a:r>
            <a:r>
              <a:rPr lang="es-ES" sz="2000" b="1" i="1" dirty="0">
                <a:solidFill>
                  <a:schemeClr val="tx1">
                    <a:lumMod val="75000"/>
                  </a:schemeClr>
                </a:solidFill>
              </a:rPr>
              <a:t>la </a:t>
            </a:r>
            <a:r>
              <a:rPr lang="es-ES" sz="2000" b="1" i="1" dirty="0" smtClean="0">
                <a:solidFill>
                  <a:schemeClr val="tx1">
                    <a:lumMod val="75000"/>
                  </a:schemeClr>
                </a:solidFill>
              </a:rPr>
              <a:t>causa</a:t>
            </a:r>
          </a:p>
          <a:p>
            <a:pPr>
              <a:defRPr/>
            </a:pPr>
            <a:r>
              <a:rPr lang="es-ES" sz="2000" b="1" i="1" dirty="0" smtClean="0">
                <a:solidFill>
                  <a:schemeClr val="tx1">
                    <a:lumMod val="75000"/>
                  </a:schemeClr>
                </a:solidFill>
              </a:rPr>
              <a:t>Peritos participantes</a:t>
            </a:r>
          </a:p>
          <a:p>
            <a:pPr>
              <a:defRPr/>
            </a:pPr>
            <a:r>
              <a:rPr lang="es-ES" sz="2000" b="1" i="1" dirty="0" smtClean="0">
                <a:solidFill>
                  <a:schemeClr val="tx1">
                    <a:lumMod val="75000"/>
                  </a:schemeClr>
                </a:solidFill>
              </a:rPr>
              <a:t>Diligencias practicadas</a:t>
            </a:r>
          </a:p>
          <a:p>
            <a:pPr>
              <a:defRPr/>
            </a:pPr>
            <a:r>
              <a:rPr lang="es-ES" sz="2000" b="1" i="1" dirty="0" smtClean="0">
                <a:solidFill>
                  <a:schemeClr val="tx1">
                    <a:lumMod val="75000"/>
                  </a:schemeClr>
                </a:solidFill>
              </a:rPr>
              <a:t>Plexo pericial</a:t>
            </a:r>
          </a:p>
          <a:p>
            <a:pPr>
              <a:defRPr/>
            </a:pPr>
            <a:r>
              <a:rPr lang="es-ES" sz="2000" b="1" i="1" dirty="0" smtClean="0">
                <a:solidFill>
                  <a:schemeClr val="tx1">
                    <a:lumMod val="75000"/>
                  </a:schemeClr>
                </a:solidFill>
              </a:rPr>
              <a:t>Identificación </a:t>
            </a:r>
            <a:r>
              <a:rPr lang="es-ES" sz="2000" b="1" i="1" dirty="0">
                <a:solidFill>
                  <a:schemeClr val="tx1">
                    <a:lumMod val="75000"/>
                  </a:schemeClr>
                </a:solidFill>
              </a:rPr>
              <a:t>de los libros y demás </a:t>
            </a:r>
            <a:r>
              <a:rPr lang="es-ES" sz="2000" b="1" i="1" dirty="0" smtClean="0">
                <a:solidFill>
                  <a:schemeClr val="tx1">
                    <a:lumMod val="75000"/>
                  </a:schemeClr>
                </a:solidFill>
              </a:rPr>
              <a:t>documentación relevada</a:t>
            </a:r>
          </a:p>
          <a:p>
            <a:pPr>
              <a:defRPr/>
            </a:pPr>
            <a:r>
              <a:rPr lang="es-ES" sz="2000" b="1" i="1" dirty="0" smtClean="0">
                <a:solidFill>
                  <a:schemeClr val="tx1">
                    <a:lumMod val="75000"/>
                  </a:schemeClr>
                </a:solidFill>
              </a:rPr>
              <a:t>Respuesta </a:t>
            </a:r>
            <a:r>
              <a:rPr lang="es-ES" sz="2000" b="1" i="1" dirty="0">
                <a:solidFill>
                  <a:schemeClr val="tx1">
                    <a:lumMod val="75000"/>
                  </a:schemeClr>
                </a:solidFill>
              </a:rPr>
              <a:t>a cada punto de pericia y su </a:t>
            </a:r>
            <a:r>
              <a:rPr lang="es-ES" sz="2000" b="1" i="1" dirty="0" smtClean="0">
                <a:solidFill>
                  <a:schemeClr val="tx1">
                    <a:lumMod val="75000"/>
                  </a:schemeClr>
                </a:solidFill>
              </a:rPr>
              <a:t>conclusión. Disidencias </a:t>
            </a:r>
            <a:r>
              <a:rPr lang="es-ES" sz="2000" b="1" i="1" dirty="0">
                <a:solidFill>
                  <a:schemeClr val="tx1">
                    <a:lumMod val="75000"/>
                  </a:schemeClr>
                </a:solidFill>
              </a:rPr>
              <a:t>si las </a:t>
            </a:r>
            <a:r>
              <a:rPr lang="es-ES" sz="2000" b="1" i="1" dirty="0" smtClean="0">
                <a:solidFill>
                  <a:schemeClr val="tx1">
                    <a:lumMod val="75000"/>
                  </a:schemeClr>
                </a:solidFill>
              </a:rPr>
              <a:t>hubiera</a:t>
            </a:r>
          </a:p>
          <a:p>
            <a:pPr>
              <a:defRPr/>
            </a:pPr>
            <a:r>
              <a:rPr lang="es-ES" sz="2000" b="1" i="1" dirty="0" smtClean="0">
                <a:solidFill>
                  <a:schemeClr val="tx1">
                    <a:lumMod val="75000"/>
                  </a:schemeClr>
                </a:solidFill>
              </a:rPr>
              <a:t>Lugar </a:t>
            </a:r>
            <a:r>
              <a:rPr lang="es-ES" sz="2000" b="1" i="1" dirty="0">
                <a:solidFill>
                  <a:schemeClr val="tx1">
                    <a:lumMod val="75000"/>
                  </a:schemeClr>
                </a:solidFill>
              </a:rPr>
              <a:t>y fecha del informe</a:t>
            </a:r>
            <a:r>
              <a:rPr lang="es-ES" sz="2000" b="1" i="1" dirty="0"/>
              <a:t>.</a:t>
            </a:r>
          </a:p>
          <a:p>
            <a:pPr marL="0" indent="0" algn="ctr">
              <a:buNone/>
              <a:defRPr/>
            </a:pPr>
            <a:endParaRPr lang="es-ES" sz="2000" b="1" i="1" dirty="0" smtClean="0">
              <a:solidFill>
                <a:srgbClr val="00B050"/>
              </a:solidFill>
              <a:effectLst>
                <a:outerShdw blurRad="38100" dist="38100" dir="2700000" algn="tl">
                  <a:srgbClr val="000000">
                    <a:alpha val="43137"/>
                  </a:srgbClr>
                </a:outerShdw>
              </a:effectLst>
            </a:endParaRPr>
          </a:p>
          <a:p>
            <a:pPr marL="0" indent="0" algn="ctr">
              <a:buNone/>
              <a:defRPr/>
            </a:pPr>
            <a:r>
              <a:rPr lang="es-ES" sz="2000" b="1" i="1" dirty="0" smtClean="0">
                <a:solidFill>
                  <a:srgbClr val="FF0000"/>
                </a:solidFill>
                <a:effectLst>
                  <a:outerShdw blurRad="38100" dist="38100" dir="2700000" algn="tl">
                    <a:srgbClr val="000000">
                      <a:alpha val="43137"/>
                    </a:srgbClr>
                  </a:outerShdw>
                </a:effectLst>
              </a:rPr>
              <a:t>Debe tenerse presente </a:t>
            </a:r>
            <a:r>
              <a:rPr lang="es-ES" sz="2000" b="1" i="1" dirty="0">
                <a:solidFill>
                  <a:srgbClr val="FF0000"/>
                </a:solidFill>
                <a:effectLst>
                  <a:outerShdw blurRad="38100" dist="38100" dir="2700000" algn="tl">
                    <a:srgbClr val="000000">
                      <a:alpha val="43137"/>
                    </a:srgbClr>
                  </a:outerShdw>
                </a:effectLst>
              </a:rPr>
              <a:t>que los destinatarios de los informes son legos en materia contable o técnica, razón por la cual es necesario emplear un lenguaje comprensible, que permita al juez y abogados interpretar con claridad el contenido del informe, en especial las conclusiones que se emiten. De esta manera será más sencillo para el juez, establecer la incidencia que tiene en el proceso y su valor probatorio.</a:t>
            </a:r>
          </a:p>
          <a:p>
            <a:pPr marL="0" indent="0" algn="ctr">
              <a:buNone/>
            </a:pPr>
            <a:r>
              <a:rPr lang="es-ES" sz="2000" b="1" dirty="0" smtClean="0">
                <a:solidFill>
                  <a:srgbClr val="FF0000"/>
                </a:solidFill>
                <a:effectLst>
                  <a:outerShdw blurRad="38100" dist="38100" dir="2700000" algn="tl">
                    <a:srgbClr val="000000">
                      <a:alpha val="43137"/>
                    </a:srgbClr>
                  </a:outerShdw>
                </a:effectLst>
              </a:rPr>
              <a:t>.</a:t>
            </a:r>
            <a:endParaRPr lang="es-ES" sz="2000" b="1" dirty="0">
              <a:solidFill>
                <a:srgbClr val="FF0000"/>
              </a:solidFill>
              <a:effectLst>
                <a:outerShdw blurRad="38100" dist="38100" dir="2700000" algn="tl">
                  <a:srgbClr val="000000">
                    <a:alpha val="43137"/>
                  </a:srgbClr>
                </a:outerShdw>
              </a:effectLst>
            </a:endParaRPr>
          </a:p>
          <a:p>
            <a:endParaRPr lang="es-ES" sz="900" dirty="0"/>
          </a:p>
          <a:p>
            <a:endParaRPr lang="es-AR" sz="900" dirty="0"/>
          </a:p>
        </p:txBody>
      </p:sp>
    </p:spTree>
    <p:extLst>
      <p:ext uri="{BB962C8B-B14F-4D97-AF65-F5344CB8AC3E}">
        <p14:creationId xmlns:p14="http://schemas.microsoft.com/office/powerpoint/2010/main" val="1921133602"/>
      </p:ext>
    </p:extLst>
  </p:cSld>
  <p:clrMapOvr>
    <a:masterClrMapping/>
  </p:clrMapOvr>
  <p:transition spd="med">
    <p:fade thruBlk="1"/>
  </p:transition>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6_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2_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Panorámica</PresentationFormat>
  <Paragraphs>96</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7</vt:i4>
      </vt:variant>
      <vt:variant>
        <vt:lpstr>Títulos de diapositiva</vt:lpstr>
      </vt:variant>
      <vt:variant>
        <vt:i4>16</vt:i4>
      </vt:variant>
    </vt:vector>
  </HeadingPairs>
  <TitlesOfParts>
    <vt:vector size="30" baseType="lpstr">
      <vt:lpstr>Arial</vt:lpstr>
      <vt:lpstr>Calibri</vt:lpstr>
      <vt:lpstr>Century Gothic</vt:lpstr>
      <vt:lpstr>Times New Roman</vt:lpstr>
      <vt:lpstr>Verdana</vt:lpstr>
      <vt:lpstr>Wingdings 2</vt:lpstr>
      <vt:lpstr>Wingdings 3</vt:lpstr>
      <vt:lpstr>6_Bola de fuego</vt:lpstr>
      <vt:lpstr>1_Tema de Office</vt:lpstr>
      <vt:lpstr>Bola de fuego</vt:lpstr>
      <vt:lpstr>Ion</vt:lpstr>
      <vt:lpstr>2_Bola de fuego</vt:lpstr>
      <vt:lpstr>3_Bola de fuego</vt:lpstr>
      <vt:lpstr>5_Bola de fuego</vt:lpstr>
      <vt:lpstr> ARGENTINA</vt:lpstr>
      <vt:lpstr>INVESTIGACIÓN vs. PERITACIÓN</vt:lpstr>
      <vt:lpstr>Presentación de PowerPoint</vt:lpstr>
      <vt:lpstr> </vt:lpstr>
      <vt:lpstr>PERITACIONES CONTABLES</vt:lpstr>
      <vt:lpstr>PERITACIONES CONTABLES</vt:lpstr>
      <vt:lpstr>PERITACIONES CONTABLES</vt:lpstr>
      <vt:lpstr>INFORME PERICIAL</vt:lpstr>
      <vt:lpstr>ESTRUCTURA DEL INFORME PERICIAL</vt:lpstr>
      <vt:lpstr>PLEXO   PERICIAL</vt:lpstr>
      <vt:lpstr>TAREA PROFESIONAL CONTABLE</vt:lpstr>
      <vt:lpstr>CUERPO DE PERITOS - COLEGIO PERICIAL</vt:lpstr>
      <vt:lpstr> PERITACIÓN CONTABLE</vt:lpstr>
      <vt:lpstr>CARACTER</vt:lpstr>
      <vt:lpstr>PERITO CONTADOR – JUICIO ORAL</vt:lpstr>
      <vt:lpstr>Cuerpo de Peritos del Poder Judicial de la Nación, Especializados en Casos de Corrupción y Delitos contra la Administración Publica.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ARGENTINA</dc:title>
  <dc:creator>BLANCO ALVAREZ, Eduardo</dc:creator>
  <cp:lastModifiedBy>BLANCO ALVAREZ, Eduardo</cp:lastModifiedBy>
  <cp:revision>1</cp:revision>
  <dcterms:created xsi:type="dcterms:W3CDTF">2022-03-14T18:28:11Z</dcterms:created>
  <dcterms:modified xsi:type="dcterms:W3CDTF">2022-03-14T18:28:28Z</dcterms:modified>
</cp:coreProperties>
</file>