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60" r:id="rId3"/>
    <p:sldId id="263" r:id="rId4"/>
    <p:sldId id="269" r:id="rId5"/>
    <p:sldId id="270" r:id="rId6"/>
    <p:sldId id="274" r:id="rId7"/>
    <p:sldId id="282" r:id="rId8"/>
    <p:sldId id="283" r:id="rId9"/>
    <p:sldId id="284" r:id="rId10"/>
    <p:sldId id="285" r:id="rId11"/>
    <p:sldId id="286" r:id="rId12"/>
    <p:sldId id="287" r:id="rId13"/>
    <p:sldId id="288" r:id="rId14"/>
    <p:sldId id="289" r:id="rId15"/>
    <p:sldId id="290" r:id="rId16"/>
    <p:sldId id="291" r:id="rId17"/>
    <p:sldId id="262" r:id="rId18"/>
    <p:sldId id="292" r:id="rId19"/>
    <p:sldId id="275" r:id="rId20"/>
    <p:sldId id="293" r:id="rId21"/>
    <p:sldId id="294" r:id="rId22"/>
    <p:sldId id="295" r:id="rId23"/>
    <p:sldId id="296" r:id="rId24"/>
    <p:sldId id="297" r:id="rId25"/>
    <p:sldId id="298" r:id="rId26"/>
    <p:sldId id="299" r:id="rId27"/>
    <p:sldId id="277" r:id="rId28"/>
    <p:sldId id="300" r:id="rId29"/>
    <p:sldId id="278" r:id="rId30"/>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851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8" autoAdjust="0"/>
    <p:restoredTop sz="78834" autoAdjust="0"/>
  </p:normalViewPr>
  <p:slideViewPr>
    <p:cSldViewPr snapToGrid="0">
      <p:cViewPr varScale="1">
        <p:scale>
          <a:sx n="71" d="100"/>
          <a:sy n="71" d="100"/>
        </p:scale>
        <p:origin x="-1248"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9" d="100"/>
          <a:sy n="69" d="100"/>
        </p:scale>
        <p:origin x="-3258"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095586-E8D2-4B2B-8428-3EBE3AB283C0}" type="datetimeFigureOut">
              <a:rPr lang="es-AR" smtClean="0"/>
              <a:pPr/>
              <a:t>03/03/2022</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2CFF43-DDB6-4418-8E87-E296B10B31D2}" type="slidenum">
              <a:rPr lang="es-AR" smtClean="0"/>
              <a:pPr/>
              <a:t>‹Nº›</a:t>
            </a:fld>
            <a:endParaRPr lang="es-AR"/>
          </a:p>
        </p:txBody>
      </p:sp>
    </p:spTree>
    <p:extLst>
      <p:ext uri="{BB962C8B-B14F-4D97-AF65-F5344CB8AC3E}">
        <p14:creationId xmlns:p14="http://schemas.microsoft.com/office/powerpoint/2010/main" xmlns="" val="953100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fld id="{6A2CFF43-DDB6-4418-8E87-E296B10B31D2}" type="slidenum">
              <a:rPr lang="es-AR" smtClean="0"/>
              <a:pPr/>
              <a:t>3</a:t>
            </a:fld>
            <a:endParaRPr lang="es-AR"/>
          </a:p>
        </p:txBody>
      </p:sp>
    </p:spTree>
    <p:extLst>
      <p:ext uri="{BB962C8B-B14F-4D97-AF65-F5344CB8AC3E}">
        <p14:creationId xmlns:p14="http://schemas.microsoft.com/office/powerpoint/2010/main" xmlns="" val="2977149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p7: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a:p>
        </p:txBody>
      </p:sp>
      <p:sp>
        <p:nvSpPr>
          <p:cNvPr id="399" name="Google Shape;39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p8: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a:p>
        </p:txBody>
      </p:sp>
      <p:sp>
        <p:nvSpPr>
          <p:cNvPr id="411" name="Google Shape;411;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Google Shape;422;p9: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n-US" dirty="0" err="1"/>
              <a:t>Previamente</a:t>
            </a:r>
            <a:r>
              <a:rPr lang="en-US" dirty="0"/>
              <a:t> en </a:t>
            </a:r>
            <a:r>
              <a:rPr lang="en-US" dirty="0" err="1"/>
              <a:t>domicilios</a:t>
            </a:r>
            <a:r>
              <a:rPr lang="en-US" dirty="0"/>
              <a:t> </a:t>
            </a:r>
            <a:r>
              <a:rPr lang="en-US" dirty="0" err="1"/>
              <a:t>reiterados</a:t>
            </a:r>
            <a:r>
              <a:rPr lang="en-US" dirty="0"/>
              <a:t>, se </a:t>
            </a:r>
            <a:r>
              <a:rPr lang="en-US" dirty="0" err="1"/>
              <a:t>consultan</a:t>
            </a:r>
            <a:r>
              <a:rPr lang="en-US" dirty="0"/>
              <a:t> en  </a:t>
            </a:r>
            <a:r>
              <a:rPr lang="en-US" dirty="0" err="1"/>
              <a:t>fuentes</a:t>
            </a:r>
            <a:r>
              <a:rPr lang="en-US" dirty="0"/>
              <a:t> </a:t>
            </a:r>
            <a:r>
              <a:rPr lang="en-US" dirty="0" err="1"/>
              <a:t>abiertas</a:t>
            </a:r>
            <a:r>
              <a:rPr lang="en-US" dirty="0"/>
              <a:t> que </a:t>
            </a:r>
            <a:r>
              <a:rPr lang="en-US" dirty="0" err="1"/>
              <a:t>firmas</a:t>
            </a:r>
            <a:r>
              <a:rPr lang="en-US" dirty="0"/>
              <a:t> lo </a:t>
            </a:r>
            <a:r>
              <a:rPr lang="en-US" dirty="0" err="1"/>
              <a:t>declaran</a:t>
            </a:r>
            <a:r>
              <a:rPr lang="en-US" dirty="0"/>
              <a:t>, en el BO se </a:t>
            </a:r>
            <a:r>
              <a:rPr lang="en-US" dirty="0" err="1"/>
              <a:t>indaga</a:t>
            </a:r>
            <a:r>
              <a:rPr lang="en-US" dirty="0"/>
              <a:t> </a:t>
            </a:r>
            <a:r>
              <a:rPr lang="en-US" dirty="0" err="1"/>
              <a:t>respecto</a:t>
            </a:r>
            <a:r>
              <a:rPr lang="en-US" dirty="0"/>
              <a:t> a la </a:t>
            </a:r>
            <a:r>
              <a:rPr lang="en-US" dirty="0" err="1"/>
              <a:t>constitución</a:t>
            </a:r>
            <a:r>
              <a:rPr lang="en-US" dirty="0"/>
              <a:t> de las </a:t>
            </a:r>
            <a:r>
              <a:rPr lang="en-US" dirty="0" err="1"/>
              <a:t>sociedades</a:t>
            </a:r>
            <a:r>
              <a:rPr lang="en-US" dirty="0"/>
              <a:t> ( </a:t>
            </a:r>
            <a:r>
              <a:rPr lang="en-US" dirty="0" err="1"/>
              <a:t>fechas</a:t>
            </a:r>
            <a:r>
              <a:rPr lang="en-US" dirty="0"/>
              <a:t> de </a:t>
            </a:r>
            <a:r>
              <a:rPr lang="en-US" dirty="0" err="1"/>
              <a:t>constitución</a:t>
            </a:r>
            <a:r>
              <a:rPr lang="en-US" dirty="0"/>
              <a:t>, </a:t>
            </a:r>
            <a:r>
              <a:rPr lang="en-US" dirty="0" err="1"/>
              <a:t>socios</a:t>
            </a:r>
            <a:r>
              <a:rPr lang="en-US" dirty="0"/>
              <a:t>, </a:t>
            </a:r>
            <a:r>
              <a:rPr lang="en-US" dirty="0" err="1"/>
              <a:t>profesionales</a:t>
            </a:r>
            <a:r>
              <a:rPr lang="en-US" dirty="0"/>
              <a:t> </a:t>
            </a:r>
            <a:r>
              <a:rPr lang="en-US" dirty="0" err="1"/>
              <a:t>intervinientes</a:t>
            </a:r>
            <a:r>
              <a:rPr lang="en-US" dirty="0"/>
              <a:t>.</a:t>
            </a:r>
          </a:p>
          <a:p>
            <a:endParaRPr lang="en-US" dirty="0"/>
          </a:p>
          <a:p>
            <a:r>
              <a:rPr lang="en-US" dirty="0"/>
              <a:t>Hasta </a:t>
            </a:r>
            <a:r>
              <a:rPr lang="en-US" dirty="0" err="1"/>
              <a:t>aqui</a:t>
            </a:r>
            <a:r>
              <a:rPr lang="en-US" dirty="0"/>
              <a:t>, temenos </a:t>
            </a:r>
            <a:r>
              <a:rPr lang="en-US" dirty="0" err="1"/>
              <a:t>una</a:t>
            </a:r>
            <a:r>
              <a:rPr lang="en-US" dirty="0"/>
              <a:t> </a:t>
            </a:r>
            <a:r>
              <a:rPr lang="en-US" dirty="0" err="1"/>
              <a:t>investigación</a:t>
            </a:r>
            <a:r>
              <a:rPr lang="en-US" dirty="0"/>
              <a:t> </a:t>
            </a:r>
            <a:r>
              <a:rPr lang="en-US" dirty="0" err="1"/>
              <a:t>desarrollada</a:t>
            </a:r>
            <a:r>
              <a:rPr lang="en-US" dirty="0"/>
              <a:t> en el </a:t>
            </a:r>
            <a:r>
              <a:rPr lang="en-US" dirty="0" err="1"/>
              <a:t>ámbito</a:t>
            </a:r>
            <a:r>
              <a:rPr lang="en-US" dirty="0"/>
              <a:t> </a:t>
            </a:r>
            <a:r>
              <a:rPr lang="en-US" dirty="0" err="1"/>
              <a:t>administrativo</a:t>
            </a:r>
            <a:r>
              <a:rPr lang="en-US" dirty="0"/>
              <a:t>, en la </a:t>
            </a:r>
            <a:r>
              <a:rPr lang="en-US" dirty="0" err="1"/>
              <a:t>cual</a:t>
            </a:r>
            <a:r>
              <a:rPr lang="en-US" dirty="0"/>
              <a:t> se </a:t>
            </a:r>
            <a:r>
              <a:rPr lang="en-US" dirty="0" err="1"/>
              <a:t>llevaron</a:t>
            </a:r>
            <a:r>
              <a:rPr lang="en-US" dirty="0"/>
              <a:t> a </a:t>
            </a:r>
            <a:r>
              <a:rPr lang="en-US" dirty="0" err="1"/>
              <a:t>cabo</a:t>
            </a:r>
            <a:r>
              <a:rPr lang="en-US" dirty="0"/>
              <a:t> </a:t>
            </a:r>
            <a:r>
              <a:rPr lang="en-US" dirty="0" err="1"/>
              <a:t>todas</a:t>
            </a:r>
            <a:r>
              <a:rPr lang="en-US" dirty="0"/>
              <a:t> las </a:t>
            </a:r>
            <a:r>
              <a:rPr lang="en-US" dirty="0" err="1"/>
              <a:t>medidas</a:t>
            </a:r>
            <a:r>
              <a:rPr lang="en-US" dirty="0"/>
              <a:t> </a:t>
            </a:r>
            <a:r>
              <a:rPr lang="en-US" dirty="0" err="1"/>
              <a:t>viables</a:t>
            </a:r>
            <a:r>
              <a:rPr lang="en-US" dirty="0"/>
              <a:t> en el </a:t>
            </a:r>
            <a:r>
              <a:rPr lang="en-US" dirty="0" err="1"/>
              <a:t>marco</a:t>
            </a:r>
            <a:r>
              <a:rPr lang="en-US" dirty="0"/>
              <a:t> de</a:t>
            </a:r>
            <a:r>
              <a:rPr lang="en-US" baseline="0" dirty="0"/>
              <a:t> </a:t>
            </a:r>
            <a:r>
              <a:rPr lang="en-US" dirty="0" err="1"/>
              <a:t>tal</a:t>
            </a:r>
            <a:r>
              <a:rPr lang="en-US" dirty="0"/>
              <a:t> </a:t>
            </a:r>
            <a:r>
              <a:rPr lang="en-US" dirty="0" err="1"/>
              <a:t>instancia</a:t>
            </a:r>
            <a:r>
              <a:rPr lang="en-US" dirty="0"/>
              <a:t> y </a:t>
            </a:r>
            <a:r>
              <a:rPr lang="en-US" dirty="0" err="1"/>
              <a:t>cfr</a:t>
            </a:r>
            <a:r>
              <a:rPr lang="en-US" dirty="0"/>
              <a:t>. las </a:t>
            </a:r>
            <a:r>
              <a:rPr lang="en-US" dirty="0" err="1"/>
              <a:t>facultades</a:t>
            </a:r>
            <a:r>
              <a:rPr lang="en-US" dirty="0"/>
              <a:t> de </a:t>
            </a:r>
            <a:r>
              <a:rPr lang="en-US" dirty="0" err="1"/>
              <a:t>verificacion</a:t>
            </a:r>
            <a:r>
              <a:rPr lang="en-US" dirty="0"/>
              <a:t> y </a:t>
            </a:r>
            <a:r>
              <a:rPr lang="en-US" dirty="0" err="1"/>
              <a:t>fiscalizacion</a:t>
            </a:r>
            <a:r>
              <a:rPr lang="en-US" dirty="0"/>
              <a:t> </a:t>
            </a:r>
            <a:r>
              <a:rPr lang="en-US" dirty="0" err="1"/>
              <a:t>previstas</a:t>
            </a:r>
            <a:r>
              <a:rPr lang="en-US" dirty="0"/>
              <a:t> en la </a:t>
            </a:r>
            <a:r>
              <a:rPr lang="en-US" dirty="0" err="1"/>
              <a:t>legislacion</a:t>
            </a:r>
            <a:r>
              <a:rPr lang="en-US" dirty="0"/>
              <a:t> </a:t>
            </a:r>
            <a:r>
              <a:rPr lang="en-US" dirty="0" err="1"/>
              <a:t>vigente</a:t>
            </a:r>
            <a:r>
              <a:rPr lang="en-US" dirty="0"/>
              <a:t>. </a:t>
            </a:r>
          </a:p>
          <a:p>
            <a:r>
              <a:rPr lang="en-US" dirty="0"/>
              <a:t>Por </a:t>
            </a:r>
            <a:r>
              <a:rPr lang="en-US" dirty="0" err="1"/>
              <a:t>otro</a:t>
            </a:r>
            <a:r>
              <a:rPr lang="en-US" dirty="0"/>
              <a:t> </a:t>
            </a:r>
            <a:r>
              <a:rPr lang="en-US" dirty="0" err="1"/>
              <a:t>lado</a:t>
            </a:r>
            <a:r>
              <a:rPr lang="en-US" dirty="0"/>
              <a:t> , se </a:t>
            </a:r>
            <a:r>
              <a:rPr lang="en-US" dirty="0" err="1"/>
              <a:t>trabajo</a:t>
            </a:r>
            <a:r>
              <a:rPr lang="en-US" dirty="0"/>
              <a:t> en el </a:t>
            </a:r>
            <a:r>
              <a:rPr lang="en-US" dirty="0" err="1"/>
              <a:t>universo</a:t>
            </a:r>
            <a:r>
              <a:rPr lang="en-US" dirty="0"/>
              <a:t> de </a:t>
            </a:r>
            <a:r>
              <a:rPr lang="en-US" dirty="0" err="1"/>
              <a:t>contribuyentes</a:t>
            </a:r>
            <a:r>
              <a:rPr lang="en-US" dirty="0"/>
              <a:t> </a:t>
            </a:r>
            <a:r>
              <a:rPr lang="en-US" dirty="0" err="1"/>
              <a:t>usuarios</a:t>
            </a:r>
            <a:r>
              <a:rPr lang="en-US" dirty="0"/>
              <a:t> de tales </a:t>
            </a:r>
            <a:r>
              <a:rPr lang="en-US" dirty="0" err="1"/>
              <a:t>facturas</a:t>
            </a:r>
            <a:r>
              <a:rPr lang="en-US" dirty="0"/>
              <a:t>. </a:t>
            </a:r>
          </a:p>
          <a:p>
            <a:r>
              <a:rPr lang="en-US" dirty="0" err="1"/>
              <a:t>Considerando</a:t>
            </a:r>
            <a:r>
              <a:rPr lang="en-US" dirty="0"/>
              <a:t> que se </a:t>
            </a:r>
            <a:r>
              <a:rPr lang="en-US" dirty="0" err="1"/>
              <a:t>trataba</a:t>
            </a:r>
            <a:r>
              <a:rPr lang="en-US" dirty="0"/>
              <a:t> de </a:t>
            </a:r>
            <a:r>
              <a:rPr lang="en-US" dirty="0" err="1"/>
              <a:t>facturación</a:t>
            </a:r>
            <a:r>
              <a:rPr lang="en-US" dirty="0"/>
              <a:t> electronica, </a:t>
            </a:r>
            <a:r>
              <a:rPr lang="en-US" dirty="0" err="1"/>
              <a:t>fue</a:t>
            </a:r>
            <a:r>
              <a:rPr lang="en-US" dirty="0"/>
              <a:t> mas </a:t>
            </a:r>
            <a:r>
              <a:rPr lang="en-US" dirty="0" err="1"/>
              <a:t>sencillo</a:t>
            </a:r>
            <a:r>
              <a:rPr lang="en-US" dirty="0"/>
              <a:t>  </a:t>
            </a:r>
            <a:r>
              <a:rPr lang="en-US" dirty="0" err="1"/>
              <a:t>identificar</a:t>
            </a:r>
            <a:r>
              <a:rPr lang="en-US" dirty="0"/>
              <a:t> a los </a:t>
            </a:r>
            <a:r>
              <a:rPr lang="en-US" dirty="0" err="1"/>
              <a:t>usuarios</a:t>
            </a:r>
            <a:r>
              <a:rPr lang="en-US" dirty="0"/>
              <a:t> y </a:t>
            </a:r>
            <a:r>
              <a:rPr lang="en-US" dirty="0" err="1"/>
              <a:t>proyectar</a:t>
            </a:r>
            <a:r>
              <a:rPr lang="en-US" dirty="0"/>
              <a:t> el eventual </a:t>
            </a:r>
            <a:r>
              <a:rPr lang="en-US" dirty="0" err="1"/>
              <a:t>perjuicio</a:t>
            </a:r>
            <a:r>
              <a:rPr lang="en-US" dirty="0"/>
              <a:t> fiscal.</a:t>
            </a:r>
          </a:p>
          <a:p>
            <a:endParaRPr dirty="0"/>
          </a:p>
        </p:txBody>
      </p:sp>
      <p:sp>
        <p:nvSpPr>
          <p:cNvPr id="423" name="Google Shape;42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Google Shape;435;p10: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n-US" dirty="0"/>
              <a:t>La </a:t>
            </a:r>
            <a:r>
              <a:rPr lang="en-US" dirty="0" err="1"/>
              <a:t>presentacion</a:t>
            </a:r>
            <a:r>
              <a:rPr lang="en-US" dirty="0"/>
              <a:t> judicial </a:t>
            </a:r>
            <a:r>
              <a:rPr lang="en-US" dirty="0" err="1"/>
              <a:t>fue</a:t>
            </a:r>
            <a:r>
              <a:rPr lang="en-US" dirty="0"/>
              <a:t> </a:t>
            </a:r>
            <a:r>
              <a:rPr lang="en-US" dirty="0" err="1"/>
              <a:t>realizada</a:t>
            </a:r>
            <a:r>
              <a:rPr lang="en-US" dirty="0"/>
              <a:t> el 31 de </a:t>
            </a:r>
            <a:r>
              <a:rPr lang="en-US" dirty="0" err="1"/>
              <a:t>marzo</a:t>
            </a:r>
            <a:r>
              <a:rPr lang="en-US" dirty="0"/>
              <a:t> de 2017.</a:t>
            </a:r>
            <a:endParaRPr dirty="0"/>
          </a:p>
        </p:txBody>
      </p:sp>
      <p:sp>
        <p:nvSpPr>
          <p:cNvPr id="436" name="Google Shape;436;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g117f747f9aa_0_1960:notes"/>
          <p:cNvSpPr txBox="1">
            <a:spLocks noGrp="1"/>
          </p:cNvSpPr>
          <p:nvPr>
            <p:ph type="body" idx="1"/>
          </p:nvPr>
        </p:nvSpPr>
        <p:spPr>
          <a:xfrm>
            <a:off x="685784" y="4343390"/>
            <a:ext cx="5486364" cy="4114872"/>
          </a:xfrm>
          <a:prstGeom prst="rect">
            <a:avLst/>
          </a:prstGeom>
        </p:spPr>
        <p:txBody>
          <a:bodyPr spcFirstLastPara="1" wrap="square" lIns="80152" tIns="80152" rIns="80152" bIns="80152" anchor="t" anchorCtr="0">
            <a:noAutofit/>
          </a:bodyPr>
          <a:lstStyle/>
          <a:p>
            <a:r>
              <a:rPr lang="en-US" dirty="0"/>
              <a:t>El </a:t>
            </a:r>
            <a:r>
              <a:rPr lang="en-US" dirty="0" err="1"/>
              <a:t>monto</a:t>
            </a:r>
            <a:r>
              <a:rPr lang="en-US" dirty="0"/>
              <a:t> </a:t>
            </a:r>
            <a:r>
              <a:rPr lang="en-US" dirty="0" err="1"/>
              <a:t>neto</a:t>
            </a:r>
            <a:r>
              <a:rPr lang="en-US" dirty="0"/>
              <a:t> de la </a:t>
            </a:r>
            <a:r>
              <a:rPr lang="en-US" dirty="0" err="1"/>
              <a:t>facturacion</a:t>
            </a:r>
            <a:r>
              <a:rPr lang="en-US" dirty="0"/>
              <a:t> </a:t>
            </a:r>
            <a:r>
              <a:rPr lang="en-US" dirty="0" err="1"/>
              <a:t>emitida</a:t>
            </a:r>
            <a:r>
              <a:rPr lang="en-US" dirty="0"/>
              <a:t> </a:t>
            </a:r>
            <a:r>
              <a:rPr lang="en-US" dirty="0" err="1"/>
              <a:t>en</a:t>
            </a:r>
            <a:r>
              <a:rPr lang="en-US" dirty="0"/>
              <a:t> </a:t>
            </a:r>
            <a:r>
              <a:rPr lang="en-US" dirty="0" err="1"/>
              <a:t>enero</a:t>
            </a:r>
            <a:r>
              <a:rPr lang="en-US" dirty="0"/>
              <a:t> 2015 a </a:t>
            </a:r>
            <a:r>
              <a:rPr lang="en-US" dirty="0" err="1"/>
              <a:t>diciembre</a:t>
            </a:r>
            <a:r>
              <a:rPr lang="en-US" dirty="0"/>
              <a:t> 2016 </a:t>
            </a:r>
            <a:r>
              <a:rPr lang="en-US" dirty="0" err="1"/>
              <a:t>ascendio</a:t>
            </a:r>
            <a:r>
              <a:rPr lang="en-US" dirty="0"/>
              <a:t> a la </a:t>
            </a:r>
            <a:r>
              <a:rPr lang="en-US" dirty="0" err="1"/>
              <a:t>suma</a:t>
            </a:r>
            <a:r>
              <a:rPr lang="en-US" dirty="0"/>
              <a:t> de $1.200.000.000 (</a:t>
            </a:r>
            <a:r>
              <a:rPr lang="en-US" dirty="0" err="1"/>
              <a:t>u$s</a:t>
            </a:r>
            <a:r>
              <a:rPr lang="en-US" dirty="0"/>
              <a:t> 80.000.000)</a:t>
            </a:r>
            <a:endParaRPr dirty="0"/>
          </a:p>
        </p:txBody>
      </p:sp>
      <p:sp>
        <p:nvSpPr>
          <p:cNvPr id="449" name="Google Shape;449;g117f747f9aa_0_19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17</a:t>
            </a:fld>
            <a:endParaRPr lang="es-AR"/>
          </a:p>
        </p:txBody>
      </p:sp>
    </p:spTree>
    <p:extLst>
      <p:ext uri="{BB962C8B-B14F-4D97-AF65-F5344CB8AC3E}">
        <p14:creationId xmlns:p14="http://schemas.microsoft.com/office/powerpoint/2010/main" xmlns="" val="39099123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6"/>
        <p:cNvGrpSpPr/>
        <p:nvPr/>
      </p:nvGrpSpPr>
      <p:grpSpPr>
        <a:xfrm>
          <a:off x="0" y="0"/>
          <a:ext cx="0" cy="0"/>
          <a:chOff x="0" y="0"/>
          <a:chExt cx="0" cy="0"/>
        </a:xfrm>
      </p:grpSpPr>
      <p:sp>
        <p:nvSpPr>
          <p:cNvPr id="487" name="Google Shape;487;p11: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n-US" dirty="0"/>
              <a:t>La </a:t>
            </a:r>
            <a:r>
              <a:rPr lang="en-US" dirty="0" err="1"/>
              <a:t>presentación</a:t>
            </a:r>
            <a:r>
              <a:rPr lang="en-US" dirty="0"/>
              <a:t> judicial, al </a:t>
            </a:r>
            <a:r>
              <a:rPr lang="en-US" dirty="0" err="1"/>
              <a:t>margen</a:t>
            </a:r>
            <a:r>
              <a:rPr lang="en-US" dirty="0"/>
              <a:t> de </a:t>
            </a:r>
            <a:r>
              <a:rPr lang="en-US" dirty="0" err="1"/>
              <a:t>dar</a:t>
            </a:r>
            <a:r>
              <a:rPr lang="en-US" dirty="0"/>
              <a:t> </a:t>
            </a:r>
            <a:r>
              <a:rPr lang="en-US" dirty="0" err="1"/>
              <a:t>cuenta</a:t>
            </a:r>
            <a:r>
              <a:rPr lang="en-US" dirty="0"/>
              <a:t> de la </a:t>
            </a:r>
            <a:r>
              <a:rPr lang="en-US" dirty="0" err="1"/>
              <a:t>existencia</a:t>
            </a:r>
            <a:r>
              <a:rPr lang="en-US" dirty="0"/>
              <a:t> de </a:t>
            </a:r>
            <a:r>
              <a:rPr lang="en-US" dirty="0" err="1"/>
              <a:t>una</a:t>
            </a:r>
            <a:r>
              <a:rPr lang="en-US" dirty="0"/>
              <a:t> </a:t>
            </a:r>
            <a:r>
              <a:rPr lang="en-US" dirty="0" err="1"/>
              <a:t>asociación</a:t>
            </a:r>
            <a:r>
              <a:rPr lang="en-US" dirty="0"/>
              <a:t> </a:t>
            </a:r>
            <a:r>
              <a:rPr lang="en-US" dirty="0" err="1"/>
              <a:t>ilícita</a:t>
            </a:r>
            <a:r>
              <a:rPr lang="en-US" dirty="0"/>
              <a:t> fiscal, </a:t>
            </a:r>
            <a:r>
              <a:rPr lang="en-US" dirty="0" err="1"/>
              <a:t>dió</a:t>
            </a:r>
            <a:r>
              <a:rPr lang="en-US" baseline="0" dirty="0"/>
              <a:t> </a:t>
            </a:r>
            <a:r>
              <a:rPr lang="en-US" baseline="0" dirty="0" err="1"/>
              <a:t>cuenta</a:t>
            </a:r>
            <a:r>
              <a:rPr lang="en-US" baseline="0" dirty="0"/>
              <a:t> de </a:t>
            </a:r>
            <a:r>
              <a:rPr lang="en-US" dirty="0"/>
              <a:t>la </a:t>
            </a:r>
            <a:r>
              <a:rPr lang="en-US" dirty="0" err="1"/>
              <a:t>necesidad</a:t>
            </a:r>
            <a:r>
              <a:rPr lang="en-US" dirty="0"/>
              <a:t> </a:t>
            </a:r>
            <a:r>
              <a:rPr lang="en-US" baseline="0" dirty="0"/>
              <a:t>de </a:t>
            </a:r>
            <a:r>
              <a:rPr lang="en-US" baseline="0" dirty="0" err="1"/>
              <a:t>anoticiar</a:t>
            </a:r>
            <a:r>
              <a:rPr lang="en-US" baseline="0" dirty="0"/>
              <a:t> “ en </a:t>
            </a:r>
            <a:r>
              <a:rPr lang="en-US" baseline="0" dirty="0" err="1"/>
              <a:t>ese</a:t>
            </a:r>
            <a:r>
              <a:rPr lang="en-US" baseline="0" dirty="0"/>
              <a:t> </a:t>
            </a:r>
            <a:r>
              <a:rPr lang="en-US" baseline="0" dirty="0" err="1"/>
              <a:t>momento</a:t>
            </a:r>
            <a:r>
              <a:rPr lang="en-US" baseline="0" dirty="0"/>
              <a:t>” los </a:t>
            </a:r>
            <a:r>
              <a:rPr lang="en-US" baseline="0" dirty="0" err="1"/>
              <a:t>hechos</a:t>
            </a:r>
            <a:r>
              <a:rPr lang="en-US" baseline="0" dirty="0"/>
              <a:t>,  </a:t>
            </a:r>
            <a:r>
              <a:rPr lang="en-US" baseline="0" dirty="0" err="1"/>
              <a:t>básicamente</a:t>
            </a:r>
            <a:r>
              <a:rPr lang="en-US" baseline="0" dirty="0"/>
              <a:t> </a:t>
            </a:r>
            <a:r>
              <a:rPr lang="en-US" baseline="0" dirty="0" err="1"/>
              <a:t>motivada</a:t>
            </a:r>
            <a:r>
              <a:rPr lang="en-US" baseline="0" dirty="0"/>
              <a:t> </a:t>
            </a:r>
            <a:r>
              <a:rPr lang="en-US" baseline="0" dirty="0" err="1"/>
              <a:t>por</a:t>
            </a:r>
            <a:r>
              <a:rPr lang="en-US" baseline="0" dirty="0"/>
              <a:t> la </a:t>
            </a:r>
            <a:r>
              <a:rPr lang="en-US" baseline="0" dirty="0" err="1"/>
              <a:t>necesidad</a:t>
            </a:r>
            <a:r>
              <a:rPr lang="en-US" baseline="0" dirty="0"/>
              <a:t> de </a:t>
            </a:r>
            <a:r>
              <a:rPr lang="en-US" baseline="0" dirty="0" err="1"/>
              <a:t>recurrir</a:t>
            </a:r>
            <a:r>
              <a:rPr lang="en-US" baseline="0" dirty="0"/>
              <a:t> a </a:t>
            </a:r>
            <a:r>
              <a:rPr lang="en-US" baseline="0" dirty="0" err="1"/>
              <a:t>tal</a:t>
            </a:r>
            <a:r>
              <a:rPr lang="en-US" baseline="0" dirty="0"/>
              <a:t> </a:t>
            </a:r>
            <a:r>
              <a:rPr lang="en-US" baseline="0" dirty="0" err="1"/>
              <a:t>ámbito</a:t>
            </a:r>
            <a:r>
              <a:rPr lang="en-US" baseline="0" dirty="0"/>
              <a:t> en </a:t>
            </a:r>
            <a:r>
              <a:rPr lang="en-US" baseline="0" dirty="0" err="1"/>
              <a:t>funcion</a:t>
            </a:r>
            <a:r>
              <a:rPr lang="en-US" baseline="0" dirty="0"/>
              <a:t> a la </a:t>
            </a:r>
            <a:r>
              <a:rPr lang="en-US" baseline="0" dirty="0" err="1"/>
              <a:t>naturaleza</a:t>
            </a:r>
            <a:r>
              <a:rPr lang="en-US" baseline="0" dirty="0"/>
              <a:t> de las </a:t>
            </a:r>
            <a:r>
              <a:rPr lang="en-US" baseline="0" dirty="0" err="1"/>
              <a:t>medidas</a:t>
            </a:r>
            <a:r>
              <a:rPr lang="en-US" baseline="0" dirty="0"/>
              <a:t> </a:t>
            </a:r>
            <a:r>
              <a:rPr lang="en-US" baseline="0" dirty="0" err="1"/>
              <a:t>que</a:t>
            </a:r>
            <a:r>
              <a:rPr lang="en-US" baseline="0" dirty="0"/>
              <a:t> se </a:t>
            </a:r>
            <a:r>
              <a:rPr lang="en-US" baseline="0" dirty="0" err="1"/>
              <a:t>necesitaba</a:t>
            </a:r>
            <a:r>
              <a:rPr lang="en-US" baseline="0" dirty="0"/>
              <a:t> </a:t>
            </a:r>
            <a:r>
              <a:rPr lang="en-US" baseline="0" dirty="0" err="1"/>
              <a:t>producir</a:t>
            </a:r>
            <a:r>
              <a:rPr lang="en-US" baseline="0" dirty="0"/>
              <a:t>. </a:t>
            </a:r>
          </a:p>
          <a:p>
            <a:r>
              <a:rPr lang="en-US" dirty="0"/>
              <a:t>La </a:t>
            </a:r>
            <a:r>
              <a:rPr lang="en-US" dirty="0" err="1"/>
              <a:t>administración</a:t>
            </a:r>
            <a:r>
              <a:rPr lang="en-US" dirty="0"/>
              <a:t> </a:t>
            </a:r>
            <a:r>
              <a:rPr lang="en-US" dirty="0" err="1"/>
              <a:t>agotó</a:t>
            </a:r>
            <a:r>
              <a:rPr lang="en-US" dirty="0"/>
              <a:t> las </a:t>
            </a:r>
            <a:r>
              <a:rPr lang="en-US" dirty="0" err="1"/>
              <a:t>medidas</a:t>
            </a:r>
            <a:r>
              <a:rPr lang="en-US" dirty="0"/>
              <a:t> </a:t>
            </a:r>
            <a:r>
              <a:rPr lang="en-US" dirty="0" err="1"/>
              <a:t>que</a:t>
            </a:r>
            <a:r>
              <a:rPr lang="en-US" dirty="0"/>
              <a:t> podia </a:t>
            </a:r>
            <a:r>
              <a:rPr lang="en-US" dirty="0" err="1"/>
              <a:t>producir</a:t>
            </a:r>
            <a:r>
              <a:rPr lang="en-US" dirty="0"/>
              <a:t>.</a:t>
            </a:r>
          </a:p>
          <a:p>
            <a:endParaRPr dirty="0"/>
          </a:p>
        </p:txBody>
      </p:sp>
      <p:sp>
        <p:nvSpPr>
          <p:cNvPr id="488" name="Google Shape;488;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77500" lnSpcReduction="20000"/>
          </a:bodyPr>
          <a:lstStyle/>
          <a:p>
            <a:r>
              <a:rPr lang="es-AR" dirty="0"/>
              <a:t> 1. ROL DENUNCIANTE</a:t>
            </a:r>
          </a:p>
          <a:p>
            <a:r>
              <a:rPr lang="es-AR" sz="1200" dirty="0"/>
              <a:t>El Régimen Penal Tributario, en el artículo 18 regula ciertos detalles y requisitos inherentes a la denuncia penal: </a:t>
            </a:r>
          </a:p>
          <a:p>
            <a:endParaRPr lang="es-AR" sz="1200" dirty="0"/>
          </a:p>
          <a:p>
            <a:r>
              <a:rPr lang="es-AR" sz="1200" dirty="0"/>
              <a:t>“El organismo recaudador formulará denuncia una vez dictada la determinación de oficio de la deuda tributaria o resuelta en sede administrativa la impugnación de las actas de determinación de la deuda de los recursos de la seguridad social, aun cuando se encontraren recurridos los actos respectivos. </a:t>
            </a:r>
          </a:p>
          <a:p>
            <a:r>
              <a:rPr lang="es-AR" sz="1200" dirty="0"/>
              <a:t>En aquellos casos en que no corresponda la determinación administrativa de la deuda se formulará de inmediato la pertinente denuncia, una vez formada la convicción administrativa de la presunta comisión del hecho ilícito. </a:t>
            </a:r>
          </a:p>
          <a:p>
            <a:r>
              <a:rPr lang="es-AR" sz="1200" dirty="0"/>
              <a:t>En ambos supuestos deberá mediar decisión fundada del correspondiente servicio jurídico, por los funcionarios a quienes se les hubiese asignado expresamente esa competencia.</a:t>
            </a:r>
          </a:p>
          <a:p>
            <a:r>
              <a:rPr lang="es-AR" sz="1200" dirty="0"/>
              <a:t>Cuando la denuncia penal fuere formulada por un tercero, el juez remitirá los antecedentes al organismo recaudador que corresponda a fin de que inmediatamente dé comienzo al procedimiento de verificación y determinación de la deuda haciendo uso de las facultades de fiscalización previstas en las leyes de procedimiento respectivas. El organismo recaudador deberá emitir el acto administrativo a que se refiere el primer párrafo en un plazo de ciento veinte (120) días hábiles administrativos, prorrogables a requerimiento fundado de dicho organismo”.</a:t>
            </a:r>
          </a:p>
          <a:p>
            <a:endParaRPr lang="es-AR" dirty="0"/>
          </a:p>
          <a:p>
            <a:r>
              <a:rPr lang="es-AR" dirty="0"/>
              <a:t>2. ROL DE AUXILIAR </a:t>
            </a:r>
          </a:p>
          <a:p>
            <a:pPr marL="0" marR="0" lvl="0" indent="0" algn="l" defTabSz="914400" rtl="0" eaLnBrk="1" fontAlgn="auto" latinLnBrk="0" hangingPunct="1">
              <a:lnSpc>
                <a:spcPct val="100000"/>
              </a:lnSpc>
              <a:spcBef>
                <a:spcPts val="0"/>
              </a:spcBef>
              <a:spcAft>
                <a:spcPts val="0"/>
              </a:spcAft>
              <a:buClrTx/>
              <a:buSzTx/>
              <a:buFontTx/>
              <a:buNone/>
              <a:tabLst/>
              <a:defRPr/>
            </a:pPr>
            <a:r>
              <a:rPr lang="es-AR" sz="1200" dirty="0">
                <a:latin typeface="Arial" panose="020B0604020202020204" pitchFamily="34" charset="0"/>
                <a:cs typeface="Arial" panose="020B0604020202020204" pitchFamily="34" charset="0"/>
              </a:rPr>
              <a:t>Allanamientos; </a:t>
            </a:r>
            <a:r>
              <a:rPr lang="es-AR" sz="1200" dirty="0" err="1">
                <a:latin typeface="Arial" panose="020B0604020202020204" pitchFamily="34" charset="0"/>
                <a:cs typeface="Arial" panose="020B0604020202020204" pitchFamily="34" charset="0"/>
              </a:rPr>
              <a:t>desintervencion</a:t>
            </a:r>
            <a:r>
              <a:rPr lang="es-AR" sz="1200" dirty="0">
                <a:latin typeface="Arial" panose="020B0604020202020204" pitchFamily="34" charset="0"/>
                <a:cs typeface="Arial" panose="020B0604020202020204" pitchFamily="34" charset="0"/>
              </a:rPr>
              <a:t> de documentación, análisis de escuchas,  Oficios , elaboración y análisis de informes. </a:t>
            </a:r>
          </a:p>
          <a:p>
            <a:endParaRPr lang="es-AR" dirty="0"/>
          </a:p>
          <a:p>
            <a:r>
              <a:rPr lang="es-AR" dirty="0"/>
              <a:t>3. ROL DE QUERELLANTE </a:t>
            </a:r>
          </a:p>
          <a:p>
            <a:r>
              <a:rPr lang="es-AR" dirty="0"/>
              <a:t>Como querellante, una vez presentada la solicitud de ser tenido como tal, impulso la </a:t>
            </a:r>
            <a:r>
              <a:rPr lang="es-AR" dirty="0" err="1"/>
              <a:t>realizacion</a:t>
            </a:r>
            <a:r>
              <a:rPr lang="es-AR" dirty="0"/>
              <a:t> de diversas medidas prueba tendientes a propiciar el avance de la investigación, propuso la pericia de elementos informáticos y teléfonos secuestrados, solicito el acceso a la documentación secuestrada efectuando un informe de vinculación de la prueba en función a la hipótesis sostenida, solicito los procesamientos de distintos sujetos, se opuso a las solicitudes de sobreseimiento, etc.</a:t>
            </a:r>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19</a:t>
            </a:fld>
            <a:endParaRPr lang="es-AR"/>
          </a:p>
        </p:txBody>
      </p:sp>
    </p:spTree>
    <p:extLst>
      <p:ext uri="{BB962C8B-B14F-4D97-AF65-F5344CB8AC3E}">
        <p14:creationId xmlns:p14="http://schemas.microsoft.com/office/powerpoint/2010/main" xmlns="" val="10921394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8"/>
        <p:cNvGrpSpPr/>
        <p:nvPr/>
      </p:nvGrpSpPr>
      <p:grpSpPr>
        <a:xfrm>
          <a:off x="0" y="0"/>
          <a:ext cx="0" cy="0"/>
          <a:chOff x="0" y="0"/>
          <a:chExt cx="0" cy="0"/>
        </a:xfrm>
      </p:grpSpPr>
      <p:sp>
        <p:nvSpPr>
          <p:cNvPr id="499" name="Google Shape;499;p12: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n-US" dirty="0"/>
              <a:t>La </a:t>
            </a:r>
            <a:r>
              <a:rPr lang="en-US" dirty="0" err="1"/>
              <a:t>medidas</a:t>
            </a:r>
            <a:r>
              <a:rPr lang="en-US" dirty="0"/>
              <a:t> </a:t>
            </a:r>
            <a:r>
              <a:rPr lang="en-US" dirty="0" err="1"/>
              <a:t>propuestas</a:t>
            </a:r>
            <a:r>
              <a:rPr lang="en-US" dirty="0"/>
              <a:t> </a:t>
            </a:r>
            <a:r>
              <a:rPr lang="en-US" dirty="0" err="1"/>
              <a:t>fueron</a:t>
            </a:r>
            <a:r>
              <a:rPr lang="en-US" dirty="0"/>
              <a:t> </a:t>
            </a:r>
            <a:r>
              <a:rPr lang="en-US" dirty="0" err="1"/>
              <a:t>compartidas</a:t>
            </a:r>
            <a:r>
              <a:rPr lang="en-US" dirty="0"/>
              <a:t> por el MPF.</a:t>
            </a:r>
          </a:p>
          <a:p>
            <a:r>
              <a:rPr lang="en-US" dirty="0" err="1"/>
              <a:t>Actuación</a:t>
            </a:r>
            <a:r>
              <a:rPr lang="en-US" dirty="0"/>
              <a:t> del </a:t>
            </a:r>
            <a:r>
              <a:rPr lang="en-US" dirty="0" err="1"/>
              <a:t>organismo</a:t>
            </a:r>
            <a:r>
              <a:rPr lang="en-US" dirty="0"/>
              <a:t> </a:t>
            </a:r>
            <a:r>
              <a:rPr lang="en-US" dirty="0" err="1"/>
              <a:t>como</a:t>
            </a:r>
            <a:r>
              <a:rPr lang="en-US" dirty="0"/>
              <a:t> </a:t>
            </a:r>
            <a:r>
              <a:rPr lang="en-US" dirty="0" err="1"/>
              <a:t>auxiliar</a:t>
            </a:r>
            <a:r>
              <a:rPr lang="en-US" dirty="0"/>
              <a:t>: </a:t>
            </a:r>
            <a:r>
              <a:rPr lang="en-US" dirty="0" err="1"/>
              <a:t>requiriéndose</a:t>
            </a:r>
            <a:r>
              <a:rPr lang="en-US" dirty="0"/>
              <a:t> </a:t>
            </a:r>
            <a:r>
              <a:rPr lang="en-US" dirty="0" err="1"/>
              <a:t>su</a:t>
            </a:r>
            <a:r>
              <a:rPr lang="en-US" dirty="0"/>
              <a:t> </a:t>
            </a:r>
            <a:r>
              <a:rPr lang="en-US" dirty="0" err="1"/>
              <a:t>intervencion</a:t>
            </a:r>
            <a:r>
              <a:rPr lang="en-US" dirty="0"/>
              <a:t> en </a:t>
            </a:r>
            <a:r>
              <a:rPr lang="en-US" dirty="0" err="1"/>
              <a:t>ocasion</a:t>
            </a:r>
            <a:r>
              <a:rPr lang="en-US" dirty="0"/>
              <a:t> de </a:t>
            </a:r>
            <a:r>
              <a:rPr lang="en-US" dirty="0" err="1"/>
              <a:t>analizar</a:t>
            </a:r>
            <a:r>
              <a:rPr lang="en-US" dirty="0"/>
              <a:t> las </a:t>
            </a:r>
            <a:r>
              <a:rPr lang="en-US" dirty="0" err="1"/>
              <a:t>escuchas</a:t>
            </a:r>
            <a:r>
              <a:rPr lang="en-US" dirty="0"/>
              <a:t> </a:t>
            </a:r>
            <a:r>
              <a:rPr lang="en-US" dirty="0" err="1"/>
              <a:t>telefónicas</a:t>
            </a:r>
            <a:r>
              <a:rPr lang="en-US" dirty="0"/>
              <a:t>. </a:t>
            </a:r>
            <a:endParaRPr dirty="0"/>
          </a:p>
        </p:txBody>
      </p:sp>
      <p:sp>
        <p:nvSpPr>
          <p:cNvPr id="500" name="Google Shape;50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Google Shape;512;p13: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pPr lvl="0"/>
            <a:r>
              <a:rPr lang="es-AR" sz="1200" dirty="0"/>
              <a:t>En dicha </a:t>
            </a:r>
            <a:r>
              <a:rPr lang="es-AR" sz="1200" dirty="0" err="1"/>
              <a:t>organización</a:t>
            </a:r>
            <a:r>
              <a:rPr lang="es-AR" sz="1200" dirty="0"/>
              <a:t> criminal actuaron personas que </a:t>
            </a:r>
            <a:r>
              <a:rPr lang="es-AR" sz="1200" b="1" dirty="0" err="1"/>
              <a:t>dirigían</a:t>
            </a:r>
            <a:r>
              <a:rPr lang="es-AR" sz="1200" dirty="0"/>
              <a:t> la maniobra desde la </a:t>
            </a:r>
            <a:r>
              <a:rPr lang="es-AR" sz="1200" dirty="0" err="1"/>
              <a:t>cúspide</a:t>
            </a:r>
            <a:r>
              <a:rPr lang="es-AR" sz="1200" dirty="0"/>
              <a:t>, impartiendo directivas a sus colaboradores y ejecutores, operando las empresas ficticias que eran constituidas e inscriptas ante la AFIP, administrando la emisión de facturación apócrifa y estableciendo el porcentaje con el que se la </a:t>
            </a:r>
            <a:r>
              <a:rPr lang="es-AR" sz="1200" dirty="0" err="1"/>
              <a:t>vendía</a:t>
            </a:r>
            <a:r>
              <a:rPr lang="es-AR" sz="1200" dirty="0"/>
              <a:t> a los usuarios. (conversaciones telefónicas),  los sucedía un segundo eslabón con capacidad decisoria, aunque menor a los organizadores pero cuya actividad era esencial en la conducta quienes gestionaban la creación de usinas falsas, asesoraban y certificaban </a:t>
            </a:r>
            <a:r>
              <a:rPr lang="es-AR" sz="1200" dirty="0" err="1"/>
              <a:t>documentación</a:t>
            </a:r>
            <a:r>
              <a:rPr lang="es-AR" sz="1200" dirty="0"/>
              <a:t> con tal objeto, conseguían a las personas que </a:t>
            </a:r>
            <a:r>
              <a:rPr lang="es-AR" sz="1200" dirty="0" err="1"/>
              <a:t>aportarían</a:t>
            </a:r>
            <a:r>
              <a:rPr lang="es-AR" sz="1200" dirty="0"/>
              <a:t> sus datos para hacerlos figurar como titulares, o bien actuaban como </a:t>
            </a:r>
            <a:r>
              <a:rPr lang="es-AR" sz="1200" b="1" dirty="0"/>
              <a:t>mediadores o intermediarios</a:t>
            </a:r>
            <a:r>
              <a:rPr lang="es-AR" sz="1200" dirty="0"/>
              <a:t> entre la </a:t>
            </a:r>
            <a:r>
              <a:rPr lang="es-AR" sz="1200" dirty="0" err="1"/>
              <a:t>fabricación</a:t>
            </a:r>
            <a:r>
              <a:rPr lang="es-AR" sz="1200" dirty="0"/>
              <a:t> de comprobantes </a:t>
            </a:r>
            <a:r>
              <a:rPr lang="es-AR" sz="1200" dirty="0" err="1"/>
              <a:t>apócrifos</a:t>
            </a:r>
            <a:r>
              <a:rPr lang="es-AR" sz="1200" dirty="0"/>
              <a:t> y su </a:t>
            </a:r>
            <a:r>
              <a:rPr lang="es-AR" sz="1200" dirty="0" err="1"/>
              <a:t>comercialización</a:t>
            </a:r>
            <a:r>
              <a:rPr lang="es-AR" sz="1200" dirty="0"/>
              <a:t>, todas actividades indispensables para la </a:t>
            </a:r>
            <a:r>
              <a:rPr lang="es-AR" sz="1200" dirty="0" err="1"/>
              <a:t>concreción</a:t>
            </a:r>
            <a:r>
              <a:rPr lang="es-AR" sz="1200" dirty="0"/>
              <a:t> de la maniobra. </a:t>
            </a:r>
          </a:p>
          <a:p>
            <a:pPr lvl="0"/>
            <a:endParaRPr lang="es-AR" sz="1200" dirty="0"/>
          </a:p>
          <a:p>
            <a:pPr lvl="0"/>
            <a:r>
              <a:rPr lang="es-AR" sz="1200" dirty="0"/>
              <a:t>Finalmente, surgen los </a:t>
            </a:r>
            <a:r>
              <a:rPr lang="es-AR" sz="1200" b="1" dirty="0"/>
              <a:t>colaboradores o vendedores</a:t>
            </a:r>
            <a:r>
              <a:rPr lang="es-AR" sz="1200" dirty="0"/>
              <a:t> de menor trascendencia en la </a:t>
            </a:r>
            <a:r>
              <a:rPr lang="es-AR" sz="1200" dirty="0" err="1"/>
              <a:t>configuración</a:t>
            </a:r>
            <a:r>
              <a:rPr lang="es-AR" sz="1200" dirty="0"/>
              <a:t> de la conducta delictiva, preparando pedidos, confeccionando tickets o facturas, pero siempre en cumplimiento de directivas que recibían de otros integrantes de los eslabones </a:t>
            </a:r>
            <a:r>
              <a:rPr lang="es-AR" sz="1200" dirty="0" err="1"/>
              <a:t>más</a:t>
            </a:r>
            <a:r>
              <a:rPr lang="es-AR" sz="1200" dirty="0"/>
              <a:t> altos antes referidos. </a:t>
            </a:r>
          </a:p>
          <a:p>
            <a:pPr lvl="0"/>
            <a:endParaRPr dirty="0"/>
          </a:p>
        </p:txBody>
      </p:sp>
      <p:sp>
        <p:nvSpPr>
          <p:cNvPr id="513" name="Google Shape;513;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lvl="0"/>
            <a:r>
              <a:rPr lang="es-AR" sz="1200" dirty="0">
                <a:solidFill>
                  <a:schemeClr val="accent1"/>
                </a:solidFill>
              </a:rPr>
              <a:t>La experiencia en la investigación de delitos complejos de evasión condujo a la detección de organizaciones criminales altamente especializadas, cuyo accionar se dirige al “mercado de contribuyentes” interesados en el “</a:t>
            </a:r>
            <a:r>
              <a:rPr lang="es-AR" sz="1200" dirty="0" err="1">
                <a:solidFill>
                  <a:schemeClr val="accent1"/>
                </a:solidFill>
              </a:rPr>
              <a:t>know</a:t>
            </a:r>
            <a:r>
              <a:rPr lang="es-AR" sz="1200" dirty="0">
                <a:solidFill>
                  <a:schemeClr val="accent1"/>
                </a:solidFill>
              </a:rPr>
              <a:t> </a:t>
            </a:r>
            <a:r>
              <a:rPr lang="es-AR" sz="1200" dirty="0" err="1">
                <a:solidFill>
                  <a:schemeClr val="accent1"/>
                </a:solidFill>
              </a:rPr>
              <a:t>how</a:t>
            </a:r>
            <a:r>
              <a:rPr lang="es-AR" sz="1200" dirty="0">
                <a:solidFill>
                  <a:schemeClr val="accent1"/>
                </a:solidFill>
              </a:rPr>
              <a:t>” – que comprendería los conocimientos técnicos y materiales- para evadir impuestos a gran escala;</a:t>
            </a:r>
          </a:p>
          <a:p>
            <a:pPr lvl="0"/>
            <a:endParaRPr lang="es-AR" sz="1200" dirty="0">
              <a:solidFill>
                <a:schemeClr val="accent1"/>
              </a:solidFill>
            </a:endParaRPr>
          </a:p>
          <a:p>
            <a:pPr lvl="0"/>
            <a:r>
              <a:rPr lang="es-AR" sz="1200" dirty="0">
                <a:solidFill>
                  <a:schemeClr val="accent1"/>
                </a:solidFill>
              </a:rPr>
              <a:t>El antecedente surge art. 210 C.P.N. que prevé la asociación ilícita “genérica” y a la cual se ha recurrido en investigaciones de las características como las citadas, expresándose en ocasión de su análisis</a:t>
            </a:r>
            <a:r>
              <a:rPr lang="es-AR" sz="1200" baseline="0" dirty="0">
                <a:solidFill>
                  <a:schemeClr val="accent1"/>
                </a:solidFill>
              </a:rPr>
              <a:t> </a:t>
            </a:r>
            <a:r>
              <a:rPr lang="es-AR" sz="1200" dirty="0">
                <a:solidFill>
                  <a:schemeClr val="accent1"/>
                </a:solidFill>
              </a:rPr>
              <a:t> “ ...</a:t>
            </a:r>
            <a:r>
              <a:rPr lang="es-AR" sz="1200" i="1" dirty="0">
                <a:solidFill>
                  <a:schemeClr val="accent1"/>
                </a:solidFill>
              </a:rPr>
              <a:t>no parece razonable sostener que la sociedad no habrá de conmoverse afectándose la tranquilidad pública, en casos análogos a los que se investigan en la presente causa, en los que se evidencie una empresa criminal cuyo objetivo último es lograr la comisión de múltiples e indeterminados delitos tributarios...muy por el contrario...una interpretación contraria a la que proponemos no sólo desvirtuaría el expreso texto legal, sino que asimismo comportaría una grosera e indisimulable desatención de las exigencias sociales, que sin lugar a dudas ubican a los delitos de naturaleza tributaria dentro de aquellos que podrían ser calificados como de singular gravedad..</a:t>
            </a:r>
            <a:r>
              <a:rPr lang="es-AR" sz="1200" dirty="0">
                <a:solidFill>
                  <a:schemeClr val="accent1"/>
                </a:solidFill>
              </a:rPr>
              <a:t>.”,</a:t>
            </a:r>
            <a:r>
              <a:rPr lang="es-AR" sz="1200" b="1" dirty="0">
                <a:solidFill>
                  <a:schemeClr val="accent1"/>
                </a:solidFill>
              </a:rPr>
              <a:t> </a:t>
            </a:r>
            <a:r>
              <a:rPr lang="es-AR" sz="1200" dirty="0">
                <a:solidFill>
                  <a:schemeClr val="accent1"/>
                </a:solidFill>
              </a:rPr>
              <a:t>Causa Nº 7876 – “P.A.M. s/ recurso de casación” </a:t>
            </a:r>
            <a:br>
              <a:rPr lang="es-AR" sz="1200" dirty="0">
                <a:solidFill>
                  <a:schemeClr val="accent1"/>
                </a:solidFill>
              </a:rPr>
            </a:br>
            <a:endParaRPr lang="es-AR" sz="1200" dirty="0">
              <a:solidFill>
                <a:schemeClr val="accent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AR" sz="1200" dirty="0">
                <a:solidFill>
                  <a:schemeClr val="accent1"/>
                </a:solidFill>
              </a:rPr>
              <a:t>Los fundamentos del proyecto de ley a través del cual se incorpora el tipo penal en cuestión señalaron que: ‘...la intención es penalizar fuertemente la actuación de quienes toman parte de organizaciones tendientes a aportar el soporte técnico, logístico o intelectual para la comisión de delitos de evasión, teniendo en mente en particular, a las organizaciones dedicadas a la creación o comercialización de comprobantes o facturas apócrifas, utilizables para incrementar ilícitamente el crédito fiscal en el Impuesto al Valor Agregado, y/o incorporarlos como gastos deducibles en el Impuesto a las Ganancias...’ </a:t>
            </a:r>
          </a:p>
          <a:p>
            <a:pPr lvl="0"/>
            <a:endParaRPr lang="es-AR" sz="1200" dirty="0">
              <a:solidFill>
                <a:schemeClr val="accent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AR" sz="1200" dirty="0"/>
              <a:t>En este estado,</a:t>
            </a:r>
            <a:r>
              <a:rPr lang="es-AR" sz="1200" baseline="0" dirty="0"/>
              <a:t> cabe destacar que l</a:t>
            </a:r>
            <a:r>
              <a:rPr lang="es-AR" sz="1200" dirty="0"/>
              <a:t>os delitos de asociación ilícita fiscal y evasión tributaria reciben un tratamiento legal distintivo, debiendo entenderse a “...la asociación ilícita tributaria como un delito formal que solamente requiere, como requisito del tipo, el ‘formar parte’ de una </a:t>
            </a:r>
            <a:r>
              <a:rPr lang="es-AR" sz="1200" dirty="0" err="1"/>
              <a:t>organización</a:t>
            </a:r>
            <a:r>
              <a:rPr lang="es-AR" sz="1200" dirty="0"/>
              <a:t> de tres o </a:t>
            </a:r>
            <a:r>
              <a:rPr lang="es-AR" sz="1200" dirty="0" err="1"/>
              <a:t>más</a:t>
            </a:r>
            <a:r>
              <a:rPr lang="es-AR" sz="1200" dirty="0"/>
              <a:t> personas que ‘habitualmente’ este destinada a cometer delitos tributarios y que tenga cierta permanencia. No es necesario que los delitos indeterminados a cometer por la asociación sean efectivamente cometidos. A mayor abundamiento, cabe sostener que los delitos tributarios que concretamente sean ejecutados por la asociación ilícita, pueden concurrir con ella. En síntesis, a diferencia del delito de evasión que es de resultado, la asociación ilícita es una figura de </a:t>
            </a:r>
            <a:r>
              <a:rPr lang="es-AR" sz="1200" b="1" dirty="0"/>
              <a:t>peligro </a:t>
            </a:r>
            <a:r>
              <a:rPr lang="es-AR" sz="1200" dirty="0"/>
              <a:t>...” (CNPE, Sala “A”, Reg. 587/2015. Autos: “A. - D.”, 836/2015/1/CA1, del 10/12/15, entre otros). </a:t>
            </a:r>
          </a:p>
          <a:p>
            <a:endParaRPr lang="es-AR" dirty="0"/>
          </a:p>
          <a:p>
            <a:endParaRPr lang="es-AR" dirty="0"/>
          </a:p>
        </p:txBody>
      </p:sp>
      <p:sp>
        <p:nvSpPr>
          <p:cNvPr id="4" name="Marcador de número de diapositiva 3"/>
          <p:cNvSpPr>
            <a:spLocks noGrp="1"/>
          </p:cNvSpPr>
          <p:nvPr>
            <p:ph type="sldNum" sz="quarter" idx="5"/>
          </p:nvPr>
        </p:nvSpPr>
        <p:spPr/>
        <p:txBody>
          <a:bodyPr/>
          <a:lstStyle/>
          <a:p>
            <a:fld id="{6A2CFF43-DDB6-4418-8E87-E296B10B31D2}" type="slidenum">
              <a:rPr lang="es-AR" smtClean="0"/>
              <a:pPr/>
              <a:t>4</a:t>
            </a:fld>
            <a:endParaRPr lang="es-AR"/>
          </a:p>
        </p:txBody>
      </p:sp>
    </p:spTree>
    <p:extLst>
      <p:ext uri="{BB962C8B-B14F-4D97-AF65-F5344CB8AC3E}">
        <p14:creationId xmlns:p14="http://schemas.microsoft.com/office/powerpoint/2010/main" xmlns="" val="3002702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117f747f9aa_0_1173:notes"/>
          <p:cNvSpPr txBox="1">
            <a:spLocks noGrp="1"/>
          </p:cNvSpPr>
          <p:nvPr>
            <p:ph type="body" idx="1"/>
          </p:nvPr>
        </p:nvSpPr>
        <p:spPr>
          <a:xfrm>
            <a:off x="685784" y="4343390"/>
            <a:ext cx="5486364" cy="4114872"/>
          </a:xfrm>
          <a:prstGeom prst="rect">
            <a:avLst/>
          </a:prstGeom>
        </p:spPr>
        <p:txBody>
          <a:bodyPr spcFirstLastPara="1" wrap="square" lIns="80152" tIns="80152" rIns="80152" bIns="80152" anchor="t" anchorCtr="0">
            <a:noAutofit/>
          </a:bodyPr>
          <a:lstStyle/>
          <a:p>
            <a:r>
              <a:rPr lang="es-AR" dirty="0"/>
              <a:t>Dentro de cada subgrupo, había una comunicación fluida </a:t>
            </a:r>
            <a:endParaRPr dirty="0"/>
          </a:p>
        </p:txBody>
      </p:sp>
      <p:sp>
        <p:nvSpPr>
          <p:cNvPr id="531" name="Google Shape;531;g117f747f9aa_0_11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1" name="Google Shape;571;g117f747f9aa_0_1227:notes"/>
          <p:cNvSpPr txBox="1">
            <a:spLocks noGrp="1"/>
          </p:cNvSpPr>
          <p:nvPr>
            <p:ph type="body" idx="1"/>
          </p:nvPr>
        </p:nvSpPr>
        <p:spPr>
          <a:xfrm>
            <a:off x="685784" y="4343390"/>
            <a:ext cx="5486364" cy="4114872"/>
          </a:xfrm>
          <a:prstGeom prst="rect">
            <a:avLst/>
          </a:prstGeom>
        </p:spPr>
        <p:txBody>
          <a:bodyPr spcFirstLastPara="1" wrap="square" lIns="80152" tIns="80152" rIns="80152" bIns="80152" anchor="t" anchorCtr="0">
            <a:noAutofit/>
          </a:bodyPr>
          <a:lstStyle/>
          <a:p>
            <a:endParaRPr/>
          </a:p>
        </p:txBody>
      </p:sp>
      <p:sp>
        <p:nvSpPr>
          <p:cNvPr id="572" name="Google Shape;572;g117f747f9aa_0_12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1"/>
        <p:cNvGrpSpPr/>
        <p:nvPr/>
      </p:nvGrpSpPr>
      <p:grpSpPr>
        <a:xfrm>
          <a:off x="0" y="0"/>
          <a:ext cx="0" cy="0"/>
          <a:chOff x="0" y="0"/>
          <a:chExt cx="0" cy="0"/>
        </a:xfrm>
      </p:grpSpPr>
      <p:sp>
        <p:nvSpPr>
          <p:cNvPr id="602" name="Google Shape;602;p15: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s-AR" dirty="0"/>
              <a:t>Por su parte,</a:t>
            </a:r>
            <a:r>
              <a:rPr lang="es-AR" baseline="0" dirty="0"/>
              <a:t> del análisis efectuado sobre el contenido de las escuchas telefónicas, un “plus” a considerar era la necesidad de contar con cuentas bancarias, a fin de poder brindar, en la formalidad, una trazabilidad de toda la operación con transferencia bancaria o pago de cheque, para lo cual luego, había que coordinar la devolución descontando la comisión. El retiro era siempre en efectivo.  </a:t>
            </a:r>
            <a:endParaRPr dirty="0"/>
          </a:p>
        </p:txBody>
      </p:sp>
      <p:sp>
        <p:nvSpPr>
          <p:cNvPr id="603" name="Google Shape;603;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4"/>
        <p:cNvGrpSpPr/>
        <p:nvPr/>
      </p:nvGrpSpPr>
      <p:grpSpPr>
        <a:xfrm>
          <a:off x="0" y="0"/>
          <a:ext cx="0" cy="0"/>
          <a:chOff x="0" y="0"/>
          <a:chExt cx="0" cy="0"/>
        </a:xfrm>
      </p:grpSpPr>
      <p:sp>
        <p:nvSpPr>
          <p:cNvPr id="615" name="Google Shape;615;p16: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a:p>
        </p:txBody>
      </p:sp>
      <p:sp>
        <p:nvSpPr>
          <p:cNvPr id="616" name="Google Shape;616;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7"/>
        <p:cNvGrpSpPr/>
        <p:nvPr/>
      </p:nvGrpSpPr>
      <p:grpSpPr>
        <a:xfrm>
          <a:off x="0" y="0"/>
          <a:ext cx="0" cy="0"/>
          <a:chOff x="0" y="0"/>
          <a:chExt cx="0" cy="0"/>
        </a:xfrm>
      </p:grpSpPr>
      <p:sp>
        <p:nvSpPr>
          <p:cNvPr id="628" name="Google Shape;628;g117f747f9aa_0_1269:notes"/>
          <p:cNvSpPr txBox="1">
            <a:spLocks noGrp="1"/>
          </p:cNvSpPr>
          <p:nvPr>
            <p:ph type="body" idx="1"/>
          </p:nvPr>
        </p:nvSpPr>
        <p:spPr>
          <a:xfrm>
            <a:off x="685784" y="4343390"/>
            <a:ext cx="5486364" cy="4114872"/>
          </a:xfrm>
          <a:prstGeom prst="rect">
            <a:avLst/>
          </a:prstGeom>
        </p:spPr>
        <p:txBody>
          <a:bodyPr spcFirstLastPara="1" wrap="square" lIns="80152" tIns="80152" rIns="80152" bIns="80152" anchor="t" anchorCtr="0">
            <a:noAutofit/>
          </a:bodyPr>
          <a:lstStyle/>
          <a:p>
            <a:endParaRPr dirty="0"/>
          </a:p>
        </p:txBody>
      </p:sp>
      <p:sp>
        <p:nvSpPr>
          <p:cNvPr id="629" name="Google Shape;629;g117f747f9aa_0_12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AR" dirty="0"/>
              <a:t>Acreditado el HECHO MATERIAL, como la intervención</a:t>
            </a:r>
            <a:r>
              <a:rPr lang="es-AR" baseline="0" dirty="0"/>
              <a:t> responsable de todos los enjuiciados, se analizó la calificación legal de las conductas en los términos del art. 15 c “ ASOCIACION ILICITA FISCAL”, con el grado de participación que a cada uno se le atribuyó: </a:t>
            </a:r>
          </a:p>
          <a:p>
            <a:pPr>
              <a:buFont typeface="Arial" pitchFamily="34" charset="0"/>
              <a:buChar char="•"/>
            </a:pPr>
            <a:r>
              <a:rPr lang="es-AR" baseline="0" dirty="0"/>
              <a:t>COAUTORES  - ORGANIZADORES</a:t>
            </a:r>
          </a:p>
          <a:p>
            <a:pPr>
              <a:buFont typeface="Arial" pitchFamily="34" charset="0"/>
              <a:buChar char="•"/>
            </a:pPr>
            <a:r>
              <a:rPr lang="es-AR" baseline="0" dirty="0"/>
              <a:t>COAUTORES (dos de ellos por su participación calificada en los términos del art. 15 a) – contadores públicos)</a:t>
            </a:r>
          </a:p>
          <a:p>
            <a:pPr>
              <a:buFont typeface="Arial" pitchFamily="34" charset="0"/>
              <a:buChar char="•"/>
            </a:pPr>
            <a:r>
              <a:rPr lang="es-AR" baseline="0" dirty="0"/>
              <a:t>PARTICIPES SECUNDARIOS</a:t>
            </a:r>
          </a:p>
          <a:p>
            <a:pPr>
              <a:buFont typeface="Arial" pitchFamily="34" charset="0"/>
              <a:buChar char="•"/>
            </a:pPr>
            <a:endParaRPr lang="es-AR" baseline="0" dirty="0"/>
          </a:p>
          <a:p>
            <a:pPr>
              <a:buFont typeface="Arial" pitchFamily="34" charset="0"/>
              <a:buChar char="•"/>
            </a:pPr>
            <a:r>
              <a:rPr lang="es-AR" baseline="0" dirty="0"/>
              <a:t>Por otro lado y habiendo generado un </a:t>
            </a:r>
            <a:r>
              <a:rPr lang="es-AR" b="1" baseline="0" dirty="0"/>
              <a:t>universo de contribuyentes usuarios </a:t>
            </a:r>
            <a:r>
              <a:rPr lang="es-AR" baseline="0" dirty="0"/>
              <a:t>– limite: proyección del perjuicio fiscal a partir de la facturación electrónica efectuada, estableciendo como parámetro objetivo la alícuota general, con cierre de ejercicio al 31.12,  aquellos que superaban la COP $400.000  - evasión simple -( en ocasión de la denuncia el art. 2 d, no establecía monto) . </a:t>
            </a:r>
          </a:p>
          <a:p>
            <a:pPr>
              <a:buFont typeface="Arial" pitchFamily="34" charset="0"/>
              <a:buChar char="•"/>
            </a:pPr>
            <a:r>
              <a:rPr lang="es-AR" baseline="0" dirty="0"/>
              <a:t>Los legajos tramitaron por separado remitiéndose por competencia territorial a cada jurisdicción.-</a:t>
            </a:r>
          </a:p>
          <a:p>
            <a:pPr>
              <a:buFont typeface="Arial" pitchFamily="34" charset="0"/>
              <a:buChar char="•"/>
            </a:pPr>
            <a:endParaRPr lang="es-AR" baseline="0" dirty="0"/>
          </a:p>
          <a:p>
            <a:pPr>
              <a:buFont typeface="Arial" pitchFamily="34" charset="0"/>
              <a:buNone/>
            </a:pPr>
            <a:endParaRPr lang="es-AR" dirty="0"/>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27</a:t>
            </a:fld>
            <a:endParaRPr lang="es-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1"/>
        <p:cNvGrpSpPr/>
        <p:nvPr/>
      </p:nvGrpSpPr>
      <p:grpSpPr>
        <a:xfrm>
          <a:off x="0" y="0"/>
          <a:ext cx="0" cy="0"/>
          <a:chOff x="0" y="0"/>
          <a:chExt cx="0" cy="0"/>
        </a:xfrm>
      </p:grpSpPr>
      <p:sp>
        <p:nvSpPr>
          <p:cNvPr id="662" name="Google Shape;662;g117f747f9aa_0_1588:notes"/>
          <p:cNvSpPr txBox="1">
            <a:spLocks noGrp="1"/>
          </p:cNvSpPr>
          <p:nvPr>
            <p:ph type="body" idx="1"/>
          </p:nvPr>
        </p:nvSpPr>
        <p:spPr>
          <a:xfrm>
            <a:off x="685784" y="4343390"/>
            <a:ext cx="5486364" cy="4114872"/>
          </a:xfrm>
          <a:prstGeom prst="rect">
            <a:avLst/>
          </a:prstGeom>
        </p:spPr>
        <p:txBody>
          <a:bodyPr spcFirstLastPara="1" wrap="square" lIns="80152" tIns="80152" rIns="80152" bIns="80152" anchor="t" anchorCtr="0">
            <a:noAutofit/>
          </a:bodyPr>
          <a:lstStyle/>
          <a:p>
            <a:r>
              <a:rPr lang="es-AR" sz="1600" b="0" dirty="0">
                <a:latin typeface="Arial" panose="020B0604020202020204" pitchFamily="34" charset="0"/>
                <a:cs typeface="Arial" panose="020B0604020202020204" pitchFamily="34" charset="0"/>
              </a:rPr>
              <a:t>IMPORTANCIA DE LA INSTRUCCIÓN PENAL, ACTUACION DEL MPF y QUERELLA DE AFIP IMPULSANDO MEDIDAS DE PRUEBA, ANÁLISIS Y VINCULACION DE LA MISMA CON LA HIPOTESIS PLANTEADA.</a:t>
            </a:r>
          </a:p>
          <a:p>
            <a:r>
              <a:rPr lang="es-AR" sz="1100" b="0" dirty="0">
                <a:latin typeface="Arial" panose="020B0604020202020204" pitchFamily="34" charset="0"/>
                <a:cs typeface="Arial" panose="020B0604020202020204" pitchFamily="34" charset="0"/>
              </a:rPr>
              <a:t> </a:t>
            </a: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Se inicia la denuncia por la probable existencia de una organización lícita integrada por lo menos con 7 personas; se concluyo con la condena de 16 por asociación ilícita (art. 15 </a:t>
            </a:r>
            <a:r>
              <a:rPr lang="es-AR" sz="1200" b="0" dirty="0" err="1">
                <a:latin typeface="Arial" panose="020B0604020202020204" pitchFamily="34" charset="0"/>
                <a:cs typeface="Arial" panose="020B0604020202020204" pitchFamily="34" charset="0"/>
              </a:rPr>
              <a:t>inc</a:t>
            </a:r>
            <a:r>
              <a:rPr lang="es-AR" sz="1200" b="0" dirty="0">
                <a:latin typeface="Arial" panose="020B0604020202020204" pitchFamily="34" charset="0"/>
                <a:cs typeface="Arial" panose="020B0604020202020204" pitchFamily="34" charset="0"/>
              </a:rPr>
              <a:t> c y a respecto a dos coautores);</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Penas según la participación en los hechos 2 a 7 anos y 6 meses; inhabilitaciones y decomiso del dinero incautado y elementos informáticos y de almacenamiento secuestrados;</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En 2 años, las 18 usinas detectadas por AFIP habrían emitido 28.000 facturas electrónicas </a:t>
            </a:r>
            <a:r>
              <a:rPr lang="es-AR" sz="1200" b="0" dirty="0" err="1">
                <a:latin typeface="Arial" panose="020B0604020202020204" pitchFamily="34" charset="0"/>
                <a:cs typeface="Arial" panose="020B0604020202020204" pitchFamily="34" charset="0"/>
              </a:rPr>
              <a:t>apocrifas</a:t>
            </a:r>
            <a:r>
              <a:rPr lang="es-AR" sz="1200" b="0" dirty="0">
                <a:latin typeface="Arial" panose="020B0604020202020204" pitchFamily="34" charset="0"/>
                <a:cs typeface="Arial" panose="020B0604020202020204" pitchFamily="34" charset="0"/>
              </a:rPr>
              <a:t> a 3400 contribuyentes por un monto neto de </a:t>
            </a:r>
            <a:r>
              <a:rPr lang="es-AR" sz="1200" b="0" dirty="0" err="1">
                <a:latin typeface="Arial" panose="020B0604020202020204" pitchFamily="34" charset="0"/>
                <a:cs typeface="Arial" panose="020B0604020202020204" pitchFamily="34" charset="0"/>
              </a:rPr>
              <a:t>u$s</a:t>
            </a:r>
            <a:r>
              <a:rPr lang="es-AR" sz="1200" b="0" dirty="0">
                <a:latin typeface="Arial" panose="020B0604020202020204" pitchFamily="34" charset="0"/>
                <a:cs typeface="Arial" panose="020B0604020202020204" pitchFamily="34" charset="0"/>
              </a:rPr>
              <a:t> 80.000.000</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Posibilidad de proyectar el perjuicio fiscal a través de las facturas electrónicas, situación que se dificulto al encontrar en ocasión de los allanamientos facturación manual y tickets;</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Al menos el 50% del crédito fiscal apócrifo proyectado por AFIP se corroboro que fue utilizado por los contribuyentes a partir de los regímenes de información ;</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Las escuchas dieron cuenta de la dinámica de la organización, roles, procedimientos pautados para “fabricar” usinas y que se encontraban operando, porcentajes por la venta;</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De la documentación secuestrada, se verificó que también emitían facturación manual pero de modo excepcional ( indican en las escuchas que son de “resguardo”) porque sabían que debe ser electrónica; desde cuando operaban; desde donde operaban. Esta información fue importante vincularla con las fiscalizaciones en curso a los contribuyentes usuarios de la facturación apócrifa y en algunos casos con las escuchas telefónicas</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 Cuando se utilizaba una usina con cuenta bancaria operativa y se pagaba con cheque, la comisión era mayor; el dinero siempre se retiraba en efectivo.</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Cuando a un “cliente” – contribuyente- se le efectuaba un ajuste por estas operaciones, se le reintegraba el 50% de la comisión abonada;</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Se destaca la intervención del organismo fiscal como auxiliar, no obstante los planteos de nulidad de las defensas todos desechados por falta de fundamento, </a:t>
            </a:r>
          </a:p>
          <a:p>
            <a:r>
              <a:rPr lang="es-AR" sz="1100" b="0" dirty="0">
                <a:latin typeface="Arial" panose="020B0604020202020204" pitchFamily="34" charset="0"/>
                <a:cs typeface="Arial" panose="020B0604020202020204" pitchFamily="34" charset="0"/>
              </a:rPr>
              <a:t> </a:t>
            </a:r>
            <a:endParaRPr b="0" dirty="0"/>
          </a:p>
        </p:txBody>
      </p:sp>
      <p:sp>
        <p:nvSpPr>
          <p:cNvPr id="663" name="Google Shape;663;g117f747f9aa_0_15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29</a:t>
            </a:fld>
            <a:endParaRPr lang="es-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5</a:t>
            </a:fld>
            <a:endParaRPr lang="es-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AR" dirty="0"/>
              <a:t>En cierta forma, a la luz de la temática que vienen tratando, podemos inferir que la utilización de facturación apócrifa es un “reservorio” de dinero en efectivo.</a:t>
            </a:r>
          </a:p>
          <a:p>
            <a:r>
              <a:rPr lang="es-AR" dirty="0"/>
              <a:t>Por</a:t>
            </a:r>
            <a:r>
              <a:rPr lang="es-AR" baseline="0" dirty="0"/>
              <a:t> qué la utilizo?</a:t>
            </a:r>
          </a:p>
          <a:p>
            <a:r>
              <a:rPr lang="es-AR" dirty="0"/>
              <a:t>Necesidad</a:t>
            </a:r>
            <a:r>
              <a:rPr lang="es-AR" baseline="0" dirty="0"/>
              <a:t> de dar un contorno de verosimilitud a la operatoria</a:t>
            </a:r>
          </a:p>
          <a:p>
            <a:endParaRPr lang="es-AR" dirty="0"/>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6</a:t>
            </a:fld>
            <a:endParaRPr lang="es-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p2: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a:p>
        </p:txBody>
      </p:sp>
      <p:sp>
        <p:nvSpPr>
          <p:cNvPr id="337" name="Google Shape;33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p3: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a:p>
        </p:txBody>
      </p:sp>
      <p:sp>
        <p:nvSpPr>
          <p:cNvPr id="350" name="Google Shape;35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p4: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dirty="0"/>
          </a:p>
        </p:txBody>
      </p:sp>
      <p:sp>
        <p:nvSpPr>
          <p:cNvPr id="362" name="Google Shape;36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Google Shape;373;p5: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s-AR" dirty="0"/>
              <a:t>Facturación</a:t>
            </a:r>
            <a:r>
              <a:rPr lang="es-AR" baseline="0" dirty="0"/>
              <a:t> electrónica es un régimen de información. En el detalle de la información surge la IP. /Ojo que las consultas publicas de IP solo sirven para identificar al proveedor de servicio de internet (ISP), para luego </a:t>
            </a:r>
            <a:r>
              <a:rPr lang="es-AR" baseline="0" dirty="0" err="1"/>
              <a:t>circularizarlo</a:t>
            </a:r>
            <a:r>
              <a:rPr lang="es-AR" baseline="0" dirty="0"/>
              <a:t> y obtener la información de quien es el titular.</a:t>
            </a:r>
          </a:p>
          <a:p>
            <a:r>
              <a:rPr lang="es-AR" baseline="0" dirty="0"/>
              <a:t>Análisis de los dos puntos de ventas de los cuales se emitió facturación. De las que concentraron la emisión, se realizó la tarea inversa , es decir, que otras contribuyentes emitieron facturas electrónicas ( información que fue solicitada al área de sistemas del organismo).-</a:t>
            </a:r>
          </a:p>
          <a:p>
            <a:r>
              <a:rPr lang="es-AR" baseline="0" dirty="0"/>
              <a:t>Así se comenzó “construir” el universo de usinas, y en función a ello se analizó su constitución y puntos de conexión. </a:t>
            </a:r>
          </a:p>
          <a:p>
            <a:endParaRPr lang="es-AR" baseline="0" dirty="0"/>
          </a:p>
          <a:p>
            <a:endParaRPr dirty="0"/>
          </a:p>
        </p:txBody>
      </p:sp>
      <p:sp>
        <p:nvSpPr>
          <p:cNvPr id="374" name="Google Shape;37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p6: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s-AR" sz="1200" b="0" i="0" u="none" strike="noStrike" cap="none" dirty="0">
                <a:solidFill>
                  <a:srgbClr val="000000"/>
                </a:solidFill>
                <a:ea typeface="Arial"/>
                <a:cs typeface="Arial"/>
                <a:sym typeface="Arial"/>
              </a:rPr>
              <a:t>1. integrantes, domicilios,</a:t>
            </a:r>
            <a:r>
              <a:rPr lang="es-AR" sz="1200" b="0" i="0" u="none" strike="noStrike" cap="none" baseline="0" dirty="0">
                <a:solidFill>
                  <a:srgbClr val="000000"/>
                </a:solidFill>
                <a:ea typeface="Arial"/>
                <a:cs typeface="Arial"/>
                <a:sym typeface="Arial"/>
              </a:rPr>
              <a:t> identidad de autoridades;</a:t>
            </a:r>
            <a:endParaRPr lang="es-AR" sz="1200" b="0" i="0" u="none" strike="noStrike" cap="none" dirty="0">
              <a:solidFill>
                <a:srgbClr val="000000"/>
              </a:solidFill>
              <a:ea typeface="Arial"/>
              <a:cs typeface="Arial"/>
              <a:sym typeface="Arial"/>
            </a:endParaRPr>
          </a:p>
          <a:p>
            <a:r>
              <a:rPr lang="es-AR" sz="1200" b="0" i="0" u="none" strike="noStrike" cap="none" dirty="0">
                <a:solidFill>
                  <a:srgbClr val="000000"/>
                </a:solidFill>
                <a:ea typeface="Arial"/>
                <a:cs typeface="Arial"/>
                <a:sym typeface="Arial"/>
              </a:rPr>
              <a:t>2. facturas de servicios públicos adulteradas, certificaciones de domicilios por el mismo escribano, identidad de profesionales intervinientes en la certificación de contratos sociales, inventarios y aportes de capital.</a:t>
            </a:r>
            <a:endParaRPr dirty="0"/>
          </a:p>
        </p:txBody>
      </p:sp>
      <p:sp>
        <p:nvSpPr>
          <p:cNvPr id="387" name="Google Shape;3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4AA4F82-CA7E-4B08-A1E9-07B6300037D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xmlns="" id="{7BA6AE22-37C0-4AFF-B6D7-60DAB31A6A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xmlns="" id="{6735A01B-A2C1-4A27-974E-3B17B910334D}"/>
              </a:ext>
            </a:extLst>
          </p:cNvPr>
          <p:cNvSpPr>
            <a:spLocks noGrp="1"/>
          </p:cNvSpPr>
          <p:nvPr>
            <p:ph type="dt" sz="half" idx="10"/>
          </p:nvPr>
        </p:nvSpPr>
        <p:spPr/>
        <p:txBody>
          <a:bodyPr/>
          <a:lstStyle/>
          <a:p>
            <a:fld id="{54418DDC-91AF-4041-BA2E-3402C43FC6AE}" type="datetimeFigureOut">
              <a:rPr lang="es-AR" smtClean="0"/>
              <a:pPr/>
              <a:t>03/03/2022</a:t>
            </a:fld>
            <a:endParaRPr lang="es-AR"/>
          </a:p>
        </p:txBody>
      </p:sp>
      <p:sp>
        <p:nvSpPr>
          <p:cNvPr id="5" name="Marcador de pie de página 4">
            <a:extLst>
              <a:ext uri="{FF2B5EF4-FFF2-40B4-BE49-F238E27FC236}">
                <a16:creationId xmlns:a16="http://schemas.microsoft.com/office/drawing/2014/main" xmlns="" id="{6E7C3E79-0252-4F41-A686-D6990C008D45}"/>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xmlns="" id="{1A7C9E29-AEB9-4CD6-92C9-04E087FC6DF6}"/>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p14="http://schemas.microsoft.com/office/powerpoint/2010/main" xmlns="" val="2183624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E1451D7-BFD1-4AC9-AF48-9970257E272E}"/>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xmlns="" id="{F9A8A947-25E5-4D45-9B7F-5DB5B96D7AA6}"/>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xmlns="" id="{85315D20-8B1D-4177-B3FC-09C7FBB0EE80}"/>
              </a:ext>
            </a:extLst>
          </p:cNvPr>
          <p:cNvSpPr>
            <a:spLocks noGrp="1"/>
          </p:cNvSpPr>
          <p:nvPr>
            <p:ph type="dt" sz="half" idx="10"/>
          </p:nvPr>
        </p:nvSpPr>
        <p:spPr/>
        <p:txBody>
          <a:bodyPr/>
          <a:lstStyle/>
          <a:p>
            <a:fld id="{54418DDC-91AF-4041-BA2E-3402C43FC6AE}" type="datetimeFigureOut">
              <a:rPr lang="es-AR" smtClean="0"/>
              <a:pPr/>
              <a:t>03/03/2022</a:t>
            </a:fld>
            <a:endParaRPr lang="es-AR"/>
          </a:p>
        </p:txBody>
      </p:sp>
      <p:sp>
        <p:nvSpPr>
          <p:cNvPr id="5" name="Marcador de pie de página 4">
            <a:extLst>
              <a:ext uri="{FF2B5EF4-FFF2-40B4-BE49-F238E27FC236}">
                <a16:creationId xmlns:a16="http://schemas.microsoft.com/office/drawing/2014/main" xmlns="" id="{3CEEFE66-0B7F-4CC1-86ED-054177820454}"/>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xmlns="" id="{95400AAC-FC57-47F5-A0BD-DE6BA6247B86}"/>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p14="http://schemas.microsoft.com/office/powerpoint/2010/main" xmlns="" val="492524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2BBEA97B-AACF-4FBF-9E9D-D5B8E52ACC4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xmlns="" id="{69A60CDF-2AB1-4ACB-82E4-E0EA5959599F}"/>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xmlns="" id="{88987DFD-C9FE-451D-A3AD-D239A2A5DBD5}"/>
              </a:ext>
            </a:extLst>
          </p:cNvPr>
          <p:cNvSpPr>
            <a:spLocks noGrp="1"/>
          </p:cNvSpPr>
          <p:nvPr>
            <p:ph type="dt" sz="half" idx="10"/>
          </p:nvPr>
        </p:nvSpPr>
        <p:spPr/>
        <p:txBody>
          <a:bodyPr/>
          <a:lstStyle/>
          <a:p>
            <a:fld id="{54418DDC-91AF-4041-BA2E-3402C43FC6AE}" type="datetimeFigureOut">
              <a:rPr lang="es-AR" smtClean="0"/>
              <a:pPr/>
              <a:t>03/03/2022</a:t>
            </a:fld>
            <a:endParaRPr lang="es-AR"/>
          </a:p>
        </p:txBody>
      </p:sp>
      <p:sp>
        <p:nvSpPr>
          <p:cNvPr id="5" name="Marcador de pie de página 4">
            <a:extLst>
              <a:ext uri="{FF2B5EF4-FFF2-40B4-BE49-F238E27FC236}">
                <a16:creationId xmlns:a16="http://schemas.microsoft.com/office/drawing/2014/main" xmlns="" id="{25320C80-6A2C-419B-A194-6EA2530AB4F2}"/>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xmlns="" id="{6426F34A-9D3F-45B1-B247-0D9161F9BB05}"/>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p14="http://schemas.microsoft.com/office/powerpoint/2010/main" xmlns="" val="3076534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entered Text" type="objOnly">
  <p:cSld name="Centered Text">
    <p:spTree>
      <p:nvGrpSpPr>
        <p:cNvPr id="1" name="Shape 22"/>
        <p:cNvGrpSpPr/>
        <p:nvPr/>
      </p:nvGrpSpPr>
      <p:grpSpPr>
        <a:xfrm>
          <a:off x="0" y="0"/>
          <a:ext cx="0" cy="0"/>
          <a:chOff x="0" y="0"/>
          <a:chExt cx="0" cy="0"/>
        </a:xfrm>
      </p:grpSpPr>
      <p:sp>
        <p:nvSpPr>
          <p:cNvPr id="23" name="Google Shape;23;p39"/>
          <p:cNvSpPr txBox="1">
            <a:spLocks noGrp="1"/>
          </p:cNvSpPr>
          <p:nvPr>
            <p:ph type="subTitle" idx="1"/>
          </p:nvPr>
        </p:nvSpPr>
        <p:spPr>
          <a:xfrm>
            <a:off x="609480" y="273600"/>
            <a:ext cx="10972440" cy="5307840"/>
          </a:xfrm>
          <a:prstGeom prst="rect">
            <a:avLst/>
          </a:prstGeom>
          <a:noFill/>
          <a:ln>
            <a:noFill/>
          </a:ln>
        </p:spPr>
        <p:txBody>
          <a:bodyPr spcFirstLastPara="1" wrap="square" lIns="0" tIns="0" rIns="0" bIns="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EE34771-7775-4F3B-9359-F5A04D4797F8}"/>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xmlns="" id="{13142173-5B17-4D7F-A9EA-8303D7329E30}"/>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xmlns="" id="{A2D498A2-02A8-48FC-84FB-1C0F1E9C45E0}"/>
              </a:ext>
            </a:extLst>
          </p:cNvPr>
          <p:cNvSpPr>
            <a:spLocks noGrp="1"/>
          </p:cNvSpPr>
          <p:nvPr>
            <p:ph type="dt" sz="half" idx="10"/>
          </p:nvPr>
        </p:nvSpPr>
        <p:spPr/>
        <p:txBody>
          <a:bodyPr/>
          <a:lstStyle/>
          <a:p>
            <a:fld id="{54418DDC-91AF-4041-BA2E-3402C43FC6AE}" type="datetimeFigureOut">
              <a:rPr lang="es-AR" smtClean="0"/>
              <a:pPr/>
              <a:t>03/03/2022</a:t>
            </a:fld>
            <a:endParaRPr lang="es-AR"/>
          </a:p>
        </p:txBody>
      </p:sp>
      <p:sp>
        <p:nvSpPr>
          <p:cNvPr id="5" name="Marcador de pie de página 4">
            <a:extLst>
              <a:ext uri="{FF2B5EF4-FFF2-40B4-BE49-F238E27FC236}">
                <a16:creationId xmlns:a16="http://schemas.microsoft.com/office/drawing/2014/main" xmlns="" id="{5CBFBCDA-872A-434A-977F-9CF0BE12FC23}"/>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xmlns="" id="{0F28BEEE-FE6F-437C-973C-569CE4E33CF0}"/>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p14="http://schemas.microsoft.com/office/powerpoint/2010/main" xmlns="" val="1501506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194A2F1-9D1D-4655-B81B-814102219C24}"/>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xmlns="" id="{13AB98A4-7DE9-4E72-A19A-2C88D8CD2F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xmlns="" id="{3F3DEAE8-B2BA-40F0-B51D-F69E0BA9B575}"/>
              </a:ext>
            </a:extLst>
          </p:cNvPr>
          <p:cNvSpPr>
            <a:spLocks noGrp="1"/>
          </p:cNvSpPr>
          <p:nvPr>
            <p:ph type="dt" sz="half" idx="10"/>
          </p:nvPr>
        </p:nvSpPr>
        <p:spPr/>
        <p:txBody>
          <a:bodyPr/>
          <a:lstStyle/>
          <a:p>
            <a:fld id="{54418DDC-91AF-4041-BA2E-3402C43FC6AE}" type="datetimeFigureOut">
              <a:rPr lang="es-AR" smtClean="0"/>
              <a:pPr/>
              <a:t>03/03/2022</a:t>
            </a:fld>
            <a:endParaRPr lang="es-AR"/>
          </a:p>
        </p:txBody>
      </p:sp>
      <p:sp>
        <p:nvSpPr>
          <p:cNvPr id="5" name="Marcador de pie de página 4">
            <a:extLst>
              <a:ext uri="{FF2B5EF4-FFF2-40B4-BE49-F238E27FC236}">
                <a16:creationId xmlns:a16="http://schemas.microsoft.com/office/drawing/2014/main" xmlns="" id="{B1DC2219-051F-43F6-9990-EDFE7F199D2D}"/>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xmlns="" id="{14E51E39-D2EA-4BBB-B180-C537F8A7CBCB}"/>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p14="http://schemas.microsoft.com/office/powerpoint/2010/main" xmlns="" val="4207512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11DB921-5D7F-4827-AE46-E60ED1D2C371}"/>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xmlns="" id="{7B7CC523-01FE-4892-A535-7AAB4B160F34}"/>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xmlns="" id="{87D58BC6-EE7D-4E93-938E-EA824EBEB3F6}"/>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xmlns="" id="{AF7F1C8F-C83A-4220-9A81-19C19A9F9A7D}"/>
              </a:ext>
            </a:extLst>
          </p:cNvPr>
          <p:cNvSpPr>
            <a:spLocks noGrp="1"/>
          </p:cNvSpPr>
          <p:nvPr>
            <p:ph type="dt" sz="half" idx="10"/>
          </p:nvPr>
        </p:nvSpPr>
        <p:spPr/>
        <p:txBody>
          <a:bodyPr/>
          <a:lstStyle/>
          <a:p>
            <a:fld id="{54418DDC-91AF-4041-BA2E-3402C43FC6AE}" type="datetimeFigureOut">
              <a:rPr lang="es-AR" smtClean="0"/>
              <a:pPr/>
              <a:t>03/03/2022</a:t>
            </a:fld>
            <a:endParaRPr lang="es-AR"/>
          </a:p>
        </p:txBody>
      </p:sp>
      <p:sp>
        <p:nvSpPr>
          <p:cNvPr id="6" name="Marcador de pie de página 5">
            <a:extLst>
              <a:ext uri="{FF2B5EF4-FFF2-40B4-BE49-F238E27FC236}">
                <a16:creationId xmlns:a16="http://schemas.microsoft.com/office/drawing/2014/main" xmlns="" id="{C2B1FFC6-ADA9-48B8-9ECD-6D3EFA42168C}"/>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xmlns="" id="{D8BA177F-3B8B-44B8-BE3A-8C535A6719D7}"/>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p14="http://schemas.microsoft.com/office/powerpoint/2010/main" xmlns="" val="1306659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7AB104F-DB37-45DD-B120-030DF5D4A463}"/>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xmlns="" id="{63476EBE-EB2F-49BE-A110-B122E5FF5B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xmlns="" id="{3E18A69F-61C7-4524-AB8D-329CCD0E182E}"/>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xmlns="" id="{F5926E14-960D-4B04-930A-DEAE5917B1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xmlns="" id="{CAA1CC84-938F-4D66-BB5E-D16CDA22D1E5}"/>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xmlns="" id="{39A50856-B35E-4D94-893D-A927DA432782}"/>
              </a:ext>
            </a:extLst>
          </p:cNvPr>
          <p:cNvSpPr>
            <a:spLocks noGrp="1"/>
          </p:cNvSpPr>
          <p:nvPr>
            <p:ph type="dt" sz="half" idx="10"/>
          </p:nvPr>
        </p:nvSpPr>
        <p:spPr/>
        <p:txBody>
          <a:bodyPr/>
          <a:lstStyle/>
          <a:p>
            <a:fld id="{54418DDC-91AF-4041-BA2E-3402C43FC6AE}" type="datetimeFigureOut">
              <a:rPr lang="es-AR" smtClean="0"/>
              <a:pPr/>
              <a:t>03/03/2022</a:t>
            </a:fld>
            <a:endParaRPr lang="es-AR"/>
          </a:p>
        </p:txBody>
      </p:sp>
      <p:sp>
        <p:nvSpPr>
          <p:cNvPr id="8" name="Marcador de pie de página 7">
            <a:extLst>
              <a:ext uri="{FF2B5EF4-FFF2-40B4-BE49-F238E27FC236}">
                <a16:creationId xmlns:a16="http://schemas.microsoft.com/office/drawing/2014/main" xmlns="" id="{5FCBC523-9EFB-4DC2-B15D-1BF360493C1D}"/>
              </a:ext>
            </a:extLst>
          </p:cNvPr>
          <p:cNvSpPr>
            <a:spLocks noGrp="1"/>
          </p:cNvSpPr>
          <p:nvPr>
            <p:ph type="ftr" sz="quarter" idx="11"/>
          </p:nvPr>
        </p:nvSpPr>
        <p:spPr/>
        <p:txBody>
          <a:bodyPr/>
          <a:lstStyle/>
          <a:p>
            <a:endParaRPr lang="es-AR"/>
          </a:p>
        </p:txBody>
      </p:sp>
      <p:sp>
        <p:nvSpPr>
          <p:cNvPr id="9" name="Marcador de número de diapositiva 8">
            <a:extLst>
              <a:ext uri="{FF2B5EF4-FFF2-40B4-BE49-F238E27FC236}">
                <a16:creationId xmlns:a16="http://schemas.microsoft.com/office/drawing/2014/main" xmlns="" id="{98C73949-3432-4B49-870B-31ABC413F39B}"/>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p14="http://schemas.microsoft.com/office/powerpoint/2010/main" xmlns="" val="2513177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E4468D9-0AA8-4156-B9F2-151430F8660B}"/>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xmlns="" id="{49317A1B-0D01-4B69-A81D-B27848191DB1}"/>
              </a:ext>
            </a:extLst>
          </p:cNvPr>
          <p:cNvSpPr>
            <a:spLocks noGrp="1"/>
          </p:cNvSpPr>
          <p:nvPr>
            <p:ph type="dt" sz="half" idx="10"/>
          </p:nvPr>
        </p:nvSpPr>
        <p:spPr/>
        <p:txBody>
          <a:bodyPr/>
          <a:lstStyle/>
          <a:p>
            <a:fld id="{54418DDC-91AF-4041-BA2E-3402C43FC6AE}" type="datetimeFigureOut">
              <a:rPr lang="es-AR" smtClean="0"/>
              <a:pPr/>
              <a:t>03/03/2022</a:t>
            </a:fld>
            <a:endParaRPr lang="es-AR"/>
          </a:p>
        </p:txBody>
      </p:sp>
      <p:sp>
        <p:nvSpPr>
          <p:cNvPr id="4" name="Marcador de pie de página 3">
            <a:extLst>
              <a:ext uri="{FF2B5EF4-FFF2-40B4-BE49-F238E27FC236}">
                <a16:creationId xmlns:a16="http://schemas.microsoft.com/office/drawing/2014/main" xmlns="" id="{B07965AB-3BEA-4E0A-9B5F-7880185D1C73}"/>
              </a:ext>
            </a:extLst>
          </p:cNvPr>
          <p:cNvSpPr>
            <a:spLocks noGrp="1"/>
          </p:cNvSpPr>
          <p:nvPr>
            <p:ph type="ftr" sz="quarter" idx="11"/>
          </p:nvPr>
        </p:nvSpPr>
        <p:spPr/>
        <p:txBody>
          <a:bodyPr/>
          <a:lstStyle/>
          <a:p>
            <a:endParaRPr lang="es-AR"/>
          </a:p>
        </p:txBody>
      </p:sp>
      <p:sp>
        <p:nvSpPr>
          <p:cNvPr id="5" name="Marcador de número de diapositiva 4">
            <a:extLst>
              <a:ext uri="{FF2B5EF4-FFF2-40B4-BE49-F238E27FC236}">
                <a16:creationId xmlns:a16="http://schemas.microsoft.com/office/drawing/2014/main" xmlns="" id="{C5E74BDB-E348-4BE4-B252-4E1A5ADD32E4}"/>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p14="http://schemas.microsoft.com/office/powerpoint/2010/main" xmlns="" val="1162403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xmlns="" id="{5184DA3C-2159-403C-8DE0-E59F09A91B5C}"/>
              </a:ext>
            </a:extLst>
          </p:cNvPr>
          <p:cNvSpPr>
            <a:spLocks noGrp="1"/>
          </p:cNvSpPr>
          <p:nvPr>
            <p:ph type="dt" sz="half" idx="10"/>
          </p:nvPr>
        </p:nvSpPr>
        <p:spPr/>
        <p:txBody>
          <a:bodyPr/>
          <a:lstStyle/>
          <a:p>
            <a:fld id="{54418DDC-91AF-4041-BA2E-3402C43FC6AE}" type="datetimeFigureOut">
              <a:rPr lang="es-AR" smtClean="0"/>
              <a:pPr/>
              <a:t>03/03/2022</a:t>
            </a:fld>
            <a:endParaRPr lang="es-AR"/>
          </a:p>
        </p:txBody>
      </p:sp>
      <p:sp>
        <p:nvSpPr>
          <p:cNvPr id="3" name="Marcador de pie de página 2">
            <a:extLst>
              <a:ext uri="{FF2B5EF4-FFF2-40B4-BE49-F238E27FC236}">
                <a16:creationId xmlns:a16="http://schemas.microsoft.com/office/drawing/2014/main" xmlns="" id="{2C08D036-2CC4-4480-A749-343C433B3689}"/>
              </a:ext>
            </a:extLst>
          </p:cNvPr>
          <p:cNvSpPr>
            <a:spLocks noGrp="1"/>
          </p:cNvSpPr>
          <p:nvPr>
            <p:ph type="ftr" sz="quarter" idx="11"/>
          </p:nvPr>
        </p:nvSpPr>
        <p:spPr/>
        <p:txBody>
          <a:bodyPr/>
          <a:lstStyle/>
          <a:p>
            <a:endParaRPr lang="es-AR"/>
          </a:p>
        </p:txBody>
      </p:sp>
      <p:sp>
        <p:nvSpPr>
          <p:cNvPr id="4" name="Marcador de número de diapositiva 3">
            <a:extLst>
              <a:ext uri="{FF2B5EF4-FFF2-40B4-BE49-F238E27FC236}">
                <a16:creationId xmlns:a16="http://schemas.microsoft.com/office/drawing/2014/main" xmlns="" id="{841DAA4D-44A8-4D30-956C-EDEE11DB6C11}"/>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p14="http://schemas.microsoft.com/office/powerpoint/2010/main" xmlns="" val="3636013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394B5C7-DB32-4F3B-B2AE-351CBB51EED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xmlns="" id="{D695CB89-1318-4BFF-8773-89A9BBCEF4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xmlns="" id="{0233070B-7351-4360-A165-879382C0D8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xmlns="" id="{EFF4AD13-203F-4E2D-8DB2-4ACF38169CFE}"/>
              </a:ext>
            </a:extLst>
          </p:cNvPr>
          <p:cNvSpPr>
            <a:spLocks noGrp="1"/>
          </p:cNvSpPr>
          <p:nvPr>
            <p:ph type="dt" sz="half" idx="10"/>
          </p:nvPr>
        </p:nvSpPr>
        <p:spPr/>
        <p:txBody>
          <a:bodyPr/>
          <a:lstStyle/>
          <a:p>
            <a:fld id="{54418DDC-91AF-4041-BA2E-3402C43FC6AE}" type="datetimeFigureOut">
              <a:rPr lang="es-AR" smtClean="0"/>
              <a:pPr/>
              <a:t>03/03/2022</a:t>
            </a:fld>
            <a:endParaRPr lang="es-AR"/>
          </a:p>
        </p:txBody>
      </p:sp>
      <p:sp>
        <p:nvSpPr>
          <p:cNvPr id="6" name="Marcador de pie de página 5">
            <a:extLst>
              <a:ext uri="{FF2B5EF4-FFF2-40B4-BE49-F238E27FC236}">
                <a16:creationId xmlns:a16="http://schemas.microsoft.com/office/drawing/2014/main" xmlns="" id="{CEDFB146-5642-4686-A6B4-53C79322F458}"/>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xmlns="" id="{E7BC0F78-7F7C-4B30-9148-26C6E846EAD7}"/>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p14="http://schemas.microsoft.com/office/powerpoint/2010/main" xmlns="" val="369642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C2CF231-C25D-4CB5-BFD4-958322370A0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xmlns="" id="{A631B10B-9C5B-4217-96D7-76BFBC9AAF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xmlns="" id="{BBFD5004-02DC-4C36-934C-1F07C1AAF5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xmlns="" id="{F653ABBF-6239-49CC-B1E1-F195C81627CB}"/>
              </a:ext>
            </a:extLst>
          </p:cNvPr>
          <p:cNvSpPr>
            <a:spLocks noGrp="1"/>
          </p:cNvSpPr>
          <p:nvPr>
            <p:ph type="dt" sz="half" idx="10"/>
          </p:nvPr>
        </p:nvSpPr>
        <p:spPr/>
        <p:txBody>
          <a:bodyPr/>
          <a:lstStyle/>
          <a:p>
            <a:fld id="{54418DDC-91AF-4041-BA2E-3402C43FC6AE}" type="datetimeFigureOut">
              <a:rPr lang="es-AR" smtClean="0"/>
              <a:pPr/>
              <a:t>03/03/2022</a:t>
            </a:fld>
            <a:endParaRPr lang="es-AR"/>
          </a:p>
        </p:txBody>
      </p:sp>
      <p:sp>
        <p:nvSpPr>
          <p:cNvPr id="6" name="Marcador de pie de página 5">
            <a:extLst>
              <a:ext uri="{FF2B5EF4-FFF2-40B4-BE49-F238E27FC236}">
                <a16:creationId xmlns:a16="http://schemas.microsoft.com/office/drawing/2014/main" xmlns="" id="{92538B58-2695-4867-B0BE-49F126ECBD9B}"/>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xmlns="" id="{A89D94EC-052C-4925-99D2-3B903C994BD7}"/>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p14="http://schemas.microsoft.com/office/powerpoint/2010/main" xmlns="" val="1336527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xmlns="" id="{DEC65B28-2ED2-4A32-992A-EFE1B4E02E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xmlns="" id="{EF2C859B-1DC9-4D02-9EF0-F38E8A522B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xmlns="" id="{FCE772EC-F824-40BC-BE3C-4783A81EED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418DDC-91AF-4041-BA2E-3402C43FC6AE}" type="datetimeFigureOut">
              <a:rPr lang="es-AR" smtClean="0"/>
              <a:pPr/>
              <a:t>03/03/2022</a:t>
            </a:fld>
            <a:endParaRPr lang="es-AR"/>
          </a:p>
        </p:txBody>
      </p:sp>
      <p:sp>
        <p:nvSpPr>
          <p:cNvPr id="5" name="Marcador de pie de página 4">
            <a:extLst>
              <a:ext uri="{FF2B5EF4-FFF2-40B4-BE49-F238E27FC236}">
                <a16:creationId xmlns:a16="http://schemas.microsoft.com/office/drawing/2014/main" xmlns="" id="{38076EAB-CE08-49FC-97D3-0E3659382D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a:extLst>
              <a:ext uri="{FF2B5EF4-FFF2-40B4-BE49-F238E27FC236}">
                <a16:creationId xmlns:a16="http://schemas.microsoft.com/office/drawing/2014/main" xmlns="" id="{62C1E822-D651-4973-B8DE-57F1175596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F45033-0443-4425-B7F0-281C9E9079A9}" type="slidenum">
              <a:rPr lang="es-AR" smtClean="0"/>
              <a:pPr/>
              <a:t>‹Nº›</a:t>
            </a:fld>
            <a:endParaRPr lang="es-AR"/>
          </a:p>
        </p:txBody>
      </p:sp>
      <p:sp>
        <p:nvSpPr>
          <p:cNvPr id="8" name="CuadroTexto 7">
            <a:extLst>
              <a:ext uri="{FF2B5EF4-FFF2-40B4-BE49-F238E27FC236}">
                <a16:creationId xmlns:a16="http://schemas.microsoft.com/office/drawing/2014/main" xmlns="" id="{15EFE280-E927-40B9-913D-192B55D9CE69}"/>
              </a:ext>
            </a:extLst>
          </p:cNvPr>
          <p:cNvSpPr txBox="1"/>
          <p:nvPr userDrawn="1">
            <p:extLst>
              <p:ext uri="{1162E1C5-73C7-4A58-AE30-91384D911F3F}">
                <p184:classification xmlns:p184="http://schemas.microsoft.com/office/powerpoint/2018/4/main" xmlns="" val="ftr"/>
              </p:ext>
            </p:extLst>
          </p:nvPr>
        </p:nvSpPr>
        <p:spPr>
          <a:xfrm>
            <a:off x="0" y="6705600"/>
            <a:ext cx="1065213" cy="152400"/>
          </a:xfrm>
          <a:prstGeom prst="rect">
            <a:avLst/>
          </a:prstGeom>
        </p:spPr>
        <p:txBody>
          <a:bodyPr horzOverflow="overflow" lIns="0" tIns="0" rIns="0" bIns="0">
            <a:spAutoFit/>
          </a:bodyPr>
          <a:lstStyle/>
          <a:p>
            <a:pPr algn="l"/>
            <a:r>
              <a:rPr lang="es-AR" sz="1000">
                <a:solidFill>
                  <a:srgbClr val="000000"/>
                </a:solidFill>
                <a:latin typeface="Calibri" panose="020F0502020204030204" pitchFamily="34" charset="0"/>
                <a:cs typeface="Calibri" panose="020F0502020204030204" pitchFamily="34" charset="0"/>
              </a:rPr>
              <a:t>Información Privada</a:t>
            </a:r>
          </a:p>
        </p:txBody>
      </p:sp>
    </p:spTree>
    <p:extLst>
      <p:ext uri="{BB962C8B-B14F-4D97-AF65-F5344CB8AC3E}">
        <p14:creationId xmlns:p14="http://schemas.microsoft.com/office/powerpoint/2010/main" xmlns="" val="466644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hyperlink" Target="http://www.cual.es-mi-ip.com/" TargetMode="External"/><Relationship Id="rId5" Type="http://schemas.openxmlformats.org/officeDocument/2006/relationships/image" Target="../media/image6.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2.xml"/><Relationship Id="rId5" Type="http://schemas.openxmlformats.org/officeDocument/2006/relationships/image" Target="../media/image6.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2.xml"/><Relationship Id="rId5" Type="http://schemas.openxmlformats.org/officeDocument/2006/relationships/image" Target="../media/image6.jpeg"/><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12.xml"/><Relationship Id="rId5" Type="http://schemas.openxmlformats.org/officeDocument/2006/relationships/image" Target="../media/image6.jpe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12.xml"/><Relationship Id="rId5" Type="http://schemas.openxmlformats.org/officeDocument/2006/relationships/image" Target="../media/image6.jpeg"/><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a16="http://schemas.microsoft.com/office/drawing/2014/main" xmlns=""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a16="http://schemas.microsoft.com/office/drawing/2014/main" xmlns=""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4" name="CustomShape 2">
            <a:extLst>
              <a:ext uri="{FF2B5EF4-FFF2-40B4-BE49-F238E27FC236}">
                <a16:creationId xmlns:a16="http://schemas.microsoft.com/office/drawing/2014/main" xmlns="" id="{FF90A4FA-FABD-4BCE-B0E7-D095E97479F6}"/>
              </a:ext>
            </a:extLst>
          </p:cNvPr>
          <p:cNvSpPr/>
          <p:nvPr/>
        </p:nvSpPr>
        <p:spPr>
          <a:xfrm>
            <a:off x="0" y="4945843"/>
            <a:ext cx="12191999" cy="788350"/>
          </a:xfrm>
          <a:prstGeom prst="rect">
            <a:avLst/>
          </a:prstGeom>
          <a:solidFill>
            <a:schemeClr val="accent3">
              <a:lumMod val="60000"/>
              <a:lumOff val="40000"/>
            </a:schemeClr>
          </a:solidFill>
          <a:ln>
            <a:noFill/>
          </a:ln>
          <a:effectLst>
            <a:outerShdw blurRad="40000" dist="20160" dir="5400000" rotWithShape="0">
              <a:srgbClr val="000000">
                <a:alpha val="38000"/>
              </a:srgbClr>
            </a:outerShdw>
          </a:effectLst>
        </p:spPr>
        <p:style>
          <a:lnRef idx="1">
            <a:schemeClr val="dk1"/>
          </a:lnRef>
          <a:fillRef idx="2">
            <a:schemeClr val="dk1"/>
          </a:fillRef>
          <a:effectRef idx="1">
            <a:schemeClr val="dk1"/>
          </a:effectRef>
          <a:fontRef idx="minor"/>
        </p:style>
        <p:txBody>
          <a:bodyPr/>
          <a:lstStyle/>
          <a:p>
            <a:pPr>
              <a:lnSpc>
                <a:spcPct val="100000"/>
              </a:lnSpc>
            </a:pPr>
            <a:endParaRPr lang="es-AR" sz="2000" strike="noStrike" spc="-1" dirty="0">
              <a:solidFill>
                <a:srgbClr val="92D050"/>
              </a:solidFill>
            </a:endParaRPr>
          </a:p>
        </p:txBody>
      </p:sp>
      <p:sp>
        <p:nvSpPr>
          <p:cNvPr id="29" name="CustomShape 4">
            <a:extLst>
              <a:ext uri="{FF2B5EF4-FFF2-40B4-BE49-F238E27FC236}">
                <a16:creationId xmlns:a16="http://schemas.microsoft.com/office/drawing/2014/main" xmlns="" id="{AADE6CB0-5EC7-48E7-9B87-E87966BA495A}"/>
              </a:ext>
            </a:extLst>
          </p:cNvPr>
          <p:cNvSpPr/>
          <p:nvPr/>
        </p:nvSpPr>
        <p:spPr>
          <a:xfrm>
            <a:off x="4778102"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8" name="Imagen 7">
            <a:extLst>
              <a:ext uri="{FF2B5EF4-FFF2-40B4-BE49-F238E27FC236}">
                <a16:creationId xmlns:a16="http://schemas.microsoft.com/office/drawing/2014/main" xmlns="" id="{5458A2CF-6F1B-4DCF-BDA1-E6776D46A8E9}"/>
              </a:ext>
            </a:extLst>
          </p:cNvPr>
          <p:cNvPicPr>
            <a:picLocks noChangeAspect="1"/>
          </p:cNvPicPr>
          <p:nvPr/>
        </p:nvPicPr>
        <p:blipFill rotWithShape="1">
          <a:blip r:embed="rId2" cstate="print"/>
          <a:srcRect l="26853" t="2391" r="1608" b="502"/>
          <a:stretch/>
        </p:blipFill>
        <p:spPr>
          <a:xfrm>
            <a:off x="-1" y="1968090"/>
            <a:ext cx="4783881" cy="2967703"/>
          </a:xfrm>
          <a:prstGeom prst="rect">
            <a:avLst/>
          </a:prstGeom>
        </p:spPr>
      </p:pic>
      <p:sp>
        <p:nvSpPr>
          <p:cNvPr id="23" name="CustomShape 1">
            <a:extLst>
              <a:ext uri="{FF2B5EF4-FFF2-40B4-BE49-F238E27FC236}">
                <a16:creationId xmlns:a16="http://schemas.microsoft.com/office/drawing/2014/main" xmlns="" id="{1CF4C301-97A7-4819-868B-F10FB77D0669}"/>
              </a:ext>
            </a:extLst>
          </p:cNvPr>
          <p:cNvSpPr/>
          <p:nvPr/>
        </p:nvSpPr>
        <p:spPr>
          <a:xfrm>
            <a:off x="4778102" y="2253705"/>
            <a:ext cx="6633424" cy="2122204"/>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es-AR" sz="6600" b="1" spc="-1" dirty="0">
                <a:solidFill>
                  <a:srgbClr val="E4851C"/>
                </a:solidFill>
                <a:latin typeface="Calibri"/>
                <a:ea typeface="DejaVu Sans"/>
              </a:rPr>
              <a:t>TÉCNICAS DE INVESTIGACIÓN</a:t>
            </a:r>
          </a:p>
        </p:txBody>
      </p:sp>
      <p:sp>
        <p:nvSpPr>
          <p:cNvPr id="20" name="CustomShape 1">
            <a:extLst>
              <a:ext uri="{FF2B5EF4-FFF2-40B4-BE49-F238E27FC236}">
                <a16:creationId xmlns:a16="http://schemas.microsoft.com/office/drawing/2014/main" xmlns="" id="{AC3197FC-7EE1-45C7-8B2A-6B5E9DBF2269}"/>
              </a:ext>
            </a:extLst>
          </p:cNvPr>
          <p:cNvSpPr/>
          <p:nvPr/>
        </p:nvSpPr>
        <p:spPr>
          <a:xfrm>
            <a:off x="4778102" y="4123771"/>
            <a:ext cx="6633424" cy="614099"/>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es-AR" sz="3400" b="1" spc="-1" dirty="0">
                <a:solidFill>
                  <a:schemeClr val="bg1">
                    <a:lumMod val="50000"/>
                  </a:schemeClr>
                </a:solidFill>
                <a:latin typeface="Calibri"/>
              </a:rPr>
              <a:t>PARA LA ECONOMÍA EN EFECTIVO </a:t>
            </a:r>
            <a:endParaRPr lang="es-AR" sz="3400" b="0" strike="noStrike" spc="-1" dirty="0">
              <a:solidFill>
                <a:schemeClr val="bg1">
                  <a:lumMod val="50000"/>
                </a:schemeClr>
              </a:solidFill>
              <a:latin typeface="Arial"/>
            </a:endParaRPr>
          </a:p>
        </p:txBody>
      </p:sp>
      <p:sp>
        <p:nvSpPr>
          <p:cNvPr id="11" name="Rectángulo 10">
            <a:extLst>
              <a:ext uri="{FF2B5EF4-FFF2-40B4-BE49-F238E27FC236}">
                <a16:creationId xmlns:a16="http://schemas.microsoft.com/office/drawing/2014/main" xmlns=""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Triángulo isósceles 12">
            <a:extLst>
              <a:ext uri="{FF2B5EF4-FFF2-40B4-BE49-F238E27FC236}">
                <a16:creationId xmlns:a16="http://schemas.microsoft.com/office/drawing/2014/main" xmlns="" id="{6DAF5F81-E156-4DCE-9ADE-B5E3D1695E85}"/>
              </a:ext>
            </a:extLst>
          </p:cNvPr>
          <p:cNvSpPr/>
          <p:nvPr/>
        </p:nvSpPr>
        <p:spPr>
          <a:xfrm rot="10800000">
            <a:off x="1494989" y="4935792"/>
            <a:ext cx="3279835" cy="1483295"/>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rgbClr val="E4851C"/>
              </a:solidFill>
            </a:endParaRPr>
          </a:p>
        </p:txBody>
      </p:sp>
      <p:sp>
        <p:nvSpPr>
          <p:cNvPr id="36" name="CustomShape 2">
            <a:extLst>
              <a:ext uri="{FF2B5EF4-FFF2-40B4-BE49-F238E27FC236}">
                <a16:creationId xmlns:a16="http://schemas.microsoft.com/office/drawing/2014/main" xmlns="" id="{B7870504-7B7C-4B33-86F1-1BD3310B783F}"/>
              </a:ext>
            </a:extLst>
          </p:cNvPr>
          <p:cNvSpPr/>
          <p:nvPr/>
        </p:nvSpPr>
        <p:spPr>
          <a:xfrm>
            <a:off x="0" y="1820972"/>
            <a:ext cx="12191999" cy="395191"/>
          </a:xfrm>
          <a:prstGeom prst="rect">
            <a:avLst/>
          </a:prstGeom>
          <a:solidFill>
            <a:schemeClr val="accent5"/>
          </a:solidFill>
          <a:ln>
            <a:noFill/>
          </a:ln>
          <a:effectLst>
            <a:outerShdw blurRad="40000" dist="20160" dir="5400000" rotWithShape="0">
              <a:srgbClr val="000000">
                <a:alpha val="38000"/>
              </a:srgbClr>
            </a:outerShdw>
          </a:effectLst>
        </p:spPr>
        <p:style>
          <a:lnRef idx="1">
            <a:schemeClr val="dk1"/>
          </a:lnRef>
          <a:fillRef idx="2">
            <a:schemeClr val="dk1"/>
          </a:fillRef>
          <a:effectRef idx="1">
            <a:schemeClr val="dk1"/>
          </a:effectRef>
          <a:fontRef idx="minor"/>
        </p:style>
        <p:txBody>
          <a:bodyPr/>
          <a:lstStyle/>
          <a:p>
            <a:pPr>
              <a:lnSpc>
                <a:spcPct val="100000"/>
              </a:lnSpc>
            </a:pPr>
            <a:endParaRPr lang="es-AR" sz="2000" strike="noStrike" spc="-1" dirty="0">
              <a:solidFill>
                <a:srgbClr val="92D050"/>
              </a:solidFill>
            </a:endParaRPr>
          </a:p>
        </p:txBody>
      </p:sp>
      <p:sp>
        <p:nvSpPr>
          <p:cNvPr id="19" name="CustomShape 1">
            <a:extLst>
              <a:ext uri="{FF2B5EF4-FFF2-40B4-BE49-F238E27FC236}">
                <a16:creationId xmlns:a16="http://schemas.microsoft.com/office/drawing/2014/main" xmlns="" id="{A6F65596-2087-4B22-9DD1-1A283CB8E937}"/>
              </a:ext>
            </a:extLst>
          </p:cNvPr>
          <p:cNvSpPr/>
          <p:nvPr/>
        </p:nvSpPr>
        <p:spPr>
          <a:xfrm>
            <a:off x="4778102" y="1840643"/>
            <a:ext cx="9548459" cy="337100"/>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es-AR" sz="1600" b="1" spc="-1" dirty="0">
                <a:solidFill>
                  <a:schemeClr val="bg1"/>
                </a:solidFill>
                <a:ea typeface="DejaVu Sans"/>
                <a:cs typeface="Arial" panose="020B0604020202020204" pitchFamily="34" charset="0"/>
              </a:rPr>
              <a:t>PROGRAMA VIRTUAL DE ESPECIALIZACIÓN</a:t>
            </a:r>
            <a:endParaRPr lang="es-AR" sz="1600" b="0" strike="noStrike" spc="-1" dirty="0">
              <a:solidFill>
                <a:schemeClr val="bg1"/>
              </a:solidFill>
              <a:cs typeface="Arial" panose="020B0604020202020204" pitchFamily="34" charset="0"/>
            </a:endParaRPr>
          </a:p>
        </p:txBody>
      </p:sp>
      <p:pic>
        <p:nvPicPr>
          <p:cNvPr id="38" name="Imagen 27">
            <a:extLst>
              <a:ext uri="{FF2B5EF4-FFF2-40B4-BE49-F238E27FC236}">
                <a16:creationId xmlns:a16="http://schemas.microsoft.com/office/drawing/2014/main" xmlns="" id="{E80FBE7D-1124-496B-A036-557FD3CF70E3}"/>
              </a:ext>
            </a:extLst>
          </p:cNvPr>
          <p:cNvPicPr/>
          <p:nvPr/>
        </p:nvPicPr>
        <p:blipFill>
          <a:blip r:embed="rId3" cstate="print"/>
          <a:stretch/>
        </p:blipFill>
        <p:spPr>
          <a:xfrm>
            <a:off x="9793224" y="5926444"/>
            <a:ext cx="1618488" cy="465285"/>
          </a:xfrm>
          <a:prstGeom prst="rect">
            <a:avLst/>
          </a:prstGeom>
          <a:ln>
            <a:noFill/>
          </a:ln>
        </p:spPr>
      </p:pic>
      <p:pic>
        <p:nvPicPr>
          <p:cNvPr id="41" name="Imagen 40">
            <a:extLst>
              <a:ext uri="{FF2B5EF4-FFF2-40B4-BE49-F238E27FC236}">
                <a16:creationId xmlns:a16="http://schemas.microsoft.com/office/drawing/2014/main" xmlns="" id="{53EF2BEF-1101-414E-A184-DA310A603ABD}"/>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77950" y="370775"/>
            <a:ext cx="3517206" cy="905493"/>
          </a:xfrm>
          <a:prstGeom prst="rect">
            <a:avLst/>
          </a:prstGeom>
        </p:spPr>
      </p:pic>
      <p:pic>
        <p:nvPicPr>
          <p:cNvPr id="42" name="Imagen 41">
            <a:extLst>
              <a:ext uri="{FF2B5EF4-FFF2-40B4-BE49-F238E27FC236}">
                <a16:creationId xmlns:a16="http://schemas.microsoft.com/office/drawing/2014/main" xmlns="" id="{FC7D8302-69E3-48F7-B9DF-1B474273B497}"/>
              </a:ext>
            </a:extLst>
          </p:cNvPr>
          <p:cNvPicPr>
            <a:picLocks noChangeAspect="1"/>
          </p:cNvPicPr>
          <p:nvPr/>
        </p:nvPicPr>
        <p:blipFill rotWithShape="1">
          <a:blip r:embed="rId5" cstate="print">
            <a:extLst>
              <a:ext uri="{28A0092B-C50C-407E-A947-70E740481C1C}">
                <a14:useLocalDpi xmlns:a14="http://schemas.microsoft.com/office/drawing/2010/main" xmlns="" val="0"/>
              </a:ext>
            </a:extLst>
          </a:blip>
          <a:srcRect t="26493" b="29706"/>
          <a:stretch/>
        </p:blipFill>
        <p:spPr>
          <a:xfrm>
            <a:off x="8741664" y="531151"/>
            <a:ext cx="2670048" cy="584740"/>
          </a:xfrm>
          <a:prstGeom prst="rect">
            <a:avLst/>
          </a:prstGeom>
        </p:spPr>
      </p:pic>
    </p:spTree>
    <p:extLst>
      <p:ext uri="{BB962C8B-B14F-4D97-AF65-F5344CB8AC3E}">
        <p14:creationId xmlns:p14="http://schemas.microsoft.com/office/powerpoint/2010/main" xmlns="" val="395246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sp>
        <p:nvSpPr>
          <p:cNvPr id="376" name="Google Shape;376;p5"/>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5"/>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5"/>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379" name="Google Shape;379;p5"/>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380" name="Google Shape;380;p5"/>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81" name="Google Shape;381;p5"/>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382" name="Google Shape;382;p5"/>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383" name="Google Shape;383;p5"/>
          <p:cNvSpPr/>
          <p:nvPr/>
        </p:nvSpPr>
        <p:spPr>
          <a:xfrm>
            <a:off x="1523880" y="1743120"/>
            <a:ext cx="9142200" cy="530856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5"/>
          <p:cNvSpPr/>
          <p:nvPr/>
        </p:nvSpPr>
        <p:spPr>
          <a:xfrm>
            <a:off x="635750" y="1936236"/>
            <a:ext cx="11202000" cy="2831544"/>
          </a:xfrm>
          <a:prstGeom prst="rect">
            <a:avLst/>
          </a:prstGeom>
          <a:noFill/>
          <a:ln>
            <a:noFill/>
          </a:ln>
        </p:spPr>
        <p:txBody>
          <a:bodyPr spcFirstLastPara="1" wrap="square" lIns="0" tIns="0" rIns="0" bIns="0" anchor="ctr" anchorCtr="0">
            <a:spAutoFit/>
          </a:bodyPr>
          <a:lstStyle/>
          <a:p>
            <a:pPr marL="0" marR="0" lvl="0" indent="0" rtl="0">
              <a:lnSpc>
                <a:spcPct val="100000"/>
              </a:lnSpc>
              <a:spcBef>
                <a:spcPts val="0"/>
              </a:spcBef>
              <a:spcAft>
                <a:spcPts val="0"/>
              </a:spcAft>
              <a:buNone/>
            </a:pPr>
            <a:r>
              <a:rPr lang="es-AR" sz="2400" b="1" i="0" u="none" strike="noStrike" cap="none" dirty="0">
                <a:solidFill>
                  <a:srgbClr val="000000"/>
                </a:solidFill>
                <a:ea typeface="Arial"/>
                <a:cs typeface="Arial"/>
                <a:sym typeface="Arial"/>
              </a:rPr>
              <a:t>INVESTIGACIÓN AFIP– </a:t>
            </a:r>
            <a:r>
              <a:rPr lang="es-AR" sz="2400" b="1" dirty="0"/>
              <a:t>TARE</a:t>
            </a:r>
            <a:r>
              <a:rPr lang="es-AR" sz="2400" b="1" i="0" u="none" strike="noStrike" cap="none" dirty="0">
                <a:solidFill>
                  <a:srgbClr val="000000"/>
                </a:solidFill>
                <a:ea typeface="Arial"/>
                <a:cs typeface="Arial"/>
                <a:sym typeface="Arial"/>
              </a:rPr>
              <a:t>AS SOBRE LAS IP</a:t>
            </a:r>
            <a:r>
              <a:rPr lang="es-AR" sz="2400" b="1" dirty="0"/>
              <a:t>.</a:t>
            </a:r>
            <a:endParaRPr sz="2400" b="1" dirty="0"/>
          </a:p>
          <a:p>
            <a:pPr marL="89999" marR="0" lvl="0" indent="0" algn="just" rtl="0">
              <a:lnSpc>
                <a:spcPct val="100000"/>
              </a:lnSpc>
              <a:spcBef>
                <a:spcPts val="0"/>
              </a:spcBef>
              <a:spcAft>
                <a:spcPts val="0"/>
              </a:spcAft>
              <a:buNone/>
            </a:pPr>
            <a:r>
              <a:rPr lang="es-AR" sz="3200" dirty="0">
                <a:solidFill>
                  <a:schemeClr val="dk1"/>
                </a:solidFill>
              </a:rPr>
              <a:t>✓ </a:t>
            </a:r>
            <a:r>
              <a:rPr lang="es-AR" sz="2400" b="0" i="0" u="none" strike="noStrike" cap="none" dirty="0">
                <a:solidFill>
                  <a:srgbClr val="000000"/>
                </a:solidFill>
                <a:ea typeface="Arial"/>
                <a:cs typeface="Arial"/>
                <a:sym typeface="Arial"/>
              </a:rPr>
              <a:t>Fuentes abiertas de inteligencia/OSINT (</a:t>
            </a:r>
            <a:r>
              <a:rPr lang="es-AR" sz="2400" b="0" i="0" u="none" strike="noStrike" cap="none" dirty="0">
                <a:solidFill>
                  <a:srgbClr val="000000"/>
                </a:solidFill>
                <a:ea typeface="Arial"/>
                <a:cs typeface="Arial"/>
                <a:sym typeface="Arial"/>
                <a:hlinkClick r:id="rId6"/>
              </a:rPr>
              <a:t>www.cual.es-mi-ip.com</a:t>
            </a:r>
            <a:r>
              <a:rPr lang="es-AR" sz="2400" b="0" i="0" u="none" strike="noStrike" cap="none" dirty="0">
                <a:solidFill>
                  <a:srgbClr val="000000"/>
                </a:solidFill>
                <a:ea typeface="Arial"/>
                <a:cs typeface="Arial"/>
                <a:sym typeface="Arial"/>
              </a:rPr>
              <a:t>) : se identificaron las empresas</a:t>
            </a:r>
            <a:r>
              <a:rPr lang="es-AR" sz="2400" dirty="0"/>
              <a:t> </a:t>
            </a:r>
            <a:r>
              <a:rPr lang="es-AR" sz="2400" b="0" i="0" u="none" strike="noStrike" cap="none" dirty="0">
                <a:solidFill>
                  <a:srgbClr val="000000"/>
                </a:solidFill>
                <a:ea typeface="Arial"/>
                <a:cs typeface="Arial"/>
                <a:sym typeface="Arial"/>
              </a:rPr>
              <a:t>proveedoras de los servicios de internet correspondientes a las IP obtenidas.</a:t>
            </a:r>
            <a:endParaRPr sz="2400" b="0" i="0" u="none" strike="noStrike" cap="none" dirty="0">
              <a:solidFill>
                <a:srgbClr val="000000"/>
              </a:solidFill>
              <a:ea typeface="Arial"/>
              <a:cs typeface="Arial"/>
              <a:sym typeface="Arial"/>
            </a:endParaRPr>
          </a:p>
          <a:p>
            <a:pPr marL="0" marR="0" lvl="0" indent="0" algn="just" rtl="0">
              <a:lnSpc>
                <a:spcPct val="100000"/>
              </a:lnSpc>
              <a:spcBef>
                <a:spcPts val="0"/>
              </a:spcBef>
              <a:spcAft>
                <a:spcPts val="0"/>
              </a:spcAft>
              <a:buNone/>
            </a:pPr>
            <a:endParaRPr sz="2400" dirty="0"/>
          </a:p>
          <a:p>
            <a:pPr marL="0" marR="0" lvl="0" indent="0" algn="just" rtl="0">
              <a:lnSpc>
                <a:spcPct val="100000"/>
              </a:lnSpc>
              <a:spcBef>
                <a:spcPts val="0"/>
              </a:spcBef>
              <a:spcAft>
                <a:spcPts val="0"/>
              </a:spcAft>
              <a:buNone/>
            </a:pPr>
            <a:r>
              <a:rPr lang="es-AR" sz="3200" dirty="0">
                <a:solidFill>
                  <a:schemeClr val="dk1"/>
                </a:solidFill>
              </a:rPr>
              <a:t>✓ </a:t>
            </a:r>
            <a:r>
              <a:rPr lang="es-AR" sz="2400" b="0" i="0" u="none" strike="noStrike" cap="none" dirty="0">
                <a:solidFill>
                  <a:srgbClr val="000000"/>
                </a:solidFill>
                <a:ea typeface="Arial"/>
                <a:cs typeface="Arial"/>
                <a:sym typeface="Arial"/>
              </a:rPr>
              <a:t>Se le requirió a estas empresas, información sobre titularidad y domicilio de los servicios de internet indicando fechas y horarios determinados). Solo una </a:t>
            </a:r>
            <a:r>
              <a:rPr lang="es-AR" sz="2400" dirty="0"/>
              <a:t>proveedora </a:t>
            </a:r>
            <a:r>
              <a:rPr lang="es-AR" sz="2400" b="0" i="0" u="none" strike="noStrike" cap="none" dirty="0">
                <a:solidFill>
                  <a:srgbClr val="000000"/>
                </a:solidFill>
                <a:ea typeface="Arial"/>
                <a:cs typeface="Arial"/>
                <a:sym typeface="Arial"/>
              </a:rPr>
              <a:t>brindó respuesta.</a:t>
            </a:r>
            <a:endParaRPr sz="2400" b="0" i="0" u="none" strike="noStrike" cap="none" dirty="0">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Google Shape;389;p6"/>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6"/>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6"/>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392" name="Google Shape;392;p6"/>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393" name="Google Shape;393;p6"/>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94" name="Google Shape;394;p6"/>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395" name="Google Shape;395;p6"/>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396" name="Google Shape;396;p6"/>
          <p:cNvSpPr/>
          <p:nvPr/>
        </p:nvSpPr>
        <p:spPr>
          <a:xfrm>
            <a:off x="353936" y="2326675"/>
            <a:ext cx="10862700" cy="2862322"/>
          </a:xfrm>
          <a:prstGeom prst="rect">
            <a:avLst/>
          </a:prstGeom>
          <a:noFill/>
          <a:ln>
            <a:noFill/>
          </a:ln>
        </p:spPr>
        <p:txBody>
          <a:bodyPr spcFirstLastPara="1" wrap="square" lIns="0" tIns="0" rIns="0" bIns="0" anchor="ctr" anchorCtr="0">
            <a:spAutoFit/>
          </a:bodyPr>
          <a:lstStyle/>
          <a:p>
            <a:pPr marL="0" marR="0" lvl="0" indent="0" rtl="0">
              <a:lnSpc>
                <a:spcPct val="100000"/>
              </a:lnSpc>
              <a:spcBef>
                <a:spcPts val="0"/>
              </a:spcBef>
              <a:spcAft>
                <a:spcPts val="0"/>
              </a:spcAft>
              <a:buNone/>
            </a:pPr>
            <a:r>
              <a:rPr lang="es-AR" sz="2400" b="1" i="0" u="none" strike="noStrike" cap="none" dirty="0">
                <a:solidFill>
                  <a:srgbClr val="000000"/>
                </a:solidFill>
              </a:rPr>
              <a:t>INVESTIGACIÓN AFIP– </a:t>
            </a:r>
            <a:r>
              <a:rPr lang="es-AR" sz="2400" b="1" dirty="0"/>
              <a:t>TAREAS SOBRE LOS </a:t>
            </a:r>
            <a:r>
              <a:rPr lang="es-AR" sz="2400" b="1" i="0" u="none" strike="noStrike" cap="none" dirty="0">
                <a:solidFill>
                  <a:srgbClr val="000000"/>
                </a:solidFill>
              </a:rPr>
              <a:t>SUJETOS</a:t>
            </a:r>
            <a:endParaRPr lang="es-AR" sz="2400" b="1" dirty="0"/>
          </a:p>
          <a:p>
            <a:pPr marL="0" marR="0" lvl="0" indent="0" algn="ctr" rtl="0">
              <a:lnSpc>
                <a:spcPct val="100000"/>
              </a:lnSpc>
              <a:spcBef>
                <a:spcPts val="0"/>
              </a:spcBef>
              <a:spcAft>
                <a:spcPts val="0"/>
              </a:spcAft>
              <a:buNone/>
            </a:pPr>
            <a:endParaRPr sz="2400" b="1" dirty="0"/>
          </a:p>
          <a:p>
            <a:pPr marL="0" marR="0" lvl="0" indent="0" algn="just" rtl="0">
              <a:lnSpc>
                <a:spcPct val="115000"/>
              </a:lnSpc>
              <a:spcBef>
                <a:spcPts val="0"/>
              </a:spcBef>
              <a:spcAft>
                <a:spcPts val="0"/>
              </a:spcAft>
              <a:buNone/>
            </a:pPr>
            <a:r>
              <a:rPr lang="es-AR" sz="2400" dirty="0"/>
              <a:t>Con i</a:t>
            </a:r>
            <a:r>
              <a:rPr lang="es-AR" sz="2400" b="0" i="0" u="none" strike="noStrike" cap="none" dirty="0">
                <a:solidFill>
                  <a:srgbClr val="000000"/>
                </a:solidFill>
                <a:ea typeface="Arial"/>
                <a:cs typeface="Arial"/>
                <a:sym typeface="Arial"/>
              </a:rPr>
              <a:t>nformación obrante en nuestras bases, se </a:t>
            </a:r>
            <a:r>
              <a:rPr lang="es-AR" sz="2400" dirty="0"/>
              <a:t>pudo establecer</a:t>
            </a:r>
            <a:r>
              <a:rPr lang="es-AR" sz="2400" b="0" i="0" u="none" strike="noStrike" cap="none" dirty="0">
                <a:solidFill>
                  <a:srgbClr val="000000"/>
                </a:solidFill>
                <a:ea typeface="Arial"/>
                <a:cs typeface="Arial"/>
                <a:sym typeface="Arial"/>
              </a:rPr>
              <a:t>:  </a:t>
            </a:r>
            <a:endParaRPr sz="2400" b="0" i="0" u="none" strike="noStrike" cap="none" dirty="0">
              <a:ea typeface="Arial"/>
              <a:cs typeface="Arial"/>
              <a:sym typeface="Arial"/>
            </a:endParaRPr>
          </a:p>
          <a:p>
            <a:pPr marL="179999" marR="0" lvl="0" indent="-89999" algn="just" rtl="0">
              <a:lnSpc>
                <a:spcPct val="115000"/>
              </a:lnSpc>
              <a:spcBef>
                <a:spcPts val="0"/>
              </a:spcBef>
              <a:spcAft>
                <a:spcPts val="0"/>
              </a:spcAft>
              <a:buFont typeface="Wingdings" pitchFamily="2" charset="2"/>
              <a:buChar char="ü"/>
            </a:pPr>
            <a:r>
              <a:rPr lang="es-AR" sz="2400" b="0" i="0" u="none" strike="noStrike" cap="none" dirty="0">
                <a:solidFill>
                  <a:srgbClr val="000000"/>
                </a:solidFill>
                <a:ea typeface="Arial"/>
                <a:cs typeface="Arial"/>
                <a:sym typeface="Arial"/>
              </a:rPr>
              <a:t> Interrelación entre las personas humanas y jurídicas -parentesco,</a:t>
            </a:r>
            <a:endParaRPr sz="2400" dirty="0"/>
          </a:p>
          <a:p>
            <a:pPr marL="89999" marR="0" lvl="0" indent="0" algn="just" rtl="0">
              <a:lnSpc>
                <a:spcPct val="115000"/>
              </a:lnSpc>
              <a:spcBef>
                <a:spcPts val="0"/>
              </a:spcBef>
              <a:spcAft>
                <a:spcPts val="0"/>
              </a:spcAft>
              <a:buNone/>
            </a:pPr>
            <a:r>
              <a:rPr lang="es-AR" sz="2400" b="0" i="0" u="none" strike="noStrike" cap="none" dirty="0">
                <a:solidFill>
                  <a:srgbClr val="000000"/>
                </a:solidFill>
                <a:ea typeface="Arial"/>
                <a:cs typeface="Arial"/>
                <a:sym typeface="Arial"/>
              </a:rPr>
              <a:t>integración de las sociedades, asesores profesionales, domicilios, etc.-;</a:t>
            </a:r>
          </a:p>
          <a:p>
            <a:pPr marL="89999" marR="0" lvl="0" indent="0" algn="just" rtl="0">
              <a:lnSpc>
                <a:spcPct val="115000"/>
              </a:lnSpc>
              <a:spcBef>
                <a:spcPts val="0"/>
              </a:spcBef>
              <a:spcAft>
                <a:spcPts val="0"/>
              </a:spcAft>
              <a:buFont typeface="Wingdings" pitchFamily="2" charset="2"/>
              <a:buChar char="ü"/>
            </a:pPr>
            <a:r>
              <a:rPr lang="es-AR" sz="2400" dirty="0">
                <a:solidFill>
                  <a:schemeClr val="dk1"/>
                </a:solidFill>
              </a:rPr>
              <a:t> </a:t>
            </a:r>
            <a:r>
              <a:rPr lang="es-AR" sz="2400" b="0" i="0" u="none" strike="noStrike" cap="none" dirty="0">
                <a:solidFill>
                  <a:srgbClr val="000000"/>
                </a:solidFill>
                <a:ea typeface="Arial"/>
                <a:cs typeface="Arial"/>
                <a:sym typeface="Arial"/>
              </a:rPr>
              <a:t>Coincidencias en los trámites de constitución y de inscripción de los sujetos ante </a:t>
            </a:r>
            <a:r>
              <a:rPr lang="es-AR" sz="2400" dirty="0"/>
              <a:t>AFIP</a:t>
            </a:r>
            <a:r>
              <a:rPr lang="es-AR" sz="2400" b="0" i="0" u="none" strike="noStrike" cap="none" dirty="0">
                <a:solidFill>
                  <a:srgbClr val="000000"/>
                </a:solidFill>
                <a:ea typeface="Arial"/>
                <a:cs typeface="Arial"/>
                <a:sym typeface="Arial"/>
              </a:rPr>
              <a:t> -documentación utilizada.</a:t>
            </a:r>
            <a:endParaRPr sz="2400" b="0" i="0" u="none" strike="noStrike" cap="none" dirty="0">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7"/>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7"/>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7"/>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04" name="Google Shape;404;p7"/>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405" name="Google Shape;405;p7"/>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06" name="Google Shape;406;p7"/>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07" name="Google Shape;407;p7"/>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408" name="Google Shape;408;p7"/>
          <p:cNvSpPr/>
          <p:nvPr/>
        </p:nvSpPr>
        <p:spPr>
          <a:xfrm>
            <a:off x="669775" y="1802525"/>
            <a:ext cx="10381500" cy="5133713"/>
          </a:xfrm>
          <a:prstGeom prst="rect">
            <a:avLst/>
          </a:prstGeom>
          <a:noFill/>
          <a:ln>
            <a:noFill/>
          </a:ln>
        </p:spPr>
        <p:txBody>
          <a:bodyPr spcFirstLastPara="1" wrap="square" lIns="0" tIns="0" rIns="0" bIns="0" anchor="ctr" anchorCtr="0">
            <a:spAutoFit/>
          </a:bodyPr>
          <a:lstStyle/>
          <a:p>
            <a:pPr marL="0" lvl="0" indent="0" algn="ctr" rtl="0">
              <a:spcBef>
                <a:spcPts val="0"/>
              </a:spcBef>
              <a:spcAft>
                <a:spcPts val="0"/>
              </a:spcAft>
              <a:buNone/>
            </a:pPr>
            <a:endParaRPr sz="2400" b="1" dirty="0">
              <a:solidFill>
                <a:schemeClr val="dk1"/>
              </a:solidFill>
            </a:endParaRPr>
          </a:p>
          <a:p>
            <a:pPr marL="0" lvl="0" indent="0" rtl="0">
              <a:spcBef>
                <a:spcPts val="0"/>
              </a:spcBef>
              <a:spcAft>
                <a:spcPts val="0"/>
              </a:spcAft>
              <a:buNone/>
            </a:pPr>
            <a:r>
              <a:rPr lang="es-AR" sz="2400" b="1" dirty="0">
                <a:solidFill>
                  <a:schemeClr val="dk1"/>
                </a:solidFill>
              </a:rPr>
              <a:t>INVESTIGACIÓN AFIP– TAREAS SOBRE LOS SUJETOS.</a:t>
            </a:r>
          </a:p>
          <a:p>
            <a:pPr marL="0" lvl="0" indent="0" algn="ctr" rtl="0">
              <a:spcBef>
                <a:spcPts val="0"/>
              </a:spcBef>
              <a:spcAft>
                <a:spcPts val="0"/>
              </a:spcAft>
              <a:buNone/>
            </a:pPr>
            <a:endParaRPr sz="2400" b="1" dirty="0">
              <a:solidFill>
                <a:schemeClr val="dk1"/>
              </a:solidFill>
            </a:endParaRPr>
          </a:p>
          <a:p>
            <a:pPr marL="457200" marR="0" lvl="0" indent="-381000" algn="just" rtl="0">
              <a:lnSpc>
                <a:spcPct val="100000"/>
              </a:lnSpc>
              <a:spcBef>
                <a:spcPts val="0"/>
              </a:spcBef>
              <a:spcAft>
                <a:spcPts val="0"/>
              </a:spcAft>
              <a:buClr>
                <a:srgbClr val="000000"/>
              </a:buClr>
              <a:buSzPts val="2400"/>
              <a:buFont typeface="Arial"/>
              <a:buChar char="●"/>
            </a:pPr>
            <a:r>
              <a:rPr lang="es-AR" sz="2400" b="0" i="0" u="none" strike="noStrike" cap="none" dirty="0">
                <a:solidFill>
                  <a:srgbClr val="000000"/>
                </a:solidFill>
                <a:ea typeface="Arial"/>
                <a:cs typeface="Arial"/>
                <a:sym typeface="Arial"/>
              </a:rPr>
              <a:t>Perfil fiscal: </a:t>
            </a:r>
            <a:endParaRPr sz="2400" b="0" i="0" u="none" strike="noStrike" cap="none" dirty="0">
              <a:ea typeface="Arial"/>
              <a:cs typeface="Arial"/>
              <a:sym typeface="Arial"/>
            </a:endParaRPr>
          </a:p>
          <a:p>
            <a:pPr marL="809999" marR="0" lvl="0" indent="-66674" algn="just" rtl="0">
              <a:lnSpc>
                <a:spcPct val="115000"/>
              </a:lnSpc>
              <a:spcBef>
                <a:spcPts val="0"/>
              </a:spcBef>
              <a:spcAft>
                <a:spcPts val="0"/>
              </a:spcAft>
              <a:buClr>
                <a:srgbClr val="000000"/>
              </a:buClr>
              <a:buSzPts val="2400"/>
              <a:buFont typeface="Arial"/>
              <a:buChar char="➔"/>
            </a:pPr>
            <a:r>
              <a:rPr lang="es-AR" sz="2400" b="0" i="0" u="none" strike="noStrike" cap="none" dirty="0">
                <a:solidFill>
                  <a:srgbClr val="000000"/>
                </a:solidFill>
                <a:ea typeface="Arial"/>
                <a:cs typeface="Arial"/>
                <a:sym typeface="Arial"/>
              </a:rPr>
              <a:t>Inexistencia de pagos de impuestos; </a:t>
            </a:r>
            <a:endParaRPr sz="2400" dirty="0"/>
          </a:p>
          <a:p>
            <a:pPr marL="809999" marR="0" lvl="0" indent="-66674" algn="just" rtl="0">
              <a:lnSpc>
                <a:spcPct val="115000"/>
              </a:lnSpc>
              <a:spcBef>
                <a:spcPts val="0"/>
              </a:spcBef>
              <a:spcAft>
                <a:spcPts val="0"/>
              </a:spcAft>
              <a:buClr>
                <a:srgbClr val="000000"/>
              </a:buClr>
              <a:buSzPts val="2400"/>
              <a:buFont typeface="Arial"/>
              <a:buChar char="➔"/>
            </a:pPr>
            <a:r>
              <a:rPr lang="es-AR" sz="2400" b="0" i="0" u="none" strike="noStrike" cap="none" dirty="0">
                <a:solidFill>
                  <a:srgbClr val="000000"/>
                </a:solidFill>
                <a:ea typeface="Arial"/>
                <a:cs typeface="Arial"/>
                <a:sym typeface="Arial"/>
              </a:rPr>
              <a:t>No declaran  empleados</a:t>
            </a:r>
            <a:endParaRPr sz="2400" dirty="0"/>
          </a:p>
          <a:p>
            <a:pPr marL="809999" marR="0" lvl="0" indent="-66674" algn="just" rtl="0">
              <a:lnSpc>
                <a:spcPct val="115000"/>
              </a:lnSpc>
              <a:spcBef>
                <a:spcPts val="0"/>
              </a:spcBef>
              <a:spcAft>
                <a:spcPts val="0"/>
              </a:spcAft>
              <a:buClr>
                <a:srgbClr val="000000"/>
              </a:buClr>
              <a:buSzPts val="2400"/>
              <a:buFont typeface="Arial"/>
              <a:buChar char="➔"/>
            </a:pPr>
            <a:r>
              <a:rPr lang="es-AR" sz="2400" b="0" i="0" u="none" strike="noStrike" cap="none" dirty="0">
                <a:solidFill>
                  <a:srgbClr val="000000"/>
                </a:solidFill>
                <a:ea typeface="Arial"/>
                <a:cs typeface="Arial"/>
                <a:sym typeface="Arial"/>
              </a:rPr>
              <a:t>Relación Débito fiscal/Crédito fiscal = 1;</a:t>
            </a:r>
            <a:endParaRPr sz="2400" dirty="0"/>
          </a:p>
          <a:p>
            <a:pPr marL="809999" marR="0" lvl="0" indent="-66674" algn="just" rtl="0">
              <a:lnSpc>
                <a:spcPct val="115000"/>
              </a:lnSpc>
              <a:spcBef>
                <a:spcPts val="0"/>
              </a:spcBef>
              <a:spcAft>
                <a:spcPts val="0"/>
              </a:spcAft>
              <a:buClr>
                <a:srgbClr val="000000"/>
              </a:buClr>
              <a:buSzPts val="2400"/>
              <a:buFont typeface="Arial"/>
              <a:buChar char="➔"/>
            </a:pPr>
            <a:r>
              <a:rPr lang="es-AR" sz="2400" b="0" i="0" u="none" strike="noStrike" cap="none" dirty="0">
                <a:solidFill>
                  <a:srgbClr val="000000"/>
                </a:solidFill>
                <a:ea typeface="Arial"/>
                <a:cs typeface="Arial"/>
                <a:sym typeface="Arial"/>
              </a:rPr>
              <a:t>Importantes volúmenes de ventas declaradas; </a:t>
            </a:r>
            <a:endParaRPr sz="2400" dirty="0"/>
          </a:p>
          <a:p>
            <a:pPr marL="809999" marR="0" lvl="0" indent="-66674" algn="just" rtl="0">
              <a:lnSpc>
                <a:spcPct val="115000"/>
              </a:lnSpc>
              <a:spcBef>
                <a:spcPts val="0"/>
              </a:spcBef>
              <a:spcAft>
                <a:spcPts val="0"/>
              </a:spcAft>
              <a:buClr>
                <a:srgbClr val="000000"/>
              </a:buClr>
              <a:buSzPts val="2400"/>
              <a:buFont typeface="Arial"/>
              <a:buChar char="➔"/>
            </a:pPr>
            <a:r>
              <a:rPr lang="es-AR" sz="2400" b="0" i="0" u="none" strike="noStrike" cap="none" dirty="0">
                <a:solidFill>
                  <a:srgbClr val="000000"/>
                </a:solidFill>
                <a:ea typeface="Arial"/>
                <a:cs typeface="Arial"/>
                <a:sym typeface="Arial"/>
              </a:rPr>
              <a:t>Comprobantes por conceptos muy variados, sin relación con la actividad declarada ni con la capacidad económica</a:t>
            </a:r>
            <a:r>
              <a:rPr lang="es-AR" sz="2400" b="0" i="0" u="none" strike="noStrike" cap="none" dirty="0">
                <a:solidFill>
                  <a:srgbClr val="000000"/>
                </a:solidFill>
                <a:ea typeface="Times New Roman"/>
                <a:cs typeface="Times New Roman"/>
                <a:sym typeface="Times New Roman"/>
              </a:rPr>
              <a:t>.</a:t>
            </a:r>
            <a:endParaRPr sz="2400" b="0" i="0" u="none" strike="noStrike" cap="none" dirty="0">
              <a:ea typeface="Arial"/>
              <a:cs typeface="Arial"/>
              <a:sym typeface="Arial"/>
            </a:endParaRPr>
          </a:p>
          <a:p>
            <a:pPr marL="0" marR="0" lvl="0" indent="0" algn="just" rtl="0">
              <a:lnSpc>
                <a:spcPct val="100000"/>
              </a:lnSpc>
              <a:spcBef>
                <a:spcPts val="0"/>
              </a:spcBef>
              <a:spcAft>
                <a:spcPts val="0"/>
              </a:spcAft>
              <a:buNone/>
            </a:pPr>
            <a:endParaRPr sz="2400" b="0" i="0" u="none" strike="noStrike" cap="none" dirty="0">
              <a:latin typeface="Arial"/>
              <a:ea typeface="Arial"/>
              <a:cs typeface="Arial"/>
              <a:sym typeface="Arial"/>
            </a:endParaRPr>
          </a:p>
          <a:p>
            <a:pPr marL="0" marR="0" lvl="0" indent="0" algn="just" rtl="0">
              <a:lnSpc>
                <a:spcPct val="100000"/>
              </a:lnSpc>
              <a:spcBef>
                <a:spcPts val="0"/>
              </a:spcBef>
              <a:spcAft>
                <a:spcPts val="0"/>
              </a:spcAft>
              <a:buNone/>
            </a:pPr>
            <a:endParaRPr sz="24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2400" b="0" i="0" u="none" strike="noStrike" cap="none" dirty="0">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sp>
        <p:nvSpPr>
          <p:cNvPr id="413" name="Google Shape;413;p8"/>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8"/>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8"/>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16" name="Google Shape;416;p8"/>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417" name="Google Shape;417;p8"/>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18" name="Google Shape;418;p8"/>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19" name="Google Shape;419;p8"/>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420" name="Google Shape;420;p8"/>
          <p:cNvSpPr/>
          <p:nvPr/>
        </p:nvSpPr>
        <p:spPr>
          <a:xfrm>
            <a:off x="1028013" y="2353675"/>
            <a:ext cx="10134300" cy="2917722"/>
          </a:xfrm>
          <a:prstGeom prst="rect">
            <a:avLst/>
          </a:prstGeom>
          <a:noFill/>
          <a:ln>
            <a:noFill/>
          </a:ln>
        </p:spPr>
        <p:txBody>
          <a:bodyPr spcFirstLastPara="1" wrap="square" lIns="0" tIns="0" rIns="0" bIns="0" anchor="ctr" anchorCtr="0">
            <a:spAutoFit/>
          </a:bodyPr>
          <a:lstStyle/>
          <a:p>
            <a:pPr marL="457200" lvl="0" indent="0" rtl="0">
              <a:lnSpc>
                <a:spcPct val="115000"/>
              </a:lnSpc>
              <a:spcBef>
                <a:spcPts val="0"/>
              </a:spcBef>
              <a:spcAft>
                <a:spcPts val="0"/>
              </a:spcAft>
              <a:buNone/>
            </a:pPr>
            <a:r>
              <a:rPr lang="es-AR" sz="2400" b="1" dirty="0">
                <a:solidFill>
                  <a:schemeClr val="dk1"/>
                </a:solidFill>
              </a:rPr>
              <a:t>INVESTIGACIÓN AFIP– TAREAS SOBRE LOS SUJETOS.</a:t>
            </a:r>
          </a:p>
          <a:p>
            <a:pPr marL="457200" marR="0" lvl="0" indent="-381000" algn="just" rtl="0">
              <a:lnSpc>
                <a:spcPct val="115000"/>
              </a:lnSpc>
              <a:spcBef>
                <a:spcPts val="0"/>
              </a:spcBef>
              <a:spcAft>
                <a:spcPts val="0"/>
              </a:spcAft>
              <a:buClr>
                <a:srgbClr val="000000"/>
              </a:buClr>
              <a:buSzPts val="2400"/>
              <a:buFont typeface="Arial"/>
              <a:buChar char="●"/>
            </a:pPr>
            <a:r>
              <a:rPr lang="es-AR" sz="2400" b="0" i="0" u="none" strike="noStrike" cap="none" dirty="0">
                <a:solidFill>
                  <a:srgbClr val="000000"/>
                </a:solidFill>
                <a:ea typeface="Arial"/>
                <a:cs typeface="Arial"/>
                <a:sym typeface="Arial"/>
              </a:rPr>
              <a:t>Perfil económico:</a:t>
            </a:r>
            <a:endParaRPr sz="2400" b="0" i="0" u="none" strike="noStrike" cap="none">
              <a:ea typeface="Arial"/>
              <a:cs typeface="Arial"/>
              <a:sym typeface="Arial"/>
            </a:endParaRPr>
          </a:p>
          <a:p>
            <a:pPr marL="457200" marR="0" lvl="0" indent="110399" algn="just" rtl="0">
              <a:lnSpc>
                <a:spcPct val="115000"/>
              </a:lnSpc>
              <a:spcBef>
                <a:spcPts val="0"/>
              </a:spcBef>
              <a:spcAft>
                <a:spcPts val="0"/>
              </a:spcAft>
              <a:buClr>
                <a:srgbClr val="000000"/>
              </a:buClr>
              <a:buSzPts val="2400"/>
              <a:buFont typeface="Arial"/>
              <a:buChar char="➔"/>
            </a:pPr>
            <a:r>
              <a:rPr lang="es-AR" sz="2400" b="0" i="0" u="none" strike="noStrike" cap="none" dirty="0">
                <a:solidFill>
                  <a:srgbClr val="000000"/>
                </a:solidFill>
                <a:ea typeface="Arial"/>
                <a:cs typeface="Arial"/>
                <a:sym typeface="Arial"/>
              </a:rPr>
              <a:t>Escasas acreditaciones bancarias;</a:t>
            </a:r>
            <a:endParaRPr sz="2400"/>
          </a:p>
          <a:p>
            <a:pPr marL="457200" marR="0" lvl="0" indent="110399" algn="just" rtl="0">
              <a:lnSpc>
                <a:spcPct val="115000"/>
              </a:lnSpc>
              <a:spcBef>
                <a:spcPts val="0"/>
              </a:spcBef>
              <a:spcAft>
                <a:spcPts val="0"/>
              </a:spcAft>
              <a:buClr>
                <a:srgbClr val="000000"/>
              </a:buClr>
              <a:buSzPts val="2400"/>
              <a:buFont typeface="Arial"/>
              <a:buChar char="➔"/>
            </a:pPr>
            <a:r>
              <a:rPr lang="es-AR" sz="2400" b="0" i="0" u="none" strike="noStrike" cap="none" dirty="0">
                <a:solidFill>
                  <a:srgbClr val="000000"/>
                </a:solidFill>
                <a:ea typeface="Arial"/>
                <a:cs typeface="Arial"/>
                <a:sym typeface="Arial"/>
              </a:rPr>
              <a:t>Sin bienes registrables;</a:t>
            </a:r>
            <a:endParaRPr sz="2400"/>
          </a:p>
          <a:p>
            <a:pPr marL="457200" marR="0" lvl="0" indent="110399" algn="just" rtl="0">
              <a:lnSpc>
                <a:spcPct val="115000"/>
              </a:lnSpc>
              <a:spcBef>
                <a:spcPts val="0"/>
              </a:spcBef>
              <a:spcAft>
                <a:spcPts val="0"/>
              </a:spcAft>
              <a:buClr>
                <a:srgbClr val="000000"/>
              </a:buClr>
              <a:buSzPts val="2400"/>
              <a:buFont typeface="Arial"/>
              <a:buChar char="➔"/>
            </a:pPr>
            <a:r>
              <a:rPr lang="es-AR" sz="2400" b="0" i="0" u="none" strike="noStrike" cap="none" dirty="0">
                <a:solidFill>
                  <a:srgbClr val="000000"/>
                </a:solidFill>
                <a:ea typeface="Arial"/>
                <a:cs typeface="Arial"/>
                <a:sym typeface="Arial"/>
              </a:rPr>
              <a:t>Sin capacidad económica o financiera;</a:t>
            </a:r>
            <a:endParaRPr sz="2400"/>
          </a:p>
          <a:p>
            <a:pPr marL="457200" marR="0" lvl="0" indent="110399" algn="just" rtl="0">
              <a:lnSpc>
                <a:spcPct val="115000"/>
              </a:lnSpc>
              <a:spcBef>
                <a:spcPts val="0"/>
              </a:spcBef>
              <a:spcAft>
                <a:spcPts val="0"/>
              </a:spcAft>
              <a:buClr>
                <a:srgbClr val="000000"/>
              </a:buClr>
              <a:buSzPts val="2400"/>
              <a:buFont typeface="Arial"/>
              <a:buChar char="➔"/>
            </a:pPr>
            <a:r>
              <a:rPr lang="es-AR" sz="2400" b="0" i="0" u="none" strike="noStrike" cap="none" dirty="0">
                <a:solidFill>
                  <a:srgbClr val="000000"/>
                </a:solidFill>
                <a:ea typeface="Arial"/>
                <a:cs typeface="Arial"/>
                <a:sym typeface="Arial"/>
              </a:rPr>
              <a:t>Socios insolventes.</a:t>
            </a:r>
            <a:endParaRPr sz="2400" b="0" i="0" u="none" strike="noStrike" cap="none">
              <a:ea typeface="Arial"/>
              <a:cs typeface="Arial"/>
              <a:sym typeface="Arial"/>
            </a:endParaRPr>
          </a:p>
          <a:p>
            <a:pPr marL="0" marR="0" lvl="0" indent="0" algn="ctr" rtl="0">
              <a:lnSpc>
                <a:spcPct val="100000"/>
              </a:lnSpc>
              <a:spcBef>
                <a:spcPts val="0"/>
              </a:spcBef>
              <a:spcAft>
                <a:spcPts val="0"/>
              </a:spcAft>
              <a:buNone/>
            </a:pPr>
            <a:endParaRPr sz="2400" b="0" i="0" u="none" strike="noStrike" cap="none">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Google Shape;425;p9"/>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9"/>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9"/>
          <p:cNvSpPr/>
          <p:nvPr/>
        </p:nvSpPr>
        <p:spPr>
          <a:xfrm>
            <a:off x="4942952"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28" name="Google Shape;428;p9"/>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429" name="Google Shape;429;p9"/>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30" name="Google Shape;430;p9"/>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31" name="Google Shape;431;p9"/>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432" name="Google Shape;432;p9"/>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433" name="Google Shape;433;p9"/>
          <p:cNvSpPr/>
          <p:nvPr/>
        </p:nvSpPr>
        <p:spPr>
          <a:xfrm>
            <a:off x="609475" y="2388250"/>
            <a:ext cx="10972200" cy="2092881"/>
          </a:xfrm>
          <a:prstGeom prst="rect">
            <a:avLst/>
          </a:prstGeom>
          <a:noFill/>
          <a:ln>
            <a:noFill/>
          </a:ln>
        </p:spPr>
        <p:txBody>
          <a:bodyPr spcFirstLastPara="1" wrap="square" lIns="0" tIns="0" rIns="0" bIns="0" anchor="ctr" anchorCtr="0">
            <a:spAutoFit/>
          </a:bodyPr>
          <a:lstStyle/>
          <a:p>
            <a:pPr marL="0" marR="0" lvl="0" indent="0" rtl="0">
              <a:lnSpc>
                <a:spcPct val="100000"/>
              </a:lnSpc>
              <a:spcBef>
                <a:spcPts val="0"/>
              </a:spcBef>
              <a:spcAft>
                <a:spcPts val="0"/>
              </a:spcAft>
              <a:buNone/>
            </a:pPr>
            <a:r>
              <a:rPr lang="es-AR" sz="2400" b="1" dirty="0">
                <a:solidFill>
                  <a:schemeClr val="dk1"/>
                </a:solidFill>
              </a:rPr>
              <a:t>INVESTIGACIÓN AFIP–</a:t>
            </a:r>
            <a:r>
              <a:rPr lang="es-AR" sz="2400" b="1" i="0" u="none" strike="noStrike" cap="none" dirty="0"/>
              <a:t> OTRAS MEDIDAS SOBRE DOMICILIOS Y TELÉFONOS</a:t>
            </a:r>
            <a:r>
              <a:rPr lang="es-AR" sz="2400" b="1" dirty="0"/>
              <a:t>.</a:t>
            </a:r>
          </a:p>
          <a:p>
            <a:pPr marL="0" marR="0" lvl="0" indent="0" algn="ctr" rtl="0">
              <a:lnSpc>
                <a:spcPct val="100000"/>
              </a:lnSpc>
              <a:spcBef>
                <a:spcPts val="0"/>
              </a:spcBef>
              <a:spcAft>
                <a:spcPts val="0"/>
              </a:spcAft>
              <a:buNone/>
            </a:pPr>
            <a:endParaRPr sz="2000" b="1" dirty="0"/>
          </a:p>
          <a:p>
            <a:pPr marL="89999" marR="0" lvl="0" indent="0" algn="just" rtl="0">
              <a:lnSpc>
                <a:spcPct val="115000"/>
              </a:lnSpc>
              <a:spcBef>
                <a:spcPts val="0"/>
              </a:spcBef>
              <a:spcAft>
                <a:spcPts val="0"/>
              </a:spcAft>
              <a:buNone/>
            </a:pPr>
            <a:r>
              <a:rPr lang="es-AR" sz="2000" dirty="0">
                <a:solidFill>
                  <a:schemeClr val="dk1"/>
                </a:solidFill>
              </a:rPr>
              <a:t>✓ </a:t>
            </a:r>
            <a:r>
              <a:rPr lang="es-AR" sz="2000" b="0" i="0" u="none" strike="noStrike" cap="none" dirty="0">
                <a:ea typeface="Arial"/>
                <a:cs typeface="Arial"/>
                <a:sym typeface="Arial"/>
              </a:rPr>
              <a:t>Tareas de constatación/periféricas en domicilios recurrentes</a:t>
            </a:r>
            <a:r>
              <a:rPr lang="es-AR" sz="2000" dirty="0"/>
              <a:t>;</a:t>
            </a:r>
            <a:endParaRPr sz="2000" dirty="0"/>
          </a:p>
          <a:p>
            <a:pPr marL="89999" marR="0" lvl="0" indent="0" algn="just" rtl="0">
              <a:lnSpc>
                <a:spcPct val="115000"/>
              </a:lnSpc>
              <a:spcBef>
                <a:spcPts val="0"/>
              </a:spcBef>
              <a:spcAft>
                <a:spcPts val="0"/>
              </a:spcAft>
              <a:buNone/>
            </a:pPr>
            <a:r>
              <a:rPr lang="es-AR" sz="2000" dirty="0">
                <a:solidFill>
                  <a:schemeClr val="dk1"/>
                </a:solidFill>
              </a:rPr>
              <a:t>✓ </a:t>
            </a:r>
            <a:r>
              <a:rPr lang="es-AR" sz="2000" dirty="0"/>
              <a:t>E</a:t>
            </a:r>
            <a:r>
              <a:rPr lang="es-AR" sz="2000" b="0" i="0" u="none" strike="noStrike" cap="none" dirty="0">
                <a:ea typeface="Arial"/>
                <a:cs typeface="Arial"/>
                <a:sym typeface="Arial"/>
              </a:rPr>
              <a:t>ntidades bancarias</a:t>
            </a:r>
            <a:r>
              <a:rPr lang="es-AR" sz="2000" dirty="0"/>
              <a:t>: solicitudes de información respecto a</a:t>
            </a:r>
            <a:r>
              <a:rPr lang="es-AR" sz="2000" b="0" i="0" u="none" strike="noStrike" cap="none" dirty="0">
                <a:ea typeface="Arial"/>
                <a:cs typeface="Arial"/>
                <a:sym typeface="Arial"/>
              </a:rPr>
              <a:t> datos de contacto (correo electrónico y teléfono) que h</a:t>
            </a:r>
            <a:r>
              <a:rPr lang="es-AR" sz="2000" dirty="0"/>
              <a:t>ubiera</a:t>
            </a:r>
            <a:r>
              <a:rPr lang="es-AR" sz="2000" b="0" i="0" u="none" strike="noStrike" cap="none" dirty="0">
                <a:ea typeface="Arial"/>
                <a:cs typeface="Arial"/>
                <a:sym typeface="Arial"/>
              </a:rPr>
              <a:t>n registrado como clientes,  algunos coincidían con los sujetos investigados</a:t>
            </a:r>
            <a:r>
              <a:rPr lang="es-AR" sz="2000" dirty="0"/>
              <a:t>;</a:t>
            </a:r>
            <a:endParaRPr sz="2000" b="0" i="0" u="none" strike="noStrike" cap="none" dirty="0">
              <a:ea typeface="Arial"/>
              <a:cs typeface="Arial"/>
              <a:sym typeface="Arial"/>
            </a:endParaRPr>
          </a:p>
          <a:p>
            <a:pPr marL="89999" marR="0" lvl="0" indent="0" algn="just" rtl="0">
              <a:lnSpc>
                <a:spcPct val="115000"/>
              </a:lnSpc>
              <a:spcBef>
                <a:spcPts val="0"/>
              </a:spcBef>
              <a:spcAft>
                <a:spcPts val="0"/>
              </a:spcAft>
              <a:buNone/>
            </a:pPr>
            <a:r>
              <a:rPr lang="es-AR" sz="2000" dirty="0">
                <a:solidFill>
                  <a:schemeClr val="dk1"/>
                </a:solidFill>
              </a:rPr>
              <a:t>✓</a:t>
            </a:r>
            <a:r>
              <a:rPr lang="es-AR" sz="2000" b="0" i="0" u="none" strike="noStrike" cap="none" dirty="0">
                <a:ea typeface="Arial"/>
                <a:cs typeface="Arial"/>
                <a:sym typeface="Arial"/>
              </a:rPr>
              <a:t>Constatación de los números telefónicos obtenidos. </a:t>
            </a:r>
            <a:endParaRPr sz="2000" b="0" i="0" u="none" strike="noStrike" cap="none" dirty="0">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Google Shape;438;p10"/>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0"/>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0"/>
          <p:cNvSpPr/>
          <p:nvPr/>
        </p:nvSpPr>
        <p:spPr>
          <a:xfrm>
            <a:off x="4942952"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41" name="Google Shape;441;p10"/>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442" name="Google Shape;442;p10"/>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43" name="Google Shape;443;p10"/>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44" name="Google Shape;444;p10"/>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445" name="Google Shape;445;p10"/>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446" name="Google Shape;446;p10"/>
          <p:cNvSpPr/>
          <p:nvPr/>
        </p:nvSpPr>
        <p:spPr>
          <a:xfrm>
            <a:off x="378000" y="1294695"/>
            <a:ext cx="11213700" cy="4278094"/>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lang="es-AR" sz="2800" b="1" dirty="0"/>
          </a:p>
          <a:p>
            <a:pPr marL="0" marR="0" lvl="0" indent="0" rtl="0">
              <a:lnSpc>
                <a:spcPct val="100000"/>
              </a:lnSpc>
              <a:spcBef>
                <a:spcPts val="0"/>
              </a:spcBef>
              <a:spcAft>
                <a:spcPts val="0"/>
              </a:spcAft>
              <a:buNone/>
            </a:pPr>
            <a:r>
              <a:rPr lang="es-AR" sz="2400" b="1" i="0" u="none" strike="noStrike" cap="none" dirty="0">
                <a:ea typeface="Arial"/>
                <a:cs typeface="Arial"/>
                <a:sym typeface="Arial"/>
              </a:rPr>
              <a:t>DENUNCIA ANTE LA JUSTICIA</a:t>
            </a:r>
            <a:r>
              <a:rPr lang="es-AR" sz="2400" b="0" i="0" u="none" strike="noStrike" cap="none" dirty="0">
                <a:ea typeface="Arial"/>
                <a:cs typeface="Arial"/>
                <a:sym typeface="Arial"/>
              </a:rPr>
              <a:t>:</a:t>
            </a:r>
          </a:p>
          <a:p>
            <a:pPr marL="0" marR="0" lvl="0" indent="0" algn="ctr" rtl="0">
              <a:lnSpc>
                <a:spcPct val="100000"/>
              </a:lnSpc>
              <a:spcBef>
                <a:spcPts val="0"/>
              </a:spcBef>
              <a:spcAft>
                <a:spcPts val="0"/>
              </a:spcAft>
              <a:buNone/>
            </a:pPr>
            <a:endParaRPr sz="2400" dirty="0"/>
          </a:p>
          <a:p>
            <a:pPr marL="0" marR="0" lvl="0" indent="0" algn="l" rtl="0">
              <a:lnSpc>
                <a:spcPct val="115000"/>
              </a:lnSpc>
              <a:spcBef>
                <a:spcPts val="0"/>
              </a:spcBef>
              <a:spcAft>
                <a:spcPts val="0"/>
              </a:spcAft>
              <a:buNone/>
            </a:pPr>
            <a:r>
              <a:rPr lang="es-AR" sz="2000" dirty="0"/>
              <a:t>Con lo recabado, AFIP</a:t>
            </a:r>
            <a:r>
              <a:rPr lang="es-AR" sz="2000" b="0" i="0" u="none" strike="noStrike" cap="none" dirty="0">
                <a:ea typeface="Arial"/>
                <a:cs typeface="Arial"/>
                <a:sym typeface="Arial"/>
              </a:rPr>
              <a:t> </a:t>
            </a:r>
            <a:r>
              <a:rPr lang="es-AR" sz="2000" dirty="0">
                <a:ea typeface="Arial"/>
                <a:cs typeface="Arial"/>
                <a:sym typeface="Arial"/>
              </a:rPr>
              <a:t>puso en conocimiento de la justicia </a:t>
            </a:r>
            <a:r>
              <a:rPr lang="es-AR" sz="2000" b="0" i="0" u="none" strike="noStrike" cap="none" dirty="0">
                <a:solidFill>
                  <a:srgbClr val="000000"/>
                </a:solidFill>
                <a:ea typeface="Arial"/>
                <a:cs typeface="Arial"/>
                <a:sym typeface="Arial"/>
              </a:rPr>
              <a:t>la existencia de  un grupo organizado de personas dedicada a la creación de usinas de facturación electrónica apócrifa, a muy gran escala para luego comercializarlas a un universo relevante de contribuyentes.</a:t>
            </a:r>
          </a:p>
          <a:p>
            <a:pPr marL="0" marR="0" lvl="0" indent="0" algn="l" rtl="0">
              <a:lnSpc>
                <a:spcPct val="115000"/>
              </a:lnSpc>
              <a:spcBef>
                <a:spcPts val="0"/>
              </a:spcBef>
              <a:spcAft>
                <a:spcPts val="0"/>
              </a:spcAft>
              <a:buNone/>
            </a:pPr>
            <a:endParaRPr sz="2000" b="0" i="0" u="none" strike="noStrike" cap="none" dirty="0">
              <a:ea typeface="Arial"/>
              <a:cs typeface="Arial"/>
              <a:sym typeface="Arial"/>
            </a:endParaRPr>
          </a:p>
          <a:p>
            <a:pPr marL="0" marR="0" lvl="0" indent="0" algn="l" rtl="0">
              <a:lnSpc>
                <a:spcPct val="115000"/>
              </a:lnSpc>
              <a:spcBef>
                <a:spcPts val="0"/>
              </a:spcBef>
              <a:spcAft>
                <a:spcPts val="0"/>
              </a:spcAft>
              <a:buNone/>
            </a:pPr>
            <a:r>
              <a:rPr lang="es-AR" sz="2000" dirty="0">
                <a:solidFill>
                  <a:schemeClr val="dk1"/>
                </a:solidFill>
              </a:rPr>
              <a:t> Se destacó que </a:t>
            </a:r>
            <a:r>
              <a:rPr lang="es-AR" sz="2000" dirty="0"/>
              <a:t>l</a:t>
            </a:r>
            <a:r>
              <a:rPr lang="es-AR" sz="2000" b="0" i="0" u="none" strike="noStrike" cap="none" dirty="0">
                <a:solidFill>
                  <a:srgbClr val="000000"/>
                </a:solidFill>
                <a:ea typeface="Arial"/>
                <a:cs typeface="Arial"/>
                <a:sym typeface="Arial"/>
              </a:rPr>
              <a:t>a organización operaria desde el 2015, que continuaba operando y </a:t>
            </a:r>
            <a:r>
              <a:rPr lang="es-AR" sz="2000" dirty="0"/>
              <a:t>la</a:t>
            </a:r>
            <a:r>
              <a:rPr lang="es-AR" sz="2000" b="0" i="0" u="none" strike="noStrike" cap="none" dirty="0">
                <a:solidFill>
                  <a:srgbClr val="000000"/>
                </a:solidFill>
                <a:ea typeface="Arial"/>
                <a:cs typeface="Arial"/>
                <a:sym typeface="Arial"/>
              </a:rPr>
              <a:t>s  cifras </a:t>
            </a:r>
            <a:r>
              <a:rPr lang="es-AR" sz="2000" dirty="0"/>
              <a:t>expuestas</a:t>
            </a:r>
            <a:r>
              <a:rPr lang="es-AR" sz="2000" b="0" i="0" u="none" strike="noStrike" cap="none" dirty="0">
                <a:solidFill>
                  <a:srgbClr val="000000"/>
                </a:solidFill>
                <a:ea typeface="Arial"/>
                <a:cs typeface="Arial"/>
                <a:sym typeface="Arial"/>
              </a:rPr>
              <a:t> crecían día a día</a:t>
            </a:r>
            <a:r>
              <a:rPr lang="es-AR" sz="2000" dirty="0"/>
              <a:t>:</a:t>
            </a:r>
            <a:endParaRPr sz="2000" b="0" i="0" u="none" strike="noStrike" cap="none" dirty="0">
              <a:ea typeface="Arial"/>
              <a:cs typeface="Arial"/>
              <a:sym typeface="Arial"/>
            </a:endParaRPr>
          </a:p>
          <a:p>
            <a:pPr marL="0" marR="0" lvl="0" indent="0" algn="ctr" rtl="0">
              <a:lnSpc>
                <a:spcPct val="100000"/>
              </a:lnSpc>
              <a:spcBef>
                <a:spcPts val="0"/>
              </a:spcBef>
              <a:spcAft>
                <a:spcPts val="0"/>
              </a:spcAft>
              <a:buNone/>
            </a:pPr>
            <a:endParaRPr sz="32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3200" b="0" i="0" u="none" strike="noStrike" cap="none" dirty="0">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g117f747f9aa_0_1960"/>
          <p:cNvSpPr/>
          <p:nvPr/>
        </p:nvSpPr>
        <p:spPr>
          <a:xfrm>
            <a:off x="0" y="1665000"/>
            <a:ext cx="12190200" cy="13740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g117f747f9aa_0_1960"/>
          <p:cNvSpPr/>
          <p:nvPr/>
        </p:nvSpPr>
        <p:spPr>
          <a:xfrm>
            <a:off x="0" y="6698160"/>
            <a:ext cx="1219020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g117f747f9aa_0_1960"/>
          <p:cNvSpPr/>
          <p:nvPr/>
        </p:nvSpPr>
        <p:spPr>
          <a:xfrm>
            <a:off x="4992395" y="5072088"/>
            <a:ext cx="6676500" cy="455100"/>
          </a:xfrm>
          <a:prstGeom prst="rect">
            <a:avLst/>
          </a:prstGeom>
          <a:noFill/>
          <a:ln>
            <a:noFill/>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54" name="Google Shape;454;g117f747f9aa_0_1960"/>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455" name="Google Shape;455;g117f747f9aa_0_1960"/>
          <p:cNvSpPr/>
          <p:nvPr/>
        </p:nvSpPr>
        <p:spPr>
          <a:xfrm rot="-8196525">
            <a:off x="2109553" y="3002377"/>
            <a:ext cx="3218887" cy="117352"/>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56" name="Google Shape;456;g117f747f9aa_0_1960"/>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57" name="Google Shape;457;g117f747f9aa_0_1960"/>
          <p:cNvPicPr preferRelativeResize="0"/>
          <p:nvPr/>
        </p:nvPicPr>
        <p:blipFill rotWithShape="1">
          <a:blip r:embed="rId5" cstate="print">
            <a:alphaModFix/>
          </a:blip>
          <a:srcRect t="26535" b="29748"/>
          <a:stretch/>
        </p:blipFill>
        <p:spPr>
          <a:xfrm>
            <a:off x="8741520" y="531000"/>
            <a:ext cx="2668319" cy="582840"/>
          </a:xfrm>
          <a:prstGeom prst="rect">
            <a:avLst/>
          </a:prstGeom>
          <a:noFill/>
          <a:ln>
            <a:noFill/>
          </a:ln>
        </p:spPr>
      </p:pic>
      <p:sp>
        <p:nvSpPr>
          <p:cNvPr id="458" name="Google Shape;458;g117f747f9aa_0_1960"/>
          <p:cNvSpPr/>
          <p:nvPr/>
        </p:nvSpPr>
        <p:spPr>
          <a:xfrm>
            <a:off x="1152000" y="3675600"/>
            <a:ext cx="9142200" cy="549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459" name="Google Shape;459;g117f747f9aa_0_1960"/>
          <p:cNvSpPr/>
          <p:nvPr/>
        </p:nvSpPr>
        <p:spPr>
          <a:xfrm>
            <a:off x="378000" y="2390600"/>
            <a:ext cx="11213700" cy="4632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lang="es-AR" sz="2800" b="1" dirty="0"/>
          </a:p>
          <a:p>
            <a:pPr marL="0" marR="0" lvl="0" indent="0" algn="ctr" rtl="0">
              <a:lnSpc>
                <a:spcPct val="100000"/>
              </a:lnSpc>
              <a:spcBef>
                <a:spcPts val="0"/>
              </a:spcBef>
              <a:spcAft>
                <a:spcPts val="0"/>
              </a:spcAft>
              <a:buNone/>
            </a:pPr>
            <a:r>
              <a:rPr lang="es-AR" sz="2700" b="1" i="0" u="none" strike="noStrike" cap="none" dirty="0">
                <a:latin typeface="Arial"/>
                <a:ea typeface="Arial"/>
                <a:cs typeface="Arial"/>
                <a:sym typeface="Arial"/>
              </a:rPr>
              <a:t>DENUNCIA ANTE LA JUSTICIA</a:t>
            </a:r>
            <a:r>
              <a:rPr lang="es-AR" sz="2300" b="0" i="0" u="none" strike="noStrike" cap="none" dirty="0">
                <a:latin typeface="Arial"/>
                <a:ea typeface="Arial"/>
                <a:cs typeface="Arial"/>
                <a:sym typeface="Arial"/>
              </a:rPr>
              <a:t>:</a:t>
            </a:r>
            <a:endParaRPr sz="2400"/>
          </a:p>
          <a:p>
            <a:pPr marL="0" marR="0" lvl="0" indent="0" algn="l" rtl="0">
              <a:lnSpc>
                <a:spcPct val="115000"/>
              </a:lnSpc>
              <a:spcBef>
                <a:spcPts val="0"/>
              </a:spcBef>
              <a:spcAft>
                <a:spcPts val="0"/>
              </a:spcAft>
              <a:buNone/>
            </a:pPr>
            <a:endParaRPr sz="19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3200" b="0" i="0" u="none" strike="noStrike" cap="none">
              <a:latin typeface="Arial"/>
              <a:ea typeface="Arial"/>
              <a:cs typeface="Arial"/>
              <a:sym typeface="Arial"/>
            </a:endParaRPr>
          </a:p>
        </p:txBody>
      </p:sp>
      <p:grpSp>
        <p:nvGrpSpPr>
          <p:cNvPr id="2" name="Google Shape;460;g117f747f9aa_0_1960"/>
          <p:cNvGrpSpPr/>
          <p:nvPr/>
        </p:nvGrpSpPr>
        <p:grpSpPr>
          <a:xfrm>
            <a:off x="773024" y="5543695"/>
            <a:ext cx="8755385" cy="898908"/>
            <a:chOff x="1431322" y="2473842"/>
            <a:chExt cx="6566703" cy="674198"/>
          </a:xfrm>
        </p:grpSpPr>
        <p:sp>
          <p:nvSpPr>
            <p:cNvPr id="461" name="Google Shape;461;g117f747f9aa_0_1960"/>
            <p:cNvSpPr/>
            <p:nvPr/>
          </p:nvSpPr>
          <p:spPr>
            <a:xfrm rot="-5400000">
              <a:off x="4644475" y="-209208"/>
              <a:ext cx="670500" cy="6036600"/>
            </a:xfrm>
            <a:prstGeom prst="roundRect">
              <a:avLst>
                <a:gd name="adj" fmla="val 50000"/>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62" name="Google Shape;462;g117f747f9aa_0_1960"/>
            <p:cNvSpPr txBox="1"/>
            <p:nvPr/>
          </p:nvSpPr>
          <p:spPr>
            <a:xfrm>
              <a:off x="3644159" y="2491039"/>
              <a:ext cx="3945600" cy="657000"/>
            </a:xfrm>
            <a:prstGeom prst="rect">
              <a:avLst/>
            </a:prstGeom>
            <a:noFill/>
            <a:ln>
              <a:noFill/>
            </a:ln>
          </p:spPr>
          <p:txBody>
            <a:bodyPr spcFirstLastPara="1" wrap="square" lIns="121900" tIns="121900" rIns="121900" bIns="121900" anchor="ctr" anchorCtr="0">
              <a:noAutofit/>
            </a:bodyPr>
            <a:lstStyle/>
            <a:p>
              <a:pPr marL="609600" lvl="0" indent="0">
                <a:lnSpc>
                  <a:spcPct val="115000"/>
                </a:lnSpc>
                <a:spcBef>
                  <a:spcPts val="0"/>
                </a:spcBef>
                <a:spcAft>
                  <a:spcPts val="0"/>
                </a:spcAft>
                <a:buNone/>
              </a:pPr>
              <a:r>
                <a:rPr lang="es-AR" sz="2400" dirty="0">
                  <a:solidFill>
                    <a:schemeClr val="lt1"/>
                  </a:solidFill>
                  <a:sym typeface="Roboto"/>
                </a:rPr>
                <a:t>Usuarios -personas humanas y jurídicas- en todo el país.</a:t>
              </a:r>
            </a:p>
          </p:txBody>
        </p:sp>
        <p:sp>
          <p:nvSpPr>
            <p:cNvPr id="463" name="Google Shape;463;g117f747f9aa_0_1960"/>
            <p:cNvSpPr/>
            <p:nvPr/>
          </p:nvSpPr>
          <p:spPr>
            <a:xfrm rot="-5400000">
              <a:off x="2155372" y="1749793"/>
              <a:ext cx="670500" cy="2118600"/>
            </a:xfrm>
            <a:prstGeom prst="roundRect">
              <a:avLst>
                <a:gd name="adj" fmla="val 50000"/>
              </a:avLst>
            </a:prstGeom>
            <a:solidFill>
              <a:srgbClr val="307B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64" name="Google Shape;464;g117f747f9aa_0_1960"/>
            <p:cNvSpPr/>
            <p:nvPr/>
          </p:nvSpPr>
          <p:spPr>
            <a:xfrm>
              <a:off x="1499580" y="2547844"/>
              <a:ext cx="522300" cy="5223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65" name="Google Shape;465;g117f747f9aa_0_1960"/>
            <p:cNvSpPr/>
            <p:nvPr/>
          </p:nvSpPr>
          <p:spPr>
            <a:xfrm>
              <a:off x="2025162" y="2616799"/>
              <a:ext cx="1457400" cy="395100"/>
            </a:xfrm>
            <a:prstGeom prst="rect">
              <a:avLst/>
            </a:prstGeom>
            <a:noFill/>
            <a:ln>
              <a:noFill/>
            </a:ln>
          </p:spPr>
          <p:txBody>
            <a:bodyPr spcFirstLastPara="1" wrap="square" lIns="121900" tIns="121900" rIns="121900" bIns="121900" anchor="ctr" anchorCtr="0">
              <a:noAutofit/>
            </a:bodyPr>
            <a:lstStyle/>
            <a:p>
              <a:r>
                <a:rPr lang="es-AR" sz="2100" b="1" dirty="0">
                  <a:solidFill>
                    <a:srgbClr val="FFFFFF"/>
                  </a:solidFill>
                  <a:latin typeface="Roboto"/>
                  <a:ea typeface="Roboto"/>
                  <a:cs typeface="Roboto"/>
                  <a:sym typeface="Roboto"/>
                </a:rPr>
                <a:t>3.419</a:t>
              </a:r>
            </a:p>
          </p:txBody>
        </p:sp>
      </p:grpSp>
      <p:grpSp>
        <p:nvGrpSpPr>
          <p:cNvPr id="3" name="Google Shape;466;g117f747f9aa_0_1960"/>
          <p:cNvGrpSpPr/>
          <p:nvPr/>
        </p:nvGrpSpPr>
        <p:grpSpPr>
          <a:xfrm>
            <a:off x="773024" y="3674474"/>
            <a:ext cx="8755384" cy="1048554"/>
            <a:chOff x="1431323" y="2473842"/>
            <a:chExt cx="6566702" cy="786435"/>
          </a:xfrm>
        </p:grpSpPr>
        <p:sp>
          <p:nvSpPr>
            <p:cNvPr id="467" name="Google Shape;467;g117f747f9aa_0_1960"/>
            <p:cNvSpPr/>
            <p:nvPr/>
          </p:nvSpPr>
          <p:spPr>
            <a:xfrm rot="-5400000">
              <a:off x="4644475" y="-209208"/>
              <a:ext cx="670500" cy="6036600"/>
            </a:xfrm>
            <a:prstGeom prst="roundRect">
              <a:avLst>
                <a:gd name="adj" fmla="val 50000"/>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68" name="Google Shape;468;g117f747f9aa_0_1960"/>
            <p:cNvSpPr txBox="1"/>
            <p:nvPr/>
          </p:nvSpPr>
          <p:spPr>
            <a:xfrm>
              <a:off x="3406122" y="2603277"/>
              <a:ext cx="4457400" cy="657000"/>
            </a:xfrm>
            <a:prstGeom prst="rect">
              <a:avLst/>
            </a:prstGeom>
            <a:noFill/>
            <a:ln>
              <a:noFill/>
            </a:ln>
          </p:spPr>
          <p:txBody>
            <a:bodyPr spcFirstLastPara="1" wrap="square" lIns="121900" tIns="121900" rIns="121900" bIns="121900" anchor="ctr" anchorCtr="0">
              <a:noAutofit/>
            </a:bodyPr>
            <a:lstStyle/>
            <a:p>
              <a:pPr marL="990600" lvl="0" algn="l" rtl="0">
                <a:lnSpc>
                  <a:spcPct val="115000"/>
                </a:lnSpc>
                <a:spcBef>
                  <a:spcPts val="0"/>
                </a:spcBef>
                <a:spcAft>
                  <a:spcPts val="0"/>
                </a:spcAft>
                <a:buNone/>
                <a:tabLst>
                  <a:tab pos="901700" algn="l"/>
                </a:tabLst>
              </a:pPr>
              <a:r>
                <a:rPr lang="es-AR" sz="2400" dirty="0">
                  <a:solidFill>
                    <a:schemeClr val="lt1"/>
                  </a:solidFill>
                  <a:sym typeface="Roboto"/>
                </a:rPr>
                <a:t>Comprobantes  apócrifos emitidos hasta ese momento</a:t>
              </a:r>
            </a:p>
            <a:p>
              <a:pPr marL="0" lvl="0" indent="0" algn="l" rtl="0">
                <a:lnSpc>
                  <a:spcPct val="115000"/>
                </a:lnSpc>
                <a:spcBef>
                  <a:spcPts val="0"/>
                </a:spcBef>
                <a:spcAft>
                  <a:spcPts val="0"/>
                </a:spcAft>
                <a:buNone/>
              </a:pPr>
              <a:endParaRPr sz="1100">
                <a:solidFill>
                  <a:srgbClr val="FFFFFF"/>
                </a:solidFill>
                <a:latin typeface="Roboto"/>
                <a:ea typeface="Roboto"/>
                <a:cs typeface="Roboto"/>
                <a:sym typeface="Roboto"/>
              </a:endParaRPr>
            </a:p>
          </p:txBody>
        </p:sp>
        <p:sp>
          <p:nvSpPr>
            <p:cNvPr id="469" name="Google Shape;469;g117f747f9aa_0_1960"/>
            <p:cNvSpPr/>
            <p:nvPr/>
          </p:nvSpPr>
          <p:spPr>
            <a:xfrm rot="-5400000">
              <a:off x="1987073" y="1918100"/>
              <a:ext cx="670500" cy="1782000"/>
            </a:xfrm>
            <a:prstGeom prst="roundRect">
              <a:avLst>
                <a:gd name="adj" fmla="val 50000"/>
              </a:avLst>
            </a:prstGeom>
            <a:solidFill>
              <a:srgbClr val="307B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70" name="Google Shape;470;g117f747f9aa_0_1960"/>
            <p:cNvSpPr/>
            <p:nvPr/>
          </p:nvSpPr>
          <p:spPr>
            <a:xfrm>
              <a:off x="1499580" y="2547844"/>
              <a:ext cx="522300" cy="5223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71" name="Google Shape;471;g117f747f9aa_0_1960"/>
            <p:cNvSpPr/>
            <p:nvPr/>
          </p:nvSpPr>
          <p:spPr>
            <a:xfrm>
              <a:off x="2025170" y="2616786"/>
              <a:ext cx="1120800" cy="522300"/>
            </a:xfrm>
            <a:prstGeom prst="rect">
              <a:avLst/>
            </a:prstGeom>
            <a:noFill/>
            <a:ln>
              <a:noFill/>
            </a:ln>
          </p:spPr>
          <p:txBody>
            <a:bodyPr spcFirstLastPara="1" wrap="square" lIns="121900" tIns="121900" rIns="121900" bIns="121900" anchor="ctr" anchorCtr="0">
              <a:noAutofit/>
            </a:bodyPr>
            <a:lstStyle/>
            <a:p>
              <a:r>
                <a:rPr lang="es-AR" sz="2100" b="1" dirty="0">
                  <a:solidFill>
                    <a:srgbClr val="FFFFFF"/>
                  </a:solidFill>
                  <a:latin typeface="Roboto"/>
                  <a:ea typeface="Roboto"/>
                  <a:cs typeface="Roboto"/>
                  <a:sym typeface="Roboto"/>
                </a:rPr>
                <a:t>28.795</a:t>
              </a:r>
            </a:p>
          </p:txBody>
        </p:sp>
        <p:cxnSp>
          <p:nvCxnSpPr>
            <p:cNvPr id="472" name="Google Shape;472;g117f747f9aa_0_1960"/>
            <p:cNvCxnSpPr/>
            <p:nvPr/>
          </p:nvCxnSpPr>
          <p:spPr>
            <a:xfrm>
              <a:off x="5209891" y="2585784"/>
              <a:ext cx="0" cy="444600"/>
            </a:xfrm>
            <a:prstGeom prst="straightConnector1">
              <a:avLst/>
            </a:prstGeom>
            <a:noFill/>
            <a:ln w="9525" cap="flat" cmpd="sng">
              <a:solidFill>
                <a:srgbClr val="FFFFFF"/>
              </a:solidFill>
              <a:prstDash val="dot"/>
              <a:round/>
              <a:headEnd type="none" w="sm" len="sm"/>
              <a:tailEnd type="none" w="sm" len="sm"/>
            </a:ln>
          </p:spPr>
        </p:cxnSp>
      </p:grpSp>
      <p:grpSp>
        <p:nvGrpSpPr>
          <p:cNvPr id="4" name="Google Shape;473;g117f747f9aa_0_1960"/>
          <p:cNvGrpSpPr/>
          <p:nvPr/>
        </p:nvGrpSpPr>
        <p:grpSpPr>
          <a:xfrm>
            <a:off x="769092" y="2704450"/>
            <a:ext cx="8954914" cy="930900"/>
            <a:chOff x="1431323" y="2446151"/>
            <a:chExt cx="6432205" cy="698192"/>
          </a:xfrm>
        </p:grpSpPr>
        <p:sp>
          <p:nvSpPr>
            <p:cNvPr id="474" name="Google Shape;474;g117f747f9aa_0_1960"/>
            <p:cNvSpPr/>
            <p:nvPr/>
          </p:nvSpPr>
          <p:spPr>
            <a:xfrm rot="16200000">
              <a:off x="4416419" y="-209208"/>
              <a:ext cx="670500" cy="6036602"/>
            </a:xfrm>
            <a:prstGeom prst="roundRect">
              <a:avLst>
                <a:gd name="adj" fmla="val 50000"/>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75" name="Google Shape;475;g117f747f9aa_0_1960"/>
            <p:cNvSpPr txBox="1"/>
            <p:nvPr/>
          </p:nvSpPr>
          <p:spPr>
            <a:xfrm>
              <a:off x="3583728" y="2446151"/>
              <a:ext cx="4279800" cy="657000"/>
            </a:xfrm>
            <a:prstGeom prst="rect">
              <a:avLst/>
            </a:prstGeom>
            <a:noFill/>
            <a:ln>
              <a:noFill/>
            </a:ln>
          </p:spPr>
          <p:txBody>
            <a:bodyPr spcFirstLastPara="1" wrap="square" lIns="121900" tIns="121900" rIns="121900" bIns="121900" anchor="ctr" anchorCtr="0">
              <a:noAutofit/>
            </a:bodyPr>
            <a:lstStyle/>
            <a:p>
              <a:pPr marL="457200" lvl="0" indent="165100" algn="l" rtl="0">
                <a:lnSpc>
                  <a:spcPct val="115000"/>
                </a:lnSpc>
                <a:spcBef>
                  <a:spcPts val="0"/>
                </a:spcBef>
                <a:spcAft>
                  <a:spcPts val="0"/>
                </a:spcAft>
                <a:buNone/>
              </a:pPr>
              <a:r>
                <a:rPr lang="es-AR" sz="2400" dirty="0">
                  <a:solidFill>
                    <a:schemeClr val="lt1"/>
                  </a:solidFill>
                </a:rPr>
                <a:t>Usinas identificadas.</a:t>
              </a:r>
              <a:endParaRPr sz="2400">
                <a:solidFill>
                  <a:schemeClr val="lt1"/>
                </a:solidFill>
              </a:endParaRPr>
            </a:p>
          </p:txBody>
        </p:sp>
        <p:sp>
          <p:nvSpPr>
            <p:cNvPr id="476" name="Google Shape;476;g117f747f9aa_0_1960"/>
            <p:cNvSpPr/>
            <p:nvPr/>
          </p:nvSpPr>
          <p:spPr>
            <a:xfrm rot="-5400000">
              <a:off x="2000423" y="1904743"/>
              <a:ext cx="670500" cy="1808700"/>
            </a:xfrm>
            <a:prstGeom prst="roundRect">
              <a:avLst>
                <a:gd name="adj" fmla="val 50000"/>
              </a:avLst>
            </a:prstGeom>
            <a:solidFill>
              <a:srgbClr val="307B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77" name="Google Shape;477;g117f747f9aa_0_1960"/>
            <p:cNvSpPr/>
            <p:nvPr/>
          </p:nvSpPr>
          <p:spPr>
            <a:xfrm>
              <a:off x="1499580" y="2547844"/>
              <a:ext cx="522300" cy="5223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cxnSp>
          <p:nvCxnSpPr>
            <p:cNvPr id="478" name="Google Shape;478;g117f747f9aa_0_1960"/>
            <p:cNvCxnSpPr/>
            <p:nvPr/>
          </p:nvCxnSpPr>
          <p:spPr>
            <a:xfrm>
              <a:off x="6489273" y="2678843"/>
              <a:ext cx="0" cy="444600"/>
            </a:xfrm>
            <a:prstGeom prst="straightConnector1">
              <a:avLst/>
            </a:prstGeom>
            <a:noFill/>
            <a:ln w="9525" cap="flat" cmpd="sng">
              <a:solidFill>
                <a:srgbClr val="FFFFFF"/>
              </a:solidFill>
              <a:prstDash val="dot"/>
              <a:round/>
              <a:headEnd type="none" w="sm" len="sm"/>
              <a:tailEnd type="none" w="sm" len="sm"/>
            </a:ln>
          </p:spPr>
        </p:cxnSp>
        <p:sp>
          <p:nvSpPr>
            <p:cNvPr id="479" name="Google Shape;479;g117f747f9aa_0_1960"/>
            <p:cNvSpPr/>
            <p:nvPr/>
          </p:nvSpPr>
          <p:spPr>
            <a:xfrm>
              <a:off x="2025174" y="2616792"/>
              <a:ext cx="608400" cy="395100"/>
            </a:xfrm>
            <a:prstGeom prst="rect">
              <a:avLst/>
            </a:prstGeom>
            <a:no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2100" b="1" dirty="0">
                  <a:solidFill>
                    <a:srgbClr val="FFFFFF"/>
                  </a:solidFill>
                  <a:latin typeface="Roboto"/>
                  <a:ea typeface="Roboto"/>
                  <a:cs typeface="Roboto"/>
                  <a:sym typeface="Roboto"/>
                </a:rPr>
                <a:t>19</a:t>
              </a:r>
            </a:p>
          </p:txBody>
        </p:sp>
      </p:grpSp>
      <p:grpSp>
        <p:nvGrpSpPr>
          <p:cNvPr id="5" name="Google Shape;480;g117f747f9aa_0_1960"/>
          <p:cNvGrpSpPr/>
          <p:nvPr/>
        </p:nvGrpSpPr>
        <p:grpSpPr>
          <a:xfrm>
            <a:off x="771135" y="4611615"/>
            <a:ext cx="8833473" cy="906524"/>
            <a:chOff x="1372755" y="2435740"/>
            <a:chExt cx="6625270" cy="679910"/>
          </a:xfrm>
        </p:grpSpPr>
        <p:sp>
          <p:nvSpPr>
            <p:cNvPr id="481" name="Google Shape;481;g117f747f9aa_0_1960"/>
            <p:cNvSpPr/>
            <p:nvPr/>
          </p:nvSpPr>
          <p:spPr>
            <a:xfrm rot="16200000">
              <a:off x="4644475" y="-247310"/>
              <a:ext cx="670500" cy="6036600"/>
            </a:xfrm>
            <a:prstGeom prst="roundRect">
              <a:avLst>
                <a:gd name="adj" fmla="val 50000"/>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82" name="Google Shape;482;g117f747f9aa_0_1960"/>
            <p:cNvSpPr txBox="1"/>
            <p:nvPr/>
          </p:nvSpPr>
          <p:spPr>
            <a:xfrm>
              <a:off x="3630622" y="2451882"/>
              <a:ext cx="4147800" cy="657000"/>
            </a:xfrm>
            <a:prstGeom prst="rect">
              <a:avLst/>
            </a:prstGeom>
            <a:noFill/>
            <a:ln>
              <a:noFill/>
            </a:ln>
          </p:spPr>
          <p:txBody>
            <a:bodyPr spcFirstLastPara="1" wrap="square" lIns="121900" tIns="121900" rIns="121900" bIns="121900" anchor="ctr" anchorCtr="0">
              <a:noAutofit/>
            </a:bodyPr>
            <a:lstStyle/>
            <a:p>
              <a:pPr marL="609600">
                <a:lnSpc>
                  <a:spcPct val="115000"/>
                </a:lnSpc>
              </a:pPr>
              <a:r>
                <a:rPr lang="es-AR" sz="2400" dirty="0">
                  <a:solidFill>
                    <a:schemeClr val="lt1"/>
                  </a:solidFill>
                  <a:sym typeface="Roboto"/>
                </a:rPr>
                <a:t>Solo de crédito fiscal impugnable en IVA</a:t>
              </a:r>
            </a:p>
          </p:txBody>
        </p:sp>
        <p:sp>
          <p:nvSpPr>
            <p:cNvPr id="483" name="Google Shape;483;g117f747f9aa_0_1960"/>
            <p:cNvSpPr/>
            <p:nvPr/>
          </p:nvSpPr>
          <p:spPr>
            <a:xfrm rot="16200000">
              <a:off x="2137155" y="1680750"/>
              <a:ext cx="670500" cy="2199300"/>
            </a:xfrm>
            <a:prstGeom prst="roundRect">
              <a:avLst>
                <a:gd name="adj" fmla="val 50000"/>
              </a:avLst>
            </a:prstGeom>
            <a:solidFill>
              <a:srgbClr val="307B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84" name="Google Shape;484;g117f747f9aa_0_1960"/>
            <p:cNvSpPr/>
            <p:nvPr/>
          </p:nvSpPr>
          <p:spPr>
            <a:xfrm>
              <a:off x="1451954" y="2509744"/>
              <a:ext cx="522300" cy="5223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85" name="Google Shape;485;g117f747f9aa_0_1960"/>
            <p:cNvSpPr/>
            <p:nvPr/>
          </p:nvSpPr>
          <p:spPr>
            <a:xfrm>
              <a:off x="2025162" y="2616793"/>
              <a:ext cx="1457400" cy="395100"/>
            </a:xfrm>
            <a:prstGeom prst="rect">
              <a:avLst/>
            </a:prstGeom>
            <a:noFill/>
            <a:ln>
              <a:noFill/>
            </a:ln>
          </p:spPr>
          <p:txBody>
            <a:bodyPr spcFirstLastPara="1" wrap="square" lIns="121900" tIns="121900" rIns="121900" bIns="121900" anchor="ctr" anchorCtr="0">
              <a:noAutofit/>
            </a:bodyPr>
            <a:lstStyle/>
            <a:p>
              <a:pPr lvl="0" indent="0">
                <a:spcBef>
                  <a:spcPts val="0"/>
                </a:spcBef>
                <a:spcAft>
                  <a:spcPts val="0"/>
                </a:spcAft>
                <a:buNone/>
              </a:pPr>
              <a:r>
                <a:rPr lang="es-AR" sz="2100" b="1" dirty="0">
                  <a:solidFill>
                    <a:srgbClr val="FFFFFF"/>
                  </a:solidFill>
                  <a:latin typeface="Roboto"/>
                  <a:ea typeface="Roboto"/>
                  <a:cs typeface="Roboto"/>
                  <a:sym typeface="Roboto"/>
                </a:rPr>
                <a:t>$247.315.951</a:t>
              </a: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a16="http://schemas.microsoft.com/office/drawing/2014/main" xmlns=""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a16="http://schemas.microsoft.com/office/drawing/2014/main" xmlns=""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a16="http://schemas.microsoft.com/office/drawing/2014/main" xmlns=""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a16="http://schemas.microsoft.com/office/drawing/2014/main" xmlns=""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a16="http://schemas.microsoft.com/office/drawing/2014/main" xmlns=""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a16="http://schemas.microsoft.com/office/drawing/2014/main" xmlns="" id="{88EF2890-AD0B-4908-8423-DF05DE093687}"/>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a16="http://schemas.microsoft.com/office/drawing/2014/main" xmlns="" id="{EF92A15F-863B-475D-BCBD-F9C097D9EA42}"/>
              </a:ext>
            </a:extLst>
          </p:cNvPr>
          <p:cNvPicPr>
            <a:picLocks noChangeAspect="1"/>
          </p:cNvPicPr>
          <p:nvPr/>
        </p:nvPicPr>
        <p:blipFill rotWithShape="1">
          <a:blip r:embed="rId5" cstate="print">
            <a:extLst>
              <a:ext uri="{28A0092B-C50C-407E-A947-70E740481C1C}">
                <a14:useLocalDpi xmlns:a14="http://schemas.microsoft.com/office/drawing/2010/main" xmlns="" val="0"/>
              </a:ext>
            </a:extLst>
          </a:blip>
          <a:srcRect t="26493" b="29706"/>
          <a:stretch/>
        </p:blipFill>
        <p:spPr>
          <a:xfrm>
            <a:off x="8741664" y="531151"/>
            <a:ext cx="2670048" cy="584740"/>
          </a:xfrm>
          <a:prstGeom prst="rect">
            <a:avLst/>
          </a:prstGeom>
        </p:spPr>
      </p:pic>
      <p:sp>
        <p:nvSpPr>
          <p:cNvPr id="9" name="8 CuadroTexto"/>
          <p:cNvSpPr txBox="1"/>
          <p:nvPr/>
        </p:nvSpPr>
        <p:spPr>
          <a:xfrm>
            <a:off x="1066242" y="2381459"/>
            <a:ext cx="10691446" cy="2714589"/>
          </a:xfrm>
          <a:prstGeom prst="rect">
            <a:avLst/>
          </a:prstGeom>
          <a:noFill/>
        </p:spPr>
        <p:txBody>
          <a:bodyPr wrap="square" rtlCol="0">
            <a:spAutoFit/>
          </a:bodyPr>
          <a:lstStyle/>
          <a:p>
            <a:pPr algn="just">
              <a:lnSpc>
                <a:spcPct val="120000"/>
              </a:lnSpc>
              <a:defRPr/>
            </a:pPr>
            <a:r>
              <a:rPr lang="es-AR" sz="2200" b="1" dirty="0"/>
              <a:t>FACTURAS APOCRIFAS. EFECTOS DE SU UTILIZACION.</a:t>
            </a:r>
            <a:endParaRPr lang="es-AR" sz="2000" b="1" dirty="0">
              <a:uFill>
                <a:solidFill>
                  <a:schemeClr val="bg2">
                    <a:lumMod val="25000"/>
                  </a:schemeClr>
                </a:solidFill>
              </a:uFill>
              <a:latin typeface="Arial Narrow" pitchFamily="34" charset="0"/>
            </a:endParaRPr>
          </a:p>
          <a:p>
            <a:pPr algn="just">
              <a:lnSpc>
                <a:spcPct val="120000"/>
              </a:lnSpc>
              <a:defRPr/>
            </a:pPr>
            <a:r>
              <a:rPr lang="es-AR" sz="2000" b="1" u="sng" dirty="0">
                <a:uFill>
                  <a:solidFill>
                    <a:schemeClr val="bg2">
                      <a:lumMod val="25000"/>
                    </a:schemeClr>
                  </a:solidFill>
                </a:uFill>
                <a:latin typeface="Arial Narrow" pitchFamily="34" charset="0"/>
              </a:rPr>
              <a:t>Impuesto al Valor Agregado</a:t>
            </a:r>
            <a:r>
              <a:rPr lang="es-AR" sz="2000" b="1" dirty="0">
                <a:latin typeface="Calibri" pitchFamily="34" charset="0"/>
              </a:rPr>
              <a:t>: </a:t>
            </a:r>
            <a:r>
              <a:rPr lang="es-AR" sz="2000" dirty="0">
                <a:latin typeface="Arial Narrow" pitchFamily="34" charset="0"/>
              </a:rPr>
              <a:t>la base imponible proviene de la diferencia entre el  debito y crédito fiscal generado por las distintas ventas y compras de un contribuyente, en consecuencia, cuando el mismo registra facturas apócrifas, este estaría abultando ficticiamente sus créditos fiscales disminuyendo así la carga tributaria respecto del impuesto que le correspondería  ingresar.</a:t>
            </a:r>
          </a:p>
          <a:p>
            <a:pPr algn="just">
              <a:lnSpc>
                <a:spcPct val="120000"/>
              </a:lnSpc>
              <a:defRPr/>
            </a:pPr>
            <a:r>
              <a:rPr lang="es-AR" sz="2000" b="1" u="sng" dirty="0">
                <a:latin typeface="Arial Narrow" pitchFamily="34" charset="0"/>
              </a:rPr>
              <a:t>Impuesto a las Ganancias: </a:t>
            </a:r>
            <a:r>
              <a:rPr lang="es-AR" sz="2000" dirty="0">
                <a:latin typeface="Arial Narrow" pitchFamily="34" charset="0"/>
              </a:rPr>
              <a:t>El abultamiento indebido del gasto mediante la utilización de facturación espuria, ahueca la base imponible el tributo, reduciéndose en consecuencia el monto de impuesto a ingresar.</a:t>
            </a:r>
          </a:p>
        </p:txBody>
      </p:sp>
    </p:spTree>
    <p:extLst>
      <p:ext uri="{BB962C8B-B14F-4D97-AF65-F5344CB8AC3E}">
        <p14:creationId xmlns:p14="http://schemas.microsoft.com/office/powerpoint/2010/main" xmlns="" val="3648239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89"/>
        <p:cNvGrpSpPr/>
        <p:nvPr/>
      </p:nvGrpSpPr>
      <p:grpSpPr>
        <a:xfrm>
          <a:off x="0" y="0"/>
          <a:ext cx="0" cy="0"/>
          <a:chOff x="0" y="0"/>
          <a:chExt cx="0" cy="0"/>
        </a:xfrm>
      </p:grpSpPr>
      <p:sp>
        <p:nvSpPr>
          <p:cNvPr id="490" name="Google Shape;490;p11"/>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11"/>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1"/>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93" name="Google Shape;493;p11"/>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pic>
        <p:nvPicPr>
          <p:cNvPr id="494" name="Google Shape;494;p11"/>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95" name="Google Shape;495;p11"/>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496" name="Google Shape;496;p11"/>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497" name="Google Shape;497;p11"/>
          <p:cNvSpPr/>
          <p:nvPr/>
        </p:nvSpPr>
        <p:spPr>
          <a:xfrm>
            <a:off x="437750" y="2169961"/>
            <a:ext cx="10972200" cy="2209836"/>
          </a:xfrm>
          <a:prstGeom prst="rect">
            <a:avLst/>
          </a:prstGeom>
          <a:noFill/>
          <a:ln>
            <a:noFill/>
          </a:ln>
        </p:spPr>
        <p:txBody>
          <a:bodyPr spcFirstLastPara="1" wrap="square" lIns="0" tIns="0" rIns="0" bIns="0" anchor="ctr" anchorCtr="0">
            <a:spAutoFit/>
          </a:bodyPr>
          <a:lstStyle/>
          <a:p>
            <a:pPr marL="457200" marR="0" lvl="0" indent="0" rtl="0">
              <a:lnSpc>
                <a:spcPct val="115000"/>
              </a:lnSpc>
              <a:spcBef>
                <a:spcPts val="0"/>
              </a:spcBef>
              <a:spcAft>
                <a:spcPts val="0"/>
              </a:spcAft>
              <a:buNone/>
            </a:pPr>
            <a:r>
              <a:rPr lang="es-AR" sz="2400" b="1" i="0" u="none" strike="noStrike" cap="none" dirty="0">
                <a:latin typeface="Arial" panose="020B0604020202020204" pitchFamily="34" charset="0"/>
                <a:cs typeface="Arial" panose="020B0604020202020204" pitchFamily="34" charset="0"/>
              </a:rPr>
              <a:t>DENUNCIA – SOLICITUD DE MEDIDAS POR PARTE DE AFIP:</a:t>
            </a:r>
          </a:p>
          <a:p>
            <a:pPr marL="457200" marR="0" lvl="0" indent="-381000" algn="just" rtl="0">
              <a:lnSpc>
                <a:spcPct val="115000"/>
              </a:lnSpc>
              <a:spcBef>
                <a:spcPts val="0"/>
              </a:spcBef>
              <a:spcAft>
                <a:spcPts val="0"/>
              </a:spcAft>
              <a:buSzPts val="2400"/>
              <a:buFont typeface="Arial"/>
              <a:buChar char="●"/>
            </a:pPr>
            <a:r>
              <a:rPr lang="es-AR" sz="2000" b="0" i="0" u="none" strike="noStrike" cap="none" dirty="0">
                <a:latin typeface="Arial" panose="020B0604020202020204" pitchFamily="34" charset="0"/>
                <a:ea typeface="Arial"/>
                <a:cs typeface="Arial" panose="020B0604020202020204" pitchFamily="34" charset="0"/>
                <a:sym typeface="Arial"/>
              </a:rPr>
              <a:t>Intervención de las líneas telefónicas y direcciones de correo electrónico obtenidos.</a:t>
            </a:r>
            <a:endParaRPr sz="2000" dirty="0">
              <a:latin typeface="Arial" panose="020B0604020202020204" pitchFamily="34" charset="0"/>
              <a:cs typeface="Arial" panose="020B0604020202020204" pitchFamily="34" charset="0"/>
            </a:endParaRPr>
          </a:p>
          <a:p>
            <a:pPr marL="457200" marR="0" lvl="0" indent="-381000" algn="just" rtl="0">
              <a:lnSpc>
                <a:spcPct val="115000"/>
              </a:lnSpc>
              <a:spcBef>
                <a:spcPts val="0"/>
              </a:spcBef>
              <a:spcAft>
                <a:spcPts val="0"/>
              </a:spcAft>
              <a:buSzPts val="2400"/>
              <a:buFont typeface="Arial"/>
              <a:buChar char="●"/>
            </a:pPr>
            <a:r>
              <a:rPr lang="es-AR" sz="2000" b="0" i="0" u="none" strike="noStrike" cap="none" dirty="0">
                <a:solidFill>
                  <a:srgbClr val="000000"/>
                </a:solidFill>
                <a:latin typeface="Arial" panose="020B0604020202020204" pitchFamily="34" charset="0"/>
                <a:ea typeface="Arial"/>
                <a:cs typeface="Arial" panose="020B0604020202020204" pitchFamily="34" charset="0"/>
                <a:sym typeface="Arial"/>
              </a:rPr>
              <a:t>Allanamientos de domicilios  y secuestro de documentación e información relevante. </a:t>
            </a:r>
            <a:endParaRPr sz="2000" dirty="0">
              <a:latin typeface="Arial" panose="020B0604020202020204" pitchFamily="34" charset="0"/>
              <a:cs typeface="Arial" panose="020B0604020202020204" pitchFamily="34" charset="0"/>
            </a:endParaRPr>
          </a:p>
          <a:p>
            <a:pPr marL="457200" marR="0" lvl="0" indent="-381000" algn="just" rtl="0">
              <a:lnSpc>
                <a:spcPct val="115000"/>
              </a:lnSpc>
              <a:spcBef>
                <a:spcPts val="0"/>
              </a:spcBef>
              <a:spcAft>
                <a:spcPts val="0"/>
              </a:spcAft>
              <a:buSzPts val="2400"/>
              <a:buFont typeface="Arial"/>
              <a:buChar char="●"/>
            </a:pPr>
            <a:r>
              <a:rPr lang="es-AR" sz="2000" b="0" i="0" u="none" strike="noStrike" cap="none" dirty="0" err="1">
                <a:solidFill>
                  <a:srgbClr val="000000"/>
                </a:solidFill>
                <a:latin typeface="Arial" panose="020B0604020202020204" pitchFamily="34" charset="0"/>
                <a:ea typeface="Arial"/>
                <a:cs typeface="Arial" panose="020B0604020202020204" pitchFamily="34" charset="0"/>
                <a:sym typeface="Arial"/>
              </a:rPr>
              <a:t>IPs</a:t>
            </a:r>
            <a:r>
              <a:rPr lang="es-AR" sz="2000" b="0" i="0" u="none" strike="noStrike" cap="none" dirty="0">
                <a:solidFill>
                  <a:srgbClr val="000000"/>
                </a:solidFill>
                <a:latin typeface="Arial" panose="020B0604020202020204" pitchFamily="34" charset="0"/>
                <a:ea typeface="Arial"/>
                <a:cs typeface="Arial" panose="020B0604020202020204" pitchFamily="34" charset="0"/>
                <a:sym typeface="Arial"/>
              </a:rPr>
              <a:t>: reiteración de la solicitud de información a empresas proveedoras de internet que no habían respondido a requerimientos previos.</a:t>
            </a:r>
            <a:endParaRPr sz="2000" b="0" i="0" u="none" strike="noStrike" cap="none" dirty="0">
              <a:latin typeface="Arial" panose="020B0604020202020204" pitchFamily="34" charset="0"/>
              <a:ea typeface="Arial"/>
              <a:cs typeface="Arial" panose="020B0604020202020204" pitchFamily="34" charset="0"/>
              <a:sym typeface="Arial"/>
            </a:endParaRPr>
          </a:p>
          <a:p>
            <a:pPr marL="0" marR="0" lvl="0" indent="0" algn="ctr" rtl="0">
              <a:lnSpc>
                <a:spcPct val="100000"/>
              </a:lnSpc>
              <a:spcBef>
                <a:spcPts val="0"/>
              </a:spcBef>
              <a:spcAft>
                <a:spcPts val="0"/>
              </a:spcAft>
              <a:buNone/>
            </a:pPr>
            <a:endParaRPr sz="2400" b="0" i="0" u="none" strike="noStrike" cap="none" dirty="0">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a16="http://schemas.microsoft.com/office/drawing/2014/main" xmlns=""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a16="http://schemas.microsoft.com/office/drawing/2014/main" xmlns=""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a16="http://schemas.microsoft.com/office/drawing/2014/main" xmlns=""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a16="http://schemas.microsoft.com/office/drawing/2014/main" xmlns=""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a16="http://schemas.microsoft.com/office/drawing/2014/main" xmlns=""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a16="http://schemas.microsoft.com/office/drawing/2014/main" xmlns="" id="{88EF2890-AD0B-4908-8423-DF05DE093687}"/>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a16="http://schemas.microsoft.com/office/drawing/2014/main" xmlns="" id="{EF92A15F-863B-475D-BCBD-F9C097D9EA42}"/>
              </a:ext>
            </a:extLst>
          </p:cNvPr>
          <p:cNvPicPr>
            <a:picLocks noChangeAspect="1"/>
          </p:cNvPicPr>
          <p:nvPr/>
        </p:nvPicPr>
        <p:blipFill rotWithShape="1">
          <a:blip r:embed="rId5" cstate="print">
            <a:extLst>
              <a:ext uri="{28A0092B-C50C-407E-A947-70E740481C1C}">
                <a14:useLocalDpi xmlns:a14="http://schemas.microsoft.com/office/drawing/2010/main" xmlns="" val="0"/>
              </a:ext>
            </a:extLst>
          </a:blip>
          <a:srcRect t="26493" b="29706"/>
          <a:stretch/>
        </p:blipFill>
        <p:spPr>
          <a:xfrm>
            <a:off x="8741664" y="531151"/>
            <a:ext cx="2670048" cy="584740"/>
          </a:xfrm>
          <a:prstGeom prst="rect">
            <a:avLst/>
          </a:prstGeom>
        </p:spPr>
      </p:pic>
      <p:sp>
        <p:nvSpPr>
          <p:cNvPr id="9" name="8 CuadroTexto"/>
          <p:cNvSpPr txBox="1"/>
          <p:nvPr/>
        </p:nvSpPr>
        <p:spPr>
          <a:xfrm>
            <a:off x="1095270" y="2381459"/>
            <a:ext cx="10691446" cy="4124206"/>
          </a:xfrm>
          <a:prstGeom prst="rect">
            <a:avLst/>
          </a:prstGeom>
          <a:noFill/>
        </p:spPr>
        <p:txBody>
          <a:bodyPr wrap="square" rtlCol="0">
            <a:spAutoFit/>
          </a:bodyPr>
          <a:lstStyle/>
          <a:p>
            <a:r>
              <a:rPr lang="es-AR" sz="2400" b="1" dirty="0">
                <a:latin typeface="Arial" panose="020B0604020202020204" pitchFamily="34" charset="0"/>
                <a:cs typeface="Arial" panose="020B0604020202020204" pitchFamily="34" charset="0"/>
              </a:rPr>
              <a:t>ROL ORGANISMO FISCAL EN EL PROCESO PENAL. </a:t>
            </a:r>
            <a:r>
              <a:rPr lang="es-AR" sz="2400" dirty="0">
                <a:latin typeface="Arial" panose="020B0604020202020204" pitchFamily="34" charset="0"/>
                <a:cs typeface="Arial" panose="020B0604020202020204" pitchFamily="34" charset="0"/>
              </a:rPr>
              <a:t> </a:t>
            </a:r>
          </a:p>
          <a:p>
            <a:r>
              <a:rPr lang="es-AR" sz="2400" dirty="0">
                <a:latin typeface="Arial" panose="020B0604020202020204" pitchFamily="34" charset="0"/>
                <a:cs typeface="Arial" panose="020B0604020202020204" pitchFamily="34" charset="0"/>
              </a:rPr>
              <a:t> </a:t>
            </a:r>
            <a:r>
              <a:rPr lang="es-AR" sz="1200" dirty="0">
                <a:latin typeface="Arial" panose="020B0604020202020204" pitchFamily="34" charset="0"/>
                <a:cs typeface="Arial" panose="020B0604020202020204" pitchFamily="34" charset="0"/>
              </a:rPr>
              <a:t>El proceso penal puede tener origen en una denuncia o querella, prevención policial, o bien, mediante el impulso oficioso del ministerio público fiscal. </a:t>
            </a:r>
          </a:p>
          <a:p>
            <a:r>
              <a:rPr lang="es-AR" sz="1200" dirty="0">
                <a:latin typeface="Arial" panose="020B0604020202020204" pitchFamily="34" charset="0"/>
                <a:cs typeface="Arial" panose="020B0604020202020204" pitchFamily="34" charset="0"/>
              </a:rPr>
              <a:t> </a:t>
            </a:r>
          </a:p>
          <a:p>
            <a:r>
              <a:rPr lang="es-AR" sz="1200" b="1" dirty="0">
                <a:latin typeface="Arial" panose="020B0604020202020204" pitchFamily="34" charset="0"/>
                <a:cs typeface="Arial" panose="020B0604020202020204" pitchFamily="34" charset="0"/>
              </a:rPr>
              <a:t>1.EL ORGANISMO FISCAL COMO DENUNCIANTE.</a:t>
            </a:r>
            <a:r>
              <a:rPr lang="es-AR" sz="1200" dirty="0">
                <a:latin typeface="Arial" panose="020B0604020202020204" pitchFamily="34" charset="0"/>
                <a:cs typeface="Arial" panose="020B0604020202020204" pitchFamily="34" charset="0"/>
              </a:rPr>
              <a:t> </a:t>
            </a:r>
          </a:p>
          <a:p>
            <a:r>
              <a:rPr lang="es-AR" sz="1200" dirty="0">
                <a:latin typeface="Arial" panose="020B0604020202020204" pitchFamily="34" charset="0"/>
                <a:cs typeface="Arial" panose="020B0604020202020204" pitchFamily="34" charset="0"/>
              </a:rPr>
              <a:t>El Código procesal Penal de la Nación, artículo 177 </a:t>
            </a:r>
            <a:r>
              <a:rPr lang="es-AR" sz="1200" dirty="0" err="1">
                <a:latin typeface="Arial" panose="020B0604020202020204" pitchFamily="34" charset="0"/>
                <a:cs typeface="Arial" panose="020B0604020202020204" pitchFamily="34" charset="0"/>
              </a:rPr>
              <a:t>inc</a:t>
            </a:r>
            <a:r>
              <a:rPr lang="es-AR" sz="1200" dirty="0">
                <a:latin typeface="Arial" panose="020B0604020202020204" pitchFamily="34" charset="0"/>
                <a:cs typeface="Arial" panose="020B0604020202020204" pitchFamily="34" charset="0"/>
              </a:rPr>
              <a:t> 1 establece: “Tendrán obligación de denunciar los delitos </a:t>
            </a:r>
            <a:r>
              <a:rPr lang="es-AR" sz="1200" dirty="0" err="1">
                <a:latin typeface="Arial" panose="020B0604020202020204" pitchFamily="34" charset="0"/>
                <a:cs typeface="Arial" panose="020B0604020202020204" pitchFamily="34" charset="0"/>
              </a:rPr>
              <a:t>perseguibles</a:t>
            </a:r>
            <a:r>
              <a:rPr lang="es-AR" sz="1200" dirty="0">
                <a:latin typeface="Arial" panose="020B0604020202020204" pitchFamily="34" charset="0"/>
                <a:cs typeface="Arial" panose="020B0604020202020204" pitchFamily="34" charset="0"/>
              </a:rPr>
              <a:t> de oficio:</a:t>
            </a:r>
          </a:p>
          <a:p>
            <a:r>
              <a:rPr lang="es-AR" sz="1200" dirty="0">
                <a:latin typeface="Arial" panose="020B0604020202020204" pitchFamily="34" charset="0"/>
                <a:cs typeface="Arial" panose="020B0604020202020204" pitchFamily="34" charset="0"/>
              </a:rPr>
              <a:t>1°) Los funcionarios o empleados públicos que los conozcan en el ejercicio de sus funciones….”; por su parte, en el Código Procesal Penal Federal se encuentra prevista en el inciso a) del artículo 237.-</a:t>
            </a:r>
          </a:p>
          <a:p>
            <a:r>
              <a:rPr lang="es-AR" sz="1200" b="1" dirty="0">
                <a:latin typeface="Arial" panose="020B0604020202020204" pitchFamily="34" charset="0"/>
                <a:cs typeface="Arial" panose="020B0604020202020204" pitchFamily="34" charset="0"/>
              </a:rPr>
              <a:t>2. EL ORGANISMO COMO AUXILIAR DE LA JUSTICIA.</a:t>
            </a:r>
          </a:p>
          <a:p>
            <a:r>
              <a:rPr lang="es-AR" sz="1200" dirty="0">
                <a:latin typeface="Arial" panose="020B0604020202020204" pitchFamily="34" charset="0"/>
                <a:cs typeface="Arial" panose="020B0604020202020204" pitchFamily="34" charset="0"/>
              </a:rPr>
              <a:t>De conformidad con lo establecido en el art. 21 del Título IX de la Ley 27.430, de disponerse medidas de urgencia, la AFIP actuará en calidad de auxiliar de la justicia. </a:t>
            </a:r>
          </a:p>
          <a:p>
            <a:r>
              <a:rPr lang="es-AR" sz="1200" b="1" dirty="0">
                <a:latin typeface="Arial" panose="020B0604020202020204" pitchFamily="34" charset="0"/>
                <a:cs typeface="Arial" panose="020B0604020202020204" pitchFamily="34" charset="0"/>
              </a:rPr>
              <a:t>3.  EL ORGANISMO COMO QUERELLANTE.</a:t>
            </a:r>
          </a:p>
          <a:p>
            <a:r>
              <a:rPr lang="es-AR" sz="1200" dirty="0">
                <a:latin typeface="Arial" panose="020B0604020202020204" pitchFamily="34" charset="0"/>
                <a:cs typeface="Arial" panose="020B0604020202020204" pitchFamily="34" charset="0"/>
              </a:rPr>
              <a:t>El artículo 23 del Título IX de la Ley 27.430 establece que  “El organismo recaudador podrá asumir, en el proceso penal, la función de querellante particular a través de funcionarios designados para que asuman su representación.” </a:t>
            </a:r>
          </a:p>
          <a:p>
            <a:pPr lvl="0"/>
            <a:r>
              <a:rPr lang="es-AR" sz="1200" b="1" dirty="0">
                <a:latin typeface="Arial" panose="020B0604020202020204" pitchFamily="34" charset="0"/>
                <a:cs typeface="Arial" panose="020B0604020202020204" pitchFamily="34" charset="0"/>
              </a:rPr>
              <a:t>4. EL ORGANISMO COMO VÍCTIMA. </a:t>
            </a:r>
          </a:p>
          <a:p>
            <a:r>
              <a:rPr lang="es-AR" sz="1200" dirty="0">
                <a:latin typeface="Arial" panose="020B0604020202020204" pitchFamily="34" charset="0"/>
                <a:cs typeface="Arial" panose="020B0604020202020204" pitchFamily="34" charset="0"/>
              </a:rPr>
              <a:t>La presentación en carácter de víctima o damnificado se formalizará, siempre que se estime pertinente, en aquellas causas penales por infracciones a las Leyes N° 22.415, N° 23.771 o N° 24.769 -régimen penal tributario- o por delitos comunes que tengan conexión con el incumplimiento de sus obligaciones impositivas, de los recursos de la seguridad social o aduaneras, en las que el Organismo no revista el carácter de querellante.</a:t>
            </a:r>
          </a:p>
          <a:p>
            <a:r>
              <a:rPr lang="es-ES" sz="1200" dirty="0">
                <a:latin typeface="Arial" panose="020B0604020202020204" pitchFamily="34" charset="0"/>
                <a:cs typeface="Arial" panose="020B0604020202020204" pitchFamily="34" charset="0"/>
              </a:rPr>
              <a:t> </a:t>
            </a:r>
          </a:p>
          <a:p>
            <a:endParaRPr lang="es-AR" sz="1100" dirty="0"/>
          </a:p>
          <a:p>
            <a:r>
              <a:rPr lang="es-AR" sz="1100" dirty="0"/>
              <a:t> </a:t>
            </a:r>
          </a:p>
        </p:txBody>
      </p:sp>
    </p:spTree>
    <p:extLst>
      <p:ext uri="{BB962C8B-B14F-4D97-AF65-F5344CB8AC3E}">
        <p14:creationId xmlns:p14="http://schemas.microsoft.com/office/powerpoint/2010/main" xmlns="" val="3896420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a16="http://schemas.microsoft.com/office/drawing/2014/main" xmlns=""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a16="http://schemas.microsoft.com/office/drawing/2014/main" xmlns=""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a16="http://schemas.microsoft.com/office/drawing/2014/main" xmlns=""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a16="http://schemas.microsoft.com/office/drawing/2014/main" xmlns="" id="{6CA8DBA8-FF10-452B-B9B6-9490D86DCCF9}"/>
              </a:ext>
            </a:extLst>
          </p:cNvPr>
          <p:cNvPicPr/>
          <p:nvPr/>
        </p:nvPicPr>
        <p:blipFill>
          <a:blip r:embed="rId2" cstate="print"/>
          <a:stretch/>
        </p:blipFill>
        <p:spPr>
          <a:xfrm>
            <a:off x="9793224" y="5926444"/>
            <a:ext cx="1618488" cy="465285"/>
          </a:xfrm>
          <a:prstGeom prst="rect">
            <a:avLst/>
          </a:prstGeom>
          <a:ln>
            <a:noFill/>
          </a:ln>
        </p:spPr>
      </p:pic>
      <p:sp>
        <p:nvSpPr>
          <p:cNvPr id="11" name="Rectángulo 10">
            <a:extLst>
              <a:ext uri="{FF2B5EF4-FFF2-40B4-BE49-F238E27FC236}">
                <a16:creationId xmlns:a16="http://schemas.microsoft.com/office/drawing/2014/main" xmlns=""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a16="http://schemas.microsoft.com/office/drawing/2014/main" xmlns="" id="{88EF2890-AD0B-4908-8423-DF05DE093687}"/>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a16="http://schemas.microsoft.com/office/drawing/2014/main" xmlns="" id="{EF92A15F-863B-475D-BCBD-F9C097D9EA42}"/>
              </a:ext>
            </a:extLst>
          </p:cNvPr>
          <p:cNvPicPr>
            <a:picLocks noChangeAspect="1"/>
          </p:cNvPicPr>
          <p:nvPr/>
        </p:nvPicPr>
        <p:blipFill rotWithShape="1">
          <a:blip r:embed="rId4" cstate="print">
            <a:extLst>
              <a:ext uri="{28A0092B-C50C-407E-A947-70E740481C1C}">
                <a14:useLocalDpi xmlns:a14="http://schemas.microsoft.com/office/drawing/2010/main" xmlns="" val="0"/>
              </a:ext>
            </a:extLst>
          </a:blip>
          <a:srcRect t="26493" b="29706"/>
          <a:stretch/>
        </p:blipFill>
        <p:spPr>
          <a:xfrm>
            <a:off x="8741664" y="531151"/>
            <a:ext cx="2670048" cy="584740"/>
          </a:xfrm>
          <a:prstGeom prst="rect">
            <a:avLst/>
          </a:prstGeom>
        </p:spPr>
      </p:pic>
      <p:sp>
        <p:nvSpPr>
          <p:cNvPr id="9" name="8 CuadroTexto"/>
          <p:cNvSpPr txBox="1"/>
          <p:nvPr/>
        </p:nvSpPr>
        <p:spPr>
          <a:xfrm>
            <a:off x="1727201" y="2584659"/>
            <a:ext cx="9303656" cy="1508105"/>
          </a:xfrm>
          <a:prstGeom prst="rect">
            <a:avLst/>
          </a:prstGeom>
          <a:noFill/>
        </p:spPr>
        <p:txBody>
          <a:bodyPr wrap="square" rtlCol="0">
            <a:spAutoFit/>
          </a:bodyPr>
          <a:lstStyle/>
          <a:p>
            <a:pPr algn="ctr"/>
            <a:endParaRPr lang="es-AR" dirty="0"/>
          </a:p>
          <a:p>
            <a:pPr algn="ctr"/>
            <a:endParaRPr lang="es-AR" dirty="0"/>
          </a:p>
          <a:p>
            <a:pPr algn="ctr"/>
            <a:r>
              <a:rPr lang="es-AR" sz="2800" b="1" dirty="0"/>
              <a:t>Facturas apócrifas</a:t>
            </a:r>
          </a:p>
          <a:p>
            <a:pPr algn="ctr"/>
            <a:r>
              <a:rPr lang="es-AR" sz="2800" b="1" dirty="0"/>
              <a:t>Implicancias en el ámbito Penal Tributario</a:t>
            </a:r>
          </a:p>
        </p:txBody>
      </p:sp>
    </p:spTree>
    <p:extLst>
      <p:ext uri="{BB962C8B-B14F-4D97-AF65-F5344CB8AC3E}">
        <p14:creationId xmlns:p14="http://schemas.microsoft.com/office/powerpoint/2010/main" xmlns="" val="1761388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01"/>
        <p:cNvGrpSpPr/>
        <p:nvPr/>
      </p:nvGrpSpPr>
      <p:grpSpPr>
        <a:xfrm>
          <a:off x="0" y="0"/>
          <a:ext cx="0" cy="0"/>
          <a:chOff x="0" y="0"/>
          <a:chExt cx="0" cy="0"/>
        </a:xfrm>
      </p:grpSpPr>
      <p:sp>
        <p:nvSpPr>
          <p:cNvPr id="502" name="Google Shape;502;p12"/>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2"/>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2"/>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505" name="Google Shape;505;p12"/>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506" name="Google Shape;506;p12"/>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07" name="Google Shape;507;p12"/>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508" name="Google Shape;508;p12"/>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509" name="Google Shape;509;p12"/>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510" name="Google Shape;510;p12"/>
          <p:cNvSpPr/>
          <p:nvPr/>
        </p:nvSpPr>
        <p:spPr>
          <a:xfrm>
            <a:off x="720000" y="1874413"/>
            <a:ext cx="10972200" cy="4062651"/>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2400" b="1" dirty="0"/>
          </a:p>
          <a:p>
            <a:pPr marL="0" marR="0" lvl="0" indent="0" rtl="0">
              <a:lnSpc>
                <a:spcPct val="100000"/>
              </a:lnSpc>
              <a:spcBef>
                <a:spcPts val="0"/>
              </a:spcBef>
              <a:spcAft>
                <a:spcPts val="0"/>
              </a:spcAft>
              <a:buNone/>
            </a:pPr>
            <a:r>
              <a:rPr lang="es-AR" sz="2000" b="1" dirty="0">
                <a:latin typeface="Arial" panose="020B0604020202020204" pitchFamily="34" charset="0"/>
                <a:cs typeface="Arial" panose="020B0604020202020204" pitchFamily="34" charset="0"/>
              </a:rPr>
              <a:t>PROCESO JUDICIAL</a:t>
            </a:r>
            <a:r>
              <a:rPr lang="es-AR" sz="2000" b="1" i="0" u="none" strike="noStrike" cap="none" dirty="0">
                <a:latin typeface="Arial" panose="020B0604020202020204" pitchFamily="34" charset="0"/>
                <a:cs typeface="Arial" panose="020B0604020202020204" pitchFamily="34" charset="0"/>
              </a:rPr>
              <a:t> – </a:t>
            </a:r>
            <a:r>
              <a:rPr lang="es-AR" sz="2000" b="1" dirty="0">
                <a:latin typeface="Arial" panose="020B0604020202020204" pitchFamily="34" charset="0"/>
                <a:cs typeface="Arial" panose="020B0604020202020204" pitchFamily="34" charset="0"/>
              </a:rPr>
              <a:t> </a:t>
            </a:r>
            <a:r>
              <a:rPr lang="es-AR" sz="2000" b="1" i="0" u="none" strike="noStrike" cap="none" dirty="0">
                <a:latin typeface="Arial" panose="020B0604020202020204" pitchFamily="34" charset="0"/>
                <a:cs typeface="Arial" panose="020B0604020202020204" pitchFamily="34" charset="0"/>
              </a:rPr>
              <a:t>MEDIDAS DE PRUEBA:</a:t>
            </a:r>
          </a:p>
          <a:p>
            <a:pPr marL="0" marR="0" lvl="0" indent="0" algn="ctr" rtl="0">
              <a:lnSpc>
                <a:spcPct val="100000"/>
              </a:lnSpc>
              <a:spcBef>
                <a:spcPts val="0"/>
              </a:spcBef>
              <a:spcAft>
                <a:spcPts val="0"/>
              </a:spcAft>
              <a:buNone/>
            </a:pPr>
            <a:endParaRPr sz="2000" b="1" dirty="0">
              <a:latin typeface="Arial" panose="020B0604020202020204" pitchFamily="34" charset="0"/>
              <a:cs typeface="Arial" panose="020B0604020202020204" pitchFamily="34" charset="0"/>
            </a:endParaRPr>
          </a:p>
          <a:p>
            <a:pPr marL="457200" marR="0" lvl="0" indent="0" algn="l" rtl="0">
              <a:lnSpc>
                <a:spcPct val="100000"/>
              </a:lnSpc>
              <a:spcBef>
                <a:spcPts val="0"/>
              </a:spcBef>
              <a:spcAft>
                <a:spcPts val="0"/>
              </a:spcAft>
              <a:buNone/>
            </a:pPr>
            <a:r>
              <a:rPr lang="es-AR" sz="2000" u="sng" dirty="0">
                <a:latin typeface="Arial" panose="020B0604020202020204" pitchFamily="34" charset="0"/>
                <a:cs typeface="Arial" panose="020B0604020202020204" pitchFamily="34" charset="0"/>
              </a:rPr>
              <a:t>Al inicio de la instrucción:</a:t>
            </a:r>
            <a:endParaRPr sz="2000" b="0" i="0" u="sng" strike="noStrike" cap="none" dirty="0">
              <a:latin typeface="Arial" panose="020B0604020202020204" pitchFamily="34" charset="0"/>
              <a:ea typeface="Arial"/>
              <a:cs typeface="Arial" panose="020B0604020202020204" pitchFamily="34" charset="0"/>
              <a:sym typeface="Arial"/>
            </a:endParaRPr>
          </a:p>
          <a:p>
            <a:pPr marL="457200" marR="0" lvl="0" indent="-374650" algn="just" rtl="0">
              <a:lnSpc>
                <a:spcPct val="100000"/>
              </a:lnSpc>
              <a:spcBef>
                <a:spcPts val="0"/>
              </a:spcBef>
              <a:spcAft>
                <a:spcPts val="0"/>
              </a:spcAft>
              <a:buClr>
                <a:srgbClr val="000000"/>
              </a:buClr>
              <a:buSzPts val="2300"/>
              <a:buFont typeface="Arial"/>
              <a:buChar char="➔"/>
            </a:pPr>
            <a:r>
              <a:rPr lang="es-AR" sz="2000" b="0" i="0" u="none" strike="noStrike" cap="none" dirty="0">
                <a:solidFill>
                  <a:srgbClr val="000000"/>
                </a:solidFill>
                <a:latin typeface="Arial" panose="020B0604020202020204" pitchFamily="34" charset="0"/>
                <a:ea typeface="Arial"/>
                <a:cs typeface="Arial" panose="020B0604020202020204" pitchFamily="34" charset="0"/>
                <a:sym typeface="Arial"/>
              </a:rPr>
              <a:t>Intervenciones telefónicas y de correos electrónicos;</a:t>
            </a:r>
            <a:endParaRPr sz="2000" dirty="0">
              <a:latin typeface="Arial" panose="020B0604020202020204" pitchFamily="34" charset="0"/>
              <a:cs typeface="Arial" panose="020B0604020202020204" pitchFamily="34" charset="0"/>
            </a:endParaRPr>
          </a:p>
          <a:p>
            <a:pPr marL="457200" marR="0" lvl="0" indent="-374650" algn="just" rtl="0">
              <a:lnSpc>
                <a:spcPct val="100000"/>
              </a:lnSpc>
              <a:spcBef>
                <a:spcPts val="0"/>
              </a:spcBef>
              <a:spcAft>
                <a:spcPts val="0"/>
              </a:spcAft>
              <a:buClr>
                <a:srgbClr val="000000"/>
              </a:buClr>
              <a:buSzPts val="2300"/>
              <a:buFont typeface="Arial"/>
              <a:buChar char="➔"/>
            </a:pPr>
            <a:r>
              <a:rPr lang="es-AR" sz="2000" b="0" i="0" u="none" strike="noStrike" cap="none" dirty="0">
                <a:solidFill>
                  <a:srgbClr val="000000"/>
                </a:solidFill>
                <a:latin typeface="Arial" panose="020B0604020202020204" pitchFamily="34" charset="0"/>
                <a:ea typeface="Arial"/>
                <a:cs typeface="Arial" panose="020B0604020202020204" pitchFamily="34" charset="0"/>
                <a:sym typeface="Arial"/>
              </a:rPr>
              <a:t>Tareas de campo por parte de fuerzas de seguridad (GNA), en cercanías de los domicilios de las usinas, para constatar su existencia y funcionamiento</a:t>
            </a:r>
            <a:r>
              <a:rPr lang="es-AR" sz="2000" dirty="0">
                <a:latin typeface="Arial" panose="020B0604020202020204" pitchFamily="34" charset="0"/>
                <a:cs typeface="Arial" panose="020B0604020202020204" pitchFamily="34" charset="0"/>
              </a:rPr>
              <a:t>;</a:t>
            </a:r>
            <a:endParaRPr sz="2000" dirty="0">
              <a:latin typeface="Arial" panose="020B0604020202020204" pitchFamily="34" charset="0"/>
              <a:cs typeface="Arial" panose="020B0604020202020204" pitchFamily="34" charset="0"/>
            </a:endParaRPr>
          </a:p>
          <a:p>
            <a:pPr marL="0" marR="0" lvl="0" indent="0" algn="just" rtl="0">
              <a:lnSpc>
                <a:spcPct val="100000"/>
              </a:lnSpc>
              <a:spcBef>
                <a:spcPts val="0"/>
              </a:spcBef>
              <a:spcAft>
                <a:spcPts val="0"/>
              </a:spcAft>
              <a:buNone/>
            </a:pPr>
            <a:endParaRPr sz="2000" dirty="0">
              <a:latin typeface="Arial" panose="020B0604020202020204" pitchFamily="34" charset="0"/>
              <a:cs typeface="Arial" panose="020B0604020202020204" pitchFamily="34" charset="0"/>
            </a:endParaRPr>
          </a:p>
          <a:p>
            <a:pPr marL="0" marR="0" lvl="0" indent="457200" algn="just" rtl="0">
              <a:lnSpc>
                <a:spcPct val="100000"/>
              </a:lnSpc>
              <a:spcBef>
                <a:spcPts val="0"/>
              </a:spcBef>
              <a:spcAft>
                <a:spcPts val="0"/>
              </a:spcAft>
              <a:buNone/>
            </a:pPr>
            <a:r>
              <a:rPr lang="es-AR" sz="2000" b="0" i="0" u="sng" strike="noStrike" cap="none" dirty="0">
                <a:solidFill>
                  <a:srgbClr val="000000"/>
                </a:solidFill>
                <a:latin typeface="Arial" panose="020B0604020202020204" pitchFamily="34" charset="0"/>
                <a:ea typeface="Arial"/>
                <a:cs typeface="Arial" panose="020B0604020202020204" pitchFamily="34" charset="0"/>
                <a:sym typeface="Arial"/>
              </a:rPr>
              <a:t>Con el resultado de estas medidas, se dispuso:</a:t>
            </a:r>
            <a:endParaRPr sz="2000" b="0" i="0" u="sng" strike="noStrike" cap="none" dirty="0">
              <a:latin typeface="Arial" panose="020B0604020202020204" pitchFamily="34" charset="0"/>
              <a:ea typeface="Arial"/>
              <a:cs typeface="Arial" panose="020B0604020202020204" pitchFamily="34" charset="0"/>
              <a:sym typeface="Arial"/>
            </a:endParaRPr>
          </a:p>
          <a:p>
            <a:pPr marL="457200" marR="0" lvl="0" indent="-374650" algn="just" rtl="0">
              <a:lnSpc>
                <a:spcPct val="100000"/>
              </a:lnSpc>
              <a:spcBef>
                <a:spcPts val="0"/>
              </a:spcBef>
              <a:spcAft>
                <a:spcPts val="0"/>
              </a:spcAft>
              <a:buClr>
                <a:srgbClr val="000000"/>
              </a:buClr>
              <a:buSzPts val="2300"/>
              <a:buFont typeface="Arial"/>
              <a:buChar char="➔"/>
            </a:pPr>
            <a:r>
              <a:rPr lang="es-AR" sz="2000" b="0" i="0" u="none" strike="noStrike" cap="none" dirty="0">
                <a:solidFill>
                  <a:srgbClr val="000000"/>
                </a:solidFill>
                <a:latin typeface="Arial" panose="020B0604020202020204" pitchFamily="34" charset="0"/>
                <a:ea typeface="Arial"/>
                <a:cs typeface="Arial" panose="020B0604020202020204" pitchFamily="34" charset="0"/>
                <a:sym typeface="Arial"/>
              </a:rPr>
              <a:t>Detención de los sujetos identificados en las escuchas;</a:t>
            </a:r>
            <a:endParaRPr sz="2000" dirty="0">
              <a:latin typeface="Arial" panose="020B0604020202020204" pitchFamily="34" charset="0"/>
              <a:cs typeface="Arial" panose="020B0604020202020204" pitchFamily="34" charset="0"/>
            </a:endParaRPr>
          </a:p>
          <a:p>
            <a:pPr marL="457200" marR="0" lvl="0" indent="-374650" algn="just" rtl="0">
              <a:lnSpc>
                <a:spcPct val="100000"/>
              </a:lnSpc>
              <a:spcBef>
                <a:spcPts val="0"/>
              </a:spcBef>
              <a:spcAft>
                <a:spcPts val="0"/>
              </a:spcAft>
              <a:buClr>
                <a:srgbClr val="000000"/>
              </a:buClr>
              <a:buSzPts val="2300"/>
              <a:buFont typeface="Arial"/>
              <a:buChar char="➔"/>
            </a:pPr>
            <a:r>
              <a:rPr lang="es-AR" sz="2000" b="0" i="0" u="none" strike="noStrike" cap="none" dirty="0">
                <a:solidFill>
                  <a:srgbClr val="000000"/>
                </a:solidFill>
                <a:latin typeface="Arial" panose="020B0604020202020204" pitchFamily="34" charset="0"/>
                <a:ea typeface="Arial"/>
                <a:cs typeface="Arial" panose="020B0604020202020204" pitchFamily="34" charset="0"/>
                <a:sym typeface="Arial"/>
              </a:rPr>
              <a:t>Allanamiento de 32 domicilios, ubicados en las provincias de Santa Fe y Buenos Aires</a:t>
            </a:r>
            <a:r>
              <a:rPr lang="es-AR" sz="2000" dirty="0">
                <a:latin typeface="Arial" panose="020B0604020202020204" pitchFamily="34" charset="0"/>
                <a:cs typeface="Arial" panose="020B0604020202020204" pitchFamily="34" charset="0"/>
              </a:rPr>
              <a:t>;</a:t>
            </a:r>
            <a:endParaRPr sz="2000" dirty="0">
              <a:latin typeface="Arial" panose="020B0604020202020204" pitchFamily="34" charset="0"/>
              <a:cs typeface="Arial" panose="020B0604020202020204" pitchFamily="34" charset="0"/>
            </a:endParaRPr>
          </a:p>
          <a:p>
            <a:pPr marL="457200" marR="0" lvl="0" indent="-374650" algn="just" rtl="0">
              <a:lnSpc>
                <a:spcPct val="100000"/>
              </a:lnSpc>
              <a:spcBef>
                <a:spcPts val="0"/>
              </a:spcBef>
              <a:spcAft>
                <a:spcPts val="0"/>
              </a:spcAft>
              <a:buClr>
                <a:srgbClr val="000000"/>
              </a:buClr>
              <a:buSzPts val="2300"/>
              <a:buFont typeface="Arial"/>
              <a:buChar char="➔"/>
            </a:pPr>
            <a:r>
              <a:rPr lang="es-AR" sz="2000" b="0" i="0" u="none" strike="noStrike" cap="none" dirty="0">
                <a:solidFill>
                  <a:srgbClr val="000000"/>
                </a:solidFill>
                <a:latin typeface="Arial" panose="020B0604020202020204" pitchFamily="34" charset="0"/>
                <a:ea typeface="Arial"/>
                <a:cs typeface="Arial" panose="020B0604020202020204" pitchFamily="34" charset="0"/>
                <a:sym typeface="Arial"/>
              </a:rPr>
              <a:t>Secuestro de documentación y equipos tecnológicos;</a:t>
            </a:r>
            <a:endParaRPr sz="2000" dirty="0">
              <a:latin typeface="Arial" panose="020B0604020202020204" pitchFamily="34" charset="0"/>
              <a:cs typeface="Arial" panose="020B0604020202020204" pitchFamily="34" charset="0"/>
            </a:endParaRPr>
          </a:p>
          <a:p>
            <a:pPr marL="457200" marR="0" lvl="0" indent="-374650" algn="just" rtl="0">
              <a:lnSpc>
                <a:spcPct val="100000"/>
              </a:lnSpc>
              <a:spcBef>
                <a:spcPts val="0"/>
              </a:spcBef>
              <a:spcAft>
                <a:spcPts val="0"/>
              </a:spcAft>
              <a:buClr>
                <a:srgbClr val="000000"/>
              </a:buClr>
              <a:buSzPts val="2300"/>
              <a:buFont typeface="Arial"/>
              <a:buChar char="➔"/>
            </a:pPr>
            <a:r>
              <a:rPr lang="es-AR" sz="2000" b="0" i="0" u="none" strike="noStrike" cap="none" dirty="0">
                <a:solidFill>
                  <a:srgbClr val="000000"/>
                </a:solidFill>
                <a:latin typeface="Arial" panose="020B0604020202020204" pitchFamily="34" charset="0"/>
                <a:ea typeface="Arial"/>
                <a:cs typeface="Arial" panose="020B0604020202020204" pitchFamily="34" charset="0"/>
                <a:sym typeface="Arial"/>
              </a:rPr>
              <a:t>Nuevas intervenciones telefónicas en modalidad directa por un termino de 72 horas.</a:t>
            </a:r>
            <a:endParaRPr sz="2000" b="0" i="0" u="none" strike="noStrike" cap="none" dirty="0">
              <a:latin typeface="Arial" panose="020B0604020202020204" pitchFamily="34" charset="0"/>
              <a:ea typeface="Arial"/>
              <a:cs typeface="Arial" panose="020B0604020202020204" pitchFamily="34" charset="0"/>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14"/>
        <p:cNvGrpSpPr/>
        <p:nvPr/>
      </p:nvGrpSpPr>
      <p:grpSpPr>
        <a:xfrm>
          <a:off x="0" y="0"/>
          <a:ext cx="0" cy="0"/>
          <a:chOff x="0" y="0"/>
          <a:chExt cx="0" cy="0"/>
        </a:xfrm>
      </p:grpSpPr>
      <p:sp>
        <p:nvSpPr>
          <p:cNvPr id="515" name="Google Shape;515;p13"/>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3"/>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3"/>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518" name="Google Shape;518;p13"/>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519" name="Google Shape;519;p13"/>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20" name="Google Shape;520;p13"/>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521" name="Google Shape;521;p13"/>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522" name="Google Shape;522;p13"/>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523" name="Google Shape;523;p13"/>
          <p:cNvSpPr/>
          <p:nvPr/>
        </p:nvSpPr>
        <p:spPr>
          <a:xfrm>
            <a:off x="800825" y="1665000"/>
            <a:ext cx="10935000" cy="1726627"/>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endParaRPr sz="2600" b="1"/>
          </a:p>
          <a:p>
            <a:pPr marL="0" marR="0" lvl="0" indent="0" algn="l" rtl="0">
              <a:lnSpc>
                <a:spcPct val="100000"/>
              </a:lnSpc>
              <a:spcBef>
                <a:spcPts val="0"/>
              </a:spcBef>
              <a:spcAft>
                <a:spcPts val="0"/>
              </a:spcAft>
              <a:buNone/>
            </a:pPr>
            <a:r>
              <a:rPr lang="es-AR" sz="2600" b="1" i="0" u="none" strike="noStrike" cap="none" dirty="0"/>
              <a:t>ESTRUCTURA DE LA ASOCIACIÓN ILÍCITA.</a:t>
            </a:r>
          </a:p>
          <a:p>
            <a:pPr marL="0" marR="0" lvl="0" indent="0" algn="just" rtl="0">
              <a:lnSpc>
                <a:spcPct val="115000"/>
              </a:lnSpc>
              <a:spcBef>
                <a:spcPts val="0"/>
              </a:spcBef>
              <a:spcAft>
                <a:spcPts val="0"/>
              </a:spcAft>
              <a:buNone/>
            </a:pPr>
            <a:r>
              <a:rPr lang="es-AR" sz="2400" dirty="0"/>
              <a:t>Dos </a:t>
            </a:r>
            <a:r>
              <a:rPr lang="es-AR" sz="2400" i="0" u="none" strike="noStrike" cap="none" dirty="0"/>
              <a:t>subgrupos</a:t>
            </a:r>
            <a:r>
              <a:rPr lang="es-AR" sz="2400" dirty="0"/>
              <a:t>, con idéntica estructura e </a:t>
            </a:r>
            <a:r>
              <a:rPr lang="es-AR" sz="2400" i="0" u="none" strike="noStrike" cap="none" dirty="0"/>
              <a:t>interrelacionados</a:t>
            </a:r>
            <a:r>
              <a:rPr lang="es-AR" sz="2400" dirty="0"/>
              <a:t>:</a:t>
            </a:r>
            <a:r>
              <a:rPr lang="es-AR" sz="2800" b="0" i="0" u="none" strike="noStrike" cap="none" dirty="0">
                <a:latin typeface="Times New Roman"/>
                <a:ea typeface="Times New Roman"/>
                <a:cs typeface="Times New Roman"/>
                <a:sym typeface="Times New Roman"/>
              </a:rPr>
              <a:t> </a:t>
            </a:r>
            <a:endParaRPr sz="2800" b="0" i="0" u="none" strike="noStrike" cap="none">
              <a:latin typeface="Arial"/>
              <a:ea typeface="Arial"/>
              <a:cs typeface="Arial"/>
              <a:sym typeface="Arial"/>
            </a:endParaRPr>
          </a:p>
          <a:p>
            <a:pPr marL="0" marR="0" lvl="0" indent="0" algn="just" rtl="0">
              <a:lnSpc>
                <a:spcPct val="100000"/>
              </a:lnSpc>
              <a:spcBef>
                <a:spcPts val="0"/>
              </a:spcBef>
              <a:spcAft>
                <a:spcPts val="0"/>
              </a:spcAft>
              <a:buNone/>
            </a:pPr>
            <a:r>
              <a:rPr lang="es-AR" sz="2800" b="0" i="0" u="none" strike="noStrike" cap="none" dirty="0">
                <a:latin typeface="Arial"/>
                <a:ea typeface="Arial"/>
                <a:cs typeface="Arial"/>
                <a:sym typeface="Arial"/>
              </a:rPr>
              <a:t> </a:t>
            </a:r>
            <a:endParaRPr sz="2800" b="0" i="0" u="none" strike="noStrike" cap="none">
              <a:latin typeface="Arial"/>
              <a:ea typeface="Arial"/>
              <a:cs typeface="Arial"/>
              <a:sym typeface="Arial"/>
            </a:endParaRPr>
          </a:p>
        </p:txBody>
      </p:sp>
      <p:sp>
        <p:nvSpPr>
          <p:cNvPr id="524" name="Google Shape;524;p13"/>
          <p:cNvSpPr/>
          <p:nvPr/>
        </p:nvSpPr>
        <p:spPr>
          <a:xfrm>
            <a:off x="952075" y="3044475"/>
            <a:ext cx="8950500" cy="675600"/>
          </a:xfrm>
          <a:prstGeom prst="roundRect">
            <a:avLst>
              <a:gd name="adj" fmla="val 50000"/>
            </a:avLst>
          </a:prstGeom>
          <a:solidFill>
            <a:schemeClr val="accent5"/>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s-AR" sz="1700" dirty="0">
                <a:solidFill>
                  <a:srgbClr val="FFFFFF"/>
                </a:solidFill>
                <a:ea typeface="Roboto"/>
                <a:cs typeface="Roboto"/>
                <a:sym typeface="Roboto"/>
              </a:rPr>
              <a:t>1er. eslabón: LÍDERES/ORGANIZADORES: dirección de operatoria. Fijación de precios</a:t>
            </a:r>
            <a:r>
              <a:rPr lang="es-AR" sz="1700" dirty="0">
                <a:solidFill>
                  <a:srgbClr val="FFFFFF"/>
                </a:solidFill>
                <a:latin typeface="Roboto"/>
                <a:ea typeface="Roboto"/>
                <a:cs typeface="Roboto"/>
                <a:sym typeface="Roboto"/>
              </a:rPr>
              <a:t>. </a:t>
            </a:r>
            <a:endParaRPr sz="1700" dirty="0">
              <a:solidFill>
                <a:srgbClr val="FFFFFF"/>
              </a:solidFill>
            </a:endParaRPr>
          </a:p>
        </p:txBody>
      </p:sp>
      <p:sp>
        <p:nvSpPr>
          <p:cNvPr id="525" name="Google Shape;525;p13"/>
          <p:cNvSpPr/>
          <p:nvPr/>
        </p:nvSpPr>
        <p:spPr>
          <a:xfrm>
            <a:off x="952075" y="3912525"/>
            <a:ext cx="9142200" cy="675600"/>
          </a:xfrm>
          <a:prstGeom prst="roundRect">
            <a:avLst>
              <a:gd name="adj" fmla="val 50000"/>
            </a:avLst>
          </a:prstGeom>
          <a:solidFill>
            <a:schemeClr val="accent5"/>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pPr marL="0" lvl="0" indent="0" algn="ctr" rtl="0">
              <a:spcBef>
                <a:spcPts val="0"/>
              </a:spcBef>
              <a:spcAft>
                <a:spcPts val="0"/>
              </a:spcAft>
              <a:buNone/>
            </a:pPr>
            <a:r>
              <a:rPr lang="es-AR" sz="1700" dirty="0">
                <a:solidFill>
                  <a:schemeClr val="lt1"/>
                </a:solidFill>
              </a:rPr>
              <a:t>2do. eslabón: capacidad decisoria. Creaban usinas, asesoraban, reclutaban a las personas que figurarían como titulares de las firmas; intermediaban con compradores.</a:t>
            </a:r>
            <a:r>
              <a:rPr lang="es-AR" sz="1700" dirty="0">
                <a:solidFill>
                  <a:srgbClr val="FFFFFF"/>
                </a:solidFill>
              </a:rPr>
              <a:t> </a:t>
            </a:r>
            <a:endParaRPr sz="1700" dirty="0">
              <a:solidFill>
                <a:srgbClr val="FFFFFF"/>
              </a:solidFill>
            </a:endParaRPr>
          </a:p>
        </p:txBody>
      </p:sp>
      <p:sp>
        <p:nvSpPr>
          <p:cNvPr id="526" name="Google Shape;526;p13"/>
          <p:cNvSpPr/>
          <p:nvPr/>
        </p:nvSpPr>
        <p:spPr>
          <a:xfrm>
            <a:off x="952075" y="4998575"/>
            <a:ext cx="8627400" cy="635100"/>
          </a:xfrm>
          <a:prstGeom prst="roundRect">
            <a:avLst>
              <a:gd name="adj" fmla="val 50000"/>
            </a:avLst>
          </a:prstGeom>
          <a:solidFill>
            <a:schemeClr val="accent5"/>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s-AR" sz="1700" dirty="0">
                <a:solidFill>
                  <a:srgbClr val="FFFFFF"/>
                </a:solidFill>
                <a:ea typeface="Roboto"/>
                <a:cs typeface="Roboto"/>
                <a:sym typeface="Roboto"/>
              </a:rPr>
              <a:t>3er. eslabón: colaboradores o vendedores de menor trascendencia. Confeccionaban los comprobantes, cumpliendo directivas provenientes  de los eslabones más altos.</a:t>
            </a:r>
            <a:endParaRPr sz="1700" dirty="0">
              <a:solidFill>
                <a:srgbClr val="FFFFFF"/>
              </a:solidFill>
            </a:endParaRPr>
          </a:p>
        </p:txBody>
      </p:sp>
      <p:cxnSp>
        <p:nvCxnSpPr>
          <p:cNvPr id="527" name="Google Shape;527;p13"/>
          <p:cNvCxnSpPr/>
          <p:nvPr/>
        </p:nvCxnSpPr>
        <p:spPr>
          <a:xfrm rot="-5400000">
            <a:off x="4798075" y="4812025"/>
            <a:ext cx="422100" cy="600"/>
          </a:xfrm>
          <a:prstGeom prst="bentConnector3">
            <a:avLst>
              <a:gd name="adj1" fmla="val 50000"/>
            </a:avLst>
          </a:prstGeom>
          <a:noFill/>
          <a:ln w="38100" cap="flat" cmpd="sng">
            <a:solidFill>
              <a:schemeClr val="dk1"/>
            </a:solidFill>
            <a:prstDash val="solid"/>
            <a:round/>
            <a:headEnd type="none" w="sm" len="sm"/>
            <a:tailEnd type="none" w="sm" len="sm"/>
          </a:ln>
        </p:spPr>
      </p:cxnSp>
      <p:cxnSp>
        <p:nvCxnSpPr>
          <p:cNvPr id="528" name="Google Shape;528;p13"/>
          <p:cNvCxnSpPr/>
          <p:nvPr/>
        </p:nvCxnSpPr>
        <p:spPr>
          <a:xfrm rot="-5400000">
            <a:off x="4908625" y="3822500"/>
            <a:ext cx="222600" cy="600"/>
          </a:xfrm>
          <a:prstGeom prst="bentConnector3">
            <a:avLst>
              <a:gd name="adj1" fmla="val 62534"/>
            </a:avLst>
          </a:prstGeom>
          <a:noFill/>
          <a:ln w="38100" cap="flat" cmpd="sng">
            <a:solidFill>
              <a:schemeClr val="dk1"/>
            </a:solidFill>
            <a:prstDash val="solid"/>
            <a:round/>
            <a:headEnd type="none" w="sm" len="sm"/>
            <a:tailEnd type="none" w="sm" len="sm"/>
          </a:ln>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g117f747f9aa_0_1173"/>
          <p:cNvSpPr/>
          <p:nvPr/>
        </p:nvSpPr>
        <p:spPr>
          <a:xfrm>
            <a:off x="0" y="1665000"/>
            <a:ext cx="12190200" cy="13740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g117f747f9aa_0_1173"/>
          <p:cNvSpPr/>
          <p:nvPr/>
        </p:nvSpPr>
        <p:spPr>
          <a:xfrm>
            <a:off x="0" y="6698160"/>
            <a:ext cx="1219020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g117f747f9aa_0_1173"/>
          <p:cNvSpPr/>
          <p:nvPr/>
        </p:nvSpPr>
        <p:spPr>
          <a:xfrm>
            <a:off x="4930920" y="5088600"/>
            <a:ext cx="6676500" cy="455100"/>
          </a:xfrm>
          <a:prstGeom prst="rect">
            <a:avLst/>
          </a:prstGeom>
          <a:noFill/>
          <a:ln>
            <a:noFill/>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536" name="Google Shape;536;g117f747f9aa_0_1173"/>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537" name="Google Shape;537;g117f747f9aa_0_1173"/>
          <p:cNvSpPr/>
          <p:nvPr/>
        </p:nvSpPr>
        <p:spPr>
          <a:xfrm rot="-8196525">
            <a:off x="2109553" y="3002377"/>
            <a:ext cx="3218887" cy="117352"/>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38" name="Google Shape;538;g117f747f9aa_0_1173"/>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539" name="Google Shape;539;g117f747f9aa_0_1173"/>
          <p:cNvPicPr preferRelativeResize="0"/>
          <p:nvPr/>
        </p:nvPicPr>
        <p:blipFill rotWithShape="1">
          <a:blip r:embed="rId5" cstate="print">
            <a:alphaModFix/>
          </a:blip>
          <a:srcRect t="26535" b="29748"/>
          <a:stretch/>
        </p:blipFill>
        <p:spPr>
          <a:xfrm>
            <a:off x="8741520" y="531000"/>
            <a:ext cx="2668319" cy="582840"/>
          </a:xfrm>
          <a:prstGeom prst="rect">
            <a:avLst/>
          </a:prstGeom>
          <a:noFill/>
          <a:ln>
            <a:noFill/>
          </a:ln>
        </p:spPr>
      </p:pic>
      <p:sp>
        <p:nvSpPr>
          <p:cNvPr id="540" name="Google Shape;540;g117f747f9aa_0_1173"/>
          <p:cNvSpPr/>
          <p:nvPr/>
        </p:nvSpPr>
        <p:spPr>
          <a:xfrm>
            <a:off x="1152000" y="3675600"/>
            <a:ext cx="9142200" cy="549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541" name="Google Shape;541;g117f747f9aa_0_1173"/>
          <p:cNvSpPr/>
          <p:nvPr/>
        </p:nvSpPr>
        <p:spPr>
          <a:xfrm>
            <a:off x="619920" y="2095920"/>
            <a:ext cx="10972200" cy="40242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s-AR" sz="2400" b="1" i="0" u="none" strike="noStrike" cap="none">
                <a:latin typeface="Arial"/>
                <a:ea typeface="Arial"/>
                <a:cs typeface="Arial"/>
                <a:sym typeface="Arial"/>
              </a:rPr>
              <a:t>Roles en la </a:t>
            </a:r>
            <a:r>
              <a:rPr lang="es-AR" sz="2400" b="1"/>
              <a:t>organización delictiva</a:t>
            </a:r>
            <a:r>
              <a:rPr lang="es-AR" sz="2400" b="0" i="0" u="none" strike="noStrike" cap="none">
                <a:latin typeface="Arial"/>
                <a:ea typeface="Arial"/>
                <a:cs typeface="Arial"/>
                <a:sym typeface="Arial"/>
              </a:rPr>
              <a:t>:</a:t>
            </a:r>
            <a:endParaRPr sz="24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2400" b="0" i="0" u="none" strike="noStrike" cap="none">
              <a:latin typeface="Arial"/>
              <a:ea typeface="Arial"/>
              <a:cs typeface="Arial"/>
              <a:sym typeface="Arial"/>
            </a:endParaRPr>
          </a:p>
        </p:txBody>
      </p:sp>
      <p:grpSp>
        <p:nvGrpSpPr>
          <p:cNvPr id="2" name="Google Shape;542;g117f747f9aa_0_1173"/>
          <p:cNvGrpSpPr/>
          <p:nvPr/>
        </p:nvGrpSpPr>
        <p:grpSpPr>
          <a:xfrm>
            <a:off x="1751209" y="5165931"/>
            <a:ext cx="7943768" cy="857979"/>
            <a:chOff x="1593000" y="2322568"/>
            <a:chExt cx="5957975" cy="643500"/>
          </a:xfrm>
        </p:grpSpPr>
        <p:sp>
          <p:nvSpPr>
            <p:cNvPr id="543" name="Google Shape;543;g117f747f9aa_0_1173"/>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44" name="Google Shape;544;g117f747f9aa_0_1173"/>
            <p:cNvSpPr/>
            <p:nvPr/>
          </p:nvSpPr>
          <p:spPr>
            <a:xfrm flipH="1">
              <a:off x="2283025" y="232257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45" name="Google Shape;545;g117f747f9aa_0_1173"/>
            <p:cNvSpPr/>
            <p:nvPr/>
          </p:nvSpPr>
          <p:spPr>
            <a:xfrm rot="-5400000">
              <a:off x="3501574" y="1934671"/>
              <a:ext cx="643356" cy="1419149"/>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46" name="Google Shape;546;g117f747f9aa_0_1173"/>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s-AR" sz="1700">
                  <a:solidFill>
                    <a:srgbClr val="FFFFFF"/>
                  </a:solidFill>
                  <a:latin typeface="Roboto"/>
                  <a:ea typeface="Roboto"/>
                  <a:cs typeface="Roboto"/>
                  <a:sym typeface="Roboto"/>
                </a:rPr>
                <a:t>RECLUTADORES:</a:t>
              </a:r>
              <a:endParaRPr sz="1700">
                <a:solidFill>
                  <a:srgbClr val="FFFFFF"/>
                </a:solidFill>
                <a:latin typeface="Roboto"/>
                <a:ea typeface="Roboto"/>
                <a:cs typeface="Roboto"/>
                <a:sym typeface="Roboto"/>
              </a:endParaRPr>
            </a:p>
          </p:txBody>
        </p:sp>
        <p:sp>
          <p:nvSpPr>
            <p:cNvPr id="547" name="Google Shape;547;g117f747f9aa_0_1173"/>
            <p:cNvSpPr/>
            <p:nvPr/>
          </p:nvSpPr>
          <p:spPr>
            <a:xfrm>
              <a:off x="1593000" y="232256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48" name="Google Shape;548;g117f747f9aa_0_1173"/>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609600" lvl="0" indent="0" algn="l" rtl="0">
                <a:lnSpc>
                  <a:spcPct val="115000"/>
                </a:lnSpc>
                <a:spcBef>
                  <a:spcPts val="0"/>
                </a:spcBef>
                <a:spcAft>
                  <a:spcPts val="0"/>
                </a:spcAft>
                <a:buNone/>
              </a:pPr>
              <a:r>
                <a:rPr lang="es-AR" sz="1700">
                  <a:solidFill>
                    <a:srgbClr val="0C58D3"/>
                  </a:solidFill>
                  <a:latin typeface="Roboto"/>
                  <a:ea typeface="Roboto"/>
                  <a:cs typeface="Roboto"/>
                  <a:sym typeface="Roboto"/>
                </a:rPr>
                <a:t>Generaban nuevas empresas para ser utilizadas como usinas</a:t>
              </a:r>
              <a:endParaRPr sz="1700">
                <a:solidFill>
                  <a:srgbClr val="0C58D3"/>
                </a:solidFill>
                <a:latin typeface="Roboto"/>
                <a:ea typeface="Roboto"/>
                <a:cs typeface="Roboto"/>
                <a:sym typeface="Roboto"/>
              </a:endParaRPr>
            </a:p>
          </p:txBody>
        </p:sp>
      </p:grpSp>
      <p:grpSp>
        <p:nvGrpSpPr>
          <p:cNvPr id="3" name="Google Shape;549;g117f747f9aa_0_1173"/>
          <p:cNvGrpSpPr/>
          <p:nvPr/>
        </p:nvGrpSpPr>
        <p:grpSpPr>
          <a:xfrm>
            <a:off x="1751197" y="4266415"/>
            <a:ext cx="7943768" cy="857979"/>
            <a:chOff x="1593000" y="2322568"/>
            <a:chExt cx="5957975" cy="643500"/>
          </a:xfrm>
        </p:grpSpPr>
        <p:sp>
          <p:nvSpPr>
            <p:cNvPr id="550" name="Google Shape;550;g117f747f9aa_0_1173"/>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1" name="Google Shape;551;g117f747f9aa_0_1173"/>
            <p:cNvSpPr/>
            <p:nvPr/>
          </p:nvSpPr>
          <p:spPr>
            <a:xfrm flipH="1">
              <a:off x="2283025" y="232257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2" name="Google Shape;552;g117f747f9aa_0_1173"/>
            <p:cNvSpPr/>
            <p:nvPr/>
          </p:nvSpPr>
          <p:spPr>
            <a:xfrm rot="-5400000">
              <a:off x="3501574" y="1934671"/>
              <a:ext cx="643356" cy="1419149"/>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3" name="Google Shape;553;g117f747f9aa_0_1173"/>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s-AR" sz="1700">
                  <a:solidFill>
                    <a:srgbClr val="FFFFFF"/>
                  </a:solidFill>
                  <a:latin typeface="Roboto"/>
                  <a:ea typeface="Roboto"/>
                  <a:cs typeface="Roboto"/>
                  <a:sym typeface="Roboto"/>
                </a:rPr>
                <a:t>EJECUTORES MATERIALES:</a:t>
              </a:r>
              <a:endParaRPr sz="1700">
                <a:solidFill>
                  <a:srgbClr val="FFFFFF"/>
                </a:solidFill>
                <a:latin typeface="Roboto"/>
                <a:ea typeface="Roboto"/>
                <a:cs typeface="Roboto"/>
                <a:sym typeface="Roboto"/>
              </a:endParaRPr>
            </a:p>
          </p:txBody>
        </p:sp>
        <p:sp>
          <p:nvSpPr>
            <p:cNvPr id="554" name="Google Shape;554;g117f747f9aa_0_1173"/>
            <p:cNvSpPr/>
            <p:nvPr/>
          </p:nvSpPr>
          <p:spPr>
            <a:xfrm>
              <a:off x="1593000" y="232256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5" name="Google Shape;555;g117f747f9aa_0_1173"/>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609600" lvl="0" indent="0" algn="l" rtl="0">
                <a:lnSpc>
                  <a:spcPct val="115000"/>
                </a:lnSpc>
                <a:spcBef>
                  <a:spcPts val="0"/>
                </a:spcBef>
                <a:spcAft>
                  <a:spcPts val="0"/>
                </a:spcAft>
                <a:buNone/>
              </a:pPr>
              <a:r>
                <a:rPr lang="es-AR" sz="1700">
                  <a:solidFill>
                    <a:srgbClr val="0C58D3"/>
                  </a:solidFill>
                  <a:latin typeface="Roboto"/>
                  <a:ea typeface="Roboto"/>
                  <a:cs typeface="Roboto"/>
                  <a:sym typeface="Roboto"/>
                </a:rPr>
                <a:t>Llevaban a cabo las instrucciones impartidas por los “jefes”</a:t>
              </a:r>
              <a:endParaRPr sz="1700">
                <a:solidFill>
                  <a:srgbClr val="0C58D3"/>
                </a:solidFill>
                <a:latin typeface="Roboto"/>
                <a:ea typeface="Roboto"/>
                <a:cs typeface="Roboto"/>
                <a:sym typeface="Roboto"/>
              </a:endParaRPr>
            </a:p>
          </p:txBody>
        </p:sp>
      </p:grpSp>
      <p:grpSp>
        <p:nvGrpSpPr>
          <p:cNvPr id="4" name="Google Shape;556;g117f747f9aa_0_1173"/>
          <p:cNvGrpSpPr/>
          <p:nvPr/>
        </p:nvGrpSpPr>
        <p:grpSpPr>
          <a:xfrm>
            <a:off x="1751209" y="3366919"/>
            <a:ext cx="7943768" cy="857979"/>
            <a:chOff x="1593000" y="2322568"/>
            <a:chExt cx="5957975" cy="643500"/>
          </a:xfrm>
        </p:grpSpPr>
        <p:sp>
          <p:nvSpPr>
            <p:cNvPr id="557" name="Google Shape;557;g117f747f9aa_0_1173"/>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8" name="Google Shape;558;g117f747f9aa_0_1173"/>
            <p:cNvSpPr/>
            <p:nvPr/>
          </p:nvSpPr>
          <p:spPr>
            <a:xfrm flipH="1">
              <a:off x="2283025" y="232257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9" name="Google Shape;559;g117f747f9aa_0_1173"/>
            <p:cNvSpPr/>
            <p:nvPr/>
          </p:nvSpPr>
          <p:spPr>
            <a:xfrm rot="-5400000">
              <a:off x="3501574" y="1934671"/>
              <a:ext cx="643356" cy="1419149"/>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60" name="Google Shape;560;g117f747f9aa_0_1173"/>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s-AR" sz="1700">
                  <a:solidFill>
                    <a:srgbClr val="FFFFFF"/>
                  </a:solidFill>
                  <a:latin typeface="Roboto"/>
                  <a:ea typeface="Roboto"/>
                  <a:cs typeface="Roboto"/>
                  <a:sym typeface="Roboto"/>
                </a:rPr>
                <a:t>LÍDERES</a:t>
              </a:r>
              <a:endParaRPr sz="1700">
                <a:solidFill>
                  <a:srgbClr val="FFFFFF"/>
                </a:solidFill>
                <a:latin typeface="Roboto"/>
                <a:ea typeface="Roboto"/>
                <a:cs typeface="Roboto"/>
                <a:sym typeface="Roboto"/>
              </a:endParaRPr>
            </a:p>
          </p:txBody>
        </p:sp>
        <p:sp>
          <p:nvSpPr>
            <p:cNvPr id="561" name="Google Shape;561;g117f747f9aa_0_1173"/>
            <p:cNvSpPr/>
            <p:nvPr/>
          </p:nvSpPr>
          <p:spPr>
            <a:xfrm>
              <a:off x="1593000" y="232256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62" name="Google Shape;562;g117f747f9aa_0_1173"/>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609600" lvl="0" indent="12700" algn="l" rtl="0">
                <a:lnSpc>
                  <a:spcPct val="115000"/>
                </a:lnSpc>
                <a:spcBef>
                  <a:spcPts val="0"/>
                </a:spcBef>
                <a:spcAft>
                  <a:spcPts val="0"/>
                </a:spcAft>
                <a:buClr>
                  <a:srgbClr val="0C58D3"/>
                </a:buClr>
                <a:buSzPts val="1100"/>
                <a:buFont typeface="Roboto"/>
                <a:buNone/>
              </a:pPr>
              <a:r>
                <a:rPr lang="es-AR" sz="1700" dirty="0">
                  <a:solidFill>
                    <a:srgbClr val="0C58D3"/>
                  </a:solidFill>
                  <a:latin typeface="Roboto"/>
                  <a:ea typeface="Roboto"/>
                  <a:cs typeface="Roboto"/>
                  <a:sym typeface="Roboto"/>
                </a:rPr>
                <a:t>Dirigían y decidían las tareas de los demás integrantes.</a:t>
              </a:r>
              <a:endParaRPr sz="1700">
                <a:solidFill>
                  <a:srgbClr val="0C58D3"/>
                </a:solidFill>
                <a:latin typeface="Roboto"/>
                <a:ea typeface="Roboto"/>
                <a:cs typeface="Roboto"/>
                <a:sym typeface="Roboto"/>
              </a:endParaRPr>
            </a:p>
          </p:txBody>
        </p:sp>
      </p:grpSp>
      <p:grpSp>
        <p:nvGrpSpPr>
          <p:cNvPr id="5" name="Google Shape;563;g117f747f9aa_0_1173"/>
          <p:cNvGrpSpPr/>
          <p:nvPr/>
        </p:nvGrpSpPr>
        <p:grpSpPr>
          <a:xfrm>
            <a:off x="1751209" y="2467428"/>
            <a:ext cx="7943768" cy="857979"/>
            <a:chOff x="1593000" y="2322568"/>
            <a:chExt cx="5957975" cy="643500"/>
          </a:xfrm>
        </p:grpSpPr>
        <p:sp>
          <p:nvSpPr>
            <p:cNvPr id="564" name="Google Shape;564;g117f747f9aa_0_1173"/>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65" name="Google Shape;565;g117f747f9aa_0_1173"/>
            <p:cNvSpPr/>
            <p:nvPr/>
          </p:nvSpPr>
          <p:spPr>
            <a:xfrm flipH="1">
              <a:off x="2283025" y="232257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66" name="Google Shape;566;g117f747f9aa_0_1173"/>
            <p:cNvSpPr/>
            <p:nvPr/>
          </p:nvSpPr>
          <p:spPr>
            <a:xfrm rot="-5400000">
              <a:off x="3501574" y="1934671"/>
              <a:ext cx="643356" cy="1419149"/>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67" name="Google Shape;567;g117f747f9aa_0_1173"/>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s-AR" sz="1700">
                  <a:solidFill>
                    <a:srgbClr val="FFFFFF"/>
                  </a:solidFill>
                  <a:latin typeface="Roboto"/>
                  <a:ea typeface="Roboto"/>
                  <a:cs typeface="Roboto"/>
                  <a:sym typeface="Roboto"/>
                </a:rPr>
                <a:t>NEXOS</a:t>
              </a:r>
              <a:endParaRPr sz="1700">
                <a:solidFill>
                  <a:srgbClr val="FFFFFF"/>
                </a:solidFill>
                <a:latin typeface="Roboto"/>
                <a:ea typeface="Roboto"/>
                <a:cs typeface="Roboto"/>
                <a:sym typeface="Roboto"/>
              </a:endParaRPr>
            </a:p>
          </p:txBody>
        </p:sp>
        <p:sp>
          <p:nvSpPr>
            <p:cNvPr id="568" name="Google Shape;568;g117f747f9aa_0_1173"/>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457200" lvl="0" indent="0" algn="l" rtl="0">
                <a:lnSpc>
                  <a:spcPct val="115000"/>
                </a:lnSpc>
                <a:spcBef>
                  <a:spcPts val="0"/>
                </a:spcBef>
                <a:spcAft>
                  <a:spcPts val="0"/>
                </a:spcAft>
                <a:buNone/>
              </a:pPr>
              <a:r>
                <a:rPr lang="es-AR" sz="1700" dirty="0">
                  <a:solidFill>
                    <a:srgbClr val="0C58D3"/>
                  </a:solidFill>
                  <a:latin typeface="Roboto"/>
                  <a:ea typeface="Roboto"/>
                  <a:cs typeface="Roboto"/>
                  <a:sym typeface="Roboto"/>
                </a:rPr>
                <a:t> </a:t>
              </a:r>
              <a:endParaRPr sz="1700" dirty="0">
                <a:solidFill>
                  <a:srgbClr val="0C58D3"/>
                </a:solidFill>
                <a:latin typeface="Roboto"/>
                <a:ea typeface="Roboto"/>
                <a:cs typeface="Roboto"/>
                <a:sym typeface="Roboto"/>
              </a:endParaRPr>
            </a:p>
            <a:p>
              <a:pPr marL="622300" lvl="0" algn="l" rtl="0">
                <a:lnSpc>
                  <a:spcPct val="115000"/>
                </a:lnSpc>
                <a:spcBef>
                  <a:spcPts val="0"/>
                </a:spcBef>
                <a:spcAft>
                  <a:spcPts val="0"/>
                </a:spcAft>
                <a:buNone/>
              </a:pPr>
              <a:r>
                <a:rPr lang="es-AR" sz="1700" dirty="0">
                  <a:solidFill>
                    <a:srgbClr val="0C58D3"/>
                  </a:solidFill>
                  <a:latin typeface="Roboto"/>
                  <a:ea typeface="Roboto"/>
                  <a:cs typeface="Roboto"/>
                  <a:sym typeface="Roboto"/>
                </a:rPr>
                <a:t>Coordinaban la actuación y relación entre ambos subgrupos</a:t>
              </a:r>
              <a:endParaRPr sz="1700" dirty="0">
                <a:solidFill>
                  <a:srgbClr val="0C58D3"/>
                </a:solidFill>
                <a:latin typeface="Roboto"/>
                <a:ea typeface="Roboto"/>
                <a:cs typeface="Roboto"/>
                <a:sym typeface="Roboto"/>
              </a:endParaRPr>
            </a:p>
            <a:p>
              <a:pPr marL="609600" lvl="0" indent="0" algn="l" rtl="0">
                <a:lnSpc>
                  <a:spcPct val="115000"/>
                </a:lnSpc>
                <a:spcBef>
                  <a:spcPts val="0"/>
                </a:spcBef>
                <a:spcAft>
                  <a:spcPts val="0"/>
                </a:spcAft>
                <a:buNone/>
              </a:pPr>
              <a:endParaRPr sz="1700" dirty="0">
                <a:solidFill>
                  <a:srgbClr val="0C58D3"/>
                </a:solidFill>
                <a:latin typeface="Roboto"/>
                <a:ea typeface="Roboto"/>
                <a:cs typeface="Roboto"/>
                <a:sym typeface="Roboto"/>
              </a:endParaRPr>
            </a:p>
          </p:txBody>
        </p:sp>
        <p:sp>
          <p:nvSpPr>
            <p:cNvPr id="569" name="Google Shape;569;g117f747f9aa_0_1173"/>
            <p:cNvSpPr/>
            <p:nvPr/>
          </p:nvSpPr>
          <p:spPr>
            <a:xfrm>
              <a:off x="1593000" y="232256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73"/>
        <p:cNvGrpSpPr/>
        <p:nvPr/>
      </p:nvGrpSpPr>
      <p:grpSpPr>
        <a:xfrm>
          <a:off x="0" y="0"/>
          <a:ext cx="0" cy="0"/>
          <a:chOff x="0" y="0"/>
          <a:chExt cx="0" cy="0"/>
        </a:xfrm>
      </p:grpSpPr>
      <p:sp>
        <p:nvSpPr>
          <p:cNvPr id="574" name="Google Shape;574;g117f747f9aa_0_1227"/>
          <p:cNvSpPr/>
          <p:nvPr/>
        </p:nvSpPr>
        <p:spPr>
          <a:xfrm>
            <a:off x="0" y="1665000"/>
            <a:ext cx="12190200" cy="13740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g117f747f9aa_0_1227"/>
          <p:cNvSpPr/>
          <p:nvPr/>
        </p:nvSpPr>
        <p:spPr>
          <a:xfrm>
            <a:off x="0" y="6698160"/>
            <a:ext cx="1219020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g117f747f9aa_0_1227"/>
          <p:cNvSpPr/>
          <p:nvPr/>
        </p:nvSpPr>
        <p:spPr>
          <a:xfrm>
            <a:off x="4930920" y="5088600"/>
            <a:ext cx="6676500" cy="455100"/>
          </a:xfrm>
          <a:prstGeom prst="rect">
            <a:avLst/>
          </a:prstGeom>
          <a:noFill/>
          <a:ln>
            <a:noFill/>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577" name="Google Shape;577;g117f747f9aa_0_1227"/>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578" name="Google Shape;578;g117f747f9aa_0_1227"/>
          <p:cNvSpPr/>
          <p:nvPr/>
        </p:nvSpPr>
        <p:spPr>
          <a:xfrm rot="-8196525">
            <a:off x="2109553" y="3002377"/>
            <a:ext cx="3218887" cy="117352"/>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79" name="Google Shape;579;g117f747f9aa_0_1227"/>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580" name="Google Shape;580;g117f747f9aa_0_1227"/>
          <p:cNvPicPr preferRelativeResize="0"/>
          <p:nvPr/>
        </p:nvPicPr>
        <p:blipFill rotWithShape="1">
          <a:blip r:embed="rId5" cstate="print">
            <a:alphaModFix/>
          </a:blip>
          <a:srcRect t="26535" b="29748"/>
          <a:stretch/>
        </p:blipFill>
        <p:spPr>
          <a:xfrm>
            <a:off x="8741520" y="531000"/>
            <a:ext cx="2668319" cy="582840"/>
          </a:xfrm>
          <a:prstGeom prst="rect">
            <a:avLst/>
          </a:prstGeom>
          <a:noFill/>
          <a:ln>
            <a:noFill/>
          </a:ln>
        </p:spPr>
      </p:pic>
      <p:sp>
        <p:nvSpPr>
          <p:cNvPr id="581" name="Google Shape;581;g117f747f9aa_0_1227"/>
          <p:cNvSpPr/>
          <p:nvPr/>
        </p:nvSpPr>
        <p:spPr>
          <a:xfrm>
            <a:off x="1152000" y="3675600"/>
            <a:ext cx="9142200" cy="549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582" name="Google Shape;582;g117f747f9aa_0_1227"/>
          <p:cNvSpPr/>
          <p:nvPr/>
        </p:nvSpPr>
        <p:spPr>
          <a:xfrm>
            <a:off x="619920" y="2095920"/>
            <a:ext cx="10972200" cy="40242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s-AR" sz="2400" b="1" i="0" u="none" strike="noStrike" cap="none">
                <a:latin typeface="Arial"/>
                <a:ea typeface="Arial"/>
                <a:cs typeface="Arial"/>
                <a:sym typeface="Arial"/>
              </a:rPr>
              <a:t>Roles en la </a:t>
            </a:r>
            <a:r>
              <a:rPr lang="es-AR" sz="2400" b="1"/>
              <a:t>organización delictiva</a:t>
            </a:r>
            <a:r>
              <a:rPr lang="es-AR" sz="2400" b="0" i="0" u="none" strike="noStrike" cap="none">
                <a:latin typeface="Arial"/>
                <a:ea typeface="Arial"/>
                <a:cs typeface="Arial"/>
                <a:sym typeface="Arial"/>
              </a:rPr>
              <a:t>:</a:t>
            </a:r>
            <a:endParaRPr sz="24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2400" b="0" i="0" u="none" strike="noStrike" cap="none">
              <a:latin typeface="Arial"/>
              <a:ea typeface="Arial"/>
              <a:cs typeface="Arial"/>
              <a:sym typeface="Arial"/>
            </a:endParaRPr>
          </a:p>
        </p:txBody>
      </p:sp>
      <p:grpSp>
        <p:nvGrpSpPr>
          <p:cNvPr id="2" name="Google Shape;583;g117f747f9aa_0_1227"/>
          <p:cNvGrpSpPr/>
          <p:nvPr/>
        </p:nvGrpSpPr>
        <p:grpSpPr>
          <a:xfrm>
            <a:off x="1151997" y="4759850"/>
            <a:ext cx="8715903" cy="921657"/>
            <a:chOff x="1592963" y="2721642"/>
            <a:chExt cx="6676769" cy="691260"/>
          </a:xfrm>
        </p:grpSpPr>
        <p:sp>
          <p:nvSpPr>
            <p:cNvPr id="584" name="Google Shape;584;g117f747f9aa_0_1227"/>
            <p:cNvSpPr/>
            <p:nvPr/>
          </p:nvSpPr>
          <p:spPr>
            <a:xfrm>
              <a:off x="3997732" y="2721642"/>
              <a:ext cx="42720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85" name="Google Shape;585;g117f747f9aa_0_1227"/>
            <p:cNvSpPr/>
            <p:nvPr/>
          </p:nvSpPr>
          <p:spPr>
            <a:xfrm flipH="1">
              <a:off x="2282969" y="273463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700">
                  <a:solidFill>
                    <a:schemeClr val="lt1"/>
                  </a:solidFill>
                </a:rPr>
                <a:t>TÉCNICOS INFORMÁTICOS</a:t>
              </a:r>
              <a:endParaRPr sz="1700">
                <a:solidFill>
                  <a:schemeClr val="lt1"/>
                </a:solidFill>
              </a:endParaRPr>
            </a:p>
          </p:txBody>
        </p:sp>
        <p:sp>
          <p:nvSpPr>
            <p:cNvPr id="586" name="Google Shape;586;g117f747f9aa_0_1227"/>
            <p:cNvSpPr/>
            <p:nvPr/>
          </p:nvSpPr>
          <p:spPr>
            <a:xfrm rot="-5400000">
              <a:off x="4254538" y="2607170"/>
              <a:ext cx="643329" cy="897547"/>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87" name="Google Shape;587;g117f747f9aa_0_1227"/>
            <p:cNvSpPr/>
            <p:nvPr/>
          </p:nvSpPr>
          <p:spPr>
            <a:xfrm>
              <a:off x="1592963" y="273478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88" name="Google Shape;588;g117f747f9aa_0_1227"/>
            <p:cNvSpPr/>
            <p:nvPr/>
          </p:nvSpPr>
          <p:spPr>
            <a:xfrm>
              <a:off x="5024972" y="2770602"/>
              <a:ext cx="2971200" cy="642300"/>
            </a:xfrm>
            <a:prstGeom prst="rect">
              <a:avLst/>
            </a:prstGeom>
            <a:noFill/>
            <a:ln>
              <a:noFill/>
            </a:ln>
          </p:spPr>
          <p:txBody>
            <a:bodyPr spcFirstLastPara="1" wrap="square" lIns="121900" tIns="121900" rIns="121900" bIns="121900" anchor="ctr" anchorCtr="0">
              <a:noAutofit/>
            </a:bodyPr>
            <a:lstStyle/>
            <a:p>
              <a:pPr marL="609600" lvl="0" indent="0" algn="l" rtl="0">
                <a:lnSpc>
                  <a:spcPct val="115000"/>
                </a:lnSpc>
                <a:spcBef>
                  <a:spcPts val="0"/>
                </a:spcBef>
                <a:spcAft>
                  <a:spcPts val="0"/>
                </a:spcAft>
                <a:buNone/>
              </a:pPr>
              <a:r>
                <a:rPr lang="es-AR" sz="1700">
                  <a:solidFill>
                    <a:srgbClr val="0C58D3"/>
                  </a:solidFill>
                  <a:latin typeface="Roboto"/>
                  <a:ea typeface="Roboto"/>
                  <a:cs typeface="Roboto"/>
                  <a:sym typeface="Roboto"/>
                </a:rPr>
                <a:t>A cargo de resolver las cuestiones relativas a los sistemas informáticos.</a:t>
              </a:r>
              <a:endParaRPr sz="1700">
                <a:solidFill>
                  <a:srgbClr val="0C58D3"/>
                </a:solidFill>
                <a:latin typeface="Roboto"/>
                <a:ea typeface="Roboto"/>
                <a:cs typeface="Roboto"/>
                <a:sym typeface="Roboto"/>
              </a:endParaRPr>
            </a:p>
          </p:txBody>
        </p:sp>
      </p:grpSp>
      <p:grpSp>
        <p:nvGrpSpPr>
          <p:cNvPr id="3" name="Google Shape;589;g117f747f9aa_0_1227"/>
          <p:cNvGrpSpPr/>
          <p:nvPr/>
        </p:nvGrpSpPr>
        <p:grpSpPr>
          <a:xfrm>
            <a:off x="1151975" y="3783175"/>
            <a:ext cx="8677825" cy="857979"/>
            <a:chOff x="1593000" y="2322568"/>
            <a:chExt cx="5957975" cy="643500"/>
          </a:xfrm>
        </p:grpSpPr>
        <p:sp>
          <p:nvSpPr>
            <p:cNvPr id="590" name="Google Shape;590;g117f747f9aa_0_1227"/>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91" name="Google Shape;591;g117f747f9aa_0_1227"/>
            <p:cNvSpPr/>
            <p:nvPr/>
          </p:nvSpPr>
          <p:spPr>
            <a:xfrm flipH="1">
              <a:off x="2283025" y="232257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700">
                  <a:solidFill>
                    <a:schemeClr val="lt1"/>
                  </a:solidFill>
                </a:rPr>
                <a:t>PROFESIONALES:</a:t>
              </a:r>
              <a:endParaRPr sz="1700">
                <a:solidFill>
                  <a:schemeClr val="lt1"/>
                </a:solidFill>
              </a:endParaRPr>
            </a:p>
          </p:txBody>
        </p:sp>
        <p:sp>
          <p:nvSpPr>
            <p:cNvPr id="592" name="Google Shape;592;g117f747f9aa_0_1227"/>
            <p:cNvSpPr/>
            <p:nvPr/>
          </p:nvSpPr>
          <p:spPr>
            <a:xfrm rot="-5400000">
              <a:off x="3948644" y="2168925"/>
              <a:ext cx="643347" cy="950764"/>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93" name="Google Shape;593;g117f747f9aa_0_1227"/>
            <p:cNvSpPr/>
            <p:nvPr/>
          </p:nvSpPr>
          <p:spPr>
            <a:xfrm>
              <a:off x="1593000" y="232256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94" name="Google Shape;594;g117f747f9aa_0_1227"/>
            <p:cNvSpPr/>
            <p:nvPr/>
          </p:nvSpPr>
          <p:spPr>
            <a:xfrm>
              <a:off x="4387857" y="2323758"/>
              <a:ext cx="3162900" cy="642300"/>
            </a:xfrm>
            <a:prstGeom prst="rect">
              <a:avLst/>
            </a:prstGeom>
            <a:noFill/>
            <a:ln>
              <a:noFill/>
            </a:ln>
          </p:spPr>
          <p:txBody>
            <a:bodyPr spcFirstLastPara="1" wrap="square" lIns="121900" tIns="121900" rIns="121900" bIns="121900" anchor="ctr" anchorCtr="0">
              <a:noAutofit/>
            </a:bodyPr>
            <a:lstStyle/>
            <a:p>
              <a:pPr marL="990600" lvl="0" algn="l" rtl="0">
                <a:lnSpc>
                  <a:spcPct val="115000"/>
                </a:lnSpc>
                <a:spcBef>
                  <a:spcPts val="0"/>
                </a:spcBef>
                <a:spcAft>
                  <a:spcPts val="0"/>
                </a:spcAft>
                <a:buClr>
                  <a:srgbClr val="0C58D3"/>
                </a:buClr>
                <a:buSzPts val="1100"/>
                <a:buFont typeface="Roboto"/>
                <a:buNone/>
              </a:pPr>
              <a:r>
                <a:rPr lang="es-AR" sz="1700" dirty="0">
                  <a:solidFill>
                    <a:srgbClr val="0C58D3"/>
                  </a:solidFill>
                  <a:latin typeface="Roboto"/>
                  <a:ea typeface="Roboto"/>
                  <a:cs typeface="Roboto"/>
                  <a:sym typeface="Roboto"/>
                </a:rPr>
                <a:t>Contadores y escribanos que prestaban sus labores profesionales.</a:t>
              </a:r>
              <a:endParaRPr sz="1700">
                <a:solidFill>
                  <a:srgbClr val="0C58D3"/>
                </a:solidFill>
                <a:latin typeface="Roboto"/>
                <a:ea typeface="Roboto"/>
                <a:cs typeface="Roboto"/>
                <a:sym typeface="Roboto"/>
              </a:endParaRPr>
            </a:p>
          </p:txBody>
        </p:sp>
      </p:grpSp>
      <p:grpSp>
        <p:nvGrpSpPr>
          <p:cNvPr id="4" name="Google Shape;595;g117f747f9aa_0_1227"/>
          <p:cNvGrpSpPr/>
          <p:nvPr/>
        </p:nvGrpSpPr>
        <p:grpSpPr>
          <a:xfrm>
            <a:off x="1152009" y="2764004"/>
            <a:ext cx="8841489" cy="894975"/>
            <a:chOff x="1143589" y="2545005"/>
            <a:chExt cx="6631283" cy="671248"/>
          </a:xfrm>
        </p:grpSpPr>
        <p:sp>
          <p:nvSpPr>
            <p:cNvPr id="596" name="Google Shape;596;g117f747f9aa_0_1227"/>
            <p:cNvSpPr/>
            <p:nvPr/>
          </p:nvSpPr>
          <p:spPr>
            <a:xfrm>
              <a:off x="3801952" y="2545005"/>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97" name="Google Shape;597;g117f747f9aa_0_1227"/>
            <p:cNvSpPr/>
            <p:nvPr/>
          </p:nvSpPr>
          <p:spPr>
            <a:xfrm flipH="1">
              <a:off x="1833581" y="2545453"/>
              <a:ext cx="22938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700">
                  <a:solidFill>
                    <a:schemeClr val="lt1"/>
                  </a:solidFill>
                </a:rPr>
                <a:t>VENDEDORES:</a:t>
              </a:r>
              <a:endParaRPr sz="1700">
                <a:solidFill>
                  <a:schemeClr val="lt1"/>
                </a:solidFill>
              </a:endParaRPr>
            </a:p>
          </p:txBody>
        </p:sp>
        <p:sp>
          <p:nvSpPr>
            <p:cNvPr id="598" name="Google Shape;598;g117f747f9aa_0_1227"/>
            <p:cNvSpPr/>
            <p:nvPr/>
          </p:nvSpPr>
          <p:spPr>
            <a:xfrm>
              <a:off x="4245563" y="2573953"/>
              <a:ext cx="3529309" cy="642300"/>
            </a:xfrm>
            <a:prstGeom prst="rect">
              <a:avLst/>
            </a:prstGeom>
            <a:noFill/>
            <a:ln>
              <a:noFill/>
            </a:ln>
          </p:spPr>
          <p:txBody>
            <a:bodyPr spcFirstLastPara="1" wrap="square" lIns="121900" tIns="121900" rIns="121900" bIns="121900" anchor="ctr" anchorCtr="0">
              <a:noAutofit/>
            </a:bodyPr>
            <a:lstStyle/>
            <a:p>
              <a:pPr marL="901700" lvl="0" algn="l" rtl="0">
                <a:lnSpc>
                  <a:spcPct val="115000"/>
                </a:lnSpc>
                <a:spcBef>
                  <a:spcPts val="0"/>
                </a:spcBef>
                <a:spcAft>
                  <a:spcPts val="0"/>
                </a:spcAft>
                <a:buNone/>
              </a:pPr>
              <a:r>
                <a:rPr lang="es-AR" sz="1700" dirty="0">
                  <a:solidFill>
                    <a:srgbClr val="0C58D3"/>
                  </a:solidFill>
                  <a:latin typeface="Roboto"/>
                  <a:ea typeface="Roboto"/>
                  <a:cs typeface="Roboto"/>
                  <a:sym typeface="Roboto"/>
                </a:rPr>
                <a:t>Contactaban a los contribuyentes interesados en adquirir facturas apócrifas.</a:t>
              </a:r>
              <a:endParaRPr sz="1700" dirty="0">
                <a:solidFill>
                  <a:srgbClr val="0C58D3"/>
                </a:solidFill>
                <a:latin typeface="Roboto"/>
                <a:ea typeface="Roboto"/>
                <a:cs typeface="Roboto"/>
                <a:sym typeface="Roboto"/>
              </a:endParaRPr>
            </a:p>
          </p:txBody>
        </p:sp>
        <p:sp>
          <p:nvSpPr>
            <p:cNvPr id="599" name="Google Shape;599;g117f747f9aa_0_1227"/>
            <p:cNvSpPr/>
            <p:nvPr/>
          </p:nvSpPr>
          <p:spPr>
            <a:xfrm>
              <a:off x="1143589" y="2545605"/>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00" name="Google Shape;600;g117f747f9aa_0_1227"/>
            <p:cNvSpPr/>
            <p:nvPr/>
          </p:nvSpPr>
          <p:spPr>
            <a:xfrm rot="-5400000">
              <a:off x="3515056" y="2157174"/>
              <a:ext cx="643356" cy="1419149"/>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4"/>
        <p:cNvGrpSpPr/>
        <p:nvPr/>
      </p:nvGrpSpPr>
      <p:grpSpPr>
        <a:xfrm>
          <a:off x="0" y="0"/>
          <a:ext cx="0" cy="0"/>
          <a:chOff x="0" y="0"/>
          <a:chExt cx="0" cy="0"/>
        </a:xfrm>
      </p:grpSpPr>
      <p:sp>
        <p:nvSpPr>
          <p:cNvPr id="605" name="Google Shape;605;p15"/>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5"/>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5"/>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608" name="Google Shape;608;p15"/>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609" name="Google Shape;609;p15"/>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10" name="Google Shape;610;p15"/>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611" name="Google Shape;611;p15"/>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612" name="Google Shape;612;p15"/>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613" name="Google Shape;613;p15"/>
          <p:cNvSpPr txBox="1"/>
          <p:nvPr/>
        </p:nvSpPr>
        <p:spPr>
          <a:xfrm>
            <a:off x="609475" y="2722397"/>
            <a:ext cx="10972500" cy="2954655"/>
          </a:xfrm>
          <a:prstGeom prst="rect">
            <a:avLst/>
          </a:prstGeom>
          <a:noFill/>
          <a:ln>
            <a:noFill/>
          </a:ln>
        </p:spPr>
        <p:txBody>
          <a:bodyPr spcFirstLastPara="1" wrap="square" lIns="0" tIns="0" rIns="0" bIns="0" anchor="ctr" anchorCtr="0">
            <a:spAutoFit/>
          </a:bodyPr>
          <a:lstStyle/>
          <a:p>
            <a:pPr marL="0" marR="0" lvl="0" indent="0" rtl="0">
              <a:spcBef>
                <a:spcPts val="0"/>
              </a:spcBef>
              <a:spcAft>
                <a:spcPts val="0"/>
              </a:spcAft>
              <a:buNone/>
            </a:pPr>
            <a:r>
              <a:rPr lang="es-AR" sz="2400" b="1" u="sng" dirty="0"/>
              <a:t>OPERATORIA DE LA ORGANIZACIÓN: LA G</a:t>
            </a:r>
            <a:r>
              <a:rPr lang="es-AR" sz="2400" b="1" i="0" u="sng" strike="noStrike" cap="none" dirty="0"/>
              <a:t>ANANCIA OBTENIDA</a:t>
            </a:r>
            <a:r>
              <a:rPr lang="es-AR" sz="2400" b="1" u="sng" dirty="0"/>
              <a:t>.</a:t>
            </a:r>
          </a:p>
          <a:p>
            <a:pPr marL="0" marR="0" lvl="0" indent="0" rtl="0">
              <a:spcBef>
                <a:spcPts val="0"/>
              </a:spcBef>
              <a:spcAft>
                <a:spcPts val="0"/>
              </a:spcAft>
              <a:buNone/>
            </a:pPr>
            <a:endParaRPr lang="es-AR" sz="2400" b="1" u="sng" dirty="0"/>
          </a:p>
          <a:p>
            <a:pPr marL="457200" marR="0" lvl="0" indent="-381000" algn="just" rtl="0">
              <a:spcBef>
                <a:spcPts val="0"/>
              </a:spcBef>
              <a:spcAft>
                <a:spcPts val="0"/>
              </a:spcAft>
              <a:buSzPts val="2400"/>
              <a:buChar char="●"/>
            </a:pPr>
            <a:r>
              <a:rPr lang="es-AR" sz="2400" i="0" u="none" strike="noStrike" cap="none" dirty="0"/>
              <a:t>La organización fijaba su comisión entre un 8 y un 15% del monto de IVA del comprobante apócrifo. </a:t>
            </a:r>
            <a:endParaRPr sz="2400" i="0" u="none" strike="noStrike" cap="none" dirty="0"/>
          </a:p>
          <a:p>
            <a:pPr marL="457200" marR="0" lvl="0" indent="-381000" algn="just" rtl="0">
              <a:spcBef>
                <a:spcPts val="0"/>
              </a:spcBef>
              <a:spcAft>
                <a:spcPts val="0"/>
              </a:spcAft>
              <a:buSzPts val="2400"/>
              <a:buChar char="●"/>
            </a:pPr>
            <a:r>
              <a:rPr lang="es-AR" sz="2400" i="0" u="none" strike="noStrike" cap="none" dirty="0"/>
              <a:t>Los porcentajes eran establecidos por los </a:t>
            </a:r>
            <a:r>
              <a:rPr lang="es-AR" sz="2400" dirty="0"/>
              <a:t>Líderes</a:t>
            </a:r>
            <a:r>
              <a:rPr lang="es-AR" sz="2400" i="0" u="none" strike="noStrike" cap="none" dirty="0"/>
              <a:t>. </a:t>
            </a:r>
            <a:endParaRPr sz="2400" i="0" u="none" strike="noStrike" cap="none" dirty="0"/>
          </a:p>
          <a:p>
            <a:pPr marL="457200" marR="0" lvl="0" indent="-381000" algn="just" rtl="0">
              <a:spcBef>
                <a:spcPts val="0"/>
              </a:spcBef>
              <a:spcAft>
                <a:spcPts val="0"/>
              </a:spcAft>
              <a:buSzPts val="2400"/>
              <a:buChar char="●"/>
            </a:pPr>
            <a:r>
              <a:rPr lang="es-AR" sz="2400" dirty="0"/>
              <a:t>L</a:t>
            </a:r>
            <a:r>
              <a:rPr lang="es-AR" sz="2400" i="0" u="none" strike="noStrike" cap="none" dirty="0"/>
              <a:t>a organización ofrecía a sus clientes la devolución del 50% de lo abonado, para el caso que los usuarios fueran fiscalizados por el Organismo y debieran afrontar un ajuste impositivo rectificando el crédito fiscal espurio.  </a:t>
            </a:r>
            <a:endParaRPr sz="2400" i="0" u="none" strike="noStrike" cap="none"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17"/>
        <p:cNvGrpSpPr/>
        <p:nvPr/>
      </p:nvGrpSpPr>
      <p:grpSpPr>
        <a:xfrm>
          <a:off x="0" y="0"/>
          <a:ext cx="0" cy="0"/>
          <a:chOff x="0" y="0"/>
          <a:chExt cx="0" cy="0"/>
        </a:xfrm>
      </p:grpSpPr>
      <p:sp>
        <p:nvSpPr>
          <p:cNvPr id="618" name="Google Shape;618;p16"/>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6"/>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6"/>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621" name="Google Shape;621;p16"/>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622" name="Google Shape;622;p16"/>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23" name="Google Shape;623;p16"/>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624" name="Google Shape;624;p16"/>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625" name="Google Shape;625;p16"/>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626" name="Google Shape;626;p16"/>
          <p:cNvSpPr txBox="1"/>
          <p:nvPr/>
        </p:nvSpPr>
        <p:spPr>
          <a:xfrm>
            <a:off x="576000" y="1802525"/>
            <a:ext cx="10972500" cy="3754874"/>
          </a:xfrm>
          <a:prstGeom prst="rect">
            <a:avLst/>
          </a:prstGeom>
          <a:noFill/>
          <a:ln>
            <a:noFill/>
          </a:ln>
        </p:spPr>
        <p:txBody>
          <a:bodyPr spcFirstLastPara="1" wrap="square" lIns="0" tIns="0" rIns="0" bIns="0" anchor="ctr" anchorCtr="0">
            <a:spAutoFit/>
          </a:bodyPr>
          <a:lstStyle/>
          <a:p>
            <a:pPr marL="0" marR="0" lvl="0" indent="0" algn="just" rtl="0">
              <a:spcBef>
                <a:spcPts val="0"/>
              </a:spcBef>
              <a:spcAft>
                <a:spcPts val="0"/>
              </a:spcAft>
              <a:buNone/>
            </a:pPr>
            <a:r>
              <a:rPr lang="es-AR" sz="2400" b="1" i="0" u="sng" strike="noStrike" cap="none" dirty="0"/>
              <a:t>ELEMENTOS DE PRUEBA REUNIDOS Y VALORADOS EN LA </a:t>
            </a:r>
            <a:r>
              <a:rPr lang="es-AR" sz="2400" b="1" u="sng" dirty="0"/>
              <a:t>SENTENCIA JUDICIAL</a:t>
            </a:r>
            <a:r>
              <a:rPr lang="es-AR" sz="2400" b="1" i="0" u="sng" strike="noStrike" cap="none" dirty="0"/>
              <a:t>:</a:t>
            </a:r>
          </a:p>
          <a:p>
            <a:pPr marL="457200" marR="0" lvl="0" indent="-355600" algn="just" rtl="0">
              <a:spcBef>
                <a:spcPts val="0"/>
              </a:spcBef>
              <a:spcAft>
                <a:spcPts val="0"/>
              </a:spcAft>
              <a:buSzPts val="2000"/>
              <a:buChar char="➔"/>
            </a:pPr>
            <a:r>
              <a:rPr lang="es-AR" sz="2000" i="0" u="none" strike="noStrike" cap="none" dirty="0"/>
              <a:t>Informe de investigación y legajos de informaci</a:t>
            </a:r>
            <a:r>
              <a:rPr lang="es-AR" sz="2000" dirty="0"/>
              <a:t>ón </a:t>
            </a:r>
            <a:r>
              <a:rPr lang="es-AR" sz="2000" i="0" u="none" strike="noStrike" cap="none" dirty="0"/>
              <a:t>aportados por el Organismo en su presentación inicial</a:t>
            </a:r>
            <a:r>
              <a:rPr lang="es-AR" sz="2000" dirty="0"/>
              <a:t>;</a:t>
            </a:r>
            <a:endParaRPr sz="2000"/>
          </a:p>
          <a:p>
            <a:pPr marL="457200" marR="0" lvl="0" indent="-355600" algn="just" rtl="0">
              <a:spcBef>
                <a:spcPts val="0"/>
              </a:spcBef>
              <a:spcAft>
                <a:spcPts val="0"/>
              </a:spcAft>
              <a:buSzPts val="2000"/>
              <a:buChar char="➔"/>
            </a:pPr>
            <a:r>
              <a:rPr lang="es-AR" sz="2000" i="0" u="none" strike="noStrike" cap="none" dirty="0"/>
              <a:t>Transcripción de las escuchas telefónicas y de la intervención de correos electrónicos.</a:t>
            </a:r>
            <a:endParaRPr sz="2000"/>
          </a:p>
          <a:p>
            <a:pPr marL="457200" marR="0" lvl="0" indent="-355600" algn="just" rtl="0">
              <a:spcBef>
                <a:spcPts val="0"/>
              </a:spcBef>
              <a:spcAft>
                <a:spcPts val="0"/>
              </a:spcAft>
              <a:buSzPts val="2000"/>
              <a:buChar char="➔"/>
            </a:pPr>
            <a:r>
              <a:rPr lang="es-AR" sz="2000" i="0" u="none" strike="noStrike" cap="none" dirty="0"/>
              <a:t>Documentación secuestrada (física y digital)</a:t>
            </a:r>
            <a:r>
              <a:rPr lang="es-AR" sz="2000" dirty="0"/>
              <a:t>;</a:t>
            </a:r>
            <a:endParaRPr sz="2000"/>
          </a:p>
          <a:p>
            <a:pPr marL="457200" marR="0" lvl="0" indent="-355600" algn="just" rtl="0">
              <a:spcBef>
                <a:spcPts val="0"/>
              </a:spcBef>
              <a:spcAft>
                <a:spcPts val="0"/>
              </a:spcAft>
              <a:buSzPts val="2000"/>
              <a:buChar char="➔"/>
            </a:pPr>
            <a:r>
              <a:rPr lang="es-AR" sz="2000" i="0" u="none" strike="noStrike" cap="none" dirty="0"/>
              <a:t>Informe de relevancia fiscal elaborado por</a:t>
            </a:r>
            <a:r>
              <a:rPr lang="es-AR" sz="2000" dirty="0"/>
              <a:t> </a:t>
            </a:r>
            <a:r>
              <a:rPr lang="es-AR" sz="2000" i="0" u="none" strike="noStrike" cap="none" dirty="0"/>
              <a:t>el Organismo </a:t>
            </a:r>
            <a:r>
              <a:rPr lang="es-AR" sz="2000" dirty="0"/>
              <a:t>sobre </a:t>
            </a:r>
            <a:r>
              <a:rPr lang="es-AR" sz="2000" i="0" u="none" strike="noStrike" cap="none" dirty="0"/>
              <a:t>la documentación secuestrada</a:t>
            </a:r>
            <a:r>
              <a:rPr lang="es-AR" sz="2000" dirty="0"/>
              <a:t>;</a:t>
            </a:r>
            <a:endParaRPr sz="2000"/>
          </a:p>
          <a:p>
            <a:pPr marL="457200" marR="0" lvl="0" indent="-355600" algn="just" rtl="0">
              <a:spcBef>
                <a:spcPts val="0"/>
              </a:spcBef>
              <a:spcAft>
                <a:spcPts val="0"/>
              </a:spcAft>
              <a:buSzPts val="2000"/>
              <a:buChar char="➔"/>
            </a:pPr>
            <a:r>
              <a:rPr lang="es-AR" sz="2000" i="0" u="none" strike="noStrike" cap="none" dirty="0"/>
              <a:t>Tareas de constatación de domicilio efectuadas por las fuer</a:t>
            </a:r>
            <a:r>
              <a:rPr lang="es-AR" sz="2000" dirty="0"/>
              <a:t>zas de seguridad;</a:t>
            </a:r>
            <a:r>
              <a:rPr lang="es-AR" sz="2000" i="0" u="none" strike="noStrike" cap="none" dirty="0"/>
              <a:t> </a:t>
            </a:r>
            <a:endParaRPr sz="2000"/>
          </a:p>
          <a:p>
            <a:pPr marL="457200" marR="0" lvl="0" indent="-355600" algn="just" rtl="0">
              <a:spcBef>
                <a:spcPts val="0"/>
              </a:spcBef>
              <a:spcAft>
                <a:spcPts val="0"/>
              </a:spcAft>
              <a:buSzPts val="2000"/>
              <a:buChar char="➔"/>
            </a:pPr>
            <a:r>
              <a:rPr lang="es-AR" sz="2000" dirty="0"/>
              <a:t>T</a:t>
            </a:r>
            <a:r>
              <a:rPr lang="es-AR" sz="2000" i="0" u="none" strike="noStrike" cap="none" dirty="0"/>
              <a:t>estimoni</a:t>
            </a:r>
            <a:r>
              <a:rPr lang="es-AR" sz="2000" dirty="0"/>
              <a:t>os prestados por </a:t>
            </a:r>
            <a:r>
              <a:rPr lang="es-AR" sz="2000" i="0" u="none" strike="noStrike" cap="none" dirty="0"/>
              <a:t>funcionarios del Organismo que intervinieron en la investigación</a:t>
            </a:r>
            <a:r>
              <a:rPr lang="es-AR" sz="2000" dirty="0"/>
              <a:t>;</a:t>
            </a:r>
            <a:endParaRPr sz="2000"/>
          </a:p>
          <a:p>
            <a:pPr marL="457200" marR="0" lvl="0" indent="-355600" algn="just" rtl="0">
              <a:spcBef>
                <a:spcPts val="0"/>
              </a:spcBef>
              <a:spcAft>
                <a:spcPts val="0"/>
              </a:spcAft>
              <a:buSzPts val="2000"/>
              <a:buChar char="➔"/>
            </a:pPr>
            <a:r>
              <a:rPr lang="es-AR" sz="2000" dirty="0"/>
              <a:t>Testimonio de otros sujetos </a:t>
            </a:r>
            <a:r>
              <a:rPr lang="es-AR" sz="2000" i="0" u="none" strike="noStrike" cap="none" dirty="0"/>
              <a:t>que conocían sobre los hechos, el funcionamiento de la organización e inclusive que habían sido víctimas de la utilización indebida de su clave fiscal para la emisión de facturación</a:t>
            </a:r>
            <a:r>
              <a:rPr lang="es-AR" sz="2000" dirty="0"/>
              <a:t>;</a:t>
            </a:r>
            <a:endParaRPr sz="2000"/>
          </a:p>
          <a:p>
            <a:pPr marL="457200" marR="0" lvl="0" indent="-355600" algn="just" rtl="0">
              <a:spcBef>
                <a:spcPts val="0"/>
              </a:spcBef>
              <a:spcAft>
                <a:spcPts val="0"/>
              </a:spcAft>
              <a:buSzPts val="2000"/>
              <a:buChar char="➔"/>
            </a:pPr>
            <a:r>
              <a:rPr lang="es-AR" sz="2000" dirty="0"/>
              <a:t>P</a:t>
            </a:r>
            <a:r>
              <a:rPr lang="es-AR" sz="2000" i="0" u="none" strike="noStrike" cap="none" dirty="0"/>
              <a:t>ericias sobre equipos inform</a:t>
            </a:r>
            <a:r>
              <a:rPr lang="es-AR" sz="2000" dirty="0"/>
              <a:t>áticos </a:t>
            </a:r>
            <a:r>
              <a:rPr lang="es-AR" sz="2000" i="0" u="none" strike="noStrike" cap="none" dirty="0"/>
              <a:t>secuestrados.</a:t>
            </a:r>
            <a:endParaRPr sz="2000" i="0" u="none" strike="noStrike" cap="none"/>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30"/>
        <p:cNvGrpSpPr/>
        <p:nvPr/>
      </p:nvGrpSpPr>
      <p:grpSpPr>
        <a:xfrm>
          <a:off x="0" y="0"/>
          <a:ext cx="0" cy="0"/>
          <a:chOff x="0" y="0"/>
          <a:chExt cx="0" cy="0"/>
        </a:xfrm>
      </p:grpSpPr>
      <p:sp>
        <p:nvSpPr>
          <p:cNvPr id="631" name="Google Shape;631;g117f747f9aa_0_1269"/>
          <p:cNvSpPr/>
          <p:nvPr/>
        </p:nvSpPr>
        <p:spPr>
          <a:xfrm>
            <a:off x="0" y="1665000"/>
            <a:ext cx="12190200" cy="13740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g117f747f9aa_0_1269"/>
          <p:cNvSpPr/>
          <p:nvPr/>
        </p:nvSpPr>
        <p:spPr>
          <a:xfrm>
            <a:off x="0" y="6698160"/>
            <a:ext cx="1219020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g117f747f9aa_0_1269"/>
          <p:cNvSpPr/>
          <p:nvPr/>
        </p:nvSpPr>
        <p:spPr>
          <a:xfrm>
            <a:off x="5439745" y="4545088"/>
            <a:ext cx="6676500" cy="455100"/>
          </a:xfrm>
          <a:prstGeom prst="rect">
            <a:avLst/>
          </a:prstGeom>
          <a:noFill/>
          <a:ln>
            <a:noFill/>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634" name="Google Shape;634;g117f747f9aa_0_1269"/>
          <p:cNvPicPr preferRelativeResize="0"/>
          <p:nvPr/>
        </p:nvPicPr>
        <p:blipFill rotWithShape="1">
          <a:blip r:embed="rId3" cstate="print">
            <a:alphaModFix/>
          </a:blip>
          <a:srcRect/>
          <a:stretch/>
        </p:blipFill>
        <p:spPr>
          <a:xfrm>
            <a:off x="9152730" y="5578070"/>
            <a:ext cx="1616760" cy="463320"/>
          </a:xfrm>
          <a:prstGeom prst="rect">
            <a:avLst/>
          </a:prstGeom>
          <a:noFill/>
          <a:ln>
            <a:noFill/>
          </a:ln>
        </p:spPr>
      </p:pic>
      <p:sp>
        <p:nvSpPr>
          <p:cNvPr id="635" name="Google Shape;635;g117f747f9aa_0_1269"/>
          <p:cNvSpPr/>
          <p:nvPr/>
        </p:nvSpPr>
        <p:spPr>
          <a:xfrm rot="-8196525">
            <a:off x="2600403" y="3087315"/>
            <a:ext cx="3218887" cy="117352"/>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36" name="Google Shape;636;g117f747f9aa_0_1269"/>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637" name="Google Shape;637;g117f747f9aa_0_1269"/>
          <p:cNvPicPr preferRelativeResize="0"/>
          <p:nvPr/>
        </p:nvPicPr>
        <p:blipFill rotWithShape="1">
          <a:blip r:embed="rId5" cstate="print">
            <a:alphaModFix/>
          </a:blip>
          <a:srcRect t="26535" b="29748"/>
          <a:stretch/>
        </p:blipFill>
        <p:spPr>
          <a:xfrm>
            <a:off x="8741520" y="531000"/>
            <a:ext cx="2668319" cy="582840"/>
          </a:xfrm>
          <a:prstGeom prst="rect">
            <a:avLst/>
          </a:prstGeom>
          <a:noFill/>
          <a:ln>
            <a:noFill/>
          </a:ln>
        </p:spPr>
      </p:pic>
      <p:sp>
        <p:nvSpPr>
          <p:cNvPr id="638" name="Google Shape;638;g117f747f9aa_0_1269"/>
          <p:cNvSpPr/>
          <p:nvPr/>
        </p:nvSpPr>
        <p:spPr>
          <a:xfrm>
            <a:off x="1642850" y="3760538"/>
            <a:ext cx="9142200" cy="549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639" name="Google Shape;639;g117f747f9aa_0_1269"/>
          <p:cNvSpPr txBox="1"/>
          <p:nvPr/>
        </p:nvSpPr>
        <p:spPr>
          <a:xfrm>
            <a:off x="269325" y="1730173"/>
            <a:ext cx="10922100" cy="400200"/>
          </a:xfrm>
          <a:prstGeom prst="rect">
            <a:avLst/>
          </a:prstGeom>
          <a:noFill/>
          <a:ln>
            <a:noFill/>
          </a:ln>
        </p:spPr>
        <p:txBody>
          <a:bodyPr spcFirstLastPara="1" wrap="square" lIns="0" tIns="0" rIns="0" bIns="0" anchor="ctr" anchorCtr="0">
            <a:spAutoFit/>
          </a:bodyPr>
          <a:lstStyle/>
          <a:p>
            <a:pPr marL="0" marR="0" lvl="0" indent="0" algn="just" rtl="0">
              <a:spcBef>
                <a:spcPts val="0"/>
              </a:spcBef>
              <a:spcAft>
                <a:spcPts val="0"/>
              </a:spcAft>
              <a:buNone/>
            </a:pPr>
            <a:r>
              <a:rPr lang="es-AR" sz="2600" b="1" i="0" u="none" strike="noStrike" cap="none" dirty="0">
                <a:solidFill>
                  <a:srgbClr val="000000"/>
                </a:solidFill>
              </a:rPr>
              <a:t>E</a:t>
            </a:r>
            <a:r>
              <a:rPr lang="es-AR" sz="2600" b="1" dirty="0"/>
              <a:t>L PROCESO JUDICIAL</a:t>
            </a:r>
            <a:endParaRPr lang="es-AR" sz="2600" b="1" i="0" u="none" strike="noStrike" cap="none" dirty="0">
              <a:solidFill>
                <a:srgbClr val="000000"/>
              </a:solidFill>
            </a:endParaRPr>
          </a:p>
        </p:txBody>
      </p:sp>
      <p:grpSp>
        <p:nvGrpSpPr>
          <p:cNvPr id="2" name="Google Shape;640;g117f747f9aa_0_1269"/>
          <p:cNvGrpSpPr/>
          <p:nvPr/>
        </p:nvGrpSpPr>
        <p:grpSpPr>
          <a:xfrm>
            <a:off x="1758700" y="2183585"/>
            <a:ext cx="2628619" cy="3977631"/>
            <a:chOff x="946411" y="1574025"/>
            <a:chExt cx="1971514" cy="2983298"/>
          </a:xfrm>
        </p:grpSpPr>
        <p:sp>
          <p:nvSpPr>
            <p:cNvPr id="641" name="Google Shape;641;g117f747f9aa_0_1269"/>
            <p:cNvSpPr txBox="1"/>
            <p:nvPr/>
          </p:nvSpPr>
          <p:spPr>
            <a:xfrm>
              <a:off x="1604274" y="1574025"/>
              <a:ext cx="624300" cy="241200"/>
            </a:xfrm>
            <a:prstGeom prst="rect">
              <a:avLst/>
            </a:prstGeom>
            <a:noFill/>
            <a:ln>
              <a:noFill/>
            </a:ln>
          </p:spPr>
          <p:txBody>
            <a:bodyPr spcFirstLastPara="1" wrap="square" lIns="121900" tIns="121900" rIns="121900" bIns="121900" anchor="t" anchorCtr="0">
              <a:noAutofit/>
            </a:bodyPr>
            <a:lstStyle/>
            <a:p>
              <a:pPr marL="0" lvl="0" indent="0" algn="r" rtl="0">
                <a:lnSpc>
                  <a:spcPct val="115000"/>
                </a:lnSpc>
                <a:spcBef>
                  <a:spcPts val="0"/>
                </a:spcBef>
                <a:spcAft>
                  <a:spcPts val="2100"/>
                </a:spcAft>
                <a:buNone/>
              </a:pPr>
              <a:r>
                <a:rPr lang="es-AR" sz="1700">
                  <a:solidFill>
                    <a:srgbClr val="0C58D3"/>
                  </a:solidFill>
                  <a:latin typeface="Roboto"/>
                  <a:ea typeface="Roboto"/>
                  <a:cs typeface="Roboto"/>
                  <a:sym typeface="Roboto"/>
                </a:rPr>
                <a:t>2017</a:t>
              </a:r>
              <a:endParaRPr sz="1700">
                <a:solidFill>
                  <a:srgbClr val="0C58D3"/>
                </a:solidFill>
                <a:latin typeface="Roboto"/>
                <a:ea typeface="Roboto"/>
                <a:cs typeface="Roboto"/>
                <a:sym typeface="Roboto"/>
              </a:endParaRPr>
            </a:p>
          </p:txBody>
        </p:sp>
        <p:sp>
          <p:nvSpPr>
            <p:cNvPr id="642" name="Google Shape;642;g117f747f9aa_0_1269"/>
            <p:cNvSpPr txBox="1"/>
            <p:nvPr/>
          </p:nvSpPr>
          <p:spPr>
            <a:xfrm>
              <a:off x="1027938" y="2695024"/>
              <a:ext cx="1713000" cy="446400"/>
            </a:xfrm>
            <a:prstGeom prst="rect">
              <a:avLst/>
            </a:prstGeom>
            <a:noFill/>
            <a:ln>
              <a:noFill/>
            </a:ln>
          </p:spPr>
          <p:txBody>
            <a:bodyPr spcFirstLastPara="1" wrap="square" lIns="121900" tIns="121900" rIns="121900" bIns="121900" anchor="b" anchorCtr="0">
              <a:noAutofit/>
            </a:bodyPr>
            <a:lstStyle/>
            <a:p>
              <a:pPr marL="0" lvl="0" indent="0" algn="ctr" rtl="0">
                <a:lnSpc>
                  <a:spcPct val="115000"/>
                </a:lnSpc>
                <a:spcBef>
                  <a:spcPts val="0"/>
                </a:spcBef>
                <a:spcAft>
                  <a:spcPts val="0"/>
                </a:spcAft>
                <a:buNone/>
              </a:pPr>
              <a:r>
                <a:rPr lang="es-AR" sz="1700" b="1">
                  <a:solidFill>
                    <a:srgbClr val="0C58D3"/>
                  </a:solidFill>
                  <a:latin typeface="Roboto"/>
                  <a:ea typeface="Roboto"/>
                  <a:cs typeface="Roboto"/>
                  <a:sym typeface="Roboto"/>
                </a:rPr>
                <a:t>INICIO DE LA CAUSA</a:t>
              </a:r>
              <a:endParaRPr sz="1700" b="1">
                <a:solidFill>
                  <a:srgbClr val="0C58D3"/>
                </a:solidFill>
                <a:latin typeface="Roboto"/>
                <a:ea typeface="Roboto"/>
                <a:cs typeface="Roboto"/>
                <a:sym typeface="Roboto"/>
              </a:endParaRPr>
            </a:p>
          </p:txBody>
        </p:sp>
        <p:sp>
          <p:nvSpPr>
            <p:cNvPr id="643" name="Google Shape;643;g117f747f9aa_0_1269"/>
            <p:cNvSpPr txBox="1"/>
            <p:nvPr/>
          </p:nvSpPr>
          <p:spPr>
            <a:xfrm>
              <a:off x="946411" y="3151823"/>
              <a:ext cx="1815000" cy="1405500"/>
            </a:xfrm>
            <a:prstGeom prst="rect">
              <a:avLst/>
            </a:prstGeom>
            <a:noFill/>
            <a:ln>
              <a:noFill/>
            </a:ln>
          </p:spPr>
          <p:txBody>
            <a:bodyPr spcFirstLastPara="1" wrap="square" lIns="121900" tIns="121900" rIns="121900" bIns="121900" anchor="t" anchorCtr="0">
              <a:noAutofit/>
            </a:bodyPr>
            <a:lstStyle/>
            <a:p>
              <a:pPr marL="0" lvl="0" indent="0" algn="ctr" rtl="0">
                <a:lnSpc>
                  <a:spcPct val="100000"/>
                </a:lnSpc>
                <a:spcBef>
                  <a:spcPts val="0"/>
                </a:spcBef>
                <a:spcAft>
                  <a:spcPts val="0"/>
                </a:spcAft>
                <a:buNone/>
              </a:pPr>
              <a:r>
                <a:rPr lang="es-AR" sz="1700">
                  <a:solidFill>
                    <a:srgbClr val="0C58D3"/>
                  </a:solidFill>
                  <a:latin typeface="Roboto"/>
                  <a:ea typeface="Roboto"/>
                  <a:cs typeface="Roboto"/>
                  <a:sym typeface="Roboto"/>
                </a:rPr>
                <a:t>Presentación de AFIP.  Aporte de elementos probatorios. Solicitud de medidas de prueba.</a:t>
              </a:r>
              <a:endParaRPr sz="1700">
                <a:solidFill>
                  <a:srgbClr val="0C58D3"/>
                </a:solidFill>
                <a:latin typeface="Roboto"/>
                <a:ea typeface="Roboto"/>
                <a:cs typeface="Roboto"/>
                <a:sym typeface="Roboto"/>
              </a:endParaRPr>
            </a:p>
            <a:p>
              <a:pPr marL="0" lvl="0" indent="0" algn="l" rtl="0">
                <a:lnSpc>
                  <a:spcPct val="115000"/>
                </a:lnSpc>
                <a:spcBef>
                  <a:spcPts val="2100"/>
                </a:spcBef>
                <a:spcAft>
                  <a:spcPts val="2100"/>
                </a:spcAft>
                <a:buNone/>
              </a:pPr>
              <a:endParaRPr sz="1100">
                <a:solidFill>
                  <a:srgbClr val="0C58D3"/>
                </a:solidFill>
                <a:latin typeface="Roboto"/>
                <a:ea typeface="Roboto"/>
                <a:cs typeface="Roboto"/>
                <a:sym typeface="Roboto"/>
              </a:endParaRPr>
            </a:p>
          </p:txBody>
        </p:sp>
        <p:cxnSp>
          <p:nvCxnSpPr>
            <p:cNvPr id="644" name="Google Shape;644;g117f747f9aa_0_1269"/>
            <p:cNvCxnSpPr/>
            <p:nvPr/>
          </p:nvCxnSpPr>
          <p:spPr>
            <a:xfrm>
              <a:off x="2180202" y="1695421"/>
              <a:ext cx="718500" cy="741900"/>
            </a:xfrm>
            <a:prstGeom prst="straightConnector1">
              <a:avLst/>
            </a:prstGeom>
            <a:noFill/>
            <a:ln w="9525" cap="flat" cmpd="sng">
              <a:solidFill>
                <a:srgbClr val="0D5DDF"/>
              </a:solidFill>
              <a:prstDash val="solid"/>
              <a:round/>
              <a:headEnd type="none" w="sm" len="sm"/>
              <a:tailEnd type="none" w="sm" len="sm"/>
            </a:ln>
          </p:spPr>
        </p:cxnSp>
        <p:sp>
          <p:nvSpPr>
            <p:cNvPr id="645" name="Google Shape;645;g117f747f9aa_0_1269"/>
            <p:cNvSpPr/>
            <p:nvPr/>
          </p:nvSpPr>
          <p:spPr>
            <a:xfrm flipH="1">
              <a:off x="1083025" y="2306625"/>
              <a:ext cx="1834800" cy="143400"/>
            </a:xfrm>
            <a:prstGeom prst="parallelogram">
              <a:avLst>
                <a:gd name="adj" fmla="val 96952"/>
              </a:avLst>
            </a:prstGeom>
            <a:solidFill>
              <a:srgbClr val="0D5DD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900"/>
                <a:t>  </a:t>
              </a:r>
              <a:endParaRPr sz="1900"/>
            </a:p>
          </p:txBody>
        </p:sp>
        <p:sp>
          <p:nvSpPr>
            <p:cNvPr id="646" name="Google Shape;646;g117f747f9aa_0_1269"/>
            <p:cNvSpPr/>
            <p:nvPr/>
          </p:nvSpPr>
          <p:spPr>
            <a:xfrm>
              <a:off x="1083125" y="2460449"/>
              <a:ext cx="1834800" cy="143400"/>
            </a:xfrm>
            <a:prstGeom prst="parallelogram">
              <a:avLst>
                <a:gd name="adj" fmla="val 96952"/>
              </a:avLst>
            </a:prstGeom>
            <a:solidFill>
              <a:srgbClr val="0944A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grpSp>
        <p:nvGrpSpPr>
          <p:cNvPr id="3" name="Google Shape;647;g117f747f9aa_0_1269"/>
          <p:cNvGrpSpPr/>
          <p:nvPr/>
        </p:nvGrpSpPr>
        <p:grpSpPr>
          <a:xfrm>
            <a:off x="4219446" y="2183587"/>
            <a:ext cx="2446472" cy="4319220"/>
            <a:chOff x="1083025" y="1574027"/>
            <a:chExt cx="1834900" cy="3239496"/>
          </a:xfrm>
        </p:grpSpPr>
        <p:sp>
          <p:nvSpPr>
            <p:cNvPr id="648" name="Google Shape;648;g117f747f9aa_0_1269"/>
            <p:cNvSpPr txBox="1"/>
            <p:nvPr/>
          </p:nvSpPr>
          <p:spPr>
            <a:xfrm>
              <a:off x="1208939" y="1574027"/>
              <a:ext cx="1019700" cy="241200"/>
            </a:xfrm>
            <a:prstGeom prst="rect">
              <a:avLst/>
            </a:prstGeom>
            <a:noFill/>
            <a:ln>
              <a:noFill/>
            </a:ln>
          </p:spPr>
          <p:txBody>
            <a:bodyPr spcFirstLastPara="1" wrap="square" lIns="121900" tIns="121900" rIns="121900" bIns="121900" anchor="t" anchorCtr="0">
              <a:noAutofit/>
            </a:bodyPr>
            <a:lstStyle/>
            <a:p>
              <a:pPr marL="0" lvl="0" indent="0" algn="r" rtl="0">
                <a:lnSpc>
                  <a:spcPct val="115000"/>
                </a:lnSpc>
                <a:spcBef>
                  <a:spcPts val="0"/>
                </a:spcBef>
                <a:spcAft>
                  <a:spcPts val="2100"/>
                </a:spcAft>
                <a:buNone/>
              </a:pPr>
              <a:r>
                <a:rPr lang="es-AR" sz="1700">
                  <a:solidFill>
                    <a:srgbClr val="0C58D3"/>
                  </a:solidFill>
                  <a:latin typeface="Roboto"/>
                  <a:ea typeface="Roboto"/>
                  <a:cs typeface="Roboto"/>
                  <a:sym typeface="Roboto"/>
                </a:rPr>
                <a:t>2017-2018</a:t>
              </a:r>
              <a:endParaRPr sz="1700">
                <a:solidFill>
                  <a:srgbClr val="0C58D3"/>
                </a:solidFill>
                <a:latin typeface="Roboto"/>
                <a:ea typeface="Roboto"/>
                <a:cs typeface="Roboto"/>
                <a:sym typeface="Roboto"/>
              </a:endParaRPr>
            </a:p>
          </p:txBody>
        </p:sp>
        <p:sp>
          <p:nvSpPr>
            <p:cNvPr id="649" name="Google Shape;649;g117f747f9aa_0_1269"/>
            <p:cNvSpPr txBox="1"/>
            <p:nvPr/>
          </p:nvSpPr>
          <p:spPr>
            <a:xfrm>
              <a:off x="1235825" y="2695025"/>
              <a:ext cx="1505100" cy="446400"/>
            </a:xfrm>
            <a:prstGeom prst="rect">
              <a:avLst/>
            </a:prstGeom>
            <a:noFill/>
            <a:ln>
              <a:noFill/>
            </a:ln>
          </p:spPr>
          <p:txBody>
            <a:bodyPr spcFirstLastPara="1" wrap="square" lIns="121900" tIns="121900" rIns="121900" bIns="121900" anchor="b" anchorCtr="0">
              <a:noAutofit/>
            </a:bodyPr>
            <a:lstStyle/>
            <a:p>
              <a:pPr marL="0" lvl="0" indent="0" algn="l" rtl="0">
                <a:lnSpc>
                  <a:spcPct val="115000"/>
                </a:lnSpc>
                <a:spcBef>
                  <a:spcPts val="0"/>
                </a:spcBef>
                <a:spcAft>
                  <a:spcPts val="0"/>
                </a:spcAft>
                <a:buNone/>
              </a:pPr>
              <a:r>
                <a:rPr lang="es-AR" sz="1700" b="1">
                  <a:solidFill>
                    <a:srgbClr val="0C58D3"/>
                  </a:solidFill>
                  <a:latin typeface="Roboto"/>
                  <a:ea typeface="Roboto"/>
                  <a:cs typeface="Roboto"/>
                  <a:sym typeface="Roboto"/>
                </a:rPr>
                <a:t>INSTRUCCIÓN</a:t>
              </a:r>
              <a:endParaRPr sz="1700" b="1">
                <a:solidFill>
                  <a:srgbClr val="0C58D3"/>
                </a:solidFill>
                <a:latin typeface="Roboto"/>
                <a:ea typeface="Roboto"/>
                <a:cs typeface="Roboto"/>
                <a:sym typeface="Roboto"/>
              </a:endParaRPr>
            </a:p>
          </p:txBody>
        </p:sp>
        <p:sp>
          <p:nvSpPr>
            <p:cNvPr id="650" name="Google Shape;650;g117f747f9aa_0_1269"/>
            <p:cNvSpPr txBox="1"/>
            <p:nvPr/>
          </p:nvSpPr>
          <p:spPr>
            <a:xfrm>
              <a:off x="1215707" y="3151823"/>
              <a:ext cx="1702200" cy="166170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0"/>
                </a:spcBef>
                <a:spcAft>
                  <a:spcPts val="2100"/>
                </a:spcAft>
                <a:buNone/>
              </a:pPr>
              <a:r>
                <a:rPr lang="es-AR" sz="1700">
                  <a:solidFill>
                    <a:srgbClr val="0C58D3"/>
                  </a:solidFill>
                  <a:latin typeface="Roboto"/>
                  <a:ea typeface="Roboto"/>
                  <a:cs typeface="Roboto"/>
                  <a:sym typeface="Roboto"/>
                </a:rPr>
                <a:t>Medidas de prueba. Procesamiento y Prisión Preventiva. Un sobreseimiento por fallecimiento. Elevación parcial a juicio.</a:t>
              </a:r>
              <a:endParaRPr sz="1700">
                <a:solidFill>
                  <a:srgbClr val="0C58D3"/>
                </a:solidFill>
                <a:latin typeface="Roboto"/>
                <a:ea typeface="Roboto"/>
                <a:cs typeface="Roboto"/>
                <a:sym typeface="Roboto"/>
              </a:endParaRPr>
            </a:p>
          </p:txBody>
        </p:sp>
        <p:cxnSp>
          <p:nvCxnSpPr>
            <p:cNvPr id="651" name="Google Shape;651;g117f747f9aa_0_1269"/>
            <p:cNvCxnSpPr/>
            <p:nvPr/>
          </p:nvCxnSpPr>
          <p:spPr>
            <a:xfrm>
              <a:off x="2180202" y="1695421"/>
              <a:ext cx="718500" cy="741900"/>
            </a:xfrm>
            <a:prstGeom prst="straightConnector1">
              <a:avLst/>
            </a:prstGeom>
            <a:noFill/>
            <a:ln w="9525" cap="flat" cmpd="sng">
              <a:solidFill>
                <a:srgbClr val="0D5DDF"/>
              </a:solidFill>
              <a:prstDash val="solid"/>
              <a:round/>
              <a:headEnd type="none" w="sm" len="sm"/>
              <a:tailEnd type="none" w="sm" len="sm"/>
            </a:ln>
          </p:spPr>
        </p:cxnSp>
        <p:sp>
          <p:nvSpPr>
            <p:cNvPr id="652" name="Google Shape;652;g117f747f9aa_0_1269"/>
            <p:cNvSpPr/>
            <p:nvPr/>
          </p:nvSpPr>
          <p:spPr>
            <a:xfrm flipH="1">
              <a:off x="1083025" y="2306625"/>
              <a:ext cx="1834800" cy="143400"/>
            </a:xfrm>
            <a:prstGeom prst="parallelogram">
              <a:avLst>
                <a:gd name="adj" fmla="val 96952"/>
              </a:avLst>
            </a:prstGeom>
            <a:solidFill>
              <a:srgbClr val="0D5DD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900"/>
                <a:t>  </a:t>
              </a:r>
              <a:endParaRPr sz="1900"/>
            </a:p>
          </p:txBody>
        </p:sp>
        <p:sp>
          <p:nvSpPr>
            <p:cNvPr id="653" name="Google Shape;653;g117f747f9aa_0_1269"/>
            <p:cNvSpPr/>
            <p:nvPr/>
          </p:nvSpPr>
          <p:spPr>
            <a:xfrm>
              <a:off x="1083125" y="2460449"/>
              <a:ext cx="1834800" cy="143400"/>
            </a:xfrm>
            <a:prstGeom prst="parallelogram">
              <a:avLst>
                <a:gd name="adj" fmla="val 96952"/>
              </a:avLst>
            </a:prstGeom>
            <a:solidFill>
              <a:srgbClr val="0944A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grpSp>
        <p:nvGrpSpPr>
          <p:cNvPr id="4" name="Google Shape;654;g117f747f9aa_0_1269"/>
          <p:cNvGrpSpPr/>
          <p:nvPr/>
        </p:nvGrpSpPr>
        <p:grpSpPr>
          <a:xfrm>
            <a:off x="6501899" y="2182637"/>
            <a:ext cx="2446480" cy="3852827"/>
            <a:chOff x="1083019" y="1574025"/>
            <a:chExt cx="1834906" cy="2889693"/>
          </a:xfrm>
        </p:grpSpPr>
        <p:sp>
          <p:nvSpPr>
            <p:cNvPr id="655" name="Google Shape;655;g117f747f9aa_0_1269"/>
            <p:cNvSpPr txBox="1"/>
            <p:nvPr/>
          </p:nvSpPr>
          <p:spPr>
            <a:xfrm>
              <a:off x="1083019" y="1574025"/>
              <a:ext cx="1365300" cy="241200"/>
            </a:xfrm>
            <a:prstGeom prst="rect">
              <a:avLst/>
            </a:prstGeom>
            <a:noFill/>
            <a:ln>
              <a:noFill/>
            </a:ln>
          </p:spPr>
          <p:txBody>
            <a:bodyPr spcFirstLastPara="1" wrap="square" lIns="121900" tIns="121900" rIns="121900" bIns="121900" anchor="t" anchorCtr="0">
              <a:noAutofit/>
            </a:bodyPr>
            <a:lstStyle/>
            <a:p>
              <a:pPr marL="0" lvl="0" indent="0" algn="r" rtl="0">
                <a:lnSpc>
                  <a:spcPct val="115000"/>
                </a:lnSpc>
                <a:spcBef>
                  <a:spcPts val="0"/>
                </a:spcBef>
                <a:spcAft>
                  <a:spcPts val="2100"/>
                </a:spcAft>
                <a:buNone/>
              </a:pPr>
              <a:r>
                <a:rPr lang="es-AR" sz="1700">
                  <a:solidFill>
                    <a:srgbClr val="858585"/>
                  </a:solidFill>
                  <a:latin typeface="Roboto"/>
                  <a:ea typeface="Roboto"/>
                  <a:cs typeface="Roboto"/>
                  <a:sym typeface="Roboto"/>
                </a:rPr>
                <a:t>2019 - 2021</a:t>
              </a:r>
              <a:endParaRPr sz="1700">
                <a:solidFill>
                  <a:srgbClr val="858585"/>
                </a:solidFill>
                <a:latin typeface="Roboto"/>
                <a:ea typeface="Roboto"/>
                <a:cs typeface="Roboto"/>
                <a:sym typeface="Roboto"/>
              </a:endParaRPr>
            </a:p>
          </p:txBody>
        </p:sp>
        <p:sp>
          <p:nvSpPr>
            <p:cNvPr id="656" name="Google Shape;656;g117f747f9aa_0_1269"/>
            <p:cNvSpPr txBox="1"/>
            <p:nvPr/>
          </p:nvSpPr>
          <p:spPr>
            <a:xfrm>
              <a:off x="1235825" y="2695025"/>
              <a:ext cx="1505100" cy="446400"/>
            </a:xfrm>
            <a:prstGeom prst="rect">
              <a:avLst/>
            </a:prstGeom>
            <a:noFill/>
            <a:ln>
              <a:noFill/>
            </a:ln>
          </p:spPr>
          <p:txBody>
            <a:bodyPr spcFirstLastPara="1" wrap="square" lIns="121900" tIns="121900" rIns="121900" bIns="121900" anchor="b" anchorCtr="0">
              <a:noAutofit/>
            </a:bodyPr>
            <a:lstStyle/>
            <a:p>
              <a:pPr marL="0" lvl="0" indent="0" algn="l" rtl="0">
                <a:lnSpc>
                  <a:spcPct val="115000"/>
                </a:lnSpc>
                <a:spcBef>
                  <a:spcPts val="0"/>
                </a:spcBef>
                <a:spcAft>
                  <a:spcPts val="0"/>
                </a:spcAft>
                <a:buNone/>
              </a:pPr>
              <a:r>
                <a:rPr lang="es-AR" sz="1700" b="1">
                  <a:solidFill>
                    <a:srgbClr val="858585"/>
                  </a:solidFill>
                  <a:latin typeface="Roboto"/>
                  <a:ea typeface="Roboto"/>
                  <a:cs typeface="Roboto"/>
                  <a:sym typeface="Roboto"/>
                </a:rPr>
                <a:t>JUICIO</a:t>
              </a:r>
              <a:endParaRPr sz="1700" b="1">
                <a:solidFill>
                  <a:srgbClr val="858585"/>
                </a:solidFill>
                <a:latin typeface="Roboto"/>
                <a:ea typeface="Roboto"/>
                <a:cs typeface="Roboto"/>
                <a:sym typeface="Roboto"/>
              </a:endParaRPr>
            </a:p>
          </p:txBody>
        </p:sp>
        <p:sp>
          <p:nvSpPr>
            <p:cNvPr id="657" name="Google Shape;657;g117f747f9aa_0_1269"/>
            <p:cNvSpPr txBox="1"/>
            <p:nvPr/>
          </p:nvSpPr>
          <p:spPr>
            <a:xfrm>
              <a:off x="1215698" y="3151818"/>
              <a:ext cx="1545600" cy="131190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0"/>
                </a:spcBef>
                <a:spcAft>
                  <a:spcPts val="0"/>
                </a:spcAft>
                <a:buNone/>
              </a:pPr>
              <a:r>
                <a:rPr lang="es-AR" sz="1700">
                  <a:solidFill>
                    <a:srgbClr val="858585"/>
                  </a:solidFill>
                  <a:latin typeface="Roboto"/>
                  <a:ea typeface="Roboto"/>
                  <a:cs typeface="Roboto"/>
                  <a:sym typeface="Roboto"/>
                </a:rPr>
                <a:t>Debate oral.</a:t>
              </a:r>
              <a:endParaRPr sz="1700">
                <a:solidFill>
                  <a:srgbClr val="858585"/>
                </a:solidFill>
                <a:latin typeface="Roboto"/>
                <a:ea typeface="Roboto"/>
                <a:cs typeface="Roboto"/>
                <a:sym typeface="Roboto"/>
              </a:endParaRPr>
            </a:p>
            <a:p>
              <a:pPr marL="0" lvl="0" indent="0" algn="l" rtl="0">
                <a:lnSpc>
                  <a:spcPct val="115000"/>
                </a:lnSpc>
                <a:spcBef>
                  <a:spcPts val="0"/>
                </a:spcBef>
                <a:spcAft>
                  <a:spcPts val="0"/>
                </a:spcAft>
                <a:buNone/>
              </a:pPr>
              <a:r>
                <a:rPr lang="es-AR" sz="1700">
                  <a:solidFill>
                    <a:srgbClr val="858585"/>
                  </a:solidFill>
                  <a:latin typeface="Roboto"/>
                  <a:ea typeface="Roboto"/>
                  <a:cs typeface="Roboto"/>
                  <a:sym typeface="Roboto"/>
                </a:rPr>
                <a:t>16 condenas.</a:t>
              </a:r>
              <a:endParaRPr sz="1700">
                <a:solidFill>
                  <a:srgbClr val="858585"/>
                </a:solidFill>
                <a:latin typeface="Roboto"/>
                <a:ea typeface="Roboto"/>
                <a:cs typeface="Roboto"/>
                <a:sym typeface="Roboto"/>
              </a:endParaRPr>
            </a:p>
            <a:p>
              <a:pPr marL="0" lvl="0" indent="0" algn="l" rtl="0">
                <a:lnSpc>
                  <a:spcPct val="115000"/>
                </a:lnSpc>
                <a:spcBef>
                  <a:spcPts val="0"/>
                </a:spcBef>
                <a:spcAft>
                  <a:spcPts val="0"/>
                </a:spcAft>
                <a:buNone/>
              </a:pPr>
              <a:r>
                <a:rPr lang="es-AR" sz="1700">
                  <a:solidFill>
                    <a:srgbClr val="858585"/>
                  </a:solidFill>
                  <a:latin typeface="Roboto"/>
                  <a:ea typeface="Roboto"/>
                  <a:cs typeface="Roboto"/>
                  <a:sym typeface="Roboto"/>
                </a:rPr>
                <a:t>Una Absolución. Un Sobreseimiento por fallecimiento.</a:t>
              </a:r>
              <a:endParaRPr sz="1700">
                <a:solidFill>
                  <a:srgbClr val="858585"/>
                </a:solidFill>
                <a:latin typeface="Roboto"/>
                <a:ea typeface="Roboto"/>
                <a:cs typeface="Roboto"/>
                <a:sym typeface="Roboto"/>
              </a:endParaRPr>
            </a:p>
          </p:txBody>
        </p:sp>
        <p:cxnSp>
          <p:nvCxnSpPr>
            <p:cNvPr id="658" name="Google Shape;658;g117f747f9aa_0_1269"/>
            <p:cNvCxnSpPr/>
            <p:nvPr/>
          </p:nvCxnSpPr>
          <p:spPr>
            <a:xfrm>
              <a:off x="2180202" y="1695421"/>
              <a:ext cx="718500" cy="741900"/>
            </a:xfrm>
            <a:prstGeom prst="straightConnector1">
              <a:avLst/>
            </a:prstGeom>
            <a:noFill/>
            <a:ln w="9525" cap="flat" cmpd="sng">
              <a:solidFill>
                <a:srgbClr val="C2C2C2"/>
              </a:solidFill>
              <a:prstDash val="solid"/>
              <a:round/>
              <a:headEnd type="none" w="sm" len="sm"/>
              <a:tailEnd type="none" w="sm" len="sm"/>
            </a:ln>
          </p:spPr>
        </p:cxnSp>
        <p:sp>
          <p:nvSpPr>
            <p:cNvPr id="659" name="Google Shape;659;g117f747f9aa_0_1269"/>
            <p:cNvSpPr/>
            <p:nvPr/>
          </p:nvSpPr>
          <p:spPr>
            <a:xfrm flipH="1">
              <a:off x="1083025" y="2306625"/>
              <a:ext cx="1834800" cy="143400"/>
            </a:xfrm>
            <a:prstGeom prst="parallelogram">
              <a:avLst>
                <a:gd name="adj" fmla="val 96952"/>
              </a:avLst>
            </a:prstGeom>
            <a:solidFill>
              <a:srgbClr val="C2C2C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900"/>
                <a:t>  </a:t>
              </a:r>
              <a:endParaRPr sz="1900"/>
            </a:p>
          </p:txBody>
        </p:sp>
        <p:sp>
          <p:nvSpPr>
            <p:cNvPr id="660" name="Google Shape;660;g117f747f9aa_0_1269"/>
            <p:cNvSpPr/>
            <p:nvPr/>
          </p:nvSpPr>
          <p:spPr>
            <a:xfrm>
              <a:off x="1083125" y="2460449"/>
              <a:ext cx="1834800" cy="143400"/>
            </a:xfrm>
            <a:prstGeom prst="parallelogram">
              <a:avLst>
                <a:gd name="adj" fmla="val 96952"/>
              </a:avLst>
            </a:prstGeom>
            <a:solidFill>
              <a:srgbClr val="85858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a16="http://schemas.microsoft.com/office/drawing/2014/main" xmlns=""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a16="http://schemas.microsoft.com/office/drawing/2014/main" xmlns=""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a16="http://schemas.microsoft.com/office/drawing/2014/main" xmlns="" id="{AADE6CB0-5EC7-48E7-9B87-E87966BA495A}"/>
              </a:ext>
            </a:extLst>
          </p:cNvPr>
          <p:cNvSpPr/>
          <p:nvPr/>
        </p:nvSpPr>
        <p:spPr>
          <a:xfrm>
            <a:off x="780287" y="1825458"/>
            <a:ext cx="10640187" cy="4738305"/>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lvl="0" algn="ctr"/>
            <a:r>
              <a:rPr lang="es-AR" sz="2000" b="1" dirty="0">
                <a:latin typeface="Arial" panose="020B0604020202020204" pitchFamily="34" charset="0"/>
                <a:cs typeface="Arial" panose="020B0604020202020204" pitchFamily="34" charset="0"/>
              </a:rPr>
              <a:t>SENTENCIA DEL TRIBUNAL  </a:t>
            </a:r>
            <a:r>
              <a:rPr lang="es-AR" sz="2000" dirty="0">
                <a:solidFill>
                  <a:srgbClr val="000000"/>
                </a:solidFill>
                <a:latin typeface="Arial"/>
                <a:ea typeface="Arial"/>
                <a:cs typeface="Arial"/>
                <a:sym typeface="Arial"/>
              </a:rPr>
              <a:t> </a:t>
            </a:r>
          </a:p>
          <a:p>
            <a:pPr lvl="0" algn="ctr"/>
            <a:r>
              <a:rPr lang="es-AR" sz="2000" dirty="0">
                <a:solidFill>
                  <a:srgbClr val="000000"/>
                </a:solidFill>
                <a:latin typeface="Arial"/>
                <a:ea typeface="Arial"/>
                <a:cs typeface="Arial"/>
                <a:sym typeface="Arial"/>
              </a:rPr>
              <a:t>Causa </a:t>
            </a:r>
            <a:r>
              <a:rPr lang="es-AR" sz="2000" b="1" i="1" dirty="0">
                <a:solidFill>
                  <a:srgbClr val="000000"/>
                </a:solidFill>
                <a:latin typeface="Arial"/>
                <a:ea typeface="Arial"/>
                <a:cs typeface="Arial"/>
                <a:sym typeface="Arial"/>
              </a:rPr>
              <a:t>“LIPORACI, Marcelo Fabián y otros s/ </a:t>
            </a:r>
            <a:r>
              <a:rPr lang="es-AR" sz="2000" b="1" i="1" dirty="0" err="1">
                <a:solidFill>
                  <a:srgbClr val="000000"/>
                </a:solidFill>
                <a:latin typeface="Arial"/>
                <a:ea typeface="Arial"/>
                <a:cs typeface="Arial"/>
                <a:sym typeface="Arial"/>
              </a:rPr>
              <a:t>inf</a:t>
            </a:r>
            <a:r>
              <a:rPr lang="es-AR" sz="2000" b="1" i="1" dirty="0">
                <a:solidFill>
                  <a:srgbClr val="000000"/>
                </a:solidFill>
                <a:latin typeface="Arial"/>
                <a:ea typeface="Arial"/>
                <a:cs typeface="Arial"/>
                <a:sym typeface="Arial"/>
              </a:rPr>
              <a:t>. Ley 24.769”</a:t>
            </a:r>
            <a:r>
              <a:rPr lang="es-AR" sz="2000" dirty="0">
                <a:solidFill>
                  <a:srgbClr val="000000"/>
                </a:solidFill>
                <a:latin typeface="Arial"/>
                <a:ea typeface="Arial"/>
                <a:cs typeface="Arial"/>
                <a:sym typeface="Arial"/>
              </a:rPr>
              <a:t>.</a:t>
            </a:r>
            <a:endParaRPr lang="es-AR" sz="2000" dirty="0">
              <a:latin typeface="Arial"/>
              <a:ea typeface="Arial"/>
              <a:cs typeface="Arial"/>
              <a:sym typeface="Arial"/>
            </a:endParaRPr>
          </a:p>
          <a:p>
            <a:pPr lvl="0" algn="ctr"/>
            <a:r>
              <a:rPr lang="es-AR" sz="2000" dirty="0">
                <a:solidFill>
                  <a:srgbClr val="000000"/>
                </a:solidFill>
                <a:latin typeface="Arial"/>
                <a:ea typeface="Arial"/>
                <a:cs typeface="Arial"/>
                <a:sym typeface="Arial"/>
              </a:rPr>
              <a:t>Tribunal Oral Federal Nro. 1 de Rosario, Provincia de Santa Fe, Argentina. </a:t>
            </a:r>
          </a:p>
          <a:p>
            <a:pPr lvl="0" algn="ctr"/>
            <a:r>
              <a:rPr lang="es-AR" sz="2000" dirty="0"/>
              <a:t>Resolución del 01/09/2021</a:t>
            </a:r>
            <a:endParaRPr lang="es-AR" sz="2000" b="1" dirty="0">
              <a:latin typeface="Arial" panose="020B0604020202020204" pitchFamily="34" charset="0"/>
              <a:cs typeface="Arial" panose="020B0604020202020204" pitchFamily="34" charset="0"/>
            </a:endParaRPr>
          </a:p>
          <a:p>
            <a:endParaRPr lang="es-AR" sz="2000" dirty="0">
              <a:latin typeface="Arial" panose="020B0604020202020204" pitchFamily="34" charset="0"/>
              <a:cs typeface="Arial" panose="020B0604020202020204" pitchFamily="34" charset="0"/>
            </a:endParaRPr>
          </a:p>
          <a:p>
            <a:pPr algn="just"/>
            <a:r>
              <a:rPr lang="es-AR" sz="2000" dirty="0">
                <a:latin typeface="Arial" panose="020B0604020202020204" pitchFamily="34" charset="0"/>
                <a:cs typeface="Arial" panose="020B0604020202020204" pitchFamily="34" charset="0"/>
              </a:rPr>
              <a:t>“La existencia de una </a:t>
            </a:r>
            <a:r>
              <a:rPr lang="es-AR" sz="2000" dirty="0" err="1">
                <a:latin typeface="Arial" panose="020B0604020202020204" pitchFamily="34" charset="0"/>
                <a:cs typeface="Arial" panose="020B0604020202020204" pitchFamily="34" charset="0"/>
              </a:rPr>
              <a:t>asociación</a:t>
            </a:r>
            <a:r>
              <a:rPr lang="es-AR" sz="2000" dirty="0">
                <a:latin typeface="Arial" panose="020B0604020202020204" pitchFamily="34" charset="0"/>
                <a:cs typeface="Arial" panose="020B0604020202020204" pitchFamily="34" charset="0"/>
              </a:rPr>
              <a:t> </a:t>
            </a:r>
            <a:r>
              <a:rPr lang="es-AR" sz="2000" dirty="0" err="1">
                <a:latin typeface="Arial" panose="020B0604020202020204" pitchFamily="34" charset="0"/>
                <a:cs typeface="Arial" panose="020B0604020202020204" pitchFamily="34" charset="0"/>
              </a:rPr>
              <a:t>ilícita</a:t>
            </a:r>
            <a:r>
              <a:rPr lang="es-AR" sz="2000" dirty="0">
                <a:latin typeface="Arial" panose="020B0604020202020204" pitchFamily="34" charset="0"/>
                <a:cs typeface="Arial" panose="020B0604020202020204" pitchFamily="34" charset="0"/>
              </a:rPr>
              <a:t> tributaria conformada por dos sub-grupos con </a:t>
            </a:r>
            <a:r>
              <a:rPr lang="es-AR" sz="2000" dirty="0" err="1">
                <a:latin typeface="Arial" panose="020B0604020202020204" pitchFamily="34" charset="0"/>
                <a:cs typeface="Arial" panose="020B0604020202020204" pitchFamily="34" charset="0"/>
              </a:rPr>
              <a:t>relación</a:t>
            </a:r>
            <a:r>
              <a:rPr lang="es-AR" sz="2000" dirty="0">
                <a:latin typeface="Arial" panose="020B0604020202020204" pitchFamily="34" charset="0"/>
                <a:cs typeface="Arial" panose="020B0604020202020204" pitchFamily="34" charset="0"/>
              </a:rPr>
              <a:t> entre sí, correctamente conceptualizada por el acusador </a:t>
            </a:r>
            <a:r>
              <a:rPr lang="es-AR" sz="2000" dirty="0" err="1">
                <a:latin typeface="Arial" panose="020B0604020202020204" pitchFamily="34" charset="0"/>
                <a:cs typeface="Arial" panose="020B0604020202020204" pitchFamily="34" charset="0"/>
              </a:rPr>
              <a:t>público</a:t>
            </a:r>
            <a:r>
              <a:rPr lang="es-AR" sz="2000" dirty="0">
                <a:latin typeface="Arial" panose="020B0604020202020204" pitchFamily="34" charset="0"/>
                <a:cs typeface="Arial" panose="020B0604020202020204" pitchFamily="34" charset="0"/>
              </a:rPr>
              <a:t> como una “gran </a:t>
            </a:r>
            <a:r>
              <a:rPr lang="es-AR" sz="2000" dirty="0" err="1">
                <a:latin typeface="Arial" panose="020B0604020202020204" pitchFamily="34" charset="0"/>
                <a:cs typeface="Arial" panose="020B0604020202020204" pitchFamily="34" charset="0"/>
              </a:rPr>
              <a:t>cámara</a:t>
            </a:r>
            <a:r>
              <a:rPr lang="es-AR" sz="2000" dirty="0">
                <a:latin typeface="Arial" panose="020B0604020202020204" pitchFamily="34" charset="0"/>
                <a:cs typeface="Arial" panose="020B0604020202020204" pitchFamily="34" charset="0"/>
              </a:rPr>
              <a:t> compensadora de empresas </a:t>
            </a:r>
            <a:r>
              <a:rPr lang="es-AR" sz="2000" dirty="0" err="1">
                <a:latin typeface="Arial" panose="020B0604020202020204" pitchFamily="34" charset="0"/>
                <a:cs typeface="Arial" panose="020B0604020202020204" pitchFamily="34" charset="0"/>
              </a:rPr>
              <a:t>apócrifas</a:t>
            </a:r>
            <a:r>
              <a:rPr lang="es-AR" sz="2000" dirty="0">
                <a:latin typeface="Arial" panose="020B0604020202020204" pitchFamily="34" charset="0"/>
                <a:cs typeface="Arial" panose="020B0604020202020204" pitchFamily="34" charset="0"/>
              </a:rPr>
              <a:t>” que habitualmente comercializaba crédito fiscal espurio a contribuyentes con el fin de evadir sus impuestos frente al fisco.”</a:t>
            </a:r>
          </a:p>
          <a:p>
            <a:pPr algn="just"/>
            <a:r>
              <a:rPr lang="es-AR" sz="2000" dirty="0">
                <a:latin typeface="Arial" panose="020B0604020202020204" pitchFamily="34" charset="0"/>
                <a:cs typeface="Arial" panose="020B0604020202020204" pitchFamily="34" charset="0"/>
              </a:rPr>
              <a:t>“…acreditado así́ el acuerdo criminal tanto como la </a:t>
            </a:r>
            <a:r>
              <a:rPr lang="es-AR" sz="2000" dirty="0" err="1">
                <a:latin typeface="Arial" panose="020B0604020202020204" pitchFamily="34" charset="0"/>
                <a:cs typeface="Arial" panose="020B0604020202020204" pitchFamily="34" charset="0"/>
              </a:rPr>
              <a:t>división</a:t>
            </a:r>
            <a:r>
              <a:rPr lang="es-AR" sz="2000" dirty="0">
                <a:latin typeface="Arial" panose="020B0604020202020204" pitchFamily="34" charset="0"/>
                <a:cs typeface="Arial" panose="020B0604020202020204" pitchFamily="34" charset="0"/>
              </a:rPr>
              <a:t> de tareas y la </a:t>
            </a:r>
            <a:r>
              <a:rPr lang="es-AR" sz="2000" dirty="0" err="1">
                <a:latin typeface="Arial" panose="020B0604020202020204" pitchFamily="34" charset="0"/>
                <a:cs typeface="Arial" panose="020B0604020202020204" pitchFamily="34" charset="0"/>
              </a:rPr>
              <a:t>clasificación</a:t>
            </a:r>
            <a:r>
              <a:rPr lang="es-AR" sz="2000" dirty="0">
                <a:latin typeface="Arial" panose="020B0604020202020204" pitchFamily="34" charset="0"/>
                <a:cs typeface="Arial" panose="020B0604020202020204" pitchFamily="34" charset="0"/>
              </a:rPr>
              <a:t> de funciones operativas de los integrantes de la </a:t>
            </a:r>
            <a:r>
              <a:rPr lang="es-AR" sz="2000" dirty="0" err="1">
                <a:latin typeface="Arial" panose="020B0604020202020204" pitchFamily="34" charset="0"/>
                <a:cs typeface="Arial" panose="020B0604020202020204" pitchFamily="34" charset="0"/>
              </a:rPr>
              <a:t>asociación</a:t>
            </a:r>
            <a:r>
              <a:rPr lang="es-AR" sz="2000" dirty="0">
                <a:latin typeface="Arial" panose="020B0604020202020204" pitchFamily="34" charset="0"/>
                <a:cs typeface="Arial" panose="020B0604020202020204" pitchFamily="34" charset="0"/>
              </a:rPr>
              <a:t>, como </a:t>
            </a:r>
            <a:r>
              <a:rPr lang="es-AR" sz="2000" dirty="0" err="1">
                <a:latin typeface="Arial" panose="020B0604020202020204" pitchFamily="34" charset="0"/>
                <a:cs typeface="Arial" panose="020B0604020202020204" pitchFamily="34" charset="0"/>
              </a:rPr>
              <a:t>también</a:t>
            </a:r>
            <a:r>
              <a:rPr lang="es-AR" sz="2000" dirty="0">
                <a:latin typeface="Arial" panose="020B0604020202020204" pitchFamily="34" charset="0"/>
                <a:cs typeface="Arial" panose="020B0604020202020204" pitchFamily="34" charset="0"/>
              </a:rPr>
              <a:t> el conocimiento de los integrantes de la </a:t>
            </a:r>
            <a:r>
              <a:rPr lang="es-AR" sz="2000" dirty="0" err="1">
                <a:latin typeface="Arial" panose="020B0604020202020204" pitchFamily="34" charset="0"/>
                <a:cs typeface="Arial" panose="020B0604020202020204" pitchFamily="34" charset="0"/>
              </a:rPr>
              <a:t>asociación</a:t>
            </a:r>
            <a:r>
              <a:rPr lang="es-AR" sz="2000" dirty="0">
                <a:latin typeface="Arial" panose="020B0604020202020204" pitchFamily="34" charset="0"/>
                <a:cs typeface="Arial" panose="020B0604020202020204" pitchFamily="34" charset="0"/>
              </a:rPr>
              <a:t> sobre la falsedad de las facturas y de las usinas y, por ende, de que el objeto de las </a:t>
            </a:r>
            <a:r>
              <a:rPr lang="es-AR" sz="2000" dirty="0" err="1">
                <a:latin typeface="Arial" panose="020B0604020202020204" pitchFamily="34" charset="0"/>
                <a:cs typeface="Arial" panose="020B0604020202020204" pitchFamily="34" charset="0"/>
              </a:rPr>
              <a:t>últimas</a:t>
            </a:r>
            <a:r>
              <a:rPr lang="es-AR" sz="2000" dirty="0">
                <a:latin typeface="Arial" panose="020B0604020202020204" pitchFamily="34" charset="0"/>
                <a:cs typeface="Arial" panose="020B0604020202020204" pitchFamily="34" charset="0"/>
              </a:rPr>
              <a:t> era vender </a:t>
            </a:r>
            <a:r>
              <a:rPr lang="es-AR" sz="2000" dirty="0" err="1">
                <a:latin typeface="Arial" panose="020B0604020202020204" pitchFamily="34" charset="0"/>
                <a:cs typeface="Arial" panose="020B0604020202020204" pitchFamily="34" charset="0"/>
              </a:rPr>
              <a:t>crédito</a:t>
            </a:r>
            <a:r>
              <a:rPr lang="es-AR" sz="2000" dirty="0">
                <a:latin typeface="Arial" panose="020B0604020202020204" pitchFamily="34" charset="0"/>
                <a:cs typeface="Arial" panose="020B0604020202020204" pitchFamily="34" charset="0"/>
              </a:rPr>
              <a:t> fiscal </a:t>
            </a:r>
            <a:r>
              <a:rPr lang="es-AR" sz="2000" dirty="0" err="1">
                <a:latin typeface="Arial" panose="020B0604020202020204" pitchFamily="34" charset="0"/>
                <a:cs typeface="Arial" panose="020B0604020202020204" pitchFamily="34" charset="0"/>
              </a:rPr>
              <a:t>apócrifo</a:t>
            </a:r>
            <a:r>
              <a:rPr lang="es-AR" sz="2000" dirty="0">
                <a:latin typeface="Arial" panose="020B0604020202020204" pitchFamily="34" charset="0"/>
                <a:cs typeface="Arial" panose="020B0604020202020204" pitchFamily="34" charset="0"/>
              </a:rPr>
              <a:t>…”</a:t>
            </a:r>
          </a:p>
          <a:p>
            <a:r>
              <a:rPr lang="es-AR" sz="2000" dirty="0">
                <a:latin typeface="Arial" panose="020B0604020202020204" pitchFamily="34" charset="0"/>
                <a:cs typeface="Arial" panose="020B0604020202020204" pitchFamily="34" charset="0"/>
              </a:rPr>
              <a:t> </a:t>
            </a:r>
          </a:p>
          <a:p>
            <a:pPr lvl="0"/>
            <a:endParaRPr lang="es-AR" sz="1100" dirty="0"/>
          </a:p>
          <a:p>
            <a:pPr>
              <a:lnSpc>
                <a:spcPct val="100000"/>
              </a:lnSpc>
            </a:pPr>
            <a:r>
              <a:rPr lang="es-AR" sz="1100" spc="-1" dirty="0">
                <a:solidFill>
                  <a:schemeClr val="bg1"/>
                </a:solidFill>
                <a:ea typeface="Arial"/>
              </a:rPr>
              <a:t>23 Marzo 2022 </a:t>
            </a:r>
            <a:endParaRPr lang="es-AR" sz="1100" strike="noStrike" spc="-1" dirty="0">
              <a:solidFill>
                <a:schemeClr val="bg1"/>
              </a:solidFill>
            </a:endParaRPr>
          </a:p>
        </p:txBody>
      </p:sp>
      <p:pic>
        <p:nvPicPr>
          <p:cNvPr id="30" name="Imagen 27">
            <a:extLst>
              <a:ext uri="{FF2B5EF4-FFF2-40B4-BE49-F238E27FC236}">
                <a16:creationId xmlns:a16="http://schemas.microsoft.com/office/drawing/2014/main" xmlns="" id="{6CA8DBA8-FF10-452B-B9B6-9490D86DCCF9}"/>
              </a:ext>
            </a:extLst>
          </p:cNvPr>
          <p:cNvPicPr/>
          <p:nvPr/>
        </p:nvPicPr>
        <p:blipFill>
          <a:blip r:embed="rId3" cstate="print"/>
          <a:stretch/>
        </p:blipFill>
        <p:spPr>
          <a:xfrm>
            <a:off x="9793224" y="5926444"/>
            <a:ext cx="1618488" cy="465285"/>
          </a:xfrm>
          <a:prstGeom prst="rect">
            <a:avLst/>
          </a:prstGeom>
          <a:ln>
            <a:noFill/>
          </a:ln>
        </p:spPr>
      </p:pic>
      <p:pic>
        <p:nvPicPr>
          <p:cNvPr id="18" name="Imagen 17">
            <a:extLst>
              <a:ext uri="{FF2B5EF4-FFF2-40B4-BE49-F238E27FC236}">
                <a16:creationId xmlns:a16="http://schemas.microsoft.com/office/drawing/2014/main" xmlns="" id="{88EF2890-AD0B-4908-8423-DF05DE093687}"/>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a16="http://schemas.microsoft.com/office/drawing/2014/main" xmlns="" id="{EF92A15F-863B-475D-BCBD-F9C097D9EA42}"/>
              </a:ext>
            </a:extLst>
          </p:cNvPr>
          <p:cNvPicPr>
            <a:picLocks noChangeAspect="1"/>
          </p:cNvPicPr>
          <p:nvPr/>
        </p:nvPicPr>
        <p:blipFill rotWithShape="1">
          <a:blip r:embed="rId5" cstate="print">
            <a:extLst>
              <a:ext uri="{28A0092B-C50C-407E-A947-70E740481C1C}">
                <a14:useLocalDpi xmlns:a14="http://schemas.microsoft.com/office/drawing/2010/main" xmlns="" val="0"/>
              </a:ext>
            </a:extLst>
          </a:blip>
          <a:srcRect t="26493" b="29706"/>
          <a:stretch/>
        </p:blipFill>
        <p:spPr>
          <a:xfrm>
            <a:off x="8741664" y="531151"/>
            <a:ext cx="2670048" cy="584740"/>
          </a:xfrm>
          <a:prstGeom prst="rect">
            <a:avLst/>
          </a:prstGeom>
        </p:spPr>
      </p:pic>
    </p:spTree>
    <p:extLst>
      <p:ext uri="{BB962C8B-B14F-4D97-AF65-F5344CB8AC3E}">
        <p14:creationId xmlns:p14="http://schemas.microsoft.com/office/powerpoint/2010/main" xmlns="" val="21146133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64"/>
        <p:cNvGrpSpPr/>
        <p:nvPr/>
      </p:nvGrpSpPr>
      <p:grpSpPr>
        <a:xfrm>
          <a:off x="0" y="0"/>
          <a:ext cx="0" cy="0"/>
          <a:chOff x="0" y="0"/>
          <a:chExt cx="0" cy="0"/>
        </a:xfrm>
      </p:grpSpPr>
      <p:sp>
        <p:nvSpPr>
          <p:cNvPr id="665" name="Google Shape;665;g117f747f9aa_0_1588"/>
          <p:cNvSpPr/>
          <p:nvPr/>
        </p:nvSpPr>
        <p:spPr>
          <a:xfrm>
            <a:off x="0" y="1665000"/>
            <a:ext cx="12190200" cy="13740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g117f747f9aa_0_1588"/>
          <p:cNvSpPr/>
          <p:nvPr/>
        </p:nvSpPr>
        <p:spPr>
          <a:xfrm>
            <a:off x="0" y="6698160"/>
            <a:ext cx="1219020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g117f747f9aa_0_1588"/>
          <p:cNvSpPr/>
          <p:nvPr/>
        </p:nvSpPr>
        <p:spPr>
          <a:xfrm>
            <a:off x="4930920" y="5088600"/>
            <a:ext cx="6676500" cy="455100"/>
          </a:xfrm>
          <a:prstGeom prst="rect">
            <a:avLst/>
          </a:prstGeom>
          <a:noFill/>
          <a:ln>
            <a:noFill/>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668" name="Google Shape;668;g117f747f9aa_0_1588"/>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669" name="Google Shape;669;g117f747f9aa_0_1588"/>
          <p:cNvSpPr/>
          <p:nvPr/>
        </p:nvSpPr>
        <p:spPr>
          <a:xfrm rot="-8196713">
            <a:off x="2116457" y="2985114"/>
            <a:ext cx="3205098" cy="132207"/>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70" name="Google Shape;670;g117f747f9aa_0_1588"/>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671" name="Google Shape;671;g117f747f9aa_0_1588"/>
          <p:cNvPicPr preferRelativeResize="0"/>
          <p:nvPr/>
        </p:nvPicPr>
        <p:blipFill rotWithShape="1">
          <a:blip r:embed="rId5" cstate="print">
            <a:alphaModFix/>
          </a:blip>
          <a:srcRect t="26535" b="29748"/>
          <a:stretch/>
        </p:blipFill>
        <p:spPr>
          <a:xfrm>
            <a:off x="8741520" y="531000"/>
            <a:ext cx="2668319" cy="582840"/>
          </a:xfrm>
          <a:prstGeom prst="rect">
            <a:avLst/>
          </a:prstGeom>
          <a:noFill/>
          <a:ln>
            <a:noFill/>
          </a:ln>
        </p:spPr>
      </p:pic>
      <p:sp>
        <p:nvSpPr>
          <p:cNvPr id="672" name="Google Shape;672;g117f747f9aa_0_1588"/>
          <p:cNvSpPr/>
          <p:nvPr/>
        </p:nvSpPr>
        <p:spPr>
          <a:xfrm>
            <a:off x="1152000" y="3675600"/>
            <a:ext cx="9142200" cy="549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673" name="Google Shape;673;g117f747f9aa_0_1588"/>
          <p:cNvSpPr txBox="1"/>
          <p:nvPr/>
        </p:nvSpPr>
        <p:spPr>
          <a:xfrm>
            <a:off x="609750" y="1902375"/>
            <a:ext cx="10972500" cy="1354500"/>
          </a:xfrm>
          <a:prstGeom prst="rect">
            <a:avLst/>
          </a:prstGeom>
          <a:noFill/>
          <a:ln>
            <a:noFill/>
          </a:ln>
        </p:spPr>
        <p:txBody>
          <a:bodyPr spcFirstLastPara="1" wrap="square" lIns="0" tIns="0" rIns="0" bIns="0" anchor="ctr" anchorCtr="0">
            <a:spAutoFit/>
          </a:bodyPr>
          <a:lstStyle/>
          <a:p>
            <a:pPr marL="0" marR="0" lvl="0" indent="0" rtl="0">
              <a:spcBef>
                <a:spcPts val="0"/>
              </a:spcBef>
              <a:spcAft>
                <a:spcPts val="0"/>
              </a:spcAft>
              <a:buNone/>
            </a:pPr>
            <a:r>
              <a:rPr lang="es-AR" sz="2400" b="1" dirty="0"/>
              <a:t>SENTENCIA JUDICIAL - </a:t>
            </a:r>
            <a:r>
              <a:rPr lang="es-AR" sz="2400" b="1" i="0" u="none" strike="noStrike" cap="none" dirty="0"/>
              <a:t>CONDENAS</a:t>
            </a:r>
            <a:r>
              <a:rPr lang="es-AR" sz="2400" b="1" dirty="0"/>
              <a:t>.</a:t>
            </a:r>
            <a:endParaRPr lang="es-AR" sz="2400" b="1" i="0" u="none" strike="noStrike" cap="none" dirty="0"/>
          </a:p>
          <a:p>
            <a:pPr marL="0" marR="0" lvl="0" indent="0" algn="ctr" rtl="0">
              <a:spcBef>
                <a:spcPts val="0"/>
              </a:spcBef>
              <a:spcAft>
                <a:spcPts val="0"/>
              </a:spcAft>
              <a:buNone/>
            </a:pPr>
            <a:endParaRPr sz="3200" b="0" i="0" u="none" strike="noStrike" cap="none">
              <a:latin typeface="Arial"/>
              <a:ea typeface="Arial"/>
              <a:cs typeface="Arial"/>
              <a:sym typeface="Arial"/>
            </a:endParaRPr>
          </a:p>
          <a:p>
            <a:pPr marL="0" marR="0" lvl="0" indent="0" algn="ctr" rtl="0">
              <a:spcBef>
                <a:spcPts val="0"/>
              </a:spcBef>
              <a:spcAft>
                <a:spcPts val="0"/>
              </a:spcAft>
              <a:buNone/>
            </a:pPr>
            <a:endParaRPr sz="3200" b="0" i="0" u="none" strike="noStrike" cap="none">
              <a:latin typeface="Arial"/>
              <a:ea typeface="Arial"/>
              <a:cs typeface="Arial"/>
              <a:sym typeface="Arial"/>
            </a:endParaRPr>
          </a:p>
        </p:txBody>
      </p:sp>
      <p:grpSp>
        <p:nvGrpSpPr>
          <p:cNvPr id="2" name="Google Shape;674;g117f747f9aa_0_1588"/>
          <p:cNvGrpSpPr/>
          <p:nvPr/>
        </p:nvGrpSpPr>
        <p:grpSpPr>
          <a:xfrm>
            <a:off x="3340100" y="2407728"/>
            <a:ext cx="2668636" cy="3674218"/>
            <a:chOff x="240023" y="109766"/>
            <a:chExt cx="2969109" cy="4250108"/>
          </a:xfrm>
        </p:grpSpPr>
        <p:sp>
          <p:nvSpPr>
            <p:cNvPr id="675" name="Google Shape;675;g117f747f9aa_0_1588"/>
            <p:cNvSpPr/>
            <p:nvPr/>
          </p:nvSpPr>
          <p:spPr>
            <a:xfrm>
              <a:off x="240023" y="283721"/>
              <a:ext cx="2969109" cy="3901432"/>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76" name="Google Shape;676;g117f747f9aa_0_1588"/>
            <p:cNvSpPr/>
            <p:nvPr/>
          </p:nvSpPr>
          <p:spPr>
            <a:xfrm>
              <a:off x="258798" y="109766"/>
              <a:ext cx="2934384" cy="1959945"/>
            </a:xfrm>
            <a:prstGeom prst="rect">
              <a:avLst/>
            </a:prstGeom>
            <a:solidFill>
              <a:srgbClr val="FFFFFF"/>
            </a:solidFill>
            <a:ln w="19050" cap="flat" cmpd="sng">
              <a:solidFill>
                <a:srgbClr val="0D5DDF"/>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77" name="Google Shape;677;g117f747f9aa_0_1588"/>
            <p:cNvSpPr/>
            <p:nvPr/>
          </p:nvSpPr>
          <p:spPr>
            <a:xfrm>
              <a:off x="804085" y="864124"/>
              <a:ext cx="2240700" cy="6081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None/>
              </a:pPr>
              <a:r>
                <a:rPr lang="es-AR" sz="1600" dirty="0">
                  <a:solidFill>
                    <a:srgbClr val="0D5DDF"/>
                  </a:solidFill>
                  <a:latin typeface="Roboto Medium"/>
                  <a:ea typeface="Roboto Medium"/>
                  <a:cs typeface="Roboto Medium"/>
                  <a:sym typeface="Roboto Medium"/>
                </a:rPr>
                <a:t>PROFESIONALES INHABILITADOS.</a:t>
              </a:r>
              <a:endParaRPr sz="1600">
                <a:solidFill>
                  <a:srgbClr val="0D5DDF"/>
                </a:solidFill>
                <a:latin typeface="Roboto Medium"/>
                <a:ea typeface="Roboto Medium"/>
                <a:cs typeface="Roboto Medium"/>
                <a:sym typeface="Roboto Medium"/>
              </a:endParaRPr>
            </a:p>
          </p:txBody>
        </p:sp>
        <p:sp>
          <p:nvSpPr>
            <p:cNvPr id="678" name="Google Shape;678;g117f747f9aa_0_1588"/>
            <p:cNvSpPr/>
            <p:nvPr/>
          </p:nvSpPr>
          <p:spPr>
            <a:xfrm>
              <a:off x="272929" y="237613"/>
              <a:ext cx="2934382" cy="675001"/>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3500" b="1" dirty="0">
                  <a:solidFill>
                    <a:srgbClr val="0D5DDF"/>
                  </a:solidFill>
                  <a:latin typeface="Roboto"/>
                  <a:ea typeface="Roboto"/>
                  <a:cs typeface="Roboto"/>
                  <a:sym typeface="Roboto"/>
                </a:rPr>
                <a:t>2</a:t>
              </a:r>
              <a:endParaRPr sz="3500" b="1">
                <a:solidFill>
                  <a:srgbClr val="0D5DDF"/>
                </a:solidFill>
                <a:latin typeface="Roboto"/>
                <a:ea typeface="Roboto"/>
                <a:cs typeface="Roboto"/>
                <a:sym typeface="Roboto"/>
              </a:endParaRPr>
            </a:p>
          </p:txBody>
        </p:sp>
        <p:sp>
          <p:nvSpPr>
            <p:cNvPr id="680" name="Google Shape;680;g117f747f9aa_0_1588"/>
            <p:cNvSpPr/>
            <p:nvPr/>
          </p:nvSpPr>
          <p:spPr>
            <a:xfrm>
              <a:off x="272932" y="2534074"/>
              <a:ext cx="2774400" cy="1825800"/>
            </a:xfrm>
            <a:prstGeom prst="rect">
              <a:avLst/>
            </a:prstGeom>
            <a:noFill/>
            <a:ln>
              <a:noFill/>
            </a:ln>
          </p:spPr>
          <p:txBody>
            <a:bodyPr spcFirstLastPara="1" wrap="square" lIns="121900" tIns="121900" rIns="121900" bIns="121900" anchor="t" anchorCtr="0">
              <a:noAutofit/>
            </a:bodyPr>
            <a:lstStyle/>
            <a:p>
              <a:pPr marL="177800" lvl="0" indent="25400" algn="ctr" rtl="0">
                <a:lnSpc>
                  <a:spcPct val="115000"/>
                </a:lnSpc>
                <a:spcBef>
                  <a:spcPts val="0"/>
                </a:spcBef>
                <a:spcAft>
                  <a:spcPts val="0"/>
                </a:spcAft>
                <a:buClr>
                  <a:srgbClr val="FFFFFF"/>
                </a:buClr>
                <a:buSzPts val="1600"/>
              </a:pPr>
              <a:r>
                <a:rPr lang="es-AR" sz="1400" dirty="0">
                  <a:solidFill>
                    <a:srgbClr val="FFFFFF"/>
                  </a:solidFill>
                  <a:latin typeface="Roboto"/>
                  <a:ea typeface="Roboto"/>
                  <a:cs typeface="Roboto"/>
                  <a:sym typeface="Roboto"/>
                </a:rPr>
                <a:t>POR EL DOBLE DEL TIEMPO DE LA CONDENA.</a:t>
              </a:r>
              <a:endParaRPr sz="1400">
                <a:solidFill>
                  <a:srgbClr val="FFFFFF"/>
                </a:solidFill>
                <a:latin typeface="Roboto"/>
                <a:ea typeface="Roboto"/>
                <a:cs typeface="Roboto"/>
                <a:sym typeface="Roboto"/>
              </a:endParaRPr>
            </a:p>
          </p:txBody>
        </p:sp>
      </p:grpSp>
      <p:grpSp>
        <p:nvGrpSpPr>
          <p:cNvPr id="3" name="Google Shape;681;g117f747f9aa_0_1588"/>
          <p:cNvGrpSpPr/>
          <p:nvPr/>
        </p:nvGrpSpPr>
        <p:grpSpPr>
          <a:xfrm>
            <a:off x="6276105" y="2399152"/>
            <a:ext cx="2463958" cy="3519048"/>
            <a:chOff x="1178655" y="900988"/>
            <a:chExt cx="2065865" cy="3394800"/>
          </a:xfrm>
        </p:grpSpPr>
        <p:sp>
          <p:nvSpPr>
            <p:cNvPr id="682" name="Google Shape;682;g117f747f9aa_0_1588"/>
            <p:cNvSpPr/>
            <p:nvPr/>
          </p:nvSpPr>
          <p:spPr>
            <a:xfrm>
              <a:off x="1178655" y="900988"/>
              <a:ext cx="2030399" cy="33948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83" name="Google Shape;683;g117f747f9aa_0_1588"/>
            <p:cNvSpPr/>
            <p:nvPr/>
          </p:nvSpPr>
          <p:spPr>
            <a:xfrm>
              <a:off x="1185404" y="926598"/>
              <a:ext cx="2030400" cy="1604960"/>
            </a:xfrm>
            <a:prstGeom prst="rect">
              <a:avLst/>
            </a:prstGeom>
            <a:solidFill>
              <a:srgbClr val="FFFFFF"/>
            </a:solidFill>
            <a:ln w="19050" cap="flat" cmpd="sng">
              <a:solidFill>
                <a:srgbClr val="0D5DDF"/>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84" name="Google Shape;684;g117f747f9aa_0_1588"/>
            <p:cNvSpPr/>
            <p:nvPr/>
          </p:nvSpPr>
          <p:spPr>
            <a:xfrm>
              <a:off x="1219315" y="1497409"/>
              <a:ext cx="1991196" cy="899381"/>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1400" dirty="0">
                  <a:solidFill>
                    <a:srgbClr val="0D5DDF"/>
                  </a:solidFill>
                  <a:latin typeface="Roboto Medium"/>
                  <a:ea typeface="Roboto Medium"/>
                  <a:cs typeface="Roboto Medium"/>
                  <a:sym typeface="Roboto Medium"/>
                </a:rPr>
                <a:t>CONDENADOS A PENAS DE EJECUCIÓN CONDICIONAL</a:t>
              </a:r>
              <a:endParaRPr sz="1400">
                <a:solidFill>
                  <a:srgbClr val="0D5DDF"/>
                </a:solidFill>
                <a:latin typeface="Roboto Medium"/>
                <a:ea typeface="Roboto Medium"/>
                <a:cs typeface="Roboto Medium"/>
                <a:sym typeface="Roboto Medium"/>
              </a:endParaRPr>
            </a:p>
          </p:txBody>
        </p:sp>
        <p:sp>
          <p:nvSpPr>
            <p:cNvPr id="685" name="Google Shape;685;g117f747f9aa_0_1588"/>
            <p:cNvSpPr/>
            <p:nvPr/>
          </p:nvSpPr>
          <p:spPr>
            <a:xfrm>
              <a:off x="1197273" y="928980"/>
              <a:ext cx="1981293" cy="6750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3500" b="1" dirty="0">
                  <a:solidFill>
                    <a:srgbClr val="0D5DDF"/>
                  </a:solidFill>
                  <a:latin typeface="Roboto"/>
                  <a:ea typeface="Roboto"/>
                  <a:cs typeface="Roboto"/>
                  <a:sym typeface="Roboto"/>
                </a:rPr>
                <a:t>7</a:t>
              </a:r>
              <a:endParaRPr sz="3500" b="1">
                <a:solidFill>
                  <a:srgbClr val="0D5DDF"/>
                </a:solidFill>
                <a:latin typeface="Roboto"/>
                <a:ea typeface="Roboto"/>
                <a:cs typeface="Roboto"/>
                <a:sym typeface="Roboto"/>
              </a:endParaRPr>
            </a:p>
          </p:txBody>
        </p:sp>
        <p:sp>
          <p:nvSpPr>
            <p:cNvPr id="687" name="Google Shape;687;g117f747f9aa_0_1588"/>
            <p:cNvSpPr/>
            <p:nvPr/>
          </p:nvSpPr>
          <p:spPr>
            <a:xfrm>
              <a:off x="1214120" y="2954064"/>
              <a:ext cx="2030400" cy="1316100"/>
            </a:xfrm>
            <a:prstGeom prst="rect">
              <a:avLst/>
            </a:prstGeom>
            <a:noFill/>
            <a:ln>
              <a:noFill/>
            </a:ln>
          </p:spPr>
          <p:txBody>
            <a:bodyPr spcFirstLastPara="1" wrap="square" lIns="121900" tIns="121900" rIns="121900" bIns="121900" anchor="t" anchorCtr="0">
              <a:noAutofit/>
            </a:bodyPr>
            <a:lstStyle/>
            <a:p>
              <a:pPr marL="177800" lvl="0" indent="25400" algn="ctr" rtl="0">
                <a:lnSpc>
                  <a:spcPct val="115000"/>
                </a:lnSpc>
                <a:spcBef>
                  <a:spcPts val="0"/>
                </a:spcBef>
                <a:spcAft>
                  <a:spcPts val="0"/>
                </a:spcAft>
                <a:buClr>
                  <a:srgbClr val="FFFFFF"/>
                </a:buClr>
                <a:buSzPts val="1600"/>
              </a:pPr>
              <a:r>
                <a:rPr lang="es-AR" sz="1400" dirty="0">
                  <a:solidFill>
                    <a:srgbClr val="FFFFFF"/>
                  </a:solidFill>
                  <a:latin typeface="Roboto"/>
                  <a:ea typeface="Roboto"/>
                  <a:cs typeface="Roboto"/>
                  <a:sym typeface="Roboto"/>
                </a:rPr>
                <a:t>PENAS DE 2 A 3 AÑOS DE PRISIÓN EN SUSPENSO..</a:t>
              </a:r>
              <a:endParaRPr sz="1400">
                <a:solidFill>
                  <a:srgbClr val="FFFFFF"/>
                </a:solidFill>
                <a:latin typeface="Roboto"/>
                <a:ea typeface="Roboto"/>
                <a:cs typeface="Roboto"/>
                <a:sym typeface="Roboto"/>
              </a:endParaRPr>
            </a:p>
          </p:txBody>
        </p:sp>
      </p:grpSp>
      <p:grpSp>
        <p:nvGrpSpPr>
          <p:cNvPr id="4" name="Google Shape;688;g117f747f9aa_0_1588"/>
          <p:cNvGrpSpPr/>
          <p:nvPr/>
        </p:nvGrpSpPr>
        <p:grpSpPr>
          <a:xfrm>
            <a:off x="0" y="2395575"/>
            <a:ext cx="2962884" cy="3751225"/>
            <a:chOff x="911498" y="283716"/>
            <a:chExt cx="2297701" cy="4559097"/>
          </a:xfrm>
        </p:grpSpPr>
        <p:sp>
          <p:nvSpPr>
            <p:cNvPr id="689" name="Google Shape;689;g117f747f9aa_0_1588"/>
            <p:cNvSpPr/>
            <p:nvPr/>
          </p:nvSpPr>
          <p:spPr>
            <a:xfrm>
              <a:off x="1178656" y="283716"/>
              <a:ext cx="2030400" cy="42967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90" name="Google Shape;690;g117f747f9aa_0_1588"/>
            <p:cNvSpPr/>
            <p:nvPr/>
          </p:nvSpPr>
          <p:spPr>
            <a:xfrm>
              <a:off x="1197013" y="295445"/>
              <a:ext cx="1989554" cy="2046880"/>
            </a:xfrm>
            <a:prstGeom prst="rect">
              <a:avLst/>
            </a:prstGeom>
            <a:solidFill>
              <a:srgbClr val="FFFFFF"/>
            </a:solidFill>
            <a:ln w="19050" cap="flat" cmpd="sng">
              <a:solidFill>
                <a:srgbClr val="0D5DDF"/>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91" name="Google Shape;691;g117f747f9aa_0_1588"/>
            <p:cNvSpPr/>
            <p:nvPr/>
          </p:nvSpPr>
          <p:spPr>
            <a:xfrm>
              <a:off x="1178659" y="417911"/>
              <a:ext cx="2017755" cy="6750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3500" b="1" dirty="0">
                  <a:solidFill>
                    <a:srgbClr val="0D5DDF"/>
                  </a:solidFill>
                  <a:latin typeface="Roboto"/>
                  <a:ea typeface="Roboto"/>
                  <a:cs typeface="Roboto"/>
                  <a:sym typeface="Roboto"/>
                </a:rPr>
                <a:t>9</a:t>
              </a:r>
              <a:endParaRPr sz="3500">
                <a:solidFill>
                  <a:srgbClr val="0D5DDF"/>
                </a:solidFill>
                <a:latin typeface="Roboto Thin"/>
                <a:ea typeface="Roboto Thin"/>
                <a:cs typeface="Roboto Thin"/>
                <a:sym typeface="Roboto Thin"/>
              </a:endParaRPr>
            </a:p>
          </p:txBody>
        </p:sp>
        <p:sp>
          <p:nvSpPr>
            <p:cNvPr id="692" name="Google Shape;692;g117f747f9aa_0_1588"/>
            <p:cNvSpPr/>
            <p:nvPr/>
          </p:nvSpPr>
          <p:spPr>
            <a:xfrm rot="5400000">
              <a:off x="1929023" y="2585539"/>
              <a:ext cx="389099" cy="2781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93" name="Google Shape;693;g117f747f9aa_0_1588"/>
            <p:cNvSpPr/>
            <p:nvPr/>
          </p:nvSpPr>
          <p:spPr>
            <a:xfrm>
              <a:off x="1187264" y="1039517"/>
              <a:ext cx="2021806" cy="8274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1600" dirty="0">
                  <a:solidFill>
                    <a:srgbClr val="0D5DDF"/>
                  </a:solidFill>
                  <a:latin typeface="Roboto Medium"/>
                  <a:ea typeface="Roboto Medium"/>
                  <a:cs typeface="Roboto Medium"/>
                  <a:sym typeface="Roboto Medium"/>
                </a:rPr>
                <a:t>CONDENADOS A PENAS DE PRISIÓN EFECTIVA</a:t>
              </a:r>
              <a:endParaRPr sz="1600">
                <a:solidFill>
                  <a:srgbClr val="0D5DDF"/>
                </a:solidFill>
                <a:latin typeface="Roboto Medium"/>
                <a:ea typeface="Roboto Medium"/>
                <a:cs typeface="Roboto Medium"/>
                <a:sym typeface="Roboto Medium"/>
              </a:endParaRPr>
            </a:p>
          </p:txBody>
        </p:sp>
        <p:sp>
          <p:nvSpPr>
            <p:cNvPr id="694" name="Google Shape;694;g117f747f9aa_0_1588"/>
            <p:cNvSpPr/>
            <p:nvPr/>
          </p:nvSpPr>
          <p:spPr>
            <a:xfrm>
              <a:off x="911498" y="2934573"/>
              <a:ext cx="2297701" cy="1908240"/>
            </a:xfrm>
            <a:prstGeom prst="rect">
              <a:avLst/>
            </a:prstGeom>
            <a:noFill/>
            <a:ln>
              <a:noFill/>
            </a:ln>
          </p:spPr>
          <p:txBody>
            <a:bodyPr spcFirstLastPara="1" wrap="square" lIns="121900" tIns="121900" rIns="121900" bIns="121900" anchor="t" anchorCtr="0">
              <a:noAutofit/>
            </a:bodyPr>
            <a:lstStyle/>
            <a:p>
              <a:pPr marL="609600" lvl="0" indent="-406400" algn="l" rtl="0">
                <a:lnSpc>
                  <a:spcPct val="115000"/>
                </a:lnSpc>
                <a:spcBef>
                  <a:spcPts val="0"/>
                </a:spcBef>
                <a:spcAft>
                  <a:spcPts val="0"/>
                </a:spcAft>
                <a:buClr>
                  <a:srgbClr val="FFFFFF"/>
                </a:buClr>
                <a:buSzPts val="1600"/>
                <a:buFont typeface="Roboto"/>
                <a:buChar char="●"/>
              </a:pPr>
              <a:r>
                <a:rPr lang="es-AR" sz="1200" dirty="0">
                  <a:solidFill>
                    <a:srgbClr val="FFFFFF"/>
                  </a:solidFill>
                  <a:latin typeface="Roboto"/>
                  <a:ea typeface="Roboto"/>
                  <a:cs typeface="Roboto"/>
                  <a:sym typeface="Roboto"/>
                </a:rPr>
                <a:t>PENAS DE 3 AÑOS Y 6 MESES A 7 AÑOS Y 6 MESES DE PRISION.</a:t>
              </a:r>
              <a:endParaRPr sz="1200">
                <a:solidFill>
                  <a:srgbClr val="FFFFFF"/>
                </a:solidFill>
                <a:latin typeface="Roboto"/>
                <a:ea typeface="Roboto"/>
                <a:cs typeface="Roboto"/>
                <a:sym typeface="Roboto"/>
              </a:endParaRPr>
            </a:p>
            <a:p>
              <a:pPr marL="609600" lvl="0" indent="-406400" algn="l" rtl="0">
                <a:lnSpc>
                  <a:spcPct val="115000"/>
                </a:lnSpc>
                <a:spcBef>
                  <a:spcPts val="0"/>
                </a:spcBef>
                <a:spcAft>
                  <a:spcPts val="0"/>
                </a:spcAft>
                <a:buClr>
                  <a:srgbClr val="FFFFFF"/>
                </a:buClr>
                <a:buSzPts val="1600"/>
                <a:buFont typeface="Roboto"/>
                <a:buChar char="●"/>
              </a:pPr>
              <a:r>
                <a:rPr lang="es-AR" sz="1200" dirty="0">
                  <a:solidFill>
                    <a:srgbClr val="FFFFFF"/>
                  </a:solidFill>
                  <a:latin typeface="Roboto"/>
                  <a:ea typeface="Roboto"/>
                  <a:cs typeface="Roboto"/>
                  <a:sym typeface="Roboto"/>
                </a:rPr>
                <a:t>INHABILITACIÓN ABSOLUTA POR EL MISMO PLAZO.</a:t>
              </a:r>
              <a:endParaRPr sz="1200">
                <a:solidFill>
                  <a:srgbClr val="FFFFFF"/>
                </a:solidFill>
                <a:latin typeface="Roboto"/>
                <a:ea typeface="Roboto"/>
                <a:cs typeface="Roboto"/>
                <a:sym typeface="Roboto"/>
              </a:endParaRPr>
            </a:p>
          </p:txBody>
        </p:sp>
      </p:grpSp>
      <p:grpSp>
        <p:nvGrpSpPr>
          <p:cNvPr id="5" name="Google Shape;695;g117f747f9aa_0_1588"/>
          <p:cNvGrpSpPr/>
          <p:nvPr/>
        </p:nvGrpSpPr>
        <p:grpSpPr>
          <a:xfrm>
            <a:off x="8854319" y="2425700"/>
            <a:ext cx="2540510" cy="3487212"/>
            <a:chOff x="1118307" y="560928"/>
            <a:chExt cx="2130049" cy="3774857"/>
          </a:xfrm>
        </p:grpSpPr>
        <p:sp>
          <p:nvSpPr>
            <p:cNvPr id="696" name="Google Shape;696;g117f747f9aa_0_1588"/>
            <p:cNvSpPr/>
            <p:nvPr/>
          </p:nvSpPr>
          <p:spPr>
            <a:xfrm>
              <a:off x="1217956" y="785284"/>
              <a:ext cx="2030400" cy="3550501"/>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97" name="Google Shape;697;g117f747f9aa_0_1588"/>
            <p:cNvSpPr/>
            <p:nvPr/>
          </p:nvSpPr>
          <p:spPr>
            <a:xfrm>
              <a:off x="1214056" y="560928"/>
              <a:ext cx="2030400" cy="1759689"/>
            </a:xfrm>
            <a:prstGeom prst="rect">
              <a:avLst/>
            </a:prstGeom>
            <a:solidFill>
              <a:srgbClr val="FFFFFF"/>
            </a:solidFill>
            <a:ln w="19050" cap="flat" cmpd="sng">
              <a:solidFill>
                <a:srgbClr val="0D5DDF"/>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98" name="Google Shape;698;g117f747f9aa_0_1588"/>
            <p:cNvSpPr/>
            <p:nvPr/>
          </p:nvSpPr>
          <p:spPr>
            <a:xfrm>
              <a:off x="1277432" y="1550754"/>
              <a:ext cx="1815000" cy="316194"/>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1400" dirty="0">
                  <a:solidFill>
                    <a:srgbClr val="0D5DDF"/>
                  </a:solidFill>
                  <a:latin typeface="Roboto Medium"/>
                  <a:ea typeface="Roboto Medium"/>
                  <a:cs typeface="Roboto Medium"/>
                  <a:sym typeface="Roboto Medium"/>
                </a:rPr>
                <a:t>DECOMISADOS</a:t>
              </a:r>
              <a:endParaRPr sz="1400">
                <a:solidFill>
                  <a:srgbClr val="0D5DDF"/>
                </a:solidFill>
                <a:latin typeface="Roboto Medium"/>
                <a:ea typeface="Roboto Medium"/>
                <a:cs typeface="Roboto Medium"/>
                <a:sym typeface="Roboto Medium"/>
              </a:endParaRPr>
            </a:p>
          </p:txBody>
        </p:sp>
        <p:sp>
          <p:nvSpPr>
            <p:cNvPr id="699" name="Google Shape;699;g117f747f9aa_0_1588"/>
            <p:cNvSpPr/>
            <p:nvPr/>
          </p:nvSpPr>
          <p:spPr>
            <a:xfrm rot="5400000">
              <a:off x="2062855" y="2539415"/>
              <a:ext cx="389099" cy="2781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700" name="Google Shape;700;g117f747f9aa_0_1588"/>
            <p:cNvSpPr/>
            <p:nvPr/>
          </p:nvSpPr>
          <p:spPr>
            <a:xfrm>
              <a:off x="1118307" y="2768436"/>
              <a:ext cx="2030400" cy="1489500"/>
            </a:xfrm>
            <a:prstGeom prst="rect">
              <a:avLst/>
            </a:prstGeom>
            <a:noFill/>
            <a:ln>
              <a:noFill/>
            </a:ln>
          </p:spPr>
          <p:txBody>
            <a:bodyPr spcFirstLastPara="1" wrap="square" lIns="121900" tIns="121900" rIns="121900" bIns="121900" anchor="t" anchorCtr="0">
              <a:noAutofit/>
            </a:bodyPr>
            <a:lstStyle/>
            <a:p>
              <a:pPr marL="0" lvl="0" indent="0" algn="ctr" rtl="0">
                <a:lnSpc>
                  <a:spcPct val="115000"/>
                </a:lnSpc>
                <a:spcBef>
                  <a:spcPts val="0"/>
                </a:spcBef>
                <a:spcAft>
                  <a:spcPts val="0"/>
                </a:spcAft>
                <a:buNone/>
              </a:pPr>
              <a:endParaRPr lang="es-AR" sz="1400" dirty="0">
                <a:solidFill>
                  <a:srgbClr val="FFFFFF"/>
                </a:solidFill>
                <a:latin typeface="Roboto"/>
                <a:ea typeface="Roboto"/>
                <a:cs typeface="Roboto"/>
                <a:sym typeface="Roboto"/>
              </a:endParaRPr>
            </a:p>
            <a:p>
              <a:pPr marL="0" lvl="0" indent="0" algn="ctr" rtl="0">
                <a:lnSpc>
                  <a:spcPct val="115000"/>
                </a:lnSpc>
                <a:spcBef>
                  <a:spcPts val="0"/>
                </a:spcBef>
                <a:spcAft>
                  <a:spcPts val="0"/>
                </a:spcAft>
                <a:buNone/>
              </a:pPr>
              <a:r>
                <a:rPr lang="es-AR" sz="1400" dirty="0">
                  <a:solidFill>
                    <a:srgbClr val="FFFFFF"/>
                  </a:solidFill>
                  <a:latin typeface="Roboto"/>
                  <a:ea typeface="Roboto"/>
                  <a:cs typeface="Roboto"/>
                  <a:sym typeface="Roboto"/>
                </a:rPr>
                <a:t>SECUESTRADOS EN ALLANAMIENTOS.</a:t>
              </a:r>
              <a:endParaRPr sz="1400">
                <a:solidFill>
                  <a:srgbClr val="FFFFFF"/>
                </a:solidFill>
                <a:latin typeface="Roboto"/>
                <a:ea typeface="Roboto"/>
                <a:cs typeface="Roboto"/>
                <a:sym typeface="Roboto"/>
              </a:endParaRPr>
            </a:p>
          </p:txBody>
        </p:sp>
        <p:sp>
          <p:nvSpPr>
            <p:cNvPr id="701" name="Google Shape;701;g117f747f9aa_0_1588"/>
            <p:cNvSpPr/>
            <p:nvPr/>
          </p:nvSpPr>
          <p:spPr>
            <a:xfrm>
              <a:off x="1186016" y="663064"/>
              <a:ext cx="2049236" cy="1685048"/>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2000" b="1" dirty="0">
                  <a:solidFill>
                    <a:srgbClr val="0D5DDF"/>
                  </a:solidFill>
                  <a:latin typeface="Roboto"/>
                  <a:ea typeface="Roboto"/>
                  <a:cs typeface="Roboto"/>
                  <a:sym typeface="Roboto"/>
                </a:rPr>
                <a:t>U$S39.235, $806.787 y €1405</a:t>
              </a:r>
              <a:endParaRPr sz="2000" b="1">
                <a:solidFill>
                  <a:srgbClr val="0D5DDF"/>
                </a:solidFill>
                <a:latin typeface="Roboto"/>
                <a:ea typeface="Roboto"/>
                <a:cs typeface="Roboto"/>
                <a:sym typeface="Roboto"/>
              </a:endParaRPr>
            </a:p>
          </p:txBody>
        </p:sp>
      </p:grpSp>
      <p:sp>
        <p:nvSpPr>
          <p:cNvPr id="39" name="Google Shape;692;g117f747f9aa_0_1588"/>
          <p:cNvSpPr/>
          <p:nvPr/>
        </p:nvSpPr>
        <p:spPr>
          <a:xfrm rot="5400000">
            <a:off x="4527094" y="4250022"/>
            <a:ext cx="320151" cy="35861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0" name="Google Shape;692;g117f747f9aa_0_1588"/>
          <p:cNvSpPr/>
          <p:nvPr/>
        </p:nvSpPr>
        <p:spPr>
          <a:xfrm rot="5400000">
            <a:off x="7333794" y="4224623"/>
            <a:ext cx="320151" cy="35861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a16="http://schemas.microsoft.com/office/drawing/2014/main" xmlns=""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a16="http://schemas.microsoft.com/office/drawing/2014/main" xmlns=""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a16="http://schemas.microsoft.com/office/drawing/2014/main" xmlns=""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a16="http://schemas.microsoft.com/office/drawing/2014/main" xmlns=""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a16="http://schemas.microsoft.com/office/drawing/2014/main" xmlns=""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a16="http://schemas.microsoft.com/office/drawing/2014/main" xmlns="" id="{88EF2890-AD0B-4908-8423-DF05DE093687}"/>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a16="http://schemas.microsoft.com/office/drawing/2014/main" xmlns="" id="{EF92A15F-863B-475D-BCBD-F9C097D9EA42}"/>
              </a:ext>
            </a:extLst>
          </p:cNvPr>
          <p:cNvPicPr>
            <a:picLocks noChangeAspect="1"/>
          </p:cNvPicPr>
          <p:nvPr/>
        </p:nvPicPr>
        <p:blipFill rotWithShape="1">
          <a:blip r:embed="rId5" cstate="print">
            <a:extLst>
              <a:ext uri="{28A0092B-C50C-407E-A947-70E740481C1C}">
                <a14:useLocalDpi xmlns:a14="http://schemas.microsoft.com/office/drawing/2010/main" xmlns="" val="0"/>
              </a:ext>
            </a:extLst>
          </a:blip>
          <a:srcRect t="26493" b="29706"/>
          <a:stretch/>
        </p:blipFill>
        <p:spPr>
          <a:xfrm>
            <a:off x="8741664" y="531151"/>
            <a:ext cx="2670048" cy="584740"/>
          </a:xfrm>
          <a:prstGeom prst="rect">
            <a:avLst/>
          </a:prstGeom>
        </p:spPr>
      </p:pic>
      <p:sp>
        <p:nvSpPr>
          <p:cNvPr id="9" name="CustomShape 1">
            <a:extLst>
              <a:ext uri="{FF2B5EF4-FFF2-40B4-BE49-F238E27FC236}">
                <a16:creationId xmlns:a16="http://schemas.microsoft.com/office/drawing/2014/main" xmlns="" id="{D904B376-844B-4E09-BF42-CB08EBA07311}"/>
              </a:ext>
            </a:extLst>
          </p:cNvPr>
          <p:cNvSpPr/>
          <p:nvPr/>
        </p:nvSpPr>
        <p:spPr>
          <a:xfrm>
            <a:off x="0" y="3180617"/>
            <a:ext cx="12192000" cy="706432"/>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es-AR" sz="4000" strike="noStrike" spc="-1" dirty="0">
                <a:latin typeface="Calibri"/>
                <a:ea typeface="DejaVu Sans"/>
              </a:rPr>
              <a:t>(Dra. Carla Galeano)</a:t>
            </a:r>
            <a:endParaRPr lang="es-AR" sz="4000" strike="noStrike" spc="-1" dirty="0">
              <a:latin typeface="Arial"/>
            </a:endParaRPr>
          </a:p>
        </p:txBody>
      </p:sp>
      <p:sp>
        <p:nvSpPr>
          <p:cNvPr id="10" name="CustomShape 1">
            <a:extLst>
              <a:ext uri="{FF2B5EF4-FFF2-40B4-BE49-F238E27FC236}">
                <a16:creationId xmlns:a16="http://schemas.microsoft.com/office/drawing/2014/main" xmlns="" id="{B1D06881-4206-4EBA-846D-9883B53DB9C3}"/>
              </a:ext>
            </a:extLst>
          </p:cNvPr>
          <p:cNvSpPr/>
          <p:nvPr/>
        </p:nvSpPr>
        <p:spPr>
          <a:xfrm>
            <a:off x="0" y="3952636"/>
            <a:ext cx="12192000" cy="706432"/>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es-AR" sz="4000" b="1" strike="noStrike" spc="-1" dirty="0">
                <a:solidFill>
                  <a:srgbClr val="808080"/>
                </a:solidFill>
                <a:latin typeface="Calibri"/>
                <a:ea typeface="DejaVu Sans"/>
              </a:rPr>
              <a:t>¡MUCHAS GRACIAS!</a:t>
            </a:r>
            <a:endParaRPr lang="es-AR" sz="4000" b="0" strike="noStrike" spc="-1" dirty="0">
              <a:latin typeface="Arial"/>
            </a:endParaRPr>
          </a:p>
        </p:txBody>
      </p:sp>
    </p:spTree>
    <p:extLst>
      <p:ext uri="{BB962C8B-B14F-4D97-AF65-F5344CB8AC3E}">
        <p14:creationId xmlns:p14="http://schemas.microsoft.com/office/powerpoint/2010/main" xmlns="" val="1094055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a16="http://schemas.microsoft.com/office/drawing/2014/main" xmlns=""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a16="http://schemas.microsoft.com/office/drawing/2014/main" xmlns=""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a16="http://schemas.microsoft.com/office/drawing/2014/main" xmlns=""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a16="http://schemas.microsoft.com/office/drawing/2014/main" xmlns=""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a16="http://schemas.microsoft.com/office/drawing/2014/main" xmlns=""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a16="http://schemas.microsoft.com/office/drawing/2014/main" xmlns="" id="{88EF2890-AD0B-4908-8423-DF05DE093687}"/>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a16="http://schemas.microsoft.com/office/drawing/2014/main" xmlns="" id="{EF92A15F-863B-475D-BCBD-F9C097D9EA42}"/>
              </a:ext>
            </a:extLst>
          </p:cNvPr>
          <p:cNvPicPr>
            <a:picLocks noChangeAspect="1"/>
          </p:cNvPicPr>
          <p:nvPr/>
        </p:nvPicPr>
        <p:blipFill rotWithShape="1">
          <a:blip r:embed="rId5" cstate="print">
            <a:extLst>
              <a:ext uri="{28A0092B-C50C-407E-A947-70E740481C1C}">
                <a14:useLocalDpi xmlns:a14="http://schemas.microsoft.com/office/drawing/2010/main" xmlns="" val="0"/>
              </a:ext>
            </a:extLst>
          </a:blip>
          <a:srcRect t="26493" b="29706"/>
          <a:stretch/>
        </p:blipFill>
        <p:spPr>
          <a:xfrm>
            <a:off x="8741664" y="531151"/>
            <a:ext cx="2670048" cy="584740"/>
          </a:xfrm>
          <a:prstGeom prst="rect">
            <a:avLst/>
          </a:prstGeom>
        </p:spPr>
      </p:pic>
      <p:sp>
        <p:nvSpPr>
          <p:cNvPr id="9" name="8 CuadroTexto"/>
          <p:cNvSpPr txBox="1"/>
          <p:nvPr/>
        </p:nvSpPr>
        <p:spPr>
          <a:xfrm>
            <a:off x="1095270" y="2381459"/>
            <a:ext cx="10506180" cy="4076491"/>
          </a:xfrm>
          <a:prstGeom prst="rect">
            <a:avLst/>
          </a:prstGeom>
          <a:noFill/>
        </p:spPr>
        <p:txBody>
          <a:bodyPr wrap="square" rtlCol="0">
            <a:normAutofit fontScale="70000" lnSpcReduction="20000"/>
          </a:bodyPr>
          <a:lstStyle/>
          <a:p>
            <a:pPr marL="320040" indent="-320040">
              <a:defRPr/>
            </a:pPr>
            <a:r>
              <a:rPr lang="es-AR" sz="4000" b="1" dirty="0"/>
              <a:t>EVASION TRIBUTARIA</a:t>
            </a:r>
          </a:p>
          <a:p>
            <a:r>
              <a:rPr lang="es-AR" dirty="0"/>
              <a:t/>
            </a:r>
            <a:br>
              <a:rPr lang="es-AR" dirty="0"/>
            </a:br>
            <a:r>
              <a:rPr lang="es-AR" b="1" u="sng" dirty="0"/>
              <a:t>ARTÍCULO 1°.- Evasión simple.</a:t>
            </a:r>
            <a:r>
              <a:rPr lang="es-AR" dirty="0"/>
              <a:t> Será reprimido con prisión de dos (2) a seis (6) años el obligado que mediante declaraciones engañosas, ocultaciones maliciosas, o cualquier otro ardid o engaño, sea por acción o por omisión, evadiere total o parcialmente el pago de tributos al fisco nacional, al fisco provincial o a la Ciudad Autónoma de Buenos Aires, siempre que el monto evadido excediere la suma de un millón quinientos mil de pesos ($ 1.500.000) por cada tributo y por cada ejercicio anual, aun cuando se tratare de un tributo instantáneo o de período fiscal inferior a un (1) año. </a:t>
            </a:r>
          </a:p>
          <a:p>
            <a:r>
              <a:rPr lang="es-AR" dirty="0"/>
              <a:t>Para los supuestos de tributos locales, la condición objetiva de punibilidad establecida en el párrafo anterior se considerará para cada jurisdicción en que se hubiere cometido la evasión.</a:t>
            </a:r>
            <a:br>
              <a:rPr lang="es-AR" dirty="0"/>
            </a:br>
            <a:r>
              <a:rPr lang="es-AR" dirty="0"/>
              <a:t/>
            </a:r>
            <a:br>
              <a:rPr lang="es-AR" dirty="0"/>
            </a:br>
            <a:r>
              <a:rPr lang="es-AR" b="1" u="sng" dirty="0"/>
              <a:t>ARTÍCULO 2°.- Evasión agravada</a:t>
            </a:r>
            <a:r>
              <a:rPr lang="es-AR" dirty="0"/>
              <a:t>. La pena será de tres (3) años y seis (6) meses a nueve (9) años de prisión cuando en el caso del artículo 1° se comprobare cualquiera de los siguientes supuestos:</a:t>
            </a:r>
            <a:br>
              <a:rPr lang="es-AR" dirty="0"/>
            </a:br>
            <a:r>
              <a:rPr lang="es-AR" dirty="0"/>
              <a:t/>
            </a:r>
            <a:br>
              <a:rPr lang="es-AR" dirty="0"/>
            </a:br>
            <a:r>
              <a:rPr lang="es-AR" dirty="0"/>
              <a:t>a) El monto evadido superare la suma de quince millones de pesos ($ 15.000.000);</a:t>
            </a:r>
            <a:br>
              <a:rPr lang="es-AR" dirty="0"/>
            </a:br>
            <a:r>
              <a:rPr lang="es-AR" dirty="0"/>
              <a:t/>
            </a:r>
            <a:br>
              <a:rPr lang="es-AR" dirty="0"/>
            </a:br>
            <a:r>
              <a:rPr lang="es-AR" dirty="0"/>
              <a:t>b) Hubieren intervenido persona o personas humanas o jurídicas o entidades interpuestas, o se hubieren utilizado estructuras, negocios, patrimonios de afectación, instrumentos fiduciarios y/o jurisdicciones no cooperantes, para ocultar la identidad o dificultar la identificación del verdadero sujeto obligado y el monto evadido superare la suma de dos millones de pesos ($ 2.000.000);</a:t>
            </a:r>
            <a:br>
              <a:rPr lang="es-AR" dirty="0"/>
            </a:br>
            <a:r>
              <a:rPr lang="es-AR" dirty="0"/>
              <a:t/>
            </a:r>
            <a:br>
              <a:rPr lang="es-AR" dirty="0"/>
            </a:br>
            <a:r>
              <a:rPr lang="es-AR" dirty="0"/>
              <a:t>c) El obligado utilizare fraudulentamente exenciones, desgravaciones, diferimientos, liberaciones, reducciones o cualquier otro tipo de beneficios fiscales, y el monto evadido por tal concepto superare la suma de dos millones de pesos ($ 2.000.000);</a:t>
            </a:r>
            <a:br>
              <a:rPr lang="es-AR" dirty="0"/>
            </a:br>
            <a:r>
              <a:rPr lang="es-AR" dirty="0"/>
              <a:t/>
            </a:r>
            <a:br>
              <a:rPr lang="es-AR" dirty="0"/>
            </a:br>
            <a:r>
              <a:rPr lang="es-AR" dirty="0"/>
              <a:t>d) </a:t>
            </a:r>
            <a:r>
              <a:rPr lang="es-AR" b="1" dirty="0"/>
              <a:t>Hubiere mediado la utilización total o parcial de facturas o cualquier otro documento equivalente, ideológica o materialmente falsos, siempre que el perjuicio generado por tal concepto superare la suma de un millón quinientos mil de pesos ($ 1.500.000).</a:t>
            </a:r>
            <a:endParaRPr lang="es-AR" dirty="0"/>
          </a:p>
          <a:p>
            <a:pPr marL="320040" indent="-320040">
              <a:lnSpc>
                <a:spcPct val="80000"/>
              </a:lnSpc>
              <a:defRPr/>
            </a:pPr>
            <a:endParaRPr lang="es-ES" b="1" dirty="0">
              <a:solidFill>
                <a:srgbClr val="006699"/>
              </a:solidFill>
              <a:latin typeface="Arial Narrow" pitchFamily="34" charset="0"/>
            </a:endParaRPr>
          </a:p>
        </p:txBody>
      </p:sp>
    </p:spTree>
    <p:extLst>
      <p:ext uri="{BB962C8B-B14F-4D97-AF65-F5344CB8AC3E}">
        <p14:creationId xmlns:p14="http://schemas.microsoft.com/office/powerpoint/2010/main" xmlns="" val="1761388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a16="http://schemas.microsoft.com/office/drawing/2014/main" xmlns=""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a16="http://schemas.microsoft.com/office/drawing/2014/main" xmlns=""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a16="http://schemas.microsoft.com/office/drawing/2014/main" xmlns=""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a16="http://schemas.microsoft.com/office/drawing/2014/main" xmlns=""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a16="http://schemas.microsoft.com/office/drawing/2014/main" xmlns=""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a16="http://schemas.microsoft.com/office/drawing/2014/main" xmlns="" id="{88EF2890-AD0B-4908-8423-DF05DE093687}"/>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a16="http://schemas.microsoft.com/office/drawing/2014/main" xmlns="" id="{EF92A15F-863B-475D-BCBD-F9C097D9EA42}"/>
              </a:ext>
            </a:extLst>
          </p:cNvPr>
          <p:cNvPicPr>
            <a:picLocks noChangeAspect="1"/>
          </p:cNvPicPr>
          <p:nvPr/>
        </p:nvPicPr>
        <p:blipFill rotWithShape="1">
          <a:blip r:embed="rId5" cstate="print">
            <a:extLst>
              <a:ext uri="{28A0092B-C50C-407E-A947-70E740481C1C}">
                <a14:useLocalDpi xmlns:a14="http://schemas.microsoft.com/office/drawing/2010/main" xmlns="" val="0"/>
              </a:ext>
            </a:extLst>
          </a:blip>
          <a:srcRect t="26493" b="29706"/>
          <a:stretch/>
        </p:blipFill>
        <p:spPr>
          <a:xfrm>
            <a:off x="8741664" y="531151"/>
            <a:ext cx="2670048" cy="584740"/>
          </a:xfrm>
          <a:prstGeom prst="rect">
            <a:avLst/>
          </a:prstGeom>
        </p:spPr>
      </p:pic>
      <p:sp>
        <p:nvSpPr>
          <p:cNvPr id="9" name="8 CuadroTexto"/>
          <p:cNvSpPr txBox="1"/>
          <p:nvPr/>
        </p:nvSpPr>
        <p:spPr>
          <a:xfrm>
            <a:off x="1095270" y="2381460"/>
            <a:ext cx="10691446" cy="3362116"/>
          </a:xfrm>
          <a:prstGeom prst="rect">
            <a:avLst/>
          </a:prstGeom>
          <a:noFill/>
        </p:spPr>
        <p:txBody>
          <a:bodyPr wrap="square" rtlCol="0">
            <a:normAutofit/>
          </a:bodyPr>
          <a:lstStyle/>
          <a:p>
            <a:pPr marL="320040" indent="-320040">
              <a:lnSpc>
                <a:spcPct val="80000"/>
              </a:lnSpc>
              <a:defRPr/>
            </a:pPr>
            <a:r>
              <a:rPr lang="es-AR" sz="2800" b="1" dirty="0"/>
              <a:t>REGIMEN PENAL TRIBUTARIO</a:t>
            </a:r>
          </a:p>
          <a:p>
            <a:r>
              <a:rPr lang="es-AR" sz="1300" dirty="0"/>
              <a:t>ARTÍCULO 15.- El que a sabiendas:</a:t>
            </a:r>
          </a:p>
          <a:p>
            <a:r>
              <a:rPr lang="es-AR" sz="1300" dirty="0"/>
              <a:t>	a) Dictaminare, informare, diere fe, autorizare o certificare actos jurídicos, balances, estados contables o documentación para facilitar la comisión de los delitos previstos en esta ley, será pasible, además de las penas correspondientes por su participación criminal en el hecho, de la pena de inhabilitación especial por el doble del tiempo de la condena.</a:t>
            </a:r>
            <a:br>
              <a:rPr lang="es-AR" sz="1300" dirty="0"/>
            </a:br>
            <a:r>
              <a:rPr lang="es-AR" sz="1300" dirty="0"/>
              <a:t>	b) Concurriere con dos o más personas para la comisión de alguno de los delitos tipificados en esta ley, será reprimido con un mínimo de cuatro (4) años de prisión.</a:t>
            </a:r>
            <a:br>
              <a:rPr lang="es-AR" sz="1300" dirty="0"/>
            </a:br>
            <a:r>
              <a:rPr lang="es-AR" sz="1300" dirty="0"/>
              <a:t>	c) Formare parte de una organización o asociación compuesta por tres o más personas que habitualmente esté destinada a cometer, colaborar o coadyuvar cualquiera de los ilícitos tipificados en esta ley, será reprimido con prisión de tres (3) años y seis (6) meses a diez (10) años. Si resultare ser jefe u organizador, la pena mínima se elevará a cinco (5) años de prisión.</a:t>
            </a:r>
          </a:p>
          <a:p>
            <a:pPr marL="320040" indent="-320040">
              <a:lnSpc>
                <a:spcPct val="80000"/>
              </a:lnSpc>
              <a:defRPr/>
            </a:pPr>
            <a:endParaRPr lang="es-AR" b="1" dirty="0">
              <a:solidFill>
                <a:srgbClr val="006699"/>
              </a:solidFill>
              <a:latin typeface="Arial Narrow" pitchFamily="34" charset="0"/>
            </a:endParaRPr>
          </a:p>
          <a:p>
            <a:pPr marL="320040" indent="-320040">
              <a:lnSpc>
                <a:spcPct val="80000"/>
              </a:lnSpc>
              <a:defRPr/>
            </a:pPr>
            <a:endParaRPr lang="es-ES" b="1" dirty="0">
              <a:solidFill>
                <a:srgbClr val="006699"/>
              </a:solidFill>
              <a:latin typeface="Arial Narrow" pitchFamily="34" charset="0"/>
            </a:endParaRPr>
          </a:p>
        </p:txBody>
      </p:sp>
    </p:spTree>
    <p:extLst>
      <p:ext uri="{BB962C8B-B14F-4D97-AF65-F5344CB8AC3E}">
        <p14:creationId xmlns:p14="http://schemas.microsoft.com/office/powerpoint/2010/main" xmlns="" val="1761388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a16="http://schemas.microsoft.com/office/drawing/2014/main" xmlns=""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a16="http://schemas.microsoft.com/office/drawing/2014/main" xmlns=""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a16="http://schemas.microsoft.com/office/drawing/2014/main" xmlns=""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a16="http://schemas.microsoft.com/office/drawing/2014/main" xmlns=""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a16="http://schemas.microsoft.com/office/drawing/2014/main" xmlns=""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a16="http://schemas.microsoft.com/office/drawing/2014/main" xmlns="" id="{88EF2890-AD0B-4908-8423-DF05DE093687}"/>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a16="http://schemas.microsoft.com/office/drawing/2014/main" xmlns="" id="{EF92A15F-863B-475D-BCBD-F9C097D9EA42}"/>
              </a:ext>
            </a:extLst>
          </p:cNvPr>
          <p:cNvPicPr>
            <a:picLocks noChangeAspect="1"/>
          </p:cNvPicPr>
          <p:nvPr/>
        </p:nvPicPr>
        <p:blipFill rotWithShape="1">
          <a:blip r:embed="rId5" cstate="print">
            <a:extLst>
              <a:ext uri="{28A0092B-C50C-407E-A947-70E740481C1C}">
                <a14:useLocalDpi xmlns:a14="http://schemas.microsoft.com/office/drawing/2010/main" xmlns="" val="0"/>
              </a:ext>
            </a:extLst>
          </a:blip>
          <a:srcRect t="26493" b="29706"/>
          <a:stretch/>
        </p:blipFill>
        <p:spPr>
          <a:xfrm>
            <a:off x="8741664" y="531151"/>
            <a:ext cx="2670048" cy="584740"/>
          </a:xfrm>
          <a:prstGeom prst="rect">
            <a:avLst/>
          </a:prstGeom>
        </p:spPr>
      </p:pic>
      <p:sp>
        <p:nvSpPr>
          <p:cNvPr id="9" name="8 CuadroTexto"/>
          <p:cNvSpPr txBox="1"/>
          <p:nvPr/>
        </p:nvSpPr>
        <p:spPr>
          <a:xfrm>
            <a:off x="1095270" y="2136775"/>
            <a:ext cx="10550630" cy="4178299"/>
          </a:xfrm>
          <a:prstGeom prst="rect">
            <a:avLst/>
          </a:prstGeom>
          <a:noFill/>
        </p:spPr>
        <p:txBody>
          <a:bodyPr wrap="square" rtlCol="0">
            <a:normAutofit/>
          </a:bodyPr>
          <a:lstStyle/>
          <a:p>
            <a:pPr marL="320040" indent="-320040">
              <a:lnSpc>
                <a:spcPct val="80000"/>
              </a:lnSpc>
              <a:defRPr/>
            </a:pPr>
            <a:r>
              <a:rPr lang="es-AR" sz="2800" b="1" dirty="0"/>
              <a:t>ASPECTOS SALIENTES DE LA  ASOCIACIÓN ILÍCITA FISCAL</a:t>
            </a:r>
          </a:p>
          <a:p>
            <a:endParaRPr lang="es-AR" sz="1600" b="1" u="sng" dirty="0"/>
          </a:p>
          <a:p>
            <a:r>
              <a:rPr lang="es-AR" sz="1600" b="1" u="sng" dirty="0"/>
              <a:t>En el aspecto objetivo: </a:t>
            </a:r>
            <a:endParaRPr lang="es-AR" sz="1600" dirty="0"/>
          </a:p>
          <a:p>
            <a:r>
              <a:rPr lang="es-AR" sz="1600" dirty="0"/>
              <a:t>1) La existencia de una organización o asociación con un mínimo de tres integrantes, lo que conlleva a un acuerdo de voluntades (expreso o tácito) con intención de perdurar en el tiempo; </a:t>
            </a:r>
          </a:p>
          <a:p>
            <a:r>
              <a:rPr lang="es-AR" sz="1600" dirty="0"/>
              <a:t>2) El fin propio y habitual de la asociación dirigido a cometer cualquiera de los delitos tipificados en la ley penal tributaria, ya sea por alguno/s de sus propios miembros (en cuyo caso se presentará eventualmente a su respecto un concurso real de ambos ilícitos) o bien por terceros, obligados tributarios ajenos a la organización. </a:t>
            </a:r>
          </a:p>
          <a:p>
            <a:endParaRPr lang="es-AR" sz="1600" dirty="0"/>
          </a:p>
          <a:p>
            <a:r>
              <a:rPr lang="es-AR" sz="1600" b="1" u="sng" dirty="0"/>
              <a:t>En el aspecto subjetivo:</a:t>
            </a:r>
          </a:p>
          <a:p>
            <a:pPr lvl="0"/>
            <a:r>
              <a:rPr lang="es-AR" sz="1600" dirty="0"/>
              <a:t>1)El conocimiento de integrar una asociación de tres o más personas,  que esa organización tiene el fin de cometer delitos tributarios, que habitualmente  lleva a conductas que persiguen ese fin; y</a:t>
            </a:r>
          </a:p>
          <a:p>
            <a:r>
              <a:rPr lang="es-AR" sz="1600" dirty="0"/>
              <a:t> 2) la voluntad de realizar algún aporte a esa asociación con tal objeto ( en el caso en análisis,  todos tenían un rol definido y en función del mismo aportaban a la organización)</a:t>
            </a:r>
          </a:p>
          <a:p>
            <a:pPr marL="320040" indent="-320040">
              <a:lnSpc>
                <a:spcPct val="80000"/>
              </a:lnSpc>
              <a:defRPr/>
            </a:pPr>
            <a:endParaRPr lang="es-AR" sz="2800" b="1" dirty="0"/>
          </a:p>
          <a:p>
            <a:pPr marL="320040" indent="-320040">
              <a:lnSpc>
                <a:spcPct val="80000"/>
              </a:lnSpc>
              <a:defRPr/>
            </a:pPr>
            <a:endParaRPr lang="es-AR" sz="2800" b="1" dirty="0"/>
          </a:p>
          <a:p>
            <a:pPr marL="320040" indent="-320040">
              <a:lnSpc>
                <a:spcPct val="80000"/>
              </a:lnSpc>
              <a:defRPr/>
            </a:pPr>
            <a:endParaRPr lang="es-AR" sz="2800" b="1" dirty="0"/>
          </a:p>
          <a:p>
            <a:pPr marL="320040" indent="-320040">
              <a:lnSpc>
                <a:spcPct val="80000"/>
              </a:lnSpc>
              <a:defRPr/>
            </a:pPr>
            <a:endParaRPr lang="es-AR" b="1" dirty="0">
              <a:solidFill>
                <a:srgbClr val="006699"/>
              </a:solidFill>
              <a:latin typeface="Arial Narrow" pitchFamily="34" charset="0"/>
            </a:endParaRPr>
          </a:p>
          <a:p>
            <a:pPr marL="320040" indent="-320040">
              <a:lnSpc>
                <a:spcPct val="80000"/>
              </a:lnSpc>
              <a:defRPr/>
            </a:pPr>
            <a:endParaRPr lang="es-AR" b="1" dirty="0">
              <a:solidFill>
                <a:srgbClr val="006699"/>
              </a:solidFill>
              <a:latin typeface="Arial Narrow" pitchFamily="34" charset="0"/>
            </a:endParaRPr>
          </a:p>
          <a:p>
            <a:pPr marL="320040" indent="-320040">
              <a:lnSpc>
                <a:spcPct val="80000"/>
              </a:lnSpc>
              <a:defRPr/>
            </a:pPr>
            <a:endParaRPr lang="es-ES" b="1" dirty="0">
              <a:solidFill>
                <a:srgbClr val="006699"/>
              </a:solidFill>
              <a:latin typeface="Arial Narrow" pitchFamily="34" charset="0"/>
            </a:endParaRPr>
          </a:p>
        </p:txBody>
      </p:sp>
    </p:spTree>
    <p:extLst>
      <p:ext uri="{BB962C8B-B14F-4D97-AF65-F5344CB8AC3E}">
        <p14:creationId xmlns:p14="http://schemas.microsoft.com/office/powerpoint/2010/main" xmlns="" val="1761388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a16="http://schemas.microsoft.com/office/drawing/2014/main" xmlns=""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a16="http://schemas.microsoft.com/office/drawing/2014/main" xmlns=""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a16="http://schemas.microsoft.com/office/drawing/2014/main" xmlns=""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a16="http://schemas.microsoft.com/office/drawing/2014/main" xmlns=""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a16="http://schemas.microsoft.com/office/drawing/2014/main" xmlns=""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a16="http://schemas.microsoft.com/office/drawing/2014/main" xmlns="" id="{88EF2890-AD0B-4908-8423-DF05DE093687}"/>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a16="http://schemas.microsoft.com/office/drawing/2014/main" xmlns="" id="{EF92A15F-863B-475D-BCBD-F9C097D9EA42}"/>
              </a:ext>
            </a:extLst>
          </p:cNvPr>
          <p:cNvPicPr>
            <a:picLocks noChangeAspect="1"/>
          </p:cNvPicPr>
          <p:nvPr/>
        </p:nvPicPr>
        <p:blipFill rotWithShape="1">
          <a:blip r:embed="rId5" cstate="print">
            <a:extLst>
              <a:ext uri="{28A0092B-C50C-407E-A947-70E740481C1C}">
                <a14:useLocalDpi xmlns:a14="http://schemas.microsoft.com/office/drawing/2010/main" xmlns="" val="0"/>
              </a:ext>
            </a:extLst>
          </a:blip>
          <a:srcRect t="26493" b="29706"/>
          <a:stretch/>
        </p:blipFill>
        <p:spPr>
          <a:xfrm>
            <a:off x="8741664" y="531151"/>
            <a:ext cx="2670048" cy="584740"/>
          </a:xfrm>
          <a:prstGeom prst="rect">
            <a:avLst/>
          </a:prstGeom>
        </p:spPr>
      </p:pic>
      <p:sp>
        <p:nvSpPr>
          <p:cNvPr id="9" name="8 CuadroTexto"/>
          <p:cNvSpPr txBox="1"/>
          <p:nvPr/>
        </p:nvSpPr>
        <p:spPr>
          <a:xfrm>
            <a:off x="1017769" y="2203162"/>
            <a:ext cx="10550630" cy="4178299"/>
          </a:xfrm>
          <a:prstGeom prst="rect">
            <a:avLst/>
          </a:prstGeom>
          <a:noFill/>
        </p:spPr>
        <p:txBody>
          <a:bodyPr wrap="square" rtlCol="0">
            <a:normAutofit/>
          </a:bodyPr>
          <a:lstStyle/>
          <a:p>
            <a:r>
              <a:rPr lang="es-AR" sz="2200" b="1" dirty="0">
                <a:latin typeface="Arial" panose="020B0604020202020204" pitchFamily="34" charset="0"/>
                <a:cs typeface="Arial" panose="020B0604020202020204" pitchFamily="34" charset="0"/>
              </a:rPr>
              <a:t>FACTURA APÓCRIFA. </a:t>
            </a:r>
          </a:p>
          <a:p>
            <a:endParaRPr lang="es-AR" sz="1100" dirty="0">
              <a:latin typeface="Arial" panose="020B0604020202020204" pitchFamily="34" charset="0"/>
              <a:cs typeface="Arial" panose="020B0604020202020204" pitchFamily="34" charset="0"/>
            </a:endParaRPr>
          </a:p>
          <a:p>
            <a:r>
              <a:rPr lang="es-AR" sz="1100" dirty="0">
                <a:latin typeface="Arial" panose="020B0604020202020204" pitchFamily="34" charset="0"/>
                <a:cs typeface="Arial" panose="020B0604020202020204" pitchFamily="34" charset="0"/>
              </a:rPr>
              <a:t>El emisor y/o el receptor  simulan una relación jurídica ficticia con la intención de acreditar una operación mercantil inexistente (bienes o servicios).</a:t>
            </a:r>
          </a:p>
          <a:p>
            <a:endParaRPr lang="es-AR" sz="1100" dirty="0">
              <a:latin typeface="Arial" panose="020B0604020202020204" pitchFamily="34" charset="0"/>
              <a:cs typeface="Arial" panose="020B0604020202020204" pitchFamily="34" charset="0"/>
            </a:endParaRPr>
          </a:p>
          <a:p>
            <a:pPr algn="ctr"/>
            <a:r>
              <a:rPr lang="es-AR" sz="1100" dirty="0">
                <a:latin typeface="Arial" panose="020B0604020202020204" pitchFamily="34" charset="0"/>
                <a:cs typeface="Arial" panose="020B0604020202020204" pitchFamily="34" charset="0"/>
              </a:rPr>
              <a:t>“Así, un proveedor puede ser material o ideológicamente apócrifo y el hecho de que se hayan aportado facturas de compras, no es suficiente para acreditar la veracidad de las operaciones (es decir, su verdadera existencia). No alcanza a efectos de probar la existencia de una operación solamente su verosimilitud formal…ya que la facturación debe ser material e ideológicamente válida. Pues </a:t>
            </a:r>
            <a:r>
              <a:rPr lang="es-AR" sz="1100" b="1" dirty="0">
                <a:latin typeface="Arial" panose="020B0604020202020204" pitchFamily="34" charset="0"/>
                <a:cs typeface="Arial" panose="020B0604020202020204" pitchFamily="34" charset="0"/>
              </a:rPr>
              <a:t>el documento no sólo debe cumplir con todos los requisitos extrínsecos previstos por las normas para su emisión (validez material), sino que también su contenido debe reflejar la operación efectivamente realizada por el responsable (validez ideológica)</a:t>
            </a:r>
            <a:r>
              <a:rPr lang="es-AR" sz="1100" dirty="0">
                <a:latin typeface="Arial" panose="020B0604020202020204" pitchFamily="34" charset="0"/>
                <a:cs typeface="Arial" panose="020B0604020202020204" pitchFamily="34" charset="0"/>
              </a:rPr>
              <a:t>.”</a:t>
            </a:r>
            <a:r>
              <a:rPr lang="es-AR" sz="1100" b="1" dirty="0">
                <a:latin typeface="Arial" panose="020B0604020202020204" pitchFamily="34" charset="0"/>
                <a:cs typeface="Arial" panose="020B0604020202020204" pitchFamily="34" charset="0"/>
              </a:rPr>
              <a:t> </a:t>
            </a:r>
            <a:endParaRPr lang="es-AR" sz="1100" dirty="0">
              <a:latin typeface="Arial" panose="020B0604020202020204" pitchFamily="34" charset="0"/>
              <a:cs typeface="Arial" panose="020B0604020202020204" pitchFamily="34" charset="0"/>
            </a:endParaRPr>
          </a:p>
          <a:p>
            <a:pPr algn="ctr"/>
            <a:r>
              <a:rPr lang="es-AR" sz="1100" i="1" dirty="0">
                <a:latin typeface="Arial" panose="020B0604020202020204" pitchFamily="34" charset="0"/>
                <a:cs typeface="Arial" panose="020B0604020202020204" pitchFamily="34" charset="0"/>
              </a:rPr>
              <a:t>"JUZGADO FEDERAL DE MENDOZA N° 3, SECRETARÍA PENAL D, “</a:t>
            </a:r>
            <a:r>
              <a:rPr lang="es-AR" sz="1100" i="1" dirty="0" err="1">
                <a:latin typeface="Arial" panose="020B0604020202020204" pitchFamily="34" charset="0"/>
                <a:cs typeface="Arial" panose="020B0604020202020204" pitchFamily="34" charset="0"/>
              </a:rPr>
              <a:t>Stornini</a:t>
            </a:r>
            <a:r>
              <a:rPr lang="es-AR" sz="1100" i="1" dirty="0">
                <a:latin typeface="Arial" panose="020B0604020202020204" pitchFamily="34" charset="0"/>
                <a:cs typeface="Arial" panose="020B0604020202020204" pitchFamily="34" charset="0"/>
              </a:rPr>
              <a:t>, Fernando Ariel y otro s/ infracción ley 24.769”, 05/07/2019.</a:t>
            </a:r>
            <a:endParaRPr lang="es-AR" sz="1100" dirty="0">
              <a:latin typeface="Arial" panose="020B0604020202020204" pitchFamily="34" charset="0"/>
              <a:cs typeface="Arial" panose="020B0604020202020204" pitchFamily="34" charset="0"/>
            </a:endParaRPr>
          </a:p>
          <a:p>
            <a:pPr algn="ctr"/>
            <a:r>
              <a:rPr lang="es-AR" sz="1100" dirty="0">
                <a:latin typeface="Arial" panose="020B0604020202020204" pitchFamily="34" charset="0"/>
                <a:cs typeface="Arial" panose="020B0604020202020204" pitchFamily="34" charset="0"/>
              </a:rPr>
              <a:t> </a:t>
            </a:r>
          </a:p>
          <a:p>
            <a:r>
              <a:rPr lang="es-AR" sz="1100" dirty="0">
                <a:latin typeface="Arial" panose="020B0604020202020204" pitchFamily="34" charset="0"/>
                <a:cs typeface="Arial" panose="020B0604020202020204" pitchFamily="34" charset="0"/>
              </a:rPr>
              <a:t>El crédito fiscal apócrifo provisto por este tipo de asociaciones  a través de una “comisión” habitualmente proviene de:</a:t>
            </a:r>
          </a:p>
          <a:p>
            <a:r>
              <a:rPr lang="es-AR" sz="1100" dirty="0">
                <a:latin typeface="Arial" panose="020B0604020202020204" pitchFamily="34" charset="0"/>
                <a:cs typeface="Arial" panose="020B0604020202020204" pitchFamily="34" charset="0"/>
              </a:rPr>
              <a:t> </a:t>
            </a:r>
          </a:p>
          <a:p>
            <a:pPr marL="228600" indent="-228600">
              <a:buAutoNum type="arabicPeriod"/>
            </a:pPr>
            <a:r>
              <a:rPr lang="es-AR" sz="1100" dirty="0">
                <a:latin typeface="Arial" panose="020B0604020202020204" pitchFamily="34" charset="0"/>
                <a:cs typeface="Arial" panose="020B0604020202020204" pitchFamily="34" charset="0"/>
              </a:rPr>
              <a:t>“Usinas Puras”:  No son mas que facturas comerciales emitidas por contribuyentes ficticios, personas físicas o jurídicas existentes solo en “papel”, cuya única actividad es justamente la emisión de facturación apócrifa;</a:t>
            </a:r>
          </a:p>
          <a:p>
            <a:pPr marL="228600" indent="-228600">
              <a:buAutoNum type="arabicPeriod"/>
            </a:pPr>
            <a:r>
              <a:rPr lang="es-AR" sz="1100" dirty="0">
                <a:latin typeface="Arial" panose="020B0604020202020204" pitchFamily="34" charset="0"/>
                <a:cs typeface="Arial" panose="020B0604020202020204" pitchFamily="34" charset="0"/>
              </a:rPr>
              <a:t> “Usinas Mixtas”: Se trata de facturación emitida por contribuyentes que realmente existen pero  que en determinados casos, “venden” sus facturas sin haber  vendido los bienes o prestado el servicio documentados en la misma; y</a:t>
            </a:r>
          </a:p>
          <a:p>
            <a:pPr marL="228600" indent="-228600">
              <a:buAutoNum type="arabicPeriod"/>
            </a:pPr>
            <a:r>
              <a:rPr lang="es-AR" sz="1100" dirty="0">
                <a:latin typeface="Arial" panose="020B0604020202020204" pitchFamily="34" charset="0"/>
                <a:cs typeface="Arial" panose="020B0604020202020204" pitchFamily="34" charset="0"/>
              </a:rPr>
              <a:t>Contribuyentes a los que les “clonaron” sus facturas  o emisión sin autorización.</a:t>
            </a:r>
            <a:endParaRPr lang="es-AR" sz="4400" dirty="0">
              <a:latin typeface="Arial" panose="020B0604020202020204" pitchFamily="34" charset="0"/>
              <a:cs typeface="Arial" panose="020B0604020202020204" pitchFamily="34" charset="0"/>
            </a:endParaRPr>
          </a:p>
          <a:p>
            <a:pPr lvl="0"/>
            <a:endParaRPr lang="es-AR" sz="4400" dirty="0">
              <a:latin typeface="Arial" panose="020B0604020202020204" pitchFamily="34" charset="0"/>
              <a:cs typeface="Arial" panose="020B0604020202020204" pitchFamily="34" charset="0"/>
            </a:endParaRPr>
          </a:p>
          <a:p>
            <a:pPr lvl="0"/>
            <a:endParaRPr lang="es-AR" sz="4400" dirty="0"/>
          </a:p>
          <a:p>
            <a:pPr marL="320040" indent="-320040">
              <a:lnSpc>
                <a:spcPct val="80000"/>
              </a:lnSpc>
              <a:defRPr/>
            </a:pPr>
            <a:endParaRPr lang="es-AR" sz="4400" b="1" dirty="0"/>
          </a:p>
          <a:p>
            <a:pPr marL="320040" indent="-320040">
              <a:lnSpc>
                <a:spcPct val="80000"/>
              </a:lnSpc>
              <a:defRPr/>
            </a:pPr>
            <a:endParaRPr lang="es-AR" sz="3400" b="1" dirty="0"/>
          </a:p>
          <a:p>
            <a:pPr marL="320040" indent="-320040">
              <a:lnSpc>
                <a:spcPct val="80000"/>
              </a:lnSpc>
              <a:defRPr/>
            </a:pPr>
            <a:endParaRPr lang="es-AR" sz="2800" b="1" dirty="0"/>
          </a:p>
          <a:p>
            <a:pPr marL="320040" indent="-320040">
              <a:lnSpc>
                <a:spcPct val="80000"/>
              </a:lnSpc>
              <a:defRPr/>
            </a:pPr>
            <a:endParaRPr lang="es-AR" b="1" dirty="0">
              <a:solidFill>
                <a:srgbClr val="006699"/>
              </a:solidFill>
              <a:latin typeface="Arial Narrow" pitchFamily="34" charset="0"/>
            </a:endParaRPr>
          </a:p>
          <a:p>
            <a:pPr marL="320040" indent="-320040">
              <a:lnSpc>
                <a:spcPct val="80000"/>
              </a:lnSpc>
              <a:defRPr/>
            </a:pPr>
            <a:endParaRPr lang="es-AR" b="1" dirty="0">
              <a:solidFill>
                <a:srgbClr val="006699"/>
              </a:solidFill>
              <a:latin typeface="Arial Narrow" pitchFamily="34" charset="0"/>
            </a:endParaRPr>
          </a:p>
          <a:p>
            <a:pPr marL="320040" indent="-320040">
              <a:lnSpc>
                <a:spcPct val="80000"/>
              </a:lnSpc>
              <a:defRPr/>
            </a:pPr>
            <a:endParaRPr lang="es-ES" b="1" dirty="0">
              <a:solidFill>
                <a:srgbClr val="006699"/>
              </a:solidFill>
              <a:latin typeface="Arial Narrow" pitchFamily="34" charset="0"/>
            </a:endParaRPr>
          </a:p>
        </p:txBody>
      </p:sp>
    </p:spTree>
    <p:extLst>
      <p:ext uri="{BB962C8B-B14F-4D97-AF65-F5344CB8AC3E}">
        <p14:creationId xmlns:p14="http://schemas.microsoft.com/office/powerpoint/2010/main" xmlns="" val="1761388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p2"/>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2"/>
          <p:cNvSpPr/>
          <p:nvPr/>
        </p:nvSpPr>
        <p:spPr>
          <a:xfrm>
            <a:off x="2466360" y="386388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342" name="Google Shape;342;p2"/>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343" name="Google Shape;343;p2"/>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44" name="Google Shape;344;p2"/>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345" name="Google Shape;345;p2"/>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346" name="Google Shape;346;p2"/>
          <p:cNvSpPr/>
          <p:nvPr/>
        </p:nvSpPr>
        <p:spPr>
          <a:xfrm>
            <a:off x="1932840" y="2080174"/>
            <a:ext cx="8650080" cy="2462213"/>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r>
              <a:rPr lang="es-AR" sz="3200" b="1" i="0" u="none" strike="noStrike" cap="none" dirty="0">
                <a:solidFill>
                  <a:schemeClr val="accent1"/>
                </a:solidFill>
              </a:rPr>
              <a:t>Asociación ilícita fiscal y evasión agravada por la utilización de facturación apócrifa.</a:t>
            </a:r>
          </a:p>
          <a:p>
            <a:pPr marL="0" marR="0" lvl="0" indent="0" algn="ctr" rtl="0">
              <a:lnSpc>
                <a:spcPct val="100000"/>
              </a:lnSpc>
              <a:spcBef>
                <a:spcPts val="0"/>
              </a:spcBef>
              <a:spcAft>
                <a:spcPts val="0"/>
              </a:spcAft>
              <a:buNone/>
            </a:pPr>
            <a:r>
              <a:rPr lang="es-AR" sz="3200" b="1" dirty="0">
                <a:solidFill>
                  <a:schemeClr val="accent1"/>
                </a:solidFill>
              </a:rPr>
              <a:t>CASO PENAL</a:t>
            </a:r>
            <a:endParaRPr sz="3200" b="1" i="0" u="none" strike="noStrike" cap="none" dirty="0">
              <a:solidFill>
                <a:schemeClr val="accent1"/>
              </a:solidFill>
            </a:endParaRPr>
          </a:p>
          <a:p>
            <a:pPr marL="0" marR="0" lvl="0" indent="0" algn="ctr" rtl="0">
              <a:lnSpc>
                <a:spcPct val="100000"/>
              </a:lnSpc>
              <a:spcBef>
                <a:spcPts val="0"/>
              </a:spcBef>
              <a:spcAft>
                <a:spcPts val="0"/>
              </a:spcAft>
              <a:buNone/>
            </a:pPr>
            <a:endParaRPr sz="32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3200" b="0" i="0" u="none" strike="noStrike" cap="none" dirty="0">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3"/>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3"/>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3"/>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355" name="Google Shape;355;p3"/>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356" name="Google Shape;356;p3"/>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57" name="Google Shape;357;p3"/>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358" name="Google Shape;358;p3"/>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359" name="Google Shape;359;p3"/>
          <p:cNvSpPr/>
          <p:nvPr/>
        </p:nvSpPr>
        <p:spPr>
          <a:xfrm>
            <a:off x="669775" y="1787400"/>
            <a:ext cx="10937700" cy="2062103"/>
          </a:xfrm>
          <a:prstGeom prst="rect">
            <a:avLst/>
          </a:prstGeom>
          <a:noFill/>
          <a:ln>
            <a:noFill/>
          </a:ln>
        </p:spPr>
        <p:txBody>
          <a:bodyPr spcFirstLastPara="1" wrap="square" lIns="0" tIns="0" rIns="0" bIns="0" anchor="ctr" anchorCtr="0">
            <a:spAutoFit/>
          </a:bodyPr>
          <a:lstStyle/>
          <a:p>
            <a:pPr marL="0" marR="0" lvl="0" indent="0" rtl="0">
              <a:lnSpc>
                <a:spcPct val="100000"/>
              </a:lnSpc>
              <a:spcBef>
                <a:spcPts val="0"/>
              </a:spcBef>
              <a:spcAft>
                <a:spcPts val="0"/>
              </a:spcAft>
              <a:buNone/>
            </a:pPr>
            <a:r>
              <a:rPr lang="es-AR" sz="2400" b="1" i="0" u="none" strike="noStrike" cap="none" dirty="0">
                <a:solidFill>
                  <a:srgbClr val="000000"/>
                </a:solidFill>
                <a:ea typeface="Arial"/>
                <a:cs typeface="Arial"/>
                <a:sym typeface="Arial"/>
              </a:rPr>
              <a:t>ORIGEN DE LA INVESTIGACIÓN</a:t>
            </a:r>
            <a:endParaRPr sz="2400" b="0" i="0" u="none" strike="noStrike" cap="none" dirty="0">
              <a:ea typeface="Arial"/>
              <a:cs typeface="Arial"/>
              <a:sym typeface="Arial"/>
            </a:endParaRPr>
          </a:p>
          <a:p>
            <a:pPr marL="0" marR="0" lvl="0" indent="0" algn="ctr" rtl="0">
              <a:lnSpc>
                <a:spcPct val="100000"/>
              </a:lnSpc>
              <a:spcBef>
                <a:spcPts val="0"/>
              </a:spcBef>
              <a:spcAft>
                <a:spcPts val="0"/>
              </a:spcAft>
              <a:buNone/>
            </a:pPr>
            <a:endParaRPr sz="2000" b="0" i="0" u="none" strike="noStrike" cap="none" dirty="0">
              <a:ea typeface="Arial"/>
              <a:cs typeface="Arial"/>
              <a:sym typeface="Arial"/>
            </a:endParaRPr>
          </a:p>
          <a:p>
            <a:pPr marL="0" marR="0" lvl="0" indent="0" algn="just" rtl="0">
              <a:lnSpc>
                <a:spcPct val="100000"/>
              </a:lnSpc>
              <a:spcBef>
                <a:spcPts val="0"/>
              </a:spcBef>
              <a:spcAft>
                <a:spcPts val="0"/>
              </a:spcAft>
              <a:buNone/>
            </a:pPr>
            <a:r>
              <a:rPr lang="es-AR" dirty="0"/>
              <a:t>Durante u</a:t>
            </a:r>
            <a:r>
              <a:rPr lang="es-AR" b="0" i="0" u="none" strike="noStrike" cap="none" dirty="0">
                <a:solidFill>
                  <a:srgbClr val="000000"/>
                </a:solidFill>
                <a:ea typeface="Arial"/>
                <a:cs typeface="Arial"/>
                <a:sym typeface="Arial"/>
              </a:rPr>
              <a:t>na fiscalización ordinaria se </a:t>
            </a:r>
            <a:r>
              <a:rPr lang="es-AR" b="0" i="0" u="none" strike="noStrike" cap="none" dirty="0" err="1">
                <a:solidFill>
                  <a:srgbClr val="000000"/>
                </a:solidFill>
                <a:ea typeface="Arial"/>
                <a:cs typeface="Arial"/>
                <a:sym typeface="Arial"/>
              </a:rPr>
              <a:t>circularizaron</a:t>
            </a:r>
            <a:r>
              <a:rPr lang="es-AR" b="0" i="0" u="none" strike="noStrike" cap="none" dirty="0">
                <a:solidFill>
                  <a:srgbClr val="000000"/>
                </a:solidFill>
                <a:ea typeface="Arial"/>
                <a:cs typeface="Arial"/>
                <a:sym typeface="Arial"/>
              </a:rPr>
              <a:t> proveedores del contribuyente, verificándose que uno de ellos desconoció los comprobantes electrónicos registrados por tal contribuyente. </a:t>
            </a:r>
            <a:endParaRPr b="0" i="0" u="none" strike="noStrike" cap="none" dirty="0">
              <a:ea typeface="Arial"/>
              <a:cs typeface="Arial"/>
              <a:sym typeface="Arial"/>
            </a:endParaRPr>
          </a:p>
          <a:p>
            <a:pPr marL="0" marR="0" lvl="0" indent="0" algn="just" rtl="0">
              <a:lnSpc>
                <a:spcPct val="100000"/>
              </a:lnSpc>
              <a:spcBef>
                <a:spcPts val="0"/>
              </a:spcBef>
              <a:spcAft>
                <a:spcPts val="0"/>
              </a:spcAft>
              <a:buNone/>
            </a:pPr>
            <a:r>
              <a:rPr lang="es-AR" dirty="0"/>
              <a:t>Estas</a:t>
            </a:r>
            <a:r>
              <a:rPr lang="es-AR" b="0" i="0" u="none" strike="noStrike" cap="none" dirty="0">
                <a:solidFill>
                  <a:srgbClr val="000000"/>
                </a:solidFill>
                <a:ea typeface="Arial"/>
                <a:cs typeface="Arial"/>
                <a:sym typeface="Arial"/>
              </a:rPr>
              <a:t> facturas habían sido emitidas desde puntos de venta </a:t>
            </a:r>
            <a:r>
              <a:rPr lang="es-AR" dirty="0"/>
              <a:t>no</a:t>
            </a:r>
            <a:r>
              <a:rPr lang="es-AR" b="0" i="0" u="none" strike="noStrike" cap="none" dirty="0">
                <a:solidFill>
                  <a:srgbClr val="000000"/>
                </a:solidFill>
                <a:ea typeface="Arial"/>
                <a:cs typeface="Arial"/>
                <a:sym typeface="Arial"/>
              </a:rPr>
              <a:t> habilitados </a:t>
            </a:r>
            <a:r>
              <a:rPr lang="es-AR" dirty="0"/>
              <a:t>por el presunto proveedor</a:t>
            </a:r>
            <a:r>
              <a:rPr lang="es-AR" b="0" i="0" u="none" strike="noStrike" cap="none" dirty="0">
                <a:solidFill>
                  <a:srgbClr val="000000"/>
                </a:solidFill>
                <a:ea typeface="Arial"/>
                <a:cs typeface="Arial"/>
                <a:sym typeface="Arial"/>
              </a:rPr>
              <a:t>, lo que h</a:t>
            </a:r>
            <a:r>
              <a:rPr lang="es-AR" dirty="0"/>
              <a:t>izo</a:t>
            </a:r>
            <a:r>
              <a:rPr lang="es-AR" b="0" i="0" u="none" strike="noStrike" cap="none" dirty="0">
                <a:solidFill>
                  <a:srgbClr val="000000"/>
                </a:solidFill>
                <a:ea typeface="Arial"/>
                <a:cs typeface="Arial"/>
                <a:sym typeface="Arial"/>
              </a:rPr>
              <a:t> presumir que fueron utilizados indebidamente su CUIT y clave fiscal. </a:t>
            </a:r>
            <a:endParaRPr b="0" i="0" u="none" strike="noStrike" cap="none" dirty="0">
              <a:solidFill>
                <a:srgbClr val="000000"/>
              </a:solidFill>
              <a:ea typeface="Arial"/>
              <a:cs typeface="Arial"/>
              <a:sym typeface="Arial"/>
            </a:endParaRPr>
          </a:p>
          <a:p>
            <a:pPr marL="0" marR="0" lvl="0" indent="0" algn="just" rtl="0">
              <a:lnSpc>
                <a:spcPct val="100000"/>
              </a:lnSpc>
              <a:spcBef>
                <a:spcPts val="0"/>
              </a:spcBef>
              <a:spcAft>
                <a:spcPts val="0"/>
              </a:spcAft>
              <a:buNone/>
            </a:pPr>
            <a:r>
              <a:rPr lang="es-AR" dirty="0"/>
              <a:t>E</a:t>
            </a:r>
            <a:r>
              <a:rPr lang="es-AR" b="0" i="0" u="none" strike="noStrike" cap="none" dirty="0">
                <a:solidFill>
                  <a:srgbClr val="000000"/>
                </a:solidFill>
                <a:ea typeface="Arial"/>
                <a:cs typeface="Arial"/>
                <a:sym typeface="Arial"/>
              </a:rPr>
              <a:t>l afectado denunci</a:t>
            </a:r>
            <a:r>
              <a:rPr lang="es-AR" dirty="0"/>
              <a:t>ó estos hechos</a:t>
            </a:r>
            <a:r>
              <a:rPr lang="es-AR" b="0" i="0" u="none" strike="noStrike" cap="none" dirty="0">
                <a:solidFill>
                  <a:srgbClr val="000000"/>
                </a:solidFill>
                <a:ea typeface="Arial"/>
                <a:cs typeface="Arial"/>
                <a:sym typeface="Arial"/>
              </a:rPr>
              <a:t> ante la justicia penal competente.</a:t>
            </a:r>
            <a:endParaRPr b="0" i="0" u="none" strike="noStrike" cap="none" dirty="0">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p4"/>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4"/>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4"/>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367" name="Google Shape;367;p4"/>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368" name="Google Shape;368;p4"/>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69" name="Google Shape;369;p4"/>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370" name="Google Shape;370;p4"/>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371" name="Google Shape;371;p4"/>
          <p:cNvSpPr/>
          <p:nvPr/>
        </p:nvSpPr>
        <p:spPr>
          <a:xfrm>
            <a:off x="640650" y="2011675"/>
            <a:ext cx="9953400" cy="3477875"/>
          </a:xfrm>
          <a:prstGeom prst="rect">
            <a:avLst/>
          </a:prstGeom>
          <a:noFill/>
          <a:ln>
            <a:noFill/>
          </a:ln>
        </p:spPr>
        <p:txBody>
          <a:bodyPr spcFirstLastPara="1" wrap="square" lIns="0" tIns="0" rIns="0" bIns="0" anchor="ctr" anchorCtr="0">
            <a:spAutoFit/>
          </a:bodyPr>
          <a:lstStyle/>
          <a:p>
            <a:pPr marL="0" marR="0" lvl="0" indent="0" rtl="0">
              <a:lnSpc>
                <a:spcPct val="100000"/>
              </a:lnSpc>
              <a:spcBef>
                <a:spcPts val="0"/>
              </a:spcBef>
              <a:spcAft>
                <a:spcPts val="0"/>
              </a:spcAft>
              <a:buNone/>
            </a:pPr>
            <a:r>
              <a:rPr lang="es-AR" sz="2800" b="1" i="0" u="none" strike="noStrike" cap="none" dirty="0">
                <a:solidFill>
                  <a:srgbClr val="000000"/>
                </a:solidFill>
                <a:ea typeface="Arial"/>
                <a:cs typeface="Arial"/>
                <a:sym typeface="Arial"/>
              </a:rPr>
              <a:t>INICIO DE LA INVESTIGACIÓN EN AFIP</a:t>
            </a:r>
          </a:p>
          <a:p>
            <a:pPr marL="216000" marR="0" lvl="0" indent="-265720" algn="just" rtl="0">
              <a:lnSpc>
                <a:spcPct val="100000"/>
              </a:lnSpc>
              <a:spcBef>
                <a:spcPts val="0"/>
              </a:spcBef>
              <a:spcAft>
                <a:spcPts val="0"/>
              </a:spcAft>
              <a:buClr>
                <a:srgbClr val="000000"/>
              </a:buClr>
              <a:buSzPts val="1880"/>
              <a:buFont typeface="Noto Sans Symbols"/>
              <a:buChar char="✔"/>
            </a:pPr>
            <a:r>
              <a:rPr lang="es-AR" b="0" i="0" u="none" strike="noStrike" cap="none" dirty="0">
                <a:solidFill>
                  <a:srgbClr val="000000"/>
                </a:solidFill>
                <a:ea typeface="Arial"/>
                <a:cs typeface="Arial"/>
                <a:sym typeface="Arial"/>
              </a:rPr>
              <a:t>Se identificaron las IP desde las que se emitieron los comprobantes electrónicos repudiados.</a:t>
            </a:r>
            <a:endParaRPr b="0" i="0" u="none" strike="noStrike" cap="none" dirty="0">
              <a:ea typeface="Arial"/>
              <a:cs typeface="Arial"/>
              <a:sym typeface="Arial"/>
            </a:endParaRPr>
          </a:p>
          <a:p>
            <a:pPr marL="216000" marR="0" lvl="0" indent="-265720" algn="just" rtl="0">
              <a:lnSpc>
                <a:spcPct val="100000"/>
              </a:lnSpc>
              <a:spcBef>
                <a:spcPts val="0"/>
              </a:spcBef>
              <a:spcAft>
                <a:spcPts val="0"/>
              </a:spcAft>
              <a:buClr>
                <a:srgbClr val="000000"/>
              </a:buClr>
              <a:buSzPts val="1880"/>
              <a:buFont typeface="Noto Sans Symbols"/>
              <a:buChar char="✔"/>
            </a:pPr>
            <a:r>
              <a:rPr lang="es-AR" b="0" i="0" u="none" strike="noStrike" cap="none" dirty="0">
                <a:solidFill>
                  <a:srgbClr val="000000"/>
                </a:solidFill>
                <a:ea typeface="Arial"/>
                <a:cs typeface="Arial"/>
                <a:sym typeface="Arial"/>
              </a:rPr>
              <a:t>Se consultó qué otros contribuyentes utilizaron esas mismas IP para emitir comprobantes o realizar otros trámites ante el Organismo ( información brindada por áreas centrales de AFIP). </a:t>
            </a:r>
            <a:endParaRPr dirty="0"/>
          </a:p>
          <a:p>
            <a:pPr marL="216000" marR="0" lvl="0" indent="-265720" algn="just" rtl="0">
              <a:lnSpc>
                <a:spcPct val="100000"/>
              </a:lnSpc>
              <a:spcBef>
                <a:spcPts val="0"/>
              </a:spcBef>
              <a:spcAft>
                <a:spcPts val="0"/>
              </a:spcAft>
              <a:buClr>
                <a:srgbClr val="000000"/>
              </a:buClr>
              <a:buSzPts val="1880"/>
              <a:buFont typeface="Noto Sans Symbols"/>
              <a:buChar char="✔"/>
            </a:pPr>
            <a:r>
              <a:rPr lang="es-AR" dirty="0"/>
              <a:t>S</a:t>
            </a:r>
            <a:r>
              <a:rPr lang="es-AR" b="0" i="0" u="none" strike="noStrike" cap="none" dirty="0">
                <a:solidFill>
                  <a:srgbClr val="000000"/>
                </a:solidFill>
                <a:ea typeface="Arial"/>
                <a:cs typeface="Arial"/>
                <a:sym typeface="Arial"/>
              </a:rPr>
              <a:t>e seleccionó a aquellas IP desde las cuales se había emitido el mayor porcentaje de facturación (el 70% aprox.). </a:t>
            </a:r>
            <a:endParaRPr dirty="0"/>
          </a:p>
          <a:p>
            <a:pPr marL="216000" marR="0" lvl="0" indent="-265720" algn="just" rtl="0">
              <a:lnSpc>
                <a:spcPct val="100000"/>
              </a:lnSpc>
              <a:spcBef>
                <a:spcPts val="0"/>
              </a:spcBef>
              <a:spcAft>
                <a:spcPts val="0"/>
              </a:spcAft>
              <a:buClr>
                <a:srgbClr val="000000"/>
              </a:buClr>
              <a:buSzPts val="1880"/>
              <a:buFont typeface="Noto Sans Symbols"/>
              <a:buChar char="✔"/>
            </a:pPr>
            <a:r>
              <a:rPr lang="es-AR" dirty="0">
                <a:solidFill>
                  <a:schemeClr val="dk1"/>
                </a:solidFill>
              </a:rPr>
              <a:t>Se obtuvo un grupo importante de sujetos -personas jurídicas y humanas-, que serían objeto de una investigación posterior más profunda.</a:t>
            </a:r>
            <a:endParaRPr dirty="0"/>
          </a:p>
          <a:p>
            <a:pPr marL="0" marR="0" lvl="0" indent="0" algn="just" rtl="0">
              <a:lnSpc>
                <a:spcPct val="100000"/>
              </a:lnSpc>
              <a:spcBef>
                <a:spcPts val="0"/>
              </a:spcBef>
              <a:spcAft>
                <a:spcPts val="0"/>
              </a:spcAft>
              <a:buNone/>
            </a:pPr>
            <a:endParaRPr sz="24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24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2400" b="0" i="0" u="none" strike="noStrike" cap="none" dirty="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709</TotalTime>
  <Words>3327</Words>
  <Application>Microsoft Office PowerPoint</Application>
  <PresentationFormat>Personalizado</PresentationFormat>
  <Paragraphs>326</Paragraphs>
  <Slides>29</Slides>
  <Notes>27</Notes>
  <HiddenSlides>0</HiddenSlides>
  <MMClips>0</MMClips>
  <ScaleCrop>false</ScaleCrop>
  <HeadingPairs>
    <vt:vector size="4" baseType="variant">
      <vt:variant>
        <vt:lpstr>Tema</vt:lpstr>
      </vt:variant>
      <vt:variant>
        <vt:i4>1</vt:i4>
      </vt:variant>
      <vt:variant>
        <vt:lpstr>Títulos de diapositiva</vt:lpstr>
      </vt:variant>
      <vt:variant>
        <vt:i4>29</vt:i4>
      </vt:variant>
    </vt:vector>
  </HeadingPairs>
  <TitlesOfParts>
    <vt:vector size="30"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Yanina Gallo</dc:creator>
  <cp:lastModifiedBy>CG</cp:lastModifiedBy>
  <cp:revision>61</cp:revision>
  <dcterms:created xsi:type="dcterms:W3CDTF">2021-11-17T16:24:40Z</dcterms:created>
  <dcterms:modified xsi:type="dcterms:W3CDTF">2022-03-03T20:57:53Z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25b89c4-10ef-4619-aae0-f7317c7587ef_Enabled">
    <vt:lpwstr>true</vt:lpwstr>
  </property>
  <property fmtid="{D5CDD505-2E9C-101B-9397-08002B2CF9AE}" pid="3" name="MSIP_Label_825b89c4-10ef-4619-aae0-f7317c7587ef_SetDate">
    <vt:lpwstr>2022-02-14T17:47:25Z</vt:lpwstr>
  </property>
  <property fmtid="{D5CDD505-2E9C-101B-9397-08002B2CF9AE}" pid="4" name="MSIP_Label_825b89c4-10ef-4619-aae0-f7317c7587ef_Method">
    <vt:lpwstr>Privileged</vt:lpwstr>
  </property>
  <property fmtid="{D5CDD505-2E9C-101B-9397-08002B2CF9AE}" pid="5" name="MSIP_Label_825b89c4-10ef-4619-aae0-f7317c7587ef_Name">
    <vt:lpwstr>Información Privada</vt:lpwstr>
  </property>
  <property fmtid="{D5CDD505-2E9C-101B-9397-08002B2CF9AE}" pid="6" name="MSIP_Label_825b89c4-10ef-4619-aae0-f7317c7587ef_SiteId">
    <vt:lpwstr>59132fa3-6ab0-488a-a1b6-f8f96893d1b7</vt:lpwstr>
  </property>
  <property fmtid="{D5CDD505-2E9C-101B-9397-08002B2CF9AE}" pid="7" name="MSIP_Label_825b89c4-10ef-4619-aae0-f7317c7587ef_ActionId">
    <vt:lpwstr>83782299-0a69-462c-b0f9-62671db6750a</vt:lpwstr>
  </property>
  <property fmtid="{D5CDD505-2E9C-101B-9397-08002B2CF9AE}" pid="8" name="MSIP_Label_825b89c4-10ef-4619-aae0-f7317c7587ef_ContentBits">
    <vt:lpwstr>2</vt:lpwstr>
  </property>
  <property fmtid="{D5CDD505-2E9C-101B-9397-08002B2CF9AE}" pid="9" name="ClassificationContentMarkingFooterLocations">
    <vt:lpwstr>Tema de Office:8</vt:lpwstr>
  </property>
  <property fmtid="{D5CDD505-2E9C-101B-9397-08002B2CF9AE}" pid="10" name="ClassificationContentMarkingFooterText">
    <vt:lpwstr>Información Privada</vt:lpwstr>
  </property>
</Properties>
</file>