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7" r:id="rId2"/>
    <p:sldId id="270" r:id="rId3"/>
    <p:sldId id="271" r:id="rId4"/>
    <p:sldId id="261" r:id="rId5"/>
    <p:sldId id="262" r:id="rId6"/>
    <p:sldId id="263" r:id="rId7"/>
    <p:sldId id="272" r:id="rId8"/>
    <p:sldId id="279"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5" d="100"/>
          <a:sy n="85" d="100"/>
        </p:scale>
        <p:origin x="18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F243E836-62D7-4064-BEA8-D5E2C8C7EF8B}"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BC409-AB57-4BD3-BF61-3FB181189838}" type="slidenum">
              <a:rPr lang="en-US" smtClean="0"/>
              <a:t>‹Nº›</a:t>
            </a:fld>
            <a:endParaRPr lang="en-US"/>
          </a:p>
        </p:txBody>
      </p:sp>
    </p:spTree>
    <p:extLst>
      <p:ext uri="{BB962C8B-B14F-4D97-AF65-F5344CB8AC3E}">
        <p14:creationId xmlns:p14="http://schemas.microsoft.com/office/powerpoint/2010/main" val="4094575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243E836-62D7-4064-BEA8-D5E2C8C7EF8B}"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BC409-AB57-4BD3-BF61-3FB181189838}" type="slidenum">
              <a:rPr lang="en-US" smtClean="0"/>
              <a:t>‹Nº›</a:t>
            </a:fld>
            <a:endParaRPr lang="en-US"/>
          </a:p>
        </p:txBody>
      </p:sp>
    </p:spTree>
    <p:extLst>
      <p:ext uri="{BB962C8B-B14F-4D97-AF65-F5344CB8AC3E}">
        <p14:creationId xmlns:p14="http://schemas.microsoft.com/office/powerpoint/2010/main" val="4281172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243E836-62D7-4064-BEA8-D5E2C8C7EF8B}"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BC409-AB57-4BD3-BF61-3FB181189838}" type="slidenum">
              <a:rPr lang="en-US" smtClean="0"/>
              <a:t>‹Nº›</a:t>
            </a:fld>
            <a:endParaRPr lang="en-US"/>
          </a:p>
        </p:txBody>
      </p:sp>
    </p:spTree>
    <p:extLst>
      <p:ext uri="{BB962C8B-B14F-4D97-AF65-F5344CB8AC3E}">
        <p14:creationId xmlns:p14="http://schemas.microsoft.com/office/powerpoint/2010/main" val="75977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243E836-62D7-4064-BEA8-D5E2C8C7EF8B}"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BC409-AB57-4BD3-BF61-3FB181189838}" type="slidenum">
              <a:rPr lang="en-US" smtClean="0"/>
              <a:t>‹Nº›</a:t>
            </a:fld>
            <a:endParaRPr lang="en-US"/>
          </a:p>
        </p:txBody>
      </p:sp>
    </p:spTree>
    <p:extLst>
      <p:ext uri="{BB962C8B-B14F-4D97-AF65-F5344CB8AC3E}">
        <p14:creationId xmlns:p14="http://schemas.microsoft.com/office/powerpoint/2010/main" val="1081996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F243E836-62D7-4064-BEA8-D5E2C8C7EF8B}"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BC409-AB57-4BD3-BF61-3FB181189838}" type="slidenum">
              <a:rPr lang="en-US" smtClean="0"/>
              <a:t>‹Nº›</a:t>
            </a:fld>
            <a:endParaRPr lang="en-US"/>
          </a:p>
        </p:txBody>
      </p:sp>
    </p:spTree>
    <p:extLst>
      <p:ext uri="{BB962C8B-B14F-4D97-AF65-F5344CB8AC3E}">
        <p14:creationId xmlns:p14="http://schemas.microsoft.com/office/powerpoint/2010/main" val="4249142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F243E836-62D7-4064-BEA8-D5E2C8C7EF8B}" type="datetimeFigureOut">
              <a:rPr lang="en-US" smtClean="0"/>
              <a:t>3/16/2022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9BC409-AB57-4BD3-BF61-3FB181189838}" type="slidenum">
              <a:rPr lang="en-US" smtClean="0"/>
              <a:t>‹Nº›</a:t>
            </a:fld>
            <a:endParaRPr lang="en-US"/>
          </a:p>
        </p:txBody>
      </p:sp>
    </p:spTree>
    <p:extLst>
      <p:ext uri="{BB962C8B-B14F-4D97-AF65-F5344CB8AC3E}">
        <p14:creationId xmlns:p14="http://schemas.microsoft.com/office/powerpoint/2010/main" val="4172658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F243E836-62D7-4064-BEA8-D5E2C8C7EF8B}" type="datetimeFigureOut">
              <a:rPr lang="en-US" smtClean="0"/>
              <a:t>3/16/2022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9BC409-AB57-4BD3-BF61-3FB181189838}" type="slidenum">
              <a:rPr lang="en-US" smtClean="0"/>
              <a:t>‹Nº›</a:t>
            </a:fld>
            <a:endParaRPr lang="en-US"/>
          </a:p>
        </p:txBody>
      </p:sp>
    </p:spTree>
    <p:extLst>
      <p:ext uri="{BB962C8B-B14F-4D97-AF65-F5344CB8AC3E}">
        <p14:creationId xmlns:p14="http://schemas.microsoft.com/office/powerpoint/2010/main" val="417210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F243E836-62D7-4064-BEA8-D5E2C8C7EF8B}" type="datetimeFigureOut">
              <a:rPr lang="en-US" smtClean="0"/>
              <a:t>3/16/2022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9BC409-AB57-4BD3-BF61-3FB181189838}" type="slidenum">
              <a:rPr lang="en-US" smtClean="0"/>
              <a:t>‹Nº›</a:t>
            </a:fld>
            <a:endParaRPr lang="en-US"/>
          </a:p>
        </p:txBody>
      </p:sp>
    </p:spTree>
    <p:extLst>
      <p:ext uri="{BB962C8B-B14F-4D97-AF65-F5344CB8AC3E}">
        <p14:creationId xmlns:p14="http://schemas.microsoft.com/office/powerpoint/2010/main" val="1081139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43E836-62D7-4064-BEA8-D5E2C8C7EF8B}" type="datetimeFigureOut">
              <a:rPr lang="en-US" smtClean="0"/>
              <a:t>3/16/2022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9BC409-AB57-4BD3-BF61-3FB181189838}" type="slidenum">
              <a:rPr lang="en-US" smtClean="0"/>
              <a:t>‹Nº›</a:t>
            </a:fld>
            <a:endParaRPr lang="en-US"/>
          </a:p>
        </p:txBody>
      </p:sp>
    </p:spTree>
    <p:extLst>
      <p:ext uri="{BB962C8B-B14F-4D97-AF65-F5344CB8AC3E}">
        <p14:creationId xmlns:p14="http://schemas.microsoft.com/office/powerpoint/2010/main" val="1154383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F243E836-62D7-4064-BEA8-D5E2C8C7EF8B}" type="datetimeFigureOut">
              <a:rPr lang="en-US" smtClean="0"/>
              <a:t>3/16/2022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9BC409-AB57-4BD3-BF61-3FB181189838}" type="slidenum">
              <a:rPr lang="en-US" smtClean="0"/>
              <a:t>‹Nº›</a:t>
            </a:fld>
            <a:endParaRPr lang="en-US"/>
          </a:p>
        </p:txBody>
      </p:sp>
    </p:spTree>
    <p:extLst>
      <p:ext uri="{BB962C8B-B14F-4D97-AF65-F5344CB8AC3E}">
        <p14:creationId xmlns:p14="http://schemas.microsoft.com/office/powerpoint/2010/main" val="2990107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F243E836-62D7-4064-BEA8-D5E2C8C7EF8B}" type="datetimeFigureOut">
              <a:rPr lang="en-US" smtClean="0"/>
              <a:t>3/16/2022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9BC409-AB57-4BD3-BF61-3FB181189838}" type="slidenum">
              <a:rPr lang="en-US" smtClean="0"/>
              <a:t>‹Nº›</a:t>
            </a:fld>
            <a:endParaRPr lang="en-US"/>
          </a:p>
        </p:txBody>
      </p:sp>
    </p:spTree>
    <p:extLst>
      <p:ext uri="{BB962C8B-B14F-4D97-AF65-F5344CB8AC3E}">
        <p14:creationId xmlns:p14="http://schemas.microsoft.com/office/powerpoint/2010/main" val="3356487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43E836-62D7-4064-BEA8-D5E2C8C7EF8B}" type="datetimeFigureOut">
              <a:rPr lang="en-US" smtClean="0"/>
              <a:t>3/16/2022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9BC409-AB57-4BD3-BF61-3FB181189838}" type="slidenum">
              <a:rPr lang="en-US" smtClean="0"/>
              <a:t>‹Nº›</a:t>
            </a:fld>
            <a:endParaRPr lang="en-US"/>
          </a:p>
        </p:txBody>
      </p:sp>
    </p:spTree>
    <p:extLst>
      <p:ext uri="{BB962C8B-B14F-4D97-AF65-F5344CB8AC3E}">
        <p14:creationId xmlns:p14="http://schemas.microsoft.com/office/powerpoint/2010/main" val="148874972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1C2083-D22E-40E6-9492-5EC59DB24E06}"/>
              </a:ext>
            </a:extLst>
          </p:cNvPr>
          <p:cNvSpPr>
            <a:spLocks noGrp="1"/>
          </p:cNvSpPr>
          <p:nvPr>
            <p:ph type="title"/>
          </p:nvPr>
        </p:nvSpPr>
        <p:spPr>
          <a:xfrm>
            <a:off x="838200" y="365125"/>
            <a:ext cx="10515600" cy="1847497"/>
          </a:xfrm>
        </p:spPr>
        <p:txBody>
          <a:bodyPr/>
          <a:lstStyle/>
          <a:p>
            <a:pPr algn="ctr"/>
            <a:r>
              <a:rPr lang="es-SV" b="1" dirty="0"/>
              <a:t>UNIDAD DE INVESTIGACIÓN FINANCIERA</a:t>
            </a:r>
          </a:p>
        </p:txBody>
      </p:sp>
      <p:sp>
        <p:nvSpPr>
          <p:cNvPr id="3" name="Marcador de contenido 2">
            <a:extLst>
              <a:ext uri="{FF2B5EF4-FFF2-40B4-BE49-F238E27FC236}">
                <a16:creationId xmlns:a16="http://schemas.microsoft.com/office/drawing/2014/main" id="{14D4BA49-8459-464D-8FAB-FE00130EE532}"/>
              </a:ext>
            </a:extLst>
          </p:cNvPr>
          <p:cNvSpPr>
            <a:spLocks noGrp="1"/>
          </p:cNvSpPr>
          <p:nvPr>
            <p:ph idx="1"/>
          </p:nvPr>
        </p:nvSpPr>
        <p:spPr>
          <a:xfrm>
            <a:off x="838200" y="2675467"/>
            <a:ext cx="10515600" cy="3501496"/>
          </a:xfrm>
        </p:spPr>
        <p:txBody>
          <a:bodyPr/>
          <a:lstStyle/>
          <a:p>
            <a:pPr algn="just"/>
            <a:r>
              <a:rPr lang="es-SV" dirty="0"/>
              <a:t>SE LLEVAN A CABO LAS INVESTIGACIONES DE LAVADO DE DINERO Y ACTIVOS.</a:t>
            </a:r>
          </a:p>
          <a:p>
            <a:pPr marL="0" indent="0" algn="just">
              <a:buNone/>
            </a:pPr>
            <a:endParaRPr lang="es-SV" dirty="0"/>
          </a:p>
          <a:p>
            <a:pPr algn="just"/>
            <a:r>
              <a:rPr lang="es-SV" dirty="0"/>
              <a:t>SE RECIBEN LOS REPORTES DE OPERACIONES SOSPECHOSAS Y REPORTES DE OPERACIONES REGULADAS.</a:t>
            </a:r>
          </a:p>
        </p:txBody>
      </p:sp>
    </p:spTree>
    <p:extLst>
      <p:ext uri="{BB962C8B-B14F-4D97-AF65-F5344CB8AC3E}">
        <p14:creationId xmlns:p14="http://schemas.microsoft.com/office/powerpoint/2010/main" val="235851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E40E56D-74C5-42CB-8EDF-F2B211C34FEF}"/>
              </a:ext>
            </a:extLst>
          </p:cNvPr>
          <p:cNvSpPr>
            <a:spLocks noGrp="1"/>
          </p:cNvSpPr>
          <p:nvPr>
            <p:ph idx="1"/>
          </p:nvPr>
        </p:nvSpPr>
        <p:spPr>
          <a:xfrm>
            <a:off x="598311" y="812800"/>
            <a:ext cx="11176000" cy="5680075"/>
          </a:xfrm>
        </p:spPr>
        <p:txBody>
          <a:bodyPr>
            <a:noAutofit/>
          </a:bodyPr>
          <a:lstStyle/>
          <a:p>
            <a:pPr lvl="0"/>
            <a:r>
              <a:rPr lang="es-SV" sz="1900" dirty="0">
                <a:solidFill>
                  <a:prstClr val="black"/>
                </a:solidFill>
              </a:rPr>
              <a:t>COMO SE CONOCIO EL CASO? </a:t>
            </a:r>
            <a:r>
              <a:rPr lang="es-SV" sz="1900" b="1" dirty="0">
                <a:solidFill>
                  <a:prstClr val="black"/>
                </a:solidFill>
              </a:rPr>
              <a:t>REPORTE DE OPERACIÓN SOSPECHOSA REMITIDO POR UN BANCO</a:t>
            </a:r>
          </a:p>
          <a:p>
            <a:pPr lvl="0"/>
            <a:r>
              <a:rPr lang="es-SV" sz="1900" dirty="0">
                <a:solidFill>
                  <a:prstClr val="black"/>
                </a:solidFill>
              </a:rPr>
              <a:t>PORQUE SE REPORTÓ? </a:t>
            </a:r>
          </a:p>
          <a:p>
            <a:pPr marL="457200" lvl="1" indent="0">
              <a:buNone/>
            </a:pPr>
            <a:r>
              <a:rPr lang="es-SV" sz="1900" b="1" dirty="0">
                <a:solidFill>
                  <a:prstClr val="black"/>
                </a:solidFill>
              </a:rPr>
              <a:t>POR SUPERAR EL CLIENTE EL MONTO MENSUAL PROYECTADO DE USO DE LA CUENTA;</a:t>
            </a:r>
          </a:p>
          <a:p>
            <a:pPr marL="457200" lvl="1" indent="0">
              <a:buNone/>
            </a:pPr>
            <a:r>
              <a:rPr lang="es-SV" sz="1900" b="1" dirty="0">
                <a:solidFill>
                  <a:prstClr val="black"/>
                </a:solidFill>
              </a:rPr>
              <a:t>RECEPCION DE REMESAS ENVIADAS POR PERSONAS SIN VINCULO FAMILIAR APARENTE CON EL CLIENTE;</a:t>
            </a:r>
          </a:p>
          <a:p>
            <a:pPr marL="457200" lvl="1" indent="0">
              <a:buNone/>
            </a:pPr>
            <a:r>
              <a:rPr lang="es-SV" sz="1900" b="1" dirty="0">
                <a:solidFill>
                  <a:prstClr val="black"/>
                </a:solidFill>
              </a:rPr>
              <a:t>Y POR APERTURA DE DEPOSITOS A PLAZO FIJO.</a:t>
            </a:r>
          </a:p>
          <a:p>
            <a:pPr marL="457200" lvl="1" indent="0">
              <a:buNone/>
            </a:pPr>
            <a:endParaRPr lang="es-SV" sz="1900" b="1" dirty="0">
              <a:solidFill>
                <a:prstClr val="black"/>
              </a:solidFill>
            </a:endParaRPr>
          </a:p>
          <a:p>
            <a:pPr marL="457200" lvl="1" indent="0">
              <a:buNone/>
            </a:pPr>
            <a:r>
              <a:rPr lang="es-SV" sz="1900" dirty="0">
                <a:solidFill>
                  <a:prstClr val="black"/>
                </a:solidFill>
              </a:rPr>
              <a:t>¿Cuál fue la Operación sospechosa reportada? Apertura de Deposito a Plazo Fijo por </a:t>
            </a:r>
            <a:r>
              <a:rPr lang="es-SV" sz="1900" b="1" dirty="0">
                <a:solidFill>
                  <a:prstClr val="black"/>
                </a:solidFill>
              </a:rPr>
              <a:t>US$101,000.00</a:t>
            </a:r>
          </a:p>
          <a:p>
            <a:pPr marL="0" lvl="0" indent="0">
              <a:buNone/>
            </a:pPr>
            <a:endParaRPr lang="es-SV" sz="1900" b="1" u="sng" dirty="0">
              <a:solidFill>
                <a:prstClr val="black"/>
              </a:solidFill>
            </a:endParaRPr>
          </a:p>
          <a:p>
            <a:pPr lvl="0"/>
            <a:r>
              <a:rPr lang="es-SV" sz="1900" b="1" u="sng" dirty="0">
                <a:solidFill>
                  <a:prstClr val="black"/>
                </a:solidFill>
              </a:rPr>
              <a:t>PERFIL DE LA PERSONA</a:t>
            </a:r>
            <a:r>
              <a:rPr lang="es-SV" sz="1900" dirty="0">
                <a:solidFill>
                  <a:prstClr val="black"/>
                </a:solidFill>
              </a:rPr>
              <a:t>: </a:t>
            </a:r>
          </a:p>
          <a:p>
            <a:pPr lvl="0">
              <a:buFont typeface="Wingdings" panose="05000000000000000000" pitchFamily="2" charset="2"/>
              <a:buChar char="ü"/>
            </a:pPr>
            <a:r>
              <a:rPr lang="es-SV" sz="1900" dirty="0">
                <a:solidFill>
                  <a:prstClr val="black"/>
                </a:solidFill>
              </a:rPr>
              <a:t>Tiene 33 años de edad</a:t>
            </a:r>
          </a:p>
          <a:p>
            <a:pPr lvl="0">
              <a:buFont typeface="Wingdings" panose="05000000000000000000" pitchFamily="2" charset="2"/>
              <a:buChar char="ü"/>
            </a:pPr>
            <a:r>
              <a:rPr lang="es-SV" sz="1900" dirty="0">
                <a:solidFill>
                  <a:prstClr val="black"/>
                </a:solidFill>
              </a:rPr>
              <a:t>Profesión u oficio (detallado en su Documento Único de Identidad): </a:t>
            </a:r>
            <a:r>
              <a:rPr lang="es-SV" sz="1900" b="1" u="sng" dirty="0">
                <a:solidFill>
                  <a:prstClr val="black"/>
                </a:solidFill>
              </a:rPr>
              <a:t>Ama de casa</a:t>
            </a:r>
          </a:p>
          <a:p>
            <a:pPr lvl="0">
              <a:buFont typeface="Wingdings" panose="05000000000000000000" pitchFamily="2" charset="2"/>
              <a:buChar char="ü"/>
            </a:pPr>
            <a:r>
              <a:rPr lang="es-SV" sz="1900" dirty="0">
                <a:solidFill>
                  <a:prstClr val="black"/>
                </a:solidFill>
              </a:rPr>
              <a:t>Fuente de ingresos declarada ante el Banco: Beneficiaria de remesas enviadas por familiares que viven en EEUU.</a:t>
            </a:r>
          </a:p>
          <a:p>
            <a:pPr lvl="0">
              <a:buFont typeface="Wingdings" panose="05000000000000000000" pitchFamily="2" charset="2"/>
              <a:buChar char="ü"/>
            </a:pPr>
            <a:r>
              <a:rPr lang="es-SV" sz="1900" dirty="0">
                <a:solidFill>
                  <a:prstClr val="black"/>
                </a:solidFill>
              </a:rPr>
              <a:t>Proyección de uso de la cuenta: US$500.00 mensuales</a:t>
            </a:r>
          </a:p>
          <a:p>
            <a:pPr lvl="0">
              <a:buFont typeface="Wingdings" panose="05000000000000000000" pitchFamily="2" charset="2"/>
              <a:buChar char="ü"/>
            </a:pPr>
            <a:r>
              <a:rPr lang="es-SV" sz="1900" dirty="0">
                <a:solidFill>
                  <a:prstClr val="black"/>
                </a:solidFill>
              </a:rPr>
              <a:t>Domicilio: Colonia XXX del municipio de </a:t>
            </a:r>
            <a:r>
              <a:rPr lang="es-SV" sz="1900" dirty="0" err="1">
                <a:solidFill>
                  <a:prstClr val="black"/>
                </a:solidFill>
              </a:rPr>
              <a:t>xxxx</a:t>
            </a:r>
            <a:r>
              <a:rPr lang="es-SV" sz="1900" dirty="0">
                <a:solidFill>
                  <a:prstClr val="black"/>
                </a:solidFill>
              </a:rPr>
              <a:t>, San Salvador</a:t>
            </a:r>
          </a:p>
          <a:p>
            <a:pPr lvl="0">
              <a:buFont typeface="Wingdings" panose="05000000000000000000" pitchFamily="2" charset="2"/>
              <a:buChar char="ü"/>
            </a:pPr>
            <a:r>
              <a:rPr lang="es-SV" sz="1900" dirty="0">
                <a:solidFill>
                  <a:prstClr val="black"/>
                </a:solidFill>
              </a:rPr>
              <a:t>Tiempo de vinculación con el Banco </a:t>
            </a:r>
            <a:r>
              <a:rPr lang="es-SV" sz="1900" dirty="0" err="1">
                <a:solidFill>
                  <a:prstClr val="black"/>
                </a:solidFill>
              </a:rPr>
              <a:t>reportante</a:t>
            </a:r>
            <a:r>
              <a:rPr lang="es-SV" sz="1900" dirty="0">
                <a:solidFill>
                  <a:prstClr val="black"/>
                </a:solidFill>
              </a:rPr>
              <a:t>: 1 año 8 meses</a:t>
            </a:r>
            <a:endParaRPr lang="es-SV" sz="1900" dirty="0"/>
          </a:p>
        </p:txBody>
      </p:sp>
    </p:spTree>
    <p:extLst>
      <p:ext uri="{BB962C8B-B14F-4D97-AF65-F5344CB8AC3E}">
        <p14:creationId xmlns:p14="http://schemas.microsoft.com/office/powerpoint/2010/main" val="665870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2675F8-94D9-47D2-A957-5BB5DDD33B14}"/>
              </a:ext>
            </a:extLst>
          </p:cNvPr>
          <p:cNvSpPr>
            <a:spLocks noGrp="1"/>
          </p:cNvSpPr>
          <p:nvPr>
            <p:ph type="title"/>
          </p:nvPr>
        </p:nvSpPr>
        <p:spPr>
          <a:xfrm>
            <a:off x="838199" y="214489"/>
            <a:ext cx="10515601" cy="451555"/>
          </a:xfrm>
        </p:spPr>
        <p:txBody>
          <a:bodyPr>
            <a:normAutofit fontScale="90000"/>
          </a:bodyPr>
          <a:lstStyle/>
          <a:p>
            <a:pPr algn="ctr"/>
            <a:r>
              <a:rPr lang="es-SV" dirty="0"/>
              <a:t>     </a:t>
            </a:r>
            <a:r>
              <a:rPr lang="es-SV" sz="3800" b="1" dirty="0"/>
              <a:t>RESULTADOS DE LA INVESTIGACION</a:t>
            </a:r>
          </a:p>
        </p:txBody>
      </p:sp>
      <p:graphicFrame>
        <p:nvGraphicFramePr>
          <p:cNvPr id="4" name="Marcador de contenido 3">
            <a:extLst>
              <a:ext uri="{FF2B5EF4-FFF2-40B4-BE49-F238E27FC236}">
                <a16:creationId xmlns:a16="http://schemas.microsoft.com/office/drawing/2014/main" id="{E6552DD8-685A-47FC-9E64-B65010CB03C3}"/>
              </a:ext>
            </a:extLst>
          </p:cNvPr>
          <p:cNvGraphicFramePr>
            <a:graphicFrameLocks noGrp="1"/>
          </p:cNvGraphicFramePr>
          <p:nvPr>
            <p:ph idx="1"/>
            <p:extLst>
              <p:ext uri="{D42A27DB-BD31-4B8C-83A1-F6EECF244321}">
                <p14:modId xmlns:p14="http://schemas.microsoft.com/office/powerpoint/2010/main" val="430931964"/>
              </p:ext>
            </p:extLst>
          </p:nvPr>
        </p:nvGraphicFramePr>
        <p:xfrm>
          <a:off x="722490" y="846667"/>
          <a:ext cx="10961512" cy="4910244"/>
        </p:xfrm>
        <a:graphic>
          <a:graphicData uri="http://schemas.openxmlformats.org/drawingml/2006/table">
            <a:tbl>
              <a:tblPr/>
              <a:tblGrid>
                <a:gridCol w="890660">
                  <a:extLst>
                    <a:ext uri="{9D8B030D-6E8A-4147-A177-3AD203B41FA5}">
                      <a16:colId xmlns:a16="http://schemas.microsoft.com/office/drawing/2014/main" val="3185132345"/>
                    </a:ext>
                  </a:extLst>
                </a:gridCol>
                <a:gridCol w="2212094">
                  <a:extLst>
                    <a:ext uri="{9D8B030D-6E8A-4147-A177-3AD203B41FA5}">
                      <a16:colId xmlns:a16="http://schemas.microsoft.com/office/drawing/2014/main" val="854796416"/>
                    </a:ext>
                  </a:extLst>
                </a:gridCol>
                <a:gridCol w="2235379">
                  <a:extLst>
                    <a:ext uri="{9D8B030D-6E8A-4147-A177-3AD203B41FA5}">
                      <a16:colId xmlns:a16="http://schemas.microsoft.com/office/drawing/2014/main" val="3006436603"/>
                    </a:ext>
                  </a:extLst>
                </a:gridCol>
                <a:gridCol w="2497340">
                  <a:extLst>
                    <a:ext uri="{9D8B030D-6E8A-4147-A177-3AD203B41FA5}">
                      <a16:colId xmlns:a16="http://schemas.microsoft.com/office/drawing/2014/main" val="3471615358"/>
                    </a:ext>
                  </a:extLst>
                </a:gridCol>
                <a:gridCol w="1627140">
                  <a:extLst>
                    <a:ext uri="{9D8B030D-6E8A-4147-A177-3AD203B41FA5}">
                      <a16:colId xmlns:a16="http://schemas.microsoft.com/office/drawing/2014/main" val="205126305"/>
                    </a:ext>
                  </a:extLst>
                </a:gridCol>
                <a:gridCol w="1498899">
                  <a:extLst>
                    <a:ext uri="{9D8B030D-6E8A-4147-A177-3AD203B41FA5}">
                      <a16:colId xmlns:a16="http://schemas.microsoft.com/office/drawing/2014/main" val="3393633672"/>
                    </a:ext>
                  </a:extLst>
                </a:gridCol>
              </a:tblGrid>
              <a:tr h="371239">
                <a:tc gridSpan="6">
                  <a:txBody>
                    <a:bodyPr/>
                    <a:lstStyle/>
                    <a:p>
                      <a:pPr algn="ctr" fontAlgn="b"/>
                      <a:r>
                        <a:rPr lang="es-ES" sz="2000" b="1" i="0" u="none" strike="noStrike" dirty="0">
                          <a:solidFill>
                            <a:srgbClr val="000000"/>
                          </a:solidFill>
                          <a:effectLst/>
                          <a:latin typeface="Calibri" panose="020F0502020204030204" pitchFamily="34" charset="0"/>
                        </a:rPr>
                        <a:t>Cifras en dólares de los Estados Unidos de América</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s-SV"/>
                    </a:p>
                  </a:txBody>
                  <a:tcPr/>
                </a:tc>
                <a:tc hMerge="1">
                  <a:txBody>
                    <a:bodyPr/>
                    <a:lstStyle/>
                    <a:p>
                      <a:endParaRPr lang="es-SV"/>
                    </a:p>
                  </a:txBody>
                  <a:tcPr/>
                </a:tc>
                <a:tc hMerge="1">
                  <a:txBody>
                    <a:bodyPr/>
                    <a:lstStyle/>
                    <a:p>
                      <a:endParaRPr lang="es-SV"/>
                    </a:p>
                  </a:txBody>
                  <a:tcPr/>
                </a:tc>
                <a:tc hMerge="1">
                  <a:txBody>
                    <a:bodyPr/>
                    <a:lstStyle/>
                    <a:p>
                      <a:endParaRPr lang="es-SV"/>
                    </a:p>
                  </a:txBody>
                  <a:tcPr/>
                </a:tc>
                <a:tc hMerge="1">
                  <a:txBody>
                    <a:bodyPr/>
                    <a:lstStyle/>
                    <a:p>
                      <a:endParaRPr lang="es-SV"/>
                    </a:p>
                  </a:txBody>
                  <a:tcPr/>
                </a:tc>
                <a:extLst>
                  <a:ext uri="{0D108BD9-81ED-4DB2-BD59-A6C34878D82A}">
                    <a16:rowId xmlns:a16="http://schemas.microsoft.com/office/drawing/2014/main" val="2796015084"/>
                  </a:ext>
                </a:extLst>
              </a:tr>
              <a:tr h="1294680">
                <a:tc>
                  <a:txBody>
                    <a:bodyPr/>
                    <a:lstStyle/>
                    <a:p>
                      <a:pPr algn="ctr" fontAlgn="ctr"/>
                      <a:r>
                        <a:rPr lang="es-SV" sz="1900" b="1" i="0" u="none" strike="noStrike" dirty="0">
                          <a:solidFill>
                            <a:srgbClr val="000000"/>
                          </a:solidFill>
                          <a:effectLst/>
                          <a:latin typeface="Calibri" panose="020F0502020204030204" pitchFamily="34" charset="0"/>
                        </a:rPr>
                        <a:t>Banco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900" b="1" i="0" u="none" strike="noStrike" dirty="0">
                          <a:solidFill>
                            <a:srgbClr val="000000"/>
                          </a:solidFill>
                          <a:effectLst/>
                          <a:latin typeface="Calibri" panose="020F0502020204030204" pitchFamily="34" charset="0"/>
                        </a:rPr>
                        <a:t>Montos totales ingresados  en la cuenta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900" b="1" i="0" u="none" strike="noStrike" dirty="0">
                          <a:solidFill>
                            <a:srgbClr val="000000"/>
                          </a:solidFill>
                          <a:effectLst/>
                          <a:latin typeface="Calibri" panose="020F0502020204030204" pitchFamily="34" charset="0"/>
                        </a:rPr>
                        <a:t>Tiempo de vinculación del cliente con el banco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900" b="1" i="0" u="none" strike="noStrike" dirty="0">
                          <a:solidFill>
                            <a:srgbClr val="000000"/>
                          </a:solidFill>
                          <a:effectLst/>
                          <a:latin typeface="Calibri" panose="020F0502020204030204" pitchFamily="34" charset="0"/>
                        </a:rPr>
                        <a:t>Finalidad de apertura de la cuenta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900" b="1" i="0" u="none" strike="noStrike" dirty="0">
                          <a:solidFill>
                            <a:srgbClr val="000000"/>
                          </a:solidFill>
                          <a:effectLst/>
                          <a:latin typeface="Calibri" panose="020F0502020204030204" pitchFamily="34" charset="0"/>
                        </a:rPr>
                        <a:t>Monto proyectado mensual de uso de la cuenta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SV" sz="1900" b="1" i="0" u="none" strike="noStrike" dirty="0">
                          <a:solidFill>
                            <a:srgbClr val="000000"/>
                          </a:solidFill>
                          <a:effectLst/>
                          <a:latin typeface="Calibri" panose="020F0502020204030204" pitchFamily="34" charset="0"/>
                        </a:rPr>
                        <a:t>Beneficiarios de la cuenta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9110577"/>
                  </a:ext>
                </a:extLst>
              </a:tr>
              <a:tr h="648865">
                <a:tc>
                  <a:txBody>
                    <a:bodyPr/>
                    <a:lstStyle/>
                    <a:p>
                      <a:pPr algn="ctr" fontAlgn="b"/>
                      <a:r>
                        <a:rPr lang="es-SV" sz="20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2000" b="0" i="0" u="none" strike="noStrike" dirty="0">
                          <a:solidFill>
                            <a:srgbClr val="000000"/>
                          </a:solidFill>
                          <a:effectLst/>
                          <a:latin typeface="Calibri" panose="020F0502020204030204" pitchFamily="34" charset="0"/>
                        </a:rPr>
                        <a:t> Más de 150,000.00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2000" b="0" i="0" u="none" strike="noStrike" dirty="0">
                          <a:solidFill>
                            <a:srgbClr val="000000"/>
                          </a:solidFill>
                          <a:effectLst/>
                          <a:latin typeface="Calibri" panose="020F0502020204030204" pitchFamily="34" charset="0"/>
                        </a:rPr>
                        <a:t>1 año 8 meses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4">
                  <a:txBody>
                    <a:bodyPr/>
                    <a:lstStyle/>
                    <a:p>
                      <a:pPr algn="ctr" fontAlgn="ctr"/>
                      <a:r>
                        <a:rPr lang="es-SV" sz="2000" b="0" i="0" u="none" strike="noStrike" dirty="0">
                          <a:solidFill>
                            <a:srgbClr val="000000"/>
                          </a:solidFill>
                          <a:effectLst/>
                          <a:latin typeface="Calibri" panose="020F0502020204030204" pitchFamily="34" charset="0"/>
                        </a:rPr>
                        <a:t>Ahorros de remesas enviadas por familiares que residen en EEUU</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2000" b="0" i="0" u="none" strike="noStrike" dirty="0">
                          <a:solidFill>
                            <a:srgbClr val="000000"/>
                          </a:solidFill>
                          <a:effectLst/>
                          <a:latin typeface="Calibri" panose="020F0502020204030204" pitchFamily="34" charset="0"/>
                        </a:rPr>
                        <a:t>US$800.00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2000" b="0" i="0" u="none" strike="noStrike" dirty="0">
                          <a:solidFill>
                            <a:srgbClr val="000000"/>
                          </a:solidFill>
                          <a:effectLst/>
                          <a:latin typeface="Calibri" panose="020F0502020204030204" pitchFamily="34" charset="0"/>
                        </a:rPr>
                        <a:t>Hijos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4201285"/>
                  </a:ext>
                </a:extLst>
              </a:tr>
              <a:tr h="648865">
                <a:tc>
                  <a:txBody>
                    <a:bodyPr/>
                    <a:lstStyle/>
                    <a:p>
                      <a:pPr algn="ctr" fontAlgn="b"/>
                      <a:r>
                        <a:rPr lang="es-SV" sz="20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2000" b="0" i="0" u="none" strike="noStrike" dirty="0">
                          <a:solidFill>
                            <a:srgbClr val="000000"/>
                          </a:solidFill>
                          <a:effectLst/>
                          <a:latin typeface="Calibri" panose="020F0502020204030204" pitchFamily="34" charset="0"/>
                        </a:rPr>
                        <a:t> Más de 90,000.00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2000" b="0" i="0" u="none" strike="noStrike" dirty="0">
                          <a:solidFill>
                            <a:srgbClr val="000000"/>
                          </a:solidFill>
                          <a:effectLst/>
                          <a:latin typeface="Calibri" panose="020F0502020204030204" pitchFamily="34" charset="0"/>
                        </a:rPr>
                        <a:t>1 año 6 meses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s-SV"/>
                    </a:p>
                  </a:txBody>
                  <a:tcPr/>
                </a:tc>
                <a:tc>
                  <a:txBody>
                    <a:bodyPr/>
                    <a:lstStyle/>
                    <a:p>
                      <a:pPr algn="r" fontAlgn="b"/>
                      <a:r>
                        <a:rPr lang="es-SV" sz="2000" b="0" i="0" u="none" strike="noStrike" dirty="0">
                          <a:solidFill>
                            <a:srgbClr val="000000"/>
                          </a:solidFill>
                          <a:effectLst/>
                          <a:latin typeface="Calibri" panose="020F0502020204030204" pitchFamily="34" charset="0"/>
                        </a:rPr>
                        <a:t>US$800.00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2000" b="0" i="0" u="none" strike="noStrike" dirty="0">
                          <a:solidFill>
                            <a:srgbClr val="000000"/>
                          </a:solidFill>
                          <a:effectLst/>
                          <a:latin typeface="Calibri" panose="020F0502020204030204" pitchFamily="34" charset="0"/>
                        </a:rPr>
                        <a:t>Hijos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72307189"/>
                  </a:ext>
                </a:extLst>
              </a:tr>
              <a:tr h="648865">
                <a:tc>
                  <a:txBody>
                    <a:bodyPr/>
                    <a:lstStyle/>
                    <a:p>
                      <a:pPr algn="ctr" fontAlgn="b"/>
                      <a:r>
                        <a:rPr lang="es-SV" sz="20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2000" b="0" i="0" u="none" strike="noStrike" dirty="0">
                          <a:solidFill>
                            <a:srgbClr val="000000"/>
                          </a:solidFill>
                          <a:effectLst/>
                          <a:latin typeface="Calibri" panose="020F0502020204030204" pitchFamily="34" charset="0"/>
                        </a:rPr>
                        <a:t> Más de 60,000.00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2000" b="0" i="0" u="none" strike="noStrike" dirty="0">
                          <a:solidFill>
                            <a:srgbClr val="000000"/>
                          </a:solidFill>
                          <a:effectLst/>
                          <a:latin typeface="Calibri" panose="020F0502020204030204" pitchFamily="34" charset="0"/>
                        </a:rPr>
                        <a:t>1 año 5 meses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s-SV"/>
                    </a:p>
                  </a:txBody>
                  <a:tcPr/>
                </a:tc>
                <a:tc>
                  <a:txBody>
                    <a:bodyPr/>
                    <a:lstStyle/>
                    <a:p>
                      <a:pPr algn="r" fontAlgn="b"/>
                      <a:r>
                        <a:rPr lang="es-SV" sz="2000" b="0" i="0" u="none" strike="noStrike">
                          <a:solidFill>
                            <a:srgbClr val="000000"/>
                          </a:solidFill>
                          <a:effectLst/>
                          <a:latin typeface="Calibri" panose="020F0502020204030204" pitchFamily="34" charset="0"/>
                        </a:rPr>
                        <a:t>US$500.00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2000" b="0" i="0" u="none" strike="noStrike" dirty="0">
                          <a:solidFill>
                            <a:srgbClr val="000000"/>
                          </a:solidFill>
                          <a:effectLst/>
                          <a:latin typeface="Calibri" panose="020F0502020204030204" pitchFamily="34" charset="0"/>
                        </a:rPr>
                        <a:t>Hijos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7090619"/>
                  </a:ext>
                </a:extLst>
              </a:tr>
              <a:tr h="648865">
                <a:tc>
                  <a:txBody>
                    <a:bodyPr/>
                    <a:lstStyle/>
                    <a:p>
                      <a:pPr algn="ctr" fontAlgn="b"/>
                      <a:r>
                        <a:rPr lang="es-SV" sz="2000" b="0" i="0" u="none" strike="noStrike" dirty="0">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2000" b="0" i="0" u="none" strike="noStrike" dirty="0">
                          <a:solidFill>
                            <a:srgbClr val="000000"/>
                          </a:solidFill>
                          <a:effectLst/>
                          <a:latin typeface="Calibri" panose="020F0502020204030204" pitchFamily="34" charset="0"/>
                        </a:rPr>
                        <a:t> Más de 50,000.00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2000" b="0" i="0" u="none" strike="noStrike" dirty="0">
                          <a:solidFill>
                            <a:srgbClr val="000000"/>
                          </a:solidFill>
                          <a:effectLst/>
                          <a:latin typeface="Calibri" panose="020F0502020204030204" pitchFamily="34" charset="0"/>
                        </a:rPr>
                        <a:t>1 año 2 meses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s-SV"/>
                    </a:p>
                  </a:txBody>
                  <a:tcPr/>
                </a:tc>
                <a:tc>
                  <a:txBody>
                    <a:bodyPr/>
                    <a:lstStyle/>
                    <a:p>
                      <a:pPr algn="r" fontAlgn="b"/>
                      <a:r>
                        <a:rPr lang="es-SV" sz="2000" b="0" i="0" u="none" strike="noStrike">
                          <a:solidFill>
                            <a:srgbClr val="000000"/>
                          </a:solidFill>
                          <a:effectLst/>
                          <a:latin typeface="Calibri" panose="020F0502020204030204" pitchFamily="34" charset="0"/>
                        </a:rPr>
                        <a:t>US$500.00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2000" b="0" i="0" u="none" strike="noStrike" dirty="0">
                          <a:solidFill>
                            <a:srgbClr val="000000"/>
                          </a:solidFill>
                          <a:effectLst/>
                          <a:latin typeface="Calibri" panose="020F0502020204030204" pitchFamily="34" charset="0"/>
                        </a:rPr>
                        <a:t>Hijos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3033115"/>
                  </a:ext>
                </a:extLst>
              </a:tr>
              <a:tr h="648865">
                <a:tc>
                  <a:txBody>
                    <a:bodyPr/>
                    <a:lstStyle/>
                    <a:p>
                      <a:pPr algn="l" fontAlgn="b"/>
                      <a:r>
                        <a:rPr lang="es-SV" sz="1900" b="1" i="0" u="none" strike="noStrike" dirty="0">
                          <a:solidFill>
                            <a:srgbClr val="000000"/>
                          </a:solidFill>
                          <a:effectLst/>
                          <a:latin typeface="Calibri" panose="020F0502020204030204" pitchFamily="34" charset="0"/>
                        </a:rPr>
                        <a:t>TOTALES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2000" b="1" i="0" u="none" strike="noStrike" dirty="0">
                          <a:solidFill>
                            <a:srgbClr val="000000"/>
                          </a:solidFill>
                          <a:effectLst/>
                          <a:latin typeface="Calibri" panose="020F0502020204030204" pitchFamily="34" charset="0"/>
                        </a:rPr>
                        <a:t>Más de 350,000.00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20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20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20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20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2845835"/>
                  </a:ext>
                </a:extLst>
              </a:tr>
            </a:tbl>
          </a:graphicData>
        </a:graphic>
      </p:graphicFrame>
      <p:sp>
        <p:nvSpPr>
          <p:cNvPr id="5" name="CuadroTexto 4">
            <a:extLst>
              <a:ext uri="{FF2B5EF4-FFF2-40B4-BE49-F238E27FC236}">
                <a16:creationId xmlns:a16="http://schemas.microsoft.com/office/drawing/2014/main" id="{09A519C9-5C9C-4B2A-8E6D-4BB00C921DAD}"/>
              </a:ext>
            </a:extLst>
          </p:cNvPr>
          <p:cNvSpPr txBox="1"/>
          <p:nvPr/>
        </p:nvSpPr>
        <p:spPr>
          <a:xfrm>
            <a:off x="722489" y="5937535"/>
            <a:ext cx="11153421" cy="646331"/>
          </a:xfrm>
          <a:prstGeom prst="rect">
            <a:avLst/>
          </a:prstGeom>
          <a:noFill/>
        </p:spPr>
        <p:txBody>
          <a:bodyPr wrap="square" rtlCol="0">
            <a:spAutoFit/>
          </a:bodyPr>
          <a:lstStyle/>
          <a:p>
            <a:pPr algn="just"/>
            <a:r>
              <a:rPr lang="es-SV" b="1" dirty="0"/>
              <a:t>PERIODO OBJETO DE ESTUDIO DEL 1 DE ENERO DE 2020 AL 30 DE AGOSTO DE 2021; OPERACIONES FRACCIONADAS POR MONTOS BAJOS, REALIZADAS POR MULTIPLES PERSONAS EN DIF. AGENCIAS Y CAJEROS AUTOMÁTICOS.</a:t>
            </a:r>
          </a:p>
        </p:txBody>
      </p:sp>
    </p:spTree>
    <p:extLst>
      <p:ext uri="{BB962C8B-B14F-4D97-AF65-F5344CB8AC3E}">
        <p14:creationId xmlns:p14="http://schemas.microsoft.com/office/powerpoint/2010/main" val="3694709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SV" dirty="0"/>
              <a:t>DESTINO DE LOS FONDOS</a:t>
            </a:r>
            <a:endParaRPr lang="en-US" dirty="0"/>
          </a:p>
        </p:txBody>
      </p:sp>
      <p:graphicFrame>
        <p:nvGraphicFramePr>
          <p:cNvPr id="8" name="Marcador de contenido 7">
            <a:extLst>
              <a:ext uri="{FF2B5EF4-FFF2-40B4-BE49-F238E27FC236}">
                <a16:creationId xmlns:a16="http://schemas.microsoft.com/office/drawing/2014/main" id="{258D6B5B-891E-4B18-A46C-380E568916FF}"/>
              </a:ext>
            </a:extLst>
          </p:cNvPr>
          <p:cNvGraphicFramePr>
            <a:graphicFrameLocks noGrp="1"/>
          </p:cNvGraphicFramePr>
          <p:nvPr>
            <p:ph idx="1"/>
            <p:extLst>
              <p:ext uri="{D42A27DB-BD31-4B8C-83A1-F6EECF244321}">
                <p14:modId xmlns:p14="http://schemas.microsoft.com/office/powerpoint/2010/main" val="2060137181"/>
              </p:ext>
            </p:extLst>
          </p:nvPr>
        </p:nvGraphicFramePr>
        <p:xfrm>
          <a:off x="1230490" y="1456267"/>
          <a:ext cx="9414933" cy="4823150"/>
        </p:xfrm>
        <a:graphic>
          <a:graphicData uri="http://schemas.openxmlformats.org/drawingml/2006/table">
            <a:tbl>
              <a:tblPr/>
              <a:tblGrid>
                <a:gridCol w="1321394">
                  <a:extLst>
                    <a:ext uri="{9D8B030D-6E8A-4147-A177-3AD203B41FA5}">
                      <a16:colId xmlns:a16="http://schemas.microsoft.com/office/drawing/2014/main" val="1216123151"/>
                    </a:ext>
                  </a:extLst>
                </a:gridCol>
                <a:gridCol w="1321394">
                  <a:extLst>
                    <a:ext uri="{9D8B030D-6E8A-4147-A177-3AD203B41FA5}">
                      <a16:colId xmlns:a16="http://schemas.microsoft.com/office/drawing/2014/main" val="2617126965"/>
                    </a:ext>
                  </a:extLst>
                </a:gridCol>
                <a:gridCol w="1321394">
                  <a:extLst>
                    <a:ext uri="{9D8B030D-6E8A-4147-A177-3AD203B41FA5}">
                      <a16:colId xmlns:a16="http://schemas.microsoft.com/office/drawing/2014/main" val="4195420455"/>
                    </a:ext>
                  </a:extLst>
                </a:gridCol>
                <a:gridCol w="1321394">
                  <a:extLst>
                    <a:ext uri="{9D8B030D-6E8A-4147-A177-3AD203B41FA5}">
                      <a16:colId xmlns:a16="http://schemas.microsoft.com/office/drawing/2014/main" val="481823112"/>
                    </a:ext>
                  </a:extLst>
                </a:gridCol>
                <a:gridCol w="1321394">
                  <a:extLst>
                    <a:ext uri="{9D8B030D-6E8A-4147-A177-3AD203B41FA5}">
                      <a16:colId xmlns:a16="http://schemas.microsoft.com/office/drawing/2014/main" val="271038667"/>
                    </a:ext>
                  </a:extLst>
                </a:gridCol>
                <a:gridCol w="2807963">
                  <a:extLst>
                    <a:ext uri="{9D8B030D-6E8A-4147-A177-3AD203B41FA5}">
                      <a16:colId xmlns:a16="http://schemas.microsoft.com/office/drawing/2014/main" val="1714599118"/>
                    </a:ext>
                  </a:extLst>
                </a:gridCol>
              </a:tblGrid>
              <a:tr h="766865">
                <a:tc gridSpan="6">
                  <a:txBody>
                    <a:bodyPr/>
                    <a:lstStyle/>
                    <a:p>
                      <a:pPr algn="ctr" fontAlgn="b"/>
                      <a:r>
                        <a:rPr lang="es-ES" sz="1800" b="1" i="0" u="none" strike="noStrike" dirty="0">
                          <a:solidFill>
                            <a:srgbClr val="000000"/>
                          </a:solidFill>
                          <a:effectLst/>
                          <a:latin typeface="Calibri" panose="020F0502020204030204" pitchFamily="34" charset="0"/>
                        </a:rPr>
                        <a:t>Cifras en dólares de los Estados Unidos de América</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s-SV"/>
                    </a:p>
                  </a:txBody>
                  <a:tcPr/>
                </a:tc>
                <a:tc hMerge="1">
                  <a:txBody>
                    <a:bodyPr/>
                    <a:lstStyle/>
                    <a:p>
                      <a:endParaRPr lang="es-SV"/>
                    </a:p>
                  </a:txBody>
                  <a:tcPr/>
                </a:tc>
                <a:tc hMerge="1">
                  <a:txBody>
                    <a:bodyPr/>
                    <a:lstStyle/>
                    <a:p>
                      <a:endParaRPr lang="es-SV"/>
                    </a:p>
                  </a:txBody>
                  <a:tcPr/>
                </a:tc>
                <a:tc hMerge="1">
                  <a:txBody>
                    <a:bodyPr/>
                    <a:lstStyle/>
                    <a:p>
                      <a:endParaRPr lang="es-SV"/>
                    </a:p>
                  </a:txBody>
                  <a:tcPr/>
                </a:tc>
                <a:tc hMerge="1">
                  <a:txBody>
                    <a:bodyPr/>
                    <a:lstStyle/>
                    <a:p>
                      <a:endParaRPr lang="es-SV"/>
                    </a:p>
                  </a:txBody>
                  <a:tcPr/>
                </a:tc>
                <a:extLst>
                  <a:ext uri="{0D108BD9-81ED-4DB2-BD59-A6C34878D82A}">
                    <a16:rowId xmlns:a16="http://schemas.microsoft.com/office/drawing/2014/main" val="1482836887"/>
                  </a:ext>
                </a:extLst>
              </a:tr>
              <a:tr h="589896">
                <a:tc>
                  <a:txBody>
                    <a:bodyPr/>
                    <a:lstStyle/>
                    <a:p>
                      <a:pPr algn="ctr" fontAlgn="b"/>
                      <a:r>
                        <a:rPr lang="es-SV" sz="1800" b="1" i="0" u="none" strike="noStrike" dirty="0">
                          <a:solidFill>
                            <a:srgbClr val="000000"/>
                          </a:solidFill>
                          <a:effectLst/>
                          <a:latin typeface="Calibri" panose="020F0502020204030204" pitchFamily="34" charset="0"/>
                        </a:rPr>
                        <a:t>BANCO 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800" b="1" i="0" u="none" strike="noStrike" dirty="0">
                          <a:solidFill>
                            <a:srgbClr val="000000"/>
                          </a:solidFill>
                          <a:effectLst/>
                          <a:latin typeface="Calibri" panose="020F0502020204030204" pitchFamily="34" charset="0"/>
                        </a:rPr>
                        <a:t>BANCO 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800" b="1" i="0" u="none" strike="noStrike" dirty="0">
                          <a:solidFill>
                            <a:srgbClr val="000000"/>
                          </a:solidFill>
                          <a:effectLst/>
                          <a:latin typeface="Calibri" panose="020F0502020204030204" pitchFamily="34" charset="0"/>
                        </a:rPr>
                        <a:t>BANCO 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800" b="1" i="0" u="none" strike="noStrike">
                          <a:solidFill>
                            <a:srgbClr val="000000"/>
                          </a:solidFill>
                          <a:effectLst/>
                          <a:latin typeface="Calibri" panose="020F0502020204030204" pitchFamily="34" charset="0"/>
                        </a:rPr>
                        <a:t>BANCO 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800" b="1" i="0" u="none" strike="noStrike">
                          <a:solidFill>
                            <a:srgbClr val="000000"/>
                          </a:solidFill>
                          <a:effectLst/>
                          <a:latin typeface="Calibri" panose="020F0502020204030204" pitchFamily="34" charset="0"/>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800" b="1" i="0" u="none" strike="noStrike" dirty="0">
                          <a:solidFill>
                            <a:srgbClr val="000000"/>
                          </a:solidFill>
                          <a:effectLst/>
                          <a:latin typeface="Calibri" panose="020F0502020204030204" pitchFamily="34" charset="0"/>
                        </a:rPr>
                        <a:t>BENEFICIARIO DEL DEPOSITO A PLAZO FIJO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5089503"/>
                  </a:ext>
                </a:extLst>
              </a:tr>
              <a:tr h="589896">
                <a:tc>
                  <a:txBody>
                    <a:bodyPr/>
                    <a:lstStyle/>
                    <a:p>
                      <a:pPr algn="r" fontAlgn="b"/>
                      <a:r>
                        <a:rPr lang="es-SV" sz="1800" b="0" i="0" u="none" strike="noStrike" dirty="0">
                          <a:solidFill>
                            <a:srgbClr val="000000"/>
                          </a:solidFill>
                          <a:effectLst/>
                          <a:latin typeface="Calibri" panose="020F0502020204030204" pitchFamily="34" charset="0"/>
                        </a:rPr>
                        <a:t>18,000.00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800" b="0" i="0" u="none" strike="noStrike" dirty="0">
                          <a:solidFill>
                            <a:srgbClr val="000000"/>
                          </a:solidFill>
                          <a:effectLst/>
                          <a:latin typeface="Calibri" panose="020F0502020204030204" pitchFamily="34" charset="0"/>
                        </a:rPr>
                        <a:t>10,000.00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800" b="0" i="0" u="none" strike="noStrike" dirty="0">
                          <a:solidFill>
                            <a:srgbClr val="000000"/>
                          </a:solidFill>
                          <a:effectLst/>
                          <a:latin typeface="Calibri" panose="020F0502020204030204" pitchFamily="34" charset="0"/>
                        </a:rPr>
                        <a:t>18,500.00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800" b="0" i="0" u="none" strike="noStrike" dirty="0">
                          <a:solidFill>
                            <a:srgbClr val="000000"/>
                          </a:solidFill>
                          <a:effectLst/>
                          <a:latin typeface="Calibri" panose="020F0502020204030204" pitchFamily="34" charset="0"/>
                        </a:rPr>
                        <a:t>10,000.00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800" b="0" i="0" u="none" strike="noStrike" dirty="0">
                          <a:solidFill>
                            <a:srgbClr val="000000"/>
                          </a:solidFill>
                          <a:effectLst/>
                          <a:latin typeface="Calibri" panose="020F0502020204030204" pitchFamily="34" charset="0"/>
                        </a:rPr>
                        <a:t>56,500.00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800" b="0" i="0" u="none" strike="noStrike" dirty="0">
                          <a:solidFill>
                            <a:srgbClr val="FF0000"/>
                          </a:solidFill>
                          <a:effectLst/>
                          <a:latin typeface="Calibri" panose="020F0502020204030204" pitchFamily="34" charset="0"/>
                        </a:rPr>
                        <a:t> Pedro Albánez Mojica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4152968"/>
                  </a:ext>
                </a:extLst>
              </a:tr>
              <a:tr h="589896">
                <a:tc>
                  <a:txBody>
                    <a:bodyPr/>
                    <a:lstStyle/>
                    <a:p>
                      <a:pPr algn="r" fontAlgn="b"/>
                      <a:r>
                        <a:rPr lang="es-SV" sz="1800" b="0" i="0" u="none" strike="noStrike" dirty="0">
                          <a:solidFill>
                            <a:srgbClr val="000000"/>
                          </a:solidFill>
                          <a:effectLst/>
                          <a:latin typeface="Calibri" panose="020F0502020204030204" pitchFamily="34" charset="0"/>
                        </a:rPr>
                        <a:t>31,000.00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800" b="0" i="0" u="none" strike="noStrike" dirty="0">
                          <a:solidFill>
                            <a:srgbClr val="000000"/>
                          </a:solidFill>
                          <a:effectLst/>
                          <a:latin typeface="Calibri" panose="020F0502020204030204" pitchFamily="34" charset="0"/>
                        </a:rPr>
                        <a:t>25,000.00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800" b="0" i="0" u="none" strike="noStrike" dirty="0">
                          <a:solidFill>
                            <a:srgbClr val="000000"/>
                          </a:solidFill>
                          <a:effectLst/>
                          <a:latin typeface="Calibri" panose="020F0502020204030204" pitchFamily="34" charset="0"/>
                        </a:rPr>
                        <a:t>25,000.00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800" b="0" i="0" u="none" strike="noStrike" dirty="0">
                          <a:solidFill>
                            <a:srgbClr val="000000"/>
                          </a:solidFill>
                          <a:effectLst/>
                          <a:latin typeface="Calibri" panose="020F0502020204030204" pitchFamily="34" charset="0"/>
                        </a:rPr>
                        <a:t>28,000.00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800" b="0" i="0" u="none" strike="noStrike" dirty="0">
                          <a:solidFill>
                            <a:srgbClr val="000000"/>
                          </a:solidFill>
                          <a:effectLst/>
                          <a:latin typeface="Calibri" panose="020F0502020204030204" pitchFamily="34" charset="0"/>
                        </a:rPr>
                        <a:t>109,000.00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800" b="0" i="0" u="none" strike="noStrike" dirty="0">
                          <a:solidFill>
                            <a:srgbClr val="FF0000"/>
                          </a:solidFill>
                          <a:effectLst/>
                          <a:latin typeface="Calibri" panose="020F0502020204030204" pitchFamily="34" charset="0"/>
                        </a:rPr>
                        <a:t> Pedro Albánez Mojica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6054039"/>
                  </a:ext>
                </a:extLst>
              </a:tr>
              <a:tr h="589896">
                <a:tc>
                  <a:txBody>
                    <a:bodyPr/>
                    <a:lstStyle/>
                    <a:p>
                      <a:pPr algn="r" fontAlgn="b"/>
                      <a:r>
                        <a:rPr lang="es-SV" sz="1800" b="0" i="0" u="none" strike="noStrike" dirty="0">
                          <a:solidFill>
                            <a:srgbClr val="000000"/>
                          </a:solidFill>
                          <a:effectLst/>
                          <a:latin typeface="Calibri" panose="020F0502020204030204" pitchFamily="34" charset="0"/>
                        </a:rPr>
                        <a:t>101,000.00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800" b="0" i="0" u="none" strike="noStrike" dirty="0">
                          <a:solidFill>
                            <a:srgbClr val="000000"/>
                          </a:solidFill>
                          <a:effectLst/>
                          <a:latin typeface="Calibri" panose="020F0502020204030204" pitchFamily="34" charset="0"/>
                        </a:rPr>
                        <a:t>45,000.00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8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800" b="0" i="0" u="none" strike="noStrike">
                          <a:solidFill>
                            <a:srgbClr val="000000"/>
                          </a:solidFill>
                          <a:effectLst/>
                          <a:latin typeface="Calibri" panose="020F0502020204030204" pitchFamily="34" charset="0"/>
                        </a:rPr>
                        <a:t>146,000.00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800" b="0" i="0" u="none" strike="noStrike" dirty="0">
                          <a:solidFill>
                            <a:srgbClr val="FF0000"/>
                          </a:solidFill>
                          <a:effectLst/>
                          <a:latin typeface="Calibri" panose="020F0502020204030204" pitchFamily="34" charset="0"/>
                        </a:rPr>
                        <a:t> Pedro Albánez Mojica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1400781"/>
                  </a:ext>
                </a:extLst>
              </a:tr>
              <a:tr h="589896">
                <a:tc>
                  <a:txBody>
                    <a:bodyPr/>
                    <a:lstStyle/>
                    <a:p>
                      <a:pPr algn="r" fontAlgn="b"/>
                      <a:r>
                        <a:rPr lang="es-SV" sz="1800" b="1" i="0" u="none" strike="noStrike" dirty="0">
                          <a:solidFill>
                            <a:srgbClr val="000000"/>
                          </a:solidFill>
                          <a:effectLst/>
                          <a:latin typeface="Calibri" panose="020F0502020204030204" pitchFamily="34" charset="0"/>
                        </a:rPr>
                        <a:t>150,000.00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800" b="1" i="0" u="none" strike="noStrike">
                          <a:solidFill>
                            <a:srgbClr val="000000"/>
                          </a:solidFill>
                          <a:effectLst/>
                          <a:latin typeface="Calibri" panose="020F0502020204030204" pitchFamily="34" charset="0"/>
                        </a:rPr>
                        <a:t>80,000.00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800" b="1" i="0" u="none" strike="noStrike">
                          <a:solidFill>
                            <a:srgbClr val="000000"/>
                          </a:solidFill>
                          <a:effectLst/>
                          <a:latin typeface="Calibri" panose="020F0502020204030204" pitchFamily="34" charset="0"/>
                        </a:rPr>
                        <a:t>43,500.00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800" b="1" i="0" u="none" strike="noStrike">
                          <a:solidFill>
                            <a:srgbClr val="000000"/>
                          </a:solidFill>
                          <a:effectLst/>
                          <a:latin typeface="Calibri" panose="020F0502020204030204" pitchFamily="34" charset="0"/>
                        </a:rPr>
                        <a:t>38,000.00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800" b="1" i="0" u="none" strike="noStrike">
                          <a:solidFill>
                            <a:srgbClr val="000000"/>
                          </a:solidFill>
                          <a:effectLst/>
                          <a:latin typeface="Calibri" panose="020F0502020204030204" pitchFamily="34" charset="0"/>
                        </a:rPr>
                        <a:t>311,500.00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8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7062099"/>
                  </a:ext>
                </a:extLst>
              </a:tr>
              <a:tr h="889520">
                <a:tc gridSpan="6">
                  <a:txBody>
                    <a:bodyPr/>
                    <a:lstStyle/>
                    <a:p>
                      <a:pPr algn="just" fontAlgn="b"/>
                      <a:r>
                        <a:rPr lang="es-ES" sz="1800" b="0" i="0" u="none" strike="noStrike" dirty="0">
                          <a:solidFill>
                            <a:srgbClr val="000000"/>
                          </a:solidFill>
                          <a:effectLst/>
                          <a:latin typeface="Calibri" panose="020F0502020204030204" pitchFamily="34" charset="0"/>
                        </a:rPr>
                        <a:t> Nota: El beneficiario es una persona que no tiene vinculo familiar aparente con la </a:t>
                      </a:r>
                      <a:r>
                        <a:rPr lang="es-ES" sz="1800" b="0" i="0" u="none" strike="noStrike" dirty="0">
                          <a:solidFill>
                            <a:srgbClr val="FF0000"/>
                          </a:solidFill>
                          <a:effectLst/>
                          <a:latin typeface="Calibri" panose="020F0502020204030204" pitchFamily="34" charset="0"/>
                        </a:rPr>
                        <a:t>señora Mirna Esperanza Cruz Lazo</a:t>
                      </a:r>
                      <a:r>
                        <a:rPr lang="es-ES" sz="1800" b="0" i="0" u="none" strike="noStrike" dirty="0">
                          <a:solidFill>
                            <a:srgbClr val="000000"/>
                          </a:solidFill>
                          <a:effectLst/>
                          <a:latin typeface="Calibri" panose="020F0502020204030204" pitchFamily="34" charset="0"/>
                        </a:rPr>
                        <a:t>; según información obtenida de la PNC el sr. Albánez Mojica, vive en el mismo sector de la citada señora, tiene antecedentes penales (robo con arma de fuego) y esta perfilado como miembro de pandilla.</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s-SV"/>
                    </a:p>
                  </a:txBody>
                  <a:tcPr/>
                </a:tc>
                <a:tc hMerge="1">
                  <a:txBody>
                    <a:bodyPr/>
                    <a:lstStyle/>
                    <a:p>
                      <a:endParaRPr lang="es-SV"/>
                    </a:p>
                  </a:txBody>
                  <a:tcPr/>
                </a:tc>
                <a:tc hMerge="1">
                  <a:txBody>
                    <a:bodyPr/>
                    <a:lstStyle/>
                    <a:p>
                      <a:endParaRPr lang="es-SV"/>
                    </a:p>
                  </a:txBody>
                  <a:tcPr/>
                </a:tc>
                <a:tc hMerge="1">
                  <a:txBody>
                    <a:bodyPr/>
                    <a:lstStyle/>
                    <a:p>
                      <a:endParaRPr lang="es-SV"/>
                    </a:p>
                  </a:txBody>
                  <a:tcPr/>
                </a:tc>
                <a:tc hMerge="1">
                  <a:txBody>
                    <a:bodyPr/>
                    <a:lstStyle/>
                    <a:p>
                      <a:endParaRPr lang="es-SV"/>
                    </a:p>
                  </a:txBody>
                  <a:tcPr/>
                </a:tc>
                <a:extLst>
                  <a:ext uri="{0D108BD9-81ED-4DB2-BD59-A6C34878D82A}">
                    <a16:rowId xmlns:a16="http://schemas.microsoft.com/office/drawing/2014/main" val="3077985537"/>
                  </a:ext>
                </a:extLst>
              </a:tr>
            </a:tbl>
          </a:graphicData>
        </a:graphic>
      </p:graphicFrame>
    </p:spTree>
    <p:extLst>
      <p:ext uri="{BB962C8B-B14F-4D97-AF65-F5344CB8AC3E}">
        <p14:creationId xmlns:p14="http://schemas.microsoft.com/office/powerpoint/2010/main" val="1961223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SV" sz="4000" dirty="0"/>
              <a:t>INFORMACIÓN DE EMPRESAS REMESADORAS DEL PAIS</a:t>
            </a:r>
            <a:endParaRPr lang="en-US" sz="4000"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119966076"/>
              </p:ext>
            </p:extLst>
          </p:nvPr>
        </p:nvGraphicFramePr>
        <p:xfrm>
          <a:off x="1580605" y="2246813"/>
          <a:ext cx="8963217" cy="3454037"/>
        </p:xfrm>
        <a:graphic>
          <a:graphicData uri="http://schemas.openxmlformats.org/drawingml/2006/table">
            <a:tbl>
              <a:tblPr/>
              <a:tblGrid>
                <a:gridCol w="1456087">
                  <a:extLst>
                    <a:ext uri="{9D8B030D-6E8A-4147-A177-3AD203B41FA5}">
                      <a16:colId xmlns:a16="http://schemas.microsoft.com/office/drawing/2014/main" val="3191790059"/>
                    </a:ext>
                  </a:extLst>
                </a:gridCol>
                <a:gridCol w="3183486">
                  <a:extLst>
                    <a:ext uri="{9D8B030D-6E8A-4147-A177-3AD203B41FA5}">
                      <a16:colId xmlns:a16="http://schemas.microsoft.com/office/drawing/2014/main" val="1287939362"/>
                    </a:ext>
                  </a:extLst>
                </a:gridCol>
                <a:gridCol w="2212622">
                  <a:extLst>
                    <a:ext uri="{9D8B030D-6E8A-4147-A177-3AD203B41FA5}">
                      <a16:colId xmlns:a16="http://schemas.microsoft.com/office/drawing/2014/main" val="1202564667"/>
                    </a:ext>
                  </a:extLst>
                </a:gridCol>
                <a:gridCol w="2111022">
                  <a:extLst>
                    <a:ext uri="{9D8B030D-6E8A-4147-A177-3AD203B41FA5}">
                      <a16:colId xmlns:a16="http://schemas.microsoft.com/office/drawing/2014/main" val="2172997537"/>
                    </a:ext>
                  </a:extLst>
                </a:gridCol>
              </a:tblGrid>
              <a:tr h="396784">
                <a:tc gridSpan="4">
                  <a:txBody>
                    <a:bodyPr/>
                    <a:lstStyle/>
                    <a:p>
                      <a:pPr algn="ctr" fontAlgn="b"/>
                      <a:r>
                        <a:rPr lang="es-ES" sz="2000" b="1" i="0" u="none" strike="noStrike" dirty="0">
                          <a:solidFill>
                            <a:srgbClr val="000000"/>
                          </a:solidFill>
                          <a:effectLst/>
                          <a:latin typeface="Calibri" panose="020F0502020204030204" pitchFamily="34" charset="0"/>
                        </a:rPr>
                        <a:t>Periodo de recepción de remesas: enero 2020 a agosto 2021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95027824"/>
                  </a:ext>
                </a:extLst>
              </a:tr>
              <a:tr h="793569">
                <a:tc>
                  <a:txBody>
                    <a:bodyPr/>
                    <a:lstStyle/>
                    <a:p>
                      <a:pPr algn="ctr" fontAlgn="ctr"/>
                      <a:r>
                        <a:rPr lang="es-SV" sz="1500" b="1" i="0" u="none" strike="noStrike" dirty="0">
                          <a:solidFill>
                            <a:srgbClr val="000000"/>
                          </a:solidFill>
                          <a:effectLst/>
                          <a:latin typeface="Calibri" panose="020F0502020204030204" pitchFamily="34" charset="0"/>
                        </a:rPr>
                        <a:t>No.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SV" sz="1500" b="1" i="0" u="none" strike="noStrike" dirty="0">
                          <a:solidFill>
                            <a:srgbClr val="000000"/>
                          </a:solidFill>
                          <a:effectLst/>
                          <a:latin typeface="Calibri" panose="020F0502020204030204" pitchFamily="34" charset="0"/>
                        </a:rPr>
                        <a:t>Remitentes de remesas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SV" sz="1500" b="1" i="0" u="none" strike="noStrike" dirty="0">
                          <a:solidFill>
                            <a:srgbClr val="000000"/>
                          </a:solidFill>
                          <a:effectLst/>
                          <a:latin typeface="Calibri" panose="020F0502020204030204" pitchFamily="34" charset="0"/>
                        </a:rPr>
                        <a:t>Cantidad de remesas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500" b="1" i="0" u="none" strike="noStrike" dirty="0">
                          <a:solidFill>
                            <a:srgbClr val="000000"/>
                          </a:solidFill>
                          <a:effectLst/>
                          <a:latin typeface="Calibri" panose="020F0502020204030204" pitchFamily="34" charset="0"/>
                        </a:rPr>
                        <a:t>Monto total remesas remitidas (US$)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6702281"/>
                  </a:ext>
                </a:extLst>
              </a:tr>
              <a:tr h="396784">
                <a:tc>
                  <a:txBody>
                    <a:bodyPr/>
                    <a:lstStyle/>
                    <a:p>
                      <a:pPr algn="ctr" fontAlgn="b"/>
                      <a:r>
                        <a:rPr lang="es-SV" sz="15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500" b="0" i="0" u="none" strike="noStrike" dirty="0">
                          <a:solidFill>
                            <a:srgbClr val="000000"/>
                          </a:solidFill>
                          <a:effectLst/>
                          <a:latin typeface="Calibri" panose="020F0502020204030204" pitchFamily="34" charset="0"/>
                        </a:rPr>
                        <a:t>Benjamín Flores Hernández </a:t>
                      </a:r>
                      <a:r>
                        <a:rPr lang="es-SV" sz="1500" b="0" i="0" u="none" strike="noStrike" dirty="0">
                          <a:solidFill>
                            <a:srgbClr val="FF0000"/>
                          </a:solidFill>
                          <a:effectLst/>
                          <a:latin typeface="Calibri" panose="020F0502020204030204" pitchFamily="34" charset="0"/>
                        </a:rPr>
                        <a:t>(hermano por parte de papá)</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500" b="0" i="0" u="none" strike="noStrike" dirty="0">
                          <a:solidFill>
                            <a:srgbClr val="000000"/>
                          </a:solidFill>
                          <a:effectLst/>
                          <a:latin typeface="Calibri" panose="020F0502020204030204" pitchFamily="34" charset="0"/>
                        </a:rPr>
                        <a:t>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500" b="0" i="0" u="none" strike="noStrike" dirty="0">
                          <a:solidFill>
                            <a:srgbClr val="000000"/>
                          </a:solidFill>
                          <a:effectLst/>
                          <a:latin typeface="Calibri" panose="020F0502020204030204" pitchFamily="34" charset="0"/>
                        </a:rPr>
                        <a:t>45,700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1299192"/>
                  </a:ext>
                </a:extLst>
              </a:tr>
              <a:tr h="396784">
                <a:tc>
                  <a:txBody>
                    <a:bodyPr/>
                    <a:lstStyle/>
                    <a:p>
                      <a:pPr algn="ctr" fontAlgn="b"/>
                      <a:r>
                        <a:rPr lang="es-SV" sz="15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500" b="0" i="0" u="none" strike="noStrike" dirty="0">
                          <a:solidFill>
                            <a:srgbClr val="000000"/>
                          </a:solidFill>
                          <a:effectLst/>
                          <a:latin typeface="Calibri" panose="020F0502020204030204" pitchFamily="34" charset="0"/>
                        </a:rPr>
                        <a:t>Laura Pérez Escobar </a:t>
                      </a:r>
                      <a:r>
                        <a:rPr lang="es-SV" sz="1500" b="0" i="0" u="none" strike="noStrike" dirty="0">
                          <a:solidFill>
                            <a:srgbClr val="FF0000"/>
                          </a:solidFill>
                          <a:effectLst/>
                          <a:latin typeface="Calibri" panose="020F0502020204030204" pitchFamily="34" charset="0"/>
                        </a:rPr>
                        <a:t>(Esposa de Benjamín)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500" b="0" i="0" u="none" strike="noStrike" dirty="0">
                          <a:solidFill>
                            <a:srgbClr val="000000"/>
                          </a:solidFill>
                          <a:effectLst/>
                          <a:latin typeface="Calibri" panose="020F0502020204030204" pitchFamily="34" charset="0"/>
                        </a:rPr>
                        <a:t>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500" b="0" i="0" u="none" strike="noStrike" dirty="0">
                          <a:solidFill>
                            <a:srgbClr val="000000"/>
                          </a:solidFill>
                          <a:effectLst/>
                          <a:latin typeface="Calibri" panose="020F0502020204030204" pitchFamily="34" charset="0"/>
                        </a:rPr>
                        <a:t>21,800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28156720"/>
                  </a:ext>
                </a:extLst>
              </a:tr>
              <a:tr h="396784">
                <a:tc>
                  <a:txBody>
                    <a:bodyPr/>
                    <a:lstStyle/>
                    <a:p>
                      <a:pPr algn="ctr" fontAlgn="b"/>
                      <a:r>
                        <a:rPr lang="es-SV" sz="15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500" b="0" i="0" u="none" strike="noStrike" dirty="0">
                          <a:solidFill>
                            <a:srgbClr val="000000"/>
                          </a:solidFill>
                          <a:effectLst/>
                          <a:latin typeface="Calibri" panose="020F0502020204030204" pitchFamily="34" charset="0"/>
                        </a:rPr>
                        <a:t>Marcelo Flores Hernández </a:t>
                      </a:r>
                      <a:r>
                        <a:rPr lang="es-SV" sz="1500" b="0" i="0" u="none" strike="noStrike" dirty="0">
                          <a:solidFill>
                            <a:srgbClr val="FF0000"/>
                          </a:solidFill>
                          <a:effectLst/>
                          <a:latin typeface="Calibri" panose="020F0502020204030204" pitchFamily="34" charset="0"/>
                        </a:rPr>
                        <a:t>(Hermano por parte de Papá)</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500" b="0" i="0" u="none" strike="noStrike" dirty="0">
                          <a:solidFill>
                            <a:srgbClr val="000000"/>
                          </a:solidFill>
                          <a:effectLst/>
                          <a:latin typeface="Calibri" panose="020F0502020204030204" pitchFamily="34" charset="0"/>
                        </a:rPr>
                        <a:t>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500" b="0" i="0" u="none" strike="noStrike" dirty="0">
                          <a:solidFill>
                            <a:srgbClr val="000000"/>
                          </a:solidFill>
                          <a:effectLst/>
                          <a:latin typeface="Calibri" panose="020F0502020204030204" pitchFamily="34" charset="0"/>
                        </a:rPr>
                        <a:t>19,300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6907484"/>
                  </a:ext>
                </a:extLst>
              </a:tr>
              <a:tr h="396784">
                <a:tc>
                  <a:txBody>
                    <a:bodyPr/>
                    <a:lstStyle/>
                    <a:p>
                      <a:pPr algn="ctr" fontAlgn="b"/>
                      <a:r>
                        <a:rPr lang="es-SV" sz="15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500" b="0" i="0" u="none" strike="noStrike" dirty="0">
                          <a:solidFill>
                            <a:srgbClr val="000000"/>
                          </a:solidFill>
                          <a:effectLst/>
                          <a:latin typeface="Calibri" panose="020F0502020204030204" pitchFamily="34" charset="0"/>
                        </a:rPr>
                        <a:t>Natalia Espinoza Paz </a:t>
                      </a:r>
                      <a:r>
                        <a:rPr lang="es-SV" sz="1500" b="0" i="0" u="none" strike="noStrike" dirty="0">
                          <a:solidFill>
                            <a:srgbClr val="FF0000"/>
                          </a:solidFill>
                          <a:effectLst/>
                          <a:latin typeface="Calibri" panose="020F0502020204030204" pitchFamily="34" charset="0"/>
                        </a:rPr>
                        <a:t>(hermana por parte de mamá)</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500" b="0" i="0" u="none" strike="noStrike" dirty="0">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500" b="0" i="0" u="none" strike="noStrike" dirty="0">
                          <a:solidFill>
                            <a:srgbClr val="000000"/>
                          </a:solidFill>
                          <a:effectLst/>
                          <a:latin typeface="Calibri" panose="020F0502020204030204" pitchFamily="34" charset="0"/>
                        </a:rPr>
                        <a:t>4,000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2899597"/>
                  </a:ext>
                </a:extLst>
              </a:tr>
              <a:tr h="396784">
                <a:tc gridSpan="2">
                  <a:txBody>
                    <a:bodyPr/>
                    <a:lstStyle/>
                    <a:p>
                      <a:pPr algn="ctr" fontAlgn="b"/>
                      <a:r>
                        <a:rPr lang="es-SV" sz="1500" b="1" i="0" u="none" strike="noStrike" dirty="0">
                          <a:solidFill>
                            <a:srgbClr val="000000"/>
                          </a:solidFill>
                          <a:effectLst/>
                          <a:latin typeface="Calibri" panose="020F0502020204030204" pitchFamily="34" charset="0"/>
                        </a:rPr>
                        <a:t>Totales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r>
                        <a:rPr lang="es-SV" sz="1500" b="1" i="0" u="none" strike="noStrike" dirty="0">
                          <a:solidFill>
                            <a:srgbClr val="000000"/>
                          </a:solidFill>
                          <a:effectLst/>
                          <a:latin typeface="Calibri" panose="020F0502020204030204" pitchFamily="34" charset="0"/>
                        </a:rPr>
                        <a:t>111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500" b="1" i="0" u="none" strike="noStrike" dirty="0">
                          <a:solidFill>
                            <a:srgbClr val="000000"/>
                          </a:solidFill>
                          <a:effectLst/>
                          <a:latin typeface="Calibri" panose="020F0502020204030204" pitchFamily="34" charset="0"/>
                        </a:rPr>
                        <a:t>90,800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8890743"/>
                  </a:ext>
                </a:extLst>
              </a:tr>
            </a:tbl>
          </a:graphicData>
        </a:graphic>
      </p:graphicFrame>
      <p:sp>
        <p:nvSpPr>
          <p:cNvPr id="3" name="CuadroTexto 2">
            <a:extLst>
              <a:ext uri="{FF2B5EF4-FFF2-40B4-BE49-F238E27FC236}">
                <a16:creationId xmlns:a16="http://schemas.microsoft.com/office/drawing/2014/main" id="{AA2ABF5A-0E9B-4183-A21F-463E304CC88C}"/>
              </a:ext>
            </a:extLst>
          </p:cNvPr>
          <p:cNvSpPr txBox="1"/>
          <p:nvPr/>
        </p:nvSpPr>
        <p:spPr>
          <a:xfrm>
            <a:off x="1580605" y="6062133"/>
            <a:ext cx="9403484" cy="646331"/>
          </a:xfrm>
          <a:prstGeom prst="rect">
            <a:avLst/>
          </a:prstGeom>
          <a:noFill/>
        </p:spPr>
        <p:txBody>
          <a:bodyPr wrap="square" rtlCol="0">
            <a:spAutoFit/>
          </a:bodyPr>
          <a:lstStyle/>
          <a:p>
            <a:r>
              <a:rPr lang="es-SV" dirty="0"/>
              <a:t>Según información obtenida del Registro Nacional de Personas, la </a:t>
            </a:r>
            <a:r>
              <a:rPr lang="es-SV" dirty="0" err="1"/>
              <a:t>sra.</a:t>
            </a:r>
            <a:r>
              <a:rPr lang="es-SV" dirty="0"/>
              <a:t> </a:t>
            </a:r>
            <a:r>
              <a:rPr lang="es-SV" b="1" u="sng" dirty="0"/>
              <a:t>Mirna Esperanza Cruz Lazo</a:t>
            </a:r>
            <a:r>
              <a:rPr lang="es-SV" dirty="0"/>
              <a:t>  es divorciada, su padre se llama </a:t>
            </a:r>
            <a:r>
              <a:rPr lang="es-SV" dirty="0">
                <a:solidFill>
                  <a:srgbClr val="FF0000"/>
                </a:solidFill>
              </a:rPr>
              <a:t>José Luis Cruz Molina; y su madre Norma Esperanza Lazo</a:t>
            </a:r>
            <a:r>
              <a:rPr lang="es-SV" dirty="0"/>
              <a:t>. </a:t>
            </a:r>
          </a:p>
        </p:txBody>
      </p:sp>
    </p:spTree>
    <p:extLst>
      <p:ext uri="{BB962C8B-B14F-4D97-AF65-F5344CB8AC3E}">
        <p14:creationId xmlns:p14="http://schemas.microsoft.com/office/powerpoint/2010/main" val="2017787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SV" sz="4000" b="1" dirty="0"/>
              <a:t>INFORMACIÓN OBTENIDA DE OTRAS ENTIDADES</a:t>
            </a:r>
            <a:endParaRPr lang="en-US" sz="4000" b="1" dirty="0"/>
          </a:p>
        </p:txBody>
      </p:sp>
      <p:sp>
        <p:nvSpPr>
          <p:cNvPr id="3" name="Marcador de contenido 2"/>
          <p:cNvSpPr>
            <a:spLocks noGrp="1"/>
          </p:cNvSpPr>
          <p:nvPr>
            <p:ph idx="1"/>
          </p:nvPr>
        </p:nvSpPr>
        <p:spPr>
          <a:xfrm>
            <a:off x="705394" y="1567543"/>
            <a:ext cx="10648406" cy="4872446"/>
          </a:xfrm>
        </p:spPr>
        <p:txBody>
          <a:bodyPr>
            <a:normAutofit lnSpcReduction="10000"/>
          </a:bodyPr>
          <a:lstStyle/>
          <a:p>
            <a:pPr algn="just">
              <a:buFont typeface="Wingdings" panose="05000000000000000000" pitchFamily="2" charset="2"/>
              <a:buChar char="Ø"/>
            </a:pPr>
            <a:r>
              <a:rPr lang="es-SV" sz="3000" dirty="0"/>
              <a:t>La Dirección de Impuestos Internos del Ministerio de Hacienda respondió no tener a la Sra. Cruz Lazo como contribuyente.</a:t>
            </a:r>
          </a:p>
          <a:p>
            <a:pPr algn="just">
              <a:buFont typeface="Wingdings" panose="05000000000000000000" pitchFamily="2" charset="2"/>
              <a:buChar char="Ø"/>
            </a:pPr>
            <a:r>
              <a:rPr lang="es-SV" sz="3000" dirty="0"/>
              <a:t>La Dirección General de Aduanas respondió no tenerla registrada como importador, ni exportador de mercancías</a:t>
            </a:r>
          </a:p>
          <a:p>
            <a:pPr algn="just">
              <a:buFont typeface="Wingdings" panose="05000000000000000000" pitchFamily="2" charset="2"/>
              <a:buChar char="Ø"/>
            </a:pPr>
            <a:r>
              <a:rPr lang="es-SV" sz="3000" dirty="0"/>
              <a:t>Las Administradoras de Fondos de Pensiones (AFP) respondieron no tenerla registrada como afiliada al sistema de pensiones.</a:t>
            </a:r>
          </a:p>
          <a:p>
            <a:pPr algn="just">
              <a:buFont typeface="Wingdings" panose="05000000000000000000" pitchFamily="2" charset="2"/>
              <a:buChar char="Ø"/>
            </a:pPr>
            <a:r>
              <a:rPr lang="es-SV" sz="3000" dirty="0"/>
              <a:t>El centro Nacional de Registros (CNR) respondió que la Sra. Cruz Lazo no cuenta con bienes inmuebles registrados.</a:t>
            </a:r>
          </a:p>
          <a:p>
            <a:pPr algn="just">
              <a:buFont typeface="Wingdings" panose="05000000000000000000" pitchFamily="2" charset="2"/>
              <a:buChar char="Ø"/>
            </a:pPr>
            <a:r>
              <a:rPr lang="es-SV" sz="3000" dirty="0"/>
              <a:t>La autoridad competente de llevar el registros de vehículos respondió no tener registrados vehículos a nombre de la persona investigada.</a:t>
            </a:r>
          </a:p>
          <a:p>
            <a:pPr marL="0" indent="0">
              <a:buNone/>
            </a:pPr>
            <a:endParaRPr lang="en-US" dirty="0"/>
          </a:p>
        </p:txBody>
      </p:sp>
    </p:spTree>
    <p:extLst>
      <p:ext uri="{BB962C8B-B14F-4D97-AF65-F5344CB8AC3E}">
        <p14:creationId xmlns:p14="http://schemas.microsoft.com/office/powerpoint/2010/main" val="2461411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865364"/>
          </a:xfrm>
        </p:spPr>
        <p:txBody>
          <a:bodyPr>
            <a:normAutofit/>
          </a:bodyPr>
          <a:lstStyle/>
          <a:p>
            <a:pPr algn="ctr"/>
            <a:r>
              <a:rPr lang="es-SV" sz="4000" b="1" dirty="0"/>
              <a:t>CONCLUSIONES</a:t>
            </a:r>
            <a:endParaRPr lang="en-US" sz="4000" b="1" dirty="0"/>
          </a:p>
        </p:txBody>
      </p:sp>
      <p:sp>
        <p:nvSpPr>
          <p:cNvPr id="3" name="Marcador de contenido 2"/>
          <p:cNvSpPr>
            <a:spLocks noGrp="1"/>
          </p:cNvSpPr>
          <p:nvPr>
            <p:ph idx="1"/>
          </p:nvPr>
        </p:nvSpPr>
        <p:spPr>
          <a:xfrm>
            <a:off x="705394" y="1320800"/>
            <a:ext cx="10648406" cy="5119189"/>
          </a:xfrm>
        </p:spPr>
        <p:txBody>
          <a:bodyPr>
            <a:normAutofit fontScale="85000" lnSpcReduction="20000"/>
          </a:bodyPr>
          <a:lstStyle/>
          <a:p>
            <a:pPr algn="just">
              <a:buFont typeface="Wingdings" panose="05000000000000000000" pitchFamily="2" charset="2"/>
              <a:buChar char="Ø"/>
            </a:pPr>
            <a:r>
              <a:rPr lang="es-SV" sz="3200" dirty="0"/>
              <a:t>La operatividad en las cuentas bancarias no es acorde a la finalidad con la cual las aperturó (depósitos de remesas familiares)</a:t>
            </a:r>
          </a:p>
          <a:p>
            <a:pPr algn="just">
              <a:buFont typeface="Wingdings" panose="05000000000000000000" pitchFamily="2" charset="2"/>
              <a:buChar char="Ø"/>
            </a:pPr>
            <a:r>
              <a:rPr lang="es-SV" sz="3200" dirty="0"/>
              <a:t>La mayoría de los ingresos en las cuentas no proceden de remesas familiares enviadas del exterior, sino de abonos en efectivo realizados de forma estructurada por múltiples personas en diferentes agencias bancarias y depósitos por medio de cajeros automáticos; </a:t>
            </a:r>
          </a:p>
          <a:p>
            <a:pPr algn="just">
              <a:buFont typeface="Wingdings" panose="05000000000000000000" pitchFamily="2" charset="2"/>
              <a:buChar char="Ø"/>
            </a:pPr>
            <a:r>
              <a:rPr lang="es-SV" sz="3200" dirty="0"/>
              <a:t>Las remesas familiares recibidas, fueron enviadas por personas naturales con las cuales no se identifica vinculo familiar con la Sra. Mirna Esperanza Cruz Lazo.</a:t>
            </a:r>
          </a:p>
          <a:p>
            <a:pPr lvl="0" algn="just">
              <a:buFont typeface="Wingdings" panose="05000000000000000000" pitchFamily="2" charset="2"/>
              <a:buChar char="Ø"/>
            </a:pPr>
            <a:r>
              <a:rPr lang="es-SV" sz="3200" dirty="0">
                <a:solidFill>
                  <a:prstClr val="black"/>
                </a:solidFill>
              </a:rPr>
              <a:t>Tiene vigentes 10 Depósitos a plazo fijo por un monto total de US$311,500.00 en todos figura como beneficiario un miembro de pandilla, quien vive en el mismo sector de la investigada;</a:t>
            </a:r>
          </a:p>
          <a:p>
            <a:pPr lvl="0" algn="just">
              <a:buFont typeface="Wingdings" panose="05000000000000000000" pitchFamily="2" charset="2"/>
              <a:buChar char="Ø"/>
            </a:pPr>
            <a:r>
              <a:rPr lang="es-SV" sz="3200" dirty="0">
                <a:solidFill>
                  <a:prstClr val="black"/>
                </a:solidFill>
              </a:rPr>
              <a:t>Conforme a los hechos determinados, se tienen indicios que los fondos podrían proceder de actividad ilícita como lo es la extorsión, delito considerado precedente de lavado de dinero y activos</a:t>
            </a:r>
            <a:r>
              <a:rPr lang="es-SV" sz="3000" dirty="0">
                <a:solidFill>
                  <a:prstClr val="black"/>
                </a:solidFill>
              </a:rPr>
              <a:t>.</a:t>
            </a:r>
          </a:p>
          <a:p>
            <a:pPr algn="just">
              <a:buFont typeface="Wingdings" panose="05000000000000000000" pitchFamily="2" charset="2"/>
              <a:buChar char="Ø"/>
            </a:pPr>
            <a:endParaRPr lang="es-SV" sz="3000" dirty="0"/>
          </a:p>
          <a:p>
            <a:pPr marL="0" indent="0">
              <a:buNone/>
            </a:pPr>
            <a:endParaRPr lang="en-US" dirty="0"/>
          </a:p>
        </p:txBody>
      </p:sp>
    </p:spTree>
    <p:extLst>
      <p:ext uri="{BB962C8B-B14F-4D97-AF65-F5344CB8AC3E}">
        <p14:creationId xmlns:p14="http://schemas.microsoft.com/office/powerpoint/2010/main" val="3509236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287239-5E75-4298-B854-0D231FC64544}"/>
              </a:ext>
            </a:extLst>
          </p:cNvPr>
          <p:cNvSpPr>
            <a:spLocks noGrp="1"/>
          </p:cNvSpPr>
          <p:nvPr>
            <p:ph type="ctrTitle"/>
          </p:nvPr>
        </p:nvSpPr>
        <p:spPr/>
        <p:txBody>
          <a:bodyPr/>
          <a:lstStyle/>
          <a:p>
            <a:r>
              <a:rPr lang="es-SV" dirty="0"/>
              <a:t>GRACIAS POR SU ATENCIÓN</a:t>
            </a:r>
          </a:p>
        </p:txBody>
      </p:sp>
    </p:spTree>
    <p:extLst>
      <p:ext uri="{BB962C8B-B14F-4D97-AF65-F5344CB8AC3E}">
        <p14:creationId xmlns:p14="http://schemas.microsoft.com/office/powerpoint/2010/main" val="206204988"/>
      </p:ext>
    </p:extLst>
  </p:cSld>
  <p:clrMapOvr>
    <a:masterClrMapping/>
  </p:clrMapOvr>
</p:sld>
</file>

<file path=ppt/theme/theme1.xml><?xml version="1.0" encoding="utf-8"?>
<a:theme xmlns:a="http://schemas.openxmlformats.org/drawingml/2006/main" name="Office Them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1268</TotalTime>
  <Words>845</Words>
  <Application>Microsoft Office PowerPoint</Application>
  <PresentationFormat>Panorámica</PresentationFormat>
  <Paragraphs>127</Paragraphs>
  <Slides>8</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8</vt:i4>
      </vt:variant>
    </vt:vector>
  </HeadingPairs>
  <TitlesOfParts>
    <vt:vector size="13" baseType="lpstr">
      <vt:lpstr>Arial</vt:lpstr>
      <vt:lpstr>Calibri</vt:lpstr>
      <vt:lpstr>Calibri Light</vt:lpstr>
      <vt:lpstr>Wingdings</vt:lpstr>
      <vt:lpstr>Office Theme</vt:lpstr>
      <vt:lpstr>UNIDAD DE INVESTIGACIÓN FINANCIERA</vt:lpstr>
      <vt:lpstr>Presentación de PowerPoint</vt:lpstr>
      <vt:lpstr>     RESULTADOS DE LA INVESTIGACION</vt:lpstr>
      <vt:lpstr>DESTINO DE LOS FONDOS</vt:lpstr>
      <vt:lpstr>INFORMACIÓN DE EMPRESAS REMESADORAS DEL PAIS</vt:lpstr>
      <vt:lpstr>INFORMACIÓN OBTENIDA DE OTRAS ENTIDADES</vt:lpstr>
      <vt:lpstr>CONCLUSIONES</vt:lpstr>
      <vt:lpstr>GRACIAS POR SU ATENCIÓN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CASO REMESAS FAMILIARES</dc:title>
  <dc:creator>machi</dc:creator>
  <cp:lastModifiedBy>Lisseth Jackelin Villegas Lopez</cp:lastModifiedBy>
  <cp:revision>82</cp:revision>
  <dcterms:created xsi:type="dcterms:W3CDTF">2022-03-06T21:37:13Z</dcterms:created>
  <dcterms:modified xsi:type="dcterms:W3CDTF">2022-03-16T15:36:04Z</dcterms:modified>
</cp:coreProperties>
</file>