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67" r:id="rId5"/>
    <p:sldId id="268" r:id="rId6"/>
    <p:sldId id="269" r:id="rId7"/>
    <p:sldId id="259" r:id="rId8"/>
    <p:sldId id="263" r:id="rId9"/>
    <p:sldId id="265" r:id="rId10"/>
  </p:sldIdLst>
  <p:sldSz cx="12192000" cy="6858000"/>
  <p:notesSz cx="7559675" cy="10691813"/>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1" autoAdjust="0"/>
    <p:restoredTop sz="94638" autoAdjust="0"/>
  </p:normalViewPr>
  <p:slideViewPr>
    <p:cSldViewPr snapToGrid="0">
      <p:cViewPr varScale="1">
        <p:scale>
          <a:sx n="86" d="100"/>
          <a:sy n="86" d="100"/>
        </p:scale>
        <p:origin x="-660"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10.20.77.18\dv%20seju\ANALITICA%20DE%20DATOS\PRESENTACI&#211;N%20JORNADA\TABLAS%20Y%20GR&#193;FICO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10.20.77.18\dv%20seju\ANALITICA%20DE%20DATOS\PRESENTACI&#211;N%20JORNADA\TABLAS%20Y%20GR&#193;FICO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10.20.77.18\dv%20seju\ANALITICA%20DE%20DATOS\PRESENTACI&#211;N%20JORNADA\TABLAS%20Y%20GR&#193;FICO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AR"/>
  <c:chart>
    <c:title>
      <c:layout/>
      <c:txPr>
        <a:bodyPr/>
        <a:lstStyle/>
        <a:p>
          <a:pPr>
            <a:defRPr u="sng"/>
          </a:pPr>
          <a:endParaRPr lang="es-AR"/>
        </a:p>
      </c:txPr>
    </c:title>
    <c:view3D>
      <c:perspective val="30"/>
    </c:view3D>
    <c:plotArea>
      <c:layout/>
      <c:bar3DChart>
        <c:barDir val="col"/>
        <c:grouping val="clustered"/>
        <c:ser>
          <c:idx val="0"/>
          <c:order val="0"/>
          <c:tx>
            <c:strRef>
              <c:f>Hoja1!$C$2</c:f>
              <c:strCache>
                <c:ptCount val="1"/>
                <c:pt idx="0">
                  <c:v>CANT. CUIT</c:v>
                </c:pt>
              </c:strCache>
            </c:strRef>
          </c:tx>
          <c:cat>
            <c:strRef>
              <c:f>Hoja1!$B$3:$B$5</c:f>
              <c:strCache>
                <c:ptCount val="3"/>
                <c:pt idx="0">
                  <c:v> ENERO DE 2020</c:v>
                </c:pt>
                <c:pt idx="1">
                  <c:v> ENERO DE 2021</c:v>
                </c:pt>
                <c:pt idx="2">
                  <c:v> DICIEMBRE DE 2021</c:v>
                </c:pt>
              </c:strCache>
            </c:strRef>
          </c:cat>
          <c:val>
            <c:numRef>
              <c:f>Hoja1!$C$3:$C$5</c:f>
              <c:numCache>
                <c:formatCode>#,##0</c:formatCode>
                <c:ptCount val="3"/>
                <c:pt idx="0">
                  <c:v>314</c:v>
                </c:pt>
                <c:pt idx="1">
                  <c:v>1006</c:v>
                </c:pt>
                <c:pt idx="2">
                  <c:v>2785</c:v>
                </c:pt>
              </c:numCache>
            </c:numRef>
          </c:val>
        </c:ser>
        <c:shape val="box"/>
        <c:axId val="77149312"/>
        <c:axId val="77150848"/>
        <c:axId val="0"/>
      </c:bar3DChart>
      <c:catAx>
        <c:axId val="77149312"/>
        <c:scaling>
          <c:orientation val="minMax"/>
        </c:scaling>
        <c:axPos val="b"/>
        <c:tickLblPos val="nextTo"/>
        <c:crossAx val="77150848"/>
        <c:crosses val="autoZero"/>
        <c:auto val="1"/>
        <c:lblAlgn val="ctr"/>
        <c:lblOffset val="100"/>
      </c:catAx>
      <c:valAx>
        <c:axId val="77150848"/>
        <c:scaling>
          <c:orientation val="minMax"/>
        </c:scaling>
        <c:axPos val="l"/>
        <c:majorGridlines/>
        <c:numFmt formatCode="#,##0" sourceLinked="1"/>
        <c:tickLblPos val="nextTo"/>
        <c:crossAx val="77149312"/>
        <c:crosses val="autoZero"/>
        <c:crossBetween val="between"/>
      </c:valAx>
    </c:plotArea>
    <c:plotVisOnly val="1"/>
  </c:chart>
  <c:spPr>
    <a:ln>
      <a:solidFill>
        <a:srgbClr val="4472C4"/>
      </a:solid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AR"/>
  <c:chart>
    <c:title>
      <c:layout/>
      <c:txPr>
        <a:bodyPr/>
        <a:lstStyle/>
        <a:p>
          <a:pPr>
            <a:defRPr u="sng"/>
          </a:pPr>
          <a:endParaRPr lang="es-AR"/>
        </a:p>
      </c:txPr>
    </c:title>
    <c:view3D>
      <c:perspective val="30"/>
    </c:view3D>
    <c:plotArea>
      <c:layout/>
      <c:bar3DChart>
        <c:barDir val="col"/>
        <c:grouping val="clustered"/>
        <c:ser>
          <c:idx val="0"/>
          <c:order val="0"/>
          <c:tx>
            <c:strRef>
              <c:f>Hoja1!$D$2</c:f>
              <c:strCache>
                <c:ptCount val="1"/>
                <c:pt idx="0">
                  <c:v>CANT. REGISTROS</c:v>
                </c:pt>
              </c:strCache>
            </c:strRef>
          </c:tx>
          <c:cat>
            <c:strRef>
              <c:f>Hoja1!$B$3:$B$5</c:f>
              <c:strCache>
                <c:ptCount val="3"/>
                <c:pt idx="0">
                  <c:v> ENERO DE 2020</c:v>
                </c:pt>
                <c:pt idx="1">
                  <c:v> ENERO DE 2021</c:v>
                </c:pt>
                <c:pt idx="2">
                  <c:v> DICIEMBRE DE 2021</c:v>
                </c:pt>
              </c:strCache>
            </c:strRef>
          </c:cat>
          <c:val>
            <c:numRef>
              <c:f>Hoja1!$D$3:$D$5</c:f>
              <c:numCache>
                <c:formatCode>#,##0</c:formatCode>
                <c:ptCount val="3"/>
                <c:pt idx="0">
                  <c:v>314</c:v>
                </c:pt>
                <c:pt idx="1">
                  <c:v>1006</c:v>
                </c:pt>
                <c:pt idx="2">
                  <c:v>2971</c:v>
                </c:pt>
              </c:numCache>
            </c:numRef>
          </c:val>
        </c:ser>
        <c:shape val="box"/>
        <c:axId val="77183232"/>
        <c:axId val="77189120"/>
        <c:axId val="0"/>
      </c:bar3DChart>
      <c:catAx>
        <c:axId val="77183232"/>
        <c:scaling>
          <c:orientation val="minMax"/>
        </c:scaling>
        <c:axPos val="b"/>
        <c:tickLblPos val="nextTo"/>
        <c:crossAx val="77189120"/>
        <c:crosses val="autoZero"/>
        <c:auto val="1"/>
        <c:lblAlgn val="ctr"/>
        <c:lblOffset val="100"/>
      </c:catAx>
      <c:valAx>
        <c:axId val="77189120"/>
        <c:scaling>
          <c:orientation val="minMax"/>
        </c:scaling>
        <c:axPos val="l"/>
        <c:majorGridlines/>
        <c:numFmt formatCode="#,##0" sourceLinked="1"/>
        <c:tickLblPos val="nextTo"/>
        <c:crossAx val="77183232"/>
        <c:crosses val="autoZero"/>
        <c:crossBetween val="between"/>
      </c:valAx>
    </c:plotArea>
    <c:plotVisOnly val="1"/>
  </c:chart>
  <c:spPr>
    <a:ln>
      <a:solidFill>
        <a:srgbClr val="4472C4"/>
      </a:solidFill>
    </a:ln>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AR"/>
  <c:chart>
    <c:title>
      <c:layout/>
      <c:txPr>
        <a:bodyPr/>
        <a:lstStyle/>
        <a:p>
          <a:pPr>
            <a:defRPr u="sng"/>
          </a:pPr>
          <a:endParaRPr lang="es-AR"/>
        </a:p>
      </c:txPr>
    </c:title>
    <c:view3D>
      <c:perspective val="30"/>
    </c:view3D>
    <c:plotArea>
      <c:layout/>
      <c:bar3DChart>
        <c:barDir val="col"/>
        <c:grouping val="clustered"/>
        <c:ser>
          <c:idx val="0"/>
          <c:order val="0"/>
          <c:tx>
            <c:strRef>
              <c:f>Hoja1!$E$2</c:f>
              <c:strCache>
                <c:ptCount val="1"/>
                <c:pt idx="0">
                  <c:v>SALDO </c:v>
                </c:pt>
              </c:strCache>
            </c:strRef>
          </c:tx>
          <c:cat>
            <c:strRef>
              <c:f>Hoja1!$B$3:$B$5</c:f>
              <c:strCache>
                <c:ptCount val="3"/>
                <c:pt idx="0">
                  <c:v> ENERO DE 2020</c:v>
                </c:pt>
                <c:pt idx="1">
                  <c:v> ENERO DE 2021</c:v>
                </c:pt>
                <c:pt idx="2">
                  <c:v> DICIEMBRE DE 2021</c:v>
                </c:pt>
              </c:strCache>
            </c:strRef>
          </c:cat>
          <c:val>
            <c:numRef>
              <c:f>Hoja1!$E$3:$E$5</c:f>
              <c:numCache>
                <c:formatCode>#,##0</c:formatCode>
                <c:ptCount val="3"/>
                <c:pt idx="0">
                  <c:v>4123532</c:v>
                </c:pt>
                <c:pt idx="1">
                  <c:v>20702900</c:v>
                </c:pt>
                <c:pt idx="2">
                  <c:v>863174965</c:v>
                </c:pt>
              </c:numCache>
            </c:numRef>
          </c:val>
        </c:ser>
        <c:shape val="box"/>
        <c:axId val="77467008"/>
        <c:axId val="77472896"/>
        <c:axId val="0"/>
      </c:bar3DChart>
      <c:catAx>
        <c:axId val="77467008"/>
        <c:scaling>
          <c:orientation val="minMax"/>
        </c:scaling>
        <c:axPos val="b"/>
        <c:tickLblPos val="nextTo"/>
        <c:crossAx val="77472896"/>
        <c:crosses val="autoZero"/>
        <c:auto val="1"/>
        <c:lblAlgn val="ctr"/>
        <c:lblOffset val="100"/>
      </c:catAx>
      <c:valAx>
        <c:axId val="77472896"/>
        <c:scaling>
          <c:orientation val="minMax"/>
        </c:scaling>
        <c:axPos val="l"/>
        <c:majorGridlines/>
        <c:numFmt formatCode="#,##0" sourceLinked="1"/>
        <c:tickLblPos val="nextTo"/>
        <c:crossAx val="77467008"/>
        <c:crosses val="autoZero"/>
        <c:crossBetween val="between"/>
      </c:valAx>
    </c:plotArea>
    <c:plotVisOnly val="1"/>
  </c:chart>
  <c:spPr>
    <a:ln>
      <a:solidFill>
        <a:srgbClr val="4472C4"/>
      </a:solidFill>
    </a:ln>
  </c:sp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27"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28"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3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3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32"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33"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35"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36"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37"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38"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39"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40"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p:spPr>
        <p:txBody>
          <a:bodyPr lIns="0" tIns="0" rIns="0" bIns="0" anchor="ctr">
            <a:spAutoFit/>
          </a:bodyPr>
          <a:lstStyle/>
          <a:p>
            <a:pPr algn="ctr"/>
            <a:endParaRPr lang="es-AR"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8"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s-A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1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11"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s-A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640" cy="11066760"/>
          </a:xfrm>
          <a:prstGeom prst="rect">
            <a:avLst/>
          </a:prstGeom>
        </p:spPr>
        <p:txBody>
          <a:bodyPr lIns="0" tIns="0" rIns="0" bIns="0" anchor="ctr">
            <a:spAutoFit/>
          </a:bodyPr>
          <a:lstStyle/>
          <a:p>
            <a:pPr algn="ctr"/>
            <a:endParaRPr lang="es-A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1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16"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17"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1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2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21"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640" cy="2387160"/>
          </a:xfrm>
          <a:prstGeom prst="rect">
            <a:avLst/>
          </a:prstGeom>
        </p:spPr>
        <p:txBody>
          <a:bodyPr lIns="0" tIns="0" rIns="0" bIns="0" anchor="ctr">
            <a:spAutoFit/>
          </a:bodyPr>
          <a:lstStyle/>
          <a:p>
            <a:endParaRPr lang="es-AR" sz="1800" b="0" strike="noStrike" spc="-1">
              <a:solidFill>
                <a:srgbClr val="000000"/>
              </a:solidFill>
              <a:latin typeface="Calibri"/>
            </a:endParaRPr>
          </a:p>
        </p:txBody>
      </p:sp>
      <p:sp>
        <p:nvSpPr>
          <p:cNvPr id="2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AR" sz="2800" b="0" strike="noStrike" spc="-1">
              <a:solidFill>
                <a:srgbClr val="000000"/>
              </a:solidFill>
              <a:latin typeface="Calibri"/>
            </a:endParaRPr>
          </a:p>
        </p:txBody>
      </p:sp>
      <p:sp>
        <p:nvSpPr>
          <p:cNvPr id="25"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s-A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noAutofit/>
          </a:bodyPr>
          <a:lstStyle/>
          <a:p>
            <a:pPr algn="ctr">
              <a:lnSpc>
                <a:spcPct val="90000"/>
              </a:lnSpc>
            </a:pPr>
            <a:r>
              <a:rPr lang="es-AR" sz="6000" b="0" strike="noStrike" spc="-1">
                <a:solidFill>
                  <a:srgbClr val="000000"/>
                </a:solidFill>
                <a:latin typeface="Calibri Light"/>
              </a:rPr>
              <a:t>Haga clic para modificar el estilo de título del patrón</a:t>
            </a:r>
            <a:endParaRPr lang="es-A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noAutofit/>
          </a:bodyPr>
          <a:lstStyle/>
          <a:p>
            <a:pPr>
              <a:lnSpc>
                <a:spcPct val="100000"/>
              </a:lnSpc>
            </a:pPr>
            <a:fld id="{AE51930B-CD1E-41FF-808E-C8C4867F68E8}" type="datetime">
              <a:rPr lang="es-AR" sz="1200" b="0" strike="noStrike" spc="-1">
                <a:solidFill>
                  <a:srgbClr val="8B8B8B"/>
                </a:solidFill>
                <a:latin typeface="Calibri"/>
              </a:rPr>
              <a:pPr>
                <a:lnSpc>
                  <a:spcPct val="100000"/>
                </a:lnSpc>
              </a:pPr>
              <a:t>04/03/2022</a:t>
            </a:fld>
            <a:endParaRPr lang="es-AR"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noAutofit/>
          </a:bodyPr>
          <a:lstStyle/>
          <a:p>
            <a:endParaRPr lang="es-AR" sz="24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D446FC27-E375-48EC-BAF5-0EB657904BA7}" type="slidenum">
              <a:rPr lang="es-AR" sz="1200" b="0" strike="noStrike" spc="-1">
                <a:solidFill>
                  <a:srgbClr val="8B8B8B"/>
                </a:solidFill>
                <a:latin typeface="Calibri"/>
              </a:rPr>
              <a:pPr algn="r">
                <a:lnSpc>
                  <a:spcPct val="100000"/>
                </a:lnSpc>
              </a:pPr>
              <a:t>‹Nº›</a:t>
            </a:fld>
            <a:endParaRPr lang="es-AR"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s-AR" sz="2800" b="0" strike="noStrike" spc="-1">
                <a:solidFill>
                  <a:srgbClr val="000000"/>
                </a:solidFill>
                <a:latin typeface="Calibri"/>
              </a:rPr>
              <a:t>Pulse para editar el formato de esquema del texto</a:t>
            </a:r>
          </a:p>
          <a:p>
            <a:pPr marL="864000" lvl="1" indent="-324000">
              <a:spcBef>
                <a:spcPts val="1134"/>
              </a:spcBef>
              <a:buClr>
                <a:srgbClr val="000000"/>
              </a:buClr>
              <a:buSzPct val="75000"/>
              <a:buFont typeface="Symbol" charset="2"/>
              <a:buChar char=""/>
            </a:pPr>
            <a:r>
              <a:rPr lang="es-AR" sz="2000" b="0" strike="noStrike" spc="-1">
                <a:solidFill>
                  <a:srgbClr val="000000"/>
                </a:solidFill>
                <a:latin typeface="Calibri"/>
              </a:rPr>
              <a:t>Segundo nivel del esquema</a:t>
            </a:r>
          </a:p>
          <a:p>
            <a:pPr marL="1296000" lvl="2" indent="-288000">
              <a:spcBef>
                <a:spcPts val="850"/>
              </a:spcBef>
              <a:buClr>
                <a:srgbClr val="000000"/>
              </a:buClr>
              <a:buSzPct val="45000"/>
              <a:buFont typeface="Wingdings" charset="2"/>
              <a:buChar char=""/>
            </a:pPr>
            <a:r>
              <a:rPr lang="es-AR" sz="1800" b="0" strike="noStrike" spc="-1">
                <a:solidFill>
                  <a:srgbClr val="000000"/>
                </a:solidFill>
                <a:latin typeface="Calibri"/>
              </a:rPr>
              <a:t>Tercer nivel del esquema</a:t>
            </a:r>
          </a:p>
          <a:p>
            <a:pPr marL="1728000" lvl="3" indent="-216000">
              <a:spcBef>
                <a:spcPts val="567"/>
              </a:spcBef>
              <a:buClr>
                <a:srgbClr val="000000"/>
              </a:buClr>
              <a:buSzPct val="75000"/>
              <a:buFont typeface="Symbol" charset="2"/>
              <a:buChar char=""/>
            </a:pPr>
            <a:r>
              <a:rPr lang="es-AR" sz="1800" b="0" strike="noStrike" spc="-1">
                <a:solidFill>
                  <a:srgbClr val="000000"/>
                </a:solidFill>
                <a:latin typeface="Calibri"/>
              </a:rPr>
              <a:t>Cuarto nivel del esquema</a:t>
            </a:r>
          </a:p>
          <a:p>
            <a:pPr marL="2160000" lvl="4" indent="-216000">
              <a:spcBef>
                <a:spcPts val="283"/>
              </a:spcBef>
              <a:buClr>
                <a:srgbClr val="000000"/>
              </a:buClr>
              <a:buSzPct val="45000"/>
              <a:buFont typeface="Wingdings" charset="2"/>
              <a:buChar char=""/>
            </a:pPr>
            <a:r>
              <a:rPr lang="es-AR" sz="2000" b="0" strike="noStrike" spc="-1">
                <a:solidFill>
                  <a:srgbClr val="000000"/>
                </a:solidFill>
                <a:latin typeface="Calibri"/>
              </a:rPr>
              <a:t>Quinto nivel del esquema</a:t>
            </a:r>
          </a:p>
          <a:p>
            <a:pPr marL="2592000" lvl="5" indent="-216000">
              <a:spcBef>
                <a:spcPts val="283"/>
              </a:spcBef>
              <a:buClr>
                <a:srgbClr val="000000"/>
              </a:buClr>
              <a:buSzPct val="45000"/>
              <a:buFont typeface="Wingdings" charset="2"/>
              <a:buChar char=""/>
            </a:pPr>
            <a:r>
              <a:rPr lang="es-AR" sz="2000" b="0" strike="noStrike" spc="-1">
                <a:solidFill>
                  <a:srgbClr val="000000"/>
                </a:solidFill>
                <a:latin typeface="Calibri"/>
              </a:rPr>
              <a:t>Sexto nivel del esquema</a:t>
            </a:r>
          </a:p>
          <a:p>
            <a:pPr marL="3024000" lvl="6" indent="-216000">
              <a:spcBef>
                <a:spcPts val="283"/>
              </a:spcBef>
              <a:buClr>
                <a:srgbClr val="000000"/>
              </a:buClr>
              <a:buSzPct val="45000"/>
              <a:buFont typeface="Wingdings" charset="2"/>
              <a:buChar char=""/>
            </a:pPr>
            <a:r>
              <a:rPr lang="es-AR" sz="2000" b="0" strike="noStrike" spc="-1">
                <a:solidFill>
                  <a:srgbClr val="000000"/>
                </a:solidFill>
                <a:latin typeface="Calibri"/>
              </a:rPr>
              <a:t>Séptimo nivel del esquema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CustomShape 1"/>
          <p:cNvSpPr/>
          <p:nvPr/>
        </p:nvSpPr>
        <p:spPr>
          <a:xfrm>
            <a:off x="5750804" y="1478408"/>
            <a:ext cx="6081311" cy="1937538"/>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pPr algn="ctr"/>
            <a:r>
              <a:rPr lang="es-AR" sz="4000" b="1" spc="-1" dirty="0" smtClean="0">
                <a:solidFill>
                  <a:srgbClr val="404040"/>
                </a:solidFill>
                <a:latin typeface="Calibri"/>
              </a:rPr>
              <a:t>EJECUCIONES FISCALES -  EMBARGO SOBRE ACTIVOS DIGITALES</a:t>
            </a:r>
            <a:endParaRPr lang="es-AR" sz="4000" b="0" strike="noStrike" spc="-1" dirty="0">
              <a:latin typeface="Arial"/>
            </a:endParaRPr>
          </a:p>
        </p:txBody>
      </p:sp>
      <p:sp>
        <p:nvSpPr>
          <p:cNvPr id="43" name="CustomShape 2"/>
          <p:cNvSpPr/>
          <p:nvPr/>
        </p:nvSpPr>
        <p:spPr>
          <a:xfrm>
            <a:off x="6593760" y="5062680"/>
            <a:ext cx="4379760" cy="36787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1" strike="noStrike" spc="-1" dirty="0" smtClean="0">
                <a:solidFill>
                  <a:srgbClr val="404040"/>
                </a:solidFill>
                <a:latin typeface="Calibri"/>
              </a:rPr>
              <a:t>ABOG. GUSTAVO A. MONTILLA</a:t>
            </a:r>
            <a:endParaRPr lang="es-AR" sz="1800" b="1" strike="noStrike" spc="-1" dirty="0">
              <a:latin typeface="Arial"/>
            </a:endParaRPr>
          </a:p>
        </p:txBody>
      </p:sp>
      <p:sp>
        <p:nvSpPr>
          <p:cNvPr id="45" name="Line 4"/>
          <p:cNvSpPr/>
          <p:nvPr/>
        </p:nvSpPr>
        <p:spPr>
          <a:xfrm>
            <a:off x="6702480" y="4917600"/>
            <a:ext cx="4345920" cy="0"/>
          </a:xfrm>
          <a:prstGeom prst="line">
            <a:avLst/>
          </a:prstGeom>
          <a:ln/>
        </p:spPr>
        <p:style>
          <a:lnRef idx="1">
            <a:schemeClr val="dk1"/>
          </a:lnRef>
          <a:fillRef idx="0">
            <a:schemeClr val="dk1"/>
          </a:fillRef>
          <a:effectRef idx="0">
            <a:schemeClr val="dk1"/>
          </a:effectRef>
          <a:fontRef idx="minor"/>
        </p:style>
      </p:sp>
      <p:sp>
        <p:nvSpPr>
          <p:cNvPr id="46" name="CustomShape 5"/>
          <p:cNvSpPr/>
          <p:nvPr/>
        </p:nvSpPr>
        <p:spPr>
          <a:xfrm>
            <a:off x="6593760" y="5458680"/>
            <a:ext cx="4782240" cy="644877"/>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b="1" spc="-1" dirty="0" smtClean="0">
                <a:solidFill>
                  <a:srgbClr val="404040"/>
                </a:solidFill>
                <a:latin typeface="Calibri"/>
              </a:rPr>
              <a:t>JEFE DEPTO. PLANIF. Y SUP. DE EJEC. FISC.. Y JUIC. UNI. – DIRECCIÓN DE COORD. JUDICIAL</a:t>
            </a:r>
            <a:endParaRPr lang="es-AR" b="1" spc="-1" dirty="0">
              <a:solidFill>
                <a:srgbClr val="404040"/>
              </a:solidFill>
              <a:latin typeface="Calibri"/>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CustomShape 1"/>
          <p:cNvSpPr/>
          <p:nvPr/>
        </p:nvSpPr>
        <p:spPr>
          <a:xfrm>
            <a:off x="655199" y="2161440"/>
            <a:ext cx="10791326" cy="58332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ctr">
              <a:lnSpc>
                <a:spcPct val="100000"/>
              </a:lnSpc>
            </a:pPr>
            <a:r>
              <a:rPr lang="es-AR" sz="3200" b="1" u="sng" spc="-1" dirty="0" smtClean="0">
                <a:solidFill>
                  <a:srgbClr val="000000"/>
                </a:solidFill>
                <a:latin typeface="Calibri"/>
              </a:rPr>
              <a:t>Régimen de Información</a:t>
            </a:r>
            <a:endParaRPr lang="es-AR" sz="3200" b="0" u="sng" strike="noStrike" spc="-1" dirty="0">
              <a:latin typeface="Arial"/>
            </a:endParaRPr>
          </a:p>
        </p:txBody>
      </p:sp>
      <p:sp>
        <p:nvSpPr>
          <p:cNvPr id="49" name="CustomShape 2"/>
          <p:cNvSpPr/>
          <p:nvPr/>
        </p:nvSpPr>
        <p:spPr>
          <a:xfrm>
            <a:off x="686160" y="2872800"/>
            <a:ext cx="10761840" cy="119887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s-AR" dirty="0" smtClean="0">
                <a:latin typeface="Calibri" pitchFamily="34" charset="0"/>
              </a:rPr>
              <a:t>En virtud del crecimiento en la utilización de medios de pago electrónicos y movilización de activos a través de herramientas y/o aplicaciones informáticas, la Administración Federal de Ingresos Públicos (AFIP) estableció un régimen informativo sobre las operaciones realizadas para un control efectivo del correcto cumplimiento de las obligaciones tributarias de los contribuyentes.</a:t>
            </a:r>
            <a:endParaRPr lang="es-AR" spc="-1" dirty="0">
              <a:solidFill>
                <a:srgbClr val="000000"/>
              </a:solidFill>
              <a:latin typeface="Calibri" pitchFamily="34" charset="0"/>
            </a:endParaRPr>
          </a:p>
        </p:txBody>
      </p:sp>
      <p:sp>
        <p:nvSpPr>
          <p:cNvPr id="50" name="CustomShape 3"/>
          <p:cNvSpPr/>
          <p:nvPr/>
        </p:nvSpPr>
        <p:spPr>
          <a:xfrm>
            <a:off x="2774880" y="6372720"/>
            <a:ext cx="101880" cy="101880"/>
          </a:xfrm>
          <a:prstGeom prst="ellips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p:style>
      </p:sp>
      <p:sp>
        <p:nvSpPr>
          <p:cNvPr id="51" name="CustomShape 4"/>
          <p:cNvSpPr/>
          <p:nvPr/>
        </p:nvSpPr>
        <p:spPr>
          <a:xfrm>
            <a:off x="11298960" y="6197400"/>
            <a:ext cx="106920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0" strike="noStrike" spc="-1">
                <a:solidFill>
                  <a:srgbClr val="FFFFFF"/>
                </a:solidFill>
                <a:latin typeface="Calibri"/>
              </a:rPr>
              <a:t>2020</a:t>
            </a:r>
            <a:endParaRPr lang="es-AR" sz="1800" b="0" strike="noStrike" spc="-1">
              <a:latin typeface="Arial"/>
            </a:endParaRPr>
          </a:p>
        </p:txBody>
      </p:sp>
      <p:sp>
        <p:nvSpPr>
          <p:cNvPr id="53" name="CustomShape 6"/>
          <p:cNvSpPr/>
          <p:nvPr/>
        </p:nvSpPr>
        <p:spPr>
          <a:xfrm>
            <a:off x="629277" y="416160"/>
            <a:ext cx="6057962" cy="952653"/>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2800" b="1" spc="-1" dirty="0" smtClean="0">
                <a:solidFill>
                  <a:srgbClr val="404040"/>
                </a:solidFill>
                <a:latin typeface="Calibri"/>
              </a:rPr>
              <a:t>EJECUCIONES FISCALES –</a:t>
            </a:r>
            <a:r>
              <a:rPr lang="es-AR" sz="2800" spc="-1" dirty="0" smtClean="0"/>
              <a:t> </a:t>
            </a:r>
          </a:p>
          <a:p>
            <a:r>
              <a:rPr lang="es-AR" sz="2800" b="1" spc="-1" dirty="0" smtClean="0">
                <a:solidFill>
                  <a:srgbClr val="404040"/>
                </a:solidFill>
                <a:latin typeface="Calibri"/>
              </a:rPr>
              <a:t>EMBARGO SOBRE ACTIVOS DIGITALES</a:t>
            </a:r>
            <a:endParaRPr lang="es-AR" sz="2800" b="1" spc="-1" dirty="0">
              <a:solidFill>
                <a:srgbClr val="404040"/>
              </a:solidFill>
              <a:latin typeface="Calibri"/>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CustomShape 1"/>
          <p:cNvSpPr/>
          <p:nvPr/>
        </p:nvSpPr>
        <p:spPr>
          <a:xfrm>
            <a:off x="11298960" y="6197400"/>
            <a:ext cx="106920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0" strike="noStrike" spc="-1">
                <a:solidFill>
                  <a:srgbClr val="FFFFFF"/>
                </a:solidFill>
                <a:latin typeface="Calibri"/>
              </a:rPr>
              <a:t>2020</a:t>
            </a:r>
            <a:endParaRPr lang="es-AR" sz="1800" b="0" strike="noStrike" spc="-1">
              <a:latin typeface="Arial"/>
            </a:endParaRPr>
          </a:p>
        </p:txBody>
      </p:sp>
      <p:sp>
        <p:nvSpPr>
          <p:cNvPr id="58" name="CustomShape 4"/>
          <p:cNvSpPr/>
          <p:nvPr/>
        </p:nvSpPr>
        <p:spPr>
          <a:xfrm>
            <a:off x="655199" y="2003400"/>
            <a:ext cx="9590487" cy="58332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3200" b="1" u="sng" spc="-1" dirty="0" smtClean="0">
                <a:solidFill>
                  <a:srgbClr val="000000"/>
                </a:solidFill>
                <a:latin typeface="Calibri"/>
              </a:rPr>
              <a:t>Resolución General AFIP N° 4614/2019</a:t>
            </a:r>
          </a:p>
        </p:txBody>
      </p:sp>
      <p:sp>
        <p:nvSpPr>
          <p:cNvPr id="59" name="CustomShape 5"/>
          <p:cNvSpPr/>
          <p:nvPr/>
        </p:nvSpPr>
        <p:spPr>
          <a:xfrm>
            <a:off x="686160" y="2715120"/>
            <a:ext cx="10540028" cy="1475873"/>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just">
              <a:lnSpc>
                <a:spcPct val="100000"/>
              </a:lnSpc>
            </a:pPr>
            <a:r>
              <a:rPr lang="es-AR" dirty="0" smtClean="0">
                <a:latin typeface="Calibri" pitchFamily="34" charset="0"/>
              </a:rPr>
              <a:t>ARTÍCULO 1°.- </a:t>
            </a:r>
            <a:r>
              <a:rPr lang="es-AR" i="1" dirty="0" smtClean="0">
                <a:latin typeface="Calibri" pitchFamily="34" charset="0"/>
              </a:rPr>
              <a:t>Los sujetos que administren servicios de procesamiento de pagos a través de plataformas de gestión electrónica o digital, residentes o domiciliados en el país, deberán cumplir con un régimen de información respecto de las comisiones cobradas por los servicios de gestión de pago que ofrecen, así como de las operaciones efectuadas por los vendedores, locadores y/o prestadores de servicios adheridos a los mencionados sistemas</a:t>
            </a:r>
            <a:r>
              <a:rPr lang="es-AR" dirty="0" smtClean="0">
                <a:latin typeface="Calibri" pitchFamily="34" charset="0"/>
              </a:rPr>
              <a:t>…</a:t>
            </a:r>
            <a:endParaRPr lang="es-AR" sz="1800" b="0" strike="noStrike" spc="-1" dirty="0">
              <a:latin typeface="Calibri" pitchFamily="34" charset="0"/>
            </a:endParaRPr>
          </a:p>
        </p:txBody>
      </p:sp>
      <p:sp>
        <p:nvSpPr>
          <p:cNvPr id="9" name="CustomShape 6"/>
          <p:cNvSpPr/>
          <p:nvPr/>
        </p:nvSpPr>
        <p:spPr>
          <a:xfrm>
            <a:off x="629277" y="416160"/>
            <a:ext cx="6057962" cy="952653"/>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2800" b="1" spc="-1" dirty="0" smtClean="0">
                <a:solidFill>
                  <a:srgbClr val="404040"/>
                </a:solidFill>
                <a:latin typeface="Calibri"/>
              </a:rPr>
              <a:t>EJECUCIONES FISCALES –</a:t>
            </a:r>
            <a:r>
              <a:rPr lang="es-AR" sz="2800" spc="-1" dirty="0" smtClean="0"/>
              <a:t> </a:t>
            </a:r>
          </a:p>
          <a:p>
            <a:r>
              <a:rPr lang="es-AR" sz="2800" b="1" spc="-1" dirty="0" smtClean="0">
                <a:solidFill>
                  <a:srgbClr val="404040"/>
                </a:solidFill>
                <a:latin typeface="Calibri"/>
              </a:rPr>
              <a:t>EMBARGO SOBRE ACTIVOS DIGITALES</a:t>
            </a:r>
            <a:endParaRPr lang="es-AR" sz="2800" b="1" spc="-1" dirty="0">
              <a:solidFill>
                <a:srgbClr val="404040"/>
              </a:solidFill>
              <a:latin typeface="Calibri"/>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CustomShape 1"/>
          <p:cNvSpPr/>
          <p:nvPr/>
        </p:nvSpPr>
        <p:spPr>
          <a:xfrm>
            <a:off x="11298960" y="6197400"/>
            <a:ext cx="106920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0" strike="noStrike" spc="-1">
                <a:solidFill>
                  <a:srgbClr val="FFFFFF"/>
                </a:solidFill>
                <a:latin typeface="Calibri"/>
              </a:rPr>
              <a:t>2020</a:t>
            </a:r>
            <a:endParaRPr lang="es-AR" sz="1800" b="0" strike="noStrike" spc="-1">
              <a:latin typeface="Arial"/>
            </a:endParaRPr>
          </a:p>
        </p:txBody>
      </p:sp>
      <p:sp>
        <p:nvSpPr>
          <p:cNvPr id="58" name="CustomShape 4"/>
          <p:cNvSpPr/>
          <p:nvPr/>
        </p:nvSpPr>
        <p:spPr>
          <a:xfrm>
            <a:off x="655199" y="2003400"/>
            <a:ext cx="9590487" cy="58332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3200" b="1" u="sng" spc="-1" dirty="0" smtClean="0">
                <a:solidFill>
                  <a:srgbClr val="000000"/>
                </a:solidFill>
                <a:latin typeface="Calibri"/>
              </a:rPr>
              <a:t>Resolución General AFIP N° 4614/2019</a:t>
            </a:r>
          </a:p>
        </p:txBody>
      </p:sp>
      <p:sp>
        <p:nvSpPr>
          <p:cNvPr id="59" name="CustomShape 5"/>
          <p:cNvSpPr/>
          <p:nvPr/>
        </p:nvSpPr>
        <p:spPr>
          <a:xfrm>
            <a:off x="686160" y="2715120"/>
            <a:ext cx="10540028" cy="1198875"/>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just">
              <a:lnSpc>
                <a:spcPct val="100000"/>
              </a:lnSpc>
            </a:pPr>
            <a:r>
              <a:rPr lang="es-AR" dirty="0" smtClean="0">
                <a:latin typeface="Calibri" pitchFamily="34" charset="0"/>
              </a:rPr>
              <a:t>ARTÍCULO 3°.- Los sujetos que administran, gestionan, controlan o procesan movimientos de activos a través de plataformas de gestión electrónicas o digitales, por cuenta y orden de personas humanas y jurídicas residentes en el país o en el exterior, incluidos los Proveedores de Servicios de Pago (PSP) que ofrecen cuentas de pago, deberán cumplir con un régimen de información…</a:t>
            </a:r>
            <a:endParaRPr lang="es-AR" sz="1800" b="0" strike="noStrike" spc="-1" dirty="0">
              <a:latin typeface="Calibri" pitchFamily="34" charset="0"/>
            </a:endParaRPr>
          </a:p>
        </p:txBody>
      </p:sp>
      <p:sp>
        <p:nvSpPr>
          <p:cNvPr id="9" name="CustomShape 6"/>
          <p:cNvSpPr/>
          <p:nvPr/>
        </p:nvSpPr>
        <p:spPr>
          <a:xfrm>
            <a:off x="629277" y="416160"/>
            <a:ext cx="6057962" cy="952653"/>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2800" b="1" spc="-1" dirty="0" smtClean="0">
                <a:solidFill>
                  <a:srgbClr val="404040"/>
                </a:solidFill>
                <a:latin typeface="Calibri"/>
              </a:rPr>
              <a:t>EJECUCIONES FISCALES –</a:t>
            </a:r>
            <a:r>
              <a:rPr lang="es-AR" sz="2800" spc="-1" dirty="0" smtClean="0"/>
              <a:t> </a:t>
            </a:r>
          </a:p>
          <a:p>
            <a:r>
              <a:rPr lang="es-AR" sz="2800" b="1" spc="-1" dirty="0" smtClean="0">
                <a:solidFill>
                  <a:srgbClr val="404040"/>
                </a:solidFill>
                <a:latin typeface="Calibri"/>
              </a:rPr>
              <a:t>EMBARGO SOBRE ACTIVOS DIGITALES</a:t>
            </a:r>
            <a:endParaRPr lang="es-AR" sz="2800" b="1" spc="-1" dirty="0">
              <a:solidFill>
                <a:srgbClr val="404040"/>
              </a:solidFill>
              <a:latin typeface="Calibri"/>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CustomShape 1"/>
          <p:cNvSpPr/>
          <p:nvPr/>
        </p:nvSpPr>
        <p:spPr>
          <a:xfrm>
            <a:off x="655199" y="2161440"/>
            <a:ext cx="10791326" cy="58332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ctr">
              <a:lnSpc>
                <a:spcPct val="100000"/>
              </a:lnSpc>
            </a:pPr>
            <a:r>
              <a:rPr lang="es-AR" sz="3200" b="1" u="sng" spc="-1" dirty="0" smtClean="0">
                <a:solidFill>
                  <a:srgbClr val="000000"/>
                </a:solidFill>
                <a:latin typeface="Calibri"/>
              </a:rPr>
              <a:t>Acciones de recupero en ejecuciones fiscales</a:t>
            </a:r>
            <a:endParaRPr lang="es-AR" sz="3200" b="0" u="sng" strike="noStrike" spc="-1" dirty="0">
              <a:latin typeface="Arial"/>
            </a:endParaRPr>
          </a:p>
        </p:txBody>
      </p:sp>
      <p:sp>
        <p:nvSpPr>
          <p:cNvPr id="49" name="CustomShape 2"/>
          <p:cNvSpPr/>
          <p:nvPr/>
        </p:nvSpPr>
        <p:spPr>
          <a:xfrm>
            <a:off x="686160" y="2872800"/>
            <a:ext cx="10761840" cy="92187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s-AR" dirty="0" smtClean="0">
                <a:latin typeface="Calibri" pitchFamily="34" charset="0"/>
              </a:rPr>
              <a:t>A partir del año 2022 se establecieron las pautas procedimentales destinadas a la traba de los embargos decretados sobre las cuentas de pago y gestión electrónica, así como de los activos digitales del deudor, en el marco de las ejecuciones fiscales.</a:t>
            </a:r>
            <a:endParaRPr lang="es-AR" spc="-1" dirty="0">
              <a:solidFill>
                <a:srgbClr val="000000"/>
              </a:solidFill>
              <a:latin typeface="Calibri" pitchFamily="34" charset="0"/>
            </a:endParaRPr>
          </a:p>
        </p:txBody>
      </p:sp>
      <p:sp>
        <p:nvSpPr>
          <p:cNvPr id="50" name="CustomShape 3"/>
          <p:cNvSpPr/>
          <p:nvPr/>
        </p:nvSpPr>
        <p:spPr>
          <a:xfrm>
            <a:off x="2774880" y="6372720"/>
            <a:ext cx="101880" cy="101880"/>
          </a:xfrm>
          <a:prstGeom prst="ellips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p:style>
      </p:sp>
      <p:sp>
        <p:nvSpPr>
          <p:cNvPr id="51" name="CustomShape 4"/>
          <p:cNvSpPr/>
          <p:nvPr/>
        </p:nvSpPr>
        <p:spPr>
          <a:xfrm>
            <a:off x="11298960" y="6197400"/>
            <a:ext cx="106920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0" strike="noStrike" spc="-1">
                <a:solidFill>
                  <a:srgbClr val="FFFFFF"/>
                </a:solidFill>
                <a:latin typeface="Calibri"/>
              </a:rPr>
              <a:t>2020</a:t>
            </a:r>
            <a:endParaRPr lang="es-AR" sz="1800" b="0" strike="noStrike" spc="-1">
              <a:latin typeface="Arial"/>
            </a:endParaRPr>
          </a:p>
        </p:txBody>
      </p:sp>
      <p:sp>
        <p:nvSpPr>
          <p:cNvPr id="53" name="CustomShape 6"/>
          <p:cNvSpPr/>
          <p:nvPr/>
        </p:nvSpPr>
        <p:spPr>
          <a:xfrm>
            <a:off x="629277" y="416160"/>
            <a:ext cx="6057962" cy="952653"/>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2800" b="1" spc="-1" dirty="0" smtClean="0">
                <a:solidFill>
                  <a:srgbClr val="404040"/>
                </a:solidFill>
                <a:latin typeface="Calibri"/>
              </a:rPr>
              <a:t>EJECUCIONES FISCALES –</a:t>
            </a:r>
            <a:r>
              <a:rPr lang="es-AR" sz="2800" spc="-1" dirty="0" smtClean="0"/>
              <a:t> </a:t>
            </a:r>
          </a:p>
          <a:p>
            <a:r>
              <a:rPr lang="es-AR" sz="2800" b="1" spc="-1" dirty="0" smtClean="0">
                <a:solidFill>
                  <a:srgbClr val="404040"/>
                </a:solidFill>
                <a:latin typeface="Calibri"/>
              </a:rPr>
              <a:t>EMBARGO SOBRE ACTIVOS DIGITALES</a:t>
            </a:r>
            <a:endParaRPr lang="es-AR" sz="2800" b="1" spc="-1" dirty="0">
              <a:solidFill>
                <a:srgbClr val="404040"/>
              </a:solidFill>
              <a:latin typeface="Calibri"/>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CustomShape 1"/>
          <p:cNvSpPr/>
          <p:nvPr/>
        </p:nvSpPr>
        <p:spPr>
          <a:xfrm>
            <a:off x="11298960" y="6197400"/>
            <a:ext cx="106920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0" strike="noStrike" spc="-1">
                <a:solidFill>
                  <a:srgbClr val="FFFFFF"/>
                </a:solidFill>
                <a:latin typeface="Calibri"/>
              </a:rPr>
              <a:t>2020</a:t>
            </a:r>
            <a:endParaRPr lang="es-AR" sz="1800" b="0" strike="noStrike" spc="-1">
              <a:latin typeface="Arial"/>
            </a:endParaRPr>
          </a:p>
        </p:txBody>
      </p:sp>
      <p:sp>
        <p:nvSpPr>
          <p:cNvPr id="65" name="CustomShape 5"/>
          <p:cNvSpPr/>
          <p:nvPr/>
        </p:nvSpPr>
        <p:spPr>
          <a:xfrm>
            <a:off x="675142" y="1866821"/>
            <a:ext cx="10396809" cy="2860868"/>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just">
              <a:lnSpc>
                <a:spcPct val="100000"/>
              </a:lnSpc>
            </a:pPr>
            <a:r>
              <a:rPr lang="es-AR" spc="-1" dirty="0" smtClean="0">
                <a:solidFill>
                  <a:srgbClr val="000000"/>
                </a:solidFill>
                <a:latin typeface="Calibri"/>
              </a:rPr>
              <a:t>En esta primera etapa, las acciones se focalizan sobre la base </a:t>
            </a:r>
            <a:r>
              <a:rPr lang="es-AR" sz="1800" b="0" strike="noStrike" spc="-1" dirty="0" smtClean="0">
                <a:solidFill>
                  <a:srgbClr val="000000"/>
                </a:solidFill>
                <a:latin typeface="Calibri"/>
              </a:rPr>
              <a:t>de c</a:t>
            </a:r>
            <a:r>
              <a:rPr lang="es-AR" spc="-1" dirty="0" smtClean="0">
                <a:solidFill>
                  <a:srgbClr val="000000"/>
                </a:solidFill>
                <a:latin typeface="Calibri"/>
              </a:rPr>
              <a:t>ontribuyentes que registran alguna de las siguientes condiciones: </a:t>
            </a:r>
          </a:p>
          <a:p>
            <a:pPr algn="just">
              <a:lnSpc>
                <a:spcPct val="100000"/>
              </a:lnSpc>
            </a:pPr>
            <a:endParaRPr lang="es-AR" spc="-1" dirty="0" smtClean="0">
              <a:solidFill>
                <a:srgbClr val="000000"/>
              </a:solidFill>
              <a:latin typeface="Calibri"/>
            </a:endParaRPr>
          </a:p>
          <a:p>
            <a:pPr algn="just">
              <a:lnSpc>
                <a:spcPct val="100000"/>
              </a:lnSpc>
              <a:buFont typeface="Arial" charset="0"/>
              <a:buChar char="•"/>
            </a:pPr>
            <a:r>
              <a:rPr lang="es-AR" spc="-1" dirty="0" smtClean="0">
                <a:solidFill>
                  <a:srgbClr val="000000"/>
                </a:solidFill>
                <a:latin typeface="Calibri"/>
              </a:rPr>
              <a:t>Embargo general de fondos y valores depositados en el sistema financiero con resultado negativo.</a:t>
            </a:r>
          </a:p>
          <a:p>
            <a:pPr algn="just">
              <a:lnSpc>
                <a:spcPct val="100000"/>
              </a:lnSpc>
            </a:pPr>
            <a:endParaRPr lang="es-AR" spc="-1" dirty="0" smtClean="0">
              <a:solidFill>
                <a:srgbClr val="000000"/>
              </a:solidFill>
              <a:latin typeface="Calibri"/>
            </a:endParaRPr>
          </a:p>
          <a:p>
            <a:pPr algn="just">
              <a:lnSpc>
                <a:spcPct val="100000"/>
              </a:lnSpc>
              <a:buFont typeface="Arial" charset="0"/>
              <a:buChar char="•"/>
            </a:pPr>
            <a:r>
              <a:rPr lang="es-AR" spc="-1" dirty="0" smtClean="0">
                <a:solidFill>
                  <a:srgbClr val="000000"/>
                </a:solidFill>
                <a:latin typeface="Calibri"/>
              </a:rPr>
              <a:t> </a:t>
            </a:r>
            <a:r>
              <a:rPr lang="es-AR" spc="-1" dirty="0" smtClean="0">
                <a:solidFill>
                  <a:srgbClr val="000000"/>
                </a:solidFill>
                <a:latin typeface="Calibri"/>
              </a:rPr>
              <a:t>Sin ninguna medida cautelar trabada.</a:t>
            </a:r>
          </a:p>
          <a:p>
            <a:pPr algn="just">
              <a:lnSpc>
                <a:spcPct val="100000"/>
              </a:lnSpc>
              <a:buFont typeface="Arial" charset="0"/>
              <a:buChar char="•"/>
            </a:pPr>
            <a:endParaRPr lang="es-AR" spc="-1" dirty="0" smtClean="0">
              <a:solidFill>
                <a:srgbClr val="000000"/>
              </a:solidFill>
              <a:latin typeface="Calibri"/>
            </a:endParaRPr>
          </a:p>
          <a:p>
            <a:pPr algn="just">
              <a:lnSpc>
                <a:spcPct val="100000"/>
              </a:lnSpc>
              <a:buFont typeface="Arial" charset="0"/>
              <a:buChar char="•"/>
            </a:pPr>
            <a:r>
              <a:rPr lang="es-AR" spc="-1" dirty="0" smtClean="0">
                <a:solidFill>
                  <a:srgbClr val="000000"/>
                </a:solidFill>
                <a:latin typeface="Calibri"/>
              </a:rPr>
              <a:t> Declaración de incobrabilidad.</a:t>
            </a:r>
          </a:p>
          <a:p>
            <a:pPr algn="just">
              <a:lnSpc>
                <a:spcPct val="100000"/>
              </a:lnSpc>
              <a:buFont typeface="Arial" charset="0"/>
              <a:buChar char="•"/>
            </a:pPr>
            <a:endParaRPr lang="es-AR" spc="-1" dirty="0" smtClean="0">
              <a:solidFill>
                <a:srgbClr val="000000"/>
              </a:solidFill>
              <a:latin typeface="Calibri"/>
            </a:endParaRPr>
          </a:p>
          <a:p>
            <a:pPr algn="just">
              <a:lnSpc>
                <a:spcPct val="100000"/>
              </a:lnSpc>
              <a:buFont typeface="Arial" charset="0"/>
              <a:buChar char="•"/>
            </a:pPr>
            <a:r>
              <a:rPr lang="es-AR" spc="-1" dirty="0" smtClean="0">
                <a:solidFill>
                  <a:srgbClr val="000000"/>
                </a:solidFill>
                <a:latin typeface="Calibri"/>
              </a:rPr>
              <a:t> Deudores relevantes por monto de cada estructura interna</a:t>
            </a:r>
          </a:p>
        </p:txBody>
      </p:sp>
      <p:sp>
        <p:nvSpPr>
          <p:cNvPr id="17" name="CustomShape 6"/>
          <p:cNvSpPr/>
          <p:nvPr/>
        </p:nvSpPr>
        <p:spPr>
          <a:xfrm>
            <a:off x="629277" y="416160"/>
            <a:ext cx="6057962" cy="952653"/>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2800" b="1" spc="-1" dirty="0" smtClean="0">
                <a:solidFill>
                  <a:srgbClr val="404040"/>
                </a:solidFill>
                <a:latin typeface="Calibri"/>
              </a:rPr>
              <a:t>EJECUCIONES FISCALES –</a:t>
            </a:r>
            <a:r>
              <a:rPr lang="es-AR" sz="2800" spc="-1" dirty="0" smtClean="0"/>
              <a:t> </a:t>
            </a:r>
          </a:p>
          <a:p>
            <a:r>
              <a:rPr lang="es-AR" sz="2800" b="1" spc="-1" dirty="0" smtClean="0">
                <a:solidFill>
                  <a:srgbClr val="404040"/>
                </a:solidFill>
                <a:latin typeface="Calibri"/>
              </a:rPr>
              <a:t>EMBARGO SOBRE ACTIVOS DIGITALES</a:t>
            </a:r>
            <a:endParaRPr lang="es-AR" sz="2800" b="1" spc="-1" dirty="0">
              <a:solidFill>
                <a:srgbClr val="404040"/>
              </a:solidFill>
              <a:latin typeface="Calibri"/>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CustomShape 1"/>
          <p:cNvSpPr/>
          <p:nvPr/>
        </p:nvSpPr>
        <p:spPr>
          <a:xfrm>
            <a:off x="11298960" y="6197400"/>
            <a:ext cx="106920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0" strike="noStrike" spc="-1">
                <a:solidFill>
                  <a:srgbClr val="FFFFFF"/>
                </a:solidFill>
                <a:latin typeface="Calibri"/>
              </a:rPr>
              <a:t>2020</a:t>
            </a:r>
            <a:endParaRPr lang="es-AR" sz="1800" b="0" strike="noStrike" spc="-1">
              <a:latin typeface="Arial"/>
            </a:endParaRPr>
          </a:p>
        </p:txBody>
      </p:sp>
      <p:sp>
        <p:nvSpPr>
          <p:cNvPr id="65" name="CustomShape 5"/>
          <p:cNvSpPr/>
          <p:nvPr/>
        </p:nvSpPr>
        <p:spPr>
          <a:xfrm>
            <a:off x="675142" y="1866821"/>
            <a:ext cx="10396809" cy="367878"/>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just">
              <a:lnSpc>
                <a:spcPct val="100000"/>
              </a:lnSpc>
            </a:pPr>
            <a:r>
              <a:rPr lang="es-AR" spc="-1" dirty="0" smtClean="0">
                <a:solidFill>
                  <a:srgbClr val="000000"/>
                </a:solidFill>
                <a:latin typeface="Calibri"/>
              </a:rPr>
              <a:t>Para estos universos, la información recolectada en el marco del Régimen de Información ´determinó:</a:t>
            </a:r>
          </a:p>
        </p:txBody>
      </p:sp>
      <p:sp>
        <p:nvSpPr>
          <p:cNvPr id="17" name="CustomShape 6"/>
          <p:cNvSpPr/>
          <p:nvPr/>
        </p:nvSpPr>
        <p:spPr>
          <a:xfrm>
            <a:off x="629277" y="416160"/>
            <a:ext cx="6057962" cy="952653"/>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2800" b="1" spc="-1" dirty="0" smtClean="0">
                <a:solidFill>
                  <a:srgbClr val="404040"/>
                </a:solidFill>
                <a:latin typeface="Calibri"/>
              </a:rPr>
              <a:t>EJECUCIONES FISCALES –</a:t>
            </a:r>
            <a:r>
              <a:rPr lang="es-AR" sz="2800" spc="-1" dirty="0" smtClean="0"/>
              <a:t> </a:t>
            </a:r>
          </a:p>
          <a:p>
            <a:r>
              <a:rPr lang="es-AR" sz="2800" b="1" spc="-1" dirty="0" smtClean="0">
                <a:solidFill>
                  <a:srgbClr val="404040"/>
                </a:solidFill>
                <a:latin typeface="Calibri"/>
              </a:rPr>
              <a:t>EMBARGO SOBRE ACTIVOS DIGITALES</a:t>
            </a:r>
            <a:endParaRPr lang="es-AR" sz="2800" b="1" spc="-1" dirty="0">
              <a:solidFill>
                <a:srgbClr val="404040"/>
              </a:solidFill>
              <a:latin typeface="Calibri"/>
            </a:endParaRPr>
          </a:p>
        </p:txBody>
      </p:sp>
      <p:graphicFrame>
        <p:nvGraphicFramePr>
          <p:cNvPr id="24" name="23 Tabla"/>
          <p:cNvGraphicFramePr>
            <a:graphicFrameLocks noGrp="1"/>
          </p:cNvGraphicFramePr>
          <p:nvPr/>
        </p:nvGraphicFramePr>
        <p:xfrm>
          <a:off x="3593775" y="2876489"/>
          <a:ext cx="4249264" cy="2734088"/>
        </p:xfrm>
        <a:graphic>
          <a:graphicData uri="http://schemas.openxmlformats.org/drawingml/2006/table">
            <a:tbl>
              <a:tblPr/>
              <a:tblGrid>
                <a:gridCol w="1534456"/>
                <a:gridCol w="1357404"/>
                <a:gridCol w="1357404"/>
              </a:tblGrid>
              <a:tr h="683522">
                <a:tc>
                  <a:txBody>
                    <a:bodyPr/>
                    <a:lstStyle/>
                    <a:p>
                      <a:pPr algn="ctr" fontAlgn="ctr"/>
                      <a:r>
                        <a:rPr lang="es-AR" sz="1400" b="1" i="0" u="none" strike="noStrike" dirty="0">
                          <a:solidFill>
                            <a:srgbClr val="000000"/>
                          </a:solidFill>
                          <a:latin typeface="Calibri"/>
                        </a:rPr>
                        <a:t>PERIODO</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1" i="0" u="none" strike="noStrike" dirty="0">
                          <a:solidFill>
                            <a:srgbClr val="000000"/>
                          </a:solidFill>
                          <a:latin typeface="Calibri"/>
                        </a:rPr>
                        <a:t>CANT. CUIT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1" i="0" u="none" strike="noStrike" dirty="0" smtClean="0">
                          <a:solidFill>
                            <a:srgbClr val="000000"/>
                          </a:solidFill>
                          <a:latin typeface="Calibri"/>
                        </a:rPr>
                        <a:t>MONTO</a:t>
                      </a:r>
                      <a:endParaRPr lang="es-AR" sz="1400" b="1" i="0"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r>
              <a:tr h="683522">
                <a:tc>
                  <a:txBody>
                    <a:bodyPr/>
                    <a:lstStyle/>
                    <a:p>
                      <a:pPr algn="l" fontAlgn="ctr"/>
                      <a:r>
                        <a:rPr lang="es-AR" sz="1400" b="0" i="0" u="none" strike="noStrike" dirty="0">
                          <a:solidFill>
                            <a:srgbClr val="000000"/>
                          </a:solidFill>
                          <a:latin typeface="Calibri"/>
                        </a:rPr>
                        <a:t> ENERO </a:t>
                      </a:r>
                      <a:r>
                        <a:rPr lang="es-AR" sz="1400" b="0" i="0" u="none" strike="noStrike" dirty="0" smtClean="0">
                          <a:solidFill>
                            <a:srgbClr val="000000"/>
                          </a:solidFill>
                          <a:latin typeface="Calibri"/>
                        </a:rPr>
                        <a:t>2020</a:t>
                      </a:r>
                      <a:endParaRPr lang="es-AR" sz="1400" b="0" i="0" u="none" strike="noStrike" dirty="0">
                        <a:solidFill>
                          <a:srgbClr val="000000"/>
                        </a:solidFill>
                        <a:latin typeface="Calibri"/>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dirty="0">
                          <a:solidFill>
                            <a:srgbClr val="000000"/>
                          </a:solidFill>
                          <a:latin typeface="Calibri"/>
                        </a:rPr>
                        <a:t>314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a:solidFill>
                            <a:srgbClr val="000000"/>
                          </a:solidFill>
                          <a:latin typeface="Calibri"/>
                        </a:rPr>
                        <a:t>4.123.532</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r>
              <a:tr h="683522">
                <a:tc>
                  <a:txBody>
                    <a:bodyPr/>
                    <a:lstStyle/>
                    <a:p>
                      <a:pPr algn="l" fontAlgn="ctr"/>
                      <a:r>
                        <a:rPr lang="es-AR" sz="1400" b="0" i="0" u="none" strike="noStrike" dirty="0">
                          <a:solidFill>
                            <a:srgbClr val="000000"/>
                          </a:solidFill>
                          <a:latin typeface="Calibri"/>
                        </a:rPr>
                        <a:t> ENERO </a:t>
                      </a:r>
                      <a:r>
                        <a:rPr lang="es-AR" sz="1400" b="0" i="0" u="none" strike="noStrike" dirty="0" smtClean="0">
                          <a:solidFill>
                            <a:srgbClr val="000000"/>
                          </a:solidFill>
                          <a:latin typeface="Calibri"/>
                        </a:rPr>
                        <a:t>2021</a:t>
                      </a:r>
                      <a:endParaRPr lang="es-AR" sz="1400" b="0" i="0" u="none" strike="noStrike" dirty="0">
                        <a:solidFill>
                          <a:srgbClr val="000000"/>
                        </a:solidFill>
                        <a:latin typeface="Calibri"/>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a:solidFill>
                            <a:srgbClr val="000000"/>
                          </a:solidFill>
                          <a:latin typeface="Calibri"/>
                        </a:rPr>
                        <a:t>1.006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dirty="0">
                          <a:solidFill>
                            <a:srgbClr val="000000"/>
                          </a:solidFill>
                          <a:latin typeface="Calibri"/>
                        </a:rPr>
                        <a:t>20.702.900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r>
              <a:tr h="683522">
                <a:tc>
                  <a:txBody>
                    <a:bodyPr/>
                    <a:lstStyle/>
                    <a:p>
                      <a:pPr algn="l" fontAlgn="ctr"/>
                      <a:r>
                        <a:rPr lang="es-AR" sz="1400" b="0" i="0" u="none" strike="noStrike" dirty="0">
                          <a:solidFill>
                            <a:srgbClr val="000000"/>
                          </a:solidFill>
                          <a:latin typeface="Calibri"/>
                        </a:rPr>
                        <a:t> DICIEMBRE </a:t>
                      </a:r>
                      <a:r>
                        <a:rPr lang="es-AR" sz="1400" b="0" i="0" u="none" strike="noStrike" dirty="0" smtClean="0">
                          <a:solidFill>
                            <a:srgbClr val="000000"/>
                          </a:solidFill>
                          <a:latin typeface="Calibri"/>
                        </a:rPr>
                        <a:t>2021</a:t>
                      </a:r>
                      <a:endParaRPr lang="es-AR" sz="1400" b="0" i="0" u="none" strike="noStrike" dirty="0">
                        <a:solidFill>
                          <a:srgbClr val="000000"/>
                        </a:solidFill>
                        <a:latin typeface="Calibri"/>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a:solidFill>
                            <a:srgbClr val="000000"/>
                          </a:solidFill>
                          <a:latin typeface="Calibri"/>
                        </a:rPr>
                        <a:t>2.785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dirty="0">
                          <a:solidFill>
                            <a:srgbClr val="000000"/>
                          </a:solidFill>
                          <a:latin typeface="Calibri"/>
                        </a:rPr>
                        <a:t>863.174.965</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CustomShape 1"/>
          <p:cNvSpPr/>
          <p:nvPr/>
        </p:nvSpPr>
        <p:spPr>
          <a:xfrm>
            <a:off x="11298960" y="6197400"/>
            <a:ext cx="106920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0" strike="noStrike" spc="-1">
                <a:solidFill>
                  <a:srgbClr val="FFFFFF"/>
                </a:solidFill>
                <a:latin typeface="Calibri"/>
              </a:rPr>
              <a:t>2020</a:t>
            </a:r>
            <a:endParaRPr lang="es-AR" sz="1800" b="0" strike="noStrike" spc="-1">
              <a:latin typeface="Arial"/>
            </a:endParaRPr>
          </a:p>
        </p:txBody>
      </p:sp>
      <p:sp>
        <p:nvSpPr>
          <p:cNvPr id="17" name="CustomShape 6"/>
          <p:cNvSpPr/>
          <p:nvPr/>
        </p:nvSpPr>
        <p:spPr>
          <a:xfrm>
            <a:off x="629277" y="416160"/>
            <a:ext cx="6057962" cy="952653"/>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2800" b="1" spc="-1" dirty="0" smtClean="0">
                <a:solidFill>
                  <a:srgbClr val="404040"/>
                </a:solidFill>
                <a:latin typeface="Calibri"/>
              </a:rPr>
              <a:t>EJECUCIONES FISCALES –</a:t>
            </a:r>
            <a:r>
              <a:rPr lang="es-AR" sz="2800" spc="-1" dirty="0" smtClean="0"/>
              <a:t> </a:t>
            </a:r>
          </a:p>
          <a:p>
            <a:r>
              <a:rPr lang="es-AR" sz="2800" b="1" spc="-1" dirty="0" smtClean="0">
                <a:solidFill>
                  <a:srgbClr val="404040"/>
                </a:solidFill>
                <a:latin typeface="Calibri"/>
              </a:rPr>
              <a:t>EMBARGO SOBRE ACTIVOS DIGITALES</a:t>
            </a:r>
            <a:endParaRPr lang="es-AR" sz="2800" b="1" spc="-1" dirty="0">
              <a:solidFill>
                <a:srgbClr val="404040"/>
              </a:solidFill>
              <a:latin typeface="Calibri"/>
            </a:endParaRPr>
          </a:p>
        </p:txBody>
      </p:sp>
      <p:graphicFrame>
        <p:nvGraphicFramePr>
          <p:cNvPr id="10" name="3 Gráfico"/>
          <p:cNvGraphicFramePr/>
          <p:nvPr/>
        </p:nvGraphicFramePr>
        <p:xfrm>
          <a:off x="1021297" y="2145822"/>
          <a:ext cx="3076575" cy="26765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4 Gráfico"/>
          <p:cNvGraphicFramePr/>
          <p:nvPr/>
        </p:nvGraphicFramePr>
        <p:xfrm>
          <a:off x="4589270" y="2141059"/>
          <a:ext cx="3057525" cy="26860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5 Gráfico"/>
          <p:cNvGraphicFramePr/>
          <p:nvPr/>
        </p:nvGraphicFramePr>
        <p:xfrm>
          <a:off x="8144449" y="2133312"/>
          <a:ext cx="3086100" cy="2657475"/>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CustomShape 1"/>
          <p:cNvSpPr/>
          <p:nvPr/>
        </p:nvSpPr>
        <p:spPr>
          <a:xfrm>
            <a:off x="11298960" y="6197400"/>
            <a:ext cx="106920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s-AR" sz="1800" b="0" strike="noStrike" spc="-1">
                <a:solidFill>
                  <a:srgbClr val="FFFFFF"/>
                </a:solidFill>
                <a:latin typeface="Calibri"/>
              </a:rPr>
              <a:t>2020</a:t>
            </a:r>
            <a:endParaRPr lang="es-AR" sz="1800" b="0" strike="noStrike" spc="-1">
              <a:latin typeface="Arial"/>
            </a:endParaRPr>
          </a:p>
        </p:txBody>
      </p:sp>
      <p:sp>
        <p:nvSpPr>
          <p:cNvPr id="17" name="CustomShape 6"/>
          <p:cNvSpPr/>
          <p:nvPr/>
        </p:nvSpPr>
        <p:spPr>
          <a:xfrm>
            <a:off x="629277" y="416160"/>
            <a:ext cx="6057962" cy="952653"/>
          </a:xfrm>
          <a:prstGeom prst="rect">
            <a:avLst/>
          </a:prstGeom>
          <a:noFill/>
          <a:ln>
            <a:noFill/>
          </a:ln>
          <a:effectLst>
            <a:outerShdw blurRad="50800" dist="50760" dir="5400000" algn="ctr" rotWithShape="0">
              <a:srgbClr val="000000">
                <a:alpha val="14000"/>
              </a:srgbClr>
            </a:outerShdw>
          </a:effectLst>
        </p:spPr>
        <p:style>
          <a:lnRef idx="0">
            <a:scrgbClr r="0" g="0" b="0"/>
          </a:lnRef>
          <a:fillRef idx="0">
            <a:scrgbClr r="0" g="0" b="0"/>
          </a:fillRef>
          <a:effectRef idx="0">
            <a:scrgbClr r="0" g="0" b="0"/>
          </a:effectRef>
          <a:fontRef idx="minor"/>
        </p:style>
        <p:txBody>
          <a:bodyPr wrap="square" lIns="90000" tIns="45000" rIns="90000" bIns="45000">
            <a:spAutoFit/>
          </a:bodyPr>
          <a:lstStyle/>
          <a:p>
            <a:r>
              <a:rPr lang="es-AR" sz="2800" b="1" spc="-1" dirty="0" smtClean="0">
                <a:solidFill>
                  <a:srgbClr val="404040"/>
                </a:solidFill>
                <a:latin typeface="Calibri"/>
              </a:rPr>
              <a:t>EJECUCIONES FISCALES –</a:t>
            </a:r>
            <a:r>
              <a:rPr lang="es-AR" sz="2800" spc="-1" dirty="0" smtClean="0"/>
              <a:t> </a:t>
            </a:r>
          </a:p>
          <a:p>
            <a:r>
              <a:rPr lang="es-AR" sz="2800" b="1" spc="-1" dirty="0" smtClean="0">
                <a:solidFill>
                  <a:srgbClr val="404040"/>
                </a:solidFill>
                <a:latin typeface="Calibri"/>
              </a:rPr>
              <a:t>EMBARGO SOBRE ACTIVOS DIGITALES</a:t>
            </a:r>
            <a:endParaRPr lang="es-AR" sz="2800" b="1" spc="-1" dirty="0">
              <a:solidFill>
                <a:srgbClr val="404040"/>
              </a:solidFill>
              <a:latin typeface="Calibri"/>
            </a:endParaRPr>
          </a:p>
        </p:txBody>
      </p:sp>
      <p:sp>
        <p:nvSpPr>
          <p:cNvPr id="9" name="CustomShape 4"/>
          <p:cNvSpPr/>
          <p:nvPr/>
        </p:nvSpPr>
        <p:spPr>
          <a:xfrm>
            <a:off x="655199" y="1716962"/>
            <a:ext cx="9590487" cy="583321"/>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ctr"/>
            <a:r>
              <a:rPr lang="es-AR" sz="3200" b="1" u="sng" spc="-1" dirty="0" smtClean="0">
                <a:solidFill>
                  <a:srgbClr val="000000"/>
                </a:solidFill>
                <a:latin typeface="Calibri"/>
              </a:rPr>
              <a:t>Discriminación por universo</a:t>
            </a:r>
          </a:p>
        </p:txBody>
      </p:sp>
      <p:graphicFrame>
        <p:nvGraphicFramePr>
          <p:cNvPr id="7" name="6 Tabla"/>
          <p:cNvGraphicFramePr>
            <a:graphicFrameLocks noGrp="1"/>
          </p:cNvGraphicFramePr>
          <p:nvPr/>
        </p:nvGraphicFramePr>
        <p:xfrm>
          <a:off x="1145750" y="3356249"/>
          <a:ext cx="9973803" cy="1825350"/>
        </p:xfrm>
        <a:graphic>
          <a:graphicData uri="http://schemas.openxmlformats.org/drawingml/2006/table">
            <a:tbl>
              <a:tblPr/>
              <a:tblGrid>
                <a:gridCol w="1392392"/>
                <a:gridCol w="801377"/>
                <a:gridCol w="707883"/>
                <a:gridCol w="707883"/>
                <a:gridCol w="707883"/>
                <a:gridCol w="707883"/>
                <a:gridCol w="707883"/>
                <a:gridCol w="707883"/>
                <a:gridCol w="707883"/>
                <a:gridCol w="707883"/>
                <a:gridCol w="707883"/>
                <a:gridCol w="707883"/>
                <a:gridCol w="701204"/>
              </a:tblGrid>
              <a:tr h="608450">
                <a:tc rowSpan="2">
                  <a:txBody>
                    <a:bodyPr/>
                    <a:lstStyle/>
                    <a:p>
                      <a:pPr algn="ctr" fontAlgn="ctr"/>
                      <a:r>
                        <a:rPr lang="es-AR" sz="1400" b="1" i="0" u="none" strike="noStrike" dirty="0" smtClean="0">
                          <a:solidFill>
                            <a:srgbClr val="000000"/>
                          </a:solidFill>
                          <a:latin typeface="Calibri"/>
                        </a:rPr>
                        <a:t> CUIT CON</a:t>
                      </a:r>
                      <a:r>
                        <a:rPr lang="es-AR" sz="1400" b="1" i="0" u="none" strike="noStrike" baseline="0" dirty="0" smtClean="0">
                          <a:solidFill>
                            <a:srgbClr val="000000"/>
                          </a:solidFill>
                          <a:latin typeface="Calibri"/>
                        </a:rPr>
                        <a:t> INFORMACIÓN</a:t>
                      </a:r>
                    </a:p>
                  </a:txBody>
                  <a:tcPr marL="8161" marR="8161" marT="81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rowSpan="2">
                  <a:txBody>
                    <a:bodyPr/>
                    <a:lstStyle/>
                    <a:p>
                      <a:pPr algn="ctr" fontAlgn="ctr"/>
                      <a:r>
                        <a:rPr lang="es-AR" sz="1400" b="1" i="0" u="none" strike="noStrike" dirty="0">
                          <a:solidFill>
                            <a:srgbClr val="000000"/>
                          </a:solidFill>
                          <a:latin typeface="Calibri"/>
                        </a:rPr>
                        <a:t>CANT. REGISTROS</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rowSpan="2">
                  <a:txBody>
                    <a:bodyPr/>
                    <a:lstStyle/>
                    <a:p>
                      <a:pPr algn="ctr" fontAlgn="ctr"/>
                      <a:r>
                        <a:rPr lang="es-AR" sz="1400" b="1" i="0" u="none" strike="noStrike" dirty="0">
                          <a:solidFill>
                            <a:srgbClr val="000000"/>
                          </a:solidFill>
                          <a:latin typeface="Calibri"/>
                        </a:rPr>
                        <a:t>CANT. CUIT</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gridSpan="2">
                  <a:txBody>
                    <a:bodyPr/>
                    <a:lstStyle/>
                    <a:p>
                      <a:pPr algn="ctr" fontAlgn="ctr"/>
                      <a:r>
                        <a:rPr lang="es-AR" sz="1400" b="1" i="0" u="none" strike="noStrike" dirty="0">
                          <a:solidFill>
                            <a:srgbClr val="000000"/>
                          </a:solidFill>
                          <a:latin typeface="Calibri"/>
                        </a:rPr>
                        <a:t>SIN SOJ</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hMerge="1">
                  <a:txBody>
                    <a:bodyPr/>
                    <a:lstStyle/>
                    <a:p>
                      <a:endParaRPr lang="es-AR"/>
                    </a:p>
                  </a:txBody>
                  <a:tcPr/>
                </a:tc>
                <a:tc gridSpan="2">
                  <a:txBody>
                    <a:bodyPr/>
                    <a:lstStyle/>
                    <a:p>
                      <a:pPr algn="ctr" fontAlgn="ctr"/>
                      <a:r>
                        <a:rPr lang="es-AR" sz="1400" b="1" i="0" u="none" strike="noStrike">
                          <a:solidFill>
                            <a:srgbClr val="000000"/>
                          </a:solidFill>
                          <a:latin typeface="Calibri"/>
                        </a:rPr>
                        <a:t>SOJ NEGATIVO</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hMerge="1">
                  <a:txBody>
                    <a:bodyPr/>
                    <a:lstStyle/>
                    <a:p>
                      <a:endParaRPr lang="es-AR"/>
                    </a:p>
                  </a:txBody>
                  <a:tcPr/>
                </a:tc>
                <a:tc gridSpan="2">
                  <a:txBody>
                    <a:bodyPr/>
                    <a:lstStyle/>
                    <a:p>
                      <a:pPr algn="ctr" fontAlgn="ctr"/>
                      <a:r>
                        <a:rPr lang="es-AR" sz="1400" b="1" i="0" u="none" strike="noStrike">
                          <a:solidFill>
                            <a:srgbClr val="000000"/>
                          </a:solidFill>
                          <a:latin typeface="Calibri"/>
                        </a:rPr>
                        <a:t>SIN MEDIDAS</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hMerge="1">
                  <a:txBody>
                    <a:bodyPr/>
                    <a:lstStyle/>
                    <a:p>
                      <a:endParaRPr lang="es-AR"/>
                    </a:p>
                  </a:txBody>
                  <a:tcPr/>
                </a:tc>
                <a:tc gridSpan="2">
                  <a:txBody>
                    <a:bodyPr/>
                    <a:lstStyle/>
                    <a:p>
                      <a:pPr algn="ctr" fontAlgn="ctr"/>
                      <a:r>
                        <a:rPr lang="es-AR" sz="1400" b="1" i="0" u="none" strike="noStrike">
                          <a:solidFill>
                            <a:srgbClr val="000000"/>
                          </a:solidFill>
                          <a:latin typeface="Calibri"/>
                        </a:rPr>
                        <a:t>INCOBRABLES</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hMerge="1">
                  <a:txBody>
                    <a:bodyPr/>
                    <a:lstStyle/>
                    <a:p>
                      <a:endParaRPr lang="es-AR"/>
                    </a:p>
                  </a:txBody>
                  <a:tcPr/>
                </a:tc>
                <a:tc gridSpan="2">
                  <a:txBody>
                    <a:bodyPr/>
                    <a:lstStyle/>
                    <a:p>
                      <a:pPr algn="ctr" fontAlgn="ctr"/>
                      <a:r>
                        <a:rPr lang="es-AR" sz="1400" b="1" i="0" u="none" strike="noStrike" dirty="0">
                          <a:solidFill>
                            <a:srgbClr val="000000"/>
                          </a:solidFill>
                          <a:latin typeface="Calibri"/>
                        </a:rPr>
                        <a:t>RELEVANTES </a:t>
                      </a:r>
                    </a:p>
                  </a:txBody>
                  <a:tcPr marL="8161" marR="8161" marT="816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hMerge="1">
                  <a:txBody>
                    <a:bodyPr/>
                    <a:lstStyle/>
                    <a:p>
                      <a:endParaRPr lang="es-AR"/>
                    </a:p>
                  </a:txBody>
                  <a:tcPr/>
                </a:tc>
              </a:tr>
              <a:tr h="608450">
                <a:tc vMerge="1">
                  <a:txBody>
                    <a:bodyPr/>
                    <a:lstStyle/>
                    <a:p>
                      <a:endParaRPr lang="es-AR"/>
                    </a:p>
                  </a:txBody>
                  <a:tcPr/>
                </a:tc>
                <a:tc vMerge="1">
                  <a:txBody>
                    <a:bodyPr/>
                    <a:lstStyle/>
                    <a:p>
                      <a:endParaRPr lang="es-AR"/>
                    </a:p>
                  </a:txBody>
                  <a:tcPr/>
                </a:tc>
                <a:tc vMerge="1">
                  <a:txBody>
                    <a:bodyPr/>
                    <a:lstStyle/>
                    <a:p>
                      <a:endParaRPr lang="es-AR"/>
                    </a:p>
                  </a:txBody>
                  <a:tcPr/>
                </a:tc>
                <a:tc>
                  <a:txBody>
                    <a:bodyPr/>
                    <a:lstStyle/>
                    <a:p>
                      <a:pPr algn="ctr" fontAlgn="ctr"/>
                      <a:r>
                        <a:rPr lang="es-AR" sz="1400" b="1" i="0" u="none" strike="noStrike">
                          <a:solidFill>
                            <a:srgbClr val="000000"/>
                          </a:solidFill>
                          <a:latin typeface="Calibri"/>
                        </a:rPr>
                        <a:t>CANT. CUIT</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1" i="0" u="none" strike="noStrike" dirty="0">
                          <a:solidFill>
                            <a:srgbClr val="000000"/>
                          </a:solidFill>
                          <a:latin typeface="Calibri"/>
                        </a:rPr>
                        <a:t>INC.</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1" i="0" u="none" strike="noStrike">
                          <a:solidFill>
                            <a:srgbClr val="000000"/>
                          </a:solidFill>
                          <a:latin typeface="Calibri"/>
                        </a:rPr>
                        <a:t>CANT. CUIT</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1" i="0" u="none" strike="noStrike" dirty="0">
                          <a:solidFill>
                            <a:srgbClr val="000000"/>
                          </a:solidFill>
                          <a:latin typeface="Calibri"/>
                        </a:rPr>
                        <a:t>INC.</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1" i="0" u="none" strike="noStrike">
                          <a:solidFill>
                            <a:srgbClr val="000000"/>
                          </a:solidFill>
                          <a:latin typeface="Calibri"/>
                        </a:rPr>
                        <a:t>CANT. CUIT</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1" i="0" u="none" strike="noStrike">
                          <a:solidFill>
                            <a:srgbClr val="000000"/>
                          </a:solidFill>
                          <a:latin typeface="Calibri"/>
                        </a:rPr>
                        <a:t>INC.</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1" i="0" u="none" strike="noStrike">
                          <a:solidFill>
                            <a:srgbClr val="000000"/>
                          </a:solidFill>
                          <a:latin typeface="Calibri"/>
                        </a:rPr>
                        <a:t>CANT. CUIT</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1" i="0" u="none" strike="noStrike">
                          <a:solidFill>
                            <a:srgbClr val="000000"/>
                          </a:solidFill>
                          <a:latin typeface="Calibri"/>
                        </a:rPr>
                        <a:t>INC.</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1" i="0" u="none" strike="noStrike">
                          <a:solidFill>
                            <a:srgbClr val="000000"/>
                          </a:solidFill>
                          <a:latin typeface="Calibri"/>
                        </a:rPr>
                        <a:t>CANT. CUIT</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1" i="0" u="none" strike="noStrike">
                          <a:solidFill>
                            <a:srgbClr val="000000"/>
                          </a:solidFill>
                          <a:latin typeface="Calibri"/>
                        </a:rPr>
                        <a:t>INC.</a:t>
                      </a:r>
                    </a:p>
                  </a:txBody>
                  <a:tcPr marL="8161" marR="8161" marT="816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r>
              <a:tr h="608450">
                <a:tc>
                  <a:txBody>
                    <a:bodyPr/>
                    <a:lstStyle/>
                    <a:p>
                      <a:pPr algn="l" fontAlgn="ctr"/>
                      <a:r>
                        <a:rPr lang="es-AR" sz="1400" b="0" i="0" u="none" strike="noStrike">
                          <a:solidFill>
                            <a:srgbClr val="000000"/>
                          </a:solidFill>
                          <a:latin typeface="Calibri"/>
                        </a:rPr>
                        <a:t>TOTAL INFORMADO</a:t>
                      </a:r>
                    </a:p>
                  </a:txBody>
                  <a:tcPr marL="8161" marR="8161" marT="81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a:solidFill>
                            <a:srgbClr val="000000"/>
                          </a:solidFill>
                          <a:latin typeface="Calibri"/>
                        </a:rPr>
                        <a:t>201.266</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dirty="0">
                          <a:solidFill>
                            <a:srgbClr val="000000"/>
                          </a:solidFill>
                          <a:latin typeface="Calibri"/>
                        </a:rPr>
                        <a:t>39.173</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a:solidFill>
                            <a:srgbClr val="000000"/>
                          </a:solidFill>
                          <a:latin typeface="Calibri"/>
                        </a:rPr>
                        <a:t>32.878</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dirty="0">
                          <a:solidFill>
                            <a:srgbClr val="000000"/>
                          </a:solidFill>
                          <a:latin typeface="Calibri"/>
                        </a:rPr>
                        <a:t>83,93%</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dirty="0">
                          <a:solidFill>
                            <a:srgbClr val="000000"/>
                          </a:solidFill>
                          <a:latin typeface="Calibri"/>
                        </a:rPr>
                        <a:t>7.878</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a:solidFill>
                            <a:srgbClr val="000000"/>
                          </a:solidFill>
                          <a:latin typeface="Calibri"/>
                        </a:rPr>
                        <a:t>20,11%</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a:solidFill>
                            <a:srgbClr val="000000"/>
                          </a:solidFill>
                          <a:latin typeface="Calibri"/>
                        </a:rPr>
                        <a:t>12.159</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a:solidFill>
                            <a:srgbClr val="000000"/>
                          </a:solidFill>
                          <a:latin typeface="Calibri"/>
                        </a:rPr>
                        <a:t>31,04%</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dirty="0">
                          <a:solidFill>
                            <a:srgbClr val="000000"/>
                          </a:solidFill>
                          <a:latin typeface="Calibri"/>
                        </a:rPr>
                        <a:t>1.736</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a:solidFill>
                            <a:srgbClr val="000000"/>
                          </a:solidFill>
                          <a:latin typeface="Calibri"/>
                        </a:rPr>
                        <a:t>4,43%</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a:solidFill>
                            <a:srgbClr val="000000"/>
                          </a:solidFill>
                          <a:latin typeface="Calibri"/>
                        </a:rPr>
                        <a:t>102</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ctr"/>
                      <a:r>
                        <a:rPr lang="es-AR" sz="1400" b="0" i="0" u="none" strike="noStrike" dirty="0">
                          <a:solidFill>
                            <a:srgbClr val="000000"/>
                          </a:solidFill>
                          <a:latin typeface="Calibri"/>
                        </a:rPr>
                        <a:t>0,26%</a:t>
                      </a:r>
                    </a:p>
                  </a:txBody>
                  <a:tcPr marL="8161" marR="8161" marT="81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575</TotalTime>
  <Words>529</Words>
  <Application>Microsoft Office PowerPoint</Application>
  <PresentationFormat>Personalizado</PresentationFormat>
  <Paragraphs>92</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Office Theme</vt:lpstr>
      <vt:lpstr>Diapositiva 1</vt:lpstr>
      <vt:lpstr>Diapositiva 2</vt:lpstr>
      <vt:lpstr>Diapositiva 3</vt:lpstr>
      <vt:lpstr>Diapositiva 4</vt:lpstr>
      <vt:lpstr>Diapositiva 5</vt:lpstr>
      <vt:lpstr>Diapositiva 6</vt:lpstr>
      <vt:lpstr>Diapositiva 7</vt:lpstr>
      <vt:lpstr>Diapositiva 8</vt:lpstr>
      <vt:lpstr>Diapositiva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u39749</cp:lastModifiedBy>
  <cp:revision>70</cp:revision>
  <dcterms:created xsi:type="dcterms:W3CDTF">2020-04-29T16:03:11Z</dcterms:created>
  <dcterms:modified xsi:type="dcterms:W3CDTF">2022-03-04T20:59:39Z</dcterms:modified>
  <dc:language>es-AR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Panorámica</vt:lpwstr>
  </property>
  <property fmtid="{D5CDD505-2E9C-101B-9397-08002B2CF9AE}" pid="9" name="ScaleCrop">
    <vt:bool>false</vt:bool>
  </property>
  <property fmtid="{D5CDD505-2E9C-101B-9397-08002B2CF9AE}" pid="10" name="ShareDoc">
    <vt:bool>false</vt:bool>
  </property>
  <property fmtid="{D5CDD505-2E9C-101B-9397-08002B2CF9AE}" pid="11" name="Slides">
    <vt:i4>7</vt:i4>
  </property>
</Properties>
</file>