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90" r:id="rId4"/>
    <p:sldId id="277" r:id="rId5"/>
    <p:sldId id="268"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4" r:id="rId19"/>
    <p:sldId id="307" r:id="rId20"/>
    <p:sldId id="311" r:id="rId21"/>
    <p:sldId id="312" r:id="rId22"/>
    <p:sldId id="313" r:id="rId23"/>
    <p:sldId id="314" r:id="rId24"/>
    <p:sldId id="315" r:id="rId25"/>
    <p:sldId id="316" r:id="rId26"/>
    <p:sldId id="317" r:id="rId27"/>
    <p:sldId id="318" r:id="rId28"/>
    <p:sldId id="320" r:id="rId29"/>
    <p:sldId id="321" r:id="rId30"/>
    <p:sldId id="322" r:id="rId31"/>
    <p:sldId id="323" r:id="rId32"/>
    <p:sldId id="324" r:id="rId33"/>
    <p:sldId id="325" r:id="rId34"/>
    <p:sldId id="330" r:id="rId35"/>
    <p:sldId id="335" r:id="rId36"/>
    <p:sldId id="336" r:id="rId37"/>
    <p:sldId id="337" r:id="rId38"/>
    <p:sldId id="339" r:id="rId39"/>
    <p:sldId id="338" r:id="rId40"/>
    <p:sldId id="343" r:id="rId41"/>
    <p:sldId id="340" r:id="rId42"/>
    <p:sldId id="328" r:id="rId43"/>
    <p:sldId id="329" r:id="rId44"/>
    <p:sldId id="276" r:id="rId45"/>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76" autoAdjust="0"/>
    <p:restoredTop sz="94715"/>
  </p:normalViewPr>
  <p:slideViewPr>
    <p:cSldViewPr>
      <p:cViewPr varScale="1">
        <p:scale>
          <a:sx n="108" d="100"/>
          <a:sy n="108"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0DF8596C-5A8E-4779-B4DC-46F1646917CD}" type="datetimeFigureOut">
              <a:rPr lang="es-AR" smtClean="0"/>
              <a:t>18/3/2022</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FCA05A9C-0E56-4ADB-9CF0-F3B608160F15}" type="slidenum">
              <a:rPr lang="es-AR" smtClean="0"/>
              <a:t>‹Nº›</a:t>
            </a:fld>
            <a:endParaRPr lang="es-AR" dirty="0"/>
          </a:p>
        </p:txBody>
      </p:sp>
    </p:spTree>
    <p:extLst>
      <p:ext uri="{BB962C8B-B14F-4D97-AF65-F5344CB8AC3E}">
        <p14:creationId xmlns:p14="http://schemas.microsoft.com/office/powerpoint/2010/main" val="692338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0DF8596C-5A8E-4779-B4DC-46F1646917CD}" type="datetimeFigureOut">
              <a:rPr lang="es-AR" smtClean="0"/>
              <a:t>18/3/2022</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FCA05A9C-0E56-4ADB-9CF0-F3B608160F15}" type="slidenum">
              <a:rPr lang="es-AR" smtClean="0"/>
              <a:t>‹Nº›</a:t>
            </a:fld>
            <a:endParaRPr lang="es-AR" dirty="0"/>
          </a:p>
        </p:txBody>
      </p:sp>
    </p:spTree>
    <p:extLst>
      <p:ext uri="{BB962C8B-B14F-4D97-AF65-F5344CB8AC3E}">
        <p14:creationId xmlns:p14="http://schemas.microsoft.com/office/powerpoint/2010/main" val="2946772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0DF8596C-5A8E-4779-B4DC-46F1646917CD}" type="datetimeFigureOut">
              <a:rPr lang="es-AR" smtClean="0"/>
              <a:t>18/3/2022</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FCA05A9C-0E56-4ADB-9CF0-F3B608160F15}" type="slidenum">
              <a:rPr lang="es-AR" smtClean="0"/>
              <a:t>‹Nº›</a:t>
            </a:fld>
            <a:endParaRPr lang="es-AR" dirty="0"/>
          </a:p>
        </p:txBody>
      </p:sp>
    </p:spTree>
    <p:extLst>
      <p:ext uri="{BB962C8B-B14F-4D97-AF65-F5344CB8AC3E}">
        <p14:creationId xmlns:p14="http://schemas.microsoft.com/office/powerpoint/2010/main" val="613418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18/3/2022</a:t>
            </a:fld>
            <a:endParaRPr lang="es-AR"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dirty="0">
              <a:solidFill>
                <a:prstClr val="black">
                  <a:tint val="75000"/>
                </a:prstClr>
              </a:solidFill>
            </a:endParaRPr>
          </a:p>
        </p:txBody>
      </p:sp>
    </p:spTree>
    <p:extLst>
      <p:ext uri="{BB962C8B-B14F-4D97-AF65-F5344CB8AC3E}">
        <p14:creationId xmlns:p14="http://schemas.microsoft.com/office/powerpoint/2010/main" val="2991612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18/3/2022</a:t>
            </a:fld>
            <a:endParaRPr lang="es-AR"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dirty="0">
              <a:solidFill>
                <a:prstClr val="black">
                  <a:tint val="75000"/>
                </a:prstClr>
              </a:solidFill>
            </a:endParaRPr>
          </a:p>
        </p:txBody>
      </p:sp>
    </p:spTree>
    <p:extLst>
      <p:ext uri="{BB962C8B-B14F-4D97-AF65-F5344CB8AC3E}">
        <p14:creationId xmlns:p14="http://schemas.microsoft.com/office/powerpoint/2010/main" val="273573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1"/>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6" indent="0">
              <a:buNone/>
              <a:defRPr sz="1400">
                <a:solidFill>
                  <a:schemeClr val="tx1">
                    <a:tint val="75000"/>
                  </a:schemeClr>
                </a:solidFill>
              </a:defRPr>
            </a:lvl6pPr>
            <a:lvl7pPr marL="2742716" indent="0">
              <a:buNone/>
              <a:defRPr sz="1400">
                <a:solidFill>
                  <a:schemeClr val="tx1">
                    <a:tint val="75000"/>
                  </a:schemeClr>
                </a:solidFill>
              </a:defRPr>
            </a:lvl7pPr>
            <a:lvl8pPr marL="3199835"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18/3/2022</a:t>
            </a:fld>
            <a:endParaRPr lang="es-AR"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dirty="0">
              <a:solidFill>
                <a:prstClr val="black">
                  <a:tint val="75000"/>
                </a:prstClr>
              </a:solidFill>
            </a:endParaRPr>
          </a:p>
        </p:txBody>
      </p:sp>
    </p:spTree>
    <p:extLst>
      <p:ext uri="{BB962C8B-B14F-4D97-AF65-F5344CB8AC3E}">
        <p14:creationId xmlns:p14="http://schemas.microsoft.com/office/powerpoint/2010/main" val="4179321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18/3/2022</a:t>
            </a:fld>
            <a:endParaRPr lang="es-AR"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dirty="0">
              <a:solidFill>
                <a:prstClr val="black">
                  <a:tint val="75000"/>
                </a:prstClr>
              </a:solidFill>
            </a:endParaRPr>
          </a:p>
        </p:txBody>
      </p:sp>
    </p:spTree>
    <p:extLst>
      <p:ext uri="{BB962C8B-B14F-4D97-AF65-F5344CB8AC3E}">
        <p14:creationId xmlns:p14="http://schemas.microsoft.com/office/powerpoint/2010/main" val="1935443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18/3/2022</a:t>
            </a:fld>
            <a:endParaRPr lang="es-AR"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dirty="0">
              <a:solidFill>
                <a:prstClr val="black">
                  <a:tint val="75000"/>
                </a:prstClr>
              </a:solidFill>
            </a:endParaRPr>
          </a:p>
        </p:txBody>
      </p:sp>
    </p:spTree>
    <p:extLst>
      <p:ext uri="{BB962C8B-B14F-4D97-AF65-F5344CB8AC3E}">
        <p14:creationId xmlns:p14="http://schemas.microsoft.com/office/powerpoint/2010/main" val="3239888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18/3/2022</a:t>
            </a:fld>
            <a:endParaRPr lang="es-AR"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dirty="0">
              <a:solidFill>
                <a:prstClr val="black">
                  <a:tint val="75000"/>
                </a:prstClr>
              </a:solidFill>
            </a:endParaRPr>
          </a:p>
        </p:txBody>
      </p:sp>
    </p:spTree>
    <p:extLst>
      <p:ext uri="{BB962C8B-B14F-4D97-AF65-F5344CB8AC3E}">
        <p14:creationId xmlns:p14="http://schemas.microsoft.com/office/powerpoint/2010/main" val="3465709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18/3/2022</a:t>
            </a:fld>
            <a:endParaRPr lang="es-AR"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dirty="0">
              <a:solidFill>
                <a:prstClr val="black">
                  <a:tint val="75000"/>
                </a:prstClr>
              </a:solidFill>
            </a:endParaRPr>
          </a:p>
        </p:txBody>
      </p:sp>
    </p:spTree>
    <p:extLst>
      <p:ext uri="{BB962C8B-B14F-4D97-AF65-F5344CB8AC3E}">
        <p14:creationId xmlns:p14="http://schemas.microsoft.com/office/powerpoint/2010/main" val="1337565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1" y="1435100"/>
            <a:ext cx="3008313"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18/3/2022</a:t>
            </a:fld>
            <a:endParaRPr lang="es-AR"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dirty="0">
              <a:solidFill>
                <a:prstClr val="black">
                  <a:tint val="75000"/>
                </a:prstClr>
              </a:solidFill>
            </a:endParaRPr>
          </a:p>
        </p:txBody>
      </p:sp>
    </p:spTree>
    <p:extLst>
      <p:ext uri="{BB962C8B-B14F-4D97-AF65-F5344CB8AC3E}">
        <p14:creationId xmlns:p14="http://schemas.microsoft.com/office/powerpoint/2010/main" val="1282103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0DF8596C-5A8E-4779-B4DC-46F1646917CD}" type="datetimeFigureOut">
              <a:rPr lang="es-AR" smtClean="0"/>
              <a:t>18/3/2022</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FCA05A9C-0E56-4ADB-9CF0-F3B608160F15}" type="slidenum">
              <a:rPr lang="es-AR" smtClean="0"/>
              <a:t>‹Nº›</a:t>
            </a:fld>
            <a:endParaRPr lang="es-AR" dirty="0"/>
          </a:p>
        </p:txBody>
      </p:sp>
    </p:spTree>
    <p:extLst>
      <p:ext uri="{BB962C8B-B14F-4D97-AF65-F5344CB8AC3E}">
        <p14:creationId xmlns:p14="http://schemas.microsoft.com/office/powerpoint/2010/main" val="3507035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endParaRPr lang="es-AR"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18/3/2022</a:t>
            </a:fld>
            <a:endParaRPr lang="es-AR"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dirty="0">
              <a:solidFill>
                <a:prstClr val="black">
                  <a:tint val="75000"/>
                </a:prstClr>
              </a:solidFill>
            </a:endParaRPr>
          </a:p>
        </p:txBody>
      </p:sp>
    </p:spTree>
    <p:extLst>
      <p:ext uri="{BB962C8B-B14F-4D97-AF65-F5344CB8AC3E}">
        <p14:creationId xmlns:p14="http://schemas.microsoft.com/office/powerpoint/2010/main" val="2963421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18/3/2022</a:t>
            </a:fld>
            <a:endParaRPr lang="es-AR"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dirty="0">
              <a:solidFill>
                <a:prstClr val="black">
                  <a:tint val="75000"/>
                </a:prstClr>
              </a:solidFill>
            </a:endParaRPr>
          </a:p>
        </p:txBody>
      </p:sp>
    </p:spTree>
    <p:extLst>
      <p:ext uri="{BB962C8B-B14F-4D97-AF65-F5344CB8AC3E}">
        <p14:creationId xmlns:p14="http://schemas.microsoft.com/office/powerpoint/2010/main" val="2476740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18/3/2022</a:t>
            </a:fld>
            <a:endParaRPr lang="es-AR"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dirty="0">
              <a:solidFill>
                <a:prstClr val="black">
                  <a:tint val="75000"/>
                </a:prstClr>
              </a:solidFill>
            </a:endParaRPr>
          </a:p>
        </p:txBody>
      </p:sp>
    </p:spTree>
    <p:extLst>
      <p:ext uri="{BB962C8B-B14F-4D97-AF65-F5344CB8AC3E}">
        <p14:creationId xmlns:p14="http://schemas.microsoft.com/office/powerpoint/2010/main" val="2241020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18/3/2022</a:t>
            </a:fld>
            <a:endParaRPr lang="es-AR"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dirty="0">
              <a:solidFill>
                <a:prstClr val="black">
                  <a:tint val="75000"/>
                </a:prstClr>
              </a:solidFill>
            </a:endParaRPr>
          </a:p>
        </p:txBody>
      </p:sp>
    </p:spTree>
    <p:extLst>
      <p:ext uri="{BB962C8B-B14F-4D97-AF65-F5344CB8AC3E}">
        <p14:creationId xmlns:p14="http://schemas.microsoft.com/office/powerpoint/2010/main" val="3261410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18/3/2022</a:t>
            </a:fld>
            <a:endParaRPr lang="es-AR"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dirty="0">
              <a:solidFill>
                <a:prstClr val="black">
                  <a:tint val="75000"/>
                </a:prstClr>
              </a:solidFill>
            </a:endParaRPr>
          </a:p>
        </p:txBody>
      </p:sp>
    </p:spTree>
    <p:extLst>
      <p:ext uri="{BB962C8B-B14F-4D97-AF65-F5344CB8AC3E}">
        <p14:creationId xmlns:p14="http://schemas.microsoft.com/office/powerpoint/2010/main" val="2471463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1"/>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6" indent="0">
              <a:buNone/>
              <a:defRPr sz="1400">
                <a:solidFill>
                  <a:schemeClr val="tx1">
                    <a:tint val="75000"/>
                  </a:schemeClr>
                </a:solidFill>
              </a:defRPr>
            </a:lvl6pPr>
            <a:lvl7pPr marL="2742716" indent="0">
              <a:buNone/>
              <a:defRPr sz="1400">
                <a:solidFill>
                  <a:schemeClr val="tx1">
                    <a:tint val="75000"/>
                  </a:schemeClr>
                </a:solidFill>
              </a:defRPr>
            </a:lvl7pPr>
            <a:lvl8pPr marL="3199835"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18/3/2022</a:t>
            </a:fld>
            <a:endParaRPr lang="es-AR"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dirty="0">
              <a:solidFill>
                <a:prstClr val="black">
                  <a:tint val="75000"/>
                </a:prstClr>
              </a:solidFill>
            </a:endParaRPr>
          </a:p>
        </p:txBody>
      </p:sp>
    </p:spTree>
    <p:extLst>
      <p:ext uri="{BB962C8B-B14F-4D97-AF65-F5344CB8AC3E}">
        <p14:creationId xmlns:p14="http://schemas.microsoft.com/office/powerpoint/2010/main" val="4464237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18/3/2022</a:t>
            </a:fld>
            <a:endParaRPr lang="es-AR"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dirty="0">
              <a:solidFill>
                <a:prstClr val="black">
                  <a:tint val="75000"/>
                </a:prstClr>
              </a:solidFill>
            </a:endParaRPr>
          </a:p>
        </p:txBody>
      </p:sp>
    </p:spTree>
    <p:extLst>
      <p:ext uri="{BB962C8B-B14F-4D97-AF65-F5344CB8AC3E}">
        <p14:creationId xmlns:p14="http://schemas.microsoft.com/office/powerpoint/2010/main" val="2387896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18/3/2022</a:t>
            </a:fld>
            <a:endParaRPr lang="es-AR"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dirty="0">
              <a:solidFill>
                <a:prstClr val="black">
                  <a:tint val="75000"/>
                </a:prstClr>
              </a:solidFill>
            </a:endParaRPr>
          </a:p>
        </p:txBody>
      </p:sp>
    </p:spTree>
    <p:extLst>
      <p:ext uri="{BB962C8B-B14F-4D97-AF65-F5344CB8AC3E}">
        <p14:creationId xmlns:p14="http://schemas.microsoft.com/office/powerpoint/2010/main" val="12876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18/3/2022</a:t>
            </a:fld>
            <a:endParaRPr lang="es-AR"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dirty="0">
              <a:solidFill>
                <a:prstClr val="black">
                  <a:tint val="75000"/>
                </a:prstClr>
              </a:solidFill>
            </a:endParaRPr>
          </a:p>
        </p:txBody>
      </p:sp>
    </p:spTree>
    <p:extLst>
      <p:ext uri="{BB962C8B-B14F-4D97-AF65-F5344CB8AC3E}">
        <p14:creationId xmlns:p14="http://schemas.microsoft.com/office/powerpoint/2010/main" val="2928579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18/3/2022</a:t>
            </a:fld>
            <a:endParaRPr lang="es-AR"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dirty="0">
              <a:solidFill>
                <a:prstClr val="black">
                  <a:tint val="75000"/>
                </a:prstClr>
              </a:solidFill>
            </a:endParaRPr>
          </a:p>
        </p:txBody>
      </p:sp>
    </p:spTree>
    <p:extLst>
      <p:ext uri="{BB962C8B-B14F-4D97-AF65-F5344CB8AC3E}">
        <p14:creationId xmlns:p14="http://schemas.microsoft.com/office/powerpoint/2010/main" val="2915435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DF8596C-5A8E-4779-B4DC-46F1646917CD}" type="datetimeFigureOut">
              <a:rPr lang="es-AR" smtClean="0"/>
              <a:t>18/3/2022</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FCA05A9C-0E56-4ADB-9CF0-F3B608160F15}" type="slidenum">
              <a:rPr lang="es-AR" smtClean="0"/>
              <a:t>‹Nº›</a:t>
            </a:fld>
            <a:endParaRPr lang="es-AR" dirty="0"/>
          </a:p>
        </p:txBody>
      </p:sp>
    </p:spTree>
    <p:extLst>
      <p:ext uri="{BB962C8B-B14F-4D97-AF65-F5344CB8AC3E}">
        <p14:creationId xmlns:p14="http://schemas.microsoft.com/office/powerpoint/2010/main" val="3890977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1" y="1435100"/>
            <a:ext cx="3008313"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18/3/2022</a:t>
            </a:fld>
            <a:endParaRPr lang="es-AR"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dirty="0">
              <a:solidFill>
                <a:prstClr val="black">
                  <a:tint val="75000"/>
                </a:prstClr>
              </a:solidFill>
            </a:endParaRPr>
          </a:p>
        </p:txBody>
      </p:sp>
    </p:spTree>
    <p:extLst>
      <p:ext uri="{BB962C8B-B14F-4D97-AF65-F5344CB8AC3E}">
        <p14:creationId xmlns:p14="http://schemas.microsoft.com/office/powerpoint/2010/main" val="1601665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endParaRPr lang="es-AR"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18/3/2022</a:t>
            </a:fld>
            <a:endParaRPr lang="es-AR"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dirty="0">
              <a:solidFill>
                <a:prstClr val="black">
                  <a:tint val="75000"/>
                </a:prstClr>
              </a:solidFill>
            </a:endParaRPr>
          </a:p>
        </p:txBody>
      </p:sp>
    </p:spTree>
    <p:extLst>
      <p:ext uri="{BB962C8B-B14F-4D97-AF65-F5344CB8AC3E}">
        <p14:creationId xmlns:p14="http://schemas.microsoft.com/office/powerpoint/2010/main" val="472078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18/3/2022</a:t>
            </a:fld>
            <a:endParaRPr lang="es-AR"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dirty="0">
              <a:solidFill>
                <a:prstClr val="black">
                  <a:tint val="75000"/>
                </a:prstClr>
              </a:solidFill>
            </a:endParaRPr>
          </a:p>
        </p:txBody>
      </p:sp>
    </p:spTree>
    <p:extLst>
      <p:ext uri="{BB962C8B-B14F-4D97-AF65-F5344CB8AC3E}">
        <p14:creationId xmlns:p14="http://schemas.microsoft.com/office/powerpoint/2010/main" val="956960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18/3/2022</a:t>
            </a:fld>
            <a:endParaRPr lang="es-AR"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dirty="0">
              <a:solidFill>
                <a:prstClr val="black">
                  <a:tint val="75000"/>
                </a:prstClr>
              </a:solidFill>
            </a:endParaRPr>
          </a:p>
        </p:txBody>
      </p:sp>
    </p:spTree>
    <p:extLst>
      <p:ext uri="{BB962C8B-B14F-4D97-AF65-F5344CB8AC3E}">
        <p14:creationId xmlns:p14="http://schemas.microsoft.com/office/powerpoint/2010/main" val="231985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0DF8596C-5A8E-4779-B4DC-46F1646917CD}" type="datetimeFigureOut">
              <a:rPr lang="es-AR" smtClean="0"/>
              <a:t>18/3/2022</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FCA05A9C-0E56-4ADB-9CF0-F3B608160F15}" type="slidenum">
              <a:rPr lang="es-AR" smtClean="0"/>
              <a:t>‹Nº›</a:t>
            </a:fld>
            <a:endParaRPr lang="es-AR" dirty="0"/>
          </a:p>
        </p:txBody>
      </p:sp>
    </p:spTree>
    <p:extLst>
      <p:ext uri="{BB962C8B-B14F-4D97-AF65-F5344CB8AC3E}">
        <p14:creationId xmlns:p14="http://schemas.microsoft.com/office/powerpoint/2010/main" val="761659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0DF8596C-5A8E-4779-B4DC-46F1646917CD}" type="datetimeFigureOut">
              <a:rPr lang="es-AR" smtClean="0"/>
              <a:t>18/3/2022</a:t>
            </a:fld>
            <a:endParaRPr lang="es-AR" dirty="0"/>
          </a:p>
        </p:txBody>
      </p:sp>
      <p:sp>
        <p:nvSpPr>
          <p:cNvPr id="8" name="7 Marcador de pie de página"/>
          <p:cNvSpPr>
            <a:spLocks noGrp="1"/>
          </p:cNvSpPr>
          <p:nvPr>
            <p:ph type="ftr" sz="quarter" idx="11"/>
          </p:nvPr>
        </p:nvSpPr>
        <p:spPr/>
        <p:txBody>
          <a:bodyPr/>
          <a:lstStyle/>
          <a:p>
            <a:endParaRPr lang="es-AR" dirty="0"/>
          </a:p>
        </p:txBody>
      </p:sp>
      <p:sp>
        <p:nvSpPr>
          <p:cNvPr id="9" name="8 Marcador de número de diapositiva"/>
          <p:cNvSpPr>
            <a:spLocks noGrp="1"/>
          </p:cNvSpPr>
          <p:nvPr>
            <p:ph type="sldNum" sz="quarter" idx="12"/>
          </p:nvPr>
        </p:nvSpPr>
        <p:spPr/>
        <p:txBody>
          <a:bodyPr/>
          <a:lstStyle/>
          <a:p>
            <a:fld id="{FCA05A9C-0E56-4ADB-9CF0-F3B608160F15}" type="slidenum">
              <a:rPr lang="es-AR" smtClean="0"/>
              <a:t>‹Nº›</a:t>
            </a:fld>
            <a:endParaRPr lang="es-AR" dirty="0"/>
          </a:p>
        </p:txBody>
      </p:sp>
    </p:spTree>
    <p:extLst>
      <p:ext uri="{BB962C8B-B14F-4D97-AF65-F5344CB8AC3E}">
        <p14:creationId xmlns:p14="http://schemas.microsoft.com/office/powerpoint/2010/main" val="3180090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0DF8596C-5A8E-4779-B4DC-46F1646917CD}" type="datetimeFigureOut">
              <a:rPr lang="es-AR" smtClean="0"/>
              <a:t>18/3/2022</a:t>
            </a:fld>
            <a:endParaRPr lang="es-AR" dirty="0"/>
          </a:p>
        </p:txBody>
      </p:sp>
      <p:sp>
        <p:nvSpPr>
          <p:cNvPr id="4" name="3 Marcador de pie de página"/>
          <p:cNvSpPr>
            <a:spLocks noGrp="1"/>
          </p:cNvSpPr>
          <p:nvPr>
            <p:ph type="ftr" sz="quarter" idx="11"/>
          </p:nvPr>
        </p:nvSpPr>
        <p:spPr/>
        <p:txBody>
          <a:bodyPr/>
          <a:lstStyle/>
          <a:p>
            <a:endParaRPr lang="es-AR" dirty="0"/>
          </a:p>
        </p:txBody>
      </p:sp>
      <p:sp>
        <p:nvSpPr>
          <p:cNvPr id="5" name="4 Marcador de número de diapositiva"/>
          <p:cNvSpPr>
            <a:spLocks noGrp="1"/>
          </p:cNvSpPr>
          <p:nvPr>
            <p:ph type="sldNum" sz="quarter" idx="12"/>
          </p:nvPr>
        </p:nvSpPr>
        <p:spPr/>
        <p:txBody>
          <a:bodyPr/>
          <a:lstStyle/>
          <a:p>
            <a:fld id="{FCA05A9C-0E56-4ADB-9CF0-F3B608160F15}" type="slidenum">
              <a:rPr lang="es-AR" smtClean="0"/>
              <a:t>‹Nº›</a:t>
            </a:fld>
            <a:endParaRPr lang="es-AR" dirty="0"/>
          </a:p>
        </p:txBody>
      </p:sp>
    </p:spTree>
    <p:extLst>
      <p:ext uri="{BB962C8B-B14F-4D97-AF65-F5344CB8AC3E}">
        <p14:creationId xmlns:p14="http://schemas.microsoft.com/office/powerpoint/2010/main" val="1372934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DF8596C-5A8E-4779-B4DC-46F1646917CD}" type="datetimeFigureOut">
              <a:rPr lang="es-AR" smtClean="0"/>
              <a:t>18/3/2022</a:t>
            </a:fld>
            <a:endParaRPr lang="es-AR" dirty="0"/>
          </a:p>
        </p:txBody>
      </p:sp>
      <p:sp>
        <p:nvSpPr>
          <p:cNvPr id="3" name="2 Marcador de pie de página"/>
          <p:cNvSpPr>
            <a:spLocks noGrp="1"/>
          </p:cNvSpPr>
          <p:nvPr>
            <p:ph type="ftr" sz="quarter" idx="11"/>
          </p:nvPr>
        </p:nvSpPr>
        <p:spPr/>
        <p:txBody>
          <a:bodyPr/>
          <a:lstStyle/>
          <a:p>
            <a:endParaRPr lang="es-AR" dirty="0"/>
          </a:p>
        </p:txBody>
      </p:sp>
      <p:sp>
        <p:nvSpPr>
          <p:cNvPr id="4" name="3 Marcador de número de diapositiva"/>
          <p:cNvSpPr>
            <a:spLocks noGrp="1"/>
          </p:cNvSpPr>
          <p:nvPr>
            <p:ph type="sldNum" sz="quarter" idx="12"/>
          </p:nvPr>
        </p:nvSpPr>
        <p:spPr/>
        <p:txBody>
          <a:bodyPr/>
          <a:lstStyle/>
          <a:p>
            <a:fld id="{FCA05A9C-0E56-4ADB-9CF0-F3B608160F15}" type="slidenum">
              <a:rPr lang="es-AR" smtClean="0"/>
              <a:t>‹Nº›</a:t>
            </a:fld>
            <a:endParaRPr lang="es-AR" dirty="0"/>
          </a:p>
        </p:txBody>
      </p:sp>
    </p:spTree>
    <p:extLst>
      <p:ext uri="{BB962C8B-B14F-4D97-AF65-F5344CB8AC3E}">
        <p14:creationId xmlns:p14="http://schemas.microsoft.com/office/powerpoint/2010/main" val="390789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DF8596C-5A8E-4779-B4DC-46F1646917CD}" type="datetimeFigureOut">
              <a:rPr lang="es-AR" smtClean="0"/>
              <a:t>18/3/2022</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FCA05A9C-0E56-4ADB-9CF0-F3B608160F15}" type="slidenum">
              <a:rPr lang="es-AR" smtClean="0"/>
              <a:t>‹Nº›</a:t>
            </a:fld>
            <a:endParaRPr lang="es-AR" dirty="0"/>
          </a:p>
        </p:txBody>
      </p:sp>
    </p:spTree>
    <p:extLst>
      <p:ext uri="{BB962C8B-B14F-4D97-AF65-F5344CB8AC3E}">
        <p14:creationId xmlns:p14="http://schemas.microsoft.com/office/powerpoint/2010/main" val="302717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DF8596C-5A8E-4779-B4DC-46F1646917CD}" type="datetimeFigureOut">
              <a:rPr lang="es-AR" smtClean="0"/>
              <a:t>18/3/2022</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FCA05A9C-0E56-4ADB-9CF0-F3B608160F15}" type="slidenum">
              <a:rPr lang="es-AR" smtClean="0"/>
              <a:t>‹Nº›</a:t>
            </a:fld>
            <a:endParaRPr lang="es-AR" dirty="0"/>
          </a:p>
        </p:txBody>
      </p:sp>
    </p:spTree>
    <p:extLst>
      <p:ext uri="{BB962C8B-B14F-4D97-AF65-F5344CB8AC3E}">
        <p14:creationId xmlns:p14="http://schemas.microsoft.com/office/powerpoint/2010/main" val="135886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8596C-5A8E-4779-B4DC-46F1646917CD}" type="datetimeFigureOut">
              <a:rPr lang="es-AR" smtClean="0"/>
              <a:t>18/3/2022</a:t>
            </a:fld>
            <a:endParaRPr lang="es-AR"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05A9C-0E56-4ADB-9CF0-F3B608160F15}" type="slidenum">
              <a:rPr lang="es-AR" smtClean="0"/>
              <a:t>‹Nº›</a:t>
            </a:fld>
            <a:endParaRPr lang="es-AR" dirty="0"/>
          </a:p>
        </p:txBody>
      </p:sp>
    </p:spTree>
    <p:extLst>
      <p:ext uri="{BB962C8B-B14F-4D97-AF65-F5344CB8AC3E}">
        <p14:creationId xmlns:p14="http://schemas.microsoft.com/office/powerpoint/2010/main" val="1005528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9"/>
            <a:ext cx="8229600" cy="1143000"/>
          </a:xfrm>
          <a:prstGeom prst="rect">
            <a:avLst/>
          </a:prstGeom>
        </p:spPr>
        <p:txBody>
          <a:bodyPr vert="horz" lIns="91424" tIns="45712" rIns="91424" bIns="45712"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24" tIns="45712" rIns="91424" bIns="45712"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457201" y="6356351"/>
            <a:ext cx="2133600" cy="365125"/>
          </a:xfrm>
          <a:prstGeom prst="rect">
            <a:avLst/>
          </a:prstGeom>
        </p:spPr>
        <p:txBody>
          <a:bodyPr vert="horz" lIns="91424" tIns="45712" rIns="91424" bIns="45712" rtlCol="0" anchor="ctr"/>
          <a:lstStyle>
            <a:lvl1pPr algn="l">
              <a:defRPr sz="1200">
                <a:solidFill>
                  <a:schemeClr val="tx1">
                    <a:tint val="75000"/>
                  </a:schemeClr>
                </a:solidFill>
              </a:defRPr>
            </a:lvl1pPr>
          </a:lstStyle>
          <a:p>
            <a:pPr defTabSz="914239"/>
            <a:fld id="{27497A1C-738B-4D97-8870-26904D442CDD}" type="datetimeFigureOut">
              <a:rPr lang="es-AR" smtClean="0">
                <a:solidFill>
                  <a:prstClr val="black">
                    <a:tint val="75000"/>
                  </a:prstClr>
                </a:solidFill>
              </a:rPr>
              <a:pPr defTabSz="914239"/>
              <a:t>18/3/2022</a:t>
            </a:fld>
            <a:endParaRPr lang="es-AR" dirty="0">
              <a:solidFill>
                <a:prstClr val="black">
                  <a:tint val="75000"/>
                </a:prstClr>
              </a:solidFill>
            </a:endParaRPr>
          </a:p>
        </p:txBody>
      </p:sp>
      <p:sp>
        <p:nvSpPr>
          <p:cNvPr id="5" name="4 Marcador de pie de página"/>
          <p:cNvSpPr>
            <a:spLocks noGrp="1"/>
          </p:cNvSpPr>
          <p:nvPr>
            <p:ph type="ftr" sz="quarter" idx="3"/>
          </p:nvPr>
        </p:nvSpPr>
        <p:spPr>
          <a:xfrm>
            <a:off x="3124201" y="6356351"/>
            <a:ext cx="2895600" cy="365125"/>
          </a:xfrm>
          <a:prstGeom prst="rect">
            <a:avLst/>
          </a:prstGeom>
        </p:spPr>
        <p:txBody>
          <a:bodyPr vert="horz" lIns="91424" tIns="45712" rIns="91424" bIns="45712" rtlCol="0" anchor="ctr"/>
          <a:lstStyle>
            <a:lvl1pPr algn="ctr">
              <a:defRPr sz="1200">
                <a:solidFill>
                  <a:schemeClr val="tx1">
                    <a:tint val="75000"/>
                  </a:schemeClr>
                </a:solidFill>
              </a:defRPr>
            </a:lvl1pPr>
          </a:lstStyle>
          <a:p>
            <a:pPr defTabSz="914239"/>
            <a:endParaRPr lang="es-AR"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24" tIns="45712" rIns="91424" bIns="45712" rtlCol="0" anchor="ctr"/>
          <a:lstStyle>
            <a:lvl1pPr algn="r">
              <a:defRPr sz="1200">
                <a:solidFill>
                  <a:schemeClr val="tx1">
                    <a:tint val="75000"/>
                  </a:schemeClr>
                </a:solidFill>
              </a:defRPr>
            </a:lvl1pPr>
          </a:lstStyle>
          <a:p>
            <a:pPr defTabSz="914239"/>
            <a:fld id="{C87B3676-D438-46A0-A260-2A17C63FAD96}" type="slidenum">
              <a:rPr lang="es-AR" smtClean="0">
                <a:solidFill>
                  <a:prstClr val="black">
                    <a:tint val="75000"/>
                  </a:prstClr>
                </a:solidFill>
              </a:rPr>
              <a:pPr defTabSz="914239"/>
              <a:t>‹Nº›</a:t>
            </a:fld>
            <a:endParaRPr lang="es-AR" dirty="0">
              <a:solidFill>
                <a:prstClr val="black">
                  <a:tint val="75000"/>
                </a:prstClr>
              </a:solidFill>
            </a:endParaRPr>
          </a:p>
        </p:txBody>
      </p:sp>
    </p:spTree>
    <p:extLst>
      <p:ext uri="{BB962C8B-B14F-4D97-AF65-F5344CB8AC3E}">
        <p14:creationId xmlns:p14="http://schemas.microsoft.com/office/powerpoint/2010/main" val="2883902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239" rtl="0" eaLnBrk="1" latinLnBrk="0" hangingPunct="1">
        <a:spcBef>
          <a:spcPct val="0"/>
        </a:spcBef>
        <a:buNone/>
        <a:defRPr sz="4400" kern="1200">
          <a:solidFill>
            <a:schemeClr val="tx1"/>
          </a:solidFill>
          <a:latin typeface="+mj-lt"/>
          <a:ea typeface="+mj-ea"/>
          <a:cs typeface="+mj-cs"/>
        </a:defRPr>
      </a:lvl1pPr>
    </p:titleStyle>
    <p:bodyStyle>
      <a:lvl1pPr marL="342839" indent="-342839" algn="l" defTabSz="91423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19" indent="-285700" algn="l" defTabSz="91423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98" indent="-228560" algn="l" defTabSz="91423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18"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37"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56"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9"/>
            <a:ext cx="8229600" cy="1143000"/>
          </a:xfrm>
          <a:prstGeom prst="rect">
            <a:avLst/>
          </a:prstGeom>
        </p:spPr>
        <p:txBody>
          <a:bodyPr vert="horz" lIns="91424" tIns="45712" rIns="91424" bIns="45712"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24" tIns="45712" rIns="91424" bIns="45712"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457201" y="6356351"/>
            <a:ext cx="2133600" cy="365125"/>
          </a:xfrm>
          <a:prstGeom prst="rect">
            <a:avLst/>
          </a:prstGeom>
        </p:spPr>
        <p:txBody>
          <a:bodyPr vert="horz" lIns="91424" tIns="45712" rIns="91424" bIns="45712" rtlCol="0" anchor="ctr"/>
          <a:lstStyle>
            <a:lvl1pPr algn="l">
              <a:defRPr sz="1200">
                <a:solidFill>
                  <a:schemeClr val="tx1">
                    <a:tint val="75000"/>
                  </a:schemeClr>
                </a:solidFill>
              </a:defRPr>
            </a:lvl1pPr>
          </a:lstStyle>
          <a:p>
            <a:pPr defTabSz="914239"/>
            <a:fld id="{27497A1C-738B-4D97-8870-26904D442CDD}" type="datetimeFigureOut">
              <a:rPr lang="es-AR" smtClean="0">
                <a:solidFill>
                  <a:prstClr val="black">
                    <a:tint val="75000"/>
                  </a:prstClr>
                </a:solidFill>
              </a:rPr>
              <a:pPr defTabSz="914239"/>
              <a:t>18/3/2022</a:t>
            </a:fld>
            <a:endParaRPr lang="es-AR" dirty="0">
              <a:solidFill>
                <a:prstClr val="black">
                  <a:tint val="75000"/>
                </a:prstClr>
              </a:solidFill>
            </a:endParaRPr>
          </a:p>
        </p:txBody>
      </p:sp>
      <p:sp>
        <p:nvSpPr>
          <p:cNvPr id="5" name="4 Marcador de pie de página"/>
          <p:cNvSpPr>
            <a:spLocks noGrp="1"/>
          </p:cNvSpPr>
          <p:nvPr>
            <p:ph type="ftr" sz="quarter" idx="3"/>
          </p:nvPr>
        </p:nvSpPr>
        <p:spPr>
          <a:xfrm>
            <a:off x="3124201" y="6356351"/>
            <a:ext cx="2895600" cy="365125"/>
          </a:xfrm>
          <a:prstGeom prst="rect">
            <a:avLst/>
          </a:prstGeom>
        </p:spPr>
        <p:txBody>
          <a:bodyPr vert="horz" lIns="91424" tIns="45712" rIns="91424" bIns="45712" rtlCol="0" anchor="ctr"/>
          <a:lstStyle>
            <a:lvl1pPr algn="ctr">
              <a:defRPr sz="1200">
                <a:solidFill>
                  <a:schemeClr val="tx1">
                    <a:tint val="75000"/>
                  </a:schemeClr>
                </a:solidFill>
              </a:defRPr>
            </a:lvl1pPr>
          </a:lstStyle>
          <a:p>
            <a:pPr defTabSz="914239"/>
            <a:endParaRPr lang="es-AR"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24" tIns="45712" rIns="91424" bIns="45712" rtlCol="0" anchor="ctr"/>
          <a:lstStyle>
            <a:lvl1pPr algn="r">
              <a:defRPr sz="1200">
                <a:solidFill>
                  <a:schemeClr val="tx1">
                    <a:tint val="75000"/>
                  </a:schemeClr>
                </a:solidFill>
              </a:defRPr>
            </a:lvl1pPr>
          </a:lstStyle>
          <a:p>
            <a:pPr defTabSz="914239"/>
            <a:fld id="{C87B3676-D438-46A0-A260-2A17C63FAD96}" type="slidenum">
              <a:rPr lang="es-AR" smtClean="0">
                <a:solidFill>
                  <a:prstClr val="black">
                    <a:tint val="75000"/>
                  </a:prstClr>
                </a:solidFill>
              </a:rPr>
              <a:pPr defTabSz="914239"/>
              <a:t>‹Nº›</a:t>
            </a:fld>
            <a:endParaRPr lang="es-AR" dirty="0">
              <a:solidFill>
                <a:prstClr val="black">
                  <a:tint val="75000"/>
                </a:prstClr>
              </a:solidFill>
            </a:endParaRPr>
          </a:p>
        </p:txBody>
      </p:sp>
    </p:spTree>
    <p:extLst>
      <p:ext uri="{BB962C8B-B14F-4D97-AF65-F5344CB8AC3E}">
        <p14:creationId xmlns:p14="http://schemas.microsoft.com/office/powerpoint/2010/main" val="9450071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239" rtl="0" eaLnBrk="1" latinLnBrk="0" hangingPunct="1">
        <a:spcBef>
          <a:spcPct val="0"/>
        </a:spcBef>
        <a:buNone/>
        <a:defRPr sz="4400" kern="1200">
          <a:solidFill>
            <a:schemeClr val="tx1"/>
          </a:solidFill>
          <a:latin typeface="+mj-lt"/>
          <a:ea typeface="+mj-ea"/>
          <a:cs typeface="+mj-cs"/>
        </a:defRPr>
      </a:lvl1pPr>
    </p:titleStyle>
    <p:bodyStyle>
      <a:lvl1pPr marL="342839" indent="-342839" algn="l" defTabSz="91423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19" indent="-285700" algn="l" defTabSz="91423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98" indent="-228560" algn="l" defTabSz="91423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18"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37"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56"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tf-gafi.org/media/fatf/documents/reports/money-laundering-through-transportation-cash.pdf"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oecd.org/ctp/exchange-of-tax-information/money-laundering-awareness-handbook-for-tax-examiners-and-tax-auditors.pdf"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37106" flipH="1">
            <a:off x="8566326" y="6230122"/>
            <a:ext cx="539387" cy="755307"/>
          </a:xfrm>
          <a:prstGeom prst="rect">
            <a:avLst/>
          </a:prstGeom>
        </p:spPr>
      </p:pic>
      <p:sp>
        <p:nvSpPr>
          <p:cNvPr id="4" name="3 Rectángulo"/>
          <p:cNvSpPr/>
          <p:nvPr/>
        </p:nvSpPr>
        <p:spPr>
          <a:xfrm>
            <a:off x="2411760" y="2492896"/>
            <a:ext cx="4311788"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endParaRPr>
          </a:p>
        </p:txBody>
      </p:sp>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5736" y="2348879"/>
            <a:ext cx="4392488" cy="1871859"/>
          </a:xfrm>
          <a:prstGeom prst="rect">
            <a:avLst/>
          </a:prstGeom>
        </p:spPr>
      </p:pic>
      <p:sp>
        <p:nvSpPr>
          <p:cNvPr id="5" name="4 Rectángulo"/>
          <p:cNvSpPr/>
          <p:nvPr/>
        </p:nvSpPr>
        <p:spPr>
          <a:xfrm>
            <a:off x="477992" y="5877272"/>
            <a:ext cx="8179324" cy="707886"/>
          </a:xfrm>
          <a:prstGeom prst="rect">
            <a:avLst/>
          </a:prstGeom>
        </p:spPr>
        <p:txBody>
          <a:bodyPr wrap="square">
            <a:spAutoFit/>
          </a:bodyPr>
          <a:lstStyle/>
          <a:p>
            <a:pPr algn="ctr"/>
            <a:r>
              <a:rPr lang="es-AR" sz="2000" b="1" dirty="0">
                <a:solidFill>
                  <a:prstClr val="white"/>
                </a:solidFill>
              </a:rPr>
              <a:t>Office of </a:t>
            </a:r>
            <a:r>
              <a:rPr lang="es-AR" sz="2000" b="1" dirty="0" err="1">
                <a:solidFill>
                  <a:prstClr val="white"/>
                </a:solidFill>
              </a:rPr>
              <a:t>Economic</a:t>
            </a:r>
            <a:r>
              <a:rPr lang="es-AR" sz="2000" b="1" dirty="0">
                <a:solidFill>
                  <a:prstClr val="white"/>
                </a:solidFill>
              </a:rPr>
              <a:t> </a:t>
            </a:r>
            <a:r>
              <a:rPr lang="es-AR" sz="2000" b="1" dirty="0" err="1">
                <a:solidFill>
                  <a:prstClr val="white"/>
                </a:solidFill>
              </a:rPr>
              <a:t>Crime</a:t>
            </a:r>
            <a:r>
              <a:rPr lang="es-AR" sz="2000" b="1" dirty="0">
                <a:solidFill>
                  <a:prstClr val="white"/>
                </a:solidFill>
              </a:rPr>
              <a:t> and Money </a:t>
            </a:r>
            <a:r>
              <a:rPr lang="es-AR" sz="2000" b="1" dirty="0" err="1">
                <a:solidFill>
                  <a:prstClr val="white"/>
                </a:solidFill>
              </a:rPr>
              <a:t>Laundering</a:t>
            </a:r>
            <a:endParaRPr lang="es-AR" sz="2000" b="1" dirty="0">
              <a:solidFill>
                <a:prstClr val="white"/>
              </a:solidFill>
            </a:endParaRPr>
          </a:p>
          <a:p>
            <a:pPr algn="ctr"/>
            <a:r>
              <a:rPr lang="es-AR" sz="2000" b="1" dirty="0">
                <a:solidFill>
                  <a:prstClr val="white"/>
                </a:solidFill>
              </a:rPr>
              <a:t>PROCELAC</a:t>
            </a:r>
            <a:endParaRPr lang="es-AR" sz="1600" dirty="0">
              <a:solidFill>
                <a:prstClr val="white"/>
              </a:solidFill>
            </a:endParaRPr>
          </a:p>
        </p:txBody>
      </p:sp>
    </p:spTree>
    <p:extLst>
      <p:ext uri="{BB962C8B-B14F-4D97-AF65-F5344CB8AC3E}">
        <p14:creationId xmlns:p14="http://schemas.microsoft.com/office/powerpoint/2010/main" val="1996047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88994" y="548680"/>
            <a:ext cx="7966012" cy="5232202"/>
          </a:xfrm>
          <a:prstGeom prst="rect">
            <a:avLst/>
          </a:prstGeom>
        </p:spPr>
        <p:txBody>
          <a:bodyPr wrap="square">
            <a:spAutoFit/>
          </a:bodyPr>
          <a:lstStyle/>
          <a:p>
            <a:pPr algn="just"/>
            <a:r>
              <a:rPr lang="es-ES" sz="2400" b="1" u="sng" dirty="0" err="1"/>
              <a:t>Indicators</a:t>
            </a:r>
            <a:r>
              <a:rPr lang="es-ES" sz="2400" b="1" u="sng" dirty="0"/>
              <a:t> </a:t>
            </a:r>
            <a:r>
              <a:rPr lang="es-ES" sz="2400" b="1" u="sng" dirty="0" err="1"/>
              <a:t>for</a:t>
            </a:r>
            <a:r>
              <a:rPr lang="es-ES" sz="2400" b="1" u="sng" dirty="0"/>
              <a:t> Cash
</a:t>
            </a:r>
            <a:endParaRPr lang="es-AR" sz="2400" dirty="0"/>
          </a:p>
          <a:p>
            <a:pPr algn="just"/>
            <a:r>
              <a:rPr lang="es-ES" sz="2200" b="1" i="1" dirty="0" err="1"/>
              <a:t>Unusual</a:t>
            </a:r>
            <a:r>
              <a:rPr lang="es-ES" sz="2200" b="1" i="1" dirty="0"/>
              <a:t> </a:t>
            </a:r>
            <a:r>
              <a:rPr lang="es-ES" sz="2200" b="1" i="1" dirty="0" err="1"/>
              <a:t>origin</a:t>
            </a:r>
            <a:r>
              <a:rPr lang="es-ES" sz="2200" b="1" i="1" dirty="0"/>
              <a:t> </a:t>
            </a:r>
            <a:r>
              <a:rPr lang="es-ES" sz="2200" b="1" i="1" dirty="0" err="1"/>
              <a:t>of</a:t>
            </a:r>
            <a:r>
              <a:rPr lang="es-ES" sz="2200" b="1" i="1" dirty="0"/>
              <a:t> </a:t>
            </a:r>
            <a:r>
              <a:rPr lang="es-ES" sz="2200" b="1" i="1" dirty="0" err="1"/>
              <a:t>the</a:t>
            </a:r>
            <a:r>
              <a:rPr lang="es-ES" sz="2200" b="1" i="1" dirty="0"/>
              <a:t> </a:t>
            </a:r>
            <a:r>
              <a:rPr lang="es-ES" sz="2200" b="1" i="1" dirty="0" err="1"/>
              <a:t>funds</a:t>
            </a:r>
            <a:endParaRPr lang="es-ES" sz="2200" i="1" dirty="0"/>
          </a:p>
          <a:p>
            <a:pPr marL="342900" indent="-342900" algn="just">
              <a:buFont typeface="Arial" panose="020B0604020202020204" pitchFamily="34" charset="0"/>
              <a:buChar char="•"/>
            </a:pPr>
            <a:r>
              <a:rPr lang="en-US" sz="2200" i="1" dirty="0"/>
              <a:t>Cash received from countries with a high level of corruption or political instability. </a:t>
            </a:r>
          </a:p>
          <a:p>
            <a:pPr marL="342900" indent="-342900" algn="just">
              <a:buFont typeface="Arial" panose="020B0604020202020204" pitchFamily="34" charset="0"/>
              <a:buChar char="•"/>
            </a:pPr>
            <a:r>
              <a:rPr lang="en-US" sz="2200" i="1" dirty="0"/>
              <a:t>Cash received from countries with a well-developed financial system</a:t>
            </a:r>
            <a:r>
              <a:rPr lang="es-ES" sz="2200" i="1" dirty="0"/>
              <a:t>. </a:t>
            </a:r>
          </a:p>
          <a:p>
            <a:pPr marL="342900" indent="-342900" algn="just">
              <a:buFont typeface="Arial" panose="020B0604020202020204" pitchFamily="34" charset="0"/>
              <a:buChar char="•"/>
            </a:pPr>
            <a:r>
              <a:rPr lang="en-US" sz="2200" i="1" dirty="0"/>
              <a:t>Cash deposits into personal or business bank accounts from unexplained sources</a:t>
            </a:r>
            <a:r>
              <a:rPr lang="es-ES" sz="2200" i="1" dirty="0"/>
              <a:t>.</a:t>
            </a:r>
          </a:p>
          <a:p>
            <a:pPr marL="342900" indent="-342900" algn="just">
              <a:buFont typeface="Arial" panose="020B0604020202020204" pitchFamily="34" charset="0"/>
              <a:buChar char="•"/>
            </a:pPr>
            <a:endParaRPr lang="es-ES" sz="2200" i="1" dirty="0"/>
          </a:p>
          <a:p>
            <a:pPr algn="just"/>
            <a:r>
              <a:rPr lang="es-ES" sz="2200" b="1" i="1" dirty="0" err="1"/>
              <a:t>Unusual</a:t>
            </a:r>
            <a:r>
              <a:rPr lang="es-ES" sz="2200" b="1" i="1" dirty="0"/>
              <a:t> </a:t>
            </a:r>
            <a:r>
              <a:rPr lang="es-ES" sz="2200" b="1" i="1" dirty="0" err="1"/>
              <a:t>explanations</a:t>
            </a:r>
            <a:r>
              <a:rPr lang="es-ES" sz="2200" b="1" i="1" dirty="0"/>
              <a:t> </a:t>
            </a:r>
            <a:r>
              <a:rPr lang="es-ES" sz="2200" b="1" i="1" dirty="0" err="1"/>
              <a:t>given</a:t>
            </a:r>
            <a:endParaRPr lang="es-ES" sz="2200" i="1" dirty="0"/>
          </a:p>
          <a:p>
            <a:pPr marL="342900" indent="-342900" algn="just">
              <a:buFont typeface="Arial" panose="020B0604020202020204" pitchFamily="34" charset="0"/>
              <a:buChar char="•"/>
            </a:pPr>
            <a:r>
              <a:rPr lang="en-US" sz="2200" i="1" dirty="0"/>
              <a:t>Incomplete, unlikely, partly incorrect or no explanation given for the origin of the cash</a:t>
            </a:r>
            <a:r>
              <a:rPr lang="es-ES" sz="2200" i="1" dirty="0"/>
              <a:t>.</a:t>
            </a:r>
          </a:p>
          <a:p>
            <a:pPr marL="342900" indent="-342900" algn="just">
              <a:buFont typeface="Arial" panose="020B0604020202020204" pitchFamily="34" charset="0"/>
              <a:buChar char="•"/>
            </a:pPr>
            <a:r>
              <a:rPr lang="en-US" sz="2200" i="1" dirty="0"/>
              <a:t>No correspondence or supporting documentation in relation to the origin or owner</a:t>
            </a:r>
            <a:r>
              <a:rPr lang="es-ES" sz="2200" i="1" dirty="0"/>
              <a:t>.</a:t>
            </a:r>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2433369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88994" y="378517"/>
            <a:ext cx="7966012" cy="6186309"/>
          </a:xfrm>
          <a:prstGeom prst="rect">
            <a:avLst/>
          </a:prstGeom>
        </p:spPr>
        <p:txBody>
          <a:bodyPr wrap="square">
            <a:spAutoFit/>
          </a:bodyPr>
          <a:lstStyle/>
          <a:p>
            <a:pPr algn="just"/>
            <a:r>
              <a:rPr lang="es-ES" sz="2200" b="1" i="1" dirty="0" err="1"/>
              <a:t>Unusual</a:t>
            </a:r>
            <a:r>
              <a:rPr lang="es-ES" sz="2200" b="1" i="1" dirty="0"/>
              <a:t> </a:t>
            </a:r>
            <a:r>
              <a:rPr lang="es-ES" sz="2200" b="1" i="1" dirty="0" err="1"/>
              <a:t>Possession</a:t>
            </a:r>
            <a:r>
              <a:rPr lang="es-ES" sz="2200" b="1" i="1" dirty="0"/>
              <a:t> </a:t>
            </a:r>
            <a:endParaRPr lang="es-ES" sz="2200" i="1" dirty="0"/>
          </a:p>
          <a:p>
            <a:pPr marL="342900" indent="-342900" algn="just">
              <a:buFont typeface="Arial" panose="020B0604020202020204" pitchFamily="34" charset="0"/>
              <a:buChar char="•"/>
            </a:pPr>
            <a:r>
              <a:rPr lang="en-US" sz="2200" i="1" dirty="0"/>
              <a:t>Amount, denomination, or currency do not fit the bearer’s personal or business background. </a:t>
            </a:r>
          </a:p>
          <a:p>
            <a:pPr algn="just"/>
            <a:endParaRPr lang="es-ES" sz="2200" i="1" dirty="0"/>
          </a:p>
          <a:p>
            <a:pPr algn="just"/>
            <a:r>
              <a:rPr lang="es-ES" sz="2200" b="1" i="1" dirty="0" err="1"/>
              <a:t>Unusual</a:t>
            </a:r>
            <a:r>
              <a:rPr lang="es-ES" sz="2200" b="1" i="1" dirty="0"/>
              <a:t> </a:t>
            </a:r>
            <a:r>
              <a:rPr lang="es-ES" sz="2200" b="1" i="1" dirty="0" err="1"/>
              <a:t>method</a:t>
            </a:r>
            <a:r>
              <a:rPr lang="es-ES" sz="2200" b="1" i="1" dirty="0"/>
              <a:t> </a:t>
            </a:r>
            <a:r>
              <a:rPr lang="es-ES" sz="2200" b="1" i="1" dirty="0" err="1"/>
              <a:t>of</a:t>
            </a:r>
            <a:r>
              <a:rPr lang="es-ES" sz="2200" b="1" i="1" dirty="0"/>
              <a:t> </a:t>
            </a:r>
            <a:r>
              <a:rPr lang="es-ES" sz="2200" b="1" i="1" dirty="0" err="1"/>
              <a:t>transportation</a:t>
            </a:r>
            <a:endParaRPr lang="es-ES" sz="2200" b="1" i="1" dirty="0"/>
          </a:p>
          <a:p>
            <a:pPr marL="342900" indent="-342900" algn="just">
              <a:buFont typeface="Arial" panose="020B0604020202020204" pitchFamily="34" charset="0"/>
              <a:buChar char="•"/>
            </a:pPr>
            <a:r>
              <a:rPr lang="es-ES" sz="2200" i="1" dirty="0" err="1"/>
              <a:t>Concealed</a:t>
            </a:r>
            <a:r>
              <a:rPr lang="es-ES" sz="2200" i="1" dirty="0"/>
              <a:t> </a:t>
            </a:r>
            <a:r>
              <a:rPr lang="es-ES" sz="2200" i="1" dirty="0" err="1"/>
              <a:t>transportation</a:t>
            </a:r>
            <a:r>
              <a:rPr lang="es-ES" sz="2200" i="1" dirty="0"/>
              <a:t> </a:t>
            </a:r>
            <a:r>
              <a:rPr lang="es-ES" sz="2200" i="1" dirty="0" err="1"/>
              <a:t>of</a:t>
            </a:r>
            <a:r>
              <a:rPr lang="es-ES" sz="2200" i="1" dirty="0"/>
              <a:t> cash 
</a:t>
            </a:r>
            <a:r>
              <a:rPr lang="en-US" sz="2200" i="1" dirty="0"/>
              <a:t>Clear safety risk in the method of transportation
High costs of transportation compared to alternative methods of transport </a:t>
            </a:r>
          </a:p>
          <a:p>
            <a:pPr algn="just"/>
            <a:endParaRPr lang="es-ES" sz="2200" i="1" dirty="0"/>
          </a:p>
          <a:p>
            <a:pPr algn="just"/>
            <a:r>
              <a:rPr lang="es-ES" sz="2200" b="1" i="1" dirty="0" err="1"/>
              <a:t>Unusual</a:t>
            </a:r>
            <a:r>
              <a:rPr lang="es-ES" sz="2200" b="1" i="1" dirty="0"/>
              <a:t> </a:t>
            </a:r>
            <a:r>
              <a:rPr lang="es-ES" sz="2200" b="1" i="1" dirty="0" err="1"/>
              <a:t>destination</a:t>
            </a:r>
            <a:r>
              <a:rPr lang="es-ES" sz="2200" b="1" i="1" dirty="0"/>
              <a:t> and </a:t>
            </a:r>
            <a:r>
              <a:rPr lang="es-ES" sz="2200" b="1" i="1" dirty="0" err="1"/>
              <a:t>spending</a:t>
            </a:r>
            <a:endParaRPr lang="es-ES" sz="2200" b="1" i="1" dirty="0"/>
          </a:p>
          <a:p>
            <a:pPr marL="342900" indent="-342900" algn="just">
              <a:buFont typeface="Arial" panose="020B0604020202020204" pitchFamily="34" charset="0"/>
              <a:buChar char="•"/>
            </a:pPr>
            <a:r>
              <a:rPr lang="en-US" sz="2200" i="1" dirty="0"/>
              <a:t>Countries of risk (e.g. drug producing, ineffective anti-money laundering regulation, strict banking secrecy) 
Cash received in countries which do not fit the bearer's background 
Cash spent on luxury items
Large cash withdrawals or payments without an economic reason or explanation. </a:t>
            </a:r>
            <a:endParaRPr lang="es-ES" sz="2200" i="1" dirty="0"/>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3826635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44978" y="334933"/>
            <a:ext cx="8303486" cy="4832092"/>
          </a:xfrm>
          <a:prstGeom prst="rect">
            <a:avLst/>
          </a:prstGeom>
        </p:spPr>
        <p:txBody>
          <a:bodyPr wrap="square">
            <a:spAutoFit/>
          </a:bodyPr>
          <a:lstStyle/>
          <a:p>
            <a:pPr algn="just"/>
            <a:r>
              <a:rPr lang="en-US" sz="2200" b="1" i="1" dirty="0"/>
              <a:t>Unusual cash flows 
</a:t>
            </a:r>
            <a:endParaRPr lang="es-ES" sz="2200" b="1" i="1" dirty="0"/>
          </a:p>
          <a:p>
            <a:pPr marL="342900" indent="-342900" algn="just">
              <a:buFont typeface="Arial" panose="020B0604020202020204" pitchFamily="34" charset="0"/>
              <a:buChar char="•"/>
            </a:pPr>
            <a:r>
              <a:rPr lang="en-US" sz="2200" i="1" dirty="0"/>
              <a:t>Cash turnover/sales not to be expected in industry</a:t>
            </a:r>
          </a:p>
          <a:p>
            <a:pPr marL="342900" indent="-342900" algn="just">
              <a:buFont typeface="Arial" panose="020B0604020202020204" pitchFamily="34" charset="0"/>
              <a:buChar char="•"/>
            </a:pPr>
            <a:r>
              <a:rPr lang="en-US" sz="2200" i="1" dirty="0"/>
              <a:t>Large increase in cash turnover/sales from non-identifiable customers.
Deposits or drafts in cash in denominations or currency not to be expected in the industry.
Cash deposits which are not registered as turnover/sales.
Foreign loans received in cash and in local currency.
High cash investment by foreign owner of lender.
An occasional high cash transaction (e.g. turnover/sales, cost invoice).
Structuring of bank deposits: smaller transactions in a short period of time, to avoid reporting (smurfing).</a:t>
            </a:r>
            <a:endParaRPr lang="es-ES" sz="2200" i="1" dirty="0"/>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3412533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5" name="Imagen 4">
            <a:extLst>
              <a:ext uri="{FF2B5EF4-FFF2-40B4-BE49-F238E27FC236}">
                <a16:creationId xmlns:a16="http://schemas.microsoft.com/office/drawing/2014/main" id="{AD8DA0FA-87DC-41D4-BBB3-933224AA5F8D}"/>
              </a:ext>
            </a:extLst>
          </p:cNvPr>
          <p:cNvPicPr/>
          <p:nvPr/>
        </p:nvPicPr>
        <p:blipFill>
          <a:blip r:embed="rId2"/>
          <a:stretch>
            <a:fillRect/>
          </a:stretch>
        </p:blipFill>
        <p:spPr>
          <a:xfrm>
            <a:off x="755576" y="625126"/>
            <a:ext cx="3672408" cy="5607747"/>
          </a:xfrm>
          <a:prstGeom prst="rect">
            <a:avLst/>
          </a:prstGeom>
        </p:spPr>
      </p:pic>
      <p:sp>
        <p:nvSpPr>
          <p:cNvPr id="7" name="CuadroTexto 6">
            <a:extLst>
              <a:ext uri="{FF2B5EF4-FFF2-40B4-BE49-F238E27FC236}">
                <a16:creationId xmlns:a16="http://schemas.microsoft.com/office/drawing/2014/main" id="{AA0A8E98-9438-4642-94EC-FA6B029E6F58}"/>
              </a:ext>
            </a:extLst>
          </p:cNvPr>
          <p:cNvSpPr txBox="1"/>
          <p:nvPr/>
        </p:nvSpPr>
        <p:spPr>
          <a:xfrm>
            <a:off x="4860032" y="2618135"/>
            <a:ext cx="3063592" cy="1666354"/>
          </a:xfrm>
          <a:prstGeom prst="rect">
            <a:avLst/>
          </a:prstGeom>
          <a:noFill/>
        </p:spPr>
        <p:txBody>
          <a:bodyPr wrap="square">
            <a:spAutoFit/>
          </a:bodyPr>
          <a:lstStyle/>
          <a:p>
            <a:pPr>
              <a:lnSpc>
                <a:spcPct val="115000"/>
              </a:lnSpc>
              <a:spcAft>
                <a:spcPts val="1000"/>
              </a:spcAft>
            </a:pPr>
            <a:r>
              <a:rPr lang="es-ES" sz="1800" u="sng" dirty="0">
                <a:solidFill>
                  <a:srgbClr val="0563C1"/>
                </a:solidFill>
                <a:effectLst/>
                <a:ea typeface="Calibri" panose="020F0502020204030204" pitchFamily="34" charset="0"/>
                <a:cs typeface="Times New Roman" panose="02020603050405020304" pitchFamily="18" charset="0"/>
                <a:hlinkClick r:id="rId3"/>
              </a:rPr>
              <a:t>https://www.fatf-gafi.org/media/fatf/documents/reports/money-laundering-through-transportation-cash.pdf</a:t>
            </a:r>
            <a:endParaRPr lang="es-ES"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312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0257" y="660953"/>
            <a:ext cx="8303486" cy="4493538"/>
          </a:xfrm>
          <a:prstGeom prst="rect">
            <a:avLst/>
          </a:prstGeom>
        </p:spPr>
        <p:txBody>
          <a:bodyPr wrap="square">
            <a:spAutoFit/>
          </a:bodyPr>
          <a:lstStyle/>
          <a:p>
            <a:pPr algn="just"/>
            <a:r>
              <a:rPr lang="en-US" sz="2200" b="1" i="1" dirty="0"/>
              <a:t>NATURAL PERSONS 
</a:t>
            </a:r>
          </a:p>
          <a:p>
            <a:pPr marL="342900" indent="-342900" algn="just">
              <a:buFont typeface="Arial" panose="020B0604020202020204" pitchFamily="34" charset="0"/>
              <a:buChar char="•"/>
            </a:pPr>
            <a:r>
              <a:rPr lang="en-US" sz="2200" dirty="0"/>
              <a:t>Requests to purchase, or possession of, large amounts of foreign currency without a plausible explanation.
Possession of large amounts of money without an adequate explanation.
Possession of money supposedly for business reasons while travelling to countries where cash payments are restricted.
Requests to purchase, or possession of, large volumes of high denomination banknotes. Very few retail businesses in the EU will accept anything higher than EUR 50 note for a routine purchase.
Cash deposits in bank account (possibly indicating previous transportations of cash).</a:t>
            </a:r>
            <a:endParaRPr lang="es-ES" sz="2200" dirty="0"/>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48317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0257" y="764704"/>
            <a:ext cx="8303486" cy="5449697"/>
          </a:xfrm>
          <a:prstGeom prst="rect">
            <a:avLst/>
          </a:prstGeom>
        </p:spPr>
        <p:txBody>
          <a:bodyPr wrap="square">
            <a:spAutoFit/>
          </a:bodyPr>
          <a:lstStyle/>
          <a:p>
            <a:pPr marL="285750" lvl="0" indent="-285750" algn="just">
              <a:lnSpc>
                <a:spcPct val="115000"/>
              </a:lnSpc>
              <a:spcAft>
                <a:spcPts val="1000"/>
              </a:spcAft>
              <a:buFont typeface="Arial" panose="020B0604020202020204" pitchFamily="34" charset="0"/>
              <a:buChar char="•"/>
            </a:pPr>
            <a:r>
              <a:rPr lang="en-US" dirty="0">
                <a:ea typeface="Calibri" panose="020F0502020204030204" pitchFamily="34" charset="0"/>
                <a:cs typeface="Times New Roman" panose="02020603050405020304" pitchFamily="18" charset="0"/>
              </a:rPr>
              <a:t>Illogical travel patterns. For example less than 24 hours between inbound and outbound travel bookings, travelling to non-tourist destinations, convoluted routes for no apparent reason; vague or contradictory details of destinations or reasons for travel. 
Little or no luggage.
Repeated short notice travel to the same destination.
Tickets bought for cash at very short notice at higher than normal prices.
Tickets purchased by someone other than the traveler.
Multiple individual </a:t>
            </a:r>
            <a:r>
              <a:rPr lang="en-US" dirty="0" err="1">
                <a:ea typeface="Calibri" panose="020F0502020204030204" pitchFamily="34" charset="0"/>
                <a:cs typeface="Times New Roman" panose="02020603050405020304" pitchFamily="18" charset="0"/>
              </a:rPr>
              <a:t>travellers</a:t>
            </a:r>
            <a:r>
              <a:rPr lang="en-US" dirty="0">
                <a:ea typeface="Calibri" panose="020F0502020204030204" pitchFamily="34" charset="0"/>
                <a:cs typeface="Times New Roman" panose="02020603050405020304" pitchFamily="18" charset="0"/>
              </a:rPr>
              <a:t> who appear to be involved in similar unusual movements or show similar travel patterns; 
Passenger has a connection (nationality, destination, origin, previous travel, etc.) with a risk area or jurisdiction. E.g. those with specific crime issues; jurisdictions with non-functioning state institutions, etc.</a:t>
            </a:r>
            <a:endParaRPr lang="es-ES" sz="1800" dirty="0">
              <a:effectLst/>
              <a:ea typeface="Calibri" panose="020F0502020204030204" pitchFamily="34" charset="0"/>
              <a:cs typeface="Times New Roman" panose="02020603050405020304" pitchFamily="18" charset="0"/>
            </a:endParaRPr>
          </a:p>
          <a:p>
            <a:pPr marL="285750" lvl="0" indent="-285750" algn="just">
              <a:lnSpc>
                <a:spcPct val="115000"/>
              </a:lnSpc>
              <a:spcAft>
                <a:spcPts val="1000"/>
              </a:spcAft>
              <a:buFont typeface="Arial" panose="020B0604020202020204" pitchFamily="34" charset="0"/>
              <a:buChar char="•"/>
            </a:pPr>
            <a:endParaRPr lang="es-ES" sz="1800" dirty="0">
              <a:effectLst/>
              <a:ea typeface="Calibri" panose="020F0502020204030204" pitchFamily="34" charset="0"/>
              <a:cs typeface="Times New Roman" panose="02020603050405020304" pitchFamily="18" charset="0"/>
            </a:endParaRPr>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3645197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052736"/>
            <a:ext cx="8303486" cy="4603568"/>
          </a:xfrm>
          <a:prstGeom prst="rect">
            <a:avLst/>
          </a:prstGeom>
        </p:spPr>
        <p:txBody>
          <a:bodyPr wrap="square">
            <a:spAutoFit/>
          </a:bodyPr>
          <a:lstStyle/>
          <a:p>
            <a:pPr marL="285750" lvl="0" indent="-285750" algn="just">
              <a:lnSpc>
                <a:spcPct val="115000"/>
              </a:lnSpc>
              <a:spcAft>
                <a:spcPts val="1000"/>
              </a:spcAft>
              <a:buFont typeface="Arial" panose="020B0604020202020204" pitchFamily="34" charset="0"/>
              <a:buChar char="•"/>
            </a:pPr>
            <a:r>
              <a:rPr lang="en-US" dirty="0">
                <a:ea typeface="Calibri" panose="020F0502020204030204" pitchFamily="34" charset="0"/>
                <a:cs typeface="Times New Roman" panose="02020603050405020304" pitchFamily="18" charset="0"/>
              </a:rPr>
              <a:t>Uneasy movement or unusual body shape due to bulk cash hidden on body.
Passenger has an iron in his luggage. Banknotes are sometimes ironed to make them easier to pack in small spaces.
Passenger is a politically exposed person or otherwise a person of interest.
Passenger leaves luggage at border/(air)port.
Passenger aborts attempt to cross border.
Check-in or last-minute boarding.
Volume of the currency in possession of the </a:t>
            </a:r>
            <a:r>
              <a:rPr lang="en-US" dirty="0" err="1">
                <a:ea typeface="Calibri" panose="020F0502020204030204" pitchFamily="34" charset="0"/>
                <a:cs typeface="Times New Roman" panose="02020603050405020304" pitchFamily="18" charset="0"/>
              </a:rPr>
              <a:t>traveller</a:t>
            </a:r>
            <a:r>
              <a:rPr lang="en-US" dirty="0">
                <a:ea typeface="Calibri" panose="020F0502020204030204" pitchFamily="34" charset="0"/>
                <a:cs typeface="Times New Roman" panose="02020603050405020304" pitchFamily="18" charset="0"/>
              </a:rPr>
              <a:t> exceeds currency/monetary control threshold of country of issuance.
Cash is carried in several currencies.
Possession of large amounts of currency from jurisdictions unrelated to the </a:t>
            </a:r>
            <a:r>
              <a:rPr lang="en-US" dirty="0" err="1">
                <a:ea typeface="Calibri" panose="020F0502020204030204" pitchFamily="34" charset="0"/>
                <a:cs typeface="Times New Roman" panose="02020603050405020304" pitchFamily="18" charset="0"/>
              </a:rPr>
              <a:t>traveller</a:t>
            </a:r>
            <a:r>
              <a:rPr lang="en-US" dirty="0">
                <a:ea typeface="Calibri" panose="020F0502020204030204" pitchFamily="34" charset="0"/>
                <a:cs typeface="Times New Roman" panose="02020603050405020304" pitchFamily="18" charset="0"/>
              </a:rPr>
              <a:t>.</a:t>
            </a:r>
            <a:endParaRPr lang="es-ES" dirty="0">
              <a:ea typeface="Calibri" panose="020F0502020204030204" pitchFamily="34" charset="0"/>
              <a:cs typeface="Times New Roman" panose="02020603050405020304" pitchFamily="18" charset="0"/>
            </a:endParaRPr>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2893426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0257" y="476672"/>
            <a:ext cx="8303486" cy="6135526"/>
          </a:xfrm>
          <a:prstGeom prst="rect">
            <a:avLst/>
          </a:prstGeom>
        </p:spPr>
        <p:txBody>
          <a:bodyPr wrap="square">
            <a:spAutoFit/>
          </a:bodyPr>
          <a:lstStyle/>
          <a:p>
            <a:r>
              <a:rPr lang="en-US" sz="2400" b="1" i="1" dirty="0"/>
              <a:t>CARGO AND MAIL </a:t>
            </a:r>
          </a:p>
          <a:p>
            <a:endParaRPr lang="es-AR" sz="2400" dirty="0"/>
          </a:p>
          <a:p>
            <a:pPr marL="342900" lvl="0" indent="-342900">
              <a:buFont typeface="Arial" panose="020B0604020202020204" pitchFamily="34" charset="0"/>
              <a:buChar char="•"/>
            </a:pPr>
            <a:r>
              <a:rPr lang="en-US" dirty="0"/>
              <a:t>Uneconomic cash shipments. Shipment is of a very small amount of cash, why was it not simply banked and wired?</a:t>
            </a:r>
          </a:p>
          <a:p>
            <a:pPr lvl="0"/>
            <a:endParaRPr lang="es-AR" dirty="0"/>
          </a:p>
          <a:p>
            <a:pPr marL="342900" lvl="0" indent="-342900">
              <a:buFont typeface="Arial" panose="020B0604020202020204" pitchFamily="34" charset="0"/>
              <a:buChar char="•"/>
            </a:pPr>
            <a:r>
              <a:rPr lang="en-US" dirty="0"/>
              <a:t>Cash is claimed by someone using fake documents, to identify himself or making fake claims concerning ownership of the money.</a:t>
            </a:r>
          </a:p>
          <a:p>
            <a:pPr lvl="0"/>
            <a:endParaRPr lang="es-AR" dirty="0"/>
          </a:p>
          <a:p>
            <a:pPr marL="342900" lvl="0" indent="-342900">
              <a:buFont typeface="Arial" panose="020B0604020202020204" pitchFamily="34" charset="0"/>
              <a:buChar char="•"/>
            </a:pPr>
            <a:r>
              <a:rPr lang="en-US" dirty="0"/>
              <a:t>No contact from the shipper or beneficial owner after a consignment has been inspected.</a:t>
            </a:r>
          </a:p>
          <a:p>
            <a:pPr lvl="0"/>
            <a:endParaRPr lang="es-AR" dirty="0"/>
          </a:p>
          <a:p>
            <a:pPr marL="342900" lvl="0" indent="-342900">
              <a:buFont typeface="Arial" panose="020B0604020202020204" pitchFamily="34" charset="0"/>
              <a:buChar char="•"/>
            </a:pPr>
            <a:r>
              <a:rPr lang="en-US" dirty="0"/>
              <a:t>Cash is transported in high denomination banknotes.</a:t>
            </a:r>
          </a:p>
          <a:p>
            <a:pPr lvl="0"/>
            <a:endParaRPr lang="es-AR" dirty="0"/>
          </a:p>
          <a:p>
            <a:pPr marL="342900" lvl="0" indent="-342900">
              <a:buFont typeface="Arial" panose="020B0604020202020204" pitchFamily="34" charset="0"/>
              <a:buChar char="•"/>
            </a:pPr>
            <a:r>
              <a:rPr lang="en-US" dirty="0"/>
              <a:t>The nature or volume of the currency does not match the point of origin.</a:t>
            </a:r>
          </a:p>
          <a:p>
            <a:pPr lvl="0"/>
            <a:endParaRPr lang="es-AR" dirty="0"/>
          </a:p>
          <a:p>
            <a:pPr marL="342900" lvl="0" indent="-342900">
              <a:buFont typeface="Arial" panose="020B0604020202020204" pitchFamily="34" charset="0"/>
              <a:buChar char="•"/>
            </a:pPr>
            <a:r>
              <a:rPr lang="en-US" dirty="0"/>
              <a:t>Companies do not exist or appear not to trade.</a:t>
            </a:r>
          </a:p>
          <a:p>
            <a:pPr lvl="0"/>
            <a:endParaRPr lang="es-AR" dirty="0"/>
          </a:p>
          <a:p>
            <a:pPr marL="342900" lvl="0" indent="-342900">
              <a:buFont typeface="Arial" panose="020B0604020202020204" pitchFamily="34" charset="0"/>
              <a:buChar char="•"/>
            </a:pPr>
            <a:r>
              <a:rPr lang="en-US" dirty="0"/>
              <a:t>Goods shipped or posted from high-risk jurisdictions.</a:t>
            </a:r>
          </a:p>
          <a:p>
            <a:pPr lvl="0"/>
            <a:endParaRPr lang="es-AR" dirty="0"/>
          </a:p>
          <a:p>
            <a:pPr marL="342900" lvl="0" indent="-342900">
              <a:buFont typeface="Arial" panose="020B0604020202020204" pitchFamily="34" charset="0"/>
              <a:buChar char="•"/>
            </a:pPr>
            <a:r>
              <a:rPr lang="en-US" dirty="0"/>
              <a:t>Name and address details on parcel are unclear, vague and/or falsified.</a:t>
            </a:r>
            <a:endParaRPr lang="es-AR" dirty="0"/>
          </a:p>
          <a:p>
            <a:pPr marL="285750" lvl="0" indent="-285750" algn="just">
              <a:lnSpc>
                <a:spcPct val="115000"/>
              </a:lnSpc>
              <a:spcAft>
                <a:spcPts val="1000"/>
              </a:spcAft>
              <a:buFont typeface="Arial" panose="020B0604020202020204" pitchFamily="34" charset="0"/>
              <a:buChar char="•"/>
            </a:pPr>
            <a:endParaRPr lang="es-ES" sz="1800" dirty="0">
              <a:effectLst/>
              <a:ea typeface="Calibri" panose="020F0502020204030204" pitchFamily="34" charset="0"/>
              <a:cs typeface="Times New Roman" panose="02020603050405020304" pitchFamily="18" charset="0"/>
            </a:endParaRPr>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98828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29307" y="492425"/>
            <a:ext cx="7920881" cy="5755422"/>
          </a:xfrm>
          <a:prstGeom prst="rect">
            <a:avLst/>
          </a:prstGeom>
        </p:spPr>
        <p:txBody>
          <a:bodyPr wrap="square">
            <a:spAutoFit/>
          </a:bodyPr>
          <a:lstStyle/>
          <a:p>
            <a:pPr algn="just"/>
            <a:r>
              <a:rPr lang="en-US" sz="2200" b="1" i="1" dirty="0"/>
              <a:t>VEHICLES</a:t>
            </a:r>
          </a:p>
          <a:p>
            <a:pPr algn="just"/>
            <a:endParaRPr lang="en-US" sz="2200" b="1" i="1" dirty="0"/>
          </a:p>
          <a:p>
            <a:pPr marL="285750" lvl="0" indent="-285750">
              <a:buFont typeface="Arial" panose="020B0604020202020204" pitchFamily="34" charset="0"/>
              <a:buChar char="•"/>
            </a:pPr>
            <a:r>
              <a:rPr lang="en-US" sz="2000" dirty="0"/>
              <a:t>Driver of the vehicle is not the owner.</a:t>
            </a:r>
            <a:endParaRPr lang="es-AR" sz="2000" dirty="0"/>
          </a:p>
          <a:p>
            <a:pPr marL="285750" lvl="0" indent="-285750">
              <a:buFont typeface="Arial" panose="020B0604020202020204" pitchFamily="34" charset="0"/>
              <a:buChar char="•"/>
            </a:pPr>
            <a:r>
              <a:rPr lang="en-US" sz="2000" dirty="0"/>
              <a:t>Nationality of the driver and the nationality of the vehicle do not </a:t>
            </a:r>
            <a:r>
              <a:rPr lang="es-AR" sz="2000" dirty="0"/>
              <a:t>match.</a:t>
            </a:r>
          </a:p>
          <a:p>
            <a:pPr marL="285750" lvl="0" indent="-285750">
              <a:buFont typeface="Arial" panose="020B0604020202020204" pitchFamily="34" charset="0"/>
              <a:buChar char="•"/>
            </a:pPr>
            <a:r>
              <a:rPr lang="en-US" sz="2000" dirty="0" err="1"/>
              <a:t>Demeanour</a:t>
            </a:r>
            <a:r>
              <a:rPr lang="en-US" sz="2000" dirty="0"/>
              <a:t> of driver: nervous, sweating, excessive smoking, etc.</a:t>
            </a:r>
            <a:endParaRPr lang="es-AR" sz="2000" dirty="0"/>
          </a:p>
          <a:p>
            <a:pPr marL="285750" lvl="0" indent="-285750">
              <a:buFont typeface="Arial" panose="020B0604020202020204" pitchFamily="34" charset="0"/>
              <a:buChar char="•"/>
            </a:pPr>
            <a:r>
              <a:rPr lang="en-US" sz="2000" dirty="0"/>
              <a:t>Vehicle not insured, or insured in the name of someone who is not the driver.</a:t>
            </a:r>
            <a:endParaRPr lang="es-AR" sz="2000" dirty="0"/>
          </a:p>
          <a:p>
            <a:pPr marL="285750" lvl="0" indent="-285750">
              <a:buFont typeface="Arial" panose="020B0604020202020204" pitchFamily="34" charset="0"/>
              <a:buChar char="•"/>
            </a:pPr>
            <a:r>
              <a:rPr lang="en-US" sz="2000" dirty="0"/>
              <a:t>Recently purchased vehicle.</a:t>
            </a:r>
            <a:endParaRPr lang="es-AR" sz="2000" dirty="0"/>
          </a:p>
          <a:p>
            <a:pPr marL="285750" lvl="0" indent="-285750">
              <a:buFont typeface="Arial" panose="020B0604020202020204" pitchFamily="34" charset="0"/>
              <a:buChar char="•"/>
            </a:pPr>
            <a:r>
              <a:rPr lang="en-US" sz="2000" dirty="0"/>
              <a:t>Vehicle purchased for cash.</a:t>
            </a:r>
            <a:endParaRPr lang="es-AR" sz="2000" dirty="0"/>
          </a:p>
          <a:p>
            <a:pPr marL="285750" lvl="0" indent="-285750">
              <a:buFont typeface="Arial" panose="020B0604020202020204" pitchFamily="34" charset="0"/>
              <a:buChar char="•"/>
            </a:pPr>
            <a:r>
              <a:rPr lang="en-US" sz="2000" dirty="0"/>
              <a:t>Inaccessible parts of the vehicle: parts of the boot/trunk, beneath seats, etc.</a:t>
            </a:r>
            <a:endParaRPr lang="es-AR" sz="2000" dirty="0"/>
          </a:p>
          <a:p>
            <a:pPr marL="285750" lvl="0" indent="-285750">
              <a:buFont typeface="Arial" panose="020B0604020202020204" pitchFamily="34" charset="0"/>
              <a:buChar char="•"/>
            </a:pPr>
            <a:r>
              <a:rPr lang="en-US" sz="2000" dirty="0"/>
              <a:t>New wiring or electrical items (possibly electronically operated access to concealment).</a:t>
            </a:r>
            <a:endParaRPr lang="es-AR" sz="2000" dirty="0"/>
          </a:p>
          <a:p>
            <a:pPr marL="285750" lvl="0" indent="-285750">
              <a:buFont typeface="Arial" panose="020B0604020202020204" pitchFamily="34" charset="0"/>
              <a:buChar char="•"/>
            </a:pPr>
            <a:r>
              <a:rPr lang="en-US" sz="2000" dirty="0"/>
              <a:t>Goods carried by vehicle are uneconomic to ship.</a:t>
            </a:r>
            <a:endParaRPr lang="es-AR" sz="2000" dirty="0"/>
          </a:p>
          <a:p>
            <a:pPr marL="285750" lvl="0" indent="-285750">
              <a:buFont typeface="Arial" panose="020B0604020202020204" pitchFamily="34" charset="0"/>
              <a:buChar char="•"/>
            </a:pPr>
            <a:r>
              <a:rPr lang="en-US" sz="2000" dirty="0"/>
              <a:t>Goods do not match the paperwork.</a:t>
            </a:r>
            <a:endParaRPr lang="es-AR" sz="2000" dirty="0"/>
          </a:p>
          <a:p>
            <a:pPr marL="285750" lvl="0" indent="-285750">
              <a:buFont typeface="Arial" panose="020B0604020202020204" pitchFamily="34" charset="0"/>
              <a:buChar char="•"/>
            </a:pPr>
            <a:r>
              <a:rPr lang="en-US" sz="2000" dirty="0"/>
              <a:t>Driver and passengers give contradictory stories.</a:t>
            </a:r>
            <a:endParaRPr lang="es-AR" sz="2000" dirty="0"/>
          </a:p>
          <a:p>
            <a:pPr algn="just"/>
            <a:r>
              <a:rPr lang="en-US" sz="2200" b="1" i="1" dirty="0"/>
              <a:t>
</a:t>
            </a:r>
            <a:endParaRPr lang="es-ES" sz="1800" dirty="0">
              <a:effectLst/>
              <a:ea typeface="Calibri" panose="020F0502020204030204" pitchFamily="34" charset="0"/>
              <a:cs typeface="Times New Roman" panose="02020603050405020304" pitchFamily="18" charset="0"/>
            </a:endParaRPr>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368693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59" y="2204864"/>
            <a:ext cx="7920881" cy="1938992"/>
          </a:xfrm>
          <a:prstGeom prst="rect">
            <a:avLst/>
          </a:prstGeom>
        </p:spPr>
        <p:txBody>
          <a:bodyPr wrap="square">
            <a:spAutoFit/>
          </a:bodyPr>
          <a:lstStyle/>
          <a:p>
            <a:pPr algn="ctr"/>
            <a:r>
              <a:rPr lang="en-US" sz="4000" b="1" i="1" dirty="0"/>
              <a:t>OTHER INDICATORS CONTAINED IN THE OECD DOCUMENT
</a:t>
            </a:r>
            <a:endParaRPr lang="es-ES" sz="3600" dirty="0">
              <a:effectLst/>
              <a:ea typeface="Calibri" panose="020F0502020204030204" pitchFamily="34" charset="0"/>
              <a:cs typeface="Times New Roman" panose="02020603050405020304" pitchFamily="18" charset="0"/>
            </a:endParaRPr>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412124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
            <a:ext cx="9252520" cy="6856629"/>
          </a:xfrm>
          <a:prstGeom prst="rect">
            <a:avLst/>
          </a:prstGeom>
        </p:spPr>
      </p:pic>
      <p:sp>
        <p:nvSpPr>
          <p:cNvPr id="2" name="CuadroTexto 3"/>
          <p:cNvSpPr txBox="1"/>
          <p:nvPr/>
        </p:nvSpPr>
        <p:spPr>
          <a:xfrm>
            <a:off x="791579" y="2800683"/>
            <a:ext cx="7632848" cy="1877421"/>
          </a:xfrm>
          <a:prstGeom prst="rect">
            <a:avLst/>
          </a:prstGeom>
          <a:noFill/>
        </p:spPr>
        <p:txBody>
          <a:bodyPr wrap="square" lIns="91424" tIns="45712" rIns="91424" bIns="45712" rtlCol="0">
            <a:spAutoFit/>
          </a:bodyPr>
          <a:lstStyle/>
          <a:p>
            <a:pPr algn="ctr"/>
            <a:r>
              <a:rPr lang="es-AR" sz="4000" b="1" dirty="0">
                <a:solidFill>
                  <a:prstClr val="black"/>
                </a:solidFill>
                <a:latin typeface="Trebuchet MS" pitchFamily="34" charset="0"/>
              </a:rPr>
              <a:t>MONEY LAUNDERING</a:t>
            </a:r>
          </a:p>
          <a:p>
            <a:pPr algn="ctr"/>
            <a:endParaRPr lang="es-AR" sz="4800" dirty="0">
              <a:solidFill>
                <a:prstClr val="black"/>
              </a:solidFill>
              <a:latin typeface="Trebuchet MS" pitchFamily="34" charset="0"/>
            </a:endParaRPr>
          </a:p>
          <a:p>
            <a:pPr algn="ctr" defTabSz="914239"/>
            <a:r>
              <a:rPr lang="es-AR" sz="1400" dirty="0">
                <a:solidFill>
                  <a:prstClr val="black"/>
                </a:solidFill>
                <a:latin typeface="Trebuchet MS" pitchFamily="34" charset="0"/>
              </a:rPr>
              <a:t>Buenos Aires · March 2022</a:t>
            </a:r>
          </a:p>
          <a:p>
            <a:pPr algn="ctr" defTabSz="914239"/>
            <a:r>
              <a:rPr lang="es-AR" sz="1400" dirty="0">
                <a:solidFill>
                  <a:prstClr val="black"/>
                </a:solidFill>
                <a:latin typeface="Trebuchet MS" pitchFamily="34" charset="0"/>
                <a:cs typeface="Arial Black"/>
              </a:rPr>
              <a:t>MARÍA LAURA ROTETA (LROTETA@MPF.GOV.AR)</a:t>
            </a:r>
            <a:endParaRPr lang="es-ES" sz="1400" dirty="0">
              <a:solidFill>
                <a:srgbClr val="4F81BD">
                  <a:lumMod val="50000"/>
                </a:srgbClr>
              </a:solidFill>
              <a:latin typeface="Trebuchet MS" pitchFamily="34" charset="0"/>
              <a:cs typeface="Arial Black"/>
            </a:endParaRPr>
          </a:p>
        </p:txBody>
      </p:sp>
    </p:spTree>
    <p:extLst>
      <p:ext uri="{BB962C8B-B14F-4D97-AF65-F5344CB8AC3E}">
        <p14:creationId xmlns:p14="http://schemas.microsoft.com/office/powerpoint/2010/main" val="4125700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59" y="620688"/>
            <a:ext cx="7920881" cy="4708981"/>
          </a:xfrm>
          <a:prstGeom prst="rect">
            <a:avLst/>
          </a:prstGeom>
        </p:spPr>
        <p:txBody>
          <a:bodyPr wrap="square">
            <a:spAutoFit/>
          </a:bodyPr>
          <a:lstStyle/>
          <a:p>
            <a:r>
              <a:rPr lang="en-US" sz="2400" b="1" i="1" dirty="0"/>
              <a:t>Money laundering indicators for individuals</a:t>
            </a:r>
            <a:endParaRPr lang="es-AR" sz="2400" dirty="0"/>
          </a:p>
          <a:p>
            <a:r>
              <a:rPr lang="en-US" sz="2400" dirty="0"/>
              <a:t> </a:t>
            </a:r>
            <a:endParaRPr lang="es-AR" sz="2400" dirty="0"/>
          </a:p>
          <a:p>
            <a:pPr marL="342900" lvl="0" indent="-342900">
              <a:buFont typeface="Arial" panose="020B0604020202020204" pitchFamily="34" charset="0"/>
              <a:buChar char="•"/>
            </a:pPr>
            <a:r>
              <a:rPr lang="en-US" sz="2400" b="1" dirty="0"/>
              <a:t>Unusual income </a:t>
            </a:r>
            <a:endParaRPr lang="es-AR" sz="2400" b="1" dirty="0"/>
          </a:p>
          <a:p>
            <a:pPr marL="800100" lvl="1" indent="-342900">
              <a:buFont typeface="Arial" panose="020B0604020202020204" pitchFamily="34" charset="0"/>
              <a:buChar char="•"/>
            </a:pPr>
            <a:r>
              <a:rPr lang="en-US" sz="2200" dirty="0"/>
              <a:t>No income or low income compared to normal cost of living</a:t>
            </a:r>
            <a:endParaRPr lang="es-AR" sz="2200" dirty="0"/>
          </a:p>
          <a:p>
            <a:pPr marL="800100" lvl="1" indent="-342900">
              <a:buFont typeface="Arial" panose="020B0604020202020204" pitchFamily="34" charset="0"/>
              <a:buChar char="•"/>
            </a:pPr>
            <a:r>
              <a:rPr lang="en-US" sz="2200" dirty="0"/>
              <a:t>Taxpayer seems to be living beyond their means</a:t>
            </a:r>
          </a:p>
          <a:p>
            <a:pPr lvl="1"/>
            <a:endParaRPr lang="es-AR" sz="2200" dirty="0"/>
          </a:p>
          <a:p>
            <a:pPr marL="342900" lvl="0" indent="-342900">
              <a:buFont typeface="Arial" panose="020B0604020202020204" pitchFamily="34" charset="0"/>
              <a:buChar char="•"/>
            </a:pPr>
            <a:r>
              <a:rPr lang="en-US" sz="2400" b="1" dirty="0"/>
              <a:t>Unusual </a:t>
            </a:r>
            <a:r>
              <a:rPr lang="es-AR" sz="2400" b="1" dirty="0" err="1"/>
              <a:t>rise</a:t>
            </a:r>
            <a:r>
              <a:rPr lang="es-AR" sz="2400" b="1" dirty="0"/>
              <a:t> in net </a:t>
            </a:r>
            <a:r>
              <a:rPr lang="es-AR" sz="2400" b="1" dirty="0" err="1"/>
              <a:t>worth</a:t>
            </a:r>
            <a:endParaRPr lang="es-AR" sz="2400" b="1" dirty="0"/>
          </a:p>
          <a:p>
            <a:pPr marL="800100" lvl="1" indent="-342900">
              <a:buFont typeface="Arial" panose="020B0604020202020204" pitchFamily="34" charset="0"/>
              <a:buChar char="•"/>
            </a:pPr>
            <a:r>
              <a:rPr lang="en-US" sz="2400" dirty="0"/>
              <a:t>Inheritance from a criminal family member </a:t>
            </a:r>
            <a:endParaRPr lang="es-AR" sz="2400" dirty="0"/>
          </a:p>
          <a:p>
            <a:pPr marL="800100" lvl="1" indent="-342900">
              <a:buFont typeface="Arial" panose="020B0604020202020204" pitchFamily="34" charset="0"/>
              <a:buChar char="•"/>
            </a:pPr>
            <a:r>
              <a:rPr lang="en-US" sz="2400" dirty="0"/>
              <a:t>Fictional inheritance</a:t>
            </a:r>
            <a:endParaRPr lang="es-AR" sz="2400" dirty="0"/>
          </a:p>
          <a:p>
            <a:pPr marL="800100" lvl="1" indent="-342900">
              <a:buFont typeface="Arial" panose="020B0604020202020204" pitchFamily="34" charset="0"/>
              <a:buChar char="•"/>
            </a:pPr>
            <a:r>
              <a:rPr lang="en-US" sz="2400" dirty="0"/>
              <a:t>Voluntary disclosure by known criminals or their relatives</a:t>
            </a:r>
            <a:endParaRPr lang="es-AR" sz="2400" dirty="0"/>
          </a:p>
          <a:p>
            <a:pPr marL="800100" lvl="1" indent="-342900">
              <a:buFont typeface="Arial" panose="020B0604020202020204" pitchFamily="34" charset="0"/>
              <a:buChar char="•"/>
            </a:pPr>
            <a:r>
              <a:rPr lang="es-AR" sz="2400" dirty="0" err="1"/>
              <a:t>Gambling</a:t>
            </a:r>
            <a:r>
              <a:rPr lang="es-AR" sz="2400" dirty="0"/>
              <a:t> and </a:t>
            </a:r>
            <a:r>
              <a:rPr lang="es-AR" sz="2400" dirty="0" err="1"/>
              <a:t>lottery</a:t>
            </a:r>
            <a:r>
              <a:rPr lang="es-AR" sz="2400" dirty="0"/>
              <a:t> </a:t>
            </a:r>
            <a:r>
              <a:rPr lang="es-AR" sz="2400" dirty="0" err="1"/>
              <a:t>winnings</a:t>
            </a:r>
            <a:endParaRPr lang="es-AR" sz="2400" dirty="0"/>
          </a:p>
          <a:p>
            <a:pPr algn="just"/>
            <a:endParaRPr lang="es-ES" sz="1800" dirty="0">
              <a:effectLst/>
              <a:ea typeface="Calibri" panose="020F0502020204030204" pitchFamily="34" charset="0"/>
              <a:cs typeface="Times New Roman" panose="02020603050405020304" pitchFamily="18" charset="0"/>
            </a:endParaRPr>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663446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59" y="620688"/>
            <a:ext cx="7920881" cy="5289653"/>
          </a:xfrm>
          <a:prstGeom prst="rect">
            <a:avLst/>
          </a:prstGeom>
        </p:spPr>
        <p:txBody>
          <a:bodyPr wrap="square">
            <a:spAutoFit/>
          </a:bodyPr>
          <a:lstStyle/>
          <a:p>
            <a:endParaRPr lang="en-US" sz="2400" b="1" dirty="0"/>
          </a:p>
          <a:p>
            <a:r>
              <a:rPr lang="en-US" sz="2400" b="1" dirty="0"/>
              <a:t>Unusual possession or use of assets</a:t>
            </a:r>
            <a:r>
              <a:rPr lang="en-US" sz="2400" dirty="0"/>
              <a:t> </a:t>
            </a:r>
            <a:endParaRPr lang="es-AR" sz="2400" dirty="0"/>
          </a:p>
          <a:p>
            <a:pPr marL="342900" lvl="0" indent="-342900">
              <a:buFont typeface="Arial" panose="020B0604020202020204" pitchFamily="34" charset="0"/>
              <a:buChar char="•"/>
            </a:pPr>
            <a:r>
              <a:rPr lang="en-US" sz="2400" dirty="0"/>
              <a:t>A person with low-income owns or uses expensive assets (e.g. car, boat, real estate).</a:t>
            </a:r>
            <a:endParaRPr lang="es-AR" sz="2400" dirty="0"/>
          </a:p>
          <a:p>
            <a:pPr marL="342900" lvl="0" indent="-342900">
              <a:buFont typeface="Arial" panose="020B0604020202020204" pitchFamily="34" charset="0"/>
              <a:buChar char="•"/>
            </a:pPr>
            <a:r>
              <a:rPr lang="en-US" sz="2400" dirty="0"/>
              <a:t>A person owns assets located abroad, usually not declared in their tax return.</a:t>
            </a:r>
            <a:br>
              <a:rPr lang="en-US" sz="2400" dirty="0"/>
            </a:br>
            <a:endParaRPr lang="en-US" sz="2400" dirty="0"/>
          </a:p>
          <a:p>
            <a:pPr marL="342900" lvl="0" indent="-342900">
              <a:buFont typeface="Arial" panose="020B0604020202020204" pitchFamily="34" charset="0"/>
              <a:buChar char="•"/>
            </a:pPr>
            <a:endParaRPr lang="es-AR" sz="2400" dirty="0"/>
          </a:p>
          <a:p>
            <a:r>
              <a:rPr lang="en-US" sz="2400" b="1" dirty="0"/>
              <a:t>Unusual debt</a:t>
            </a:r>
            <a:r>
              <a:rPr lang="en-US" sz="2400" dirty="0"/>
              <a:t> </a:t>
            </a:r>
            <a:endParaRPr lang="es-AR" sz="2400" dirty="0"/>
          </a:p>
          <a:p>
            <a:pPr marL="342900" lvl="0" indent="-342900">
              <a:buFont typeface="Arial" panose="020B0604020202020204" pitchFamily="34" charset="0"/>
              <a:buChar char="•"/>
            </a:pPr>
            <a:r>
              <a:rPr lang="en-US" sz="2400" dirty="0"/>
              <a:t>Obtaining a disproportionally high mortgage on a relatively low income.</a:t>
            </a:r>
            <a:endParaRPr lang="es-AR" sz="2400" dirty="0"/>
          </a:p>
          <a:p>
            <a:pPr marL="342900" lvl="0" indent="-342900">
              <a:buFont typeface="Arial" panose="020B0604020202020204" pitchFamily="34" charset="0"/>
              <a:buChar char="•"/>
            </a:pPr>
            <a:r>
              <a:rPr lang="en-US" sz="2400" dirty="0"/>
              <a:t>Obtaining a loan from unidentified </a:t>
            </a:r>
            <a:r>
              <a:rPr lang="es-AR" sz="2400" dirty="0" err="1"/>
              <a:t>parties</a:t>
            </a:r>
            <a:r>
              <a:rPr lang="es-AR" sz="2400" dirty="0"/>
              <a:t>. </a:t>
            </a:r>
          </a:p>
          <a:p>
            <a:pPr lvl="0" algn="just">
              <a:lnSpc>
                <a:spcPct val="115000"/>
              </a:lnSpc>
              <a:spcAft>
                <a:spcPts val="1000"/>
              </a:spcAft>
            </a:pPr>
            <a:r>
              <a:rPr lang="en-US" b="1" dirty="0">
                <a:ea typeface="Calibri" panose="020F0502020204030204" pitchFamily="34" charset="0"/>
                <a:cs typeface="Times New Roman" panose="02020603050405020304" pitchFamily="18" charset="0"/>
              </a:rPr>
              <a:t>
</a:t>
            </a:r>
            <a:endParaRPr lang="es-ES" sz="1800" dirty="0">
              <a:effectLst/>
              <a:ea typeface="Calibri" panose="020F0502020204030204" pitchFamily="34" charset="0"/>
              <a:cs typeface="Times New Roman" panose="02020603050405020304" pitchFamily="18" charset="0"/>
            </a:endParaRPr>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381611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01315" y="764704"/>
            <a:ext cx="7776865" cy="5289653"/>
          </a:xfrm>
          <a:prstGeom prst="rect">
            <a:avLst/>
          </a:prstGeom>
        </p:spPr>
        <p:txBody>
          <a:bodyPr wrap="square">
            <a:spAutoFit/>
          </a:bodyPr>
          <a:lstStyle/>
          <a:p>
            <a:endParaRPr lang="en-US" sz="2400" b="1" dirty="0"/>
          </a:p>
          <a:p>
            <a:r>
              <a:rPr lang="en-US" sz="2400" b="1" dirty="0"/>
              <a:t>Unusual transactions</a:t>
            </a:r>
            <a:br>
              <a:rPr lang="en-US" sz="2400" b="1" dirty="0"/>
            </a:br>
            <a:endParaRPr lang="es-AR" sz="2400" dirty="0"/>
          </a:p>
          <a:p>
            <a:pPr marL="285750" lvl="0" indent="-285750">
              <a:buFont typeface="Arial" panose="020B0604020202020204" pitchFamily="34" charset="0"/>
              <a:buChar char="•"/>
            </a:pPr>
            <a:r>
              <a:rPr lang="en-US" sz="2400" dirty="0"/>
              <a:t>Buying assets (e.g. a house) having a relatively low income. </a:t>
            </a:r>
            <a:endParaRPr lang="es-AR" sz="2400" dirty="0"/>
          </a:p>
          <a:p>
            <a:pPr marL="285750" lvl="0" indent="-285750">
              <a:buFont typeface="Arial" panose="020B0604020202020204" pitchFamily="34" charset="0"/>
              <a:buChar char="•"/>
            </a:pPr>
            <a:r>
              <a:rPr lang="en-US" sz="2400" dirty="0"/>
              <a:t>Buy high value assets (e.g. a house) far below market value.</a:t>
            </a:r>
            <a:endParaRPr lang="es-AR" sz="2400" dirty="0"/>
          </a:p>
          <a:p>
            <a:pPr marL="285750" lvl="0" indent="-285750">
              <a:buFont typeface="Arial" panose="020B0604020202020204" pitchFamily="34" charset="0"/>
              <a:buChar char="•"/>
            </a:pPr>
            <a:r>
              <a:rPr lang="en-US" sz="2400" dirty="0"/>
              <a:t>Taking part in a property flipping transaction with no real estate background. </a:t>
            </a:r>
          </a:p>
          <a:p>
            <a:pPr marL="285750" lvl="0" indent="-285750">
              <a:buFont typeface="Arial" panose="020B0604020202020204" pitchFamily="34" charset="0"/>
              <a:buChar char="•"/>
            </a:pPr>
            <a:r>
              <a:rPr lang="en-US" sz="2400" dirty="0"/>
              <a:t>Cash transaction with a unknown person (e.g. fictitious sale).</a:t>
            </a:r>
            <a:endParaRPr lang="es-AR" sz="2400" dirty="0"/>
          </a:p>
          <a:p>
            <a:pPr marL="285750" lvl="0" indent="-285750">
              <a:buFont typeface="Arial" panose="020B0604020202020204" pitchFamily="34" charset="0"/>
              <a:buChar char="•"/>
            </a:pPr>
            <a:r>
              <a:rPr lang="en-US" sz="2400" dirty="0"/>
              <a:t>Information from external sources (e.g. law enforcement, media).</a:t>
            </a:r>
            <a:endParaRPr lang="es-AR" sz="2400" dirty="0"/>
          </a:p>
          <a:p>
            <a:pPr lvl="0" algn="just">
              <a:lnSpc>
                <a:spcPct val="115000"/>
              </a:lnSpc>
              <a:spcAft>
                <a:spcPts val="1000"/>
              </a:spcAft>
            </a:pPr>
            <a:r>
              <a:rPr lang="en-US" b="1" dirty="0">
                <a:ea typeface="Calibri" panose="020F0502020204030204" pitchFamily="34" charset="0"/>
                <a:cs typeface="Times New Roman" panose="02020603050405020304" pitchFamily="18" charset="0"/>
              </a:rPr>
              <a:t>
</a:t>
            </a:r>
            <a:endParaRPr lang="es-ES" sz="1800" b="1" dirty="0">
              <a:effectLst/>
              <a:ea typeface="Calibri" panose="020F0502020204030204" pitchFamily="34" charset="0"/>
              <a:cs typeface="Times New Roman" panose="02020603050405020304" pitchFamily="18" charset="0"/>
            </a:endParaRPr>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2681968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7" y="404664"/>
            <a:ext cx="7776865" cy="6006773"/>
          </a:xfrm>
          <a:prstGeom prst="rect">
            <a:avLst/>
          </a:prstGeom>
        </p:spPr>
        <p:txBody>
          <a:bodyPr wrap="square">
            <a:spAutoFit/>
          </a:bodyPr>
          <a:lstStyle/>
          <a:p>
            <a:endParaRPr lang="en-US" sz="2400" b="1" i="1" dirty="0"/>
          </a:p>
          <a:p>
            <a:r>
              <a:rPr lang="en-US" sz="2400" b="1" i="1" dirty="0"/>
              <a:t>Indicators for Business</a:t>
            </a:r>
          </a:p>
          <a:p>
            <a:endParaRPr lang="es-AR" sz="2400" dirty="0"/>
          </a:p>
          <a:p>
            <a:r>
              <a:rPr lang="en-US" b="1" dirty="0"/>
              <a:t>Unusual operations and </a:t>
            </a:r>
            <a:r>
              <a:rPr lang="es-AR" b="1" dirty="0" err="1"/>
              <a:t>parties</a:t>
            </a:r>
            <a:endParaRPr lang="es-AR" sz="2000" dirty="0"/>
          </a:p>
          <a:p>
            <a:pPr marL="342900" lvl="0" indent="-342900">
              <a:buFont typeface="Arial" panose="020B0604020202020204" pitchFamily="34" charset="0"/>
              <a:buChar char="•"/>
            </a:pPr>
            <a:r>
              <a:rPr lang="en-US" sz="1600" dirty="0"/>
              <a:t>Entrepreneur demonstrates poor knowledge of the business.</a:t>
            </a:r>
          </a:p>
          <a:p>
            <a:pPr lvl="0"/>
            <a:endParaRPr lang="es-AR" sz="1600" dirty="0"/>
          </a:p>
          <a:p>
            <a:pPr marL="342900" lvl="0" indent="-342900">
              <a:buFont typeface="Arial" panose="020B0604020202020204" pitchFamily="34" charset="0"/>
              <a:buChar char="•"/>
            </a:pPr>
            <a:r>
              <a:rPr lang="en-US" sz="1600" dirty="0"/>
              <a:t>Transactions in goods or services do not fit company’s profile.</a:t>
            </a:r>
          </a:p>
          <a:p>
            <a:pPr lvl="0"/>
            <a:endParaRPr lang="es-AR" sz="1600" dirty="0"/>
          </a:p>
          <a:p>
            <a:pPr marL="342900" lvl="0" indent="-342900">
              <a:buFont typeface="Arial" panose="020B0604020202020204" pitchFamily="34" charset="0"/>
              <a:buChar char="•"/>
            </a:pPr>
            <a:r>
              <a:rPr lang="en-US" sz="1600" dirty="0"/>
              <a:t>Transactions without an evident commercial basis.</a:t>
            </a:r>
          </a:p>
          <a:p>
            <a:pPr lvl="0"/>
            <a:endParaRPr lang="es-AR" sz="1600" dirty="0"/>
          </a:p>
          <a:p>
            <a:pPr marL="342900" lvl="0" indent="-342900">
              <a:buFont typeface="Arial" panose="020B0604020202020204" pitchFamily="34" charset="0"/>
              <a:buChar char="•"/>
            </a:pPr>
            <a:r>
              <a:rPr lang="en-US" sz="1600" dirty="0"/>
              <a:t>Transactions or agreements without relevant supporting documents.</a:t>
            </a:r>
          </a:p>
          <a:p>
            <a:pPr lvl="0"/>
            <a:endParaRPr lang="es-AR" sz="1600" dirty="0"/>
          </a:p>
          <a:p>
            <a:pPr marL="342900" lvl="0" indent="-342900">
              <a:buFont typeface="Arial" panose="020B0604020202020204" pitchFamily="34" charset="0"/>
              <a:buChar char="•"/>
            </a:pPr>
            <a:r>
              <a:rPr lang="en-US" sz="1600" dirty="0"/>
              <a:t>Transactions with offshore companies.</a:t>
            </a:r>
          </a:p>
          <a:p>
            <a:pPr lvl="0"/>
            <a:endParaRPr lang="es-AR" sz="1600" dirty="0"/>
          </a:p>
          <a:p>
            <a:pPr marL="342900" lvl="0" indent="-342900">
              <a:buFont typeface="Arial" panose="020B0604020202020204" pitchFamily="34" charset="0"/>
              <a:buChar char="•"/>
            </a:pPr>
            <a:r>
              <a:rPr lang="en-US" sz="1600" dirty="0"/>
              <a:t>Transactions with suspected criminals or their partners.</a:t>
            </a:r>
          </a:p>
          <a:p>
            <a:pPr lvl="0"/>
            <a:endParaRPr lang="es-AR" sz="1600" dirty="0"/>
          </a:p>
          <a:p>
            <a:pPr marL="342900" lvl="0" indent="-342900">
              <a:buFont typeface="Arial" panose="020B0604020202020204" pitchFamily="34" charset="0"/>
              <a:buChar char="•"/>
            </a:pPr>
            <a:r>
              <a:rPr lang="en-US" sz="1600" dirty="0"/>
              <a:t>Non-transparent/non-identifiable customers, creditors or lenders.</a:t>
            </a:r>
          </a:p>
          <a:p>
            <a:pPr lvl="0"/>
            <a:endParaRPr lang="es-AR" sz="1600" dirty="0"/>
          </a:p>
          <a:p>
            <a:pPr marL="342900" lvl="0" indent="-342900">
              <a:buFont typeface="Arial" panose="020B0604020202020204" pitchFamily="34" charset="0"/>
              <a:buChar char="•"/>
            </a:pPr>
            <a:r>
              <a:rPr lang="en-US" sz="1600" dirty="0"/>
              <a:t>Transactions with business associates or customers that share a common address.</a:t>
            </a:r>
            <a:endParaRPr lang="es-AR" sz="1600" dirty="0"/>
          </a:p>
          <a:p>
            <a:pPr lvl="0" algn="just">
              <a:lnSpc>
                <a:spcPct val="115000"/>
              </a:lnSpc>
              <a:spcAft>
                <a:spcPts val="1000"/>
              </a:spcAft>
            </a:pPr>
            <a:r>
              <a:rPr lang="en-US" sz="2000" b="1" i="1" dirty="0">
                <a:ea typeface="Calibri" panose="020F0502020204030204" pitchFamily="34" charset="0"/>
                <a:cs typeface="Times New Roman" panose="02020603050405020304" pitchFamily="18" charset="0"/>
              </a:rPr>
              <a:t>
</a:t>
            </a:r>
            <a:endParaRPr lang="es-ES" sz="2000" b="1" dirty="0">
              <a:effectLst/>
              <a:ea typeface="Calibri" panose="020F0502020204030204" pitchFamily="34" charset="0"/>
              <a:cs typeface="Times New Roman" panose="02020603050405020304" pitchFamily="18" charset="0"/>
            </a:endParaRPr>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2327273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7" y="484987"/>
            <a:ext cx="7776865" cy="6093976"/>
          </a:xfrm>
          <a:prstGeom prst="rect">
            <a:avLst/>
          </a:prstGeom>
        </p:spPr>
        <p:txBody>
          <a:bodyPr wrap="square">
            <a:spAutoFit/>
          </a:bodyPr>
          <a:lstStyle/>
          <a:p>
            <a:r>
              <a:rPr lang="en-US" sz="2000" b="1" dirty="0"/>
              <a:t>Unusual money flows</a:t>
            </a:r>
            <a:br>
              <a:rPr lang="en-US" b="1" dirty="0"/>
            </a:br>
            <a:endParaRPr lang="es-AR" dirty="0"/>
          </a:p>
          <a:p>
            <a:pPr marL="285750" lvl="0" indent="-285750">
              <a:buFont typeface="Arial" panose="020B0604020202020204" pitchFamily="34" charset="0"/>
              <a:buChar char="•"/>
            </a:pPr>
            <a:r>
              <a:rPr lang="en-US" sz="1600" dirty="0"/>
              <a:t>Payments to or from third parties who are not involved in the transactions.</a:t>
            </a:r>
          </a:p>
          <a:p>
            <a:pPr lvl="0"/>
            <a:endParaRPr lang="es-AR" sz="1600" dirty="0"/>
          </a:p>
          <a:p>
            <a:pPr marL="285750" lvl="0" indent="-285750">
              <a:buFont typeface="Arial" panose="020B0604020202020204" pitchFamily="34" charset="0"/>
              <a:buChar char="•"/>
            </a:pPr>
            <a:r>
              <a:rPr lang="en-US" sz="1600" dirty="0"/>
              <a:t>Payments to or from unrelated offshore companies or accounts. </a:t>
            </a:r>
          </a:p>
          <a:p>
            <a:pPr lvl="0"/>
            <a:endParaRPr lang="es-AR" sz="1600" dirty="0"/>
          </a:p>
          <a:p>
            <a:pPr marL="285750" lvl="0" indent="-285750">
              <a:buFont typeface="Arial" panose="020B0604020202020204" pitchFamily="34" charset="0"/>
              <a:buChar char="•"/>
            </a:pPr>
            <a:r>
              <a:rPr lang="en-US" sz="1600" dirty="0"/>
              <a:t>Company bank account used as a cash flow-through account.</a:t>
            </a:r>
          </a:p>
          <a:p>
            <a:pPr lvl="0"/>
            <a:endParaRPr lang="es-AR" sz="1600" dirty="0"/>
          </a:p>
          <a:p>
            <a:pPr marL="285750" lvl="0" indent="-285750">
              <a:buFont typeface="Arial" panose="020B0604020202020204" pitchFamily="34" charset="0"/>
              <a:buChar char="•"/>
            </a:pPr>
            <a:r>
              <a:rPr lang="en-US" sz="1600" dirty="0"/>
              <a:t>Non-transparent or non-verifiable origin of the money (e.g. cash deposits, loans or cash sales).</a:t>
            </a:r>
          </a:p>
          <a:p>
            <a:pPr lvl="0"/>
            <a:endParaRPr lang="es-AR" sz="1600" dirty="0"/>
          </a:p>
          <a:p>
            <a:pPr marL="285750" lvl="0" indent="-285750">
              <a:buFont typeface="Arial" panose="020B0604020202020204" pitchFamily="34" charset="0"/>
              <a:buChar char="•"/>
            </a:pPr>
            <a:r>
              <a:rPr lang="en-US" sz="1600" dirty="0"/>
              <a:t>Denominations  and currency not the norm in the industry.</a:t>
            </a:r>
          </a:p>
          <a:p>
            <a:pPr lvl="0"/>
            <a:endParaRPr lang="es-AR" sz="1600" dirty="0"/>
          </a:p>
          <a:p>
            <a:pPr marL="285750" lvl="0" indent="-285750">
              <a:buFont typeface="Arial" panose="020B0604020202020204" pitchFamily="34" charset="0"/>
              <a:buChar char="•"/>
            </a:pPr>
            <a:r>
              <a:rPr lang="en-US" sz="1600" dirty="0"/>
              <a:t>Bank deposits not declared as turnover/sales.</a:t>
            </a:r>
          </a:p>
          <a:p>
            <a:pPr lvl="0"/>
            <a:endParaRPr lang="es-AR" sz="1600" dirty="0"/>
          </a:p>
          <a:p>
            <a:pPr marL="285750" lvl="0" indent="-285750">
              <a:buFont typeface="Arial" panose="020B0604020202020204" pitchFamily="34" charset="0"/>
              <a:buChar char="•"/>
            </a:pPr>
            <a:r>
              <a:rPr lang="en-US" sz="1600" dirty="0"/>
              <a:t>Money flows without apparent economic reason or supporting documentation.</a:t>
            </a:r>
          </a:p>
          <a:p>
            <a:pPr lvl="0"/>
            <a:endParaRPr lang="es-AR" sz="1600" dirty="0"/>
          </a:p>
          <a:p>
            <a:pPr marL="285750" lvl="0" indent="-285750">
              <a:buFont typeface="Arial" panose="020B0604020202020204" pitchFamily="34" charset="0"/>
              <a:buChar char="•"/>
            </a:pPr>
            <a:r>
              <a:rPr lang="en-US" sz="1600" dirty="0"/>
              <a:t>Unusual use of credit cards or debt instruments.</a:t>
            </a:r>
          </a:p>
          <a:p>
            <a:pPr lvl="0"/>
            <a:endParaRPr lang="es-AR" sz="1600" dirty="0"/>
          </a:p>
          <a:p>
            <a:pPr marL="285750" lvl="0" indent="-285750">
              <a:buFont typeface="Arial" panose="020B0604020202020204" pitchFamily="34" charset="0"/>
              <a:buChar char="•"/>
            </a:pPr>
            <a:r>
              <a:rPr lang="en-US" sz="1600" dirty="0"/>
              <a:t>Profit sharing agreements with no relevant economic basis.</a:t>
            </a:r>
          </a:p>
          <a:p>
            <a:pPr lvl="0"/>
            <a:endParaRPr lang="es-AR" sz="1600" dirty="0"/>
          </a:p>
          <a:p>
            <a:pPr marL="285750" lvl="0" indent="-285750">
              <a:buFont typeface="Arial" panose="020B0604020202020204" pitchFamily="34" charset="0"/>
              <a:buChar char="•"/>
            </a:pPr>
            <a:r>
              <a:rPr lang="en-US" sz="1600" dirty="0"/>
              <a:t>Lack of relevant supporting documentation.</a:t>
            </a:r>
          </a:p>
          <a:p>
            <a:pPr lvl="0"/>
            <a:endParaRPr lang="es-AR" sz="1600" dirty="0"/>
          </a:p>
          <a:p>
            <a:pPr marL="285750" lvl="0" indent="-285750">
              <a:buFont typeface="Arial" panose="020B0604020202020204" pitchFamily="34" charset="0"/>
              <a:buChar char="•"/>
            </a:pPr>
            <a:r>
              <a:rPr lang="en-US" sz="1600" dirty="0"/>
              <a:t>Costs incurred not leading to turnover/sales.</a:t>
            </a:r>
            <a:endParaRPr lang="es-AR" sz="1600" dirty="0"/>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3532823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7" y="620688"/>
            <a:ext cx="7776865" cy="4889544"/>
          </a:xfrm>
          <a:prstGeom prst="rect">
            <a:avLst/>
          </a:prstGeom>
        </p:spPr>
        <p:txBody>
          <a:bodyPr wrap="square">
            <a:spAutoFit/>
          </a:bodyPr>
          <a:lstStyle/>
          <a:p>
            <a:r>
              <a:rPr lang="en-US" sz="2400" b="1" dirty="0"/>
              <a:t>Unusual turnover/sales </a:t>
            </a:r>
            <a:br>
              <a:rPr lang="en-US" b="1" dirty="0"/>
            </a:br>
            <a:endParaRPr lang="es-AR" dirty="0"/>
          </a:p>
          <a:p>
            <a:pPr marL="285750" lvl="0" indent="-285750">
              <a:buFont typeface="Arial" panose="020B0604020202020204" pitchFamily="34" charset="0"/>
              <a:buChar char="•"/>
            </a:pPr>
            <a:r>
              <a:rPr lang="en-US" sz="2200" dirty="0"/>
              <a:t>Significant increase in (anonymous) cash turnover/sales. </a:t>
            </a:r>
          </a:p>
          <a:p>
            <a:pPr marL="285750" lvl="0" indent="-285750">
              <a:buFont typeface="Arial" panose="020B0604020202020204" pitchFamily="34" charset="0"/>
              <a:buChar char="•"/>
            </a:pPr>
            <a:r>
              <a:rPr lang="en-US" sz="2200" dirty="0"/>
              <a:t>Large cash payments received for luxury goods sold.</a:t>
            </a:r>
            <a:endParaRPr lang="es-AR" sz="2200" dirty="0"/>
          </a:p>
          <a:p>
            <a:pPr marL="285750" lvl="0" indent="-285750">
              <a:buFont typeface="Arial" panose="020B0604020202020204" pitchFamily="34" charset="0"/>
              <a:buChar char="•"/>
            </a:pPr>
            <a:r>
              <a:rPr lang="en-US" sz="2200" dirty="0"/>
              <a:t>Large cash payments received for goods never delivered (fictitious buyer).</a:t>
            </a:r>
            <a:endParaRPr lang="es-AR" sz="2200" dirty="0"/>
          </a:p>
          <a:p>
            <a:pPr marL="285750" lvl="0" indent="-285750">
              <a:buFont typeface="Arial" panose="020B0604020202020204" pitchFamily="34" charset="0"/>
              <a:buChar char="•"/>
            </a:pPr>
            <a:r>
              <a:rPr lang="en-US" sz="2200" dirty="0"/>
              <a:t>Transactions without an evident commercial basis or supporting documentation </a:t>
            </a:r>
            <a:r>
              <a:rPr lang="es-AR" sz="2200" dirty="0" err="1"/>
              <a:t>on</a:t>
            </a:r>
            <a:r>
              <a:rPr lang="es-AR" sz="2200" dirty="0"/>
              <a:t> file. </a:t>
            </a:r>
          </a:p>
          <a:p>
            <a:pPr marL="285750" lvl="0" indent="-285750">
              <a:buFont typeface="Arial" panose="020B0604020202020204" pitchFamily="34" charset="0"/>
              <a:buChar char="•"/>
            </a:pPr>
            <a:r>
              <a:rPr lang="en-US" sz="2200" dirty="0"/>
              <a:t>Transactions and agreements without related costs or relevant supporting documentation.</a:t>
            </a:r>
            <a:endParaRPr lang="es-AR" sz="2200" dirty="0"/>
          </a:p>
          <a:p>
            <a:pPr marL="285750" lvl="0" indent="-285750">
              <a:buFont typeface="Arial" panose="020B0604020202020204" pitchFamily="34" charset="0"/>
              <a:buChar char="•"/>
            </a:pPr>
            <a:r>
              <a:rPr lang="en-US" sz="2200" dirty="0"/>
              <a:t>Transactions with suspected criminals or their partners.</a:t>
            </a:r>
            <a:endParaRPr lang="es-AR" sz="2200" dirty="0"/>
          </a:p>
          <a:p>
            <a:pPr marL="285750" lvl="0" indent="-285750">
              <a:buFont typeface="Arial" panose="020B0604020202020204" pitchFamily="34" charset="0"/>
              <a:buChar char="•"/>
            </a:pPr>
            <a:r>
              <a:rPr lang="en-US" sz="2200" dirty="0"/>
              <a:t>Transactions in goods or services do not fit company’s profile.</a:t>
            </a:r>
            <a:endParaRPr lang="es-AR" sz="2200" dirty="0"/>
          </a:p>
          <a:p>
            <a:pPr lvl="0" algn="just">
              <a:lnSpc>
                <a:spcPct val="115000"/>
              </a:lnSpc>
              <a:spcAft>
                <a:spcPts val="1000"/>
              </a:spcAft>
            </a:pPr>
            <a:r>
              <a:rPr lang="en-US" b="1" dirty="0">
                <a:ea typeface="Calibri" panose="020F0502020204030204" pitchFamily="34" charset="0"/>
                <a:cs typeface="Times New Roman" panose="02020603050405020304" pitchFamily="18" charset="0"/>
              </a:rPr>
              <a:t>
</a:t>
            </a:r>
            <a:endParaRPr lang="es-ES" sz="1600" dirty="0">
              <a:effectLst/>
              <a:ea typeface="Calibri" panose="020F0502020204030204" pitchFamily="34" charset="0"/>
              <a:cs typeface="Times New Roman" panose="02020603050405020304" pitchFamily="18" charset="0"/>
            </a:endParaRPr>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659558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7" y="404664"/>
            <a:ext cx="7776865" cy="5484578"/>
          </a:xfrm>
          <a:prstGeom prst="rect">
            <a:avLst/>
          </a:prstGeom>
        </p:spPr>
        <p:txBody>
          <a:bodyPr wrap="square">
            <a:spAutoFit/>
          </a:bodyPr>
          <a:lstStyle/>
          <a:p>
            <a:endParaRPr lang="en-US" sz="2400" b="1" i="1" dirty="0"/>
          </a:p>
          <a:p>
            <a:r>
              <a:rPr lang="en-US" sz="2400" b="1" i="1" dirty="0"/>
              <a:t>Indicators for Real Estate</a:t>
            </a:r>
            <a:br>
              <a:rPr lang="en-US" sz="1600" b="1" i="1" dirty="0"/>
            </a:br>
            <a:endParaRPr lang="en-US" sz="1600" b="1" i="1" dirty="0"/>
          </a:p>
          <a:p>
            <a:endParaRPr lang="es-AR" sz="1600" dirty="0"/>
          </a:p>
          <a:p>
            <a:r>
              <a:rPr lang="en-US" sz="2000" b="1" dirty="0"/>
              <a:t>Unusual </a:t>
            </a:r>
            <a:r>
              <a:rPr lang="es-AR" sz="2000" b="1" dirty="0" err="1"/>
              <a:t>parties</a:t>
            </a:r>
            <a:endParaRPr lang="es-AR" sz="1600" dirty="0"/>
          </a:p>
          <a:p>
            <a:pPr marL="285750" lvl="0" indent="-285750">
              <a:buFont typeface="Arial" panose="020B0604020202020204" pitchFamily="34" charset="0"/>
              <a:buChar char="•"/>
            </a:pPr>
            <a:r>
              <a:rPr lang="en-US" dirty="0"/>
              <a:t>A non-professional party involved is a typical (very large, </a:t>
            </a:r>
            <a:r>
              <a:rPr lang="en-US" dirty="0" err="1"/>
              <a:t>specialised</a:t>
            </a:r>
            <a:r>
              <a:rPr lang="en-US" dirty="0"/>
              <a:t> and/or with high risks).</a:t>
            </a:r>
            <a:endParaRPr lang="es-AR" dirty="0"/>
          </a:p>
          <a:p>
            <a:pPr marL="285750" lvl="0" indent="-285750">
              <a:buFont typeface="Arial" panose="020B0604020202020204" pitchFamily="34" charset="0"/>
              <a:buChar char="•"/>
            </a:pPr>
            <a:r>
              <a:rPr lang="en-US" dirty="0"/>
              <a:t>The party belongs to the social network of a criminal. </a:t>
            </a:r>
          </a:p>
          <a:p>
            <a:pPr marL="285750" lvl="0" indent="-285750">
              <a:buFont typeface="Arial" panose="020B0604020202020204" pitchFamily="34" charset="0"/>
              <a:buChar char="•"/>
            </a:pPr>
            <a:r>
              <a:rPr lang="en-US" sz="1600" dirty="0"/>
              <a:t>There is non-transparency in the ownership of a legal entity. </a:t>
            </a:r>
            <a:br>
              <a:rPr lang="en-US" sz="1600" dirty="0"/>
            </a:br>
            <a:endParaRPr lang="en-US" sz="1600" dirty="0"/>
          </a:p>
          <a:p>
            <a:pPr lvl="0"/>
            <a:endParaRPr lang="es-AR" sz="1600" dirty="0"/>
          </a:p>
          <a:p>
            <a:r>
              <a:rPr lang="en-US" sz="2000" b="1" dirty="0"/>
              <a:t>Unusual possession</a:t>
            </a:r>
            <a:endParaRPr lang="es-AR" sz="1600" dirty="0"/>
          </a:p>
          <a:p>
            <a:pPr marL="285750" lvl="0" indent="-285750">
              <a:buFont typeface="Arial" panose="020B0604020202020204" pitchFamily="34" charset="0"/>
              <a:buChar char="•"/>
            </a:pPr>
            <a:r>
              <a:rPr lang="en-US" dirty="0"/>
              <a:t>Non-transparent ownership (e.g. bearer shares, legal entity not known by the tax administration).</a:t>
            </a:r>
            <a:endParaRPr lang="es-AR" dirty="0"/>
          </a:p>
          <a:p>
            <a:pPr marL="285750" lvl="0" indent="-285750">
              <a:buFont typeface="Arial" panose="020B0604020202020204" pitchFamily="34" charset="0"/>
              <a:buChar char="•"/>
            </a:pPr>
            <a:r>
              <a:rPr lang="en-US" dirty="0"/>
              <a:t>Lack of income in relation to the purchase price.</a:t>
            </a:r>
            <a:endParaRPr lang="es-AR" dirty="0"/>
          </a:p>
          <a:p>
            <a:pPr marL="285750" lvl="0" indent="-285750">
              <a:buFont typeface="Arial" panose="020B0604020202020204" pitchFamily="34" charset="0"/>
              <a:buChar char="•"/>
            </a:pPr>
            <a:r>
              <a:rPr lang="en-US" dirty="0"/>
              <a:t>Persons with criminal records or background.</a:t>
            </a:r>
            <a:endParaRPr lang="es-AR" dirty="0"/>
          </a:p>
          <a:p>
            <a:pPr marL="285750" lvl="0" indent="-285750">
              <a:buFont typeface="Arial" panose="020B0604020202020204" pitchFamily="34" charset="0"/>
              <a:buChar char="•"/>
            </a:pPr>
            <a:r>
              <a:rPr lang="en-US" dirty="0"/>
              <a:t>Social network of a criminal person.</a:t>
            </a:r>
            <a:endParaRPr lang="es-AR" dirty="0"/>
          </a:p>
          <a:p>
            <a:pPr marL="285750" lvl="0" indent="-285750">
              <a:buFont typeface="Arial" panose="020B0604020202020204" pitchFamily="34" charset="0"/>
              <a:buChar char="•"/>
            </a:pPr>
            <a:r>
              <a:rPr lang="es-AR" dirty="0" err="1"/>
              <a:t>Fast</a:t>
            </a:r>
            <a:r>
              <a:rPr lang="es-AR" dirty="0"/>
              <a:t> </a:t>
            </a:r>
            <a:r>
              <a:rPr lang="es-AR" dirty="0" err="1"/>
              <a:t>growing</a:t>
            </a:r>
            <a:r>
              <a:rPr lang="es-AR" dirty="0"/>
              <a:t> portfolio. </a:t>
            </a:r>
          </a:p>
          <a:p>
            <a:pPr marL="285750" lvl="0" indent="-285750" algn="just">
              <a:lnSpc>
                <a:spcPct val="115000"/>
              </a:lnSpc>
              <a:spcAft>
                <a:spcPts val="1000"/>
              </a:spcAft>
              <a:buFont typeface="Arial" panose="020B0604020202020204" pitchFamily="34" charset="0"/>
              <a:buChar char="•"/>
            </a:pPr>
            <a:endParaRPr lang="es-ES" sz="1600" dirty="0">
              <a:effectLst/>
              <a:ea typeface="Calibri" panose="020F0502020204030204" pitchFamily="34" charset="0"/>
              <a:cs typeface="Times New Roman" panose="02020603050405020304" pitchFamily="18" charset="0"/>
            </a:endParaRPr>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578953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620688"/>
            <a:ext cx="7776865" cy="4776692"/>
          </a:xfrm>
          <a:prstGeom prst="rect">
            <a:avLst/>
          </a:prstGeom>
        </p:spPr>
        <p:txBody>
          <a:bodyPr wrap="square">
            <a:spAutoFit/>
          </a:bodyPr>
          <a:lstStyle/>
          <a:p>
            <a:endParaRPr lang="en-US" sz="2200" b="1" dirty="0"/>
          </a:p>
          <a:p>
            <a:r>
              <a:rPr lang="en-US" sz="2200" b="1" dirty="0"/>
              <a:t>Unusual </a:t>
            </a:r>
            <a:r>
              <a:rPr lang="es-AR" sz="2200" b="1" dirty="0" err="1"/>
              <a:t>transactions</a:t>
            </a:r>
            <a:endParaRPr lang="es-AR" sz="2200" dirty="0"/>
          </a:p>
          <a:p>
            <a:pPr marL="342900" lvl="0" indent="-342900">
              <a:buFont typeface="Arial" panose="020B0604020202020204" pitchFamily="34" charset="0"/>
              <a:buChar char="•"/>
            </a:pPr>
            <a:r>
              <a:rPr lang="en-US" sz="2000" dirty="0"/>
              <a:t>Unusual transaction prices (e.g. out of line compared to prior transaction price, asking price or market value)</a:t>
            </a:r>
            <a:endParaRPr lang="es-AR" sz="2000" dirty="0"/>
          </a:p>
          <a:p>
            <a:pPr marL="342900" lvl="0" indent="-342900">
              <a:buFont typeface="Arial" panose="020B0604020202020204" pitchFamily="34" charset="0"/>
              <a:buChar char="•"/>
            </a:pPr>
            <a:r>
              <a:rPr lang="en-US" sz="2000" dirty="0"/>
              <a:t>Unusual transaction results (high profits during a short period of ownership)</a:t>
            </a:r>
            <a:br>
              <a:rPr lang="en-US" sz="2000" dirty="0"/>
            </a:br>
            <a:endParaRPr lang="en-US" sz="2000" dirty="0"/>
          </a:p>
          <a:p>
            <a:pPr marL="342900" lvl="0" indent="-342900">
              <a:buFont typeface="Arial" panose="020B0604020202020204" pitchFamily="34" charset="0"/>
              <a:buChar char="•"/>
            </a:pPr>
            <a:endParaRPr lang="es-AR" sz="2000" dirty="0"/>
          </a:p>
          <a:p>
            <a:r>
              <a:rPr lang="en-US" sz="2200" b="1" dirty="0"/>
              <a:t>Unusual </a:t>
            </a:r>
            <a:r>
              <a:rPr lang="es-AR" sz="2200" b="1" dirty="0" err="1"/>
              <a:t>financing</a:t>
            </a:r>
            <a:endParaRPr lang="es-AR" sz="2200" dirty="0"/>
          </a:p>
          <a:p>
            <a:pPr marL="342900" lvl="0" indent="-342900">
              <a:buFont typeface="Arial" panose="020B0604020202020204" pitchFamily="34" charset="0"/>
              <a:buChar char="•"/>
            </a:pPr>
            <a:r>
              <a:rPr lang="en-US" sz="2000" dirty="0"/>
              <a:t>Unusual origin of the funds</a:t>
            </a:r>
            <a:endParaRPr lang="es-AR" sz="2000" dirty="0"/>
          </a:p>
          <a:p>
            <a:pPr marL="342900" lvl="0" indent="-342900">
              <a:buFont typeface="Arial" panose="020B0604020202020204" pitchFamily="34" charset="0"/>
              <a:buChar char="•"/>
            </a:pPr>
            <a:r>
              <a:rPr lang="en-US" sz="2000" dirty="0"/>
              <a:t>Unusual lender</a:t>
            </a:r>
            <a:endParaRPr lang="es-AR" sz="2000" dirty="0"/>
          </a:p>
          <a:p>
            <a:pPr marL="342900" lvl="0" indent="-342900">
              <a:buFont typeface="Arial" panose="020B0604020202020204" pitchFamily="34" charset="0"/>
              <a:buChar char="•"/>
            </a:pPr>
            <a:r>
              <a:rPr lang="en-US" sz="2000" dirty="0"/>
              <a:t>Unusual borrower</a:t>
            </a:r>
            <a:endParaRPr lang="es-AR" sz="2000" dirty="0"/>
          </a:p>
          <a:p>
            <a:pPr marL="342900" lvl="0" indent="-342900">
              <a:buFont typeface="Arial" panose="020B0604020202020204" pitchFamily="34" charset="0"/>
              <a:buChar char="•"/>
            </a:pPr>
            <a:r>
              <a:rPr lang="en-US" sz="2000" dirty="0"/>
              <a:t>Unusual loan agreement</a:t>
            </a:r>
            <a:endParaRPr lang="es-AR" sz="2000" dirty="0"/>
          </a:p>
          <a:p>
            <a:pPr marL="342900" lvl="0" indent="-342900">
              <a:buFont typeface="Arial" panose="020B0604020202020204" pitchFamily="34" charset="0"/>
              <a:buChar char="•"/>
            </a:pPr>
            <a:r>
              <a:rPr lang="en-US" sz="2000" dirty="0"/>
              <a:t>Unusual financing result</a:t>
            </a:r>
            <a:endParaRPr lang="es-AR" sz="2000" dirty="0"/>
          </a:p>
          <a:p>
            <a:pPr lvl="0" algn="just">
              <a:lnSpc>
                <a:spcPct val="115000"/>
              </a:lnSpc>
              <a:spcAft>
                <a:spcPts val="1000"/>
              </a:spcAft>
            </a:pPr>
            <a:endParaRPr lang="es-ES" sz="1600" dirty="0">
              <a:effectLst/>
              <a:ea typeface="Calibri" panose="020F0502020204030204" pitchFamily="34" charset="0"/>
              <a:cs typeface="Times New Roman" panose="02020603050405020304" pitchFamily="18" charset="0"/>
            </a:endParaRPr>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3183544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01315" y="764704"/>
            <a:ext cx="7776865" cy="3750770"/>
          </a:xfrm>
          <a:prstGeom prst="rect">
            <a:avLst/>
          </a:prstGeom>
        </p:spPr>
        <p:txBody>
          <a:bodyPr wrap="square">
            <a:spAutoFit/>
          </a:bodyPr>
          <a:lstStyle/>
          <a:p>
            <a:endParaRPr lang="en-US" sz="2000" b="1" dirty="0"/>
          </a:p>
          <a:p>
            <a:endParaRPr lang="en-US" sz="2000" b="1" dirty="0"/>
          </a:p>
          <a:p>
            <a:r>
              <a:rPr lang="en-US" sz="2000" b="1" dirty="0"/>
              <a:t>Unusual occupant or user</a:t>
            </a:r>
            <a:br>
              <a:rPr lang="en-US" b="1" dirty="0"/>
            </a:br>
            <a:endParaRPr lang="es-AR" dirty="0"/>
          </a:p>
          <a:p>
            <a:pPr marL="285750" lvl="0" indent="-285750">
              <a:buFont typeface="Arial" panose="020B0604020202020204" pitchFamily="34" charset="0"/>
              <a:buChar char="•"/>
            </a:pPr>
            <a:r>
              <a:rPr lang="en-US" dirty="0"/>
              <a:t>Lack of income in relation to fair market level of rent</a:t>
            </a:r>
            <a:endParaRPr lang="es-AR" dirty="0"/>
          </a:p>
          <a:p>
            <a:pPr marL="285750" lvl="0" indent="-285750">
              <a:buFont typeface="Arial" panose="020B0604020202020204" pitchFamily="34" charset="0"/>
              <a:buChar char="•"/>
            </a:pPr>
            <a:r>
              <a:rPr lang="en-US" dirty="0"/>
              <a:t>Persons (or those related to persons) with criminal records or background</a:t>
            </a:r>
            <a:br>
              <a:rPr lang="en-US" dirty="0"/>
            </a:br>
            <a:endParaRPr lang="es-AR" dirty="0"/>
          </a:p>
          <a:p>
            <a:r>
              <a:rPr lang="en-US" sz="2000" b="1" dirty="0"/>
              <a:t>Unusual statements given</a:t>
            </a:r>
            <a:br>
              <a:rPr lang="en-US" b="1" dirty="0"/>
            </a:br>
            <a:endParaRPr lang="es-AR" dirty="0"/>
          </a:p>
          <a:p>
            <a:pPr marL="285750" lvl="0" indent="-285750">
              <a:buFont typeface="Arial" panose="020B0604020202020204" pitchFamily="34" charset="0"/>
              <a:buChar char="•"/>
            </a:pPr>
            <a:r>
              <a:rPr lang="en-US" dirty="0"/>
              <a:t>Highly unlikely, non-verifiable or non-documented statements given</a:t>
            </a:r>
            <a:endParaRPr lang="es-AR" dirty="0"/>
          </a:p>
          <a:p>
            <a:pPr lvl="0" algn="just">
              <a:lnSpc>
                <a:spcPct val="115000"/>
              </a:lnSpc>
              <a:spcAft>
                <a:spcPts val="1000"/>
              </a:spcAft>
            </a:pPr>
            <a:r>
              <a:rPr lang="en-US" b="1" dirty="0">
                <a:ea typeface="Calibri" panose="020F0502020204030204" pitchFamily="34" charset="0"/>
                <a:cs typeface="Times New Roman" panose="02020603050405020304" pitchFamily="18" charset="0"/>
              </a:rPr>
              <a:t>
</a:t>
            </a:r>
            <a:endParaRPr lang="es-ES" sz="1600" dirty="0">
              <a:effectLst/>
              <a:ea typeface="Calibri" panose="020F0502020204030204" pitchFamily="34" charset="0"/>
              <a:cs typeface="Times New Roman" panose="02020603050405020304" pitchFamily="18" charset="0"/>
            </a:endParaRPr>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4001401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7" y="1052736"/>
            <a:ext cx="7776865" cy="5132687"/>
          </a:xfrm>
          <a:prstGeom prst="rect">
            <a:avLst/>
          </a:prstGeom>
        </p:spPr>
        <p:txBody>
          <a:bodyPr wrap="square">
            <a:spAutoFit/>
          </a:bodyPr>
          <a:lstStyle/>
          <a:p>
            <a:r>
              <a:rPr lang="en-US" sz="2400" b="1" dirty="0"/>
              <a:t>OTHER INDICATORS </a:t>
            </a:r>
            <a:br>
              <a:rPr lang="en-US" sz="2400" b="1" dirty="0"/>
            </a:br>
            <a:endParaRPr lang="es-AR" sz="2400" dirty="0"/>
          </a:p>
          <a:p>
            <a:pPr marL="342900" lvl="0" indent="-342900">
              <a:buFont typeface="Arial" panose="020B0604020202020204" pitchFamily="34" charset="0"/>
              <a:buChar char="•"/>
            </a:pPr>
            <a:r>
              <a:rPr lang="en-US" sz="2400" b="1" dirty="0"/>
              <a:t>Indicators for Charities and Foreign Legal Entities </a:t>
            </a:r>
          </a:p>
          <a:p>
            <a:pPr lvl="0"/>
            <a:endParaRPr lang="es-AR" sz="2400" dirty="0"/>
          </a:p>
          <a:p>
            <a:pPr marL="342900" lvl="0" indent="-342900">
              <a:buFont typeface="Arial" panose="020B0604020202020204" pitchFamily="34" charset="0"/>
              <a:buChar char="•"/>
            </a:pPr>
            <a:r>
              <a:rPr lang="en-US" sz="2400" b="1" dirty="0"/>
              <a:t>Indicators for Cryptocurrencies</a:t>
            </a:r>
          </a:p>
          <a:p>
            <a:pPr lvl="0"/>
            <a:endParaRPr lang="es-AR" sz="2400" dirty="0"/>
          </a:p>
          <a:p>
            <a:pPr marL="342900" lvl="0" indent="-342900">
              <a:buFont typeface="Arial" panose="020B0604020202020204" pitchFamily="34" charset="0"/>
              <a:buChar char="•"/>
            </a:pPr>
            <a:r>
              <a:rPr lang="en-US" sz="2400" b="1" dirty="0"/>
              <a:t>Indicators for International Trade</a:t>
            </a:r>
          </a:p>
          <a:p>
            <a:pPr lvl="0"/>
            <a:endParaRPr lang="es-AR" sz="2400" dirty="0"/>
          </a:p>
          <a:p>
            <a:pPr marL="342900" lvl="0" indent="-342900">
              <a:buFont typeface="Arial" panose="020B0604020202020204" pitchFamily="34" charset="0"/>
              <a:buChar char="•"/>
            </a:pPr>
            <a:r>
              <a:rPr lang="en-US" sz="2400" b="1" dirty="0"/>
              <a:t>Indicators for Loans</a:t>
            </a:r>
          </a:p>
          <a:p>
            <a:pPr lvl="0"/>
            <a:endParaRPr lang="es-AR" sz="2400" dirty="0"/>
          </a:p>
          <a:p>
            <a:pPr marL="342900" lvl="0" indent="-342900">
              <a:buFont typeface="Arial" panose="020B0604020202020204" pitchFamily="34" charset="0"/>
              <a:buChar char="•"/>
            </a:pPr>
            <a:r>
              <a:rPr lang="en-US" sz="2400" b="1" dirty="0"/>
              <a:t>Indicators for Professional Service Providers</a:t>
            </a:r>
            <a:endParaRPr lang="es-AR" sz="2400" dirty="0"/>
          </a:p>
          <a:p>
            <a:pPr lvl="0" algn="just">
              <a:lnSpc>
                <a:spcPct val="115000"/>
              </a:lnSpc>
              <a:spcAft>
                <a:spcPts val="1000"/>
              </a:spcAft>
            </a:pPr>
            <a:r>
              <a:rPr lang="en-US" sz="2400" b="1" dirty="0">
                <a:ea typeface="Calibri" panose="020F0502020204030204" pitchFamily="34" charset="0"/>
                <a:cs typeface="Times New Roman" panose="02020603050405020304" pitchFamily="18" charset="0"/>
              </a:rPr>
              <a:t>
</a:t>
            </a:r>
            <a:endParaRPr lang="es-ES" dirty="0">
              <a:effectLst/>
              <a:ea typeface="Calibri" panose="020F0502020204030204" pitchFamily="34" charset="0"/>
              <a:cs typeface="Times New Roman" panose="02020603050405020304" pitchFamily="18" charset="0"/>
            </a:endParaRPr>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755379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812899"/>
            <a:ext cx="8064896" cy="4893647"/>
          </a:xfrm>
          <a:prstGeom prst="rect">
            <a:avLst/>
          </a:prstGeom>
        </p:spPr>
        <p:txBody>
          <a:bodyPr wrap="square">
            <a:spAutoFit/>
          </a:bodyPr>
          <a:lstStyle/>
          <a:p>
            <a:pPr algn="just"/>
            <a:r>
              <a:rPr lang="es-AR" sz="2400" b="1" dirty="0"/>
              <a:t>Change in </a:t>
            </a:r>
            <a:r>
              <a:rPr lang="es-AR" sz="2400" b="1" dirty="0" err="1"/>
              <a:t>international</a:t>
            </a:r>
            <a:r>
              <a:rPr lang="es-AR" sz="2400" b="1" dirty="0"/>
              <a:t> criminal </a:t>
            </a:r>
            <a:r>
              <a:rPr lang="es-AR" sz="2400" b="1" dirty="0" err="1"/>
              <a:t>policy</a:t>
            </a:r>
            <a:r>
              <a:rPr lang="es-AR" sz="2400" b="1" dirty="0"/>
              <a:t> (’70s)</a:t>
            </a:r>
          </a:p>
          <a:p>
            <a:pPr algn="just"/>
            <a:endParaRPr lang="es-AR" sz="2400" dirty="0"/>
          </a:p>
          <a:p>
            <a:pPr marL="342900" indent="-342900" algn="just">
              <a:buFont typeface="Arial" panose="020B0604020202020204" pitchFamily="34" charset="0"/>
              <a:buChar char="•"/>
            </a:pPr>
            <a:r>
              <a:rPr lang="en-US" sz="2200" i="1" dirty="0"/>
              <a:t>Focus of the international community: target the illicit profits generated by organized crime as an efficient strategy for prevention,</a:t>
            </a:r>
            <a:r>
              <a:rPr lang="es-ES" sz="2200" i="1" dirty="0"/>
              <a:t> </a:t>
            </a:r>
            <a:r>
              <a:rPr lang="es-ES" sz="2200" i="1" dirty="0" err="1"/>
              <a:t>investigation</a:t>
            </a:r>
            <a:r>
              <a:rPr lang="es-ES" sz="2200" i="1" dirty="0"/>
              <a:t>, </a:t>
            </a:r>
            <a:r>
              <a:rPr lang="es-ES" sz="2200" i="1" dirty="0" err="1"/>
              <a:t>prosecution</a:t>
            </a:r>
            <a:r>
              <a:rPr lang="es-ES" sz="2200" i="1" dirty="0"/>
              <a:t>, </a:t>
            </a:r>
            <a:r>
              <a:rPr lang="en-US" sz="2200" i="1" dirty="0"/>
              <a:t>and punishment of these criminal phenomena.</a:t>
            </a:r>
          </a:p>
          <a:p>
            <a:pPr marL="342900" indent="-342900" algn="just">
              <a:buFont typeface="Arial" panose="020B0604020202020204" pitchFamily="34" charset="0"/>
              <a:buChar char="•"/>
            </a:pPr>
            <a:endParaRPr lang="es-ES" sz="2200" i="1" dirty="0"/>
          </a:p>
          <a:p>
            <a:pPr marL="342900" indent="-342900" algn="just">
              <a:buFont typeface="Arial" panose="020B0604020202020204" pitchFamily="34" charset="0"/>
              <a:buChar char="•"/>
            </a:pPr>
            <a:r>
              <a:rPr lang="es-ES" sz="2200" i="1" dirty="0"/>
              <a:t>Legal </a:t>
            </a:r>
            <a:r>
              <a:rPr lang="es-ES" sz="2200" i="1" dirty="0" err="1"/>
              <a:t>tools</a:t>
            </a:r>
            <a:r>
              <a:rPr lang="es-ES" sz="2200" i="1" dirty="0"/>
              <a:t> </a:t>
            </a:r>
            <a:r>
              <a:rPr lang="es-ES" sz="2200" i="1" dirty="0" err="1"/>
              <a:t>to</a:t>
            </a:r>
            <a:r>
              <a:rPr lang="es-ES" sz="2200" i="1" dirty="0"/>
              <a:t> </a:t>
            </a:r>
            <a:r>
              <a:rPr lang="es-ES" sz="2200" i="1" dirty="0" err="1"/>
              <a:t>avoid</a:t>
            </a:r>
            <a:r>
              <a:rPr lang="es-ES" sz="2200" i="1" dirty="0"/>
              <a:t> </a:t>
            </a:r>
            <a:r>
              <a:rPr lang="en-US" sz="2200" i="1" dirty="0"/>
              <a:t>benefiting from illicit proceeds, and confiscation of property. </a:t>
            </a:r>
            <a:endParaRPr lang="es-ES" sz="2200" i="1" dirty="0"/>
          </a:p>
          <a:p>
            <a:pPr marL="342900" indent="-342900" algn="just">
              <a:buFont typeface="Arial" panose="020B0604020202020204" pitchFamily="34" charset="0"/>
              <a:buChar char="•"/>
            </a:pPr>
            <a:endParaRPr lang="es-ES" sz="2200" i="1" dirty="0"/>
          </a:p>
          <a:p>
            <a:pPr marL="342900" indent="-342900" algn="just">
              <a:buFont typeface="Arial" panose="020B0604020202020204" pitchFamily="34" charset="0"/>
              <a:buChar char="•"/>
            </a:pPr>
            <a:r>
              <a:rPr lang="en-US" sz="2200" i="1" dirty="0"/>
              <a:t>Criminal organizations act as (criminal) enterprises.</a:t>
            </a:r>
          </a:p>
          <a:p>
            <a:pPr marL="342900" indent="-342900" algn="just">
              <a:buFont typeface="Arial" panose="020B0604020202020204" pitchFamily="34" charset="0"/>
              <a:buChar char="•"/>
            </a:pPr>
            <a:endParaRPr lang="es-ES" sz="2200" i="1" dirty="0"/>
          </a:p>
          <a:p>
            <a:pPr marL="342900" indent="-342900" algn="just">
              <a:buFont typeface="Arial" panose="020B0604020202020204" pitchFamily="34" charset="0"/>
              <a:buChar char="•"/>
            </a:pPr>
            <a:r>
              <a:rPr lang="es-ES" sz="2200" i="1" dirty="0" err="1"/>
              <a:t>Perspective</a:t>
            </a:r>
            <a:r>
              <a:rPr lang="es-ES" sz="2200" i="1" dirty="0"/>
              <a:t> </a:t>
            </a:r>
            <a:r>
              <a:rPr lang="es-ES" sz="2200" i="1" dirty="0" err="1"/>
              <a:t>of</a:t>
            </a:r>
            <a:r>
              <a:rPr lang="es-ES" sz="2200" i="1" dirty="0"/>
              <a:t> </a:t>
            </a:r>
            <a:r>
              <a:rPr lang="es-ES" sz="2200" i="1" dirty="0" err="1"/>
              <a:t>economic</a:t>
            </a:r>
            <a:r>
              <a:rPr lang="es-ES" sz="2200" i="1" dirty="0"/>
              <a:t> </a:t>
            </a:r>
            <a:r>
              <a:rPr lang="es-ES" sz="2200" i="1" dirty="0" err="1"/>
              <a:t>rationality</a:t>
            </a:r>
            <a:r>
              <a:rPr lang="es-ES" sz="2200" i="1" dirty="0"/>
              <a:t>: </a:t>
            </a:r>
            <a:r>
              <a:rPr lang="es-ES" sz="2200" i="1" dirty="0" err="1"/>
              <a:t>cost-benefit</a:t>
            </a:r>
            <a:r>
              <a:rPr lang="es-ES" sz="2200" i="1" dirty="0"/>
              <a:t>: </a:t>
            </a:r>
            <a:r>
              <a:rPr lang="en-US" sz="2200" i="1" dirty="0"/>
              <a:t>make the illegal business risky and unprofitable, so that it becomes meaningless.</a:t>
            </a:r>
            <a:endParaRPr lang="es-AR" sz="2200" dirty="0"/>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2622072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01315" y="908720"/>
            <a:ext cx="7776865" cy="4735655"/>
          </a:xfrm>
          <a:prstGeom prst="rect">
            <a:avLst/>
          </a:prstGeom>
        </p:spPr>
        <p:txBody>
          <a:bodyPr wrap="square">
            <a:spAutoFit/>
          </a:bodyPr>
          <a:lstStyle/>
          <a:p>
            <a:r>
              <a:rPr lang="en-US" b="1" dirty="0"/>
              <a:t>EVIDENTIARY ASSESSMENT OF INDICATORS </a:t>
            </a:r>
            <a:br>
              <a:rPr lang="en-US" b="1" dirty="0"/>
            </a:br>
            <a:endParaRPr lang="en-US" b="1" dirty="0"/>
          </a:p>
          <a:p>
            <a:endParaRPr lang="es-AR" dirty="0"/>
          </a:p>
          <a:p>
            <a:r>
              <a:rPr lang="en-US" b="1" dirty="0"/>
              <a:t>Principles for evidentiary assessment:</a:t>
            </a:r>
            <a:endParaRPr lang="es-AR" dirty="0"/>
          </a:p>
          <a:p>
            <a:pPr marL="285750" lvl="0" indent="-285750">
              <a:buFont typeface="Arial" panose="020B0604020202020204" pitchFamily="34" charset="0"/>
              <a:buChar char="•"/>
            </a:pPr>
            <a:r>
              <a:rPr lang="en-US" dirty="0" err="1"/>
              <a:t>Probatory</a:t>
            </a:r>
            <a:r>
              <a:rPr lang="en-US" dirty="0"/>
              <a:t> Freedom Principle </a:t>
            </a:r>
            <a:endParaRPr lang="es-AR" dirty="0"/>
          </a:p>
          <a:p>
            <a:pPr marL="285750" lvl="0" indent="-285750">
              <a:buFont typeface="Arial" panose="020B0604020202020204" pitchFamily="34" charset="0"/>
              <a:buChar char="•"/>
            </a:pPr>
            <a:r>
              <a:rPr lang="es-AR" dirty="0" err="1"/>
              <a:t>Principle</a:t>
            </a:r>
            <a:r>
              <a:rPr lang="es-AR" dirty="0"/>
              <a:t> of Legal </a:t>
            </a:r>
            <a:r>
              <a:rPr lang="es-AR" dirty="0" err="1"/>
              <a:t>Reasoning</a:t>
            </a:r>
            <a:r>
              <a:rPr lang="es-AR" dirty="0"/>
              <a:t> </a:t>
            </a:r>
          </a:p>
          <a:p>
            <a:pPr marL="285750" lvl="0" indent="-285750">
              <a:buFont typeface="Arial" panose="020B0604020202020204" pitchFamily="34" charset="0"/>
              <a:buChar char="•"/>
            </a:pPr>
            <a:r>
              <a:rPr lang="en-US" dirty="0"/>
              <a:t>Duty to state reasons</a:t>
            </a:r>
            <a:br>
              <a:rPr lang="en-US" dirty="0"/>
            </a:br>
            <a:endParaRPr lang="en-US" dirty="0"/>
          </a:p>
          <a:p>
            <a:pPr marL="285750" lvl="0" indent="-285750">
              <a:buFont typeface="Arial" panose="020B0604020202020204" pitchFamily="34" charset="0"/>
              <a:buChar char="•"/>
            </a:pPr>
            <a:endParaRPr lang="es-AR" dirty="0"/>
          </a:p>
          <a:p>
            <a:r>
              <a:rPr lang="en-US" b="1" dirty="0"/>
              <a:t>Evidentiary standards:</a:t>
            </a:r>
            <a:endParaRPr lang="es-AR" dirty="0"/>
          </a:p>
          <a:p>
            <a:pPr marL="285750" lvl="0" indent="-285750">
              <a:buFont typeface="Arial" panose="020B0604020202020204" pitchFamily="34" charset="0"/>
              <a:buChar char="•"/>
            </a:pPr>
            <a:r>
              <a:rPr lang="en-US" dirty="0"/>
              <a:t>Suspicion: investigation</a:t>
            </a:r>
            <a:endParaRPr lang="es-AR" dirty="0"/>
          </a:p>
          <a:p>
            <a:pPr marL="285750" lvl="0" indent="-285750">
              <a:buFont typeface="Arial" panose="020B0604020202020204" pitchFamily="34" charset="0"/>
              <a:buChar char="•"/>
            </a:pPr>
            <a:r>
              <a:rPr lang="en-US" dirty="0"/>
              <a:t>Well-founded suspicion: interference, transfer of the accusation</a:t>
            </a:r>
            <a:endParaRPr lang="es-AR" dirty="0"/>
          </a:p>
          <a:p>
            <a:pPr marL="285750" lvl="0" indent="-285750">
              <a:buFont typeface="Arial" panose="020B0604020202020204" pitchFamily="34" charset="0"/>
              <a:buChar char="•"/>
            </a:pPr>
            <a:r>
              <a:rPr lang="en-US" dirty="0"/>
              <a:t>Conviction: certainty beyond reasonable doubt/principle of innocence/in </a:t>
            </a:r>
            <a:r>
              <a:rPr lang="en-US" dirty="0" err="1"/>
              <a:t>dubio</a:t>
            </a:r>
            <a:r>
              <a:rPr lang="en-US" dirty="0"/>
              <a:t> pro reo</a:t>
            </a:r>
            <a:endParaRPr lang="es-AR" dirty="0"/>
          </a:p>
          <a:p>
            <a:pPr lvl="0" algn="just">
              <a:lnSpc>
                <a:spcPct val="115000"/>
              </a:lnSpc>
              <a:spcAft>
                <a:spcPts val="1000"/>
              </a:spcAft>
            </a:pPr>
            <a:r>
              <a:rPr lang="en-US" b="1" dirty="0">
                <a:ea typeface="Calibri" panose="020F0502020204030204" pitchFamily="34" charset="0"/>
                <a:cs typeface="Times New Roman" panose="02020603050405020304" pitchFamily="18" charset="0"/>
              </a:rPr>
              <a:t>
</a:t>
            </a:r>
            <a:endParaRPr lang="es-ES" sz="1800" b="1" dirty="0">
              <a:effectLst/>
              <a:ea typeface="Calibri" panose="020F0502020204030204" pitchFamily="34" charset="0"/>
              <a:cs typeface="Times New Roman" panose="02020603050405020304" pitchFamily="18" charset="0"/>
            </a:endParaRPr>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4247447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92155" y="1124744"/>
            <a:ext cx="6534981" cy="5289653"/>
          </a:xfrm>
          <a:prstGeom prst="rect">
            <a:avLst/>
          </a:prstGeom>
        </p:spPr>
        <p:txBody>
          <a:bodyPr wrap="square">
            <a:spAutoFit/>
          </a:bodyPr>
          <a:lstStyle/>
          <a:p>
            <a:r>
              <a:rPr lang="en-US" sz="2400" b="1" dirty="0"/>
              <a:t>Requirements for the assessment of evidence:</a:t>
            </a:r>
            <a:br>
              <a:rPr lang="en-US" sz="2400" b="1" dirty="0"/>
            </a:br>
            <a:endParaRPr lang="es-AR" sz="2400" dirty="0"/>
          </a:p>
          <a:p>
            <a:pPr marL="285750" lvl="0" indent="-285750">
              <a:buFont typeface="Arial" panose="020B0604020202020204" pitchFamily="34" charset="0"/>
              <a:buChar char="•"/>
            </a:pPr>
            <a:r>
              <a:rPr lang="en-US" sz="2000" dirty="0"/>
              <a:t>Proved by direct evidence</a:t>
            </a:r>
          </a:p>
          <a:p>
            <a:pPr lvl="0"/>
            <a:endParaRPr lang="es-AR" sz="2000" dirty="0"/>
          </a:p>
          <a:p>
            <a:pPr marL="285750" lvl="0" indent="-285750">
              <a:buFont typeface="Arial" panose="020B0604020202020204" pitchFamily="34" charset="0"/>
              <a:buChar char="•"/>
            </a:pPr>
            <a:r>
              <a:rPr lang="en-US" sz="2000" dirty="0"/>
              <a:t>True experience maxims</a:t>
            </a:r>
          </a:p>
          <a:p>
            <a:pPr lvl="0"/>
            <a:endParaRPr lang="es-AR" sz="2000" dirty="0"/>
          </a:p>
          <a:p>
            <a:pPr marL="285750" lvl="0" indent="-285750">
              <a:buFont typeface="Arial" panose="020B0604020202020204" pitchFamily="34" charset="0"/>
              <a:buChar char="•"/>
            </a:pPr>
            <a:r>
              <a:rPr lang="en-US" sz="2000" dirty="0"/>
              <a:t>Make explicit the reasoning/adequacy of the rules of logic and experience</a:t>
            </a:r>
          </a:p>
          <a:p>
            <a:pPr lvl="0"/>
            <a:endParaRPr lang="es-AR" sz="2000" dirty="0"/>
          </a:p>
          <a:p>
            <a:pPr marL="285750" lvl="0" indent="-285750">
              <a:buFont typeface="Arial" panose="020B0604020202020204" pitchFamily="34" charset="0"/>
              <a:buChar char="•"/>
            </a:pPr>
            <a:r>
              <a:rPr lang="en-US" sz="2000" dirty="0"/>
              <a:t>Univocal </a:t>
            </a:r>
          </a:p>
          <a:p>
            <a:pPr lvl="0"/>
            <a:endParaRPr lang="es-AR" sz="2000" dirty="0"/>
          </a:p>
          <a:p>
            <a:pPr marL="285750" lvl="0" indent="-285750">
              <a:buFont typeface="Arial" panose="020B0604020202020204" pitchFamily="34" charset="0"/>
              <a:buChar char="•"/>
            </a:pPr>
            <a:r>
              <a:rPr lang="en-US" sz="2000" dirty="0"/>
              <a:t>Plural</a:t>
            </a:r>
          </a:p>
          <a:p>
            <a:pPr lvl="0"/>
            <a:endParaRPr lang="es-AR" sz="2000" dirty="0"/>
          </a:p>
          <a:p>
            <a:pPr marL="285750" lvl="0" indent="-285750">
              <a:buFont typeface="Arial" panose="020B0604020202020204" pitchFamily="34" charset="0"/>
              <a:buChar char="•"/>
            </a:pPr>
            <a:r>
              <a:rPr lang="es-AR" sz="2000" dirty="0" err="1"/>
              <a:t>Concordant</a:t>
            </a:r>
            <a:endParaRPr lang="es-AR" sz="2000" dirty="0"/>
          </a:p>
          <a:p>
            <a:pPr lvl="0" algn="just">
              <a:lnSpc>
                <a:spcPct val="115000"/>
              </a:lnSpc>
              <a:spcAft>
                <a:spcPts val="1000"/>
              </a:spcAft>
            </a:pPr>
            <a:r>
              <a:rPr lang="en-US" b="1" dirty="0">
                <a:ea typeface="Calibri" panose="020F0502020204030204" pitchFamily="34" charset="0"/>
                <a:cs typeface="Times New Roman" panose="02020603050405020304" pitchFamily="18" charset="0"/>
              </a:rPr>
              <a:t>
</a:t>
            </a:r>
            <a:endParaRPr lang="es-ES" sz="1800" b="1" dirty="0">
              <a:effectLst/>
              <a:ea typeface="Calibri" panose="020F0502020204030204" pitchFamily="34" charset="0"/>
              <a:cs typeface="Times New Roman" panose="02020603050405020304" pitchFamily="18" charset="0"/>
            </a:endParaRPr>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899366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5" name="Imagen 4" descr="Diagrama&#10;&#10;Descripción generada automáticamente">
            <a:extLst>
              <a:ext uri="{FF2B5EF4-FFF2-40B4-BE49-F238E27FC236}">
                <a16:creationId xmlns:a16="http://schemas.microsoft.com/office/drawing/2014/main" id="{E1107D13-7532-46B9-ABB6-A5A768D689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15" y="1218891"/>
            <a:ext cx="8745170" cy="4420217"/>
          </a:xfrm>
          <a:prstGeom prst="rect">
            <a:avLst/>
          </a:prstGeom>
        </p:spPr>
      </p:pic>
      <p:sp>
        <p:nvSpPr>
          <p:cNvPr id="6" name="CuadroTexto 5">
            <a:extLst>
              <a:ext uri="{FF2B5EF4-FFF2-40B4-BE49-F238E27FC236}">
                <a16:creationId xmlns:a16="http://schemas.microsoft.com/office/drawing/2014/main" id="{B89600F9-8AF3-45E3-A4E8-90EEC964556E}"/>
              </a:ext>
            </a:extLst>
          </p:cNvPr>
          <p:cNvSpPr txBox="1"/>
          <p:nvPr/>
        </p:nvSpPr>
        <p:spPr>
          <a:xfrm>
            <a:off x="611560" y="620688"/>
            <a:ext cx="982961" cy="430887"/>
          </a:xfrm>
          <a:prstGeom prst="rect">
            <a:avLst/>
          </a:prstGeom>
          <a:noFill/>
        </p:spPr>
        <p:txBody>
          <a:bodyPr wrap="none" rtlCol="0">
            <a:spAutoFit/>
          </a:bodyPr>
          <a:lstStyle/>
          <a:p>
            <a:r>
              <a:rPr lang="es-AR" sz="2200" b="1" dirty="0"/>
              <a:t>CASE 1</a:t>
            </a:r>
          </a:p>
        </p:txBody>
      </p:sp>
    </p:spTree>
    <p:extLst>
      <p:ext uri="{BB962C8B-B14F-4D97-AF65-F5344CB8AC3E}">
        <p14:creationId xmlns:p14="http://schemas.microsoft.com/office/powerpoint/2010/main" val="619005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5" name="Imagen 4" descr="Diagrama&#10;&#10;Descripción generada automáticamente">
            <a:extLst>
              <a:ext uri="{FF2B5EF4-FFF2-40B4-BE49-F238E27FC236}">
                <a16:creationId xmlns:a16="http://schemas.microsoft.com/office/drawing/2014/main" id="{75FD121A-6311-4DF0-92F6-8015172C1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73" y="1147444"/>
            <a:ext cx="8087854" cy="4563112"/>
          </a:xfrm>
          <a:prstGeom prst="rect">
            <a:avLst/>
          </a:prstGeom>
        </p:spPr>
      </p:pic>
    </p:spTree>
    <p:extLst>
      <p:ext uri="{BB962C8B-B14F-4D97-AF65-F5344CB8AC3E}">
        <p14:creationId xmlns:p14="http://schemas.microsoft.com/office/powerpoint/2010/main" val="3182027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5" name="Imagen 4" descr="Imagen que contiene Diagrama&#10;&#10;Descripción generada automáticamente">
            <a:extLst>
              <a:ext uri="{FF2B5EF4-FFF2-40B4-BE49-F238E27FC236}">
                <a16:creationId xmlns:a16="http://schemas.microsoft.com/office/drawing/2014/main" id="{27CCE4D8-5376-4442-AF05-03AA0C5D15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915" y="2095314"/>
            <a:ext cx="7840169" cy="2667372"/>
          </a:xfrm>
          <a:prstGeom prst="rect">
            <a:avLst/>
          </a:prstGeom>
        </p:spPr>
      </p:pic>
    </p:spTree>
    <p:extLst>
      <p:ext uri="{BB962C8B-B14F-4D97-AF65-F5344CB8AC3E}">
        <p14:creationId xmlns:p14="http://schemas.microsoft.com/office/powerpoint/2010/main" val="304421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Gráfico, Gráfico en cascada&#10;&#10;Descripción generada automáticamente">
            <a:extLst>
              <a:ext uri="{FF2B5EF4-FFF2-40B4-BE49-F238E27FC236}">
                <a16:creationId xmlns:a16="http://schemas.microsoft.com/office/drawing/2014/main" id="{750568C2-537B-4580-BE1F-3842901087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762" y="209952"/>
            <a:ext cx="7390476" cy="6438095"/>
          </a:xfrm>
          <a:prstGeom prst="rect">
            <a:avLst/>
          </a:prstGeom>
        </p:spPr>
      </p:pic>
    </p:spTree>
    <p:extLst>
      <p:ext uri="{BB962C8B-B14F-4D97-AF65-F5344CB8AC3E}">
        <p14:creationId xmlns:p14="http://schemas.microsoft.com/office/powerpoint/2010/main" val="1047908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4F052CB-8641-4ACA-AFC5-8E250D0BDFD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2746" y="807014"/>
            <a:ext cx="7318508" cy="5243970"/>
          </a:xfrm>
          <a:prstGeom prst="rect">
            <a:avLst/>
          </a:prstGeom>
        </p:spPr>
      </p:pic>
    </p:spTree>
    <p:extLst>
      <p:ext uri="{BB962C8B-B14F-4D97-AF65-F5344CB8AC3E}">
        <p14:creationId xmlns:p14="http://schemas.microsoft.com/office/powerpoint/2010/main" val="208542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Diagrama&#10;&#10;Descripción generada automáticamente">
            <a:extLst>
              <a:ext uri="{FF2B5EF4-FFF2-40B4-BE49-F238E27FC236}">
                <a16:creationId xmlns:a16="http://schemas.microsoft.com/office/drawing/2014/main" id="{2217BB25-B1F8-4DF0-892B-16C3329D0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665660"/>
            <a:ext cx="7564642" cy="5526679"/>
          </a:xfrm>
          <a:prstGeom prst="rect">
            <a:avLst/>
          </a:prstGeom>
        </p:spPr>
      </p:pic>
    </p:spTree>
    <p:extLst>
      <p:ext uri="{BB962C8B-B14F-4D97-AF65-F5344CB8AC3E}">
        <p14:creationId xmlns:p14="http://schemas.microsoft.com/office/powerpoint/2010/main" val="2565512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5" name="Imagen 4">
            <a:extLst>
              <a:ext uri="{FF2B5EF4-FFF2-40B4-BE49-F238E27FC236}">
                <a16:creationId xmlns:a16="http://schemas.microsoft.com/office/drawing/2014/main" id="{C0823698-7FAE-4190-A5A2-B47A21B80A6E}"/>
              </a:ext>
            </a:extLst>
          </p:cNvPr>
          <p:cNvPicPr/>
          <p:nvPr/>
        </p:nvPicPr>
        <p:blipFill>
          <a:blip r:embed="rId2">
            <a:extLst>
              <a:ext uri="{28A0092B-C50C-407E-A947-70E740481C1C}">
                <a14:useLocalDpi xmlns:a14="http://schemas.microsoft.com/office/drawing/2010/main" val="0"/>
              </a:ext>
            </a:extLst>
          </a:blip>
          <a:srcRect/>
          <a:stretch/>
        </p:blipFill>
        <p:spPr bwMode="auto">
          <a:xfrm>
            <a:off x="137176" y="432048"/>
            <a:ext cx="8869647" cy="5089754"/>
          </a:xfrm>
          <a:prstGeom prst="rect">
            <a:avLst/>
          </a:prstGeom>
          <a:noFill/>
          <a:ln>
            <a:noFill/>
          </a:ln>
        </p:spPr>
      </p:pic>
    </p:spTree>
    <p:extLst>
      <p:ext uri="{BB962C8B-B14F-4D97-AF65-F5344CB8AC3E}">
        <p14:creationId xmlns:p14="http://schemas.microsoft.com/office/powerpoint/2010/main" val="2786994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descr="Diagrama&#10;&#10;Descripción generada automáticamente">
            <a:extLst>
              <a:ext uri="{FF2B5EF4-FFF2-40B4-BE49-F238E27FC236}">
                <a16:creationId xmlns:a16="http://schemas.microsoft.com/office/drawing/2014/main" id="{1B4846CE-3459-4DEE-9775-0E6F249108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1740" y="647642"/>
            <a:ext cx="7660519" cy="5562715"/>
          </a:xfrm>
        </p:spPr>
      </p:pic>
    </p:spTree>
    <p:extLst>
      <p:ext uri="{BB962C8B-B14F-4D97-AF65-F5344CB8AC3E}">
        <p14:creationId xmlns:p14="http://schemas.microsoft.com/office/powerpoint/2010/main" val="2965080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620688"/>
            <a:ext cx="8064896" cy="4893647"/>
          </a:xfrm>
          <a:prstGeom prst="rect">
            <a:avLst/>
          </a:prstGeom>
        </p:spPr>
        <p:txBody>
          <a:bodyPr wrap="square">
            <a:spAutoFit/>
          </a:bodyPr>
          <a:lstStyle/>
          <a:p>
            <a:pPr algn="just"/>
            <a:r>
              <a:rPr lang="es-AR" sz="2400" b="1" dirty="0"/>
              <a:t>Criminal-</a:t>
            </a:r>
            <a:r>
              <a:rPr lang="es-AR" sz="2400" b="1" dirty="0" err="1"/>
              <a:t>Political</a:t>
            </a:r>
            <a:r>
              <a:rPr lang="es-AR" sz="2400" b="1" dirty="0"/>
              <a:t> </a:t>
            </a:r>
            <a:r>
              <a:rPr lang="es-AR" sz="2400" b="1" dirty="0" err="1"/>
              <a:t>Goals</a:t>
            </a:r>
            <a:r>
              <a:rPr lang="es-AR" sz="2400" b="1" dirty="0"/>
              <a:t>:
</a:t>
            </a:r>
            <a:endParaRPr lang="es-AR" sz="2400" dirty="0"/>
          </a:p>
          <a:p>
            <a:pPr marL="342900" indent="-342900" algn="just">
              <a:buFont typeface="Arial" panose="020B0604020202020204" pitchFamily="34" charset="0"/>
              <a:buChar char="•"/>
            </a:pPr>
            <a:r>
              <a:rPr lang="en-US" sz="2200" i="1" dirty="0"/>
              <a:t>Deprive criminal organizations of the economic and financial means necessary to continue operating.</a:t>
            </a:r>
            <a:endParaRPr lang="es-ES" sz="2200" i="1" dirty="0"/>
          </a:p>
          <a:p>
            <a:pPr marL="342900" indent="-342900" algn="just">
              <a:buFont typeface="Arial" panose="020B0604020202020204" pitchFamily="34" charset="0"/>
              <a:buChar char="•"/>
            </a:pPr>
            <a:r>
              <a:rPr lang="en-US" sz="2200" i="1" dirty="0"/>
              <a:t>Eliminate or reduce the incentive to commit these crimes: profit.</a:t>
            </a:r>
            <a:endParaRPr lang="es-ES" sz="2200" i="1" dirty="0"/>
          </a:p>
          <a:p>
            <a:pPr marL="342900" indent="-342900" algn="just">
              <a:buFont typeface="Arial" panose="020B0604020202020204" pitchFamily="34" charset="0"/>
              <a:buChar char="•"/>
            </a:pPr>
            <a:r>
              <a:rPr lang="en-US" sz="2200" i="1" dirty="0"/>
              <a:t>Increase effectiveness in the prevention and investigation of these crimes.</a:t>
            </a:r>
          </a:p>
          <a:p>
            <a:pPr algn="just"/>
            <a:endParaRPr lang="es-ES" sz="2200" i="1" dirty="0"/>
          </a:p>
          <a:p>
            <a:pPr marL="342900" indent="-342900" algn="just">
              <a:buFont typeface="Arial" panose="020B0604020202020204" pitchFamily="34" charset="0"/>
              <a:buChar char="•"/>
            </a:pPr>
            <a:r>
              <a:rPr lang="es-ES" sz="2200" i="1" dirty="0" err="1"/>
              <a:t>Economically</a:t>
            </a:r>
            <a:r>
              <a:rPr lang="es-ES" sz="2200" i="1" dirty="0"/>
              <a:t> </a:t>
            </a:r>
            <a:r>
              <a:rPr lang="es-ES" sz="2200" i="1" dirty="0" err="1"/>
              <a:t>isolating</a:t>
            </a:r>
            <a:r>
              <a:rPr lang="es-ES" sz="2200" i="1" dirty="0"/>
              <a:t> </a:t>
            </a:r>
            <a:r>
              <a:rPr lang="es-ES" sz="2200" i="1" dirty="0" err="1"/>
              <a:t>the</a:t>
            </a:r>
            <a:r>
              <a:rPr lang="es-ES" sz="2200" i="1" dirty="0"/>
              <a:t> </a:t>
            </a:r>
            <a:r>
              <a:rPr lang="es-ES" sz="2200" i="1" dirty="0" err="1"/>
              <a:t>author</a:t>
            </a:r>
            <a:r>
              <a:rPr lang="es-ES" sz="2200" i="1" dirty="0"/>
              <a:t>.</a:t>
            </a:r>
          </a:p>
          <a:p>
            <a:pPr marL="800100" lvl="1" indent="-342900" algn="just">
              <a:buFont typeface="Wingdings" panose="05000000000000000000" pitchFamily="2" charset="2"/>
              <a:buChar char="§"/>
            </a:pPr>
            <a:r>
              <a:rPr lang="en-US" sz="2200" i="1" dirty="0"/>
              <a:t>Generate negative incentives so that no one wants to receive these goods.
Deprive of the enjoyment of these goods (anonymity and impunity).</a:t>
            </a:r>
            <a:endParaRPr lang="es-ES" sz="2200" i="1" dirty="0"/>
          </a:p>
          <a:p>
            <a:pPr marL="800100" lvl="1" indent="-342900" algn="just">
              <a:buFont typeface="Wingdings" panose="05000000000000000000" pitchFamily="2" charset="2"/>
              <a:buChar char="§"/>
            </a:pPr>
            <a:r>
              <a:rPr lang="en-US" sz="2200" i="1" dirty="0"/>
              <a:t>That illicit goods are left out of the market.</a:t>
            </a:r>
            <a:endParaRPr lang="es-ES" sz="2200" i="1" dirty="0"/>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98755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7564" y="908720"/>
            <a:ext cx="7848872" cy="5132687"/>
          </a:xfrm>
          <a:prstGeom prst="rect">
            <a:avLst/>
          </a:prstGeom>
        </p:spPr>
        <p:txBody>
          <a:bodyPr wrap="square">
            <a:spAutoFit/>
          </a:bodyPr>
          <a:lstStyle/>
          <a:p>
            <a:r>
              <a:rPr lang="en-US" sz="2400" b="1" i="1" u="sng" dirty="0"/>
              <a:t>CHALLENGES:</a:t>
            </a:r>
            <a:br>
              <a:rPr lang="en-US" sz="2400" b="1" i="1" u="sng" dirty="0"/>
            </a:br>
            <a:endParaRPr lang="es-AR" sz="2400" dirty="0"/>
          </a:p>
          <a:p>
            <a:pPr marL="342900" lvl="0" indent="-342900">
              <a:buFont typeface="Wingdings" panose="05000000000000000000" pitchFamily="2" charset="2"/>
              <a:buChar char="ü"/>
            </a:pPr>
            <a:r>
              <a:rPr lang="en-US" sz="2400" b="1" dirty="0"/>
              <a:t>Conduct early, parallel and efficient financial investigations</a:t>
            </a:r>
            <a:endParaRPr lang="es-AR" sz="2400" b="1" dirty="0"/>
          </a:p>
          <a:p>
            <a:pPr marL="342900" lvl="0" indent="-342900">
              <a:buFont typeface="Arial" panose="020B0604020202020204" pitchFamily="34" charset="0"/>
              <a:buChar char="•"/>
            </a:pPr>
            <a:r>
              <a:rPr lang="en-US" sz="2400" dirty="0"/>
              <a:t>Undermine the economic power of organized crime</a:t>
            </a:r>
            <a:endParaRPr lang="es-AR" sz="2400" dirty="0"/>
          </a:p>
          <a:p>
            <a:pPr marL="342900" lvl="0" indent="-342900">
              <a:buFont typeface="Arial" panose="020B0604020202020204" pitchFamily="34" charset="0"/>
              <a:buChar char="•"/>
            </a:pPr>
            <a:r>
              <a:rPr lang="en-US" sz="2400" dirty="0"/>
              <a:t>Economize on evidentiary measures</a:t>
            </a:r>
            <a:endParaRPr lang="es-AR" sz="2400" dirty="0"/>
          </a:p>
          <a:p>
            <a:pPr marL="342900" lvl="0" indent="-342900">
              <a:buFont typeface="Arial" panose="020B0604020202020204" pitchFamily="34" charset="0"/>
              <a:buChar char="•"/>
            </a:pPr>
            <a:r>
              <a:rPr lang="en-US" sz="2400" dirty="0"/>
              <a:t>Reach the beneficial owners/Heads of organizations: clarify the organizational structure</a:t>
            </a:r>
            <a:endParaRPr lang="es-AR" sz="2400" dirty="0"/>
          </a:p>
          <a:p>
            <a:pPr marL="342900" lvl="0" indent="-342900">
              <a:buFont typeface="Arial" panose="020B0604020202020204" pitchFamily="34" charset="0"/>
              <a:buChar char="•"/>
            </a:pPr>
            <a:r>
              <a:rPr lang="en-US" sz="2400" dirty="0"/>
              <a:t>The recovery of assets (precautionary, and confiscation of assets)</a:t>
            </a:r>
            <a:endParaRPr lang="es-AR" sz="2400" dirty="0"/>
          </a:p>
          <a:p>
            <a:pPr marL="342900" lvl="0" indent="-342900">
              <a:buFont typeface="Arial" panose="020B0604020202020204" pitchFamily="34" charset="0"/>
              <a:buChar char="•"/>
            </a:pPr>
            <a:r>
              <a:rPr lang="en-US" sz="2400" dirty="0"/>
              <a:t>Identify financial networks and typologies of ML</a:t>
            </a:r>
            <a:endParaRPr lang="es-AR" sz="2400" dirty="0"/>
          </a:p>
          <a:p>
            <a:pPr lvl="0" algn="just">
              <a:lnSpc>
                <a:spcPct val="115000"/>
              </a:lnSpc>
              <a:spcAft>
                <a:spcPts val="1000"/>
              </a:spcAft>
            </a:pPr>
            <a:r>
              <a:rPr lang="en-US" sz="2400" b="1" i="1" u="sng" dirty="0">
                <a:ea typeface="Calibri" panose="020F0502020204030204" pitchFamily="34" charset="0"/>
                <a:cs typeface="Times New Roman" panose="02020603050405020304" pitchFamily="18" charset="0"/>
              </a:rPr>
              <a:t>
</a:t>
            </a:r>
            <a:endParaRPr lang="es-ES" sz="1800" b="1" dirty="0">
              <a:effectLst/>
              <a:ea typeface="Calibri" panose="020F0502020204030204" pitchFamily="34" charset="0"/>
              <a:cs typeface="Times New Roman" panose="02020603050405020304" pitchFamily="18" charset="0"/>
            </a:endParaRPr>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309863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1556792"/>
            <a:ext cx="7848872" cy="3416320"/>
          </a:xfrm>
          <a:prstGeom prst="rect">
            <a:avLst/>
          </a:prstGeom>
        </p:spPr>
        <p:txBody>
          <a:bodyPr wrap="square">
            <a:spAutoFit/>
          </a:bodyPr>
          <a:lstStyle/>
          <a:p>
            <a:pPr marL="285750" lvl="0" indent="-285750">
              <a:buFont typeface="Wingdings" panose="05000000000000000000" pitchFamily="2" charset="2"/>
              <a:buChar char="ü"/>
            </a:pPr>
            <a:r>
              <a:rPr lang="en-US" sz="2400" b="1" i="1" dirty="0"/>
              <a:t>Increased case detection</a:t>
            </a:r>
            <a:endParaRPr lang="es-AR" sz="2400" dirty="0"/>
          </a:p>
          <a:p>
            <a:pPr marL="285750" lvl="0" indent="-285750">
              <a:buFont typeface="Arial" panose="020B0604020202020204" pitchFamily="34" charset="0"/>
              <a:buChar char="•"/>
            </a:pPr>
            <a:r>
              <a:rPr lang="en-US" sz="2400" i="1" dirty="0"/>
              <a:t>From the punitive model to the preventive system</a:t>
            </a:r>
            <a:endParaRPr lang="es-AR" sz="2400" dirty="0"/>
          </a:p>
          <a:p>
            <a:pPr marL="285750" lvl="0" indent="-285750">
              <a:buFont typeface="Arial" panose="020B0604020202020204" pitchFamily="34" charset="0"/>
              <a:buChar char="•"/>
            </a:pPr>
            <a:r>
              <a:rPr lang="en-US" sz="2400" i="1" dirty="0"/>
              <a:t>Risk-based approach</a:t>
            </a:r>
            <a:endParaRPr lang="es-AR" sz="2400" dirty="0"/>
          </a:p>
          <a:p>
            <a:pPr marL="285750" lvl="0" indent="-285750">
              <a:buFont typeface="Arial" panose="020B0604020202020204" pitchFamily="34" charset="0"/>
              <a:buChar char="•"/>
            </a:pPr>
            <a:r>
              <a:rPr lang="en-US" sz="2400" i="1" dirty="0"/>
              <a:t>Risk indicators or alarms</a:t>
            </a:r>
            <a:endParaRPr lang="es-AR" sz="2400" dirty="0"/>
          </a:p>
          <a:p>
            <a:pPr marL="285750" lvl="0" indent="-285750">
              <a:buFont typeface="Arial" panose="020B0604020202020204" pitchFamily="34" charset="0"/>
              <a:buChar char="•"/>
            </a:pPr>
            <a:r>
              <a:rPr lang="en-US" sz="2400" i="1" dirty="0"/>
              <a:t>Training</a:t>
            </a:r>
            <a:br>
              <a:rPr lang="en-US" sz="2400" b="1" i="1" dirty="0"/>
            </a:br>
            <a:endParaRPr lang="es-AR" sz="2400" dirty="0"/>
          </a:p>
          <a:p>
            <a:pPr marL="285750" lvl="0" indent="-285750">
              <a:buFont typeface="Wingdings" panose="05000000000000000000" pitchFamily="2" charset="2"/>
              <a:buChar char="ü"/>
            </a:pPr>
            <a:r>
              <a:rPr lang="en-US" sz="2400" b="1" i="1" dirty="0"/>
              <a:t>Have a crime map</a:t>
            </a:r>
            <a:endParaRPr lang="es-AR" sz="2400" dirty="0"/>
          </a:p>
          <a:p>
            <a:pPr marL="285750" lvl="0" indent="-285750">
              <a:buFont typeface="Wingdings" panose="05000000000000000000" pitchFamily="2" charset="2"/>
              <a:buChar char="ü"/>
            </a:pPr>
            <a:r>
              <a:rPr lang="en-US" sz="2400" b="1" i="1" dirty="0"/>
              <a:t>Go against professional launderers or facilitators</a:t>
            </a:r>
            <a:endParaRPr lang="es-AR" sz="2400" dirty="0"/>
          </a:p>
          <a:p>
            <a:pPr marL="285750" lvl="0" indent="-285750">
              <a:buFont typeface="Wingdings" panose="05000000000000000000" pitchFamily="2" charset="2"/>
              <a:buChar char="ü"/>
            </a:pPr>
            <a:r>
              <a:rPr lang="en-US" sz="2400" b="1" i="1" dirty="0"/>
              <a:t>Need for a strategic approach to the case</a:t>
            </a:r>
            <a:endParaRPr lang="es-AR" sz="2400" dirty="0"/>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87093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uadroTexto 3"/>
          <p:cNvSpPr txBox="1"/>
          <p:nvPr/>
        </p:nvSpPr>
        <p:spPr>
          <a:xfrm>
            <a:off x="707672" y="801006"/>
            <a:ext cx="7687455" cy="1200312"/>
          </a:xfrm>
          <a:prstGeom prst="rect">
            <a:avLst/>
          </a:prstGeom>
          <a:noFill/>
        </p:spPr>
        <p:txBody>
          <a:bodyPr wrap="square" lIns="91424" tIns="45712" rIns="91424" bIns="45712" rtlCol="0">
            <a:spAutoFit/>
          </a:bodyPr>
          <a:lstStyle/>
          <a:p>
            <a:pPr defTabSz="914239"/>
            <a:endParaRPr lang="es-AR" b="1" dirty="0">
              <a:solidFill>
                <a:prstClr val="white"/>
              </a:solidFill>
              <a:latin typeface="Arial"/>
              <a:cs typeface="Arial"/>
            </a:endParaRPr>
          </a:p>
          <a:p>
            <a:pPr defTabSz="914239"/>
            <a:endParaRPr lang="es-AR" dirty="0">
              <a:solidFill>
                <a:prstClr val="white"/>
              </a:solidFill>
              <a:latin typeface="Arial Black"/>
              <a:cs typeface="Arial Black"/>
            </a:endParaRPr>
          </a:p>
          <a:p>
            <a:pPr defTabSz="914239"/>
            <a:endParaRPr lang="es-ES_tradnl" dirty="0">
              <a:solidFill>
                <a:prstClr val="white"/>
              </a:solidFill>
              <a:latin typeface="Arial Black"/>
              <a:cs typeface="Arial Black"/>
            </a:endParaRPr>
          </a:p>
          <a:p>
            <a:pPr defTabSz="914239"/>
            <a:endParaRPr lang="es-ES" dirty="0">
              <a:solidFill>
                <a:prstClr val="white"/>
              </a:solidFill>
              <a:latin typeface="Arial Black"/>
              <a:cs typeface="Arial Black"/>
            </a:endParaRPr>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988450" flipH="1">
            <a:off x="-163761" y="6093369"/>
            <a:ext cx="539387" cy="755307"/>
          </a:xfrm>
          <a:prstGeom prst="rect">
            <a:avLst/>
          </a:prstGeom>
        </p:spPr>
      </p:pic>
      <p:sp>
        <p:nvSpPr>
          <p:cNvPr id="3" name="2 Rectángulo"/>
          <p:cNvSpPr/>
          <p:nvPr/>
        </p:nvSpPr>
        <p:spPr>
          <a:xfrm>
            <a:off x="6588224" y="5661248"/>
            <a:ext cx="2057663" cy="809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264" y="5805264"/>
            <a:ext cx="1807139" cy="774488"/>
          </a:xfrm>
          <a:prstGeom prst="rect">
            <a:avLst/>
          </a:prstGeom>
        </p:spPr>
      </p:pic>
      <p:sp>
        <p:nvSpPr>
          <p:cNvPr id="7" name="6 Rectángulo"/>
          <p:cNvSpPr/>
          <p:nvPr/>
        </p:nvSpPr>
        <p:spPr>
          <a:xfrm>
            <a:off x="2882887" y="2708920"/>
            <a:ext cx="3397084" cy="769441"/>
          </a:xfrm>
          <a:prstGeom prst="rect">
            <a:avLst/>
          </a:prstGeom>
          <a:noFill/>
        </p:spPr>
        <p:txBody>
          <a:bodyPr wrap="none" lIns="91440" tIns="45720" rIns="91440" bIns="45720">
            <a:spAutoFit/>
          </a:bodyPr>
          <a:lstStyle/>
          <a:p>
            <a:pPr algn="ctr"/>
            <a:r>
              <a:rPr lang="es-ES" sz="4400" dirty="0" err="1">
                <a:ln w="18415" cmpd="sng">
                  <a:solidFill>
                    <a:srgbClr val="FFFFFF"/>
                  </a:solidFill>
                  <a:prstDash val="solid"/>
                </a:ln>
                <a:solidFill>
                  <a:srgbClr val="FFFFFF"/>
                </a:solidFill>
                <a:effectLst>
                  <a:glow rad="228600">
                    <a:schemeClr val="accent1">
                      <a:satMod val="175000"/>
                      <a:alpha val="40000"/>
                    </a:schemeClr>
                  </a:glow>
                  <a:outerShdw blurRad="50800" dist="38100" dir="2700000" algn="tl" rotWithShape="0">
                    <a:prstClr val="black">
                      <a:alpha val="40000"/>
                    </a:prstClr>
                  </a:outerShdw>
                </a:effectLst>
                <a:latin typeface="Lucida Calligraphy" panose="03010101010101010101" pitchFamily="66" charset="0"/>
                <a:ea typeface="Arial Unicode MS" panose="020B0604020202020204" pitchFamily="34" charset="-128"/>
                <a:cs typeface="Arial Unicode MS" panose="020B0604020202020204" pitchFamily="34" charset="-128"/>
              </a:rPr>
              <a:t>Thank</a:t>
            </a:r>
            <a:r>
              <a:rPr lang="es-ES" sz="4400" dirty="0">
                <a:ln w="18415" cmpd="sng">
                  <a:solidFill>
                    <a:srgbClr val="FFFFFF"/>
                  </a:solidFill>
                  <a:prstDash val="solid"/>
                </a:ln>
                <a:solidFill>
                  <a:srgbClr val="FFFFFF"/>
                </a:solidFill>
                <a:effectLst>
                  <a:glow rad="228600">
                    <a:schemeClr val="accent1">
                      <a:satMod val="175000"/>
                      <a:alpha val="40000"/>
                    </a:schemeClr>
                  </a:glow>
                  <a:outerShdw blurRad="50800" dist="38100" dir="2700000" algn="tl" rotWithShape="0">
                    <a:prstClr val="black">
                      <a:alpha val="40000"/>
                    </a:prstClr>
                  </a:outerShdw>
                </a:effectLst>
                <a:latin typeface="Lucida Calligraphy" panose="03010101010101010101" pitchFamily="66" charset="0"/>
                <a:ea typeface="Arial Unicode MS" panose="020B0604020202020204" pitchFamily="34" charset="-128"/>
                <a:cs typeface="Arial Unicode MS" panose="020B0604020202020204" pitchFamily="34" charset="-128"/>
              </a:rPr>
              <a:t> </a:t>
            </a:r>
            <a:r>
              <a:rPr lang="es-ES" sz="4400" dirty="0" err="1">
                <a:ln w="18415" cmpd="sng">
                  <a:solidFill>
                    <a:srgbClr val="FFFFFF"/>
                  </a:solidFill>
                  <a:prstDash val="solid"/>
                </a:ln>
                <a:solidFill>
                  <a:srgbClr val="FFFFFF"/>
                </a:solidFill>
                <a:effectLst>
                  <a:glow rad="228600">
                    <a:schemeClr val="accent1">
                      <a:satMod val="175000"/>
                      <a:alpha val="40000"/>
                    </a:schemeClr>
                  </a:glow>
                  <a:outerShdw blurRad="50800" dist="38100" dir="2700000" algn="tl" rotWithShape="0">
                    <a:prstClr val="black">
                      <a:alpha val="40000"/>
                    </a:prstClr>
                  </a:outerShdw>
                </a:effectLst>
                <a:latin typeface="Lucida Calligraphy" panose="03010101010101010101" pitchFamily="66" charset="0"/>
                <a:ea typeface="Arial Unicode MS" panose="020B0604020202020204" pitchFamily="34" charset="-128"/>
                <a:cs typeface="Arial Unicode MS" panose="020B0604020202020204" pitchFamily="34" charset="-128"/>
              </a:rPr>
              <a:t>you</a:t>
            </a:r>
            <a:endParaRPr lang="es-ES" sz="4400" dirty="0">
              <a:ln w="18415" cmpd="sng">
                <a:solidFill>
                  <a:srgbClr val="FFFFFF"/>
                </a:solidFill>
                <a:prstDash val="solid"/>
              </a:ln>
              <a:solidFill>
                <a:srgbClr val="FFFFFF"/>
              </a:solidFill>
              <a:effectLst>
                <a:glow rad="228600">
                  <a:schemeClr val="accent1">
                    <a:satMod val="175000"/>
                    <a:alpha val="40000"/>
                  </a:schemeClr>
                </a:glow>
                <a:outerShdw blurRad="50800" dist="38100" dir="2700000" algn="tl" rotWithShape="0">
                  <a:prstClr val="black">
                    <a:alpha val="40000"/>
                  </a:prstClr>
                </a:outerShdw>
              </a:effectLst>
              <a:latin typeface="Lucida Calligraphy" panose="03010101010101010101" pitchFamily="66"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60901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481268"/>
            <a:ext cx="8064896" cy="5262979"/>
          </a:xfrm>
          <a:prstGeom prst="rect">
            <a:avLst/>
          </a:prstGeom>
        </p:spPr>
        <p:txBody>
          <a:bodyPr wrap="square">
            <a:spAutoFit/>
          </a:bodyPr>
          <a:lstStyle/>
          <a:p>
            <a:pPr algn="just"/>
            <a:r>
              <a:rPr lang="en-US" sz="2400" b="1" dirty="0"/>
              <a:t>Paradigm shifts at various levels related to criminal law and criminal procedure:
</a:t>
            </a:r>
            <a:endParaRPr lang="es-AR" sz="2400" dirty="0"/>
          </a:p>
          <a:p>
            <a:pPr marL="342900" indent="-342900" algn="just">
              <a:buFont typeface="Arial" panose="020B0604020202020204" pitchFamily="34" charset="0"/>
              <a:buChar char="•"/>
            </a:pPr>
            <a:r>
              <a:rPr lang="en-US" sz="2200" i="1" dirty="0"/>
              <a:t>Approach focused on the persecution of people/ approach oriented to the investigation of property and its confiscation</a:t>
            </a:r>
            <a:r>
              <a:rPr lang="es-ES" sz="2200" i="1" dirty="0"/>
              <a:t>. </a:t>
            </a:r>
          </a:p>
          <a:p>
            <a:pPr marL="342900" indent="-342900" algn="just">
              <a:buFont typeface="Arial" panose="020B0604020202020204" pitchFamily="34" charset="0"/>
              <a:buChar char="•"/>
            </a:pPr>
            <a:r>
              <a:rPr lang="en-US" sz="2200" i="1" dirty="0"/>
              <a:t>Logic of investigation of a traditional crime / logic of a modern crime, which uses technologies, complex, globalized and dynamic because it occurs at high speed or in real time.
Approach based on reactive culture/pro-active action.
A state-only approach to prevention/a private sector approach.
Approach focused on natural persons/approach that includes legal persons.
Recovery: criminal confiscation/non-conviction-based (in rem).</a:t>
            </a:r>
            <a:endParaRPr lang="es-ES" sz="2200" i="1" dirty="0"/>
          </a:p>
          <a:p>
            <a:pPr marL="342900" indent="-342900" algn="just">
              <a:buFont typeface="Arial" panose="020B0604020202020204" pitchFamily="34" charset="0"/>
              <a:buChar char="•"/>
            </a:pPr>
            <a:r>
              <a:rPr lang="en-US" sz="2200" i="1" dirty="0"/>
              <a:t>International cooperation: from the exception to the rule</a:t>
            </a:r>
            <a:r>
              <a:rPr lang="es-ES" sz="2200" i="1" dirty="0"/>
              <a:t>.</a:t>
            </a:r>
          </a:p>
          <a:p>
            <a:pPr marL="342900" indent="-342900" algn="just">
              <a:buFont typeface="Arial" panose="020B0604020202020204" pitchFamily="34" charset="0"/>
              <a:buChar char="•"/>
            </a:pPr>
            <a:r>
              <a:rPr lang="en-US" sz="2200" i="1" dirty="0"/>
              <a:t>HARMONIZATION: of criminal offences, of procedural systems.</a:t>
            </a:r>
            <a:endParaRPr lang="es-AR" sz="2200" dirty="0"/>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430139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93304" y="692696"/>
            <a:ext cx="7992888" cy="5262979"/>
          </a:xfrm>
          <a:prstGeom prst="rect">
            <a:avLst/>
          </a:prstGeom>
        </p:spPr>
        <p:txBody>
          <a:bodyPr wrap="square">
            <a:spAutoFit/>
          </a:bodyPr>
          <a:lstStyle/>
          <a:p>
            <a:r>
              <a:rPr lang="es-ES" sz="2400" b="1" dirty="0"/>
              <a:t>CONCEPT (CRIMINOLOGICAL TYPE/CRIMINAL PHENOMENOLOGY):
</a:t>
            </a:r>
            <a:endParaRPr lang="es-AR" sz="2400" dirty="0"/>
          </a:p>
          <a:p>
            <a:pPr marL="342900" indent="-342900" algn="just">
              <a:buFont typeface="Arial" panose="020B0604020202020204" pitchFamily="34" charset="0"/>
              <a:buChar char="•"/>
            </a:pPr>
            <a:r>
              <a:rPr lang="es-ES" sz="2200" i="1" dirty="0"/>
              <a:t>ML</a:t>
            </a:r>
            <a:r>
              <a:rPr lang="en-US" sz="2200" i="1" dirty="0"/>
              <a:t> is a complex and progressive process through which ill-gotten assets are integrated into the legal economic system with the appearance of having been obtained lawfully. In this way:
The existence of ill-gotten goods is hidden
They are disguised to give them the appearance of legality</a:t>
            </a:r>
            <a:endParaRPr lang="es-ES" sz="2200" i="1" dirty="0"/>
          </a:p>
          <a:p>
            <a:pPr marL="800100" lvl="1" indent="-342900" algn="just">
              <a:buFont typeface="Wingdings" panose="05000000000000000000" pitchFamily="2" charset="2"/>
              <a:buChar char="§"/>
            </a:pPr>
            <a:r>
              <a:rPr lang="en-US" sz="2200" i="1" dirty="0"/>
              <a:t>Purpose: to hinder their discovery and confiscation, to enjoy them under anonymity and impunity, to generate more wealth and power, to continue financing criminal organizations.</a:t>
            </a:r>
          </a:p>
          <a:p>
            <a:pPr lvl="1" algn="just"/>
            <a:endParaRPr lang="es-ES" sz="2200" i="1" dirty="0"/>
          </a:p>
          <a:p>
            <a:pPr marL="342900" indent="-342900" algn="just">
              <a:buFont typeface="Arial" panose="020B0604020202020204" pitchFamily="34" charset="0"/>
              <a:buChar char="•"/>
            </a:pPr>
            <a:r>
              <a:rPr lang="en-US" sz="2200" i="1" dirty="0"/>
              <a:t>FATF adopted a theoretical or explanatory model of phases or stages: </a:t>
            </a:r>
            <a:endParaRPr lang="es-AR" sz="2200" dirty="0"/>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219405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694" y="908720"/>
            <a:ext cx="7966786" cy="5056038"/>
          </a:xfrm>
          <a:prstGeom prst="rect">
            <a:avLst/>
          </a:prstGeom>
        </p:spPr>
      </p:pic>
    </p:spTree>
    <p:extLst>
      <p:ext uri="{BB962C8B-B14F-4D97-AF65-F5344CB8AC3E}">
        <p14:creationId xmlns:p14="http://schemas.microsoft.com/office/powerpoint/2010/main" val="4132769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0444" y="597455"/>
            <a:ext cx="7723112" cy="5293757"/>
          </a:xfrm>
          <a:prstGeom prst="rect">
            <a:avLst/>
          </a:prstGeom>
        </p:spPr>
        <p:txBody>
          <a:bodyPr wrap="square">
            <a:spAutoFit/>
          </a:bodyPr>
          <a:lstStyle/>
          <a:p>
            <a:pPr algn="just"/>
            <a:r>
              <a:rPr lang="es-ES" sz="2400" b="1" dirty="0"/>
              <a:t>EXAMPLE OF LEGISLATION (ART. 303 </a:t>
            </a:r>
            <a:r>
              <a:rPr lang="es-ES" sz="2400" b="1" dirty="0" err="1"/>
              <a:t>Argentine</a:t>
            </a:r>
            <a:r>
              <a:rPr lang="es-ES" sz="2400" b="1" dirty="0"/>
              <a:t> Penal </a:t>
            </a:r>
            <a:r>
              <a:rPr lang="es-ES" sz="2400" b="1" dirty="0" err="1"/>
              <a:t>Code</a:t>
            </a:r>
            <a:r>
              <a:rPr lang="es-ES" sz="2400" b="1" dirty="0"/>
              <a:t>) </a:t>
            </a:r>
            <a:r>
              <a:rPr lang="en-US" sz="2400" b="1" dirty="0"/>
              <a:t>AS A TRIGGER FOR ISSUES TO DISCUSS RELATED TO THE DIFFERENT LEGISLATIVE TECHNIQUES</a:t>
            </a:r>
            <a:endParaRPr lang="es-ES" sz="2400" b="1" dirty="0"/>
          </a:p>
          <a:p>
            <a:pPr algn="just"/>
            <a:endParaRPr lang="es-AR" sz="2400" dirty="0"/>
          </a:p>
          <a:p>
            <a:pPr marL="342900" indent="-342900" algn="just">
              <a:buFont typeface="Arial" panose="020B0604020202020204" pitchFamily="34" charset="0"/>
              <a:buChar char="•"/>
            </a:pPr>
            <a:r>
              <a:rPr lang="en-US" sz="2200" i="1" dirty="0"/>
              <a:t>Crime against the economic and financial order (multi-offensive).
Penalty of 3/10 years in prison and a fine of 2/10 times the amount of the operation.
Convert/Transfer/Manage/Sell/Tax/Disguise/Or otherwise put into circulation on the market</a:t>
            </a:r>
            <a:r>
              <a:rPr lang="es-ES" sz="2200" i="1" dirty="0"/>
              <a:t>.</a:t>
            </a:r>
          </a:p>
          <a:p>
            <a:pPr marL="342900" indent="-342900" algn="just">
              <a:buFont typeface="Arial" panose="020B0604020202020204" pitchFamily="34" charset="0"/>
              <a:buChar char="•"/>
            </a:pPr>
            <a:r>
              <a:rPr lang="en-US" sz="2200" i="1" dirty="0"/>
              <a:t>Assets derived from a criminal offense.
With the possible consequence that the origin of the originating or subrogating goods acquires the appearance of legality.
For this penalty: the value must exceed $300,000 (if it is a lower amount, there is a lesser penalty, from 6 months to 3 years).</a:t>
            </a:r>
            <a:endParaRPr lang="es-ES" sz="2200" i="1" dirty="0"/>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2549221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0444" y="303729"/>
            <a:ext cx="7723112" cy="830997"/>
          </a:xfrm>
          <a:prstGeom prst="rect">
            <a:avLst/>
          </a:prstGeom>
        </p:spPr>
        <p:txBody>
          <a:bodyPr wrap="square">
            <a:spAutoFit/>
          </a:bodyPr>
          <a:lstStyle/>
          <a:p>
            <a:pPr algn="just"/>
            <a:r>
              <a:rPr lang="en-US" sz="2400" b="1" dirty="0"/>
              <a:t>RISK INDICATORS AND THEIR IMPORTANCE AS EVIDENCE
</a:t>
            </a:r>
            <a:endParaRPr lang="es-ES" sz="2200" i="1" dirty="0"/>
          </a:p>
        </p:txBody>
      </p:sp>
      <p:sp>
        <p:nvSpPr>
          <p:cNvPr id="3" name="2 Rectángulo"/>
          <p:cNvSpPr/>
          <p:nvPr/>
        </p:nvSpPr>
        <p:spPr>
          <a:xfrm>
            <a:off x="-36512" y="-27384"/>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3 Rectángulo"/>
          <p:cNvSpPr/>
          <p:nvPr/>
        </p:nvSpPr>
        <p:spPr>
          <a:xfrm>
            <a:off x="-36512" y="6813376"/>
            <a:ext cx="9252520" cy="116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CuadroTexto 7">
            <a:extLst>
              <a:ext uri="{FF2B5EF4-FFF2-40B4-BE49-F238E27FC236}">
                <a16:creationId xmlns:a16="http://schemas.microsoft.com/office/drawing/2014/main" id="{15536900-299F-42BC-B521-3F4AC8BC768E}"/>
              </a:ext>
            </a:extLst>
          </p:cNvPr>
          <p:cNvSpPr txBox="1"/>
          <p:nvPr/>
        </p:nvSpPr>
        <p:spPr>
          <a:xfrm>
            <a:off x="577346" y="5775076"/>
            <a:ext cx="8024804" cy="1082348"/>
          </a:xfrm>
          <a:prstGeom prst="rect">
            <a:avLst/>
          </a:prstGeom>
          <a:noFill/>
        </p:spPr>
        <p:txBody>
          <a:bodyPr wrap="square">
            <a:spAutoFit/>
          </a:bodyPr>
          <a:lstStyle/>
          <a:p>
            <a:pPr>
              <a:spcAft>
                <a:spcPts val="1000"/>
              </a:spcAft>
            </a:pPr>
            <a:r>
              <a:rPr lang="es-ES" sz="1400" u="sng" dirty="0">
                <a:solidFill>
                  <a:srgbClr val="0563C1"/>
                </a:solidFill>
                <a:ea typeface="Calibri" panose="020F0502020204030204" pitchFamily="34" charset="0"/>
                <a:cs typeface="Times New Roman" panose="02020603050405020304" pitchFamily="18" charset="0"/>
                <a:hlinkClick r:id="rId2"/>
              </a:rPr>
              <a:t>https://www.oecd.org/ctp/exchange-of-tax-information/money-laundering-awareness-handbook-for-tax-examiners-and-tax-auditors.pdf</a:t>
            </a:r>
          </a:p>
          <a:p>
            <a:pPr>
              <a:spcAft>
                <a:spcPts val="1000"/>
              </a:spcAft>
            </a:pPr>
            <a:r>
              <a:rPr lang="es-ES" sz="1400" u="sng" dirty="0">
                <a:solidFill>
                  <a:srgbClr val="0563C1"/>
                </a:solidFill>
                <a:ea typeface="Calibri" panose="020F0502020204030204" pitchFamily="34" charset="0"/>
                <a:cs typeface="Times New Roman" panose="02020603050405020304" pitchFamily="18" charset="0"/>
                <a:hlinkClick r:id="rId2"/>
              </a:rPr>
              <a:t>https://www.oecd.org/tax/crime/money-laundering-and-terrorist-financing-awareness-handbook-for-tax-examiners-and-tax-auditors.pdf</a:t>
            </a:r>
          </a:p>
        </p:txBody>
      </p:sp>
      <p:pic>
        <p:nvPicPr>
          <p:cNvPr id="11" name="Imagen 10" descr="Imagen de la pantalla de un celular con texto e imagen&#10;&#10;Descripción generada automáticamente">
            <a:extLst>
              <a:ext uri="{FF2B5EF4-FFF2-40B4-BE49-F238E27FC236}">
                <a16:creationId xmlns:a16="http://schemas.microsoft.com/office/drawing/2014/main" id="{DFEF74A5-A68D-4BAB-B4D5-2552DAC1A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700808"/>
            <a:ext cx="2546250" cy="3665574"/>
          </a:xfrm>
          <a:prstGeom prst="rect">
            <a:avLst/>
          </a:prstGeom>
        </p:spPr>
      </p:pic>
      <p:pic>
        <p:nvPicPr>
          <p:cNvPr id="13" name="Imagen 12">
            <a:extLst>
              <a:ext uri="{FF2B5EF4-FFF2-40B4-BE49-F238E27FC236}">
                <a16:creationId xmlns:a16="http://schemas.microsoft.com/office/drawing/2014/main" id="{65338B20-F278-49CF-AA83-BAAE3B72E0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5294" y="1702605"/>
            <a:ext cx="2505425" cy="3553321"/>
          </a:xfrm>
          <a:prstGeom prst="rect">
            <a:avLst/>
          </a:prstGeom>
        </p:spPr>
      </p:pic>
    </p:spTree>
    <p:extLst>
      <p:ext uri="{BB962C8B-B14F-4D97-AF65-F5344CB8AC3E}">
        <p14:creationId xmlns:p14="http://schemas.microsoft.com/office/powerpoint/2010/main" val="236880123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TotalTime>
  <Words>2393</Words>
  <Application>Microsoft Office PowerPoint</Application>
  <PresentationFormat>Presentación en pantalla (4:3)</PresentationFormat>
  <Paragraphs>265</Paragraphs>
  <Slides>42</Slides>
  <Notes>0</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42</vt:i4>
      </vt:variant>
    </vt:vector>
  </HeadingPairs>
  <TitlesOfParts>
    <vt:vector size="51" baseType="lpstr">
      <vt:lpstr>Arial</vt:lpstr>
      <vt:lpstr>Arial Black</vt:lpstr>
      <vt:lpstr>Calibri</vt:lpstr>
      <vt:lpstr>Lucida Calligraphy</vt:lpstr>
      <vt:lpstr>Trebuchet MS</vt:lpstr>
      <vt:lpstr>Wingdings</vt:lpstr>
      <vt:lpstr>Tema de Office</vt:lpstr>
      <vt:lpstr>1_Tema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BANEGAS, Juan Manuel</dc:creator>
  <cp:lastModifiedBy>Diablo</cp:lastModifiedBy>
  <cp:revision>118</cp:revision>
  <dcterms:created xsi:type="dcterms:W3CDTF">2018-07-04T18:00:14Z</dcterms:created>
  <dcterms:modified xsi:type="dcterms:W3CDTF">2022-03-19T01:07:50Z</dcterms:modified>
</cp:coreProperties>
</file>