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3/14/2022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3/14/2022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3/14/2022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3/14/2022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3/14/2022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3/14/2022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3/14/2022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es-AR" b="1" dirty="0" smtClean="0">
                <a:solidFill>
                  <a:srgbClr val="FFFF00"/>
                </a:solidFill>
                <a:effectLst>
                  <a:outerShdw blurRad="38100" dist="38100" dir="2700000" algn="tl">
                    <a:srgbClr val="000000">
                      <a:alpha val="43137"/>
                    </a:srgbClr>
                  </a:outerShdw>
                </a:effectLst>
              </a:rPr>
              <a:t/>
            </a:r>
            <a:br>
              <a:rPr lang="es-AR" b="1" dirty="0" smtClean="0">
                <a:solidFill>
                  <a:srgbClr val="FFFF00"/>
                </a:solidFill>
                <a:effectLst>
                  <a:outerShdw blurRad="38100" dist="38100" dir="2700000" algn="tl">
                    <a:srgbClr val="000000">
                      <a:alpha val="43137"/>
                    </a:srgbClr>
                  </a:outerShdw>
                </a:effectLst>
              </a:rPr>
            </a:br>
            <a:r>
              <a:rPr lang="es-AR" b="1" dirty="0" smtClean="0">
                <a:solidFill>
                  <a:srgbClr val="FFFF00"/>
                </a:solidFill>
                <a:effectLst>
                  <a:outerShdw blurRad="38100" dist="38100" dir="2700000" algn="tl">
                    <a:srgbClr val="000000">
                      <a:alpha val="43137"/>
                    </a:srgbClr>
                  </a:outerShdw>
                </a:effectLst>
              </a:rPr>
              <a:t>ARGENTINA</a:t>
            </a:r>
            <a:endParaRPr lang="es-AR" b="1" dirty="0">
              <a:solidFill>
                <a:srgbClr val="FFFF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lstStyle/>
          <a:p>
            <a:endParaRPr lang="es-AR" dirty="0" smtClean="0"/>
          </a:p>
          <a:p>
            <a:pPr marL="0" indent="0" algn="ctr">
              <a:buNone/>
            </a:pPr>
            <a:endParaRPr lang="es-AR" sz="4000" b="1" dirty="0" smtClean="0">
              <a:solidFill>
                <a:schemeClr val="accent1">
                  <a:lumMod val="60000"/>
                  <a:lumOff val="40000"/>
                </a:schemeClr>
              </a:solidFill>
              <a:effectLst>
                <a:outerShdw blurRad="38100" dist="38100" dir="2700000" algn="tl">
                  <a:srgbClr val="000000">
                    <a:alpha val="43137"/>
                  </a:srgbClr>
                </a:outerShdw>
              </a:effectLst>
            </a:endParaRPr>
          </a:p>
          <a:p>
            <a:pPr marL="0" indent="0" algn="ctr">
              <a:buNone/>
            </a:pPr>
            <a:r>
              <a:rPr lang="es-AR" sz="4000" b="1" dirty="0" smtClean="0">
                <a:solidFill>
                  <a:schemeClr val="accent1">
                    <a:lumMod val="60000"/>
                    <a:lumOff val="40000"/>
                  </a:schemeClr>
                </a:solidFill>
                <a:effectLst>
                  <a:outerShdw blurRad="38100" dist="38100" dir="2700000" algn="tl">
                    <a:srgbClr val="000000">
                      <a:alpha val="43137"/>
                    </a:srgbClr>
                  </a:outerShdw>
                </a:effectLst>
              </a:rPr>
              <a:t>LA INVESTIGACIÓN DESDE EL MINISTERIO PÚBLICO FISCAL</a:t>
            </a:r>
            <a:endParaRPr lang="es-AR" sz="4000" b="1" dirty="0">
              <a:solidFill>
                <a:schemeClr val="accent1">
                  <a:lumMod val="60000"/>
                  <a:lumOff val="40000"/>
                </a:schemeClr>
              </a:solidFill>
              <a:effectLst>
                <a:outerShdw blurRad="38100" dist="38100" dir="2700000" algn="tl">
                  <a:srgbClr val="000000">
                    <a:alpha val="43137"/>
                  </a:srgbClr>
                </a:outerShdw>
              </a:effectLst>
            </a:endParaRPr>
          </a:p>
          <a:p>
            <a:pPr marL="0" indent="0">
              <a:buNone/>
            </a:pPr>
            <a:endParaRPr lang="es-AR" dirty="0" smtClean="0"/>
          </a:p>
          <a:p>
            <a:endParaRPr lang="es-AR" dirty="0" smtClean="0"/>
          </a:p>
          <a:p>
            <a:pPr marL="0" indent="0">
              <a:buNone/>
            </a:pPr>
            <a:endParaRPr lang="es-AR" dirty="0"/>
          </a:p>
          <a:p>
            <a:pPr marL="0" indent="0">
              <a:buNone/>
            </a:pPr>
            <a:endParaRPr lang="es-AR"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183" y="2021761"/>
            <a:ext cx="660400" cy="76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90289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6112" y="452718"/>
            <a:ext cx="10801701" cy="1400530"/>
          </a:xfrm>
        </p:spPr>
        <p:txBody>
          <a:bodyPr/>
          <a:lstStyle/>
          <a:p>
            <a:pPr algn="ctr"/>
            <a:r>
              <a:rPr lang="es-AR" b="1" dirty="0">
                <a:solidFill>
                  <a:srgbClr val="FF0000"/>
                </a:solidFill>
              </a:rPr>
              <a:t>REQUERIMIENTOS ESCRITOS</a:t>
            </a:r>
          </a:p>
        </p:txBody>
      </p:sp>
      <p:sp>
        <p:nvSpPr>
          <p:cNvPr id="3" name="2 Marcador de contenido"/>
          <p:cNvSpPr>
            <a:spLocks noGrp="1"/>
          </p:cNvSpPr>
          <p:nvPr>
            <p:ph idx="1"/>
          </p:nvPr>
        </p:nvSpPr>
        <p:spPr>
          <a:xfrm>
            <a:off x="1103312" y="1995055"/>
            <a:ext cx="10095119" cy="4253346"/>
          </a:xfrm>
        </p:spPr>
        <p:txBody>
          <a:bodyPr/>
          <a:lstStyle/>
          <a:p>
            <a:r>
              <a:rPr lang="es-ES" b="1" dirty="0"/>
              <a:t>Servicios públicos (Agua, luz, gas, telefonía fija)</a:t>
            </a:r>
          </a:p>
          <a:p>
            <a:r>
              <a:rPr lang="es-ES" b="1" dirty="0"/>
              <a:t>Empresas de telefonía celular</a:t>
            </a:r>
          </a:p>
          <a:p>
            <a:r>
              <a:rPr lang="es-ES" b="1" dirty="0"/>
              <a:t>Empresas de televisión por </a:t>
            </a:r>
            <a:r>
              <a:rPr lang="es-ES" b="1" dirty="0" smtClean="0"/>
              <a:t>cable e internet</a:t>
            </a:r>
          </a:p>
          <a:p>
            <a:r>
              <a:rPr lang="es-ES" b="1" dirty="0" smtClean="0"/>
              <a:t>Administradoras de Riesgo Trabajo (ART)</a:t>
            </a:r>
          </a:p>
          <a:p>
            <a:r>
              <a:rPr lang="es-ES" b="1" dirty="0" smtClean="0"/>
              <a:t>Autopistas – </a:t>
            </a:r>
            <a:r>
              <a:rPr lang="es-ES" b="1" dirty="0" err="1" smtClean="0"/>
              <a:t>Telepase</a:t>
            </a:r>
            <a:endParaRPr lang="es-ES" b="1" dirty="0" smtClean="0"/>
          </a:p>
          <a:p>
            <a:r>
              <a:rPr lang="es-ES" b="1" dirty="0" smtClean="0"/>
              <a:t>Verificación técnica vehicular (VTV)</a:t>
            </a:r>
          </a:p>
          <a:p>
            <a:r>
              <a:rPr lang="es-ES" b="1" dirty="0" smtClean="0"/>
              <a:t>Grabado de autopartes</a:t>
            </a:r>
          </a:p>
          <a:p>
            <a:r>
              <a:rPr lang="es-ES" b="1" dirty="0" smtClean="0"/>
              <a:t>Western </a:t>
            </a:r>
            <a:r>
              <a:rPr lang="es-ES" b="1" dirty="0" err="1" smtClean="0"/>
              <a:t>Union</a:t>
            </a:r>
            <a:r>
              <a:rPr lang="es-ES" b="1" dirty="0" smtClean="0"/>
              <a:t> (giro o recepción de dinero al o del extranjero)</a:t>
            </a:r>
            <a:endParaRPr lang="es-ES" b="1" dirty="0"/>
          </a:p>
          <a:p>
            <a:endParaRPr lang="es-AR" dirty="0"/>
          </a:p>
        </p:txBody>
      </p:sp>
    </p:spTree>
    <p:extLst>
      <p:ext uri="{BB962C8B-B14F-4D97-AF65-F5344CB8AC3E}">
        <p14:creationId xmlns:p14="http://schemas.microsoft.com/office/powerpoint/2010/main" val="240412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6112" y="2185060"/>
            <a:ext cx="9404723" cy="3087584"/>
          </a:xfrm>
        </p:spPr>
        <p:txBody>
          <a:bodyPr>
            <a:normAutofit fontScale="90000"/>
          </a:bodyPr>
          <a:lstStyle/>
          <a:p>
            <a:pPr algn="ctr">
              <a:defRPr/>
            </a:pPr>
            <a:r>
              <a:rPr lang="es-AR" b="1" dirty="0" smtClean="0">
                <a:solidFill>
                  <a:srgbClr val="FF0000"/>
                </a:solidFill>
                <a:effectLst>
                  <a:outerShdw blurRad="38100" dist="38100" dir="2700000" algn="tl">
                    <a:srgbClr val="000000">
                      <a:alpha val="43137"/>
                    </a:srgbClr>
                  </a:outerShdw>
                </a:effectLst>
              </a:rPr>
              <a:t>¿ CRIMEN ORGANIZADO </a:t>
            </a:r>
            <a:br>
              <a:rPr lang="es-AR" b="1" dirty="0" smtClean="0">
                <a:solidFill>
                  <a:srgbClr val="FF0000"/>
                </a:solidFill>
                <a:effectLst>
                  <a:outerShdw blurRad="38100" dist="38100" dir="2700000" algn="tl">
                    <a:srgbClr val="000000">
                      <a:alpha val="43137"/>
                    </a:srgbClr>
                  </a:outerShdw>
                </a:effectLst>
              </a:rPr>
            </a:br>
            <a:r>
              <a:rPr lang="es-AR" b="1" dirty="0" smtClean="0">
                <a:solidFill>
                  <a:srgbClr val="FF0000"/>
                </a:solidFill>
                <a:effectLst>
                  <a:outerShdw blurRad="38100" dist="38100" dir="2700000" algn="tl">
                    <a:srgbClr val="000000">
                      <a:alpha val="43137"/>
                    </a:srgbClr>
                  </a:outerShdw>
                </a:effectLst>
              </a:rPr>
              <a:t/>
            </a:r>
            <a:br>
              <a:rPr lang="es-AR" b="1" dirty="0" smtClean="0">
                <a:solidFill>
                  <a:srgbClr val="FF0000"/>
                </a:solidFill>
                <a:effectLst>
                  <a:outerShdw blurRad="38100" dist="38100" dir="2700000" algn="tl">
                    <a:srgbClr val="000000">
                      <a:alpha val="43137"/>
                    </a:srgbClr>
                  </a:outerShdw>
                </a:effectLst>
              </a:rPr>
            </a:br>
            <a:r>
              <a:rPr lang="es-AR" b="1" dirty="0" smtClean="0">
                <a:solidFill>
                  <a:srgbClr val="FF0000"/>
                </a:solidFill>
                <a:effectLst>
                  <a:outerShdw blurRad="38100" dist="38100" dir="2700000" algn="tl">
                    <a:srgbClr val="000000">
                      <a:alpha val="43137"/>
                    </a:srgbClr>
                  </a:outerShdw>
                </a:effectLst>
              </a:rPr>
              <a:t>VS. </a:t>
            </a:r>
            <a:br>
              <a:rPr lang="es-AR" b="1" dirty="0" smtClean="0">
                <a:solidFill>
                  <a:srgbClr val="FF0000"/>
                </a:solidFill>
                <a:effectLst>
                  <a:outerShdw blurRad="38100" dist="38100" dir="2700000" algn="tl">
                    <a:srgbClr val="000000">
                      <a:alpha val="43137"/>
                    </a:srgbClr>
                  </a:outerShdw>
                </a:effectLst>
              </a:rPr>
            </a:br>
            <a:r>
              <a:rPr lang="es-AR" b="1" dirty="0" smtClean="0">
                <a:solidFill>
                  <a:srgbClr val="FF0000"/>
                </a:solidFill>
                <a:effectLst>
                  <a:outerShdw blurRad="38100" dist="38100" dir="2700000" algn="tl">
                    <a:srgbClr val="000000">
                      <a:alpha val="43137"/>
                    </a:srgbClr>
                  </a:outerShdw>
                </a:effectLst>
              </a:rPr>
              <a:t/>
            </a:r>
            <a:br>
              <a:rPr lang="es-AR" b="1" dirty="0" smtClean="0">
                <a:solidFill>
                  <a:srgbClr val="FF0000"/>
                </a:solidFill>
                <a:effectLst>
                  <a:outerShdw blurRad="38100" dist="38100" dir="2700000" algn="tl">
                    <a:srgbClr val="000000">
                      <a:alpha val="43137"/>
                    </a:srgbClr>
                  </a:outerShdw>
                </a:effectLst>
              </a:rPr>
            </a:br>
            <a:r>
              <a:rPr lang="es-AR" b="1" dirty="0">
                <a:solidFill>
                  <a:srgbClr val="FF0000"/>
                </a:solidFill>
                <a:effectLst>
                  <a:outerShdw blurRad="38100" dist="38100" dir="2700000" algn="tl">
                    <a:srgbClr val="000000">
                      <a:alpha val="43137"/>
                    </a:srgbClr>
                  </a:outerShdw>
                </a:effectLst>
              </a:rPr>
              <a:t> </a:t>
            </a:r>
            <a:r>
              <a:rPr lang="es-AR" b="1" dirty="0" smtClean="0">
                <a:solidFill>
                  <a:srgbClr val="FF0000"/>
                </a:solidFill>
                <a:effectLst>
                  <a:outerShdw blurRad="38100" dist="38100" dir="2700000" algn="tl">
                    <a:srgbClr val="000000">
                      <a:alpha val="43137"/>
                    </a:srgbClr>
                  </a:outerShdw>
                </a:effectLst>
              </a:rPr>
              <a:t>     ESTADO “DESORGANIZADO” ?</a:t>
            </a:r>
            <a:endParaRPr lang="es-AR"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2151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sz="4000" b="1" dirty="0">
                <a:solidFill>
                  <a:schemeClr val="accent1">
                    <a:lumMod val="60000"/>
                    <a:lumOff val="40000"/>
                  </a:schemeClr>
                </a:solidFill>
                <a:effectLst>
                  <a:outerShdw blurRad="38100" dist="38100" dir="2700000" algn="tl">
                    <a:srgbClr val="000000">
                      <a:alpha val="43137"/>
                    </a:srgbClr>
                  </a:outerShdw>
                </a:effectLst>
              </a:rPr>
              <a:t>PROBLEMÁTICAS</a:t>
            </a:r>
          </a:p>
        </p:txBody>
      </p:sp>
      <p:sp>
        <p:nvSpPr>
          <p:cNvPr id="3" name="Marcador de contenido 2"/>
          <p:cNvSpPr>
            <a:spLocks noGrp="1"/>
          </p:cNvSpPr>
          <p:nvPr>
            <p:ph idx="1"/>
          </p:nvPr>
        </p:nvSpPr>
        <p:spPr>
          <a:xfrm>
            <a:off x="475015" y="1567543"/>
            <a:ext cx="11186556" cy="4928260"/>
          </a:xfrm>
        </p:spPr>
        <p:txBody>
          <a:bodyPr>
            <a:normAutofit fontScale="92500" lnSpcReduction="20000"/>
          </a:bodyPr>
          <a:lstStyle/>
          <a:p>
            <a:pPr algn="ctr"/>
            <a:r>
              <a:rPr lang="es-AR" b="1" dirty="0"/>
              <a:t>SECRETO FISCAL: DISPOSICIÓN (AFIP) </a:t>
            </a:r>
            <a:r>
              <a:rPr lang="es-AR" b="1" dirty="0" smtClean="0"/>
              <a:t>98/2009 </a:t>
            </a:r>
          </a:p>
          <a:p>
            <a:pPr marL="0" indent="0">
              <a:buNone/>
            </a:pPr>
            <a:r>
              <a:rPr lang="es-AR" b="1" u="sng" dirty="0" smtClean="0"/>
              <a:t>Secreto</a:t>
            </a:r>
            <a:r>
              <a:rPr lang="es-AR" b="1" dirty="0" smtClean="0"/>
              <a:t>: </a:t>
            </a:r>
            <a:r>
              <a:rPr lang="es-ES" b="1" dirty="0" smtClean="0"/>
              <a:t>Toda </a:t>
            </a:r>
            <a:r>
              <a:rPr lang="es-ES" b="1" dirty="0"/>
              <a:t>información de contenido </a:t>
            </a:r>
            <a:r>
              <a:rPr lang="es-ES" b="1" dirty="0" smtClean="0"/>
              <a:t>económico-patrimonial</a:t>
            </a:r>
          </a:p>
          <a:p>
            <a:pPr marL="0" indent="0">
              <a:buNone/>
            </a:pPr>
            <a:r>
              <a:rPr lang="es-ES" b="1" u="sng" dirty="0" smtClean="0"/>
              <a:t>Levantamiento del secreto</a:t>
            </a:r>
            <a:r>
              <a:rPr lang="es-ES" b="1" dirty="0" smtClean="0"/>
              <a:t>: </a:t>
            </a:r>
          </a:p>
          <a:p>
            <a:pPr marL="0" indent="0">
              <a:buNone/>
            </a:pPr>
            <a:r>
              <a:rPr lang="es-ES" b="1" dirty="0" smtClean="0"/>
              <a:t>El </a:t>
            </a:r>
            <a:r>
              <a:rPr lang="es-ES" b="1" dirty="0"/>
              <a:t>Ministerio Público Fiscal y unidades específicas de investigación que lo integren, mediando orden de juez competente o requerimiento del propio fiscal interviniente. En el último caso, cuando: </a:t>
            </a:r>
          </a:p>
          <a:p>
            <a:pPr marL="0" indent="0">
              <a:buNone/>
            </a:pPr>
            <a:r>
              <a:rPr lang="es-ES" b="1" dirty="0"/>
              <a:t>a) Tenga a su cargo la dirección de la investigación, conforme a lo previsto en los artículos 180 segundo párrafo y 196 primer párrafo, del Código Procesal Penal de la Nación o,</a:t>
            </a:r>
          </a:p>
          <a:p>
            <a:pPr marL="0" indent="0">
              <a:buNone/>
            </a:pPr>
            <a:r>
              <a:rPr lang="es-ES" b="1" dirty="0"/>
              <a:t>b) se trata de denuncias formuladas por </a:t>
            </a:r>
            <a:r>
              <a:rPr lang="es-ES" b="1" dirty="0" smtClean="0"/>
              <a:t>AFIP.</a:t>
            </a:r>
            <a:endParaRPr lang="es-ES" b="1" dirty="0"/>
          </a:p>
          <a:p>
            <a:endParaRPr lang="es-ES" b="1" dirty="0" smtClean="0"/>
          </a:p>
          <a:p>
            <a:r>
              <a:rPr lang="es-ES" b="1" dirty="0" smtClean="0">
                <a:solidFill>
                  <a:srgbClr val="FF0000"/>
                </a:solidFill>
              </a:rPr>
              <a:t>No  se le opone el Secreto Fiscal a la </a:t>
            </a:r>
            <a:r>
              <a:rPr lang="es-ES" b="1" dirty="0">
                <a:solidFill>
                  <a:srgbClr val="FF0000"/>
                </a:solidFill>
              </a:rPr>
              <a:t>Defensoría del Pueblo de la Nación</a:t>
            </a:r>
            <a:r>
              <a:rPr lang="es-ES" b="1" dirty="0"/>
              <a:t>, en el marco de lo dispuesto por el artículo 24 de la ley 24284 y su </a:t>
            </a:r>
            <a:r>
              <a:rPr lang="es-ES" b="1" dirty="0" smtClean="0"/>
              <a:t>modificación</a:t>
            </a:r>
          </a:p>
          <a:p>
            <a:endParaRPr lang="es-ES" b="1" dirty="0"/>
          </a:p>
          <a:p>
            <a:pPr algn="ctr"/>
            <a:r>
              <a:rPr lang="es-ES" b="1" dirty="0" smtClean="0">
                <a:solidFill>
                  <a:srgbClr val="FF0000"/>
                </a:solidFill>
              </a:rPr>
              <a:t>SOLUCIÓN: TRASLADO DEL SECRETO FISCAL AL ORGANISMO REQUIRENTE, BAJO LAS MISMAS PENAS PREVISTAS PARA LA AFIP</a:t>
            </a:r>
            <a:endParaRPr lang="es-ES" b="1" dirty="0">
              <a:solidFill>
                <a:srgbClr val="FF0000"/>
              </a:solidFill>
            </a:endParaRPr>
          </a:p>
          <a:p>
            <a:endParaRPr lang="es-ES" b="1" dirty="0" smtClean="0"/>
          </a:p>
          <a:p>
            <a:pPr marL="0" indent="0">
              <a:buNone/>
            </a:pPr>
            <a:endParaRPr lang="es-ES" b="1" dirty="0" smtClean="0"/>
          </a:p>
        </p:txBody>
      </p:sp>
    </p:spTree>
    <p:extLst>
      <p:ext uri="{BB962C8B-B14F-4D97-AF65-F5344CB8AC3E}">
        <p14:creationId xmlns:p14="http://schemas.microsoft.com/office/powerpoint/2010/main" val="2762125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sz="4400" b="1" dirty="0">
                <a:solidFill>
                  <a:schemeClr val="accent1">
                    <a:lumMod val="60000"/>
                    <a:lumOff val="40000"/>
                  </a:schemeClr>
                </a:solidFill>
                <a:effectLst>
                  <a:outerShdw blurRad="38100" dist="38100" dir="2700000" algn="tl">
                    <a:srgbClr val="000000">
                      <a:alpha val="43137"/>
                    </a:srgbClr>
                  </a:outerShdw>
                </a:effectLst>
              </a:rPr>
              <a:t>PROBLEMÁTICAS</a:t>
            </a:r>
            <a:endParaRPr lang="es-AR" dirty="0"/>
          </a:p>
        </p:txBody>
      </p:sp>
      <p:sp>
        <p:nvSpPr>
          <p:cNvPr id="3" name="Marcador de contenido 2"/>
          <p:cNvSpPr>
            <a:spLocks noGrp="1"/>
          </p:cNvSpPr>
          <p:nvPr>
            <p:ph idx="1"/>
          </p:nvPr>
        </p:nvSpPr>
        <p:spPr>
          <a:xfrm>
            <a:off x="380011" y="1448792"/>
            <a:ext cx="10723419" cy="5082639"/>
          </a:xfrm>
        </p:spPr>
        <p:txBody>
          <a:bodyPr>
            <a:normAutofit fontScale="92500" lnSpcReduction="10000"/>
          </a:bodyPr>
          <a:lstStyle/>
          <a:p>
            <a:r>
              <a:rPr lang="es-AR" b="1" u="sng" dirty="0" smtClean="0"/>
              <a:t>REGISTROS DE LA PROPIEDAD INMUEBLE</a:t>
            </a:r>
          </a:p>
          <a:p>
            <a:pPr marL="0" indent="0">
              <a:buNone/>
            </a:pPr>
            <a:r>
              <a:rPr lang="es-ES" b="1" dirty="0" smtClean="0"/>
              <a:t>           Uno </a:t>
            </a:r>
            <a:r>
              <a:rPr lang="es-ES" b="1" dirty="0"/>
              <a:t>por cada provincia</a:t>
            </a:r>
          </a:p>
          <a:p>
            <a:pPr marL="0" indent="0">
              <a:buNone/>
            </a:pPr>
            <a:r>
              <a:rPr lang="es-ES" b="1" dirty="0" smtClean="0"/>
              <a:t>           Información actual, no histórica</a:t>
            </a:r>
          </a:p>
          <a:p>
            <a:pPr marL="0" indent="0">
              <a:buNone/>
            </a:pPr>
            <a:r>
              <a:rPr lang="es-ES" b="1" dirty="0" smtClean="0"/>
              <a:t>           Registro </a:t>
            </a:r>
            <a:r>
              <a:rPr lang="es-ES" b="1" dirty="0"/>
              <a:t>Nacional de Sociedades: Ley 26.047 del 3/8/2005</a:t>
            </a:r>
          </a:p>
          <a:p>
            <a:r>
              <a:rPr lang="es-ES" b="1" u="sng" dirty="0" smtClean="0"/>
              <a:t>R</a:t>
            </a:r>
            <a:r>
              <a:rPr lang="es-AR" b="1" u="sng" dirty="0" smtClean="0"/>
              <a:t>EGISTROS </a:t>
            </a:r>
            <a:r>
              <a:rPr lang="es-AR" b="1" u="sng" dirty="0"/>
              <a:t>DE </a:t>
            </a:r>
            <a:r>
              <a:rPr lang="es-AR" b="1" u="sng" dirty="0" smtClean="0"/>
              <a:t>SOCIEDADES</a:t>
            </a:r>
          </a:p>
          <a:p>
            <a:pPr marL="0" indent="0">
              <a:buNone/>
            </a:pPr>
            <a:r>
              <a:rPr lang="es-AR" b="1" dirty="0" smtClean="0"/>
              <a:t>           Uno por cada provincia</a:t>
            </a:r>
          </a:p>
          <a:p>
            <a:pPr marL="0" indent="0">
              <a:buNone/>
            </a:pPr>
            <a:r>
              <a:rPr lang="es-AR" b="1" dirty="0"/>
              <a:t> </a:t>
            </a:r>
            <a:r>
              <a:rPr lang="es-AR" b="1" dirty="0" smtClean="0"/>
              <a:t>          Denominación social</a:t>
            </a:r>
            <a:endParaRPr lang="es-AR" b="1" dirty="0"/>
          </a:p>
          <a:p>
            <a:r>
              <a:rPr lang="es-AR" b="1" u="sng" dirty="0" smtClean="0"/>
              <a:t>D.N. REGISTRO AUTOMOTOR (existe registro histórico de titularidad)</a:t>
            </a:r>
          </a:p>
          <a:p>
            <a:pPr marL="0" indent="0">
              <a:buNone/>
            </a:pPr>
            <a:r>
              <a:rPr lang="es-AR" b="1" dirty="0"/>
              <a:t> </a:t>
            </a:r>
            <a:r>
              <a:rPr lang="es-AR" b="1" dirty="0" smtClean="0"/>
              <a:t>          Registro </a:t>
            </a:r>
            <a:r>
              <a:rPr lang="es-AR" b="1" dirty="0"/>
              <a:t>Seccional</a:t>
            </a:r>
          </a:p>
          <a:p>
            <a:pPr marL="0" indent="0">
              <a:buNone/>
            </a:pPr>
            <a:r>
              <a:rPr lang="es-AR" b="1" dirty="0" smtClean="0"/>
              <a:t>           Cédulas </a:t>
            </a:r>
            <a:r>
              <a:rPr lang="es-AR" b="1" dirty="0"/>
              <a:t>autorizados a conducir</a:t>
            </a:r>
          </a:p>
          <a:p>
            <a:r>
              <a:rPr lang="es-AR" b="1" u="sng" dirty="0" smtClean="0"/>
              <a:t>BANCO CENTRAL</a:t>
            </a:r>
          </a:p>
          <a:p>
            <a:pPr marL="0" indent="0">
              <a:buNone/>
            </a:pPr>
            <a:r>
              <a:rPr lang="es-AR" b="1" dirty="0" smtClean="0"/>
              <a:t>            Secreto bancario</a:t>
            </a:r>
          </a:p>
          <a:p>
            <a:pPr marL="0" indent="0">
              <a:buNone/>
            </a:pPr>
            <a:r>
              <a:rPr lang="es-AR" b="1" dirty="0"/>
              <a:t>	</a:t>
            </a:r>
            <a:r>
              <a:rPr lang="es-AR" b="1" dirty="0" smtClean="0"/>
              <a:t>      </a:t>
            </a:r>
            <a:r>
              <a:rPr lang="es-AR" b="1" dirty="0" err="1" smtClean="0"/>
              <a:t>Circularización</a:t>
            </a:r>
            <a:r>
              <a:rPr lang="es-AR" b="1" dirty="0" smtClean="0"/>
              <a:t> a entidades financieras</a:t>
            </a:r>
            <a:endParaRPr lang="es-AR" b="1" dirty="0"/>
          </a:p>
          <a:p>
            <a:endParaRPr lang="es-AR" b="1" dirty="0" smtClean="0"/>
          </a:p>
          <a:p>
            <a:endParaRPr lang="es-AR" b="1" dirty="0" smtClean="0"/>
          </a:p>
          <a:p>
            <a:endParaRPr lang="es-AR" b="1" dirty="0"/>
          </a:p>
          <a:p>
            <a:pPr marL="0" indent="0">
              <a:buNone/>
            </a:pPr>
            <a:endParaRPr lang="es-AR" b="1" dirty="0"/>
          </a:p>
        </p:txBody>
      </p:sp>
    </p:spTree>
    <p:extLst>
      <p:ext uri="{BB962C8B-B14F-4D97-AF65-F5344CB8AC3E}">
        <p14:creationId xmlns:p14="http://schemas.microsoft.com/office/powerpoint/2010/main" val="3906697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6112" y="452717"/>
            <a:ext cx="9404723" cy="1744217"/>
          </a:xfrm>
        </p:spPr>
        <p:txBody>
          <a:bodyPr/>
          <a:lstStyle/>
          <a:p>
            <a:pPr algn="ctr"/>
            <a:r>
              <a:rPr lang="es-AR" sz="4000" b="1" dirty="0" smtClean="0">
                <a:solidFill>
                  <a:schemeClr val="accent1">
                    <a:lumMod val="60000"/>
                    <a:lumOff val="40000"/>
                  </a:schemeClr>
                </a:solidFill>
                <a:effectLst>
                  <a:outerShdw blurRad="38100" dist="38100" dir="2700000" algn="tl">
                    <a:srgbClr val="000000">
                      <a:alpha val="43137"/>
                    </a:srgbClr>
                  </a:outerShdw>
                </a:effectLst>
              </a:rPr>
              <a:t/>
            </a:r>
            <a:br>
              <a:rPr lang="es-AR" sz="4000" b="1" dirty="0" smtClean="0">
                <a:solidFill>
                  <a:schemeClr val="accent1">
                    <a:lumMod val="60000"/>
                    <a:lumOff val="40000"/>
                  </a:schemeClr>
                </a:solidFill>
                <a:effectLst>
                  <a:outerShdw blurRad="38100" dist="38100" dir="2700000" algn="tl">
                    <a:srgbClr val="000000">
                      <a:alpha val="43137"/>
                    </a:srgbClr>
                  </a:outerShdw>
                </a:effectLst>
              </a:rPr>
            </a:br>
            <a:r>
              <a:rPr lang="es-AR" sz="4000" b="1" dirty="0" smtClean="0">
                <a:solidFill>
                  <a:schemeClr val="accent1">
                    <a:lumMod val="60000"/>
                    <a:lumOff val="40000"/>
                  </a:schemeClr>
                </a:solidFill>
                <a:effectLst>
                  <a:outerShdw blurRad="38100" dist="38100" dir="2700000" algn="tl">
                    <a:srgbClr val="000000">
                      <a:alpha val="43137"/>
                    </a:srgbClr>
                  </a:outerShdw>
                </a:effectLst>
              </a:rPr>
              <a:t>PROBLEMÁTICAS</a:t>
            </a:r>
            <a:endParaRPr lang="es-AR" dirty="0"/>
          </a:p>
        </p:txBody>
      </p:sp>
      <p:sp>
        <p:nvSpPr>
          <p:cNvPr id="3" name="2 Marcador de contenido"/>
          <p:cNvSpPr>
            <a:spLocks noGrp="1"/>
          </p:cNvSpPr>
          <p:nvPr>
            <p:ph idx="1"/>
          </p:nvPr>
        </p:nvSpPr>
        <p:spPr>
          <a:xfrm>
            <a:off x="1103313" y="2375065"/>
            <a:ext cx="9394475" cy="3873336"/>
          </a:xfrm>
        </p:spPr>
        <p:txBody>
          <a:bodyPr/>
          <a:lstStyle/>
          <a:p>
            <a:r>
              <a:rPr lang="es-AR" b="1" dirty="0" smtClean="0"/>
              <a:t>Investigación de campo: Policía judicial</a:t>
            </a:r>
          </a:p>
          <a:p>
            <a:r>
              <a:rPr lang="es-AR" b="1" dirty="0" smtClean="0"/>
              <a:t>Mandatos y poderes: Registro</a:t>
            </a:r>
          </a:p>
          <a:p>
            <a:r>
              <a:rPr lang="es-AR" b="1" dirty="0" smtClean="0"/>
              <a:t>Fideicomisos: Registración</a:t>
            </a:r>
          </a:p>
          <a:p>
            <a:r>
              <a:rPr lang="es-AR" b="1" dirty="0" smtClean="0"/>
              <a:t>Oficina Anticorrupción: Anexos Reservados</a:t>
            </a:r>
          </a:p>
          <a:p>
            <a:r>
              <a:rPr lang="es-ES" b="1" dirty="0"/>
              <a:t>Contadores (Declaraciones juradas sobre </a:t>
            </a:r>
            <a:r>
              <a:rPr lang="es-ES" b="1" dirty="0" smtClean="0"/>
              <a:t>origen </a:t>
            </a:r>
            <a:r>
              <a:rPr lang="es-ES" b="1" dirty="0"/>
              <a:t>y licitud de fondos</a:t>
            </a:r>
            <a:r>
              <a:rPr lang="es-ES" b="1" dirty="0" smtClean="0"/>
              <a:t>)</a:t>
            </a:r>
          </a:p>
          <a:p>
            <a:r>
              <a:rPr lang="es-ES" b="1" dirty="0" smtClean="0"/>
              <a:t>Formularios 08 transferencia automotor</a:t>
            </a:r>
            <a:endParaRPr lang="es-ES" b="1" dirty="0"/>
          </a:p>
          <a:p>
            <a:r>
              <a:rPr lang="es-AR" b="1" dirty="0" smtClean="0"/>
              <a:t>Decomiso (embargo preventivo)</a:t>
            </a:r>
          </a:p>
          <a:p>
            <a:pPr marL="0" indent="0">
              <a:buNone/>
            </a:pPr>
            <a:endParaRPr lang="es-AR" b="1" dirty="0"/>
          </a:p>
        </p:txBody>
      </p:sp>
    </p:spTree>
    <p:extLst>
      <p:ext uri="{BB962C8B-B14F-4D97-AF65-F5344CB8AC3E}">
        <p14:creationId xmlns:p14="http://schemas.microsoft.com/office/powerpoint/2010/main" val="3373607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6112" y="452718"/>
            <a:ext cx="10516693" cy="687313"/>
          </a:xfrm>
        </p:spPr>
        <p:txBody>
          <a:bodyPr/>
          <a:lstStyle/>
          <a:p>
            <a:pPr algn="ctr"/>
            <a:r>
              <a:rPr lang="es-AR" b="1" dirty="0" smtClean="0">
                <a:solidFill>
                  <a:srgbClr val="FF0000"/>
                </a:solidFill>
              </a:rPr>
              <a:t>COOPERACION INTERNACIONAL</a:t>
            </a:r>
            <a:endParaRPr lang="es-AR" b="1" dirty="0">
              <a:solidFill>
                <a:srgbClr val="FF0000"/>
              </a:solidFill>
            </a:endParaRPr>
          </a:p>
        </p:txBody>
      </p:sp>
      <p:sp>
        <p:nvSpPr>
          <p:cNvPr id="3" name="2 Marcador de contenido"/>
          <p:cNvSpPr>
            <a:spLocks noGrp="1"/>
          </p:cNvSpPr>
          <p:nvPr>
            <p:ph idx="1"/>
          </p:nvPr>
        </p:nvSpPr>
        <p:spPr>
          <a:xfrm>
            <a:off x="391886" y="1365662"/>
            <a:ext cx="11376561" cy="4882739"/>
          </a:xfrm>
        </p:spPr>
        <p:txBody>
          <a:bodyPr>
            <a:normAutofit fontScale="85000" lnSpcReduction="20000"/>
          </a:bodyPr>
          <a:lstStyle/>
          <a:p>
            <a:r>
              <a:rPr lang="es-ES" b="1" u="sng" dirty="0"/>
              <a:t>AIAMP (Asociación Iberoamericana de Ministerios Públicos</a:t>
            </a:r>
            <a:r>
              <a:rPr lang="es-ES" b="1" u="sng" dirty="0" smtClean="0"/>
              <a:t>) – 22 países</a:t>
            </a:r>
          </a:p>
          <a:p>
            <a:pPr marL="0" indent="0">
              <a:buNone/>
            </a:pPr>
            <a:r>
              <a:rPr lang="es-ES" b="1" dirty="0"/>
              <a:t>	</a:t>
            </a:r>
            <a:r>
              <a:rPr lang="es-ES" b="1" dirty="0" smtClean="0"/>
              <a:t>Andorra, Argentina</a:t>
            </a:r>
            <a:r>
              <a:rPr lang="es-ES" b="1" dirty="0"/>
              <a:t>, Bolivia, Brasil, Colombia, Costa </a:t>
            </a:r>
            <a:r>
              <a:rPr lang="es-ES" b="1" dirty="0" smtClean="0"/>
              <a:t>Rica</a:t>
            </a:r>
            <a:r>
              <a:rPr lang="es-ES" b="1" dirty="0"/>
              <a:t>, Chile, Cuba, </a:t>
            </a:r>
            <a:r>
              <a:rPr lang="es-ES" b="1" dirty="0" smtClean="0"/>
              <a:t>Ecuador</a:t>
            </a:r>
            <a:r>
              <a:rPr lang="es-ES" b="1" dirty="0"/>
              <a:t>, El </a:t>
            </a:r>
            <a:r>
              <a:rPr lang="es-ES" b="1" dirty="0" smtClean="0"/>
              <a:t>	Salvador</a:t>
            </a:r>
            <a:r>
              <a:rPr lang="es-ES" b="1" dirty="0"/>
              <a:t>, </a:t>
            </a:r>
            <a:r>
              <a:rPr lang="es-ES" b="1" dirty="0" smtClean="0"/>
              <a:t>España</a:t>
            </a:r>
            <a:r>
              <a:rPr lang="es-ES" b="1" dirty="0"/>
              <a:t>, </a:t>
            </a:r>
            <a:r>
              <a:rPr lang="es-ES" b="1" dirty="0" smtClean="0"/>
              <a:t>	Guatemala</a:t>
            </a:r>
            <a:r>
              <a:rPr lang="es-ES" b="1" dirty="0"/>
              <a:t>, Honduras, Nicaragua, </a:t>
            </a:r>
            <a:r>
              <a:rPr lang="es-ES" b="1" dirty="0" smtClean="0"/>
              <a:t>	México</a:t>
            </a:r>
            <a:r>
              <a:rPr lang="es-ES" b="1" dirty="0"/>
              <a:t>, Panamá, </a:t>
            </a:r>
            <a:r>
              <a:rPr lang="es-ES" b="1" dirty="0" smtClean="0"/>
              <a:t>	Paraguay</a:t>
            </a:r>
            <a:r>
              <a:rPr lang="es-ES" b="1" dirty="0"/>
              <a:t>, </a:t>
            </a:r>
            <a:r>
              <a:rPr lang="es-ES" b="1" dirty="0" smtClean="0"/>
              <a:t>Perú</a:t>
            </a:r>
            <a:r>
              <a:rPr lang="es-ES" b="1" dirty="0"/>
              <a:t>, </a:t>
            </a:r>
            <a:r>
              <a:rPr lang="es-ES" b="1" dirty="0" smtClean="0"/>
              <a:t>Portugal</a:t>
            </a:r>
            <a:r>
              <a:rPr lang="es-ES" b="1" dirty="0"/>
              <a:t>, República </a:t>
            </a:r>
            <a:r>
              <a:rPr lang="es-ES" b="1" dirty="0" smtClean="0"/>
              <a:t>	Dominicana</a:t>
            </a:r>
            <a:r>
              <a:rPr lang="es-ES" b="1" dirty="0"/>
              <a:t>, </a:t>
            </a:r>
            <a:r>
              <a:rPr lang="es-ES" b="1" dirty="0" smtClean="0"/>
              <a:t>Uruguay </a:t>
            </a:r>
            <a:r>
              <a:rPr lang="es-ES" b="1" dirty="0"/>
              <a:t>y </a:t>
            </a:r>
            <a:r>
              <a:rPr lang="es-ES" b="1" dirty="0" smtClean="0"/>
              <a:t>Venezuela</a:t>
            </a:r>
          </a:p>
          <a:p>
            <a:pPr marL="0" indent="0">
              <a:buNone/>
            </a:pPr>
            <a:endParaRPr lang="es-ES" b="1" dirty="0" smtClean="0"/>
          </a:p>
          <a:p>
            <a:r>
              <a:rPr lang="es-ES" b="1" u="sng" dirty="0"/>
              <a:t>Red de Recuperación de Activos del GAFILAT” (RRAG) – 17 países</a:t>
            </a:r>
          </a:p>
          <a:p>
            <a:pPr marL="0" lvl="0" indent="0">
              <a:buClr>
                <a:srgbClr val="1E5155">
                  <a:lumMod val="40000"/>
                  <a:lumOff val="60000"/>
                </a:srgbClr>
              </a:buClr>
              <a:buNone/>
            </a:pPr>
            <a:r>
              <a:rPr lang="es-ES" b="1" dirty="0"/>
              <a:t>	Argentina, Bolivia, Brasil, Chile, Colombia, Costa Rica, Cuba, Ecuador, Guatemala, Honduras, 	México, Nicaragua, Panamá, 	Paraguay, Perú, República Dominicana y  Uruguay</a:t>
            </a:r>
          </a:p>
          <a:p>
            <a:pPr marL="0" indent="0">
              <a:buNone/>
            </a:pPr>
            <a:endParaRPr lang="es-ES" b="1" dirty="0"/>
          </a:p>
          <a:p>
            <a:pPr marL="0" indent="0">
              <a:buNone/>
            </a:pPr>
            <a:r>
              <a:rPr lang="es-ES" b="1" dirty="0" smtClean="0"/>
              <a:t>	Facilitar </a:t>
            </a:r>
            <a:r>
              <a:rPr lang="es-ES" b="1" dirty="0"/>
              <a:t>la identificación y localización, tendiente a la recuperación de activos, </a:t>
            </a:r>
            <a:r>
              <a:rPr lang="es-ES" b="1" dirty="0" smtClean="0"/>
              <a:t>productos </a:t>
            </a:r>
            <a:r>
              <a:rPr lang="es-ES" b="1" dirty="0"/>
              <a:t>o </a:t>
            </a:r>
            <a:r>
              <a:rPr lang="es-ES" b="1" dirty="0" smtClean="0"/>
              <a:t>	instrumentos </a:t>
            </a:r>
            <a:r>
              <a:rPr lang="es-ES" b="1" dirty="0"/>
              <a:t>de actividades </a:t>
            </a:r>
            <a:r>
              <a:rPr lang="es-ES" b="1" dirty="0" smtClean="0"/>
              <a:t>ilícitas</a:t>
            </a:r>
            <a:endParaRPr lang="es-ES" b="1" dirty="0"/>
          </a:p>
          <a:p>
            <a:pPr marL="0" indent="0">
              <a:buNone/>
            </a:pPr>
            <a:endParaRPr lang="es-ES" b="1" dirty="0"/>
          </a:p>
          <a:p>
            <a:r>
              <a:rPr lang="es-ES" b="1" u="sng" dirty="0"/>
              <a:t>IBERRED (Red Iberoamericana de Cooperación Jurídica Internacional)</a:t>
            </a:r>
          </a:p>
          <a:p>
            <a:pPr marL="0" indent="0">
              <a:buNone/>
            </a:pPr>
            <a:r>
              <a:rPr lang="es-ES" b="1" dirty="0"/>
              <a:t>	Reúne a los Ministerios de Justicia, los Ministerios Públicos y Fiscalías Generales, y los 	Poderes </a:t>
            </a:r>
            <a:r>
              <a:rPr lang="es-ES" b="1" dirty="0" smtClean="0"/>
              <a:t>	Judiciales </a:t>
            </a:r>
            <a:r>
              <a:rPr lang="es-ES" b="1" dirty="0"/>
              <a:t>(22 países de la Comunidad Iberoamericana de Naciones y el 	Tribunal Supremo de Puerto </a:t>
            </a:r>
            <a:r>
              <a:rPr lang="es-ES" b="1" dirty="0" smtClean="0"/>
              <a:t>	Rico</a:t>
            </a:r>
            <a:r>
              <a:rPr lang="es-ES" b="1" dirty="0"/>
              <a:t>)</a:t>
            </a:r>
            <a:endParaRPr lang="es-AR" b="1" dirty="0"/>
          </a:p>
        </p:txBody>
      </p:sp>
    </p:spTree>
    <p:extLst>
      <p:ext uri="{BB962C8B-B14F-4D97-AF65-F5344CB8AC3E}">
        <p14:creationId xmlns:p14="http://schemas.microsoft.com/office/powerpoint/2010/main" val="2643200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6274" y="452718"/>
            <a:ext cx="10355283" cy="1400530"/>
          </a:xfrm>
        </p:spPr>
        <p:txBody>
          <a:bodyPr/>
          <a:lstStyle/>
          <a:p>
            <a:pPr algn="ctr"/>
            <a:r>
              <a:rPr lang="es-AR" b="1" dirty="0" smtClean="0">
                <a:solidFill>
                  <a:srgbClr val="FF0000"/>
                </a:solidFill>
              </a:rPr>
              <a:t>INFORMES PRESENTADOS EN EL PROCESO JUDICIAL</a:t>
            </a:r>
            <a:endParaRPr lang="es-AR" b="1" dirty="0">
              <a:solidFill>
                <a:srgbClr val="FF0000"/>
              </a:solidFill>
            </a:endParaRPr>
          </a:p>
        </p:txBody>
      </p:sp>
      <p:sp>
        <p:nvSpPr>
          <p:cNvPr id="3" name="2 Marcador de contenido"/>
          <p:cNvSpPr>
            <a:spLocks noGrp="1"/>
          </p:cNvSpPr>
          <p:nvPr>
            <p:ph idx="1"/>
          </p:nvPr>
        </p:nvSpPr>
        <p:spPr>
          <a:xfrm>
            <a:off x="1103312" y="2052920"/>
            <a:ext cx="9940740" cy="4195481"/>
          </a:xfrm>
        </p:spPr>
        <p:txBody>
          <a:bodyPr/>
          <a:lstStyle/>
          <a:p>
            <a:pPr algn="just"/>
            <a:r>
              <a:rPr lang="es-AR" b="1" dirty="0" smtClean="0"/>
              <a:t>El informe dando cuenta del relevamiento de la información y las conclusiones de la investigación patrimonial se presentan en forma de escrito en el proceso</a:t>
            </a:r>
          </a:p>
          <a:p>
            <a:pPr algn="just"/>
            <a:r>
              <a:rPr lang="es-AR" b="1" dirty="0" smtClean="0"/>
              <a:t>Durante el desarrollo de la investigación el profesional interviniente, que suscribirá el informe (por lo general un contador público), debe realizar su trabajo teniendo especial cuenta que podrá ser llamado como testigo durante el juicio oral y público –probablemente muchos años después de realizar su informe-.</a:t>
            </a:r>
          </a:p>
          <a:p>
            <a:pPr algn="just"/>
            <a:r>
              <a:rPr lang="es-AR" b="1" dirty="0" smtClean="0"/>
              <a:t>En el juicio oral se verá sometido a las preguntas que puedan realizar la fiscalía, la defensa, los querellantes y el propio tribunal.</a:t>
            </a:r>
          </a:p>
          <a:p>
            <a:pPr algn="just"/>
            <a:r>
              <a:rPr lang="es-AR" b="1" dirty="0" smtClean="0"/>
              <a:t>En su calidad de testigo, le caben las reglas del “falso testimonio”</a:t>
            </a:r>
          </a:p>
          <a:p>
            <a:pPr algn="just"/>
            <a:endParaRPr lang="es-AR" b="1" dirty="0"/>
          </a:p>
        </p:txBody>
      </p:sp>
    </p:spTree>
    <p:extLst>
      <p:ext uri="{BB962C8B-B14F-4D97-AF65-F5344CB8AC3E}">
        <p14:creationId xmlns:p14="http://schemas.microsoft.com/office/powerpoint/2010/main" val="2602415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0309" y="692150"/>
            <a:ext cx="950350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5"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0309" y="2924175"/>
            <a:ext cx="9503508" cy="338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lipse 5"/>
          <p:cNvSpPr/>
          <p:nvPr/>
        </p:nvSpPr>
        <p:spPr>
          <a:xfrm>
            <a:off x="2727570" y="5375275"/>
            <a:ext cx="7534031" cy="7143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91249" tIns="45623" rIns="91249" bIns="45623" anchor="ctr"/>
          <a:lstStyle/>
          <a:p>
            <a:pPr algn="ctr">
              <a:defRPr/>
            </a:pPr>
            <a:endParaRPr lang="es-AR">
              <a:solidFill>
                <a:prstClr val="white"/>
              </a:solidFill>
            </a:endParaRPr>
          </a:p>
        </p:txBody>
      </p:sp>
      <p:sp>
        <p:nvSpPr>
          <p:cNvPr id="7" name="Elipse 6"/>
          <p:cNvSpPr/>
          <p:nvPr/>
        </p:nvSpPr>
        <p:spPr>
          <a:xfrm>
            <a:off x="2727570" y="5734053"/>
            <a:ext cx="7534031" cy="7302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91249" tIns="45623" rIns="91249" bIns="45623" anchor="ctr"/>
          <a:lstStyle/>
          <a:p>
            <a:pPr algn="ctr">
              <a:defRPr/>
            </a:pPr>
            <a:endParaRPr lang="es-AR">
              <a:solidFill>
                <a:prstClr val="white"/>
              </a:solidFill>
            </a:endParaRPr>
          </a:p>
        </p:txBody>
      </p:sp>
    </p:spTree>
    <p:extLst>
      <p:ext uri="{BB962C8B-B14F-4D97-AF65-F5344CB8AC3E}">
        <p14:creationId xmlns:p14="http://schemas.microsoft.com/office/powerpoint/2010/main" val="8895779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sz="3600" b="1" dirty="0" smtClean="0">
                <a:solidFill>
                  <a:schemeClr val="accent1">
                    <a:lumMod val="60000"/>
                    <a:lumOff val="40000"/>
                  </a:schemeClr>
                </a:solidFill>
                <a:effectLst>
                  <a:outerShdw blurRad="38100" dist="38100" dir="2700000" algn="tl">
                    <a:srgbClr val="000000">
                      <a:alpha val="43137"/>
                    </a:srgbClr>
                  </a:outerShdw>
                </a:effectLst>
              </a:rPr>
              <a:t/>
            </a:r>
            <a:br>
              <a:rPr lang="es-AR" sz="3600" b="1" dirty="0" smtClean="0">
                <a:solidFill>
                  <a:schemeClr val="accent1">
                    <a:lumMod val="60000"/>
                    <a:lumOff val="40000"/>
                  </a:schemeClr>
                </a:solidFill>
                <a:effectLst>
                  <a:outerShdw blurRad="38100" dist="38100" dir="2700000" algn="tl">
                    <a:srgbClr val="000000">
                      <a:alpha val="43137"/>
                    </a:srgbClr>
                  </a:outerShdw>
                </a:effectLst>
              </a:rPr>
            </a:br>
            <a:r>
              <a:rPr lang="es-AR" sz="3600" b="1" dirty="0" smtClean="0">
                <a:solidFill>
                  <a:schemeClr val="accent1">
                    <a:lumMod val="60000"/>
                    <a:lumOff val="40000"/>
                  </a:schemeClr>
                </a:solidFill>
                <a:effectLst>
                  <a:outerShdw blurRad="38100" dist="38100" dir="2700000" algn="tl">
                    <a:srgbClr val="000000">
                      <a:alpha val="43137"/>
                    </a:srgbClr>
                  </a:outerShdw>
                </a:effectLst>
              </a:rPr>
              <a:t>EQUIPOS CONJUNTOS DE INVESTIGACIÓN</a:t>
            </a:r>
            <a:endParaRPr lang="es-AR" sz="3600" b="1" dirty="0">
              <a:solidFill>
                <a:schemeClr val="accent1">
                  <a:lumMod val="60000"/>
                  <a:lumOff val="40000"/>
                </a:schemeClr>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103312" y="2052920"/>
            <a:ext cx="10154496" cy="4195481"/>
          </a:xfrm>
        </p:spPr>
        <p:txBody>
          <a:bodyPr/>
          <a:lstStyle/>
          <a:p>
            <a:r>
              <a:rPr lang="es-AR" b="1" dirty="0" smtClean="0">
                <a:effectLst>
                  <a:outerShdw blurRad="38100" dist="38100" dir="2700000" algn="tl">
                    <a:srgbClr val="000000">
                      <a:alpha val="43137"/>
                    </a:srgbClr>
                  </a:outerShdw>
                </a:effectLst>
              </a:rPr>
              <a:t>DISTINTOS TIPOS DE DELITOS (Corrupción, Trata de Personas, Evasión, Contrabando, Narcotráfico, etc.)</a:t>
            </a:r>
          </a:p>
          <a:p>
            <a:pPr marL="0" indent="0">
              <a:buNone/>
            </a:pPr>
            <a:endParaRPr lang="es-AR" b="1" dirty="0" smtClean="0">
              <a:effectLst>
                <a:outerShdw blurRad="38100" dist="38100" dir="2700000" algn="tl">
                  <a:srgbClr val="000000">
                    <a:alpha val="43137"/>
                  </a:srgbClr>
                </a:outerShdw>
              </a:effectLst>
            </a:endParaRPr>
          </a:p>
          <a:p>
            <a:r>
              <a:rPr lang="es-AR" b="1" dirty="0" smtClean="0">
                <a:effectLst>
                  <a:outerShdw blurRad="38100" dist="38100" dir="2700000" algn="tl">
                    <a:srgbClr val="000000">
                      <a:alpha val="43137"/>
                    </a:srgbClr>
                  </a:outerShdw>
                </a:effectLst>
              </a:rPr>
              <a:t>TODOS RELACIONADOS DIRECTAMENTE CON LA PRODUCCIÓN DE GANANCIAS DE ORÍGEN ILÍCITO </a:t>
            </a:r>
          </a:p>
          <a:p>
            <a:pPr marL="0" indent="0">
              <a:buNone/>
            </a:pPr>
            <a:endParaRPr lang="es-AR" b="1" dirty="0" smtClean="0">
              <a:effectLst>
                <a:outerShdw blurRad="38100" dist="38100" dir="2700000" algn="tl">
                  <a:srgbClr val="000000">
                    <a:alpha val="43137"/>
                  </a:srgbClr>
                </a:outerShdw>
              </a:effectLst>
            </a:endParaRPr>
          </a:p>
          <a:p>
            <a:r>
              <a:rPr lang="es-AR" b="1" dirty="0" smtClean="0">
                <a:effectLst>
                  <a:outerShdw blurRad="38100" dist="38100" dir="2700000" algn="tl">
                    <a:srgbClr val="000000">
                      <a:alpha val="43137"/>
                    </a:srgbClr>
                  </a:outerShdw>
                </a:effectLst>
              </a:rPr>
              <a:t>NECESIDAD DE “LAVADO” o “BLANQUEO” – COSTO/BENEFICIO</a:t>
            </a:r>
          </a:p>
          <a:p>
            <a:pPr marL="0" indent="0">
              <a:buNone/>
            </a:pPr>
            <a:endParaRPr lang="es-AR" b="1" dirty="0" smtClean="0">
              <a:effectLst>
                <a:outerShdw blurRad="38100" dist="38100" dir="2700000" algn="tl">
                  <a:srgbClr val="000000">
                    <a:alpha val="43137"/>
                  </a:srgbClr>
                </a:outerShdw>
              </a:effectLst>
            </a:endParaRPr>
          </a:p>
          <a:p>
            <a:r>
              <a:rPr lang="es-AR" b="1" dirty="0" smtClean="0">
                <a:effectLst>
                  <a:outerShdw blurRad="38100" dist="38100" dir="2700000" algn="tl">
                    <a:srgbClr val="000000">
                      <a:alpha val="43137"/>
                    </a:srgbClr>
                  </a:outerShdw>
                </a:effectLst>
              </a:rPr>
              <a:t>EQUIPOS INTERDISCIPLINARIOS (Abogados, contadores, expertos en sistemas informáticos, policía judicial, etc.)</a:t>
            </a:r>
          </a:p>
          <a:p>
            <a:pPr marL="0" indent="0">
              <a:buNone/>
            </a:pPr>
            <a:endParaRPr lang="es-AR" dirty="0" smtClean="0"/>
          </a:p>
          <a:p>
            <a:endParaRPr lang="es-AR" dirty="0"/>
          </a:p>
        </p:txBody>
      </p:sp>
    </p:spTree>
    <p:extLst>
      <p:ext uri="{BB962C8B-B14F-4D97-AF65-F5344CB8AC3E}">
        <p14:creationId xmlns:p14="http://schemas.microsoft.com/office/powerpoint/2010/main" val="2381675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4771" y="274639"/>
            <a:ext cx="10937631" cy="1613539"/>
          </a:xfrm>
        </p:spPr>
        <p:txBody>
          <a:bodyPr/>
          <a:lstStyle/>
          <a:p>
            <a:pPr algn="ctr">
              <a:defRPr/>
            </a:pPr>
            <a:r>
              <a:rPr lang="es-ES_tradnl" b="1" u="sng" dirty="0" smtClean="0">
                <a:solidFill>
                  <a:srgbClr val="FF0000"/>
                </a:solidFill>
                <a:effectLst>
                  <a:outerShdw blurRad="38100" dist="38100" dir="2700000" algn="tl">
                    <a:srgbClr val="000000">
                      <a:alpha val="43137"/>
                    </a:srgbClr>
                  </a:outerShdw>
                </a:effectLst>
              </a:rPr>
              <a:t/>
            </a:r>
            <a:br>
              <a:rPr lang="es-ES_tradnl" b="1" u="sng" dirty="0" smtClean="0">
                <a:solidFill>
                  <a:srgbClr val="FF0000"/>
                </a:solidFill>
                <a:effectLst>
                  <a:outerShdw blurRad="38100" dist="38100" dir="2700000" algn="tl">
                    <a:srgbClr val="000000">
                      <a:alpha val="43137"/>
                    </a:srgbClr>
                  </a:outerShdw>
                </a:effectLst>
              </a:rPr>
            </a:br>
            <a:r>
              <a:rPr lang="es-ES_tradnl" b="1" u="sng" dirty="0" smtClean="0">
                <a:solidFill>
                  <a:srgbClr val="FF0000"/>
                </a:solidFill>
                <a:effectLst>
                  <a:outerShdw blurRad="38100" dist="38100" dir="2700000" algn="tl">
                    <a:srgbClr val="000000">
                      <a:alpha val="43137"/>
                    </a:srgbClr>
                  </a:outerShdw>
                </a:effectLst>
              </a:rPr>
              <a:t>FUENTES DE INFORMACIÓN</a:t>
            </a:r>
            <a:endParaRPr lang="es-AR" b="1" u="sng" dirty="0">
              <a:solidFill>
                <a:srgbClr val="FF0000"/>
              </a:solidFill>
              <a:effectLst>
                <a:outerShdw blurRad="38100" dist="38100" dir="2700000" algn="tl">
                  <a:srgbClr val="000000">
                    <a:alpha val="43137"/>
                  </a:srgbClr>
                </a:outerShdw>
              </a:effectLst>
            </a:endParaRPr>
          </a:p>
        </p:txBody>
      </p:sp>
      <p:sp>
        <p:nvSpPr>
          <p:cNvPr id="113667" name="2 Marcador de contenido"/>
          <p:cNvSpPr>
            <a:spLocks noGrp="1"/>
          </p:cNvSpPr>
          <p:nvPr>
            <p:ph idx="1"/>
          </p:nvPr>
        </p:nvSpPr>
        <p:spPr/>
        <p:txBody>
          <a:bodyPr/>
          <a:lstStyle/>
          <a:p>
            <a:endParaRPr lang="es-ES_tradnl" altLang="es-AR" dirty="0" smtClean="0"/>
          </a:p>
          <a:p>
            <a:pPr algn="ctr"/>
            <a:r>
              <a:rPr lang="es-ES_tradnl" altLang="es-AR" sz="2800" b="1" dirty="0" smtClean="0"/>
              <a:t>Muchas veces la información está en poder de organismos (públicos o privados) con los cuales el investigado mantiene estrechas relaciones o directamente dependen de él</a:t>
            </a:r>
          </a:p>
        </p:txBody>
      </p:sp>
    </p:spTree>
    <p:extLst>
      <p:ext uri="{BB962C8B-B14F-4D97-AF65-F5344CB8AC3E}">
        <p14:creationId xmlns:p14="http://schemas.microsoft.com/office/powerpoint/2010/main" val="176389803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Título"/>
          <p:cNvSpPr>
            <a:spLocks noGrp="1"/>
          </p:cNvSpPr>
          <p:nvPr>
            <p:ph type="title" idx="4294967295"/>
          </p:nvPr>
        </p:nvSpPr>
        <p:spPr>
          <a:xfrm>
            <a:off x="1842480" y="463551"/>
            <a:ext cx="8518769" cy="1377125"/>
          </a:xfrm>
        </p:spPr>
        <p:txBody>
          <a:bodyPr/>
          <a:lstStyle/>
          <a:p>
            <a:pPr algn="ctr" eaLnBrk="1" hangingPunct="1"/>
            <a:r>
              <a:rPr lang="en-GB" altLang="es-AR" sz="4000" b="1" u="sng" dirty="0" smtClean="0">
                <a:solidFill>
                  <a:srgbClr val="FF0000"/>
                </a:solidFill>
              </a:rPr>
              <a:t>BUSQUEDA DE INFORMACIÓN FINANCIERA Y PATRIMONIAL</a:t>
            </a:r>
            <a:endParaRPr lang="es-AR" altLang="es-AR" sz="4000" b="1" u="sng" dirty="0" smtClean="0">
              <a:solidFill>
                <a:srgbClr val="FF0000"/>
              </a:solidFill>
            </a:endParaRPr>
          </a:p>
        </p:txBody>
      </p:sp>
      <p:sp>
        <p:nvSpPr>
          <p:cNvPr id="109571" name="5 Rectángulo"/>
          <p:cNvSpPr>
            <a:spLocks noChangeArrowheads="1"/>
          </p:cNvSpPr>
          <p:nvPr/>
        </p:nvSpPr>
        <p:spPr bwMode="auto">
          <a:xfrm>
            <a:off x="511909" y="2855915"/>
            <a:ext cx="1125610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Char char="-"/>
            </a:pPr>
            <a:r>
              <a:rPr lang="es-ES" altLang="es-AR" sz="2400" b="1" dirty="0">
                <a:latin typeface="Times New Roman" pitchFamily="18" charset="0"/>
                <a:ea typeface="Arial Unicode MS" pitchFamily="34" charset="-128"/>
                <a:cs typeface="Arial Unicode MS" pitchFamily="34" charset="-128"/>
              </a:rPr>
              <a:t>PERIODO DE INVESTIGACIÓN</a:t>
            </a:r>
          </a:p>
          <a:p>
            <a:pPr algn="ctr" eaLnBrk="1" hangingPunct="1">
              <a:spcBef>
                <a:spcPct val="0"/>
              </a:spcBef>
              <a:buFontTx/>
              <a:buChar char="-"/>
            </a:pPr>
            <a:r>
              <a:rPr lang="es-ES" altLang="es-AR" sz="2400" b="1" dirty="0">
                <a:latin typeface="Times New Roman" pitchFamily="18" charset="0"/>
                <a:ea typeface="Arial Unicode MS" pitchFamily="34" charset="-128"/>
                <a:cs typeface="Arial Unicode MS" pitchFamily="34" charset="-128"/>
              </a:rPr>
              <a:t>PLAZO DE RESPUESTA</a:t>
            </a:r>
          </a:p>
          <a:p>
            <a:pPr algn="ctr" eaLnBrk="1" hangingPunct="1">
              <a:spcBef>
                <a:spcPct val="0"/>
              </a:spcBef>
              <a:buFontTx/>
              <a:buChar char="-"/>
            </a:pPr>
            <a:r>
              <a:rPr lang="es-ES" altLang="es-AR" sz="2400" b="1" dirty="0">
                <a:latin typeface="Times New Roman" pitchFamily="18" charset="0"/>
                <a:ea typeface="Arial Unicode MS" pitchFamily="34" charset="-128"/>
                <a:cs typeface="Arial Unicode MS" pitchFamily="34" charset="-128"/>
              </a:rPr>
              <a:t>VERBO: “SON O FUERON”</a:t>
            </a:r>
          </a:p>
          <a:p>
            <a:pPr algn="ctr" eaLnBrk="1" hangingPunct="1">
              <a:spcBef>
                <a:spcPct val="0"/>
              </a:spcBef>
              <a:buFontTx/>
              <a:buChar char="-"/>
            </a:pPr>
            <a:r>
              <a:rPr lang="es-ES" altLang="es-AR" sz="2400" b="1" dirty="0">
                <a:latin typeface="Times New Roman" pitchFamily="18" charset="0"/>
                <a:ea typeface="Arial Unicode MS" pitchFamily="34" charset="-128"/>
                <a:cs typeface="Arial Unicode MS" pitchFamily="34" charset="-128"/>
              </a:rPr>
              <a:t>PREGUNTA BIEN FORMULADA (evita pérdidas de tiempo)</a:t>
            </a:r>
          </a:p>
          <a:p>
            <a:pPr algn="ctr" eaLnBrk="1" hangingPunct="1">
              <a:spcBef>
                <a:spcPct val="0"/>
              </a:spcBef>
              <a:buFontTx/>
              <a:buChar char="-"/>
            </a:pPr>
            <a:r>
              <a:rPr lang="es-ES" altLang="es-AR" sz="2400" b="1" dirty="0">
                <a:latin typeface="Times New Roman" pitchFamily="18" charset="0"/>
                <a:ea typeface="Arial Unicode MS" pitchFamily="34" charset="-128"/>
                <a:cs typeface="Arial Unicode MS" pitchFamily="34" charset="-128"/>
              </a:rPr>
              <a:t>GRUPO FAMILIAR PRIMARIO </a:t>
            </a:r>
            <a:r>
              <a:rPr lang="es-ES" altLang="es-AR" sz="2400" b="1" dirty="0" smtClean="0">
                <a:latin typeface="Times New Roman" pitchFamily="18" charset="0"/>
                <a:ea typeface="Arial Unicode MS" pitchFamily="34" charset="-128"/>
                <a:cs typeface="Arial Unicode MS" pitchFamily="34" charset="-128"/>
              </a:rPr>
              <a:t>– TESTAFERROS - SOCIEDADES</a:t>
            </a:r>
            <a:endParaRPr lang="es-ES" altLang="es-AR" sz="2400" b="1" dirty="0">
              <a:latin typeface="Times New Roman" pitchFamily="18" charset="0"/>
              <a:ea typeface="Arial Unicode MS" pitchFamily="34" charset="-128"/>
              <a:cs typeface="Arial Unicode MS" pitchFamily="34" charset="-128"/>
            </a:endParaRPr>
          </a:p>
          <a:p>
            <a:pPr algn="ctr" eaLnBrk="1" hangingPunct="1">
              <a:spcBef>
                <a:spcPct val="0"/>
              </a:spcBef>
              <a:buFontTx/>
              <a:buChar char="-"/>
            </a:pPr>
            <a:r>
              <a:rPr lang="es-ES" altLang="es-AR" sz="2400" b="1" dirty="0">
                <a:latin typeface="Times New Roman" pitchFamily="18" charset="0"/>
                <a:ea typeface="Arial Unicode MS" pitchFamily="34" charset="-128"/>
                <a:cs typeface="Arial Unicode MS" pitchFamily="34" charset="-128"/>
              </a:rPr>
              <a:t>VERDAD FORMAL vs. VERDAD MATERIAL</a:t>
            </a:r>
          </a:p>
          <a:p>
            <a:pPr algn="ctr" eaLnBrk="1" hangingPunct="1">
              <a:spcBef>
                <a:spcPct val="0"/>
              </a:spcBef>
              <a:buFontTx/>
              <a:buChar char="-"/>
            </a:pPr>
            <a:r>
              <a:rPr lang="es-ES" altLang="es-AR" sz="2400" b="1" dirty="0">
                <a:latin typeface="Times New Roman" pitchFamily="18" charset="0"/>
                <a:ea typeface="Arial Unicode MS" pitchFamily="34" charset="-128"/>
                <a:cs typeface="Arial Unicode MS" pitchFamily="34" charset="-128"/>
              </a:rPr>
              <a:t>EXHORTOS </a:t>
            </a:r>
            <a:r>
              <a:rPr lang="es-ES" altLang="es-AR" sz="2400" b="1" dirty="0" smtClean="0">
                <a:latin typeface="Times New Roman" pitchFamily="18" charset="0"/>
                <a:ea typeface="Arial Unicode MS" pitchFamily="34" charset="-128"/>
                <a:cs typeface="Arial Unicode MS" pitchFamily="34" charset="-128"/>
              </a:rPr>
              <a:t>INTERNACIONALES – DOBLE CIUDADANÍA </a:t>
            </a:r>
            <a:r>
              <a:rPr lang="es-ES" altLang="es-AR" sz="2400" b="1" dirty="0">
                <a:latin typeface="Times New Roman" pitchFamily="18" charset="0"/>
                <a:ea typeface="Arial Unicode MS" pitchFamily="34" charset="-128"/>
                <a:cs typeface="Arial Unicode MS" pitchFamily="34" charset="-128"/>
              </a:rPr>
              <a:t>(</a:t>
            </a:r>
            <a:r>
              <a:rPr lang="es-ES" altLang="es-AR" sz="2400" b="1" dirty="0" err="1">
                <a:latin typeface="Times New Roman" pitchFamily="18" charset="0"/>
                <a:ea typeface="Arial Unicode MS" pitchFamily="34" charset="-128"/>
                <a:cs typeface="Arial Unicode MS" pitchFamily="34" charset="-128"/>
              </a:rPr>
              <a:t>dni</a:t>
            </a:r>
            <a:r>
              <a:rPr lang="es-ES" altLang="es-AR" sz="2400" b="1" dirty="0">
                <a:latin typeface="Times New Roman" pitchFamily="18" charset="0"/>
                <a:ea typeface="Arial Unicode MS" pitchFamily="34" charset="-128"/>
                <a:cs typeface="Arial Unicode MS" pitchFamily="34" charset="-128"/>
              </a:rPr>
              <a:t>, pasaporte nacional y extranjero, fecha de nacimiento, etc.)</a:t>
            </a:r>
          </a:p>
          <a:p>
            <a:pPr algn="ctr" eaLnBrk="1" hangingPunct="1">
              <a:spcBef>
                <a:spcPct val="0"/>
              </a:spcBef>
              <a:buFontTx/>
              <a:buChar char="-"/>
            </a:pPr>
            <a:r>
              <a:rPr lang="es-ES" altLang="es-AR" sz="2400" b="1" dirty="0">
                <a:latin typeface="Times New Roman" pitchFamily="18" charset="0"/>
                <a:ea typeface="Arial Unicode MS" pitchFamily="34" charset="-128"/>
                <a:cs typeface="Arial Unicode MS" pitchFamily="34" charset="-128"/>
              </a:rPr>
              <a:t>PERITAJES CONTABLES (es una prueba más incorporada al proceso)</a:t>
            </a:r>
          </a:p>
        </p:txBody>
      </p:sp>
    </p:spTree>
    <p:extLst>
      <p:ext uri="{BB962C8B-B14F-4D97-AF65-F5344CB8AC3E}">
        <p14:creationId xmlns:p14="http://schemas.microsoft.com/office/powerpoint/2010/main" val="22312988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2" y="166255"/>
            <a:ext cx="9404723" cy="1211284"/>
          </a:xfrm>
        </p:spPr>
        <p:txBody>
          <a:bodyPr/>
          <a:lstStyle/>
          <a:p>
            <a:pPr algn="ctr"/>
            <a:r>
              <a:rPr lang="es-AR" sz="4400" b="1" dirty="0" smtClean="0">
                <a:solidFill>
                  <a:schemeClr val="accent1">
                    <a:lumMod val="60000"/>
                    <a:lumOff val="40000"/>
                  </a:schemeClr>
                </a:solidFill>
                <a:effectLst>
                  <a:outerShdw blurRad="38100" dist="38100" dir="2700000" algn="tl">
                    <a:srgbClr val="000000">
                      <a:alpha val="43137"/>
                    </a:srgbClr>
                  </a:outerShdw>
                </a:effectLst>
              </a:rPr>
              <a:t>FUENTES DE INFORMACIÓN DE ACCESO PÚBLICO</a:t>
            </a:r>
            <a:endParaRPr lang="es-AR" dirty="0"/>
          </a:p>
        </p:txBody>
      </p:sp>
      <p:sp>
        <p:nvSpPr>
          <p:cNvPr id="3" name="Marcador de contenido 2"/>
          <p:cNvSpPr>
            <a:spLocks noGrp="1"/>
          </p:cNvSpPr>
          <p:nvPr>
            <p:ph idx="1"/>
          </p:nvPr>
        </p:nvSpPr>
        <p:spPr>
          <a:xfrm>
            <a:off x="1103313" y="1852553"/>
            <a:ext cx="9881363" cy="4821381"/>
          </a:xfrm>
        </p:spPr>
        <p:txBody>
          <a:bodyPr>
            <a:normAutofit lnSpcReduction="10000"/>
          </a:bodyPr>
          <a:lstStyle/>
          <a:p>
            <a:r>
              <a:rPr lang="es-AR" b="1" dirty="0" smtClean="0"/>
              <a:t>AFIP: Constancia de inscripción</a:t>
            </a:r>
          </a:p>
          <a:p>
            <a:r>
              <a:rPr lang="es-AR" b="1" dirty="0" smtClean="0"/>
              <a:t>D.N. Registro Automotor: </a:t>
            </a:r>
            <a:r>
              <a:rPr lang="es-ES" b="1" dirty="0"/>
              <a:t>A partir del número de dominio – Apellido y Nombre – Nro. de documento y/o </a:t>
            </a:r>
            <a:r>
              <a:rPr lang="es-ES" b="1" dirty="0" smtClean="0"/>
              <a:t>CUIT - SE OBTIENE: Registro </a:t>
            </a:r>
            <a:r>
              <a:rPr lang="es-ES" b="1" dirty="0"/>
              <a:t>Seccional donde se encuentra radicado un automotor, maquinaria o </a:t>
            </a:r>
            <a:r>
              <a:rPr lang="es-ES" b="1" dirty="0" err="1" smtClean="0"/>
              <a:t>motovehículo</a:t>
            </a:r>
            <a:endParaRPr lang="es-ES" b="1" dirty="0" smtClean="0"/>
          </a:p>
          <a:p>
            <a:r>
              <a:rPr lang="es-ES" b="1" dirty="0" smtClean="0"/>
              <a:t>Veraz / Nosis: Información financiera</a:t>
            </a:r>
          </a:p>
          <a:p>
            <a:r>
              <a:rPr lang="es-ES" b="1" dirty="0" smtClean="0"/>
              <a:t>Infracciones de tránsito (dominio y/o número de documento)</a:t>
            </a:r>
          </a:p>
          <a:p>
            <a:r>
              <a:rPr lang="es-ES" b="1" dirty="0" smtClean="0"/>
              <a:t>INPI: Registro de marcas y patentes</a:t>
            </a:r>
          </a:p>
          <a:p>
            <a:r>
              <a:rPr lang="es-ES" b="1" dirty="0"/>
              <a:t>Consulta de Deudores del BCRA</a:t>
            </a:r>
            <a:r>
              <a:rPr lang="es-ES" b="1" dirty="0" smtClean="0"/>
              <a:t>: Datos </a:t>
            </a:r>
            <a:r>
              <a:rPr lang="es-ES" b="1" dirty="0"/>
              <a:t>de cheques </a:t>
            </a:r>
            <a:r>
              <a:rPr lang="es-ES" b="1" dirty="0" smtClean="0"/>
              <a:t>rechazados y situación crediticia general</a:t>
            </a:r>
            <a:endParaRPr lang="es-ES" b="1" dirty="0"/>
          </a:p>
          <a:p>
            <a:r>
              <a:rPr lang="es-ES" b="1" dirty="0" smtClean="0"/>
              <a:t>Buscadores (Google y otros), Facebook, Instagram</a:t>
            </a:r>
          </a:p>
          <a:p>
            <a:pPr marL="0" indent="0">
              <a:buNone/>
            </a:pPr>
            <a:endParaRPr lang="es-ES" b="1" dirty="0"/>
          </a:p>
          <a:p>
            <a:pPr marL="0" indent="0" algn="ctr">
              <a:buNone/>
            </a:pPr>
            <a:r>
              <a:rPr lang="es-ES" b="1" dirty="0" smtClean="0"/>
              <a:t>INFORMACIÓN MUY BÁSICA QUE NO PERMITE OBTENER INFORMACIÓN DE REAL INTERÉS PARA LA INVESTIGACIÓN PATRIMONIAL Y FINANCIERA </a:t>
            </a:r>
            <a:endParaRPr lang="es-ES" b="1" dirty="0"/>
          </a:p>
          <a:p>
            <a:endParaRPr lang="es-AR" b="1" dirty="0" smtClean="0"/>
          </a:p>
          <a:p>
            <a:endParaRPr lang="es-AR" b="1" dirty="0"/>
          </a:p>
        </p:txBody>
      </p:sp>
    </p:spTree>
    <p:extLst>
      <p:ext uri="{BB962C8B-B14F-4D97-AF65-F5344CB8AC3E}">
        <p14:creationId xmlns:p14="http://schemas.microsoft.com/office/powerpoint/2010/main" val="3055426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sz="4000" b="1" dirty="0">
                <a:solidFill>
                  <a:schemeClr val="accent1">
                    <a:lumMod val="60000"/>
                    <a:lumOff val="40000"/>
                  </a:schemeClr>
                </a:solidFill>
                <a:effectLst>
                  <a:outerShdw blurRad="38100" dist="38100" dir="2700000" algn="tl">
                    <a:srgbClr val="000000">
                      <a:alpha val="43137"/>
                    </a:srgbClr>
                  </a:outerShdw>
                </a:effectLst>
              </a:rPr>
              <a:t>FUENTES DE INFORMACIÓN DE ACCESO </a:t>
            </a:r>
            <a:r>
              <a:rPr lang="es-AR" sz="4000" b="1" dirty="0" smtClean="0">
                <a:solidFill>
                  <a:schemeClr val="accent1">
                    <a:lumMod val="60000"/>
                    <a:lumOff val="40000"/>
                  </a:schemeClr>
                </a:solidFill>
                <a:effectLst>
                  <a:outerShdw blurRad="38100" dist="38100" dir="2700000" algn="tl">
                    <a:srgbClr val="000000">
                      <a:alpha val="43137"/>
                    </a:srgbClr>
                  </a:outerShdw>
                </a:effectLst>
              </a:rPr>
              <a:t>A TRAVÉS DE CLAVES</a:t>
            </a:r>
            <a:endParaRPr lang="es-AR" dirty="0"/>
          </a:p>
        </p:txBody>
      </p:sp>
      <p:sp>
        <p:nvSpPr>
          <p:cNvPr id="3" name="Marcador de contenido 2"/>
          <p:cNvSpPr>
            <a:spLocks noGrp="1"/>
          </p:cNvSpPr>
          <p:nvPr>
            <p:ph idx="1"/>
          </p:nvPr>
        </p:nvSpPr>
        <p:spPr>
          <a:xfrm>
            <a:off x="1103313" y="2052920"/>
            <a:ext cx="10617633" cy="4195481"/>
          </a:xfrm>
        </p:spPr>
        <p:txBody>
          <a:bodyPr/>
          <a:lstStyle/>
          <a:p>
            <a:r>
              <a:rPr lang="es-AR" b="1" dirty="0" smtClean="0"/>
              <a:t>DIR. NACIONAL DE MIGRACIONES</a:t>
            </a:r>
          </a:p>
          <a:p>
            <a:r>
              <a:rPr lang="es-AR" b="1" dirty="0" smtClean="0"/>
              <a:t>DIR. NACIONAL REGISTRO DEL AUTOMOTOR</a:t>
            </a:r>
          </a:p>
          <a:p>
            <a:r>
              <a:rPr lang="es-AR" b="1" dirty="0" smtClean="0"/>
              <a:t>REGISTRO PROPIEDAD INMUEBLE CABA</a:t>
            </a:r>
          </a:p>
          <a:p>
            <a:r>
              <a:rPr lang="es-AR" b="1" dirty="0" smtClean="0"/>
              <a:t>VERAZ / NOSIS</a:t>
            </a:r>
          </a:p>
          <a:p>
            <a:pPr marL="0" indent="0">
              <a:buNone/>
            </a:pPr>
            <a:endParaRPr lang="es-AR" b="1" dirty="0" smtClean="0"/>
          </a:p>
          <a:p>
            <a:pPr marL="0" indent="0">
              <a:buNone/>
            </a:pPr>
            <a:endParaRPr lang="es-AR" b="1" dirty="0"/>
          </a:p>
          <a:p>
            <a:pPr marL="0" indent="0" algn="ctr">
              <a:buNone/>
            </a:pPr>
            <a:r>
              <a:rPr lang="es-AR" b="1" dirty="0" smtClean="0"/>
              <a:t>BRINDA INFORMACIÓN UN POCO MÁS PRECISA, PERO NO SUFICIENTE PARA LA INVESTIGACIÓN PATRIMONIAL Y FINANCIERA</a:t>
            </a:r>
            <a:endParaRPr lang="es-AR" b="1" dirty="0"/>
          </a:p>
        </p:txBody>
      </p:sp>
    </p:spTree>
    <p:extLst>
      <p:ext uri="{BB962C8B-B14F-4D97-AF65-F5344CB8AC3E}">
        <p14:creationId xmlns:p14="http://schemas.microsoft.com/office/powerpoint/2010/main" val="1597058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6112" y="452718"/>
            <a:ext cx="10623571" cy="1400530"/>
          </a:xfrm>
        </p:spPr>
        <p:txBody>
          <a:bodyPr/>
          <a:lstStyle/>
          <a:p>
            <a:pPr algn="ctr"/>
            <a:r>
              <a:rPr lang="es-AR" b="1" u="sng" dirty="0" smtClean="0">
                <a:solidFill>
                  <a:srgbClr val="FF0000"/>
                </a:solidFill>
                <a:effectLst>
                  <a:outerShdw blurRad="38100" dist="38100" dir="2700000" algn="tl">
                    <a:srgbClr val="000000">
                      <a:alpha val="43137"/>
                    </a:srgbClr>
                  </a:outerShdw>
                </a:effectLst>
              </a:rPr>
              <a:t>REQUERIMIENTOS ESCRITOS</a:t>
            </a:r>
            <a:endParaRPr lang="es-AR" b="1" u="sng" dirty="0">
              <a:solidFill>
                <a:srgbClr val="FF00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320634" y="1365662"/>
            <a:ext cx="10937174" cy="5320146"/>
          </a:xfrm>
        </p:spPr>
        <p:txBody>
          <a:bodyPr/>
          <a:lstStyle/>
          <a:p>
            <a:r>
              <a:rPr lang="es-AR" b="1" dirty="0" smtClean="0"/>
              <a:t>Agencias tributarias provinciales y municipales</a:t>
            </a:r>
          </a:p>
          <a:p>
            <a:r>
              <a:rPr lang="es-AR" b="1" dirty="0" smtClean="0"/>
              <a:t>UIF: Informes de inteligencia</a:t>
            </a:r>
          </a:p>
          <a:p>
            <a:r>
              <a:rPr lang="es-AR" b="1" dirty="0" smtClean="0"/>
              <a:t>Escribanos</a:t>
            </a:r>
          </a:p>
          <a:p>
            <a:r>
              <a:rPr lang="es-AR" b="1" dirty="0" smtClean="0"/>
              <a:t>Contadores (Declaraciones juradas sobre origen y licitud de fondos)</a:t>
            </a:r>
          </a:p>
          <a:p>
            <a:r>
              <a:rPr lang="es-AR" b="1" dirty="0" smtClean="0"/>
              <a:t>Tarjetas de crédito – </a:t>
            </a:r>
            <a:r>
              <a:rPr lang="es-AR" b="1" dirty="0" err="1" smtClean="0"/>
              <a:t>Posnet</a:t>
            </a:r>
            <a:endParaRPr lang="es-AR" b="1" dirty="0" smtClean="0"/>
          </a:p>
          <a:p>
            <a:r>
              <a:rPr lang="es-ES" b="1" dirty="0" smtClean="0"/>
              <a:t>AFIP-ADUANA: RG </a:t>
            </a:r>
            <a:r>
              <a:rPr lang="es-ES" b="1" dirty="0"/>
              <a:t>AFIP 2704/2009 y sus </a:t>
            </a:r>
            <a:r>
              <a:rPr lang="es-ES" b="1" dirty="0" err="1" smtClean="0"/>
              <a:t>modif</a:t>
            </a:r>
            <a:r>
              <a:rPr lang="es-ES" b="1" dirty="0" smtClean="0"/>
              <a:t>. (Declaración más de </a:t>
            </a:r>
            <a:r>
              <a:rPr lang="es-ES" b="1" dirty="0" err="1" smtClean="0"/>
              <a:t>us$</a:t>
            </a:r>
            <a:r>
              <a:rPr lang="es-ES" b="1" dirty="0" smtClean="0"/>
              <a:t> 10,000)</a:t>
            </a:r>
          </a:p>
          <a:p>
            <a:r>
              <a:rPr lang="es-ES" b="1" dirty="0" smtClean="0"/>
              <a:t>Registro Nacional de Buques y Yates</a:t>
            </a:r>
          </a:p>
          <a:p>
            <a:r>
              <a:rPr lang="es-ES" b="1" dirty="0" smtClean="0"/>
              <a:t>ANAC (</a:t>
            </a:r>
            <a:r>
              <a:rPr lang="es-ES" b="1" dirty="0" err="1" smtClean="0"/>
              <a:t>Adm</a:t>
            </a:r>
            <a:r>
              <a:rPr lang="es-ES" b="1" dirty="0" smtClean="0"/>
              <a:t>. </a:t>
            </a:r>
            <a:r>
              <a:rPr lang="es-ES" b="1" dirty="0" err="1" smtClean="0"/>
              <a:t>Nac</a:t>
            </a:r>
            <a:r>
              <a:rPr lang="es-ES" b="1" dirty="0" smtClean="0"/>
              <a:t>. de la Aviación Civil): aeronaves</a:t>
            </a:r>
          </a:p>
          <a:p>
            <a:r>
              <a:rPr lang="es-ES" b="1" dirty="0" smtClean="0"/>
              <a:t>Caja de Valores: bursátil</a:t>
            </a:r>
          </a:p>
          <a:p>
            <a:r>
              <a:rPr lang="es-ES" b="1" dirty="0" smtClean="0"/>
              <a:t>Superintendencia de Seguros (</a:t>
            </a:r>
            <a:r>
              <a:rPr lang="es-ES" b="1" dirty="0" err="1" smtClean="0"/>
              <a:t>circularización</a:t>
            </a:r>
            <a:r>
              <a:rPr lang="es-ES" b="1" dirty="0" smtClean="0"/>
              <a:t> a compañías de seguros)</a:t>
            </a:r>
          </a:p>
          <a:p>
            <a:endParaRPr lang="es-ES" dirty="0" smtClean="0"/>
          </a:p>
          <a:p>
            <a:endParaRPr lang="es-AR" dirty="0" smtClean="0"/>
          </a:p>
          <a:p>
            <a:endParaRPr lang="es-AR" dirty="0" smtClean="0"/>
          </a:p>
          <a:p>
            <a:endParaRPr lang="es-AR" dirty="0"/>
          </a:p>
        </p:txBody>
      </p:sp>
    </p:spTree>
    <p:extLst>
      <p:ext uri="{BB962C8B-B14F-4D97-AF65-F5344CB8AC3E}">
        <p14:creationId xmlns:p14="http://schemas.microsoft.com/office/powerpoint/2010/main" val="2795901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262" y="115889"/>
            <a:ext cx="11939953"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13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747</Words>
  <Application>Microsoft Office PowerPoint</Application>
  <PresentationFormat>Panorámica</PresentationFormat>
  <Paragraphs>118</Paragraphs>
  <Slides>16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Arial Unicode MS</vt:lpstr>
      <vt:lpstr>Arial</vt:lpstr>
      <vt:lpstr>Century Gothic</vt:lpstr>
      <vt:lpstr>Times New Roman</vt:lpstr>
      <vt:lpstr>Wingdings 3</vt:lpstr>
      <vt:lpstr>Ion</vt:lpstr>
      <vt:lpstr> ARGENTINA</vt:lpstr>
      <vt:lpstr>Presentación de PowerPoint</vt:lpstr>
      <vt:lpstr> EQUIPOS CONJUNTOS DE INVESTIGACIÓN</vt:lpstr>
      <vt:lpstr> FUENTES DE INFORMACIÓN</vt:lpstr>
      <vt:lpstr>BUSQUEDA DE INFORMACIÓN FINANCIERA Y PATRIMONIAL</vt:lpstr>
      <vt:lpstr>FUENTES DE INFORMACIÓN DE ACCESO PÚBLICO</vt:lpstr>
      <vt:lpstr>FUENTES DE INFORMACIÓN DE ACCESO A TRAVÉS DE CLAVES</vt:lpstr>
      <vt:lpstr>REQUERIMIENTOS ESCRITOS</vt:lpstr>
      <vt:lpstr>Presentación de PowerPoint</vt:lpstr>
      <vt:lpstr>REQUERIMIENTOS ESCRITOS</vt:lpstr>
      <vt:lpstr>¿ CRIMEN ORGANIZADO   VS.         ESTADO “DESORGANIZADO” ?</vt:lpstr>
      <vt:lpstr>PROBLEMÁTICAS</vt:lpstr>
      <vt:lpstr>PROBLEMÁTICAS</vt:lpstr>
      <vt:lpstr> PROBLEMÁTICAS</vt:lpstr>
      <vt:lpstr>COOPERACION INTERNACIONAL</vt:lpstr>
      <vt:lpstr>INFORMES PRESENTADOS EN EL PROCESO JUDICIAL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ARGENTINA</dc:title>
  <dc:creator>BLANCO ALVAREZ, Eduardo</dc:creator>
  <cp:lastModifiedBy>BLANCO ALVAREZ, Eduardo</cp:lastModifiedBy>
  <cp:revision>1</cp:revision>
  <dcterms:created xsi:type="dcterms:W3CDTF">2022-03-14T18:26:53Z</dcterms:created>
  <dcterms:modified xsi:type="dcterms:W3CDTF">2022-03-14T18:27:37Z</dcterms:modified>
</cp:coreProperties>
</file>