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9" r:id="rId2"/>
    <p:sldId id="260" r:id="rId3"/>
    <p:sldId id="393" r:id="rId4"/>
    <p:sldId id="381" r:id="rId5"/>
    <p:sldId id="386" r:id="rId6"/>
    <p:sldId id="390" r:id="rId7"/>
    <p:sldId id="398" r:id="rId8"/>
    <p:sldId id="384" r:id="rId9"/>
    <p:sldId id="395" r:id="rId10"/>
    <p:sldId id="385" r:id="rId11"/>
    <p:sldId id="389" r:id="rId12"/>
    <p:sldId id="394" r:id="rId13"/>
    <p:sldId id="396" r:id="rId1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0958" autoAdjust="0"/>
  </p:normalViewPr>
  <p:slideViewPr>
    <p:cSldViewPr>
      <p:cViewPr>
        <p:scale>
          <a:sx n="83" d="100"/>
          <a:sy n="83" d="100"/>
        </p:scale>
        <p:origin x="1478" y="6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B58A-FCAB-4183-AF63-5B1AA45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853857"/>
            <a:ext cx="6300000" cy="1246495"/>
          </a:xfrm>
        </p:spPr>
        <p:txBody>
          <a:bodyPr/>
          <a:lstStyle/>
          <a:p>
            <a:r>
              <a:rPr lang="es-ES" dirty="0"/>
              <a:t>Bienvenidos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2F58C-F515-4ADD-AF9B-F3FE5C93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81433"/>
            <a:ext cx="6601200" cy="353943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b="0" i="0" dirty="0">
                <a:solidFill>
                  <a:schemeClr val="tx1"/>
                </a:solidFill>
                <a:effectLst/>
                <a:latin typeface="Google Sans"/>
              </a:rPr>
              <a:t>Academia Latinoamericana de la OCDE para la Investigación de Delitos Tributarios y Financieros </a:t>
            </a:r>
          </a:p>
          <a:p>
            <a:pPr algn="ctr">
              <a:lnSpc>
                <a:spcPct val="100000"/>
              </a:lnSpc>
            </a:pPr>
            <a:endParaRPr lang="es-ES" sz="2800" b="0" i="0" dirty="0">
              <a:solidFill>
                <a:schemeClr val="tx1"/>
              </a:solidFill>
              <a:effectLst/>
              <a:latin typeface="Google Sans"/>
            </a:endParaRP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Curso de Técnicas de Investigación en Economías en Efectivo</a:t>
            </a:r>
          </a:p>
          <a:p>
            <a:pPr algn="ctr">
              <a:lnSpc>
                <a:spcPct val="100000"/>
              </a:lnSpc>
            </a:pPr>
            <a:endParaRPr lang="es-ES" sz="2800" dirty="0">
              <a:solidFill>
                <a:schemeClr val="tx1"/>
              </a:solidFill>
              <a:latin typeface="Google Sans"/>
            </a:endParaRP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S</a:t>
            </a:r>
            <a:r>
              <a:rPr lang="es-ES" sz="2800" b="0" i="0" dirty="0">
                <a:solidFill>
                  <a:schemeClr val="tx1"/>
                </a:solidFill>
                <a:effectLst/>
                <a:latin typeface="Google Sans"/>
              </a:rPr>
              <a:t>esión de Introducción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Presentaciones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571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364EF-6A09-481E-AF2C-B166526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91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Presentaciones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>
              <a:spcAft>
                <a:spcPts val="2400"/>
              </a:spcAft>
            </a:pPr>
            <a:r>
              <a:rPr lang="es-ES" dirty="0">
                <a:latin typeface="+mj-lt"/>
              </a:rPr>
              <a:t>Su nombre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Su país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El organismo para el que trabaja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Cuál es su cometido/puesto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Qué espera aprender con el curso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3733800" cy="373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2F161-4320-4397-8715-318D312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3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F53F-41B7-4133-9F37-833F2BAC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Lista de participantes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5591-938A-435C-8DBD-6E12B8EA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Fotografía</a:t>
            </a:r>
          </a:p>
          <a:p>
            <a:r>
              <a:rPr lang="es-ES"/>
              <a:t>Datos de contacto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EFF2-BDD1-4768-9DA8-7BDE2DE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7E3A-2EE3-40E5-AE14-A651529A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 sus grupos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2131-9A43-4554-98C0-EEB7B3FF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Piense en qué espera conseguir con el curso</a:t>
            </a:r>
          </a:p>
          <a:p>
            <a:r>
              <a:rPr lang="es-ES"/>
              <a:t>Elija un portavoz</a:t>
            </a:r>
          </a:p>
          <a:p>
            <a:r>
              <a:rPr lang="es-ES"/>
              <a:t>Transmita sus respuestas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B588-C57E-4828-ABD2-B7D213FA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477000" cy="682816"/>
          </a:xfrm>
        </p:spPr>
        <p:txBody>
          <a:bodyPr/>
          <a:lstStyle/>
          <a:p>
            <a:pPr algn="ctr" eaLnBrk="1" hangingPunct="1"/>
            <a:r>
              <a:rPr lang="es-ES" sz="5400" cap="none">
                <a:latin typeface="Arial" pitchFamily="34" charset="0"/>
              </a:rPr>
              <a:t>Cuestiones organizativas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366757" cy="3400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Bienvenida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Antecedentes de la Academia</a:t>
            </a:r>
          </a:p>
          <a:p>
            <a:r>
              <a:rPr lang="es-ES"/>
              <a:t>Cursos adicionales</a:t>
            </a:r>
          </a:p>
          <a:p>
            <a:r>
              <a:rPr lang="es-ES"/>
              <a:t>El mundo virtual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1281-C2A7-4987-B1C6-E0F71A5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sz="2600" dirty="0">
                <a:latin typeface="+mj-lt"/>
              </a:rPr>
              <a:t>Duración del curso: 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 14/03/2022-23/03/2022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600" dirty="0">
                <a:latin typeface="+mj-lt"/>
              </a:rPr>
              <a:t>Horario: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Los talleres empiezan a las 9:30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Primera sesión: 9:30 -11:45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Segunda sesión: 12:45 -15:30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Acceda a ZOOM 15 minutos antes de la hora </a:t>
            </a:r>
            <a:r>
              <a:rPr lang="es-ES" sz="2800" dirty="0">
                <a:latin typeface="+mj-lt"/>
              </a:rPr>
              <a:t>programada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2841" y="9906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800" dirty="0"/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Complete todas las herramientas de calificación y evaluación al final del curso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Reserve el chat solo para asuntos de trabajo 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No desconecte durante los descansos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Mantenga el vídeo encendido cuando sea posible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Utilice la opción de la mano levantada para preguntar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Grupo, luego país y después nombre (1 Argentina Ignacio Irigaray)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2E43-8616-40C6-A895-A046170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Pausas</a:t>
            </a:r>
          </a:p>
        </p:txBody>
      </p:sp>
      <p:graphicFrame>
        <p:nvGraphicFramePr>
          <p:cNvPr id="5" name="Content Placeholder 4">
            <a:hlinkClick r:id="" action="ppaction://ole?verb=0"/>
            <a:extLst>
              <a:ext uri="{FF2B5EF4-FFF2-40B4-BE49-F238E27FC236}">
                <a16:creationId xmlns:a16="http://schemas.microsoft.com/office/drawing/2014/main" id="{A239A1BE-D224-4108-A5ED-CDF4DE7311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80831"/>
              </p:ext>
            </p:extLst>
          </p:nvPr>
        </p:nvGraphicFramePr>
        <p:xfrm>
          <a:off x="55403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8AFE-7728-4D76-ADD4-6BDB777B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BB7-7870-437D-83FF-B65C6D8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Asistencia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B64-BDB3-4A5B-923A-1A901CD2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Todas las sesiones son obligatorias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Si se ausenta, quedará de manifiesto durante las reuniones de grupo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En casos excepcionales, si no puede asistir se debe enviar un correo electrónico a la Secretaría con copia a su superior jerárquico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EFAD-9942-42D6-A936-CE8D4987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Uso de la plataforma </a:t>
            </a:r>
            <a:r>
              <a:rPr lang="en-US" sz="2000" dirty="0" err="1">
                <a:latin typeface="+mj-lt"/>
              </a:rPr>
              <a:t>Inwink</a:t>
            </a:r>
            <a:r>
              <a:rPr lang="en-US" sz="2000" dirty="0">
                <a:latin typeface="+mj-lt"/>
              </a:rPr>
              <a:t> </a:t>
            </a:r>
          </a:p>
          <a:p>
            <a:pPr lvl="0">
              <a:spcAft>
                <a:spcPts val="1800"/>
              </a:spcAft>
            </a:pPr>
            <a:r>
              <a:rPr lang="en-US" sz="2000" dirty="0">
                <a:latin typeface="+mj-lt"/>
              </a:rPr>
              <a:t>https://oecd-events.org/2022-march-argentina-academy</a:t>
            </a:r>
            <a:endParaRPr lang="es-ES" sz="2000" dirty="0"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En caso de problemas con el acceso a </a:t>
            </a:r>
            <a:r>
              <a:rPr lang="es-ES" sz="2000" dirty="0" err="1">
                <a:latin typeface="+mj-lt"/>
              </a:rPr>
              <a:t>Inwink</a:t>
            </a:r>
            <a:r>
              <a:rPr lang="es-ES" sz="2000" dirty="0">
                <a:latin typeface="+mj-lt"/>
              </a:rPr>
              <a:t>, póngase en contacto con </a:t>
            </a:r>
            <a:r>
              <a:rPr lang="es-ES" sz="2000" dirty="0" err="1">
                <a:latin typeface="+mj-lt"/>
              </a:rPr>
              <a:t>Eunkyung</a:t>
            </a:r>
            <a:r>
              <a:rPr lang="es-ES" sz="2000" dirty="0">
                <a:latin typeface="+mj-lt"/>
              </a:rPr>
              <a:t> en la OCDE: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      lac-taxacademy@oecd.org	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Para cualquier otra cuestión o problema de índole general, póngase en contacto con Ignacio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irigarayignacio@gmail.com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Presentaciones de los participantes </a:t>
            </a:r>
          </a:p>
          <a:p>
            <a:pPr lvl="0">
              <a:spcAft>
                <a:spcPts val="1800"/>
              </a:spcAft>
            </a:pPr>
            <a:endParaRPr lang="en-GB" sz="3600" dirty="0">
              <a:latin typeface="+mj-lt"/>
            </a:endParaRPr>
          </a:p>
          <a:p>
            <a:pPr lvl="0"/>
            <a:endParaRPr lang="en-US" sz="32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33B0B-C697-422E-B01B-B3A4AFD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57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CC3-38F1-4A0C-B5B2-0B05AEC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Ideas útiles para los grupos de discusión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FBF8-EEC7-491F-A8BF-572F506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Realizar capturas de pantalla para el grupo de discusión </a:t>
            </a:r>
          </a:p>
          <a:p>
            <a:r>
              <a:rPr lang="es-ES" dirty="0">
                <a:latin typeface="+mj-lt"/>
              </a:rPr>
              <a:t>Gestionar el tiempo eficazmente</a:t>
            </a:r>
          </a:p>
          <a:p>
            <a:r>
              <a:rPr lang="es-ES" dirty="0">
                <a:latin typeface="+mj-lt"/>
              </a:rPr>
              <a:t>Nombrar a un portavoz diferente para transmitir las respuestas</a:t>
            </a:r>
          </a:p>
          <a:p>
            <a:r>
              <a:rPr lang="es-ES" dirty="0">
                <a:latin typeface="+mj-lt"/>
              </a:rPr>
              <a:t>Grupo de WhatsApp</a:t>
            </a:r>
          </a:p>
          <a:p>
            <a:r>
              <a:rPr lang="es-ES" dirty="0">
                <a:latin typeface="+mj-lt"/>
              </a:rPr>
              <a:t>Capturar los resultados/gráficos en el portátil y compartir pantalla para las valoraciones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C3D4-F8FB-42EE-901A-85E5F013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364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7152</TotalTime>
  <Words>368</Words>
  <Application>Microsoft Office PowerPoint</Application>
  <PresentationFormat>Presentación en pantalla (4:3)</PresentationFormat>
  <Paragraphs>87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Georgia</vt:lpstr>
      <vt:lpstr>Google Sans</vt:lpstr>
      <vt:lpstr>Helvetica 65 Medium</vt:lpstr>
      <vt:lpstr>Times New Roman</vt:lpstr>
      <vt:lpstr>OECD_English_blue</vt:lpstr>
      <vt:lpstr>Presentation</vt:lpstr>
      <vt:lpstr>Bienvenidos </vt:lpstr>
      <vt:lpstr>Cuestiones organizativas</vt:lpstr>
      <vt:lpstr>Bienvenida</vt:lpstr>
      <vt:lpstr>Cuestiones organizativas</vt:lpstr>
      <vt:lpstr>Cuestiones organizativas</vt:lpstr>
      <vt:lpstr>Pausas</vt:lpstr>
      <vt:lpstr>Asistencia</vt:lpstr>
      <vt:lpstr>Cuestiones organizativas</vt:lpstr>
      <vt:lpstr>Ideas útiles para los grupos de discusión</vt:lpstr>
      <vt:lpstr>Presentaciones</vt:lpstr>
      <vt:lpstr>Presentaciones</vt:lpstr>
      <vt:lpstr>Lista de participantes</vt:lpstr>
      <vt:lpstr>En sus grupos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Ignacio Martin Irigaray</cp:lastModifiedBy>
  <cp:revision>162</cp:revision>
  <cp:lastPrinted>2016-09-09T08:49:58Z</cp:lastPrinted>
  <dcterms:created xsi:type="dcterms:W3CDTF">1999-07-31T14:14:30Z</dcterms:created>
  <dcterms:modified xsi:type="dcterms:W3CDTF">2022-03-09T18:33:36Z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