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4660"/>
  </p:normalViewPr>
  <p:slideViewPr>
    <p:cSldViewPr snapToGrid="0">
      <p:cViewPr>
        <p:scale>
          <a:sx n="120" d="100"/>
          <a:sy n="120" d="100"/>
        </p:scale>
        <p:origin x="22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F54298-3F63-4728-9457-C027BF8F282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C"/>
          </a:p>
        </p:txBody>
      </p:sp>
      <p:sp>
        <p:nvSpPr>
          <p:cNvPr id="3" name="Subtítulo 2">
            <a:extLst>
              <a:ext uri="{FF2B5EF4-FFF2-40B4-BE49-F238E27FC236}">
                <a16:creationId xmlns:a16="http://schemas.microsoft.com/office/drawing/2014/main" id="{AF8A8C0D-9CF2-439F-BA81-E5E7F76CBC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C"/>
          </a:p>
        </p:txBody>
      </p:sp>
      <p:sp>
        <p:nvSpPr>
          <p:cNvPr id="4" name="Marcador de fecha 3">
            <a:extLst>
              <a:ext uri="{FF2B5EF4-FFF2-40B4-BE49-F238E27FC236}">
                <a16:creationId xmlns:a16="http://schemas.microsoft.com/office/drawing/2014/main" id="{55C7DC2A-D71D-4F98-A9A5-2F5FA5057811}"/>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B16020F2-3BF8-4696-8AA4-0938C32090F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AD55791E-651A-47B8-B8FF-2D87F2734D43}"/>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271749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E92833-B072-4A3D-8626-31B00444F4A6}"/>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B801A854-8633-48CB-BF7B-824E42C5055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595F60B3-4B9A-454B-8985-B5E9823D823C}"/>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DFD91FF3-9434-46B6-97CC-DC70C081E9E1}"/>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6D1A42FF-A6A0-4D93-B7C0-B14B07B0913A}"/>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319770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98F5089-6D23-4528-BDCF-552AD8C4F25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C"/>
          </a:p>
        </p:txBody>
      </p:sp>
      <p:sp>
        <p:nvSpPr>
          <p:cNvPr id="3" name="Marcador de texto vertical 2">
            <a:extLst>
              <a:ext uri="{FF2B5EF4-FFF2-40B4-BE49-F238E27FC236}">
                <a16:creationId xmlns:a16="http://schemas.microsoft.com/office/drawing/2014/main" id="{F35E544F-F270-4AE3-88CC-56C4A9D0B70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14932A9B-B3F6-4C17-8AEA-83BCFC4281C1}"/>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AE1A2026-6D90-4E0F-95E2-5A85B062B41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E9DFAF27-8A6E-4164-893C-487D62C948B5}"/>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648457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391E2-4F5E-4E07-9BCD-2E58257583D8}"/>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708F83CF-2EE8-4CB2-AD4D-2481E1E1E1D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6B70ACE4-8133-48C8-97BE-BFD294F36E1E}"/>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7F6B6B4F-688E-4D24-8FE3-5A5FBD2752C3}"/>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BDC0D885-59C0-4113-B72C-0E23D2C2F90D}"/>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81884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B5EE3E-72F1-4DE2-BF43-548F3900E98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87B95392-D900-4698-BEE8-DA3FB6D8A8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9402D0A-FBAD-48BA-B39B-F2027B90CD58}"/>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17356147-8491-4552-9230-B067A1E07239}"/>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74029085-A7C5-4065-A7BC-3C6408604D66}"/>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772415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9DED42-9CB3-4C2B-9C5F-56A240EE1F9F}"/>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8223DC29-B6BA-4856-9DE2-E3E85D44097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contenido 3">
            <a:extLst>
              <a:ext uri="{FF2B5EF4-FFF2-40B4-BE49-F238E27FC236}">
                <a16:creationId xmlns:a16="http://schemas.microsoft.com/office/drawing/2014/main" id="{98246C4D-1BAF-49B3-9020-B16F3C96569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fecha 4">
            <a:extLst>
              <a:ext uri="{FF2B5EF4-FFF2-40B4-BE49-F238E27FC236}">
                <a16:creationId xmlns:a16="http://schemas.microsoft.com/office/drawing/2014/main" id="{60C787ED-9E95-4C1E-BEB2-3DC4E3F16B96}"/>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6" name="Marcador de pie de página 5">
            <a:extLst>
              <a:ext uri="{FF2B5EF4-FFF2-40B4-BE49-F238E27FC236}">
                <a16:creationId xmlns:a16="http://schemas.microsoft.com/office/drawing/2014/main" id="{9CFDB71A-C760-44AC-A626-DBC1556F66A6}"/>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91CD955D-EE48-413C-AA5A-E8A311F7A55A}"/>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3708459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B920A0-53C9-425C-8A75-E43D9F6F05F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0985335B-ADC6-4F8F-B6EE-CD8C09E294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068A87F-F24E-470A-A7A7-3E7CBCBA46A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texto 4">
            <a:extLst>
              <a:ext uri="{FF2B5EF4-FFF2-40B4-BE49-F238E27FC236}">
                <a16:creationId xmlns:a16="http://schemas.microsoft.com/office/drawing/2014/main" id="{3F12B1D9-96B9-470E-A99A-B7C642CFA8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984D625-96BC-447B-8802-1572D14C0F7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7" name="Marcador de fecha 6">
            <a:extLst>
              <a:ext uri="{FF2B5EF4-FFF2-40B4-BE49-F238E27FC236}">
                <a16:creationId xmlns:a16="http://schemas.microsoft.com/office/drawing/2014/main" id="{3439EB77-A3ED-4D89-BF83-267D89821CE0}"/>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8" name="Marcador de pie de página 7">
            <a:extLst>
              <a:ext uri="{FF2B5EF4-FFF2-40B4-BE49-F238E27FC236}">
                <a16:creationId xmlns:a16="http://schemas.microsoft.com/office/drawing/2014/main" id="{A6A90BD9-7F5E-4A39-B177-5A2F7042A754}"/>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9079F624-1E90-4244-8E8B-C90B531071F8}"/>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3603784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09D031-F67E-41F1-BE46-D7DD85E4135F}"/>
              </a:ext>
            </a:extLst>
          </p:cNvPr>
          <p:cNvSpPr>
            <a:spLocks noGrp="1"/>
          </p:cNvSpPr>
          <p:nvPr>
            <p:ph type="title"/>
          </p:nvPr>
        </p:nvSpPr>
        <p:spPr/>
        <p:txBody>
          <a:bodyPr/>
          <a:lstStyle/>
          <a:p>
            <a:r>
              <a:rPr lang="es-ES"/>
              <a:t>Haga clic para modificar el estilo de título del patrón</a:t>
            </a:r>
            <a:endParaRPr lang="es-EC"/>
          </a:p>
        </p:txBody>
      </p:sp>
      <p:sp>
        <p:nvSpPr>
          <p:cNvPr id="3" name="Marcador de fecha 2">
            <a:extLst>
              <a:ext uri="{FF2B5EF4-FFF2-40B4-BE49-F238E27FC236}">
                <a16:creationId xmlns:a16="http://schemas.microsoft.com/office/drawing/2014/main" id="{4EF8614C-708B-4556-9B8E-D47B1C9B6211}"/>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4" name="Marcador de pie de página 3">
            <a:extLst>
              <a:ext uri="{FF2B5EF4-FFF2-40B4-BE49-F238E27FC236}">
                <a16:creationId xmlns:a16="http://schemas.microsoft.com/office/drawing/2014/main" id="{B128ABDD-6979-4CF1-9BDE-94541B8ACB19}"/>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DD4454BC-F5C7-49A2-9CAC-6D07AE2E2744}"/>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12294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CD42744-84A5-4133-AFBF-3266A451EAF8}"/>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3" name="Marcador de pie de página 2">
            <a:extLst>
              <a:ext uri="{FF2B5EF4-FFF2-40B4-BE49-F238E27FC236}">
                <a16:creationId xmlns:a16="http://schemas.microsoft.com/office/drawing/2014/main" id="{FD090EFC-6419-4115-BE8B-01B1741348B2}"/>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0635B82B-20D9-4BF7-911D-5C0ACB44135A}"/>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2742265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56664D-3F10-4FF1-A373-A11C05E0FFE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contenido 2">
            <a:extLst>
              <a:ext uri="{FF2B5EF4-FFF2-40B4-BE49-F238E27FC236}">
                <a16:creationId xmlns:a16="http://schemas.microsoft.com/office/drawing/2014/main" id="{B1436153-5C0B-4A9B-B81B-B2F1AD4CF4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texto 3">
            <a:extLst>
              <a:ext uri="{FF2B5EF4-FFF2-40B4-BE49-F238E27FC236}">
                <a16:creationId xmlns:a16="http://schemas.microsoft.com/office/drawing/2014/main" id="{5586131E-C4A9-461F-8195-28C7884CE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7C902E3-DCE0-4063-9E0C-2A39E94E990E}"/>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6" name="Marcador de pie de página 5">
            <a:extLst>
              <a:ext uri="{FF2B5EF4-FFF2-40B4-BE49-F238E27FC236}">
                <a16:creationId xmlns:a16="http://schemas.microsoft.com/office/drawing/2014/main" id="{5CF47D3A-1C09-4795-AEC6-2C8F81BD5FE7}"/>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2CEE59B0-744D-46E8-A485-E7A08C898CBE}"/>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08665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52F640-1E25-4CCD-A414-6C425798A56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posición de imagen 2">
            <a:extLst>
              <a:ext uri="{FF2B5EF4-FFF2-40B4-BE49-F238E27FC236}">
                <a16:creationId xmlns:a16="http://schemas.microsoft.com/office/drawing/2014/main" id="{84E9203B-E443-44F8-AF8D-9997468DA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A69619F2-436A-48F9-9224-1F7DA66BE9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03B7708-351A-4B99-9E77-4E5C9483F593}"/>
              </a:ext>
            </a:extLst>
          </p:cNvPr>
          <p:cNvSpPr>
            <a:spLocks noGrp="1"/>
          </p:cNvSpPr>
          <p:nvPr>
            <p:ph type="dt" sz="half" idx="10"/>
          </p:nvPr>
        </p:nvSpPr>
        <p:spPr/>
        <p:txBody>
          <a:bodyPr/>
          <a:lstStyle/>
          <a:p>
            <a:fld id="{9F838945-54F0-4B86-9D2A-CEBA5C3EB439}" type="datetimeFigureOut">
              <a:rPr lang="es-EC" smtClean="0"/>
              <a:t>17/3/2022</a:t>
            </a:fld>
            <a:endParaRPr lang="es-EC"/>
          </a:p>
        </p:txBody>
      </p:sp>
      <p:sp>
        <p:nvSpPr>
          <p:cNvPr id="6" name="Marcador de pie de página 5">
            <a:extLst>
              <a:ext uri="{FF2B5EF4-FFF2-40B4-BE49-F238E27FC236}">
                <a16:creationId xmlns:a16="http://schemas.microsoft.com/office/drawing/2014/main" id="{F7B3F240-72E4-4EE4-B22D-250BECBC8300}"/>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B307CAA8-FE60-4898-B5A7-F2DDA0D5E355}"/>
              </a:ext>
            </a:extLst>
          </p:cNvPr>
          <p:cNvSpPr>
            <a:spLocks noGrp="1"/>
          </p:cNvSpPr>
          <p:nvPr>
            <p:ph type="sldNum" sz="quarter" idx="12"/>
          </p:nvPr>
        </p:nvSpPr>
        <p:spPr/>
        <p:txBody>
          <a:bodyPr/>
          <a:lstStyle/>
          <a:p>
            <a:fld id="{3164904A-9EB3-4805-B8C5-DA2062483F26}" type="slidenum">
              <a:rPr lang="es-EC" smtClean="0"/>
              <a:t>‹Nº›</a:t>
            </a:fld>
            <a:endParaRPr lang="es-EC"/>
          </a:p>
        </p:txBody>
      </p:sp>
    </p:spTree>
    <p:extLst>
      <p:ext uri="{BB962C8B-B14F-4D97-AF65-F5344CB8AC3E}">
        <p14:creationId xmlns:p14="http://schemas.microsoft.com/office/powerpoint/2010/main" val="151667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A0E5FB-D7A2-4583-97BB-A6952500A8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C"/>
          </a:p>
        </p:txBody>
      </p:sp>
      <p:sp>
        <p:nvSpPr>
          <p:cNvPr id="3" name="Marcador de texto 2">
            <a:extLst>
              <a:ext uri="{FF2B5EF4-FFF2-40B4-BE49-F238E27FC236}">
                <a16:creationId xmlns:a16="http://schemas.microsoft.com/office/drawing/2014/main" id="{8DB05306-939D-4103-9E7F-62AEBB16EB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a:extLst>
              <a:ext uri="{FF2B5EF4-FFF2-40B4-BE49-F238E27FC236}">
                <a16:creationId xmlns:a16="http://schemas.microsoft.com/office/drawing/2014/main" id="{61019AE8-F1CA-4648-9335-C8A1BB0CE2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838945-54F0-4B86-9D2A-CEBA5C3EB439}" type="datetimeFigureOut">
              <a:rPr lang="es-EC" smtClean="0"/>
              <a:t>17/3/2022</a:t>
            </a:fld>
            <a:endParaRPr lang="es-EC"/>
          </a:p>
        </p:txBody>
      </p:sp>
      <p:sp>
        <p:nvSpPr>
          <p:cNvPr id="5" name="Marcador de pie de página 4">
            <a:extLst>
              <a:ext uri="{FF2B5EF4-FFF2-40B4-BE49-F238E27FC236}">
                <a16:creationId xmlns:a16="http://schemas.microsoft.com/office/drawing/2014/main" id="{835CD469-F52D-4C49-B5EA-9B29C47D22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a:extLst>
              <a:ext uri="{FF2B5EF4-FFF2-40B4-BE49-F238E27FC236}">
                <a16:creationId xmlns:a16="http://schemas.microsoft.com/office/drawing/2014/main" id="{795963DA-2157-403C-9C82-7188D28174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4904A-9EB3-4805-B8C5-DA2062483F26}" type="slidenum">
              <a:rPr lang="es-EC" smtClean="0"/>
              <a:t>‹Nº›</a:t>
            </a:fld>
            <a:endParaRPr lang="es-EC"/>
          </a:p>
        </p:txBody>
      </p:sp>
    </p:spTree>
    <p:extLst>
      <p:ext uri="{BB962C8B-B14F-4D97-AF65-F5344CB8AC3E}">
        <p14:creationId xmlns:p14="http://schemas.microsoft.com/office/powerpoint/2010/main" val="3587430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FCE4C4-C6C9-4428-BC4E-1A210B43F5D5}"/>
              </a:ext>
            </a:extLst>
          </p:cNvPr>
          <p:cNvSpPr>
            <a:spLocks noGrp="1"/>
          </p:cNvSpPr>
          <p:nvPr>
            <p:ph type="ctrTitle"/>
          </p:nvPr>
        </p:nvSpPr>
        <p:spPr>
          <a:xfrm>
            <a:off x="1625600" y="660545"/>
            <a:ext cx="9144000" cy="2387600"/>
          </a:xfrm>
        </p:spPr>
        <p:txBody>
          <a:bodyPr/>
          <a:lstStyle/>
          <a:p>
            <a:r>
              <a:rPr lang="es-ES" b="1" dirty="0"/>
              <a:t>CASO PRÁCTICO</a:t>
            </a:r>
            <a:endParaRPr lang="es-EC" b="1" dirty="0"/>
          </a:p>
        </p:txBody>
      </p:sp>
      <p:sp>
        <p:nvSpPr>
          <p:cNvPr id="3" name="Subtítulo 2">
            <a:extLst>
              <a:ext uri="{FF2B5EF4-FFF2-40B4-BE49-F238E27FC236}">
                <a16:creationId xmlns:a16="http://schemas.microsoft.com/office/drawing/2014/main" id="{D7E8148E-6460-4A70-B914-DE6507CA9630}"/>
              </a:ext>
            </a:extLst>
          </p:cNvPr>
          <p:cNvSpPr>
            <a:spLocks noGrp="1"/>
          </p:cNvSpPr>
          <p:nvPr>
            <p:ph type="subTitle" idx="1"/>
          </p:nvPr>
        </p:nvSpPr>
        <p:spPr/>
        <p:txBody>
          <a:bodyPr>
            <a:normAutofit/>
          </a:bodyPr>
          <a:lstStyle/>
          <a:p>
            <a:r>
              <a:rPr lang="es-ES" sz="3600" dirty="0"/>
              <a:t>ECUADOR</a:t>
            </a:r>
            <a:endParaRPr lang="es-EC" sz="3600" dirty="0"/>
          </a:p>
        </p:txBody>
      </p:sp>
    </p:spTree>
    <p:extLst>
      <p:ext uri="{BB962C8B-B14F-4D97-AF65-F5344CB8AC3E}">
        <p14:creationId xmlns:p14="http://schemas.microsoft.com/office/powerpoint/2010/main" val="1560445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64E03D-7DA9-4504-8533-F694EAF20423}"/>
              </a:ext>
            </a:extLst>
          </p:cNvPr>
          <p:cNvSpPr>
            <a:spLocks noGrp="1"/>
          </p:cNvSpPr>
          <p:nvPr>
            <p:ph type="title"/>
          </p:nvPr>
        </p:nvSpPr>
        <p:spPr/>
        <p:txBody>
          <a:bodyPr/>
          <a:lstStyle/>
          <a:p>
            <a:r>
              <a:rPr lang="es-ES" dirty="0"/>
              <a:t>Descripción del caso </a:t>
            </a:r>
            <a:endParaRPr lang="es-EC" dirty="0"/>
          </a:p>
        </p:txBody>
      </p:sp>
      <p:sp>
        <p:nvSpPr>
          <p:cNvPr id="3" name="Marcador de contenido 2">
            <a:extLst>
              <a:ext uri="{FF2B5EF4-FFF2-40B4-BE49-F238E27FC236}">
                <a16:creationId xmlns:a16="http://schemas.microsoft.com/office/drawing/2014/main" id="{8BCDBE19-C169-45C3-907C-6D5FAB39849D}"/>
              </a:ext>
            </a:extLst>
          </p:cNvPr>
          <p:cNvSpPr>
            <a:spLocks noGrp="1"/>
          </p:cNvSpPr>
          <p:nvPr>
            <p:ph idx="1"/>
          </p:nvPr>
        </p:nvSpPr>
        <p:spPr>
          <a:xfrm>
            <a:off x="547646" y="1687748"/>
            <a:ext cx="11096708" cy="4802187"/>
          </a:xfrm>
        </p:spPr>
        <p:txBody>
          <a:bodyPr>
            <a:normAutofit fontScale="70000" lnSpcReduction="20000"/>
          </a:bodyPr>
          <a:lstStyle/>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En el año 2019 las personas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A</a:t>
            </a:r>
            <a:r>
              <a:rPr lang="es-EC" sz="1800" dirty="0">
                <a:effectLst/>
                <a:latin typeface="Calibri" panose="020F0502020204030204" pitchFamily="34" charset="0"/>
                <a:ea typeface="Calibri" panose="020F0502020204030204" pitchFamily="34" charset="0"/>
                <a:cs typeface="Times New Roman" panose="02020603050405020304" pitchFamily="18" charset="0"/>
              </a:rPr>
              <a:t> y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B </a:t>
            </a:r>
            <a:r>
              <a:rPr lang="es-EC" sz="1800" dirty="0">
                <a:effectLst/>
                <a:latin typeface="Calibri" panose="020F0502020204030204" pitchFamily="34" charset="0"/>
                <a:ea typeface="Calibri" panose="020F0502020204030204" pitchFamily="34" charset="0"/>
                <a:cs typeface="Times New Roman" panose="02020603050405020304" pitchFamily="18" charset="0"/>
              </a:rPr>
              <a:t>crean 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CONSORCIO P</a:t>
            </a:r>
            <a:r>
              <a:rPr lang="es-EC" sz="1800" dirty="0">
                <a:effectLst/>
                <a:latin typeface="Calibri" panose="020F0502020204030204" pitchFamily="34" charset="0"/>
                <a:ea typeface="Calibri" panose="020F0502020204030204" pitchFamily="34" charset="0"/>
                <a:cs typeface="Times New Roman" panose="02020603050405020304" pitchFamily="18" charset="0"/>
              </a:rPr>
              <a:t>, con el fin de que este se encargue de la construcción del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HOSPITAL PÚBLICO.</a:t>
            </a:r>
            <a:endParaRPr lang="es-EC"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En el mes de diciembre de 2019 el Estado ecuatoriano adjudica al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CONSORCIO P </a:t>
            </a:r>
            <a:r>
              <a:rPr lang="es-EC" sz="1800" dirty="0">
                <a:effectLst/>
                <a:latin typeface="Calibri" panose="020F0502020204030204" pitchFamily="34" charset="0"/>
                <a:ea typeface="Calibri" panose="020F0502020204030204" pitchFamily="34" charset="0"/>
                <a:cs typeface="Times New Roman" panose="02020603050405020304" pitchFamily="18" charset="0"/>
              </a:rPr>
              <a:t>el contrato para la construcción del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HOSPITAL PÚBLICO</a:t>
            </a:r>
            <a:r>
              <a:rPr lang="es-EC" sz="1800" dirty="0">
                <a:effectLst/>
                <a:latin typeface="Calibri" panose="020F0502020204030204" pitchFamily="34" charset="0"/>
                <a:ea typeface="Calibri" panose="020F0502020204030204" pitchFamily="34" charset="0"/>
                <a:cs typeface="Times New Roman" panose="02020603050405020304" pitchFamily="18" charset="0"/>
              </a:rPr>
              <a:t>; sin embargo, dicho consorcio fue constituido dos meses después de la firma; es decir en febrero 2020. Según consta en la página </a:t>
            </a:r>
            <a:r>
              <a:rPr lang="es-EC" sz="1800" i="1" dirty="0">
                <a:effectLst/>
                <a:latin typeface="Calibri" panose="020F0502020204030204" pitchFamily="34" charset="0"/>
                <a:ea typeface="Calibri" panose="020F0502020204030204" pitchFamily="34" charset="0"/>
                <a:cs typeface="Times New Roman" panose="02020603050405020304" pitchFamily="18" charset="0"/>
              </a:rPr>
              <a:t>web</a:t>
            </a:r>
            <a:r>
              <a:rPr lang="es-EC" sz="1800" dirty="0">
                <a:effectLst/>
                <a:latin typeface="Calibri" panose="020F0502020204030204" pitchFamily="34" charset="0"/>
                <a:ea typeface="Calibri" panose="020F0502020204030204" pitchFamily="34" charset="0"/>
                <a:cs typeface="Times New Roman" panose="02020603050405020304" pitchFamily="18" charset="0"/>
              </a:rPr>
              <a:t> de la Autoridad Tributaria el consorcio comienza sus actividades en dicho mes.</a:t>
            </a: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Posterior a la firma del contrato, en el mes de marzo de 2020 el Estado como anticipo transfiere a la cuenta del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CONSORCIO P </a:t>
            </a:r>
            <a:r>
              <a:rPr lang="es-EC" sz="1800" dirty="0">
                <a:effectLst/>
                <a:latin typeface="Calibri" panose="020F0502020204030204" pitchFamily="34" charset="0"/>
                <a:ea typeface="Calibri" panose="020F0502020204030204" pitchFamily="34" charset="0"/>
                <a:cs typeface="Times New Roman" panose="02020603050405020304" pitchFamily="18" charset="0"/>
              </a:rPr>
              <a:t>el valor de USD. 8.200.00,00; para el inicio de la construcción; no obstante, entre los meses de marzo y abril mediante 49 cheques el consorcio debitó de su cuenta el valor de USD. 7.300.000,00 aproximadamente. Cabe indicar que, la mayoría de los beneficiarios de los cheques tienen algún vínculo familiar o personal con 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A.</a:t>
            </a:r>
            <a:endParaRPr lang="es-EC"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Como principal beneficiario de cheques consta 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A, </a:t>
            </a:r>
            <a:r>
              <a:rPr lang="es-EC" sz="1800" dirty="0">
                <a:effectLst/>
                <a:latin typeface="Calibri" panose="020F0502020204030204" pitchFamily="34" charset="0"/>
                <a:ea typeface="Calibri" panose="020F0502020204030204" pitchFamily="34" charset="0"/>
                <a:cs typeface="Times New Roman" panose="02020603050405020304" pitchFamily="18" charset="0"/>
              </a:rPr>
              <a:t>la cual recibe el valor de USD. 5.000.000,00, valor que es depositado en su cuenta del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Banco T</a:t>
            </a:r>
            <a:r>
              <a:rPr lang="es-EC" sz="1800" b="1" dirty="0">
                <a:latin typeface="Calibri" panose="020F0502020204030204" pitchFamily="34" charset="0"/>
                <a:ea typeface="Calibri" panose="020F0502020204030204" pitchFamily="34" charset="0"/>
                <a:cs typeface="Times New Roman" panose="02020603050405020304" pitchFamily="18" charset="0"/>
              </a:rPr>
              <a:t>. </a:t>
            </a:r>
            <a:r>
              <a:rPr lang="es-EC" sz="1800" dirty="0">
                <a:latin typeface="Calibri" panose="020F0502020204030204" pitchFamily="34" charset="0"/>
                <a:ea typeface="Calibri" panose="020F0502020204030204" pitchFamily="34" charset="0"/>
                <a:cs typeface="Times New Roman" panose="02020603050405020304" pitchFamily="18" charset="0"/>
              </a:rPr>
              <a:t>Posteriormente, ese mismo día </a:t>
            </a:r>
            <a:r>
              <a:rPr lang="es-EC" sz="1800" dirty="0">
                <a:effectLst/>
                <a:latin typeface="Calibri" panose="020F0502020204030204" pitchFamily="34" charset="0"/>
                <a:ea typeface="Calibri" panose="020F0502020204030204" pitchFamily="34" charset="0"/>
                <a:cs typeface="Times New Roman" panose="02020603050405020304" pitchFamily="18" charset="0"/>
              </a:rPr>
              <a:t>l</a:t>
            </a:r>
            <a:r>
              <a:rPr lang="es-EC" sz="1800" dirty="0">
                <a:latin typeface="Calibri" panose="020F0502020204030204" pitchFamily="34" charset="0"/>
                <a:ea typeface="Calibri" panose="020F0502020204030204" pitchFamily="34" charset="0"/>
                <a:cs typeface="Times New Roman" panose="02020603050405020304" pitchFamily="18" charset="0"/>
              </a:rPr>
              <a:t>a </a:t>
            </a:r>
            <a:r>
              <a:rPr lang="es-EC" sz="1800" b="1" dirty="0">
                <a:latin typeface="Calibri" panose="020F0502020204030204" pitchFamily="34" charset="0"/>
                <a:ea typeface="Calibri" panose="020F0502020204030204" pitchFamily="34" charset="0"/>
                <a:cs typeface="Times New Roman" panose="02020603050405020304" pitchFamily="18" charset="0"/>
              </a:rPr>
              <a:t>PERSONA A, </a:t>
            </a:r>
            <a:r>
              <a:rPr lang="es-EC" sz="1800" dirty="0">
                <a:latin typeface="Calibri" panose="020F0502020204030204" pitchFamily="34" charset="0"/>
                <a:ea typeface="Calibri" panose="020F0502020204030204" pitchFamily="34" charset="0"/>
                <a:cs typeface="Times New Roman" panose="02020603050405020304" pitchFamily="18" charset="0"/>
              </a:rPr>
              <a:t>transfiere a la cuenta del </a:t>
            </a:r>
            <a:r>
              <a:rPr lang="es-EC" sz="1800" b="1" dirty="0">
                <a:latin typeface="Calibri" panose="020F0502020204030204" pitchFamily="34" charset="0"/>
                <a:ea typeface="Calibri" panose="020F0502020204030204" pitchFamily="34" charset="0"/>
                <a:cs typeface="Times New Roman" panose="02020603050405020304" pitchFamily="18" charset="0"/>
              </a:rPr>
              <a:t>CONSORCIO P </a:t>
            </a:r>
            <a:r>
              <a:rPr lang="es-EC" sz="1800" dirty="0">
                <a:latin typeface="Calibri" panose="020F0502020204030204" pitchFamily="34" charset="0"/>
                <a:ea typeface="Calibri" panose="020F0502020204030204" pitchFamily="34" charset="0"/>
                <a:cs typeface="Times New Roman" panose="02020603050405020304" pitchFamily="18" charset="0"/>
              </a:rPr>
              <a:t>en el </a:t>
            </a:r>
            <a:r>
              <a:rPr lang="es-EC" sz="1800" b="1" dirty="0">
                <a:latin typeface="Calibri" panose="020F0502020204030204" pitchFamily="34" charset="0"/>
                <a:ea typeface="Calibri" panose="020F0502020204030204" pitchFamily="34" charset="0"/>
                <a:cs typeface="Times New Roman" panose="02020603050405020304" pitchFamily="18" charset="0"/>
              </a:rPr>
              <a:t>Banco T </a:t>
            </a:r>
            <a:r>
              <a:rPr lang="es-EC" sz="1800" dirty="0">
                <a:latin typeface="Calibri" panose="020F0502020204030204" pitchFamily="34" charset="0"/>
                <a:ea typeface="Calibri" panose="020F0502020204030204" pitchFamily="34" charset="0"/>
                <a:cs typeface="Times New Roman" panose="02020603050405020304" pitchFamily="18" charset="0"/>
              </a:rPr>
              <a:t>el valor antes mencionado. Una vez efectuada la transferencia, a nombre del </a:t>
            </a:r>
            <a:r>
              <a:rPr lang="es-EC" sz="1800" b="1" dirty="0">
                <a:latin typeface="Calibri" panose="020F0502020204030204" pitchFamily="34" charset="0"/>
                <a:ea typeface="Calibri" panose="020F0502020204030204" pitchFamily="34" charset="0"/>
                <a:cs typeface="Times New Roman" panose="02020603050405020304" pitchFamily="18" charset="0"/>
              </a:rPr>
              <a:t>CONSORCIO P</a:t>
            </a:r>
            <a:r>
              <a:rPr lang="es-EC" sz="1800" dirty="0">
                <a:latin typeface="Calibri" panose="020F0502020204030204" pitchFamily="34" charset="0"/>
                <a:ea typeface="Calibri" panose="020F0502020204030204" pitchFamily="34" charset="0"/>
                <a:cs typeface="Times New Roman" panose="02020603050405020304" pitchFamily="18" charset="0"/>
              </a:rPr>
              <a:t> se aperturán </a:t>
            </a:r>
            <a:r>
              <a:rPr lang="es-EC" sz="1800" dirty="0">
                <a:effectLst/>
                <a:latin typeface="Calibri" panose="020F0502020204030204" pitchFamily="34" charset="0"/>
                <a:ea typeface="Calibri" panose="020F0502020204030204" pitchFamily="34" charset="0"/>
                <a:cs typeface="Times New Roman" panose="02020603050405020304" pitchFamily="18" charset="0"/>
              </a:rPr>
              <a:t>5 inversiones de USD. 1.000.000,00 cada una.</a:t>
            </a: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Otros de los principales beneficiarios es 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F, </a:t>
            </a:r>
            <a:r>
              <a:rPr lang="es-EC" sz="1800" dirty="0">
                <a:effectLst/>
                <a:latin typeface="Calibri" panose="020F0502020204030204" pitchFamily="34" charset="0"/>
                <a:ea typeface="Calibri" panose="020F0502020204030204" pitchFamily="34" charset="0"/>
                <a:cs typeface="Times New Roman" panose="02020603050405020304" pitchFamily="18" charset="0"/>
              </a:rPr>
              <a:t>la cual recibió del consorcio el valor de USD. 680.000,00, de este valor USD. 380.000,00 fueron cobrados en efectivo en ventanillas. Aparentemente 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F </a:t>
            </a:r>
            <a:r>
              <a:rPr lang="es-EC" sz="1800" dirty="0">
                <a:effectLst/>
                <a:latin typeface="Calibri" panose="020F0502020204030204" pitchFamily="34" charset="0"/>
                <a:ea typeface="Calibri" panose="020F0502020204030204" pitchFamily="34" charset="0"/>
                <a:cs typeface="Times New Roman" panose="02020603050405020304" pitchFamily="18" charset="0"/>
              </a:rPr>
              <a:t>habría sido colaborador de un alto funcionario, que se encuentra privado de su libertad por estar involucrado en delitos de corrupción y delincuencia organizada.</a:t>
            </a: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En noviembre del año 2021 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A, </a:t>
            </a:r>
            <a:r>
              <a:rPr lang="es-EC" sz="1800" dirty="0">
                <a:effectLst/>
                <a:latin typeface="Calibri" panose="020F0502020204030204" pitchFamily="34" charset="0"/>
                <a:ea typeface="Calibri" panose="020F0502020204030204" pitchFamily="34" charset="0"/>
                <a:cs typeface="Times New Roman" panose="02020603050405020304" pitchFamily="18" charset="0"/>
              </a:rPr>
              <a:t>la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PERSONA F </a:t>
            </a:r>
            <a:r>
              <a:rPr lang="es-EC" sz="1800" dirty="0">
                <a:effectLst/>
                <a:latin typeface="Calibri" panose="020F0502020204030204" pitchFamily="34" charset="0"/>
                <a:ea typeface="Calibri" panose="020F0502020204030204" pitchFamily="34" charset="0"/>
                <a:cs typeface="Times New Roman" panose="02020603050405020304" pitchFamily="18" charset="0"/>
              </a:rPr>
              <a:t>y una más fueron sentenciados a seis años de prisión como autores del delito de lavado de activos en la construcción del </a:t>
            </a:r>
            <a:r>
              <a:rPr lang="es-EC" sz="1800" b="1" dirty="0">
                <a:effectLst/>
                <a:latin typeface="Calibri" panose="020F0502020204030204" pitchFamily="34" charset="0"/>
                <a:ea typeface="Calibri" panose="020F0502020204030204" pitchFamily="34" charset="0"/>
                <a:cs typeface="Times New Roman" panose="02020603050405020304" pitchFamily="18" charset="0"/>
              </a:rPr>
              <a:t>HOSPITAL PÚBLICO.</a:t>
            </a:r>
            <a:endParaRPr lang="es-EC"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C" sz="1800" dirty="0">
                <a:effectLst/>
                <a:latin typeface="Calibri" panose="020F0502020204030204" pitchFamily="34" charset="0"/>
                <a:ea typeface="Calibri" panose="020F0502020204030204" pitchFamily="34" charset="0"/>
                <a:cs typeface="Times New Roman" panose="02020603050405020304" pitchFamily="18" charset="0"/>
              </a:rPr>
              <a:t>Dentro de este caso, la UAFE actuó como acusador particular, en representación de los intereses institucionales y del Estado ecuatoriano. En el proceso se sustentó las particularidades del ROII, a través del cual se evidenció el monto aproximado de lavado de activos: $ 8´ 200.000,00.</a:t>
            </a:r>
          </a:p>
          <a:p>
            <a:pPr marL="0" indent="0">
              <a:buNone/>
            </a:pPr>
            <a:endParaRPr lang="es-EC" dirty="0"/>
          </a:p>
        </p:txBody>
      </p:sp>
    </p:spTree>
    <p:extLst>
      <p:ext uri="{BB962C8B-B14F-4D97-AF65-F5344CB8AC3E}">
        <p14:creationId xmlns:p14="http://schemas.microsoft.com/office/powerpoint/2010/main" val="4145615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FEC936-C0FE-41BF-8430-7D112BF74039}"/>
              </a:ext>
            </a:extLst>
          </p:cNvPr>
          <p:cNvSpPr>
            <a:spLocks noGrp="1"/>
          </p:cNvSpPr>
          <p:nvPr>
            <p:ph type="title"/>
          </p:nvPr>
        </p:nvSpPr>
        <p:spPr>
          <a:xfrm>
            <a:off x="389466" y="177800"/>
            <a:ext cx="2861734" cy="541866"/>
          </a:xfrm>
        </p:spPr>
        <p:txBody>
          <a:bodyPr>
            <a:normAutofit/>
          </a:bodyPr>
          <a:lstStyle/>
          <a:p>
            <a:r>
              <a:rPr lang="es-ES" sz="2000" b="1" dirty="0"/>
              <a:t>Gráfico de Vinculación</a:t>
            </a:r>
            <a:endParaRPr lang="es-EC" sz="2000" b="1" dirty="0"/>
          </a:p>
        </p:txBody>
      </p:sp>
      <p:pic>
        <p:nvPicPr>
          <p:cNvPr id="7" name="Imagen 6">
            <a:extLst>
              <a:ext uri="{FF2B5EF4-FFF2-40B4-BE49-F238E27FC236}">
                <a16:creationId xmlns:a16="http://schemas.microsoft.com/office/drawing/2014/main" id="{6206ABFD-8477-4682-86D5-F96A24129B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035" y="719666"/>
            <a:ext cx="10250330" cy="5772956"/>
          </a:xfrm>
          <a:prstGeom prst="rect">
            <a:avLst/>
          </a:prstGeom>
        </p:spPr>
      </p:pic>
    </p:spTree>
    <p:extLst>
      <p:ext uri="{BB962C8B-B14F-4D97-AF65-F5344CB8AC3E}">
        <p14:creationId xmlns:p14="http://schemas.microsoft.com/office/powerpoint/2010/main" val="2204929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8C7B19-C6F9-4F8A-874B-1C6B1F119109}"/>
              </a:ext>
            </a:extLst>
          </p:cNvPr>
          <p:cNvSpPr>
            <a:spLocks noGrp="1"/>
          </p:cNvSpPr>
          <p:nvPr>
            <p:ph type="title"/>
          </p:nvPr>
        </p:nvSpPr>
        <p:spPr/>
        <p:txBody>
          <a:bodyPr/>
          <a:lstStyle/>
          <a:p>
            <a:r>
              <a:rPr lang="es-ES" dirty="0"/>
              <a:t>Señales de Alerta:</a:t>
            </a:r>
            <a:endParaRPr lang="es-EC" dirty="0"/>
          </a:p>
        </p:txBody>
      </p:sp>
      <p:sp>
        <p:nvSpPr>
          <p:cNvPr id="3" name="Marcador de contenido 2">
            <a:extLst>
              <a:ext uri="{FF2B5EF4-FFF2-40B4-BE49-F238E27FC236}">
                <a16:creationId xmlns:a16="http://schemas.microsoft.com/office/drawing/2014/main" id="{6497E3C1-9D0D-4062-A6D9-26C335DCB6AB}"/>
              </a:ext>
            </a:extLst>
          </p:cNvPr>
          <p:cNvSpPr>
            <a:spLocks noGrp="1"/>
          </p:cNvSpPr>
          <p:nvPr>
            <p:ph idx="1"/>
          </p:nvPr>
        </p:nvSpPr>
        <p:spPr/>
        <p:txBody>
          <a:bodyPr/>
          <a:lstStyle/>
          <a:p>
            <a:r>
              <a:rPr lang="es-ES" dirty="0"/>
              <a:t>Adjudicación de contratos a personas jurídicas recientemente creadas y que no cuentan con experiencia.</a:t>
            </a:r>
          </a:p>
          <a:p>
            <a:r>
              <a:rPr lang="es-ES" dirty="0"/>
              <a:t>Cobros de cheques de alta cuantía en efectivo</a:t>
            </a:r>
          </a:p>
          <a:p>
            <a:r>
              <a:rPr lang="es-ES" dirty="0"/>
              <a:t>Beneficiarios de cheques que no registran relación de dependencia o comercial con la persona jurídica.</a:t>
            </a:r>
          </a:p>
          <a:p>
            <a:r>
              <a:rPr lang="es-ES" dirty="0"/>
              <a:t>Beneficiarios de cheques, que mantienen vínculos con altos funcionarios del gobierno, o con los accionistas de la persona jurídica.</a:t>
            </a:r>
          </a:p>
          <a:p>
            <a:r>
              <a:rPr lang="es-ES" dirty="0"/>
              <a:t>Apertura de inversiones de alta cuantía.</a:t>
            </a:r>
          </a:p>
          <a:p>
            <a:endParaRPr lang="es-ES" dirty="0"/>
          </a:p>
          <a:p>
            <a:endParaRPr lang="es-EC" dirty="0"/>
          </a:p>
        </p:txBody>
      </p:sp>
    </p:spTree>
    <p:extLst>
      <p:ext uri="{BB962C8B-B14F-4D97-AF65-F5344CB8AC3E}">
        <p14:creationId xmlns:p14="http://schemas.microsoft.com/office/powerpoint/2010/main" val="1488591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8C7B19-C6F9-4F8A-874B-1C6B1F119109}"/>
              </a:ext>
            </a:extLst>
          </p:cNvPr>
          <p:cNvSpPr>
            <a:spLocks noGrp="1"/>
          </p:cNvSpPr>
          <p:nvPr>
            <p:ph type="title"/>
          </p:nvPr>
        </p:nvSpPr>
        <p:spPr/>
        <p:txBody>
          <a:bodyPr/>
          <a:lstStyle/>
          <a:p>
            <a:r>
              <a:rPr lang="es-ES" dirty="0"/>
              <a:t>Actuación de la Unidad de Inteligencia.</a:t>
            </a:r>
            <a:endParaRPr lang="es-EC" dirty="0"/>
          </a:p>
        </p:txBody>
      </p:sp>
      <p:sp>
        <p:nvSpPr>
          <p:cNvPr id="3" name="Marcador de contenido 2">
            <a:extLst>
              <a:ext uri="{FF2B5EF4-FFF2-40B4-BE49-F238E27FC236}">
                <a16:creationId xmlns:a16="http://schemas.microsoft.com/office/drawing/2014/main" id="{6497E3C1-9D0D-4062-A6D9-26C335DCB6AB}"/>
              </a:ext>
            </a:extLst>
          </p:cNvPr>
          <p:cNvSpPr>
            <a:spLocks noGrp="1"/>
          </p:cNvSpPr>
          <p:nvPr>
            <p:ph idx="1"/>
          </p:nvPr>
        </p:nvSpPr>
        <p:spPr/>
        <p:txBody>
          <a:bodyPr>
            <a:normAutofit lnSpcReduction="10000"/>
          </a:bodyPr>
          <a:lstStyle/>
          <a:p>
            <a:r>
              <a:rPr lang="es-ES" dirty="0"/>
              <a:t>Elaboración de reporte ROII remitido a la Fiscalía General del Estado, en el cual constan las particularidades del caso. </a:t>
            </a:r>
          </a:p>
          <a:p>
            <a:endParaRPr lang="es-ES" dirty="0"/>
          </a:p>
          <a:p>
            <a:r>
              <a:rPr lang="es-ES" dirty="0"/>
              <a:t>Actuación del analista a cargo del caso como testigo de Fiscalía durante el proceso judicial. </a:t>
            </a:r>
          </a:p>
          <a:p>
            <a:endParaRPr lang="es-ES" dirty="0"/>
          </a:p>
          <a:p>
            <a:r>
              <a:rPr lang="es-ES" dirty="0"/>
              <a:t>La unidad de Análisis Financiero y Económico – UAFE dentro de este caso actuó como acusador particular, en el cual solicitó el cambio de delito de cohecho por lavado de activos, obteniendo una sentencia de 6 años para los implicados.</a:t>
            </a:r>
          </a:p>
          <a:p>
            <a:endParaRPr lang="es-ES" dirty="0"/>
          </a:p>
          <a:p>
            <a:endParaRPr lang="es-ES" dirty="0"/>
          </a:p>
          <a:p>
            <a:endParaRPr lang="es-ES" dirty="0"/>
          </a:p>
          <a:p>
            <a:endParaRPr lang="es-EC" dirty="0"/>
          </a:p>
        </p:txBody>
      </p:sp>
    </p:spTree>
    <p:extLst>
      <p:ext uri="{BB962C8B-B14F-4D97-AF65-F5344CB8AC3E}">
        <p14:creationId xmlns:p14="http://schemas.microsoft.com/office/powerpoint/2010/main" val="3072011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12F5C7-ED6E-40CE-B065-9DA729B44E8A}"/>
              </a:ext>
            </a:extLst>
          </p:cNvPr>
          <p:cNvSpPr>
            <a:spLocks noGrp="1"/>
          </p:cNvSpPr>
          <p:nvPr>
            <p:ph type="title"/>
          </p:nvPr>
        </p:nvSpPr>
        <p:spPr>
          <a:xfrm>
            <a:off x="3748377" y="2392707"/>
            <a:ext cx="5252499" cy="1256941"/>
          </a:xfrm>
        </p:spPr>
        <p:txBody>
          <a:bodyPr>
            <a:normAutofit/>
          </a:bodyPr>
          <a:lstStyle/>
          <a:p>
            <a:pPr algn="ctr"/>
            <a:r>
              <a:rPr lang="es-ES" sz="6000" b="1" dirty="0"/>
              <a:t>GRACIAS </a:t>
            </a:r>
            <a:endParaRPr lang="es-EC" sz="6000" b="1" dirty="0"/>
          </a:p>
        </p:txBody>
      </p:sp>
    </p:spTree>
    <p:extLst>
      <p:ext uri="{BB962C8B-B14F-4D97-AF65-F5344CB8AC3E}">
        <p14:creationId xmlns:p14="http://schemas.microsoft.com/office/powerpoint/2010/main" val="37995881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581</Words>
  <Application>Microsoft Office PowerPoint</Application>
  <PresentationFormat>Panorámica</PresentationFormat>
  <Paragraphs>26</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CASO PRÁCTICO</vt:lpstr>
      <vt:lpstr>Descripción del caso </vt:lpstr>
      <vt:lpstr>Gráfico de Vinculación</vt:lpstr>
      <vt:lpstr>Señales de Alerta:</vt:lpstr>
      <vt:lpstr>Actuación de la Unidad de Inteligencia.</vt:lpstr>
      <vt:lpstr>GRACIAS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 PRÁCTICO</dc:title>
  <dc:creator>Margarita Dilat</dc:creator>
  <cp:lastModifiedBy>Margarita Dilat</cp:lastModifiedBy>
  <cp:revision>5</cp:revision>
  <dcterms:created xsi:type="dcterms:W3CDTF">2022-03-14T20:22:32Z</dcterms:created>
  <dcterms:modified xsi:type="dcterms:W3CDTF">2022-03-17T20:00:20Z</dcterms:modified>
</cp:coreProperties>
</file>