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7FE4DA29_9CA38064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handoutMasterIdLst>
    <p:handoutMasterId r:id="rId13"/>
  </p:handoutMasterIdLst>
  <p:sldIdLst>
    <p:sldId id="2145704477" r:id="rId4"/>
    <p:sldId id="2145704498" r:id="rId5"/>
    <p:sldId id="2145704499" r:id="rId6"/>
    <p:sldId id="2145704490" r:id="rId7"/>
    <p:sldId id="2145704495" r:id="rId8"/>
    <p:sldId id="2145704496" r:id="rId9"/>
    <p:sldId id="2145704500" r:id="rId10"/>
    <p:sldId id="2145704489" r:id="rId11"/>
  </p:sldIdLst>
  <p:sldSz cx="12192000" cy="6858000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4466DA-4F6A-A493-F983-23B31677455F}" name="Tania Landes" initials="TL" userId="S::tania.landes@insa-strasbourg.fr::afff63f9-e11d-47d9-a62c-16d9803a53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02D"/>
    <a:srgbClr val="010103"/>
    <a:srgbClr val="0099CA"/>
    <a:srgbClr val="282C5B"/>
    <a:srgbClr val="16B7DD"/>
    <a:srgbClr val="283488"/>
    <a:srgbClr val="FF1394"/>
    <a:srgbClr val="80FFD5"/>
    <a:srgbClr val="FFD706"/>
    <a:srgbClr val="E83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585A4-F15D-4C9B-85FB-FE27103DA290}" v="192" dt="2024-09-09T09:44:04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52" y="5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43" d="100"/>
          <a:sy n="143" d="100"/>
        </p:scale>
        <p:origin x="6448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omments/modernComment_7FE4DA29_9CA380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3ACE12-A183-45AB-B11E-B1FF182AA2D9}" authorId="{CB4466DA-4F6A-A493-F983-23B31677455F}" created="2024-09-09T08:57:40.10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27960932" sldId="2145704489"/>
      <ac:spMk id="2" creationId="{247BFE45-039D-4733-8E15-625C3F49E54D}"/>
      <ac:txMk cp="0" len="34">
        <ac:context len="35" hash="1993523738"/>
      </ac:txMk>
    </ac:txMkLst>
    <p188:pos x="5596467" y="248817"/>
    <p188:txBody>
      <a:bodyPr/>
      <a:lstStyle/>
      <a:p>
        <a:r>
          <a:rPr lang="fr-FR"/>
          <a:t>Diapo inutile, non ? Vu les instructions..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6290C30-550D-2746-B945-ED2B1F0CE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B2A540-CE0C-634B-BCB7-33D2850AFE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A5B9E-BE70-D341-8F3D-FF6507832E19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F808B5-2531-9A44-B458-E3EB69DAA4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5D2180-E40E-8F47-BD19-C84DD8872B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BEC32-0787-3C4F-9B9A-ED3E4C921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697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F645F-BAC9-4D98-BDA0-1B90D1B33047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7D718-AC2C-43BB-91A6-76DEB724B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45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D718-AC2C-43BB-91A6-76DEB724B4D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46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EDCD5-A71E-4C46-9D12-95A590228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FB587E-4B56-4C9C-A34A-86A18F9B1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2F7A27-2F30-421A-BB3D-8B5B90A4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1D07-1149-4502-AEB8-6D3C8EA87538}" type="datetime1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624595-28D5-4B46-B702-5B0C83F8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42CF48-93D6-46E8-A49B-F6FA5D2E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82727A-7D5D-4CAE-9BD6-6659D9B9B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86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840307-820C-1A44-B65C-5A99AC9B3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54298" y="1540365"/>
            <a:ext cx="7225192" cy="4952510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E2B225-041B-4C45-A700-E55AB621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5349" y="6492875"/>
            <a:ext cx="65665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7F68822F-5278-3C40-BA67-0EED46E77F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6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78B7D-AB8C-9048-85D8-AD072688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383"/>
            <a:ext cx="10759170" cy="76344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5A02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3249C9-6C4C-3041-ADA2-338A4CF84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028"/>
            <a:ext cx="10759170" cy="4374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F1CD64A-BA9C-1C41-AFB1-F29B34A8CB69}"/>
              </a:ext>
            </a:extLst>
          </p:cNvPr>
          <p:cNvSpPr txBox="1">
            <a:spLocks/>
          </p:cNvSpPr>
          <p:nvPr userDrawn="1"/>
        </p:nvSpPr>
        <p:spPr>
          <a:xfrm>
            <a:off x="11204045" y="5586827"/>
            <a:ext cx="98795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8822F-5278-3C40-BA67-0EED46E77F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67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52B83AB-06AD-E34B-B0B2-1E589B7836E1}"/>
              </a:ext>
            </a:extLst>
          </p:cNvPr>
          <p:cNvSpPr txBox="1">
            <a:spLocks/>
          </p:cNvSpPr>
          <p:nvPr userDrawn="1"/>
        </p:nvSpPr>
        <p:spPr>
          <a:xfrm>
            <a:off x="11535349" y="6492875"/>
            <a:ext cx="65665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8822F-5278-3C40-BA67-0EED46E77FF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7278B7D-AB8C-9048-85D8-AD072688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383"/>
            <a:ext cx="10547499" cy="76344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5A02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33249C9-6C4C-3041-ADA2-338A4CF841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324028"/>
            <a:ext cx="5122013" cy="437440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6F1CD64A-BA9C-1C41-AFB1-F29B34A8CB69}"/>
              </a:ext>
            </a:extLst>
          </p:cNvPr>
          <p:cNvSpPr txBox="1">
            <a:spLocks/>
          </p:cNvSpPr>
          <p:nvPr userDrawn="1"/>
        </p:nvSpPr>
        <p:spPr>
          <a:xfrm>
            <a:off x="11204045" y="5586827"/>
            <a:ext cx="98795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8822F-5278-3C40-BA67-0EED46E77FF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33249C9-6C4C-3041-ADA2-338A4CF841A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3685" y="1324028"/>
            <a:ext cx="5122013" cy="437440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500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8F9302-FF77-8739-F348-56CE5E22B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2CD72A-187A-43FC-F678-2AC8280A3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CB73B9-DA7D-5BB3-3506-0E880E3FB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5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4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hyperlink" Target="https://cooltrees.hub.inrae.fr/le-projet-anr-cooltree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lante-et-cite.fr/Ressource/fiche/666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jpeg"/><Relationship Id="rId3" Type="http://schemas.openxmlformats.org/officeDocument/2006/relationships/hyperlink" Target="https://trio-climatologie-strasbourg.fr/" TargetMode="External"/><Relationship Id="rId7" Type="http://schemas.openxmlformats.org/officeDocument/2006/relationships/image" Target="../media/image38.PNG"/><Relationship Id="rId12" Type="http://schemas.openxmlformats.org/officeDocument/2006/relationships/image" Target="../media/image2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19.png"/><Relationship Id="rId5" Type="http://schemas.openxmlformats.org/officeDocument/2006/relationships/image" Target="../media/image36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4.jpe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microsoft.com/office/2018/10/relationships/comments" Target="../comments/modernComment_7FE4DA29_9CA38064.xml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11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3B9EC3-1FB6-B849-B119-DAEEFE52B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/>
              <a:t>De l’ANR COOLTREES </a:t>
            </a:r>
            <a:br>
              <a:rPr lang="fr-FR" sz="4000" dirty="0"/>
            </a:br>
            <a:r>
              <a:rPr lang="fr-FR" sz="4000" dirty="0"/>
              <a:t>               vers l’ANR TIR4sTREEt</a:t>
            </a:r>
            <a:br>
              <a:rPr lang="fr-FR" sz="2800" dirty="0"/>
            </a:br>
            <a:br>
              <a:rPr lang="fr-FR" sz="1800" dirty="0"/>
            </a:br>
            <a:r>
              <a:rPr lang="fr-FR" sz="2800" dirty="0"/>
              <a:t>Le rafraichissement des villes par les arbres – Quantification et modélisation</a:t>
            </a:r>
            <a:br>
              <a:rPr lang="fr-FR" sz="2800" dirty="0"/>
            </a:br>
            <a:br>
              <a:rPr lang="fr-FR" sz="2000" dirty="0"/>
            </a:br>
            <a:r>
              <a:rPr lang="fr-FR" sz="2800" b="0" dirty="0"/>
              <a:t>2018 – 2021                     / 2022  -2025</a:t>
            </a: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r>
              <a:rPr lang="fr-FR" sz="2800" dirty="0" err="1"/>
              <a:t>Saudreau</a:t>
            </a:r>
            <a:r>
              <a:rPr lang="fr-FR" sz="2800" dirty="0"/>
              <a:t> Marc, UMR PIAF INRAE/UCA</a:t>
            </a:r>
            <a:br>
              <a:rPr lang="fr-FR" sz="2800" dirty="0"/>
            </a:br>
            <a:br>
              <a:rPr lang="fr-FR" sz="2800" dirty="0"/>
            </a:br>
            <a:r>
              <a:rPr lang="fr-FR" sz="2800" dirty="0"/>
              <a:t>INSA Strasbourg, Université de Strasbourg, ICUBE, INRAE, Plante &amp; Cité, Eurométropole de Strasbourg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83FCDB-9C73-E1D0-8C78-37D647F4C7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661" y="3604587"/>
            <a:ext cx="1517783" cy="4828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5D53CF-3AA4-A5C7-032D-90207A302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01"/>
          <a:stretch/>
        </p:blipFill>
        <p:spPr>
          <a:xfrm>
            <a:off x="10524531" y="3463791"/>
            <a:ext cx="667344" cy="76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794797" y="921227"/>
            <a:ext cx="58309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fr-FR" altLang="fr-FR" sz="2000" b="1" dirty="0">
                <a:solidFill>
                  <a:srgbClr val="55A02D"/>
                </a:solidFill>
                <a:latin typeface="+mj-lt"/>
                <a:ea typeface="+mj-ea"/>
                <a:cs typeface="+mj-cs"/>
              </a:rPr>
              <a:t>Enjeux</a:t>
            </a:r>
            <a:r>
              <a:rPr lang="fr-FR" altLang="fr-FR" sz="2800" b="1" dirty="0">
                <a:solidFill>
                  <a:srgbClr val="55A02D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fr-FR" sz="2000" b="1" dirty="0">
                <a:solidFill>
                  <a:srgbClr val="55A02D"/>
                </a:solidFill>
                <a:latin typeface="+mj-lt"/>
                <a:ea typeface="+mj-ea"/>
                <a:cs typeface="+mj-cs"/>
              </a:rPr>
              <a:t>– quels arbres, quels aménagements ?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281841" y="1310946"/>
            <a:ext cx="614258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fr-FR" altLang="fr-FR" dirty="0">
                <a:solidFill>
                  <a:schemeClr val="tx1"/>
                </a:solidFill>
                <a:latin typeface="Lucida Bright" pitchFamily="18" charset="0"/>
              </a:rPr>
              <a:t>(1) Quantifier   le   rôle   de  </a:t>
            </a:r>
            <a:r>
              <a:rPr lang="fr-FR" altLang="fr-FR" b="1" dirty="0">
                <a:solidFill>
                  <a:schemeClr val="tx1"/>
                </a:solidFill>
                <a:latin typeface="Lucida Bright" pitchFamily="18" charset="0"/>
              </a:rPr>
              <a:t>l'ombrage</a:t>
            </a:r>
            <a:r>
              <a:rPr lang="fr-FR" altLang="fr-FR" dirty="0">
                <a:solidFill>
                  <a:schemeClr val="tx1"/>
                </a:solidFill>
                <a:latin typeface="Lucida Bright" pitchFamily="18" charset="0"/>
              </a:rPr>
              <a:t>  et de </a:t>
            </a:r>
            <a:r>
              <a:rPr lang="fr-FR" altLang="fr-FR" b="1" dirty="0">
                <a:solidFill>
                  <a:schemeClr val="tx1"/>
                </a:solidFill>
                <a:latin typeface="Lucida Bright" pitchFamily="18" charset="0"/>
              </a:rPr>
              <a:t>l'évapotranspiration</a:t>
            </a:r>
            <a:r>
              <a:rPr lang="fr-FR" altLang="fr-FR" dirty="0">
                <a:solidFill>
                  <a:schemeClr val="tx1"/>
                </a:solidFill>
                <a:latin typeface="Lucida Bright" pitchFamily="18" charset="0"/>
              </a:rPr>
              <a:t> (refroidissement) des arbres en milieu </a:t>
            </a:r>
            <a:r>
              <a:rPr lang="fr-FR" altLang="fr-FR" dirty="0">
                <a:latin typeface="Lucida Bright" pitchFamily="18" charset="0"/>
              </a:rPr>
              <a:t>urbain (d’abord le parc, puis les rues).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1841" y="4372321"/>
            <a:ext cx="6771028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fr-FR" altLang="fr-FR" dirty="0">
                <a:latin typeface="Lucida Bright" pitchFamily="18" charset="0"/>
              </a:rPr>
              <a:t> (2) </a:t>
            </a:r>
            <a:r>
              <a:rPr lang="fr-FR" altLang="fr-FR" b="1" dirty="0">
                <a:latin typeface="Lucida Bright" pitchFamily="18" charset="0"/>
              </a:rPr>
              <a:t>Modéliser</a:t>
            </a:r>
            <a:r>
              <a:rPr lang="fr-FR" altLang="fr-FR" dirty="0">
                <a:latin typeface="Lucida Bright" pitchFamily="18" charset="0"/>
              </a:rPr>
              <a:t> l’impact de ces effets locaux</a:t>
            </a:r>
            <a:r>
              <a:rPr lang="fr-FR" altLang="fr-FR" b="1" dirty="0">
                <a:latin typeface="Lucida Bright" pitchFamily="18" charset="0"/>
              </a:rPr>
              <a:t> </a:t>
            </a:r>
            <a:r>
              <a:rPr lang="fr-FR" altLang="fr-FR" dirty="0">
                <a:latin typeface="Lucida Bright" pitchFamily="18" charset="0"/>
              </a:rPr>
              <a:t>à l’échelle d’un quartier en prenant en compte la complexité </a:t>
            </a:r>
            <a:r>
              <a:rPr lang="fr-FR" altLang="fr-FR" b="1" dirty="0">
                <a:latin typeface="Lucida Bright" pitchFamily="18" charset="0"/>
              </a:rPr>
              <a:t>locale</a:t>
            </a:r>
            <a:r>
              <a:rPr lang="fr-FR" altLang="fr-FR" dirty="0">
                <a:latin typeface="Lucida Bright" pitchFamily="18" charset="0"/>
              </a:rPr>
              <a:t> et </a:t>
            </a:r>
            <a:r>
              <a:rPr lang="fr-FR" altLang="fr-FR" b="1" dirty="0">
                <a:latin typeface="Lucida Bright" pitchFamily="18" charset="0"/>
              </a:rPr>
              <a:t>3D</a:t>
            </a:r>
            <a:r>
              <a:rPr lang="fr-FR" altLang="fr-FR" dirty="0">
                <a:latin typeface="Lucida Bright" pitchFamily="18" charset="0"/>
              </a:rPr>
              <a:t> (forme, typologie revêtements, arbres) et </a:t>
            </a:r>
            <a:r>
              <a:rPr lang="fr-FR" altLang="fr-FR" b="1" dirty="0">
                <a:latin typeface="Lucida Bright" pitchFamily="18" charset="0"/>
              </a:rPr>
              <a:t>les interactions physiques</a:t>
            </a:r>
            <a:r>
              <a:rPr lang="fr-FR" altLang="fr-FR" dirty="0">
                <a:latin typeface="Lucida Bright" pitchFamily="18" charset="0"/>
              </a:rPr>
              <a:t> 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605" y="3996186"/>
            <a:ext cx="3292036" cy="181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088" y="1356713"/>
            <a:ext cx="1394975" cy="101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7340" y="1477457"/>
            <a:ext cx="1429324" cy="93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310352" y="3031973"/>
            <a:ext cx="1510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1200" dirty="0">
                <a:latin typeface="Lucida Bright" pitchFamily="18" charset="0"/>
              </a:rPr>
              <a:t>Mesures terrain</a:t>
            </a:r>
          </a:p>
          <a:p>
            <a:pPr algn="ctr"/>
            <a:r>
              <a:rPr lang="fr-FR" sz="1200" dirty="0">
                <a:latin typeface="Lucida Bright" pitchFamily="18" charset="0"/>
              </a:rPr>
              <a:t>BDD Open Source</a:t>
            </a:r>
            <a:endParaRPr lang="fr-FR" sz="1200" dirty="0"/>
          </a:p>
        </p:txBody>
      </p:sp>
      <p:sp>
        <p:nvSpPr>
          <p:cNvPr id="25" name="Rectangle 24"/>
          <p:cNvSpPr/>
          <p:nvPr/>
        </p:nvSpPr>
        <p:spPr>
          <a:xfrm>
            <a:off x="1377340" y="3725850"/>
            <a:ext cx="1736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200" dirty="0">
                <a:latin typeface="Lucida Bright" pitchFamily="18" charset="0"/>
              </a:rPr>
              <a:t>Outils Modélisation</a:t>
            </a:r>
          </a:p>
          <a:p>
            <a:pPr algn="ctr"/>
            <a:r>
              <a:rPr lang="fr-FR" sz="1200" dirty="0">
                <a:latin typeface="Lucida Bright" pitchFamily="18" charset="0"/>
              </a:rPr>
              <a:t>3D</a:t>
            </a:r>
            <a:endParaRPr lang="fr-FR" sz="1200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247BFE45-039D-4733-8E15-625C3F49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383"/>
            <a:ext cx="10759170" cy="763443"/>
          </a:xfrm>
        </p:spPr>
        <p:txBody>
          <a:bodyPr/>
          <a:lstStyle/>
          <a:p>
            <a:r>
              <a:rPr lang="fr-FR" sz="2800" dirty="0"/>
              <a:t>Enjeux et Objectifs des deux projets successifs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586" y="2905728"/>
            <a:ext cx="2068999" cy="13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463" y="2447766"/>
            <a:ext cx="1871888" cy="1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7250" y="2433006"/>
            <a:ext cx="2840109" cy="145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 descr="IMGP293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578" y="2226028"/>
            <a:ext cx="1097073" cy="8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241" y="2430378"/>
            <a:ext cx="1548176" cy="107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90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BFE45-039D-4733-8E15-625C3F49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7" y="444256"/>
            <a:ext cx="10759170" cy="763443"/>
          </a:xfrm>
        </p:spPr>
        <p:txBody>
          <a:bodyPr/>
          <a:lstStyle/>
          <a:p>
            <a:r>
              <a:rPr lang="fr-FR" sz="2800" dirty="0"/>
              <a:t>Le projet ANR COOLTREES – - Résultats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91321" y="5593447"/>
            <a:ext cx="358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Lucida Bright" pitchFamily="18" charset="0"/>
              </a:rPr>
              <a:t>100L d’eau par jour transpiré par arbre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3210201" y="3477142"/>
            <a:ext cx="2963667" cy="2116306"/>
            <a:chOff x="3552645" y="2329189"/>
            <a:chExt cx="4925711" cy="3465695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2645" y="2329189"/>
              <a:ext cx="4833710" cy="340406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3778439" y="5590754"/>
              <a:ext cx="4582748" cy="1153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067944" y="5552440"/>
              <a:ext cx="551097" cy="24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Année 1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860032" y="5552439"/>
              <a:ext cx="551097" cy="24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Année 2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584863" y="5552439"/>
              <a:ext cx="551097" cy="24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Année 3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394945" y="5552439"/>
              <a:ext cx="551097" cy="24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Année 4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178706" y="5552439"/>
              <a:ext cx="551097" cy="24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Année 5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927259" y="5552439"/>
              <a:ext cx="551097" cy="24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Année 6</a:t>
              </a:r>
            </a:p>
          </p:txBody>
        </p: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103" b="35921"/>
          <a:stretch/>
        </p:blipFill>
        <p:spPr>
          <a:xfrm>
            <a:off x="3096137" y="1852379"/>
            <a:ext cx="1374748" cy="1375591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138" y="145996"/>
            <a:ext cx="2059616" cy="76344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546" y="3022456"/>
            <a:ext cx="1394506" cy="1061562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340024" y="1241481"/>
            <a:ext cx="2533950" cy="1986488"/>
            <a:chOff x="-896637" y="1627891"/>
            <a:chExt cx="2769067" cy="1986488"/>
          </a:xfrm>
        </p:grpSpPr>
        <p:sp>
          <p:nvSpPr>
            <p:cNvPr id="22" name="Rectangle 21"/>
            <p:cNvSpPr/>
            <p:nvPr/>
          </p:nvSpPr>
          <p:spPr>
            <a:xfrm>
              <a:off x="-896637" y="1627891"/>
              <a:ext cx="27676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/>
                <a:t>Site instrumenté</a:t>
              </a:r>
            </a:p>
            <a:p>
              <a:pPr algn="ctr"/>
              <a:r>
                <a:rPr lang="fr-FR" sz="1400" dirty="0"/>
                <a:t>Jardin Univ. à  Strasbourg</a:t>
              </a:r>
            </a:p>
          </p:txBody>
        </p:sp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3946" y="2231152"/>
              <a:ext cx="2746376" cy="1383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0" name="ZoneTexte 49"/>
          <p:cNvSpPr txBox="1"/>
          <p:nvPr/>
        </p:nvSpPr>
        <p:spPr>
          <a:xfrm>
            <a:off x="232475" y="3842008"/>
            <a:ext cx="29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Variabilités </a:t>
            </a:r>
            <a:r>
              <a:rPr lang="fr-FR" b="1" dirty="0"/>
              <a:t>inter annuelle </a:t>
            </a:r>
            <a:r>
              <a:rPr lang="fr-FR" dirty="0"/>
              <a:t>(demande climatique - ETP) et </a:t>
            </a:r>
            <a:r>
              <a:rPr lang="fr-FR" b="1" dirty="0"/>
              <a:t>inter individuelle </a:t>
            </a:r>
            <a:r>
              <a:rPr lang="fr-FR" dirty="0"/>
              <a:t>(réponse physiologique et exposition) fortes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E493894-0A6C-887E-9A11-974B63831A64}"/>
              </a:ext>
            </a:extLst>
          </p:cNvPr>
          <p:cNvGrpSpPr/>
          <p:nvPr/>
        </p:nvGrpSpPr>
        <p:grpSpPr>
          <a:xfrm>
            <a:off x="11047574" y="-33711"/>
            <a:ext cx="1182734" cy="1816770"/>
            <a:chOff x="-132421" y="3053230"/>
            <a:chExt cx="1369866" cy="203919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8CDFAAC-A53D-2A30-7CB2-483391D38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70" y="3460384"/>
              <a:ext cx="571003" cy="571003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C752739-C8EF-22F2-EB9B-585A90866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0" y="4007824"/>
              <a:ext cx="1087429" cy="395181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97B9368-1365-526D-2694-012BEE5BF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3" y="4486270"/>
              <a:ext cx="682560" cy="1800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187AF0C-DB7A-F0AC-3419-CEDDDCFDA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70" y="4848216"/>
              <a:ext cx="989351" cy="24420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4E7BFE4-A4FF-29B0-9B95-32CE328B4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2421" y="3053230"/>
              <a:ext cx="1369866" cy="673125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328E271B-19F7-3442-4EED-36DDAB20768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16" t="67018"/>
          <a:stretch/>
        </p:blipFill>
        <p:spPr>
          <a:xfrm>
            <a:off x="4044853" y="1874824"/>
            <a:ext cx="768364" cy="7080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C637951-4F91-8BC7-155D-169935E9AB2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892" r="43558"/>
          <a:stretch/>
        </p:blipFill>
        <p:spPr>
          <a:xfrm>
            <a:off x="4123853" y="2648652"/>
            <a:ext cx="1079239" cy="64633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32141" y="1507185"/>
            <a:ext cx="314350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fr-FR" dirty="0"/>
              <a:t>Physiologie + Météorologie / </a:t>
            </a:r>
            <a:r>
              <a:rPr lang="fr-FR" b="1" dirty="0"/>
              <a:t>Tilleuls</a:t>
            </a: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93D8C9C-1186-2237-DED0-54AEBC25A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425" y="1032298"/>
            <a:ext cx="3284429" cy="6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marL="334963" indent="-334963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fr-FR" altLang="fr-FR" sz="1800" b="0" dirty="0">
                <a:latin typeface="+mn-lt"/>
              </a:rPr>
              <a:t>Développement d’un outil de </a:t>
            </a:r>
            <a:r>
              <a:rPr lang="fr-FR" altLang="fr-FR" sz="1800" dirty="0">
                <a:latin typeface="+mn-lt"/>
              </a:rPr>
              <a:t>modélisation 3D :</a:t>
            </a:r>
            <a:r>
              <a:rPr lang="fr-FR" altLang="fr-FR" sz="1800" b="0" dirty="0">
                <a:latin typeface="+mn-lt"/>
              </a:rPr>
              <a:t> </a:t>
            </a:r>
            <a:endParaRPr lang="fr-FR" altLang="fr-FR" sz="1800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9A7305-6F09-35F3-4670-F875F5A5A6BD}"/>
              </a:ext>
            </a:extLst>
          </p:cNvPr>
          <p:cNvSpPr/>
          <p:nvPr/>
        </p:nvSpPr>
        <p:spPr>
          <a:xfrm>
            <a:off x="7038574" y="2283791"/>
            <a:ext cx="2131006" cy="160043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>
                <a:cs typeface="Arial" charset="0"/>
              </a:rPr>
              <a:t>Processus </a:t>
            </a:r>
            <a:r>
              <a:rPr lang="fr-FR" sz="1400" u="sng" dirty="0">
                <a:cs typeface="Arial" charset="0"/>
              </a:rPr>
              <a:t>physiques</a:t>
            </a:r>
            <a:r>
              <a:rPr lang="fr-FR" sz="1400" dirty="0">
                <a:cs typeface="Arial" charset="0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dirty="0"/>
              <a:t>Bilan radiatif </a:t>
            </a:r>
            <a:r>
              <a:rPr lang="fr-FR" altLang="fr-FR" sz="1200" dirty="0"/>
              <a:t>(ombrage)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dirty="0"/>
              <a:t>Flux chaleur latente (transpiration) et sensible (vent)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400" dirty="0"/>
              <a:t>Transferts d’énergie dans sol et murs </a:t>
            </a:r>
            <a:endParaRPr lang="fr-FR" sz="1400" dirty="0">
              <a:cs typeface="Arial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D2A631-49F2-758E-B22E-A91778F60BD8}"/>
              </a:ext>
            </a:extLst>
          </p:cNvPr>
          <p:cNvSpPr txBox="1"/>
          <p:nvPr/>
        </p:nvSpPr>
        <p:spPr>
          <a:xfrm>
            <a:off x="9257928" y="2283791"/>
            <a:ext cx="1697886" cy="73866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dk1"/>
                </a:solidFill>
                <a:cs typeface="Arial" charset="0"/>
              </a:rPr>
              <a:t>Processus </a:t>
            </a:r>
            <a:r>
              <a:rPr lang="fr-FR" sz="1400" u="sng" dirty="0">
                <a:solidFill>
                  <a:schemeClr val="dk1"/>
                </a:solidFill>
                <a:cs typeface="Arial" charset="0"/>
              </a:rPr>
              <a:t>physiologiques</a:t>
            </a:r>
            <a:r>
              <a:rPr lang="fr-FR" sz="1400" dirty="0">
                <a:solidFill>
                  <a:schemeClr val="dk1"/>
                </a:solidFill>
                <a:cs typeface="Arial" charset="0"/>
              </a:rPr>
              <a:t> (modèle RATP)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3AB14B0-5BD8-0D8E-5F3A-AEF462F47E6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9679" y="3118522"/>
            <a:ext cx="2791243" cy="80252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E5778A1-5D6D-687B-4201-BF434AE135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6370" y="4170447"/>
            <a:ext cx="1961940" cy="99606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A35ED1BC-F789-CA41-1DA6-DC2B96B6C77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854" y="4236559"/>
            <a:ext cx="1961940" cy="86383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851E1057-9100-EF8A-9DF2-DBC6E963E72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059" y="4166447"/>
            <a:ext cx="1216223" cy="961665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CF96C41F-B627-CCF8-8FF7-C0BA0B9D032B}"/>
              </a:ext>
            </a:extLst>
          </p:cNvPr>
          <p:cNvSpPr txBox="1"/>
          <p:nvPr/>
        </p:nvSpPr>
        <p:spPr>
          <a:xfrm>
            <a:off x="7041042" y="1757337"/>
            <a:ext cx="3601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0" dirty="0">
                <a:latin typeface="+mn-lt"/>
              </a:rPr>
              <a:t>De   </a:t>
            </a:r>
            <a:r>
              <a:rPr lang="fr-FR" altLang="fr-FR" sz="1800" b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LASER/F</a:t>
            </a:r>
            <a:r>
              <a:rPr lang="fr-FR" altLang="fr-FR" sz="1800" b="0" dirty="0">
                <a:latin typeface="+mn-lt"/>
              </a:rPr>
              <a:t>  +   </a:t>
            </a:r>
            <a:r>
              <a:rPr lang="fr-FR" altLang="fr-FR" sz="1800" b="0" dirty="0">
                <a:solidFill>
                  <a:srgbClr val="55A02D"/>
                </a:solidFill>
                <a:latin typeface="+mn-lt"/>
              </a:rPr>
              <a:t>RATP</a:t>
            </a:r>
            <a:r>
              <a:rPr lang="fr-FR" altLang="fr-FR" sz="1800" b="0" dirty="0">
                <a:latin typeface="+mn-lt"/>
              </a:rPr>
              <a:t>   à</a:t>
            </a:r>
            <a:endParaRPr lang="fr-FR" dirty="0"/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A06A6766-5B5C-FCC8-F647-E6E59CB66C5B}"/>
              </a:ext>
            </a:extLst>
          </p:cNvPr>
          <p:cNvCxnSpPr/>
          <p:nvPr/>
        </p:nvCxnSpPr>
        <p:spPr>
          <a:xfrm flipH="1">
            <a:off x="7915275" y="2064973"/>
            <a:ext cx="188802" cy="20877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D9CD0DE9-E369-4D53-003C-D0553A27E1D1}"/>
              </a:ext>
            </a:extLst>
          </p:cNvPr>
          <p:cNvCxnSpPr>
            <a:cxnSpLocks/>
          </p:cNvCxnSpPr>
          <p:nvPr/>
        </p:nvCxnSpPr>
        <p:spPr>
          <a:xfrm>
            <a:off x="8978310" y="2064973"/>
            <a:ext cx="861820" cy="20877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9" name="Image 58">
            <a:extLst>
              <a:ext uri="{FF2B5EF4-FFF2-40B4-BE49-F238E27FC236}">
                <a16:creationId xmlns:a16="http://schemas.microsoft.com/office/drawing/2014/main" id="{1561E91E-E618-CDA6-3645-533F6FEE08C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1084" y="2107558"/>
            <a:ext cx="1052572" cy="968956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3EC8827F-7067-509F-35CF-80874CE3E40B}"/>
              </a:ext>
            </a:extLst>
          </p:cNvPr>
          <p:cNvSpPr txBox="1"/>
          <p:nvPr/>
        </p:nvSpPr>
        <p:spPr>
          <a:xfrm>
            <a:off x="7058429" y="5319336"/>
            <a:ext cx="3806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dirty="0"/>
              <a:t>1ères simulations prometteuses avec </a:t>
            </a:r>
            <a:endParaRPr lang="fr-FR" b="1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999" y="5209004"/>
            <a:ext cx="1377923" cy="549717"/>
          </a:xfrm>
          <a:prstGeom prst="rect">
            <a:avLst/>
          </a:prstGeom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335"/>
          <a:stretch/>
        </p:blipFill>
        <p:spPr bwMode="auto">
          <a:xfrm>
            <a:off x="4870400" y="1867176"/>
            <a:ext cx="1374748" cy="76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113C705-8F5B-8157-200A-05CA574E71CF}"/>
              </a:ext>
            </a:extLst>
          </p:cNvPr>
          <p:cNvSpPr/>
          <p:nvPr/>
        </p:nvSpPr>
        <p:spPr>
          <a:xfrm>
            <a:off x="11025513" y="9913"/>
            <a:ext cx="1120916" cy="18348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682" y="1619645"/>
            <a:ext cx="1377923" cy="5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 animBg="1"/>
      <p:bldP spid="47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ABB724B-0728-3D06-FA65-88B06534C9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76"/>
          <a:stretch/>
        </p:blipFill>
        <p:spPr>
          <a:xfrm>
            <a:off x="9439632" y="1723509"/>
            <a:ext cx="1801134" cy="216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7BFE45-039D-4733-8E15-625C3F49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Le projet ANR COOLTREES – Transfert et communication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632" y="182951"/>
            <a:ext cx="2578339" cy="955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379" y="4347441"/>
            <a:ext cx="3857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Forme des arbres et effet rafraîchissant</a:t>
            </a:r>
          </a:p>
          <a:p>
            <a:r>
              <a:rPr lang="fr-FR" dirty="0"/>
              <a:t>Validation modèles numériques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77" y="4050815"/>
            <a:ext cx="3157537" cy="132538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594" y="4532786"/>
            <a:ext cx="2944501" cy="132538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81211" y="1900007"/>
            <a:ext cx="6140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/>
              <a:t>Recueil de fiches sur les arbres urbains et le projet COOLTREES :</a:t>
            </a:r>
          </a:p>
          <a:p>
            <a:pPr algn="r"/>
            <a:r>
              <a:rPr lang="fr-FR" dirty="0">
                <a:hlinkClick r:id="rId6"/>
              </a:rPr>
              <a:t>https://www.plante-et-cite.fr/Ressource/fiche/666/</a:t>
            </a:r>
            <a:endParaRPr lang="fr-FR" dirty="0"/>
          </a:p>
          <a:p>
            <a:pPr algn="r"/>
            <a:r>
              <a:rPr lang="fr-FR" dirty="0">
                <a:hlinkClick r:id="rId7"/>
              </a:rPr>
              <a:t>https://cooltrees.hub.inrae.fr/le-projet-anr-cooltrees</a:t>
            </a:r>
            <a:endParaRPr lang="fr-FR" dirty="0"/>
          </a:p>
          <a:p>
            <a:pPr algn="r"/>
            <a:endParaRPr lang="fr-FR" dirty="0"/>
          </a:p>
          <a:p>
            <a:pPr algn="r"/>
            <a:r>
              <a:rPr lang="fr-FR" dirty="0"/>
              <a:t>Webinaire dédié (mars 2022)</a:t>
            </a:r>
          </a:p>
          <a:p>
            <a:pPr algn="r"/>
            <a:r>
              <a:rPr lang="fr-FR" dirty="0"/>
              <a:t> 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699"/>
          <a:stretch/>
        </p:blipFill>
        <p:spPr>
          <a:xfrm>
            <a:off x="9353489" y="1593070"/>
            <a:ext cx="1355106" cy="216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49" y="1377316"/>
            <a:ext cx="3260303" cy="229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D:\ProjetEtGroupesdeTravail\ArbreEnVille\Angers\PlanteEtCite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631" y="2826871"/>
            <a:ext cx="1909589" cy="78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516327" y="1324028"/>
            <a:ext cx="6075510" cy="41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marL="334963" indent="-334963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fr-FR" altLang="fr-FR" sz="2000" b="0" dirty="0">
                <a:latin typeface="+mn-lt"/>
              </a:rPr>
              <a:t>Communauté professionnels et décideurs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581211" y="3962288"/>
            <a:ext cx="6075510" cy="41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marL="334963" indent="-334963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fr-FR" altLang="fr-FR" sz="2000" b="0" dirty="0">
                <a:latin typeface="+mn-lt"/>
              </a:rPr>
              <a:t>Communauté Scientifique</a:t>
            </a:r>
          </a:p>
        </p:txBody>
      </p:sp>
    </p:spTree>
    <p:extLst>
      <p:ext uri="{BB962C8B-B14F-4D97-AF65-F5344CB8AC3E}">
        <p14:creationId xmlns:p14="http://schemas.microsoft.com/office/powerpoint/2010/main" val="231397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657413F-A98A-DBC2-578A-AD6E5E0B9A57}"/>
              </a:ext>
            </a:extLst>
          </p:cNvPr>
          <p:cNvSpPr txBox="1"/>
          <p:nvPr/>
        </p:nvSpPr>
        <p:spPr>
          <a:xfrm>
            <a:off x="4047002" y="1911316"/>
            <a:ext cx="7120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b="1" dirty="0">
                <a:latin typeface="Calibri  "/>
                <a:sym typeface="Wingdings" panose="05000000000000000000" pitchFamily="2" charset="2"/>
              </a:rPr>
              <a:t>Plusieurs espèces</a:t>
            </a:r>
            <a:r>
              <a:rPr lang="fr-FR" dirty="0">
                <a:latin typeface="Calibri  "/>
                <a:sym typeface="Wingdings" panose="05000000000000000000" pitchFamily="2" charset="2"/>
              </a:rPr>
              <a:t> d’arbres / 3 ans de mesures intensives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>
                <a:latin typeface="Calibri  "/>
              </a:rPr>
              <a:t>Interactions arbre </a:t>
            </a:r>
            <a:r>
              <a:rPr lang="fr-FR" b="1" dirty="0">
                <a:latin typeface="Calibri  "/>
              </a:rPr>
              <a:t>d’alignement</a:t>
            </a:r>
            <a:r>
              <a:rPr lang="fr-FR" dirty="0">
                <a:latin typeface="Calibri  "/>
              </a:rPr>
              <a:t> / microclimat des </a:t>
            </a:r>
            <a:r>
              <a:rPr lang="fr-FR" b="1" dirty="0">
                <a:latin typeface="Calibri  "/>
              </a:rPr>
              <a:t>rues</a:t>
            </a:r>
            <a:r>
              <a:rPr lang="fr-FR" dirty="0">
                <a:latin typeface="Calibri  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b="1" dirty="0">
                <a:latin typeface="Calibri  "/>
              </a:rPr>
              <a:t>Validation</a:t>
            </a:r>
            <a:r>
              <a:rPr lang="fr-FR" dirty="0">
                <a:latin typeface="Calibri  "/>
              </a:rPr>
              <a:t> des outils d’aide à la décision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C1FFA67-1453-F953-4FB4-6E8621FF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41" y="2984676"/>
            <a:ext cx="3200117" cy="20136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5AF289-9A50-2741-73A8-33CD411FC8E3}"/>
              </a:ext>
            </a:extLst>
          </p:cNvPr>
          <p:cNvSpPr/>
          <p:nvPr/>
        </p:nvSpPr>
        <p:spPr>
          <a:xfrm>
            <a:off x="1102444" y="5074489"/>
            <a:ext cx="264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T° de surfaces </a:t>
            </a:r>
            <a:r>
              <a:rPr lang="fr-F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mesurées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CC2BD2-BA09-0DDB-35CC-5844EBD9DD63}"/>
              </a:ext>
            </a:extLst>
          </p:cNvPr>
          <p:cNvSpPr/>
          <p:nvPr/>
        </p:nvSpPr>
        <p:spPr>
          <a:xfrm>
            <a:off x="4152541" y="5037735"/>
            <a:ext cx="42638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T° de surfaces </a:t>
            </a:r>
            <a:r>
              <a:rPr lang="fr-F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simulées (LASER/F / LASER.T)</a:t>
            </a:r>
          </a:p>
        </p:txBody>
      </p:sp>
      <p:sp>
        <p:nvSpPr>
          <p:cNvPr id="25" name="Rectangle 24">
            <a:hlinkClick r:id="rId3"/>
            <a:extLst>
              <a:ext uri="{FF2B5EF4-FFF2-40B4-BE49-F238E27FC236}">
                <a16:creationId xmlns:a16="http://schemas.microsoft.com/office/drawing/2014/main" id="{54EA1874-0333-FFA2-11E0-D40BA1059178}"/>
              </a:ext>
            </a:extLst>
          </p:cNvPr>
          <p:cNvSpPr/>
          <p:nvPr/>
        </p:nvSpPr>
        <p:spPr>
          <a:xfrm>
            <a:off x="999240" y="5458288"/>
            <a:ext cx="3810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u="sng" dirty="0">
                <a:solidFill>
                  <a:srgbClr val="0099CA"/>
                </a:solidFill>
              </a:rPr>
              <a:t>https://trio-climatologie-strasbourg.fr/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C4881F9-ED26-5C0A-8081-C291BFA22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01"/>
          <a:stretch/>
        </p:blipFill>
        <p:spPr>
          <a:xfrm>
            <a:off x="9238656" y="104323"/>
            <a:ext cx="1369865" cy="156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BEF0829-E081-13B0-A1E0-767EA957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404798"/>
            <a:ext cx="4487918" cy="763443"/>
          </a:xfrm>
        </p:spPr>
        <p:txBody>
          <a:bodyPr/>
          <a:lstStyle/>
          <a:p>
            <a:r>
              <a:rPr lang="fr-FR" sz="4400" dirty="0"/>
              <a:t>Perspectives : de</a:t>
            </a:r>
            <a:endParaRPr lang="fr-FR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7E839AD2-75F2-E1C2-1626-59C907DCB600}"/>
              </a:ext>
            </a:extLst>
          </p:cNvPr>
          <p:cNvGrpSpPr/>
          <p:nvPr/>
        </p:nvGrpSpPr>
        <p:grpSpPr>
          <a:xfrm>
            <a:off x="7761561" y="3058791"/>
            <a:ext cx="4180323" cy="2643508"/>
            <a:chOff x="8355235" y="236178"/>
            <a:chExt cx="4180323" cy="2643508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365EDD9B-2D24-9B5C-11AA-2220F9C35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5235" y="236178"/>
              <a:ext cx="3719880" cy="17832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85A52204-A57C-15E7-C9B0-AC02CE574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18067" y="1168241"/>
              <a:ext cx="3607994" cy="17114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5DD2FBD-9DAB-DF3D-B9C8-6508978FCE01}"/>
                </a:ext>
              </a:extLst>
            </p:cNvPr>
            <p:cNvSpPr txBox="1"/>
            <p:nvPr/>
          </p:nvSpPr>
          <p:spPr>
            <a:xfrm>
              <a:off x="11165692" y="1111396"/>
              <a:ext cx="13698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b="1" dirty="0">
                  <a:latin typeface="Calibri  "/>
                  <a:sym typeface="Wingdings" panose="05000000000000000000" pitchFamily="2" charset="2"/>
                </a:rPr>
                <a:t>AIC 2024</a:t>
              </a:r>
              <a:endParaRPr lang="fr-FR" dirty="0"/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1B860463-5552-E952-6BF3-ED2CEFC5D959}"/>
              </a:ext>
            </a:extLst>
          </p:cNvPr>
          <p:cNvGrpSpPr/>
          <p:nvPr/>
        </p:nvGrpSpPr>
        <p:grpSpPr>
          <a:xfrm>
            <a:off x="152670" y="2911564"/>
            <a:ext cx="3810467" cy="2189709"/>
            <a:chOff x="649628" y="3125928"/>
            <a:chExt cx="3514231" cy="1997312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2E89462F-6EF6-79E8-E6A7-91D61C71FE5E}"/>
                </a:ext>
              </a:extLst>
            </p:cNvPr>
            <p:cNvGrpSpPr/>
            <p:nvPr/>
          </p:nvGrpSpPr>
          <p:grpSpPr>
            <a:xfrm>
              <a:off x="649628" y="3125928"/>
              <a:ext cx="3514230" cy="1970528"/>
              <a:chOff x="649628" y="3125928"/>
              <a:chExt cx="3514230" cy="1970528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4ADA7FF1-858E-588F-E086-F99FF1E8F3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4" t="25347"/>
              <a:stretch/>
            </p:blipFill>
            <p:spPr>
              <a:xfrm>
                <a:off x="649628" y="3272678"/>
                <a:ext cx="3468225" cy="1823778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2F3C48E-D4DA-2FE2-6E69-DEFEB5F4CC91}"/>
                  </a:ext>
                </a:extLst>
              </p:cNvPr>
              <p:cNvSpPr/>
              <p:nvPr/>
            </p:nvSpPr>
            <p:spPr>
              <a:xfrm>
                <a:off x="3324607" y="3125928"/>
                <a:ext cx="839251" cy="5108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FE367504-1B65-E51E-0E0B-4481EAAFC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66886" y="4542216"/>
              <a:ext cx="396973" cy="581024"/>
            </a:xfrm>
            <a:prstGeom prst="rect">
              <a:avLst/>
            </a:prstGeom>
          </p:spPr>
        </p:pic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D83F8A8-9723-B54B-5406-6DABF25B79DD}"/>
              </a:ext>
            </a:extLst>
          </p:cNvPr>
          <p:cNvGrpSpPr/>
          <p:nvPr/>
        </p:nvGrpSpPr>
        <p:grpSpPr>
          <a:xfrm>
            <a:off x="3123886" y="3878244"/>
            <a:ext cx="2020948" cy="602614"/>
            <a:chOff x="2880064" y="4072701"/>
            <a:chExt cx="2020948" cy="602614"/>
          </a:xfrm>
        </p:grpSpPr>
        <p:sp>
          <p:nvSpPr>
            <p:cNvPr id="13" name="Double flèche horizontale 40">
              <a:extLst>
                <a:ext uri="{FF2B5EF4-FFF2-40B4-BE49-F238E27FC236}">
                  <a16:creationId xmlns:a16="http://schemas.microsoft.com/office/drawing/2014/main" id="{A46961A8-1F9B-01B5-AF08-3162B464B61A}"/>
                </a:ext>
              </a:extLst>
            </p:cNvPr>
            <p:cNvSpPr/>
            <p:nvPr/>
          </p:nvSpPr>
          <p:spPr>
            <a:xfrm>
              <a:off x="2880064" y="4072701"/>
              <a:ext cx="1782435" cy="602614"/>
            </a:xfrm>
            <a:prstGeom prst="leftRightArrow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B45C526-B625-EB28-9E97-032B2D8D5E29}"/>
                </a:ext>
              </a:extLst>
            </p:cNvPr>
            <p:cNvSpPr txBox="1"/>
            <p:nvPr/>
          </p:nvSpPr>
          <p:spPr>
            <a:xfrm>
              <a:off x="3267025" y="4189342"/>
              <a:ext cx="16339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b="1" dirty="0">
                  <a:solidFill>
                    <a:schemeClr val="bg1"/>
                  </a:solidFill>
                  <a:latin typeface="Calibri  "/>
                  <a:sym typeface="Wingdings" panose="05000000000000000000" pitchFamily="2" charset="2"/>
                </a:rPr>
                <a:t>Validation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DBF4C38A-DDC3-F7A9-FE06-1DBA350ACFEF}"/>
              </a:ext>
            </a:extLst>
          </p:cNvPr>
          <p:cNvSpPr txBox="1"/>
          <p:nvPr/>
        </p:nvSpPr>
        <p:spPr>
          <a:xfrm>
            <a:off x="212889" y="1853715"/>
            <a:ext cx="3360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+mj-lt"/>
                <a:ea typeface="+mj-ea"/>
                <a:cs typeface="+mj-cs"/>
              </a:rPr>
              <a:t>TIR4sTREEt</a:t>
            </a:r>
          </a:p>
          <a:p>
            <a:pPr algn="ctr"/>
            <a:r>
              <a:rPr lang="fr-FR" dirty="0">
                <a:latin typeface="+mj-lt"/>
                <a:ea typeface="+mj-ea"/>
                <a:cs typeface="+mj-cs"/>
              </a:rPr>
              <a:t>ANR- 21 CE 22 0021 (2022-2025)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33D2A132-91A5-1D5A-6400-7B5BE802346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043" y="240798"/>
            <a:ext cx="2578339" cy="95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C6D49FAB-7013-CF6E-085C-D4E9D07EB93D}"/>
              </a:ext>
            </a:extLst>
          </p:cNvPr>
          <p:cNvSpPr txBox="1">
            <a:spLocks/>
          </p:cNvSpPr>
          <p:nvPr/>
        </p:nvSpPr>
        <p:spPr>
          <a:xfrm>
            <a:off x="7817618" y="404798"/>
            <a:ext cx="4215491" cy="763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5A02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vers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E493894-0A6C-887E-9A11-974B63831A64}"/>
              </a:ext>
            </a:extLst>
          </p:cNvPr>
          <p:cNvGrpSpPr/>
          <p:nvPr/>
        </p:nvGrpSpPr>
        <p:grpSpPr>
          <a:xfrm>
            <a:off x="11047574" y="-33711"/>
            <a:ext cx="1182734" cy="1816770"/>
            <a:chOff x="-132421" y="3053230"/>
            <a:chExt cx="1369866" cy="2039193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C8CDFAAC-A53D-2A30-7CB2-483391D38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70" y="3460384"/>
              <a:ext cx="571003" cy="571003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2C752739-C8EF-22F2-EB9B-585A90866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0" y="4007824"/>
              <a:ext cx="1087429" cy="395181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D97B9368-1365-526D-2694-012BEE5BF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3" y="4486270"/>
              <a:ext cx="682560" cy="180000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2187AF0C-DB7A-F0AC-3419-CEDDDCFDA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70" y="4848216"/>
              <a:ext cx="989351" cy="244207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F4E7BFE4-A4FF-29B0-9B95-32CE328B4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2421" y="3053230"/>
              <a:ext cx="1369866" cy="673125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113C705-8F5B-8157-200A-05CA574E71CF}"/>
              </a:ext>
            </a:extLst>
          </p:cNvPr>
          <p:cNvSpPr/>
          <p:nvPr/>
        </p:nvSpPr>
        <p:spPr>
          <a:xfrm>
            <a:off x="11025513" y="9913"/>
            <a:ext cx="1120916" cy="18348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54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2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3B9EC3-1FB6-B849-B119-DAEEFE52B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/>
              <a:t>De l’ANR COOLTREES </a:t>
            </a:r>
            <a:br>
              <a:rPr lang="fr-FR" sz="4000" dirty="0"/>
            </a:br>
            <a:r>
              <a:rPr lang="fr-FR" sz="4000" dirty="0"/>
              <a:t>               vers l’ANR TIR4sTREEt</a:t>
            </a:r>
            <a:br>
              <a:rPr lang="fr-FR" sz="2800" dirty="0"/>
            </a:br>
            <a:br>
              <a:rPr lang="fr-FR" sz="1800" dirty="0"/>
            </a:br>
            <a:r>
              <a:rPr lang="fr-FR" sz="2800" dirty="0"/>
              <a:t>Le rafraichissement des villes par les arbres – Quantification et modélisation</a:t>
            </a:r>
            <a:br>
              <a:rPr lang="fr-FR" sz="2800" dirty="0"/>
            </a:br>
            <a:br>
              <a:rPr lang="fr-FR" sz="2000" dirty="0"/>
            </a:br>
            <a:r>
              <a:rPr lang="fr-FR" sz="2800" b="0" dirty="0"/>
              <a:t>2018 – 2021                     / 2022  -2025</a:t>
            </a:r>
            <a:br>
              <a:rPr lang="fr-FR" sz="2800" dirty="0"/>
            </a:br>
            <a:br>
              <a:rPr lang="fr-FR" sz="2800" dirty="0"/>
            </a:br>
            <a:br>
              <a:rPr lang="fr-FR" sz="2800" dirty="0"/>
            </a:br>
            <a:r>
              <a:rPr lang="fr-FR" sz="2800" dirty="0" err="1"/>
              <a:t>Saudreau</a:t>
            </a:r>
            <a:r>
              <a:rPr lang="fr-FR" sz="2800" dirty="0"/>
              <a:t> Marc, UMR PIAF INRAE/UCA</a:t>
            </a:r>
            <a:br>
              <a:rPr lang="fr-FR" sz="2800" dirty="0"/>
            </a:br>
            <a:br>
              <a:rPr lang="fr-FR" sz="2800" dirty="0"/>
            </a:br>
            <a:r>
              <a:rPr lang="fr-FR" sz="2800" dirty="0"/>
              <a:t>INSA Strasbourg, Université de Strasbourg, ICUBE, INRAE, Plante &amp; Cité, Eurométropole de Strasbourg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83FCDB-9C73-E1D0-8C78-37D647F4C7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661" y="3604587"/>
            <a:ext cx="1517783" cy="4828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5D53CF-3AA4-A5C7-032D-90207A302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01"/>
          <a:stretch/>
        </p:blipFill>
        <p:spPr>
          <a:xfrm>
            <a:off x="10524531" y="3463791"/>
            <a:ext cx="667344" cy="76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3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05356" y="1196706"/>
            <a:ext cx="10735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1600" dirty="0">
                <a:latin typeface="Lucida Bright" panose="02040602050505020304" pitchFamily="18" charset="0"/>
                <a:cs typeface="Times New Roman" pitchFamily="18" charset="0"/>
              </a:rPr>
              <a:t>Phénomène d’</a:t>
            </a:r>
            <a:r>
              <a:rPr lang="fr-FR" altLang="fr-FR" sz="1600" b="1" dirty="0">
                <a:latin typeface="Lucida Bright" panose="02040602050505020304" pitchFamily="18" charset="0"/>
                <a:cs typeface="Times New Roman" pitchFamily="18" charset="0"/>
              </a:rPr>
              <a:t>Ilot de Chaleur Urbain  (ICU)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fr-FR" altLang="fr-FR" sz="1600" dirty="0">
                <a:latin typeface="Lucida Bright" panose="02040602050505020304" pitchFamily="18" charset="0"/>
                <a:cs typeface="Times New Roman" pitchFamily="18" charset="0"/>
              </a:rPr>
              <a:t>Des villes </a:t>
            </a:r>
            <a:r>
              <a:rPr lang="fr-FR" altLang="fr-FR" sz="1600" b="1" dirty="0">
                <a:latin typeface="Lucida Bright" panose="02040602050505020304" pitchFamily="18" charset="0"/>
                <a:cs typeface="Times New Roman" pitchFamily="18" charset="0"/>
              </a:rPr>
              <a:t>vulnérables</a:t>
            </a:r>
            <a:r>
              <a:rPr lang="fr-FR" altLang="fr-FR" sz="1600" dirty="0">
                <a:latin typeface="Lucida Bright" panose="02040602050505020304" pitchFamily="18" charset="0"/>
                <a:cs typeface="Times New Roman" pitchFamily="18" charset="0"/>
              </a:rPr>
              <a:t> aux </a:t>
            </a:r>
            <a:r>
              <a:rPr lang="fr-FR" altLang="fr-FR" sz="1600" b="1" dirty="0">
                <a:latin typeface="Lucida Bright" panose="02040602050505020304" pitchFamily="18" charset="0"/>
                <a:cs typeface="Times New Roman" pitchFamily="18" charset="0"/>
              </a:rPr>
              <a:t>vagues de chaleur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fr-FR" altLang="fr-FR" sz="1600" b="1" dirty="0">
                <a:latin typeface="Lucida Bright" panose="020406020505050203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57" y="2140154"/>
            <a:ext cx="2925353" cy="31691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7282" y="5325530"/>
            <a:ext cx="18139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/>
              <a:t>https://meteofrance.com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5356" y="1882206"/>
            <a:ext cx="2925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Surchauffe - Températures nocturnes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165822" y="1567476"/>
            <a:ext cx="1921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Levier végétal pertinent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180279" y="2809006"/>
            <a:ext cx="18139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/>
              <a:t>Philipps</a:t>
            </a:r>
            <a:r>
              <a:rPr lang="fr-FR" sz="900" dirty="0"/>
              <a:t> et al. Climatologie (2020)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852" y="1897168"/>
            <a:ext cx="1935492" cy="1729716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0096344" y="2353473"/>
            <a:ext cx="1865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Surface végétale +10 %</a:t>
            </a:r>
          </a:p>
          <a:p>
            <a:pPr algn="ctr"/>
            <a:r>
              <a:rPr lang="fr-FR" sz="1400" dirty="0"/>
              <a:t>Réduction ICU de 1°C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003916" y="1812956"/>
            <a:ext cx="16545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Canicules prévisions</a:t>
            </a:r>
          </a:p>
          <a:p>
            <a:pPr algn="ctr"/>
            <a:r>
              <a:rPr lang="fr-FR" sz="900" dirty="0"/>
              <a:t>(RCP 8.5  - Horizon 2071-2100)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004" y="2246789"/>
            <a:ext cx="3170556" cy="328643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097" y="1963207"/>
            <a:ext cx="683942" cy="340937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34"/>
          <a:stretch/>
        </p:blipFill>
        <p:spPr>
          <a:xfrm>
            <a:off x="3986004" y="5143675"/>
            <a:ext cx="2672468" cy="594542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9688153" y="3703848"/>
            <a:ext cx="2081295" cy="2101366"/>
            <a:chOff x="5580112" y="1203598"/>
            <a:chExt cx="3243483" cy="3082123"/>
          </a:xfrm>
        </p:grpSpPr>
        <p:pic>
          <p:nvPicPr>
            <p:cNvPr id="18" name="Picture 2" descr="D:\Congres\CIAG\CIAG Septembre 2015\ArbreUrbainPhysio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203598"/>
              <a:ext cx="3243483" cy="3046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eform 36"/>
            <p:cNvSpPr>
              <a:spLocks/>
            </p:cNvSpPr>
            <p:nvPr/>
          </p:nvSpPr>
          <p:spPr bwMode="auto">
            <a:xfrm rot="1150483">
              <a:off x="7052173" y="1416446"/>
              <a:ext cx="349804" cy="1729260"/>
            </a:xfrm>
            <a:custGeom>
              <a:avLst/>
              <a:gdLst>
                <a:gd name="T0" fmla="*/ 0 w 640"/>
                <a:gd name="T1" fmla="*/ 2147483647 h 1864"/>
                <a:gd name="T2" fmla="*/ 2147483647 w 640"/>
                <a:gd name="T3" fmla="*/ 2147483647 h 1864"/>
                <a:gd name="T4" fmla="*/ 2147483647 w 640"/>
                <a:gd name="T5" fmla="*/ 2147483647 h 1864"/>
                <a:gd name="T6" fmla="*/ 2147483647 w 640"/>
                <a:gd name="T7" fmla="*/ 2147483647 h 1864"/>
                <a:gd name="T8" fmla="*/ 2147483647 w 640"/>
                <a:gd name="T9" fmla="*/ 2147483647 h 1864"/>
                <a:gd name="T10" fmla="*/ 2147483647 w 640"/>
                <a:gd name="T11" fmla="*/ 2147483647 h 1864"/>
                <a:gd name="T12" fmla="*/ 2147483647 w 640"/>
                <a:gd name="T13" fmla="*/ 0 h 1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connsiteX0" fmla="*/ 6900 w 7804"/>
                <a:gd name="connsiteY0" fmla="*/ 5428 h 8115"/>
                <a:gd name="connsiteX1" fmla="*/ 1127 w 7804"/>
                <a:gd name="connsiteY1" fmla="*/ 8069 h 8115"/>
                <a:gd name="connsiteX2" fmla="*/ 752 w 7804"/>
                <a:gd name="connsiteY2" fmla="*/ 6910 h 8115"/>
                <a:gd name="connsiteX3" fmla="*/ 1252 w 7804"/>
                <a:gd name="connsiteY3" fmla="*/ 4378 h 8115"/>
                <a:gd name="connsiteX4" fmla="*/ 2 w 7804"/>
                <a:gd name="connsiteY4" fmla="*/ 3391 h 8115"/>
                <a:gd name="connsiteX5" fmla="*/ 1002 w 7804"/>
                <a:gd name="connsiteY5" fmla="*/ 1330 h 8115"/>
                <a:gd name="connsiteX6" fmla="*/ 1252 w 7804"/>
                <a:gd name="connsiteY6" fmla="*/ 0 h 8115"/>
                <a:gd name="connsiteX0" fmla="*/ 8842 w 9951"/>
                <a:gd name="connsiteY0" fmla="*/ 6689 h 9986"/>
                <a:gd name="connsiteX1" fmla="*/ 1444 w 9951"/>
                <a:gd name="connsiteY1" fmla="*/ 9943 h 9986"/>
                <a:gd name="connsiteX2" fmla="*/ 4972 w 9951"/>
                <a:gd name="connsiteY2" fmla="*/ 3453 h 9986"/>
                <a:gd name="connsiteX3" fmla="*/ 1604 w 9951"/>
                <a:gd name="connsiteY3" fmla="*/ 5395 h 9986"/>
                <a:gd name="connsiteX4" fmla="*/ 3 w 9951"/>
                <a:gd name="connsiteY4" fmla="*/ 4179 h 9986"/>
                <a:gd name="connsiteX5" fmla="*/ 1284 w 9951"/>
                <a:gd name="connsiteY5" fmla="*/ 1639 h 9986"/>
                <a:gd name="connsiteX6" fmla="*/ 1604 w 9951"/>
                <a:gd name="connsiteY6" fmla="*/ 0 h 9986"/>
                <a:gd name="connsiteX0" fmla="*/ 8886 w 8886"/>
                <a:gd name="connsiteY0" fmla="*/ 6698 h 6698"/>
                <a:gd name="connsiteX1" fmla="*/ 4996 w 8886"/>
                <a:gd name="connsiteY1" fmla="*/ 3458 h 6698"/>
                <a:gd name="connsiteX2" fmla="*/ 1612 w 8886"/>
                <a:gd name="connsiteY2" fmla="*/ 5403 h 6698"/>
                <a:gd name="connsiteX3" fmla="*/ 3 w 8886"/>
                <a:gd name="connsiteY3" fmla="*/ 4185 h 6698"/>
                <a:gd name="connsiteX4" fmla="*/ 1290 w 8886"/>
                <a:gd name="connsiteY4" fmla="*/ 1641 h 6698"/>
                <a:gd name="connsiteX5" fmla="*/ 1612 w 8886"/>
                <a:gd name="connsiteY5" fmla="*/ 0 h 6698"/>
                <a:gd name="connsiteX0" fmla="*/ 10000 w 10000"/>
                <a:gd name="connsiteY0" fmla="*/ 10000 h 10000"/>
                <a:gd name="connsiteX1" fmla="*/ 5622 w 10000"/>
                <a:gd name="connsiteY1" fmla="*/ 5163 h 10000"/>
                <a:gd name="connsiteX2" fmla="*/ 3 w 10000"/>
                <a:gd name="connsiteY2" fmla="*/ 6248 h 10000"/>
                <a:gd name="connsiteX3" fmla="*/ 1452 w 10000"/>
                <a:gd name="connsiteY3" fmla="*/ 2450 h 10000"/>
                <a:gd name="connsiteX4" fmla="*/ 1814 w 10000"/>
                <a:gd name="connsiteY4" fmla="*/ 0 h 10000"/>
                <a:gd name="connsiteX0" fmla="*/ 8548 w 8548"/>
                <a:gd name="connsiteY0" fmla="*/ 10000 h 10000"/>
                <a:gd name="connsiteX1" fmla="*/ 4170 w 8548"/>
                <a:gd name="connsiteY1" fmla="*/ 5163 h 10000"/>
                <a:gd name="connsiteX2" fmla="*/ 0 w 8548"/>
                <a:gd name="connsiteY2" fmla="*/ 2450 h 10000"/>
                <a:gd name="connsiteX3" fmla="*/ 362 w 8548"/>
                <a:gd name="connsiteY3" fmla="*/ 0 h 10000"/>
                <a:gd name="connsiteX0" fmla="*/ 9578 w 9578"/>
                <a:gd name="connsiteY0" fmla="*/ 10000 h 10000"/>
                <a:gd name="connsiteX1" fmla="*/ 4456 w 9578"/>
                <a:gd name="connsiteY1" fmla="*/ 5163 h 10000"/>
                <a:gd name="connsiteX2" fmla="*/ 4755 w 9578"/>
                <a:gd name="connsiteY2" fmla="*/ 1733 h 10000"/>
                <a:gd name="connsiteX3" fmla="*/ 1 w 9578"/>
                <a:gd name="connsiteY3" fmla="*/ 0 h 10000"/>
                <a:gd name="connsiteX0" fmla="*/ 8163 w 8163"/>
                <a:gd name="connsiteY0" fmla="*/ 13253 h 13253"/>
                <a:gd name="connsiteX1" fmla="*/ 2815 w 8163"/>
                <a:gd name="connsiteY1" fmla="*/ 8416 h 13253"/>
                <a:gd name="connsiteX2" fmla="*/ 3128 w 8163"/>
                <a:gd name="connsiteY2" fmla="*/ 4986 h 13253"/>
                <a:gd name="connsiteX3" fmla="*/ 1 w 8163"/>
                <a:gd name="connsiteY3" fmla="*/ 0 h 13253"/>
                <a:gd name="connsiteX0" fmla="*/ 11082 w 11082"/>
                <a:gd name="connsiteY0" fmla="*/ 10502 h 10502"/>
                <a:gd name="connsiteX1" fmla="*/ 4530 w 11082"/>
                <a:gd name="connsiteY1" fmla="*/ 6852 h 10502"/>
                <a:gd name="connsiteX2" fmla="*/ 4914 w 11082"/>
                <a:gd name="connsiteY2" fmla="*/ 4264 h 10502"/>
                <a:gd name="connsiteX3" fmla="*/ 0 w 11082"/>
                <a:gd name="connsiteY3" fmla="*/ 0 h 10502"/>
                <a:gd name="connsiteX0" fmla="*/ 11082 w 11082"/>
                <a:gd name="connsiteY0" fmla="*/ 10502 h 10502"/>
                <a:gd name="connsiteX1" fmla="*/ 4530 w 11082"/>
                <a:gd name="connsiteY1" fmla="*/ 6852 h 10502"/>
                <a:gd name="connsiteX2" fmla="*/ 4914 w 11082"/>
                <a:gd name="connsiteY2" fmla="*/ 4264 h 10502"/>
                <a:gd name="connsiteX3" fmla="*/ 0 w 11082"/>
                <a:gd name="connsiteY3" fmla="*/ 0 h 10502"/>
                <a:gd name="connsiteX0" fmla="*/ 11227 w 11227"/>
                <a:gd name="connsiteY0" fmla="*/ 10351 h 10351"/>
                <a:gd name="connsiteX1" fmla="*/ 4675 w 11227"/>
                <a:gd name="connsiteY1" fmla="*/ 6701 h 10351"/>
                <a:gd name="connsiteX2" fmla="*/ 5059 w 11227"/>
                <a:gd name="connsiteY2" fmla="*/ 4113 h 10351"/>
                <a:gd name="connsiteX3" fmla="*/ 0 w 11227"/>
                <a:gd name="connsiteY3" fmla="*/ 0 h 10351"/>
                <a:gd name="connsiteX0" fmla="*/ 7092 w 7092"/>
                <a:gd name="connsiteY0" fmla="*/ 10421 h 10421"/>
                <a:gd name="connsiteX1" fmla="*/ 4675 w 7092"/>
                <a:gd name="connsiteY1" fmla="*/ 6701 h 10421"/>
                <a:gd name="connsiteX2" fmla="*/ 5059 w 7092"/>
                <a:gd name="connsiteY2" fmla="*/ 4113 h 10421"/>
                <a:gd name="connsiteX3" fmla="*/ 0 w 7092"/>
                <a:gd name="connsiteY3" fmla="*/ 0 h 10421"/>
                <a:gd name="connsiteX0" fmla="*/ 9951 w 9951"/>
                <a:gd name="connsiteY0" fmla="*/ 10221 h 10221"/>
                <a:gd name="connsiteX1" fmla="*/ 6543 w 9951"/>
                <a:gd name="connsiteY1" fmla="*/ 6651 h 10221"/>
                <a:gd name="connsiteX2" fmla="*/ 7084 w 9951"/>
                <a:gd name="connsiteY2" fmla="*/ 4168 h 10221"/>
                <a:gd name="connsiteX3" fmla="*/ 0 w 9951"/>
                <a:gd name="connsiteY3" fmla="*/ 0 h 10221"/>
                <a:gd name="connsiteX0" fmla="*/ 10331 w 10331"/>
                <a:gd name="connsiteY0" fmla="*/ 10190 h 10190"/>
                <a:gd name="connsiteX1" fmla="*/ 6906 w 10331"/>
                <a:gd name="connsiteY1" fmla="*/ 6697 h 10190"/>
                <a:gd name="connsiteX2" fmla="*/ 7450 w 10331"/>
                <a:gd name="connsiteY2" fmla="*/ 4268 h 10190"/>
                <a:gd name="connsiteX3" fmla="*/ 0 w 10331"/>
                <a:gd name="connsiteY3" fmla="*/ 0 h 10190"/>
                <a:gd name="connsiteX0" fmla="*/ 10331 w 10331"/>
                <a:gd name="connsiteY0" fmla="*/ 10190 h 10190"/>
                <a:gd name="connsiteX1" fmla="*/ 6906 w 10331"/>
                <a:gd name="connsiteY1" fmla="*/ 6697 h 10190"/>
                <a:gd name="connsiteX2" fmla="*/ 6747 w 10331"/>
                <a:gd name="connsiteY2" fmla="*/ 4232 h 10190"/>
                <a:gd name="connsiteX3" fmla="*/ 0 w 10331"/>
                <a:gd name="connsiteY3" fmla="*/ 0 h 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31" h="10190">
                  <a:moveTo>
                    <a:pt x="10331" y="10190"/>
                  </a:moveTo>
                  <a:cubicBezTo>
                    <a:pt x="8397" y="9476"/>
                    <a:pt x="7503" y="7690"/>
                    <a:pt x="6906" y="6697"/>
                  </a:cubicBezTo>
                  <a:cubicBezTo>
                    <a:pt x="6309" y="5704"/>
                    <a:pt x="8092" y="4842"/>
                    <a:pt x="6747" y="4232"/>
                  </a:cubicBezTo>
                  <a:cubicBezTo>
                    <a:pt x="7372" y="3496"/>
                    <a:pt x="2492" y="1037"/>
                    <a:pt x="0" y="0"/>
                  </a:cubicBezTo>
                </a:path>
              </a:pathLst>
            </a:custGeom>
            <a:noFill/>
            <a:ln w="57150">
              <a:solidFill>
                <a:srgbClr val="00FF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039" y="4103851"/>
              <a:ext cx="639762" cy="18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1" descr="sans-titre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638" y="1267884"/>
              <a:ext cx="249237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783205" y="4201123"/>
            <a:ext cx="228355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9452" eaLnBrk="1" hangingPunct="1">
              <a:spcBef>
                <a:spcPct val="0"/>
              </a:spcBef>
              <a:buNone/>
              <a:defRPr/>
            </a:pPr>
            <a:r>
              <a:rPr lang="fr-FR" altLang="fr-FR" sz="1600" b="1" dirty="0">
                <a:solidFill>
                  <a:srgbClr val="00B050"/>
                </a:solidFill>
                <a:latin typeface="Lucida Bright" pitchFamily="18" charset="0"/>
                <a:cs typeface="Arial" charset="0"/>
              </a:rPr>
              <a:t>Ombrage </a:t>
            </a:r>
            <a:endParaRPr lang="fr-FR" altLang="fr-FR" sz="1600" b="1" dirty="0">
              <a:solidFill>
                <a:prstClr val="white"/>
              </a:solidFill>
              <a:latin typeface="Lucida Bright" pitchFamily="18" charset="0"/>
              <a:cs typeface="Arial" charset="0"/>
            </a:endParaRPr>
          </a:p>
          <a:p>
            <a:pPr algn="ctr" defTabSz="829452" eaLnBrk="1" hangingPunct="1">
              <a:spcBef>
                <a:spcPct val="0"/>
              </a:spcBef>
              <a:buNone/>
              <a:defRPr/>
            </a:pPr>
            <a:r>
              <a:rPr lang="fr-FR" altLang="fr-FR" sz="1600" dirty="0">
                <a:solidFill>
                  <a:prstClr val="black"/>
                </a:solidFill>
                <a:latin typeface="Lucida Bright" pitchFamily="18" charset="0"/>
                <a:cs typeface="Arial" charset="0"/>
              </a:rPr>
              <a:t>Et </a:t>
            </a:r>
            <a:endParaRPr lang="fr-FR" altLang="fr-FR" sz="1600" b="1" dirty="0">
              <a:solidFill>
                <a:prstClr val="white"/>
              </a:solidFill>
              <a:latin typeface="Lucida Bright" pitchFamily="18" charset="0"/>
              <a:cs typeface="Arial" charset="0"/>
            </a:endParaRPr>
          </a:p>
          <a:p>
            <a:pPr algn="ctr" defTabSz="829452" eaLnBrk="1" hangingPunct="1">
              <a:spcBef>
                <a:spcPct val="0"/>
              </a:spcBef>
              <a:buNone/>
              <a:defRPr/>
            </a:pPr>
            <a:r>
              <a:rPr lang="fr-FR" altLang="fr-FR" sz="1600" b="1" dirty="0">
                <a:solidFill>
                  <a:srgbClr val="00B0F0"/>
                </a:solidFill>
                <a:latin typeface="Lucida Bright" pitchFamily="18" charset="0"/>
                <a:cs typeface="Arial" charset="0"/>
              </a:rPr>
              <a:t>Rafraîchissement</a:t>
            </a:r>
            <a:endParaRPr lang="fr-FR" altLang="fr-FR" sz="1600" dirty="0">
              <a:solidFill>
                <a:srgbClr val="00B0F0"/>
              </a:solidFill>
              <a:latin typeface="Lucida Bright" pitchFamily="18" charset="0"/>
              <a:cs typeface="Arial" charset="0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EE8F26C9-513A-10F8-15CD-F1763394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383"/>
            <a:ext cx="10547499" cy="763443"/>
          </a:xfrm>
        </p:spPr>
        <p:txBody>
          <a:bodyPr/>
          <a:lstStyle/>
          <a:p>
            <a:r>
              <a:rPr lang="fr-FR" dirty="0"/>
              <a:t>Proposition d’annexes</a:t>
            </a:r>
          </a:p>
        </p:txBody>
      </p:sp>
    </p:spTree>
    <p:extLst>
      <p:ext uri="{BB962C8B-B14F-4D97-AF65-F5344CB8AC3E}">
        <p14:creationId xmlns:p14="http://schemas.microsoft.com/office/powerpoint/2010/main" val="2627960932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10"/>
    </p:ext>
  </p:extLs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Personnalisé 3">
      <a:dk1>
        <a:srgbClr val="272B5B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5710</TotalTime>
  <Words>519</Words>
  <Application>Microsoft Office PowerPoint</Application>
  <PresentationFormat>Grand écran</PresentationFormat>
  <Paragraphs>69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 </vt:lpstr>
      <vt:lpstr>Calibri Light</vt:lpstr>
      <vt:lpstr>Lucida Bright</vt:lpstr>
      <vt:lpstr>Times New Roman</vt:lpstr>
      <vt:lpstr>Wingdings</vt:lpstr>
      <vt:lpstr>Thème Office</vt:lpstr>
      <vt:lpstr>Conception personnalisée</vt:lpstr>
      <vt:lpstr>1_Conception personnalisée</vt:lpstr>
      <vt:lpstr>Présentation PowerPoint</vt:lpstr>
      <vt:lpstr>De l’ANR COOLTREES                 vers l’ANR TIR4sTREEt  Le rafraichissement des villes par les arbres – Quantification et modélisation  2018 – 2021                     / 2022  -2025   Saudreau Marc, UMR PIAF INRAE/UCA  INSA Strasbourg, Université de Strasbourg, ICUBE, INRAE, Plante &amp; Cité, Eurométropole de Strasbourg</vt:lpstr>
      <vt:lpstr>Enjeux et Objectifs des deux projets successifs</vt:lpstr>
      <vt:lpstr>Le projet ANR COOLTREES – - Résultats</vt:lpstr>
      <vt:lpstr>Le projet ANR COOLTREES – Transfert et communication</vt:lpstr>
      <vt:lpstr>Perspectives : de</vt:lpstr>
      <vt:lpstr>De l’ANR COOLTREES                 vers l’ANR TIR4sTREEt  Le rafraichissement des villes par les arbres – Quantification et modélisation  2018 – 2021                     / 2022  -2025   Saudreau Marc, UMR PIAF INRAE/UCA  INSA Strasbourg, Université de Strasbourg, ICUBE, INRAE, Plante &amp; Cité, Eurométropole de Strasbourg</vt:lpstr>
      <vt:lpstr>Proposition d’annexes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RH – 22/07/2020  TALIRIS – Campagne EIM / EP / BILAN Suivi formations obligatoires</dc:title>
  <dc:creator>GELGON Paul</dc:creator>
  <cp:lastModifiedBy>DROUIN Elsa</cp:lastModifiedBy>
  <cp:revision>363</cp:revision>
  <cp:lastPrinted>2022-10-27T10:48:53Z</cp:lastPrinted>
  <dcterms:created xsi:type="dcterms:W3CDTF">2020-07-21T15:53:18Z</dcterms:created>
  <dcterms:modified xsi:type="dcterms:W3CDTF">2024-09-10T12:27:52Z</dcterms:modified>
</cp:coreProperties>
</file>