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  <p:sldMasterId id="2147483708" r:id="rId2"/>
  </p:sldMasterIdLst>
  <p:notesMasterIdLst>
    <p:notesMasterId r:id="rId4"/>
  </p:notesMasterIdLst>
  <p:sldIdLst>
    <p:sldId id="2495" r:id="rId3"/>
  </p:sldIdLst>
  <p:sldSz cx="12192000" cy="6858000"/>
  <p:notesSz cx="6819900" cy="99187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3166"/>
    <a:srgbClr val="00741C"/>
    <a:srgbClr val="C00000"/>
    <a:srgbClr val="DDAE24"/>
    <a:srgbClr val="FFFFFF"/>
    <a:srgbClr val="2E75B6"/>
    <a:srgbClr val="FFC71C"/>
    <a:srgbClr val="002060"/>
    <a:srgbClr val="063951"/>
    <a:srgbClr val="3D55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6" autoAdjust="0"/>
    <p:restoredTop sz="94673" autoAdjust="0"/>
  </p:normalViewPr>
  <p:slideViewPr>
    <p:cSldViewPr snapToGrid="0">
      <p:cViewPr varScale="1">
        <p:scale>
          <a:sx n="105" d="100"/>
          <a:sy n="105" d="100"/>
        </p:scale>
        <p:origin x="147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63032" y="0"/>
            <a:ext cx="2955290" cy="4976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A37235-C139-44C4-B2FB-53EA0D254D2B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239838"/>
            <a:ext cx="59499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1990" y="4773374"/>
            <a:ext cx="5455920" cy="39054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63032" y="9421044"/>
            <a:ext cx="2955290" cy="49765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7615A-9909-4026-A9FE-4BDAACAE32A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5431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42863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4800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515495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6348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5930DF0-104B-4293-A7F6-66AEFF3E6AF8}"/>
              </a:ext>
            </a:extLst>
          </p:cNvPr>
          <p:cNvGrpSpPr/>
          <p:nvPr userDrawn="1"/>
        </p:nvGrpSpPr>
        <p:grpSpPr>
          <a:xfrm>
            <a:off x="12554553" y="1"/>
            <a:ext cx="1647523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9FDF5E90-AE29-4303-979F-161F791D98BB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To insert your own icons*: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Insert</a:t>
              </a:r>
              <a:r>
                <a:rPr lang="en-US" sz="1400">
                  <a:solidFill>
                    <a:schemeClr val="accent2">
                      <a:lumMod val="50000"/>
                    </a:schemeClr>
                  </a:solidFill>
                </a:rPr>
                <a:t> &gt;&gt; </a:t>
              </a:r>
              <a:r>
                <a:rPr lang="en-US" sz="1400" b="1">
                  <a:solidFill>
                    <a:schemeClr val="accent2">
                      <a:lumMod val="50000"/>
                    </a:schemeClr>
                  </a:solidFill>
                </a:rPr>
                <a:t>Icons</a:t>
              </a:r>
            </a:p>
            <a:p>
              <a:endParaRPr lang="en-US" sz="1400">
                <a:solidFill>
                  <a:schemeClr val="accent2">
                    <a:lumMod val="50000"/>
                  </a:schemeClr>
                </a:solidFill>
              </a:endParaRPr>
            </a:p>
            <a:p>
              <a:r>
                <a:rPr lang="en-US" sz="1200" i="1">
                  <a:solidFill>
                    <a:schemeClr val="accent2">
                      <a:lumMod val="50000"/>
                    </a:schemeClr>
                  </a:solidFill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9C25032D-D31A-446E-BBAA-A896C50E8CF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929377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7571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4720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3361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6822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65834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9507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6782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90093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esentationgo.com/" TargetMode="External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CC0794-3409-47CF-9063-60DA0A9DDC84}" type="datetimeFigureOut">
              <a:rPr lang="fr-FR" smtClean="0"/>
              <a:t>26/05/2022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E9FAC-5D8D-49D6-8955-5CC8C9A9CB5A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1934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6348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.com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12701" y="6959601"/>
            <a:ext cx="1661032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i="0" dirty="0">
                <a:solidFill>
                  <a:srgbClr val="555555"/>
                </a:solidFill>
                <a:effectLst/>
                <a:latin typeface="Open Sans" panose="020B0606030504020204" pitchFamily="34" charset="0"/>
              </a:rPr>
              <a:t>© </a:t>
            </a:r>
            <a:r>
              <a:rPr lang="en-US" sz="1100" b="0" i="0" u="none" strike="noStrike" dirty="0">
                <a:solidFill>
                  <a:srgbClr val="A5CD28"/>
                </a:solidFill>
                <a:effectLst/>
                <a:latin typeface="Open Sans" panose="020B0606030504020204" pitchFamily="34" charset="0"/>
                <a:hlinkClick r:id="rId3" tooltip="PresentationGo!"/>
              </a:rPr>
              <a:t>presentationgo.com</a:t>
            </a:r>
            <a:endParaRPr lang="en-US" sz="1100" dirty="0"/>
          </a:p>
        </p:txBody>
      </p:sp>
      <p:sp>
        <p:nvSpPr>
          <p:cNvPr id="13" name="Freeform 12"/>
          <p:cNvSpPr/>
          <p:nvPr userDrawn="1"/>
        </p:nvSpPr>
        <p:spPr>
          <a:xfrm rot="5400000">
            <a:off x="91178" y="173588"/>
            <a:ext cx="369496" cy="570902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/>
          </a:p>
        </p:txBody>
      </p:sp>
      <p:grpSp>
        <p:nvGrpSpPr>
          <p:cNvPr id="14" name="Group 13"/>
          <p:cNvGrpSpPr/>
          <p:nvPr userDrawn="1"/>
        </p:nvGrpSpPr>
        <p:grpSpPr>
          <a:xfrm>
            <a:off x="-1654908" y="-16654"/>
            <a:ext cx="1569183" cy="612144"/>
            <a:chOff x="-2096383" y="21447"/>
            <a:chExt cx="1569183" cy="612144"/>
          </a:xfrm>
        </p:grpSpPr>
        <p:sp>
          <p:nvSpPr>
            <p:cNvPr id="15" name="TextBox 14"/>
            <p:cNvSpPr txBox="1"/>
            <p:nvPr userDrawn="1"/>
          </p:nvSpPr>
          <p:spPr>
            <a:xfrm>
              <a:off x="-2096383" y="21447"/>
              <a:ext cx="365806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6" name="TextBox 15"/>
            <p:cNvSpPr txBox="1"/>
            <p:nvPr userDrawn="1"/>
          </p:nvSpPr>
          <p:spPr>
            <a:xfrm>
              <a:off x="-1002010" y="387370"/>
              <a:ext cx="474810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000" dirty="0"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 userDrawn="1"/>
          </p:nvPicPr>
          <p:blipFill>
            <a:blip r:embed="rId4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91547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4" name="Google Shape;1283;p43">
            <a:extLst>
              <a:ext uri="{FF2B5EF4-FFF2-40B4-BE49-F238E27FC236}">
                <a16:creationId xmlns:a16="http://schemas.microsoft.com/office/drawing/2014/main" id="{9313D4DF-04F4-46C7-ABCB-DEBC367D42D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25828258"/>
              </p:ext>
            </p:extLst>
          </p:nvPr>
        </p:nvGraphicFramePr>
        <p:xfrm>
          <a:off x="421399" y="1592424"/>
          <a:ext cx="11349201" cy="500954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08586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2400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3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02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17904">
                  <a:extLst>
                    <a:ext uri="{9D8B030D-6E8A-4147-A177-3AD203B41FA5}">
                      <a16:colId xmlns:a16="http://schemas.microsoft.com/office/drawing/2014/main" val="1337432844"/>
                    </a:ext>
                  </a:extLst>
                </a:gridCol>
                <a:gridCol w="1947672">
                  <a:extLst>
                    <a:ext uri="{9D8B030D-6E8A-4147-A177-3AD203B41FA5}">
                      <a16:colId xmlns:a16="http://schemas.microsoft.com/office/drawing/2014/main" val="1384739009"/>
                    </a:ext>
                  </a:extLst>
                </a:gridCol>
              </a:tblGrid>
              <a:tr h="1283494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dirty="0">
                          <a:solidFill>
                            <a:schemeClr val="lt1"/>
                          </a:solidFill>
                          <a:latin typeface="Fjalla One"/>
                          <a:ea typeface="Fjalla One"/>
                          <a:cs typeface="Fjalla One"/>
                          <a:sym typeface="Fjalla One"/>
                        </a:rPr>
                        <a:t>Content</a:t>
                      </a:r>
                    </a:p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2400" kern="1200" dirty="0">
                          <a:solidFill>
                            <a:schemeClr val="lt1"/>
                          </a:solidFill>
                          <a:latin typeface="Fjalla One"/>
                          <a:ea typeface="Fjalla One"/>
                          <a:cs typeface="Fjalla One"/>
                          <a:sym typeface="Fjalla One"/>
                        </a:rPr>
                        <a:t>Of the letter</a:t>
                      </a:r>
                      <a:endParaRPr lang="en-US" sz="1400" kern="1200" dirty="0">
                        <a:solidFill>
                          <a:schemeClr val="lt1"/>
                        </a:solidFill>
                        <a:latin typeface="Abel"/>
                        <a:ea typeface="Fjalla One"/>
                        <a:cs typeface="Fjalla One"/>
                        <a:sym typeface="Fjalla One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Background: who is investigating whom and for what charge</a:t>
                      </a: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The facts: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enough information about the case for the foreign judge to conclude that a crime has been committed and to see the relevance of the evidence that is being sought)</a:t>
                      </a: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Assistance requested: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be specific but include an elastic clause to allow expansion of the request without filing an additional letter rogatory </a:t>
                      </a: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The text of the statutes alleged to have been violated. </a:t>
                      </a: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Reciprocity: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a promise of reciprocity.</a:t>
                      </a: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36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lt1"/>
                          </a:solidFill>
                          <a:latin typeface="Fjalla One"/>
                          <a:ea typeface="Fjalla One"/>
                          <a:cs typeface="Fjalla One"/>
                          <a:sym typeface="Fjalla One"/>
                        </a:rPr>
                        <a:t>Problems</a:t>
                      </a: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Time frame for execution: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Time delay (a year or more) to respond to the request, the process depend on the receiving country.</a:t>
                      </a: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Not having the complete information about the suspect, facing the returning of the letter or not responding to it.</a:t>
                      </a: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noProof="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Costs: legal costs for example.</a:t>
                      </a:r>
                      <a:endParaRPr lang="fr-FR" sz="1400" kern="1200" noProof="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noProof="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- limitation: requesting information from countries that we have an MoU signed with / we have a liaising person.</a:t>
                      </a:r>
                      <a:endParaRPr lang="fr-FR" sz="1400" kern="1200" noProof="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361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kern="1200" dirty="0">
                          <a:solidFill>
                            <a:schemeClr val="lt1"/>
                          </a:solidFill>
                          <a:latin typeface="Fjalla One"/>
                          <a:ea typeface="Fjalla One"/>
                          <a:cs typeface="Fjalla One"/>
                          <a:sym typeface="Fjalla One"/>
                        </a:rPr>
                        <a:t>Options</a:t>
                      </a:r>
                    </a:p>
                  </a:txBody>
                  <a:tcPr marL="121900" marR="121900" marT="121900" marB="121900" anchor="ctr">
                    <a:lnL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>
                          <a:alpha val="0"/>
                        </a:schemeClr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err="1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Make</a:t>
                      </a:r>
                      <a:r>
                        <a:rPr lang="fr-FR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 the </a:t>
                      </a:r>
                      <a:r>
                        <a:rPr lang="en-US" sz="1400" kern="1200" noProof="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letter</a:t>
                      </a:r>
                      <a:r>
                        <a:rPr lang="fr-FR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 as simple as possible: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It </a:t>
                      </a:r>
                      <a:r>
                        <a:rPr lang="fr-FR" sz="1400" kern="1200" dirty="0" err="1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should</a:t>
                      </a:r>
                      <a:r>
                        <a:rPr lang="fr-FR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 not </a:t>
                      </a:r>
                      <a:r>
                        <a:rPr lang="fr-FR" sz="1400" kern="1200" dirty="0" err="1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include</a:t>
                      </a:r>
                      <a:r>
                        <a:rPr lang="fr-FR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 </a:t>
                      </a:r>
                      <a:r>
                        <a:rPr lang="fr-FR" sz="1400" kern="1200" dirty="0" err="1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unnecessary</a:t>
                      </a:r>
                      <a:r>
                        <a:rPr lang="fr-FR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 </a:t>
                      </a: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info which may confuse the court</a:t>
                      </a: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kern="1200" dirty="0" err="1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Requested</a:t>
                      </a:r>
                      <a:r>
                        <a:rPr lang="fr-FR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 documents or </a:t>
                      </a:r>
                      <a:r>
                        <a:rPr lang="en-US" sz="1400" kern="120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evidence should be specific</a:t>
                      </a:r>
                      <a:endParaRPr lang="fr-FR" sz="1400" kern="120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noProof="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Address the letter to the appropriate judicial authority </a:t>
                      </a:r>
                      <a:endParaRPr lang="fr-FR" sz="1400" kern="1200" noProof="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kern="1200" noProof="0" dirty="0">
                          <a:solidFill>
                            <a:schemeClr val="lt1"/>
                          </a:solidFill>
                          <a:latin typeface="Abel"/>
                          <a:ea typeface="Abel"/>
                          <a:cs typeface="Abel"/>
                          <a:sym typeface="Abel"/>
                        </a:rPr>
                        <a:t>Translation: the letters and the attached documents must be translated to the official language of the foreign country</a:t>
                      </a:r>
                      <a:endParaRPr lang="fr-FR" sz="1400" kern="1200" noProof="0" dirty="0">
                        <a:solidFill>
                          <a:schemeClr val="lt1"/>
                        </a:solidFill>
                        <a:latin typeface="Abel"/>
                        <a:ea typeface="Abel"/>
                        <a:cs typeface="Abel"/>
                        <a:sym typeface="Abel"/>
                      </a:endParaRPr>
                    </a:p>
                  </a:txBody>
                  <a:tcPr marL="121900" marR="121900" marT="121900" marB="121900" anchor="ctr">
                    <a:lnL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D31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218181"/>
                  </a:ext>
                </a:extLst>
              </a:tr>
            </a:tbl>
          </a:graphicData>
        </a:graphic>
      </p:graphicFrame>
      <p:pic>
        <p:nvPicPr>
          <p:cNvPr id="4" name="Image 3" descr="Une image contenant texte, clipart, graphiques vectoriels&#10;&#10;Description générée automatiquement">
            <a:extLst>
              <a:ext uri="{FF2B5EF4-FFF2-40B4-BE49-F238E27FC236}">
                <a16:creationId xmlns:a16="http://schemas.microsoft.com/office/drawing/2014/main" id="{59446B23-380B-4B61-99CF-8F16386BD3B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0031" y="256032"/>
            <a:ext cx="1579745" cy="1183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208927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4946</TotalTime>
  <Words>218</Words>
  <Application>Microsoft Office PowerPoint</Application>
  <PresentationFormat>Widescreen</PresentationFormat>
  <Paragraphs>22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Abel</vt:lpstr>
      <vt:lpstr>Arial</vt:lpstr>
      <vt:lpstr>Calibri</vt:lpstr>
      <vt:lpstr>Calibri Light</vt:lpstr>
      <vt:lpstr>Fjalla One</vt:lpstr>
      <vt:lpstr>Helvetica</vt:lpstr>
      <vt:lpstr>Open Sans</vt:lpstr>
      <vt:lpstr>Thème Office</vt:lpstr>
      <vt:lpstr>Template PresentationGo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user</dc:creator>
  <cp:lastModifiedBy>ACHRAF AOUAM</cp:lastModifiedBy>
  <cp:revision>701</cp:revision>
  <cp:lastPrinted>2019-09-14T12:04:06Z</cp:lastPrinted>
  <dcterms:created xsi:type="dcterms:W3CDTF">2019-08-30T02:05:30Z</dcterms:created>
  <dcterms:modified xsi:type="dcterms:W3CDTF">2022-05-26T18:06:36Z</dcterms:modified>
</cp:coreProperties>
</file>