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sldIdLst>
    <p:sldId id="256" r:id="rId2"/>
    <p:sldId id="268" r:id="rId3"/>
    <p:sldId id="258" r:id="rId4"/>
    <p:sldId id="284" r:id="rId5"/>
    <p:sldId id="293" r:id="rId6"/>
    <p:sldId id="269" r:id="rId7"/>
    <p:sldId id="277" r:id="rId8"/>
    <p:sldId id="257" r:id="rId9"/>
    <p:sldId id="261" r:id="rId10"/>
    <p:sldId id="262" r:id="rId11"/>
    <p:sldId id="267" r:id="rId12"/>
    <p:sldId id="259" r:id="rId13"/>
    <p:sldId id="270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24" d="100"/>
          <a:sy n="124" d="100"/>
        </p:scale>
        <p:origin x="52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6" units="1/cm"/>
          <inkml:channelProperty channel="Y" name="resolution" value="28.34646" units="1/cm"/>
        </inkml:channelProperties>
      </inkml:inkSource>
      <inkml:timestamp xml:id="ts0" timeString="2023-07-19T13:42:49"/>
    </inkml:context>
    <inkml:brush xml:id="br0">
      <inkml:brushProperty name="width" value="0.08819" units="cm"/>
      <inkml:brushProperty name="height" value="0.35278" units="cm"/>
      <inkml:brushProperty name="tip" value="rectangle"/>
      <inkml:brushProperty name="rasterOp" value="maskPen"/>
    </inkml:brush>
  </inkml:definitions>
  <inkml:trace contextRef="#ctx0" brushRef="#br0">7078 6161,'15'0,"0"0,30 0,-30 0,0 0,1 0,14 0,-15 0,0 0,0 0,0 0,0 0,0 0,0 0,-15-15,16 15,14 0,-15 0,0-15,0 15,0 0,15 0,-15 0,0 0,1 0,-1 0,0 0,0 0,0 0,0 0,0 0,0 0,0 0,0 0,1 0,-1 0,0 0,0 15,0-15,30 0,-30 0,-15 15,15-15,0 0,-15 15,31-15,-16 0,0 15,15-15,0 0,-30 16,15-16,0 0,0 0,1 0,-1 0,0 0,0 0,0 0,0 0,0 0,0 0,0 0,0 0,16 0,-16 0,0-16,15 16,-15 0,-15-15,15 15,0 0,0 0,0 0,1-15,-1 15,0-15,0 15,0 0,0 0,-15-15,30 15,-15 0,0 0,1 0,-1 0,0 0,0 0,0 0,0 0,0 0,0 0,0 0,0 0,0 0,16 0,-1 0,-15 0,0-15,0 15,0 0,0 0,15 0,-14 0,14 0,-15 0,0 0,0 0,30 15,-30-15,1 0,-1 0,0 0,0 15,0-15,0 0,0 0,15 0,-15 0,0 0,-15 15,16-15,-1 0,0 0,-15 15,15-15,0 0,0 0,0 0,0 0,0 0,0 15,16-15,-16 0,0 0,0 0,15 0,0 0,-15 0,16 0,-1 0,-15 0,15 16,-15-16,15 0,-15 0,16 15,-16-15,0 0,15 0,-15 0,0 0,0 0,0 0,0 0,1 0,-1 0,0 0,15 0,0 0,0 0,-15 0,0 0,-15 15,16-15,-1 0,0 0,0 0,0 0,0 0,0 0,0 0,0 0,16 0,-16 0,15 0,-15-15,15 15,-15 0,0-15,0 15,0 0,1 0,-1 0,15 0,-30-16,15 16,0 0,0 0,-15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6" units="1/cm"/>
          <inkml:channelProperty channel="Y" name="resolution" value="28.34646" units="1/cm"/>
        </inkml:channelProperties>
      </inkml:inkSource>
      <inkml:timestamp xml:id="ts0" timeString="2023-07-19T13:42:49"/>
    </inkml:context>
    <inkml:brush xml:id="br0">
      <inkml:brushProperty name="width" value="0.08819" units="cm"/>
      <inkml:brushProperty name="height" value="0.35278" units="cm"/>
      <inkml:brushProperty name="tip" value="rectangle"/>
      <inkml:brushProperty name="rasterOp" value="maskPen"/>
    </inkml:brush>
  </inkml:definitions>
  <inkml:trace contextRef="#ctx0" brushRef="#br0">7742 6841,'15'0,"15"15,0 0,1-15,-16 0,0 0,0 0,0 0,0 0,0 0,0 0,0 0,0 0,16 0,-16 0,0 0,15 0,-15 0,0 0,0 0,0 0,1 0,-1 0,0 0,0 0,0 0,0 0,0 0,0 0,0 0,0 0,0 0,1 0,-1 0,0 0,0 0,0 0,0 0,0 0,0 0,0 0,0 0,1 0,-1 0,0 0,0 0,0 0,0 0,0 0,15 0,-15 0,0 0,1 0,-1 0,0 0,0 0,0 15,0-15,0 0,0 15,0-15,0 15,0 0,16-15,-16 0,-15 15,15-15,0 0,0 0,0 0,0 0,0 0,0 0,1 0,-1 0,0 0,0-15,0 15,15 0,-15-15,15 0,1 0,-16 15,0 0,0-15,0 15,0-15,0 15,0 0,0-15,0 15,1 0,-1 0,0 0,0-16,0 16,30 0,-30 0,0 0,0 0,16 0,-16 0,15 0,-15 0,-45-15,0 15,15 0,-1-15,1 15,-15 0,15 0,0 0,-15 0,0 0,-1 15,16-15,0 15,0 1,0-16,0 0,0 15,-30-15,29 0,1 15,0-15,0 0,-30 0,30 0,-30 0,29 0,1 0,0 0,0 0,0 0,0 15,0-15,0 0,0 0,0 0,-1 0,-29-15,30 15,15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6" units="1/cm"/>
          <inkml:channelProperty channel="Y" name="resolution" value="28.34646" units="1/cm"/>
        </inkml:channelProperties>
      </inkml:inkSource>
      <inkml:timestamp xml:id="ts0" timeString="2023-07-19T13:42:49"/>
    </inkml:context>
    <inkml:brush xml:id="br0">
      <inkml:brushProperty name="width" value="0.08819" units="cm"/>
      <inkml:brushProperty name="height" value="0.35278" units="cm"/>
      <inkml:brushProperty name="tip" value="rectangle"/>
      <inkml:brushProperty name="rasterOp" value="maskPen"/>
    </inkml:brush>
  </inkml:definitions>
  <inkml:trace contextRef="#ctx0" brushRef="#br0">5659 7278,'15'0,"0"0,0 0,0 0,0 0,1 0,-1 0,-15 15,30-15,-15 0,0 0,0 0,0 0,0 0,0 0,0 0,1 0,-1 0,0 0,0 0,0 15,0-15,0 0,0 0,0 0,0 0,1 0,-1 0,0 0,0 0,0 0,15 0,-15 0,0 0,0 0,0 0,16 0,-16 0,0 0,0 0,0 0,0 0,0 0,0 0,-15 16,46-16,-31 0,0 0,-15 15,30-15,-15 0,0 0,0 0,0 0,0 0,1 0,-1 0,-15-15,15 15,0 0,0 0,0 0,0 0,0 0,0 0,0 0,0 0,1 0,-1 0,0 0,0 0,0 0,0 0,0 0,15 0,-15 0,1 0,-1 0,15 0,-15 0,0 0,0 0,0 0,0 0,0 0,0 0,1 0,-1 0,0 0,0 0,0 0,15 0,-15 0,0 0,0 0,0 0,1 0,-1 0,15 15,-15-15,0 0,0 0,0 0,0 0,0 0,1 0,-1 0,0 0,0 0,0 0,0 0,0 0,-15 15,15-15,0 0,15 0,-14 0,-1 0,0 0,0 0,0 0,0 0,0 0,15 0,-15 0,1 0,-1 0,15 0,0 0,-15 0,15 0,-15 0,0 0,1 0,14 0,-15 0,0 0,-15-15,15 15,15 0,-15-15,15 15,-14 0,14 0,-15-16,0 16,0 0,0 0,0 0,0 0,0 0,1 0,14 0,-30-15,15 15,0 0,0 0,0 0,0 0,0 0,0 0,0 0,1 0,-1 0,0 0,30 0,-30 0,0 0,0 0,0 0,16 0,-16 0,0 0,-15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  <a:t>7/21/23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en-IN" altLang="en-US"/>
              <a:t>Identify the legal person, country, transaction, time period and relevant information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en-US"/>
              <a:t> 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050"/>
            <a:ext cx="12206817" cy="68675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063751" y="1701800"/>
            <a:ext cx="9211733" cy="108267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/>
              <a:t>Click to edit Master title style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063751" y="2927350"/>
            <a:ext cx="9218083" cy="1752600"/>
          </a:xfrm>
        </p:spPr>
        <p:txBody>
          <a:bodyPr/>
          <a:lstStyle>
            <a:lvl1pPr marL="0" indent="0" algn="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/>
              <a:t>Click to edit Master subtitle style</a:t>
            </a:r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63A1C593-65D0-4073-BCC9-577B9352EA97}" type="datetimeFigureOut">
              <a:rPr lang="en-US" smtClean="0"/>
              <a:t>7/21/23</a:t>
            </a:fld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7/21/23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90500"/>
            <a:ext cx="2743200" cy="59372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90500"/>
            <a:ext cx="8026400" cy="59372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7/21/23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7/21/23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7/21/23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174750"/>
            <a:ext cx="5384800" cy="4953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174750"/>
            <a:ext cx="5384800" cy="4953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7/21/23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7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7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7/21/23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7/21/23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7/21/23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7/21/23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5"/>
            <a:ext cx="617220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7/21/23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609600" y="190500"/>
            <a:ext cx="10972800" cy="58261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en-US" altLang="zh-CN" dirty="0"/>
              <a:t>Click to edit Master title style</a:t>
            </a:r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609600" y="1174750"/>
            <a:ext cx="109728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en-US" altLang="zh-CN" dirty="0"/>
              <a:t>Click to 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fld id="{63A1C593-65D0-4073-BCC9-577B9352EA97}" type="datetimeFigureOut">
              <a:rPr lang="en-US" smtClean="0"/>
              <a:t>7/21/23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r" rtl="0" fontAlgn="base">
        <a:spcBef>
          <a:spcPct val="0"/>
        </a:spcBef>
        <a:spcAft>
          <a:spcPct val="0"/>
        </a:spcAft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customXml" Target="../ink/ink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Challenges </a:t>
            </a:r>
            <a:r>
              <a:rPr lang="en-IN" altLang="en-US" dirty="0"/>
              <a:t>in </a:t>
            </a:r>
            <a:r>
              <a:rPr lang="en-US" dirty="0"/>
              <a:t>Obtaining information from Abroad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altLang="en-US"/>
              <a:t>Richa Gulati</a:t>
            </a:r>
          </a:p>
          <a:p>
            <a:r>
              <a:rPr lang="en-IN" altLang="en-US"/>
              <a:t>India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altLang="en-US"/>
              <a:t>First Minutes of Meeting: Authorized bank signatories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70000"/>
          </a:bodyPr>
          <a:lstStyle/>
          <a:p>
            <a:r>
              <a:rPr lang="en-IN" altLang="en-US"/>
              <a:t>Control over funds</a:t>
            </a:r>
          </a:p>
          <a:p>
            <a:r>
              <a:rPr lang="en-IN" altLang="en-US"/>
              <a:t>Illustration: A company was incorporated in Mauritius and in first Minutes of meeting (right after incorporation), the signatories for bank account opened in Mauritius were as under:</a:t>
            </a:r>
          </a:p>
          <a:p>
            <a:endParaRPr lang="en-IN" altLang="en-US"/>
          </a:p>
          <a:p>
            <a:endParaRPr lang="en-IN" altLang="en-US"/>
          </a:p>
          <a:p>
            <a:endParaRPr lang="en-IN" altLang="en-US"/>
          </a:p>
          <a:p>
            <a:r>
              <a:rPr lang="en-US">
                <a:latin typeface="Times New Roman" panose="02020603050405020304" charset="0"/>
                <a:ea typeface="SimSun" panose="02010600030101010101" pitchFamily="2" charset="-122"/>
                <a:sym typeface="+mn-ea"/>
              </a:rPr>
              <a:t>Any transactions above USD 250000 required either 2 signatories from Group A or one each from Group A and Group B. Hence it is apparent that the person listed in Group A had the ultimate control over the funds of the Petitioner. </a:t>
            </a:r>
          </a:p>
          <a:p>
            <a:r>
              <a:rPr lang="en-IN" altLang="en-US">
                <a:latin typeface="Times New Roman" panose="02020603050405020304" charset="0"/>
                <a:ea typeface="SimSun" panose="02010600030101010101" pitchFamily="2" charset="-122"/>
                <a:sym typeface="+mn-ea"/>
              </a:rPr>
              <a:t>No individual from Group A or B were on </a:t>
            </a:r>
            <a:r>
              <a:rPr lang="en-US">
                <a:latin typeface="Times New Roman" panose="02020603050405020304" charset="0"/>
                <a:ea typeface="SimSun" panose="02010600030101010101" pitchFamily="2" charset="-122"/>
                <a:sym typeface="+mn-ea"/>
              </a:rPr>
              <a:t>Board of Directors of the </a:t>
            </a:r>
            <a:r>
              <a:rPr lang="en-IN" altLang="en-US">
                <a:latin typeface="Times New Roman" panose="02020603050405020304" charset="0"/>
                <a:ea typeface="SimSun" panose="02010600030101010101" pitchFamily="2" charset="-122"/>
                <a:sym typeface="+mn-ea"/>
              </a:rPr>
              <a:t>Mauritius </a:t>
            </a:r>
            <a:r>
              <a:rPr lang="en-US">
                <a:latin typeface="Times New Roman" panose="02020603050405020304" charset="0"/>
                <a:ea typeface="SimSun" panose="02010600030101010101" pitchFamily="2" charset="-122"/>
                <a:sym typeface="+mn-ea"/>
              </a:rPr>
              <a:t>Company</a:t>
            </a:r>
            <a:r>
              <a:rPr lang="en-IN" altLang="en-US">
                <a:latin typeface="Times New Roman" panose="02020603050405020304" charset="0"/>
                <a:ea typeface="SimSun" panose="02010600030101010101" pitchFamily="2" charset="-122"/>
                <a:sym typeface="+mn-ea"/>
              </a:rPr>
              <a:t> neither were they resident in Mauritius</a:t>
            </a:r>
            <a:r>
              <a:rPr lang="en-US">
                <a:latin typeface="Times New Roman" panose="02020603050405020304" charset="0"/>
                <a:ea typeface="SimSun" panose="02010600030101010101" pitchFamily="2" charset="-122"/>
                <a:sym typeface="+mn-ea"/>
              </a:rPr>
              <a:t>. They, however, </a:t>
            </a:r>
            <a:r>
              <a:rPr lang="en-IN" altLang="en-US">
                <a:latin typeface="Times New Roman" panose="02020603050405020304" charset="0"/>
                <a:ea typeface="SimSun" panose="02010600030101010101" pitchFamily="2" charset="-122"/>
                <a:sym typeface="+mn-ea"/>
              </a:rPr>
              <a:t>were </a:t>
            </a:r>
            <a:r>
              <a:rPr lang="en-US">
                <a:latin typeface="Times New Roman" panose="02020603050405020304" charset="0"/>
                <a:ea typeface="SimSun" panose="02010600030101010101" pitchFamily="2" charset="-122"/>
                <a:sym typeface="+mn-ea"/>
              </a:rPr>
              <a:t>key personnel of </a:t>
            </a:r>
            <a:r>
              <a:rPr lang="en-IN" altLang="en-US">
                <a:latin typeface="Times New Roman" panose="02020603050405020304" charset="0"/>
                <a:ea typeface="SimSun" panose="02010600030101010101" pitchFamily="2" charset="-122"/>
                <a:sym typeface="+mn-ea"/>
              </a:rPr>
              <a:t> ultimate parent in USA.</a:t>
            </a:r>
            <a:r>
              <a:rPr lang="en-US">
                <a:latin typeface="Times New Roman" panose="02020603050405020304" charset="0"/>
                <a:ea typeface="SimSun" panose="02010600030101010101" pitchFamily="2" charset="-122"/>
                <a:sym typeface="+mn-ea"/>
              </a:rPr>
              <a:t> </a:t>
            </a:r>
            <a:endParaRPr lang="en-US"/>
          </a:p>
          <a:p>
            <a:endParaRPr lang="en-IN" altLang="en-US"/>
          </a:p>
        </p:txBody>
      </p:sp>
      <p:graphicFrame>
        <p:nvGraphicFramePr>
          <p:cNvPr id="6" name="Table 5"/>
          <p:cNvGraphicFramePr/>
          <p:nvPr/>
        </p:nvGraphicFramePr>
        <p:xfrm>
          <a:off x="1142048" y="3227705"/>
          <a:ext cx="5095875" cy="1320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41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03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77800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100" b="1">
                          <a:latin typeface="Times New Roman" panose="02020603050405020304" charset="0"/>
                          <a:cs typeface="Times New Roman" panose="02020603050405020304" charset="0"/>
                        </a:rPr>
                        <a:t>Group A</a:t>
                      </a:r>
                      <a:endParaRPr lang="en-US" sz="1100" b="1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100" b="1">
                          <a:latin typeface="Times New Roman" panose="02020603050405020304" charset="0"/>
                          <a:cs typeface="Times New Roman" panose="02020603050405020304" charset="0"/>
                        </a:rPr>
                        <a:t>Group B</a:t>
                      </a:r>
                      <a:endParaRPr lang="en-US" sz="1100" b="1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100" b="1">
                          <a:latin typeface="Times New Roman" panose="02020603050405020304" charset="0"/>
                          <a:cs typeface="Times New Roman" panose="02020603050405020304" charset="0"/>
                        </a:rPr>
                        <a:t>Group C</a:t>
                      </a:r>
                      <a:endParaRPr lang="en-US" sz="1100" b="1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IN" altLang="en-US" sz="1100" b="0">
                          <a:latin typeface="Times New Roman" panose="02020603050405020304" charset="0"/>
                          <a:ea typeface="Times New Roman" panose="02020603050405020304" charset="0"/>
                          <a:cs typeface="Times New Roman" panose="02020603050405020304" charset="0"/>
                        </a:rPr>
                        <a:t>USA Chairman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IN" altLang="en-US" sz="1100" b="0">
                          <a:latin typeface="Times New Roman" panose="02020603050405020304" charset="0"/>
                          <a:ea typeface="Times New Roman" panose="02020603050405020304" charset="0"/>
                          <a:cs typeface="Times New Roman" panose="02020603050405020304" charset="0"/>
                        </a:rPr>
                        <a:t>US Based senior Management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IN" altLang="en-US" sz="1100" b="0">
                          <a:latin typeface="Times New Roman" panose="02020603050405020304" charset="0"/>
                          <a:ea typeface="Times New Roman" panose="02020603050405020304" charset="0"/>
                          <a:cs typeface="Times New Roman" panose="02020603050405020304" charset="0"/>
                        </a:rPr>
                        <a:t>Resident directors in Mauritius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altLang="en-US"/>
              <a:t>At the time of making the reference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altLang="en-US"/>
              <a:t>Bureaucractic hurdles: Proformas</a:t>
            </a:r>
          </a:p>
          <a:p>
            <a:r>
              <a:rPr lang="en-IN" altLang="en-US"/>
              <a:t>Administrative approvals from supervisory authories</a:t>
            </a:r>
          </a:p>
          <a:p>
            <a:r>
              <a:rPr lang="en-IN" altLang="en-US"/>
              <a:t>Language barriers</a:t>
            </a:r>
          </a:p>
          <a:p>
            <a:r>
              <a:rPr lang="en-IN" altLang="en-US"/>
              <a:t>Usage of domestic jargons </a:t>
            </a:r>
          </a:p>
          <a:p>
            <a:r>
              <a:rPr lang="en-IN" altLang="en-US"/>
              <a:t>Lack of knowledge regarding domestic laws and regulations with foreign authorities </a:t>
            </a:r>
          </a:p>
          <a:p>
            <a:r>
              <a:rPr lang="en-IN" altLang="en-US">
                <a:sym typeface="+mn-ea"/>
              </a:rPr>
              <a:t>Urgency </a:t>
            </a:r>
            <a:endParaRPr lang="en-IN" altLang="en-US"/>
          </a:p>
          <a:p>
            <a:pPr marL="0" lvl="1" indent="0">
              <a:buNone/>
            </a:pPr>
            <a:endParaRPr lang="en-IN" altLang="en-US" sz="2800"/>
          </a:p>
          <a:p>
            <a:endParaRPr lang="en-IN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altLang="en-US"/>
              <a:t>Challenges: After the reference is made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20000"/>
          </a:bodyPr>
          <a:lstStyle/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IN" altLang="en-US" sz="2600">
                <a:sym typeface="+mn-ea"/>
              </a:rPr>
              <a:t>Delay in receiving information</a:t>
            </a:r>
          </a:p>
          <a:p>
            <a:pPr marL="914400" lvl="2" indent="-457200">
              <a:buFont typeface="Arial" panose="020B0604020202020204" pitchFamily="34" charset="0"/>
              <a:buChar char="•"/>
            </a:pPr>
            <a:r>
              <a:rPr lang="en-IN" altLang="en-US" sz="2225">
                <a:sym typeface="+mn-ea"/>
              </a:rPr>
              <a:t>Clarifications</a:t>
            </a:r>
          </a:p>
          <a:p>
            <a:pPr marL="914400" lvl="2" indent="-457200">
              <a:buFont typeface="Arial" panose="020B0604020202020204" pitchFamily="34" charset="0"/>
              <a:buChar char="•"/>
            </a:pPr>
            <a:r>
              <a:rPr lang="en-IN" altLang="en-US" sz="2600">
                <a:sym typeface="+mn-ea"/>
              </a:rPr>
              <a:t>Multi jurisdiction queries</a:t>
            </a:r>
          </a:p>
          <a:p>
            <a:pPr marL="914400" lvl="2" indent="-457200">
              <a:buFont typeface="Arial" panose="020B0604020202020204" pitchFamily="34" charset="0"/>
              <a:buChar char="•"/>
            </a:pPr>
            <a:r>
              <a:rPr lang="en-IN" altLang="en-US" sz="2600">
                <a:sym typeface="+mn-ea"/>
              </a:rPr>
              <a:t>Taxpayer may challenge sharing of information by other jurisdiction</a:t>
            </a:r>
          </a:p>
          <a:p>
            <a:pPr marL="914400" lvl="2" indent="-457200">
              <a:buFont typeface="Arial" panose="020B0604020202020204" pitchFamily="34" charset="0"/>
              <a:buChar char="•"/>
            </a:pPr>
            <a:r>
              <a:rPr lang="en-IN" altLang="en-US" sz="2600">
                <a:sym typeface="+mn-ea"/>
              </a:rPr>
              <a:t>Period of limitation</a:t>
            </a:r>
          </a:p>
          <a:p>
            <a:r>
              <a:rPr lang="en-IN" altLang="en-US" sz="2600">
                <a:sym typeface="+mn-ea"/>
              </a:rPr>
              <a:t>Part information / Documents not available.</a:t>
            </a:r>
          </a:p>
          <a:p>
            <a:pPr marL="457200" lvl="1" indent="0">
              <a:buNone/>
            </a:pPr>
            <a:r>
              <a:rPr lang="en-IN" altLang="en-US" sz="2600">
                <a:sym typeface="+mn-ea"/>
              </a:rPr>
              <a:t>For example: Partnership agreements, details of limited partners not available with jurisdiction</a:t>
            </a:r>
            <a:endParaRPr lang="en-IN" altLang="en-US" sz="2600"/>
          </a:p>
          <a:p>
            <a:r>
              <a:rPr lang="en-IN" altLang="en-US" sz="2600">
                <a:sym typeface="+mn-ea"/>
              </a:rPr>
              <a:t>Relevance of information received</a:t>
            </a:r>
          </a:p>
          <a:p>
            <a:r>
              <a:rPr lang="en-IN" altLang="en-US" sz="2600">
                <a:sym typeface="+mn-ea"/>
              </a:rPr>
              <a:t>Confidentiality, Prior permission before sharing it with other agencies</a:t>
            </a:r>
          </a:p>
          <a:p>
            <a:r>
              <a:rPr lang="en-IN" altLang="en-US" sz="2600">
                <a:sym typeface="+mn-ea"/>
              </a:rPr>
              <a:t>Use of information by other law enforcement agencies</a:t>
            </a:r>
          </a:p>
          <a:p>
            <a:pPr lvl="1"/>
            <a:endParaRPr lang="en-US" sz="26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altLang="en-US"/>
              <a:t>Parting thoughts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2" indent="-457200" algn="l"/>
            <a:r>
              <a:rPr lang="en-IN" altLang="en-US" sz="3200">
                <a:sym typeface="+mn-ea"/>
              </a:rPr>
              <a:t>Continue to investigate while the information is pending</a:t>
            </a:r>
          </a:p>
          <a:p>
            <a:pPr marL="457200" lvl="2" indent="-457200" algn="l"/>
            <a:r>
              <a:rPr lang="en-IN" altLang="en-US" sz="3200">
                <a:sym typeface="+mn-ea"/>
              </a:rPr>
              <a:t>Explore publicly available information</a:t>
            </a:r>
          </a:p>
          <a:p>
            <a:pPr marL="457200" lvl="2" indent="-457200" algn="l"/>
            <a:r>
              <a:rPr lang="en-IN" altLang="en-US" sz="3200">
                <a:sym typeface="+mn-ea"/>
              </a:rPr>
              <a:t>Consider alternate channels for gathering information: Egmont group provides FIUs with a option to share financial </a:t>
            </a:r>
            <a:r>
              <a:rPr lang="en-IN" altLang="en-US" sz="3200" b="1" u="sng">
                <a:sym typeface="+mn-ea"/>
              </a:rPr>
              <a:t>Intelligence</a:t>
            </a:r>
            <a:endParaRPr lang="en-IN" altLang="en-US" sz="3200">
              <a:sym typeface="+mn-ea"/>
            </a:endParaRPr>
          </a:p>
          <a:p>
            <a:pPr marL="457200" lvl="2" indent="-457200" algn="l"/>
            <a:endParaRPr lang="en-IN" altLang="en-US" sz="3200"/>
          </a:p>
          <a:p>
            <a:pPr algn="l"/>
            <a:endParaRPr lang="en-I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altLang="en-US"/>
              <a:t>Obtaining information from abroad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altLang="en-US" sz="2800">
                <a:sym typeface="+mn-ea"/>
              </a:rPr>
              <a:t>Any Legal instrument available?</a:t>
            </a:r>
            <a:endParaRPr lang="en-IN" altLang="en-US" sz="2800"/>
          </a:p>
          <a:p>
            <a:pPr lvl="1"/>
            <a:r>
              <a:rPr lang="en-IN" altLang="en-US" sz="2800">
                <a:sym typeface="+mn-ea"/>
              </a:rPr>
              <a:t>Article 26 on Exchange of Information in DTAA</a:t>
            </a:r>
            <a:endParaRPr lang="en-IN" altLang="en-US" sz="2800"/>
          </a:p>
          <a:p>
            <a:pPr lvl="1"/>
            <a:r>
              <a:rPr lang="en-IN" altLang="en-US" sz="2800">
                <a:sym typeface="+mn-ea"/>
              </a:rPr>
              <a:t>Article 27 Assitance in Collection of Taxes</a:t>
            </a:r>
            <a:endParaRPr lang="en-IN" altLang="en-US" sz="2800"/>
          </a:p>
          <a:p>
            <a:pPr lvl="1"/>
            <a:r>
              <a:rPr lang="en-IN" altLang="en-US" sz="2800">
                <a:sym typeface="+mn-ea"/>
              </a:rPr>
              <a:t>TIEA</a:t>
            </a:r>
          </a:p>
          <a:p>
            <a:pPr lvl="1"/>
            <a:r>
              <a:rPr lang="en-IN" altLang="en-US" sz="2800">
                <a:sym typeface="+mn-ea"/>
              </a:rPr>
              <a:t>Multilateral agreements/convention</a:t>
            </a:r>
          </a:p>
          <a:p>
            <a:pPr lvl="1"/>
            <a:r>
              <a:rPr lang="en-IN" altLang="en-US" sz="2800">
                <a:sym typeface="+mn-ea"/>
              </a:rPr>
              <a:t>Egmont </a:t>
            </a:r>
            <a:endParaRPr lang="en-IN" altLang="en-US" sz="2800"/>
          </a:p>
          <a:p>
            <a:endParaRPr lang="en-IN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altLang="en-US"/>
              <a:t>Before making the reference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08735"/>
            <a:ext cx="10744200" cy="4868545"/>
          </a:xfrm>
        </p:spPr>
        <p:txBody>
          <a:bodyPr>
            <a:normAutofit fontScale="70000"/>
          </a:bodyPr>
          <a:lstStyle/>
          <a:p>
            <a:r>
              <a:rPr lang="en-IN" altLang="en-US" sz="2890"/>
              <a:t>Identify the jurisdiction- Footprints in multiple juisdictions</a:t>
            </a:r>
          </a:p>
          <a:p>
            <a:r>
              <a:rPr lang="en-IN" altLang="en-US" sz="2890"/>
              <a:t>Identify the legal person</a:t>
            </a:r>
          </a:p>
          <a:p>
            <a:r>
              <a:rPr lang="en-IN" altLang="en-US" sz="2890"/>
              <a:t>Relevant background </a:t>
            </a:r>
          </a:p>
          <a:p>
            <a:r>
              <a:rPr lang="en-IN" altLang="en-US" sz="2890">
                <a:sym typeface="+mn-ea"/>
              </a:rPr>
              <a:t>Ground for believing that information is available in foreign jurisdiction</a:t>
            </a:r>
          </a:p>
          <a:p>
            <a:r>
              <a:rPr lang="en-IN" altLang="en-US" sz="2890">
                <a:sym typeface="+mn-ea"/>
              </a:rPr>
              <a:t>Knowledge regarding public sources to get information </a:t>
            </a:r>
          </a:p>
          <a:p>
            <a:pPr lvl="1"/>
            <a:r>
              <a:rPr lang="en-US" sz="2520" dirty="0">
                <a:sym typeface="+mn-ea"/>
              </a:rPr>
              <a:t>Singapore and Isle of Man </a:t>
            </a:r>
            <a:r>
              <a:rPr lang="en-IN" altLang="en-US" sz="2520" dirty="0">
                <a:sym typeface="+mn-ea"/>
              </a:rPr>
              <a:t>require that </a:t>
            </a:r>
            <a:r>
              <a:rPr lang="en-US" sz="2520" dirty="0">
                <a:sym typeface="+mn-ea"/>
              </a:rPr>
              <a:t>that their online Companies Registry </a:t>
            </a:r>
            <a:r>
              <a:rPr lang="en-IN" altLang="en-US" sz="2520" dirty="0">
                <a:sym typeface="+mn-ea"/>
              </a:rPr>
              <a:t>should </a:t>
            </a:r>
            <a:r>
              <a:rPr lang="en-US" sz="2520" dirty="0">
                <a:sym typeface="+mn-ea"/>
              </a:rPr>
              <a:t>be explored before seeking the information through EOIR</a:t>
            </a:r>
            <a:endParaRPr lang="en-IN" altLang="en-US" sz="2525">
              <a:sym typeface="+mn-ea"/>
            </a:endParaRPr>
          </a:p>
          <a:p>
            <a:r>
              <a:rPr lang="en-IN" altLang="en-US" sz="2890">
                <a:sym typeface="+mn-ea"/>
              </a:rPr>
              <a:t>Knowledge regarding how EOI process/system in other jurisdictions to understand what would actually get us information </a:t>
            </a:r>
          </a:p>
          <a:p>
            <a:pPr lvl="1"/>
            <a:r>
              <a:rPr lang="en-US" sz="2205" dirty="0">
                <a:sym typeface="+mn-ea"/>
              </a:rPr>
              <a:t>Switzerland does not provide information prior to  2011</a:t>
            </a:r>
            <a:r>
              <a:rPr lang="en-IN" altLang="en-US" sz="2205" dirty="0">
                <a:sym typeface="+mn-ea"/>
              </a:rPr>
              <a:t>, </a:t>
            </a:r>
            <a:r>
              <a:rPr lang="en-US" sz="2205" dirty="0">
                <a:sym typeface="+mn-ea"/>
              </a:rPr>
              <a:t>Similarly, Singapore does not provide information prior to 2008, Lichtenstein does not provide information prior to 01.04.2013 and Luxembourg prior to 01.04.2010</a:t>
            </a:r>
            <a:endParaRPr lang="en-IN" altLang="en-US" sz="2205">
              <a:sym typeface="+mn-ea"/>
            </a:endParaRPr>
          </a:p>
          <a:p>
            <a:r>
              <a:rPr lang="en-IN" altLang="en-US" sz="2890"/>
              <a:t>Tax purpose: Assessment, prosecution, recovery of taxes</a:t>
            </a:r>
          </a:p>
          <a:p>
            <a:r>
              <a:rPr lang="en-IN" altLang="en-US" sz="2890"/>
              <a:t>Certify that domestic sources of investigation are exhausted</a:t>
            </a:r>
          </a:p>
          <a:p>
            <a:pPr marL="457200" lvl="1" indent="0">
              <a:buNone/>
            </a:pPr>
            <a:endParaRPr lang="en-IN" altLang="en-US"/>
          </a:p>
          <a:p>
            <a:pPr lvl="1"/>
            <a:endParaRPr lang="en-IN" altLang="en-US"/>
          </a:p>
          <a:p>
            <a:pPr marL="457200" lvl="1" indent="0">
              <a:buNone/>
            </a:pPr>
            <a:endParaRPr lang="en-IN" altLang="en-US"/>
          </a:p>
          <a:p>
            <a:pPr lvl="1"/>
            <a:endParaRPr lang="en-IN" altLang="en-US"/>
          </a:p>
          <a:p>
            <a:pPr marL="0" indent="0">
              <a:buNone/>
            </a:pPr>
            <a:endParaRPr lang="en-IN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altLang="en-US"/>
              <a:t>Tax Purpose: Illustration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altLang="en-US" sz="2000">
                <a:sym typeface="+mn-ea"/>
              </a:rPr>
              <a:t>Note: The Long term capital gains on sale of shares on recognized stock exchange is exempt</a:t>
            </a:r>
          </a:p>
        </p:txBody>
      </p:sp>
      <p:sp>
        <p:nvSpPr>
          <p:cNvPr id="4" name="Rectangles 3"/>
          <p:cNvSpPr/>
          <p:nvPr/>
        </p:nvSpPr>
        <p:spPr>
          <a:xfrm>
            <a:off x="2328545" y="2321560"/>
            <a:ext cx="2174240" cy="775970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1"/>
          </a:gra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none" lIns="91440" tIns="45720" rIns="91440" bIns="45720" numCol="1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IN" altLang="zh-CN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TX Ltd, Isle of Man</a:t>
            </a:r>
          </a:p>
        </p:txBody>
      </p:sp>
      <p:sp>
        <p:nvSpPr>
          <p:cNvPr id="5" name="Rectangles 4"/>
          <p:cNvSpPr/>
          <p:nvPr/>
        </p:nvSpPr>
        <p:spPr>
          <a:xfrm>
            <a:off x="7238365" y="3359150"/>
            <a:ext cx="3775075" cy="775970"/>
          </a:xfrm>
          <a:prstGeom prst="rect">
            <a:avLst/>
          </a:prstGeom>
          <a:gradFill rotWithShape="0">
            <a:gsLst>
              <a:gs pos="0">
                <a:srgbClr val="FECF40"/>
              </a:gs>
              <a:gs pos="100000">
                <a:srgbClr val="846C21"/>
              </a:gs>
            </a:gsLst>
            <a:lin ang="5400000" scaled="0"/>
          </a:gra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none" lIns="91440" tIns="45720" rIns="91440" bIns="45720" numCol="1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IN" altLang="zh-CN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TX Ltd, Bank account in Switzerland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IN" altLang="zh-CN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6" name="Rectangles 5"/>
          <p:cNvSpPr/>
          <p:nvPr/>
        </p:nvSpPr>
        <p:spPr>
          <a:xfrm>
            <a:off x="2501265" y="4338955"/>
            <a:ext cx="2136775" cy="775970"/>
          </a:xfrm>
          <a:prstGeom prst="rect">
            <a:avLst/>
          </a:prstGeom>
          <a:solidFill>
            <a:srgbClr val="92D05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none" lIns="91440" tIns="45720" rIns="91440" bIns="45720" numCol="1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IN" altLang="zh-CN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A Pvt Ltd, India</a:t>
            </a:r>
          </a:p>
        </p:txBody>
      </p:sp>
      <p:cxnSp>
        <p:nvCxnSpPr>
          <p:cNvPr id="7" name="Straight Arrow Connector 6"/>
          <p:cNvCxnSpPr>
            <a:stCxn id="4" idx="2"/>
          </p:cNvCxnSpPr>
          <p:nvPr/>
        </p:nvCxnSpPr>
        <p:spPr>
          <a:xfrm>
            <a:off x="3415665" y="3097530"/>
            <a:ext cx="5080" cy="1236345"/>
          </a:xfrm>
          <a:prstGeom prst="straightConnector1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1"/>
          </a:gra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 w="med" len="med"/>
          </a:ln>
        </p:spPr>
      </p:cxnSp>
      <p:cxnSp>
        <p:nvCxnSpPr>
          <p:cNvPr id="8" name="Straight Arrow Connector 7"/>
          <p:cNvCxnSpPr>
            <a:stCxn id="4" idx="3"/>
            <a:endCxn id="5" idx="0"/>
          </p:cNvCxnSpPr>
          <p:nvPr/>
        </p:nvCxnSpPr>
        <p:spPr>
          <a:xfrm>
            <a:off x="4502785" y="2709545"/>
            <a:ext cx="4623435" cy="649605"/>
          </a:xfrm>
          <a:prstGeom prst="straightConnector1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1"/>
          </a:gra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 w="med" len="med"/>
          </a:ln>
        </p:spPr>
      </p:cxnSp>
      <p:sp>
        <p:nvSpPr>
          <p:cNvPr id="9" name="Text Box 8"/>
          <p:cNvSpPr txBox="1"/>
          <p:nvPr/>
        </p:nvSpPr>
        <p:spPr>
          <a:xfrm>
            <a:off x="2040890" y="3538855"/>
            <a:ext cx="258762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altLang="en-US"/>
              <a:t>Sale of shares on </a:t>
            </a:r>
          </a:p>
          <a:p>
            <a:r>
              <a:rPr lang="en-IN" altLang="en-US"/>
              <a:t>Stock Exchange</a:t>
            </a:r>
          </a:p>
        </p:txBody>
      </p:sp>
      <p:sp>
        <p:nvSpPr>
          <p:cNvPr id="10" name="Text Box 9"/>
          <p:cNvSpPr txBox="1"/>
          <p:nvPr/>
        </p:nvSpPr>
        <p:spPr>
          <a:xfrm>
            <a:off x="6037580" y="2493645"/>
            <a:ext cx="214693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altLang="en-US"/>
              <a:t>Remittance to bank account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altLang="en-US"/>
              <a:t>Tax Purpose: Illustration contd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altLang="en-US"/>
              <a:t>The company had not filed its return of income in India. Any relief under the domestic law or under the DTAA had to be given only after filing the return</a:t>
            </a:r>
          </a:p>
          <a:p>
            <a:r>
              <a:rPr lang="en-IN" altLang="en-US"/>
              <a:t>The shares of Indian company were sold to shareholder/director of TX Ltd who was also Chairman of Indian company. Place of effective management of Tx Ltd was questioned</a:t>
            </a:r>
          </a:p>
          <a:p>
            <a:r>
              <a:rPr lang="en-IN" altLang="en-US"/>
              <a:t>The TX Ltd had been dissolved subsequent to the transfer and refused to file details regarding acquisition of shares. 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altLang="en-US" sz="3200">
                <a:sym typeface="+mn-ea"/>
              </a:rPr>
              <a:t>Specific Information and it’s foreseeable relevancy for investigation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Arial" panose="020B0604020202020204" pitchFamily="34" charset="0"/>
              <a:buChar char="•"/>
            </a:pPr>
            <a:r>
              <a:rPr lang="en-IN" altLang="en-US">
                <a:sym typeface="+mn-ea"/>
              </a:rPr>
              <a:t>No fishing expedition</a:t>
            </a:r>
            <a:endParaRPr lang="en-IN" altLang="en-US"/>
          </a:p>
          <a:p>
            <a:pPr lvl="1">
              <a:buFont typeface="Arial" panose="020B0604020202020204" pitchFamily="34" charset="0"/>
              <a:buChar char="•"/>
            </a:pPr>
            <a:r>
              <a:rPr lang="en-IN" altLang="en-US">
                <a:sym typeface="+mn-ea"/>
              </a:rPr>
              <a:t>Beneficial ownership: Mauritius: Form for Category 1 Global Business License and Business plan</a:t>
            </a:r>
            <a:endParaRPr lang="en-IN" altLang="en-US"/>
          </a:p>
          <a:p>
            <a:pPr lvl="1">
              <a:buFont typeface="Arial" panose="020B0604020202020204" pitchFamily="34" charset="0"/>
              <a:buChar char="•"/>
            </a:pPr>
            <a:r>
              <a:rPr lang="en-IN" altLang="en-US">
                <a:sym typeface="+mn-ea"/>
              </a:rPr>
              <a:t>First Minutes of meeting with details regarding bank signatories</a:t>
            </a:r>
            <a:endParaRPr lang="en-IN" altLang="en-US"/>
          </a:p>
          <a:p>
            <a:pPr lvl="1">
              <a:buFont typeface="Arial" panose="020B0604020202020204" pitchFamily="34" charset="0"/>
              <a:buChar char="•"/>
            </a:pPr>
            <a:r>
              <a:rPr lang="en-IN" altLang="en-US">
                <a:sym typeface="+mn-ea"/>
              </a:rPr>
              <a:t>Limited vs General Partner of Limited Partnership in Cayman Islands</a:t>
            </a:r>
            <a:endParaRPr lang="en-IN" altLang="en-US"/>
          </a:p>
          <a:p>
            <a:pPr lvl="1">
              <a:buFont typeface="Arial" panose="020B0604020202020204" pitchFamily="34" charset="0"/>
              <a:buChar char="•"/>
            </a:pPr>
            <a:r>
              <a:rPr lang="en-IN" altLang="en-US">
                <a:sym typeface="+mn-ea"/>
              </a:rPr>
              <a:t>Beneficiares of trust created/administrated/resident of a jurisdiction</a:t>
            </a:r>
            <a:endParaRPr lang="en-IN" altLang="en-US"/>
          </a:p>
          <a:p>
            <a:pPr lvl="1">
              <a:buFont typeface="Arial" panose="020B0604020202020204" pitchFamily="34" charset="0"/>
              <a:buChar char="•"/>
            </a:pPr>
            <a:r>
              <a:rPr lang="en-IN" altLang="en-US">
                <a:sym typeface="+mn-ea"/>
              </a:rPr>
              <a:t>Time period to which information pertains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altLang="en-US"/>
              <a:t> Relevant Information : Illustration</a:t>
            </a:r>
          </a:p>
        </p:txBody>
      </p:sp>
      <p:sp>
        <p:nvSpPr>
          <p:cNvPr id="4" name="Rectangles 3"/>
          <p:cNvSpPr/>
          <p:nvPr/>
        </p:nvSpPr>
        <p:spPr>
          <a:xfrm>
            <a:off x="4072890" y="2436495"/>
            <a:ext cx="2299970" cy="747395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1"/>
          </a:gra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none" lIns="91440" tIns="45720" rIns="91440" bIns="45720" numCol="1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IN" altLang="zh-CN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X Holdings, Mauritius</a:t>
            </a:r>
          </a:p>
        </p:txBody>
      </p:sp>
      <p:cxnSp>
        <p:nvCxnSpPr>
          <p:cNvPr id="5" name="Straight Arrow Connector 4"/>
          <p:cNvCxnSpPr>
            <a:stCxn id="4" idx="2"/>
          </p:cNvCxnSpPr>
          <p:nvPr/>
        </p:nvCxnSpPr>
        <p:spPr>
          <a:xfrm flipH="1">
            <a:off x="5213350" y="3183890"/>
            <a:ext cx="9525" cy="948690"/>
          </a:xfrm>
          <a:prstGeom prst="straightConnector1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1"/>
          </a:gra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 w="med" len="med"/>
          </a:ln>
        </p:spPr>
      </p:cxnSp>
      <p:sp>
        <p:nvSpPr>
          <p:cNvPr id="6" name="Rectangles 5"/>
          <p:cNvSpPr/>
          <p:nvPr/>
        </p:nvSpPr>
        <p:spPr>
          <a:xfrm>
            <a:off x="4006215" y="4132580"/>
            <a:ext cx="2367280" cy="914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none" lIns="91440" tIns="45720" rIns="91440" bIns="45720" numCol="1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IN" altLang="zh-CN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X India Pvt Ltd, India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423795" y="3442970"/>
            <a:ext cx="4927600" cy="469265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none" lIns="91440" tIns="45720" rIns="91440" bIns="45720" numCol="1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IN" altLang="zh-CN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Indirect transfer of shares of Indian company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6804025" y="3998595"/>
            <a:ext cx="5702935" cy="469265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none" lIns="91440" tIns="45720" rIns="91440" bIns="45720" numCol="1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IN" altLang="zh-CN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Sale in financial year 2020-21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IN" altLang="zh-CN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The shares were acquired in year 2012-13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IN" altLang="zh-CN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"/>
          <p:cNvPicPr>
            <a:picLocks noGrp="1" noChangeAspect="1"/>
          </p:cNvPicPr>
          <p:nvPr>
            <p:ph idx="1"/>
          </p:nvPr>
        </p:nvPicPr>
        <p:blipFill>
          <a:blip r:embed="rId3"/>
          <a:srcRect l="13311" t="17424" r="16795" b="7308"/>
          <a:stretch>
            <a:fillRect/>
          </a:stretch>
        </p:blipFill>
        <p:spPr>
          <a:xfrm>
            <a:off x="574040" y="199390"/>
            <a:ext cx="10653395" cy="61296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altLang="en-US"/>
              <a:t>Category 1 Business License: Beneficial Ownership</a:t>
            </a:r>
            <a:br>
              <a:rPr lang="en-IN" altLang="en-US"/>
            </a:br>
            <a:endParaRPr lang="en-IN" alt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l="28616" t="14753" r="30980" b="9251"/>
          <a:stretch>
            <a:fillRect/>
          </a:stretch>
        </p:blipFill>
        <p:spPr>
          <a:xfrm>
            <a:off x="2159635" y="1777365"/>
            <a:ext cx="7274560" cy="4618990"/>
          </a:xfrm>
          <a:prstGeom prst="rect">
            <a:avLst/>
          </a:prstGeom>
          <a:solidFill>
            <a:schemeClr val="tx1"/>
          </a:solidFill>
          <a:ln>
            <a:solidFill>
              <a:schemeClr val="accent1"/>
            </a:solidFill>
          </a:ln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6" name="Ink 5"/>
              <p14:cNvContentPartPr/>
              <p14:nvPr/>
            </p14:nvContentPartPr>
            <p14:xfrm>
              <a:off x="4495165" y="3884295"/>
              <a:ext cx="2061210" cy="77470"/>
            </p14:xfrm>
          </p:contentPart>
        </mc:Choice>
        <mc:Fallback xmlns="">
          <p:pic>
            <p:nvPicPr>
              <p:cNvPr id="6" name="Ink 5"/>
            </p:nvPicPr>
            <p:blipFill>
              <a:blip r:embed="rId4"/>
            </p:blipFill>
            <p:spPr>
              <a:xfrm>
                <a:off x="4495165" y="3884295"/>
                <a:ext cx="2061210" cy="7747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7" name="Ink 6"/>
              <p14:cNvContentPartPr/>
              <p14:nvPr/>
            </p14:nvContentPartPr>
            <p14:xfrm>
              <a:off x="4916805" y="4315460"/>
              <a:ext cx="1122045" cy="96520"/>
            </p14:xfrm>
          </p:contentPart>
        </mc:Choice>
        <mc:Fallback xmlns="">
          <p:pic>
            <p:nvPicPr>
              <p:cNvPr id="7" name="Ink 6"/>
            </p:nvPicPr>
            <p:blipFill>
              <a:blip r:embed="rId6"/>
            </p:blipFill>
            <p:spPr>
              <a:xfrm>
                <a:off x="4916805" y="4315460"/>
                <a:ext cx="1122045" cy="9652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8" name="Ink 7"/>
              <p14:cNvContentPartPr/>
              <p14:nvPr/>
            </p14:nvContentPartPr>
            <p14:xfrm>
              <a:off x="3594100" y="4622165"/>
              <a:ext cx="1812290" cy="48895"/>
            </p14:xfrm>
          </p:contentPart>
        </mc:Choice>
        <mc:Fallback xmlns="">
          <p:pic>
            <p:nvPicPr>
              <p:cNvPr id="8" name="Ink 7"/>
            </p:nvPicPr>
            <p:blipFill>
              <a:blip r:embed="rId8"/>
            </p:blipFill>
            <p:spPr>
              <a:xfrm>
                <a:off x="3594100" y="4622165"/>
                <a:ext cx="1812290" cy="48895"/>
              </a:xfrm>
              <a:prstGeom prst="rect"/>
            </p:spPr>
          </p:pic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Communications and Dialogues">
  <a:themeElements>
    <a:clrScheme name="Communications and Dialogue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66CC"/>
      </a:accent1>
      <a:accent2>
        <a:srgbClr val="3399FF"/>
      </a:accent2>
      <a:accent3>
        <a:srgbClr val="FFFFFF"/>
      </a:accent3>
      <a:accent4>
        <a:srgbClr val="000000"/>
      </a:accent4>
      <a:accent5>
        <a:srgbClr val="AAB8E2"/>
      </a:accent5>
      <a:accent6>
        <a:srgbClr val="2D8AE7"/>
      </a:accent6>
      <a:hlink>
        <a:srgbClr val="CC3300"/>
      </a:hlink>
      <a:folHlink>
        <a:srgbClr val="996600"/>
      </a:folHlink>
    </a:clrScheme>
    <a:fontScheme name="Communications and Dialogue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Communications and Dialogu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66CC"/>
        </a:accent1>
        <a:accent2>
          <a:srgbClr val="3399FF"/>
        </a:accent2>
        <a:accent3>
          <a:srgbClr val="FFFFFF"/>
        </a:accent3>
        <a:accent4>
          <a:srgbClr val="000000"/>
        </a:accent4>
        <a:accent5>
          <a:srgbClr val="AAB8E2"/>
        </a:accent5>
        <a:accent6>
          <a:srgbClr val="2D8AE7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692</Words>
  <Application>Microsoft Macintosh PowerPoint</Application>
  <PresentationFormat>Widescreen</PresentationFormat>
  <Paragraphs>88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Times New Roman</vt:lpstr>
      <vt:lpstr>Communications and Dialogues</vt:lpstr>
      <vt:lpstr>Challenges in Obtaining information from Abroad</vt:lpstr>
      <vt:lpstr>Obtaining information from abroad</vt:lpstr>
      <vt:lpstr>Before making the reference</vt:lpstr>
      <vt:lpstr>Tax Purpose: Illustration</vt:lpstr>
      <vt:lpstr>Tax Purpose: Illustration contd</vt:lpstr>
      <vt:lpstr>Specific Information and it’s foreseeable relevancy for investigation</vt:lpstr>
      <vt:lpstr> Relevant Information : Illustration</vt:lpstr>
      <vt:lpstr>PowerPoint Presentation</vt:lpstr>
      <vt:lpstr>Category 1 Business License: Beneficial Ownership </vt:lpstr>
      <vt:lpstr>First Minutes of Meeting: Authorized bank signatories</vt:lpstr>
      <vt:lpstr>At the time of making the reference </vt:lpstr>
      <vt:lpstr>Challenges: After the reference is made</vt:lpstr>
      <vt:lpstr>Parting thoughts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Challenges Obtaining information from Abroad</dc:title>
  <dc:creator>Neha Saini</dc:creator>
  <cp:lastModifiedBy>Juergen Leske</cp:lastModifiedBy>
  <cp:revision>126</cp:revision>
  <dcterms:created xsi:type="dcterms:W3CDTF">2023-07-18T10:14:00Z</dcterms:created>
  <dcterms:modified xsi:type="dcterms:W3CDTF">2023-07-21T03:35:49Z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6EB1CEBD81724B2288D7E798BC517331</vt:lpwstr>
  </property>
  <property fmtid="{D5CDD505-2E9C-101B-9397-08002B2CF9AE}" pid="3" name="KSOProductBuildVer">
    <vt:lpwstr>1033-11.2.0.11537</vt:lpwstr>
  </property>
</Properties>
</file>