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18" r:id="rId2"/>
    <p:sldId id="319" r:id="rId3"/>
    <p:sldId id="257" r:id="rId4"/>
    <p:sldId id="266" r:id="rId5"/>
    <p:sldId id="323" r:id="rId6"/>
    <p:sldId id="326" r:id="rId7"/>
    <p:sldId id="320" r:id="rId8"/>
    <p:sldId id="259" r:id="rId9"/>
    <p:sldId id="321" r:id="rId10"/>
    <p:sldId id="258" r:id="rId11"/>
    <p:sldId id="263" r:id="rId12"/>
    <p:sldId id="260" r:id="rId13"/>
    <p:sldId id="261" r:id="rId14"/>
    <p:sldId id="324" r:id="rId15"/>
    <p:sldId id="325" r:id="rId16"/>
    <p:sldId id="271" r:id="rId17"/>
    <p:sldId id="268" r:id="rId18"/>
    <p:sldId id="269" r:id="rId19"/>
    <p:sldId id="273" r:id="rId20"/>
    <p:sldId id="274" r:id="rId21"/>
    <p:sldId id="267" r:id="rId22"/>
  </p:sldIdLst>
  <p:sldSz cx="12188825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1018">
          <p15:clr>
            <a:srgbClr val="A4A3A4"/>
          </p15:clr>
        </p15:guide>
        <p15:guide id="5" orient="horz" pos="3886">
          <p15:clr>
            <a:srgbClr val="A4A3A4"/>
          </p15:clr>
        </p15:guide>
        <p15:guide id="6" orient="horz" pos="2928">
          <p15:clr>
            <a:srgbClr val="A4A3A4"/>
          </p15:clr>
        </p15:guide>
        <p15:guide id="7" orient="horz" pos="3072">
          <p15:clr>
            <a:srgbClr val="A4A3A4"/>
          </p15:clr>
        </p15:guide>
        <p15:guide id="8" orient="horz" pos="407">
          <p15:clr>
            <a:srgbClr val="A4A3A4"/>
          </p15:clr>
        </p15:guide>
        <p15:guide id="9" pos="3839">
          <p15:clr>
            <a:srgbClr val="A4A3A4"/>
          </p15:clr>
        </p15:guide>
        <p15:guide id="10" pos="959">
          <p15:clr>
            <a:srgbClr val="A4A3A4"/>
          </p15:clr>
        </p15:guide>
        <p15:guide id="11" pos="7151">
          <p15:clr>
            <a:srgbClr val="A4A3A4"/>
          </p15:clr>
        </p15:guide>
        <p15:guide id="12" pos="671">
          <p15:clr>
            <a:srgbClr val="A4A3A4"/>
          </p15:clr>
        </p15:guide>
        <p15:guide id="13" pos="4991">
          <p15:clr>
            <a:srgbClr val="A4A3A4"/>
          </p15:clr>
        </p15:guide>
        <p15:guide id="14" pos="7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282"/>
    <a:srgbClr val="6E90FE"/>
    <a:srgbClr val="8086FC"/>
    <a:srgbClr val="6D6DFB"/>
    <a:srgbClr val="4E78F0"/>
    <a:srgbClr val="F0932C"/>
    <a:srgbClr val="92C610"/>
    <a:srgbClr val="9FD812"/>
    <a:srgbClr val="E05F2C"/>
    <a:srgbClr val="0AB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29" autoAdjust="0"/>
  </p:normalViewPr>
  <p:slideViewPr>
    <p:cSldViewPr showGuides="1">
      <p:cViewPr varScale="1">
        <p:scale>
          <a:sx n="63" d="100"/>
          <a:sy n="63" d="100"/>
        </p:scale>
        <p:origin x="804" y="56"/>
      </p:cViewPr>
      <p:guideLst>
        <p:guide orient="horz" pos="2160"/>
        <p:guide orient="horz" pos="4030"/>
        <p:guide orient="horz" pos="1152"/>
        <p:guide orient="horz" pos="1018"/>
        <p:guide orient="horz" pos="3886"/>
        <p:guide orient="horz" pos="2928"/>
        <p:guide orient="horz" pos="3072"/>
        <p:guide orient="horz" pos="407"/>
        <p:guide pos="3839"/>
        <p:guide pos="959"/>
        <p:guide pos="7151"/>
        <p:guide pos="671"/>
        <p:guide pos="4991"/>
        <p:guide pos="70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28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BC1953-2AE7-42E0-80BE-BEA06E803DE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10C3C538-9F0F-433C-A2DF-4FFC270CB078}">
      <dgm:prSet phldrT="[Text]" custT="1"/>
      <dgm:spPr/>
      <dgm:t>
        <a:bodyPr/>
        <a:lstStyle/>
        <a:p>
          <a:r>
            <a:rPr lang="en-US" sz="2400" dirty="0">
              <a:solidFill>
                <a:schemeClr val="tx1">
                  <a:lumMod val="90000"/>
                  <a:lumOff val="10000"/>
                </a:schemeClr>
              </a:solidFill>
            </a:rPr>
            <a:t>Introduction to VDA &amp; others</a:t>
          </a:r>
          <a:endParaRPr lang="en-IN" sz="2400" dirty="0">
            <a:solidFill>
              <a:schemeClr val="tx1">
                <a:lumMod val="90000"/>
                <a:lumOff val="10000"/>
              </a:schemeClr>
            </a:solidFill>
          </a:endParaRPr>
        </a:p>
      </dgm:t>
    </dgm:pt>
    <dgm:pt modelId="{65C84212-5D5C-4B48-AE37-9BE8C0EFDCD9}" type="parTrans" cxnId="{7C9A18B2-1C9A-48A9-A889-C9FAD41CDC98}">
      <dgm:prSet/>
      <dgm:spPr/>
      <dgm:t>
        <a:bodyPr/>
        <a:lstStyle/>
        <a:p>
          <a:endParaRPr lang="en-IN"/>
        </a:p>
      </dgm:t>
    </dgm:pt>
    <dgm:pt modelId="{38C75F09-9489-4B55-B088-83FBBDA7FA72}" type="sibTrans" cxnId="{7C9A18B2-1C9A-48A9-A889-C9FAD41CDC98}">
      <dgm:prSet/>
      <dgm:spPr/>
      <dgm:t>
        <a:bodyPr/>
        <a:lstStyle/>
        <a:p>
          <a:endParaRPr lang="en-IN"/>
        </a:p>
      </dgm:t>
    </dgm:pt>
    <dgm:pt modelId="{B53F9BF8-BE87-448D-B4B3-54E1FCC95E87}">
      <dgm:prSet phldrT="[Text]" custT="1"/>
      <dgm:spPr/>
      <dgm:t>
        <a:bodyPr/>
        <a:lstStyle/>
        <a:p>
          <a:r>
            <a:rPr lang="en-US" sz="2400" dirty="0">
              <a:solidFill>
                <a:schemeClr val="tx1">
                  <a:lumMod val="90000"/>
                  <a:lumOff val="10000"/>
                </a:schemeClr>
              </a:solidFill>
            </a:rPr>
            <a:t>Case Study: Investigation into ‘Cryptocurrency’ </a:t>
          </a:r>
          <a:endParaRPr lang="en-IN" sz="2400" dirty="0">
            <a:solidFill>
              <a:schemeClr val="tx1">
                <a:lumMod val="90000"/>
                <a:lumOff val="10000"/>
              </a:schemeClr>
            </a:solidFill>
          </a:endParaRPr>
        </a:p>
      </dgm:t>
    </dgm:pt>
    <dgm:pt modelId="{52FC6C5C-D0E6-4A62-BFE6-BA539A7E5C63}" type="parTrans" cxnId="{2E4EED32-39E1-43BC-8B7A-AECEC16AEBF8}">
      <dgm:prSet/>
      <dgm:spPr/>
      <dgm:t>
        <a:bodyPr/>
        <a:lstStyle/>
        <a:p>
          <a:endParaRPr lang="en-IN"/>
        </a:p>
      </dgm:t>
    </dgm:pt>
    <dgm:pt modelId="{D766FBF6-2999-482A-8B0A-EE3128431ADB}" type="sibTrans" cxnId="{2E4EED32-39E1-43BC-8B7A-AECEC16AEBF8}">
      <dgm:prSet/>
      <dgm:spPr/>
      <dgm:t>
        <a:bodyPr/>
        <a:lstStyle/>
        <a:p>
          <a:endParaRPr lang="en-IN"/>
        </a:p>
      </dgm:t>
    </dgm:pt>
    <dgm:pt modelId="{FCCFE8C4-157F-4279-B258-BA26DC753AA3}">
      <dgm:prSet phldrT="[Text]" custT="1"/>
      <dgm:spPr/>
      <dgm:t>
        <a:bodyPr/>
        <a:lstStyle/>
        <a:p>
          <a:r>
            <a:rPr lang="en-US" sz="2400" dirty="0">
              <a:solidFill>
                <a:schemeClr val="tx1">
                  <a:lumMod val="90000"/>
                  <a:lumOff val="10000"/>
                </a:schemeClr>
              </a:solidFill>
            </a:rPr>
            <a:t>Crypto : Taxation Scenarios</a:t>
          </a:r>
          <a:endParaRPr lang="en-IN" sz="2400" dirty="0">
            <a:solidFill>
              <a:schemeClr val="tx1">
                <a:lumMod val="90000"/>
                <a:lumOff val="10000"/>
              </a:schemeClr>
            </a:solidFill>
          </a:endParaRPr>
        </a:p>
      </dgm:t>
    </dgm:pt>
    <dgm:pt modelId="{30850547-85B9-4077-A99D-1A250AD270BC}" type="parTrans" cxnId="{E0F1C004-9398-4D7E-86ED-F8AC6094EFD4}">
      <dgm:prSet/>
      <dgm:spPr/>
      <dgm:t>
        <a:bodyPr/>
        <a:lstStyle/>
        <a:p>
          <a:endParaRPr lang="en-IN"/>
        </a:p>
      </dgm:t>
    </dgm:pt>
    <dgm:pt modelId="{A18770A7-0064-4720-9F0A-B5551FCA1C63}" type="sibTrans" cxnId="{E0F1C004-9398-4D7E-86ED-F8AC6094EFD4}">
      <dgm:prSet/>
      <dgm:spPr/>
      <dgm:t>
        <a:bodyPr/>
        <a:lstStyle/>
        <a:p>
          <a:endParaRPr lang="en-IN"/>
        </a:p>
      </dgm:t>
    </dgm:pt>
    <dgm:pt modelId="{60BAF546-D30F-4ED6-ADB9-75CC73712546}">
      <dgm:prSet phldrT="[Text]" custT="1"/>
      <dgm:spPr/>
      <dgm:t>
        <a:bodyPr/>
        <a:lstStyle/>
        <a:p>
          <a:r>
            <a:rPr lang="en-US" sz="2400" dirty="0">
              <a:solidFill>
                <a:schemeClr val="tx1">
                  <a:lumMod val="90000"/>
                  <a:lumOff val="10000"/>
                </a:schemeClr>
              </a:solidFill>
            </a:rPr>
            <a:t>Online Gaming Investigation</a:t>
          </a:r>
          <a:endParaRPr lang="en-IN" sz="2400" dirty="0">
            <a:solidFill>
              <a:schemeClr val="tx1">
                <a:lumMod val="90000"/>
                <a:lumOff val="10000"/>
              </a:schemeClr>
            </a:solidFill>
          </a:endParaRPr>
        </a:p>
      </dgm:t>
    </dgm:pt>
    <dgm:pt modelId="{02326521-B2CB-460D-BEDF-6B425F888A5F}" type="parTrans" cxnId="{85302B36-9BC2-46F6-BE14-221CB7478DB8}">
      <dgm:prSet/>
      <dgm:spPr/>
    </dgm:pt>
    <dgm:pt modelId="{F6E4A258-4C74-4A50-B84A-73D360979149}" type="sibTrans" cxnId="{85302B36-9BC2-46F6-BE14-221CB7478DB8}">
      <dgm:prSet/>
      <dgm:spPr/>
    </dgm:pt>
    <dgm:pt modelId="{6367659A-1CE6-458F-828B-247BBE767283}">
      <dgm:prSet phldrT="[Text]" custT="1"/>
      <dgm:spPr/>
      <dgm:t>
        <a:bodyPr/>
        <a:lstStyle/>
        <a:p>
          <a:r>
            <a:rPr lang="en-US" sz="2400" dirty="0">
              <a:solidFill>
                <a:schemeClr val="tx1">
                  <a:lumMod val="90000"/>
                  <a:lumOff val="10000"/>
                </a:schemeClr>
              </a:solidFill>
            </a:rPr>
            <a:t>Challenges</a:t>
          </a:r>
          <a:endParaRPr lang="en-IN" sz="2400" dirty="0">
            <a:solidFill>
              <a:schemeClr val="tx1">
                <a:lumMod val="90000"/>
                <a:lumOff val="10000"/>
              </a:schemeClr>
            </a:solidFill>
          </a:endParaRPr>
        </a:p>
      </dgm:t>
    </dgm:pt>
    <dgm:pt modelId="{787F1D65-CBF8-48AB-9707-BB71C9A87CF2}" type="parTrans" cxnId="{A5EE4C0B-D1BA-424E-A9DD-36EB628795DD}">
      <dgm:prSet/>
      <dgm:spPr/>
    </dgm:pt>
    <dgm:pt modelId="{AFD1EBB2-3677-493F-827C-A774FB2301EF}" type="sibTrans" cxnId="{A5EE4C0B-D1BA-424E-A9DD-36EB628795DD}">
      <dgm:prSet/>
      <dgm:spPr/>
    </dgm:pt>
    <dgm:pt modelId="{A2BDB076-E0E8-477D-9AB8-E568EE1B171D}" type="pres">
      <dgm:prSet presAssocID="{C0BC1953-2AE7-42E0-80BE-BEA06E803DE3}" presName="linear" presStyleCnt="0">
        <dgm:presLayoutVars>
          <dgm:dir/>
          <dgm:animLvl val="lvl"/>
          <dgm:resizeHandles val="exact"/>
        </dgm:presLayoutVars>
      </dgm:prSet>
      <dgm:spPr/>
    </dgm:pt>
    <dgm:pt modelId="{16D66800-E764-459C-B822-E799F7604ADB}" type="pres">
      <dgm:prSet presAssocID="{10C3C538-9F0F-433C-A2DF-4FFC270CB078}" presName="parentLin" presStyleCnt="0"/>
      <dgm:spPr/>
    </dgm:pt>
    <dgm:pt modelId="{B78CF082-27DB-47B9-B22B-A68F2BADBE17}" type="pres">
      <dgm:prSet presAssocID="{10C3C538-9F0F-433C-A2DF-4FFC270CB078}" presName="parentLeftMargin" presStyleLbl="node1" presStyleIdx="0" presStyleCnt="5"/>
      <dgm:spPr/>
    </dgm:pt>
    <dgm:pt modelId="{98A3CB6B-80A3-4831-B3D2-344BEC9CB800}" type="pres">
      <dgm:prSet presAssocID="{10C3C538-9F0F-433C-A2DF-4FFC270CB07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D80BACC-FE56-4CDA-A3B3-7D9CF89F9B49}" type="pres">
      <dgm:prSet presAssocID="{10C3C538-9F0F-433C-A2DF-4FFC270CB078}" presName="negativeSpace" presStyleCnt="0"/>
      <dgm:spPr/>
    </dgm:pt>
    <dgm:pt modelId="{821C0909-DF10-477F-AE97-EC8A1E6725AA}" type="pres">
      <dgm:prSet presAssocID="{10C3C538-9F0F-433C-A2DF-4FFC270CB078}" presName="childText" presStyleLbl="conFgAcc1" presStyleIdx="0" presStyleCnt="5">
        <dgm:presLayoutVars>
          <dgm:bulletEnabled val="1"/>
        </dgm:presLayoutVars>
      </dgm:prSet>
      <dgm:spPr/>
    </dgm:pt>
    <dgm:pt modelId="{D0F8E57B-C803-49EF-A08E-EF0F8EB1F4A4}" type="pres">
      <dgm:prSet presAssocID="{38C75F09-9489-4B55-B088-83FBBDA7FA72}" presName="spaceBetweenRectangles" presStyleCnt="0"/>
      <dgm:spPr/>
    </dgm:pt>
    <dgm:pt modelId="{4C2ED0B7-CC6F-487F-AD46-25BFF56546BE}" type="pres">
      <dgm:prSet presAssocID="{B53F9BF8-BE87-448D-B4B3-54E1FCC95E87}" presName="parentLin" presStyleCnt="0"/>
      <dgm:spPr/>
    </dgm:pt>
    <dgm:pt modelId="{F8B70848-C636-4A21-9EC0-009435944E74}" type="pres">
      <dgm:prSet presAssocID="{B53F9BF8-BE87-448D-B4B3-54E1FCC95E87}" presName="parentLeftMargin" presStyleLbl="node1" presStyleIdx="0" presStyleCnt="5"/>
      <dgm:spPr/>
    </dgm:pt>
    <dgm:pt modelId="{A4A4211B-CB7A-44FB-9215-016B5E6463BF}" type="pres">
      <dgm:prSet presAssocID="{B53F9BF8-BE87-448D-B4B3-54E1FCC95E8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5FB5507-E3F6-4400-AF7F-7EE60883F2FB}" type="pres">
      <dgm:prSet presAssocID="{B53F9BF8-BE87-448D-B4B3-54E1FCC95E87}" presName="negativeSpace" presStyleCnt="0"/>
      <dgm:spPr/>
    </dgm:pt>
    <dgm:pt modelId="{18602E7E-A3FE-43EB-85B7-3543C0CC8FC8}" type="pres">
      <dgm:prSet presAssocID="{B53F9BF8-BE87-448D-B4B3-54E1FCC95E87}" presName="childText" presStyleLbl="conFgAcc1" presStyleIdx="1" presStyleCnt="5">
        <dgm:presLayoutVars>
          <dgm:bulletEnabled val="1"/>
        </dgm:presLayoutVars>
      </dgm:prSet>
      <dgm:spPr/>
    </dgm:pt>
    <dgm:pt modelId="{336321C1-0CBE-4A8B-99AC-C0F3F8468DDD}" type="pres">
      <dgm:prSet presAssocID="{D766FBF6-2999-482A-8B0A-EE3128431ADB}" presName="spaceBetweenRectangles" presStyleCnt="0"/>
      <dgm:spPr/>
    </dgm:pt>
    <dgm:pt modelId="{50268333-6387-438F-BF63-19C13FBE5838}" type="pres">
      <dgm:prSet presAssocID="{FCCFE8C4-157F-4279-B258-BA26DC753AA3}" presName="parentLin" presStyleCnt="0"/>
      <dgm:spPr/>
    </dgm:pt>
    <dgm:pt modelId="{7B962C04-36DB-4B64-8BD9-24A8DD81D35B}" type="pres">
      <dgm:prSet presAssocID="{FCCFE8C4-157F-4279-B258-BA26DC753AA3}" presName="parentLeftMargin" presStyleLbl="node1" presStyleIdx="1" presStyleCnt="5"/>
      <dgm:spPr/>
    </dgm:pt>
    <dgm:pt modelId="{A1798044-6517-4ABE-9EE0-0974261236F8}" type="pres">
      <dgm:prSet presAssocID="{FCCFE8C4-157F-4279-B258-BA26DC753AA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8933A54-202D-4A14-AACC-BCA6E095E1FD}" type="pres">
      <dgm:prSet presAssocID="{FCCFE8C4-157F-4279-B258-BA26DC753AA3}" presName="negativeSpace" presStyleCnt="0"/>
      <dgm:spPr/>
    </dgm:pt>
    <dgm:pt modelId="{06A6223A-BE55-41C7-8DE1-5F3966FAFC44}" type="pres">
      <dgm:prSet presAssocID="{FCCFE8C4-157F-4279-B258-BA26DC753AA3}" presName="childText" presStyleLbl="conFgAcc1" presStyleIdx="2" presStyleCnt="5">
        <dgm:presLayoutVars>
          <dgm:bulletEnabled val="1"/>
        </dgm:presLayoutVars>
      </dgm:prSet>
      <dgm:spPr/>
    </dgm:pt>
    <dgm:pt modelId="{33608F12-5F0A-4F6D-8267-5D71EE7A8103}" type="pres">
      <dgm:prSet presAssocID="{A18770A7-0064-4720-9F0A-B5551FCA1C63}" presName="spaceBetweenRectangles" presStyleCnt="0"/>
      <dgm:spPr/>
    </dgm:pt>
    <dgm:pt modelId="{31AAE33D-DF8D-43D9-9495-A209C651D87A}" type="pres">
      <dgm:prSet presAssocID="{60BAF546-D30F-4ED6-ADB9-75CC73712546}" presName="parentLin" presStyleCnt="0"/>
      <dgm:spPr/>
    </dgm:pt>
    <dgm:pt modelId="{40CCACBC-9AA0-4790-9276-78383D9F1EE2}" type="pres">
      <dgm:prSet presAssocID="{60BAF546-D30F-4ED6-ADB9-75CC73712546}" presName="parentLeftMargin" presStyleLbl="node1" presStyleIdx="2" presStyleCnt="5"/>
      <dgm:spPr/>
    </dgm:pt>
    <dgm:pt modelId="{91942532-6480-4340-83F5-3FCDFC3950E7}" type="pres">
      <dgm:prSet presAssocID="{60BAF546-D30F-4ED6-ADB9-75CC7371254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F8F7CBE-5C49-4120-8859-8C5955A593A4}" type="pres">
      <dgm:prSet presAssocID="{60BAF546-D30F-4ED6-ADB9-75CC73712546}" presName="negativeSpace" presStyleCnt="0"/>
      <dgm:spPr/>
    </dgm:pt>
    <dgm:pt modelId="{00295111-020B-40C4-B467-10D875931789}" type="pres">
      <dgm:prSet presAssocID="{60BAF546-D30F-4ED6-ADB9-75CC73712546}" presName="childText" presStyleLbl="conFgAcc1" presStyleIdx="3" presStyleCnt="5">
        <dgm:presLayoutVars>
          <dgm:bulletEnabled val="1"/>
        </dgm:presLayoutVars>
      </dgm:prSet>
      <dgm:spPr/>
    </dgm:pt>
    <dgm:pt modelId="{26CEF3DD-0805-48CC-86A5-80F783D08E88}" type="pres">
      <dgm:prSet presAssocID="{F6E4A258-4C74-4A50-B84A-73D360979149}" presName="spaceBetweenRectangles" presStyleCnt="0"/>
      <dgm:spPr/>
    </dgm:pt>
    <dgm:pt modelId="{FB91C26B-34E7-40E3-948F-57A07E243CE7}" type="pres">
      <dgm:prSet presAssocID="{6367659A-1CE6-458F-828B-247BBE767283}" presName="parentLin" presStyleCnt="0"/>
      <dgm:spPr/>
    </dgm:pt>
    <dgm:pt modelId="{C2788CC0-1ADA-42D5-AB30-E908A232018B}" type="pres">
      <dgm:prSet presAssocID="{6367659A-1CE6-458F-828B-247BBE767283}" presName="parentLeftMargin" presStyleLbl="node1" presStyleIdx="3" presStyleCnt="5"/>
      <dgm:spPr/>
    </dgm:pt>
    <dgm:pt modelId="{FB8BB1B6-B2CE-42EC-9213-9B02B9BCF69D}" type="pres">
      <dgm:prSet presAssocID="{6367659A-1CE6-458F-828B-247BBE767283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7A071EB6-D330-427E-8BE1-8701E41827AF}" type="pres">
      <dgm:prSet presAssocID="{6367659A-1CE6-458F-828B-247BBE767283}" presName="negativeSpace" presStyleCnt="0"/>
      <dgm:spPr/>
    </dgm:pt>
    <dgm:pt modelId="{53AC5A9C-CFFA-4E42-802F-71DA3BBA0301}" type="pres">
      <dgm:prSet presAssocID="{6367659A-1CE6-458F-828B-247BBE767283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E0F1C004-9398-4D7E-86ED-F8AC6094EFD4}" srcId="{C0BC1953-2AE7-42E0-80BE-BEA06E803DE3}" destId="{FCCFE8C4-157F-4279-B258-BA26DC753AA3}" srcOrd="2" destOrd="0" parTransId="{30850547-85B9-4077-A99D-1A250AD270BC}" sibTransId="{A18770A7-0064-4720-9F0A-B5551FCA1C63}"/>
    <dgm:cxn modelId="{A5EE4C0B-D1BA-424E-A9DD-36EB628795DD}" srcId="{C0BC1953-2AE7-42E0-80BE-BEA06E803DE3}" destId="{6367659A-1CE6-458F-828B-247BBE767283}" srcOrd="4" destOrd="0" parTransId="{787F1D65-CBF8-48AB-9707-BB71C9A87CF2}" sibTransId="{AFD1EBB2-3677-493F-827C-A774FB2301EF}"/>
    <dgm:cxn modelId="{9053FA21-F0AF-4A7D-A4AA-48DAADF655B5}" type="presOf" srcId="{FCCFE8C4-157F-4279-B258-BA26DC753AA3}" destId="{7B962C04-36DB-4B64-8BD9-24A8DD81D35B}" srcOrd="0" destOrd="0" presId="urn:microsoft.com/office/officeart/2005/8/layout/list1"/>
    <dgm:cxn modelId="{E9C09124-802B-4ACB-ADC2-EEE253C062DB}" type="presOf" srcId="{6367659A-1CE6-458F-828B-247BBE767283}" destId="{FB8BB1B6-B2CE-42EC-9213-9B02B9BCF69D}" srcOrd="1" destOrd="0" presId="urn:microsoft.com/office/officeart/2005/8/layout/list1"/>
    <dgm:cxn modelId="{2E4EED32-39E1-43BC-8B7A-AECEC16AEBF8}" srcId="{C0BC1953-2AE7-42E0-80BE-BEA06E803DE3}" destId="{B53F9BF8-BE87-448D-B4B3-54E1FCC95E87}" srcOrd="1" destOrd="0" parTransId="{52FC6C5C-D0E6-4A62-BFE6-BA539A7E5C63}" sibTransId="{D766FBF6-2999-482A-8B0A-EE3128431ADB}"/>
    <dgm:cxn modelId="{85302B36-9BC2-46F6-BE14-221CB7478DB8}" srcId="{C0BC1953-2AE7-42E0-80BE-BEA06E803DE3}" destId="{60BAF546-D30F-4ED6-ADB9-75CC73712546}" srcOrd="3" destOrd="0" parTransId="{02326521-B2CB-460D-BEDF-6B425F888A5F}" sibTransId="{F6E4A258-4C74-4A50-B84A-73D360979149}"/>
    <dgm:cxn modelId="{4E4DC146-1C07-49B7-9A09-F76AC360584E}" type="presOf" srcId="{FCCFE8C4-157F-4279-B258-BA26DC753AA3}" destId="{A1798044-6517-4ABE-9EE0-0974261236F8}" srcOrd="1" destOrd="0" presId="urn:microsoft.com/office/officeart/2005/8/layout/list1"/>
    <dgm:cxn modelId="{2BED1D98-A72B-4A48-997B-F18BA32A5AA9}" type="presOf" srcId="{B53F9BF8-BE87-448D-B4B3-54E1FCC95E87}" destId="{F8B70848-C636-4A21-9EC0-009435944E74}" srcOrd="0" destOrd="0" presId="urn:microsoft.com/office/officeart/2005/8/layout/list1"/>
    <dgm:cxn modelId="{7C9A18B2-1C9A-48A9-A889-C9FAD41CDC98}" srcId="{C0BC1953-2AE7-42E0-80BE-BEA06E803DE3}" destId="{10C3C538-9F0F-433C-A2DF-4FFC270CB078}" srcOrd="0" destOrd="0" parTransId="{65C84212-5D5C-4B48-AE37-9BE8C0EFDCD9}" sibTransId="{38C75F09-9489-4B55-B088-83FBBDA7FA72}"/>
    <dgm:cxn modelId="{66856BB3-F1B8-4350-B9B8-3D2F69792EAE}" type="presOf" srcId="{60BAF546-D30F-4ED6-ADB9-75CC73712546}" destId="{40CCACBC-9AA0-4790-9276-78383D9F1EE2}" srcOrd="0" destOrd="0" presId="urn:microsoft.com/office/officeart/2005/8/layout/list1"/>
    <dgm:cxn modelId="{9A7DE7D4-8C2A-42F5-B625-0A6663B778B0}" type="presOf" srcId="{C0BC1953-2AE7-42E0-80BE-BEA06E803DE3}" destId="{A2BDB076-E0E8-477D-9AB8-E568EE1B171D}" srcOrd="0" destOrd="0" presId="urn:microsoft.com/office/officeart/2005/8/layout/list1"/>
    <dgm:cxn modelId="{7A36FCD5-F0E1-4EAC-988E-81EFC06BD8E8}" type="presOf" srcId="{B53F9BF8-BE87-448D-B4B3-54E1FCC95E87}" destId="{A4A4211B-CB7A-44FB-9215-016B5E6463BF}" srcOrd="1" destOrd="0" presId="urn:microsoft.com/office/officeart/2005/8/layout/list1"/>
    <dgm:cxn modelId="{0833A0E7-9D27-4DAC-8624-BAC43393C682}" type="presOf" srcId="{6367659A-1CE6-458F-828B-247BBE767283}" destId="{C2788CC0-1ADA-42D5-AB30-E908A232018B}" srcOrd="0" destOrd="0" presId="urn:microsoft.com/office/officeart/2005/8/layout/list1"/>
    <dgm:cxn modelId="{88FD0CE8-9146-477C-96C3-19C8CDEA675A}" type="presOf" srcId="{10C3C538-9F0F-433C-A2DF-4FFC270CB078}" destId="{B78CF082-27DB-47B9-B22B-A68F2BADBE17}" srcOrd="0" destOrd="0" presId="urn:microsoft.com/office/officeart/2005/8/layout/list1"/>
    <dgm:cxn modelId="{8FD41AEF-10C2-4A6F-89D3-392343EC4FC0}" type="presOf" srcId="{10C3C538-9F0F-433C-A2DF-4FFC270CB078}" destId="{98A3CB6B-80A3-4831-B3D2-344BEC9CB800}" srcOrd="1" destOrd="0" presId="urn:microsoft.com/office/officeart/2005/8/layout/list1"/>
    <dgm:cxn modelId="{616364EF-BC24-4E76-8E76-990FCA54F9BD}" type="presOf" srcId="{60BAF546-D30F-4ED6-ADB9-75CC73712546}" destId="{91942532-6480-4340-83F5-3FCDFC3950E7}" srcOrd="1" destOrd="0" presId="urn:microsoft.com/office/officeart/2005/8/layout/list1"/>
    <dgm:cxn modelId="{4B0B8ACA-3D06-420B-BF0E-F4A35EB0796A}" type="presParOf" srcId="{A2BDB076-E0E8-477D-9AB8-E568EE1B171D}" destId="{16D66800-E764-459C-B822-E799F7604ADB}" srcOrd="0" destOrd="0" presId="urn:microsoft.com/office/officeart/2005/8/layout/list1"/>
    <dgm:cxn modelId="{E7031A18-A9CB-4198-8AA2-61DE9A63306D}" type="presParOf" srcId="{16D66800-E764-459C-B822-E799F7604ADB}" destId="{B78CF082-27DB-47B9-B22B-A68F2BADBE17}" srcOrd="0" destOrd="0" presId="urn:microsoft.com/office/officeart/2005/8/layout/list1"/>
    <dgm:cxn modelId="{90663613-6B56-4B9F-A5F9-1D88A4128424}" type="presParOf" srcId="{16D66800-E764-459C-B822-E799F7604ADB}" destId="{98A3CB6B-80A3-4831-B3D2-344BEC9CB800}" srcOrd="1" destOrd="0" presId="urn:microsoft.com/office/officeart/2005/8/layout/list1"/>
    <dgm:cxn modelId="{FB220A66-827F-420A-8AD6-2DD26F89E337}" type="presParOf" srcId="{A2BDB076-E0E8-477D-9AB8-E568EE1B171D}" destId="{7D80BACC-FE56-4CDA-A3B3-7D9CF89F9B49}" srcOrd="1" destOrd="0" presId="urn:microsoft.com/office/officeart/2005/8/layout/list1"/>
    <dgm:cxn modelId="{883B85C3-8118-4907-B6AA-794C96FDF19B}" type="presParOf" srcId="{A2BDB076-E0E8-477D-9AB8-E568EE1B171D}" destId="{821C0909-DF10-477F-AE97-EC8A1E6725AA}" srcOrd="2" destOrd="0" presId="urn:microsoft.com/office/officeart/2005/8/layout/list1"/>
    <dgm:cxn modelId="{53C9001B-CDB1-45C0-9C2A-4CEF53A7D1B7}" type="presParOf" srcId="{A2BDB076-E0E8-477D-9AB8-E568EE1B171D}" destId="{D0F8E57B-C803-49EF-A08E-EF0F8EB1F4A4}" srcOrd="3" destOrd="0" presId="urn:microsoft.com/office/officeart/2005/8/layout/list1"/>
    <dgm:cxn modelId="{4A91BCE7-917E-4A6E-895A-ED484B77B01D}" type="presParOf" srcId="{A2BDB076-E0E8-477D-9AB8-E568EE1B171D}" destId="{4C2ED0B7-CC6F-487F-AD46-25BFF56546BE}" srcOrd="4" destOrd="0" presId="urn:microsoft.com/office/officeart/2005/8/layout/list1"/>
    <dgm:cxn modelId="{0DF3C92F-8E7A-4FE3-BB3D-81FA71CA661D}" type="presParOf" srcId="{4C2ED0B7-CC6F-487F-AD46-25BFF56546BE}" destId="{F8B70848-C636-4A21-9EC0-009435944E74}" srcOrd="0" destOrd="0" presId="urn:microsoft.com/office/officeart/2005/8/layout/list1"/>
    <dgm:cxn modelId="{C70999F1-57A8-401E-A284-3663983138E7}" type="presParOf" srcId="{4C2ED0B7-CC6F-487F-AD46-25BFF56546BE}" destId="{A4A4211B-CB7A-44FB-9215-016B5E6463BF}" srcOrd="1" destOrd="0" presId="urn:microsoft.com/office/officeart/2005/8/layout/list1"/>
    <dgm:cxn modelId="{58110496-7102-4011-916F-A900B0BA3951}" type="presParOf" srcId="{A2BDB076-E0E8-477D-9AB8-E568EE1B171D}" destId="{05FB5507-E3F6-4400-AF7F-7EE60883F2FB}" srcOrd="5" destOrd="0" presId="urn:microsoft.com/office/officeart/2005/8/layout/list1"/>
    <dgm:cxn modelId="{817AC133-91CC-4471-A901-BC6DE74109B2}" type="presParOf" srcId="{A2BDB076-E0E8-477D-9AB8-E568EE1B171D}" destId="{18602E7E-A3FE-43EB-85B7-3543C0CC8FC8}" srcOrd="6" destOrd="0" presId="urn:microsoft.com/office/officeart/2005/8/layout/list1"/>
    <dgm:cxn modelId="{81C60A79-129C-4DA0-AE59-97726F27FC0C}" type="presParOf" srcId="{A2BDB076-E0E8-477D-9AB8-E568EE1B171D}" destId="{336321C1-0CBE-4A8B-99AC-C0F3F8468DDD}" srcOrd="7" destOrd="0" presId="urn:microsoft.com/office/officeart/2005/8/layout/list1"/>
    <dgm:cxn modelId="{9BF53358-BAF5-4C03-947D-84FA680959BD}" type="presParOf" srcId="{A2BDB076-E0E8-477D-9AB8-E568EE1B171D}" destId="{50268333-6387-438F-BF63-19C13FBE5838}" srcOrd="8" destOrd="0" presId="urn:microsoft.com/office/officeart/2005/8/layout/list1"/>
    <dgm:cxn modelId="{3311BD62-08DD-4186-A9C5-A3C76D1AD33D}" type="presParOf" srcId="{50268333-6387-438F-BF63-19C13FBE5838}" destId="{7B962C04-36DB-4B64-8BD9-24A8DD81D35B}" srcOrd="0" destOrd="0" presId="urn:microsoft.com/office/officeart/2005/8/layout/list1"/>
    <dgm:cxn modelId="{2646E4DA-FD18-4965-B9CC-921A102D80A7}" type="presParOf" srcId="{50268333-6387-438F-BF63-19C13FBE5838}" destId="{A1798044-6517-4ABE-9EE0-0974261236F8}" srcOrd="1" destOrd="0" presId="urn:microsoft.com/office/officeart/2005/8/layout/list1"/>
    <dgm:cxn modelId="{5D7898BF-0BF3-4645-9A3E-39EBAB7C897F}" type="presParOf" srcId="{A2BDB076-E0E8-477D-9AB8-E568EE1B171D}" destId="{D8933A54-202D-4A14-AACC-BCA6E095E1FD}" srcOrd="9" destOrd="0" presId="urn:microsoft.com/office/officeart/2005/8/layout/list1"/>
    <dgm:cxn modelId="{C07720AE-B018-4B26-885D-6E3E1D53C398}" type="presParOf" srcId="{A2BDB076-E0E8-477D-9AB8-E568EE1B171D}" destId="{06A6223A-BE55-41C7-8DE1-5F3966FAFC44}" srcOrd="10" destOrd="0" presId="urn:microsoft.com/office/officeart/2005/8/layout/list1"/>
    <dgm:cxn modelId="{5582BD62-D1B6-45FA-9F1B-0259643A66AC}" type="presParOf" srcId="{A2BDB076-E0E8-477D-9AB8-E568EE1B171D}" destId="{33608F12-5F0A-4F6D-8267-5D71EE7A8103}" srcOrd="11" destOrd="0" presId="urn:microsoft.com/office/officeart/2005/8/layout/list1"/>
    <dgm:cxn modelId="{1217E73C-9972-4EBA-9810-C0AB3A9F0583}" type="presParOf" srcId="{A2BDB076-E0E8-477D-9AB8-E568EE1B171D}" destId="{31AAE33D-DF8D-43D9-9495-A209C651D87A}" srcOrd="12" destOrd="0" presId="urn:microsoft.com/office/officeart/2005/8/layout/list1"/>
    <dgm:cxn modelId="{19B685E7-3158-41A0-9292-F33FC7E30DA3}" type="presParOf" srcId="{31AAE33D-DF8D-43D9-9495-A209C651D87A}" destId="{40CCACBC-9AA0-4790-9276-78383D9F1EE2}" srcOrd="0" destOrd="0" presId="urn:microsoft.com/office/officeart/2005/8/layout/list1"/>
    <dgm:cxn modelId="{D3E25594-CB78-4843-81F2-81DE4F849E16}" type="presParOf" srcId="{31AAE33D-DF8D-43D9-9495-A209C651D87A}" destId="{91942532-6480-4340-83F5-3FCDFC3950E7}" srcOrd="1" destOrd="0" presId="urn:microsoft.com/office/officeart/2005/8/layout/list1"/>
    <dgm:cxn modelId="{4B0EA6B3-5294-46F4-8B9D-23E69B6E929A}" type="presParOf" srcId="{A2BDB076-E0E8-477D-9AB8-E568EE1B171D}" destId="{4F8F7CBE-5C49-4120-8859-8C5955A593A4}" srcOrd="13" destOrd="0" presId="urn:microsoft.com/office/officeart/2005/8/layout/list1"/>
    <dgm:cxn modelId="{79846E1F-2815-41BD-86FC-B589CBCC6F2A}" type="presParOf" srcId="{A2BDB076-E0E8-477D-9AB8-E568EE1B171D}" destId="{00295111-020B-40C4-B467-10D875931789}" srcOrd="14" destOrd="0" presId="urn:microsoft.com/office/officeart/2005/8/layout/list1"/>
    <dgm:cxn modelId="{CE614A0B-3601-4A8B-8C43-7BA314F311A3}" type="presParOf" srcId="{A2BDB076-E0E8-477D-9AB8-E568EE1B171D}" destId="{26CEF3DD-0805-48CC-86A5-80F783D08E88}" srcOrd="15" destOrd="0" presId="urn:microsoft.com/office/officeart/2005/8/layout/list1"/>
    <dgm:cxn modelId="{B9A6F67F-509C-44C0-9CBC-05D6E366B9B7}" type="presParOf" srcId="{A2BDB076-E0E8-477D-9AB8-E568EE1B171D}" destId="{FB91C26B-34E7-40E3-948F-57A07E243CE7}" srcOrd="16" destOrd="0" presId="urn:microsoft.com/office/officeart/2005/8/layout/list1"/>
    <dgm:cxn modelId="{5FA6E11C-D0FD-4AAD-9641-32482829EB9E}" type="presParOf" srcId="{FB91C26B-34E7-40E3-948F-57A07E243CE7}" destId="{C2788CC0-1ADA-42D5-AB30-E908A232018B}" srcOrd="0" destOrd="0" presId="urn:microsoft.com/office/officeart/2005/8/layout/list1"/>
    <dgm:cxn modelId="{CE9B16B4-5494-44C9-A787-3520ABC070A4}" type="presParOf" srcId="{FB91C26B-34E7-40E3-948F-57A07E243CE7}" destId="{FB8BB1B6-B2CE-42EC-9213-9B02B9BCF69D}" srcOrd="1" destOrd="0" presId="urn:microsoft.com/office/officeart/2005/8/layout/list1"/>
    <dgm:cxn modelId="{098E1716-AEDA-41E4-B2F4-A192DC251F39}" type="presParOf" srcId="{A2BDB076-E0E8-477D-9AB8-E568EE1B171D}" destId="{7A071EB6-D330-427E-8BE1-8701E41827AF}" srcOrd="17" destOrd="0" presId="urn:microsoft.com/office/officeart/2005/8/layout/list1"/>
    <dgm:cxn modelId="{898183EA-427E-4799-83FB-1B4463320D39}" type="presParOf" srcId="{A2BDB076-E0E8-477D-9AB8-E568EE1B171D}" destId="{53AC5A9C-CFFA-4E42-802F-71DA3BBA030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BB4BAE-67A0-4EA2-9F62-BF5B4D1C15B2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FC524837-2A98-4F67-BA0E-3C2F1C71F4C9}">
      <dgm:prSet phldrT="[Text]"/>
      <dgm:spPr/>
      <dgm:t>
        <a:bodyPr/>
        <a:lstStyle/>
        <a:p>
          <a:r>
            <a:rPr lang="en-US" dirty="0"/>
            <a:t>Investors </a:t>
          </a:r>
          <a:endParaRPr lang="en-IN" dirty="0"/>
        </a:p>
      </dgm:t>
    </dgm:pt>
    <dgm:pt modelId="{AE51BDC4-B717-4FFF-8BA8-617569B853CA}" type="parTrans" cxnId="{B85F1206-78E7-4DC9-8A3C-B072E9B6EEB3}">
      <dgm:prSet/>
      <dgm:spPr/>
      <dgm:t>
        <a:bodyPr/>
        <a:lstStyle/>
        <a:p>
          <a:endParaRPr lang="en-IN"/>
        </a:p>
      </dgm:t>
    </dgm:pt>
    <dgm:pt modelId="{FAB1ADC1-B39A-4FBE-9738-E5A4CA94A644}" type="sibTrans" cxnId="{B85F1206-78E7-4DC9-8A3C-B072E9B6EEB3}">
      <dgm:prSet/>
      <dgm:spPr/>
      <dgm:t>
        <a:bodyPr/>
        <a:lstStyle/>
        <a:p>
          <a:endParaRPr lang="en-IN"/>
        </a:p>
      </dgm:t>
    </dgm:pt>
    <dgm:pt modelId="{6151E3CD-87B2-4559-870D-7D5F42981125}">
      <dgm:prSet phldrT="[Text]"/>
      <dgm:spPr/>
      <dgm:t>
        <a:bodyPr/>
        <a:lstStyle/>
        <a:p>
          <a:r>
            <a:rPr lang="en-US" dirty="0" err="1"/>
            <a:t>Pinstockists</a:t>
          </a:r>
          <a:endParaRPr lang="en-IN" dirty="0"/>
        </a:p>
      </dgm:t>
    </dgm:pt>
    <dgm:pt modelId="{5B367F65-3810-4250-BEDC-F23828B517C2}" type="parTrans" cxnId="{F286DE89-B0B0-45E2-8F00-76646062B099}">
      <dgm:prSet/>
      <dgm:spPr/>
      <dgm:t>
        <a:bodyPr/>
        <a:lstStyle/>
        <a:p>
          <a:endParaRPr lang="en-IN"/>
        </a:p>
      </dgm:t>
    </dgm:pt>
    <dgm:pt modelId="{0A02A69A-F129-4B04-9F8C-A1EB719B4303}" type="sibTrans" cxnId="{F286DE89-B0B0-45E2-8F00-76646062B099}">
      <dgm:prSet/>
      <dgm:spPr/>
      <dgm:t>
        <a:bodyPr/>
        <a:lstStyle/>
        <a:p>
          <a:endParaRPr lang="en-IN"/>
        </a:p>
      </dgm:t>
    </dgm:pt>
    <dgm:pt modelId="{01FD5AF8-278F-477A-B8FD-3398054D507A}">
      <dgm:prSet phldrT="[Text]"/>
      <dgm:spPr/>
      <dgm:t>
        <a:bodyPr/>
        <a:lstStyle/>
        <a:p>
          <a:r>
            <a:rPr lang="en-US" dirty="0"/>
            <a:t>LR Global , LR technologies, Morris Trading Solutions </a:t>
          </a:r>
          <a:endParaRPr lang="en-IN" dirty="0"/>
        </a:p>
      </dgm:t>
    </dgm:pt>
    <dgm:pt modelId="{021AA1FA-6728-44AB-A615-8FBEEA2812BE}" type="parTrans" cxnId="{A5C89E66-9A95-4461-97CF-B62ACE8FEC21}">
      <dgm:prSet/>
      <dgm:spPr/>
      <dgm:t>
        <a:bodyPr/>
        <a:lstStyle/>
        <a:p>
          <a:endParaRPr lang="en-IN"/>
        </a:p>
      </dgm:t>
    </dgm:pt>
    <dgm:pt modelId="{BA4F7F2B-D7C5-4DDC-A11D-2529E4E3809F}" type="sibTrans" cxnId="{A5C89E66-9A95-4461-97CF-B62ACE8FEC21}">
      <dgm:prSet/>
      <dgm:spPr/>
      <dgm:t>
        <a:bodyPr/>
        <a:lstStyle/>
        <a:p>
          <a:endParaRPr lang="en-IN" dirty="0"/>
        </a:p>
      </dgm:t>
    </dgm:pt>
    <dgm:pt modelId="{E1C7ED24-E9EF-47DC-8BE2-E75B32A6779F}" type="pres">
      <dgm:prSet presAssocID="{3EBB4BAE-67A0-4EA2-9F62-BF5B4D1C15B2}" presName="Name0" presStyleCnt="0">
        <dgm:presLayoutVars>
          <dgm:dir/>
          <dgm:resizeHandles val="exact"/>
        </dgm:presLayoutVars>
      </dgm:prSet>
      <dgm:spPr/>
    </dgm:pt>
    <dgm:pt modelId="{330E1860-BE16-4190-B611-C39CBD500D9A}" type="pres">
      <dgm:prSet presAssocID="{FC524837-2A98-4F67-BA0E-3C2F1C71F4C9}" presName="node" presStyleLbl="node1" presStyleIdx="0" presStyleCnt="3">
        <dgm:presLayoutVars>
          <dgm:bulletEnabled val="1"/>
        </dgm:presLayoutVars>
      </dgm:prSet>
      <dgm:spPr/>
    </dgm:pt>
    <dgm:pt modelId="{5174709D-CA6B-43D3-BAF0-26EAEFBEDF3F}" type="pres">
      <dgm:prSet presAssocID="{FAB1ADC1-B39A-4FBE-9738-E5A4CA94A644}" presName="sibTrans" presStyleLbl="sibTrans2D1" presStyleIdx="0" presStyleCnt="3"/>
      <dgm:spPr/>
    </dgm:pt>
    <dgm:pt modelId="{5A33297D-527E-4569-828C-6F5901C0640D}" type="pres">
      <dgm:prSet presAssocID="{FAB1ADC1-B39A-4FBE-9738-E5A4CA94A644}" presName="connectorText" presStyleLbl="sibTrans2D1" presStyleIdx="0" presStyleCnt="3"/>
      <dgm:spPr/>
    </dgm:pt>
    <dgm:pt modelId="{96A3DDAA-FEEC-4BA4-AEE5-8A77A4885678}" type="pres">
      <dgm:prSet presAssocID="{6151E3CD-87B2-4559-870D-7D5F42981125}" presName="node" presStyleLbl="node1" presStyleIdx="1" presStyleCnt="3">
        <dgm:presLayoutVars>
          <dgm:bulletEnabled val="1"/>
        </dgm:presLayoutVars>
      </dgm:prSet>
      <dgm:spPr/>
    </dgm:pt>
    <dgm:pt modelId="{38C08E6F-EEA1-4D25-A8DA-35228BAB3FB0}" type="pres">
      <dgm:prSet presAssocID="{0A02A69A-F129-4B04-9F8C-A1EB719B4303}" presName="sibTrans" presStyleLbl="sibTrans2D1" presStyleIdx="1" presStyleCnt="3"/>
      <dgm:spPr/>
    </dgm:pt>
    <dgm:pt modelId="{CBC34316-BFC6-4E3E-A73F-D397D7290FAB}" type="pres">
      <dgm:prSet presAssocID="{0A02A69A-F129-4B04-9F8C-A1EB719B4303}" presName="connectorText" presStyleLbl="sibTrans2D1" presStyleIdx="1" presStyleCnt="3"/>
      <dgm:spPr/>
    </dgm:pt>
    <dgm:pt modelId="{D0410A2C-4D70-4173-A6CA-21D75B9E388D}" type="pres">
      <dgm:prSet presAssocID="{01FD5AF8-278F-477A-B8FD-3398054D507A}" presName="node" presStyleLbl="node1" presStyleIdx="2" presStyleCnt="3">
        <dgm:presLayoutVars>
          <dgm:bulletEnabled val="1"/>
        </dgm:presLayoutVars>
      </dgm:prSet>
      <dgm:spPr/>
    </dgm:pt>
    <dgm:pt modelId="{DEEBF600-71A3-489D-B680-783743617EB1}" type="pres">
      <dgm:prSet presAssocID="{BA4F7F2B-D7C5-4DDC-A11D-2529E4E3809F}" presName="sibTrans" presStyleLbl="sibTrans2D1" presStyleIdx="2" presStyleCnt="3" custAng="18065659" custLinFactX="-48158" custLinFactNeighborX="-100000" custLinFactNeighborY="60030"/>
      <dgm:spPr/>
    </dgm:pt>
    <dgm:pt modelId="{96E7D170-98BD-4C86-B71F-D7853398E5E1}" type="pres">
      <dgm:prSet presAssocID="{BA4F7F2B-D7C5-4DDC-A11D-2529E4E3809F}" presName="connectorText" presStyleLbl="sibTrans2D1" presStyleIdx="2" presStyleCnt="3"/>
      <dgm:spPr/>
    </dgm:pt>
  </dgm:ptLst>
  <dgm:cxnLst>
    <dgm:cxn modelId="{B85F1206-78E7-4DC9-8A3C-B072E9B6EEB3}" srcId="{3EBB4BAE-67A0-4EA2-9F62-BF5B4D1C15B2}" destId="{FC524837-2A98-4F67-BA0E-3C2F1C71F4C9}" srcOrd="0" destOrd="0" parTransId="{AE51BDC4-B717-4FFF-8BA8-617569B853CA}" sibTransId="{FAB1ADC1-B39A-4FBE-9738-E5A4CA94A644}"/>
    <dgm:cxn modelId="{9F24EE0A-EE18-4061-93D6-FEFAB056F728}" type="presOf" srcId="{6151E3CD-87B2-4559-870D-7D5F42981125}" destId="{96A3DDAA-FEEC-4BA4-AEE5-8A77A4885678}" srcOrd="0" destOrd="0" presId="urn:microsoft.com/office/officeart/2005/8/layout/cycle7"/>
    <dgm:cxn modelId="{0C92EC23-0984-4515-875A-4F4C29330EA0}" type="presOf" srcId="{0A02A69A-F129-4B04-9F8C-A1EB719B4303}" destId="{CBC34316-BFC6-4E3E-A73F-D397D7290FAB}" srcOrd="1" destOrd="0" presId="urn:microsoft.com/office/officeart/2005/8/layout/cycle7"/>
    <dgm:cxn modelId="{540EB02C-9C94-4AB1-AC9B-9470A71C35EE}" type="presOf" srcId="{3EBB4BAE-67A0-4EA2-9F62-BF5B4D1C15B2}" destId="{E1C7ED24-E9EF-47DC-8BE2-E75B32A6779F}" srcOrd="0" destOrd="0" presId="urn:microsoft.com/office/officeart/2005/8/layout/cycle7"/>
    <dgm:cxn modelId="{7457A139-D850-49A8-AA30-6BA672DBBCB7}" type="presOf" srcId="{FC524837-2A98-4F67-BA0E-3C2F1C71F4C9}" destId="{330E1860-BE16-4190-B611-C39CBD500D9A}" srcOrd="0" destOrd="0" presId="urn:microsoft.com/office/officeart/2005/8/layout/cycle7"/>
    <dgm:cxn modelId="{A5C89E66-9A95-4461-97CF-B62ACE8FEC21}" srcId="{3EBB4BAE-67A0-4EA2-9F62-BF5B4D1C15B2}" destId="{01FD5AF8-278F-477A-B8FD-3398054D507A}" srcOrd="2" destOrd="0" parTransId="{021AA1FA-6728-44AB-A615-8FBEEA2812BE}" sibTransId="{BA4F7F2B-D7C5-4DDC-A11D-2529E4E3809F}"/>
    <dgm:cxn modelId="{394BAC74-47BD-427D-8775-01C9974754A2}" type="presOf" srcId="{BA4F7F2B-D7C5-4DDC-A11D-2529E4E3809F}" destId="{DEEBF600-71A3-489D-B680-783743617EB1}" srcOrd="0" destOrd="0" presId="urn:microsoft.com/office/officeart/2005/8/layout/cycle7"/>
    <dgm:cxn modelId="{F286DE89-B0B0-45E2-8F00-76646062B099}" srcId="{3EBB4BAE-67A0-4EA2-9F62-BF5B4D1C15B2}" destId="{6151E3CD-87B2-4559-870D-7D5F42981125}" srcOrd="1" destOrd="0" parTransId="{5B367F65-3810-4250-BEDC-F23828B517C2}" sibTransId="{0A02A69A-F129-4B04-9F8C-A1EB719B4303}"/>
    <dgm:cxn modelId="{4D06E8A1-8BC7-465A-BC6D-552BD845C450}" type="presOf" srcId="{BA4F7F2B-D7C5-4DDC-A11D-2529E4E3809F}" destId="{96E7D170-98BD-4C86-B71F-D7853398E5E1}" srcOrd="1" destOrd="0" presId="urn:microsoft.com/office/officeart/2005/8/layout/cycle7"/>
    <dgm:cxn modelId="{F1836FB2-C63D-4A43-B43D-9B798B0A99E4}" type="presOf" srcId="{FAB1ADC1-B39A-4FBE-9738-E5A4CA94A644}" destId="{5174709D-CA6B-43D3-BAF0-26EAEFBEDF3F}" srcOrd="0" destOrd="0" presId="urn:microsoft.com/office/officeart/2005/8/layout/cycle7"/>
    <dgm:cxn modelId="{719467BA-88FE-4562-A4AA-C1DFD590E75F}" type="presOf" srcId="{0A02A69A-F129-4B04-9F8C-A1EB719B4303}" destId="{38C08E6F-EEA1-4D25-A8DA-35228BAB3FB0}" srcOrd="0" destOrd="0" presId="urn:microsoft.com/office/officeart/2005/8/layout/cycle7"/>
    <dgm:cxn modelId="{A2A529FD-DE92-4D73-97DA-87D1A7A17761}" type="presOf" srcId="{FAB1ADC1-B39A-4FBE-9738-E5A4CA94A644}" destId="{5A33297D-527E-4569-828C-6F5901C0640D}" srcOrd="1" destOrd="0" presId="urn:microsoft.com/office/officeart/2005/8/layout/cycle7"/>
    <dgm:cxn modelId="{3C13A6FF-5466-461B-9C26-C936178D922E}" type="presOf" srcId="{01FD5AF8-278F-477A-B8FD-3398054D507A}" destId="{D0410A2C-4D70-4173-A6CA-21D75B9E388D}" srcOrd="0" destOrd="0" presId="urn:microsoft.com/office/officeart/2005/8/layout/cycle7"/>
    <dgm:cxn modelId="{E3D4C3A0-B0D7-4E1A-B830-99BD65B5FB1B}" type="presParOf" srcId="{E1C7ED24-E9EF-47DC-8BE2-E75B32A6779F}" destId="{330E1860-BE16-4190-B611-C39CBD500D9A}" srcOrd="0" destOrd="0" presId="urn:microsoft.com/office/officeart/2005/8/layout/cycle7"/>
    <dgm:cxn modelId="{0A070263-A004-4D78-9943-C31A5B307F67}" type="presParOf" srcId="{E1C7ED24-E9EF-47DC-8BE2-E75B32A6779F}" destId="{5174709D-CA6B-43D3-BAF0-26EAEFBEDF3F}" srcOrd="1" destOrd="0" presId="urn:microsoft.com/office/officeart/2005/8/layout/cycle7"/>
    <dgm:cxn modelId="{BEA9DE4B-8508-42F0-9DF0-A259E79C5F40}" type="presParOf" srcId="{5174709D-CA6B-43D3-BAF0-26EAEFBEDF3F}" destId="{5A33297D-527E-4569-828C-6F5901C0640D}" srcOrd="0" destOrd="0" presId="urn:microsoft.com/office/officeart/2005/8/layout/cycle7"/>
    <dgm:cxn modelId="{B8FE82FD-7243-4215-A524-DBB198698597}" type="presParOf" srcId="{E1C7ED24-E9EF-47DC-8BE2-E75B32A6779F}" destId="{96A3DDAA-FEEC-4BA4-AEE5-8A77A4885678}" srcOrd="2" destOrd="0" presId="urn:microsoft.com/office/officeart/2005/8/layout/cycle7"/>
    <dgm:cxn modelId="{224AF8E8-6283-4524-A8F6-E1705822F528}" type="presParOf" srcId="{E1C7ED24-E9EF-47DC-8BE2-E75B32A6779F}" destId="{38C08E6F-EEA1-4D25-A8DA-35228BAB3FB0}" srcOrd="3" destOrd="0" presId="urn:microsoft.com/office/officeart/2005/8/layout/cycle7"/>
    <dgm:cxn modelId="{FCEB9482-E754-4758-92DE-A8F6B5C87684}" type="presParOf" srcId="{38C08E6F-EEA1-4D25-A8DA-35228BAB3FB0}" destId="{CBC34316-BFC6-4E3E-A73F-D397D7290FAB}" srcOrd="0" destOrd="0" presId="urn:microsoft.com/office/officeart/2005/8/layout/cycle7"/>
    <dgm:cxn modelId="{6EF87658-3C14-4ECA-BDC5-B208240D48A0}" type="presParOf" srcId="{E1C7ED24-E9EF-47DC-8BE2-E75B32A6779F}" destId="{D0410A2C-4D70-4173-A6CA-21D75B9E388D}" srcOrd="4" destOrd="0" presId="urn:microsoft.com/office/officeart/2005/8/layout/cycle7"/>
    <dgm:cxn modelId="{2E8DC581-5E3F-4852-B30B-484A6FD34C0A}" type="presParOf" srcId="{E1C7ED24-E9EF-47DC-8BE2-E75B32A6779F}" destId="{DEEBF600-71A3-489D-B680-783743617EB1}" srcOrd="5" destOrd="0" presId="urn:microsoft.com/office/officeart/2005/8/layout/cycle7"/>
    <dgm:cxn modelId="{C550B618-B690-4761-8226-9D9F7781F155}" type="presParOf" srcId="{DEEBF600-71A3-489D-B680-783743617EB1}" destId="{96E7D170-98BD-4C86-B71F-D7853398E5E1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1C0909-DF10-477F-AE97-EC8A1E6725AA}">
      <dsp:nvSpPr>
        <dsp:cNvPr id="0" name=""/>
        <dsp:cNvSpPr/>
      </dsp:nvSpPr>
      <dsp:spPr>
        <a:xfrm>
          <a:off x="0" y="366992"/>
          <a:ext cx="98298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A3CB6B-80A3-4831-B3D2-344BEC9CB800}">
      <dsp:nvSpPr>
        <dsp:cNvPr id="0" name=""/>
        <dsp:cNvSpPr/>
      </dsp:nvSpPr>
      <dsp:spPr>
        <a:xfrm>
          <a:off x="491490" y="101312"/>
          <a:ext cx="688086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080" tIns="0" rIns="26008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>
                  <a:lumMod val="90000"/>
                  <a:lumOff val="10000"/>
                </a:schemeClr>
              </a:solidFill>
            </a:rPr>
            <a:t>Introduction to VDA &amp; others</a:t>
          </a:r>
          <a:endParaRPr lang="en-IN" sz="2400" kern="1200" dirty="0">
            <a:solidFill>
              <a:schemeClr val="tx1">
                <a:lumMod val="90000"/>
                <a:lumOff val="10000"/>
              </a:schemeClr>
            </a:solidFill>
          </a:endParaRPr>
        </a:p>
      </dsp:txBody>
      <dsp:txXfrm>
        <a:off x="517429" y="127251"/>
        <a:ext cx="6828982" cy="479482"/>
      </dsp:txXfrm>
    </dsp:sp>
    <dsp:sp modelId="{18602E7E-A3FE-43EB-85B7-3543C0CC8FC8}">
      <dsp:nvSpPr>
        <dsp:cNvPr id="0" name=""/>
        <dsp:cNvSpPr/>
      </dsp:nvSpPr>
      <dsp:spPr>
        <a:xfrm>
          <a:off x="0" y="1183472"/>
          <a:ext cx="98298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A4211B-CB7A-44FB-9215-016B5E6463BF}">
      <dsp:nvSpPr>
        <dsp:cNvPr id="0" name=""/>
        <dsp:cNvSpPr/>
      </dsp:nvSpPr>
      <dsp:spPr>
        <a:xfrm>
          <a:off x="491490" y="917792"/>
          <a:ext cx="688086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080" tIns="0" rIns="26008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>
                  <a:lumMod val="90000"/>
                  <a:lumOff val="10000"/>
                </a:schemeClr>
              </a:solidFill>
            </a:rPr>
            <a:t>Case Study: Investigation into ‘Cryptocurrency’ </a:t>
          </a:r>
          <a:endParaRPr lang="en-IN" sz="2400" kern="1200" dirty="0">
            <a:solidFill>
              <a:schemeClr val="tx1">
                <a:lumMod val="90000"/>
                <a:lumOff val="10000"/>
              </a:schemeClr>
            </a:solidFill>
          </a:endParaRPr>
        </a:p>
      </dsp:txBody>
      <dsp:txXfrm>
        <a:off x="517429" y="943731"/>
        <a:ext cx="6828982" cy="479482"/>
      </dsp:txXfrm>
    </dsp:sp>
    <dsp:sp modelId="{06A6223A-BE55-41C7-8DE1-5F3966FAFC44}">
      <dsp:nvSpPr>
        <dsp:cNvPr id="0" name=""/>
        <dsp:cNvSpPr/>
      </dsp:nvSpPr>
      <dsp:spPr>
        <a:xfrm>
          <a:off x="0" y="1999952"/>
          <a:ext cx="98298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798044-6517-4ABE-9EE0-0974261236F8}">
      <dsp:nvSpPr>
        <dsp:cNvPr id="0" name=""/>
        <dsp:cNvSpPr/>
      </dsp:nvSpPr>
      <dsp:spPr>
        <a:xfrm>
          <a:off x="491490" y="1734272"/>
          <a:ext cx="688086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080" tIns="0" rIns="26008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>
                  <a:lumMod val="90000"/>
                  <a:lumOff val="10000"/>
                </a:schemeClr>
              </a:solidFill>
            </a:rPr>
            <a:t>Crypto : Taxation Scenarios</a:t>
          </a:r>
          <a:endParaRPr lang="en-IN" sz="2400" kern="1200" dirty="0">
            <a:solidFill>
              <a:schemeClr val="tx1">
                <a:lumMod val="90000"/>
                <a:lumOff val="10000"/>
              </a:schemeClr>
            </a:solidFill>
          </a:endParaRPr>
        </a:p>
      </dsp:txBody>
      <dsp:txXfrm>
        <a:off x="517429" y="1760211"/>
        <a:ext cx="6828982" cy="479482"/>
      </dsp:txXfrm>
    </dsp:sp>
    <dsp:sp modelId="{00295111-020B-40C4-B467-10D875931789}">
      <dsp:nvSpPr>
        <dsp:cNvPr id="0" name=""/>
        <dsp:cNvSpPr/>
      </dsp:nvSpPr>
      <dsp:spPr>
        <a:xfrm>
          <a:off x="0" y="2816432"/>
          <a:ext cx="98298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942532-6480-4340-83F5-3FCDFC3950E7}">
      <dsp:nvSpPr>
        <dsp:cNvPr id="0" name=""/>
        <dsp:cNvSpPr/>
      </dsp:nvSpPr>
      <dsp:spPr>
        <a:xfrm>
          <a:off x="491490" y="2550752"/>
          <a:ext cx="688086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080" tIns="0" rIns="26008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>
                  <a:lumMod val="90000"/>
                  <a:lumOff val="10000"/>
                </a:schemeClr>
              </a:solidFill>
            </a:rPr>
            <a:t>Online Gaming Investigation</a:t>
          </a:r>
          <a:endParaRPr lang="en-IN" sz="2400" kern="1200" dirty="0">
            <a:solidFill>
              <a:schemeClr val="tx1">
                <a:lumMod val="90000"/>
                <a:lumOff val="10000"/>
              </a:schemeClr>
            </a:solidFill>
          </a:endParaRPr>
        </a:p>
      </dsp:txBody>
      <dsp:txXfrm>
        <a:off x="517429" y="2576691"/>
        <a:ext cx="6828982" cy="479482"/>
      </dsp:txXfrm>
    </dsp:sp>
    <dsp:sp modelId="{53AC5A9C-CFFA-4E42-802F-71DA3BBA0301}">
      <dsp:nvSpPr>
        <dsp:cNvPr id="0" name=""/>
        <dsp:cNvSpPr/>
      </dsp:nvSpPr>
      <dsp:spPr>
        <a:xfrm>
          <a:off x="0" y="3632912"/>
          <a:ext cx="98298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8BB1B6-B2CE-42EC-9213-9B02B9BCF69D}">
      <dsp:nvSpPr>
        <dsp:cNvPr id="0" name=""/>
        <dsp:cNvSpPr/>
      </dsp:nvSpPr>
      <dsp:spPr>
        <a:xfrm>
          <a:off x="491490" y="3367232"/>
          <a:ext cx="688086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080" tIns="0" rIns="26008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>
                  <a:lumMod val="90000"/>
                  <a:lumOff val="10000"/>
                </a:schemeClr>
              </a:solidFill>
            </a:rPr>
            <a:t>Challenges</a:t>
          </a:r>
          <a:endParaRPr lang="en-IN" sz="2400" kern="1200" dirty="0">
            <a:solidFill>
              <a:schemeClr val="tx1">
                <a:lumMod val="90000"/>
                <a:lumOff val="10000"/>
              </a:schemeClr>
            </a:solidFill>
          </a:endParaRPr>
        </a:p>
      </dsp:txBody>
      <dsp:txXfrm>
        <a:off x="517429" y="3393171"/>
        <a:ext cx="6828982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0E1860-BE16-4190-B611-C39CBD500D9A}">
      <dsp:nvSpPr>
        <dsp:cNvPr id="0" name=""/>
        <dsp:cNvSpPr/>
      </dsp:nvSpPr>
      <dsp:spPr>
        <a:xfrm>
          <a:off x="3830166" y="978"/>
          <a:ext cx="2169467" cy="10847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Investors </a:t>
          </a:r>
          <a:endParaRPr lang="en-IN" sz="1700" kern="1200" dirty="0"/>
        </a:p>
      </dsp:txBody>
      <dsp:txXfrm>
        <a:off x="3861937" y="32749"/>
        <a:ext cx="2105925" cy="1021191"/>
      </dsp:txXfrm>
    </dsp:sp>
    <dsp:sp modelId="{5174709D-CA6B-43D3-BAF0-26EAEFBEDF3F}">
      <dsp:nvSpPr>
        <dsp:cNvPr id="0" name=""/>
        <dsp:cNvSpPr/>
      </dsp:nvSpPr>
      <dsp:spPr>
        <a:xfrm rot="3600000">
          <a:off x="5245554" y="1904084"/>
          <a:ext cx="1129131" cy="37965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/>
        </a:p>
      </dsp:txBody>
      <dsp:txXfrm>
        <a:off x="5359451" y="1980015"/>
        <a:ext cx="901337" cy="227794"/>
      </dsp:txXfrm>
    </dsp:sp>
    <dsp:sp modelId="{96A3DDAA-FEEC-4BA4-AEE5-8A77A4885678}">
      <dsp:nvSpPr>
        <dsp:cNvPr id="0" name=""/>
        <dsp:cNvSpPr/>
      </dsp:nvSpPr>
      <dsp:spPr>
        <a:xfrm>
          <a:off x="5620607" y="3102113"/>
          <a:ext cx="2169467" cy="10847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Pinstockists</a:t>
          </a:r>
          <a:endParaRPr lang="en-IN" sz="1700" kern="1200" dirty="0"/>
        </a:p>
      </dsp:txBody>
      <dsp:txXfrm>
        <a:off x="5652378" y="3133884"/>
        <a:ext cx="2105925" cy="1021191"/>
      </dsp:txXfrm>
    </dsp:sp>
    <dsp:sp modelId="{38C08E6F-EEA1-4D25-A8DA-35228BAB3FB0}">
      <dsp:nvSpPr>
        <dsp:cNvPr id="0" name=""/>
        <dsp:cNvSpPr/>
      </dsp:nvSpPr>
      <dsp:spPr>
        <a:xfrm rot="10800000">
          <a:off x="4350334" y="3454651"/>
          <a:ext cx="1129131" cy="37965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/>
        </a:p>
      </dsp:txBody>
      <dsp:txXfrm rot="10800000">
        <a:off x="4464231" y="3530582"/>
        <a:ext cx="901337" cy="227794"/>
      </dsp:txXfrm>
    </dsp:sp>
    <dsp:sp modelId="{D0410A2C-4D70-4173-A6CA-21D75B9E388D}">
      <dsp:nvSpPr>
        <dsp:cNvPr id="0" name=""/>
        <dsp:cNvSpPr/>
      </dsp:nvSpPr>
      <dsp:spPr>
        <a:xfrm>
          <a:off x="2039725" y="3102113"/>
          <a:ext cx="2169467" cy="10847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LR Global , LR technologies, Morris Trading Solutions </a:t>
          </a:r>
          <a:endParaRPr lang="en-IN" sz="1700" kern="1200" dirty="0"/>
        </a:p>
      </dsp:txBody>
      <dsp:txXfrm>
        <a:off x="2071496" y="3133884"/>
        <a:ext cx="2105925" cy="1021191"/>
      </dsp:txXfrm>
    </dsp:sp>
    <dsp:sp modelId="{DEEBF600-71A3-489D-B680-783743617EB1}">
      <dsp:nvSpPr>
        <dsp:cNvPr id="0" name=""/>
        <dsp:cNvSpPr/>
      </dsp:nvSpPr>
      <dsp:spPr>
        <a:xfrm rot="14465659">
          <a:off x="1782214" y="2131992"/>
          <a:ext cx="1129131" cy="37965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 dirty="0"/>
        </a:p>
      </dsp:txBody>
      <dsp:txXfrm>
        <a:off x="1896111" y="2207923"/>
        <a:ext cx="901337" cy="2277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9AFDC-7658-4951-B0FF-52DFF2A93C0A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ED99B-9732-49FC-9C16-B56FEB1B1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62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824" y="1600200"/>
            <a:ext cx="5945188" cy="30480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0825" y="4898572"/>
            <a:ext cx="5945187" cy="127045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</a:t>
            </a:r>
            <a:r>
              <a:rPr dirty="0"/>
              <a:t>dit Master subtitle style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658936" y="4782971"/>
            <a:ext cx="56546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7923213" y="0"/>
            <a:ext cx="4265612" cy="6858000"/>
            <a:chOff x="7923213" y="0"/>
            <a:chExt cx="4265612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23213" y="0"/>
              <a:ext cx="4265612" cy="685800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7923213" y="0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7/25/2023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3412" y="646112"/>
            <a:ext cx="1828801" cy="5522913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646112"/>
            <a:ext cx="7620000" cy="5522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7/25/2023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7" name="Straight Connector 6"/>
          <p:cNvCxnSpPr/>
          <p:nvPr/>
        </p:nvCxnSpPr>
        <p:spPr>
          <a:xfrm>
            <a:off x="9371012" y="762000"/>
            <a:ext cx="0" cy="533400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7/25/2023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7" name="Straight Connector 6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0" y="2237096"/>
            <a:ext cx="8229601" cy="2411103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4876800"/>
            <a:ext cx="8229601" cy="129222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1123611" y="0"/>
            <a:ext cx="1065214" cy="6868886"/>
            <a:chOff x="11123611" y="0"/>
            <a:chExt cx="1065214" cy="686888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23611" y="0"/>
              <a:ext cx="1065213" cy="68580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1123612" y="10886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7/25/2023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9" name="Straight Connector 8"/>
          <p:cNvCxnSpPr/>
          <p:nvPr/>
        </p:nvCxnSpPr>
        <p:spPr>
          <a:xfrm>
            <a:off x="1658936" y="4782971"/>
            <a:ext cx="80168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8168" y="1984248"/>
            <a:ext cx="4800600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1612" y="1984248"/>
            <a:ext cx="4800601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7/25/2023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800600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800600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1613" y="1828800"/>
            <a:ext cx="4800600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1613" y="2743200"/>
            <a:ext cx="4800600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7/25/2023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10" name="Straight Connector 9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7/25/2023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6" name="Straight Connector 5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7/25/2023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7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4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4" y="685800"/>
            <a:ext cx="5257799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7/25/2023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8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025925" y="-50118"/>
            <a:ext cx="6172198" cy="6857999"/>
          </a:xfrm>
          <a:solidFill>
            <a:schemeClr val="bg2"/>
          </a:solidFill>
          <a:effectLst>
            <a:outerShdw blurRad="152400" dist="50800" dir="10800000" algn="r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9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81200"/>
            <a:ext cx="9829799" cy="418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54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65213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0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75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0425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3463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Cryptocurrency Investigation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Sherief</a:t>
            </a:r>
            <a:r>
              <a:rPr lang="en-US" dirty="0"/>
              <a:t> Rasheed </a:t>
            </a:r>
          </a:p>
          <a:p>
            <a:r>
              <a:rPr lang="en-US" dirty="0" err="1"/>
              <a:t>Muralikannan</a:t>
            </a:r>
            <a:r>
              <a:rPr lang="en-US" dirty="0"/>
              <a:t> V</a:t>
            </a:r>
          </a:p>
        </p:txBody>
      </p:sp>
    </p:spTree>
    <p:extLst>
      <p:ext uri="{BB962C8B-B14F-4D97-AF65-F5344CB8AC3E}">
        <p14:creationId xmlns:p14="http://schemas.microsoft.com/office/powerpoint/2010/main" val="232011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1EF56-3916-E9EB-88CA-DCC2197CF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Cryptotrader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CDBB3-7244-ABCD-49A2-B53D06865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Muhammad </a:t>
            </a:r>
            <a:r>
              <a:rPr lang="en-IN" dirty="0" err="1"/>
              <a:t>Abinaz</a:t>
            </a:r>
            <a:r>
              <a:rPr lang="en-IN" dirty="0"/>
              <a:t> hailing from Kannur, Kerala</a:t>
            </a:r>
          </a:p>
          <a:p>
            <a:r>
              <a:rPr lang="en-IN" dirty="0"/>
              <a:t>Based on complaint from NRI</a:t>
            </a:r>
          </a:p>
          <a:p>
            <a:r>
              <a:rPr lang="en-IN" dirty="0"/>
              <a:t>30 % returns within 13 days</a:t>
            </a:r>
          </a:p>
          <a:p>
            <a:r>
              <a:rPr lang="en-IN" dirty="0"/>
              <a:t>Even provided agreements on stamp paper to gain credibility</a:t>
            </a:r>
          </a:p>
          <a:p>
            <a:r>
              <a:rPr lang="en-IN" dirty="0"/>
              <a:t>Total of 100 crores embezzlement</a:t>
            </a:r>
          </a:p>
          <a:p>
            <a:r>
              <a:rPr lang="en-IN" dirty="0"/>
              <a:t>Setup office with staff right at the city centre</a:t>
            </a:r>
          </a:p>
          <a:p>
            <a:r>
              <a:rPr lang="en-IN" dirty="0"/>
              <a:t>Owned luxury vehicles, </a:t>
            </a:r>
          </a:p>
        </p:txBody>
      </p:sp>
    </p:spTree>
    <p:extLst>
      <p:ext uri="{BB962C8B-B14F-4D97-AF65-F5344CB8AC3E}">
        <p14:creationId xmlns:p14="http://schemas.microsoft.com/office/powerpoint/2010/main" val="103927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C09C7-48F3-77E1-2675-4EA4869AD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Making of a Crypto CON Artist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85AF7-09C5-0CAC-AB36-39B95E8D8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Credibility established through Major influencers(celebrities or </a:t>
            </a:r>
            <a:r>
              <a:rPr lang="en-IN" dirty="0" err="1"/>
              <a:t>youtube</a:t>
            </a:r>
            <a:r>
              <a:rPr lang="en-IN" dirty="0"/>
              <a:t>)</a:t>
            </a:r>
          </a:p>
          <a:p>
            <a:r>
              <a:rPr lang="en-IN" dirty="0"/>
              <a:t>A high end lifestyle(Flashy cars, bikes, hotels)</a:t>
            </a:r>
          </a:p>
          <a:p>
            <a:r>
              <a:rPr lang="en-IN" dirty="0"/>
              <a:t>Extra ordinary returns promised</a:t>
            </a:r>
          </a:p>
          <a:p>
            <a:r>
              <a:rPr lang="en-IN" dirty="0"/>
              <a:t>Flashy websites and </a:t>
            </a:r>
            <a:r>
              <a:rPr lang="en-IN" dirty="0" err="1"/>
              <a:t>youtube</a:t>
            </a:r>
            <a:r>
              <a:rPr lang="en-IN" dirty="0"/>
              <a:t> videos/endorsements</a:t>
            </a:r>
          </a:p>
          <a:p>
            <a:r>
              <a:rPr lang="en-IN" dirty="0"/>
              <a:t>No direct contact with investors</a:t>
            </a:r>
          </a:p>
          <a:p>
            <a:r>
              <a:rPr lang="en-IN" dirty="0"/>
              <a:t>Delivering promises over a short period</a:t>
            </a:r>
          </a:p>
          <a:p>
            <a:r>
              <a:rPr lang="en-IN" dirty="0"/>
              <a:t>Fake investors and screenshots over </a:t>
            </a:r>
            <a:r>
              <a:rPr lang="en-IN" dirty="0" err="1"/>
              <a:t>whatsapp</a:t>
            </a:r>
            <a:endParaRPr lang="en-IN" dirty="0"/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0035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983D1-D1F9-51F3-09A1-7D264BF62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Why investors fall for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818D5-A3BE-36EC-13C8-6D8B2FA7F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Absolute Lack of  Financial Illiteracy( includes NRIs, Doctors, Actors etc)</a:t>
            </a:r>
          </a:p>
          <a:p>
            <a:r>
              <a:rPr lang="en-IN" dirty="0"/>
              <a:t>Questionable sources of investment : Hawala/Smuggling</a:t>
            </a:r>
          </a:p>
          <a:p>
            <a:r>
              <a:rPr lang="en-IN" dirty="0"/>
              <a:t>Incredible returns and word of mouth</a:t>
            </a:r>
          </a:p>
          <a:p>
            <a:r>
              <a:rPr lang="en-IN" dirty="0"/>
              <a:t>High credibility: Flashy cars, fancy offices</a:t>
            </a:r>
          </a:p>
          <a:p>
            <a:r>
              <a:rPr lang="en-IN" dirty="0"/>
              <a:t>FOMO</a:t>
            </a:r>
          </a:p>
          <a:p>
            <a:r>
              <a:rPr lang="en-IN" dirty="0"/>
              <a:t>No cases registered because of image consciousness</a:t>
            </a:r>
          </a:p>
          <a:p>
            <a:endParaRPr lang="en-IN" dirty="0"/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3843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8233F-3ABB-B2D6-3833-9928CA3AA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Challenges in Detection of Scams?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85AFD-C18E-74E6-569A-9F7A10B4C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Investors not filing cases </a:t>
            </a:r>
          </a:p>
          <a:p>
            <a:r>
              <a:rPr lang="en-IN" dirty="0"/>
              <a:t>Small pockets , not accessible</a:t>
            </a:r>
          </a:p>
          <a:p>
            <a:r>
              <a:rPr lang="en-IN" dirty="0"/>
              <a:t>Often in virtual space</a:t>
            </a:r>
          </a:p>
          <a:p>
            <a:r>
              <a:rPr lang="en-IN" dirty="0"/>
              <a:t>Most of them collapse within 12 to 18 months</a:t>
            </a:r>
          </a:p>
          <a:p>
            <a:r>
              <a:rPr lang="en-IN" dirty="0"/>
              <a:t>High credibility amongst population </a:t>
            </a: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8098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3818-C9F5-6EBF-5A5A-F6A6DCE63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Taxation scenarios in CRYPTO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CDDEC-AA33-E713-C753-A9C34AAAA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>
              <a:lnSpc>
                <a:spcPct val="110000"/>
              </a:lnSpc>
            </a:pPr>
            <a:r>
              <a:rPr lang="en-US" dirty="0"/>
              <a:t>Source of investment is explained but income is not offered to tax</a:t>
            </a:r>
            <a:endParaRPr lang="en-IN" dirty="0"/>
          </a:p>
          <a:p>
            <a:pPr lvl="0">
              <a:lnSpc>
                <a:spcPct val="110000"/>
              </a:lnSpc>
            </a:pPr>
            <a:r>
              <a:rPr lang="en-US" dirty="0"/>
              <a:t>Investment made in websites and exchanges dealing in Digital Currency (Crypto Currency) including Bitcoins registered outside India </a:t>
            </a:r>
          </a:p>
          <a:p>
            <a:pPr lvl="0">
              <a:lnSpc>
                <a:spcPct val="110000"/>
              </a:lnSpc>
            </a:pPr>
            <a:r>
              <a:rPr lang="en-US" dirty="0"/>
              <a:t>Profits generated from conversion of one crypto currency to another crypto currency</a:t>
            </a:r>
          </a:p>
          <a:p>
            <a:pPr lvl="0">
              <a:lnSpc>
                <a:spcPct val="110000"/>
              </a:lnSpc>
            </a:pPr>
            <a:r>
              <a:rPr lang="en-US" dirty="0"/>
              <a:t>Cryptocurrencies are purchased in Initial Coin Offering (ICO) on websites registered abroad and sold in India </a:t>
            </a:r>
          </a:p>
          <a:p>
            <a:pPr lvl="0">
              <a:lnSpc>
                <a:spcPct val="110000"/>
              </a:lnSpc>
            </a:pPr>
            <a:r>
              <a:rPr lang="en-US" dirty="0"/>
              <a:t>Income generated from arbitrage trading on Indian as well as foreign based exchanges </a:t>
            </a:r>
          </a:p>
          <a:p>
            <a:pPr lvl="0">
              <a:lnSpc>
                <a:spcPct val="110000"/>
              </a:lnSpc>
            </a:pPr>
            <a:r>
              <a:rPr lang="en-US" dirty="0"/>
              <a:t>Income generated from peer to peer sale of Bitcoins (either in India or outside)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7792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3F4B7-FF15-D74C-BB87-B7E844002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Scenarios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C4D6B-4EC9-E4E3-F68B-85A01CD1A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Income generated from sale of Bitcoins on online platforms like LocalBitcoin.com (which enable cash purchase and sale of Bitcoins) 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Income generated from Mining of Bitcoins  not offered to tax.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Bitcoins received in lieu of services/goods sold outside India 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Bitcoins received as gifts from non-residents Indians 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Bitcoins purchased abroad while working on site assignments are sold in India </a:t>
            </a:r>
          </a:p>
        </p:txBody>
      </p:sp>
    </p:spTree>
    <p:extLst>
      <p:ext uri="{BB962C8B-B14F-4D97-AF65-F5344CB8AC3E}">
        <p14:creationId xmlns:p14="http://schemas.microsoft.com/office/powerpoint/2010/main" val="413220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DIFI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dirty="0" err="1"/>
              <a:t>Decentralised</a:t>
            </a:r>
            <a:r>
              <a:rPr lang="en-US" dirty="0"/>
              <a:t> Finance –emerging financial technology based on secured distributed ledgers similar to Crypto currencies</a:t>
            </a:r>
          </a:p>
          <a:p>
            <a:pPr algn="just">
              <a:buFont typeface="Arial" pitchFamily="34" charset="0"/>
              <a:buChar char="•"/>
            </a:pPr>
            <a:endParaRPr lang="en-US" dirty="0"/>
          </a:p>
          <a:p>
            <a:pPr algn="just">
              <a:buFont typeface="Arial" pitchFamily="34" charset="0"/>
              <a:buChar char="•"/>
            </a:pPr>
            <a:r>
              <a:rPr lang="en-US" dirty="0"/>
              <a:t>Removes Third parties, </a:t>
            </a:r>
            <a:r>
              <a:rPr lang="en-US" dirty="0" err="1"/>
              <a:t>centralised</a:t>
            </a:r>
            <a:r>
              <a:rPr lang="en-US" dirty="0"/>
              <a:t> regulators for transactions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dirty="0"/>
              <a:t>E.g. </a:t>
            </a:r>
            <a:r>
              <a:rPr lang="en-US" dirty="0" err="1"/>
              <a:t>Uniswap</a:t>
            </a:r>
            <a:r>
              <a:rPr lang="en-US" dirty="0"/>
              <a:t>, </a:t>
            </a:r>
            <a:r>
              <a:rPr lang="en-US" dirty="0" err="1"/>
              <a:t>Sushiswap</a:t>
            </a:r>
            <a:r>
              <a:rPr lang="en-US" dirty="0"/>
              <a:t>,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METAVERSE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dirty="0"/>
              <a:t>Single, shared, immersive, persistent 3D Virtual Space where humans live in their digital Avatar</a:t>
            </a:r>
          </a:p>
          <a:p>
            <a:pPr algn="just">
              <a:buFont typeface="Arial" pitchFamily="34" charset="0"/>
              <a:buChar char="•"/>
            </a:pPr>
            <a:endParaRPr lang="en-US" dirty="0"/>
          </a:p>
          <a:p>
            <a:pPr lvl="2" algn="just">
              <a:buFont typeface="Arial" pitchFamily="34" charset="0"/>
              <a:buChar char="•"/>
            </a:pPr>
            <a:r>
              <a:rPr lang="en-US" sz="2400" dirty="0"/>
              <a:t>E.g. </a:t>
            </a:r>
            <a:r>
              <a:rPr lang="en-US" sz="2400" dirty="0" err="1"/>
              <a:t>Fortnite</a:t>
            </a:r>
            <a:r>
              <a:rPr lang="en-US" sz="2400" dirty="0"/>
              <a:t>, </a:t>
            </a:r>
            <a:r>
              <a:rPr lang="en-US" sz="2400" dirty="0" err="1"/>
              <a:t>Facebook</a:t>
            </a:r>
            <a:r>
              <a:rPr lang="en-US" sz="2400" dirty="0"/>
              <a:t> Horizon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METAVERSE :-OPPORTUNITIES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dirty="0"/>
              <a:t>Emerging market which is traded in Crypto exchanges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/>
              <a:t>Though its Virtual world with digital currencies transactions are starting to have underlying financial effect.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/>
              <a:t>E-Gaming market is in early stage of development with enormous scope for growth.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/>
              <a:t>Part of digital marketing/influencing market.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/>
              <a:t>Even musical performances are starting to happen.</a:t>
            </a:r>
          </a:p>
          <a:p>
            <a:pPr lvl="2" algn="just">
              <a:buFont typeface="Arial" pitchFamily="34" charset="0"/>
              <a:buChar char="•"/>
            </a:pPr>
            <a:r>
              <a:rPr lang="en-US" sz="2000" dirty="0"/>
              <a:t>E.g. </a:t>
            </a:r>
            <a:r>
              <a:rPr lang="en-US" sz="2000" dirty="0" err="1"/>
              <a:t>Fortnite</a:t>
            </a:r>
            <a:r>
              <a:rPr lang="en-US" sz="2000" dirty="0"/>
              <a:t>, </a:t>
            </a:r>
            <a:r>
              <a:rPr lang="en-US" sz="2000" dirty="0" err="1"/>
              <a:t>Facebook</a:t>
            </a:r>
            <a:r>
              <a:rPr lang="en-US" sz="2000" dirty="0"/>
              <a:t> Horizon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FA7F0-C131-A0FE-8E91-927083220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Investigation into Gaming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BE02A-50FC-B082-8146-12F31B8FB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A gamer who suddenly became popular Mr. </a:t>
            </a:r>
            <a:r>
              <a:rPr lang="en-IN" dirty="0" err="1"/>
              <a:t>Dilin</a:t>
            </a:r>
            <a:endParaRPr lang="en-IN" dirty="0"/>
          </a:p>
          <a:p>
            <a:r>
              <a:rPr lang="en-IN" dirty="0"/>
              <a:t>Fancy car(BMW – 1.2 crores)</a:t>
            </a:r>
          </a:p>
          <a:p>
            <a:r>
              <a:rPr lang="en-IN" dirty="0"/>
              <a:t>No returns filed</a:t>
            </a:r>
          </a:p>
          <a:p>
            <a:r>
              <a:rPr lang="en-IN" dirty="0"/>
              <a:t>Analysis of bank accounts shows receipts from an intermediary company Analytics Sports(8crores)</a:t>
            </a:r>
          </a:p>
          <a:p>
            <a:r>
              <a:rPr lang="en-IN" dirty="0"/>
              <a:t>Analytics Sports not filing returns</a:t>
            </a:r>
          </a:p>
          <a:p>
            <a:r>
              <a:rPr lang="en-IN" dirty="0"/>
              <a:t>Mumbai based Gaming company : 80 crores loss </a:t>
            </a:r>
          </a:p>
          <a:p>
            <a:r>
              <a:rPr lang="en-IN" dirty="0"/>
              <a:t>Searches carried out on 3 major gamers in Kerala, gaming intermediary and 11  </a:t>
            </a:r>
            <a:r>
              <a:rPr lang="en-IN" dirty="0" err="1"/>
              <a:t>youtube</a:t>
            </a:r>
            <a:r>
              <a:rPr lang="en-IN" dirty="0"/>
              <a:t> influencers</a:t>
            </a: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1491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BDE96-CDB1-CE75-25F3-29BBCC171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intend to bore you for the next 30 mins</a:t>
            </a:r>
            <a:endParaRPr lang="en-IN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79E308B-FDCA-69C2-FBE3-076442747C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4158524"/>
              </p:ext>
            </p:extLst>
          </p:nvPr>
        </p:nvGraphicFramePr>
        <p:xfrm>
          <a:off x="1522413" y="1981200"/>
          <a:ext cx="9829800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560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E8D9A-E066-06E6-1680-CF3987DDC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Major Findings on search on Online Gamers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9906C-9E3D-956D-E076-78D6F0D62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Presumptive Taxation at 6%</a:t>
            </a:r>
          </a:p>
          <a:p>
            <a:r>
              <a:rPr lang="en-IN" dirty="0"/>
              <a:t>Loco streaming platform remuneration </a:t>
            </a:r>
          </a:p>
          <a:p>
            <a:r>
              <a:rPr lang="en-IN" dirty="0"/>
              <a:t>Platforms digital marketing</a:t>
            </a:r>
          </a:p>
          <a:p>
            <a:r>
              <a:rPr lang="en-IN" dirty="0"/>
              <a:t>Earnings from </a:t>
            </a:r>
            <a:r>
              <a:rPr lang="en-IN" dirty="0" err="1"/>
              <a:t>Youtube</a:t>
            </a:r>
            <a:r>
              <a:rPr lang="en-IN" dirty="0"/>
              <a:t> was received in Sister’s account</a:t>
            </a:r>
          </a:p>
          <a:p>
            <a:r>
              <a:rPr lang="en-IN" dirty="0"/>
              <a:t>Portion of compensation received outside India</a:t>
            </a:r>
          </a:p>
          <a:p>
            <a:r>
              <a:rPr lang="en-IN" dirty="0"/>
              <a:t>Purchases of high end </a:t>
            </a:r>
            <a:r>
              <a:rPr lang="en-IN" dirty="0" err="1"/>
              <a:t>equipments</a:t>
            </a:r>
            <a:r>
              <a:rPr lang="en-IN" dirty="0"/>
              <a:t> from abroad, value</a:t>
            </a:r>
          </a:p>
          <a:p>
            <a:r>
              <a:rPr lang="en-IN" dirty="0"/>
              <a:t>Game: </a:t>
            </a:r>
            <a:r>
              <a:rPr lang="en-IN" dirty="0" err="1"/>
              <a:t>Valorent</a:t>
            </a:r>
            <a:endParaRPr lang="en-IN" dirty="0"/>
          </a:p>
          <a:p>
            <a:r>
              <a:rPr lang="en-IN" dirty="0"/>
              <a:t>Ownership of NFT given to platform (agreements found)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622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80538-5DA1-CB8E-0575-8C7ABD4AF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VIRTUAL DIGITAL ASSET (VDA) :- Opportunities &amp;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997DB-E7BF-39AA-554A-808283A84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4681" y="1844824"/>
            <a:ext cx="9829799" cy="4187825"/>
          </a:xfrm>
        </p:spPr>
        <p:txBody>
          <a:bodyPr>
            <a:noAutofit/>
          </a:bodyPr>
          <a:lstStyle/>
          <a:p>
            <a:r>
              <a:rPr lang="en-IN" sz="2000" dirty="0"/>
              <a:t>Emerging area of economy  (Cannot be ignored)</a:t>
            </a:r>
          </a:p>
          <a:p>
            <a:r>
              <a:rPr lang="en-IN" sz="2000" dirty="0"/>
              <a:t>Huge potential due to size of population &amp; penetration of technology</a:t>
            </a:r>
          </a:p>
          <a:p>
            <a:r>
              <a:rPr lang="en-IN" sz="2000" dirty="0"/>
              <a:t>Unlocking new areas of employment &amp; revenue</a:t>
            </a:r>
          </a:p>
          <a:p>
            <a:r>
              <a:rPr lang="en-IN" sz="2000" dirty="0"/>
              <a:t>Fast Evolving</a:t>
            </a:r>
          </a:p>
          <a:p>
            <a:r>
              <a:rPr lang="en-IN" sz="2000" dirty="0"/>
              <a:t>No clear regulations</a:t>
            </a:r>
          </a:p>
          <a:p>
            <a:r>
              <a:rPr lang="en-IN" sz="2000" dirty="0"/>
              <a:t>Not tied to a particular standard</a:t>
            </a:r>
          </a:p>
          <a:p>
            <a:r>
              <a:rPr lang="en-IN" sz="2000" dirty="0"/>
              <a:t>Difficult to establish real value</a:t>
            </a:r>
          </a:p>
          <a:p>
            <a:r>
              <a:rPr lang="en-IN" sz="2000" dirty="0"/>
              <a:t>No stability &amp; Prone to upheavals</a:t>
            </a:r>
          </a:p>
          <a:p>
            <a:r>
              <a:rPr lang="en-IN" sz="2000" dirty="0"/>
              <a:t>Speculative in nature</a:t>
            </a:r>
          </a:p>
          <a:p>
            <a:r>
              <a:rPr lang="en-IN" sz="2000" b="1" dirty="0"/>
              <a:t>Threat of Money Laundering &amp; Illegal/unregulated Finance Flow</a:t>
            </a:r>
          </a:p>
          <a:p>
            <a:endParaRPr lang="en-IN" sz="2000" dirty="0"/>
          </a:p>
          <a:p>
            <a:endParaRPr lang="en-IN" sz="2000" dirty="0"/>
          </a:p>
          <a:p>
            <a:endParaRPr lang="en-IN" sz="2000" dirty="0"/>
          </a:p>
          <a:p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157095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80538-5DA1-CB8E-0575-8C7ABD4AF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VIRTUAL DIGITAL ASSET (VDA)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997DB-E7BF-39AA-554A-808283A84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Any information/code/number/token generated through cryptographic means.</a:t>
            </a:r>
          </a:p>
          <a:p>
            <a:r>
              <a:rPr lang="en-IN" dirty="0"/>
              <a:t>Digital representation of value </a:t>
            </a:r>
          </a:p>
          <a:p>
            <a:r>
              <a:rPr lang="en-IN" dirty="0"/>
              <a:t>With a promise or representation of value</a:t>
            </a:r>
          </a:p>
          <a:p>
            <a:r>
              <a:rPr lang="en-IN" dirty="0"/>
              <a:t>Crypto Currencies, NFTs, Metaverse assets, </a:t>
            </a:r>
            <a:r>
              <a:rPr lang="en-IN" dirty="0" err="1"/>
              <a:t>DiFi</a:t>
            </a:r>
            <a:endParaRPr lang="en-IN" dirty="0"/>
          </a:p>
          <a:p>
            <a:r>
              <a:rPr lang="en-IN" dirty="0"/>
              <a:t>Transactions in VDA undertaken through Crypto Exchanges</a:t>
            </a: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5468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80538-5DA1-CB8E-0575-8C7ABD4AF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Case Study :- Morris Coin- Nishad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997DB-E7BF-39AA-554A-808283A84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IN" dirty="0"/>
              <a:t>Offer interest/dividend returns of 3 to 5% with 300 day lock in period</a:t>
            </a:r>
          </a:p>
          <a:p>
            <a:pPr algn="just"/>
            <a:r>
              <a:rPr lang="en-IN" dirty="0"/>
              <a:t>15000 is minimum amount of investment for which you buy coins</a:t>
            </a:r>
          </a:p>
          <a:p>
            <a:pPr algn="just"/>
            <a:r>
              <a:rPr lang="en-US" dirty="0"/>
              <a:t>Investments were made into bank accounts of these companies through pin </a:t>
            </a:r>
            <a:r>
              <a:rPr lang="en-US" dirty="0" err="1"/>
              <a:t>stockists</a:t>
            </a:r>
            <a:endParaRPr lang="en-US" dirty="0"/>
          </a:p>
          <a:p>
            <a:pPr algn="just"/>
            <a:r>
              <a:rPr lang="en-US" dirty="0"/>
              <a:t>Investment of minimum 10 lakhs and minimum 5% returns on investment</a:t>
            </a:r>
          </a:p>
          <a:p>
            <a:pPr algn="just"/>
            <a:r>
              <a:rPr lang="en-US" dirty="0"/>
              <a:t>Aggressive enrolment of new members : </a:t>
            </a:r>
            <a:r>
              <a:rPr lang="en-IN" dirty="0"/>
              <a:t> ICO </a:t>
            </a:r>
          </a:p>
          <a:p>
            <a:pPr algn="just"/>
            <a:r>
              <a:rPr lang="en-IN" dirty="0"/>
              <a:t>Entered into agreement with Domestic Money Remittance Service Provider Company </a:t>
            </a: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4268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6C9DA-2D3F-E044-23FB-79B8482D0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E9376-36C4-A54B-35B0-9BC2B82AC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Returns paid handsomely in the beginning</a:t>
            </a:r>
          </a:p>
          <a:p>
            <a:r>
              <a:rPr lang="en-US" dirty="0"/>
              <a:t>Crypto wallet software</a:t>
            </a:r>
          </a:p>
          <a:p>
            <a:r>
              <a:rPr lang="en-US" dirty="0"/>
              <a:t>Encouragement for converting returns to coins</a:t>
            </a:r>
          </a:p>
          <a:p>
            <a:r>
              <a:rPr lang="en-US" dirty="0"/>
              <a:t>Cascading effect </a:t>
            </a:r>
          </a:p>
          <a:p>
            <a:r>
              <a:rPr lang="en-US" dirty="0"/>
              <a:t> Owners and Investors Lifestyles brought in more buyers</a:t>
            </a:r>
          </a:p>
          <a:p>
            <a:r>
              <a:rPr lang="en-US" dirty="0"/>
              <a:t>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2761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773E7-ACFF-0A38-A817-033F9F96B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The FLOW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199D80F-C4CC-D1BD-C9B1-D35B578DFC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9824832"/>
              </p:ext>
            </p:extLst>
          </p:nvPr>
        </p:nvGraphicFramePr>
        <p:xfrm>
          <a:off x="1522413" y="1981200"/>
          <a:ext cx="9829800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Graphic 5" descr="Question Mark with solid fill">
            <a:extLst>
              <a:ext uri="{FF2B5EF4-FFF2-40B4-BE49-F238E27FC236}">
                <a16:creationId xmlns:a16="http://schemas.microsoft.com/office/drawing/2014/main" id="{828C961E-0540-7038-21EA-3775EDE4DA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70076" y="2204864"/>
            <a:ext cx="144016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70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71AC3-5B76-4479-2560-D3B3023EE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8F06C0-1781-5398-ABCF-05FD179A08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8723" y="1981200"/>
            <a:ext cx="5013762" cy="4187825"/>
          </a:xfrm>
        </p:spPr>
      </p:pic>
      <p:pic>
        <p:nvPicPr>
          <p:cNvPr id="6" name="Picture 2" descr="No photo description available.">
            <a:extLst>
              <a:ext uri="{FF2B5EF4-FFF2-40B4-BE49-F238E27FC236}">
                <a16:creationId xmlns:a16="http://schemas.microsoft.com/office/drawing/2014/main" id="{EFBC3105-0272-DB26-8E80-DFCBBCA6E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540" y="990600"/>
            <a:ext cx="3712320" cy="526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20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7E3BE-B7C1-0093-0FBD-C72223561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What is the market value of these Crypto?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E5E5B-A292-246E-6C60-A08729B65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Absolute Zero because they don’t exist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4315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4B631-EB44-7EF3-AA19-1368CB9F2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BUBBLE BURST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A1675-3FE4-F7CB-C6AC-79862C5A9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Returns stopped, credibility questioned, </a:t>
            </a:r>
            <a:r>
              <a:rPr lang="en-US" dirty="0" err="1"/>
              <a:t>rumours</a:t>
            </a:r>
            <a:endParaRPr lang="en-US" dirty="0"/>
          </a:p>
          <a:p>
            <a:r>
              <a:rPr lang="en-US" dirty="0"/>
              <a:t>Coins being sold  and returns demanded</a:t>
            </a:r>
          </a:p>
          <a:p>
            <a:r>
              <a:rPr lang="en-US" dirty="0"/>
              <a:t>The promoter , Nishad and his close henchmen flee </a:t>
            </a:r>
          </a:p>
          <a:p>
            <a:r>
              <a:rPr lang="en-US" dirty="0"/>
              <a:t>Pin </a:t>
            </a:r>
            <a:r>
              <a:rPr lang="en-US" dirty="0" err="1"/>
              <a:t>stockists</a:t>
            </a:r>
            <a:r>
              <a:rPr lang="en-US" dirty="0"/>
              <a:t> gheraoed </a:t>
            </a:r>
          </a:p>
          <a:p>
            <a:r>
              <a:rPr lang="en-US" dirty="0"/>
              <a:t>Includes investment of even policemen and politicians</a:t>
            </a:r>
          </a:p>
          <a:p>
            <a:r>
              <a:rPr lang="en-US" dirty="0"/>
              <a:t>Covid times set the perfect platform for flourishing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4551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OPEN" val="0"/>
</p:tagLst>
</file>

<file path=ppt/theme/theme1.xml><?xml version="1.0" encoding="utf-8"?>
<a:theme xmlns:a="http://schemas.openxmlformats.org/drawingml/2006/main" name="Currency Symbols 16x9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rrency symbols presentation (widescreen).potx" id="{0BEEB329-2C4D-4D02-9858-CA91ACE92AB1}" vid="{944DA297-E844-470D-A85C-00068074ACC2}"/>
    </a:ext>
  </a:extLst>
</a:theme>
</file>

<file path=ppt/theme/theme2.xml><?xml version="1.0" encoding="utf-8"?>
<a:theme xmlns:a="http://schemas.openxmlformats.org/drawingml/2006/main" name="Office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Currency symbols presentation (widescreen)</Template>
  <TotalTime>134</TotalTime>
  <Words>917</Words>
  <Application>Microsoft Office PowerPoint</Application>
  <PresentationFormat>Custom</PresentationFormat>
  <Paragraphs>134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Cambria</vt:lpstr>
      <vt:lpstr>Currency Symbols 16x9</vt:lpstr>
      <vt:lpstr>Cryptocurrency Investigation</vt:lpstr>
      <vt:lpstr>How we intend to bore you for the next 30 mins</vt:lpstr>
      <vt:lpstr>VIRTUAL DIGITAL ASSET (VDA)</vt:lpstr>
      <vt:lpstr>Case Study :- Morris Coin- Nishad</vt:lpstr>
      <vt:lpstr>PowerPoint Presentation</vt:lpstr>
      <vt:lpstr>The FLOW</vt:lpstr>
      <vt:lpstr>PowerPoint Presentation</vt:lpstr>
      <vt:lpstr>What is the market value of these Crypto?</vt:lpstr>
      <vt:lpstr>The BUBBLE BURST</vt:lpstr>
      <vt:lpstr>Cryptotrader</vt:lpstr>
      <vt:lpstr>Making of a Crypto CON Artist</vt:lpstr>
      <vt:lpstr>Why investors fall for this?</vt:lpstr>
      <vt:lpstr>Challenges in Detection of Scams?</vt:lpstr>
      <vt:lpstr>Taxation scenarios in CRYPTO</vt:lpstr>
      <vt:lpstr>Other Scenarios</vt:lpstr>
      <vt:lpstr>DIFI</vt:lpstr>
      <vt:lpstr>METAVERSE</vt:lpstr>
      <vt:lpstr>METAVERSE :-OPPORTUNITIES</vt:lpstr>
      <vt:lpstr>Investigation into Gaming</vt:lpstr>
      <vt:lpstr>Major Findings on search on Online Gamers</vt:lpstr>
      <vt:lpstr>VIRTUAL DIGITAL ASSET (VDA) :- Opportunities &amp; Challenges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Cryptocurrency</dc:title>
  <dc:creator>Adharsh M T</dc:creator>
  <cp:lastModifiedBy>DDIT Unit1</cp:lastModifiedBy>
  <cp:revision>5</cp:revision>
  <dcterms:created xsi:type="dcterms:W3CDTF">2023-07-24T18:12:46Z</dcterms:created>
  <dcterms:modified xsi:type="dcterms:W3CDTF">2023-07-25T02:53:19Z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