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80" r:id="rId2"/>
  </p:sldMasterIdLst>
  <p:notesMasterIdLst>
    <p:notesMasterId r:id="rId35"/>
  </p:notesMasterIdLst>
  <p:sldIdLst>
    <p:sldId id="256" r:id="rId3"/>
    <p:sldId id="313" r:id="rId4"/>
    <p:sldId id="305" r:id="rId5"/>
    <p:sldId id="258" r:id="rId6"/>
    <p:sldId id="274" r:id="rId7"/>
    <p:sldId id="265" r:id="rId8"/>
    <p:sldId id="308" r:id="rId9"/>
    <p:sldId id="266" r:id="rId10"/>
    <p:sldId id="309" r:id="rId11"/>
    <p:sldId id="267" r:id="rId12"/>
    <p:sldId id="261" r:id="rId13"/>
    <p:sldId id="317" r:id="rId14"/>
    <p:sldId id="318" r:id="rId15"/>
    <p:sldId id="259" r:id="rId16"/>
    <p:sldId id="282" r:id="rId17"/>
    <p:sldId id="319" r:id="rId18"/>
    <p:sldId id="326" r:id="rId19"/>
    <p:sldId id="337" r:id="rId20"/>
    <p:sldId id="303" r:id="rId21"/>
    <p:sldId id="268" r:id="rId22"/>
    <p:sldId id="269" r:id="rId23"/>
    <p:sldId id="273" r:id="rId24"/>
    <p:sldId id="262" r:id="rId25"/>
    <p:sldId id="270" r:id="rId26"/>
    <p:sldId id="311" r:id="rId27"/>
    <p:sldId id="325" r:id="rId28"/>
    <p:sldId id="320" r:id="rId29"/>
    <p:sldId id="271" r:id="rId30"/>
    <p:sldId id="341" r:id="rId31"/>
    <p:sldId id="342" r:id="rId32"/>
    <p:sldId id="321" r:id="rId33"/>
    <p:sldId id="322" r:id="rId34"/>
  </p:sldIdLst>
  <p:sldSz cx="12192000" cy="6858000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0000FF"/>
    <a:srgbClr val="00FFFF"/>
    <a:srgbClr val="00FF00"/>
    <a:srgbClr val="CCFF33"/>
    <a:srgbClr val="CCCC00"/>
    <a:srgbClr val="9999FF"/>
    <a:srgbClr val="66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995" autoAdjust="0"/>
    <p:restoredTop sz="93842" autoAdjust="0"/>
  </p:normalViewPr>
  <p:slideViewPr>
    <p:cSldViewPr snapToGrid="0">
      <p:cViewPr varScale="1">
        <p:scale>
          <a:sx n="129" d="100"/>
          <a:sy n="129" d="100"/>
        </p:scale>
        <p:origin x="83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16038"/>
    </p:cViewPr>
  </p:sorterViewPr>
  <p:notesViewPr>
    <p:cSldViewPr snapToGrid="0" showGuides="1">
      <p:cViewPr varScale="1">
        <p:scale>
          <a:sx n="80" d="100"/>
          <a:sy n="80" d="100"/>
        </p:scale>
        <p:origin x="-3894" y="-96"/>
      </p:cViewPr>
      <p:guideLst>
        <p:guide orient="horz" pos="310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HADES\HUS\ECHANGE\DRCI-REST\A%20Documents%20hotline%20et%20inclusions\Donn&#233;es_MS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400" dirty="0">
                <a:solidFill>
                  <a:srgbClr val="FF6600"/>
                </a:solidFill>
              </a:rPr>
              <a:t>Inclusions </a:t>
            </a:r>
            <a:r>
              <a:rPr lang="fr-FR" sz="2400" dirty="0" err="1">
                <a:solidFill>
                  <a:srgbClr val="FF6600"/>
                </a:solidFill>
              </a:rPr>
              <a:t>MaSantéAussi</a:t>
            </a:r>
            <a:endParaRPr lang="fr-FR" sz="2400" dirty="0">
              <a:solidFill>
                <a:srgbClr val="FF66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'inclusions par centre'!$B$1</c:f>
              <c:strCache>
                <c:ptCount val="1"/>
                <c:pt idx="0">
                  <c:v>Inclusions prévues</c:v>
                </c:pt>
              </c:strCache>
            </c:strRef>
          </c:tx>
          <c:spPr>
            <a:pattFill prst="pct50">
              <a:fgClr>
                <a:schemeClr val="tx1"/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'inclusions par centre'!$A$2:$A$7</c:f>
              <c:strCache>
                <c:ptCount val="6"/>
                <c:pt idx="0">
                  <c:v>CHU Strasbourg</c:v>
                </c:pt>
                <c:pt idx="1">
                  <c:v>GHR Mulhouse</c:v>
                </c:pt>
                <c:pt idx="2">
                  <c:v>C.P.N. Nancy</c:v>
                </c:pt>
                <c:pt idx="3">
                  <c:v>CHRU Besançon</c:v>
                </c:pt>
                <c:pt idx="4">
                  <c:v>CHU Dijon-Bourgogne</c:v>
                </c:pt>
                <c:pt idx="5">
                  <c:v>Hôpitaux civils de Colmar</c:v>
                </c:pt>
              </c:strCache>
            </c:strRef>
          </c:cat>
          <c:val>
            <c:numRef>
              <c:f>'inclusions par centre'!$B$2:$B$7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20</c:v>
                </c:pt>
                <c:pt idx="3">
                  <c:v>16</c:v>
                </c:pt>
                <c:pt idx="4">
                  <c:v>14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B2-4DD3-88F9-028625919E3B}"/>
            </c:ext>
          </c:extLst>
        </c:ser>
        <c:ser>
          <c:idx val="1"/>
          <c:order val="1"/>
          <c:tx>
            <c:strRef>
              <c:f>'inclusions par centre'!$C$1</c:f>
              <c:strCache>
                <c:ptCount val="1"/>
                <c:pt idx="0">
                  <c:v>Inclusions faites</c:v>
                </c:pt>
              </c:strCache>
            </c:strRef>
          </c:tx>
          <c:spPr>
            <a:solidFill>
              <a:schemeClr val="accent4">
                <a:lumMod val="75000"/>
                <a:alpha val="85000"/>
              </a:schemeClr>
            </a:solidFill>
            <a:ln w="9525" cap="flat" cmpd="sng" algn="ctr">
              <a:solidFill>
                <a:schemeClr val="tx1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  <a:alpha val="85000"/>
                </a:schemeClr>
              </a:solidFill>
              <a:ln w="9525" cap="flat" cmpd="sng" algn="ctr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B2-4DD3-88F9-028625919E3B}"/>
              </c:ext>
            </c:extLst>
          </c:dPt>
          <c:dLbls>
            <c:dLbl>
              <c:idx val="5"/>
              <c:layout>
                <c:manualLayout>
                  <c:x val="-3.2756999125109362E-2"/>
                  <c:y val="-4.243778136006664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B2-4DD3-88F9-028625919E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'inclusions par centre'!$A$2:$A$7</c:f>
              <c:strCache>
                <c:ptCount val="6"/>
                <c:pt idx="0">
                  <c:v>CHU Strasbourg</c:v>
                </c:pt>
                <c:pt idx="1">
                  <c:v>GHR Mulhouse</c:v>
                </c:pt>
                <c:pt idx="2">
                  <c:v>C.P.N. Nancy</c:v>
                </c:pt>
                <c:pt idx="3">
                  <c:v>CHRU Besançon</c:v>
                </c:pt>
                <c:pt idx="4">
                  <c:v>CHU Dijon-Bourgogne</c:v>
                </c:pt>
                <c:pt idx="5">
                  <c:v>Hôpitaux civils de Colmar</c:v>
                </c:pt>
              </c:strCache>
            </c:strRef>
          </c:cat>
          <c:val>
            <c:numRef>
              <c:f>'inclusions par centre'!$C$2:$C$7</c:f>
              <c:numCache>
                <c:formatCode>General</c:formatCode>
                <c:ptCount val="6"/>
                <c:pt idx="0">
                  <c:v>32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B2-4DD3-88F9-028625919E3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3163904"/>
        <c:axId val="93165440"/>
      </c:barChart>
      <c:catAx>
        <c:axId val="93163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3165440"/>
        <c:crosses val="autoZero"/>
        <c:auto val="1"/>
        <c:lblAlgn val="ctr"/>
        <c:lblOffset val="100"/>
        <c:noMultiLvlLbl val="0"/>
      </c:catAx>
      <c:valAx>
        <c:axId val="93165440"/>
        <c:scaling>
          <c:orientation val="minMax"/>
          <c:max val="4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316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bg2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C92EC-D0F9-4FC0-B2B9-ED0144EC2262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2180D-E370-408D-9FDC-74579F3C90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81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PHRCI</a:t>
            </a:r>
          </a:p>
          <a:p>
            <a:r>
              <a:rPr lang="fr-FR" dirty="0"/>
              <a:t>Programme Hospitalier de Recherche</a:t>
            </a:r>
            <a:r>
              <a:rPr lang="fr-FR" baseline="0" dirty="0"/>
              <a:t> Clinique et d’Innovation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2180D-E370-408D-9FDC-74579F3C906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0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PHRCI</a:t>
            </a:r>
          </a:p>
          <a:p>
            <a:r>
              <a:rPr lang="fr-FR" dirty="0"/>
              <a:t>Programme Hospitalier de Recherche</a:t>
            </a:r>
            <a:r>
              <a:rPr lang="fr-FR" baseline="0" dirty="0"/>
              <a:t> Clinique et d’Innovation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2180D-E370-408D-9FDC-74579F3C906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0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PHRCI</a:t>
            </a:r>
          </a:p>
          <a:p>
            <a:r>
              <a:rPr lang="fr-FR" dirty="0"/>
              <a:t>Programme Hospitalier de Recherche</a:t>
            </a:r>
            <a:r>
              <a:rPr lang="fr-FR" baseline="0" dirty="0"/>
              <a:t> Clinique et d’Innovation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2180D-E370-408D-9FDC-74579F3C906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0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PHRCI</a:t>
            </a:r>
          </a:p>
          <a:p>
            <a:r>
              <a:rPr lang="fr-FR" dirty="0"/>
              <a:t>Programme Hospitalier de Recherche</a:t>
            </a:r>
            <a:r>
              <a:rPr lang="fr-FR" baseline="0" dirty="0"/>
              <a:t> Clinique et d’Innovation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2180D-E370-408D-9FDC-74579F3C906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0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2180D-E370-408D-9FDC-74579F3C906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79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87DA7E0-772F-4FCE-81CB-4E1BCC0992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19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87DA7E0-772F-4FCE-81CB-4E1BCC0992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588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87DA7E0-772F-4FCE-81CB-4E1BCC0992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9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87DA7E0-772F-4FCE-81CB-4E1BCC099268}" type="slidenum">
              <a:rPr lang="fr-FR" smtClean="0"/>
              <a:t>‹#›</a:t>
            </a:fld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384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87DA7E0-772F-4FCE-81CB-4E1BCC0992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148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711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724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150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2C4E2F7-2B37-42DA-A4E7-72914476F57E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87DA7E0-772F-4FCE-81CB-4E1BCC0992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386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19/09/2020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87DA7E0-772F-4FCE-81CB-4E1BCC099268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6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19/09/2020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703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19/09/2020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87DA7E0-772F-4FCE-81CB-4E1BCC099268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85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19/09/2020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307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19/09/2020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4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19/09/2020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45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19/09/2020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03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19/09/2020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75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19/09/2020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02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19/09/2020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87DA7E0-772F-4FCE-81CB-4E1BCC099268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89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19/09/2020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87DA7E0-772F-4FCE-81CB-4E1BCC099268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17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19/09/2020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87DA7E0-772F-4FCE-81CB-4E1BCC099268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72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72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14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87DA7E0-772F-4FCE-81CB-4E1BCC0992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40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19/09/2020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87DA7E0-772F-4FCE-81CB-4E1BCC099268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21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19/09/2020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64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19/09/2020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01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19/09/2020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509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2C4E2F7-2B37-42DA-A4E7-72914476F57E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19/09/2020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87DA7E0-772F-4FCE-81CB-4E1BCC099268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5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454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279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86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68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269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E2F7-2B37-42DA-A4E7-72914476F57E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A7E0-772F-4FCE-81CB-4E1BCC0992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4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4E2F7-2B37-42DA-A4E7-72914476F57E}" type="datetimeFigureOut">
              <a:rPr lang="fr-FR" smtClean="0"/>
              <a:t>19/09/2020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DA7E0-772F-4FCE-81CB-4E1BCC0992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621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4E2F7-2B37-42DA-A4E7-72914476F57E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19/09/2020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DA7E0-772F-4FCE-81CB-4E1BCC099268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44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tiff"/><Relationship Id="rId5" Type="http://schemas.openxmlformats.org/officeDocument/2006/relationships/image" Target="../media/image46.tiff"/><Relationship Id="rId4" Type="http://schemas.openxmlformats.org/officeDocument/2006/relationships/image" Target="../media/image45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iff"/><Relationship Id="rId3" Type="http://schemas.openxmlformats.org/officeDocument/2006/relationships/image" Target="../media/image44.png"/><Relationship Id="rId7" Type="http://schemas.openxmlformats.org/officeDocument/2006/relationships/image" Target="../media/image4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tiff"/><Relationship Id="rId5" Type="http://schemas.openxmlformats.org/officeDocument/2006/relationships/image" Target="../media/image57.tiff"/><Relationship Id="rId4" Type="http://schemas.openxmlformats.org/officeDocument/2006/relationships/image" Target="../media/image56.tiff"/><Relationship Id="rId9" Type="http://schemas.openxmlformats.org/officeDocument/2006/relationships/image" Target="../media/image4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iff"/><Relationship Id="rId3" Type="http://schemas.openxmlformats.org/officeDocument/2006/relationships/image" Target="../media/image44.png"/><Relationship Id="rId7" Type="http://schemas.openxmlformats.org/officeDocument/2006/relationships/image" Target="../media/image4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57.tiff"/><Relationship Id="rId10" Type="http://schemas.openxmlformats.org/officeDocument/2006/relationships/image" Target="../media/image48.tiff"/><Relationship Id="rId4" Type="http://schemas.openxmlformats.org/officeDocument/2006/relationships/image" Target="../media/image56.tiff"/><Relationship Id="rId9" Type="http://schemas.openxmlformats.org/officeDocument/2006/relationships/image" Target="../media/image47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234BA-5A79-4DD8-8038-254A797FF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000" dirty="0" err="1"/>
              <a:t>MaSantéAussi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1DB2B7-324A-4857-B087-9130DC605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532" y="4355895"/>
            <a:ext cx="8144134" cy="2374509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fr-FR" sz="2400" dirty="0"/>
              <a:t>Luisa WEINER</a:t>
            </a:r>
          </a:p>
          <a:p>
            <a:pPr>
              <a:lnSpc>
                <a:spcPts val="2200"/>
              </a:lnSpc>
            </a:pPr>
            <a:r>
              <a:rPr lang="fr-FR" sz="2400" dirty="0"/>
              <a:t>Isabelle FREY</a:t>
            </a:r>
          </a:p>
          <a:p>
            <a:pPr>
              <a:lnSpc>
                <a:spcPts val="2200"/>
              </a:lnSpc>
            </a:pPr>
            <a:r>
              <a:rPr lang="fr-FR" sz="2400" dirty="0"/>
              <a:t>Aurélie FRITSCH</a:t>
            </a:r>
          </a:p>
          <a:p>
            <a:pPr>
              <a:lnSpc>
                <a:spcPts val="2200"/>
              </a:lnSpc>
            </a:pPr>
            <a:r>
              <a:rPr lang="fr-FR" sz="2400" dirty="0"/>
              <a:t>Amaury MENGIN</a:t>
            </a:r>
          </a:p>
          <a:p>
            <a:pPr>
              <a:lnSpc>
                <a:spcPts val="2200"/>
              </a:lnSpc>
            </a:pPr>
            <a:r>
              <a:rPr lang="fr-FR" sz="2400" dirty="0"/>
              <a:t>Nathalie NOURRY</a:t>
            </a:r>
          </a:p>
          <a:p>
            <a:pPr>
              <a:lnSpc>
                <a:spcPts val="2200"/>
              </a:lnSpc>
            </a:pPr>
            <a:r>
              <a:rPr lang="fr-FR" sz="2400" dirty="0"/>
              <a:t>Anna ZINETTI BERTSCHY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BD85FC02-D1EB-47BC-A731-685F3E751722}"/>
              </a:ext>
            </a:extLst>
          </p:cNvPr>
          <p:cNvSpPr txBox="1">
            <a:spLocks/>
          </p:cNvSpPr>
          <p:nvPr/>
        </p:nvSpPr>
        <p:spPr>
          <a:xfrm>
            <a:off x="447676" y="364964"/>
            <a:ext cx="11310480" cy="863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Journal Club, Pôle de Psychiatrie, Santé Mentale et Addictologie (HUS)</a:t>
            </a:r>
          </a:p>
          <a:p>
            <a:r>
              <a:rPr lang="fr-FR" dirty="0"/>
              <a:t>Le 28 septembre 2020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728BBEF1-E946-44AB-91A9-DDEF952826BB}"/>
              </a:ext>
            </a:extLst>
          </p:cNvPr>
          <p:cNvSpPr txBox="1">
            <a:spLocks/>
          </p:cNvSpPr>
          <p:nvPr/>
        </p:nvSpPr>
        <p:spPr>
          <a:xfrm>
            <a:off x="9214329" y="4811867"/>
            <a:ext cx="2874898" cy="1493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500"/>
              </a:lnSpc>
            </a:pPr>
            <a:r>
              <a:rPr lang="fr-FR" sz="3600" dirty="0"/>
              <a:t>avec une </a:t>
            </a:r>
            <a:r>
              <a:rPr lang="fr-FR" sz="4400" b="1" dirty="0"/>
              <a:t>grande équipe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9133376" y="4401879"/>
            <a:ext cx="0" cy="229663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95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78342-ECEE-43A9-A6F5-75F4225F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DEFI =&gt; le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307EC-420C-480A-A10E-F6309368B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2367384"/>
            <a:ext cx="9737591" cy="4143440"/>
          </a:xfrm>
        </p:spPr>
        <p:txBody>
          <a:bodyPr>
            <a:noAutofit/>
          </a:bodyPr>
          <a:lstStyle/>
          <a:p>
            <a:pPr marL="0" indent="0" algn="r">
              <a:lnSpc>
                <a:spcPts val="3000"/>
              </a:lnSpc>
              <a:spcBef>
                <a:spcPts val="600"/>
              </a:spcBef>
              <a:buNone/>
            </a:pPr>
            <a:r>
              <a:rPr lang="fr-FR" sz="2800" b="1" dirty="0"/>
              <a:t>Dès les premiers jours du confinement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endParaRPr lang="fr-FR" sz="2800" u="sng" dirty="0"/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fr-FR" sz="2800" b="1" dirty="0">
                <a:solidFill>
                  <a:srgbClr val="FFFF00"/>
                </a:solidFill>
              </a:rPr>
              <a:t>Équipe restreinte – Missions multiples</a:t>
            </a: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endParaRPr lang="fr-FR" sz="2800" dirty="0"/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fr-FR" sz="2800" dirty="0"/>
              <a:t>1) structurer, concevoir, concrétiser et valider</a:t>
            </a: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endParaRPr lang="fr-FR" sz="2800" dirty="0"/>
          </a:p>
          <a:p>
            <a:pPr marL="0" indent="0" algn="r">
              <a:lnSpc>
                <a:spcPts val="2000"/>
              </a:lnSpc>
              <a:spcBef>
                <a:spcPts val="0"/>
              </a:spcBef>
              <a:buNone/>
            </a:pPr>
            <a:r>
              <a:rPr lang="fr-FR" sz="2800" b="1" dirty="0">
                <a:solidFill>
                  <a:srgbClr val="66FF33"/>
                </a:solidFill>
              </a:rPr>
              <a:t>   </a:t>
            </a:r>
            <a:r>
              <a:rPr lang="fr-FR" sz="2000" b="1" dirty="0">
                <a:solidFill>
                  <a:srgbClr val="66FF33"/>
                </a:solidFill>
              </a:rPr>
              <a:t>programme TCC en ligne pour professionnels hospitaliers</a:t>
            </a:r>
          </a:p>
          <a:p>
            <a:pPr marL="0" indent="0" algn="r">
              <a:lnSpc>
                <a:spcPts val="2000"/>
              </a:lnSpc>
              <a:spcBef>
                <a:spcPts val="0"/>
              </a:spcBef>
              <a:buNone/>
            </a:pPr>
            <a:r>
              <a:rPr lang="fr-FR" sz="1800" dirty="0"/>
              <a:t>   </a:t>
            </a:r>
            <a:r>
              <a:rPr lang="fr-FR" sz="1800" b="1" dirty="0">
                <a:solidFill>
                  <a:srgbClr val="00FF00"/>
                </a:solidFill>
              </a:rPr>
              <a:t>Soulager</a:t>
            </a:r>
            <a:r>
              <a:rPr lang="fr-FR" sz="1800" dirty="0">
                <a:solidFill>
                  <a:srgbClr val="CCCC00"/>
                </a:solidFill>
              </a:rPr>
              <a:t> stress perçu immédiat - </a:t>
            </a:r>
            <a:r>
              <a:rPr lang="fr-FR" sz="1800" b="1" dirty="0">
                <a:solidFill>
                  <a:srgbClr val="00FF00"/>
                </a:solidFill>
              </a:rPr>
              <a:t>Prévenir</a:t>
            </a:r>
            <a:r>
              <a:rPr lang="fr-FR" sz="1800" dirty="0">
                <a:solidFill>
                  <a:srgbClr val="CCCC00"/>
                </a:solidFill>
              </a:rPr>
              <a:t> apparition tr psychiques</a:t>
            </a:r>
          </a:p>
          <a:p>
            <a:pPr marL="0" indent="0" algn="r">
              <a:lnSpc>
                <a:spcPts val="2000"/>
              </a:lnSpc>
              <a:spcBef>
                <a:spcPts val="0"/>
              </a:spcBef>
              <a:buNone/>
            </a:pPr>
            <a:r>
              <a:rPr lang="fr-FR" sz="1800" dirty="0">
                <a:solidFill>
                  <a:srgbClr val="CCCC00"/>
                </a:solidFill>
              </a:rPr>
              <a:t>(TSA, PTSD, troubles du sommeil, dépression)</a:t>
            </a: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endParaRPr lang="fr-FR" sz="2800" dirty="0"/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fr-FR" sz="2800" dirty="0"/>
              <a:t>2) coordonner son déploiement</a:t>
            </a:r>
          </a:p>
          <a:p>
            <a:pPr lvl="1">
              <a:lnSpc>
                <a:spcPts val="2800"/>
              </a:lnSpc>
              <a:spcBef>
                <a:spcPts val="0"/>
              </a:spcBef>
            </a:pP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616" y="717022"/>
            <a:ext cx="1358767" cy="1127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71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A417BFF-D59C-476D-B2BC-16C5F2D769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6981" y="428625"/>
            <a:ext cx="1176580" cy="5508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8457E0E-C70D-4CF4-AC41-9A86BC2C6956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3719" y="615636"/>
            <a:ext cx="961271" cy="365575"/>
          </a:xfrm>
          <a:prstGeom prst="rect">
            <a:avLst/>
          </a:prstGeom>
          <a:noFill/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6946215-F1E0-4A18-8393-B4A483C616AC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4405" y="289379"/>
            <a:ext cx="869376" cy="690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62" y="1086279"/>
            <a:ext cx="4394200" cy="543959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56754">
            <a:off x="4831550" y="5893046"/>
            <a:ext cx="3408696" cy="6745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60" y="272556"/>
            <a:ext cx="7052734" cy="7112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163" y="1083873"/>
            <a:ext cx="2569267" cy="45052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03719" y="1086279"/>
            <a:ext cx="3225680" cy="45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2692B0C-D2D3-447A-A306-EFB95AA7325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25455">
            <a:off x="8298392" y="5777419"/>
            <a:ext cx="3616087" cy="70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14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28238-493D-421C-A09D-4C4895F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32656"/>
            <a:ext cx="9613861" cy="1080938"/>
          </a:xfrm>
        </p:spPr>
        <p:txBody>
          <a:bodyPr>
            <a:normAutofit/>
          </a:bodyPr>
          <a:lstStyle/>
          <a:p>
            <a:r>
              <a:rPr lang="fr-FR" dirty="0"/>
              <a:t>1 programme thérapeutique – 3 versions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C6120-A23D-4134-A59E-F9A46A389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198" y="824174"/>
            <a:ext cx="1858130" cy="869873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7D0F2E6-8506-4E5B-98CF-269FD6B80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42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FFFF00"/>
                </a:solidFill>
              </a:rPr>
              <a:t>V0</a:t>
            </a:r>
            <a:r>
              <a:rPr lang="fr-FR" sz="2800" dirty="0"/>
              <a:t> =&gt; version préliminaire / </a:t>
            </a:r>
            <a:r>
              <a:rPr lang="fr-FR" sz="2800" u="sng" dirty="0"/>
              <a:t>&gt; mars 2020</a:t>
            </a:r>
            <a:endParaRPr lang="fr-FR" sz="2800" dirty="0"/>
          </a:p>
          <a:p>
            <a:pPr marL="0" indent="0">
              <a:buNone/>
            </a:pPr>
            <a:r>
              <a:rPr lang="fr-FR" dirty="0"/>
              <a:t>Proof-of-the-concept (faisabilité, accueil </a:t>
            </a:r>
            <a:r>
              <a:rPr lang="fr-FR" dirty="0" err="1"/>
              <a:t>utilisateurs.trices</a:t>
            </a:r>
            <a:r>
              <a:rPr lang="fr-FR" dirty="0"/>
              <a:t>)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800" b="1" dirty="0">
                <a:solidFill>
                  <a:srgbClr val="FFFF00"/>
                </a:solidFill>
              </a:rPr>
              <a:t>V1</a:t>
            </a:r>
            <a:r>
              <a:rPr lang="fr-FR" sz="2800" dirty="0"/>
              <a:t> =&gt; version soumise à validation clinique et scientifique</a:t>
            </a:r>
          </a:p>
          <a:p>
            <a:pPr marL="0" indent="0">
              <a:buNone/>
            </a:pPr>
            <a:r>
              <a:rPr lang="fr-FR" dirty="0"/>
              <a:t>PHRC </a:t>
            </a:r>
            <a:r>
              <a:rPr lang="fr-FR" b="1" dirty="0">
                <a:solidFill>
                  <a:srgbClr val="FFFF00"/>
                </a:solidFill>
              </a:rPr>
              <a:t>REST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/>
              <a:t>(</a:t>
            </a:r>
            <a:r>
              <a:rPr lang="fr-FR" dirty="0" err="1"/>
              <a:t>REduire</a:t>
            </a:r>
            <a:r>
              <a:rPr lang="fr-FR" dirty="0"/>
              <a:t> le Stress au Travail) </a:t>
            </a:r>
            <a:r>
              <a:rPr lang="fr-FR" u="sng" dirty="0"/>
              <a:t>obtention mai 2020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800" b="1" dirty="0">
                <a:solidFill>
                  <a:srgbClr val="FFFF00"/>
                </a:solidFill>
              </a:rPr>
              <a:t>V2</a:t>
            </a:r>
            <a:r>
              <a:rPr lang="fr-FR" sz="2800" dirty="0"/>
              <a:t> =&gt; version libre – public élargi / </a:t>
            </a:r>
            <a:r>
              <a:rPr lang="fr-FR" sz="2800" u="sng" dirty="0"/>
              <a:t>début 2021</a:t>
            </a:r>
            <a:r>
              <a:rPr lang="fr-FR" sz="2800" dirty="0"/>
              <a:t> ?</a:t>
            </a:r>
          </a:p>
          <a:p>
            <a:pPr marL="0" indent="0">
              <a:buNone/>
            </a:pPr>
            <a:r>
              <a:rPr lang="fr-FR" dirty="0"/>
              <a:t>Mise en ligne d’un programme innovant validé / But: soulager stress perçu immédiat, augmenter résilience, prévenir troubles psychiques</a:t>
            </a:r>
          </a:p>
        </p:txBody>
      </p:sp>
    </p:spTree>
    <p:extLst>
      <p:ext uri="{BB962C8B-B14F-4D97-AF65-F5344CB8AC3E}">
        <p14:creationId xmlns:p14="http://schemas.microsoft.com/office/powerpoint/2010/main" val="27664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28238-493D-421C-A09D-4C4895F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32656"/>
            <a:ext cx="9613861" cy="1080938"/>
          </a:xfrm>
        </p:spPr>
        <p:txBody>
          <a:bodyPr>
            <a:normAutofit/>
          </a:bodyPr>
          <a:lstStyle/>
          <a:p>
            <a:r>
              <a:rPr lang="fr-FR" dirty="0"/>
              <a:t>1 programme thérapeutique – 3 versions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C6120-A23D-4134-A59E-F9A46A389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198" y="824174"/>
            <a:ext cx="1858130" cy="869873"/>
          </a:xfrm>
          <a:prstGeom prst="rect">
            <a:avLst/>
          </a:prstGeom>
        </p:spPr>
      </p:pic>
      <p:grpSp>
        <p:nvGrpSpPr>
          <p:cNvPr id="47" name="Groupe 46"/>
          <p:cNvGrpSpPr/>
          <p:nvPr/>
        </p:nvGrpSpPr>
        <p:grpSpPr>
          <a:xfrm>
            <a:off x="519799" y="2253191"/>
            <a:ext cx="3537851" cy="3313099"/>
            <a:chOff x="519799" y="2253191"/>
            <a:chExt cx="3537851" cy="3313099"/>
          </a:xfrm>
        </p:grpSpPr>
        <p:grpSp>
          <p:nvGrpSpPr>
            <p:cNvPr id="33" name="Groupe 32"/>
            <p:cNvGrpSpPr/>
            <p:nvPr/>
          </p:nvGrpSpPr>
          <p:grpSpPr>
            <a:xfrm>
              <a:off x="1028700" y="2455682"/>
              <a:ext cx="3028950" cy="3110608"/>
              <a:chOff x="590550" y="2455682"/>
              <a:chExt cx="3028950" cy="3110608"/>
            </a:xfrm>
          </p:grpSpPr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36C859D-98C8-4F7B-B57E-E791E0153FD2}"/>
                  </a:ext>
                </a:extLst>
              </p:cNvPr>
              <p:cNvSpPr txBox="1"/>
              <p:nvPr/>
            </p:nvSpPr>
            <p:spPr>
              <a:xfrm>
                <a:off x="600075" y="2455682"/>
                <a:ext cx="3019425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fr-FR" sz="2800" b="1" dirty="0">
                    <a:solidFill>
                      <a:srgbClr val="FFFF00"/>
                    </a:solidFill>
                  </a:rPr>
                  <a:t>V0</a:t>
                </a:r>
                <a:endParaRPr lang="fr-FR" sz="2000" b="1" dirty="0">
                  <a:solidFill>
                    <a:srgbClr val="FFFF00"/>
                  </a:solidFill>
                </a:endParaRPr>
              </a:p>
            </p:txBody>
          </p:sp>
          <p:grpSp>
            <p:nvGrpSpPr>
              <p:cNvPr id="24" name="Groupe 23"/>
              <p:cNvGrpSpPr/>
              <p:nvPr/>
            </p:nvGrpSpPr>
            <p:grpSpPr>
              <a:xfrm>
                <a:off x="600075" y="2907088"/>
                <a:ext cx="3019425" cy="891682"/>
                <a:chOff x="200025" y="2907088"/>
                <a:chExt cx="3019425" cy="891682"/>
              </a:xfrm>
            </p:grpSpPr>
            <p:sp>
              <p:nvSpPr>
                <p:cNvPr id="5" name="Arrondir un rectangle à un seul coin 4"/>
                <p:cNvSpPr/>
                <p:nvPr/>
              </p:nvSpPr>
              <p:spPr>
                <a:xfrm>
                  <a:off x="200025" y="2907088"/>
                  <a:ext cx="3019425" cy="891682"/>
                </a:xfrm>
                <a:prstGeom prst="round1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17" name="Picture 6">
                  <a:extLst>
                    <a:ext uri="{FF2B5EF4-FFF2-40B4-BE49-F238E27FC236}">
                      <a16:creationId xmlns:a16="http://schemas.microsoft.com/office/drawing/2014/main" id="{0F32BF43-AFAE-E244-87F5-11B83706E8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8769" y="3034744"/>
                  <a:ext cx="1337456" cy="685446"/>
                </a:xfrm>
                <a:prstGeom prst="rect">
                  <a:avLst/>
                </a:prstGeom>
              </p:spPr>
            </p:pic>
            <p:pic>
              <p:nvPicPr>
                <p:cNvPr id="18" name="Picture 7">
                  <a:extLst>
                    <a:ext uri="{FF2B5EF4-FFF2-40B4-BE49-F238E27FC236}">
                      <a16:creationId xmlns:a16="http://schemas.microsoft.com/office/drawing/2014/main" id="{B6B5AD58-EBAE-8742-8AB9-E86D9F1D7D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0999" y="3003638"/>
                  <a:ext cx="764447" cy="705203"/>
                </a:xfrm>
                <a:prstGeom prst="rect">
                  <a:avLst/>
                </a:prstGeom>
              </p:spPr>
            </p:pic>
            <p:pic>
              <p:nvPicPr>
                <p:cNvPr id="19" name="Picture 5">
                  <a:extLst>
                    <a:ext uri="{FF2B5EF4-FFF2-40B4-BE49-F238E27FC236}">
                      <a16:creationId xmlns:a16="http://schemas.microsoft.com/office/drawing/2014/main" id="{05DF77DB-84AC-9041-B3B7-95F624B46E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18630">
                  <a:off x="1236957" y="3217999"/>
                  <a:ext cx="714619" cy="258808"/>
                </a:xfrm>
                <a:prstGeom prst="rect">
                  <a:avLst/>
                </a:prstGeom>
              </p:spPr>
            </p:pic>
          </p:grp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89FEA26-37C0-4C2C-B651-6672C0F15E68}"/>
                  </a:ext>
                </a:extLst>
              </p:cNvPr>
              <p:cNvSpPr txBox="1"/>
              <p:nvPr/>
            </p:nvSpPr>
            <p:spPr>
              <a:xfrm>
                <a:off x="600075" y="3924954"/>
                <a:ext cx="30194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rgbClr val="FFFF00"/>
                    </a:solidFill>
                  </a:rPr>
                  <a:t>naissance de </a:t>
                </a:r>
                <a:r>
                  <a:rPr lang="fr-FR" sz="1600" b="1" i="1" dirty="0" err="1">
                    <a:solidFill>
                      <a:srgbClr val="FFFF00"/>
                    </a:solidFill>
                  </a:rPr>
                  <a:t>MaSantéAussi</a:t>
                </a:r>
                <a:endParaRPr lang="fr-FR" sz="1200" b="1" i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89FEA26-37C0-4C2C-B651-6672C0F15E68}"/>
                  </a:ext>
                </a:extLst>
              </p:cNvPr>
              <p:cNvSpPr txBox="1"/>
              <p:nvPr/>
            </p:nvSpPr>
            <p:spPr>
              <a:xfrm>
                <a:off x="590550" y="4563129"/>
                <a:ext cx="3019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rgbClr val="00FF00"/>
                    </a:solidFill>
                  </a:rPr>
                  <a:t>Version bêta, </a:t>
                </a:r>
                <a:r>
                  <a:rPr lang="fr-FR" b="1" cap="small" dirty="0">
                    <a:solidFill>
                      <a:srgbClr val="00FF00"/>
                    </a:solidFill>
                  </a:rPr>
                  <a:t>faisable </a:t>
                </a:r>
                <a:r>
                  <a:rPr lang="fr-FR" b="1" dirty="0">
                    <a:solidFill>
                      <a:srgbClr val="00FF00"/>
                    </a:solidFill>
                  </a:rPr>
                  <a:t>?</a:t>
                </a:r>
                <a:endParaRPr lang="fr-FR" sz="1400" b="1" i="1" dirty="0">
                  <a:solidFill>
                    <a:srgbClr val="00FF00"/>
                  </a:solidFill>
                </a:endParaRP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89FEA26-37C0-4C2C-B651-6672C0F15E68}"/>
                  </a:ext>
                </a:extLst>
              </p:cNvPr>
              <p:cNvSpPr txBox="1"/>
              <p:nvPr/>
            </p:nvSpPr>
            <p:spPr>
              <a:xfrm>
                <a:off x="600075" y="4858404"/>
                <a:ext cx="30194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rgbClr val="00FF00"/>
                    </a:solidFill>
                  </a:rPr>
                  <a:t>Proof-of-the concept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ü"/>
                </a:pPr>
                <a:r>
                  <a:rPr lang="fr-FR" sz="2400" b="1" cap="small" dirty="0">
                    <a:solidFill>
                      <a:srgbClr val="00FF00"/>
                    </a:solidFill>
                  </a:rPr>
                  <a:t>fait</a:t>
                </a:r>
                <a:endParaRPr lang="fr-FR" sz="1400" b="1" i="1" dirty="0">
                  <a:solidFill>
                    <a:srgbClr val="00FF00"/>
                  </a:solidFill>
                </a:endParaRPr>
              </a:p>
            </p:txBody>
          </p:sp>
        </p:grpSp>
        <p:pic>
          <p:nvPicPr>
            <p:cNvPr id="46" name="Picture 9">
              <a:extLst>
                <a:ext uri="{FF2B5EF4-FFF2-40B4-BE49-F238E27FC236}">
                  <a16:creationId xmlns:a16="http://schemas.microsoft.com/office/drawing/2014/main" id="{01F35B1B-C8FD-4C44-99B4-F2C92C9F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86299">
              <a:off x="519799" y="2253191"/>
              <a:ext cx="1053048" cy="745416"/>
            </a:xfrm>
            <a:prstGeom prst="rect">
              <a:avLst/>
            </a:prstGeom>
          </p:spPr>
        </p:pic>
      </p:grpSp>
      <p:sp>
        <p:nvSpPr>
          <p:cNvPr id="49" name="Striped Right Arrow 1">
            <a:extLst>
              <a:ext uri="{FF2B5EF4-FFF2-40B4-BE49-F238E27FC236}">
                <a16:creationId xmlns:a16="http://schemas.microsoft.com/office/drawing/2014/main" id="{51E5137F-65DB-8B44-A283-D0C6705B7458}"/>
              </a:ext>
            </a:extLst>
          </p:cNvPr>
          <p:cNvSpPr/>
          <p:nvPr/>
        </p:nvSpPr>
        <p:spPr>
          <a:xfrm>
            <a:off x="454281" y="5772149"/>
            <a:ext cx="11347194" cy="629779"/>
          </a:xfrm>
          <a:prstGeom prst="stripedRightArrow">
            <a:avLst>
              <a:gd name="adj1" fmla="val 40925"/>
              <a:gd name="adj2" fmla="val 18780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73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28238-493D-421C-A09D-4C4895F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32656"/>
            <a:ext cx="9613861" cy="1080938"/>
          </a:xfrm>
        </p:spPr>
        <p:txBody>
          <a:bodyPr>
            <a:normAutofit/>
          </a:bodyPr>
          <a:lstStyle/>
          <a:p>
            <a:r>
              <a:rPr lang="fr-FR" dirty="0"/>
              <a:t>Version préliminaire – </a:t>
            </a:r>
            <a:r>
              <a:rPr lang="fr-FR" sz="4400" b="1" dirty="0">
                <a:solidFill>
                  <a:srgbClr val="FFFF00"/>
                </a:solidFill>
              </a:rPr>
              <a:t>V0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C6120-A23D-4134-A59E-F9A46A389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198" y="824174"/>
            <a:ext cx="1858130" cy="8698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CD1D2A1-4C23-4C67-A5A4-E2961C096B9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664" y="2325031"/>
            <a:ext cx="6103085" cy="41915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9501FC3-7D01-44DA-94A4-C1639C35CB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5869">
            <a:off x="938026" y="2507108"/>
            <a:ext cx="790999" cy="8160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08333B-9CE3-481F-86D8-265744C55A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6130">
            <a:off x="1176876" y="3699421"/>
            <a:ext cx="805316" cy="80531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37D585D-85BF-4216-8FFF-F039B6083EAF}"/>
              </a:ext>
            </a:extLst>
          </p:cNvPr>
          <p:cNvSpPr txBox="1"/>
          <p:nvPr/>
        </p:nvSpPr>
        <p:spPr>
          <a:xfrm rot="1119873">
            <a:off x="485706" y="2339744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4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845CAFE-0907-423E-A490-85284B3DB5DA}"/>
              </a:ext>
            </a:extLst>
          </p:cNvPr>
          <p:cNvSpPr txBox="1"/>
          <p:nvPr/>
        </p:nvSpPr>
        <p:spPr>
          <a:xfrm rot="20667450">
            <a:off x="455028" y="4035194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24</a:t>
            </a:r>
            <a:endParaRPr lang="fr-F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8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28238-493D-421C-A09D-4C4895F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32656"/>
            <a:ext cx="9613861" cy="1080938"/>
          </a:xfrm>
        </p:spPr>
        <p:txBody>
          <a:bodyPr>
            <a:normAutofit/>
          </a:bodyPr>
          <a:lstStyle/>
          <a:p>
            <a:r>
              <a:rPr lang="fr-FR" dirty="0"/>
              <a:t>Version préliminaire - </a:t>
            </a:r>
            <a:r>
              <a:rPr lang="fr-FR" sz="4400" b="1" dirty="0">
                <a:solidFill>
                  <a:srgbClr val="FFFF00"/>
                </a:solidFill>
              </a:rPr>
              <a:t>V0</a:t>
            </a:r>
            <a:r>
              <a:rPr lang="fr-FR" dirty="0"/>
              <a:t> - Bêta-test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C6120-A23D-4134-A59E-F9A46A389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198" y="824174"/>
            <a:ext cx="1858130" cy="8698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64812">
            <a:off x="484691" y="2065057"/>
            <a:ext cx="3861205" cy="2189266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7573143" y="1838817"/>
            <a:ext cx="4070070" cy="3539911"/>
            <a:chOff x="7573143" y="1838817"/>
            <a:chExt cx="4070070" cy="353991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815110">
              <a:off x="7573143" y="1838817"/>
              <a:ext cx="2636874" cy="2117099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37497">
              <a:off x="9200332" y="3390958"/>
              <a:ext cx="2442881" cy="1987770"/>
            </a:xfrm>
            <a:prstGeom prst="rect">
              <a:avLst/>
            </a:prstGeom>
          </p:spPr>
        </p:pic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A4E28238-493D-421C-A09D-4C4895F97D0D}"/>
              </a:ext>
            </a:extLst>
          </p:cNvPr>
          <p:cNvSpPr txBox="1">
            <a:spLocks/>
          </p:cNvSpPr>
          <p:nvPr/>
        </p:nvSpPr>
        <p:spPr>
          <a:xfrm>
            <a:off x="0" y="6177515"/>
            <a:ext cx="12192000" cy="54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b="1" dirty="0" err="1">
                <a:solidFill>
                  <a:srgbClr val="FFFF00"/>
                </a:solidFill>
              </a:rPr>
              <a:t>Étudiant.e.s</a:t>
            </a:r>
            <a:r>
              <a:rPr lang="fr-FR" sz="1600" b="1" dirty="0">
                <a:solidFill>
                  <a:srgbClr val="FFFF00"/>
                </a:solidFill>
              </a:rPr>
              <a:t> M2/M1 TCC</a:t>
            </a:r>
            <a:r>
              <a:rPr lang="fr-FR" sz="1600" dirty="0"/>
              <a:t> (Raven BUREAU - Anne-Aline CATTEAU-GOETHALS – Floriane DOUHET) </a:t>
            </a:r>
            <a:r>
              <a:rPr lang="fr-FR" sz="1600" b="1" dirty="0">
                <a:solidFill>
                  <a:srgbClr val="FFFF00"/>
                </a:solidFill>
              </a:rPr>
              <a:t>avec LW IF AZB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9975" y="3911576"/>
            <a:ext cx="3392050" cy="207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8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28238-493D-421C-A09D-4C4895F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32656"/>
            <a:ext cx="9613861" cy="1080938"/>
          </a:xfrm>
        </p:spPr>
        <p:txBody>
          <a:bodyPr>
            <a:normAutofit/>
          </a:bodyPr>
          <a:lstStyle/>
          <a:p>
            <a:r>
              <a:rPr lang="fr-FR" dirty="0"/>
              <a:t>1 programme thérapeutique – 3 versions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C6120-A23D-4134-A59E-F9A46A389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198" y="824174"/>
            <a:ext cx="1858130" cy="869873"/>
          </a:xfrm>
          <a:prstGeom prst="rect">
            <a:avLst/>
          </a:prstGeom>
        </p:spPr>
      </p:pic>
      <p:grpSp>
        <p:nvGrpSpPr>
          <p:cNvPr id="35" name="Groupe 34"/>
          <p:cNvGrpSpPr/>
          <p:nvPr/>
        </p:nvGrpSpPr>
        <p:grpSpPr>
          <a:xfrm>
            <a:off x="4552950" y="2455682"/>
            <a:ext cx="3038475" cy="3101083"/>
            <a:chOff x="4552950" y="2455682"/>
            <a:chExt cx="3038475" cy="3101083"/>
          </a:xfrm>
        </p:grpSpPr>
        <p:grpSp>
          <p:nvGrpSpPr>
            <p:cNvPr id="34" name="Groupe 33"/>
            <p:cNvGrpSpPr/>
            <p:nvPr/>
          </p:nvGrpSpPr>
          <p:grpSpPr>
            <a:xfrm>
              <a:off x="4552950" y="2907088"/>
              <a:ext cx="3019425" cy="891682"/>
              <a:chOff x="4552950" y="2907088"/>
              <a:chExt cx="3019425" cy="891682"/>
            </a:xfrm>
          </p:grpSpPr>
          <p:sp>
            <p:nvSpPr>
              <p:cNvPr id="23" name="Arrondir un rectangle à un seul coin 22"/>
              <p:cNvSpPr/>
              <p:nvPr/>
            </p:nvSpPr>
            <p:spPr>
              <a:xfrm>
                <a:off x="4552950" y="2907088"/>
                <a:ext cx="3019425" cy="891682"/>
              </a:xfrm>
              <a:prstGeom prst="round1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5" name="Picture 8">
                <a:extLst>
                  <a:ext uri="{FF2B5EF4-FFF2-40B4-BE49-F238E27FC236}">
                    <a16:creationId xmlns:a16="http://schemas.microsoft.com/office/drawing/2014/main" id="{6840A12F-86A5-B548-B878-5317FE07D4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62512" y="2991233"/>
                <a:ext cx="1366838" cy="729733"/>
              </a:xfrm>
              <a:prstGeom prst="rect">
                <a:avLst/>
              </a:prstGeom>
            </p:spPr>
          </p:pic>
          <p:pic>
            <p:nvPicPr>
              <p:cNvPr id="26" name="Picture 7">
                <a:extLst>
                  <a:ext uri="{FF2B5EF4-FFF2-40B4-BE49-F238E27FC236}">
                    <a16:creationId xmlns:a16="http://schemas.microsoft.com/office/drawing/2014/main" id="{B6B5AD58-EBAE-8742-8AB9-E86D9F1D7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77000" y="3020475"/>
                <a:ext cx="735872" cy="678842"/>
              </a:xfrm>
              <a:prstGeom prst="rect">
                <a:avLst/>
              </a:prstGeom>
            </p:spPr>
          </p:pic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36C859D-98C8-4F7B-B57E-E791E0153FD2}"/>
                </a:ext>
              </a:extLst>
            </p:cNvPr>
            <p:cNvSpPr txBox="1"/>
            <p:nvPr/>
          </p:nvSpPr>
          <p:spPr>
            <a:xfrm>
              <a:off x="4562475" y="2455682"/>
              <a:ext cx="3019425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fr-FR" sz="2800" b="1" dirty="0">
                  <a:solidFill>
                    <a:srgbClr val="FFFF00"/>
                  </a:solidFill>
                </a:rPr>
                <a:t>V1</a:t>
              </a:r>
              <a:endParaRPr lang="fr-FR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789FEA26-37C0-4C2C-B651-6672C0F15E68}"/>
                </a:ext>
              </a:extLst>
            </p:cNvPr>
            <p:cNvSpPr txBox="1"/>
            <p:nvPr/>
          </p:nvSpPr>
          <p:spPr>
            <a:xfrm>
              <a:off x="4562475" y="3944004"/>
              <a:ext cx="3019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FFFF00"/>
                  </a:solidFill>
                </a:rPr>
                <a:t>PHRC-I =&gt; </a:t>
              </a:r>
              <a:r>
                <a:rPr lang="fr-FR" sz="1600" b="1" i="1" dirty="0">
                  <a:solidFill>
                    <a:srgbClr val="FFFF00"/>
                  </a:solidFill>
                </a:rPr>
                <a:t>REST - MSA</a:t>
              </a:r>
              <a:endParaRPr lang="fr-FR" sz="12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89FEA26-37C0-4C2C-B651-6672C0F15E68}"/>
                </a:ext>
              </a:extLst>
            </p:cNvPr>
            <p:cNvSpPr txBox="1"/>
            <p:nvPr/>
          </p:nvSpPr>
          <p:spPr>
            <a:xfrm>
              <a:off x="4552950" y="4553604"/>
              <a:ext cx="3019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FF00"/>
                  </a:solidFill>
                </a:rPr>
                <a:t>Version complète, </a:t>
              </a:r>
              <a:r>
                <a:rPr lang="fr-FR" b="1" cap="small" dirty="0">
                  <a:solidFill>
                    <a:srgbClr val="00FF00"/>
                  </a:solidFill>
                </a:rPr>
                <a:t>efficace </a:t>
              </a:r>
              <a:r>
                <a:rPr lang="fr-FR" b="1" dirty="0">
                  <a:solidFill>
                    <a:srgbClr val="00FF00"/>
                  </a:solidFill>
                </a:rPr>
                <a:t>?</a:t>
              </a:r>
              <a:endParaRPr lang="fr-FR" sz="1400" b="1" i="1" dirty="0">
                <a:solidFill>
                  <a:srgbClr val="00FF00"/>
                </a:solidFill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789FEA26-37C0-4C2C-B651-6672C0F15E68}"/>
                </a:ext>
              </a:extLst>
            </p:cNvPr>
            <p:cNvSpPr txBox="1"/>
            <p:nvPr/>
          </p:nvSpPr>
          <p:spPr>
            <a:xfrm>
              <a:off x="4572000" y="4848879"/>
              <a:ext cx="3019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0FF00"/>
                  </a:solidFill>
                </a:rPr>
                <a:t>Étude de validation</a:t>
              </a:r>
            </a:p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fr-FR" sz="2400" b="1" cap="small" dirty="0">
                  <a:solidFill>
                    <a:srgbClr val="00FF00"/>
                  </a:solidFill>
                </a:rPr>
                <a:t>en cours</a:t>
              </a:r>
              <a:endParaRPr lang="fr-FR" sz="1400" b="1" i="1" dirty="0">
                <a:solidFill>
                  <a:srgbClr val="00FF00"/>
                </a:solidFill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519799" y="2253191"/>
            <a:ext cx="3537851" cy="3313099"/>
            <a:chOff x="519799" y="2253191"/>
            <a:chExt cx="3537851" cy="3313099"/>
          </a:xfrm>
        </p:grpSpPr>
        <p:grpSp>
          <p:nvGrpSpPr>
            <p:cNvPr id="33" name="Groupe 32"/>
            <p:cNvGrpSpPr/>
            <p:nvPr/>
          </p:nvGrpSpPr>
          <p:grpSpPr>
            <a:xfrm>
              <a:off x="1028700" y="2455682"/>
              <a:ext cx="3028950" cy="3110608"/>
              <a:chOff x="590550" y="2455682"/>
              <a:chExt cx="3028950" cy="3110608"/>
            </a:xfrm>
          </p:grpSpPr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36C859D-98C8-4F7B-B57E-E791E0153FD2}"/>
                  </a:ext>
                </a:extLst>
              </p:cNvPr>
              <p:cNvSpPr txBox="1"/>
              <p:nvPr/>
            </p:nvSpPr>
            <p:spPr>
              <a:xfrm>
                <a:off x="600075" y="2455682"/>
                <a:ext cx="3019425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fr-FR" sz="2800" b="1" dirty="0">
                    <a:solidFill>
                      <a:schemeClr val="tx1">
                        <a:lumMod val="75000"/>
                      </a:schemeClr>
                    </a:solidFill>
                  </a:rPr>
                  <a:t>V0</a:t>
                </a:r>
                <a:endParaRPr lang="fr-FR" sz="20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4" name="Groupe 23"/>
              <p:cNvGrpSpPr/>
              <p:nvPr/>
            </p:nvGrpSpPr>
            <p:grpSpPr>
              <a:xfrm>
                <a:off x="600075" y="2907088"/>
                <a:ext cx="3019425" cy="891682"/>
                <a:chOff x="200025" y="2907088"/>
                <a:chExt cx="3019425" cy="891682"/>
              </a:xfrm>
            </p:grpSpPr>
            <p:sp>
              <p:nvSpPr>
                <p:cNvPr id="5" name="Arrondir un rectangle à un seul coin 4"/>
                <p:cNvSpPr/>
                <p:nvPr/>
              </p:nvSpPr>
              <p:spPr>
                <a:xfrm>
                  <a:off x="200025" y="2907088"/>
                  <a:ext cx="3019425" cy="891682"/>
                </a:xfrm>
                <a:prstGeom prst="round1Rect">
                  <a:avLst/>
                </a:prstGeom>
                <a:solidFill>
                  <a:schemeClr val="tx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17" name="Picture 6">
                  <a:extLst>
                    <a:ext uri="{FF2B5EF4-FFF2-40B4-BE49-F238E27FC236}">
                      <a16:creationId xmlns:a16="http://schemas.microsoft.com/office/drawing/2014/main" id="{0F32BF43-AFAE-E244-87F5-11B83706E8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8769" y="3034744"/>
                  <a:ext cx="1337456" cy="685446"/>
                </a:xfrm>
                <a:prstGeom prst="rect">
                  <a:avLst/>
                </a:prstGeom>
              </p:spPr>
            </p:pic>
            <p:pic>
              <p:nvPicPr>
                <p:cNvPr id="18" name="Picture 7">
                  <a:extLst>
                    <a:ext uri="{FF2B5EF4-FFF2-40B4-BE49-F238E27FC236}">
                      <a16:creationId xmlns:a16="http://schemas.microsoft.com/office/drawing/2014/main" id="{B6B5AD58-EBAE-8742-8AB9-E86D9F1D7D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0999" y="3003638"/>
                  <a:ext cx="764447" cy="705203"/>
                </a:xfrm>
                <a:prstGeom prst="rect">
                  <a:avLst/>
                </a:prstGeom>
              </p:spPr>
            </p:pic>
            <p:pic>
              <p:nvPicPr>
                <p:cNvPr id="19" name="Picture 5">
                  <a:extLst>
                    <a:ext uri="{FF2B5EF4-FFF2-40B4-BE49-F238E27FC236}">
                      <a16:creationId xmlns:a16="http://schemas.microsoft.com/office/drawing/2014/main" id="{05DF77DB-84AC-9041-B3B7-95F624B46E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18630">
                  <a:off x="1236957" y="3217999"/>
                  <a:ext cx="714619" cy="258808"/>
                </a:xfrm>
                <a:prstGeom prst="rect">
                  <a:avLst/>
                </a:prstGeom>
              </p:spPr>
            </p:pic>
          </p:grp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89FEA26-37C0-4C2C-B651-6672C0F15E68}"/>
                  </a:ext>
                </a:extLst>
              </p:cNvPr>
              <p:cNvSpPr txBox="1"/>
              <p:nvPr/>
            </p:nvSpPr>
            <p:spPr>
              <a:xfrm>
                <a:off x="600075" y="3924954"/>
                <a:ext cx="30194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tx1">
                        <a:lumMod val="75000"/>
                      </a:schemeClr>
                    </a:solidFill>
                  </a:rPr>
                  <a:t>naissance de </a:t>
                </a:r>
                <a:r>
                  <a:rPr lang="fr-FR" sz="1600" b="1" i="1" dirty="0" err="1">
                    <a:solidFill>
                      <a:schemeClr val="tx1">
                        <a:lumMod val="75000"/>
                      </a:schemeClr>
                    </a:solidFill>
                  </a:rPr>
                  <a:t>MaSantéAussi</a:t>
                </a:r>
                <a:endParaRPr lang="fr-FR" sz="1200" b="1" i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89FEA26-37C0-4C2C-B651-6672C0F15E68}"/>
                  </a:ext>
                </a:extLst>
              </p:cNvPr>
              <p:cNvSpPr txBox="1"/>
              <p:nvPr/>
            </p:nvSpPr>
            <p:spPr>
              <a:xfrm>
                <a:off x="590550" y="4563129"/>
                <a:ext cx="3019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tx1">
                        <a:lumMod val="75000"/>
                      </a:schemeClr>
                    </a:solidFill>
                  </a:rPr>
                  <a:t>Version bêta, </a:t>
                </a:r>
                <a:r>
                  <a:rPr lang="fr-FR" b="1" cap="small" dirty="0">
                    <a:solidFill>
                      <a:schemeClr val="tx1">
                        <a:lumMod val="75000"/>
                      </a:schemeClr>
                    </a:solidFill>
                  </a:rPr>
                  <a:t>faisable </a:t>
                </a:r>
                <a:r>
                  <a:rPr lang="fr-FR" b="1" dirty="0">
                    <a:solidFill>
                      <a:schemeClr val="tx1">
                        <a:lumMod val="75000"/>
                      </a:schemeClr>
                    </a:solidFill>
                  </a:rPr>
                  <a:t>?</a:t>
                </a:r>
                <a:endParaRPr lang="fr-FR" sz="1400" b="1" i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89FEA26-37C0-4C2C-B651-6672C0F15E68}"/>
                  </a:ext>
                </a:extLst>
              </p:cNvPr>
              <p:cNvSpPr txBox="1"/>
              <p:nvPr/>
            </p:nvSpPr>
            <p:spPr>
              <a:xfrm>
                <a:off x="600075" y="4858404"/>
                <a:ext cx="30194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tx1">
                        <a:lumMod val="75000"/>
                      </a:schemeClr>
                    </a:solidFill>
                  </a:rPr>
                  <a:t>Proof-of-the concept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ü"/>
                </a:pPr>
                <a:r>
                  <a:rPr lang="fr-FR" sz="2400" b="1" cap="small" dirty="0">
                    <a:solidFill>
                      <a:schemeClr val="tx1">
                        <a:lumMod val="75000"/>
                      </a:schemeClr>
                    </a:solidFill>
                  </a:rPr>
                  <a:t>fait</a:t>
                </a:r>
                <a:endParaRPr lang="fr-FR" sz="1400" b="1" i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46" name="Picture 9">
              <a:extLst>
                <a:ext uri="{FF2B5EF4-FFF2-40B4-BE49-F238E27FC236}">
                  <a16:creationId xmlns:a16="http://schemas.microsoft.com/office/drawing/2014/main" id="{01F35B1B-C8FD-4C44-99B4-F2C92C9F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86299">
              <a:off x="519799" y="2253191"/>
              <a:ext cx="1053048" cy="745416"/>
            </a:xfrm>
            <a:prstGeom prst="rect">
              <a:avLst/>
            </a:prstGeom>
          </p:spPr>
        </p:pic>
      </p:grpSp>
      <p:sp>
        <p:nvSpPr>
          <p:cNvPr id="49" name="Striped Right Arrow 1">
            <a:extLst>
              <a:ext uri="{FF2B5EF4-FFF2-40B4-BE49-F238E27FC236}">
                <a16:creationId xmlns:a16="http://schemas.microsoft.com/office/drawing/2014/main" id="{51E5137F-65DB-8B44-A283-D0C6705B7458}"/>
              </a:ext>
            </a:extLst>
          </p:cNvPr>
          <p:cNvSpPr/>
          <p:nvPr/>
        </p:nvSpPr>
        <p:spPr>
          <a:xfrm>
            <a:off x="454281" y="5772149"/>
            <a:ext cx="11347194" cy="629779"/>
          </a:xfrm>
          <a:prstGeom prst="stripedRightArrow">
            <a:avLst>
              <a:gd name="adj1" fmla="val 40925"/>
              <a:gd name="adj2" fmla="val 18780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00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28238-493D-421C-A09D-4C4895F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988585"/>
            <a:ext cx="9613861" cy="1080938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fr-FR" dirty="0"/>
              <a:t>Version psychothérapie – </a:t>
            </a:r>
            <a:r>
              <a:rPr lang="fr-FR" sz="4400" b="1" dirty="0">
                <a:solidFill>
                  <a:srgbClr val="FFFF00"/>
                </a:solidFill>
              </a:rPr>
              <a:t>V1</a:t>
            </a:r>
            <a:r>
              <a:rPr lang="fr-FR" dirty="0"/>
              <a:t> – PHRC REST</a:t>
            </a:r>
            <a:br>
              <a:rPr lang="fr-FR" dirty="0"/>
            </a:br>
            <a:r>
              <a:rPr lang="fr-FR" dirty="0"/>
              <a:t>                                              </a:t>
            </a:r>
            <a:r>
              <a:rPr lang="fr-FR" sz="1800" b="1" dirty="0" err="1">
                <a:solidFill>
                  <a:srgbClr val="FFFF00"/>
                </a:solidFill>
              </a:rPr>
              <a:t>RE</a:t>
            </a:r>
            <a:r>
              <a:rPr lang="fr-FR" sz="1800" dirty="0" err="1"/>
              <a:t>duire</a:t>
            </a:r>
            <a:r>
              <a:rPr lang="fr-FR" sz="1800" dirty="0"/>
              <a:t> le </a:t>
            </a:r>
            <a:r>
              <a:rPr lang="fr-FR" sz="1800" b="1" dirty="0">
                <a:solidFill>
                  <a:srgbClr val="FFFF00"/>
                </a:solidFill>
              </a:rPr>
              <a:t>S</a:t>
            </a:r>
            <a:r>
              <a:rPr lang="fr-FR" sz="1800" dirty="0"/>
              <a:t>tress au </a:t>
            </a:r>
            <a:r>
              <a:rPr lang="fr-FR" sz="1800" b="1" dirty="0">
                <a:solidFill>
                  <a:srgbClr val="FFFF00"/>
                </a:solidFill>
              </a:rPr>
              <a:t>T</a:t>
            </a:r>
            <a:r>
              <a:rPr lang="fr-FR" sz="1800" dirty="0"/>
              <a:t>ravail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C6120-A23D-4134-A59E-F9A46A389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198" y="824174"/>
            <a:ext cx="1858130" cy="8698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9501FC3-7D01-44DA-94A4-C1639C35CB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5869">
            <a:off x="938026" y="2507108"/>
            <a:ext cx="790999" cy="8160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08333B-9CE3-481F-86D8-265744C55A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6130">
            <a:off x="1176876" y="3699421"/>
            <a:ext cx="805316" cy="80531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37D585D-85BF-4216-8FFF-F039B6083EAF}"/>
              </a:ext>
            </a:extLst>
          </p:cNvPr>
          <p:cNvSpPr txBox="1"/>
          <p:nvPr/>
        </p:nvSpPr>
        <p:spPr>
          <a:xfrm rot="1119873">
            <a:off x="485706" y="2339744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9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845CAFE-0907-423E-A490-85284B3DB5DA}"/>
              </a:ext>
            </a:extLst>
          </p:cNvPr>
          <p:cNvSpPr txBox="1"/>
          <p:nvPr/>
        </p:nvSpPr>
        <p:spPr>
          <a:xfrm rot="20667450">
            <a:off x="455028" y="4035194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30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54E5B8-B62F-44D5-9EF1-2899F82DA3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59435">
            <a:off x="1032496" y="5025565"/>
            <a:ext cx="748680" cy="83231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3486A2D-252F-41CD-8F3C-A6DEF0CAC435}"/>
              </a:ext>
            </a:extLst>
          </p:cNvPr>
          <p:cNvSpPr txBox="1"/>
          <p:nvPr/>
        </p:nvSpPr>
        <p:spPr>
          <a:xfrm rot="1119873">
            <a:off x="552381" y="4940069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8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43EB216-679A-4434-B678-5081D1915E0A}"/>
              </a:ext>
            </a:extLst>
          </p:cNvPr>
          <p:cNvSpPr txBox="1"/>
          <p:nvPr/>
        </p:nvSpPr>
        <p:spPr>
          <a:xfrm>
            <a:off x="2554923" y="2292588"/>
            <a:ext cx="92432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INTERVENTION</a:t>
            </a:r>
            <a:r>
              <a:rPr lang="fr-FR" sz="3200" dirty="0">
                <a:solidFill>
                  <a:srgbClr val="FFFF00"/>
                </a:solidFill>
              </a:rPr>
              <a:t> =&gt; </a:t>
            </a:r>
            <a:r>
              <a:rPr lang="fr-FR" sz="3200" b="1" dirty="0">
                <a:solidFill>
                  <a:srgbClr val="FFFF00"/>
                </a:solidFill>
              </a:rPr>
              <a:t>Programme en 7 étapes</a:t>
            </a:r>
          </a:p>
          <a:p>
            <a:pPr marL="693737" indent="-514350">
              <a:spcBef>
                <a:spcPts val="1200"/>
              </a:spcBef>
              <a:buFont typeface="+mj-lt"/>
              <a:buAutoNum type="arabicPeriod"/>
            </a:pPr>
            <a:r>
              <a:rPr lang="fr-FR" sz="2800" dirty="0"/>
              <a:t>Le stress et ses mécanismes psychologiques</a:t>
            </a:r>
          </a:p>
          <a:p>
            <a:pPr marL="693737" indent="-514350">
              <a:buFont typeface="+mj-lt"/>
              <a:buAutoNum type="arabicPeriod"/>
            </a:pPr>
            <a:r>
              <a:rPr lang="fr-FR" sz="2800" dirty="0"/>
              <a:t>Les stratégies pour agir sur le moment</a:t>
            </a:r>
          </a:p>
          <a:p>
            <a:pPr marL="693737" indent="-514350">
              <a:buFont typeface="+mj-lt"/>
              <a:buAutoNum type="arabicPeriod"/>
            </a:pPr>
            <a:r>
              <a:rPr lang="fr-FR" sz="2800" dirty="0"/>
              <a:t>Ralentir et remarquer pour mieux faire face </a:t>
            </a:r>
            <a:br>
              <a:rPr lang="fr-FR" sz="2800" dirty="0"/>
            </a:br>
            <a:r>
              <a:rPr lang="fr-FR" sz="2800" dirty="0"/>
              <a:t>&amp; Mieux dormir</a:t>
            </a:r>
          </a:p>
          <a:p>
            <a:pPr marL="693737" indent="-514350">
              <a:buFont typeface="+mj-lt"/>
              <a:buAutoNum type="arabicPeriod"/>
            </a:pPr>
            <a:r>
              <a:rPr lang="fr-FR" sz="2800" dirty="0"/>
              <a:t>Se centrer et augmenter la résilience</a:t>
            </a:r>
          </a:p>
          <a:p>
            <a:pPr marL="693737" indent="-514350">
              <a:buFont typeface="+mj-lt"/>
              <a:buAutoNum type="arabicPeriod"/>
            </a:pPr>
            <a:r>
              <a:rPr lang="fr-FR" sz="2800" dirty="0"/>
              <a:t>S’engager vers nos valeurs en situation de stress</a:t>
            </a:r>
          </a:p>
          <a:p>
            <a:pPr marL="693737" indent="-514350">
              <a:buFont typeface="+mj-lt"/>
              <a:buAutoNum type="arabicPeriod"/>
            </a:pPr>
            <a:r>
              <a:rPr lang="fr-FR" sz="2800" dirty="0"/>
              <a:t>Développer la compassion pour prendre soin de soi</a:t>
            </a:r>
          </a:p>
          <a:p>
            <a:pPr marL="693737" indent="-514350">
              <a:buFont typeface="+mj-lt"/>
              <a:buAutoNum type="arabicPeriod"/>
            </a:pPr>
            <a:r>
              <a:rPr lang="fr-FR" sz="2800" dirty="0"/>
              <a:t>Réguler les émotions difficiles avec la compassion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539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28238-493D-421C-A09D-4C4895F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988585"/>
            <a:ext cx="9613861" cy="1080938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fr-FR" dirty="0"/>
              <a:t>Version psychothérapie – </a:t>
            </a:r>
            <a:r>
              <a:rPr lang="fr-FR" sz="4400" b="1" dirty="0">
                <a:solidFill>
                  <a:srgbClr val="FFFF00"/>
                </a:solidFill>
              </a:rPr>
              <a:t>V1</a:t>
            </a:r>
            <a:r>
              <a:rPr lang="fr-FR" dirty="0"/>
              <a:t> – PHRC REST</a:t>
            </a:r>
            <a:br>
              <a:rPr lang="fr-FR" dirty="0"/>
            </a:br>
            <a:r>
              <a:rPr lang="fr-FR" dirty="0"/>
              <a:t>                                              </a:t>
            </a:r>
            <a:r>
              <a:rPr lang="fr-FR" sz="1800" b="1" dirty="0" err="1">
                <a:solidFill>
                  <a:srgbClr val="FFFF00"/>
                </a:solidFill>
              </a:rPr>
              <a:t>RE</a:t>
            </a:r>
            <a:r>
              <a:rPr lang="fr-FR" sz="1800" dirty="0" err="1"/>
              <a:t>duire</a:t>
            </a:r>
            <a:r>
              <a:rPr lang="fr-FR" sz="1800" dirty="0"/>
              <a:t> le </a:t>
            </a:r>
            <a:r>
              <a:rPr lang="fr-FR" sz="1800" b="1" dirty="0">
                <a:solidFill>
                  <a:srgbClr val="FFFF00"/>
                </a:solidFill>
              </a:rPr>
              <a:t>S</a:t>
            </a:r>
            <a:r>
              <a:rPr lang="fr-FR" sz="1800" dirty="0"/>
              <a:t>tress au </a:t>
            </a:r>
            <a:r>
              <a:rPr lang="fr-FR" sz="1800" b="1" dirty="0">
                <a:solidFill>
                  <a:srgbClr val="FFFF00"/>
                </a:solidFill>
              </a:rPr>
              <a:t>T</a:t>
            </a:r>
            <a:r>
              <a:rPr lang="fr-FR" sz="1800" dirty="0"/>
              <a:t>ravail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C6120-A23D-4134-A59E-F9A46A389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198" y="824174"/>
            <a:ext cx="1858130" cy="8698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154E5B8-B62F-44D5-9EF1-2899F82DA3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59435">
            <a:off x="1032496" y="5025565"/>
            <a:ext cx="748680" cy="83231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3486A2D-252F-41CD-8F3C-A6DEF0CAC435}"/>
              </a:ext>
            </a:extLst>
          </p:cNvPr>
          <p:cNvSpPr txBox="1"/>
          <p:nvPr/>
        </p:nvSpPr>
        <p:spPr>
          <a:xfrm rot="1119873">
            <a:off x="552381" y="4940069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7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43EB216-679A-4434-B678-5081D1915E0A}"/>
              </a:ext>
            </a:extLst>
          </p:cNvPr>
          <p:cNvSpPr txBox="1"/>
          <p:nvPr/>
        </p:nvSpPr>
        <p:spPr>
          <a:xfrm>
            <a:off x="2909323" y="2400303"/>
            <a:ext cx="88888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GROUPE CONTROLE</a:t>
            </a:r>
            <a:r>
              <a:rPr lang="fr-FR" sz="3200" dirty="0">
                <a:solidFill>
                  <a:srgbClr val="FFFF00"/>
                </a:solidFill>
              </a:rPr>
              <a:t> =&gt; </a:t>
            </a:r>
            <a:r>
              <a:rPr lang="fr-FR" sz="3200" b="1" dirty="0">
                <a:solidFill>
                  <a:srgbClr val="FFFF00"/>
                </a:solidFill>
              </a:rPr>
              <a:t>bibliothérapie</a:t>
            </a:r>
          </a:p>
          <a:p>
            <a:pPr marL="447675" indent="-268288">
              <a:spcBef>
                <a:spcPts val="1200"/>
              </a:spcBef>
              <a:buFontTx/>
              <a:buChar char="-"/>
            </a:pPr>
            <a:r>
              <a:rPr lang="fr-FR" sz="2800" dirty="0"/>
              <a:t>Guides thérapeutiques</a:t>
            </a:r>
          </a:p>
          <a:p>
            <a:pPr marL="447675" indent="-268288">
              <a:buFontTx/>
              <a:buChar char="-"/>
            </a:pPr>
            <a:r>
              <a:rPr lang="fr-FR" sz="2800" dirty="0"/>
              <a:t>Ressources pratiques de relaxation</a:t>
            </a:r>
          </a:p>
          <a:p>
            <a:pPr marL="447675" indent="-268288">
              <a:buFontTx/>
              <a:buChar char="-"/>
            </a:pPr>
            <a:endParaRPr lang="fr-FR" sz="2800" dirty="0"/>
          </a:p>
          <a:p>
            <a:pPr marL="179387"/>
            <a:r>
              <a:rPr lang="fr-FR" sz="2800" dirty="0"/>
              <a:t>pour calmer</a:t>
            </a:r>
          </a:p>
          <a:p>
            <a:pPr marL="904875" lvl="1" indent="-268288">
              <a:buFontTx/>
              <a:buChar char="-"/>
            </a:pPr>
            <a:r>
              <a:rPr lang="fr-FR" sz="2800" dirty="0"/>
              <a:t>la physiologie </a:t>
            </a:r>
          </a:p>
          <a:p>
            <a:pPr marL="904875" lvl="1" indent="-268288">
              <a:buFontTx/>
              <a:buChar char="-"/>
            </a:pPr>
            <a:r>
              <a:rPr lang="fr-FR" sz="2800" dirty="0"/>
              <a:t>l’activation mentale</a:t>
            </a:r>
          </a:p>
          <a:p>
            <a:pPr marL="904875" lvl="1" indent="-268288">
              <a:buFontTx/>
              <a:buChar char="-"/>
            </a:pPr>
            <a:r>
              <a:rPr lang="fr-FR" sz="2800" dirty="0"/>
              <a:t>les émotions</a:t>
            </a:r>
          </a:p>
          <a:p>
            <a:pPr marL="447675" indent="-268288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9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28238-493D-421C-A09D-4C4895F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988585"/>
            <a:ext cx="9613861" cy="1080938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fr-FR" dirty="0"/>
              <a:t>Version psychothérapie – </a:t>
            </a:r>
            <a:r>
              <a:rPr lang="fr-FR" sz="4400" b="1" dirty="0">
                <a:solidFill>
                  <a:srgbClr val="FFFF00"/>
                </a:solidFill>
              </a:rPr>
              <a:t>V1</a:t>
            </a:r>
            <a:r>
              <a:rPr lang="fr-FR" dirty="0"/>
              <a:t> – PHRC REST</a:t>
            </a:r>
            <a:br>
              <a:rPr lang="fr-FR" dirty="0"/>
            </a:br>
            <a:r>
              <a:rPr lang="fr-FR" dirty="0"/>
              <a:t>                                              </a:t>
            </a:r>
            <a:r>
              <a:rPr lang="fr-FR" sz="1800" b="1" dirty="0" err="1">
                <a:solidFill>
                  <a:srgbClr val="FFFF00"/>
                </a:solidFill>
              </a:rPr>
              <a:t>RE</a:t>
            </a:r>
            <a:r>
              <a:rPr lang="fr-FR" sz="1800" dirty="0" err="1"/>
              <a:t>duire</a:t>
            </a:r>
            <a:r>
              <a:rPr lang="fr-FR" sz="1800" dirty="0"/>
              <a:t> le </a:t>
            </a:r>
            <a:r>
              <a:rPr lang="fr-FR" sz="1800" b="1" dirty="0">
                <a:solidFill>
                  <a:srgbClr val="FFFF00"/>
                </a:solidFill>
              </a:rPr>
              <a:t>S</a:t>
            </a:r>
            <a:r>
              <a:rPr lang="fr-FR" sz="1800" dirty="0"/>
              <a:t>tress au </a:t>
            </a:r>
            <a:r>
              <a:rPr lang="fr-FR" sz="1800" b="1" dirty="0">
                <a:solidFill>
                  <a:srgbClr val="FFFF00"/>
                </a:solidFill>
              </a:rPr>
              <a:t>T</a:t>
            </a:r>
            <a:r>
              <a:rPr lang="fr-FR" sz="1800" dirty="0"/>
              <a:t>ravail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C6120-A23D-4134-A59E-F9A46A389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198" y="824174"/>
            <a:ext cx="1858130" cy="869873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671728" y="2083444"/>
            <a:ext cx="11186897" cy="4540675"/>
            <a:chOff x="671728" y="2083444"/>
            <a:chExt cx="11186897" cy="4540675"/>
          </a:xfrm>
        </p:grpSpPr>
        <p:grpSp>
          <p:nvGrpSpPr>
            <p:cNvPr id="38" name="Groupe 37"/>
            <p:cNvGrpSpPr/>
            <p:nvPr/>
          </p:nvGrpSpPr>
          <p:grpSpPr>
            <a:xfrm>
              <a:off x="7191375" y="2185469"/>
              <a:ext cx="4667250" cy="4438650"/>
              <a:chOff x="7191375" y="2185469"/>
              <a:chExt cx="4667250" cy="4438650"/>
            </a:xfrm>
          </p:grpSpPr>
          <p:sp>
            <p:nvSpPr>
              <p:cNvPr id="35" name="Trapèze 34"/>
              <p:cNvSpPr/>
              <p:nvPr/>
            </p:nvSpPr>
            <p:spPr>
              <a:xfrm>
                <a:off x="7191375" y="2185469"/>
                <a:ext cx="4667250" cy="4438650"/>
              </a:xfrm>
              <a:prstGeom prst="trapezoid">
                <a:avLst/>
              </a:prstGeom>
              <a:solidFill>
                <a:srgbClr val="FFFF99"/>
              </a:solidFill>
              <a:ln w="28575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rgbClr val="00FF00"/>
                    </a:solidFill>
                  </a:ln>
                </a:endParaRP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943EB216-679A-4434-B678-5081D1915E0A}"/>
                  </a:ext>
                </a:extLst>
              </p:cNvPr>
              <p:cNvSpPr txBox="1"/>
              <p:nvPr/>
            </p:nvSpPr>
            <p:spPr>
              <a:xfrm rot="1955857">
                <a:off x="8164260" y="3462857"/>
                <a:ext cx="3296729" cy="467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fr-FR" sz="3600" b="1" cap="small" dirty="0">
                    <a:solidFill>
                      <a:srgbClr val="FF0000"/>
                    </a:solidFill>
                  </a:rPr>
                  <a:t>Bibliothérapie</a:t>
                </a:r>
                <a:endParaRPr lang="fr-FR" dirty="0"/>
              </a:p>
            </p:txBody>
          </p:sp>
          <p:grpSp>
            <p:nvGrpSpPr>
              <p:cNvPr id="36" name="Groupe 35"/>
              <p:cNvGrpSpPr/>
              <p:nvPr/>
            </p:nvGrpSpPr>
            <p:grpSpPr>
              <a:xfrm rot="19367696">
                <a:off x="8361218" y="4605957"/>
                <a:ext cx="1989154" cy="1358558"/>
                <a:chOff x="8047868" y="4207846"/>
                <a:chExt cx="1989154" cy="1358558"/>
              </a:xfrm>
            </p:grpSpPr>
            <p:grpSp>
              <p:nvGrpSpPr>
                <p:cNvPr id="25" name="Groupe 24"/>
                <p:cNvGrpSpPr/>
                <p:nvPr/>
              </p:nvGrpSpPr>
              <p:grpSpPr>
                <a:xfrm rot="1120547">
                  <a:off x="9039633" y="4575641"/>
                  <a:ext cx="997389" cy="990763"/>
                  <a:chOff x="4618651" y="5338424"/>
                  <a:chExt cx="997389" cy="990763"/>
                </a:xfrm>
              </p:grpSpPr>
              <p:sp>
                <p:nvSpPr>
                  <p:cNvPr id="26" name="ZoneTexte 25">
                    <a:extLst>
                      <a:ext uri="{FF2B5EF4-FFF2-40B4-BE49-F238E27FC236}">
                        <a16:creationId xmlns:a16="http://schemas.microsoft.com/office/drawing/2014/main" id="{B3486A2D-252F-41CD-8F3C-A6DEF0CAC435}"/>
                      </a:ext>
                    </a:extLst>
                  </p:cNvPr>
                  <p:cNvSpPr txBox="1"/>
                  <p:nvPr/>
                </p:nvSpPr>
                <p:spPr>
                  <a:xfrm rot="21090919">
                    <a:off x="4624493" y="5338424"/>
                    <a:ext cx="45557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3600" b="1" dirty="0">
                        <a:solidFill>
                          <a:srgbClr val="FF0000"/>
                        </a:solidFill>
                      </a:rPr>
                      <a:t>7</a:t>
                    </a:r>
                    <a:endParaRPr lang="fr-FR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7" name="ZoneTexte 26">
                    <a:extLst>
                      <a:ext uri="{FF2B5EF4-FFF2-40B4-BE49-F238E27FC236}">
                        <a16:creationId xmlns:a16="http://schemas.microsoft.com/office/drawing/2014/main" id="{237D585D-85BF-4216-8FFF-F039B6083EAF}"/>
                      </a:ext>
                    </a:extLst>
                  </p:cNvPr>
                  <p:cNvSpPr txBox="1"/>
                  <p:nvPr/>
                </p:nvSpPr>
                <p:spPr>
                  <a:xfrm rot="21111992">
                    <a:off x="4618651" y="5867522"/>
                    <a:ext cx="99738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2400" b="1" dirty="0">
                        <a:solidFill>
                          <a:srgbClr val="0000FF"/>
                        </a:solidFill>
                      </a:rPr>
                      <a:t>7 </a:t>
                    </a:r>
                    <a:r>
                      <a:rPr lang="fr-FR" sz="2400" b="1" baseline="30000" dirty="0">
                        <a:solidFill>
                          <a:srgbClr val="0000FF"/>
                        </a:solidFill>
                      </a:rPr>
                      <a:t>pages</a:t>
                    </a:r>
                    <a:endParaRPr lang="fr-FR" sz="1200" b="1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  <p:pic>
              <p:nvPicPr>
                <p:cNvPr id="32" name="Image 31">
                  <a:extLst>
                    <a:ext uri="{FF2B5EF4-FFF2-40B4-BE49-F238E27FC236}">
                      <a16:creationId xmlns:a16="http://schemas.microsoft.com/office/drawing/2014/main" id="{8154E5B8-B62F-44D5-9EF1-2899F82DA3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1158971">
                  <a:off x="8047868" y="4207846"/>
                  <a:ext cx="1028129" cy="1115247"/>
                </a:xfrm>
                <a:prstGeom prst="rect">
                  <a:avLst/>
                </a:prstGeom>
              </p:spPr>
            </p:pic>
          </p:grpSp>
        </p:grpSp>
        <p:sp>
          <p:nvSpPr>
            <p:cNvPr id="30" name="Ellipse 29"/>
            <p:cNvSpPr/>
            <p:nvPr/>
          </p:nvSpPr>
          <p:spPr>
            <a:xfrm rot="1459276">
              <a:off x="9274844" y="4728358"/>
              <a:ext cx="592429" cy="610798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671728" y="2083444"/>
              <a:ext cx="6400800" cy="4540675"/>
              <a:chOff x="671728" y="2083444"/>
              <a:chExt cx="6400800" cy="4540675"/>
            </a:xfrm>
          </p:grpSpPr>
          <p:grpSp>
            <p:nvGrpSpPr>
              <p:cNvPr id="37" name="Groupe 36"/>
              <p:cNvGrpSpPr/>
              <p:nvPr/>
            </p:nvGrpSpPr>
            <p:grpSpPr>
              <a:xfrm>
                <a:off x="671728" y="2083444"/>
                <a:ext cx="6400800" cy="4540675"/>
                <a:chOff x="671728" y="2083444"/>
                <a:chExt cx="6400800" cy="4540675"/>
              </a:xfrm>
            </p:grpSpPr>
            <p:sp>
              <p:nvSpPr>
                <p:cNvPr id="34" name="Rectangle à coins arrondis 33"/>
                <p:cNvSpPr/>
                <p:nvPr/>
              </p:nvSpPr>
              <p:spPr>
                <a:xfrm>
                  <a:off x="671728" y="2185469"/>
                  <a:ext cx="6400800" cy="4438650"/>
                </a:xfrm>
                <a:prstGeom prst="roundRect">
                  <a:avLst/>
                </a:prstGeom>
                <a:solidFill>
                  <a:srgbClr val="FFCC00"/>
                </a:solidFill>
                <a:ln w="28575"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943EB216-679A-4434-B678-5081D1915E0A}"/>
                    </a:ext>
                  </a:extLst>
                </p:cNvPr>
                <p:cNvSpPr txBox="1"/>
                <p:nvPr/>
              </p:nvSpPr>
              <p:spPr>
                <a:xfrm rot="18488561">
                  <a:off x="291767" y="3737788"/>
                  <a:ext cx="3776317" cy="4676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2800"/>
                    </a:lnSpc>
                  </a:pPr>
                  <a:r>
                    <a:rPr lang="fr-FR" sz="3600" b="1" cap="small" dirty="0">
                      <a:solidFill>
                        <a:srgbClr val="FF0000"/>
                      </a:solidFill>
                    </a:rPr>
                    <a:t>Programme TCC</a:t>
                  </a:r>
                  <a:endParaRPr lang="fr-FR" sz="2000" b="1" cap="small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8" name="Groupe 7"/>
                <p:cNvGrpSpPr/>
                <p:nvPr/>
              </p:nvGrpSpPr>
              <p:grpSpPr>
                <a:xfrm>
                  <a:off x="3901254" y="2368319"/>
                  <a:ext cx="2713404" cy="1347990"/>
                  <a:chOff x="3901254" y="2558819"/>
                  <a:chExt cx="2713404" cy="1347990"/>
                </a:xfrm>
              </p:grpSpPr>
              <p:pic>
                <p:nvPicPr>
                  <p:cNvPr id="6" name="Image 5">
                    <a:extLst>
                      <a:ext uri="{FF2B5EF4-FFF2-40B4-BE49-F238E27FC236}">
                        <a16:creationId xmlns:a16="http://schemas.microsoft.com/office/drawing/2014/main" id="{D9501FC3-7D01-44DA-94A4-C1639C35CB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1125869">
                    <a:off x="5556748" y="2815391"/>
                    <a:ext cx="1057910" cy="1091418"/>
                  </a:xfrm>
                  <a:prstGeom prst="rect">
                    <a:avLst/>
                  </a:prstGeom>
                </p:spPr>
              </p:pic>
              <p:sp>
                <p:nvSpPr>
                  <p:cNvPr id="10" name="ZoneTexte 9">
                    <a:extLst>
                      <a:ext uri="{FF2B5EF4-FFF2-40B4-BE49-F238E27FC236}">
                        <a16:creationId xmlns:a16="http://schemas.microsoft.com/office/drawing/2014/main" id="{237D585D-85BF-4216-8FFF-F039B6083EAF}"/>
                      </a:ext>
                    </a:extLst>
                  </p:cNvPr>
                  <p:cNvSpPr txBox="1"/>
                  <p:nvPr/>
                </p:nvSpPr>
                <p:spPr>
                  <a:xfrm rot="1119873">
                    <a:off x="5124381" y="2558819"/>
                    <a:ext cx="45557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3600" b="1" dirty="0">
                        <a:solidFill>
                          <a:srgbClr val="FF0000"/>
                        </a:solidFill>
                      </a:rPr>
                      <a:t>9</a:t>
                    </a:r>
                    <a:endParaRPr lang="fr-FR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0" name="ZoneTexte 19">
                    <a:extLst>
                      <a:ext uri="{FF2B5EF4-FFF2-40B4-BE49-F238E27FC236}">
                        <a16:creationId xmlns:a16="http://schemas.microsoft.com/office/drawing/2014/main" id="{237D585D-85BF-4216-8FFF-F039B6083EAF}"/>
                      </a:ext>
                    </a:extLst>
                  </p:cNvPr>
                  <p:cNvSpPr txBox="1"/>
                  <p:nvPr/>
                </p:nvSpPr>
                <p:spPr>
                  <a:xfrm rot="1119873">
                    <a:off x="3901254" y="2917851"/>
                    <a:ext cx="170168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fr-FR" sz="2400" b="1" dirty="0">
                        <a:solidFill>
                          <a:srgbClr val="0000FF"/>
                        </a:solidFill>
                      </a:rPr>
                      <a:t>2</a:t>
                    </a:r>
                    <a:r>
                      <a:rPr lang="fr-FR" sz="2400" b="1" baseline="30000" dirty="0">
                        <a:solidFill>
                          <a:srgbClr val="0000FF"/>
                        </a:solidFill>
                      </a:rPr>
                      <a:t>h</a:t>
                    </a:r>
                    <a:r>
                      <a:rPr lang="fr-FR" sz="2400" b="1" dirty="0">
                        <a:solidFill>
                          <a:srgbClr val="0000FF"/>
                        </a:solidFill>
                      </a:rPr>
                      <a:t> 49’ 35’’</a:t>
                    </a:r>
                    <a:endParaRPr lang="fr-FR" sz="1200" b="1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3" name="Groupe 2"/>
                <p:cNvGrpSpPr/>
                <p:nvPr/>
              </p:nvGrpSpPr>
              <p:grpSpPr>
                <a:xfrm rot="2236873">
                  <a:off x="3629593" y="3453627"/>
                  <a:ext cx="2572889" cy="1439632"/>
                  <a:chOff x="4161298" y="3990120"/>
                  <a:chExt cx="2572889" cy="1439632"/>
                </a:xfrm>
              </p:grpSpPr>
              <p:pic>
                <p:nvPicPr>
                  <p:cNvPr id="7" name="Image 6">
                    <a:extLst>
                      <a:ext uri="{FF2B5EF4-FFF2-40B4-BE49-F238E27FC236}">
                        <a16:creationId xmlns:a16="http://schemas.microsoft.com/office/drawing/2014/main" id="{1608333B-9CE3-481F-86D8-265744C55A5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rot="20536130">
                    <a:off x="5703586" y="3990120"/>
                    <a:ext cx="1030601" cy="1030601"/>
                  </a:xfrm>
                  <a:prstGeom prst="rect">
                    <a:avLst/>
                  </a:prstGeom>
                </p:spPr>
              </p:pic>
              <p:sp>
                <p:nvSpPr>
                  <p:cNvPr id="11" name="ZoneTexte 10">
                    <a:extLst>
                      <a:ext uri="{FF2B5EF4-FFF2-40B4-BE49-F238E27FC236}">
                        <a16:creationId xmlns:a16="http://schemas.microsoft.com/office/drawing/2014/main" id="{8845CAFE-0907-423E-A490-85284B3DB5DA}"/>
                      </a:ext>
                    </a:extLst>
                  </p:cNvPr>
                  <p:cNvSpPr txBox="1"/>
                  <p:nvPr/>
                </p:nvSpPr>
                <p:spPr>
                  <a:xfrm rot="20667450">
                    <a:off x="4982272" y="4209004"/>
                    <a:ext cx="726481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3600" b="1" dirty="0">
                        <a:solidFill>
                          <a:srgbClr val="FF0000"/>
                        </a:solidFill>
                      </a:rPr>
                      <a:t>30</a:t>
                    </a:r>
                    <a:endParaRPr lang="fr-FR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" name="ZoneTexte 20">
                    <a:extLst>
                      <a:ext uri="{FF2B5EF4-FFF2-40B4-BE49-F238E27FC236}">
                        <a16:creationId xmlns:a16="http://schemas.microsoft.com/office/drawing/2014/main" id="{237D585D-85BF-4216-8FFF-F039B6083EAF}"/>
                      </a:ext>
                    </a:extLst>
                  </p:cNvPr>
                  <p:cNvSpPr txBox="1"/>
                  <p:nvPr/>
                </p:nvSpPr>
                <p:spPr>
                  <a:xfrm rot="20593349">
                    <a:off x="4161298" y="4968087"/>
                    <a:ext cx="1701683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r"/>
                    <a:r>
                      <a:rPr lang="fr-FR" sz="2400" b="1" dirty="0">
                        <a:solidFill>
                          <a:srgbClr val="0000FF"/>
                        </a:solidFill>
                      </a:rPr>
                      <a:t>4</a:t>
                    </a:r>
                    <a:r>
                      <a:rPr lang="fr-FR" sz="2400" b="1" baseline="30000" dirty="0">
                        <a:solidFill>
                          <a:srgbClr val="0000FF"/>
                        </a:solidFill>
                      </a:rPr>
                      <a:t>h</a:t>
                    </a:r>
                    <a:r>
                      <a:rPr lang="fr-FR" sz="2400" b="1" dirty="0">
                        <a:solidFill>
                          <a:srgbClr val="0000FF"/>
                        </a:solidFill>
                      </a:rPr>
                      <a:t> 27’ 59’’</a:t>
                    </a:r>
                    <a:endParaRPr lang="fr-FR" sz="1200" b="1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  <p:grpSp>
              <p:nvGrpSpPr>
                <p:cNvPr id="33" name="Groupe 32"/>
                <p:cNvGrpSpPr/>
                <p:nvPr/>
              </p:nvGrpSpPr>
              <p:grpSpPr>
                <a:xfrm>
                  <a:off x="3645885" y="4844819"/>
                  <a:ext cx="2101613" cy="1483816"/>
                  <a:chOff x="3645885" y="4844819"/>
                  <a:chExt cx="2101613" cy="1483816"/>
                </a:xfrm>
              </p:grpSpPr>
              <p:pic>
                <p:nvPicPr>
                  <p:cNvPr id="5" name="Image 4">
                    <a:extLst>
                      <a:ext uri="{FF2B5EF4-FFF2-40B4-BE49-F238E27FC236}">
                        <a16:creationId xmlns:a16="http://schemas.microsoft.com/office/drawing/2014/main" id="{8154E5B8-B62F-44D5-9EF1-2899F82DA38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 rot="1158971">
                    <a:off x="4719369" y="5213388"/>
                    <a:ext cx="1028129" cy="1115247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Groupe 22"/>
                  <p:cNvGrpSpPr/>
                  <p:nvPr/>
                </p:nvGrpSpPr>
                <p:grpSpPr>
                  <a:xfrm rot="1169616">
                    <a:off x="3645885" y="4844819"/>
                    <a:ext cx="1178528" cy="1084845"/>
                    <a:chOff x="4750785" y="5368694"/>
                    <a:chExt cx="1178528" cy="1084845"/>
                  </a:xfrm>
                </p:grpSpPr>
                <p:sp>
                  <p:nvSpPr>
                    <p:cNvPr id="12" name="ZoneTexte 11">
                      <a:extLst>
                        <a:ext uri="{FF2B5EF4-FFF2-40B4-BE49-F238E27FC236}">
                          <a16:creationId xmlns:a16="http://schemas.microsoft.com/office/drawing/2014/main" id="{B3486A2D-252F-41CD-8F3C-A6DEF0CAC435}"/>
                        </a:ext>
                      </a:extLst>
                    </p:cNvPr>
                    <p:cNvSpPr txBox="1"/>
                    <p:nvPr/>
                  </p:nvSpPr>
                  <p:spPr>
                    <a:xfrm rot="4723">
                      <a:off x="5343456" y="5368694"/>
                      <a:ext cx="455574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3600" b="1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22" name="ZoneTexte 21">
                      <a:extLst>
                        <a:ext uri="{FF2B5EF4-FFF2-40B4-BE49-F238E27FC236}">
                          <a16:creationId xmlns:a16="http://schemas.microsoft.com/office/drawing/2014/main" id="{237D585D-85BF-4216-8FFF-F039B6083EAF}"/>
                        </a:ext>
                      </a:extLst>
                    </p:cNvPr>
                    <p:cNvSpPr txBox="1"/>
                    <p:nvPr/>
                  </p:nvSpPr>
                  <p:spPr>
                    <a:xfrm rot="21494203">
                      <a:off x="4750785" y="5991874"/>
                      <a:ext cx="117852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r"/>
                      <a:r>
                        <a:rPr lang="fr-FR" sz="2400" b="1" dirty="0">
                          <a:solidFill>
                            <a:srgbClr val="0000FF"/>
                          </a:solidFill>
                        </a:rPr>
                        <a:t>14 </a:t>
                      </a:r>
                      <a:r>
                        <a:rPr lang="fr-FR" sz="2400" b="1" baseline="30000" dirty="0">
                          <a:solidFill>
                            <a:srgbClr val="0000FF"/>
                          </a:solidFill>
                        </a:rPr>
                        <a:t>pages</a:t>
                      </a:r>
                      <a:endParaRPr lang="fr-FR" sz="1200" b="1" dirty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" name="Ellipse 12"/>
              <p:cNvSpPr/>
              <p:nvPr/>
            </p:nvSpPr>
            <p:spPr>
              <a:xfrm rot="1459276">
                <a:off x="5036385" y="2362462"/>
                <a:ext cx="592429" cy="610798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Ellipse 28"/>
              <p:cNvSpPr/>
              <p:nvPr/>
            </p:nvSpPr>
            <p:spPr>
              <a:xfrm rot="1459276">
                <a:off x="4250455" y="4976250"/>
                <a:ext cx="592429" cy="610798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Ellipse 30"/>
              <p:cNvSpPr/>
              <p:nvPr/>
            </p:nvSpPr>
            <p:spPr>
              <a:xfrm rot="1459276">
                <a:off x="4643920" y="3624465"/>
                <a:ext cx="620519" cy="610798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995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 rot="200610">
            <a:off x="4660109" y="2746068"/>
            <a:ext cx="956474" cy="1449328"/>
            <a:chOff x="4241009" y="2746068"/>
            <a:chExt cx="956474" cy="1449328"/>
          </a:xfrm>
        </p:grpSpPr>
        <p:pic>
          <p:nvPicPr>
            <p:cNvPr id="8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009" y="2746068"/>
              <a:ext cx="956474" cy="929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4273240" y="3672176"/>
              <a:ext cx="897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Luisa Weiner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 rot="20537271">
            <a:off x="7326293" y="2807813"/>
            <a:ext cx="1647771" cy="1153988"/>
            <a:chOff x="6833424" y="2816696"/>
            <a:chExt cx="1647771" cy="1153988"/>
          </a:xfrm>
        </p:grpSpPr>
        <p:pic>
          <p:nvPicPr>
            <p:cNvPr id="9" name="Picture 2" descr="ABContactPhotoView_FullscreenPhoto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209914">
              <a:off x="7438861" y="2816696"/>
              <a:ext cx="720725" cy="71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 rot="1387462">
              <a:off x="6833424" y="3447464"/>
              <a:ext cx="1647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Anna</a:t>
              </a:r>
            </a:p>
            <a:p>
              <a:pPr algn="ctr"/>
              <a:r>
                <a:rPr lang="fr-FR" sz="1400" dirty="0" err="1"/>
                <a:t>Zinetti</a:t>
              </a:r>
              <a:r>
                <a:rPr lang="fr-FR" sz="1400" dirty="0"/>
                <a:t> </a:t>
              </a:r>
              <a:r>
                <a:rPr lang="fr-FR" sz="1400" dirty="0" err="1"/>
                <a:t>Bertschy</a:t>
              </a:r>
              <a:endParaRPr lang="fr-FR" sz="1400" dirty="0"/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0C0C6120-A23D-4134-A59E-F9A46A3891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6009" y="2759380"/>
            <a:ext cx="2736319" cy="1280992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3121494" y="2789565"/>
            <a:ext cx="1036794" cy="1278870"/>
            <a:chOff x="733646" y="2752234"/>
            <a:chExt cx="1036794" cy="1278870"/>
          </a:xfrm>
        </p:grpSpPr>
        <p:pic>
          <p:nvPicPr>
            <p:cNvPr id="1026" name="Picture 2" descr="C:\Users\zinettia\AppData\Local\Microsoft\Windows\Temporary Internet Files\Content.Outlook\RGNZPGE2\IMG_20200829_170341_resized_20200909_051223218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718128">
              <a:off x="733646" y="2752234"/>
              <a:ext cx="850606" cy="798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 rot="20642240">
              <a:off x="872928" y="3507884"/>
              <a:ext cx="897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Isabelle Frey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 rot="1141824">
            <a:off x="10953707" y="4702487"/>
            <a:ext cx="897512" cy="1138624"/>
            <a:chOff x="10293531" y="5368729"/>
            <a:chExt cx="897512" cy="113862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349251" y="5368729"/>
              <a:ext cx="718150" cy="677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10293531" y="5984133"/>
              <a:ext cx="897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Floriane</a:t>
              </a:r>
            </a:p>
            <a:p>
              <a:pPr algn="ctr"/>
              <a:r>
                <a:rPr lang="fr-FR" sz="1400" dirty="0" err="1"/>
                <a:t>Douhet</a:t>
              </a:r>
              <a:endParaRPr lang="fr-FR" sz="14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 rot="19494880">
            <a:off x="253803" y="2993378"/>
            <a:ext cx="952962" cy="1097242"/>
            <a:chOff x="853878" y="2993378"/>
            <a:chExt cx="952962" cy="1097242"/>
          </a:xfrm>
        </p:grpSpPr>
        <p:pic>
          <p:nvPicPr>
            <p:cNvPr id="7" name="Picture 2" descr="b40c2771d8251fd326ebf674331f218d37f50c0c@zimbra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156670">
              <a:off x="1133475" y="2993378"/>
              <a:ext cx="673365" cy="6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ZoneTexte 15"/>
            <p:cNvSpPr txBox="1"/>
            <p:nvPr/>
          </p:nvSpPr>
          <p:spPr>
            <a:xfrm rot="1203647">
              <a:off x="853878" y="3567400"/>
              <a:ext cx="897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Aurélie Fritsch</a:t>
              </a:r>
            </a:p>
          </p:txBody>
        </p:sp>
      </p:grpSp>
      <p:sp>
        <p:nvSpPr>
          <p:cNvPr id="19" name="ZoneTexte 18"/>
          <p:cNvSpPr txBox="1"/>
          <p:nvPr/>
        </p:nvSpPr>
        <p:spPr>
          <a:xfrm rot="20503883">
            <a:off x="3201386" y="5611519"/>
            <a:ext cx="897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Hélène </a:t>
            </a:r>
            <a:r>
              <a:rPr lang="fr-FR" sz="1400" dirty="0" err="1"/>
              <a:t>Soavelo</a:t>
            </a:r>
            <a:endParaRPr lang="fr-FR" sz="1400" dirty="0"/>
          </a:p>
        </p:txBody>
      </p:sp>
      <p:grpSp>
        <p:nvGrpSpPr>
          <p:cNvPr id="18" name="Groupe 17"/>
          <p:cNvGrpSpPr/>
          <p:nvPr/>
        </p:nvGrpSpPr>
        <p:grpSpPr>
          <a:xfrm rot="1668308">
            <a:off x="4327402" y="5080412"/>
            <a:ext cx="1006861" cy="1201315"/>
            <a:chOff x="3552718" y="4827334"/>
            <a:chExt cx="1006861" cy="1201315"/>
          </a:xfrm>
        </p:grpSpPr>
        <p:pic>
          <p:nvPicPr>
            <p:cNvPr id="1027" name="Picture 3" descr="C:\Users\zinettia\AppData\Local\Microsoft\Windows\Temporary Internet Files\Content.Outlook\RGNZPGE2\romane (3)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518725">
              <a:off x="3552718" y="4827334"/>
              <a:ext cx="739459" cy="736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 rot="20467672">
              <a:off x="3662067" y="5505429"/>
              <a:ext cx="897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Romane Goy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 rot="20884963">
            <a:off x="6800722" y="5098724"/>
            <a:ext cx="1034533" cy="1197364"/>
            <a:chOff x="6389903" y="4932263"/>
            <a:chExt cx="1034533" cy="1309743"/>
          </a:xfrm>
        </p:grpSpPr>
        <p:pic>
          <p:nvPicPr>
            <p:cNvPr id="1028" name="Picture 4" descr="C:\Users\zinettia\AppData\Local\Microsoft\Windows\Temporary Internet Files\Content.Outlook\RGNZPGE2\Photo Anne GOEPPER.jpg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253381">
              <a:off x="6652911" y="4932263"/>
              <a:ext cx="771525" cy="853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ZoneTexte 24"/>
            <p:cNvSpPr txBox="1"/>
            <p:nvPr/>
          </p:nvSpPr>
          <p:spPr>
            <a:xfrm rot="1292934">
              <a:off x="6389903" y="5718787"/>
              <a:ext cx="897512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Anne </a:t>
              </a:r>
              <a:r>
                <a:rPr lang="fr-FR" sz="1400" dirty="0" err="1"/>
                <a:t>Goepper</a:t>
              </a:r>
              <a:endParaRPr lang="fr-FR" sz="1400" dirty="0"/>
            </a:p>
          </p:txBody>
        </p:sp>
      </p:grpSp>
      <p:pic>
        <p:nvPicPr>
          <p:cNvPr id="1029" name="Picture 5" descr="C:\Users\zinettia\AppData\Local\Microsoft\Windows\Temporary Internet Files\Content.Outlook\RGNZPGE2\IMG_9047.JPG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83"/>
          <a:stretch/>
        </p:blipFill>
        <p:spPr bwMode="auto">
          <a:xfrm rot="6141883">
            <a:off x="7436504" y="-24798"/>
            <a:ext cx="1999711" cy="279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inettia\AppData\Local\Microsoft\Windows\Temporary Internet Files\Content.Outlook\RGNZPGE2\090cdf2b-a776-4322-847f-5f65c856a6cd.JP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85127">
            <a:off x="442455" y="542227"/>
            <a:ext cx="2770193" cy="180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e 23"/>
          <p:cNvGrpSpPr/>
          <p:nvPr/>
        </p:nvGrpSpPr>
        <p:grpSpPr>
          <a:xfrm rot="21074624">
            <a:off x="7913602" y="4631462"/>
            <a:ext cx="1800224" cy="1279461"/>
            <a:chOff x="7572376" y="4795170"/>
            <a:chExt cx="1800224" cy="1279461"/>
          </a:xfrm>
        </p:grpSpPr>
        <p:pic>
          <p:nvPicPr>
            <p:cNvPr id="23" name="Picture 2" descr="C:\Users\zinettia\AppData\Local\Microsoft\Windows\Temporary Internet Files\Content.Outlook\RGNZPGE2\IMG_20200511_105334.jpg"/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61002" y="4795170"/>
              <a:ext cx="750714" cy="779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ZoneTexte 29"/>
            <p:cNvSpPr txBox="1"/>
            <p:nvPr/>
          </p:nvSpPr>
          <p:spPr>
            <a:xfrm>
              <a:off x="7572376" y="5551411"/>
              <a:ext cx="1800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Anne-Aline</a:t>
              </a:r>
            </a:p>
            <a:p>
              <a:pPr algn="ctr"/>
              <a:r>
                <a:rPr lang="fr-FR" sz="1400" dirty="0" err="1"/>
                <a:t>Catteau-Goethals</a:t>
              </a:r>
              <a:endParaRPr lang="fr-FR" sz="1400" dirty="0"/>
            </a:p>
          </p:txBody>
        </p:sp>
      </p:grpSp>
      <p:grpSp>
        <p:nvGrpSpPr>
          <p:cNvPr id="27" name="Groupe 26"/>
          <p:cNvGrpSpPr/>
          <p:nvPr/>
        </p:nvGrpSpPr>
        <p:grpSpPr>
          <a:xfrm rot="517166">
            <a:off x="6363754" y="2806063"/>
            <a:ext cx="897512" cy="1285670"/>
            <a:chOff x="5921065" y="2900201"/>
            <a:chExt cx="897512" cy="1285670"/>
          </a:xfrm>
        </p:grpSpPr>
        <p:pic>
          <p:nvPicPr>
            <p:cNvPr id="26" name="Picture 2" descr="C:\Users\zinettia\AppData\Local\Microsoft\Windows\Temporary Internet Files\Content.Outlook\RGNZPGE2\MENGIN_Amaury (2).jpg"/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32629" y="2900201"/>
              <a:ext cx="879881" cy="827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ZoneTexte 32"/>
            <p:cNvSpPr txBox="1"/>
            <p:nvPr/>
          </p:nvSpPr>
          <p:spPr>
            <a:xfrm>
              <a:off x="5921065" y="3662651"/>
              <a:ext cx="8975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Amaury </a:t>
              </a:r>
              <a:r>
                <a:rPr lang="fr-FR" sz="1400" dirty="0" err="1"/>
                <a:t>Mengin</a:t>
              </a:r>
              <a:endParaRPr lang="fr-FR" sz="1400" dirty="0"/>
            </a:p>
          </p:txBody>
        </p:sp>
      </p:grpSp>
      <p:grpSp>
        <p:nvGrpSpPr>
          <p:cNvPr id="28" name="Groupe 27"/>
          <p:cNvGrpSpPr/>
          <p:nvPr/>
        </p:nvGrpSpPr>
        <p:grpSpPr>
          <a:xfrm rot="21248609">
            <a:off x="5541808" y="4762432"/>
            <a:ext cx="1108385" cy="1274273"/>
            <a:chOff x="4587564" y="4917221"/>
            <a:chExt cx="1108385" cy="1274273"/>
          </a:xfrm>
        </p:grpSpPr>
        <p:pic>
          <p:nvPicPr>
            <p:cNvPr id="35" name="Immagine 8"/>
            <p:cNvPicPr/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33533" y="4917221"/>
              <a:ext cx="883050" cy="736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ZoneTexte 35"/>
            <p:cNvSpPr txBox="1"/>
            <p:nvPr/>
          </p:nvSpPr>
          <p:spPr>
            <a:xfrm>
              <a:off x="4587564" y="5668274"/>
              <a:ext cx="11083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Elena Costache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 rot="20879292">
            <a:off x="296519" y="4763384"/>
            <a:ext cx="954982" cy="1190772"/>
            <a:chOff x="872569" y="5239003"/>
            <a:chExt cx="954982" cy="1190772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1495" y="5239003"/>
              <a:ext cx="744615" cy="688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ZoneTexte 40"/>
            <p:cNvSpPr txBox="1"/>
            <p:nvPr/>
          </p:nvSpPr>
          <p:spPr>
            <a:xfrm>
              <a:off x="872569" y="5906555"/>
              <a:ext cx="954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Laure </a:t>
              </a:r>
              <a:r>
                <a:rPr lang="fr-FR" sz="1400" dirty="0" err="1"/>
                <a:t>Wernert</a:t>
              </a:r>
              <a:endParaRPr lang="fr-FR" sz="1400" dirty="0"/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30215">
            <a:off x="3198192" y="4775871"/>
            <a:ext cx="687415" cy="68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e 19"/>
          <p:cNvGrpSpPr/>
          <p:nvPr/>
        </p:nvGrpSpPr>
        <p:grpSpPr>
          <a:xfrm rot="368787">
            <a:off x="1240608" y="4953581"/>
            <a:ext cx="1768193" cy="1211094"/>
            <a:chOff x="1278553" y="4905723"/>
            <a:chExt cx="1768193" cy="1211094"/>
          </a:xfrm>
        </p:grpSpPr>
        <p:sp>
          <p:nvSpPr>
            <p:cNvPr id="40" name="ZoneTexte 39"/>
            <p:cNvSpPr txBox="1"/>
            <p:nvPr/>
          </p:nvSpPr>
          <p:spPr>
            <a:xfrm>
              <a:off x="1278553" y="5593597"/>
              <a:ext cx="17681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/>
                <a:t>Monia</a:t>
              </a:r>
              <a:endParaRPr lang="fr-FR" sz="1400" dirty="0"/>
            </a:p>
            <a:p>
              <a:pPr algn="ctr"/>
              <a:r>
                <a:rPr lang="fr-FR" sz="1400" dirty="0"/>
                <a:t>Ben Hadj Hamed</a:t>
              </a:r>
            </a:p>
          </p:txBody>
        </p:sp>
        <p:pic>
          <p:nvPicPr>
            <p:cNvPr id="17" name="Image 3" descr="image001"/>
            <p:cNvPicPr>
              <a:picLocks noChangeAspect="1" noChangeArrowheads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69152" y="4905723"/>
              <a:ext cx="778646" cy="703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5185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28238-493D-421C-A09D-4C4895F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988585"/>
            <a:ext cx="9613861" cy="1080938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fr-FR" dirty="0"/>
              <a:t>Version psychothérapie – </a:t>
            </a:r>
            <a:r>
              <a:rPr lang="fr-FR" sz="4400" b="1" dirty="0">
                <a:solidFill>
                  <a:srgbClr val="FFFF00"/>
                </a:solidFill>
              </a:rPr>
              <a:t>V1</a:t>
            </a:r>
            <a:r>
              <a:rPr lang="fr-FR" dirty="0"/>
              <a:t> – PHRC REST</a:t>
            </a:r>
            <a:br>
              <a:rPr lang="fr-FR" dirty="0"/>
            </a:br>
            <a:r>
              <a:rPr lang="fr-FR" dirty="0"/>
              <a:t>                                              </a:t>
            </a:r>
            <a:r>
              <a:rPr lang="fr-FR" sz="1800" b="1" dirty="0" err="1">
                <a:solidFill>
                  <a:srgbClr val="FFFF00"/>
                </a:solidFill>
              </a:rPr>
              <a:t>RE</a:t>
            </a:r>
            <a:r>
              <a:rPr lang="fr-FR" sz="1800" dirty="0" err="1"/>
              <a:t>duire</a:t>
            </a:r>
            <a:r>
              <a:rPr lang="fr-FR" sz="1800" dirty="0"/>
              <a:t> le </a:t>
            </a:r>
            <a:r>
              <a:rPr lang="fr-FR" sz="1800" b="1" dirty="0">
                <a:solidFill>
                  <a:srgbClr val="FFFF00"/>
                </a:solidFill>
              </a:rPr>
              <a:t>S</a:t>
            </a:r>
            <a:r>
              <a:rPr lang="fr-FR" sz="1800" dirty="0"/>
              <a:t>tress au </a:t>
            </a:r>
            <a:r>
              <a:rPr lang="fr-FR" sz="1800" b="1" dirty="0">
                <a:solidFill>
                  <a:srgbClr val="FFFF00"/>
                </a:solidFill>
              </a:rPr>
              <a:t>T</a:t>
            </a:r>
            <a:r>
              <a:rPr lang="fr-FR" sz="1800" dirty="0"/>
              <a:t>ravail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C6120-A23D-4134-A59E-F9A46A389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198" y="824174"/>
            <a:ext cx="1858130" cy="8698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43EB216-679A-4434-B678-5081D1915E0A}"/>
              </a:ext>
            </a:extLst>
          </p:cNvPr>
          <p:cNvSpPr txBox="1"/>
          <p:nvPr/>
        </p:nvSpPr>
        <p:spPr>
          <a:xfrm>
            <a:off x="1552159" y="2398915"/>
            <a:ext cx="88888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DESIGN de l’étude clinique</a:t>
            </a:r>
            <a:endParaRPr lang="fr-FR" sz="3200" b="1" dirty="0">
              <a:solidFill>
                <a:srgbClr val="FFFF00"/>
              </a:solidFill>
            </a:endParaRPr>
          </a:p>
          <a:p>
            <a:pPr marL="179387">
              <a:spcBef>
                <a:spcPts val="1800"/>
              </a:spcBef>
            </a:pPr>
            <a:r>
              <a:rPr lang="fr-FR" sz="2800" b="1" cap="small" dirty="0"/>
              <a:t>Étude interrégionale – multicentrique – prospective</a:t>
            </a:r>
            <a:br>
              <a:rPr lang="fr-FR" sz="2800" b="1" cap="small" dirty="0"/>
            </a:br>
            <a:r>
              <a:rPr lang="fr-FR" sz="2800" b="1" cap="small" dirty="0"/>
              <a:t> randomisée – ouverte – contrôlée en 2 gr parallèles</a:t>
            </a:r>
          </a:p>
          <a:p>
            <a:pPr marL="179387">
              <a:spcBef>
                <a:spcPts val="1800"/>
              </a:spcBef>
            </a:pPr>
            <a:r>
              <a:rPr lang="fr-FR" sz="2800" b="1" dirty="0">
                <a:solidFill>
                  <a:srgbClr val="FFFF00"/>
                </a:solidFill>
              </a:rPr>
              <a:t>objectif principal</a:t>
            </a:r>
            <a:r>
              <a:rPr lang="fr-FR" sz="2800" b="1" dirty="0"/>
              <a:t> =&gt; </a:t>
            </a:r>
            <a:r>
              <a:rPr lang="fr-FR" sz="2800" dirty="0"/>
              <a:t>Évaluer l’efficacité d’un programme TCC en ligne innovant (7 étapes, 8 </a:t>
            </a:r>
            <a:r>
              <a:rPr lang="fr-FR" sz="2800" dirty="0" err="1"/>
              <a:t>sem</a:t>
            </a:r>
            <a:r>
              <a:rPr lang="fr-FR" sz="2800" dirty="0"/>
              <a:t>) visant diminution stress des professionnels de santé (contexte: lutte contre covid-19)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76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28238-493D-421C-A09D-4C4895F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988585"/>
            <a:ext cx="9613861" cy="1080938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fr-FR" dirty="0"/>
              <a:t>Version psychothérapie – </a:t>
            </a:r>
            <a:r>
              <a:rPr lang="fr-FR" sz="4400" b="1" dirty="0">
                <a:solidFill>
                  <a:srgbClr val="FFFF00"/>
                </a:solidFill>
              </a:rPr>
              <a:t>V1</a:t>
            </a:r>
            <a:r>
              <a:rPr lang="fr-FR" dirty="0"/>
              <a:t> – PHRC REST</a:t>
            </a:r>
            <a:br>
              <a:rPr lang="fr-FR" dirty="0"/>
            </a:br>
            <a:r>
              <a:rPr lang="fr-FR" dirty="0"/>
              <a:t>                                              </a:t>
            </a:r>
            <a:r>
              <a:rPr lang="fr-FR" sz="1800" b="1" dirty="0" err="1">
                <a:solidFill>
                  <a:srgbClr val="FFFF00"/>
                </a:solidFill>
              </a:rPr>
              <a:t>RE</a:t>
            </a:r>
            <a:r>
              <a:rPr lang="fr-FR" sz="1800" dirty="0" err="1"/>
              <a:t>duire</a:t>
            </a:r>
            <a:r>
              <a:rPr lang="fr-FR" sz="1800" dirty="0"/>
              <a:t> le </a:t>
            </a:r>
            <a:r>
              <a:rPr lang="fr-FR" sz="1800" b="1" dirty="0">
                <a:solidFill>
                  <a:srgbClr val="FFFF00"/>
                </a:solidFill>
              </a:rPr>
              <a:t>S</a:t>
            </a:r>
            <a:r>
              <a:rPr lang="fr-FR" sz="1800" dirty="0"/>
              <a:t>tress au </a:t>
            </a:r>
            <a:r>
              <a:rPr lang="fr-FR" sz="1800" b="1" dirty="0">
                <a:solidFill>
                  <a:srgbClr val="FFFF00"/>
                </a:solidFill>
              </a:rPr>
              <a:t>T</a:t>
            </a:r>
            <a:r>
              <a:rPr lang="fr-FR" sz="1800" dirty="0"/>
              <a:t>ravail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C6120-A23D-4134-A59E-F9A46A389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198" y="824174"/>
            <a:ext cx="1858130" cy="8698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43EB216-679A-4434-B678-5081D1915E0A}"/>
              </a:ext>
            </a:extLst>
          </p:cNvPr>
          <p:cNvSpPr txBox="1"/>
          <p:nvPr/>
        </p:nvSpPr>
        <p:spPr>
          <a:xfrm>
            <a:off x="2108780" y="2313852"/>
            <a:ext cx="608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CCCC00"/>
                </a:solidFill>
              </a:rPr>
              <a:t>DESIGN de l’étude clinique</a:t>
            </a:r>
            <a:endParaRPr lang="fr-FR" sz="3200" b="1" dirty="0">
              <a:solidFill>
                <a:srgbClr val="CCCC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7018E97-66EC-47F2-9541-88752E8B7DC0}"/>
              </a:ext>
            </a:extLst>
          </p:cNvPr>
          <p:cNvSpPr txBox="1"/>
          <p:nvPr/>
        </p:nvSpPr>
        <p:spPr>
          <a:xfrm>
            <a:off x="265810" y="4178596"/>
            <a:ext cx="1679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Inclusions N = 120</a:t>
            </a:r>
            <a:endParaRPr lang="fr-FR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89FEA26-37C0-4C2C-B651-6672C0F15E68}"/>
              </a:ext>
            </a:extLst>
          </p:cNvPr>
          <p:cNvSpPr txBox="1"/>
          <p:nvPr/>
        </p:nvSpPr>
        <p:spPr>
          <a:xfrm>
            <a:off x="8339486" y="4182129"/>
            <a:ext cx="1467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mesures 3m</a:t>
            </a:r>
            <a:endParaRPr lang="fr-FR" b="1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0F1616C-D7CE-41CA-A2D0-F885ACE5036F}"/>
              </a:ext>
            </a:extLst>
          </p:cNvPr>
          <p:cNvSpPr txBox="1"/>
          <p:nvPr/>
        </p:nvSpPr>
        <p:spPr>
          <a:xfrm>
            <a:off x="10363219" y="4185670"/>
            <a:ext cx="1467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mesures 6m</a:t>
            </a:r>
            <a:endParaRPr lang="fr-FR" b="1" dirty="0"/>
          </a:p>
        </p:txBody>
      </p:sp>
      <p:grpSp>
        <p:nvGrpSpPr>
          <p:cNvPr id="20" name="Groupe 19"/>
          <p:cNvGrpSpPr/>
          <p:nvPr/>
        </p:nvGrpSpPr>
        <p:grpSpPr>
          <a:xfrm>
            <a:off x="2342716" y="3097185"/>
            <a:ext cx="5493486" cy="3276138"/>
            <a:chOff x="2363970" y="3086548"/>
            <a:chExt cx="5493486" cy="3276138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B1A0E194-9248-408A-ACF1-5D81061D6826}"/>
                </a:ext>
              </a:extLst>
            </p:cNvPr>
            <p:cNvSpPr/>
            <p:nvPr/>
          </p:nvSpPr>
          <p:spPr>
            <a:xfrm>
              <a:off x="2363970" y="3086548"/>
              <a:ext cx="5493486" cy="2776458"/>
            </a:xfrm>
            <a:prstGeom prst="roundRect">
              <a:avLst/>
            </a:prstGeom>
            <a:solidFill>
              <a:srgbClr val="CC66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ED85368-5512-444A-A042-9C74572C7F4D}"/>
                </a:ext>
              </a:extLst>
            </p:cNvPr>
            <p:cNvSpPr txBox="1"/>
            <p:nvPr/>
          </p:nvSpPr>
          <p:spPr>
            <a:xfrm>
              <a:off x="2480933" y="4160870"/>
              <a:ext cx="1467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mesures PRE</a:t>
              </a:r>
              <a:endParaRPr lang="fr-FR" b="1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21EAEBA-72E7-4494-B96E-858CCA4A760A}"/>
                </a:ext>
              </a:extLst>
            </p:cNvPr>
            <p:cNvSpPr txBox="1"/>
            <p:nvPr/>
          </p:nvSpPr>
          <p:spPr>
            <a:xfrm>
              <a:off x="4345175" y="4164412"/>
              <a:ext cx="1467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mesures PDT</a:t>
              </a:r>
              <a:endParaRPr lang="fr-FR" b="1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BE8B14A-8210-435F-8C82-BB61661E5A37}"/>
                </a:ext>
              </a:extLst>
            </p:cNvPr>
            <p:cNvSpPr txBox="1"/>
            <p:nvPr/>
          </p:nvSpPr>
          <p:spPr>
            <a:xfrm>
              <a:off x="6209421" y="4178587"/>
              <a:ext cx="14672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mesures POST</a:t>
              </a:r>
              <a:endParaRPr lang="fr-FR" b="1" dirty="0"/>
            </a:p>
          </p:txBody>
        </p: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BADF314D-7B7A-45F1-938F-941B7EBF41A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3661782"/>
              <a:ext cx="1013639" cy="543561"/>
            </a:xfrm>
            <a:prstGeom prst="straightConnector1">
              <a:avLst/>
            </a:prstGeom>
            <a:ln w="28575">
              <a:solidFill>
                <a:srgbClr val="66FF3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EB101E24-DA08-4BE5-8C7F-43BC1C8D4739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6489399" y="5016667"/>
              <a:ext cx="460734" cy="486791"/>
            </a:xfrm>
            <a:prstGeom prst="straightConnector1">
              <a:avLst/>
            </a:prstGeom>
            <a:ln w="28575">
              <a:solidFill>
                <a:srgbClr val="66FF3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93EC647A-1A76-45FA-B514-00A4FB42E0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401" y="5962576"/>
              <a:ext cx="5376523" cy="15809"/>
            </a:xfrm>
            <a:prstGeom prst="straightConnector1">
              <a:avLst/>
            </a:prstGeom>
            <a:ln w="28575">
              <a:solidFill>
                <a:srgbClr val="66FF33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EFFAC4F-9CAE-4ED6-9FEA-77F504DD5FE2}"/>
                </a:ext>
              </a:extLst>
            </p:cNvPr>
            <p:cNvSpPr txBox="1"/>
            <p:nvPr/>
          </p:nvSpPr>
          <p:spPr>
            <a:xfrm>
              <a:off x="2563230" y="5962576"/>
              <a:ext cx="1748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66FF33"/>
                  </a:solidFill>
                </a:rPr>
                <a:t>8 semaines</a:t>
              </a:r>
              <a:endParaRPr lang="fr-FR" b="1" dirty="0">
                <a:solidFill>
                  <a:srgbClr val="66FF33"/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21208" y="6084227"/>
            <a:ext cx="11210544" cy="400110"/>
            <a:chOff x="521208" y="6084227"/>
            <a:chExt cx="11210544" cy="400110"/>
          </a:xfrm>
        </p:grpSpPr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2E09CFC1-A794-4BB8-8E30-C01E64BDD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208" y="6438240"/>
              <a:ext cx="11210544" cy="39441"/>
            </a:xfrm>
            <a:prstGeom prst="straightConnector1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4E80C4FE-C332-40DF-8F93-3721F8E56852}"/>
                </a:ext>
              </a:extLst>
            </p:cNvPr>
            <p:cNvSpPr txBox="1"/>
            <p:nvPr/>
          </p:nvSpPr>
          <p:spPr>
            <a:xfrm>
              <a:off x="7517220" y="6084227"/>
              <a:ext cx="4104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contacts tél via hotline - 6 mois</a:t>
              </a:r>
              <a:endParaRPr lang="fr-FR" b="1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48441" y="3941064"/>
            <a:ext cx="1694759" cy="1779974"/>
            <a:chOff x="1048441" y="3941064"/>
            <a:chExt cx="1694759" cy="1779974"/>
          </a:xfrm>
        </p:grpSpPr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48129BF2-EE10-4A60-B346-E117954B2134}"/>
                </a:ext>
              </a:extLst>
            </p:cNvPr>
            <p:cNvCxnSpPr>
              <a:cxnSpLocks/>
              <a:stCxn id="52" idx="0"/>
            </p:cNvCxnSpPr>
            <p:nvPr/>
          </p:nvCxnSpPr>
          <p:spPr>
            <a:xfrm flipV="1">
              <a:off x="1895821" y="3941064"/>
              <a:ext cx="15275" cy="1472197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EE213828-2096-45E4-AF33-8ED2400A4F2E}"/>
                </a:ext>
              </a:extLst>
            </p:cNvPr>
            <p:cNvSpPr txBox="1"/>
            <p:nvPr/>
          </p:nvSpPr>
          <p:spPr>
            <a:xfrm>
              <a:off x="1048441" y="5413261"/>
              <a:ext cx="16947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randomisation</a:t>
              </a:r>
              <a:endParaRPr lang="fr-FR" b="1" dirty="0">
                <a:solidFill>
                  <a:schemeClr val="accent4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1998921" y="3186210"/>
            <a:ext cx="4490478" cy="2578858"/>
            <a:chOff x="1998921" y="3186210"/>
            <a:chExt cx="4490478" cy="2578858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36C859D-98C8-4F7B-B57E-E791E0153FD2}"/>
                </a:ext>
              </a:extLst>
            </p:cNvPr>
            <p:cNvSpPr txBox="1"/>
            <p:nvPr/>
          </p:nvSpPr>
          <p:spPr>
            <a:xfrm>
              <a:off x="3941130" y="3186210"/>
              <a:ext cx="2268276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fr-FR" sz="2800" b="1" dirty="0">
                  <a:solidFill>
                    <a:srgbClr val="66FF33"/>
                  </a:solidFill>
                </a:rPr>
                <a:t>programme </a:t>
              </a:r>
              <a:br>
                <a:rPr lang="fr-FR" sz="2800" b="1" dirty="0">
                  <a:solidFill>
                    <a:srgbClr val="66FF33"/>
                  </a:solidFill>
                </a:rPr>
              </a:br>
              <a:r>
                <a:rPr lang="fr-FR" sz="2800" b="1" dirty="0">
                  <a:solidFill>
                    <a:srgbClr val="66FF33"/>
                  </a:solidFill>
                </a:rPr>
                <a:t>7 étapes</a:t>
              </a:r>
              <a:endParaRPr lang="fr-FR" sz="2000" b="1" dirty="0">
                <a:solidFill>
                  <a:srgbClr val="66FF33"/>
                </a:solidFill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A9C0D6B-5753-45C9-A83C-F7C4825F76E7}"/>
                </a:ext>
              </a:extLst>
            </p:cNvPr>
            <p:cNvSpPr txBox="1"/>
            <p:nvPr/>
          </p:nvSpPr>
          <p:spPr>
            <a:xfrm>
              <a:off x="3817094" y="5241848"/>
              <a:ext cx="2672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66FF33"/>
                  </a:solidFill>
                </a:rPr>
                <a:t>bibliothérapie</a:t>
              </a:r>
              <a:endParaRPr lang="fr-FR" sz="2400" b="1" dirty="0">
                <a:solidFill>
                  <a:srgbClr val="66FF33"/>
                </a:solidFill>
              </a:endParaRPr>
            </a:p>
          </p:txBody>
        </p: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366FA6F8-6F06-43EB-82D6-C837C8B91C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8921" y="3763927"/>
              <a:ext cx="1949305" cy="646330"/>
            </a:xfrm>
            <a:prstGeom prst="straightConnector1">
              <a:avLst/>
            </a:prstGeom>
            <a:ln w="28575">
              <a:solidFill>
                <a:srgbClr val="66FF3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4604BF4D-ADC7-4204-AAD2-399EE86DF404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2020199" y="4831650"/>
              <a:ext cx="1796895" cy="671808"/>
            </a:xfrm>
            <a:prstGeom prst="straightConnector1">
              <a:avLst/>
            </a:prstGeom>
            <a:ln w="28575">
              <a:solidFill>
                <a:srgbClr val="66FF33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030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28238-493D-421C-A09D-4C4895F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988585"/>
            <a:ext cx="9613861" cy="1080938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fr-FR" dirty="0"/>
              <a:t>Version psychothérapie – </a:t>
            </a:r>
            <a:r>
              <a:rPr lang="fr-FR" sz="4400" b="1" dirty="0">
                <a:solidFill>
                  <a:srgbClr val="FFFF00"/>
                </a:solidFill>
              </a:rPr>
              <a:t>V1</a:t>
            </a:r>
            <a:r>
              <a:rPr lang="fr-FR" dirty="0"/>
              <a:t> – PHRC REST</a:t>
            </a:r>
            <a:br>
              <a:rPr lang="fr-FR" dirty="0"/>
            </a:br>
            <a:r>
              <a:rPr lang="fr-FR" dirty="0"/>
              <a:t>                                              </a:t>
            </a:r>
            <a:r>
              <a:rPr lang="fr-FR" sz="1800" b="1" dirty="0" err="1">
                <a:solidFill>
                  <a:srgbClr val="FFFF00"/>
                </a:solidFill>
              </a:rPr>
              <a:t>RE</a:t>
            </a:r>
            <a:r>
              <a:rPr lang="fr-FR" sz="1800" dirty="0" err="1"/>
              <a:t>duire</a:t>
            </a:r>
            <a:r>
              <a:rPr lang="fr-FR" sz="1800" dirty="0"/>
              <a:t> le </a:t>
            </a:r>
            <a:r>
              <a:rPr lang="fr-FR" sz="1800" b="1" dirty="0">
                <a:solidFill>
                  <a:srgbClr val="FFFF00"/>
                </a:solidFill>
              </a:rPr>
              <a:t>S</a:t>
            </a:r>
            <a:r>
              <a:rPr lang="fr-FR" sz="1800" dirty="0"/>
              <a:t>tress au </a:t>
            </a:r>
            <a:r>
              <a:rPr lang="fr-FR" sz="1800" b="1" dirty="0">
                <a:solidFill>
                  <a:srgbClr val="FFFF00"/>
                </a:solidFill>
              </a:rPr>
              <a:t>T</a:t>
            </a:r>
            <a:r>
              <a:rPr lang="fr-FR" sz="1800" dirty="0"/>
              <a:t>ravail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C6120-A23D-4134-A59E-F9A46A389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198" y="824174"/>
            <a:ext cx="1858130" cy="8698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43EB216-679A-4434-B678-5081D1915E0A}"/>
              </a:ext>
            </a:extLst>
          </p:cNvPr>
          <p:cNvSpPr txBox="1"/>
          <p:nvPr/>
        </p:nvSpPr>
        <p:spPr>
          <a:xfrm>
            <a:off x="2909323" y="2292588"/>
            <a:ext cx="88888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Questionnaires</a:t>
            </a:r>
            <a:endParaRPr lang="fr-FR" sz="3200" b="1" dirty="0">
              <a:solidFill>
                <a:srgbClr val="FFFF00"/>
              </a:solidFill>
            </a:endParaRPr>
          </a:p>
          <a:p>
            <a:pPr marL="447675" indent="-268288">
              <a:spcBef>
                <a:spcPts val="1200"/>
              </a:spcBef>
              <a:buFontTx/>
              <a:buChar char="-"/>
            </a:pPr>
            <a:r>
              <a:rPr lang="fr-FR" sz="2800" dirty="0"/>
              <a:t>PSS – échelle de stress perçu</a:t>
            </a:r>
          </a:p>
          <a:p>
            <a:pPr marL="447675" indent="-268288">
              <a:buFontTx/>
              <a:buChar char="-"/>
            </a:pPr>
            <a:r>
              <a:rPr lang="fr-FR" sz="2800" dirty="0"/>
              <a:t>PCL-5 – trouble de stress post-traumatique</a:t>
            </a:r>
          </a:p>
          <a:p>
            <a:pPr marL="447675" indent="-268288">
              <a:buFontTx/>
              <a:buChar char="-"/>
            </a:pPr>
            <a:r>
              <a:rPr lang="fr-FR" sz="2800" dirty="0"/>
              <a:t>PHQ-2 – dépression et IS</a:t>
            </a:r>
          </a:p>
          <a:p>
            <a:pPr marL="447675" indent="-268288">
              <a:buFontTx/>
              <a:buChar char="-"/>
            </a:pPr>
            <a:r>
              <a:rPr lang="fr-FR" sz="2800" dirty="0"/>
              <a:t>CD-RISC-2 – résilience</a:t>
            </a:r>
          </a:p>
          <a:p>
            <a:pPr marL="447675" indent="-268288">
              <a:buFontTx/>
              <a:buChar char="-"/>
            </a:pPr>
            <a:r>
              <a:rPr lang="fr-FR" sz="2800" dirty="0"/>
              <a:t>QRA – rumination à propos du travail</a:t>
            </a:r>
          </a:p>
          <a:p>
            <a:pPr marL="447675" indent="-268288">
              <a:buFontTx/>
              <a:buChar char="-"/>
            </a:pPr>
            <a:r>
              <a:rPr lang="fr-FR" sz="2800" dirty="0"/>
              <a:t>ISI – troubles du sommeil</a:t>
            </a:r>
          </a:p>
          <a:p>
            <a:pPr marL="447675" indent="-268288">
              <a:buFontTx/>
              <a:buChar char="-"/>
            </a:pPr>
            <a:r>
              <a:rPr lang="fr-FR" sz="2800" dirty="0"/>
              <a:t>CSQ – satisfaction à propos du programme</a:t>
            </a:r>
          </a:p>
          <a:p>
            <a:pPr marL="447675" indent="-268288">
              <a:buFontTx/>
              <a:buChar char="-"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9D0B821-001A-4C8C-B01F-E51C86829A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61149">
            <a:off x="1265274" y="3718746"/>
            <a:ext cx="1201479" cy="92483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04C6AF7-A8CD-45ED-8711-68499461971C}"/>
              </a:ext>
            </a:extLst>
          </p:cNvPr>
          <p:cNvSpPr txBox="1"/>
          <p:nvPr/>
        </p:nvSpPr>
        <p:spPr>
          <a:xfrm rot="20667450">
            <a:off x="476973" y="4184800"/>
            <a:ext cx="874461" cy="71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fr-FR" sz="3600" b="1" dirty="0">
                <a:solidFill>
                  <a:srgbClr val="FFFF00"/>
                </a:solidFill>
              </a:rPr>
              <a:t>50 </a:t>
            </a:r>
            <a:r>
              <a:rPr lang="fr-FR" sz="2000" b="1" dirty="0">
                <a:solidFill>
                  <a:srgbClr val="FFFF00"/>
                </a:solidFill>
              </a:rPr>
              <a:t>items</a:t>
            </a:r>
            <a:endParaRPr lang="fr-F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7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28238-493D-421C-A09D-4C4895F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988585"/>
            <a:ext cx="9613861" cy="1080938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fr-FR" dirty="0"/>
              <a:t>Version psychothérapie – </a:t>
            </a:r>
            <a:r>
              <a:rPr lang="fr-FR" sz="4400" b="1" dirty="0">
                <a:solidFill>
                  <a:srgbClr val="FFFF00"/>
                </a:solidFill>
              </a:rPr>
              <a:t>V1</a:t>
            </a:r>
            <a:r>
              <a:rPr lang="fr-FR" dirty="0"/>
              <a:t> – PHRC REST</a:t>
            </a:r>
            <a:br>
              <a:rPr lang="fr-FR" dirty="0"/>
            </a:br>
            <a:r>
              <a:rPr lang="fr-FR" dirty="0"/>
              <a:t>                                              </a:t>
            </a:r>
            <a:r>
              <a:rPr lang="fr-FR" sz="1800" b="1" dirty="0" err="1">
                <a:solidFill>
                  <a:srgbClr val="FFFF00"/>
                </a:solidFill>
              </a:rPr>
              <a:t>RE</a:t>
            </a:r>
            <a:r>
              <a:rPr lang="fr-FR" sz="1800" dirty="0" err="1"/>
              <a:t>duire</a:t>
            </a:r>
            <a:r>
              <a:rPr lang="fr-FR" sz="1800" dirty="0"/>
              <a:t> le </a:t>
            </a:r>
            <a:r>
              <a:rPr lang="fr-FR" sz="1800" b="1" dirty="0">
                <a:solidFill>
                  <a:srgbClr val="FFFF00"/>
                </a:solidFill>
              </a:rPr>
              <a:t>S</a:t>
            </a:r>
            <a:r>
              <a:rPr lang="fr-FR" sz="1800" dirty="0"/>
              <a:t>tress au </a:t>
            </a:r>
            <a:r>
              <a:rPr lang="fr-FR" sz="1800" b="1" dirty="0">
                <a:solidFill>
                  <a:srgbClr val="FFFF00"/>
                </a:solidFill>
              </a:rPr>
              <a:t>T</a:t>
            </a:r>
            <a:r>
              <a:rPr lang="fr-FR" sz="1800" dirty="0"/>
              <a:t>ravail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C6120-A23D-4134-A59E-F9A46A389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198" y="824174"/>
            <a:ext cx="1858130" cy="8698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43EB216-679A-4434-B678-5081D1915E0A}"/>
              </a:ext>
            </a:extLst>
          </p:cNvPr>
          <p:cNvSpPr txBox="1"/>
          <p:nvPr/>
        </p:nvSpPr>
        <p:spPr>
          <a:xfrm>
            <a:off x="2909323" y="2410242"/>
            <a:ext cx="66918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FF00"/>
                </a:solidFill>
              </a:rPr>
              <a:t>6 Centres Hospitaliers</a:t>
            </a:r>
          </a:p>
          <a:p>
            <a:pPr marL="447675" indent="-268288">
              <a:spcBef>
                <a:spcPts val="1200"/>
              </a:spcBef>
              <a:buFontTx/>
              <a:buChar char="-"/>
            </a:pPr>
            <a:r>
              <a:rPr lang="fr-FR" sz="2800" u="sng" dirty="0"/>
              <a:t>Strasbourg</a:t>
            </a:r>
            <a:r>
              <a:rPr lang="fr-FR" sz="2800" dirty="0"/>
              <a:t> (porteur du projet)</a:t>
            </a:r>
          </a:p>
          <a:p>
            <a:pPr marL="447675" indent="-268288">
              <a:spcBef>
                <a:spcPts val="1200"/>
              </a:spcBef>
              <a:buFontTx/>
              <a:buChar char="-"/>
            </a:pPr>
            <a:r>
              <a:rPr lang="fr-FR" sz="2800" dirty="0"/>
              <a:t>Besançon</a:t>
            </a:r>
          </a:p>
          <a:p>
            <a:pPr marL="447675" indent="-268288">
              <a:buFontTx/>
              <a:buChar char="-"/>
            </a:pPr>
            <a:r>
              <a:rPr lang="fr-FR" sz="2800" dirty="0"/>
              <a:t>Colmar</a:t>
            </a:r>
          </a:p>
          <a:p>
            <a:pPr marL="447675" indent="-268288">
              <a:buFontTx/>
              <a:buChar char="-"/>
            </a:pPr>
            <a:r>
              <a:rPr lang="fr-FR" sz="2800" dirty="0"/>
              <a:t>Dijon</a:t>
            </a:r>
          </a:p>
          <a:p>
            <a:pPr marL="447675" indent="-268288">
              <a:buFontTx/>
              <a:buChar char="-"/>
            </a:pPr>
            <a:r>
              <a:rPr lang="fr-FR" sz="2800" dirty="0"/>
              <a:t>Mulhouse</a:t>
            </a:r>
          </a:p>
          <a:p>
            <a:pPr marL="447675" indent="-268288">
              <a:buFontTx/>
              <a:buChar char="-"/>
            </a:pPr>
            <a:r>
              <a:rPr lang="fr-FR" sz="2800" dirty="0"/>
              <a:t>Nancy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2869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28238-493D-421C-A09D-4C4895F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988585"/>
            <a:ext cx="9613861" cy="1080938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fr-FR" dirty="0"/>
              <a:t>Version psychothérapie – </a:t>
            </a:r>
            <a:r>
              <a:rPr lang="fr-FR" sz="4400" b="1" dirty="0">
                <a:solidFill>
                  <a:srgbClr val="FFFF00"/>
                </a:solidFill>
              </a:rPr>
              <a:t>V1</a:t>
            </a:r>
            <a:r>
              <a:rPr lang="fr-FR" dirty="0"/>
              <a:t> – PHRC REST</a:t>
            </a:r>
            <a:br>
              <a:rPr lang="fr-FR" dirty="0"/>
            </a:br>
            <a:r>
              <a:rPr lang="fr-FR" dirty="0"/>
              <a:t>                                              </a:t>
            </a:r>
            <a:r>
              <a:rPr lang="fr-FR" sz="1800" b="1" dirty="0" err="1">
                <a:solidFill>
                  <a:srgbClr val="FFFF00"/>
                </a:solidFill>
              </a:rPr>
              <a:t>RE</a:t>
            </a:r>
            <a:r>
              <a:rPr lang="fr-FR" sz="1800" dirty="0" err="1"/>
              <a:t>duire</a:t>
            </a:r>
            <a:r>
              <a:rPr lang="fr-FR" sz="1800" dirty="0"/>
              <a:t> le </a:t>
            </a:r>
            <a:r>
              <a:rPr lang="fr-FR" sz="1800" b="1" dirty="0">
                <a:solidFill>
                  <a:srgbClr val="FFFF00"/>
                </a:solidFill>
              </a:rPr>
              <a:t>S</a:t>
            </a:r>
            <a:r>
              <a:rPr lang="fr-FR" sz="1800" dirty="0"/>
              <a:t>tress au </a:t>
            </a:r>
            <a:r>
              <a:rPr lang="fr-FR" sz="1800" b="1" dirty="0">
                <a:solidFill>
                  <a:srgbClr val="FFFF00"/>
                </a:solidFill>
              </a:rPr>
              <a:t>T</a:t>
            </a:r>
            <a:r>
              <a:rPr lang="fr-FR" sz="1800" dirty="0"/>
              <a:t>ravail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C6120-A23D-4134-A59E-F9A46A389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198" y="824174"/>
            <a:ext cx="1858130" cy="869873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 rot="20870821">
            <a:off x="254235" y="2908706"/>
            <a:ext cx="5007299" cy="1710935"/>
            <a:chOff x="333375" y="2717894"/>
            <a:chExt cx="5007299" cy="1710935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43EB216-679A-4434-B678-5081D1915E0A}"/>
                </a:ext>
              </a:extLst>
            </p:cNvPr>
            <p:cNvSpPr txBox="1"/>
            <p:nvPr/>
          </p:nvSpPr>
          <p:spPr>
            <a:xfrm>
              <a:off x="333375" y="2717894"/>
              <a:ext cx="50072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FFFF00"/>
                  </a:solidFill>
                </a:rPr>
                <a:t>MISE EN LIGNE 28.7.2020</a:t>
              </a:r>
              <a:endParaRPr lang="fr-FR" b="1" dirty="0">
                <a:solidFill>
                  <a:srgbClr val="FFFF00"/>
                </a:solidFill>
              </a:endParaRPr>
            </a:p>
            <a:p>
              <a:pPr>
                <a:spcBef>
                  <a:spcPts val="1200"/>
                </a:spcBef>
              </a:pPr>
              <a:r>
                <a:rPr lang="fr-FR" sz="3600" b="1" dirty="0"/>
                <a:t>www.masanteaussi.fr</a:t>
              </a:r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545557D-2B64-432B-B579-B73DB82684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5234" y="3858624"/>
              <a:ext cx="1629155" cy="570205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6B504E5-25CA-46B1-B4FD-9D083CCA87BE}"/>
                </a:ext>
              </a:extLst>
            </p:cNvPr>
            <p:cNvSpPr txBox="1"/>
            <p:nvPr/>
          </p:nvSpPr>
          <p:spPr>
            <a:xfrm>
              <a:off x="2324101" y="3893463"/>
              <a:ext cx="2484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fr-FR" sz="2400" b="1" dirty="0"/>
                <a:t>03 88 11 61 11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11320">
            <a:off x="5189918" y="2221512"/>
            <a:ext cx="6622791" cy="397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232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853426"/>
              </p:ext>
            </p:extLst>
          </p:nvPr>
        </p:nvGraphicFramePr>
        <p:xfrm>
          <a:off x="5588883" y="2258138"/>
          <a:ext cx="598805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3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863">
                <a:tc gridSpan="2">
                  <a:txBody>
                    <a:bodyPr/>
                    <a:lstStyle/>
                    <a:p>
                      <a:r>
                        <a:rPr lang="fr-FR" dirty="0"/>
                        <a:t>STBG - données SOC-DEM (</a:t>
                      </a:r>
                      <a:r>
                        <a:rPr lang="fr-FR" b="0" dirty="0"/>
                        <a:t>à</a:t>
                      </a:r>
                      <a:r>
                        <a:rPr lang="fr-FR" b="0" baseline="0" dirty="0"/>
                        <a:t> l’inclusion)</a:t>
                      </a:r>
                      <a:endParaRPr lang="fr-F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F/H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24/6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Âge (</a:t>
                      </a:r>
                      <a:r>
                        <a:rPr lang="fr-FR" dirty="0" err="1"/>
                        <a:t>moy</a:t>
                      </a:r>
                      <a:r>
                        <a:rPr lang="fr-FR" dirty="0"/>
                        <a:t>/</a:t>
                      </a:r>
                      <a:r>
                        <a:rPr lang="fr-FR" dirty="0" err="1"/>
                        <a:t>min:max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38 /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24:56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Profession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 (</a:t>
                      </a:r>
                      <a:r>
                        <a:rPr lang="fr-FR" dirty="0" err="1"/>
                        <a:t>inf</a:t>
                      </a:r>
                      <a:r>
                        <a:rPr lang="fr-FR" dirty="0"/>
                        <a:t>)</a:t>
                      </a:r>
                      <a:r>
                        <a:rPr lang="fr-FR" baseline="0" dirty="0"/>
                        <a:t> / 7 (médecins) </a:t>
                      </a:r>
                    </a:p>
                    <a:p>
                      <a:r>
                        <a:rPr lang="fr-FR" baseline="0" dirty="0"/>
                        <a:t>6 (</a:t>
                      </a:r>
                      <a:r>
                        <a:rPr lang="fr-FR" baseline="0" dirty="0" err="1"/>
                        <a:t>paramed</a:t>
                      </a:r>
                      <a:r>
                        <a:rPr lang="fr-FR" baseline="0" dirty="0"/>
                        <a:t>) / </a:t>
                      </a:r>
                      <a:r>
                        <a:rPr lang="fr-FR" dirty="0"/>
                        <a:t>3 (cadres santé)</a:t>
                      </a:r>
                    </a:p>
                    <a:p>
                      <a:r>
                        <a:rPr lang="fr-FR" dirty="0"/>
                        <a:t>1 (sage-femme) / 1</a:t>
                      </a:r>
                      <a:r>
                        <a:rPr lang="fr-FR" baseline="0" dirty="0"/>
                        <a:t> (</a:t>
                      </a:r>
                      <a:r>
                        <a:rPr lang="fr-FR" baseline="0" dirty="0" err="1"/>
                        <a:t>secr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méd</a:t>
                      </a:r>
                      <a:r>
                        <a:rPr lang="fr-FR" baseline="0" dirty="0"/>
                        <a:t>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ANTCD psy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nihil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 err="1"/>
                        <a:t>ttt</a:t>
                      </a:r>
                      <a:r>
                        <a:rPr lang="fr-FR" dirty="0"/>
                        <a:t> pharmacologique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 (</a:t>
                      </a:r>
                      <a:r>
                        <a:rPr lang="fr-FR" dirty="0" err="1"/>
                        <a:t>antiD</a:t>
                      </a:r>
                      <a:r>
                        <a:rPr lang="fr-FR" dirty="0"/>
                        <a:t>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D’ ou PTSD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incomplet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Arrêt travail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incomplet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A4E28238-493D-421C-A09D-4C4895F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988585"/>
            <a:ext cx="9613861" cy="1080938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fr-FR" dirty="0"/>
              <a:t>Version psychothérapie – </a:t>
            </a:r>
            <a:r>
              <a:rPr lang="fr-FR" sz="4400" b="1" dirty="0">
                <a:solidFill>
                  <a:srgbClr val="FFFF00"/>
                </a:solidFill>
              </a:rPr>
              <a:t>V1</a:t>
            </a:r>
            <a:r>
              <a:rPr lang="fr-FR" dirty="0"/>
              <a:t> – PHRC REST</a:t>
            </a:r>
            <a:br>
              <a:rPr lang="fr-FR" dirty="0"/>
            </a:br>
            <a:r>
              <a:rPr lang="fr-FR" dirty="0"/>
              <a:t>                                              </a:t>
            </a:r>
            <a:r>
              <a:rPr lang="fr-FR" sz="1800" b="1" dirty="0" err="1">
                <a:solidFill>
                  <a:srgbClr val="FFFF00"/>
                </a:solidFill>
              </a:rPr>
              <a:t>RE</a:t>
            </a:r>
            <a:r>
              <a:rPr lang="fr-FR" sz="1800" dirty="0" err="1"/>
              <a:t>duire</a:t>
            </a:r>
            <a:r>
              <a:rPr lang="fr-FR" sz="1800" dirty="0"/>
              <a:t> le </a:t>
            </a:r>
            <a:r>
              <a:rPr lang="fr-FR" sz="1800" b="1" dirty="0">
                <a:solidFill>
                  <a:srgbClr val="FFFF00"/>
                </a:solidFill>
              </a:rPr>
              <a:t>S</a:t>
            </a:r>
            <a:r>
              <a:rPr lang="fr-FR" sz="1800" dirty="0"/>
              <a:t>tress au </a:t>
            </a:r>
            <a:r>
              <a:rPr lang="fr-FR" sz="1800" b="1" dirty="0">
                <a:solidFill>
                  <a:srgbClr val="FFFF00"/>
                </a:solidFill>
              </a:rPr>
              <a:t>T</a:t>
            </a:r>
            <a:r>
              <a:rPr lang="fr-FR" sz="1800" dirty="0"/>
              <a:t>ravail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C6120-A23D-4134-A59E-F9A46A389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198" y="824174"/>
            <a:ext cx="1858130" cy="86987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977305">
            <a:off x="364213" y="1707648"/>
            <a:ext cx="1897921" cy="107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367601"/>
              </p:ext>
            </p:extLst>
          </p:nvPr>
        </p:nvGraphicFramePr>
        <p:xfrm>
          <a:off x="556387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466975" y="2533650"/>
            <a:ext cx="2943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99"/>
                </a:solidFill>
              </a:rPr>
              <a:t>En cours (au 19 /09)</a:t>
            </a:r>
          </a:p>
        </p:txBody>
      </p:sp>
    </p:spTree>
    <p:extLst>
      <p:ext uri="{BB962C8B-B14F-4D97-AF65-F5344CB8AC3E}">
        <p14:creationId xmlns:p14="http://schemas.microsoft.com/office/powerpoint/2010/main" val="3634741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78342-ECEE-43A9-A6F5-75F4225F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Commentaires </a:t>
            </a:r>
            <a:r>
              <a:rPr lang="fr-FR" dirty="0" err="1"/>
              <a:t>utilisateurs.trices</a:t>
            </a:r>
            <a:r>
              <a:rPr lang="fr-FR" dirty="0"/>
              <a:t> </a:t>
            </a:r>
            <a:r>
              <a:rPr lang="fr-FR" sz="2800" dirty="0">
                <a:solidFill>
                  <a:srgbClr val="00FF00"/>
                </a:solidFill>
              </a:rPr>
              <a:t>(durant MSA V1)</a:t>
            </a:r>
            <a:endParaRPr lang="fr-FR" dirty="0">
              <a:solidFill>
                <a:srgbClr val="00FF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307EC-420C-480A-A10E-F6309368B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2247901"/>
            <a:ext cx="11258550" cy="4476749"/>
          </a:xfrm>
        </p:spPr>
        <p:txBody>
          <a:bodyPr>
            <a:normAutofit fontScale="92500" lnSpcReduction="20000"/>
          </a:bodyPr>
          <a:lstStyle/>
          <a:p>
            <a:pPr marL="447675" lvl="1" indent="-266700">
              <a:buFont typeface="Arial" panose="020B0604020202020204" pitchFamily="34" charset="0"/>
              <a:buChar char="‒"/>
              <a:tabLst>
                <a:tab pos="447675" algn="l"/>
              </a:tabLst>
            </a:pPr>
            <a:r>
              <a:rPr lang="fr-FR" i="1" dirty="0"/>
              <a:t>Les nombreuses explications, les infos sont intéressantes et déculpabilisent</a:t>
            </a:r>
            <a:endParaRPr lang="fr-FR" dirty="0"/>
          </a:p>
          <a:p>
            <a:pPr marL="447675" lvl="1" indent="-266700">
              <a:buFont typeface="Arial" panose="020B0604020202020204" pitchFamily="34" charset="0"/>
              <a:buChar char="‒"/>
              <a:tabLst>
                <a:tab pos="447675" algn="l"/>
              </a:tabLst>
            </a:pPr>
            <a:r>
              <a:rPr lang="fr-FR" i="1" dirty="0"/>
              <a:t>Ça fait un bien fou, avant j’ai beaucoup pensé que c’était ma faute, que j’étais faible</a:t>
            </a:r>
          </a:p>
          <a:p>
            <a:pPr marL="447675" lvl="1" indent="-266700">
              <a:buFont typeface="Arial" panose="020B0604020202020204" pitchFamily="34" charset="0"/>
              <a:buChar char="‒"/>
              <a:tabLst>
                <a:tab pos="447675" algn="l"/>
              </a:tabLst>
            </a:pPr>
            <a:r>
              <a:rPr lang="fr-FR" i="1" dirty="0"/>
              <a:t>On comprend ce qui se passe et que ce n’est pas de notre faute. Je ferai écouter plusieurs ressources à ma famille …</a:t>
            </a:r>
          </a:p>
          <a:p>
            <a:pPr marL="447675" lvl="1" indent="-266700">
              <a:buFont typeface="Arial" panose="020B0604020202020204" pitchFamily="34" charset="0"/>
              <a:buChar char="‒"/>
              <a:tabLst>
                <a:tab pos="447675" algn="l"/>
              </a:tabLst>
            </a:pPr>
            <a:r>
              <a:rPr lang="fr-FR" i="1" dirty="0"/>
              <a:t>Avant de commencer MSA je ne comprenais pas bien ce qui m’arrivait</a:t>
            </a:r>
          </a:p>
          <a:p>
            <a:pPr marL="447675" lvl="1" indent="-266700">
              <a:buFont typeface="Arial" panose="020B0604020202020204" pitchFamily="34" charset="0"/>
              <a:buChar char="‒"/>
              <a:tabLst>
                <a:tab pos="447675" algn="l"/>
              </a:tabLst>
            </a:pPr>
            <a:r>
              <a:rPr lang="fr-FR" i="1" dirty="0"/>
              <a:t>Le mélange d’infos et d’exercices pratiques est très chouette</a:t>
            </a:r>
          </a:p>
          <a:p>
            <a:pPr marL="447675" lvl="1" indent="-266700">
              <a:buFont typeface="Arial" panose="020B0604020202020204" pitchFamily="34" charset="0"/>
              <a:buChar char="‒"/>
              <a:tabLst>
                <a:tab pos="447675" algn="l"/>
              </a:tabLst>
            </a:pPr>
            <a:r>
              <a:rPr lang="fr-FR" i="1" dirty="0"/>
              <a:t>La structure est plus qu’aidante</a:t>
            </a:r>
          </a:p>
          <a:p>
            <a:pPr marL="447675" lvl="1" indent="-266700">
              <a:buFont typeface="Arial" panose="020B0604020202020204" pitchFamily="34" charset="0"/>
              <a:buChar char="‒"/>
              <a:tabLst>
                <a:tab pos="447675" algn="l"/>
              </a:tabLst>
            </a:pPr>
            <a:r>
              <a:rPr lang="fr-FR" i="1" dirty="0"/>
              <a:t>J’y découvre l’importance de reconsidérer les choses avec plus de sérénité</a:t>
            </a:r>
          </a:p>
          <a:p>
            <a:pPr marL="447675" lvl="1" indent="-266700">
              <a:buFont typeface="Arial" panose="020B0604020202020204" pitchFamily="34" charset="0"/>
              <a:buChar char="‒"/>
              <a:tabLst>
                <a:tab pos="447675" algn="l"/>
              </a:tabLst>
            </a:pPr>
            <a:r>
              <a:rPr lang="fr-FR" i="1" dirty="0"/>
              <a:t>Les pratiques sur les valeurs et la compassion sont éclairantes et aident à avancer, </a:t>
            </a:r>
            <a:br>
              <a:rPr lang="fr-FR" i="1" dirty="0"/>
            </a:br>
            <a:r>
              <a:rPr lang="fr-FR" i="1" dirty="0"/>
              <a:t>la relaxation et la méditations sont plus là pour se poser</a:t>
            </a:r>
          </a:p>
          <a:p>
            <a:pPr marL="447675" lvl="1" indent="-266700">
              <a:buFont typeface="Arial" panose="020B0604020202020204" pitchFamily="34" charset="0"/>
              <a:buChar char="‒"/>
              <a:tabLst>
                <a:tab pos="447675" algn="l"/>
              </a:tabLst>
            </a:pPr>
            <a:r>
              <a:rPr lang="fr-FR" i="1" dirty="0"/>
              <a:t>Ça se remet en place petit à petit, les flash-backs ne sont plus aussi traumatisants, </a:t>
            </a:r>
            <a:br>
              <a:rPr lang="fr-FR" i="1" dirty="0"/>
            </a:br>
            <a:r>
              <a:rPr lang="fr-FR" i="1" dirty="0"/>
              <a:t>juste triste de réaliser ce qui s’est passé</a:t>
            </a:r>
          </a:p>
          <a:p>
            <a:pPr marL="447675" lvl="1" indent="-266700">
              <a:buFont typeface="Arial" panose="020B0604020202020204" pitchFamily="34" charset="0"/>
              <a:buChar char="‒"/>
              <a:tabLst>
                <a:tab pos="447675" algn="l"/>
              </a:tabLst>
            </a:pPr>
            <a:r>
              <a:rPr lang="fr-FR" i="1" dirty="0"/>
              <a:t>Maintenant, j’ai plusieurs cordes à mon arc</a:t>
            </a:r>
          </a:p>
          <a:p>
            <a:pPr marL="447675" lvl="1" indent="-266700">
              <a:buFont typeface="Arial" panose="020B0604020202020204" pitchFamily="34" charset="0"/>
              <a:buChar char="‒"/>
              <a:tabLst>
                <a:tab pos="447675" algn="l"/>
              </a:tabLst>
            </a:pPr>
            <a:r>
              <a:rPr lang="fr-FR" i="1" dirty="0"/>
              <a:t>Avant je savais que je devais plus m’occuper de moi, mais je ne savais pas comment faire (…) c’est en ça aussi que MSA aide vraiment</a:t>
            </a:r>
          </a:p>
          <a:p>
            <a:pPr marL="447675" lvl="1" indent="-266700">
              <a:buFont typeface="Arial" panose="020B0604020202020204" pitchFamily="34" charset="0"/>
              <a:buChar char="‒"/>
              <a:tabLst>
                <a:tab pos="447675" algn="l"/>
              </a:tabLst>
            </a:pPr>
            <a:r>
              <a:rPr lang="fr-FR" i="1" dirty="0"/>
              <a:t>Je ne déborde plus émotionnellement, ça aussi c’est un acquis durable du programme</a:t>
            </a:r>
          </a:p>
          <a:p>
            <a:pPr marL="447675" lvl="1" indent="-266700">
              <a:buFont typeface="Arial" panose="020B0604020202020204" pitchFamily="34" charset="0"/>
              <a:buChar char="‒"/>
              <a:tabLst>
                <a:tab pos="447675" algn="l"/>
              </a:tabLst>
            </a:pPr>
            <a:r>
              <a:rPr lang="fr-FR" i="1" dirty="0"/>
              <a:t>Pour prendre soin de soi on doit s’engager, c’est du temps, mais ça en vaut la peine</a:t>
            </a:r>
            <a:endParaRPr lang="fr-FR" dirty="0"/>
          </a:p>
        </p:txBody>
      </p:sp>
      <p:pic>
        <p:nvPicPr>
          <p:cNvPr id="2050" name="Picture 2" descr="C:\Users\zinettia\AppData\Local\Microsoft\Windows\Temporary Internet Files\Content.IE5\V68OT50E\1200px-Time_Management_Cartoon.svg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0241" y="671512"/>
            <a:ext cx="1376984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8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28238-493D-421C-A09D-4C4895F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32656"/>
            <a:ext cx="9613861" cy="1080938"/>
          </a:xfrm>
        </p:spPr>
        <p:txBody>
          <a:bodyPr>
            <a:normAutofit/>
          </a:bodyPr>
          <a:lstStyle/>
          <a:p>
            <a:r>
              <a:rPr lang="fr-FR" dirty="0"/>
              <a:t>1 programme thérapeutique – 3 versions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C6120-A23D-4134-A59E-F9A46A389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198" y="824174"/>
            <a:ext cx="1858130" cy="869873"/>
          </a:xfrm>
          <a:prstGeom prst="rect">
            <a:avLst/>
          </a:prstGeom>
        </p:spPr>
      </p:pic>
      <p:grpSp>
        <p:nvGrpSpPr>
          <p:cNvPr id="35" name="Groupe 34"/>
          <p:cNvGrpSpPr/>
          <p:nvPr/>
        </p:nvGrpSpPr>
        <p:grpSpPr>
          <a:xfrm>
            <a:off x="4552950" y="2455682"/>
            <a:ext cx="3038475" cy="3101083"/>
            <a:chOff x="4552950" y="2455682"/>
            <a:chExt cx="3038475" cy="3101083"/>
          </a:xfrm>
        </p:grpSpPr>
        <p:grpSp>
          <p:nvGrpSpPr>
            <p:cNvPr id="34" name="Groupe 33"/>
            <p:cNvGrpSpPr/>
            <p:nvPr/>
          </p:nvGrpSpPr>
          <p:grpSpPr>
            <a:xfrm>
              <a:off x="4552950" y="2907088"/>
              <a:ext cx="3019425" cy="891682"/>
              <a:chOff x="4552950" y="2907088"/>
              <a:chExt cx="3019425" cy="891682"/>
            </a:xfrm>
          </p:grpSpPr>
          <p:sp>
            <p:nvSpPr>
              <p:cNvPr id="23" name="Arrondir un rectangle à un seul coin 22"/>
              <p:cNvSpPr/>
              <p:nvPr/>
            </p:nvSpPr>
            <p:spPr>
              <a:xfrm>
                <a:off x="4552950" y="2907088"/>
                <a:ext cx="3019425" cy="891682"/>
              </a:xfrm>
              <a:prstGeom prst="round1Rect">
                <a:avLst/>
              </a:prstGeom>
              <a:solidFill>
                <a:schemeClr val="tx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25" name="Picture 8">
                <a:extLst>
                  <a:ext uri="{FF2B5EF4-FFF2-40B4-BE49-F238E27FC236}">
                    <a16:creationId xmlns:a16="http://schemas.microsoft.com/office/drawing/2014/main" id="{6840A12F-86A5-B548-B878-5317FE07D4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62512" y="2991233"/>
                <a:ext cx="1366838" cy="729733"/>
              </a:xfrm>
              <a:prstGeom prst="rect">
                <a:avLst/>
              </a:prstGeom>
            </p:spPr>
          </p:pic>
          <p:pic>
            <p:nvPicPr>
              <p:cNvPr id="26" name="Picture 7">
                <a:extLst>
                  <a:ext uri="{FF2B5EF4-FFF2-40B4-BE49-F238E27FC236}">
                    <a16:creationId xmlns:a16="http://schemas.microsoft.com/office/drawing/2014/main" id="{B6B5AD58-EBAE-8742-8AB9-E86D9F1D7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77000" y="3020475"/>
                <a:ext cx="735872" cy="678842"/>
              </a:xfrm>
              <a:prstGeom prst="rect">
                <a:avLst/>
              </a:prstGeom>
            </p:spPr>
          </p:pic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36C859D-98C8-4F7B-B57E-E791E0153FD2}"/>
                </a:ext>
              </a:extLst>
            </p:cNvPr>
            <p:cNvSpPr txBox="1"/>
            <p:nvPr/>
          </p:nvSpPr>
          <p:spPr>
            <a:xfrm>
              <a:off x="4562475" y="2455682"/>
              <a:ext cx="3019425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fr-FR" sz="2800" b="1" dirty="0">
                  <a:solidFill>
                    <a:schemeClr val="tx1">
                      <a:lumMod val="75000"/>
                    </a:schemeClr>
                  </a:solidFill>
                </a:rPr>
                <a:t>V1</a:t>
              </a:r>
              <a:endParaRPr lang="fr-FR" sz="20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789FEA26-37C0-4C2C-B651-6672C0F15E68}"/>
                </a:ext>
              </a:extLst>
            </p:cNvPr>
            <p:cNvSpPr txBox="1"/>
            <p:nvPr/>
          </p:nvSpPr>
          <p:spPr>
            <a:xfrm>
              <a:off x="4562475" y="3944004"/>
              <a:ext cx="30194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tx1">
                      <a:lumMod val="75000"/>
                    </a:schemeClr>
                  </a:solidFill>
                </a:rPr>
                <a:t>PHRC-I =&gt; </a:t>
              </a:r>
              <a:r>
                <a:rPr lang="fr-FR" sz="1600" b="1" i="1" dirty="0">
                  <a:solidFill>
                    <a:schemeClr val="tx1">
                      <a:lumMod val="75000"/>
                    </a:schemeClr>
                  </a:solidFill>
                </a:rPr>
                <a:t>REST - MSA</a:t>
              </a:r>
              <a:endParaRPr lang="fr-FR" sz="1200" b="1" i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89FEA26-37C0-4C2C-B651-6672C0F15E68}"/>
                </a:ext>
              </a:extLst>
            </p:cNvPr>
            <p:cNvSpPr txBox="1"/>
            <p:nvPr/>
          </p:nvSpPr>
          <p:spPr>
            <a:xfrm>
              <a:off x="4552950" y="4553604"/>
              <a:ext cx="3019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tx1">
                      <a:lumMod val="75000"/>
                    </a:schemeClr>
                  </a:solidFill>
                </a:rPr>
                <a:t>Version complète, </a:t>
              </a:r>
              <a:r>
                <a:rPr lang="fr-FR" b="1" cap="small" dirty="0">
                  <a:solidFill>
                    <a:schemeClr val="tx1">
                      <a:lumMod val="75000"/>
                    </a:schemeClr>
                  </a:solidFill>
                </a:rPr>
                <a:t>efficace </a:t>
              </a:r>
              <a:r>
                <a:rPr lang="fr-FR" b="1" dirty="0">
                  <a:solidFill>
                    <a:schemeClr val="tx1">
                      <a:lumMod val="75000"/>
                    </a:schemeClr>
                  </a:solidFill>
                </a:rPr>
                <a:t>?</a:t>
              </a:r>
              <a:endParaRPr lang="fr-FR" sz="1400" b="1" i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789FEA26-37C0-4C2C-B651-6672C0F15E68}"/>
                </a:ext>
              </a:extLst>
            </p:cNvPr>
            <p:cNvSpPr txBox="1"/>
            <p:nvPr/>
          </p:nvSpPr>
          <p:spPr>
            <a:xfrm>
              <a:off x="4572000" y="4848879"/>
              <a:ext cx="3019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tx1">
                      <a:lumMod val="75000"/>
                    </a:schemeClr>
                  </a:solidFill>
                </a:rPr>
                <a:t>Étude de validation</a:t>
              </a:r>
            </a:p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fr-FR" sz="2400" b="1" cap="small" dirty="0">
                  <a:solidFill>
                    <a:schemeClr val="tx1">
                      <a:lumMod val="75000"/>
                    </a:schemeClr>
                  </a:solidFill>
                </a:rPr>
                <a:t>en cours</a:t>
              </a:r>
              <a:endParaRPr lang="fr-FR" sz="1400" b="1" i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8096250" y="2446157"/>
            <a:ext cx="3038475" cy="3120133"/>
            <a:chOff x="8096250" y="2446157"/>
            <a:chExt cx="3038475" cy="3120133"/>
          </a:xfrm>
        </p:grpSpPr>
        <p:grpSp>
          <p:nvGrpSpPr>
            <p:cNvPr id="36" name="Groupe 35"/>
            <p:cNvGrpSpPr/>
            <p:nvPr/>
          </p:nvGrpSpPr>
          <p:grpSpPr>
            <a:xfrm>
              <a:off x="8096250" y="2446157"/>
              <a:ext cx="3038475" cy="3120133"/>
              <a:chOff x="4552950" y="2455682"/>
              <a:chExt cx="3038475" cy="3120133"/>
            </a:xfrm>
          </p:grpSpPr>
          <p:sp>
            <p:nvSpPr>
              <p:cNvPr id="42" name="Arrondir un rectangle à un seul coin 41"/>
              <p:cNvSpPr/>
              <p:nvPr/>
            </p:nvSpPr>
            <p:spPr>
              <a:xfrm>
                <a:off x="4552950" y="2907088"/>
                <a:ext cx="3019425" cy="891682"/>
              </a:xfrm>
              <a:prstGeom prst="round1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736C859D-98C8-4F7B-B57E-E791E0153FD2}"/>
                  </a:ext>
                </a:extLst>
              </p:cNvPr>
              <p:cNvSpPr txBox="1"/>
              <p:nvPr/>
            </p:nvSpPr>
            <p:spPr>
              <a:xfrm>
                <a:off x="4562475" y="2455682"/>
                <a:ext cx="3019425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fr-FR" sz="2800" b="1" dirty="0">
                    <a:solidFill>
                      <a:srgbClr val="FFFF00"/>
                    </a:solidFill>
                  </a:rPr>
                  <a:t>V2</a:t>
                </a:r>
                <a:endParaRPr lang="fr-FR" sz="2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789FEA26-37C0-4C2C-B651-6672C0F15E68}"/>
                  </a:ext>
                </a:extLst>
              </p:cNvPr>
              <p:cNvSpPr txBox="1"/>
              <p:nvPr/>
            </p:nvSpPr>
            <p:spPr>
              <a:xfrm>
                <a:off x="4562475" y="3820179"/>
                <a:ext cx="30194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rgbClr val="FFFF00"/>
                    </a:solidFill>
                  </a:rPr>
                  <a:t>Contexte pragmatique</a:t>
                </a:r>
              </a:p>
              <a:p>
                <a:pPr algn="ctr"/>
                <a:r>
                  <a:rPr lang="fr-FR" sz="1600" b="1" dirty="0">
                    <a:solidFill>
                      <a:srgbClr val="FFFF00"/>
                    </a:solidFill>
                  </a:rPr>
                  <a:t>Vie réelle à large échelle</a:t>
                </a:r>
                <a:endParaRPr lang="fr-FR" sz="12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789FEA26-37C0-4C2C-B651-6672C0F15E68}"/>
                  </a:ext>
                </a:extLst>
              </p:cNvPr>
              <p:cNvSpPr txBox="1"/>
              <p:nvPr/>
            </p:nvSpPr>
            <p:spPr>
              <a:xfrm>
                <a:off x="4552950" y="4572654"/>
                <a:ext cx="3019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rgbClr val="00FF00"/>
                    </a:solidFill>
                  </a:rPr>
                  <a:t>APP </a:t>
                </a:r>
                <a:r>
                  <a:rPr lang="fr-FR" b="1" cap="small" dirty="0">
                    <a:solidFill>
                      <a:srgbClr val="00FF00"/>
                    </a:solidFill>
                  </a:rPr>
                  <a:t>efficiente </a:t>
                </a:r>
                <a:r>
                  <a:rPr lang="fr-FR" b="1" dirty="0">
                    <a:solidFill>
                      <a:srgbClr val="00FF00"/>
                    </a:solidFill>
                  </a:rPr>
                  <a:t>?</a:t>
                </a:r>
                <a:endParaRPr lang="fr-FR" sz="1400" b="1" i="1" dirty="0">
                  <a:solidFill>
                    <a:srgbClr val="00FF00"/>
                  </a:solidFill>
                </a:endParaRP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789FEA26-37C0-4C2C-B651-6672C0F15E68}"/>
                  </a:ext>
                </a:extLst>
              </p:cNvPr>
              <p:cNvSpPr txBox="1"/>
              <p:nvPr/>
            </p:nvSpPr>
            <p:spPr>
              <a:xfrm>
                <a:off x="4572000" y="4867929"/>
                <a:ext cx="30194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rgbClr val="00FF00"/>
                    </a:solidFill>
                  </a:rPr>
                  <a:t>Diffusion large</a:t>
                </a:r>
              </a:p>
              <a:p>
                <a:pPr marL="342900" indent="-342900" algn="ctr">
                  <a:buFont typeface="Courier New" panose="02070309020205020404" pitchFamily="49" charset="0"/>
                  <a:buChar char="o"/>
                </a:pPr>
                <a:r>
                  <a:rPr lang="fr-FR" sz="2400" b="1" cap="small" dirty="0">
                    <a:solidFill>
                      <a:srgbClr val="00FF00"/>
                    </a:solidFill>
                  </a:rPr>
                  <a:t>en préparation</a:t>
                </a:r>
                <a:endParaRPr lang="fr-FR" sz="1400" b="1" i="1" dirty="0">
                  <a:solidFill>
                    <a:srgbClr val="00FF00"/>
                  </a:solidFill>
                </a:endParaRPr>
              </a:p>
            </p:txBody>
          </p:sp>
        </p:grpSp>
        <p:pic>
          <p:nvPicPr>
            <p:cNvPr id="45" name="Picture 20">
              <a:extLst>
                <a:ext uri="{FF2B5EF4-FFF2-40B4-BE49-F238E27FC236}">
                  <a16:creationId xmlns:a16="http://schemas.microsoft.com/office/drawing/2014/main" id="{BB9C269F-EE07-6744-BDFA-F33A95153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84609" y="3028301"/>
              <a:ext cx="849943" cy="648998"/>
            </a:xfrm>
            <a:prstGeom prst="rect">
              <a:avLst/>
            </a:prstGeom>
          </p:spPr>
        </p:pic>
      </p:grpSp>
      <p:grpSp>
        <p:nvGrpSpPr>
          <p:cNvPr id="47" name="Groupe 46"/>
          <p:cNvGrpSpPr/>
          <p:nvPr/>
        </p:nvGrpSpPr>
        <p:grpSpPr>
          <a:xfrm>
            <a:off x="519799" y="2253191"/>
            <a:ext cx="3537851" cy="3313099"/>
            <a:chOff x="519799" y="2253191"/>
            <a:chExt cx="3537851" cy="3313099"/>
          </a:xfrm>
        </p:grpSpPr>
        <p:grpSp>
          <p:nvGrpSpPr>
            <p:cNvPr id="33" name="Groupe 32"/>
            <p:cNvGrpSpPr/>
            <p:nvPr/>
          </p:nvGrpSpPr>
          <p:grpSpPr>
            <a:xfrm>
              <a:off x="1028700" y="2455682"/>
              <a:ext cx="3028950" cy="3110608"/>
              <a:chOff x="590550" y="2455682"/>
              <a:chExt cx="3028950" cy="3110608"/>
            </a:xfrm>
          </p:grpSpPr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36C859D-98C8-4F7B-B57E-E791E0153FD2}"/>
                  </a:ext>
                </a:extLst>
              </p:cNvPr>
              <p:cNvSpPr txBox="1"/>
              <p:nvPr/>
            </p:nvSpPr>
            <p:spPr>
              <a:xfrm>
                <a:off x="600075" y="2455682"/>
                <a:ext cx="3019425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fr-FR" sz="2800" b="1" dirty="0">
                    <a:solidFill>
                      <a:schemeClr val="tx1">
                        <a:lumMod val="75000"/>
                      </a:schemeClr>
                    </a:solidFill>
                  </a:rPr>
                  <a:t>V0</a:t>
                </a:r>
                <a:endParaRPr lang="fr-FR" sz="20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4" name="Groupe 23"/>
              <p:cNvGrpSpPr/>
              <p:nvPr/>
            </p:nvGrpSpPr>
            <p:grpSpPr>
              <a:xfrm>
                <a:off x="600075" y="2907088"/>
                <a:ext cx="3019425" cy="891682"/>
                <a:chOff x="200025" y="2907088"/>
                <a:chExt cx="3019425" cy="891682"/>
              </a:xfrm>
            </p:grpSpPr>
            <p:sp>
              <p:nvSpPr>
                <p:cNvPr id="5" name="Arrondir un rectangle à un seul coin 4"/>
                <p:cNvSpPr/>
                <p:nvPr/>
              </p:nvSpPr>
              <p:spPr>
                <a:xfrm>
                  <a:off x="200025" y="2907088"/>
                  <a:ext cx="3019425" cy="891682"/>
                </a:xfrm>
                <a:prstGeom prst="round1Rect">
                  <a:avLst/>
                </a:prstGeom>
                <a:solidFill>
                  <a:schemeClr val="tx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>
                        <a:lumMod val="75000"/>
                      </a:schemeClr>
                    </a:solidFill>
                  </a:endParaRPr>
                </a:p>
              </p:txBody>
            </p:sp>
            <p:pic>
              <p:nvPicPr>
                <p:cNvPr id="17" name="Picture 6">
                  <a:extLst>
                    <a:ext uri="{FF2B5EF4-FFF2-40B4-BE49-F238E27FC236}">
                      <a16:creationId xmlns:a16="http://schemas.microsoft.com/office/drawing/2014/main" id="{0F32BF43-AFAE-E244-87F5-11B83706E8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48769" y="3034744"/>
                  <a:ext cx="1337456" cy="685446"/>
                </a:xfrm>
                <a:prstGeom prst="rect">
                  <a:avLst/>
                </a:prstGeom>
              </p:spPr>
            </p:pic>
            <p:pic>
              <p:nvPicPr>
                <p:cNvPr id="18" name="Picture 7">
                  <a:extLst>
                    <a:ext uri="{FF2B5EF4-FFF2-40B4-BE49-F238E27FC236}">
                      <a16:creationId xmlns:a16="http://schemas.microsoft.com/office/drawing/2014/main" id="{B6B5AD58-EBAE-8742-8AB9-E86D9F1D7D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0999" y="3003638"/>
                  <a:ext cx="764447" cy="705203"/>
                </a:xfrm>
                <a:prstGeom prst="rect">
                  <a:avLst/>
                </a:prstGeom>
              </p:spPr>
            </p:pic>
            <p:pic>
              <p:nvPicPr>
                <p:cNvPr id="19" name="Picture 5">
                  <a:extLst>
                    <a:ext uri="{FF2B5EF4-FFF2-40B4-BE49-F238E27FC236}">
                      <a16:creationId xmlns:a16="http://schemas.microsoft.com/office/drawing/2014/main" id="{05DF77DB-84AC-9041-B3B7-95F624B46E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rot="18918630">
                  <a:off x="1236957" y="3217999"/>
                  <a:ext cx="714619" cy="258808"/>
                </a:xfrm>
                <a:prstGeom prst="rect">
                  <a:avLst/>
                </a:prstGeom>
              </p:spPr>
            </p:pic>
          </p:grp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89FEA26-37C0-4C2C-B651-6672C0F15E68}"/>
                  </a:ext>
                </a:extLst>
              </p:cNvPr>
              <p:cNvSpPr txBox="1"/>
              <p:nvPr/>
            </p:nvSpPr>
            <p:spPr>
              <a:xfrm>
                <a:off x="600075" y="3924954"/>
                <a:ext cx="30194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tx1">
                        <a:lumMod val="75000"/>
                      </a:schemeClr>
                    </a:solidFill>
                  </a:rPr>
                  <a:t>naissance de </a:t>
                </a:r>
                <a:r>
                  <a:rPr lang="fr-FR" sz="1600" b="1" i="1" dirty="0" err="1">
                    <a:solidFill>
                      <a:schemeClr val="tx1">
                        <a:lumMod val="75000"/>
                      </a:schemeClr>
                    </a:solidFill>
                  </a:rPr>
                  <a:t>MaSantéAussi</a:t>
                </a:r>
                <a:endParaRPr lang="fr-FR" sz="1200" b="1" i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789FEA26-37C0-4C2C-B651-6672C0F15E68}"/>
                  </a:ext>
                </a:extLst>
              </p:cNvPr>
              <p:cNvSpPr txBox="1"/>
              <p:nvPr/>
            </p:nvSpPr>
            <p:spPr>
              <a:xfrm>
                <a:off x="590550" y="4563129"/>
                <a:ext cx="30194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tx1">
                        <a:lumMod val="75000"/>
                      </a:schemeClr>
                    </a:solidFill>
                  </a:rPr>
                  <a:t>Version bêta, </a:t>
                </a:r>
                <a:r>
                  <a:rPr lang="fr-FR" b="1" cap="small" dirty="0">
                    <a:solidFill>
                      <a:schemeClr val="tx1">
                        <a:lumMod val="75000"/>
                      </a:schemeClr>
                    </a:solidFill>
                  </a:rPr>
                  <a:t>faisable </a:t>
                </a:r>
                <a:r>
                  <a:rPr lang="fr-FR" b="1" dirty="0">
                    <a:solidFill>
                      <a:schemeClr val="tx1">
                        <a:lumMod val="75000"/>
                      </a:schemeClr>
                    </a:solidFill>
                  </a:rPr>
                  <a:t>?</a:t>
                </a:r>
                <a:endParaRPr lang="fr-FR" sz="1400" b="1" i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789FEA26-37C0-4C2C-B651-6672C0F15E68}"/>
                  </a:ext>
                </a:extLst>
              </p:cNvPr>
              <p:cNvSpPr txBox="1"/>
              <p:nvPr/>
            </p:nvSpPr>
            <p:spPr>
              <a:xfrm>
                <a:off x="600075" y="4858404"/>
                <a:ext cx="30194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>
                    <a:solidFill>
                      <a:schemeClr val="tx1">
                        <a:lumMod val="75000"/>
                      </a:schemeClr>
                    </a:solidFill>
                  </a:rPr>
                  <a:t>Proof-of-the concept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ü"/>
                </a:pPr>
                <a:r>
                  <a:rPr lang="fr-FR" sz="2400" b="1" cap="small" dirty="0">
                    <a:solidFill>
                      <a:schemeClr val="tx1">
                        <a:lumMod val="75000"/>
                      </a:schemeClr>
                    </a:solidFill>
                  </a:rPr>
                  <a:t>fait</a:t>
                </a:r>
                <a:endParaRPr lang="fr-FR" sz="1400" b="1" i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46" name="Picture 9">
              <a:extLst>
                <a:ext uri="{FF2B5EF4-FFF2-40B4-BE49-F238E27FC236}">
                  <a16:creationId xmlns:a16="http://schemas.microsoft.com/office/drawing/2014/main" id="{01F35B1B-C8FD-4C44-99B4-F2C92C9FD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886299">
              <a:off x="519799" y="2253191"/>
              <a:ext cx="1053048" cy="745416"/>
            </a:xfrm>
            <a:prstGeom prst="rect">
              <a:avLst/>
            </a:prstGeom>
          </p:spPr>
        </p:pic>
      </p:grpSp>
      <p:sp>
        <p:nvSpPr>
          <p:cNvPr id="49" name="Striped Right Arrow 1">
            <a:extLst>
              <a:ext uri="{FF2B5EF4-FFF2-40B4-BE49-F238E27FC236}">
                <a16:creationId xmlns:a16="http://schemas.microsoft.com/office/drawing/2014/main" id="{51E5137F-65DB-8B44-A283-D0C6705B7458}"/>
              </a:ext>
            </a:extLst>
          </p:cNvPr>
          <p:cNvSpPr/>
          <p:nvPr/>
        </p:nvSpPr>
        <p:spPr>
          <a:xfrm>
            <a:off x="454281" y="5772149"/>
            <a:ext cx="11347194" cy="629779"/>
          </a:xfrm>
          <a:prstGeom prst="stripedRightArrow">
            <a:avLst>
              <a:gd name="adj1" fmla="val 40925"/>
              <a:gd name="adj2" fmla="val 18780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50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28238-493D-421C-A09D-4C4895F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988585"/>
            <a:ext cx="9613861" cy="1080938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fr-FR" dirty="0"/>
              <a:t>Notre ambition – </a:t>
            </a:r>
            <a:r>
              <a:rPr lang="fr-FR" sz="4400" b="1" dirty="0">
                <a:solidFill>
                  <a:srgbClr val="FFFF00"/>
                </a:solidFill>
              </a:rPr>
              <a:t>V2</a:t>
            </a:r>
            <a:r>
              <a:rPr lang="fr-FR" dirty="0"/>
              <a:t> – APP pour </a:t>
            </a:r>
            <a:r>
              <a:rPr lang="fr-FR" dirty="0" err="1"/>
              <a:t>toutes.tous</a:t>
            </a:r>
            <a:r>
              <a:rPr lang="fr-FR" dirty="0"/>
              <a:t>                  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C6120-A23D-4134-A59E-F9A46A389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198" y="824174"/>
            <a:ext cx="1858130" cy="8698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9501FC3-7D01-44DA-94A4-C1639C35CB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25869">
            <a:off x="938026" y="2507108"/>
            <a:ext cx="790999" cy="8160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608333B-9CE3-481F-86D8-265744C55A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6130">
            <a:off x="1176876" y="3699421"/>
            <a:ext cx="805316" cy="80531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37D585D-85BF-4216-8FFF-F039B6083EAF}"/>
              </a:ext>
            </a:extLst>
          </p:cNvPr>
          <p:cNvSpPr txBox="1"/>
          <p:nvPr/>
        </p:nvSpPr>
        <p:spPr>
          <a:xfrm rot="1119873">
            <a:off x="520171" y="2339744"/>
            <a:ext cx="386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?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845CAFE-0907-423E-A490-85284B3DB5DA}"/>
              </a:ext>
            </a:extLst>
          </p:cNvPr>
          <p:cNvSpPr txBox="1"/>
          <p:nvPr/>
        </p:nvSpPr>
        <p:spPr>
          <a:xfrm rot="20667450">
            <a:off x="731276" y="4035194"/>
            <a:ext cx="386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?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54E5B8-B62F-44D5-9EF1-2899F82DA3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59435">
            <a:off x="1032496" y="5025565"/>
            <a:ext cx="748680" cy="83231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3486A2D-252F-41CD-8F3C-A6DEF0CAC435}"/>
              </a:ext>
            </a:extLst>
          </p:cNvPr>
          <p:cNvSpPr txBox="1"/>
          <p:nvPr/>
        </p:nvSpPr>
        <p:spPr>
          <a:xfrm rot="1119873">
            <a:off x="586846" y="4940069"/>
            <a:ext cx="386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?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43EB216-679A-4434-B678-5081D1915E0A}"/>
              </a:ext>
            </a:extLst>
          </p:cNvPr>
          <p:cNvSpPr txBox="1"/>
          <p:nvPr/>
        </p:nvSpPr>
        <p:spPr>
          <a:xfrm>
            <a:off x="2909323" y="2430814"/>
            <a:ext cx="88888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INTERVENTION</a:t>
            </a:r>
            <a:r>
              <a:rPr lang="fr-FR" sz="3200" dirty="0">
                <a:solidFill>
                  <a:srgbClr val="FFFF00"/>
                </a:solidFill>
              </a:rPr>
              <a:t> ciblée et validée</a:t>
            </a:r>
            <a:br>
              <a:rPr lang="fr-FR" sz="3200" dirty="0">
                <a:solidFill>
                  <a:srgbClr val="FFFF00"/>
                </a:solidFill>
              </a:rPr>
            </a:br>
            <a:r>
              <a:rPr lang="fr-FR" sz="3200" dirty="0">
                <a:solidFill>
                  <a:srgbClr val="FFFF00"/>
                </a:solidFill>
              </a:rPr>
              <a:t>=&gt; </a:t>
            </a:r>
            <a:r>
              <a:rPr lang="fr-FR" sz="3200">
                <a:solidFill>
                  <a:srgbClr val="FFFF00"/>
                </a:solidFill>
              </a:rPr>
              <a:t>professionnels hospitaliers</a:t>
            </a:r>
            <a:endParaRPr lang="fr-FR" sz="2800" dirty="0"/>
          </a:p>
          <a:p>
            <a:pPr marL="447675" indent="-268288">
              <a:spcBef>
                <a:spcPts val="1200"/>
              </a:spcBef>
              <a:buFontTx/>
              <a:buChar char="-"/>
            </a:pPr>
            <a:r>
              <a:rPr lang="fr-FR" sz="2800" dirty="0"/>
              <a:t>Pour réduire le stress sur le moment</a:t>
            </a:r>
          </a:p>
          <a:p>
            <a:pPr marL="447675" indent="-268288">
              <a:buFontTx/>
              <a:buChar char="-"/>
            </a:pPr>
            <a:r>
              <a:rPr lang="fr-FR" sz="2800" dirty="0"/>
              <a:t>Pour agir en amont (prévention)</a:t>
            </a:r>
          </a:p>
          <a:p>
            <a:pPr marL="447675" indent="-268288">
              <a:buFontTx/>
              <a:buChar char="-"/>
            </a:pPr>
            <a:r>
              <a:rPr lang="fr-FR" sz="2800" dirty="0"/>
              <a:t>Pour augmenter la résilience</a:t>
            </a:r>
          </a:p>
          <a:p>
            <a:pPr marL="447675" indent="-268288">
              <a:spcBef>
                <a:spcPts val="1200"/>
              </a:spcBef>
              <a:buFontTx/>
              <a:buChar char="-"/>
            </a:pPr>
            <a:r>
              <a:rPr lang="fr-FR" sz="2800" dirty="0"/>
              <a:t>En aidant à mieux comprendre</a:t>
            </a:r>
          </a:p>
          <a:p>
            <a:pPr marL="447675" indent="-268288">
              <a:buFontTx/>
              <a:buChar char="-"/>
            </a:pPr>
            <a:r>
              <a:rPr lang="fr-FR" sz="2800" dirty="0"/>
              <a:t>En fortifiant les ressources personnelles</a:t>
            </a:r>
          </a:p>
          <a:p>
            <a:pPr marL="447675" indent="-268288">
              <a:buFontTx/>
              <a:buChar char="-"/>
            </a:pPr>
            <a:r>
              <a:rPr lang="fr-FR" sz="2800" dirty="0"/>
              <a:t>En permettant une meilleure santé mentale</a:t>
            </a:r>
          </a:p>
        </p:txBody>
      </p:sp>
    </p:spTree>
    <p:extLst>
      <p:ext uri="{BB962C8B-B14F-4D97-AF65-F5344CB8AC3E}">
        <p14:creationId xmlns:p14="http://schemas.microsoft.com/office/powerpoint/2010/main" val="17425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26370" y="825391"/>
            <a:ext cx="1913540" cy="84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9402474" y="297323"/>
            <a:ext cx="253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14 septembre 2020</a:t>
            </a:r>
          </a:p>
        </p:txBody>
      </p:sp>
      <p:pic>
        <p:nvPicPr>
          <p:cNvPr id="3075" name="Picture 3" descr="C:\Users\zinettia\AppData\Local\Microsoft\Windows\Temporary Internet Files\Content.Outlook\RGNZPGE2\IMG_0078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67793">
            <a:off x="920126" y="390524"/>
            <a:ext cx="4585324" cy="613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zinettia\AppData\Local\Microsoft\Windows\Temporary Internet Files\Content.Outlook\RGNZPGE2\IMG_0079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97360">
            <a:off x="6488789" y="2066924"/>
            <a:ext cx="5065371" cy="400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78342-ECEE-43A9-A6F5-75F4225F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307EC-420C-480A-A10E-F6309368B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56751"/>
            <a:ext cx="9706070" cy="3964536"/>
          </a:xfrm>
        </p:spPr>
        <p:txBody>
          <a:bodyPr>
            <a:normAutofit lnSpcReduction="10000"/>
          </a:bodyPr>
          <a:lstStyle/>
          <a:p>
            <a:r>
              <a:rPr lang="fr-FR" sz="2800" dirty="0"/>
              <a:t>Contexte sanitaire</a:t>
            </a:r>
          </a:p>
          <a:p>
            <a:r>
              <a:rPr lang="fr-FR" sz="2800" dirty="0"/>
              <a:t>Dispositifs de soutien</a:t>
            </a:r>
          </a:p>
          <a:p>
            <a:r>
              <a:rPr lang="fr-FR" sz="2800" dirty="0"/>
              <a:t>Vignette clinique</a:t>
            </a:r>
          </a:p>
          <a:p>
            <a:r>
              <a:rPr lang="fr-FR" sz="2800" dirty="0"/>
              <a:t>Projet d’intervention psychothérapeutique</a:t>
            </a:r>
          </a:p>
          <a:p>
            <a:r>
              <a:rPr lang="fr-FR" sz="2800" dirty="0"/>
              <a:t>MSA : 1 programme – 3 versions </a:t>
            </a:r>
          </a:p>
          <a:p>
            <a:pPr marL="809625" lvl="1" indent="-352425">
              <a:buFont typeface="Arial" panose="020B0604020202020204" pitchFamily="34" charset="0"/>
              <a:buChar char="‒"/>
            </a:pPr>
            <a:r>
              <a:rPr lang="fr-FR" sz="2400" dirty="0"/>
              <a:t>V0 =&gt; bêta </a:t>
            </a:r>
          </a:p>
          <a:p>
            <a:pPr marL="809625" lvl="1" indent="-352425">
              <a:buFont typeface="Arial" panose="020B0604020202020204" pitchFamily="34" charset="0"/>
              <a:buChar char="‒"/>
            </a:pPr>
            <a:r>
              <a:rPr lang="fr-FR" sz="2400" dirty="0"/>
              <a:t>V1 =&gt; étude de validation PHRC REST</a:t>
            </a:r>
          </a:p>
          <a:p>
            <a:pPr marL="809625" lvl="1" indent="-352425">
              <a:buFont typeface="Arial" panose="020B0604020202020204" pitchFamily="34" charset="0"/>
              <a:buChar char="‒"/>
            </a:pPr>
            <a:r>
              <a:rPr lang="fr-FR" sz="2400" dirty="0"/>
              <a:t>V2 =&gt; vers une APP – diffusion large</a:t>
            </a:r>
          </a:p>
          <a:p>
            <a:r>
              <a:rPr lang="fr-FR" sz="2800" dirty="0"/>
              <a:t>Discussion</a:t>
            </a:r>
          </a:p>
          <a:p>
            <a:endParaRPr lang="fr-FR" sz="2800" dirty="0"/>
          </a:p>
        </p:txBody>
      </p:sp>
      <p:pic>
        <p:nvPicPr>
          <p:cNvPr id="1026" name="Picture 2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5627" y="714374"/>
            <a:ext cx="1065832" cy="11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96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3431975" y="3586162"/>
            <a:ext cx="770328" cy="21431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26370" y="825391"/>
            <a:ext cx="1913540" cy="84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zinettia\AppData\Local\Microsoft\Windows\Temporary Internet Files\Content.Outlook\RGNZPGE2\IMG_0336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08319">
            <a:off x="411675" y="1038577"/>
            <a:ext cx="3368678" cy="504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zinettia\AppData\Local\Microsoft\Windows\Temporary Internet Files\Content.Outlook\RGNZPGE2\IMG_0337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82816" y="2144108"/>
            <a:ext cx="7492920" cy="442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à coins arrondis 19"/>
          <p:cNvSpPr/>
          <p:nvPr/>
        </p:nvSpPr>
        <p:spPr>
          <a:xfrm>
            <a:off x="4556234" y="4240931"/>
            <a:ext cx="7252144" cy="70419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402474" y="297323"/>
            <a:ext cx="253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14 septembre 2020</a:t>
            </a:r>
          </a:p>
        </p:txBody>
      </p:sp>
    </p:spTree>
    <p:extLst>
      <p:ext uri="{BB962C8B-B14F-4D97-AF65-F5344CB8AC3E}">
        <p14:creationId xmlns:p14="http://schemas.microsoft.com/office/powerpoint/2010/main" val="37185745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E28238-493D-421C-A09D-4C4895F9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988585"/>
            <a:ext cx="9613861" cy="1080938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fr-FR" dirty="0"/>
              <a:t>Notre ambition – </a:t>
            </a:r>
            <a:r>
              <a:rPr lang="fr-FR" sz="4400" b="1" dirty="0">
                <a:solidFill>
                  <a:srgbClr val="FFFF00"/>
                </a:solidFill>
              </a:rPr>
              <a:t>V2</a:t>
            </a:r>
            <a:r>
              <a:rPr lang="fr-FR" dirty="0"/>
              <a:t> – APP pour </a:t>
            </a:r>
            <a:r>
              <a:rPr lang="fr-FR" dirty="0" err="1"/>
              <a:t>toutes.tous</a:t>
            </a:r>
            <a:r>
              <a:rPr lang="fr-FR" dirty="0"/>
              <a:t>                  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C6120-A23D-4134-A59E-F9A46A389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4198" y="824174"/>
            <a:ext cx="1858130" cy="8698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43EB216-679A-4434-B678-5081D1915E0A}"/>
              </a:ext>
            </a:extLst>
          </p:cNvPr>
          <p:cNvSpPr txBox="1"/>
          <p:nvPr/>
        </p:nvSpPr>
        <p:spPr>
          <a:xfrm>
            <a:off x="2909323" y="2430814"/>
            <a:ext cx="888886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Recherche de financements en cours</a:t>
            </a:r>
            <a:endParaRPr lang="fr-FR" sz="2800" dirty="0"/>
          </a:p>
          <a:p>
            <a:pPr marL="447675" indent="-268288">
              <a:spcBef>
                <a:spcPts val="1200"/>
              </a:spcBef>
              <a:buFontTx/>
              <a:buChar char="-"/>
            </a:pPr>
            <a:r>
              <a:rPr lang="fr-FR" sz="2800" dirty="0"/>
              <a:t>Intérêt clinique</a:t>
            </a:r>
          </a:p>
          <a:p>
            <a:pPr marL="447675" indent="-268288">
              <a:spcBef>
                <a:spcPts val="1200"/>
              </a:spcBef>
              <a:buFontTx/>
              <a:buChar char="-"/>
            </a:pPr>
            <a:r>
              <a:rPr lang="fr-FR" sz="2800" dirty="0"/>
              <a:t>Validation des contenus - itérations</a:t>
            </a:r>
          </a:p>
          <a:p>
            <a:pPr marL="447675" indent="-268288">
              <a:buFontTx/>
              <a:buChar char="-"/>
            </a:pPr>
            <a:r>
              <a:rPr lang="fr-FR" sz="2800" dirty="0"/>
              <a:t>Implication des </a:t>
            </a:r>
            <a:r>
              <a:rPr lang="fr-FR" sz="2800" dirty="0" err="1"/>
              <a:t>utilisateur.trice.s</a:t>
            </a:r>
            <a:endParaRPr lang="fr-FR" sz="2800" dirty="0"/>
          </a:p>
          <a:p>
            <a:pPr marL="447675" indent="-268288">
              <a:spcBef>
                <a:spcPts val="1200"/>
              </a:spcBef>
              <a:buFontTx/>
              <a:buChar char="-"/>
            </a:pPr>
            <a:r>
              <a:rPr lang="fr-FR" sz="2800" dirty="0"/>
              <a:t>Personnes ciblées: les atteindre, les engager</a:t>
            </a:r>
          </a:p>
          <a:p>
            <a:pPr marL="447675" indent="-268288">
              <a:buFontTx/>
              <a:buChar char="-"/>
            </a:pPr>
            <a:r>
              <a:rPr lang="fr-FR" sz="2800" dirty="0"/>
              <a:t>Modèle économique (sécu, HUS, entreprises, …)</a:t>
            </a:r>
          </a:p>
        </p:txBody>
      </p:sp>
      <p:pic>
        <p:nvPicPr>
          <p:cNvPr id="13" name="Picture 20">
            <a:extLst>
              <a:ext uri="{FF2B5EF4-FFF2-40B4-BE49-F238E27FC236}">
                <a16:creationId xmlns:a16="http://schemas.microsoft.com/office/drawing/2014/main" id="{BB9C269F-EE07-6744-BDFA-F33A951533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62019">
            <a:off x="425812" y="3397553"/>
            <a:ext cx="2084626" cy="159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7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A417BFF-D59C-476D-B2BC-16C5F2D769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8625" y="1260876"/>
            <a:ext cx="3086292" cy="144483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3F77484-CB51-4D69-B438-BF9BDA764B8A}"/>
              </a:ext>
            </a:extLst>
          </p:cNvPr>
          <p:cNvSpPr txBox="1"/>
          <p:nvPr/>
        </p:nvSpPr>
        <p:spPr>
          <a:xfrm rot="601255">
            <a:off x="838936" y="2962179"/>
            <a:ext cx="10302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7" algn="ctr">
              <a:spcBef>
                <a:spcPts val="1200"/>
              </a:spcBef>
            </a:pPr>
            <a:r>
              <a:rPr lang="fr-FR" sz="4800" b="1" dirty="0">
                <a:solidFill>
                  <a:srgbClr val="FFFF00"/>
                </a:solidFill>
              </a:rPr>
              <a:t>Merci pour votre attention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30739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78342-ECEE-43A9-A6F5-75F4225F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307EC-420C-480A-A10E-F6309368B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56751"/>
            <a:ext cx="9706070" cy="3964536"/>
          </a:xfrm>
        </p:spPr>
        <p:txBody>
          <a:bodyPr>
            <a:normAutofit/>
          </a:bodyPr>
          <a:lstStyle/>
          <a:p>
            <a:r>
              <a:rPr lang="fr-FR" sz="2800" dirty="0"/>
              <a:t>Décembre 2019 =&gt; apparition nouveau coronavirus </a:t>
            </a:r>
            <a:r>
              <a:rPr lang="fr-FR" dirty="0">
                <a:solidFill>
                  <a:srgbClr val="66FF33"/>
                </a:solidFill>
              </a:rPr>
              <a:t>(Chine)</a:t>
            </a:r>
            <a:endParaRPr lang="fr-FR" sz="2800" dirty="0">
              <a:solidFill>
                <a:srgbClr val="66FF33"/>
              </a:solidFill>
            </a:endParaRPr>
          </a:p>
          <a:p>
            <a:r>
              <a:rPr lang="fr-FR" sz="2800" dirty="0"/>
              <a:t>Premier trimestre 2020</a:t>
            </a:r>
          </a:p>
          <a:p>
            <a:pPr lvl="1"/>
            <a:r>
              <a:rPr lang="fr-FR" sz="2400" b="1" dirty="0">
                <a:solidFill>
                  <a:srgbClr val="FFFF00"/>
                </a:solidFill>
              </a:rPr>
              <a:t>SARS-CoV-2 </a:t>
            </a:r>
            <a:r>
              <a:rPr lang="fr-FR" sz="2400" dirty="0"/>
              <a:t>=&gt; arrivée </a:t>
            </a:r>
            <a:r>
              <a:rPr lang="fr-FR" sz="2400" b="1" dirty="0">
                <a:solidFill>
                  <a:srgbClr val="FFFF00"/>
                </a:solidFill>
              </a:rPr>
              <a:t>covid-19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66FF33"/>
                </a:solidFill>
              </a:rPr>
              <a:t>(EU)</a:t>
            </a:r>
          </a:p>
          <a:p>
            <a:pPr lvl="1"/>
            <a:r>
              <a:rPr lang="fr-FR" sz="2400" u="sng" dirty="0"/>
              <a:t>Tension sanitaire et sociétale</a:t>
            </a:r>
            <a:r>
              <a:rPr lang="fr-FR" sz="2400" dirty="0"/>
              <a:t> croissantes (apex F mars-avril)</a:t>
            </a:r>
          </a:p>
          <a:p>
            <a:pPr lvl="1"/>
            <a:r>
              <a:rPr lang="fr-FR" sz="2400" dirty="0"/>
              <a:t>covid-19 =&gt; stress important pour les professionnels engagés dans le système de soins – fort besoin de soutien</a:t>
            </a:r>
          </a:p>
          <a:p>
            <a:endParaRPr lang="fr-FR" sz="2800" dirty="0"/>
          </a:p>
          <a:p>
            <a:r>
              <a:rPr lang="fr-FR" sz="3200" dirty="0"/>
              <a:t>Mars-mai 2020 =&gt; </a:t>
            </a:r>
            <a:r>
              <a:rPr lang="fr-FR" sz="3200" b="1" dirty="0" err="1"/>
              <a:t>CoviPsy</a:t>
            </a:r>
            <a:r>
              <a:rPr lang="fr-FR" sz="3200" b="1" dirty="0"/>
              <a:t> HUS/67 </a:t>
            </a:r>
            <a:r>
              <a:rPr lang="fr-FR" sz="2800" dirty="0">
                <a:solidFill>
                  <a:srgbClr val="66FF33"/>
                </a:solidFill>
              </a:rPr>
              <a:t>(Strasbourg)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2045" y="661502"/>
            <a:ext cx="1247499" cy="12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78342-ECEE-43A9-A6F5-75F4225F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Dispositif de soutien au personnel impacté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307EC-420C-480A-A10E-F6309368B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46812"/>
            <a:ext cx="9706070" cy="396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Coordonné aux </a:t>
            </a:r>
            <a:r>
              <a:rPr lang="fr-FR" sz="3200" b="1" dirty="0">
                <a:solidFill>
                  <a:srgbClr val="FFFF00"/>
                </a:solidFill>
              </a:rPr>
              <a:t>HUS</a:t>
            </a:r>
            <a:r>
              <a:rPr lang="fr-FR" sz="3200" dirty="0"/>
              <a:t> par Amaury MENGIN</a:t>
            </a:r>
          </a:p>
          <a:p>
            <a:r>
              <a:rPr lang="fr-FR" sz="2800" dirty="0"/>
              <a:t>3 mois (mars-mai 2020)</a:t>
            </a:r>
            <a:endParaRPr lang="fr-FR" sz="2800" b="1" dirty="0"/>
          </a:p>
          <a:p>
            <a:pPr lvl="1"/>
            <a:r>
              <a:rPr lang="fr-FR" sz="2400" dirty="0"/>
              <a:t>Maraudes dans les services de soins </a:t>
            </a:r>
            <a:r>
              <a:rPr lang="fr-FR" sz="2400" dirty="0" err="1"/>
              <a:t>covid</a:t>
            </a:r>
            <a:r>
              <a:rPr lang="fr-FR" sz="2400" dirty="0"/>
              <a:t>+ </a:t>
            </a:r>
          </a:p>
          <a:p>
            <a:pPr lvl="1"/>
            <a:r>
              <a:rPr lang="fr-FR" sz="2400" dirty="0"/>
              <a:t>Hotline téléphonique</a:t>
            </a:r>
          </a:p>
          <a:p>
            <a:pPr lvl="1"/>
            <a:r>
              <a:rPr lang="fr-FR" sz="2400" dirty="0"/>
              <a:t>Salles de repos (offres multiples)</a:t>
            </a:r>
          </a:p>
          <a:p>
            <a:pPr>
              <a:lnSpc>
                <a:spcPts val="3300"/>
              </a:lnSpc>
            </a:pPr>
            <a:r>
              <a:rPr lang="fr-FR" sz="2800" dirty="0"/>
              <a:t>Dès le début du confinement =&gt; </a:t>
            </a:r>
            <a:r>
              <a:rPr lang="fr-FR" sz="3200" b="1" dirty="0">
                <a:solidFill>
                  <a:srgbClr val="FFFF00"/>
                </a:solidFill>
              </a:rPr>
              <a:t>invitation</a:t>
            </a:r>
            <a:r>
              <a:rPr lang="fr-FR" sz="2800" dirty="0"/>
              <a:t> à monter </a:t>
            </a:r>
            <a:br>
              <a:rPr lang="fr-FR" sz="2800" dirty="0"/>
            </a:br>
            <a:r>
              <a:rPr lang="fr-FR" sz="2800" dirty="0"/>
              <a:t>un </a:t>
            </a:r>
            <a:r>
              <a:rPr lang="fr-FR" sz="2800" u="sng" dirty="0"/>
              <a:t>programme spécifique</a:t>
            </a:r>
            <a:r>
              <a:rPr lang="fr-FR" sz="2800" dirty="0"/>
              <a:t> de thérapie en ligne </a:t>
            </a:r>
            <a:br>
              <a:rPr lang="fr-FR" sz="2800" dirty="0"/>
            </a:br>
            <a:r>
              <a:rPr lang="fr-FR" sz="2800" dirty="0"/>
              <a:t>pour le personnel impliqué dans les soins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67453" y="860187"/>
            <a:ext cx="2020990" cy="8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78342-ECEE-43A9-A6F5-75F4225F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fr-FR" dirty="0"/>
              <a:t>Genèse du projet - </a:t>
            </a:r>
            <a:r>
              <a:rPr lang="fr-FR" b="1" cap="small" dirty="0">
                <a:solidFill>
                  <a:srgbClr val="FFFF00"/>
                </a:solidFill>
              </a:rPr>
              <a:t>impact</a:t>
            </a:r>
            <a:endParaRPr lang="fr-FR" cap="small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307EC-420C-480A-A10E-F6309368B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66690"/>
            <a:ext cx="9814014" cy="414344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r-FR" sz="3200" b="1" dirty="0"/>
              <a:t>répercussion pour les soignants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sz="2800" b="1" dirty="0">
                <a:solidFill>
                  <a:srgbClr val="FFFF00"/>
                </a:solidFill>
              </a:rPr>
              <a:t>Pic de l’épidémie</a:t>
            </a:r>
            <a:r>
              <a:rPr lang="fr-FR" sz="2800" dirty="0"/>
              <a:t> en Chine =&gt; taux élevé 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/>
              <a:t>dépression (&gt;50%) - TAG (&gt;44%) - insomnie (36%) - </a:t>
            </a:r>
            <a:r>
              <a:rPr lang="fr-FR" dirty="0" err="1"/>
              <a:t>sx</a:t>
            </a:r>
            <a:r>
              <a:rPr lang="fr-FR" dirty="0"/>
              <a:t> de stress (&gt;73%)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800" dirty="0"/>
              <a:t>retentissements négatifs sur le bien-être personnel </a:t>
            </a:r>
            <a:br>
              <a:rPr lang="fr-FR" sz="2800" dirty="0"/>
            </a:br>
            <a:r>
              <a:rPr lang="fr-FR" sz="2800" dirty="0"/>
              <a:t>et sur la capacité à exercer son travail </a:t>
            </a:r>
            <a:r>
              <a:rPr lang="fr-FR" dirty="0"/>
              <a:t>(Liu et al, 2020)</a:t>
            </a:r>
            <a:endParaRPr lang="fr-FR" sz="2800" dirty="0"/>
          </a:p>
          <a:p>
            <a:pPr marL="0" indent="0">
              <a:spcBef>
                <a:spcPts val="1800"/>
              </a:spcBef>
              <a:buNone/>
            </a:pPr>
            <a:r>
              <a:rPr lang="fr-FR" sz="2800" dirty="0"/>
              <a:t>SARS-CoV-1 =&gt; répercussions immédiates et impact grave sur la santé mentale des soignants à </a:t>
            </a:r>
            <a:r>
              <a:rPr lang="fr-FR" sz="2800" b="1" dirty="0">
                <a:solidFill>
                  <a:srgbClr val="FFFF00"/>
                </a:solidFill>
              </a:rPr>
              <a:t>moyen- et long-terme</a:t>
            </a:r>
            <a:r>
              <a:rPr lang="fr-FR" sz="2800" dirty="0"/>
              <a:t> </a:t>
            </a:r>
            <a:r>
              <a:rPr lang="fr-FR" dirty="0"/>
              <a:t>(ex PTSD, troubles psychiques graves, arrêts de travail)</a:t>
            </a:r>
            <a:br>
              <a:rPr lang="fr-FR" dirty="0"/>
            </a:br>
            <a:r>
              <a:rPr lang="fr-FR" dirty="0"/>
              <a:t>(</a:t>
            </a:r>
            <a:r>
              <a:rPr lang="fr-FR" dirty="0" err="1"/>
              <a:t>Maunder</a:t>
            </a:r>
            <a:r>
              <a:rPr lang="fr-FR" dirty="0"/>
              <a:t>, 2006, 2009) </a:t>
            </a:r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AutoShape 2" descr="Roqya: trouble psychique - Roqya pour Tous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9082" y="537238"/>
            <a:ext cx="1512918" cy="1512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71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78342-ECEE-43A9-A6F5-75F4225F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Vignette clinique </a:t>
            </a:r>
            <a:r>
              <a:rPr lang="fr-FR" sz="2400" dirty="0">
                <a:solidFill>
                  <a:srgbClr val="00FF00"/>
                </a:solidFill>
              </a:rPr>
              <a:t>(</a:t>
            </a:r>
            <a:r>
              <a:rPr lang="fr-FR" sz="2400" dirty="0" err="1">
                <a:solidFill>
                  <a:srgbClr val="00FF00"/>
                </a:solidFill>
              </a:rPr>
              <a:t>CoviPsy</a:t>
            </a:r>
            <a:r>
              <a:rPr lang="fr-FR" sz="2400" dirty="0">
                <a:solidFill>
                  <a:srgbClr val="00FF00"/>
                </a:solidFill>
              </a:rPr>
              <a:t> + MSA V1)</a:t>
            </a:r>
            <a:br>
              <a:rPr lang="fr-FR" dirty="0"/>
            </a:br>
            <a:r>
              <a:rPr lang="fr-FR" dirty="0"/>
              <a:t>prototypique risques psycho-sociaux</a:t>
            </a:r>
            <a:endParaRPr lang="fr-FR" dirty="0">
              <a:solidFill>
                <a:srgbClr val="00FF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307EC-420C-480A-A10E-F6309368B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56751"/>
            <a:ext cx="10416304" cy="4291699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/>
              <a:t>Aucun ATCD</a:t>
            </a:r>
          </a:p>
          <a:p>
            <a:r>
              <a:rPr lang="fr-FR" sz="2800" dirty="0"/>
              <a:t>Infirmière (ex anesthésiste) / mariée-en couple (</a:t>
            </a:r>
            <a:r>
              <a:rPr lang="fr-FR" sz="2800" dirty="0" err="1"/>
              <a:t>év</a:t>
            </a:r>
            <a:r>
              <a:rPr lang="fr-FR" sz="2800" dirty="0"/>
              <a:t>. mère)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fr-FR" dirty="0"/>
              <a:t>Charge mentale en constante augmentation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fr-FR" dirty="0"/>
              <a:t>Flexibilité poussée à l’extrême (manque de points de repères)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fr-FR" dirty="0"/>
              <a:t>Changements fréquents de planning &amp; de contexte de travail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fr-FR" dirty="0"/>
              <a:t>Attention soutenue - concentration de tous les instants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fr-FR" dirty="0"/>
              <a:t>Consommation croissante d’énergie psychique et physique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fr-FR" dirty="0"/>
              <a:t>Interaction serrée vie professionnelle et vie privée (sens unique)</a:t>
            </a:r>
          </a:p>
          <a:p>
            <a:r>
              <a:rPr lang="fr-FR" sz="2800" dirty="0"/>
              <a:t>Contexte Covid-19</a:t>
            </a:r>
            <a:r>
              <a:rPr lang="fr-FR" sz="2000" dirty="0"/>
              <a:t> (révélateur – aggravateur de malaise et souffrance)</a:t>
            </a:r>
            <a:endParaRPr lang="fr-FR" sz="2800" dirty="0"/>
          </a:p>
          <a:p>
            <a:pPr lvl="1">
              <a:buFont typeface="Arial" panose="020B0604020202020204" pitchFamily="34" charset="0"/>
              <a:buChar char="‒"/>
            </a:pPr>
            <a:r>
              <a:rPr lang="fr-FR" dirty="0"/>
              <a:t>Perte de sens – Bras de fer fréquents avec hiérarchie – Fatigues – </a:t>
            </a:r>
            <a:r>
              <a:rPr lang="fr-FR" dirty="0" err="1"/>
              <a:t>etc</a:t>
            </a:r>
            <a:r>
              <a:rPr lang="fr-FR" dirty="0"/>
              <a:t> 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FFFF00"/>
                </a:solidFill>
              </a:rPr>
              <a:t> Tr sommeil - Stress aigu – PTSD - D</a:t>
            </a:r>
            <a:r>
              <a:rPr lang="fr-FR" sz="3200" b="1" dirty="0">
                <a:solidFill>
                  <a:srgbClr val="FFFF00"/>
                </a:solidFill>
              </a:rPr>
              <a:t> – ex </a:t>
            </a:r>
            <a:r>
              <a:rPr lang="fr-FR" sz="3200" b="1" dirty="0" err="1">
                <a:solidFill>
                  <a:srgbClr val="FFFF00"/>
                </a:solidFill>
              </a:rPr>
              <a:t>Paroxetine</a:t>
            </a:r>
            <a:endParaRPr lang="fr-FR" sz="3200" b="1" dirty="0">
              <a:solidFill>
                <a:srgbClr val="FFFF00"/>
              </a:solidFill>
            </a:endParaRPr>
          </a:p>
          <a:p>
            <a:pPr marL="809625" lvl="1" indent="0">
              <a:buNone/>
            </a:pPr>
            <a:r>
              <a:rPr lang="fr-FR" sz="2400" b="1" dirty="0">
                <a:solidFill>
                  <a:srgbClr val="00FFFF"/>
                </a:solidFill>
              </a:rPr>
              <a:t>(</a:t>
            </a:r>
            <a:r>
              <a:rPr lang="fr-FR" sz="2400" b="1" dirty="0" err="1">
                <a:solidFill>
                  <a:srgbClr val="00FFFF"/>
                </a:solidFill>
              </a:rPr>
              <a:t>év</a:t>
            </a:r>
            <a:r>
              <a:rPr lang="fr-FR" sz="2400" b="1" dirty="0">
                <a:solidFill>
                  <a:srgbClr val="00FFFF"/>
                </a:solidFill>
              </a:rPr>
              <a:t> </a:t>
            </a:r>
            <a:r>
              <a:rPr lang="fr-FR" sz="2400" b="1" dirty="0">
                <a:solidFill>
                  <a:srgbClr val="00FF00"/>
                </a:solidFill>
              </a:rPr>
              <a:t>arrêt de travail </a:t>
            </a:r>
            <a:r>
              <a:rPr lang="fr-FR" sz="1800" b="1" dirty="0">
                <a:solidFill>
                  <a:srgbClr val="00FF00"/>
                </a:solidFill>
              </a:rPr>
              <a:t>+/-prolongé)</a:t>
            </a:r>
            <a:endParaRPr lang="fr-FR" sz="2800" b="1" dirty="0">
              <a:solidFill>
                <a:srgbClr val="00FF00"/>
              </a:solidFill>
            </a:endParaRPr>
          </a:p>
        </p:txBody>
      </p:sp>
      <p:pic>
        <p:nvPicPr>
          <p:cNvPr id="2050" name="Picture 2" descr="C:\Users\zinettia\AppData\Local\Microsoft\Windows\Temporary Internet Files\Content.IE5\V68OT50E\1200px-Time_Management_Cartoon.svg[1]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0241" y="671512"/>
            <a:ext cx="1376984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78342-ECEE-43A9-A6F5-75F4225FC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44761"/>
            <a:ext cx="9613861" cy="1080938"/>
          </a:xfrm>
        </p:spPr>
        <p:txBody>
          <a:bodyPr/>
          <a:lstStyle/>
          <a:p>
            <a:r>
              <a:rPr lang="fr-FR" dirty="0"/>
              <a:t>Genèse du projet - </a:t>
            </a:r>
            <a:r>
              <a:rPr lang="fr-FR" b="1" cap="small" dirty="0">
                <a:solidFill>
                  <a:srgbClr val="FFFF00"/>
                </a:solidFill>
              </a:rPr>
              <a:t>que faire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307EC-420C-480A-A10E-F6309368B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16995"/>
            <a:ext cx="9613861" cy="414344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fr-FR" sz="3200" b="1" dirty="0"/>
              <a:t>Aides psychologiques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r-FR" sz="2800" b="1" dirty="0">
                <a:solidFill>
                  <a:srgbClr val="FFFF00"/>
                </a:solidFill>
              </a:rPr>
              <a:t>TCC</a:t>
            </a:r>
            <a:r>
              <a:rPr lang="fr-FR" sz="2800" dirty="0"/>
              <a:t> reconnues </a:t>
            </a:r>
            <a:r>
              <a:rPr lang="fr-FR" sz="2800" b="1" dirty="0">
                <a:solidFill>
                  <a:srgbClr val="FFFF00"/>
                </a:solidFill>
              </a:rPr>
              <a:t>efficaces</a:t>
            </a:r>
            <a:r>
              <a:rPr lang="fr-FR" sz="2800" dirty="0"/>
              <a:t> pour la réduction du stress immédiat et pour la prévention des troubles psychiatriques, dont D et PTSD </a:t>
            </a:r>
            <a:r>
              <a:rPr lang="fr-FR" dirty="0"/>
              <a:t>(dont Rose et al, 2013)</a:t>
            </a:r>
            <a:endParaRPr lang="fr-FR" sz="2800" dirty="0"/>
          </a:p>
          <a:p>
            <a:pPr marL="0" indent="0">
              <a:spcBef>
                <a:spcPts val="1800"/>
              </a:spcBef>
              <a:buNone/>
            </a:pPr>
            <a:r>
              <a:rPr lang="fr-FR" sz="2800" dirty="0"/>
              <a:t>TCC efficaces aussi dans les interventions avec </a:t>
            </a:r>
            <a:br>
              <a:rPr lang="fr-FR" sz="2800" dirty="0"/>
            </a:br>
            <a:r>
              <a:rPr lang="fr-FR" sz="2800" b="1" dirty="0">
                <a:solidFill>
                  <a:srgbClr val="FFFF00"/>
                </a:solidFill>
              </a:rPr>
              <a:t>formats brefs en ligne</a:t>
            </a:r>
            <a:r>
              <a:rPr lang="fr-FR" sz="2800" dirty="0"/>
              <a:t> </a:t>
            </a:r>
            <a:r>
              <a:rPr lang="fr-FR" dirty="0"/>
              <a:t>(Rose et al, 2013)</a:t>
            </a:r>
            <a:endParaRPr lang="fr-FR" sz="2800" dirty="0"/>
          </a:p>
          <a:p>
            <a:pPr marL="0" indent="0">
              <a:spcBef>
                <a:spcPts val="1800"/>
              </a:spcBef>
              <a:buNone/>
            </a:pPr>
            <a:r>
              <a:rPr lang="fr-FR" sz="2800" dirty="0"/>
              <a:t>Thérapies avec support informatisé: plusieurs </a:t>
            </a:r>
            <a:r>
              <a:rPr lang="fr-FR" sz="2800" b="1" dirty="0">
                <a:solidFill>
                  <a:srgbClr val="FFFF00"/>
                </a:solidFill>
              </a:rPr>
              <a:t>avantages</a:t>
            </a:r>
            <a:r>
              <a:rPr lang="fr-FR" sz="2800" dirty="0"/>
              <a:t> </a:t>
            </a:r>
            <a:r>
              <a:rPr lang="fr-FR" sz="2600" dirty="0"/>
              <a:t>(souplesse horaire, déploiement sur divers appareils numériques, distanciation physique, discrétion, …)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986" y="585023"/>
            <a:ext cx="1412586" cy="1412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663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Villes et territoires résilients : quelles stratégies concevoir ..."/>
          <p:cNvSpPr>
            <a:spLocks noChangeAspect="1" noChangeArrowheads="1"/>
          </p:cNvSpPr>
          <p:nvPr/>
        </p:nvSpPr>
        <p:spPr bwMode="auto">
          <a:xfrm>
            <a:off x="155575" y="-822325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30156">
            <a:off x="8204048" y="4237284"/>
            <a:ext cx="3540591" cy="196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216026">
            <a:off x="266241" y="925822"/>
            <a:ext cx="3167844" cy="18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cache.marieclaire.fr/data/photo/w600_h315_c17/55/techniques-respiratio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5003">
            <a:off x="640170" y="4258646"/>
            <a:ext cx="3030643" cy="15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stuces pour bien respirer | Vers une vie serein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9616">
            <a:off x="2008977" y="2805875"/>
            <a:ext cx="1303458" cy="130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La résilience pour faire face à l'adversité 1/2 | Programmation ..."/>
          <p:cNvSpPr>
            <a:spLocks noChangeAspect="1" noChangeArrowheads="1"/>
          </p:cNvSpPr>
          <p:nvPr/>
        </p:nvSpPr>
        <p:spPr bwMode="auto">
          <a:xfrm>
            <a:off x="155575" y="-669925"/>
            <a:ext cx="32766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white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99651">
            <a:off x="8256722" y="890368"/>
            <a:ext cx="3619952" cy="153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38333" y="2030879"/>
            <a:ext cx="4540102" cy="2677656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FF00"/>
                </a:solidFill>
              </a:rPr>
              <a:t>S’occuper du stress excessif</a:t>
            </a:r>
          </a:p>
          <a:p>
            <a:r>
              <a:rPr lang="fr-FR" sz="2000" dirty="0">
                <a:solidFill>
                  <a:prstClr val="white"/>
                </a:solidFill>
              </a:rPr>
              <a:t>Diminuer le stress perçu</a:t>
            </a:r>
          </a:p>
          <a:p>
            <a:r>
              <a:rPr lang="fr-FR" sz="2000" dirty="0">
                <a:solidFill>
                  <a:prstClr val="white"/>
                </a:solidFill>
              </a:rPr>
              <a:t>Augmenter la résistance au stress</a:t>
            </a:r>
          </a:p>
          <a:p>
            <a:endParaRPr lang="fr-FR" sz="2000" dirty="0">
              <a:solidFill>
                <a:prstClr val="white"/>
              </a:solidFill>
            </a:endParaRPr>
          </a:p>
          <a:p>
            <a:r>
              <a:rPr lang="fr-FR" sz="2400" b="1" dirty="0">
                <a:solidFill>
                  <a:srgbClr val="FFFF00"/>
                </a:solidFill>
              </a:rPr>
              <a:t>Renforcer la résilience</a:t>
            </a:r>
          </a:p>
          <a:p>
            <a:r>
              <a:rPr lang="fr-FR" sz="2000" dirty="0">
                <a:solidFill>
                  <a:prstClr val="white"/>
                </a:solidFill>
              </a:rPr>
              <a:t>Mieux absorber (plus de stabilité)</a:t>
            </a:r>
          </a:p>
          <a:p>
            <a:r>
              <a:rPr lang="fr-FR" sz="2000" dirty="0">
                <a:solidFill>
                  <a:prstClr val="white"/>
                </a:solidFill>
              </a:rPr>
              <a:t>Mieux transformer (niveau structurel)</a:t>
            </a:r>
          </a:p>
          <a:p>
            <a:r>
              <a:rPr lang="fr-FR" sz="2000" dirty="0">
                <a:solidFill>
                  <a:prstClr val="white"/>
                </a:solidFill>
              </a:rPr>
              <a:t>Mieux s’adapter (plus de flexibilité)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318375">
            <a:off x="8793133" y="2322653"/>
            <a:ext cx="72301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8696" y="486858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69073" y="716639"/>
            <a:ext cx="3276224" cy="110799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6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Besoin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49820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2674</TotalTime>
  <Words>1663</Words>
  <Application>Microsoft Macintosh PowerPoint</Application>
  <PresentationFormat>Widescreen</PresentationFormat>
  <Paragraphs>289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Trebuchet MS</vt:lpstr>
      <vt:lpstr>Wingdings</vt:lpstr>
      <vt:lpstr>Berlin</vt:lpstr>
      <vt:lpstr>2_Berlin</vt:lpstr>
      <vt:lpstr>MaSantéAussi</vt:lpstr>
      <vt:lpstr>PowerPoint Presentation</vt:lpstr>
      <vt:lpstr>PLAN</vt:lpstr>
      <vt:lpstr>Contexte</vt:lpstr>
      <vt:lpstr>Dispositif de soutien au personnel impacté</vt:lpstr>
      <vt:lpstr>Genèse du projet - impact</vt:lpstr>
      <vt:lpstr>Vignette clinique (CoviPsy + MSA V1) prototypique risques psycho-sociaux</vt:lpstr>
      <vt:lpstr>Genèse du projet - que faire ?</vt:lpstr>
      <vt:lpstr>PowerPoint Presentation</vt:lpstr>
      <vt:lpstr>DEFI =&gt; le projet</vt:lpstr>
      <vt:lpstr>PowerPoint Presentation</vt:lpstr>
      <vt:lpstr>1 programme thérapeutique – 3 versions</vt:lpstr>
      <vt:lpstr>1 programme thérapeutique – 3 versions</vt:lpstr>
      <vt:lpstr>Version préliminaire – V0</vt:lpstr>
      <vt:lpstr>Version préliminaire - V0 - Bêta-test</vt:lpstr>
      <vt:lpstr>1 programme thérapeutique – 3 versions</vt:lpstr>
      <vt:lpstr>Version psychothérapie – V1 – PHRC REST                                               REduire le Stress au Travail</vt:lpstr>
      <vt:lpstr>Version psychothérapie – V1 – PHRC REST                                               REduire le Stress au Travail</vt:lpstr>
      <vt:lpstr>Version psychothérapie – V1 – PHRC REST                                               REduire le Stress au Travail</vt:lpstr>
      <vt:lpstr>Version psychothérapie – V1 – PHRC REST                                               REduire le Stress au Travail</vt:lpstr>
      <vt:lpstr>Version psychothérapie – V1 – PHRC REST                                               REduire le Stress au Travail</vt:lpstr>
      <vt:lpstr>Version psychothérapie – V1 – PHRC REST                                               REduire le Stress au Travail</vt:lpstr>
      <vt:lpstr>Version psychothérapie – V1 – PHRC REST                                               REduire le Stress au Travail</vt:lpstr>
      <vt:lpstr>Version psychothérapie – V1 – PHRC REST                                               REduire le Stress au Travail</vt:lpstr>
      <vt:lpstr>Version psychothérapie – V1 – PHRC REST                                               REduire le Stress au Travail</vt:lpstr>
      <vt:lpstr>Commentaires utilisateurs.trices (durant MSA V1)</vt:lpstr>
      <vt:lpstr>1 programme thérapeutique – 3 versions</vt:lpstr>
      <vt:lpstr>Notre ambition – V2 – APP pour toutes.tous                      </vt:lpstr>
      <vt:lpstr>PowerPoint Presentation</vt:lpstr>
      <vt:lpstr>PowerPoint Presentation</vt:lpstr>
      <vt:lpstr>Notre ambition – V2 – APP pour toutes.tous                      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MaSantéAussi</dc:title>
  <dc:creator>Anna Zinetti Bertschy</dc:creator>
  <cp:lastModifiedBy>Microsoft Office User</cp:lastModifiedBy>
  <cp:revision>614</cp:revision>
  <cp:lastPrinted>2020-09-15T09:01:12Z</cp:lastPrinted>
  <dcterms:created xsi:type="dcterms:W3CDTF">2020-07-01T15:02:18Z</dcterms:created>
  <dcterms:modified xsi:type="dcterms:W3CDTF">2020-09-19T17:32:36Z</dcterms:modified>
</cp:coreProperties>
</file>