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6" r:id="rId2"/>
    <p:sldId id="287" r:id="rId3"/>
    <p:sldId id="276" r:id="rId4"/>
    <p:sldId id="288" r:id="rId5"/>
    <p:sldId id="278" r:id="rId6"/>
    <p:sldId id="282" r:id="rId7"/>
    <p:sldId id="280" r:id="rId8"/>
    <p:sldId id="281" r:id="rId9"/>
    <p:sldId id="264" r:id="rId10"/>
    <p:sldId id="271" r:id="rId11"/>
    <p:sldId id="273" r:id="rId12"/>
    <p:sldId id="284" r:id="rId13"/>
    <p:sldId id="290" r:id="rId14"/>
    <p:sldId id="28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08" d="100"/>
          <a:sy n="108" d="100"/>
        </p:scale>
        <p:origin x="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3A4BF-6370-4117-B4C3-E7726D5D8347}" type="doc">
      <dgm:prSet loTypeId="urn:microsoft.com/office/officeart/2005/8/layout/target2" loCatId="relationship" qsTypeId="urn:microsoft.com/office/officeart/2005/8/quickstyle/3d2" qsCatId="3D" csTypeId="urn:microsoft.com/office/officeart/2005/8/colors/accent1_2" csCatId="accent1" phldr="1"/>
      <dgm:spPr/>
      <dgm:t>
        <a:bodyPr/>
        <a:lstStyle/>
        <a:p>
          <a:endParaRPr lang="fr-FR"/>
        </a:p>
      </dgm:t>
    </dgm:pt>
    <dgm:pt modelId="{981E3DF5-E85B-4B01-AAD6-B91DB9893E08}">
      <dgm:prSet phldrT="[Texte]" custT="1"/>
      <dgm:spPr>
        <a:solidFill>
          <a:schemeClr val="tx2"/>
        </a:solidFill>
      </dgm:spPr>
      <dgm:t>
        <a:bodyPr/>
        <a:lstStyle/>
        <a:p>
          <a:r>
            <a:rPr lang="fr-FR" sz="2400" dirty="0" err="1"/>
            <a:t>Companies</a:t>
          </a:r>
          <a:r>
            <a:rPr lang="fr-FR" sz="2400" dirty="0"/>
            <a:t>  </a:t>
          </a:r>
          <a:r>
            <a:rPr lang="fr-FR" sz="2400" dirty="0" err="1"/>
            <a:t>involved</a:t>
          </a:r>
          <a:endParaRPr lang="fr-FR" sz="2400" dirty="0"/>
        </a:p>
      </dgm:t>
    </dgm:pt>
    <dgm:pt modelId="{1896873C-CC50-4985-9E2B-675AECEAF22C}" type="parTrans" cxnId="{E0D1E29D-B2C0-4B6D-B63D-82C079BA071E}">
      <dgm:prSet/>
      <dgm:spPr/>
      <dgm:t>
        <a:bodyPr/>
        <a:lstStyle/>
        <a:p>
          <a:endParaRPr lang="fr-FR"/>
        </a:p>
      </dgm:t>
    </dgm:pt>
    <dgm:pt modelId="{06443DEF-2B63-4DA9-A7D4-95E0FEDEC931}" type="sibTrans" cxnId="{E0D1E29D-B2C0-4B6D-B63D-82C079BA071E}">
      <dgm:prSet/>
      <dgm:spPr/>
      <dgm:t>
        <a:bodyPr/>
        <a:lstStyle/>
        <a:p>
          <a:endParaRPr lang="fr-FR"/>
        </a:p>
      </dgm:t>
    </dgm:pt>
    <dgm:pt modelId="{4160B94B-9A59-45C5-8EC2-B18B13DC3807}">
      <dgm:prSet phldrT="[Texte]" custT="1"/>
      <dgm:spPr/>
      <dgm:t>
        <a:bodyPr/>
        <a:lstStyle/>
        <a:p>
          <a:r>
            <a:rPr lang="fr-FR" sz="3600" dirty="0"/>
            <a:t>28</a:t>
          </a:r>
        </a:p>
      </dgm:t>
    </dgm:pt>
    <dgm:pt modelId="{99209072-171D-41AF-9DEE-B1766955C995}" type="parTrans" cxnId="{A01CA82C-07B0-4D91-AAA3-81C5EB42C1BF}">
      <dgm:prSet/>
      <dgm:spPr/>
      <dgm:t>
        <a:bodyPr/>
        <a:lstStyle/>
        <a:p>
          <a:endParaRPr lang="fr-FR"/>
        </a:p>
      </dgm:t>
    </dgm:pt>
    <dgm:pt modelId="{0A2F1505-CEE0-4646-8D80-24068750B333}" type="sibTrans" cxnId="{A01CA82C-07B0-4D91-AAA3-81C5EB42C1BF}">
      <dgm:prSet/>
      <dgm:spPr/>
      <dgm:t>
        <a:bodyPr/>
        <a:lstStyle/>
        <a:p>
          <a:endParaRPr lang="fr-FR"/>
        </a:p>
      </dgm:t>
    </dgm:pt>
    <dgm:pt modelId="{36133AB8-8C85-41E1-BE93-80AA3751BA65}">
      <dgm:prSet phldrT="[Texte]"/>
      <dgm:spPr/>
      <dgm:t>
        <a:bodyPr/>
        <a:lstStyle/>
        <a:p>
          <a:r>
            <a:rPr lang="fr-FR" dirty="0" err="1"/>
            <a:t>amount</a:t>
          </a:r>
          <a:r>
            <a:rPr lang="fr-FR" dirty="0"/>
            <a:t> to </a:t>
          </a:r>
          <a:r>
            <a:rPr lang="fr-FR" dirty="0" err="1"/>
            <a:t>be</a:t>
          </a:r>
          <a:r>
            <a:rPr lang="fr-FR" dirty="0"/>
            <a:t> </a:t>
          </a:r>
          <a:r>
            <a:rPr lang="fr-FR" dirty="0" err="1"/>
            <a:t>rehatching</a:t>
          </a:r>
          <a:r>
            <a:rPr lang="fr-FR" dirty="0"/>
            <a:t>: </a:t>
          </a:r>
          <a:r>
            <a:rPr lang="fr-FR" dirty="0">
              <a:latin typeface="Calibri"/>
              <a:cs typeface="Calibri"/>
            </a:rPr>
            <a:t>$200,000,000</a:t>
          </a:r>
        </a:p>
        <a:p>
          <a:r>
            <a:rPr lang="fr-FR" dirty="0"/>
            <a:t> </a:t>
          </a:r>
        </a:p>
      </dgm:t>
    </dgm:pt>
    <dgm:pt modelId="{063CB6B1-3DFD-46C8-B999-BEB4D32FB577}" type="parTrans" cxnId="{4E925631-DFE9-4FB7-B49E-FC620007FE47}">
      <dgm:prSet/>
      <dgm:spPr/>
      <dgm:t>
        <a:bodyPr/>
        <a:lstStyle/>
        <a:p>
          <a:endParaRPr lang="fr-FR"/>
        </a:p>
      </dgm:t>
    </dgm:pt>
    <dgm:pt modelId="{AFCF55DD-BF4C-4C1D-A002-5ACFEC353448}" type="sibTrans" cxnId="{4E925631-DFE9-4FB7-B49E-FC620007FE47}">
      <dgm:prSet/>
      <dgm:spPr/>
      <dgm:t>
        <a:bodyPr/>
        <a:lstStyle/>
        <a:p>
          <a:endParaRPr lang="fr-FR"/>
        </a:p>
      </dgm:t>
    </dgm:pt>
    <dgm:pt modelId="{5E7B3572-AB1E-4A95-80FC-C26AEBE1FDE5}">
      <dgm:prSet phldrT="[Texte]" custT="1"/>
      <dgm:spPr>
        <a:solidFill>
          <a:schemeClr val="accent2"/>
        </a:solidFill>
      </dgm:spPr>
      <dgm:t>
        <a:bodyPr/>
        <a:lstStyle/>
        <a:p>
          <a:r>
            <a:rPr lang="fr-FR" sz="3600" dirty="0" err="1"/>
            <a:t>Persons</a:t>
          </a:r>
          <a:r>
            <a:rPr lang="fr-FR" sz="3600" dirty="0"/>
            <a:t> </a:t>
          </a:r>
          <a:r>
            <a:rPr lang="fr-FR" sz="3600" dirty="0" err="1"/>
            <a:t>involved</a:t>
          </a:r>
          <a:endParaRPr lang="fr-FR" sz="3600" dirty="0"/>
        </a:p>
      </dgm:t>
    </dgm:pt>
    <dgm:pt modelId="{412AA615-8B86-47EC-A395-42696668E54E}" type="parTrans" cxnId="{A9995A8B-CC27-4D4B-BF06-EAE90B7B3C91}">
      <dgm:prSet/>
      <dgm:spPr/>
      <dgm:t>
        <a:bodyPr/>
        <a:lstStyle/>
        <a:p>
          <a:endParaRPr lang="fr-FR"/>
        </a:p>
      </dgm:t>
    </dgm:pt>
    <dgm:pt modelId="{D9518AB9-9FE2-457A-971A-F6F3B8519C99}" type="sibTrans" cxnId="{A9995A8B-CC27-4D4B-BF06-EAE90B7B3C91}">
      <dgm:prSet/>
      <dgm:spPr/>
      <dgm:t>
        <a:bodyPr/>
        <a:lstStyle/>
        <a:p>
          <a:endParaRPr lang="fr-FR"/>
        </a:p>
      </dgm:t>
    </dgm:pt>
    <dgm:pt modelId="{EAFBCA95-355E-4FD9-B855-94E29FE6E3FD}">
      <dgm:prSet phldrT="[Texte]"/>
      <dgm:spPr/>
      <dgm:t>
        <a:bodyPr/>
        <a:lstStyle/>
        <a:p>
          <a:r>
            <a:rPr lang="fr-FR" dirty="0"/>
            <a:t>30,000 </a:t>
          </a:r>
          <a:r>
            <a:rPr lang="fr-FR" dirty="0" err="1"/>
            <a:t>Persons</a:t>
          </a:r>
          <a:endParaRPr lang="fr-FR" dirty="0"/>
        </a:p>
      </dgm:t>
    </dgm:pt>
    <dgm:pt modelId="{C9FCF65D-C81A-4DBF-958A-EE7B4CC33454}" type="parTrans" cxnId="{A4708E5A-6C17-4EF7-BC7C-EB419C4CE133}">
      <dgm:prSet/>
      <dgm:spPr/>
      <dgm:t>
        <a:bodyPr/>
        <a:lstStyle/>
        <a:p>
          <a:endParaRPr lang="fr-FR"/>
        </a:p>
      </dgm:t>
    </dgm:pt>
    <dgm:pt modelId="{A1D945CC-1141-4EB7-AE26-57DAA48EA404}" type="sibTrans" cxnId="{A4708E5A-6C17-4EF7-BC7C-EB419C4CE133}">
      <dgm:prSet/>
      <dgm:spPr/>
      <dgm:t>
        <a:bodyPr/>
        <a:lstStyle/>
        <a:p>
          <a:endParaRPr lang="fr-FR"/>
        </a:p>
      </dgm:t>
    </dgm:pt>
    <dgm:pt modelId="{A0A4367B-9040-49D1-8BB4-32DA74C52BB6}">
      <dgm:prSet phldrT="[Texte]"/>
      <dgm:spPr/>
      <dgm:t>
        <a:bodyPr/>
        <a:lstStyle/>
        <a:p>
          <a:r>
            <a:rPr lang="fr-FR" dirty="0"/>
            <a:t>NUMBER OF ARRESTS: 64</a:t>
          </a:r>
        </a:p>
      </dgm:t>
    </dgm:pt>
    <dgm:pt modelId="{B39C3B7E-4285-4B81-988D-ECA9A6938FAE}" type="parTrans" cxnId="{0BB7CED3-1845-4042-92FC-A235BD9863BA}">
      <dgm:prSet/>
      <dgm:spPr/>
      <dgm:t>
        <a:bodyPr/>
        <a:lstStyle/>
        <a:p>
          <a:endParaRPr lang="fr-FR"/>
        </a:p>
      </dgm:t>
    </dgm:pt>
    <dgm:pt modelId="{A65A21EA-4CD5-4454-8F82-7FF9599A7676}" type="sibTrans" cxnId="{0BB7CED3-1845-4042-92FC-A235BD9863BA}">
      <dgm:prSet/>
      <dgm:spPr/>
      <dgm:t>
        <a:bodyPr/>
        <a:lstStyle/>
        <a:p>
          <a:endParaRPr lang="fr-FR"/>
        </a:p>
      </dgm:t>
    </dgm:pt>
    <dgm:pt modelId="{B05030C2-908B-4B41-BB7D-430B28957EF9}">
      <dgm:prSet phldrT="[Texte]" custT="1"/>
      <dgm:spPr/>
      <dgm:t>
        <a:bodyPr/>
        <a:lstStyle/>
        <a:p>
          <a:r>
            <a:rPr lang="fr-FR" sz="2800" dirty="0" err="1"/>
            <a:t>Seized</a:t>
          </a:r>
          <a:r>
            <a:rPr lang="fr-FR" sz="2800" dirty="0"/>
            <a:t> </a:t>
          </a:r>
          <a:r>
            <a:rPr lang="fr-FR" sz="2800" dirty="0" err="1"/>
            <a:t>property</a:t>
          </a:r>
          <a:r>
            <a:rPr lang="fr-FR" sz="2800" dirty="0"/>
            <a:t>: </a:t>
          </a:r>
          <a:r>
            <a:rPr lang="fr-FR" sz="2800" dirty="0" err="1"/>
            <a:t>currency</a:t>
          </a:r>
          <a:endParaRPr lang="fr-FR" sz="2800" dirty="0"/>
        </a:p>
        <a:p>
          <a:r>
            <a:rPr lang="fr-FR" sz="3500" dirty="0"/>
            <a:t> </a:t>
          </a:r>
        </a:p>
      </dgm:t>
    </dgm:pt>
    <dgm:pt modelId="{4097AB61-D8F9-4EED-A674-BC85035933BF}" type="parTrans" cxnId="{D6C6428F-02C8-47FA-8190-64E9FA04F9DB}">
      <dgm:prSet/>
      <dgm:spPr/>
      <dgm:t>
        <a:bodyPr/>
        <a:lstStyle/>
        <a:p>
          <a:endParaRPr lang="fr-FR"/>
        </a:p>
      </dgm:t>
    </dgm:pt>
    <dgm:pt modelId="{FF384EDC-A355-48A0-8232-78492573ED89}" type="sibTrans" cxnId="{D6C6428F-02C8-47FA-8190-64E9FA04F9DB}">
      <dgm:prSet/>
      <dgm:spPr/>
      <dgm:t>
        <a:bodyPr/>
        <a:lstStyle/>
        <a:p>
          <a:endParaRPr lang="fr-FR"/>
        </a:p>
      </dgm:t>
    </dgm:pt>
    <dgm:pt modelId="{DF5764FA-B708-46E1-A85C-F5A9353DD502}">
      <dgm:prSet phldrT="[Texte]" custT="1"/>
      <dgm:spPr/>
      <dgm:t>
        <a:bodyPr/>
        <a:lstStyle/>
        <a:p>
          <a:r>
            <a:rPr lang="fr-FR" sz="1600" dirty="0"/>
            <a:t>10 </a:t>
          </a:r>
          <a:r>
            <a:rPr lang="fr-FR" sz="1600" dirty="0" err="1"/>
            <a:t>luxurus</a:t>
          </a:r>
          <a:r>
            <a:rPr lang="fr-FR" sz="1600" dirty="0"/>
            <a:t>  cars, </a:t>
          </a:r>
        </a:p>
        <a:p>
          <a:r>
            <a:rPr lang="en-US" sz="1600" dirty="0"/>
            <a:t>84 computers, 575 tones  of various agricultural products, furniture, </a:t>
          </a:r>
          <a:endParaRPr lang="fr-FR" sz="1600" dirty="0"/>
        </a:p>
        <a:p>
          <a:r>
            <a:rPr lang="fr-FR" sz="1600" dirty="0"/>
            <a:t>15 agricultural  </a:t>
          </a:r>
          <a:r>
            <a:rPr lang="fr-FR" sz="1600" dirty="0" err="1"/>
            <a:t>machinery</a:t>
          </a:r>
          <a:r>
            <a:rPr lang="fr-FR" sz="1600" dirty="0"/>
            <a:t>, 12 </a:t>
          </a:r>
          <a:r>
            <a:rPr lang="fr-FR" sz="1600" dirty="0" err="1"/>
            <a:t>houses</a:t>
          </a:r>
          <a:r>
            <a:rPr lang="fr-FR" sz="1600" dirty="0"/>
            <a:t>, 27 normal </a:t>
          </a:r>
          <a:r>
            <a:rPr lang="fr-FR" sz="1600" dirty="0" err="1"/>
            <a:t>vehicules</a:t>
          </a:r>
          <a:endParaRPr lang="fr-FR" sz="1600" dirty="0"/>
        </a:p>
        <a:p>
          <a:endParaRPr lang="fr-FR" sz="1600" dirty="0"/>
        </a:p>
      </dgm:t>
    </dgm:pt>
    <dgm:pt modelId="{3502F493-0645-4934-92A2-FC9296E07ADE}" type="parTrans" cxnId="{70972612-3EEF-4A3F-B471-B14FFE072A2D}">
      <dgm:prSet/>
      <dgm:spPr/>
      <dgm:t>
        <a:bodyPr/>
        <a:lstStyle/>
        <a:p>
          <a:endParaRPr lang="fr-FR"/>
        </a:p>
      </dgm:t>
    </dgm:pt>
    <dgm:pt modelId="{94858ED8-7434-4733-8ED7-E98781E62948}" type="sibTrans" cxnId="{70972612-3EEF-4A3F-B471-B14FFE072A2D}">
      <dgm:prSet/>
      <dgm:spPr/>
      <dgm:t>
        <a:bodyPr/>
        <a:lstStyle/>
        <a:p>
          <a:endParaRPr lang="fr-FR"/>
        </a:p>
      </dgm:t>
    </dgm:pt>
    <dgm:pt modelId="{CEB274E8-D711-4DA4-8476-60D218A26405}">
      <dgm:prSet phldrT="[Texte]"/>
      <dgm:spPr/>
      <dgm:t>
        <a:bodyPr/>
        <a:lstStyle/>
        <a:p>
          <a:r>
            <a:rPr lang="fr-FR" dirty="0"/>
            <a:t>Value:495,258,259,06 us dollars </a:t>
          </a:r>
        </a:p>
      </dgm:t>
    </dgm:pt>
    <dgm:pt modelId="{FD804707-E9D9-4FA6-A842-7741BA28A791}" type="parTrans" cxnId="{421A45A4-F447-42ED-9B07-CB28DBF9FC5A}">
      <dgm:prSet/>
      <dgm:spPr/>
      <dgm:t>
        <a:bodyPr/>
        <a:lstStyle/>
        <a:p>
          <a:endParaRPr lang="fr-FR"/>
        </a:p>
      </dgm:t>
    </dgm:pt>
    <dgm:pt modelId="{DD917B02-7DA5-483C-A5C6-13658D92356B}" type="sibTrans" cxnId="{421A45A4-F447-42ED-9B07-CB28DBF9FC5A}">
      <dgm:prSet/>
      <dgm:spPr/>
      <dgm:t>
        <a:bodyPr/>
        <a:lstStyle/>
        <a:p>
          <a:endParaRPr lang="fr-FR"/>
        </a:p>
      </dgm:t>
    </dgm:pt>
    <dgm:pt modelId="{4D733107-350D-4E09-A7CA-32CE0DC71487}" type="pres">
      <dgm:prSet presAssocID="{5903A4BF-6370-4117-B4C3-E7726D5D8347}" presName="Name0" presStyleCnt="0">
        <dgm:presLayoutVars>
          <dgm:chMax val="3"/>
          <dgm:chPref val="1"/>
          <dgm:dir/>
          <dgm:animLvl val="lvl"/>
          <dgm:resizeHandles/>
        </dgm:presLayoutVars>
      </dgm:prSet>
      <dgm:spPr/>
    </dgm:pt>
    <dgm:pt modelId="{1F57B29E-FD4B-44AC-B443-0C763AE80DA0}" type="pres">
      <dgm:prSet presAssocID="{5903A4BF-6370-4117-B4C3-E7726D5D8347}" presName="outerBox" presStyleCnt="0"/>
      <dgm:spPr/>
    </dgm:pt>
    <dgm:pt modelId="{9588A69E-4C13-431A-AA6B-56A6D877E545}" type="pres">
      <dgm:prSet presAssocID="{5903A4BF-6370-4117-B4C3-E7726D5D8347}" presName="outerBoxParent" presStyleLbl="node1" presStyleIdx="0" presStyleCnt="3" custLinFactNeighborX="136" custLinFactNeighborY="18928"/>
      <dgm:spPr/>
    </dgm:pt>
    <dgm:pt modelId="{5D00E4A2-FAA8-4691-83A8-F3EDF9167EAF}" type="pres">
      <dgm:prSet presAssocID="{5903A4BF-6370-4117-B4C3-E7726D5D8347}" presName="outerBoxChildren" presStyleCnt="0"/>
      <dgm:spPr/>
    </dgm:pt>
    <dgm:pt modelId="{15B2F693-FF80-46F7-8E05-454D560C09F0}" type="pres">
      <dgm:prSet presAssocID="{4160B94B-9A59-45C5-8EC2-B18B13DC3807}" presName="oChild" presStyleLbl="fgAcc1" presStyleIdx="0" presStyleCnt="6" custScaleY="52735" custLinFactY="-18684" custLinFactNeighborX="8854" custLinFactNeighborY="-100000">
        <dgm:presLayoutVars>
          <dgm:bulletEnabled val="1"/>
        </dgm:presLayoutVars>
      </dgm:prSet>
      <dgm:spPr/>
    </dgm:pt>
    <dgm:pt modelId="{8FC65442-8252-4AD1-A18D-05766B50ED61}" type="pres">
      <dgm:prSet presAssocID="{0A2F1505-CEE0-4646-8D80-24068750B333}" presName="outerSibTrans" presStyleCnt="0"/>
      <dgm:spPr/>
    </dgm:pt>
    <dgm:pt modelId="{19EC8A24-E35B-4A08-A2D8-5EE210D62391}" type="pres">
      <dgm:prSet presAssocID="{36133AB8-8C85-41E1-BE93-80AA3751BA65}" presName="oChild" presStyleLbl="fgAcc1" presStyleIdx="1" presStyleCnt="6" custLinFactY="-7313" custLinFactNeighborX="71800" custLinFactNeighborY="-100000">
        <dgm:presLayoutVars>
          <dgm:bulletEnabled val="1"/>
        </dgm:presLayoutVars>
      </dgm:prSet>
      <dgm:spPr/>
    </dgm:pt>
    <dgm:pt modelId="{33FD3A0D-DA02-40D1-B256-6751F54B90EC}" type="pres">
      <dgm:prSet presAssocID="{5903A4BF-6370-4117-B4C3-E7726D5D8347}" presName="middleBox" presStyleCnt="0"/>
      <dgm:spPr/>
    </dgm:pt>
    <dgm:pt modelId="{F3060F16-AB93-4728-9AA2-133B4DEE91D1}" type="pres">
      <dgm:prSet presAssocID="{5903A4BF-6370-4117-B4C3-E7726D5D8347}" presName="middleBoxParent" presStyleLbl="node1" presStyleIdx="1" presStyleCnt="3" custScaleX="85714" custScaleY="142857" custLinFactNeighborX="12057" custLinFactNeighborY="-9481"/>
      <dgm:spPr/>
    </dgm:pt>
    <dgm:pt modelId="{264B39D8-09D7-46E0-A90C-C62D6DAF19FE}" type="pres">
      <dgm:prSet presAssocID="{5903A4BF-6370-4117-B4C3-E7726D5D8347}" presName="middleBoxChildren" presStyleCnt="0"/>
      <dgm:spPr/>
    </dgm:pt>
    <dgm:pt modelId="{FFCC240D-C77C-4351-A9AA-E25E1119F510}" type="pres">
      <dgm:prSet presAssocID="{EAFBCA95-355E-4FD9-B855-94E29FE6E3FD}" presName="mChild" presStyleLbl="fgAcc1" presStyleIdx="2" presStyleCnt="6" custLinFactX="100000" custLinFactY="-200000" custLinFactNeighborX="194308" custLinFactNeighborY="-295622">
        <dgm:presLayoutVars>
          <dgm:bulletEnabled val="1"/>
        </dgm:presLayoutVars>
      </dgm:prSet>
      <dgm:spPr/>
    </dgm:pt>
    <dgm:pt modelId="{F83B907B-C036-4A9B-8E96-B570233B23D4}" type="pres">
      <dgm:prSet presAssocID="{A1D945CC-1141-4EB7-AE26-57DAA48EA404}" presName="middleSibTrans" presStyleCnt="0"/>
      <dgm:spPr/>
    </dgm:pt>
    <dgm:pt modelId="{A6C250A9-15EC-42B4-B49E-D4E8503836F2}" type="pres">
      <dgm:prSet presAssocID="{A0A4367B-9040-49D1-8BB4-32DA74C52BB6}" presName="mChild" presStyleLbl="fgAcc1" presStyleIdx="3" presStyleCnt="6" custLinFactY="-184136" custLinFactNeighborX="81467" custLinFactNeighborY="-200000">
        <dgm:presLayoutVars>
          <dgm:bulletEnabled val="1"/>
        </dgm:presLayoutVars>
      </dgm:prSet>
      <dgm:spPr/>
    </dgm:pt>
    <dgm:pt modelId="{8A1B3B48-CB37-4595-84C6-A34B7F4B9493}" type="pres">
      <dgm:prSet presAssocID="{5903A4BF-6370-4117-B4C3-E7726D5D8347}" presName="centerBox" presStyleCnt="0"/>
      <dgm:spPr/>
    </dgm:pt>
    <dgm:pt modelId="{AB8BEDEE-BEFB-47BF-9D74-C86DA80AC20E}" type="pres">
      <dgm:prSet presAssocID="{5903A4BF-6370-4117-B4C3-E7726D5D8347}" presName="centerBoxParent" presStyleLbl="node1" presStyleIdx="2" presStyleCnt="3" custScaleX="89289" custScaleY="190499" custLinFactNeighborX="12102" custLinFactNeighborY="-17516"/>
      <dgm:spPr/>
    </dgm:pt>
    <dgm:pt modelId="{767DD341-2875-4498-B436-4CEAC4A0D67E}" type="pres">
      <dgm:prSet presAssocID="{5903A4BF-6370-4117-B4C3-E7726D5D8347}" presName="centerBoxChildren" presStyleCnt="0"/>
      <dgm:spPr/>
    </dgm:pt>
    <dgm:pt modelId="{05BAC3FD-E52E-4D19-AE13-C3A7838860A6}" type="pres">
      <dgm:prSet presAssocID="{DF5764FA-B708-46E1-A85C-F5A9353DD502}" presName="cChild" presStyleLbl="fgAcc1" presStyleIdx="4" presStyleCnt="6" custScaleX="48349" custScaleY="297864" custLinFactX="16957" custLinFactNeighborX="100000" custLinFactNeighborY="-21797">
        <dgm:presLayoutVars>
          <dgm:bulletEnabled val="1"/>
        </dgm:presLayoutVars>
      </dgm:prSet>
      <dgm:spPr/>
    </dgm:pt>
    <dgm:pt modelId="{BF55F0D2-92F6-43DD-9600-C62FD6CAB7AA}" type="pres">
      <dgm:prSet presAssocID="{94858ED8-7434-4733-8ED7-E98781E62948}" presName="centerSibTrans" presStyleCnt="0"/>
      <dgm:spPr/>
    </dgm:pt>
    <dgm:pt modelId="{2D5BE289-1674-4D38-8BAD-125E3D3F7C5D}" type="pres">
      <dgm:prSet presAssocID="{CEB274E8-D711-4DA4-8476-60D218A26405}" presName="cChild" presStyleLbl="fgAcc1" presStyleIdx="5" presStyleCnt="6" custScaleX="36496" custScaleY="295596" custLinFactX="15332" custLinFactNeighborX="100000" custLinFactNeighborY="-17127">
        <dgm:presLayoutVars>
          <dgm:bulletEnabled val="1"/>
        </dgm:presLayoutVars>
      </dgm:prSet>
      <dgm:spPr/>
    </dgm:pt>
  </dgm:ptLst>
  <dgm:cxnLst>
    <dgm:cxn modelId="{70972612-3EEF-4A3F-B471-B14FFE072A2D}" srcId="{B05030C2-908B-4B41-BB7D-430B28957EF9}" destId="{DF5764FA-B708-46E1-A85C-F5A9353DD502}" srcOrd="0" destOrd="0" parTransId="{3502F493-0645-4934-92A2-FC9296E07ADE}" sibTransId="{94858ED8-7434-4733-8ED7-E98781E62948}"/>
    <dgm:cxn modelId="{DDEB5525-AA02-423C-A457-5E731D3BAFB7}" type="presOf" srcId="{36133AB8-8C85-41E1-BE93-80AA3751BA65}" destId="{19EC8A24-E35B-4A08-A2D8-5EE210D62391}" srcOrd="0" destOrd="0" presId="urn:microsoft.com/office/officeart/2005/8/layout/target2"/>
    <dgm:cxn modelId="{A01CA82C-07B0-4D91-AAA3-81C5EB42C1BF}" srcId="{981E3DF5-E85B-4B01-AAD6-B91DB9893E08}" destId="{4160B94B-9A59-45C5-8EC2-B18B13DC3807}" srcOrd="0" destOrd="0" parTransId="{99209072-171D-41AF-9DEE-B1766955C995}" sibTransId="{0A2F1505-CEE0-4646-8D80-24068750B333}"/>
    <dgm:cxn modelId="{4E925631-DFE9-4FB7-B49E-FC620007FE47}" srcId="{981E3DF5-E85B-4B01-AAD6-B91DB9893E08}" destId="{36133AB8-8C85-41E1-BE93-80AA3751BA65}" srcOrd="1" destOrd="0" parTransId="{063CB6B1-3DFD-46C8-B999-BEB4D32FB577}" sibTransId="{AFCF55DD-BF4C-4C1D-A002-5ACFEC353448}"/>
    <dgm:cxn modelId="{9C6DB85E-980C-4E87-AB61-DB9B683655C0}" type="presOf" srcId="{B05030C2-908B-4B41-BB7D-430B28957EF9}" destId="{AB8BEDEE-BEFB-47BF-9D74-C86DA80AC20E}" srcOrd="0" destOrd="0" presId="urn:microsoft.com/office/officeart/2005/8/layout/target2"/>
    <dgm:cxn modelId="{A4708E5A-6C17-4EF7-BC7C-EB419C4CE133}" srcId="{5E7B3572-AB1E-4A95-80FC-C26AEBE1FDE5}" destId="{EAFBCA95-355E-4FD9-B855-94E29FE6E3FD}" srcOrd="0" destOrd="0" parTransId="{C9FCF65D-C81A-4DBF-958A-EE7B4CC33454}" sibTransId="{A1D945CC-1141-4EB7-AE26-57DAA48EA404}"/>
    <dgm:cxn modelId="{C751F87E-F4A0-43AB-9DB2-F016523018DD}" type="presOf" srcId="{5E7B3572-AB1E-4A95-80FC-C26AEBE1FDE5}" destId="{F3060F16-AB93-4728-9AA2-133B4DEE91D1}" srcOrd="0" destOrd="0" presId="urn:microsoft.com/office/officeart/2005/8/layout/target2"/>
    <dgm:cxn modelId="{15073B84-4B4D-4B07-9B80-A9EB0C1B6674}" type="presOf" srcId="{CEB274E8-D711-4DA4-8476-60D218A26405}" destId="{2D5BE289-1674-4D38-8BAD-125E3D3F7C5D}" srcOrd="0" destOrd="0" presId="urn:microsoft.com/office/officeart/2005/8/layout/target2"/>
    <dgm:cxn modelId="{A9995A8B-CC27-4D4B-BF06-EAE90B7B3C91}" srcId="{5903A4BF-6370-4117-B4C3-E7726D5D8347}" destId="{5E7B3572-AB1E-4A95-80FC-C26AEBE1FDE5}" srcOrd="1" destOrd="0" parTransId="{412AA615-8B86-47EC-A395-42696668E54E}" sibTransId="{D9518AB9-9FE2-457A-971A-F6F3B8519C99}"/>
    <dgm:cxn modelId="{D6C6428F-02C8-47FA-8190-64E9FA04F9DB}" srcId="{5903A4BF-6370-4117-B4C3-E7726D5D8347}" destId="{B05030C2-908B-4B41-BB7D-430B28957EF9}" srcOrd="2" destOrd="0" parTransId="{4097AB61-D8F9-4EED-A674-BC85035933BF}" sibTransId="{FF384EDC-A355-48A0-8232-78492573ED89}"/>
    <dgm:cxn modelId="{E0D1E29D-B2C0-4B6D-B63D-82C079BA071E}" srcId="{5903A4BF-6370-4117-B4C3-E7726D5D8347}" destId="{981E3DF5-E85B-4B01-AAD6-B91DB9893E08}" srcOrd="0" destOrd="0" parTransId="{1896873C-CC50-4985-9E2B-675AECEAF22C}" sibTransId="{06443DEF-2B63-4DA9-A7D4-95E0FEDEC931}"/>
    <dgm:cxn modelId="{421A45A4-F447-42ED-9B07-CB28DBF9FC5A}" srcId="{B05030C2-908B-4B41-BB7D-430B28957EF9}" destId="{CEB274E8-D711-4DA4-8476-60D218A26405}" srcOrd="1" destOrd="0" parTransId="{FD804707-E9D9-4FA6-A842-7741BA28A791}" sibTransId="{DD917B02-7DA5-483C-A5C6-13658D92356B}"/>
    <dgm:cxn modelId="{275B4CB7-C9CA-4B65-93D4-B31A55F62367}" type="presOf" srcId="{981E3DF5-E85B-4B01-AAD6-B91DB9893E08}" destId="{9588A69E-4C13-431A-AA6B-56A6D877E545}" srcOrd="0" destOrd="0" presId="urn:microsoft.com/office/officeart/2005/8/layout/target2"/>
    <dgm:cxn modelId="{EF7ACCB8-E290-407D-A821-844A2E2CF974}" type="presOf" srcId="{EAFBCA95-355E-4FD9-B855-94E29FE6E3FD}" destId="{FFCC240D-C77C-4351-A9AA-E25E1119F510}" srcOrd="0" destOrd="0" presId="urn:microsoft.com/office/officeart/2005/8/layout/target2"/>
    <dgm:cxn modelId="{B94B56C1-881D-45F9-B329-8B95FC67CF77}" type="presOf" srcId="{A0A4367B-9040-49D1-8BB4-32DA74C52BB6}" destId="{A6C250A9-15EC-42B4-B49E-D4E8503836F2}" srcOrd="0" destOrd="0" presId="urn:microsoft.com/office/officeart/2005/8/layout/target2"/>
    <dgm:cxn modelId="{B74E48CB-56D8-4CBD-83C4-1919DDBA0B98}" type="presOf" srcId="{4160B94B-9A59-45C5-8EC2-B18B13DC3807}" destId="{15B2F693-FF80-46F7-8E05-454D560C09F0}" srcOrd="0" destOrd="0" presId="urn:microsoft.com/office/officeart/2005/8/layout/target2"/>
    <dgm:cxn modelId="{0BB7CED3-1845-4042-92FC-A235BD9863BA}" srcId="{5E7B3572-AB1E-4A95-80FC-C26AEBE1FDE5}" destId="{A0A4367B-9040-49D1-8BB4-32DA74C52BB6}" srcOrd="1" destOrd="0" parTransId="{B39C3B7E-4285-4B81-988D-ECA9A6938FAE}" sibTransId="{A65A21EA-4CD5-4454-8F82-7FF9599A7676}"/>
    <dgm:cxn modelId="{396ED4E6-A790-4317-BA2D-623B1B8983A9}" type="presOf" srcId="{5903A4BF-6370-4117-B4C3-E7726D5D8347}" destId="{4D733107-350D-4E09-A7CA-32CE0DC71487}" srcOrd="0" destOrd="0" presId="urn:microsoft.com/office/officeart/2005/8/layout/target2"/>
    <dgm:cxn modelId="{8FF12BF0-A599-430E-9BDB-D9AEF3272562}" type="presOf" srcId="{DF5764FA-B708-46E1-A85C-F5A9353DD502}" destId="{05BAC3FD-E52E-4D19-AE13-C3A7838860A6}" srcOrd="0" destOrd="0" presId="urn:microsoft.com/office/officeart/2005/8/layout/target2"/>
    <dgm:cxn modelId="{90708DC7-0668-410D-96ED-A8153608E5A5}" type="presParOf" srcId="{4D733107-350D-4E09-A7CA-32CE0DC71487}" destId="{1F57B29E-FD4B-44AC-B443-0C763AE80DA0}" srcOrd="0" destOrd="0" presId="urn:microsoft.com/office/officeart/2005/8/layout/target2"/>
    <dgm:cxn modelId="{6E9D8649-1F4A-4154-97C1-6F022A8F7FF5}" type="presParOf" srcId="{1F57B29E-FD4B-44AC-B443-0C763AE80DA0}" destId="{9588A69E-4C13-431A-AA6B-56A6D877E545}" srcOrd="0" destOrd="0" presId="urn:microsoft.com/office/officeart/2005/8/layout/target2"/>
    <dgm:cxn modelId="{A16379DE-D797-4DC9-9B23-B4027FED1667}" type="presParOf" srcId="{1F57B29E-FD4B-44AC-B443-0C763AE80DA0}" destId="{5D00E4A2-FAA8-4691-83A8-F3EDF9167EAF}" srcOrd="1" destOrd="0" presId="urn:microsoft.com/office/officeart/2005/8/layout/target2"/>
    <dgm:cxn modelId="{53543550-2099-433F-A777-A40D9C7BE39A}" type="presParOf" srcId="{5D00E4A2-FAA8-4691-83A8-F3EDF9167EAF}" destId="{15B2F693-FF80-46F7-8E05-454D560C09F0}" srcOrd="0" destOrd="0" presId="urn:microsoft.com/office/officeart/2005/8/layout/target2"/>
    <dgm:cxn modelId="{3F88D467-EAF1-4351-9FBC-6AC0B2B1FC6A}" type="presParOf" srcId="{5D00E4A2-FAA8-4691-83A8-F3EDF9167EAF}" destId="{8FC65442-8252-4AD1-A18D-05766B50ED61}" srcOrd="1" destOrd="0" presId="urn:microsoft.com/office/officeart/2005/8/layout/target2"/>
    <dgm:cxn modelId="{A79A8CEB-3C68-44FB-AE66-F465EF4DAC63}" type="presParOf" srcId="{5D00E4A2-FAA8-4691-83A8-F3EDF9167EAF}" destId="{19EC8A24-E35B-4A08-A2D8-5EE210D62391}" srcOrd="2" destOrd="0" presId="urn:microsoft.com/office/officeart/2005/8/layout/target2"/>
    <dgm:cxn modelId="{5B984F4B-5B7E-484B-A558-124552090E63}" type="presParOf" srcId="{4D733107-350D-4E09-A7CA-32CE0DC71487}" destId="{33FD3A0D-DA02-40D1-B256-6751F54B90EC}" srcOrd="1" destOrd="0" presId="urn:microsoft.com/office/officeart/2005/8/layout/target2"/>
    <dgm:cxn modelId="{8A98C321-F28B-4B28-ADE0-D63C2F1C6FA6}" type="presParOf" srcId="{33FD3A0D-DA02-40D1-B256-6751F54B90EC}" destId="{F3060F16-AB93-4728-9AA2-133B4DEE91D1}" srcOrd="0" destOrd="0" presId="urn:microsoft.com/office/officeart/2005/8/layout/target2"/>
    <dgm:cxn modelId="{2DCF6427-B5C1-4A32-A245-5CE224399AA4}" type="presParOf" srcId="{33FD3A0D-DA02-40D1-B256-6751F54B90EC}" destId="{264B39D8-09D7-46E0-A90C-C62D6DAF19FE}" srcOrd="1" destOrd="0" presId="urn:microsoft.com/office/officeart/2005/8/layout/target2"/>
    <dgm:cxn modelId="{9C9E2AEA-9925-47D7-BE7E-9D0F7237F37A}" type="presParOf" srcId="{264B39D8-09D7-46E0-A90C-C62D6DAF19FE}" destId="{FFCC240D-C77C-4351-A9AA-E25E1119F510}" srcOrd="0" destOrd="0" presId="urn:microsoft.com/office/officeart/2005/8/layout/target2"/>
    <dgm:cxn modelId="{D86F9F5A-FCBA-45A6-BA25-FEB87671E3EC}" type="presParOf" srcId="{264B39D8-09D7-46E0-A90C-C62D6DAF19FE}" destId="{F83B907B-C036-4A9B-8E96-B570233B23D4}" srcOrd="1" destOrd="0" presId="urn:microsoft.com/office/officeart/2005/8/layout/target2"/>
    <dgm:cxn modelId="{679CFDC4-1852-4F93-B204-0B19B2BFC820}" type="presParOf" srcId="{264B39D8-09D7-46E0-A90C-C62D6DAF19FE}" destId="{A6C250A9-15EC-42B4-B49E-D4E8503836F2}" srcOrd="2" destOrd="0" presId="urn:microsoft.com/office/officeart/2005/8/layout/target2"/>
    <dgm:cxn modelId="{51AC9C92-56CC-43B4-BDF9-C250B122AF78}" type="presParOf" srcId="{4D733107-350D-4E09-A7CA-32CE0DC71487}" destId="{8A1B3B48-CB37-4595-84C6-A34B7F4B9493}" srcOrd="2" destOrd="0" presId="urn:microsoft.com/office/officeart/2005/8/layout/target2"/>
    <dgm:cxn modelId="{6FAD34A0-4783-4611-92E9-C90289E3A0B6}" type="presParOf" srcId="{8A1B3B48-CB37-4595-84C6-A34B7F4B9493}" destId="{AB8BEDEE-BEFB-47BF-9D74-C86DA80AC20E}" srcOrd="0" destOrd="0" presId="urn:microsoft.com/office/officeart/2005/8/layout/target2"/>
    <dgm:cxn modelId="{678BC179-6271-4880-86AF-02AC542A8C49}" type="presParOf" srcId="{8A1B3B48-CB37-4595-84C6-A34B7F4B9493}" destId="{767DD341-2875-4498-B436-4CEAC4A0D67E}" srcOrd="1" destOrd="0" presId="urn:microsoft.com/office/officeart/2005/8/layout/target2"/>
    <dgm:cxn modelId="{B3C59FFF-17AD-41CB-A8E2-6D59044D02C5}" type="presParOf" srcId="{767DD341-2875-4498-B436-4CEAC4A0D67E}" destId="{05BAC3FD-E52E-4D19-AE13-C3A7838860A6}" srcOrd="0" destOrd="0" presId="urn:microsoft.com/office/officeart/2005/8/layout/target2"/>
    <dgm:cxn modelId="{5D88AAF8-5F49-4660-8100-080A32E93B4D}" type="presParOf" srcId="{767DD341-2875-4498-B436-4CEAC4A0D67E}" destId="{BF55F0D2-92F6-43DD-9600-C62FD6CAB7AA}" srcOrd="1" destOrd="0" presId="urn:microsoft.com/office/officeart/2005/8/layout/target2"/>
    <dgm:cxn modelId="{A8810886-D823-4709-8A96-5CA26CE7AF86}" type="presParOf" srcId="{767DD341-2875-4498-B436-4CEAC4A0D67E}" destId="{2D5BE289-1674-4D38-8BAD-125E3D3F7C5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8A69E-4C13-431A-AA6B-56A6D877E545}">
      <dsp:nvSpPr>
        <dsp:cNvPr id="0" name=""/>
        <dsp:cNvSpPr/>
      </dsp:nvSpPr>
      <dsp:spPr>
        <a:xfrm>
          <a:off x="0" y="0"/>
          <a:ext cx="10674927" cy="3707773"/>
        </a:xfrm>
        <a:prstGeom prst="roundRect">
          <a:avLst>
            <a:gd name="adj" fmla="val 8500"/>
          </a:avLst>
        </a:prstGeom>
        <a:solidFill>
          <a:schemeClr val="tx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2877644" numCol="1" spcCol="1270" anchor="t" anchorCtr="0">
          <a:noAutofit/>
        </a:bodyPr>
        <a:lstStyle/>
        <a:p>
          <a:pPr marL="0" lvl="0" indent="0" algn="l" defTabSz="1066800">
            <a:lnSpc>
              <a:spcPct val="90000"/>
            </a:lnSpc>
            <a:spcBef>
              <a:spcPct val="0"/>
            </a:spcBef>
            <a:spcAft>
              <a:spcPct val="35000"/>
            </a:spcAft>
            <a:buNone/>
          </a:pPr>
          <a:r>
            <a:rPr lang="fr-FR" sz="2400" kern="1200" dirty="0" err="1"/>
            <a:t>Companies</a:t>
          </a:r>
          <a:r>
            <a:rPr lang="fr-FR" sz="2400" kern="1200" dirty="0"/>
            <a:t>  </a:t>
          </a:r>
          <a:r>
            <a:rPr lang="fr-FR" sz="2400" kern="1200" dirty="0" err="1"/>
            <a:t>involved</a:t>
          </a:r>
          <a:endParaRPr lang="fr-FR" sz="2400" kern="1200" dirty="0"/>
        </a:p>
      </dsp:txBody>
      <dsp:txXfrm>
        <a:off x="92307" y="92307"/>
        <a:ext cx="10490313" cy="3523159"/>
      </dsp:txXfrm>
    </dsp:sp>
    <dsp:sp modelId="{15B2F693-FF80-46F7-8E05-454D560C09F0}">
      <dsp:nvSpPr>
        <dsp:cNvPr id="0" name=""/>
        <dsp:cNvSpPr/>
      </dsp:nvSpPr>
      <dsp:spPr>
        <a:xfrm>
          <a:off x="408646" y="521263"/>
          <a:ext cx="1601239" cy="860787"/>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28</a:t>
          </a:r>
        </a:p>
      </dsp:txBody>
      <dsp:txXfrm>
        <a:off x="435118" y="547735"/>
        <a:ext cx="1548295" cy="807843"/>
      </dsp:txXfrm>
    </dsp:sp>
    <dsp:sp modelId="{19EC8A24-E35B-4A08-A2D8-5EE210D62391}">
      <dsp:nvSpPr>
        <dsp:cNvPr id="0" name=""/>
        <dsp:cNvSpPr/>
      </dsp:nvSpPr>
      <dsp:spPr>
        <a:xfrm>
          <a:off x="1416562" y="1668361"/>
          <a:ext cx="1601239" cy="1632289"/>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err="1"/>
            <a:t>amount</a:t>
          </a:r>
          <a:r>
            <a:rPr lang="fr-FR" sz="1600" kern="1200" dirty="0"/>
            <a:t> to </a:t>
          </a:r>
          <a:r>
            <a:rPr lang="fr-FR" sz="1600" kern="1200" dirty="0" err="1"/>
            <a:t>be</a:t>
          </a:r>
          <a:r>
            <a:rPr lang="fr-FR" sz="1600" kern="1200" dirty="0"/>
            <a:t> </a:t>
          </a:r>
          <a:r>
            <a:rPr lang="fr-FR" sz="1600" kern="1200" dirty="0" err="1"/>
            <a:t>rehatching</a:t>
          </a:r>
          <a:r>
            <a:rPr lang="fr-FR" sz="1600" kern="1200" dirty="0"/>
            <a:t>: </a:t>
          </a:r>
          <a:r>
            <a:rPr lang="fr-FR" sz="1600" kern="1200" dirty="0">
              <a:latin typeface="Calibri"/>
              <a:cs typeface="Calibri"/>
            </a:rPr>
            <a:t>$200,000,000</a:t>
          </a:r>
        </a:p>
        <a:p>
          <a:pPr marL="0" lvl="0" indent="0" algn="ctr" defTabSz="711200">
            <a:lnSpc>
              <a:spcPct val="90000"/>
            </a:lnSpc>
            <a:spcBef>
              <a:spcPct val="0"/>
            </a:spcBef>
            <a:spcAft>
              <a:spcPct val="35000"/>
            </a:spcAft>
            <a:buNone/>
          </a:pPr>
          <a:r>
            <a:rPr lang="fr-FR" sz="1600" kern="1200" dirty="0"/>
            <a:t> </a:t>
          </a:r>
        </a:p>
      </dsp:txBody>
      <dsp:txXfrm>
        <a:off x="1465806" y="1717605"/>
        <a:ext cx="1502751" cy="1533801"/>
      </dsp:txXfrm>
    </dsp:sp>
    <dsp:sp modelId="{F3060F16-AB93-4728-9AA2-133B4DEE91D1}">
      <dsp:nvSpPr>
        <dsp:cNvPr id="0" name=""/>
        <dsp:cNvSpPr/>
      </dsp:nvSpPr>
      <dsp:spPr>
        <a:xfrm>
          <a:off x="3583749" y="124705"/>
          <a:ext cx="7091177" cy="3707769"/>
        </a:xfrm>
        <a:prstGeom prst="roundRect">
          <a:avLst>
            <a:gd name="adj" fmla="val 1050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648105" numCol="1" spcCol="1270" anchor="t" anchorCtr="0">
          <a:noAutofit/>
        </a:bodyPr>
        <a:lstStyle/>
        <a:p>
          <a:pPr marL="0" lvl="0" indent="0" algn="l" defTabSz="1600200">
            <a:lnSpc>
              <a:spcPct val="90000"/>
            </a:lnSpc>
            <a:spcBef>
              <a:spcPct val="0"/>
            </a:spcBef>
            <a:spcAft>
              <a:spcPct val="35000"/>
            </a:spcAft>
            <a:buNone/>
          </a:pPr>
          <a:r>
            <a:rPr lang="fr-FR" sz="3600" kern="1200" dirty="0" err="1"/>
            <a:t>Persons</a:t>
          </a:r>
          <a:r>
            <a:rPr lang="fr-FR" sz="3600" kern="1200" dirty="0"/>
            <a:t> </a:t>
          </a:r>
          <a:r>
            <a:rPr lang="fr-FR" sz="3600" kern="1200" dirty="0" err="1"/>
            <a:t>involved</a:t>
          </a:r>
          <a:endParaRPr lang="fr-FR" sz="3600" kern="1200" dirty="0"/>
        </a:p>
      </dsp:txBody>
      <dsp:txXfrm>
        <a:off x="3697776" y="238732"/>
        <a:ext cx="6863123" cy="3479715"/>
      </dsp:txXfrm>
    </dsp:sp>
    <dsp:sp modelId="{FFCC240D-C77C-4351-A9AA-E25E1119F510}">
      <dsp:nvSpPr>
        <dsp:cNvPr id="0" name=""/>
        <dsp:cNvSpPr/>
      </dsp:nvSpPr>
      <dsp:spPr>
        <a:xfrm>
          <a:off x="7211472" y="195780"/>
          <a:ext cx="1654613" cy="707568"/>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30,000 </a:t>
          </a:r>
          <a:r>
            <a:rPr lang="fr-FR" sz="1600" kern="1200" dirty="0" err="1"/>
            <a:t>Persons</a:t>
          </a:r>
          <a:endParaRPr lang="fr-FR" sz="1600" kern="1200" dirty="0"/>
        </a:p>
      </dsp:txBody>
      <dsp:txXfrm>
        <a:off x="7233232" y="217540"/>
        <a:ext cx="1611093" cy="664048"/>
      </dsp:txXfrm>
    </dsp:sp>
    <dsp:sp modelId="{A6C250A9-15EC-42B4-B49E-D4E8503836F2}">
      <dsp:nvSpPr>
        <dsp:cNvPr id="0" name=""/>
        <dsp:cNvSpPr/>
      </dsp:nvSpPr>
      <dsp:spPr>
        <a:xfrm>
          <a:off x="3689776" y="1164109"/>
          <a:ext cx="1654613" cy="707568"/>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NUMBER OF ARRESTS: 64</a:t>
          </a:r>
        </a:p>
      </dsp:txBody>
      <dsp:txXfrm>
        <a:off x="3711536" y="1185869"/>
        <a:ext cx="1611093" cy="664048"/>
      </dsp:txXfrm>
    </dsp:sp>
    <dsp:sp modelId="{AB8BEDEE-BEFB-47BF-9D74-C86DA80AC20E}">
      <dsp:nvSpPr>
        <dsp:cNvPr id="0" name=""/>
        <dsp:cNvSpPr/>
      </dsp:nvSpPr>
      <dsp:spPr>
        <a:xfrm>
          <a:off x="5250880" y="923005"/>
          <a:ext cx="5290002" cy="2825308"/>
        </a:xfrm>
        <a:prstGeom prst="roundRect">
          <a:avLst>
            <a:gd name="adj" fmla="val 10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837133" numCol="1" spcCol="1270" anchor="t" anchorCtr="0">
          <a:noAutofit/>
        </a:bodyPr>
        <a:lstStyle/>
        <a:p>
          <a:pPr marL="0" lvl="0" indent="0" algn="l" defTabSz="1244600">
            <a:lnSpc>
              <a:spcPct val="90000"/>
            </a:lnSpc>
            <a:spcBef>
              <a:spcPct val="0"/>
            </a:spcBef>
            <a:spcAft>
              <a:spcPct val="35000"/>
            </a:spcAft>
            <a:buNone/>
          </a:pPr>
          <a:r>
            <a:rPr lang="fr-FR" sz="2800" kern="1200" dirty="0" err="1"/>
            <a:t>Seized</a:t>
          </a:r>
          <a:r>
            <a:rPr lang="fr-FR" sz="2800" kern="1200" dirty="0"/>
            <a:t> </a:t>
          </a:r>
          <a:r>
            <a:rPr lang="fr-FR" sz="2800" kern="1200" dirty="0" err="1"/>
            <a:t>property</a:t>
          </a:r>
          <a:r>
            <a:rPr lang="fr-FR" sz="2800" kern="1200" dirty="0"/>
            <a:t>: </a:t>
          </a:r>
          <a:r>
            <a:rPr lang="fr-FR" sz="2800" kern="1200" dirty="0" err="1"/>
            <a:t>currency</a:t>
          </a:r>
          <a:endParaRPr lang="fr-FR" sz="2800" kern="1200" dirty="0"/>
        </a:p>
        <a:p>
          <a:pPr marL="0" lvl="0" indent="0" algn="l" defTabSz="1244600">
            <a:lnSpc>
              <a:spcPct val="90000"/>
            </a:lnSpc>
            <a:spcBef>
              <a:spcPct val="0"/>
            </a:spcBef>
            <a:spcAft>
              <a:spcPct val="35000"/>
            </a:spcAft>
            <a:buNone/>
          </a:pPr>
          <a:r>
            <a:rPr lang="fr-FR" sz="3500" kern="1200" dirty="0"/>
            <a:t> </a:t>
          </a:r>
        </a:p>
      </dsp:txBody>
      <dsp:txXfrm>
        <a:off x="5337768" y="1009893"/>
        <a:ext cx="5116226" cy="2651532"/>
      </dsp:txXfrm>
    </dsp:sp>
    <dsp:sp modelId="{05BAC3FD-E52E-4D19-AE13-C3A7838860A6}">
      <dsp:nvSpPr>
        <dsp:cNvPr id="0" name=""/>
        <dsp:cNvSpPr/>
      </dsp:nvSpPr>
      <dsp:spPr>
        <a:xfrm>
          <a:off x="5479234" y="1715541"/>
          <a:ext cx="2721253" cy="1987941"/>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10 </a:t>
          </a:r>
          <a:r>
            <a:rPr lang="fr-FR" sz="1600" kern="1200" dirty="0" err="1"/>
            <a:t>luxurus</a:t>
          </a:r>
          <a:r>
            <a:rPr lang="fr-FR" sz="1600" kern="1200" dirty="0"/>
            <a:t>  cars, </a:t>
          </a:r>
        </a:p>
        <a:p>
          <a:pPr marL="0" lvl="0" indent="0" algn="ctr" defTabSz="711200">
            <a:lnSpc>
              <a:spcPct val="90000"/>
            </a:lnSpc>
            <a:spcBef>
              <a:spcPct val="0"/>
            </a:spcBef>
            <a:spcAft>
              <a:spcPct val="35000"/>
            </a:spcAft>
            <a:buNone/>
          </a:pPr>
          <a:r>
            <a:rPr lang="en-US" sz="1600" kern="1200" dirty="0"/>
            <a:t>84 computers, 575 tones  of various agricultural products, furniture, </a:t>
          </a:r>
          <a:endParaRPr lang="fr-FR" sz="1600" kern="1200" dirty="0"/>
        </a:p>
        <a:p>
          <a:pPr marL="0" lvl="0" indent="0" algn="ctr" defTabSz="711200">
            <a:lnSpc>
              <a:spcPct val="90000"/>
            </a:lnSpc>
            <a:spcBef>
              <a:spcPct val="0"/>
            </a:spcBef>
            <a:spcAft>
              <a:spcPct val="35000"/>
            </a:spcAft>
            <a:buNone/>
          </a:pPr>
          <a:r>
            <a:rPr lang="fr-FR" sz="1600" kern="1200" dirty="0"/>
            <a:t>15 agricultural  </a:t>
          </a:r>
          <a:r>
            <a:rPr lang="fr-FR" sz="1600" kern="1200" dirty="0" err="1"/>
            <a:t>machinery</a:t>
          </a:r>
          <a:r>
            <a:rPr lang="fr-FR" sz="1600" kern="1200" dirty="0"/>
            <a:t>, 12 </a:t>
          </a:r>
          <a:r>
            <a:rPr lang="fr-FR" sz="1600" kern="1200" dirty="0" err="1"/>
            <a:t>houses</a:t>
          </a:r>
          <a:r>
            <a:rPr lang="fr-FR" sz="1600" kern="1200" dirty="0"/>
            <a:t>, 27 normal </a:t>
          </a:r>
          <a:r>
            <a:rPr lang="fr-FR" sz="1600" kern="1200" dirty="0" err="1"/>
            <a:t>vehicules</a:t>
          </a:r>
          <a:endParaRPr lang="fr-FR" sz="1600" kern="1200" dirty="0"/>
        </a:p>
        <a:p>
          <a:pPr marL="0" lvl="0" indent="0" algn="ctr" defTabSz="711200">
            <a:lnSpc>
              <a:spcPct val="90000"/>
            </a:lnSpc>
            <a:spcBef>
              <a:spcPct val="0"/>
            </a:spcBef>
            <a:spcAft>
              <a:spcPct val="35000"/>
            </a:spcAft>
            <a:buNone/>
          </a:pPr>
          <a:endParaRPr lang="fr-FR" sz="1600" kern="1200" dirty="0"/>
        </a:p>
      </dsp:txBody>
      <dsp:txXfrm>
        <a:off x="5540370" y="1776677"/>
        <a:ext cx="2598981" cy="1865669"/>
      </dsp:txXfrm>
    </dsp:sp>
    <dsp:sp modelId="{2D5BE289-1674-4D38-8BAD-125E3D3F7C5D}">
      <dsp:nvSpPr>
        <dsp:cNvPr id="0" name=""/>
        <dsp:cNvSpPr/>
      </dsp:nvSpPr>
      <dsp:spPr>
        <a:xfrm>
          <a:off x="8269151" y="1754277"/>
          <a:ext cx="2054124" cy="1972805"/>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Value:495,258,259,06 us dollars </a:t>
          </a:r>
        </a:p>
      </dsp:txBody>
      <dsp:txXfrm>
        <a:off x="8329822" y="1814948"/>
        <a:ext cx="1932782" cy="185146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4CB83-F592-4D6C-8960-8CAD509FD74B}" type="datetimeFigureOut">
              <a:rPr lang="fr-FR" smtClean="0"/>
              <a:t>03/12/2021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D66FB-463B-4C93-B48E-311CF1D3308B}" type="slidenum">
              <a:rPr lang="fr-FR" smtClean="0"/>
              <a:t>‹#›</a:t>
            </a:fld>
            <a:endParaRPr lang="fr-FR"/>
          </a:p>
        </p:txBody>
      </p:sp>
    </p:spTree>
    <p:extLst>
      <p:ext uri="{BB962C8B-B14F-4D97-AF65-F5344CB8AC3E}">
        <p14:creationId xmlns:p14="http://schemas.microsoft.com/office/powerpoint/2010/main" val="349814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t> Les procédures policières pour l’obtention d’informations financières </a:t>
            </a:r>
          </a:p>
          <a:p>
            <a:endParaRPr lang="fr-FR" sz="1000" dirty="0"/>
          </a:p>
          <a:p>
            <a:r>
              <a:rPr lang="fr-FR" sz="1000" dirty="0"/>
              <a:t>« Quelles sont les procédures policières qui vous permettent d’obtenir les informations de manière générale qui peuvent représenter également des informations financières ? »</a:t>
            </a:r>
          </a:p>
          <a:p>
            <a:r>
              <a:rPr lang="fr-FR" sz="1000" dirty="0"/>
              <a:t>Présentation</a:t>
            </a:r>
            <a:r>
              <a:rPr lang="fr-FR" sz="1000" baseline="0" dirty="0"/>
              <a:t> de la </a:t>
            </a:r>
            <a:r>
              <a:rPr lang="fr-FR" sz="1000" dirty="0"/>
              <a:t>liste de ces procédures policières :</a:t>
            </a:r>
          </a:p>
          <a:p>
            <a:r>
              <a:rPr lang="fr-FR" sz="1000" dirty="0"/>
              <a:t>•	Bases de données des agences d’application de la loi et des autres administrations gouvernementales</a:t>
            </a:r>
          </a:p>
          <a:p>
            <a:r>
              <a:rPr lang="fr-FR" sz="1000" dirty="0"/>
              <a:t>•	Informateurs, témoins, ex comptable, ex financier, etc.</a:t>
            </a:r>
          </a:p>
          <a:p>
            <a:r>
              <a:rPr lang="fr-FR" sz="1000" dirty="0"/>
              <a:t>•	Enquêtes et analyses financières</a:t>
            </a:r>
          </a:p>
          <a:p>
            <a:r>
              <a:rPr lang="fr-FR" sz="1000" dirty="0"/>
              <a:t>•	Surveillance électronique des communications (téléphones, mails)</a:t>
            </a:r>
          </a:p>
          <a:p>
            <a:r>
              <a:rPr lang="fr-FR" sz="1000" dirty="0"/>
              <a:t>•	Réseaux sociaux</a:t>
            </a:r>
          </a:p>
          <a:p>
            <a:r>
              <a:rPr lang="fr-FR" sz="1000" dirty="0"/>
              <a:t>•	Médias</a:t>
            </a:r>
          </a:p>
          <a:p>
            <a:r>
              <a:rPr lang="fr-FR" sz="1000" dirty="0"/>
              <a:t>•	Techniques classiques policières de recherche (perquisitions, fouilles)</a:t>
            </a:r>
          </a:p>
          <a:p>
            <a:r>
              <a:rPr lang="fr-FR" sz="1000" dirty="0"/>
              <a:t>•	Utilisation de la police scientifique (analyse d’écriture, de documents, d’empreintes digitales, d’ADN, toxicologique etc.)</a:t>
            </a:r>
          </a:p>
          <a:p>
            <a:r>
              <a:rPr lang="fr-FR" sz="1000" dirty="0"/>
              <a:t>•	Techniques spéciales d’investigation policière (infiltration, opération financière surveillée)</a:t>
            </a:r>
          </a:p>
          <a:p>
            <a:r>
              <a:rPr lang="fr-FR" sz="1000" dirty="0"/>
              <a:t>Le formateur peut développer chacune de ces procédures d’obtention d’information financière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EB20-5A42-48E5-BF23-D67D23FEF74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486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AAEB20-5A42-48E5-BF23-D67D23FEF749}"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27884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t> Etablissement d’un profil financier / individu</a:t>
            </a:r>
          </a:p>
          <a:p>
            <a:endParaRPr lang="fr-FR" sz="1000" dirty="0"/>
          </a:p>
          <a:p>
            <a:r>
              <a:rPr lang="fr-FR" sz="1000" dirty="0"/>
              <a:t>Cette</a:t>
            </a:r>
            <a:r>
              <a:rPr lang="fr-FR" sz="1000" baseline="0" dirty="0"/>
              <a:t> phase re</a:t>
            </a:r>
            <a:r>
              <a:rPr lang="fr-FR" sz="1000" dirty="0"/>
              <a:t>présente les différentes rubriques à renseigner pour l’établissement d’un profil financier d’un individu ;</a:t>
            </a:r>
          </a:p>
          <a:p>
            <a:r>
              <a:rPr lang="fr-FR" sz="1000" dirty="0"/>
              <a:t>Elle précise préalablement que le profil financier est indispensable pour amener les indices de revenus ou patrimoine d’origine inconnue. Le profil financier sera croisé avec les résultats de l’enquête criminelle ou de blanchiment pour amener les preuves d’enrichissement illicite grâce aux produits d’activités illicites/criminels</a:t>
            </a:r>
          </a:p>
          <a:p>
            <a:r>
              <a:rPr lang="fr-FR" sz="1000" dirty="0"/>
              <a:t>Suggestion des rubriques à renseigner pour un profil financier d’un individu :</a:t>
            </a:r>
          </a:p>
          <a:p>
            <a:r>
              <a:rPr lang="fr-FR" sz="1000" dirty="0"/>
              <a:t>• Données biométriques de l’individu</a:t>
            </a:r>
          </a:p>
          <a:p>
            <a:r>
              <a:rPr lang="fr-FR" sz="1000" dirty="0"/>
              <a:t>• Revenus professionnels</a:t>
            </a:r>
          </a:p>
          <a:p>
            <a:r>
              <a:rPr lang="fr-FR" sz="1000" dirty="0"/>
              <a:t>• Revenus non professionnels</a:t>
            </a:r>
          </a:p>
          <a:p>
            <a:r>
              <a:rPr lang="fr-FR" sz="1000" dirty="0"/>
              <a:t>• Moyens de paiement</a:t>
            </a:r>
          </a:p>
          <a:p>
            <a:r>
              <a:rPr lang="fr-FR" sz="1000" dirty="0"/>
              <a:t>• Superficie financière</a:t>
            </a:r>
          </a:p>
          <a:p>
            <a:r>
              <a:rPr lang="fr-FR" sz="1000" dirty="0"/>
              <a:t>• Patrimoine</a:t>
            </a:r>
          </a:p>
          <a:p>
            <a:r>
              <a:rPr lang="fr-FR" sz="1000" dirty="0"/>
              <a:t>• Train de vie</a:t>
            </a:r>
          </a:p>
          <a:p>
            <a:r>
              <a:rPr lang="fr-FR" sz="1000" dirty="0"/>
              <a:t>• Antécédents judiciaires/commerciaux</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EB20-5A42-48E5-BF23-D67D23FEF74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24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pPr algn="just">
              <a:lnSpc>
                <a:spcPct val="107000"/>
              </a:lnSpc>
              <a:spcAft>
                <a:spcPts val="300"/>
              </a:spcAft>
            </a:pPr>
            <a:r>
              <a:rPr lang="fr-FR" sz="1000" b="1" dirty="0">
                <a:latin typeface="Calibri" panose="020F0502020204030204" pitchFamily="34" charset="0"/>
                <a:ea typeface="Calibri" panose="020F0502020204030204" pitchFamily="34" charset="0"/>
                <a:cs typeface="Calibri" panose="020F0502020204030204" pitchFamily="34" charset="0"/>
              </a:rPr>
              <a:t> Les trois types de patrimoine d’un individu</a:t>
            </a:r>
          </a:p>
          <a:p>
            <a:pPr algn="just">
              <a:lnSpc>
                <a:spcPct val="107000"/>
              </a:lnSpc>
              <a:spcAft>
                <a:spcPts val="300"/>
              </a:spcAft>
            </a:pP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Je présente ici  les trois types de patrimoine d’un individu. Je vous donne  les caractéristiques de chacun des trois images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Patrimoine nominal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Directement au nom du suspect dans les actes officiels d’enregistrement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Pas de problème d’identification juridique pour l’enquêteur puisque tout est au nom du suspect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Indices probants de propriété légale en soi, admissibles au tribunal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Le suspect n’a aucune protection contre la justice et les preuves de possession sont pratiquement irréfutables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Patrimoine relationnel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Les biens ne sont pas directement au nom du suspect mais à ceux de tiers porteurs des droits, généralement dans le cercle familial ou relationnel proche du suspect.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L’enquêteur doit amener la preuve que le véritable bénéficiaire de ces biens est le suspect, et que les propriétaires apparents des droits ne sont que des prête-noms (établir aussi que ceux-ci ne sont pas à l’origine du financement des dits biens)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De fait le patrimoine relationnel apporte une certaine protection du suspect face à la Justice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Patrimoine virtuel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Les actifs du suspect sont au nom d’entités (sociétés) ou de constructions juridiques (trusts, fiducies), généralement étrangères, avec des prête-noms, les administrateurs, des trustees, qui apparaissent officiellement dans les actes.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L’enquêteur doit amener la preuve que le suspect est le véritable bénéficiaire/propriétaire des actifs détenus par ces entités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Il en résulte l’obligation de la mise en œuvre de la coopération internationale pour les entités qui se trouvent à l’étranger, avec les implications de délai de mise en œuvre, et souvent une insuffisance de résultats.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504171" indent="-144139"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	Le patrimoine virtuel apporte une Haute protection contre la justice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J’insiste ici sur la problématique des paradis fiscaux et des refuges extraterritoriaux juridiques, ainsi que les avantages qu’ils procurent dans la facilité de création d’entités offshore et de constructions juridiques, qui facilitent le blanchiment et rendent difficiles des investigations judiciaires internationales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EB20-5A42-48E5-BF23-D67D23FEF74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57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300"/>
              </a:spcAft>
            </a:pPr>
            <a:r>
              <a:rPr lang="fr-FR" sz="1000" b="1" dirty="0">
                <a:latin typeface="Calibri" panose="020F0502020204030204" pitchFamily="34" charset="0"/>
                <a:ea typeface="Calibri" panose="020F0502020204030204" pitchFamily="34" charset="0"/>
                <a:cs typeface="Calibri" panose="020F0502020204030204" pitchFamily="34" charset="0"/>
              </a:rPr>
              <a:t> Intérêts de l’analyse relationnelle.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Je continu mon exposé initial sur l’intérêt de cette analyse relationnelle qui permet: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Entre individus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887" indent="-342887" algn="just">
              <a:lnSpc>
                <a:spcPct val="107000"/>
              </a:lnSpc>
              <a:spcAft>
                <a:spcPts val="300"/>
              </a:spcAft>
              <a:buFont typeface="Symbol" panose="05050102010706020507" pitchFamily="18" charset="2"/>
              <a:buChar char=""/>
            </a:pPr>
            <a:r>
              <a:rPr lang="fr-FR" sz="1000" dirty="0">
                <a:latin typeface="Calibri" panose="020F0502020204030204" pitchFamily="34" charset="0"/>
                <a:ea typeface="Calibri" panose="020F0502020204030204" pitchFamily="34" charset="0"/>
                <a:cs typeface="Calibri" panose="020F0502020204030204" pitchFamily="34" charset="0"/>
              </a:rPr>
              <a:t>Mettre en relief le réseau de complicités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887" indent="-342887" algn="just">
              <a:lnSpc>
                <a:spcPct val="107000"/>
              </a:lnSpc>
              <a:spcAft>
                <a:spcPts val="300"/>
              </a:spcAft>
              <a:buFont typeface="Symbol" panose="05050102010706020507" pitchFamily="18" charset="2"/>
              <a:buChar char=""/>
            </a:pPr>
            <a:r>
              <a:rPr lang="fr-FR" sz="1000" dirty="0">
                <a:latin typeface="Calibri" panose="020F0502020204030204" pitchFamily="34" charset="0"/>
                <a:ea typeface="Calibri" panose="020F0502020204030204" pitchFamily="34" charset="0"/>
                <a:cs typeface="Calibri" panose="020F0502020204030204" pitchFamily="34" charset="0"/>
              </a:rPr>
              <a:t>Mettre en exergue les individus clés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Entre entités juridiques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887" indent="-342887" algn="just">
              <a:lnSpc>
                <a:spcPct val="107000"/>
              </a:lnSpc>
              <a:spcAft>
                <a:spcPts val="300"/>
              </a:spcAft>
              <a:buFont typeface="Symbol" panose="05050102010706020507" pitchFamily="18" charset="2"/>
              <a:buChar char=""/>
            </a:pPr>
            <a:r>
              <a:rPr lang="fr-FR" sz="1000" dirty="0">
                <a:latin typeface="Calibri" panose="020F0502020204030204" pitchFamily="34" charset="0"/>
                <a:ea typeface="Calibri" panose="020F0502020204030204" pitchFamily="34" charset="0"/>
                <a:cs typeface="Calibri" panose="020F0502020204030204" pitchFamily="34" charset="0"/>
              </a:rPr>
              <a:t>Mettre en relief le réseau commercial/financier</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887" indent="-342887" algn="just">
              <a:lnSpc>
                <a:spcPct val="107000"/>
              </a:lnSpc>
              <a:spcAft>
                <a:spcPts val="300"/>
              </a:spcAft>
              <a:buFont typeface="Symbol" panose="05050102010706020507" pitchFamily="18" charset="2"/>
              <a:buChar char=""/>
            </a:pPr>
            <a:r>
              <a:rPr lang="fr-FR" sz="1000" dirty="0">
                <a:latin typeface="Calibri" panose="020F0502020204030204" pitchFamily="34" charset="0"/>
                <a:ea typeface="Calibri" panose="020F0502020204030204" pitchFamily="34" charset="0"/>
                <a:cs typeface="Calibri" panose="020F0502020204030204" pitchFamily="34" charset="0"/>
              </a:rPr>
              <a:t>Mettre en relief les circuits de blanchiment/financement du terrorisme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a:latin typeface="Calibri" panose="020F0502020204030204" pitchFamily="34" charset="0"/>
                <a:ea typeface="Calibri" panose="020F0502020204030204" pitchFamily="34" charset="0"/>
                <a:cs typeface="Calibri" panose="020F0502020204030204" pitchFamily="34" charset="0"/>
              </a:rPr>
              <a:t>Entre individus et entités juridiques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rPr>
              <a:t>Mettre en relief le réseau criminel dans ses composantes humaines et financières</a:t>
            </a:r>
            <a:endParaRPr lang="fr-FR" sz="10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EB20-5A42-48E5-BF23-D67D23FEF74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46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D2DF4FF-9A39-4C34-A959-0335B8F417E7}" type="datetimeFigureOut">
              <a:rPr lang="fr-FR" smtClean="0"/>
              <a:t>03/12/2021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398167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2DF4FF-9A39-4C34-A959-0335B8F417E7}" type="datetimeFigureOut">
              <a:rPr lang="fr-FR" smtClean="0"/>
              <a:t>03/12/2021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37430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2DF4FF-9A39-4C34-A959-0335B8F417E7}" type="datetimeFigureOut">
              <a:rPr lang="fr-FR" smtClean="0"/>
              <a:t>03/12/2021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27659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2DF4FF-9A39-4C34-A959-0335B8F417E7}" type="datetimeFigureOut">
              <a:rPr lang="fr-FR" smtClean="0"/>
              <a:t>03/12/2021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154231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D2DF4FF-9A39-4C34-A959-0335B8F417E7}" type="datetimeFigureOut">
              <a:rPr lang="fr-FR" smtClean="0"/>
              <a:t>03/12/2021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2814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D2DF4FF-9A39-4C34-A959-0335B8F417E7}" type="datetimeFigureOut">
              <a:rPr lang="fr-FR" smtClean="0"/>
              <a:t>03/12/2021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260622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D2DF4FF-9A39-4C34-A959-0335B8F417E7}" type="datetimeFigureOut">
              <a:rPr lang="fr-FR" smtClean="0"/>
              <a:t>03/12/2021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148736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D2DF4FF-9A39-4C34-A959-0335B8F417E7}" type="datetimeFigureOut">
              <a:rPr lang="fr-FR" smtClean="0"/>
              <a:t>03/12/2021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361000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2DF4FF-9A39-4C34-A959-0335B8F417E7}" type="datetimeFigureOut">
              <a:rPr lang="fr-FR" smtClean="0"/>
              <a:t>03/12/2021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363956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D2DF4FF-9A39-4C34-A959-0335B8F417E7}" type="datetimeFigureOut">
              <a:rPr lang="fr-FR" smtClean="0"/>
              <a:t>03/12/2021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182252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D2DF4FF-9A39-4C34-A959-0335B8F417E7}" type="datetimeFigureOut">
              <a:rPr lang="fr-FR" smtClean="0"/>
              <a:t>03/12/2021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C4DEE9-0DEF-479D-B106-15759F402D88}" type="slidenum">
              <a:rPr lang="fr-FR" smtClean="0"/>
              <a:t>‹#›</a:t>
            </a:fld>
            <a:endParaRPr lang="fr-FR"/>
          </a:p>
        </p:txBody>
      </p:sp>
    </p:spTree>
    <p:extLst>
      <p:ext uri="{BB962C8B-B14F-4D97-AF65-F5344CB8AC3E}">
        <p14:creationId xmlns:p14="http://schemas.microsoft.com/office/powerpoint/2010/main" val="167974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DF4FF-9A39-4C34-A959-0335B8F417E7}" type="datetimeFigureOut">
              <a:rPr lang="fr-FR" smtClean="0"/>
              <a:t>03/12/2021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4DEE9-0DEF-479D-B106-15759F402D88}" type="slidenum">
              <a:rPr lang="fr-FR" smtClean="0"/>
              <a:t>‹#›</a:t>
            </a:fld>
            <a:endParaRPr lang="fr-FR"/>
          </a:p>
        </p:txBody>
      </p:sp>
    </p:spTree>
    <p:extLst>
      <p:ext uri="{BB962C8B-B14F-4D97-AF65-F5344CB8AC3E}">
        <p14:creationId xmlns:p14="http://schemas.microsoft.com/office/powerpoint/2010/main" val="9336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gouv.ci/_actualite-article.php?d=6&amp;recordID=73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FINANCIAL ANALYSIS </a:t>
            </a:r>
            <a:endParaRPr lang="fr-FR" b="1" dirty="0"/>
          </a:p>
        </p:txBody>
      </p:sp>
      <p:sp>
        <p:nvSpPr>
          <p:cNvPr id="3" name="Rectangle 2"/>
          <p:cNvSpPr/>
          <p:nvPr/>
        </p:nvSpPr>
        <p:spPr>
          <a:xfrm>
            <a:off x="169718" y="1395581"/>
            <a:ext cx="11696700" cy="5262979"/>
          </a:xfrm>
          <a:prstGeom prst="rect">
            <a:avLst/>
          </a:prstGeom>
        </p:spPr>
        <p:txBody>
          <a:bodyPr wrap="square">
            <a:spAutoFit/>
          </a:bodyPr>
          <a:lstStyle/>
          <a:p>
            <a:r>
              <a:rPr lang="en-GB" sz="1400" b="1" u="sng" dirty="0"/>
              <a:t>I- SPEAKER</a:t>
            </a:r>
            <a:r>
              <a:rPr lang="en-GB" sz="1400" b="1" dirty="0"/>
              <a:t> </a:t>
            </a:r>
            <a:r>
              <a:rPr lang="fr-FR" sz="1400" b="1" dirty="0"/>
              <a:t>                     </a:t>
            </a:r>
            <a:r>
              <a:rPr lang="fr-F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MR NOEL ADOU</a:t>
            </a:r>
            <a:endParaRPr lang="fr-FR" sz="1400" dirty="0"/>
          </a:p>
          <a:p>
            <a:r>
              <a:rPr lang="en-GB" sz="1400" b="1" dirty="0"/>
              <a:t>-Administrator of Customs Financial Services;</a:t>
            </a:r>
          </a:p>
          <a:p>
            <a:r>
              <a:rPr lang="en-GB" sz="1400" b="1" dirty="0"/>
              <a:t>-Operational and strategic analyst in the fight against money laundering, the financing of terrorism and the proliferation of weapons of mass destruction (AML / FT / ADM);   </a:t>
            </a:r>
          </a:p>
          <a:p>
            <a:r>
              <a:rPr lang="en-GB" sz="1400" b="1" dirty="0"/>
              <a:t>-Strategic analyst in the field of intelligence;       </a:t>
            </a:r>
          </a:p>
          <a:p>
            <a:r>
              <a:rPr lang="en-GB" sz="1400" b="1" dirty="0"/>
              <a:t>-GAFI-GIABA Expert Evaluator for Mutual Country Evaluations;   </a:t>
            </a:r>
          </a:p>
          <a:p>
            <a:r>
              <a:rPr lang="en-GB" sz="1400" b="1" dirty="0"/>
              <a:t>-GAFI-GIABA Expert Trainer in AML / CFT / ADM;     </a:t>
            </a:r>
          </a:p>
          <a:p>
            <a:r>
              <a:rPr lang="en-GB" sz="1400" b="1" dirty="0"/>
              <a:t> -Expert Trainer of the Egmont Group specializing in Security of Intelligence Services;                                                                                                                               - -- -INTERPOL Expert Trainer specializing in Intellectual Property;</a:t>
            </a:r>
          </a:p>
          <a:p>
            <a:r>
              <a:rPr lang="en-GB" sz="1400" b="1" dirty="0"/>
              <a:t>-CIVIPOL / EU Expert Trainer in the field of Intelligence;</a:t>
            </a:r>
          </a:p>
          <a:p>
            <a:r>
              <a:rPr lang="en-GB" sz="1400" b="1" dirty="0"/>
              <a:t>WCO Expert Trainer in AML / CFT and Security (Chemical precursors)                                                                                                                                                                      - Former Ivorian Customs Liaison Officer with INTERPOL ICPO from 2006 to 2015;                                                                                                                                              - Engineer in Marketing and Management,</a:t>
            </a:r>
          </a:p>
          <a:p>
            <a:r>
              <a:rPr lang="en-GB" sz="1400" b="1" dirty="0"/>
              <a:t>-Corresponding to the Protection of Personal Data</a:t>
            </a:r>
            <a:endParaRPr lang="fr-FR" sz="1400" b="1" dirty="0"/>
          </a:p>
          <a:p>
            <a:r>
              <a:rPr lang="en-GB" sz="1400" b="1" dirty="0"/>
              <a:t> II-</a:t>
            </a:r>
            <a:r>
              <a:rPr lang="en-GB" sz="1400" b="1" u="sng" dirty="0"/>
              <a:t>SPEAKER</a:t>
            </a:r>
            <a:r>
              <a:rPr lang="en-GB" sz="1400" b="1" dirty="0"/>
              <a:t> </a:t>
            </a:r>
            <a:r>
              <a:rPr lang="en-GB" sz="1400" b="1" u="sng" dirty="0"/>
              <a:t>CURRENT FUNCTIONS</a:t>
            </a:r>
            <a:endParaRPr lang="fr-FR" sz="1400" b="1" dirty="0"/>
          </a:p>
          <a:p>
            <a:r>
              <a:rPr lang="en-GB" sz="1400" b="1" dirty="0"/>
              <a:t>-Member of the National Financial Information Processing Unit of Côte d'Ivoire;   </a:t>
            </a:r>
          </a:p>
          <a:p>
            <a:r>
              <a:rPr lang="en-GB" sz="1400" b="1" dirty="0"/>
              <a:t>-Head of the Department of Analysis and National Cooperation;    </a:t>
            </a:r>
          </a:p>
          <a:p>
            <a:r>
              <a:rPr lang="en-GB" sz="1400" b="1" dirty="0"/>
              <a:t>-In charge of the management and monitoring of information processed on the EGMONT Group's secure network;                                                                                                                                                        -Focal Point for the Telecommunications Regulatory Agency of Côte d'Ivoire (ARTCI) on the protection of personal data within CENTIF;                                                                                                         -Focal Point of the Commission for Access to Information of Public Interest (CAIDP) as Information Officer within CENTIF;                                                                                                                                              -National Focal Point for the Customs of the Ivory Coast of the Global Shield Program of the World Customs Organization related to chemical precursors;                                                                                     - National Focal Point in charge of Country Data in Côte d'Ivoire on behalf of the Intergovernmental Action Group against Money Laundering (GIABA);                                                                                             -Focal point of CENTIF with the High Authority for Good Governance</a:t>
            </a:r>
          </a:p>
          <a:p>
            <a:r>
              <a:rPr lang="en-GB" sz="1400" b="1" dirty="0">
                <a:solidFill>
                  <a:srgbClr val="C00000"/>
                </a:solidFill>
              </a:rPr>
              <a:t>E-mail: righopus@hotmail.com</a:t>
            </a:r>
            <a:endParaRPr lang="fr-FR" sz="1400" b="1" dirty="0">
              <a:solidFill>
                <a:srgbClr val="C00000"/>
              </a:solidFill>
            </a:endParaRPr>
          </a:p>
        </p:txBody>
      </p:sp>
      <p:pic>
        <p:nvPicPr>
          <p:cNvPr id="4" name="Image 18" descr="Armoirie"/>
          <p:cNvPicPr>
            <a:picLocks noChangeAspect="1" noChangeArrowheads="1"/>
          </p:cNvPicPr>
          <p:nvPr/>
        </p:nvPicPr>
        <p:blipFill>
          <a:blip r:embed="rId2" cstate="print"/>
          <a:srcRect/>
          <a:stretch>
            <a:fillRect/>
          </a:stretch>
        </p:blipFill>
        <p:spPr bwMode="auto">
          <a:xfrm>
            <a:off x="169718" y="377825"/>
            <a:ext cx="1075267" cy="755650"/>
          </a:xfrm>
          <a:prstGeom prst="rect">
            <a:avLst/>
          </a:prstGeom>
          <a:ln>
            <a:noFill/>
          </a:ln>
          <a:effectLst>
            <a:outerShdw blurRad="292100" dist="139700" dir="2700000" algn="tl" rotWithShape="0">
              <a:srgbClr val="333333">
                <a:alpha val="65000"/>
              </a:srgbClr>
            </a:outerShdw>
          </a:effectLst>
        </p:spPr>
      </p:pic>
      <p:pic>
        <p:nvPicPr>
          <p:cNvPr id="5" name="Image 4"/>
          <p:cNvPicPr/>
          <p:nvPr/>
        </p:nvPicPr>
        <p:blipFill>
          <a:blip r:embed="rId3" cstate="print"/>
          <a:srcRect/>
          <a:stretch>
            <a:fillRect/>
          </a:stretch>
        </p:blipFill>
        <p:spPr bwMode="auto">
          <a:xfrm>
            <a:off x="9961404" y="92064"/>
            <a:ext cx="2095515" cy="5715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1">
            <a:schemeClr val="lt1"/>
          </a:fillRef>
          <a:effectRef idx="0">
            <a:scrgbClr r="0" g="0" b="0"/>
          </a:effectRef>
          <a:fontRef idx="major"/>
        </p:style>
      </p:pic>
    </p:spTree>
    <p:extLst>
      <p:ext uri="{BB962C8B-B14F-4D97-AF65-F5344CB8AC3E}">
        <p14:creationId xmlns:p14="http://schemas.microsoft.com/office/powerpoint/2010/main" val="163763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èche : droite 24">
            <a:extLst>
              <a:ext uri="{FF2B5EF4-FFF2-40B4-BE49-F238E27FC236}">
                <a16:creationId xmlns:a16="http://schemas.microsoft.com/office/drawing/2014/main" id="{C76AE8C1-ACA5-44D5-A333-F6DB3F054B7A}"/>
              </a:ext>
            </a:extLst>
          </p:cNvPr>
          <p:cNvSpPr/>
          <p:nvPr/>
        </p:nvSpPr>
        <p:spPr>
          <a:xfrm>
            <a:off x="4224671" y="5892745"/>
            <a:ext cx="260394" cy="290501"/>
          </a:xfrm>
          <a:prstGeom prst="rightArrow">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white"/>
              </a:solidFill>
              <a:latin typeface="Calibri"/>
            </a:endParaRPr>
          </a:p>
        </p:txBody>
      </p:sp>
      <p:sp>
        <p:nvSpPr>
          <p:cNvPr id="20" name="Flèche : droite 19">
            <a:extLst>
              <a:ext uri="{FF2B5EF4-FFF2-40B4-BE49-F238E27FC236}">
                <a16:creationId xmlns:a16="http://schemas.microsoft.com/office/drawing/2014/main" id="{550C6A18-DB6E-4664-A2ED-4EFF28CC4022}"/>
              </a:ext>
            </a:extLst>
          </p:cNvPr>
          <p:cNvSpPr/>
          <p:nvPr/>
        </p:nvSpPr>
        <p:spPr>
          <a:xfrm>
            <a:off x="4956544" y="4187463"/>
            <a:ext cx="448341" cy="290501"/>
          </a:xfrm>
          <a:prstGeom prst="rightArrow">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white"/>
              </a:solidFill>
              <a:latin typeface="Calibri"/>
            </a:endParaRPr>
          </a:p>
        </p:txBody>
      </p:sp>
      <p:sp>
        <p:nvSpPr>
          <p:cNvPr id="8" name="ZoneTexte 7">
            <a:extLst>
              <a:ext uri="{FF2B5EF4-FFF2-40B4-BE49-F238E27FC236}">
                <a16:creationId xmlns:a16="http://schemas.microsoft.com/office/drawing/2014/main" id="{09A9BD1E-7422-4D68-A183-CD1F600FE62A}"/>
              </a:ext>
            </a:extLst>
          </p:cNvPr>
          <p:cNvSpPr txBox="1"/>
          <p:nvPr/>
        </p:nvSpPr>
        <p:spPr>
          <a:xfrm>
            <a:off x="2142823" y="281856"/>
            <a:ext cx="6606526" cy="523220"/>
          </a:xfrm>
          <a:prstGeom prst="rect">
            <a:avLst/>
          </a:prstGeom>
          <a:noFill/>
        </p:spPr>
        <p:txBody>
          <a:bodyPr wrap="square" rtlCol="0">
            <a:spAutoFit/>
          </a:bodyPr>
          <a:lstStyle/>
          <a:p>
            <a:pPr algn="ctr"/>
            <a:r>
              <a:rPr lang="fr-FR" sz="2800" b="1" dirty="0">
                <a:solidFill>
                  <a:prstClr val="black"/>
                </a:solidFill>
              </a:rPr>
              <a:t>HERITAGE ANALYSIS</a:t>
            </a:r>
            <a:endParaRPr lang="fr-FR" sz="2800" b="1" dirty="0">
              <a:solidFill>
                <a:prstClr val="black"/>
              </a:solidFill>
              <a:latin typeface="Calibri"/>
            </a:endParaRPr>
          </a:p>
        </p:txBody>
      </p:sp>
      <p:sp>
        <p:nvSpPr>
          <p:cNvPr id="6" name="ZoneTexte 5">
            <a:extLst>
              <a:ext uri="{FF2B5EF4-FFF2-40B4-BE49-F238E27FC236}">
                <a16:creationId xmlns:a16="http://schemas.microsoft.com/office/drawing/2014/main" id="{9A874A84-B59C-44E3-8A24-781187592CE0}"/>
              </a:ext>
            </a:extLst>
          </p:cNvPr>
          <p:cNvSpPr txBox="1"/>
          <p:nvPr/>
        </p:nvSpPr>
        <p:spPr>
          <a:xfrm>
            <a:off x="1596456" y="1294379"/>
            <a:ext cx="8654394" cy="830997"/>
          </a:xfrm>
          <a:prstGeom prst="rect">
            <a:avLst/>
          </a:prstGeom>
          <a:noFill/>
          <a:ln>
            <a:noFill/>
          </a:ln>
        </p:spPr>
        <p:txBody>
          <a:bodyPr wrap="square" rtlCol="0">
            <a:spAutoFit/>
          </a:bodyPr>
          <a:lstStyle/>
          <a:p>
            <a:r>
              <a:rPr lang="en-US" sz="2400" b="1" dirty="0">
                <a:solidFill>
                  <a:srgbClr val="4F81BD"/>
                </a:solidFill>
              </a:rPr>
              <a:t>The three types of managerial assets sought during financial analysis</a:t>
            </a:r>
            <a:endParaRPr lang="fr-FR" sz="2400" b="1" dirty="0">
              <a:solidFill>
                <a:srgbClr val="4F81BD"/>
              </a:solidFill>
              <a:latin typeface="Calibri"/>
            </a:endParaRPr>
          </a:p>
        </p:txBody>
      </p:sp>
      <p:sp>
        <p:nvSpPr>
          <p:cNvPr id="10" name="ZoneTexte 9">
            <a:extLst>
              <a:ext uri="{FF2B5EF4-FFF2-40B4-BE49-F238E27FC236}">
                <a16:creationId xmlns:a16="http://schemas.microsoft.com/office/drawing/2014/main" id="{BBEAED6A-9CAD-4618-AAC7-84031F50AACA}"/>
              </a:ext>
            </a:extLst>
          </p:cNvPr>
          <p:cNvSpPr txBox="1"/>
          <p:nvPr/>
        </p:nvSpPr>
        <p:spPr>
          <a:xfrm>
            <a:off x="4973056" y="2081550"/>
            <a:ext cx="5512626" cy="107721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Directly on behalf of the suspect</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No legal identification problem</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Evidence of legal ownership person</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No protection from justice</a:t>
            </a:r>
            <a:endParaRPr lang="fr-FR" sz="1600" dirty="0">
              <a:solidFill>
                <a:prstClr val="black"/>
              </a:solidFill>
              <a:latin typeface="Arial Narrow" panose="020B0606020202030204" pitchFamily="34" charset="0"/>
            </a:endParaRPr>
          </a:p>
        </p:txBody>
      </p:sp>
      <p:sp>
        <p:nvSpPr>
          <p:cNvPr id="13" name="ZoneTexte 12">
            <a:extLst>
              <a:ext uri="{FF2B5EF4-FFF2-40B4-BE49-F238E27FC236}">
                <a16:creationId xmlns:a16="http://schemas.microsoft.com/office/drawing/2014/main" id="{E585DA1E-ED6D-4330-9A74-F6187AF4B317}"/>
              </a:ext>
            </a:extLst>
          </p:cNvPr>
          <p:cNvSpPr txBox="1"/>
          <p:nvPr/>
        </p:nvSpPr>
        <p:spPr>
          <a:xfrm>
            <a:off x="1738072" y="4143555"/>
            <a:ext cx="3197944"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a:solidFill>
                  <a:prstClr val="black"/>
                </a:solidFill>
              </a:rPr>
              <a:t>RELATIONAL HERITAGE</a:t>
            </a:r>
            <a:endParaRPr lang="fr-FR" sz="2000" b="1" dirty="0">
              <a:solidFill>
                <a:prstClr val="black"/>
              </a:solidFill>
              <a:latin typeface="Calibri"/>
            </a:endParaRPr>
          </a:p>
        </p:txBody>
      </p:sp>
      <p:sp>
        <p:nvSpPr>
          <p:cNvPr id="14" name="ZoneTexte 13">
            <a:extLst>
              <a:ext uri="{FF2B5EF4-FFF2-40B4-BE49-F238E27FC236}">
                <a16:creationId xmlns:a16="http://schemas.microsoft.com/office/drawing/2014/main" id="{36CE5DC1-5CFF-4495-8456-B2A224345BF7}"/>
              </a:ext>
            </a:extLst>
          </p:cNvPr>
          <p:cNvSpPr txBox="1"/>
          <p:nvPr/>
        </p:nvSpPr>
        <p:spPr>
          <a:xfrm>
            <a:off x="5404884" y="3492796"/>
            <a:ext cx="504904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On behalf of third parties in the suspect's relational family circle</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Provide proof that the suspect is the real beneficiary / owner of the assets through nominees</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Brings some protection from justice</a:t>
            </a:r>
            <a:endParaRPr lang="fr-FR" sz="1600" dirty="0">
              <a:solidFill>
                <a:prstClr val="black"/>
              </a:solidFill>
              <a:latin typeface="Arial Narrow" panose="020B0606020202030204" pitchFamily="34" charset="0"/>
            </a:endParaRPr>
          </a:p>
        </p:txBody>
      </p:sp>
      <p:sp>
        <p:nvSpPr>
          <p:cNvPr id="15" name="Parenthèse fermante 14">
            <a:extLst>
              <a:ext uri="{FF2B5EF4-FFF2-40B4-BE49-F238E27FC236}">
                <a16:creationId xmlns:a16="http://schemas.microsoft.com/office/drawing/2014/main" id="{48401A82-01C2-4BCE-A82C-CBCE9FD7DAA8}"/>
              </a:ext>
            </a:extLst>
          </p:cNvPr>
          <p:cNvSpPr/>
          <p:nvPr/>
        </p:nvSpPr>
        <p:spPr>
          <a:xfrm>
            <a:off x="10176424" y="2057539"/>
            <a:ext cx="277505" cy="1101230"/>
          </a:xfrm>
          <a:prstGeom prst="rightBracket">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latin typeface="Calibri"/>
            </a:endParaRPr>
          </a:p>
        </p:txBody>
      </p:sp>
      <p:sp>
        <p:nvSpPr>
          <p:cNvPr id="16" name="Parenthèse ouvrante 15">
            <a:extLst>
              <a:ext uri="{FF2B5EF4-FFF2-40B4-BE49-F238E27FC236}">
                <a16:creationId xmlns:a16="http://schemas.microsoft.com/office/drawing/2014/main" id="{C066265D-57D3-4758-8E02-F65FB45C83CC}"/>
              </a:ext>
            </a:extLst>
          </p:cNvPr>
          <p:cNvSpPr/>
          <p:nvPr/>
        </p:nvSpPr>
        <p:spPr>
          <a:xfrm>
            <a:off x="4973056" y="2057538"/>
            <a:ext cx="106500" cy="1101231"/>
          </a:xfrm>
          <a:prstGeom prst="leftBracket">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latin typeface="Calibri"/>
            </a:endParaRPr>
          </a:p>
        </p:txBody>
      </p:sp>
      <p:sp>
        <p:nvSpPr>
          <p:cNvPr id="17" name="Flèche : droite 16">
            <a:extLst>
              <a:ext uri="{FF2B5EF4-FFF2-40B4-BE49-F238E27FC236}">
                <a16:creationId xmlns:a16="http://schemas.microsoft.com/office/drawing/2014/main" id="{12F351BE-0F85-4A2B-A84B-2764DBBDCB10}"/>
              </a:ext>
            </a:extLst>
          </p:cNvPr>
          <p:cNvSpPr/>
          <p:nvPr/>
        </p:nvSpPr>
        <p:spPr>
          <a:xfrm>
            <a:off x="4522384" y="2503976"/>
            <a:ext cx="413633" cy="290501"/>
          </a:xfrm>
          <a:prstGeom prst="rightArrow">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white"/>
              </a:solidFill>
              <a:latin typeface="Calibri"/>
            </a:endParaRPr>
          </a:p>
        </p:txBody>
      </p:sp>
      <p:sp>
        <p:nvSpPr>
          <p:cNvPr id="9" name="ZoneTexte 8">
            <a:extLst>
              <a:ext uri="{FF2B5EF4-FFF2-40B4-BE49-F238E27FC236}">
                <a16:creationId xmlns:a16="http://schemas.microsoft.com/office/drawing/2014/main" id="{439E5852-4DED-4DE7-ABAB-C2EA05DC0DB0}"/>
              </a:ext>
            </a:extLst>
          </p:cNvPr>
          <p:cNvSpPr txBox="1"/>
          <p:nvPr/>
        </p:nvSpPr>
        <p:spPr>
          <a:xfrm>
            <a:off x="1738073" y="2452842"/>
            <a:ext cx="2747095"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sz="2000" b="1" dirty="0">
                <a:solidFill>
                  <a:prstClr val="black"/>
                </a:solidFill>
              </a:rPr>
              <a:t>NOMINAL HERITAGE</a:t>
            </a:r>
            <a:endParaRPr lang="fr-FR" sz="2000" b="1" dirty="0">
              <a:solidFill>
                <a:prstClr val="black"/>
              </a:solidFill>
              <a:latin typeface="Calibri"/>
            </a:endParaRPr>
          </a:p>
        </p:txBody>
      </p:sp>
      <p:sp>
        <p:nvSpPr>
          <p:cNvPr id="18" name="Parenthèse ouvrante 17">
            <a:extLst>
              <a:ext uri="{FF2B5EF4-FFF2-40B4-BE49-F238E27FC236}">
                <a16:creationId xmlns:a16="http://schemas.microsoft.com/office/drawing/2014/main" id="{D086B579-608D-48FB-888D-8AA9B45DEBEB}"/>
              </a:ext>
            </a:extLst>
          </p:cNvPr>
          <p:cNvSpPr/>
          <p:nvPr/>
        </p:nvSpPr>
        <p:spPr>
          <a:xfrm>
            <a:off x="5373130" y="3484275"/>
            <a:ext cx="145912" cy="1608960"/>
          </a:xfrm>
          <a:prstGeom prst="leftBracket">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latin typeface="Calibri"/>
            </a:endParaRPr>
          </a:p>
        </p:txBody>
      </p:sp>
      <p:sp>
        <p:nvSpPr>
          <p:cNvPr id="19" name="Parenthèse fermante 18">
            <a:extLst>
              <a:ext uri="{FF2B5EF4-FFF2-40B4-BE49-F238E27FC236}">
                <a16:creationId xmlns:a16="http://schemas.microsoft.com/office/drawing/2014/main" id="{28FEEE74-0A86-483C-B89B-1C2AC50B38CB}"/>
              </a:ext>
            </a:extLst>
          </p:cNvPr>
          <p:cNvSpPr/>
          <p:nvPr/>
        </p:nvSpPr>
        <p:spPr>
          <a:xfrm>
            <a:off x="10328822" y="3496474"/>
            <a:ext cx="156860" cy="1596761"/>
          </a:xfrm>
          <a:prstGeom prst="rightBracket">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latin typeface="Calibri"/>
            </a:endParaRPr>
          </a:p>
        </p:txBody>
      </p:sp>
      <p:sp>
        <p:nvSpPr>
          <p:cNvPr id="21" name="ZoneTexte 20">
            <a:extLst>
              <a:ext uri="{FF2B5EF4-FFF2-40B4-BE49-F238E27FC236}">
                <a16:creationId xmlns:a16="http://schemas.microsoft.com/office/drawing/2014/main" id="{8C3F2BB5-C851-4867-9814-B0E7C46EFDC0}"/>
              </a:ext>
            </a:extLst>
          </p:cNvPr>
          <p:cNvSpPr txBox="1"/>
          <p:nvPr/>
        </p:nvSpPr>
        <p:spPr>
          <a:xfrm>
            <a:off x="1722808" y="5834268"/>
            <a:ext cx="2501863"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2000" b="1" dirty="0">
                <a:solidFill>
                  <a:prstClr val="black"/>
                </a:solidFill>
              </a:rPr>
              <a:t>VIRTUAL HERITAGE</a:t>
            </a:r>
            <a:endParaRPr lang="fr-FR" sz="2000" b="1" dirty="0">
              <a:solidFill>
                <a:prstClr val="black"/>
              </a:solidFill>
              <a:latin typeface="Calibri"/>
            </a:endParaRPr>
          </a:p>
        </p:txBody>
      </p:sp>
      <p:sp>
        <p:nvSpPr>
          <p:cNvPr id="22" name="ZoneTexte 21">
            <a:extLst>
              <a:ext uri="{FF2B5EF4-FFF2-40B4-BE49-F238E27FC236}">
                <a16:creationId xmlns:a16="http://schemas.microsoft.com/office/drawing/2014/main" id="{296662CA-7E81-481E-BA4D-5F1669F879BF}"/>
              </a:ext>
            </a:extLst>
          </p:cNvPr>
          <p:cNvSpPr txBox="1"/>
          <p:nvPr/>
        </p:nvSpPr>
        <p:spPr>
          <a:xfrm>
            <a:off x="4522383" y="5347426"/>
            <a:ext cx="6019086" cy="132343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In the name of entities or legal arrangements, generally foreign</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Provide evidence that the suspect is the real beneficiary / owner of the assets held by these entities</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Implementation of international cooperation</a:t>
            </a:r>
          </a:p>
          <a:p>
            <a:pPr marL="342900" indent="-342900">
              <a:buFont typeface="Wingdings" panose="05000000000000000000" pitchFamily="2" charset="2"/>
              <a:buChar char="Ø"/>
            </a:pPr>
            <a:r>
              <a:rPr lang="en-US" sz="1600" dirty="0">
                <a:solidFill>
                  <a:prstClr val="black"/>
                </a:solidFill>
                <a:latin typeface="Arial Narrow" panose="020B0606020202030204" pitchFamily="34" charset="0"/>
              </a:rPr>
              <a:t>Brings high protection against justice</a:t>
            </a:r>
            <a:endParaRPr lang="fr-FR" sz="1600" dirty="0">
              <a:solidFill>
                <a:prstClr val="black"/>
              </a:solidFill>
              <a:latin typeface="Arial Narrow" panose="020B0606020202030204" pitchFamily="34" charset="0"/>
            </a:endParaRPr>
          </a:p>
        </p:txBody>
      </p:sp>
      <p:sp>
        <p:nvSpPr>
          <p:cNvPr id="23" name="Parenthèse ouvrante 22">
            <a:extLst>
              <a:ext uri="{FF2B5EF4-FFF2-40B4-BE49-F238E27FC236}">
                <a16:creationId xmlns:a16="http://schemas.microsoft.com/office/drawing/2014/main" id="{DA1DE71E-6A65-4875-A8B8-9CD99998F95C}"/>
              </a:ext>
            </a:extLst>
          </p:cNvPr>
          <p:cNvSpPr/>
          <p:nvPr/>
        </p:nvSpPr>
        <p:spPr>
          <a:xfrm>
            <a:off x="4522383" y="5347425"/>
            <a:ext cx="68828" cy="1323438"/>
          </a:xfrm>
          <a:prstGeom prst="lef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latin typeface="Calibri"/>
            </a:endParaRPr>
          </a:p>
        </p:txBody>
      </p:sp>
      <p:sp>
        <p:nvSpPr>
          <p:cNvPr id="24" name="Parenthèse fermante 23">
            <a:extLst>
              <a:ext uri="{FF2B5EF4-FFF2-40B4-BE49-F238E27FC236}">
                <a16:creationId xmlns:a16="http://schemas.microsoft.com/office/drawing/2014/main" id="{FA834C43-21E7-4389-AA56-7D6DA4B06B62}"/>
              </a:ext>
            </a:extLst>
          </p:cNvPr>
          <p:cNvSpPr/>
          <p:nvPr/>
        </p:nvSpPr>
        <p:spPr>
          <a:xfrm>
            <a:off x="10328822" y="5347424"/>
            <a:ext cx="175328" cy="1323438"/>
          </a:xfrm>
          <a:prstGeom prst="rightBracket">
            <a:avLst>
              <a:gd name="adj" fmla="val 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latin typeface="Calibri"/>
            </a:endParaRPr>
          </a:p>
        </p:txBody>
      </p:sp>
      <p:pic>
        <p:nvPicPr>
          <p:cNvPr id="28" name="Image 18" descr="Armoirie"/>
          <p:cNvPicPr>
            <a:picLocks noChangeAspect="1" noChangeArrowheads="1"/>
          </p:cNvPicPr>
          <p:nvPr/>
        </p:nvPicPr>
        <p:blipFill>
          <a:blip r:embed="rId3" cstate="print"/>
          <a:srcRect/>
          <a:stretch>
            <a:fillRect/>
          </a:stretch>
        </p:blipFill>
        <p:spPr bwMode="auto">
          <a:xfrm>
            <a:off x="260684" y="281856"/>
            <a:ext cx="806450" cy="755650"/>
          </a:xfrm>
          <a:prstGeom prst="rect">
            <a:avLst/>
          </a:prstGeom>
          <a:noFill/>
          <a:ln w="9525">
            <a:noFill/>
            <a:miter lim="800000"/>
            <a:headEnd/>
            <a:tailEnd/>
          </a:ln>
        </p:spPr>
      </p:pic>
      <p:pic>
        <p:nvPicPr>
          <p:cNvPr id="29" name="Image 11"/>
          <p:cNvPicPr>
            <a:picLocks noChangeAspect="1" noChangeArrowheads="1"/>
          </p:cNvPicPr>
          <p:nvPr/>
        </p:nvPicPr>
        <p:blipFill>
          <a:blip r:embed="rId4" cstate="print"/>
          <a:srcRect/>
          <a:stretch>
            <a:fillRect/>
          </a:stretch>
        </p:blipFill>
        <p:spPr bwMode="auto">
          <a:xfrm>
            <a:off x="10541469" y="325184"/>
            <a:ext cx="1094874" cy="436563"/>
          </a:xfrm>
          <a:prstGeom prst="rect">
            <a:avLst/>
          </a:prstGeom>
          <a:noFill/>
          <a:ln w="9525">
            <a:noFill/>
            <a:miter lim="800000"/>
            <a:headEnd/>
            <a:tailEnd/>
          </a:ln>
        </p:spPr>
      </p:pic>
    </p:spTree>
    <p:extLst>
      <p:ext uri="{BB962C8B-B14F-4D97-AF65-F5344CB8AC3E}">
        <p14:creationId xmlns:p14="http://schemas.microsoft.com/office/powerpoint/2010/main" val="206934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9A9BD1E-7422-4D68-A183-CD1F600FE62A}"/>
              </a:ext>
            </a:extLst>
          </p:cNvPr>
          <p:cNvSpPr txBox="1"/>
          <p:nvPr/>
        </p:nvSpPr>
        <p:spPr>
          <a:xfrm>
            <a:off x="2284731" y="88901"/>
            <a:ext cx="7107909"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Interests of relational analysis</a:t>
            </a: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Between individuals and / or legal entities</a:t>
            </a: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endParaRPr>
          </a:p>
        </p:txBody>
      </p:sp>
      <p:sp>
        <p:nvSpPr>
          <p:cNvPr id="6" name="ZoneTexte 5">
            <a:extLst>
              <a:ext uri="{FF2B5EF4-FFF2-40B4-BE49-F238E27FC236}">
                <a16:creationId xmlns:a16="http://schemas.microsoft.com/office/drawing/2014/main" id="{A99E4AAD-BEF4-445E-A6D6-5995AD220C81}"/>
              </a:ext>
            </a:extLst>
          </p:cNvPr>
          <p:cNvSpPr txBox="1"/>
          <p:nvPr/>
        </p:nvSpPr>
        <p:spPr>
          <a:xfrm>
            <a:off x="7134726" y="1417696"/>
            <a:ext cx="3565766" cy="1323439"/>
          </a:xfrm>
          <a:prstGeom prst="rect">
            <a:avLst/>
          </a:prstGeom>
          <a:scene3d>
            <a:camera prst="orthographicFront"/>
            <a:lightRig rig="threePt" dir="t"/>
          </a:scene3d>
          <a:sp3d>
            <a:bevelT w="152400" h="50800" prst="softRound"/>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Between individuals</a:t>
            </a:r>
          </a:p>
          <a:p>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Highlights the network of complicity</a:t>
            </a:r>
          </a:p>
          <a:p>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Highlights key individuals</a:t>
            </a:r>
            <a:endParaRPr lang="fr-FR"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ndParaRPr>
          </a:p>
        </p:txBody>
      </p:sp>
      <p:pic>
        <p:nvPicPr>
          <p:cNvPr id="3" name="Image 2">
            <a:extLst>
              <a:ext uri="{FF2B5EF4-FFF2-40B4-BE49-F238E27FC236}">
                <a16:creationId xmlns:a16="http://schemas.microsoft.com/office/drawing/2014/main" id="{976EE780-A1C5-4CDA-A4C1-9B46532581C1}"/>
              </a:ext>
            </a:extLst>
          </p:cNvPr>
          <p:cNvPicPr>
            <a:picLocks noChangeAspect="1"/>
          </p:cNvPicPr>
          <p:nvPr/>
        </p:nvPicPr>
        <p:blipFill>
          <a:blip r:embed="rId3" cstate="print"/>
          <a:stretch>
            <a:fillRect/>
          </a:stretch>
        </p:blipFill>
        <p:spPr>
          <a:xfrm>
            <a:off x="4948837" y="3029456"/>
            <a:ext cx="2185889" cy="1927151"/>
          </a:xfrm>
          <a:prstGeom prst="ellipse">
            <a:avLst/>
          </a:prstGeom>
          <a:ln w="190500" cap="rnd">
            <a:solidFill>
              <a:srgbClr val="C0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ZoneTexte 9">
            <a:extLst>
              <a:ext uri="{FF2B5EF4-FFF2-40B4-BE49-F238E27FC236}">
                <a16:creationId xmlns:a16="http://schemas.microsoft.com/office/drawing/2014/main" id="{C0E3B212-9ECE-4F03-9B9B-F3DCEA56AC2E}"/>
              </a:ext>
            </a:extLst>
          </p:cNvPr>
          <p:cNvSpPr txBox="1"/>
          <p:nvPr/>
        </p:nvSpPr>
        <p:spPr>
          <a:xfrm>
            <a:off x="1297777" y="2402062"/>
            <a:ext cx="2802568" cy="2246769"/>
          </a:xfrm>
          <a:prstGeom prst="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Between legal entities</a:t>
            </a:r>
          </a:p>
          <a:p>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Highlights the commercial / financial network</a:t>
            </a:r>
          </a:p>
          <a:p>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Highlights money laundering / terrorist financing circuits</a:t>
            </a:r>
            <a:endParaRPr lang="fr-FR"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ndParaRPr>
          </a:p>
        </p:txBody>
      </p:sp>
      <p:sp>
        <p:nvSpPr>
          <p:cNvPr id="11" name="ZoneTexte 10">
            <a:extLst>
              <a:ext uri="{FF2B5EF4-FFF2-40B4-BE49-F238E27FC236}">
                <a16:creationId xmlns:a16="http://schemas.microsoft.com/office/drawing/2014/main" id="{89702B73-F2D0-43A6-8DEC-FDB4FB777EA0}"/>
              </a:ext>
            </a:extLst>
          </p:cNvPr>
          <p:cNvSpPr txBox="1"/>
          <p:nvPr/>
        </p:nvSpPr>
        <p:spPr>
          <a:xfrm>
            <a:off x="4100345" y="5490654"/>
            <a:ext cx="5088379" cy="1015663"/>
          </a:xfrm>
          <a:prstGeom prst="rect">
            <a:avLst/>
          </a:prstGeom>
          <a:scene3d>
            <a:camera prst="orthographicFront"/>
            <a:lightRig rig="threePt" dir="t"/>
          </a:scene3d>
          <a:sp3d>
            <a:bevelT w="152400" h="50800" prst="softRound"/>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rPr>
              <a:t>Entre individus et entités juridiques</a:t>
            </a:r>
          </a:p>
          <a:p>
            <a:pPr marL="342900" indent="-342900">
              <a:buFont typeface="Arial" panose="020B0604020202020204" pitchFamily="34" charset="0"/>
              <a:buChar char="•"/>
            </a:pPr>
            <a:r>
              <a:rPr lang="fr-FR"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rPr>
              <a:t>Met en relief le réseau criminel dans ses composantes humaines et financières</a:t>
            </a:r>
          </a:p>
        </p:txBody>
      </p:sp>
      <p:pic>
        <p:nvPicPr>
          <p:cNvPr id="14" name="Image 18" descr="Armoirie"/>
          <p:cNvPicPr>
            <a:picLocks noChangeAspect="1" noChangeArrowheads="1"/>
          </p:cNvPicPr>
          <p:nvPr/>
        </p:nvPicPr>
        <p:blipFill>
          <a:blip r:embed="rId4" cstate="print"/>
          <a:srcRect/>
          <a:stretch>
            <a:fillRect/>
          </a:stretch>
        </p:blipFill>
        <p:spPr bwMode="auto">
          <a:xfrm>
            <a:off x="260684" y="188129"/>
            <a:ext cx="806450" cy="755650"/>
          </a:xfrm>
          <a:prstGeom prst="rect">
            <a:avLst/>
          </a:prstGeom>
          <a:noFill/>
          <a:ln w="9525">
            <a:noFill/>
            <a:miter lim="800000"/>
            <a:headEnd/>
            <a:tailEnd/>
          </a:ln>
        </p:spPr>
      </p:pic>
      <p:sp>
        <p:nvSpPr>
          <p:cNvPr id="2" name="Double flèche verticale 1"/>
          <p:cNvSpPr/>
          <p:nvPr/>
        </p:nvSpPr>
        <p:spPr>
          <a:xfrm>
            <a:off x="6136105" y="4956607"/>
            <a:ext cx="288758" cy="4836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ouble flèche horizontale 3"/>
          <p:cNvSpPr/>
          <p:nvPr/>
        </p:nvSpPr>
        <p:spPr>
          <a:xfrm>
            <a:off x="4100345" y="3886200"/>
            <a:ext cx="748381" cy="240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angle droit à deux pointes 8"/>
          <p:cNvSpPr/>
          <p:nvPr/>
        </p:nvSpPr>
        <p:spPr>
          <a:xfrm>
            <a:off x="7243011" y="3048912"/>
            <a:ext cx="517357" cy="9576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1"/>
          <p:cNvPicPr>
            <a:picLocks noChangeAspect="1" noChangeArrowheads="1"/>
          </p:cNvPicPr>
          <p:nvPr/>
        </p:nvPicPr>
        <p:blipFill>
          <a:blip r:embed="rId5" cstate="print"/>
          <a:srcRect/>
          <a:stretch>
            <a:fillRect/>
          </a:stretch>
        </p:blipFill>
        <p:spPr bwMode="auto">
          <a:xfrm>
            <a:off x="10700492" y="347672"/>
            <a:ext cx="1094874" cy="436563"/>
          </a:xfrm>
          <a:prstGeom prst="rect">
            <a:avLst/>
          </a:prstGeom>
          <a:noFill/>
          <a:ln w="9525">
            <a:noFill/>
            <a:miter lim="800000"/>
            <a:headEnd/>
            <a:tailEnd/>
          </a:ln>
        </p:spPr>
      </p:pic>
    </p:spTree>
    <p:extLst>
      <p:ext uri="{BB962C8B-B14F-4D97-AF65-F5344CB8AC3E}">
        <p14:creationId xmlns:p14="http://schemas.microsoft.com/office/powerpoint/2010/main" val="75519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2189" y="-128811"/>
            <a:ext cx="10515600" cy="13255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FINANCIAL FLOW DIAGRAM</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1345" y="1196752"/>
            <a:ext cx="10177129" cy="554461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angle 3"/>
          <p:cNvSpPr/>
          <p:nvPr/>
        </p:nvSpPr>
        <p:spPr>
          <a:xfrm>
            <a:off x="4847861" y="1196752"/>
            <a:ext cx="1824203"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900" dirty="0"/>
              <a:t>CIRCUIT DU BLANCHIMENT DE CAPITAUX</a:t>
            </a:r>
          </a:p>
        </p:txBody>
      </p:sp>
      <p:sp>
        <p:nvSpPr>
          <p:cNvPr id="5" name="Rectangle 4"/>
          <p:cNvSpPr/>
          <p:nvPr/>
        </p:nvSpPr>
        <p:spPr>
          <a:xfrm>
            <a:off x="719403" y="5301208"/>
            <a:ext cx="2208245" cy="7920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Foreign</a:t>
            </a:r>
            <a:r>
              <a:rPr lang="fr-FR" dirty="0"/>
              <a:t> </a:t>
            </a:r>
            <a:r>
              <a:rPr lang="fr-FR" dirty="0" err="1"/>
              <a:t>Jurisdiction</a:t>
            </a:r>
            <a:endParaRPr lang="fr-FR" dirty="0"/>
          </a:p>
        </p:txBody>
      </p:sp>
      <p:pic>
        <p:nvPicPr>
          <p:cNvPr id="6" name="Image 18" descr="Armoirie"/>
          <p:cNvPicPr>
            <a:picLocks noChangeAspect="1" noChangeArrowheads="1"/>
          </p:cNvPicPr>
          <p:nvPr/>
        </p:nvPicPr>
        <p:blipFill>
          <a:blip r:embed="rId3" cstate="print"/>
          <a:srcRect/>
          <a:stretch>
            <a:fillRect/>
          </a:stretch>
        </p:blipFill>
        <p:spPr bwMode="auto">
          <a:xfrm>
            <a:off x="666712" y="142852"/>
            <a:ext cx="1075267" cy="755650"/>
          </a:xfrm>
          <a:prstGeom prst="rect">
            <a:avLst/>
          </a:prstGeom>
          <a:ln>
            <a:noFill/>
          </a:ln>
          <a:effectLst>
            <a:outerShdw blurRad="292100" dist="139700" dir="2700000" algn="tl" rotWithShape="0">
              <a:srgbClr val="333333">
                <a:alpha val="65000"/>
              </a:srgbClr>
            </a:outerShdw>
          </a:effectLst>
        </p:spPr>
      </p:pic>
      <p:pic>
        <p:nvPicPr>
          <p:cNvPr id="7" name="Image 6"/>
          <p:cNvPicPr/>
          <p:nvPr/>
        </p:nvPicPr>
        <p:blipFill>
          <a:blip r:embed="rId4" cstate="print"/>
          <a:srcRect/>
          <a:stretch>
            <a:fillRect/>
          </a:stretch>
        </p:blipFill>
        <p:spPr bwMode="auto">
          <a:xfrm>
            <a:off x="10096486" y="46544"/>
            <a:ext cx="1856165" cy="4320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1">
            <a:schemeClr val="lt1"/>
          </a:fillRef>
          <a:effectRef idx="0">
            <a:scrgbClr r="0" g="0" b="0"/>
          </a:effectRef>
          <a:fontRef idx="major"/>
        </p:style>
      </p:pic>
      <p:sp>
        <p:nvSpPr>
          <p:cNvPr id="3" name="Rectangle 2"/>
          <p:cNvSpPr/>
          <p:nvPr/>
        </p:nvSpPr>
        <p:spPr>
          <a:xfrm>
            <a:off x="5999989" y="5157192"/>
            <a:ext cx="960107"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Calibri"/>
                <a:cs typeface="Calibri"/>
              </a:rPr>
              <a:t>$</a:t>
            </a:r>
            <a:r>
              <a:rPr lang="fr-FR" sz="1200" dirty="0"/>
              <a:t>18000</a:t>
            </a:r>
          </a:p>
        </p:txBody>
      </p:sp>
    </p:spTree>
    <p:extLst>
      <p:ext uri="{BB962C8B-B14F-4D97-AF65-F5344CB8AC3E}">
        <p14:creationId xmlns:p14="http://schemas.microsoft.com/office/powerpoint/2010/main" val="302487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COMMENTS ON THE DIAGRAM</a:t>
            </a:r>
            <a:endParaRPr lang="fr-FR" sz="3200" dirty="0"/>
          </a:p>
        </p:txBody>
      </p:sp>
      <p:sp>
        <p:nvSpPr>
          <p:cNvPr id="3" name="Rectangle 2"/>
          <p:cNvSpPr/>
          <p:nvPr/>
        </p:nvSpPr>
        <p:spPr>
          <a:xfrm>
            <a:off x="727365" y="2413338"/>
            <a:ext cx="3335480"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endParaRPr lang="en-US" dirty="0"/>
          </a:p>
          <a:p>
            <a:r>
              <a:rPr lang="en-US" dirty="0"/>
              <a:t>The criminals made the potential investors believe that there would be an agricultural project to produce food crops allowing them to make big profits.</a:t>
            </a:r>
          </a:p>
          <a:p>
            <a:r>
              <a:rPr lang="en-US" dirty="0"/>
              <a:t>While the money recovered was partly intended to pay the first subscribers and the balance was transferred to various accounts nationally and internationally.</a:t>
            </a:r>
            <a:endParaRPr lang="fr-FR" dirty="0"/>
          </a:p>
        </p:txBody>
      </p:sp>
      <p:sp>
        <p:nvSpPr>
          <p:cNvPr id="4" name="Rectangle 3"/>
          <p:cNvSpPr/>
          <p:nvPr/>
        </p:nvSpPr>
        <p:spPr>
          <a:xfrm>
            <a:off x="4062844" y="2690336"/>
            <a:ext cx="3844637"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dirty="0"/>
              <a:t>At the bottom of this very sophisticated process that we brought to light, it was like the PONZI pyramid and pure large-scale scam. The initiators of this project had become super rich and held high value goods and enough money in their various accounts when they could no longer pay the subscribers.</a:t>
            </a:r>
            <a:endParaRPr lang="fr-FR" dirty="0"/>
          </a:p>
        </p:txBody>
      </p:sp>
      <p:sp>
        <p:nvSpPr>
          <p:cNvPr id="5" name="Rectangle 4"/>
          <p:cNvSpPr/>
          <p:nvPr/>
        </p:nvSpPr>
        <p:spPr>
          <a:xfrm>
            <a:off x="7907481" y="2787685"/>
            <a:ext cx="4156364"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It should be noted that our actions really came to fruition thanks to strong national and international cooperation through which a real synergy of action was instituted preventing criminals from concealing evidence and emptying bank accounts.</a:t>
            </a:r>
            <a:endParaRPr lang="fr-FR" dirty="0"/>
          </a:p>
        </p:txBody>
      </p:sp>
    </p:spTree>
    <p:extLst>
      <p:ext uri="{BB962C8B-B14F-4D97-AF65-F5344CB8AC3E}">
        <p14:creationId xmlns:p14="http://schemas.microsoft.com/office/powerpoint/2010/main" val="41400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336" y="0"/>
            <a:ext cx="10515600" cy="132556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92122780"/>
              </p:ext>
            </p:extLst>
          </p:nvPr>
        </p:nvGraphicFramePr>
        <p:xfrm>
          <a:off x="526473" y="3025535"/>
          <a:ext cx="10674927" cy="3707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txBox="1">
            <a:spLocks/>
          </p:cNvSpPr>
          <p:nvPr/>
        </p:nvSpPr>
        <p:spPr>
          <a:xfrm>
            <a:off x="623392" y="260648"/>
            <a:ext cx="109728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301336" y="994211"/>
            <a:ext cx="11388436" cy="2031325"/>
          </a:xfrm>
          <a:prstGeom prst="rect">
            <a:avLst/>
          </a:prstGeom>
        </p:spPr>
        <p:txBody>
          <a:bodyPr wrap="square">
            <a:spAutoFit/>
          </a:bodyPr>
          <a:lstStyle/>
          <a:p>
            <a:r>
              <a:rPr lang="en-US" dirty="0"/>
              <a:t>The file we treated is a typical case of fraud and money laundering in the agricultural field.</a:t>
            </a:r>
          </a:p>
          <a:p>
            <a:r>
              <a:rPr lang="en-US" dirty="0"/>
              <a:t> This case is relevant and interesting because it caused more than 30,000 victims in all social strata (intellectual, illiterate, rich or poor people)  </a:t>
            </a:r>
          </a:p>
          <a:p>
            <a:r>
              <a:rPr lang="en-US" dirty="0"/>
              <a:t>It also generated more than US $ 200,000,000.</a:t>
            </a:r>
          </a:p>
          <a:p>
            <a:r>
              <a:rPr lang="en-US" dirty="0"/>
              <a:t>Though the typology of the case was well-structured, we have been able to identify the victims ,the perpetrators and their operating mode thanks to the commitment of the investigative and judicial services our FIU was working with, along side in cooperation.</a:t>
            </a:r>
          </a:p>
        </p:txBody>
      </p:sp>
    </p:spTree>
    <p:extLst>
      <p:ext uri="{BB962C8B-B14F-4D97-AF65-F5344CB8AC3E}">
        <p14:creationId xmlns:p14="http://schemas.microsoft.com/office/powerpoint/2010/main" val="83218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PRESENTATION PLAN</a:t>
            </a:r>
            <a:endParaRPr lang="fr-FR" sz="3200" dirty="0"/>
          </a:p>
        </p:txBody>
      </p:sp>
      <p:sp>
        <p:nvSpPr>
          <p:cNvPr id="3" name="Espace réservé du contenu 2"/>
          <p:cNvSpPr>
            <a:spLocks noGrp="1"/>
          </p:cNvSpPr>
          <p:nvPr>
            <p:ph idx="1"/>
          </p:nvPr>
        </p:nvSpPr>
        <p:spPr/>
        <p:txBody>
          <a:bodyPr/>
          <a:lstStyle/>
          <a:p>
            <a:r>
              <a:rPr lang="fr-FR" dirty="0"/>
              <a:t>Introduction</a:t>
            </a:r>
          </a:p>
          <a:p>
            <a:r>
              <a:rPr lang="fr-FR" dirty="0"/>
              <a:t>Initial </a:t>
            </a:r>
            <a:r>
              <a:rPr lang="fr-FR" dirty="0" err="1"/>
              <a:t>detection</a:t>
            </a:r>
            <a:endParaRPr lang="fr-FR" dirty="0"/>
          </a:p>
          <a:p>
            <a:r>
              <a:rPr lang="fr-FR" dirty="0"/>
              <a:t>Challenges</a:t>
            </a:r>
          </a:p>
          <a:p>
            <a:r>
              <a:rPr lang="fr-FR" dirty="0"/>
              <a:t>Information collection </a:t>
            </a:r>
            <a:r>
              <a:rPr lang="fr-FR" dirty="0" err="1"/>
              <a:t>methods</a:t>
            </a:r>
            <a:endParaRPr lang="fr-FR" dirty="0"/>
          </a:p>
          <a:p>
            <a:r>
              <a:rPr lang="fr-FR" dirty="0" err="1"/>
              <a:t>Results</a:t>
            </a:r>
            <a:r>
              <a:rPr lang="fr-FR" dirty="0"/>
              <a:t> of the investigation </a:t>
            </a:r>
            <a:r>
              <a:rPr lang="fr-FR" dirty="0" err="1"/>
              <a:t>analysis</a:t>
            </a:r>
            <a:r>
              <a:rPr lang="fr-FR" dirty="0"/>
              <a:t> </a:t>
            </a:r>
            <a:r>
              <a:rPr lang="fr-FR" dirty="0" err="1"/>
              <a:t>carried</a:t>
            </a:r>
            <a:r>
              <a:rPr lang="fr-FR" dirty="0"/>
              <a:t> out</a:t>
            </a:r>
          </a:p>
          <a:p>
            <a:r>
              <a:rPr lang="fr-FR" dirty="0" err="1"/>
              <a:t>Map</a:t>
            </a:r>
            <a:r>
              <a:rPr lang="fr-FR" dirty="0"/>
              <a:t> of </a:t>
            </a:r>
            <a:r>
              <a:rPr lang="fr-FR" dirty="0" err="1"/>
              <a:t>financial</a:t>
            </a:r>
            <a:r>
              <a:rPr lang="fr-FR" dirty="0"/>
              <a:t> flow </a:t>
            </a:r>
            <a:r>
              <a:rPr lang="fr-FR" dirty="0" err="1"/>
              <a:t>diagram</a:t>
            </a:r>
            <a:endParaRPr lang="fr-FR" dirty="0"/>
          </a:p>
          <a:p>
            <a:r>
              <a:rPr lang="fr-FR" dirty="0"/>
              <a:t>Conclusion</a:t>
            </a:r>
          </a:p>
          <a:p>
            <a:endParaRPr lang="fr-FR" dirty="0"/>
          </a:p>
        </p:txBody>
      </p:sp>
      <p:pic>
        <p:nvPicPr>
          <p:cNvPr id="4" name="Image 3"/>
          <p:cNvPicPr/>
          <p:nvPr/>
        </p:nvPicPr>
        <p:blipFill>
          <a:blip r:embed="rId2" cstate="print"/>
          <a:srcRect/>
          <a:stretch>
            <a:fillRect/>
          </a:stretch>
        </p:blipFill>
        <p:spPr bwMode="auto">
          <a:xfrm>
            <a:off x="9961404" y="92064"/>
            <a:ext cx="2095515" cy="5715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1">
            <a:schemeClr val="lt1"/>
          </a:fillRef>
          <a:effectRef idx="0">
            <a:scrgbClr r="0" g="0" b="0"/>
          </a:effectRef>
          <a:fontRef idx="major"/>
        </p:style>
      </p:pic>
      <p:pic>
        <p:nvPicPr>
          <p:cNvPr id="5" name="Image 18" descr="Armoirie"/>
          <p:cNvPicPr>
            <a:picLocks noChangeAspect="1" noChangeArrowheads="1"/>
          </p:cNvPicPr>
          <p:nvPr/>
        </p:nvPicPr>
        <p:blipFill>
          <a:blip r:embed="rId3" cstate="print"/>
          <a:srcRect/>
          <a:stretch>
            <a:fillRect/>
          </a:stretch>
        </p:blipFill>
        <p:spPr bwMode="auto">
          <a:xfrm>
            <a:off x="169717" y="92064"/>
            <a:ext cx="1075267" cy="75565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445" y="2244438"/>
            <a:ext cx="4045526" cy="3179618"/>
          </a:xfrm>
          <a:prstGeom prst="rect">
            <a:avLst/>
          </a:prstGeom>
        </p:spPr>
      </p:pic>
    </p:spTree>
    <p:extLst>
      <p:ext uri="{BB962C8B-B14F-4D97-AF65-F5344CB8AC3E}">
        <p14:creationId xmlns:p14="http://schemas.microsoft.com/office/powerpoint/2010/main" val="306725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245" y="479425"/>
            <a:ext cx="10515600" cy="132556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a:t>
            </a:r>
          </a:p>
        </p:txBody>
      </p:sp>
      <p:sp>
        <p:nvSpPr>
          <p:cNvPr id="3" name="Espace réservé du contenu 2"/>
          <p:cNvSpPr>
            <a:spLocks noGrp="1"/>
          </p:cNvSpPr>
          <p:nvPr>
            <p:ph idx="1"/>
          </p:nvPr>
        </p:nvSpPr>
        <p:spPr>
          <a:xfrm>
            <a:off x="0" y="1412777"/>
            <a:ext cx="5600700" cy="5362096"/>
          </a:xfrm>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r>
              <a:rPr lang="en-US" sz="1800" dirty="0"/>
              <a:t>This case, is the first such kind in Côte d'Ivoire, due to the use of the agricultural sector by crooks, who  financially abused the population, by proposing  investment  with profits . Return on investment were supposed to be multiplied  by two, three hundred, or even one thousand percent of the invested founds in a very short time.</a:t>
            </a:r>
          </a:p>
          <a:p>
            <a:r>
              <a:rPr lang="en-US" sz="1800" dirty="0"/>
              <a:t>All started with the strategic analysis of CENTIF CI, we warned the Government to forestall this phenomenon and take measures.</a:t>
            </a:r>
          </a:p>
          <a:p>
            <a:pPr marL="0" indent="0">
              <a:buNone/>
            </a:pPr>
            <a:endParaRPr lang="en-US" sz="1800" dirty="0"/>
          </a:p>
          <a:p>
            <a:r>
              <a:rPr lang="en-US" sz="1800" dirty="0"/>
              <a:t>the government implemented our recommendations. Which allowed us to record a great number of Suspicious Transactions Declarations (STRs).</a:t>
            </a:r>
          </a:p>
          <a:p>
            <a:endParaRPr lang="en-US" sz="1800" dirty="0"/>
          </a:p>
          <a:p>
            <a:r>
              <a:rPr lang="en-US" sz="1800" dirty="0"/>
              <a:t>The most important in the treatment of the case for our FIU was the analyzes and different surveys we carried out through a dynamic and fruitful national and international cooperation.</a:t>
            </a:r>
          </a:p>
          <a:p>
            <a:endParaRPr lang="en-US" sz="1800" dirty="0"/>
          </a:p>
          <a:p>
            <a:r>
              <a:rPr lang="en-US" sz="1800" dirty="0"/>
              <a:t>Various underlying offenses such as: fraud, breach of trust, bribery, tax evasion and money laundering offense were identified when treating the case.</a:t>
            </a:r>
          </a:p>
          <a:p>
            <a:endParaRPr lang="fr-FR" sz="1600" dirty="0"/>
          </a:p>
        </p:txBody>
      </p:sp>
      <p:pic>
        <p:nvPicPr>
          <p:cNvPr id="4" name="Image 18" descr="Armoirie"/>
          <p:cNvPicPr>
            <a:picLocks noChangeAspect="1" noChangeArrowheads="1"/>
          </p:cNvPicPr>
          <p:nvPr/>
        </p:nvPicPr>
        <p:blipFill>
          <a:blip r:embed="rId2" cstate="print"/>
          <a:srcRect/>
          <a:stretch>
            <a:fillRect/>
          </a:stretch>
        </p:blipFill>
        <p:spPr bwMode="auto">
          <a:xfrm>
            <a:off x="129077" y="0"/>
            <a:ext cx="1075267" cy="755650"/>
          </a:xfrm>
          <a:prstGeom prst="rect">
            <a:avLst/>
          </a:prstGeom>
          <a:ln>
            <a:noFill/>
          </a:ln>
          <a:effectLst>
            <a:outerShdw blurRad="292100" dist="139700" dir="2700000" algn="tl" rotWithShape="0">
              <a:srgbClr val="333333">
                <a:alpha val="65000"/>
              </a:srgbClr>
            </a:outerShdw>
          </a:effectLst>
        </p:spPr>
      </p:pic>
      <p:pic>
        <p:nvPicPr>
          <p:cNvPr id="5" name="Image 4"/>
          <p:cNvPicPr/>
          <p:nvPr/>
        </p:nvPicPr>
        <p:blipFill>
          <a:blip r:embed="rId3" cstate="print"/>
          <a:srcRect/>
          <a:stretch>
            <a:fillRect/>
          </a:stretch>
        </p:blipFill>
        <p:spPr bwMode="auto">
          <a:xfrm>
            <a:off x="9961404" y="92064"/>
            <a:ext cx="2095515" cy="5715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1">
            <a:schemeClr val="lt1"/>
          </a:fillRef>
          <a:effectRef idx="0">
            <a:scrgbClr r="0" g="0" b="0"/>
          </a:effectRef>
          <a:fontRef idx="major"/>
        </p:style>
      </p:pic>
      <p:sp>
        <p:nvSpPr>
          <p:cNvPr id="6" name="Espace réservé du contenu 2"/>
          <p:cNvSpPr txBox="1">
            <a:spLocks/>
          </p:cNvSpPr>
          <p:nvPr/>
        </p:nvSpPr>
        <p:spPr>
          <a:xfrm>
            <a:off x="5623206" y="1427593"/>
            <a:ext cx="6568794" cy="531293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sz="1600" b="1" dirty="0"/>
              <a:t> The Role of the FIU</a:t>
            </a:r>
            <a:r>
              <a:rPr lang="en-US" sz="1600" dirty="0"/>
              <a:t>:</a:t>
            </a:r>
          </a:p>
          <a:p>
            <a:pPr marL="0" indent="0">
              <a:buFont typeface="Arial" panose="020B0604020202020204" pitchFamily="34" charset="0"/>
              <a:buNone/>
            </a:pPr>
            <a:r>
              <a:rPr lang="en-US" sz="1600" dirty="0"/>
              <a:t>After various findings and general information collected from the population and from media,  the all supported by the first suspicious transaction reports submitted by financial institutions on the file, CENTIF took the initiative, to denounce this phenomenon and inform the government about the imminent dangers which subscribers were exposed to, as well as the social and economic impact of this scourge  on our country. As CENTIF assignments and missions are to clean up our country's economy.</a:t>
            </a:r>
          </a:p>
          <a:p>
            <a:pPr marL="0" indent="0">
              <a:buFont typeface="Arial" panose="020B0604020202020204" pitchFamily="34" charset="0"/>
              <a:buNone/>
            </a:pPr>
            <a:endParaRPr lang="fr-FR" sz="1000" b="1" dirty="0"/>
          </a:p>
          <a:p>
            <a:pPr marL="0" indent="0">
              <a:buFont typeface="Arial" panose="020B0604020202020204" pitchFamily="34" charset="0"/>
              <a:buNone/>
            </a:pPr>
            <a:r>
              <a:rPr lang="en-US" sz="1400" dirty="0"/>
              <a:t>IMMEDIATE RESULTS:	 </a:t>
            </a:r>
            <a:r>
              <a:rPr lang="en-US" sz="1400" dirty="0">
                <a:hlinkClick r:id="rId4"/>
              </a:rPr>
              <a:t>http://www.gouv.ci/_actualite-article.php?d=6&amp;recordID=7345</a:t>
            </a:r>
            <a:r>
              <a:rPr lang="en-US" sz="1400" dirty="0"/>
              <a:t> </a:t>
            </a:r>
          </a:p>
          <a:p>
            <a:pPr marL="0" indent="0">
              <a:buFont typeface="Arial" panose="020B0604020202020204" pitchFamily="34" charset="0"/>
              <a:buNone/>
            </a:pPr>
            <a:r>
              <a:rPr lang="en-US" sz="1400" dirty="0"/>
              <a:t>1-Adoption of a communiqué in Council of Ministers:</a:t>
            </a:r>
          </a:p>
          <a:p>
            <a:pPr marL="0" indent="0">
              <a:buFont typeface="Arial" panose="020B0604020202020204" pitchFamily="34" charset="0"/>
              <a:buNone/>
            </a:pPr>
            <a:r>
              <a:rPr lang="en-US" sz="1400" dirty="0"/>
              <a:t>a- warning  of the government to subscribers</a:t>
            </a:r>
          </a:p>
          <a:p>
            <a:pPr marL="0" indent="0">
              <a:buFont typeface="Arial" panose="020B0604020202020204" pitchFamily="34" charset="0"/>
              <a:buNone/>
            </a:pPr>
            <a:r>
              <a:rPr lang="en-US" sz="1400" dirty="0"/>
              <a:t>b-Warning addressed to agribusiness structures</a:t>
            </a:r>
          </a:p>
          <a:p>
            <a:pPr marL="0" indent="0">
              <a:buFont typeface="Arial" panose="020B0604020202020204" pitchFamily="34" charset="0"/>
              <a:buNone/>
            </a:pPr>
            <a:r>
              <a:rPr lang="en-US" sz="1400" dirty="0"/>
              <a:t>c-Creation of a working group after a monitoring committee</a:t>
            </a:r>
          </a:p>
          <a:p>
            <a:pPr marL="0" indent="0">
              <a:buFont typeface="Arial" panose="020B0604020202020204" pitchFamily="34" charset="0"/>
              <a:buNone/>
            </a:pPr>
            <a:r>
              <a:rPr lang="en-US" sz="1400" dirty="0"/>
              <a:t>d- Communiqué of the Government to carry out the file</a:t>
            </a:r>
          </a:p>
          <a:p>
            <a:pPr marL="0" indent="0">
              <a:buFont typeface="Arial" panose="020B0604020202020204" pitchFamily="34" charset="0"/>
              <a:buNone/>
            </a:pPr>
            <a:r>
              <a:rPr lang="en-US" sz="1400" dirty="0"/>
              <a:t>2-Triggering the transmission to the CENTIF, of  many Suspicious Transactions Reports. STRS</a:t>
            </a:r>
            <a:endParaRPr lang="fr-FR" dirty="0"/>
          </a:p>
        </p:txBody>
      </p:sp>
      <p:sp>
        <p:nvSpPr>
          <p:cNvPr id="7" name="Titre 1"/>
          <p:cNvSpPr txBox="1">
            <a:spLocks/>
          </p:cNvSpPr>
          <p:nvPr/>
        </p:nvSpPr>
        <p:spPr>
          <a:xfrm>
            <a:off x="4462888" y="471343"/>
            <a:ext cx="6546273" cy="1325563"/>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INITIAL  DETECTION</a:t>
            </a:r>
          </a:p>
        </p:txBody>
      </p:sp>
    </p:spTree>
    <p:extLst>
      <p:ext uri="{BB962C8B-B14F-4D97-AF65-F5344CB8AC3E}">
        <p14:creationId xmlns:p14="http://schemas.microsoft.com/office/powerpoint/2010/main" val="231078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DIFFERENT CHALLENGES:</a:t>
            </a:r>
          </a:p>
        </p:txBody>
      </p:sp>
      <p:sp>
        <p:nvSpPr>
          <p:cNvPr id="3" name="Rectangle 2"/>
          <p:cNvSpPr/>
          <p:nvPr/>
        </p:nvSpPr>
        <p:spPr>
          <a:xfrm>
            <a:off x="1091045" y="2274838"/>
            <a:ext cx="8052955" cy="3108543"/>
          </a:xfrm>
          <a:prstGeom prst="rect">
            <a:avLst/>
          </a:prstGeom>
        </p:spPr>
        <p:txBody>
          <a:bodyPr wrap="square">
            <a:spAutoFit/>
          </a:bodyPr>
          <a:lstStyle/>
          <a:p>
            <a:r>
              <a:rPr lang="en-US" sz="2800" dirty="0"/>
              <a:t>1-understand the phenomenon</a:t>
            </a:r>
          </a:p>
          <a:p>
            <a:r>
              <a:rPr lang="en-US" sz="2800" dirty="0"/>
              <a:t>2-Discover the method used by criminals</a:t>
            </a:r>
          </a:p>
          <a:p>
            <a:r>
              <a:rPr lang="en-US" sz="2800" dirty="0"/>
              <a:t>3-Look for all possible proofs</a:t>
            </a:r>
          </a:p>
          <a:p>
            <a:r>
              <a:rPr lang="en-US" sz="2800" dirty="0"/>
              <a:t>4-Seize all goods, materials and properties, freeze all the bank accounts involved, proceed with confiscations and arrests of all those involved</a:t>
            </a:r>
          </a:p>
          <a:p>
            <a:r>
              <a:rPr lang="en-US" sz="2800" dirty="0"/>
              <a:t>5-Obtain exemplary convictions</a:t>
            </a:r>
            <a:endParaRPr lang="fr-FR" sz="2800" dirty="0"/>
          </a:p>
        </p:txBody>
      </p:sp>
      <p:pic>
        <p:nvPicPr>
          <p:cNvPr id="5" name="Image 18" descr="Armoirie"/>
          <p:cNvPicPr>
            <a:picLocks noChangeAspect="1" noChangeArrowheads="1"/>
          </p:cNvPicPr>
          <p:nvPr/>
        </p:nvPicPr>
        <p:blipFill>
          <a:blip r:embed="rId2" cstate="print"/>
          <a:srcRect/>
          <a:stretch>
            <a:fillRect/>
          </a:stretch>
        </p:blipFill>
        <p:spPr bwMode="auto">
          <a:xfrm>
            <a:off x="129078" y="309106"/>
            <a:ext cx="1075267" cy="755650"/>
          </a:xfrm>
          <a:prstGeom prst="rect">
            <a:avLst/>
          </a:prstGeom>
          <a:ln>
            <a:noFill/>
          </a:ln>
          <a:effectLst>
            <a:outerShdw blurRad="292100" dist="139700" dir="2700000" algn="tl" rotWithShape="0">
              <a:srgbClr val="333333">
                <a:alpha val="65000"/>
              </a:srgbClr>
            </a:outerShdw>
          </a:effectLst>
        </p:spPr>
      </p:pic>
      <p:pic>
        <p:nvPicPr>
          <p:cNvPr id="6" name="Image 5"/>
          <p:cNvPicPr/>
          <p:nvPr/>
        </p:nvPicPr>
        <p:blipFill>
          <a:blip r:embed="rId3" cstate="print"/>
          <a:srcRect/>
          <a:stretch>
            <a:fillRect/>
          </a:stretch>
        </p:blipFill>
        <p:spPr bwMode="auto">
          <a:xfrm>
            <a:off x="9961403" y="188640"/>
            <a:ext cx="2095515" cy="5715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1">
            <a:schemeClr val="lt1"/>
          </a:fillRef>
          <a:effectRef idx="0">
            <a:scrgbClr r="0" g="0" b="0"/>
          </a:effectRef>
          <a:fontRef idx="major"/>
        </p:style>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755" y="1205347"/>
            <a:ext cx="3291245" cy="3657598"/>
          </a:xfrm>
          <a:prstGeom prst="rect">
            <a:avLst/>
          </a:prstGeom>
        </p:spPr>
      </p:pic>
    </p:spTree>
    <p:extLst>
      <p:ext uri="{BB962C8B-B14F-4D97-AF65-F5344CB8AC3E}">
        <p14:creationId xmlns:p14="http://schemas.microsoft.com/office/powerpoint/2010/main" val="95222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8026" y="-384369"/>
            <a:ext cx="9545424" cy="13255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INFORMATION COLLECTION METHODS</a:t>
            </a:r>
          </a:p>
        </p:txBody>
      </p:sp>
      <p:sp>
        <p:nvSpPr>
          <p:cNvPr id="3" name="Espace réservé du contenu 2"/>
          <p:cNvSpPr>
            <a:spLocks noGrp="1"/>
          </p:cNvSpPr>
          <p:nvPr>
            <p:ph idx="1"/>
          </p:nvPr>
        </p:nvSpPr>
        <p:spPr>
          <a:xfrm>
            <a:off x="239349" y="748145"/>
            <a:ext cx="11343051" cy="5993223"/>
          </a:xfrm>
        </p:spPr>
        <p:style>
          <a:lnRef idx="1">
            <a:schemeClr val="accent1"/>
          </a:lnRef>
          <a:fillRef idx="3">
            <a:schemeClr val="accent1"/>
          </a:fillRef>
          <a:effectRef idx="2">
            <a:schemeClr val="accent1"/>
          </a:effectRef>
          <a:fontRef idx="minor">
            <a:schemeClr val="lt1"/>
          </a:fontRef>
        </p:style>
        <p:txBody>
          <a:bodyPr/>
          <a:lstStyle/>
          <a:p>
            <a:r>
              <a:rPr lang="fr-FR" dirty="0"/>
              <a:t> </a:t>
            </a:r>
          </a:p>
        </p:txBody>
      </p:sp>
      <p:pic>
        <p:nvPicPr>
          <p:cNvPr id="4" name="Image 3"/>
          <p:cNvPicPr/>
          <p:nvPr/>
        </p:nvPicPr>
        <p:blipFill>
          <a:blip r:embed="rId3" cstate="print"/>
          <a:srcRect/>
          <a:stretch>
            <a:fillRect/>
          </a:stretch>
        </p:blipFill>
        <p:spPr bwMode="auto">
          <a:xfrm>
            <a:off x="10118276" y="11557"/>
            <a:ext cx="2095515" cy="5715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1">
            <a:schemeClr val="lt1"/>
          </a:fillRef>
          <a:effectRef idx="0">
            <a:scrgbClr r="0" g="0" b="0"/>
          </a:effectRef>
          <a:fontRef idx="major"/>
        </p:style>
      </p:pic>
      <p:pic>
        <p:nvPicPr>
          <p:cNvPr id="5" name="Image 18" descr="Armoirie"/>
          <p:cNvPicPr>
            <a:picLocks noChangeAspect="1" noChangeArrowheads="1"/>
          </p:cNvPicPr>
          <p:nvPr/>
        </p:nvPicPr>
        <p:blipFill>
          <a:blip r:embed="rId4" cstate="print"/>
          <a:srcRect/>
          <a:stretch>
            <a:fillRect/>
          </a:stretch>
        </p:blipFill>
        <p:spPr bwMode="auto">
          <a:xfrm>
            <a:off x="36811" y="-26253"/>
            <a:ext cx="1075267" cy="609332"/>
          </a:xfrm>
          <a:prstGeom prst="rect">
            <a:avLst/>
          </a:prstGeom>
          <a:ln>
            <a:noFill/>
          </a:ln>
          <a:effectLst>
            <a:outerShdw blurRad="292100" dist="139700" dir="2700000" algn="tl" rotWithShape="0">
              <a:srgbClr val="333333">
                <a:alpha val="65000"/>
              </a:srgbClr>
            </a:outerShdw>
          </a:effectLst>
        </p:spPr>
      </p:pic>
      <p:graphicFrame>
        <p:nvGraphicFramePr>
          <p:cNvPr id="6" name="Objet 5"/>
          <p:cNvGraphicFramePr>
            <a:graphicFrameLocks noChangeAspect="1"/>
          </p:cNvGraphicFramePr>
          <p:nvPr>
            <p:extLst>
              <p:ext uri="{D42A27DB-BD31-4B8C-83A1-F6EECF244321}">
                <p14:modId xmlns:p14="http://schemas.microsoft.com/office/powerpoint/2010/main" val="1545773977"/>
              </p:ext>
            </p:extLst>
          </p:nvPr>
        </p:nvGraphicFramePr>
        <p:xfrm>
          <a:off x="4895851" y="2528888"/>
          <a:ext cx="2400300" cy="1908224"/>
        </p:xfrm>
        <a:graphic>
          <a:graphicData uri="http://schemas.openxmlformats.org/presentationml/2006/ole">
            <mc:AlternateContent xmlns:mc="http://schemas.openxmlformats.org/markup-compatibility/2006">
              <mc:Choice xmlns:v="urn:schemas-microsoft-com:vml" Requires="v">
                <p:oleObj spid="_x0000_s1063" name="Image bitmap" r:id="rId5" imgW="1800360" imgH="1800360" progId="Paint.Picture">
                  <p:embed/>
                </p:oleObj>
              </mc:Choice>
              <mc:Fallback>
                <p:oleObj name="Image bitmap" r:id="rId5" imgW="1800360" imgH="1800360" progId="Paint.Picture">
                  <p:embed/>
                  <p:pic>
                    <p:nvPicPr>
                      <p:cNvPr id="0" name=""/>
                      <p:cNvPicPr/>
                      <p:nvPr/>
                    </p:nvPicPr>
                    <p:blipFill>
                      <a:blip r:embed="rId6"/>
                      <a:stretch>
                        <a:fillRect/>
                      </a:stretch>
                    </p:blipFill>
                    <p:spPr>
                      <a:xfrm>
                        <a:off x="4895851" y="2528888"/>
                        <a:ext cx="2400300" cy="1908224"/>
                      </a:xfrm>
                      <a:prstGeom prst="rect">
                        <a:avLst/>
                      </a:prstGeom>
                    </p:spPr>
                  </p:pic>
                </p:oleObj>
              </mc:Fallback>
            </mc:AlternateContent>
          </a:graphicData>
        </a:graphic>
      </p:graphicFrame>
      <p:pic>
        <p:nvPicPr>
          <p:cNvPr id="1026" name="Picture 2" descr="C:\Program Files (x86)\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3819" y="3182888"/>
            <a:ext cx="1728192" cy="10081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PubRRectCallout"/>
          <p:cNvSpPr>
            <a:spLocks noEditPoints="1" noChangeArrowheads="1"/>
          </p:cNvSpPr>
          <p:nvPr/>
        </p:nvSpPr>
        <p:spPr bwMode="auto">
          <a:xfrm>
            <a:off x="1520847" y="2450977"/>
            <a:ext cx="2438400" cy="1524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dirty="0"/>
              <a:t>DECLARING ENTITIES</a:t>
            </a:r>
          </a:p>
        </p:txBody>
      </p:sp>
      <p:sp>
        <p:nvSpPr>
          <p:cNvPr id="9" name="PubRRectCallout"/>
          <p:cNvSpPr>
            <a:spLocks noEditPoints="1" noChangeArrowheads="1"/>
          </p:cNvSpPr>
          <p:nvPr/>
        </p:nvSpPr>
        <p:spPr bwMode="auto">
          <a:xfrm>
            <a:off x="4138377" y="1021196"/>
            <a:ext cx="2438400" cy="1524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dirty="0"/>
              <a:t>THE DATA BASE OF THE FIU</a:t>
            </a:r>
          </a:p>
        </p:txBody>
      </p:sp>
      <p:sp>
        <p:nvSpPr>
          <p:cNvPr id="10" name="PubRRectCallout"/>
          <p:cNvSpPr>
            <a:spLocks noEditPoints="1" noChangeArrowheads="1"/>
          </p:cNvSpPr>
          <p:nvPr/>
        </p:nvSpPr>
        <p:spPr bwMode="auto">
          <a:xfrm>
            <a:off x="8067855" y="1146973"/>
            <a:ext cx="2674664" cy="1524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dirty="0"/>
              <a:t>DATABASES OF NATIONAL</a:t>
            </a:r>
          </a:p>
          <a:p>
            <a:r>
              <a:rPr lang="fr-FR" dirty="0"/>
              <a:t>ADMINISTRATIONS</a:t>
            </a:r>
          </a:p>
        </p:txBody>
      </p:sp>
      <p:sp>
        <p:nvSpPr>
          <p:cNvPr id="11" name="PubRRectCallout"/>
          <p:cNvSpPr>
            <a:spLocks noEditPoints="1" noChangeArrowheads="1"/>
          </p:cNvSpPr>
          <p:nvPr/>
        </p:nvSpPr>
        <p:spPr bwMode="auto">
          <a:xfrm>
            <a:off x="8167832" y="2955031"/>
            <a:ext cx="2438400" cy="1524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dirty="0"/>
              <a:t>INVESTIGATION AND JUDICIAL SERVICES</a:t>
            </a:r>
          </a:p>
        </p:txBody>
      </p:sp>
      <p:sp>
        <p:nvSpPr>
          <p:cNvPr id="16" name="Rectangle à coins arrondis 15"/>
          <p:cNvSpPr/>
          <p:nvPr/>
        </p:nvSpPr>
        <p:spPr>
          <a:xfrm>
            <a:off x="2601799" y="3951638"/>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a:t>
            </a:r>
          </a:p>
        </p:txBody>
      </p:sp>
      <p:sp>
        <p:nvSpPr>
          <p:cNvPr id="18" name="Rectangle à coins arrondis 17"/>
          <p:cNvSpPr/>
          <p:nvPr/>
        </p:nvSpPr>
        <p:spPr>
          <a:xfrm>
            <a:off x="9137027" y="4314056"/>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a:t>
            </a:r>
          </a:p>
        </p:txBody>
      </p:sp>
      <p:sp>
        <p:nvSpPr>
          <p:cNvPr id="19" name="Rectangle à coins arrondis 18"/>
          <p:cNvSpPr/>
          <p:nvPr/>
        </p:nvSpPr>
        <p:spPr>
          <a:xfrm>
            <a:off x="9137027" y="2477852"/>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t>
            </a:r>
          </a:p>
        </p:txBody>
      </p:sp>
      <p:sp>
        <p:nvSpPr>
          <p:cNvPr id="20" name="Rectangle à coins arrondis 19"/>
          <p:cNvSpPr/>
          <p:nvPr/>
        </p:nvSpPr>
        <p:spPr>
          <a:xfrm>
            <a:off x="4925529" y="2551023"/>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a:t>
            </a:r>
          </a:p>
        </p:txBody>
      </p:sp>
      <p:sp>
        <p:nvSpPr>
          <p:cNvPr id="21" name="PubRRectCallout"/>
          <p:cNvSpPr>
            <a:spLocks noEditPoints="1" noChangeArrowheads="1"/>
          </p:cNvSpPr>
          <p:nvPr/>
        </p:nvSpPr>
        <p:spPr bwMode="auto">
          <a:xfrm>
            <a:off x="8185987" y="4621932"/>
            <a:ext cx="2438400" cy="1524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a:t>INQUIRIES IN ACCOUNTING ENVIRONMENTS OF COMPANIES</a:t>
            </a:r>
            <a:endParaRPr lang="fr-FR" dirty="0"/>
          </a:p>
        </p:txBody>
      </p:sp>
      <p:sp>
        <p:nvSpPr>
          <p:cNvPr id="22" name="PubRRectCallout"/>
          <p:cNvSpPr>
            <a:spLocks noEditPoints="1" noChangeArrowheads="1"/>
          </p:cNvSpPr>
          <p:nvPr/>
        </p:nvSpPr>
        <p:spPr bwMode="auto">
          <a:xfrm>
            <a:off x="5709510" y="5063643"/>
            <a:ext cx="2438400" cy="1524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a:t>DATABASES OF OTHER FIU</a:t>
            </a:r>
          </a:p>
          <a:p>
            <a:r>
              <a:rPr lang="en-US" dirty="0"/>
              <a:t>(EGMONT GROUP)</a:t>
            </a:r>
            <a:endParaRPr lang="fr-FR" sz="1400" dirty="0"/>
          </a:p>
        </p:txBody>
      </p:sp>
      <p:sp>
        <p:nvSpPr>
          <p:cNvPr id="23" name="Rectangle à coins arrondis 22"/>
          <p:cNvSpPr/>
          <p:nvPr/>
        </p:nvSpPr>
        <p:spPr>
          <a:xfrm>
            <a:off x="7127059" y="6342472"/>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a:t>
            </a:r>
          </a:p>
        </p:txBody>
      </p:sp>
      <p:sp>
        <p:nvSpPr>
          <p:cNvPr id="24" name="Rectangle à coins arrondis 23"/>
          <p:cNvSpPr/>
          <p:nvPr/>
        </p:nvSpPr>
        <p:spPr>
          <a:xfrm>
            <a:off x="9137027" y="6051703"/>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a:t>
            </a:r>
          </a:p>
        </p:txBody>
      </p:sp>
      <p:sp>
        <p:nvSpPr>
          <p:cNvPr id="25" name="Rectangle à coins arrondis 24"/>
          <p:cNvSpPr/>
          <p:nvPr/>
        </p:nvSpPr>
        <p:spPr>
          <a:xfrm>
            <a:off x="4061433" y="6299611"/>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t>
            </a:r>
          </a:p>
        </p:txBody>
      </p:sp>
      <p:sp>
        <p:nvSpPr>
          <p:cNvPr id="26" name="PubRRectCallout"/>
          <p:cNvSpPr>
            <a:spLocks noEditPoints="1" noChangeArrowheads="1"/>
          </p:cNvSpPr>
          <p:nvPr/>
        </p:nvSpPr>
        <p:spPr bwMode="auto">
          <a:xfrm>
            <a:off x="3129541" y="4988920"/>
            <a:ext cx="2438400" cy="1524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dirty="0"/>
              <a:t>OTHER SOURCE OF INFORMATION</a:t>
            </a:r>
          </a:p>
        </p:txBody>
      </p:sp>
      <p:sp>
        <p:nvSpPr>
          <p:cNvPr id="27" name="Rectangle à coins arrondis 26"/>
          <p:cNvSpPr/>
          <p:nvPr/>
        </p:nvSpPr>
        <p:spPr>
          <a:xfrm>
            <a:off x="6262963" y="3182888"/>
            <a:ext cx="86409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CENTIF</a:t>
            </a:r>
          </a:p>
        </p:txBody>
      </p:sp>
      <p:cxnSp>
        <p:nvCxnSpPr>
          <p:cNvPr id="28" name="Connecteur droit avec flèche 27"/>
          <p:cNvCxnSpPr>
            <a:stCxn id="10" idx="1"/>
          </p:cNvCxnSpPr>
          <p:nvPr/>
        </p:nvCxnSpPr>
        <p:spPr>
          <a:xfrm flipH="1">
            <a:off x="6576777" y="1756433"/>
            <a:ext cx="1491079" cy="85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24" name="Connecteur droit avec flèche 1023"/>
          <p:cNvCxnSpPr/>
          <p:nvPr/>
        </p:nvCxnSpPr>
        <p:spPr>
          <a:xfrm>
            <a:off x="5999989" y="2348880"/>
            <a:ext cx="0" cy="834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31" name="Connecteur droit avec flèche 1030"/>
          <p:cNvCxnSpPr/>
          <p:nvPr/>
        </p:nvCxnSpPr>
        <p:spPr>
          <a:xfrm flipV="1">
            <a:off x="4925529" y="4191000"/>
            <a:ext cx="0" cy="7979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33" name="Connecteur droit avec flèche 1032"/>
          <p:cNvCxnSpPr>
            <a:stCxn id="22" idx="0"/>
          </p:cNvCxnSpPr>
          <p:nvPr/>
        </p:nvCxnSpPr>
        <p:spPr>
          <a:xfrm flipH="1" flipV="1">
            <a:off x="6192011" y="4581092"/>
            <a:ext cx="736699" cy="4825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Connecteur droit avec flèche 31"/>
          <p:cNvCxnSpPr/>
          <p:nvPr/>
        </p:nvCxnSpPr>
        <p:spPr>
          <a:xfrm flipH="1" flipV="1">
            <a:off x="7409280" y="4216796"/>
            <a:ext cx="736699" cy="4825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Connecteur droit avec flèche 32"/>
          <p:cNvCxnSpPr/>
          <p:nvPr/>
        </p:nvCxnSpPr>
        <p:spPr>
          <a:xfrm flipH="1" flipV="1">
            <a:off x="7331157" y="2863107"/>
            <a:ext cx="736699" cy="4825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130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9A9BD1E-7422-4D68-A183-CD1F600FE62A}"/>
              </a:ext>
            </a:extLst>
          </p:cNvPr>
          <p:cNvSpPr txBox="1"/>
          <p:nvPr/>
        </p:nvSpPr>
        <p:spPr>
          <a:xfrm>
            <a:off x="1938698" y="354697"/>
            <a:ext cx="6606526" cy="954107"/>
          </a:xfrm>
          <a:prstGeom prst="rect">
            <a:avLst/>
          </a:prstGeom>
          <a:noFill/>
        </p:spPr>
        <p:txBody>
          <a:bodyPr wrap="square" rtlCol="0">
            <a:spAutoFit/>
          </a:bodyPr>
          <a:lstStyle/>
          <a:p>
            <a:pPr algn="ctr"/>
            <a:r>
              <a:rPr lang="en-US" sz="2800" b="1" dirty="0">
                <a:solidFill>
                  <a:prstClr val="black"/>
                </a:solidFill>
              </a:rPr>
              <a:t>Police procedures for obtaining financial information</a:t>
            </a:r>
            <a:endParaRPr lang="fr-FR" sz="2800" b="1" dirty="0">
              <a:solidFill>
                <a:prstClr val="black"/>
              </a:solidFill>
              <a:latin typeface="Calibri"/>
            </a:endParaRPr>
          </a:p>
        </p:txBody>
      </p:sp>
      <p:sp>
        <p:nvSpPr>
          <p:cNvPr id="9" name="ZoneTexte 8">
            <a:extLst>
              <a:ext uri="{FF2B5EF4-FFF2-40B4-BE49-F238E27FC236}">
                <a16:creationId xmlns:a16="http://schemas.microsoft.com/office/drawing/2014/main" id="{FB337F89-17B3-4668-9DAC-F8E3CC25EC36}"/>
              </a:ext>
            </a:extLst>
          </p:cNvPr>
          <p:cNvSpPr txBox="1"/>
          <p:nvPr/>
        </p:nvSpPr>
        <p:spPr>
          <a:xfrm>
            <a:off x="675941" y="1825288"/>
            <a:ext cx="9783811" cy="3862594"/>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342900" indent="-342900" hangingPunct="0">
              <a:spcAft>
                <a:spcPts val="600"/>
              </a:spcAft>
              <a:buFont typeface="Arial" panose="020B0604020202020204" pitchFamily="34" charset="0"/>
              <a:buChar char="•"/>
              <a:defRPr/>
            </a:pPr>
            <a:r>
              <a:rPr lang="fr-FR" sz="2000" kern="0" dirty="0">
                <a:solidFill>
                  <a:srgbClr val="000000"/>
                </a:solidFill>
                <a:ea typeface="Calibri"/>
                <a:cs typeface="Calibri"/>
                <a:sym typeface="Calibri"/>
              </a:rPr>
              <a:t>Databases of </a:t>
            </a:r>
            <a:r>
              <a:rPr lang="fr-FR" sz="2000" kern="0" dirty="0" err="1">
                <a:solidFill>
                  <a:srgbClr val="000000"/>
                </a:solidFill>
                <a:ea typeface="Calibri"/>
                <a:cs typeface="Calibri"/>
                <a:sym typeface="Calibri"/>
              </a:rPr>
              <a:t>law</a:t>
            </a:r>
            <a:r>
              <a:rPr lang="fr-FR" sz="2000" kern="0" dirty="0">
                <a:solidFill>
                  <a:srgbClr val="000000"/>
                </a:solidFill>
                <a:ea typeface="Calibri"/>
                <a:cs typeface="Calibri"/>
                <a:sym typeface="Calibri"/>
              </a:rPr>
              <a:t> </a:t>
            </a:r>
            <a:r>
              <a:rPr lang="fr-FR" sz="2000" kern="0" dirty="0" err="1">
                <a:solidFill>
                  <a:srgbClr val="000000"/>
                </a:solidFill>
                <a:ea typeface="Calibri"/>
                <a:cs typeface="Calibri"/>
                <a:sym typeface="Calibri"/>
              </a:rPr>
              <a:t>enforcement</a:t>
            </a:r>
            <a:r>
              <a:rPr lang="fr-FR" sz="2000" kern="0" dirty="0">
                <a:solidFill>
                  <a:srgbClr val="000000"/>
                </a:solidFill>
                <a:ea typeface="Calibri"/>
                <a:cs typeface="Calibri"/>
                <a:sym typeface="Calibri"/>
              </a:rPr>
              <a:t> and </a:t>
            </a:r>
            <a:r>
              <a:rPr lang="fr-FR" sz="2000" kern="0" dirty="0" err="1">
                <a:solidFill>
                  <a:srgbClr val="000000"/>
                </a:solidFill>
                <a:ea typeface="Calibri"/>
                <a:cs typeface="Calibri"/>
                <a:sym typeface="Calibri"/>
              </a:rPr>
              <a:t>other</a:t>
            </a:r>
            <a:r>
              <a:rPr lang="fr-FR" sz="2000" kern="0" dirty="0">
                <a:solidFill>
                  <a:srgbClr val="000000"/>
                </a:solidFill>
                <a:ea typeface="Calibri"/>
                <a:cs typeface="Calibri"/>
                <a:sym typeface="Calibri"/>
              </a:rPr>
              <a:t> </a:t>
            </a:r>
            <a:r>
              <a:rPr lang="fr-FR" sz="2000" kern="0" dirty="0" err="1">
                <a:solidFill>
                  <a:srgbClr val="000000"/>
                </a:solidFill>
                <a:ea typeface="Calibri"/>
                <a:cs typeface="Calibri"/>
                <a:sym typeface="Calibri"/>
              </a:rPr>
              <a:t>government</a:t>
            </a:r>
            <a:r>
              <a:rPr lang="fr-FR" sz="2000" kern="0" dirty="0">
                <a:solidFill>
                  <a:srgbClr val="000000"/>
                </a:solidFill>
                <a:ea typeface="Calibri"/>
                <a:cs typeface="Calibri"/>
                <a:sym typeface="Calibri"/>
              </a:rPr>
              <a:t> </a:t>
            </a:r>
            <a:r>
              <a:rPr lang="fr-FR" sz="2000" kern="0" dirty="0" err="1">
                <a:solidFill>
                  <a:srgbClr val="000000"/>
                </a:solidFill>
                <a:ea typeface="Calibri"/>
                <a:cs typeface="Calibri"/>
                <a:sym typeface="Calibri"/>
              </a:rPr>
              <a:t>agencies</a:t>
            </a:r>
            <a:endParaRPr lang="fr-FR" sz="2000" kern="0" dirty="0">
              <a:solidFill>
                <a:srgbClr val="000000"/>
              </a:solidFill>
              <a:ea typeface="Calibri"/>
              <a:cs typeface="Calibri"/>
              <a:sym typeface="Calibri"/>
            </a:endParaRPr>
          </a:p>
          <a:p>
            <a:pPr marL="342900" indent="-342900" hangingPunct="0">
              <a:spcAft>
                <a:spcPts val="600"/>
              </a:spcAft>
              <a:buFont typeface="Arial" panose="020B0604020202020204" pitchFamily="34" charset="0"/>
              <a:buChar char="•"/>
              <a:defRPr/>
            </a:pPr>
            <a:r>
              <a:rPr lang="fr-FR" sz="2000" kern="0" dirty="0" err="1">
                <a:solidFill>
                  <a:srgbClr val="000000"/>
                </a:solidFill>
                <a:ea typeface="Calibri"/>
                <a:cs typeface="Calibri"/>
                <a:sym typeface="Calibri"/>
              </a:rPr>
              <a:t>Informants</a:t>
            </a:r>
            <a:r>
              <a:rPr lang="fr-FR" sz="2000" kern="0" dirty="0">
                <a:solidFill>
                  <a:srgbClr val="000000"/>
                </a:solidFill>
                <a:ea typeface="Calibri"/>
                <a:cs typeface="Calibri"/>
                <a:sym typeface="Calibri"/>
              </a:rPr>
              <a:t>, </a:t>
            </a:r>
            <a:r>
              <a:rPr lang="fr-FR" sz="2000" kern="0" dirty="0" err="1">
                <a:solidFill>
                  <a:srgbClr val="000000"/>
                </a:solidFill>
                <a:ea typeface="Calibri"/>
                <a:cs typeface="Calibri"/>
                <a:sym typeface="Calibri"/>
              </a:rPr>
              <a:t>witnesses</a:t>
            </a:r>
            <a:r>
              <a:rPr lang="fr-FR" sz="2000" kern="0" dirty="0">
                <a:solidFill>
                  <a:srgbClr val="000000"/>
                </a:solidFill>
                <a:ea typeface="Calibri"/>
                <a:cs typeface="Calibri"/>
                <a:sym typeface="Calibri"/>
              </a:rPr>
              <a:t>, ex </a:t>
            </a:r>
            <a:r>
              <a:rPr lang="fr-FR" sz="2000" kern="0" dirty="0" err="1">
                <a:solidFill>
                  <a:srgbClr val="000000"/>
                </a:solidFill>
                <a:ea typeface="Calibri"/>
                <a:cs typeface="Calibri"/>
                <a:sym typeface="Calibri"/>
              </a:rPr>
              <a:t>accountant</a:t>
            </a:r>
            <a:r>
              <a:rPr lang="fr-FR" sz="2000" kern="0" dirty="0">
                <a:solidFill>
                  <a:srgbClr val="000000"/>
                </a:solidFill>
                <a:ea typeface="Calibri"/>
                <a:cs typeface="Calibri"/>
                <a:sym typeface="Calibri"/>
              </a:rPr>
              <a:t>, ex financier, etc.</a:t>
            </a:r>
          </a:p>
          <a:p>
            <a:pPr marL="342900" indent="-342900" hangingPunct="0">
              <a:spcAft>
                <a:spcPts val="600"/>
              </a:spcAft>
              <a:buFont typeface="Arial" panose="020B0604020202020204" pitchFamily="34" charset="0"/>
              <a:buChar char="•"/>
              <a:defRPr/>
            </a:pPr>
            <a:r>
              <a:rPr lang="fr-FR" sz="2000" kern="0" dirty="0">
                <a:solidFill>
                  <a:srgbClr val="000000"/>
                </a:solidFill>
                <a:ea typeface="Calibri"/>
                <a:cs typeface="Calibri"/>
                <a:sym typeface="Calibri"/>
              </a:rPr>
              <a:t>Financial </a:t>
            </a:r>
            <a:r>
              <a:rPr lang="fr-FR" sz="2000" kern="0" dirty="0" err="1">
                <a:solidFill>
                  <a:srgbClr val="000000"/>
                </a:solidFill>
                <a:ea typeface="Calibri"/>
                <a:cs typeface="Calibri"/>
                <a:sym typeface="Calibri"/>
              </a:rPr>
              <a:t>surveys</a:t>
            </a:r>
            <a:r>
              <a:rPr lang="fr-FR" sz="2000" kern="0" dirty="0">
                <a:solidFill>
                  <a:srgbClr val="000000"/>
                </a:solidFill>
                <a:ea typeface="Calibri"/>
                <a:cs typeface="Calibri"/>
                <a:sym typeface="Calibri"/>
              </a:rPr>
              <a:t> and </a:t>
            </a:r>
            <a:r>
              <a:rPr lang="fr-FR" sz="2000" kern="0" dirty="0" err="1">
                <a:solidFill>
                  <a:srgbClr val="000000"/>
                </a:solidFill>
                <a:ea typeface="Calibri"/>
                <a:cs typeface="Calibri"/>
                <a:sym typeface="Calibri"/>
              </a:rPr>
              <a:t>analyzes</a:t>
            </a:r>
            <a:endParaRPr lang="fr-FR" sz="2000" kern="0" dirty="0">
              <a:solidFill>
                <a:srgbClr val="000000"/>
              </a:solidFill>
              <a:ea typeface="Calibri"/>
              <a:cs typeface="Calibri"/>
              <a:sym typeface="Calibri"/>
            </a:endParaRPr>
          </a:p>
          <a:p>
            <a:pPr marL="342900" indent="-342900" hangingPunct="0">
              <a:spcAft>
                <a:spcPts val="600"/>
              </a:spcAft>
              <a:buFont typeface="Arial" panose="020B0604020202020204" pitchFamily="34" charset="0"/>
              <a:buChar char="•"/>
              <a:defRPr/>
            </a:pPr>
            <a:r>
              <a:rPr lang="fr-FR" sz="2000" kern="0" dirty="0" err="1">
                <a:solidFill>
                  <a:srgbClr val="000000"/>
                </a:solidFill>
                <a:ea typeface="Calibri"/>
                <a:cs typeface="Calibri"/>
                <a:sym typeface="Calibri"/>
              </a:rPr>
              <a:t>Electronic</a:t>
            </a:r>
            <a:r>
              <a:rPr lang="fr-FR" sz="2000" kern="0" dirty="0">
                <a:solidFill>
                  <a:srgbClr val="000000"/>
                </a:solidFill>
                <a:ea typeface="Calibri"/>
                <a:cs typeface="Calibri"/>
                <a:sym typeface="Calibri"/>
              </a:rPr>
              <a:t> surveillance of communications (</a:t>
            </a:r>
            <a:r>
              <a:rPr lang="fr-FR" sz="2000" kern="0" dirty="0" err="1">
                <a:solidFill>
                  <a:srgbClr val="000000"/>
                </a:solidFill>
                <a:ea typeface="Calibri"/>
                <a:cs typeface="Calibri"/>
                <a:sym typeface="Calibri"/>
              </a:rPr>
              <a:t>telephones</a:t>
            </a:r>
            <a:r>
              <a:rPr lang="fr-FR" sz="2000" kern="0" dirty="0">
                <a:solidFill>
                  <a:srgbClr val="000000"/>
                </a:solidFill>
                <a:ea typeface="Calibri"/>
                <a:cs typeface="Calibri"/>
                <a:sym typeface="Calibri"/>
              </a:rPr>
              <a:t>, emails)</a:t>
            </a:r>
          </a:p>
          <a:p>
            <a:pPr marL="342900" indent="-342900" hangingPunct="0">
              <a:spcAft>
                <a:spcPts val="600"/>
              </a:spcAft>
              <a:buFont typeface="Arial" panose="020B0604020202020204" pitchFamily="34" charset="0"/>
              <a:buChar char="•"/>
              <a:defRPr/>
            </a:pPr>
            <a:r>
              <a:rPr lang="fr-FR" sz="2000" kern="0" dirty="0">
                <a:solidFill>
                  <a:srgbClr val="000000"/>
                </a:solidFill>
                <a:ea typeface="Calibri"/>
                <a:cs typeface="Calibri"/>
                <a:sym typeface="Calibri"/>
              </a:rPr>
              <a:t>Social networks</a:t>
            </a:r>
          </a:p>
          <a:p>
            <a:pPr marL="342900" indent="-342900" hangingPunct="0">
              <a:spcAft>
                <a:spcPts val="600"/>
              </a:spcAft>
              <a:buFont typeface="Arial" panose="020B0604020202020204" pitchFamily="34" charset="0"/>
              <a:buChar char="•"/>
              <a:defRPr/>
            </a:pPr>
            <a:r>
              <a:rPr lang="fr-FR" sz="2000" kern="0" dirty="0">
                <a:solidFill>
                  <a:srgbClr val="000000"/>
                </a:solidFill>
                <a:ea typeface="Calibri"/>
                <a:cs typeface="Calibri"/>
                <a:sym typeface="Calibri"/>
              </a:rPr>
              <a:t>Media</a:t>
            </a:r>
          </a:p>
          <a:p>
            <a:pPr marL="342900" indent="-342900" hangingPunct="0">
              <a:spcAft>
                <a:spcPts val="600"/>
              </a:spcAft>
              <a:buFont typeface="Arial" panose="020B0604020202020204" pitchFamily="34" charset="0"/>
              <a:buChar char="•"/>
              <a:defRPr/>
            </a:pPr>
            <a:r>
              <a:rPr lang="fr-FR" sz="2000" kern="0" dirty="0" err="1">
                <a:solidFill>
                  <a:srgbClr val="000000"/>
                </a:solidFill>
                <a:ea typeface="Calibri"/>
                <a:cs typeface="Calibri"/>
                <a:sym typeface="Calibri"/>
              </a:rPr>
              <a:t>Classic</a:t>
            </a:r>
            <a:r>
              <a:rPr lang="fr-FR" sz="2000" kern="0" dirty="0">
                <a:solidFill>
                  <a:srgbClr val="000000"/>
                </a:solidFill>
                <a:ea typeface="Calibri"/>
                <a:cs typeface="Calibri"/>
                <a:sym typeface="Calibri"/>
              </a:rPr>
              <a:t> police </a:t>
            </a:r>
            <a:r>
              <a:rPr lang="fr-FR" sz="2000" kern="0" dirty="0" err="1">
                <a:solidFill>
                  <a:srgbClr val="000000"/>
                </a:solidFill>
                <a:ea typeface="Calibri"/>
                <a:cs typeface="Calibri"/>
                <a:sym typeface="Calibri"/>
              </a:rPr>
              <a:t>research</a:t>
            </a:r>
            <a:r>
              <a:rPr lang="fr-FR" sz="2000" kern="0" dirty="0">
                <a:solidFill>
                  <a:srgbClr val="000000"/>
                </a:solidFill>
                <a:ea typeface="Calibri"/>
                <a:cs typeface="Calibri"/>
                <a:sym typeface="Calibri"/>
              </a:rPr>
              <a:t> techniques (</a:t>
            </a:r>
            <a:r>
              <a:rPr lang="fr-FR" sz="2000" kern="0" dirty="0" err="1">
                <a:solidFill>
                  <a:srgbClr val="000000"/>
                </a:solidFill>
                <a:ea typeface="Calibri"/>
                <a:cs typeface="Calibri"/>
                <a:sym typeface="Calibri"/>
              </a:rPr>
              <a:t>searches</a:t>
            </a:r>
            <a:r>
              <a:rPr lang="fr-FR" sz="2000" kern="0" dirty="0">
                <a:solidFill>
                  <a:srgbClr val="000000"/>
                </a:solidFill>
                <a:ea typeface="Calibri"/>
                <a:cs typeface="Calibri"/>
                <a:sym typeface="Calibri"/>
              </a:rPr>
              <a:t>)</a:t>
            </a:r>
          </a:p>
          <a:p>
            <a:pPr marL="342900" indent="-342900" hangingPunct="0">
              <a:spcAft>
                <a:spcPts val="600"/>
              </a:spcAft>
              <a:buFont typeface="Arial" panose="020B0604020202020204" pitchFamily="34" charset="0"/>
              <a:buChar char="•"/>
              <a:defRPr/>
            </a:pPr>
            <a:r>
              <a:rPr lang="fr-FR" sz="2000" kern="0" dirty="0">
                <a:solidFill>
                  <a:srgbClr val="000000"/>
                </a:solidFill>
                <a:ea typeface="Calibri"/>
                <a:cs typeface="Calibri"/>
                <a:sym typeface="Calibri"/>
              </a:rPr>
              <a:t>Use of </a:t>
            </a:r>
            <a:r>
              <a:rPr lang="fr-FR" sz="2000" kern="0" dirty="0" err="1">
                <a:solidFill>
                  <a:srgbClr val="000000"/>
                </a:solidFill>
                <a:ea typeface="Calibri"/>
                <a:cs typeface="Calibri"/>
                <a:sym typeface="Calibri"/>
              </a:rPr>
              <a:t>forensic</a:t>
            </a:r>
            <a:r>
              <a:rPr lang="fr-FR" sz="2000" kern="0" dirty="0">
                <a:solidFill>
                  <a:srgbClr val="000000"/>
                </a:solidFill>
                <a:ea typeface="Calibri"/>
                <a:cs typeface="Calibri"/>
                <a:sym typeface="Calibri"/>
              </a:rPr>
              <a:t> science (</a:t>
            </a:r>
            <a:r>
              <a:rPr lang="fr-FR" sz="2000" kern="0" dirty="0" err="1">
                <a:solidFill>
                  <a:srgbClr val="000000"/>
                </a:solidFill>
                <a:ea typeface="Calibri"/>
                <a:cs typeface="Calibri"/>
                <a:sym typeface="Calibri"/>
              </a:rPr>
              <a:t>analysis</a:t>
            </a:r>
            <a:r>
              <a:rPr lang="fr-FR" sz="2000" kern="0" dirty="0">
                <a:solidFill>
                  <a:srgbClr val="000000"/>
                </a:solidFill>
                <a:ea typeface="Calibri"/>
                <a:cs typeface="Calibri"/>
                <a:sym typeface="Calibri"/>
              </a:rPr>
              <a:t> of </a:t>
            </a:r>
            <a:r>
              <a:rPr lang="fr-FR" sz="2000" kern="0" dirty="0" err="1">
                <a:solidFill>
                  <a:srgbClr val="000000"/>
                </a:solidFill>
                <a:ea typeface="Calibri"/>
                <a:cs typeface="Calibri"/>
                <a:sym typeface="Calibri"/>
              </a:rPr>
              <a:t>handwriting</a:t>
            </a:r>
            <a:r>
              <a:rPr lang="fr-FR" sz="2000" kern="0" dirty="0">
                <a:solidFill>
                  <a:srgbClr val="000000"/>
                </a:solidFill>
                <a:ea typeface="Calibri"/>
                <a:cs typeface="Calibri"/>
                <a:sym typeface="Calibri"/>
              </a:rPr>
              <a:t>, documents, </a:t>
            </a:r>
            <a:r>
              <a:rPr lang="fr-FR" sz="2000" kern="0" dirty="0" err="1">
                <a:solidFill>
                  <a:srgbClr val="000000"/>
                </a:solidFill>
                <a:ea typeface="Calibri"/>
                <a:cs typeface="Calibri"/>
                <a:sym typeface="Calibri"/>
              </a:rPr>
              <a:t>fingerprints</a:t>
            </a:r>
            <a:r>
              <a:rPr lang="fr-FR" sz="2000" kern="0" dirty="0">
                <a:solidFill>
                  <a:srgbClr val="000000"/>
                </a:solidFill>
                <a:ea typeface="Calibri"/>
                <a:cs typeface="Calibri"/>
                <a:sym typeface="Calibri"/>
              </a:rPr>
              <a:t>, DNA, </a:t>
            </a:r>
            <a:r>
              <a:rPr lang="fr-FR" sz="2000" kern="0" dirty="0" err="1">
                <a:solidFill>
                  <a:srgbClr val="000000"/>
                </a:solidFill>
                <a:ea typeface="Calibri"/>
                <a:cs typeface="Calibri"/>
                <a:sym typeface="Calibri"/>
              </a:rPr>
              <a:t>toxicology</a:t>
            </a:r>
            <a:r>
              <a:rPr lang="fr-FR" sz="2000" kern="0" dirty="0">
                <a:solidFill>
                  <a:srgbClr val="000000"/>
                </a:solidFill>
                <a:ea typeface="Calibri"/>
                <a:cs typeface="Calibri"/>
                <a:sym typeface="Calibri"/>
              </a:rPr>
              <a:t>, etc.)</a:t>
            </a:r>
          </a:p>
          <a:p>
            <a:pPr marL="342900" indent="-342900" hangingPunct="0">
              <a:spcAft>
                <a:spcPts val="600"/>
              </a:spcAft>
              <a:buFont typeface="Arial" panose="020B0604020202020204" pitchFamily="34" charset="0"/>
              <a:buChar char="•"/>
              <a:defRPr/>
            </a:pPr>
            <a:r>
              <a:rPr lang="fr-FR" sz="2000" kern="0" dirty="0" err="1">
                <a:solidFill>
                  <a:srgbClr val="000000"/>
                </a:solidFill>
                <a:ea typeface="Calibri"/>
                <a:cs typeface="Calibri"/>
                <a:sym typeface="Calibri"/>
              </a:rPr>
              <a:t>Special</a:t>
            </a:r>
            <a:r>
              <a:rPr lang="fr-FR" sz="2000" kern="0" dirty="0">
                <a:solidFill>
                  <a:srgbClr val="000000"/>
                </a:solidFill>
                <a:ea typeface="Calibri"/>
                <a:cs typeface="Calibri"/>
                <a:sym typeface="Calibri"/>
              </a:rPr>
              <a:t> police investigation techniques (infiltration, </a:t>
            </a:r>
            <a:r>
              <a:rPr lang="fr-FR" sz="2000" kern="0" dirty="0" err="1">
                <a:solidFill>
                  <a:srgbClr val="000000"/>
                </a:solidFill>
                <a:ea typeface="Calibri"/>
                <a:cs typeface="Calibri"/>
                <a:sym typeface="Calibri"/>
              </a:rPr>
              <a:t>supervised</a:t>
            </a:r>
            <a:r>
              <a:rPr lang="fr-FR" sz="2000" kern="0" dirty="0">
                <a:solidFill>
                  <a:srgbClr val="000000"/>
                </a:solidFill>
                <a:ea typeface="Calibri"/>
                <a:cs typeface="Calibri"/>
                <a:sym typeface="Calibri"/>
              </a:rPr>
              <a:t> </a:t>
            </a:r>
            <a:r>
              <a:rPr lang="fr-FR" sz="2000" kern="0" dirty="0" err="1">
                <a:solidFill>
                  <a:srgbClr val="000000"/>
                </a:solidFill>
                <a:ea typeface="Calibri"/>
                <a:cs typeface="Calibri"/>
                <a:sym typeface="Calibri"/>
              </a:rPr>
              <a:t>financial</a:t>
            </a:r>
            <a:r>
              <a:rPr lang="fr-FR" sz="2000" kern="0" dirty="0">
                <a:solidFill>
                  <a:srgbClr val="000000"/>
                </a:solidFill>
                <a:ea typeface="Calibri"/>
                <a:cs typeface="Calibri"/>
                <a:sym typeface="Calibri"/>
              </a:rPr>
              <a:t> </a:t>
            </a:r>
            <a:r>
              <a:rPr lang="fr-FR" sz="2000" kern="0" dirty="0" err="1">
                <a:solidFill>
                  <a:srgbClr val="000000"/>
                </a:solidFill>
                <a:ea typeface="Calibri"/>
                <a:cs typeface="Calibri"/>
                <a:sym typeface="Calibri"/>
              </a:rPr>
              <a:t>operation</a:t>
            </a:r>
            <a:r>
              <a:rPr lang="fr-FR" sz="2000" kern="0" dirty="0">
                <a:solidFill>
                  <a:srgbClr val="000000"/>
                </a:solidFill>
                <a:ea typeface="Calibri"/>
                <a:cs typeface="Calibri"/>
                <a:sym typeface="Calibri"/>
              </a:rPr>
              <a:t>)</a:t>
            </a:r>
            <a:endParaRPr lang="fr-FR" sz="2000" kern="0" dirty="0">
              <a:solidFill>
                <a:srgbClr val="000000"/>
              </a:solidFill>
              <a:latin typeface="Calibri"/>
              <a:ea typeface="Calibri"/>
              <a:cs typeface="Calibri"/>
              <a:sym typeface="Calibri"/>
            </a:endParaRPr>
          </a:p>
        </p:txBody>
      </p:sp>
      <p:pic>
        <p:nvPicPr>
          <p:cNvPr id="4" name="Image 18" descr="Armoirie"/>
          <p:cNvPicPr>
            <a:picLocks noChangeAspect="1" noChangeArrowheads="1"/>
          </p:cNvPicPr>
          <p:nvPr/>
        </p:nvPicPr>
        <p:blipFill>
          <a:blip r:embed="rId3" cstate="print"/>
          <a:srcRect/>
          <a:stretch>
            <a:fillRect/>
          </a:stretch>
        </p:blipFill>
        <p:spPr bwMode="auto">
          <a:xfrm>
            <a:off x="272716" y="176608"/>
            <a:ext cx="806450" cy="755650"/>
          </a:xfrm>
          <a:prstGeom prst="rect">
            <a:avLst/>
          </a:prstGeom>
          <a:noFill/>
          <a:ln w="9525">
            <a:noFill/>
            <a:miter lim="800000"/>
            <a:headEnd/>
            <a:tailEnd/>
          </a:ln>
        </p:spPr>
      </p:pic>
      <p:pic>
        <p:nvPicPr>
          <p:cNvPr id="5" name="Image 11"/>
          <p:cNvPicPr>
            <a:picLocks noChangeAspect="1" noChangeArrowheads="1"/>
          </p:cNvPicPr>
          <p:nvPr/>
        </p:nvPicPr>
        <p:blipFill>
          <a:blip r:embed="rId4" cstate="print"/>
          <a:srcRect/>
          <a:stretch>
            <a:fillRect/>
          </a:stretch>
        </p:blipFill>
        <p:spPr bwMode="auto">
          <a:xfrm>
            <a:off x="9998243" y="365124"/>
            <a:ext cx="1094874" cy="436563"/>
          </a:xfrm>
          <a:prstGeom prst="rect">
            <a:avLst/>
          </a:prstGeom>
          <a:noFill/>
          <a:ln w="9525">
            <a:noFill/>
            <a:miter lim="800000"/>
            <a:headEnd/>
            <a:tailEnd/>
          </a:ln>
        </p:spPr>
      </p:pic>
    </p:spTree>
    <p:extLst>
      <p:ext uri="{BB962C8B-B14F-4D97-AF65-F5344CB8AC3E}">
        <p14:creationId xmlns:p14="http://schemas.microsoft.com/office/powerpoint/2010/main" val="274135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INNOVATIVE TREATMENT TECHNIQUE</a:t>
            </a:r>
          </a:p>
        </p:txBody>
      </p:sp>
      <p:sp>
        <p:nvSpPr>
          <p:cNvPr id="3" name="Espace réservé du texte 2"/>
          <p:cNvSpPr>
            <a:spLocks noGrp="1"/>
          </p:cNvSpPr>
          <p:nvPr>
            <p:ph type="body" idx="1"/>
          </p:nvPr>
        </p:nvSpPr>
        <p:spPr/>
        <p:txBody>
          <a:bodyPr/>
          <a:lstStyle/>
          <a:p>
            <a:r>
              <a:rPr lang="fr-FR" dirty="0"/>
              <a:t>1-INTERNAL TREATMENT</a:t>
            </a:r>
          </a:p>
        </p:txBody>
      </p:sp>
      <p:sp>
        <p:nvSpPr>
          <p:cNvPr id="4" name="Espace réservé du contenu 3"/>
          <p:cNvSpPr>
            <a:spLocks noGrp="1"/>
          </p:cNvSpPr>
          <p:nvPr>
            <p:ph sz="half" idx="2"/>
          </p:nvPr>
        </p:nvSpPr>
        <p:spPr>
          <a:xfrm>
            <a:off x="839788" y="2462645"/>
            <a:ext cx="5157787" cy="3727018"/>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r>
              <a:rPr lang="en-US" sz="1600" dirty="0"/>
              <a:t>Analysis techniques used  by our FIU:</a:t>
            </a:r>
          </a:p>
          <a:p>
            <a:pPr marL="0" indent="0">
              <a:buNone/>
            </a:pPr>
            <a:r>
              <a:rPr lang="en-US" sz="1600" dirty="0"/>
              <a:t>1-Analysis of information</a:t>
            </a:r>
          </a:p>
          <a:p>
            <a:pPr marL="0" indent="0">
              <a:buNone/>
            </a:pPr>
            <a:r>
              <a:rPr lang="en-US" sz="1600" dirty="0"/>
              <a:t>2-Literature Review</a:t>
            </a:r>
          </a:p>
          <a:p>
            <a:pPr marL="0" indent="0">
              <a:buNone/>
            </a:pPr>
            <a:r>
              <a:rPr lang="en-US" sz="1600" dirty="0"/>
              <a:t>3-Searching the financial profile</a:t>
            </a:r>
          </a:p>
          <a:p>
            <a:pPr marL="0" indent="0">
              <a:buNone/>
            </a:pPr>
            <a:r>
              <a:rPr lang="en-US" sz="1600" dirty="0"/>
              <a:t>4-Transactional Analysis</a:t>
            </a:r>
          </a:p>
          <a:p>
            <a:pPr marL="0" indent="0">
              <a:buNone/>
            </a:pPr>
            <a:r>
              <a:rPr lang="en-US" sz="1600" dirty="0"/>
              <a:t>5-Establishment of the method of financing the heritage</a:t>
            </a:r>
          </a:p>
          <a:p>
            <a:pPr marL="0" indent="0">
              <a:buNone/>
            </a:pPr>
            <a:r>
              <a:rPr lang="en-US" sz="1600" dirty="0"/>
              <a:t>6-Analysis of living expenses</a:t>
            </a:r>
          </a:p>
          <a:p>
            <a:pPr marL="0" indent="0">
              <a:buNone/>
            </a:pPr>
            <a:r>
              <a:rPr lang="en-US" sz="1600" dirty="0"/>
              <a:t>7-Calculation of non-legitimate income</a:t>
            </a:r>
          </a:p>
          <a:p>
            <a:pPr marL="0" indent="0">
              <a:buNone/>
            </a:pPr>
            <a:r>
              <a:rPr lang="en-US" sz="1600" dirty="0"/>
              <a:t>8-Relationship Analysis</a:t>
            </a:r>
          </a:p>
          <a:p>
            <a:pPr marL="0" indent="0">
              <a:buNone/>
            </a:pPr>
            <a:r>
              <a:rPr lang="en-US" sz="1600" dirty="0"/>
              <a:t>9-Accounting Survey</a:t>
            </a:r>
            <a:endParaRPr lang="fr-FR" sz="1600" dirty="0"/>
          </a:p>
        </p:txBody>
      </p:sp>
      <p:sp>
        <p:nvSpPr>
          <p:cNvPr id="5" name="Espace réservé du texte 4"/>
          <p:cNvSpPr>
            <a:spLocks noGrp="1"/>
          </p:cNvSpPr>
          <p:nvPr>
            <p:ph type="body" sz="quarter" idx="3"/>
          </p:nvPr>
        </p:nvSpPr>
        <p:spPr/>
        <p:txBody>
          <a:bodyPr/>
          <a:lstStyle/>
          <a:p>
            <a:r>
              <a:rPr lang="fr-FR" dirty="0"/>
              <a:t>2-INNOVATIVE TREATMENT</a:t>
            </a:r>
          </a:p>
        </p:txBody>
      </p:sp>
      <p:sp>
        <p:nvSpPr>
          <p:cNvPr id="6" name="Espace réservé du contenu 5"/>
          <p:cNvSpPr>
            <a:spLocks noGrp="1"/>
          </p:cNvSpPr>
          <p:nvPr>
            <p:ph sz="quarter" idx="4"/>
          </p:nvPr>
        </p:nvSpPr>
        <p:spPr>
          <a:xfrm>
            <a:off x="6096001" y="2452254"/>
            <a:ext cx="5389033" cy="3792681"/>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r>
              <a:rPr lang="en-US" sz="1600" dirty="0"/>
              <a:t>It is important to mention that our FIU is an administrative FIU , thus, we normally do not  hear suspects in our investigations.</a:t>
            </a:r>
          </a:p>
          <a:p>
            <a:pPr marL="0" indent="0">
              <a:buNone/>
            </a:pPr>
            <a:r>
              <a:rPr lang="en-US" sz="1600" dirty="0"/>
              <a:t>But especially for this issue concerning agribusiness, the FIU was part of the Working Group created by the Government, because of important work of the FIU  when triggering the case,</a:t>
            </a:r>
          </a:p>
          <a:p>
            <a:pPr marL="0" indent="0">
              <a:buNone/>
            </a:pPr>
            <a:r>
              <a:rPr lang="en-US" sz="1600" dirty="0"/>
              <a:t>Thus, the Magistrate of the CRF could audition within the working group and all the leaders of the agribusiness companies involved in the case,</a:t>
            </a:r>
          </a:p>
          <a:p>
            <a:pPr marL="0" indent="0">
              <a:buNone/>
            </a:pPr>
            <a:r>
              <a:rPr lang="en-US" sz="1600" dirty="0"/>
              <a:t>This new technique allowed the FIU to work better and maintain the leadership of the case in this dynamic cooperation.</a:t>
            </a:r>
            <a:endParaRPr lang="fr-FR" sz="1600" dirty="0"/>
          </a:p>
          <a:p>
            <a:pPr marL="0" indent="0">
              <a:buNone/>
            </a:pPr>
            <a:endParaRPr lang="fr-FR" sz="1600" dirty="0"/>
          </a:p>
        </p:txBody>
      </p:sp>
      <p:pic>
        <p:nvPicPr>
          <p:cNvPr id="8" name="Image 18" descr="Armoirie"/>
          <p:cNvPicPr>
            <a:picLocks noChangeAspect="1" noChangeArrowheads="1"/>
          </p:cNvPicPr>
          <p:nvPr/>
        </p:nvPicPr>
        <p:blipFill>
          <a:blip r:embed="rId2" cstate="print"/>
          <a:srcRect/>
          <a:stretch>
            <a:fillRect/>
          </a:stretch>
        </p:blipFill>
        <p:spPr bwMode="auto">
          <a:xfrm>
            <a:off x="84120" y="46544"/>
            <a:ext cx="1075267" cy="755650"/>
          </a:xfrm>
          <a:prstGeom prst="rect">
            <a:avLst/>
          </a:prstGeom>
          <a:ln>
            <a:noFill/>
          </a:ln>
          <a:effectLst>
            <a:outerShdw blurRad="292100" dist="139700" dir="2700000" algn="tl" rotWithShape="0">
              <a:srgbClr val="333333">
                <a:alpha val="65000"/>
              </a:srgbClr>
            </a:outerShdw>
          </a:effectLst>
        </p:spPr>
      </p:pic>
      <p:pic>
        <p:nvPicPr>
          <p:cNvPr id="9" name="Image 8"/>
          <p:cNvPicPr/>
          <p:nvPr/>
        </p:nvPicPr>
        <p:blipFill>
          <a:blip r:embed="rId3" cstate="print"/>
          <a:srcRect/>
          <a:stretch>
            <a:fillRect/>
          </a:stretch>
        </p:blipFill>
        <p:spPr bwMode="auto">
          <a:xfrm>
            <a:off x="10096486" y="46544"/>
            <a:ext cx="1856165" cy="4320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1">
            <a:schemeClr val="lt1"/>
          </a:fillRef>
          <a:effectRef idx="0">
            <a:scrgbClr r="0" g="0" b="0"/>
          </a:effectRef>
          <a:fontRef idx="major"/>
        </p:style>
      </p:pic>
    </p:spTree>
    <p:extLst>
      <p:ext uri="{BB962C8B-B14F-4D97-AF65-F5344CB8AC3E}">
        <p14:creationId xmlns:p14="http://schemas.microsoft.com/office/powerpoint/2010/main" val="207205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9A9BD1E-7422-4D68-A183-CD1F600FE62A}"/>
              </a:ext>
            </a:extLst>
          </p:cNvPr>
          <p:cNvSpPr txBox="1"/>
          <p:nvPr/>
        </p:nvSpPr>
        <p:spPr>
          <a:xfrm>
            <a:off x="911425" y="116633"/>
            <a:ext cx="10465161" cy="830997"/>
          </a:xfrm>
          <a:prstGeom prst="rect">
            <a:avLst/>
          </a:prstGeom>
          <a:solidFill>
            <a:schemeClr val="accent2">
              <a:lumMod val="20000"/>
              <a:lumOff val="8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RESULTS OF THE INVESTIGATIONS AND </a:t>
            </a:r>
          </a:p>
          <a:p>
            <a:pPr algn="ctr"/>
            <a:r>
              <a:rPr lang="en-US"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ANALYSIS CARRIED OUT</a:t>
            </a:r>
            <a:endParaRPr lang="fr-FR"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2" name="Tableau 1">
            <a:extLst>
              <a:ext uri="{FF2B5EF4-FFF2-40B4-BE49-F238E27FC236}">
                <a16:creationId xmlns:a16="http://schemas.microsoft.com/office/drawing/2014/main" id="{85B2E726-37D4-41C2-B05D-0D3BB663DEAC}"/>
              </a:ext>
            </a:extLst>
          </p:cNvPr>
          <p:cNvGraphicFramePr>
            <a:graphicFrameLocks noGrp="1"/>
          </p:cNvGraphicFramePr>
          <p:nvPr>
            <p:extLst>
              <p:ext uri="{D42A27DB-BD31-4B8C-83A1-F6EECF244321}">
                <p14:modId xmlns:p14="http://schemas.microsoft.com/office/powerpoint/2010/main" val="1585677542"/>
              </p:ext>
            </p:extLst>
          </p:nvPr>
        </p:nvGraphicFramePr>
        <p:xfrm>
          <a:off x="506471" y="894342"/>
          <a:ext cx="11068860" cy="5868104"/>
        </p:xfrm>
        <a:graphic>
          <a:graphicData uri="http://schemas.openxmlformats.org/drawingml/2006/table">
            <a:tbl>
              <a:tblPr firstRow="1" bandRow="1">
                <a:tableStyleId>{3C2FFA5D-87B4-456A-9821-1D502468CF0F}</a:tableStyleId>
              </a:tblPr>
              <a:tblGrid>
                <a:gridCol w="3689620">
                  <a:extLst>
                    <a:ext uri="{9D8B030D-6E8A-4147-A177-3AD203B41FA5}">
                      <a16:colId xmlns:a16="http://schemas.microsoft.com/office/drawing/2014/main" val="235285893"/>
                    </a:ext>
                  </a:extLst>
                </a:gridCol>
                <a:gridCol w="3689620">
                  <a:extLst>
                    <a:ext uri="{9D8B030D-6E8A-4147-A177-3AD203B41FA5}">
                      <a16:colId xmlns:a16="http://schemas.microsoft.com/office/drawing/2014/main" val="20001"/>
                    </a:ext>
                  </a:extLst>
                </a:gridCol>
                <a:gridCol w="3689620">
                  <a:extLst>
                    <a:ext uri="{9D8B030D-6E8A-4147-A177-3AD203B41FA5}">
                      <a16:colId xmlns:a16="http://schemas.microsoft.com/office/drawing/2014/main" val="20002"/>
                    </a:ext>
                  </a:extLst>
                </a:gridCol>
              </a:tblGrid>
              <a:tr h="701040">
                <a:tc>
                  <a:txBody>
                    <a:bodyPr/>
                    <a:lstStyle/>
                    <a:p>
                      <a:endParaRPr lang="fr-FR" dirty="0"/>
                    </a:p>
                  </a:txBody>
                  <a:tcPr marL="121920" marR="121920"/>
                </a:tc>
                <a:tc>
                  <a:txBody>
                    <a:bodyPr/>
                    <a:lstStyle/>
                    <a:p>
                      <a:pPr algn="ctr"/>
                      <a:r>
                        <a:rPr lang="fr-FR" sz="1600" b="1" dirty="0">
                          <a:effectLst>
                            <a:outerShdw blurRad="38100" dist="38100" dir="2700000" algn="tl">
                              <a:srgbClr val="000000">
                                <a:alpha val="43137"/>
                              </a:srgbClr>
                            </a:outerShdw>
                          </a:effectLst>
                        </a:rPr>
                        <a:t>WORK  DONE</a:t>
                      </a:r>
                    </a:p>
                  </a:txBody>
                  <a:tcPr marL="121920" marR="121920"/>
                </a:tc>
                <a:tc>
                  <a:txBody>
                    <a:bodyPr/>
                    <a:lstStyle/>
                    <a:p>
                      <a:pPr algn="ctr"/>
                      <a:r>
                        <a:rPr lang="fr-FR" sz="1600" b="1" dirty="0">
                          <a:effectLst>
                            <a:outerShdw blurRad="38100" dist="38100" dir="2700000" algn="tl">
                              <a:srgbClr val="000000">
                                <a:alpha val="43137"/>
                              </a:srgbClr>
                            </a:outerShdw>
                          </a:effectLst>
                        </a:rPr>
                        <a:t>RESULTS</a:t>
                      </a:r>
                    </a:p>
                  </a:txBody>
                  <a:tcPr marL="121920" marR="121920"/>
                </a:tc>
                <a:extLst>
                  <a:ext uri="{0D108BD9-81ED-4DB2-BD59-A6C34878D82A}">
                    <a16:rowId xmlns:a16="http://schemas.microsoft.com/office/drawing/2014/main" val="954773221"/>
                  </a:ext>
                </a:extLst>
              </a:tr>
              <a:tr h="529740">
                <a:tc>
                  <a:txBody>
                    <a:bodyPr/>
                    <a:lstStyle/>
                    <a:p>
                      <a:r>
                        <a:rPr lang="fr-FR" sz="1600" dirty="0"/>
                        <a:t>1-Information </a:t>
                      </a:r>
                      <a:r>
                        <a:rPr lang="fr-FR" sz="1600" dirty="0" err="1"/>
                        <a:t>analysis</a:t>
                      </a:r>
                      <a:endParaRPr lang="fr-FR" sz="1600" b="1" dirty="0">
                        <a:latin typeface="Arial Narrow" panose="020B0606020202030204" pitchFamily="34" charset="0"/>
                      </a:endParaRPr>
                    </a:p>
                  </a:txBody>
                  <a:tcPr marL="121920" marR="121920"/>
                </a:tc>
                <a:tc>
                  <a:txBody>
                    <a:bodyPr/>
                    <a:lstStyle/>
                    <a:p>
                      <a:r>
                        <a:rPr lang="en-US" sz="1200" b="0" dirty="0">
                          <a:latin typeface="Arial Narrow" panose="020B0606020202030204" pitchFamily="34" charset="0"/>
                        </a:rPr>
                        <a:t>Search for all information relevant to the dossier (databases, open or closed sources, special techniques)</a:t>
                      </a:r>
                      <a:endParaRPr lang="fr-FR" sz="1200" b="0" dirty="0">
                        <a:latin typeface="Arial Narrow" panose="020B0606020202030204" pitchFamily="34" charset="0"/>
                      </a:endParaRPr>
                    </a:p>
                  </a:txBody>
                  <a:tcPr marL="121920" marR="121920"/>
                </a:tc>
                <a:tc>
                  <a:txBody>
                    <a:bodyPr/>
                    <a:lstStyle/>
                    <a:p>
                      <a:r>
                        <a:rPr lang="en-US" sz="1200" b="0" dirty="0">
                          <a:latin typeface="Arial Narrow" panose="020B0606020202030204" pitchFamily="34" charset="0"/>
                        </a:rPr>
                        <a:t>Discovery of an inconsistency between the advertising made and the actual mode of operation of the structures: there is an obvious breach of trust, </a:t>
                      </a:r>
                      <a:endParaRPr lang="fr-FR" sz="1200" b="0" dirty="0">
                        <a:latin typeface="Arial Narrow" panose="020B0606020202030204" pitchFamily="34" charset="0"/>
                      </a:endParaRPr>
                    </a:p>
                  </a:txBody>
                  <a:tcPr marL="121920" marR="121920"/>
                </a:tc>
                <a:extLst>
                  <a:ext uri="{0D108BD9-81ED-4DB2-BD59-A6C34878D82A}">
                    <a16:rowId xmlns:a16="http://schemas.microsoft.com/office/drawing/2014/main" val="2924505357"/>
                  </a:ext>
                </a:extLst>
              </a:tr>
              <a:tr h="422609">
                <a:tc>
                  <a:txBody>
                    <a:bodyPr/>
                    <a:lstStyle/>
                    <a:p>
                      <a:r>
                        <a:rPr lang="fr-FR" sz="1600" dirty="0"/>
                        <a:t>2,documentary </a:t>
                      </a:r>
                      <a:r>
                        <a:rPr lang="fr-FR" sz="1600" dirty="0" err="1"/>
                        <a:t>analysis</a:t>
                      </a:r>
                      <a:endParaRPr lang="fr-FR" sz="1600" b="1" dirty="0">
                        <a:latin typeface="Arial Narrow" panose="020B0606020202030204" pitchFamily="34" charset="0"/>
                      </a:endParaRPr>
                    </a:p>
                  </a:txBody>
                  <a:tcPr marL="121920" marR="121920"/>
                </a:tc>
                <a:tc>
                  <a:txBody>
                    <a:bodyPr/>
                    <a:lstStyle/>
                    <a:p>
                      <a:r>
                        <a:rPr lang="en-US" sz="1200" b="0" dirty="0">
                          <a:latin typeface="Arial Narrow" panose="020B0606020202030204" pitchFamily="34" charset="0"/>
                        </a:rPr>
                        <a:t>As a basis for the analysis, we have been able to identify many other aspects of the analysis that will follow</a:t>
                      </a:r>
                      <a:endParaRPr lang="fr-FR" sz="1200" b="0" dirty="0">
                        <a:latin typeface="Arial Narrow" panose="020B0606020202030204" pitchFamily="34" charset="0"/>
                      </a:endParaRPr>
                    </a:p>
                  </a:txBody>
                  <a:tcPr marL="121920" marR="121920"/>
                </a:tc>
                <a:tc>
                  <a:txBody>
                    <a:bodyPr/>
                    <a:lstStyle/>
                    <a:p>
                      <a:r>
                        <a:rPr lang="en-US" sz="1200" b="0" dirty="0">
                          <a:latin typeface="Arial Narrow" panose="020B0606020202030204" pitchFamily="34" charset="0"/>
                        </a:rPr>
                        <a:t>The Bank documents provided by the various taxable persons clearly show an abnormal functioning of the corporate accounts for the benefit of individuals</a:t>
                      </a:r>
                      <a:endParaRPr lang="fr-FR" sz="1200" b="0" dirty="0">
                        <a:latin typeface="Arial Narrow" panose="020B0606020202030204" pitchFamily="34" charset="0"/>
                      </a:endParaRPr>
                    </a:p>
                  </a:txBody>
                  <a:tcPr marL="121920" marR="121920"/>
                </a:tc>
                <a:extLst>
                  <a:ext uri="{0D108BD9-81ED-4DB2-BD59-A6C34878D82A}">
                    <a16:rowId xmlns:a16="http://schemas.microsoft.com/office/drawing/2014/main" val="1155792799"/>
                  </a:ext>
                </a:extLst>
              </a:tr>
              <a:tr h="529740">
                <a:tc>
                  <a:txBody>
                    <a:bodyPr/>
                    <a:lstStyle/>
                    <a:p>
                      <a:r>
                        <a:rPr lang="fr-FR" sz="1600" dirty="0"/>
                        <a:t>3-Financial profile </a:t>
                      </a:r>
                      <a:r>
                        <a:rPr lang="fr-FR" sz="1600" dirty="0" err="1"/>
                        <a:t>development</a:t>
                      </a:r>
                      <a:endParaRPr lang="fr-FR" sz="1600" b="1" dirty="0">
                        <a:latin typeface="Arial Narrow" panose="020B0606020202030204" pitchFamily="34" charset="0"/>
                      </a:endParaRPr>
                    </a:p>
                  </a:txBody>
                  <a:tcPr marL="121920" marR="121920">
                    <a:solidFill>
                      <a:schemeClr val="accent2">
                        <a:alpha val="40000"/>
                      </a:schemeClr>
                    </a:solidFill>
                  </a:tcPr>
                </a:tc>
                <a:tc>
                  <a:txBody>
                    <a:bodyPr/>
                    <a:lstStyle/>
                    <a:p>
                      <a:r>
                        <a:rPr lang="en-US" sz="1200" dirty="0"/>
                        <a:t>Allowed us to determine the income indices or heritage of known or hidden origin</a:t>
                      </a:r>
                      <a:endParaRPr lang="fr-FR" sz="1200" b="1" dirty="0">
                        <a:latin typeface="Arial Narrow" panose="020B0606020202030204" pitchFamily="34" charset="0"/>
                      </a:endParaRPr>
                    </a:p>
                  </a:txBody>
                  <a:tcPr marL="121920" marR="121920">
                    <a:solidFill>
                      <a:schemeClr val="accent2">
                        <a:alpha val="40000"/>
                      </a:schemeClr>
                    </a:solidFill>
                  </a:tcPr>
                </a:tc>
                <a:tc>
                  <a:txBody>
                    <a:bodyPr/>
                    <a:lstStyle/>
                    <a:p>
                      <a:endParaRPr lang="fr-FR" sz="900" b="1" dirty="0">
                        <a:latin typeface="Arial Narrow" panose="020B0606020202030204" pitchFamily="34" charset="0"/>
                      </a:endParaRPr>
                    </a:p>
                  </a:txBody>
                  <a:tcPr marL="121920" marR="121920">
                    <a:solidFill>
                      <a:schemeClr val="accent2">
                        <a:alpha val="40000"/>
                      </a:schemeClr>
                    </a:solidFill>
                  </a:tcPr>
                </a:tc>
                <a:extLst>
                  <a:ext uri="{0D108BD9-81ED-4DB2-BD59-A6C34878D82A}">
                    <a16:rowId xmlns:a16="http://schemas.microsoft.com/office/drawing/2014/main" val="392533518"/>
                  </a:ext>
                </a:extLst>
              </a:tr>
              <a:tr h="529740">
                <a:tc>
                  <a:txBody>
                    <a:bodyPr/>
                    <a:lstStyle/>
                    <a:p>
                      <a:r>
                        <a:rPr lang="fr-FR" sz="900" dirty="0"/>
                        <a:t>4-Transactional </a:t>
                      </a:r>
                      <a:r>
                        <a:rPr lang="fr-FR" sz="900" dirty="0" err="1"/>
                        <a:t>analysis</a:t>
                      </a:r>
                      <a:endParaRPr lang="fr-FR" sz="900" b="1" dirty="0">
                        <a:latin typeface="Arial Narrow" panose="020B0606020202030204" pitchFamily="34" charset="0"/>
                      </a:endParaRPr>
                    </a:p>
                  </a:txBody>
                  <a:tcPr marL="121920" marR="121920"/>
                </a:tc>
                <a:tc>
                  <a:txBody>
                    <a:bodyPr/>
                    <a:lstStyle/>
                    <a:p>
                      <a:pPr marL="504171" indent="-144139" algn="just">
                        <a:lnSpc>
                          <a:spcPct val="107000"/>
                        </a:lnSpc>
                        <a:spcAft>
                          <a:spcPts val="300"/>
                        </a:spcAft>
                      </a:pPr>
                      <a:r>
                        <a:rPr lang="en-US" sz="1200" dirty="0">
                          <a:latin typeface="Calibri" panose="020F0502020204030204" pitchFamily="34" charset="0"/>
                          <a:ea typeface="Calibri" panose="020F0502020204030204" pitchFamily="34" charset="0"/>
                          <a:cs typeface="Times New Roman" panose="02020603050405020304" pitchFamily="18" charset="0"/>
                        </a:rPr>
                        <a:t>Tracing financial flows and their uses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txBody>
                  <a:tcPr marL="121920" marR="121920"/>
                </a:tc>
                <a:tc>
                  <a:txBody>
                    <a:bodyPr/>
                    <a:lstStyle/>
                    <a:p>
                      <a:pPr marL="504171" indent="-144139" algn="just">
                        <a:lnSpc>
                          <a:spcPct val="107000"/>
                        </a:lnSpc>
                        <a:spcAft>
                          <a:spcPts val="300"/>
                        </a:spcAft>
                      </a:pPr>
                      <a:r>
                        <a:rPr lang="en-US" sz="900" dirty="0">
                          <a:latin typeface="Calibri" panose="020F0502020204030204" pitchFamily="34" charset="0"/>
                          <a:ea typeface="Calibri" panose="020F0502020204030204" pitchFamily="34" charset="0"/>
                          <a:cs typeface="Times New Roman" panose="02020603050405020304" pitchFamily="18" charset="0"/>
                        </a:rPr>
                        <a:t>This analysis allowed us to find personal, financial or heritage information and revealed the destinations of the transfers </a:t>
                      </a:r>
                      <a:endParaRPr lang="fr-FR" sz="900" dirty="0">
                        <a:latin typeface="Calibri" panose="020F0502020204030204" pitchFamily="34" charset="0"/>
                        <a:ea typeface="Calibri" panose="020F0502020204030204" pitchFamily="34" charset="0"/>
                        <a:cs typeface="Times New Roman" panose="02020603050405020304" pitchFamily="18" charset="0"/>
                      </a:endParaRPr>
                    </a:p>
                  </a:txBody>
                  <a:tcPr marL="121920" marR="121920"/>
                </a:tc>
                <a:extLst>
                  <a:ext uri="{0D108BD9-81ED-4DB2-BD59-A6C34878D82A}">
                    <a16:rowId xmlns:a16="http://schemas.microsoft.com/office/drawing/2014/main" val="334348736"/>
                  </a:ext>
                </a:extLst>
              </a:tr>
              <a:tr h="529740">
                <a:tc>
                  <a:txBody>
                    <a:bodyPr/>
                    <a:lstStyle/>
                    <a:p>
                      <a:r>
                        <a:rPr lang="fr-FR" sz="1600" dirty="0"/>
                        <a:t>5-</a:t>
                      </a:r>
                      <a:r>
                        <a:rPr lang="en-US" sz="1600" dirty="0"/>
                        <a:t>Analysis of the financing of the heritage</a:t>
                      </a:r>
                      <a:endParaRPr lang="fr-FR" sz="1600" b="1" dirty="0">
                        <a:latin typeface="Arial Narrow" panose="020B0606020202030204" pitchFamily="34" charset="0"/>
                      </a:endParaRPr>
                    </a:p>
                  </a:txBody>
                  <a:tcPr marL="121920" marR="121920">
                    <a:solidFill>
                      <a:schemeClr val="accent2">
                        <a:alpha val="40000"/>
                      </a:schemeClr>
                    </a:solidFill>
                  </a:tcPr>
                </a:tc>
                <a:tc>
                  <a:txBody>
                    <a:bodyPr/>
                    <a:lstStyle/>
                    <a:p>
                      <a:r>
                        <a:rPr lang="en-US" sz="1200" b="0" dirty="0">
                          <a:latin typeface="Arial Narrow" panose="020B0606020202030204" pitchFamily="34" charset="0"/>
                        </a:rPr>
                        <a:t>Find ways to establish the assets of the company and the leaders</a:t>
                      </a:r>
                      <a:endParaRPr lang="fr-FR" sz="1200" b="0" dirty="0">
                        <a:latin typeface="Arial Narrow" panose="020B0606020202030204" pitchFamily="34" charset="0"/>
                      </a:endParaRPr>
                    </a:p>
                  </a:txBody>
                  <a:tcPr marL="121920" marR="121920">
                    <a:solidFill>
                      <a:schemeClr val="accent2">
                        <a:alpha val="40000"/>
                      </a:schemeClr>
                    </a:solidFill>
                  </a:tcPr>
                </a:tc>
                <a:tc>
                  <a:txBody>
                    <a:bodyPr/>
                    <a:lstStyle/>
                    <a:p>
                      <a:r>
                        <a:rPr lang="en-US" sz="900" b="0" dirty="0">
                          <a:latin typeface="Arial Narrow" panose="020B0606020202030204" pitchFamily="34" charset="0"/>
                        </a:rPr>
                        <a:t>Allowed us to know the amounts that  drove the acquisition of the assets of the company as well as  the perpetrators of the offences (active and passive)</a:t>
                      </a:r>
                      <a:endParaRPr lang="fr-FR" sz="900" b="0" dirty="0">
                        <a:latin typeface="Arial Narrow" panose="020B0606020202030204" pitchFamily="34" charset="0"/>
                      </a:endParaRPr>
                    </a:p>
                  </a:txBody>
                  <a:tcPr marL="121920" marR="121920">
                    <a:solidFill>
                      <a:schemeClr val="accent2">
                        <a:alpha val="40000"/>
                      </a:schemeClr>
                    </a:solidFill>
                  </a:tcPr>
                </a:tc>
                <a:extLst>
                  <a:ext uri="{0D108BD9-81ED-4DB2-BD59-A6C34878D82A}">
                    <a16:rowId xmlns:a16="http://schemas.microsoft.com/office/drawing/2014/main" val="2328195491"/>
                  </a:ext>
                </a:extLst>
              </a:tr>
              <a:tr h="853544">
                <a:tc>
                  <a:txBody>
                    <a:bodyPr/>
                    <a:lstStyle/>
                    <a:p>
                      <a:r>
                        <a:rPr lang="fr-FR" sz="1600" dirty="0"/>
                        <a:t>6-Analysis of living </a:t>
                      </a:r>
                      <a:r>
                        <a:rPr lang="fr-FR" sz="1600" dirty="0" err="1"/>
                        <a:t>expenses</a:t>
                      </a:r>
                      <a:endParaRPr lang="fr-FR" sz="1600" b="1" dirty="0">
                        <a:latin typeface="Arial Narrow" panose="020B0606020202030204" pitchFamily="34" charset="0"/>
                      </a:endParaRPr>
                    </a:p>
                  </a:txBody>
                  <a:tcPr marL="121920" marR="121920">
                    <a:solidFill>
                      <a:schemeClr val="accent2"/>
                    </a:solidFill>
                  </a:tcPr>
                </a:tc>
                <a:tc>
                  <a:txBody>
                    <a:bodyPr/>
                    <a:lstStyle/>
                    <a:p>
                      <a:r>
                        <a:rPr lang="en-US" sz="1200" b="0" dirty="0">
                          <a:latin typeface="Arial Narrow" panose="020B0606020202030204" pitchFamily="34" charset="0"/>
                        </a:rPr>
                        <a:t>Find all financial information related to personal, family and other needs</a:t>
                      </a:r>
                      <a:endParaRPr lang="fr-FR" sz="1200" b="0" dirty="0">
                        <a:latin typeface="Arial Narrow" panose="020B0606020202030204" pitchFamily="34" charset="0"/>
                      </a:endParaRPr>
                    </a:p>
                  </a:txBody>
                  <a:tcPr marL="121920" marR="121920">
                    <a:solidFill>
                      <a:schemeClr val="accent2"/>
                    </a:solidFill>
                  </a:tcPr>
                </a:tc>
                <a:tc>
                  <a:txBody>
                    <a:bodyPr/>
                    <a:lstStyle/>
                    <a:p>
                      <a:endParaRPr lang="fr-FR" sz="900" b="0" baseline="0" dirty="0">
                        <a:latin typeface="Arial Narrow" panose="020B0606020202030204" pitchFamily="34" charset="0"/>
                      </a:endParaRPr>
                    </a:p>
                    <a:p>
                      <a:r>
                        <a:rPr lang="en-US" sz="900" b="0" baseline="0" dirty="0">
                          <a:latin typeface="Arial Narrow" panose="020B0606020202030204" pitchFamily="34" charset="0"/>
                        </a:rPr>
                        <a:t>The analysis of the environmental survey and the information provided by the suppliers of domestic needs and the dealers of vehicles showed that  lifestyle of the leaders did not fit with their profiles</a:t>
                      </a:r>
                      <a:endParaRPr lang="fr-FR" sz="900" b="0" baseline="0" dirty="0">
                        <a:latin typeface="Arial Narrow" panose="020B0606020202030204" pitchFamily="34" charset="0"/>
                      </a:endParaRPr>
                    </a:p>
                  </a:txBody>
                  <a:tcPr marL="121920" marR="121920">
                    <a:solidFill>
                      <a:schemeClr val="accent2"/>
                    </a:solidFill>
                  </a:tcPr>
                </a:tc>
                <a:extLst>
                  <a:ext uri="{0D108BD9-81ED-4DB2-BD59-A6C34878D82A}">
                    <a16:rowId xmlns:a16="http://schemas.microsoft.com/office/drawing/2014/main" val="972289579"/>
                  </a:ext>
                </a:extLst>
              </a:tr>
              <a:tr h="529740">
                <a:tc>
                  <a:txBody>
                    <a:bodyPr/>
                    <a:lstStyle/>
                    <a:p>
                      <a:r>
                        <a:rPr lang="fr-FR" sz="1600" dirty="0"/>
                        <a:t>7-Calculation of non-</a:t>
                      </a:r>
                      <a:r>
                        <a:rPr lang="fr-FR" sz="1600" dirty="0" err="1"/>
                        <a:t>legitimate</a:t>
                      </a:r>
                      <a:r>
                        <a:rPr lang="fr-FR" sz="1600" dirty="0"/>
                        <a:t> </a:t>
                      </a:r>
                      <a:r>
                        <a:rPr lang="fr-FR" sz="1600" dirty="0" err="1"/>
                        <a:t>income</a:t>
                      </a:r>
                      <a:endParaRPr lang="fr-FR" sz="1600" b="1" dirty="0">
                        <a:latin typeface="Arial Narrow" panose="020B0606020202030204" pitchFamily="34" charset="0"/>
                      </a:endParaRPr>
                    </a:p>
                  </a:txBody>
                  <a:tcPr marL="121920" marR="121920"/>
                </a:tc>
                <a:tc>
                  <a:txBody>
                    <a:bodyPr/>
                    <a:lstStyle/>
                    <a:p>
                      <a:r>
                        <a:rPr lang="en-US" sz="1200" b="0" dirty="0">
                          <a:latin typeface="Arial Narrow" panose="020B0606020202030204" pitchFamily="34" charset="0"/>
                        </a:rPr>
                        <a:t>comparison should be done </a:t>
                      </a:r>
                      <a:r>
                        <a:rPr lang="en-US" sz="1200" b="0" dirty="0" err="1">
                          <a:latin typeface="Arial Narrow" panose="020B0606020202030204" pitchFamily="34" charset="0"/>
                        </a:rPr>
                        <a:t>betwen</a:t>
                      </a:r>
                      <a:r>
                        <a:rPr lang="en-US" sz="1200" b="0" dirty="0">
                          <a:latin typeface="Arial Narrow" panose="020B0606020202030204" pitchFamily="34" charset="0"/>
                        </a:rPr>
                        <a:t> legitimate and illicit incomes  to notice  the gap in order to justify</a:t>
                      </a:r>
                    </a:p>
                  </a:txBody>
                  <a:tcPr marL="121920" marR="121920"/>
                </a:tc>
                <a:tc>
                  <a:txBody>
                    <a:bodyPr/>
                    <a:lstStyle/>
                    <a:p>
                      <a:r>
                        <a:rPr lang="en-US" sz="900" b="0" dirty="0">
                          <a:latin typeface="Arial Narrow" panose="020B0606020202030204" pitchFamily="34" charset="0"/>
                        </a:rPr>
                        <a:t>a comparison between legal funds (percentage on each subscription), cash and bank assets showed  out an unjustified discrepancy: the money received was not used properly.</a:t>
                      </a:r>
                      <a:endParaRPr lang="fr-FR" sz="900" b="0" dirty="0">
                        <a:latin typeface="Arial Narrow" panose="020B0606020202030204" pitchFamily="34" charset="0"/>
                      </a:endParaRPr>
                    </a:p>
                  </a:txBody>
                  <a:tcPr marL="121920" marR="121920"/>
                </a:tc>
                <a:extLst>
                  <a:ext uri="{0D108BD9-81ED-4DB2-BD59-A6C34878D82A}">
                    <a16:rowId xmlns:a16="http://schemas.microsoft.com/office/drawing/2014/main" val="3527908110"/>
                  </a:ext>
                </a:extLst>
              </a:tr>
              <a:tr h="392813">
                <a:tc>
                  <a:txBody>
                    <a:bodyPr/>
                    <a:lstStyle/>
                    <a:p>
                      <a:r>
                        <a:rPr lang="fr-FR" sz="1600" b="0" dirty="0"/>
                        <a:t>8-Relational </a:t>
                      </a:r>
                      <a:r>
                        <a:rPr lang="fr-FR" sz="1600" b="0" dirty="0" err="1"/>
                        <a:t>Analysis</a:t>
                      </a:r>
                      <a:endParaRPr lang="fr-FR" sz="1600" b="0" dirty="0">
                        <a:latin typeface="Arial Narrow" panose="020B0606020202030204" pitchFamily="34" charset="0"/>
                      </a:endParaRPr>
                    </a:p>
                  </a:txBody>
                  <a:tcPr marL="121920" marR="121920"/>
                </a:tc>
                <a:tc>
                  <a:txBody>
                    <a:bodyPr/>
                    <a:lstStyle/>
                    <a:p>
                      <a:r>
                        <a:rPr lang="en-US" sz="1200" b="0" dirty="0">
                          <a:latin typeface="Arial Narrow" panose="020B0606020202030204" pitchFamily="34" charset="0"/>
                        </a:rPr>
                        <a:t>Search for possible links or networks in this folder, their organization charts and how they work</a:t>
                      </a:r>
                      <a:endParaRPr lang="fr-FR" sz="1200" b="0" dirty="0">
                        <a:latin typeface="Arial Narrow" panose="020B0606020202030204" pitchFamily="34" charset="0"/>
                      </a:endParaRPr>
                    </a:p>
                  </a:txBody>
                  <a:tcPr marL="121920" marR="121920"/>
                </a:tc>
                <a:tc>
                  <a:txBody>
                    <a:bodyPr/>
                    <a:lstStyle/>
                    <a:p>
                      <a:r>
                        <a:rPr lang="en-US" sz="900" b="0" dirty="0">
                          <a:latin typeface="Arial Narrow" panose="020B0606020202030204" pitchFamily="34" charset="0"/>
                        </a:rPr>
                        <a:t>Here we noticed   leaders of many companies came  from the same family. SO, some of  the companies belonged to a same person</a:t>
                      </a:r>
                      <a:endParaRPr lang="fr-FR" sz="900" b="0" dirty="0">
                        <a:latin typeface="Arial Narrow" panose="020B0606020202030204" pitchFamily="34" charset="0"/>
                      </a:endParaRPr>
                    </a:p>
                  </a:txBody>
                  <a:tcPr marL="121920" marR="121920"/>
                </a:tc>
                <a:extLst>
                  <a:ext uri="{0D108BD9-81ED-4DB2-BD59-A6C34878D82A}">
                    <a16:rowId xmlns:a16="http://schemas.microsoft.com/office/drawing/2014/main" val="2099904724"/>
                  </a:ext>
                </a:extLst>
              </a:tr>
              <a:tr h="407374">
                <a:tc>
                  <a:txBody>
                    <a:bodyPr/>
                    <a:lstStyle/>
                    <a:p>
                      <a:r>
                        <a:rPr lang="fr-FR" sz="1600" dirty="0"/>
                        <a:t>9-Accounting </a:t>
                      </a:r>
                      <a:r>
                        <a:rPr lang="fr-FR" sz="1600" dirty="0" err="1"/>
                        <a:t>analysis</a:t>
                      </a:r>
                      <a:endParaRPr lang="fr-FR" sz="1600" b="1" dirty="0">
                        <a:latin typeface="Arial Narrow" panose="020B0606020202030204" pitchFamily="34" charset="0"/>
                      </a:endParaRPr>
                    </a:p>
                  </a:txBody>
                  <a:tcPr marL="121920" marR="121920"/>
                </a:tc>
                <a:tc>
                  <a:txBody>
                    <a:bodyPr/>
                    <a:lstStyle/>
                    <a:p>
                      <a:r>
                        <a:rPr lang="en-US" sz="1200" b="0" dirty="0">
                          <a:latin typeface="Arial Narrow" panose="020B0606020202030204" pitchFamily="34" charset="0"/>
                        </a:rPr>
                        <a:t>Put  out any</a:t>
                      </a:r>
                      <a:r>
                        <a:rPr lang="en-US" sz="1200" b="0" baseline="0" dirty="0">
                          <a:latin typeface="Arial Narrow" panose="020B0606020202030204" pitchFamily="34" charset="0"/>
                        </a:rPr>
                        <a:t> </a:t>
                      </a:r>
                      <a:r>
                        <a:rPr lang="en-US" sz="1200" b="0" dirty="0">
                          <a:latin typeface="Arial Narrow" panose="020B0606020202030204" pitchFamily="34" charset="0"/>
                        </a:rPr>
                        <a:t> evidence and element in order to establish the economic reality, the financial flow patterns and other indices</a:t>
                      </a:r>
                      <a:endParaRPr lang="fr-FR" sz="1200" b="0" dirty="0">
                        <a:latin typeface="Arial Narrow" panose="020B0606020202030204" pitchFamily="34" charset="0"/>
                      </a:endParaRPr>
                    </a:p>
                  </a:txBody>
                  <a:tcPr marL="121920" marR="121920"/>
                </a:tc>
                <a:tc>
                  <a:txBody>
                    <a:bodyPr/>
                    <a:lstStyle/>
                    <a:p>
                      <a:r>
                        <a:rPr lang="en-US" sz="900" b="0" dirty="0">
                          <a:latin typeface="Arial Narrow" panose="020B0606020202030204" pitchFamily="34" charset="0"/>
                        </a:rPr>
                        <a:t>This analysis </a:t>
                      </a:r>
                      <a:r>
                        <a:rPr lang="en-US" sz="900" b="0" baseline="0" dirty="0">
                          <a:latin typeface="Arial Narrow" panose="020B0606020202030204" pitchFamily="34" charset="0"/>
                        </a:rPr>
                        <a:t> was </a:t>
                      </a:r>
                      <a:r>
                        <a:rPr lang="en-US" sz="900" b="0" dirty="0">
                          <a:latin typeface="Arial Narrow" panose="020B0606020202030204" pitchFamily="34" charset="0"/>
                        </a:rPr>
                        <a:t> made after various seizures of documents, computer equipment revealed their was no  agricultural </a:t>
                      </a:r>
                      <a:r>
                        <a:rPr lang="en-US" sz="900" b="0" baseline="0" dirty="0">
                          <a:latin typeface="Arial Narrow" panose="020B0606020202030204" pitchFamily="34" charset="0"/>
                        </a:rPr>
                        <a:t> to be imported </a:t>
                      </a:r>
                      <a:endParaRPr lang="fr-FR" sz="900" b="0" dirty="0">
                        <a:latin typeface="Arial Narrow" panose="020B0606020202030204" pitchFamily="34" charset="0"/>
                      </a:endParaRPr>
                    </a:p>
                  </a:txBody>
                  <a:tcPr marL="121920" marR="121920"/>
                </a:tc>
                <a:extLst>
                  <a:ext uri="{0D108BD9-81ED-4DB2-BD59-A6C34878D82A}">
                    <a16:rowId xmlns:a16="http://schemas.microsoft.com/office/drawing/2014/main" val="963317013"/>
                  </a:ext>
                </a:extLst>
              </a:tr>
            </a:tbl>
          </a:graphicData>
        </a:graphic>
      </p:graphicFrame>
      <p:pic>
        <p:nvPicPr>
          <p:cNvPr id="11" name="Image 10"/>
          <p:cNvPicPr/>
          <p:nvPr/>
        </p:nvPicPr>
        <p:blipFill>
          <a:blip r:embed="rId3" cstate="print"/>
          <a:srcRect/>
          <a:stretch>
            <a:fillRect/>
          </a:stretch>
        </p:blipFill>
        <p:spPr bwMode="auto">
          <a:xfrm>
            <a:off x="10992544" y="0"/>
            <a:ext cx="1199456" cy="663700"/>
          </a:xfrm>
          <a:prstGeom prst="rect">
            <a:avLst/>
          </a:prstGeom>
          <a:ln w="9525">
            <a:noFill/>
            <a:miter lim="800000"/>
            <a:headEnd/>
            <a:tailEnd/>
          </a:ln>
        </p:spPr>
        <p:style>
          <a:lnRef idx="0">
            <a:scrgbClr r="0" g="0" b="0"/>
          </a:lnRef>
          <a:fillRef idx="1001">
            <a:schemeClr val="lt1"/>
          </a:fillRef>
          <a:effectRef idx="0">
            <a:scrgbClr r="0" g="0" b="0"/>
          </a:effectRef>
          <a:fontRef idx="major"/>
        </p:style>
      </p:pic>
      <p:pic>
        <p:nvPicPr>
          <p:cNvPr id="5" name="Image 18" descr="Armoirie"/>
          <p:cNvPicPr>
            <a:picLocks noChangeAspect="1" noChangeArrowheads="1"/>
          </p:cNvPicPr>
          <p:nvPr/>
        </p:nvPicPr>
        <p:blipFill>
          <a:blip r:embed="rId4" cstate="print"/>
          <a:srcRect/>
          <a:stretch>
            <a:fillRect/>
          </a:stretch>
        </p:blipFill>
        <p:spPr bwMode="auto">
          <a:xfrm>
            <a:off x="0" y="1"/>
            <a:ext cx="1103445" cy="714357"/>
          </a:xfrm>
          <a:prstGeom prst="rect">
            <a:avLst/>
          </a:prstGeom>
          <a:noFill/>
          <a:ln w="9525">
            <a:noFill/>
            <a:miter lim="800000"/>
            <a:headEnd/>
            <a:tailEnd/>
          </a:ln>
        </p:spPr>
      </p:pic>
    </p:spTree>
    <p:extLst>
      <p:ext uri="{BB962C8B-B14F-4D97-AF65-F5344CB8AC3E}">
        <p14:creationId xmlns:p14="http://schemas.microsoft.com/office/powerpoint/2010/main" val="208907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9A9BD1E-7422-4D68-A183-CD1F600FE62A}"/>
              </a:ext>
            </a:extLst>
          </p:cNvPr>
          <p:cNvSpPr txBox="1"/>
          <p:nvPr/>
        </p:nvSpPr>
        <p:spPr>
          <a:xfrm>
            <a:off x="1682789" y="341691"/>
            <a:ext cx="6687042" cy="954107"/>
          </a:xfrm>
          <a:prstGeom prst="rect">
            <a:avLst/>
          </a:prstGeom>
          <a:noFill/>
        </p:spPr>
        <p:txBody>
          <a:bodyPr wrap="square" rtlCol="0">
            <a:spAutoFit/>
          </a:bodyPr>
          <a:lstStyle/>
          <a:p>
            <a:pPr algn="ct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ESTABLISHMENT OF A FINANCIAL / INDIVIDUAL PROFILE</a:t>
            </a:r>
            <a:endParaRPr lang="fr-F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a:endParaRPr>
          </a:p>
        </p:txBody>
      </p:sp>
      <p:sp>
        <p:nvSpPr>
          <p:cNvPr id="2" name="ZoneTexte 1">
            <a:extLst>
              <a:ext uri="{FF2B5EF4-FFF2-40B4-BE49-F238E27FC236}">
                <a16:creationId xmlns:a16="http://schemas.microsoft.com/office/drawing/2014/main" id="{F3B1BF74-3878-45F1-A07C-856DE6C11A94}"/>
              </a:ext>
            </a:extLst>
          </p:cNvPr>
          <p:cNvSpPr txBox="1"/>
          <p:nvPr/>
        </p:nvSpPr>
        <p:spPr>
          <a:xfrm>
            <a:off x="1682789" y="1358269"/>
            <a:ext cx="8904347" cy="923330"/>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dirty="0">
                <a:solidFill>
                  <a:prstClr val="black"/>
                </a:solidFill>
              </a:rPr>
              <a:t>Indispensable to bring the indices of income or assets of unknown origin</a:t>
            </a:r>
          </a:p>
          <a:p>
            <a:pPr marL="285750" indent="-285750">
              <a:buClr>
                <a:srgbClr val="FF0000"/>
              </a:buClr>
              <a:buFont typeface="Wingdings" panose="05000000000000000000" pitchFamily="2" charset="2"/>
              <a:buChar char="Ø"/>
            </a:pPr>
            <a:r>
              <a:rPr lang="en-US" dirty="0">
                <a:solidFill>
                  <a:prstClr val="black"/>
                </a:solidFill>
              </a:rPr>
              <a:t>Will be crossed with the results of the criminal or money laundering investigation to provide evidence of illicit enrichment through the proceeds of illicit / criminal activity.</a:t>
            </a:r>
            <a:endParaRPr lang="fr-FR" dirty="0">
              <a:solidFill>
                <a:prstClr val="black"/>
              </a:solidFill>
              <a:latin typeface="Calibri"/>
            </a:endParaRPr>
          </a:p>
        </p:txBody>
      </p:sp>
      <p:sp>
        <p:nvSpPr>
          <p:cNvPr id="12" name="ZoneTexte 11">
            <a:extLst>
              <a:ext uri="{FF2B5EF4-FFF2-40B4-BE49-F238E27FC236}">
                <a16:creationId xmlns:a16="http://schemas.microsoft.com/office/drawing/2014/main" id="{3BD395A8-D71D-4CC8-A932-39A18A829191}"/>
              </a:ext>
            </a:extLst>
          </p:cNvPr>
          <p:cNvSpPr txBox="1"/>
          <p:nvPr/>
        </p:nvSpPr>
        <p:spPr>
          <a:xfrm>
            <a:off x="955339" y="2481654"/>
            <a:ext cx="10359246" cy="400110"/>
          </a:xfrm>
          <a:prstGeom prst="rect">
            <a:avLst/>
          </a:prstGeom>
          <a:noFill/>
        </p:spPr>
        <p:txBody>
          <a:bodyPr wrap="none" rtlCol="0">
            <a:spAutoFit/>
          </a:bodyPr>
          <a:lstStyle/>
          <a:p>
            <a:r>
              <a:rPr lang="en-US" sz="2000" b="1" dirty="0">
                <a:solidFill>
                  <a:srgbClr val="4F81BD"/>
                </a:solidFill>
              </a:rPr>
              <a:t>List of sections filled in to determine the financial profiles of managers during our investigations</a:t>
            </a:r>
            <a:endParaRPr lang="fr-FR" sz="2000" b="1" dirty="0">
              <a:solidFill>
                <a:srgbClr val="4F81BD"/>
              </a:solidFill>
              <a:latin typeface="Calibri"/>
            </a:endParaRPr>
          </a:p>
        </p:txBody>
      </p:sp>
      <p:sp>
        <p:nvSpPr>
          <p:cNvPr id="6" name="Rectangle : avec coins rognés en diagonale 5">
            <a:extLst>
              <a:ext uri="{FF2B5EF4-FFF2-40B4-BE49-F238E27FC236}">
                <a16:creationId xmlns:a16="http://schemas.microsoft.com/office/drawing/2014/main" id="{29BA1159-E295-41B0-8965-8E26A3B70A7B}"/>
              </a:ext>
            </a:extLst>
          </p:cNvPr>
          <p:cNvSpPr/>
          <p:nvPr/>
        </p:nvSpPr>
        <p:spPr>
          <a:xfrm>
            <a:off x="2936034" y="3289975"/>
            <a:ext cx="2861387" cy="293914"/>
          </a:xfrm>
          <a:prstGeom prst="snip2Diag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err="1">
                <a:solidFill>
                  <a:prstClr val="black"/>
                </a:solidFill>
              </a:rPr>
              <a:t>Biometric</a:t>
            </a:r>
            <a:r>
              <a:rPr lang="fr-FR" sz="1600" b="1" dirty="0">
                <a:solidFill>
                  <a:prstClr val="black"/>
                </a:solidFill>
              </a:rPr>
              <a:t>  data</a:t>
            </a:r>
            <a:endParaRPr lang="fr-FR" sz="1600" b="1" dirty="0">
              <a:solidFill>
                <a:prstClr val="black"/>
              </a:solidFill>
              <a:latin typeface="Calibri"/>
            </a:endParaRPr>
          </a:p>
        </p:txBody>
      </p:sp>
      <p:sp>
        <p:nvSpPr>
          <p:cNvPr id="16" name="Rectangle : avec coins rognés en diagonale 15">
            <a:extLst>
              <a:ext uri="{FF2B5EF4-FFF2-40B4-BE49-F238E27FC236}">
                <a16:creationId xmlns:a16="http://schemas.microsoft.com/office/drawing/2014/main" id="{6A134825-5569-4468-B11B-6C85DB557458}"/>
              </a:ext>
            </a:extLst>
          </p:cNvPr>
          <p:cNvSpPr/>
          <p:nvPr/>
        </p:nvSpPr>
        <p:spPr>
          <a:xfrm>
            <a:off x="2936034" y="3600399"/>
            <a:ext cx="2861387" cy="293914"/>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black"/>
                </a:solidFill>
              </a:rPr>
              <a:t>Professional </a:t>
            </a:r>
            <a:r>
              <a:rPr lang="fr-FR" sz="1600" b="1" dirty="0" err="1">
                <a:solidFill>
                  <a:prstClr val="black"/>
                </a:solidFill>
              </a:rPr>
              <a:t>incomes</a:t>
            </a:r>
            <a:r>
              <a:rPr lang="fr-FR" sz="1600" b="1" dirty="0">
                <a:solidFill>
                  <a:prstClr val="black"/>
                </a:solidFill>
              </a:rPr>
              <a:t> </a:t>
            </a:r>
            <a:endParaRPr lang="fr-FR" sz="1600" b="1" dirty="0">
              <a:solidFill>
                <a:prstClr val="black"/>
              </a:solidFill>
              <a:latin typeface="Calibri"/>
            </a:endParaRPr>
          </a:p>
        </p:txBody>
      </p:sp>
      <p:sp>
        <p:nvSpPr>
          <p:cNvPr id="17" name="Rectangle : avec coins rognés en diagonale 16">
            <a:extLst>
              <a:ext uri="{FF2B5EF4-FFF2-40B4-BE49-F238E27FC236}">
                <a16:creationId xmlns:a16="http://schemas.microsoft.com/office/drawing/2014/main" id="{13D286B5-C4FF-41E2-92B4-4A7922C02B04}"/>
              </a:ext>
            </a:extLst>
          </p:cNvPr>
          <p:cNvSpPr/>
          <p:nvPr/>
        </p:nvSpPr>
        <p:spPr>
          <a:xfrm>
            <a:off x="2936034" y="3967740"/>
            <a:ext cx="2861387" cy="293914"/>
          </a:xfrm>
          <a:prstGeom prst="snip2Diag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black"/>
                </a:solidFill>
                <a:latin typeface="Calibri"/>
              </a:rPr>
              <a:t>Revenus non professionnels</a:t>
            </a:r>
          </a:p>
        </p:txBody>
      </p:sp>
      <p:sp>
        <p:nvSpPr>
          <p:cNvPr id="18" name="Rectangle : avec coins rognés en diagonale 17">
            <a:extLst>
              <a:ext uri="{FF2B5EF4-FFF2-40B4-BE49-F238E27FC236}">
                <a16:creationId xmlns:a16="http://schemas.microsoft.com/office/drawing/2014/main" id="{9E89D72B-DD3C-49D7-B624-E61BC702276B}"/>
              </a:ext>
            </a:extLst>
          </p:cNvPr>
          <p:cNvSpPr/>
          <p:nvPr/>
        </p:nvSpPr>
        <p:spPr>
          <a:xfrm>
            <a:off x="2961786" y="4347223"/>
            <a:ext cx="2861387" cy="293914"/>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solidFill>
                  <a:prstClr val="black"/>
                </a:solidFill>
              </a:rPr>
              <a:t>Means</a:t>
            </a:r>
            <a:r>
              <a:rPr lang="fr-FR" sz="1600" b="1" dirty="0">
                <a:solidFill>
                  <a:prstClr val="black"/>
                </a:solidFill>
              </a:rPr>
              <a:t> of </a:t>
            </a:r>
            <a:r>
              <a:rPr lang="fr-FR" sz="1600" b="1" dirty="0" err="1">
                <a:solidFill>
                  <a:prstClr val="black"/>
                </a:solidFill>
              </a:rPr>
              <a:t>payment</a:t>
            </a:r>
            <a:endParaRPr lang="fr-FR" sz="1600" b="1" dirty="0">
              <a:solidFill>
                <a:prstClr val="black"/>
              </a:solidFill>
              <a:latin typeface="Calibri"/>
            </a:endParaRPr>
          </a:p>
        </p:txBody>
      </p:sp>
      <p:sp>
        <p:nvSpPr>
          <p:cNvPr id="19" name="Rectangle : avec coins rognés en diagonale 18">
            <a:extLst>
              <a:ext uri="{FF2B5EF4-FFF2-40B4-BE49-F238E27FC236}">
                <a16:creationId xmlns:a16="http://schemas.microsoft.com/office/drawing/2014/main" id="{3560CA10-2731-4629-9F32-BC31986B28B1}"/>
              </a:ext>
            </a:extLst>
          </p:cNvPr>
          <p:cNvSpPr/>
          <p:nvPr/>
        </p:nvSpPr>
        <p:spPr>
          <a:xfrm>
            <a:off x="2936032" y="4714901"/>
            <a:ext cx="2861387" cy="293914"/>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black"/>
                </a:solidFill>
              </a:rPr>
              <a:t>Financial area</a:t>
            </a:r>
            <a:endParaRPr lang="fr-FR" sz="1600" b="1" dirty="0">
              <a:solidFill>
                <a:prstClr val="black"/>
              </a:solidFill>
              <a:latin typeface="Calibri"/>
            </a:endParaRPr>
          </a:p>
        </p:txBody>
      </p:sp>
      <p:sp>
        <p:nvSpPr>
          <p:cNvPr id="20" name="Rectangle : avec coins rognés en diagonale 19">
            <a:extLst>
              <a:ext uri="{FF2B5EF4-FFF2-40B4-BE49-F238E27FC236}">
                <a16:creationId xmlns:a16="http://schemas.microsoft.com/office/drawing/2014/main" id="{29391551-6579-4388-9467-22C9967E43EB}"/>
              </a:ext>
            </a:extLst>
          </p:cNvPr>
          <p:cNvSpPr/>
          <p:nvPr/>
        </p:nvSpPr>
        <p:spPr>
          <a:xfrm>
            <a:off x="2936032" y="5104637"/>
            <a:ext cx="2861387" cy="293914"/>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solidFill>
                  <a:prstClr val="black"/>
                </a:solidFill>
              </a:rPr>
              <a:t>Patrimony</a:t>
            </a:r>
            <a:endParaRPr lang="fr-FR" sz="1600" b="1" dirty="0">
              <a:solidFill>
                <a:prstClr val="black"/>
              </a:solidFill>
              <a:latin typeface="Calibri"/>
            </a:endParaRPr>
          </a:p>
        </p:txBody>
      </p:sp>
      <p:sp>
        <p:nvSpPr>
          <p:cNvPr id="21" name="Rectangle : avec coins rognés en diagonale 20">
            <a:extLst>
              <a:ext uri="{FF2B5EF4-FFF2-40B4-BE49-F238E27FC236}">
                <a16:creationId xmlns:a16="http://schemas.microsoft.com/office/drawing/2014/main" id="{38721C9F-7C05-4931-9ADB-0E11CFB8D11F}"/>
              </a:ext>
            </a:extLst>
          </p:cNvPr>
          <p:cNvSpPr/>
          <p:nvPr/>
        </p:nvSpPr>
        <p:spPr>
          <a:xfrm>
            <a:off x="2936031" y="5483409"/>
            <a:ext cx="2861387" cy="312861"/>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solidFill>
                  <a:prstClr val="black"/>
                </a:solidFill>
              </a:rPr>
              <a:t>Lifestyle</a:t>
            </a:r>
            <a:endParaRPr lang="fr-FR" sz="1600" b="1" dirty="0">
              <a:solidFill>
                <a:prstClr val="black"/>
              </a:solidFill>
              <a:latin typeface="Calibri"/>
            </a:endParaRPr>
          </a:p>
        </p:txBody>
      </p:sp>
      <p:sp>
        <p:nvSpPr>
          <p:cNvPr id="24" name="Rectangle : avec coins rognés en diagonale 23">
            <a:extLst>
              <a:ext uri="{FF2B5EF4-FFF2-40B4-BE49-F238E27FC236}">
                <a16:creationId xmlns:a16="http://schemas.microsoft.com/office/drawing/2014/main" id="{EFEA91C9-A7FF-46D6-9201-C278FEB92A3F}"/>
              </a:ext>
            </a:extLst>
          </p:cNvPr>
          <p:cNvSpPr/>
          <p:nvPr/>
        </p:nvSpPr>
        <p:spPr>
          <a:xfrm>
            <a:off x="2936031" y="5887061"/>
            <a:ext cx="2861386" cy="570464"/>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solidFill>
                  <a:prstClr val="black"/>
                </a:solidFill>
              </a:rPr>
              <a:t>Criminal</a:t>
            </a:r>
            <a:r>
              <a:rPr lang="fr-FR" sz="1600" b="1" dirty="0">
                <a:solidFill>
                  <a:prstClr val="black"/>
                </a:solidFill>
              </a:rPr>
              <a:t> / commercial </a:t>
            </a:r>
            <a:r>
              <a:rPr lang="fr-FR" sz="1600" b="1" dirty="0" err="1">
                <a:solidFill>
                  <a:prstClr val="black"/>
                </a:solidFill>
              </a:rPr>
              <a:t>history</a:t>
            </a:r>
            <a:endParaRPr lang="fr-FR" sz="1600" b="1" dirty="0">
              <a:solidFill>
                <a:prstClr val="black"/>
              </a:solidFill>
              <a:latin typeface="Calibri"/>
            </a:endParaRPr>
          </a:p>
        </p:txBody>
      </p:sp>
      <p:sp>
        <p:nvSpPr>
          <p:cNvPr id="15" name="ZoneTexte 14">
            <a:extLst>
              <a:ext uri="{FF2B5EF4-FFF2-40B4-BE49-F238E27FC236}">
                <a16:creationId xmlns:a16="http://schemas.microsoft.com/office/drawing/2014/main" id="{B868E806-60BF-46D7-A461-4D5D10E150A5}"/>
              </a:ext>
            </a:extLst>
          </p:cNvPr>
          <p:cNvSpPr txBox="1"/>
          <p:nvPr/>
        </p:nvSpPr>
        <p:spPr>
          <a:xfrm>
            <a:off x="5797417" y="3246235"/>
            <a:ext cx="4333598" cy="276999"/>
          </a:xfrm>
          <a:prstGeom prst="rect">
            <a:avLst/>
          </a:prstGeom>
          <a:noFill/>
        </p:spPr>
        <p:txBody>
          <a:bodyPr wrap="square" rtlCol="0">
            <a:spAutoFit/>
          </a:bodyPr>
          <a:lstStyle/>
          <a:p>
            <a:r>
              <a:rPr lang="en-US" sz="1200" i="1" dirty="0">
                <a:solidFill>
                  <a:prstClr val="black"/>
                </a:solidFill>
              </a:rPr>
              <a:t>Full name, date / place of birth, status, family composition</a:t>
            </a:r>
            <a:endParaRPr lang="fr-FR" sz="1200" i="1" dirty="0">
              <a:solidFill>
                <a:prstClr val="black"/>
              </a:solidFill>
              <a:latin typeface="Calibri"/>
            </a:endParaRPr>
          </a:p>
        </p:txBody>
      </p:sp>
      <p:sp>
        <p:nvSpPr>
          <p:cNvPr id="26" name="ZoneTexte 25">
            <a:extLst>
              <a:ext uri="{FF2B5EF4-FFF2-40B4-BE49-F238E27FC236}">
                <a16:creationId xmlns:a16="http://schemas.microsoft.com/office/drawing/2014/main" id="{90245DF9-721E-41CF-B465-8D12CC8BB462}"/>
              </a:ext>
            </a:extLst>
          </p:cNvPr>
          <p:cNvSpPr txBox="1"/>
          <p:nvPr/>
        </p:nvSpPr>
        <p:spPr>
          <a:xfrm>
            <a:off x="5797417" y="3585705"/>
            <a:ext cx="4333598" cy="276999"/>
          </a:xfrm>
          <a:prstGeom prst="rect">
            <a:avLst/>
          </a:prstGeom>
          <a:noFill/>
        </p:spPr>
        <p:txBody>
          <a:bodyPr wrap="square" rtlCol="0">
            <a:spAutoFit/>
          </a:bodyPr>
          <a:lstStyle/>
          <a:p>
            <a:r>
              <a:rPr lang="en-US" sz="1200" i="1" dirty="0">
                <a:solidFill>
                  <a:prstClr val="black"/>
                </a:solidFill>
              </a:rPr>
              <a:t>Professional history, official activities and current income</a:t>
            </a:r>
            <a:endParaRPr lang="fr-FR" sz="1200" i="1" dirty="0">
              <a:solidFill>
                <a:prstClr val="black"/>
              </a:solidFill>
              <a:latin typeface="Calibri"/>
            </a:endParaRPr>
          </a:p>
        </p:txBody>
      </p:sp>
      <p:sp>
        <p:nvSpPr>
          <p:cNvPr id="27" name="ZoneTexte 26">
            <a:extLst>
              <a:ext uri="{FF2B5EF4-FFF2-40B4-BE49-F238E27FC236}">
                <a16:creationId xmlns:a16="http://schemas.microsoft.com/office/drawing/2014/main" id="{26E88C93-E17D-41AF-A420-68307E26772F}"/>
              </a:ext>
            </a:extLst>
          </p:cNvPr>
          <p:cNvSpPr txBox="1"/>
          <p:nvPr/>
        </p:nvSpPr>
        <p:spPr>
          <a:xfrm>
            <a:off x="5797417" y="3972169"/>
            <a:ext cx="4333598" cy="276999"/>
          </a:xfrm>
          <a:prstGeom prst="rect">
            <a:avLst/>
          </a:prstGeom>
          <a:noFill/>
        </p:spPr>
        <p:txBody>
          <a:bodyPr wrap="square" rtlCol="0">
            <a:spAutoFit/>
          </a:bodyPr>
          <a:lstStyle/>
          <a:p>
            <a:r>
              <a:rPr lang="fr-FR" sz="1200" i="1" dirty="0" err="1">
                <a:solidFill>
                  <a:prstClr val="black"/>
                </a:solidFill>
              </a:rPr>
              <a:t>Other</a:t>
            </a:r>
            <a:r>
              <a:rPr lang="fr-FR" sz="1200" i="1" dirty="0">
                <a:solidFill>
                  <a:prstClr val="black"/>
                </a:solidFill>
              </a:rPr>
              <a:t> lucrative </a:t>
            </a:r>
            <a:r>
              <a:rPr lang="fr-FR" sz="1200" i="1" dirty="0" err="1">
                <a:solidFill>
                  <a:prstClr val="black"/>
                </a:solidFill>
              </a:rPr>
              <a:t>activities</a:t>
            </a:r>
            <a:r>
              <a:rPr lang="fr-FR" sz="1200" i="1" dirty="0">
                <a:solidFill>
                  <a:prstClr val="black"/>
                </a:solidFill>
              </a:rPr>
              <a:t>, </a:t>
            </a:r>
            <a:r>
              <a:rPr lang="fr-FR" sz="1200" i="1" dirty="0" err="1">
                <a:solidFill>
                  <a:prstClr val="black"/>
                </a:solidFill>
              </a:rPr>
              <a:t>inheritances</a:t>
            </a:r>
            <a:r>
              <a:rPr lang="fr-FR" sz="1200" i="1" dirty="0">
                <a:solidFill>
                  <a:prstClr val="black"/>
                </a:solidFill>
              </a:rPr>
              <a:t>, donations, etc. </a:t>
            </a:r>
            <a:endParaRPr lang="fr-FR" sz="1200" i="1" dirty="0">
              <a:solidFill>
                <a:prstClr val="black"/>
              </a:solidFill>
              <a:latin typeface="Calibri"/>
            </a:endParaRPr>
          </a:p>
        </p:txBody>
      </p:sp>
      <p:sp>
        <p:nvSpPr>
          <p:cNvPr id="28" name="ZoneTexte 27">
            <a:extLst>
              <a:ext uri="{FF2B5EF4-FFF2-40B4-BE49-F238E27FC236}">
                <a16:creationId xmlns:a16="http://schemas.microsoft.com/office/drawing/2014/main" id="{265C09AA-D42C-45C8-9EE4-18DF410CBB54}"/>
              </a:ext>
            </a:extLst>
          </p:cNvPr>
          <p:cNvSpPr txBox="1"/>
          <p:nvPr/>
        </p:nvSpPr>
        <p:spPr>
          <a:xfrm>
            <a:off x="5797417" y="4331343"/>
            <a:ext cx="4711794" cy="276999"/>
          </a:xfrm>
          <a:prstGeom prst="rect">
            <a:avLst/>
          </a:prstGeom>
          <a:noFill/>
        </p:spPr>
        <p:txBody>
          <a:bodyPr wrap="square" rtlCol="0">
            <a:spAutoFit/>
          </a:bodyPr>
          <a:lstStyle/>
          <a:p>
            <a:r>
              <a:rPr lang="en-US" sz="1200" i="1" dirty="0">
                <a:solidFill>
                  <a:prstClr val="black"/>
                </a:solidFill>
              </a:rPr>
              <a:t>Bank accounts, credit cards, </a:t>
            </a:r>
            <a:r>
              <a:rPr lang="en-US" sz="1200" i="1" dirty="0" err="1">
                <a:solidFill>
                  <a:prstClr val="black"/>
                </a:solidFill>
              </a:rPr>
              <a:t>cryptocurrency</a:t>
            </a:r>
            <a:r>
              <a:rPr lang="en-US" sz="1200" i="1" dirty="0">
                <a:solidFill>
                  <a:prstClr val="black"/>
                </a:solidFill>
              </a:rPr>
              <a:t>, bank loans</a:t>
            </a:r>
            <a:endParaRPr lang="fr-FR" sz="1200" i="1" dirty="0">
              <a:solidFill>
                <a:prstClr val="black"/>
              </a:solidFill>
              <a:latin typeface="Calibri"/>
            </a:endParaRPr>
          </a:p>
        </p:txBody>
      </p:sp>
      <p:sp>
        <p:nvSpPr>
          <p:cNvPr id="29" name="ZoneTexte 28">
            <a:extLst>
              <a:ext uri="{FF2B5EF4-FFF2-40B4-BE49-F238E27FC236}">
                <a16:creationId xmlns:a16="http://schemas.microsoft.com/office/drawing/2014/main" id="{D7BA5298-841A-489A-9A3A-8C96D97321CF}"/>
              </a:ext>
            </a:extLst>
          </p:cNvPr>
          <p:cNvSpPr txBox="1"/>
          <p:nvPr/>
        </p:nvSpPr>
        <p:spPr>
          <a:xfrm>
            <a:off x="5797417" y="4629183"/>
            <a:ext cx="4789717" cy="276999"/>
          </a:xfrm>
          <a:prstGeom prst="rect">
            <a:avLst/>
          </a:prstGeom>
          <a:noFill/>
        </p:spPr>
        <p:txBody>
          <a:bodyPr wrap="square" rtlCol="0">
            <a:spAutoFit/>
          </a:bodyPr>
          <a:lstStyle/>
          <a:p>
            <a:r>
              <a:rPr lang="en-US" sz="1200" i="1" dirty="0">
                <a:solidFill>
                  <a:prstClr val="black"/>
                </a:solidFill>
              </a:rPr>
              <a:t>Tax declaration, account holdings, financial investments, various debts</a:t>
            </a:r>
            <a:endParaRPr lang="fr-FR" sz="1200" i="1" dirty="0">
              <a:solidFill>
                <a:prstClr val="black"/>
              </a:solidFill>
              <a:latin typeface="Calibri"/>
            </a:endParaRPr>
          </a:p>
        </p:txBody>
      </p:sp>
      <p:sp>
        <p:nvSpPr>
          <p:cNvPr id="30" name="ZoneTexte 29">
            <a:extLst>
              <a:ext uri="{FF2B5EF4-FFF2-40B4-BE49-F238E27FC236}">
                <a16:creationId xmlns:a16="http://schemas.microsoft.com/office/drawing/2014/main" id="{1C8576D5-CD63-4F44-B218-043B234642D8}"/>
              </a:ext>
            </a:extLst>
          </p:cNvPr>
          <p:cNvSpPr txBox="1"/>
          <p:nvPr/>
        </p:nvSpPr>
        <p:spPr>
          <a:xfrm>
            <a:off x="5797417" y="5113095"/>
            <a:ext cx="4789718" cy="276999"/>
          </a:xfrm>
          <a:prstGeom prst="rect">
            <a:avLst/>
          </a:prstGeom>
          <a:noFill/>
        </p:spPr>
        <p:txBody>
          <a:bodyPr wrap="square" rtlCol="0">
            <a:spAutoFit/>
          </a:bodyPr>
          <a:lstStyle/>
          <a:p>
            <a:r>
              <a:rPr lang="en-US" sz="1200" i="1" dirty="0">
                <a:solidFill>
                  <a:prstClr val="black"/>
                </a:solidFill>
              </a:rPr>
              <a:t>Composition and Net value of movable, real estate and financial assets</a:t>
            </a:r>
            <a:endParaRPr lang="fr-FR" sz="1200" i="1" dirty="0">
              <a:solidFill>
                <a:prstClr val="black"/>
              </a:solidFill>
              <a:latin typeface="Calibri"/>
            </a:endParaRPr>
          </a:p>
        </p:txBody>
      </p:sp>
      <p:sp>
        <p:nvSpPr>
          <p:cNvPr id="31" name="ZoneTexte 30">
            <a:extLst>
              <a:ext uri="{FF2B5EF4-FFF2-40B4-BE49-F238E27FC236}">
                <a16:creationId xmlns:a16="http://schemas.microsoft.com/office/drawing/2014/main" id="{A5EA65DB-E73F-4FA8-92C8-D57B429FE829}"/>
              </a:ext>
            </a:extLst>
          </p:cNvPr>
          <p:cNvSpPr txBox="1"/>
          <p:nvPr/>
        </p:nvSpPr>
        <p:spPr>
          <a:xfrm>
            <a:off x="5823173" y="5409152"/>
            <a:ext cx="4686039" cy="461665"/>
          </a:xfrm>
          <a:prstGeom prst="rect">
            <a:avLst/>
          </a:prstGeom>
          <a:noFill/>
        </p:spPr>
        <p:txBody>
          <a:bodyPr wrap="square" rtlCol="0">
            <a:spAutoFit/>
          </a:bodyPr>
          <a:lstStyle/>
          <a:p>
            <a:r>
              <a:rPr lang="en-US" sz="1200" i="1" dirty="0">
                <a:solidFill>
                  <a:prstClr val="black"/>
                </a:solidFill>
              </a:rPr>
              <a:t>Details and method of payment of current family expenses, pensions paid, travel expenses and hobbies</a:t>
            </a:r>
            <a:endParaRPr lang="fr-FR" sz="1200" i="1" dirty="0">
              <a:solidFill>
                <a:prstClr val="black"/>
              </a:solidFill>
              <a:latin typeface="Calibri"/>
            </a:endParaRPr>
          </a:p>
        </p:txBody>
      </p:sp>
      <p:sp>
        <p:nvSpPr>
          <p:cNvPr id="32" name="ZoneTexte 31">
            <a:extLst>
              <a:ext uri="{FF2B5EF4-FFF2-40B4-BE49-F238E27FC236}">
                <a16:creationId xmlns:a16="http://schemas.microsoft.com/office/drawing/2014/main" id="{5AAA00E5-76B4-4F34-B0DE-F16870162760}"/>
              </a:ext>
            </a:extLst>
          </p:cNvPr>
          <p:cNvSpPr txBox="1"/>
          <p:nvPr/>
        </p:nvSpPr>
        <p:spPr>
          <a:xfrm>
            <a:off x="5823172" y="6094808"/>
            <a:ext cx="4333598" cy="276999"/>
          </a:xfrm>
          <a:prstGeom prst="rect">
            <a:avLst/>
          </a:prstGeom>
          <a:noFill/>
        </p:spPr>
        <p:txBody>
          <a:bodyPr wrap="square" rtlCol="0">
            <a:spAutoFit/>
          </a:bodyPr>
          <a:lstStyle/>
          <a:p>
            <a:r>
              <a:rPr lang="fr-FR" sz="1200" i="1" dirty="0">
                <a:solidFill>
                  <a:prstClr val="black"/>
                </a:solidFill>
              </a:rPr>
              <a:t>Convictions, bans, business </a:t>
            </a:r>
            <a:r>
              <a:rPr lang="fr-FR" sz="1200" i="1" dirty="0" err="1">
                <a:solidFill>
                  <a:prstClr val="black"/>
                </a:solidFill>
              </a:rPr>
              <a:t>bankruptcies</a:t>
            </a:r>
            <a:endParaRPr lang="fr-FR" sz="1200" i="1" dirty="0">
              <a:solidFill>
                <a:prstClr val="black"/>
              </a:solidFill>
              <a:latin typeface="Calibri"/>
            </a:endParaRPr>
          </a:p>
        </p:txBody>
      </p:sp>
      <p:sp>
        <p:nvSpPr>
          <p:cNvPr id="25" name="Accolade ouvrante 24">
            <a:extLst>
              <a:ext uri="{FF2B5EF4-FFF2-40B4-BE49-F238E27FC236}">
                <a16:creationId xmlns:a16="http://schemas.microsoft.com/office/drawing/2014/main" id="{3B16D1CC-E7B0-4633-B0E5-4F6C636DD1D6}"/>
              </a:ext>
            </a:extLst>
          </p:cNvPr>
          <p:cNvSpPr/>
          <p:nvPr/>
        </p:nvSpPr>
        <p:spPr>
          <a:xfrm>
            <a:off x="2363756" y="3103984"/>
            <a:ext cx="472750" cy="3533192"/>
          </a:xfrm>
          <a:prstGeom prst="leftBrace">
            <a:avLst>
              <a:gd name="adj1" fmla="val 8333"/>
              <a:gd name="adj2" fmla="val 4922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prstClr val="black"/>
              </a:solidFill>
              <a:latin typeface="Calibri"/>
            </a:endParaRPr>
          </a:p>
        </p:txBody>
      </p:sp>
      <p:pic>
        <p:nvPicPr>
          <p:cNvPr id="35" name="Picture 19" descr="Terrorist 1.png"/>
          <p:cNvPicPr>
            <a:picLocks noChangeAspect="1"/>
          </p:cNvPicPr>
          <p:nvPr/>
        </p:nvPicPr>
        <p:blipFill>
          <a:blip r:embed="rId3" cstate="print"/>
          <a:srcRect/>
          <a:stretch>
            <a:fillRect/>
          </a:stretch>
        </p:blipFill>
        <p:spPr bwMode="auto">
          <a:xfrm>
            <a:off x="359228" y="3103983"/>
            <a:ext cx="1905000" cy="3353541"/>
          </a:xfrm>
          <a:prstGeom prst="snip2DiagRect">
            <a:avLst/>
          </a:prstGeom>
          <a:solidFill>
            <a:schemeClr val="accent2"/>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Image 18" descr="Armoirie"/>
          <p:cNvPicPr>
            <a:picLocks noChangeAspect="1" noChangeArrowheads="1"/>
          </p:cNvPicPr>
          <p:nvPr/>
        </p:nvPicPr>
        <p:blipFill>
          <a:blip r:embed="rId4" cstate="print"/>
          <a:srcRect/>
          <a:stretch>
            <a:fillRect/>
          </a:stretch>
        </p:blipFill>
        <p:spPr bwMode="auto">
          <a:xfrm>
            <a:off x="212558" y="200672"/>
            <a:ext cx="806450" cy="755650"/>
          </a:xfrm>
          <a:prstGeom prst="rect">
            <a:avLst/>
          </a:prstGeom>
          <a:noFill/>
          <a:ln w="9525">
            <a:noFill/>
            <a:miter lim="800000"/>
            <a:headEnd/>
            <a:tailEnd/>
          </a:ln>
        </p:spPr>
      </p:pic>
      <p:pic>
        <p:nvPicPr>
          <p:cNvPr id="33" name="Image 11"/>
          <p:cNvPicPr>
            <a:picLocks noChangeAspect="1" noChangeArrowheads="1"/>
          </p:cNvPicPr>
          <p:nvPr/>
        </p:nvPicPr>
        <p:blipFill>
          <a:blip r:embed="rId5" cstate="print"/>
          <a:srcRect/>
          <a:stretch>
            <a:fillRect/>
          </a:stretch>
        </p:blipFill>
        <p:spPr bwMode="auto">
          <a:xfrm>
            <a:off x="9998243" y="365124"/>
            <a:ext cx="1094874" cy="436563"/>
          </a:xfrm>
          <a:prstGeom prst="rect">
            <a:avLst/>
          </a:prstGeom>
          <a:noFill/>
          <a:ln w="9525">
            <a:noFill/>
            <a:miter lim="800000"/>
            <a:headEnd/>
            <a:tailEnd/>
          </a:ln>
        </p:spPr>
      </p:pic>
    </p:spTree>
    <p:extLst>
      <p:ext uri="{BB962C8B-B14F-4D97-AF65-F5344CB8AC3E}">
        <p14:creationId xmlns:p14="http://schemas.microsoft.com/office/powerpoint/2010/main" val="21502705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2727</Words>
  <Application>Microsoft Office PowerPoint</Application>
  <PresentationFormat>Widescreen</PresentationFormat>
  <Paragraphs>261</Paragraphs>
  <Slides>14</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Arial Narrow</vt:lpstr>
      <vt:lpstr>Calibri</vt:lpstr>
      <vt:lpstr>Calibri Light</vt:lpstr>
      <vt:lpstr>Symbol</vt:lpstr>
      <vt:lpstr>Wingdings</vt:lpstr>
      <vt:lpstr>Thème Office</vt:lpstr>
      <vt:lpstr>Image bitmap</vt:lpstr>
      <vt:lpstr>                  FINANCIAL ANALYSIS </vt:lpstr>
      <vt:lpstr>                PRESENTATION PLAN</vt:lpstr>
      <vt:lpstr>INTRODUCTION</vt:lpstr>
      <vt:lpstr>            DIFFERENT CHALLENGES:</vt:lpstr>
      <vt:lpstr>         INFORMATION COLLECTION METHODS</vt:lpstr>
      <vt:lpstr>PowerPoint Presentation</vt:lpstr>
      <vt:lpstr>              INNOVATIVE TREATMENT TECHNIQUE</vt:lpstr>
      <vt:lpstr>PowerPoint Presentation</vt:lpstr>
      <vt:lpstr>PowerPoint Presentation</vt:lpstr>
      <vt:lpstr>PowerPoint Presentation</vt:lpstr>
      <vt:lpstr>PowerPoint Presentation</vt:lpstr>
      <vt:lpstr>                         FINANCIAL FLOW DIAGRAM</vt:lpstr>
      <vt:lpstr>              COMMENTS ON THE DIAGRAM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 pc</dc:creator>
  <cp:lastModifiedBy>David Cowie</cp:lastModifiedBy>
  <cp:revision>44</cp:revision>
  <dcterms:created xsi:type="dcterms:W3CDTF">2021-11-30T09:11:11Z</dcterms:created>
  <dcterms:modified xsi:type="dcterms:W3CDTF">2021-12-03T11:48:32Z</dcterms:modified>
</cp:coreProperties>
</file>