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60" r:id="rId2"/>
    <p:sldId id="393" r:id="rId3"/>
    <p:sldId id="381" r:id="rId4"/>
    <p:sldId id="386" r:id="rId5"/>
    <p:sldId id="390" r:id="rId6"/>
    <p:sldId id="398" r:id="rId7"/>
    <p:sldId id="384" r:id="rId8"/>
    <p:sldId id="395" r:id="rId9"/>
    <p:sldId id="385" r:id="rId10"/>
    <p:sldId id="389" r:id="rId11"/>
    <p:sldId id="394" r:id="rId12"/>
    <p:sldId id="399" r:id="rId13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33"/>
    <a:srgbClr val="009900"/>
    <a:srgbClr val="008000"/>
    <a:srgbClr val="FFFF00"/>
    <a:srgbClr val="DDDDDD"/>
    <a:srgbClr val="47F1A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7" autoAdjust="0"/>
    <p:restoredTop sz="90952" autoAdjust="0"/>
  </p:normalViewPr>
  <p:slideViewPr>
    <p:cSldViewPr>
      <p:cViewPr varScale="1">
        <p:scale>
          <a:sx n="111" d="100"/>
          <a:sy n="111" d="100"/>
        </p:scale>
        <p:origin x="1650" y="108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notesViewPr>
    <p:cSldViewPr>
      <p:cViewPr varScale="1">
        <p:scale>
          <a:sx n="25" d="100"/>
          <a:sy n="25" d="100"/>
        </p:scale>
        <p:origin x="-1254" y="-78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CA9C4C-1644-461E-9F7A-F88FF35683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1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586D14-41CB-4897-B644-AD27A541E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0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6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481869"/>
            <a:ext cx="63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9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FD99-5F24-4F83-A971-16C4DEDF05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19600"/>
            <a:ext cx="6624000" cy="1058400"/>
          </a:xfrm>
        </p:spPr>
        <p:txBody>
          <a:bodyPr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FB0C-C7BC-460D-8372-014CF04985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6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fr-FR" altLang="en-US" sz="2000" dirty="0">
              <a:latin typeface="Helvetica 65 Medium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Slide title</a:t>
            </a:r>
            <a:br>
              <a:rPr lang="fr-FR" altLang="en-US"/>
            </a:br>
            <a:r>
              <a:rPr lang="fr-FR" altLang="en-US"/>
              <a:t>Slide title can be extended to two lines</a:t>
            </a:r>
            <a:endParaRPr lang="en-US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62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34C372-B79A-4624-B5E5-CBFBB2E81C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3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4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828800"/>
            <a:ext cx="6477000" cy="682816"/>
          </a:xfrm>
        </p:spPr>
        <p:txBody>
          <a:bodyPr/>
          <a:lstStyle/>
          <a:p>
            <a:pPr algn="ctr" eaLnBrk="1" hangingPunct="1"/>
            <a:r>
              <a:rPr lang="en-US" altLang="en-US" sz="5400" cap="none" dirty="0">
                <a:latin typeface="Arial" pitchFamily="34" charset="0"/>
              </a:rPr>
              <a:t>Administration Stuff</a:t>
            </a:r>
            <a:endParaRPr lang="en-US" altLang="en-US" cap="none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3366757" cy="34004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Introductions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>
              <a:spcAft>
                <a:spcPts val="2400"/>
              </a:spcAft>
            </a:pPr>
            <a:r>
              <a:rPr lang="en-GB" dirty="0">
                <a:latin typeface="+mj-lt"/>
              </a:rPr>
              <a:t>Your name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Your country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The agency you work for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What are your duties / job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What do you hope to learn from the course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7338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7340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F53F-41B7-4133-9F37-833F2BAC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Participant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5591-938A-435C-8DBD-6E12B8EA6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Photograph</a:t>
            </a:r>
          </a:p>
          <a:p>
            <a:r>
              <a:rPr lang="en-GB" dirty="0"/>
              <a:t>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879460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A1E1-2ACB-4C74-AF95-E77418031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Country Presentations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9129F62-CD68-4E3E-B065-21CA7BC217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659752"/>
              </p:ext>
            </p:extLst>
          </p:nvPr>
        </p:nvGraphicFramePr>
        <p:xfrm>
          <a:off x="533401" y="1371594"/>
          <a:ext cx="8077199" cy="54864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8139">
                  <a:extLst>
                    <a:ext uri="{9D8B030D-6E8A-4147-A177-3AD203B41FA5}">
                      <a16:colId xmlns:a16="http://schemas.microsoft.com/office/drawing/2014/main" val="3494323041"/>
                    </a:ext>
                  </a:extLst>
                </a:gridCol>
                <a:gridCol w="2077882">
                  <a:extLst>
                    <a:ext uri="{9D8B030D-6E8A-4147-A177-3AD203B41FA5}">
                      <a16:colId xmlns:a16="http://schemas.microsoft.com/office/drawing/2014/main" val="1463562755"/>
                    </a:ext>
                  </a:extLst>
                </a:gridCol>
                <a:gridCol w="2077882">
                  <a:extLst>
                    <a:ext uri="{9D8B030D-6E8A-4147-A177-3AD203B41FA5}">
                      <a16:colId xmlns:a16="http://schemas.microsoft.com/office/drawing/2014/main" val="1635229946"/>
                    </a:ext>
                  </a:extLst>
                </a:gridCol>
                <a:gridCol w="2043296">
                  <a:extLst>
                    <a:ext uri="{9D8B030D-6E8A-4147-A177-3AD203B41FA5}">
                      <a16:colId xmlns:a16="http://schemas.microsoft.com/office/drawing/2014/main" val="1529460922"/>
                    </a:ext>
                  </a:extLst>
                </a:gridCol>
              </a:tblGrid>
              <a:tr h="207146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Time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Topic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Presenter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 anchor="ctr"/>
                </a:tc>
                <a:extLst>
                  <a:ext uri="{0D108BD9-81ED-4DB2-BD59-A6C34878D82A}">
                    <a16:rowId xmlns:a16="http://schemas.microsoft.com/office/drawing/2014/main" val="1276779770"/>
                  </a:ext>
                </a:extLst>
              </a:tr>
              <a:tr h="30499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Tuesday, 30 Nov. 2021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Financial Crime Case Challenges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Ms Natasha Steyn, South Africa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2143979037"/>
                  </a:ext>
                </a:extLst>
              </a:tr>
              <a:tr h="3049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Financial Analysis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Ms Rose Malek, South Sudan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1335711742"/>
                  </a:ext>
                </a:extLst>
              </a:tr>
              <a:tr h="30499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Wednesday, 1 Dec. 2021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Financial Analysis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Ms Vanessa Williams, Liberia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2419774905"/>
                  </a:ext>
                </a:extLst>
              </a:tr>
              <a:tr h="3049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Financial Analysis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Mr Jacob Agyemang, Ghana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2427001879"/>
                  </a:ext>
                </a:extLst>
              </a:tr>
              <a:tr h="30499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Thursday, 2 Dec. 2021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Financial Crime Case Challenges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Ms Beauty Mukuwa, Namibia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292339667"/>
                  </a:ext>
                </a:extLst>
              </a:tr>
              <a:tr h="3049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Financial Analysis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Mr Anjaralalaina Miandrisoa Rabe, Madagascar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3679052231"/>
                  </a:ext>
                </a:extLst>
              </a:tr>
              <a:tr h="30499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Friday, 3 Dec. 2021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Financial Crime Case Challenges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Ms Meera Ramdeen, South Africa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4084629335"/>
                  </a:ext>
                </a:extLst>
              </a:tr>
              <a:tr h="3049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Financial Analysis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Noel Adou, Cote d’Ivoire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1805210725"/>
                  </a:ext>
                </a:extLst>
              </a:tr>
              <a:tr h="30499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Monday, 6 Dec. 2021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Money Laundering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Mr Jayabalan Devan, South Africa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3975072810"/>
                  </a:ext>
                </a:extLst>
              </a:tr>
              <a:tr h="3049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Money Laundering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Ms Amivi Eza, Togo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497154539"/>
                  </a:ext>
                </a:extLst>
              </a:tr>
              <a:tr h="33661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Tuesday, 7 Dec. 2021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Money Laundering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Ms Daphney Bontle Bakae, Botswana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2369708627"/>
                  </a:ext>
                </a:extLst>
              </a:tr>
              <a:tr h="3049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Internal Affairs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Ms Judith Shamalla, Kenya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3825278490"/>
                  </a:ext>
                </a:extLst>
              </a:tr>
              <a:tr h="30499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Wednesday, 8 Dec. 2021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Money Laundering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Mr Abubakar Ibrahim, Nigeria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4112116005"/>
                  </a:ext>
                </a:extLst>
              </a:tr>
              <a:tr h="3049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Investigation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Mr Dumisani Dlamini, Eswatini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1525719689"/>
                  </a:ext>
                </a:extLst>
              </a:tr>
              <a:tr h="336147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Thursday, 9 Dec. 2021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Prosecution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>
                          <a:effectLst/>
                        </a:rPr>
                        <a:t>Ms Patricia Mulenga, Zambia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887361370"/>
                  </a:ext>
                </a:extLst>
              </a:tr>
              <a:tr h="30499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PM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Investigation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Mr Yonis Abdourachid, Djibouti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3440882633"/>
                  </a:ext>
                </a:extLst>
              </a:tr>
              <a:tr h="3366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Friday, 10 Dec.  2021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800">
                          <a:effectLst/>
                        </a:rPr>
                        <a:t>AM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800">
                          <a:effectLst/>
                        </a:rPr>
                        <a:t>Economic Monitoring Case Examples</a:t>
                      </a:r>
                      <a:endParaRPr lang="en-GB" sz="9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900" dirty="0">
                          <a:effectLst/>
                        </a:rPr>
                        <a:t>Mr Andrew </a:t>
                      </a:r>
                      <a:r>
                        <a:rPr lang="en-GB" sz="900" dirty="0" err="1">
                          <a:effectLst/>
                        </a:rPr>
                        <a:t>Odwedo</a:t>
                      </a:r>
                      <a:r>
                        <a:rPr lang="en-GB" sz="900" dirty="0">
                          <a:effectLst/>
                        </a:rPr>
                        <a:t> </a:t>
                      </a:r>
                      <a:r>
                        <a:rPr lang="en-GB" sz="900" dirty="0" err="1">
                          <a:effectLst/>
                        </a:rPr>
                        <a:t>Kiiza</a:t>
                      </a:r>
                      <a:r>
                        <a:rPr lang="en-GB" sz="900" dirty="0">
                          <a:effectLst/>
                        </a:rPr>
                        <a:t>, Uganda</a:t>
                      </a:r>
                      <a:endParaRPr lang="en-GB" sz="9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56034" marR="56034" marT="0" marB="0"/>
                </a:tc>
                <a:extLst>
                  <a:ext uri="{0D108BD9-81ED-4DB2-BD59-A6C34878D82A}">
                    <a16:rowId xmlns:a16="http://schemas.microsoft.com/office/drawing/2014/main" val="101010795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7832E445-F060-4672-8523-0F9FAA1238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6179" y="-22325"/>
            <a:ext cx="12439245" cy="53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46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3521-0835-49EB-B5E7-974B5A6E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F02C-EBC4-434E-86AE-11956DCA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Background to the Academy</a:t>
            </a:r>
          </a:p>
          <a:p>
            <a:r>
              <a:rPr lang="en-GB" dirty="0"/>
              <a:t>Additional Courses</a:t>
            </a:r>
          </a:p>
          <a:p>
            <a:r>
              <a:rPr lang="en-GB" dirty="0"/>
              <a:t>The Virtual World</a:t>
            </a:r>
          </a:p>
        </p:txBody>
      </p:sp>
    </p:spTree>
    <p:extLst>
      <p:ext uri="{BB962C8B-B14F-4D97-AF65-F5344CB8AC3E}">
        <p14:creationId xmlns:p14="http://schemas.microsoft.com/office/powerpoint/2010/main" val="2781716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Administrative Items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>
                <a:latin typeface="+mj-lt"/>
              </a:rPr>
              <a:t>Course duration: 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29 Nov. to 10 Dec. 2021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800" dirty="0">
                <a:latin typeface="+mj-lt"/>
              </a:rPr>
              <a:t>Hours: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Workshop starts promptly at 08:30 (Nairobi Time)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First Session 08:30 – 11:30 (Nairobi Time)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Second Session 12:30 – 14:30 (Nairobi Time)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Log in to ZOOM 15 minutes before scheduled time</a:t>
            </a:r>
          </a:p>
          <a:p>
            <a:pPr>
              <a:spcAft>
                <a:spcPts val="600"/>
              </a:spcAft>
            </a:pPr>
            <a:endParaRPr lang="en-GB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46490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Administrative Items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endParaRPr lang="en-GB" sz="2800" dirty="0"/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Complete all evaluation and assessment tools at the end of the course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Keep chat to business only 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Do not log out during breaks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Keep video on where possible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Use raise hand option for questions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Group Country then Name (1 UK David Cowie)</a:t>
            </a:r>
          </a:p>
          <a:p>
            <a:pPr marL="457200" lvl="1" indent="0">
              <a:buNone/>
            </a:pPr>
            <a:endParaRPr lang="en-GB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/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4590102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2E43-8616-40C6-A895-A046170D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Comfort Breaks</a:t>
            </a:r>
          </a:p>
        </p:txBody>
      </p:sp>
      <p:graphicFrame>
        <p:nvGraphicFramePr>
          <p:cNvPr id="5" name="Content Placeholder 4">
            <a:hlinkClick r:id="" action="ppaction://ole?verb=0"/>
            <a:extLst>
              <a:ext uri="{FF2B5EF4-FFF2-40B4-BE49-F238E27FC236}">
                <a16:creationId xmlns:a16="http://schemas.microsoft.com/office/drawing/2014/main" id="{A239A1BE-D224-4108-A5ED-CDF4DE73112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680831"/>
              </p:ext>
            </p:extLst>
          </p:nvPr>
        </p:nvGraphicFramePr>
        <p:xfrm>
          <a:off x="554038" y="1600200"/>
          <a:ext cx="80454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038" y="1600200"/>
                        <a:ext cx="80454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9951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BB7-7870-437D-83FF-B65C6D84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Attendace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BB64-BDB3-4A5B-923A-1A901CD270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sessions are mandatory</a:t>
            </a:r>
          </a:p>
          <a:p>
            <a:r>
              <a:rPr lang="en-GB" dirty="0"/>
              <a:t>If not present this will become apparent during breakout sessions</a:t>
            </a:r>
          </a:p>
          <a:p>
            <a:r>
              <a:rPr lang="en-GB" dirty="0"/>
              <a:t>In exceptional circumstances if unable to attend please email Secretariat and copy in your Senior Manager</a:t>
            </a:r>
          </a:p>
        </p:txBody>
      </p:sp>
    </p:spTree>
    <p:extLst>
      <p:ext uri="{BB962C8B-B14F-4D97-AF65-F5344CB8AC3E}">
        <p14:creationId xmlns:p14="http://schemas.microsoft.com/office/powerpoint/2010/main" val="3436990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Administrative Items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lvl="0">
              <a:spcAft>
                <a:spcPts val="1800"/>
              </a:spcAft>
            </a:pPr>
            <a:r>
              <a:rPr lang="en-GB" sz="2800" dirty="0">
                <a:latin typeface="+mj-lt"/>
              </a:rPr>
              <a:t>Use </a:t>
            </a:r>
            <a:r>
              <a:rPr lang="en-GB" sz="2800" dirty="0" err="1">
                <a:latin typeface="+mj-lt"/>
              </a:rPr>
              <a:t>InWink</a:t>
            </a:r>
            <a:r>
              <a:rPr lang="en-GB" sz="2800" dirty="0">
                <a:latin typeface="+mj-lt"/>
              </a:rPr>
              <a:t> Community website</a:t>
            </a:r>
          </a:p>
          <a:p>
            <a:pPr lvl="0">
              <a:spcAft>
                <a:spcPts val="1800"/>
              </a:spcAft>
            </a:pPr>
            <a:r>
              <a:rPr lang="en-GB" sz="2800" dirty="0" err="1">
                <a:latin typeface="+mj-lt"/>
              </a:rPr>
              <a:t>InWink</a:t>
            </a:r>
            <a:r>
              <a:rPr lang="en-GB" sz="2800" dirty="0">
                <a:latin typeface="+mj-lt"/>
              </a:rPr>
              <a:t> Community access issues, contact Secretariat at OECD:	</a:t>
            </a:r>
            <a:endParaRPr lang="en-GB" sz="2800" dirty="0">
              <a:solidFill>
                <a:srgbClr val="FFC000"/>
              </a:solidFill>
              <a:latin typeface="+mj-lt"/>
            </a:endParaRPr>
          </a:p>
          <a:p>
            <a:pPr lvl="0">
              <a:spcAft>
                <a:spcPts val="1800"/>
              </a:spcAft>
            </a:pPr>
            <a:r>
              <a:rPr lang="en-GB" sz="2800" dirty="0">
                <a:latin typeface="+mj-lt"/>
              </a:rPr>
              <a:t>Any issues or problems generally, please raise with Dave </a:t>
            </a:r>
          </a:p>
          <a:p>
            <a:pPr lvl="0">
              <a:spcAft>
                <a:spcPts val="1800"/>
              </a:spcAft>
            </a:pPr>
            <a:r>
              <a:rPr lang="en-GB" sz="2800" dirty="0">
                <a:latin typeface="+mj-lt"/>
              </a:rPr>
              <a:t>All presentations will be uploaded to </a:t>
            </a:r>
            <a:r>
              <a:rPr lang="en-GB" sz="2800" dirty="0" err="1">
                <a:latin typeface="+mj-lt"/>
              </a:rPr>
              <a:t>InWink</a:t>
            </a:r>
            <a:r>
              <a:rPr lang="en-GB" sz="2800" dirty="0">
                <a:latin typeface="+mj-lt"/>
              </a:rPr>
              <a:t> Community</a:t>
            </a:r>
          </a:p>
          <a:p>
            <a:pPr lvl="0">
              <a:spcAft>
                <a:spcPts val="1800"/>
              </a:spcAft>
            </a:pPr>
            <a:endParaRPr lang="en-GB" sz="3600" dirty="0">
              <a:latin typeface="+mj-lt"/>
            </a:endParaRPr>
          </a:p>
          <a:p>
            <a:pPr lvl="0"/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3625758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5CC3-38F1-4A0C-B5B2-0B05AEC7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Breakout Useful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FBF8-EEC7-491F-A8BF-572F506A3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Take screenshot of task for breakout </a:t>
            </a:r>
          </a:p>
          <a:p>
            <a:r>
              <a:rPr lang="en-GB" dirty="0"/>
              <a:t>Manage time effectively</a:t>
            </a:r>
          </a:p>
          <a:p>
            <a:r>
              <a:rPr lang="en-GB" dirty="0"/>
              <a:t>Nominate a different spokesperson to feedback answers</a:t>
            </a:r>
          </a:p>
          <a:p>
            <a:r>
              <a:rPr lang="en-GB" dirty="0"/>
              <a:t>WhatsApp Group</a:t>
            </a:r>
          </a:p>
          <a:p>
            <a:r>
              <a:rPr lang="en-GB" dirty="0"/>
              <a:t>Capture results/charts on laptop and screen share for feedback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917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Introductions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endParaRPr lang="en-US" sz="2400" dirty="0">
              <a:latin typeface="+mj-lt"/>
            </a:endParaRP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1912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ECD_English_blu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OECD_English_blue</Template>
  <TotalTime>3980</TotalTime>
  <Words>479</Words>
  <Application>Microsoft Office PowerPoint</Application>
  <PresentationFormat>On-screen Show (4:3)</PresentationFormat>
  <Paragraphs>124</Paragraphs>
  <Slides>12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Georgia</vt:lpstr>
      <vt:lpstr>Helvetica 65 Medium</vt:lpstr>
      <vt:lpstr>Times New Roman</vt:lpstr>
      <vt:lpstr>OECD_English_blue</vt:lpstr>
      <vt:lpstr>Presentation</vt:lpstr>
      <vt:lpstr>Administration Stuff</vt:lpstr>
      <vt:lpstr>Welcome</vt:lpstr>
      <vt:lpstr>Administrative Items</vt:lpstr>
      <vt:lpstr>Administrative Items</vt:lpstr>
      <vt:lpstr>Comfort Breaks</vt:lpstr>
      <vt:lpstr>Attendace</vt:lpstr>
      <vt:lpstr>Administrative Items</vt:lpstr>
      <vt:lpstr>Breakout Useful Ideas</vt:lpstr>
      <vt:lpstr>Introductions</vt:lpstr>
      <vt:lpstr>Introductions</vt:lpstr>
      <vt:lpstr>Participant Directory</vt:lpstr>
      <vt:lpstr>Country Presentations</vt:lpstr>
    </vt:vector>
  </TitlesOfParts>
  <Company>Criminal Investigation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Goals</dc:title>
  <dc:creator>Vicki Duane</dc:creator>
  <cp:lastModifiedBy>David Cowie</cp:lastModifiedBy>
  <cp:revision>151</cp:revision>
  <cp:lastPrinted>2016-09-09T08:49:58Z</cp:lastPrinted>
  <dcterms:created xsi:type="dcterms:W3CDTF">1999-07-31T14:14:30Z</dcterms:created>
  <dcterms:modified xsi:type="dcterms:W3CDTF">2021-11-25T09:17:38Z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.DocumentId">
    <vt:lpwstr>nvmaGD583GwAaS4DHc3Edk</vt:lpwstr>
  </property>
  <property fmtid="{D5CDD505-2E9C-101B-9397-08002B2CF9AE}" pid="3" name="DV.VersionId">
    <vt:lpwstr>PL7Mwrk5EQdm9Vd2uZc67Y</vt:lpwstr>
  </property>
  <property fmtid="{D5CDD505-2E9C-101B-9397-08002B2CF9AE}" pid="4" name="DV.MergeIncapabilityFlags">
    <vt:i4>0</vt:i4>
  </property>
</Properties>
</file>