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906000" cy="6858000" type="A4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742950" y="2130425"/>
            <a:ext cx="8420100" cy="1470026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782506" y="4406901"/>
            <a:ext cx="842010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782506" y="2906713"/>
            <a:ext cx="84201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36575" y="1600200"/>
            <a:ext cx="4746625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95300" y="1535112"/>
            <a:ext cx="4376871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5032111" y="1535112"/>
            <a:ext cx="4378591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e du titre"/>
          <p:cNvSpPr txBox="1">
            <a:spLocks noGrp="1"/>
          </p:cNvSpPr>
          <p:nvPr>
            <p:ph type="title"/>
          </p:nvPr>
        </p:nvSpPr>
        <p:spPr>
          <a:xfrm>
            <a:off x="495300" y="273050"/>
            <a:ext cx="325900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Texte du titre</a:t>
            </a:r>
          </a:p>
        </p:txBody>
      </p:sp>
      <p:sp>
        <p:nvSpPr>
          <p:cNvPr id="73" name="Texte niveau 1…"/>
          <p:cNvSpPr txBox="1">
            <a:spLocks noGrp="1"/>
          </p:cNvSpPr>
          <p:nvPr>
            <p:ph type="body" idx="1"/>
          </p:nvPr>
        </p:nvSpPr>
        <p:spPr>
          <a:xfrm>
            <a:off x="3872970" y="273050"/>
            <a:ext cx="5537730" cy="5853114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495299" y="1435101"/>
            <a:ext cx="3259008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e du titre"/>
          <p:cNvSpPr txBox="1">
            <a:spLocks noGrp="1"/>
          </p:cNvSpPr>
          <p:nvPr>
            <p:ph type="title"/>
          </p:nvPr>
        </p:nvSpPr>
        <p:spPr>
          <a:xfrm>
            <a:off x="1941645" y="4800600"/>
            <a:ext cx="59436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Texte du titre</a:t>
            </a:r>
          </a:p>
        </p:txBody>
      </p:sp>
      <p:sp>
        <p:nvSpPr>
          <p:cNvPr id="83" name="Espace réservé pour une image  2"/>
          <p:cNvSpPr>
            <a:spLocks noGrp="1"/>
          </p:cNvSpPr>
          <p:nvPr>
            <p:ph type="pic" sz="half" idx="21"/>
          </p:nvPr>
        </p:nvSpPr>
        <p:spPr>
          <a:xfrm>
            <a:off x="1941645" y="612775"/>
            <a:ext cx="59436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941645" y="5367337"/>
            <a:ext cx="59436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9152076" y="6414761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CAPLINEA-GRAPHIC-05.jpg" descr="CAPLINEA-GRAPHIC-05.jpg"/>
          <p:cNvPicPr>
            <a:picLocks noChangeAspect="1"/>
          </p:cNvPicPr>
          <p:nvPr/>
        </p:nvPicPr>
        <p:blipFill>
          <a:blip r:embed="rId4"/>
          <a:srcRect l="150" t="3757" r="512"/>
          <a:stretch>
            <a:fillRect/>
          </a:stretch>
        </p:blipFill>
        <p:spPr>
          <a:xfrm>
            <a:off x="-4498" y="0"/>
            <a:ext cx="991499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CAPLINEA-LOGO_GRIS.png" descr="CAPLINEA-LOGO_GRIS.png"/>
          <p:cNvPicPr>
            <a:picLocks noChangeAspect="1"/>
          </p:cNvPicPr>
          <p:nvPr/>
        </p:nvPicPr>
        <p:blipFill>
          <a:blip r:embed="rId5"/>
          <a:srcRect l="41919" t="46736" r="41882" b="45433"/>
          <a:stretch>
            <a:fillRect/>
          </a:stretch>
        </p:blipFill>
        <p:spPr>
          <a:xfrm>
            <a:off x="4174926" y="3160514"/>
            <a:ext cx="1556050" cy="536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9E044D-AFFD-1004-92D1-BD91D34C7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82836" t="-80970" r="-182836" b="-80970"/>
          <a:stretch>
            <a:fillRect/>
          </a:stretch>
        </p:blipFill>
        <p:spPr>
          <a:xfrm>
            <a:off x="7429500" y="5304234"/>
            <a:ext cx="2476500" cy="1393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894">
        <p159:morph option="byObject"/>
      </p:transition>
    </mc:Choice>
    <mc:Fallback>
      <p:transition spd="slow" advTm="2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22-min.jpg" descr="image22-min.jpg"/>
          <p:cNvPicPr>
            <a:picLocks noChangeAspect="1"/>
          </p:cNvPicPr>
          <p:nvPr/>
        </p:nvPicPr>
        <p:blipFill>
          <a:blip r:embed="rId2"/>
          <a:srcRect l="15869" r="15869"/>
          <a:stretch>
            <a:fillRect/>
          </a:stretch>
        </p:blipFill>
        <p:spPr>
          <a:xfrm>
            <a:off x="-4593" y="-10998"/>
            <a:ext cx="7565752" cy="6879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23-min.jpg" descr="image23-m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01" y="0"/>
            <a:ext cx="457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7" name="Rectangle 3"/>
          <p:cNvSpPr txBox="1"/>
          <p:nvPr/>
        </p:nvSpPr>
        <p:spPr>
          <a:xfrm>
            <a:off x="164398" y="6515385"/>
            <a:ext cx="325230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Fareva color - Cosmeeting - Villepinte  150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25-min.jpg" descr="image25-min.jpg"/>
          <p:cNvPicPr>
            <a:picLocks noChangeAspect="1"/>
          </p:cNvPicPr>
          <p:nvPr/>
        </p:nvPicPr>
        <p:blipFill>
          <a:blip r:embed="rId2"/>
          <a:srcRect l="13403" t="453"/>
          <a:stretch>
            <a:fillRect/>
          </a:stretch>
        </p:blipFill>
        <p:spPr>
          <a:xfrm>
            <a:off x="-3837" y="10136"/>
            <a:ext cx="8948818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24-min.jpg" descr="image24-min.jpg"/>
          <p:cNvPicPr>
            <a:picLocks noChangeAspect="1"/>
          </p:cNvPicPr>
          <p:nvPr/>
        </p:nvPicPr>
        <p:blipFill>
          <a:blip r:embed="rId3"/>
          <a:srcRect l="9889" r="38936"/>
          <a:stretch>
            <a:fillRect/>
          </a:stretch>
        </p:blipFill>
        <p:spPr>
          <a:xfrm>
            <a:off x="4610013" y="-11617"/>
            <a:ext cx="5298191" cy="690150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2" name="Rectangle 3"/>
          <p:cNvSpPr txBox="1"/>
          <p:nvPr/>
        </p:nvSpPr>
        <p:spPr>
          <a:xfrm>
            <a:off x="164398" y="6515385"/>
            <a:ext cx="268735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Wilo &amp; Grove  - galerie d’art du Marais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26-min.jpg" descr="image26-min.jpg"/>
          <p:cNvPicPr>
            <a:picLocks noChangeAspect="1"/>
          </p:cNvPicPr>
          <p:nvPr/>
        </p:nvPicPr>
        <p:blipFill>
          <a:blip r:embed="rId2"/>
          <a:srcRect l="15752" t="9183" r="35074" b="401"/>
          <a:stretch>
            <a:fillRect/>
          </a:stretch>
        </p:blipFill>
        <p:spPr>
          <a:xfrm>
            <a:off x="4933421" y="-1"/>
            <a:ext cx="497307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27-min.jpg" descr="image27-min.jpg"/>
          <p:cNvPicPr>
            <a:picLocks noChangeAspect="1"/>
          </p:cNvPicPr>
          <p:nvPr/>
        </p:nvPicPr>
        <p:blipFill>
          <a:blip r:embed="rId3"/>
          <a:srcRect l="27738" t="2618" r="19299"/>
          <a:stretch>
            <a:fillRect/>
          </a:stretch>
        </p:blipFill>
        <p:spPr>
          <a:xfrm>
            <a:off x="-497" y="-1"/>
            <a:ext cx="4973076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7" name="Rectangle 3"/>
          <p:cNvSpPr txBox="1"/>
          <p:nvPr/>
        </p:nvSpPr>
        <p:spPr>
          <a:xfrm>
            <a:off x="164398" y="6515385"/>
            <a:ext cx="28399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Kavalan – Whisky live - La villette 20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28-min.jpg" descr="image28-min.jpg"/>
          <p:cNvPicPr>
            <a:picLocks noChangeAspect="1"/>
          </p:cNvPicPr>
          <p:nvPr/>
        </p:nvPicPr>
        <p:blipFill>
          <a:blip r:embed="rId2"/>
          <a:srcRect l="40687" r="4926"/>
          <a:stretch>
            <a:fillRect/>
          </a:stretch>
        </p:blipFill>
        <p:spPr>
          <a:xfrm>
            <a:off x="4933420" y="-1"/>
            <a:ext cx="497307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29-min.jpg" descr="image29-min.jpg"/>
          <p:cNvPicPr>
            <a:picLocks noChangeAspect="1"/>
          </p:cNvPicPr>
          <p:nvPr/>
        </p:nvPicPr>
        <p:blipFill>
          <a:blip r:embed="rId3"/>
          <a:srcRect l="19784" t="444" r="26362" b="537"/>
          <a:stretch>
            <a:fillRect/>
          </a:stretch>
        </p:blipFill>
        <p:spPr>
          <a:xfrm>
            <a:off x="-497" y="-1"/>
            <a:ext cx="4973076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2" name="Rectangle 3"/>
          <p:cNvSpPr txBox="1"/>
          <p:nvPr/>
        </p:nvSpPr>
        <p:spPr>
          <a:xfrm>
            <a:off x="164398" y="6515385"/>
            <a:ext cx="314440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Nikka whisky - Whisly Live - La villette 24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30-min.jpg" descr="image30-min.jpg"/>
          <p:cNvPicPr>
            <a:picLocks noChangeAspect="1"/>
          </p:cNvPicPr>
          <p:nvPr/>
        </p:nvPicPr>
        <p:blipFill>
          <a:blip r:embed="rId2"/>
          <a:srcRect l="706" t="4518" r="706" b="4518"/>
          <a:stretch>
            <a:fillRect/>
          </a:stretch>
        </p:blipFill>
        <p:spPr>
          <a:xfrm>
            <a:off x="-2249" y="-1"/>
            <a:ext cx="991049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6" name="Rectangle 3"/>
          <p:cNvSpPr txBox="1"/>
          <p:nvPr/>
        </p:nvSpPr>
        <p:spPr>
          <a:xfrm>
            <a:off x="164398" y="6515385"/>
            <a:ext cx="314440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Nikka whisky - Whisly Live - La villette 24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31-min.jpeg" descr="image31-min.jpeg"/>
          <p:cNvPicPr>
            <a:picLocks noChangeAspect="1"/>
          </p:cNvPicPr>
          <p:nvPr/>
        </p:nvPicPr>
        <p:blipFill>
          <a:blip r:embed="rId2"/>
          <a:srcRect l="6537" t="855" r="6537" b="855"/>
          <a:stretch>
            <a:fillRect/>
          </a:stretch>
        </p:blipFill>
        <p:spPr>
          <a:xfrm>
            <a:off x="-2249" y="-1"/>
            <a:ext cx="991049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0" name="Rectangle 3"/>
          <p:cNvSpPr txBox="1"/>
          <p:nvPr/>
        </p:nvSpPr>
        <p:spPr>
          <a:xfrm>
            <a:off x="164398" y="6515385"/>
            <a:ext cx="274993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Stand Benamor - Salon SIAL  - 400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32-min.jpg" descr="image32-min.jpg"/>
          <p:cNvPicPr>
            <a:picLocks noChangeAspect="1"/>
          </p:cNvPicPr>
          <p:nvPr/>
        </p:nvPicPr>
        <p:blipFill>
          <a:blip r:embed="rId2"/>
          <a:srcRect l="2114" t="1359" r="2114" b="1359"/>
          <a:stretch>
            <a:fillRect/>
          </a:stretch>
        </p:blipFill>
        <p:spPr>
          <a:xfrm>
            <a:off x="-2249" y="-1"/>
            <a:ext cx="991049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4" name="Rectangle 3"/>
          <p:cNvSpPr txBox="1"/>
          <p:nvPr/>
        </p:nvSpPr>
        <p:spPr>
          <a:xfrm>
            <a:off x="164398" y="6515385"/>
            <a:ext cx="284639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Club VIP Salon JEC – Villepinte 1100 m</a:t>
            </a:r>
            <a:r>
              <a:rPr baseline="29666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33-min.jpg" descr="image33-min.jpg"/>
          <p:cNvPicPr>
            <a:picLocks noChangeAspect="1"/>
          </p:cNvPicPr>
          <p:nvPr/>
        </p:nvPicPr>
        <p:blipFill>
          <a:blip r:embed="rId2"/>
          <a:srcRect l="5900" t="837" r="5900" b="837"/>
          <a:stretch>
            <a:fillRect/>
          </a:stretch>
        </p:blipFill>
        <p:spPr>
          <a:xfrm>
            <a:off x="-2249" y="-1"/>
            <a:ext cx="991049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8" name="Rectangle 3"/>
          <p:cNvSpPr txBox="1"/>
          <p:nvPr/>
        </p:nvSpPr>
        <p:spPr>
          <a:xfrm>
            <a:off x="164398" y="6515385"/>
            <a:ext cx="390531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Espace tendances innovations - SIAL - Villepinte 650 m</a:t>
            </a:r>
            <a:r>
              <a:rPr baseline="29666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34-min.jpg" descr="image34-min.jpg"/>
          <p:cNvPicPr>
            <a:picLocks noChangeAspect="1"/>
          </p:cNvPicPr>
          <p:nvPr/>
        </p:nvPicPr>
        <p:blipFill>
          <a:blip r:embed="rId2"/>
          <a:srcRect l="7443" t="315" r="3599" b="516"/>
          <a:stretch>
            <a:fillRect/>
          </a:stretch>
        </p:blipFill>
        <p:spPr>
          <a:xfrm>
            <a:off x="-2249" y="-1"/>
            <a:ext cx="991049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2" name="Rectangle 3"/>
          <p:cNvSpPr txBox="1"/>
          <p:nvPr/>
        </p:nvSpPr>
        <p:spPr>
          <a:xfrm>
            <a:off x="164398" y="6515385"/>
            <a:ext cx="363369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Stand Konica Salon GRAPHITEC– Surface : 280 m</a:t>
            </a:r>
            <a:r>
              <a:rPr baseline="29666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35-min.jpeg" descr="image35-min.jpeg"/>
          <p:cNvPicPr>
            <a:picLocks noChangeAspect="1"/>
          </p:cNvPicPr>
          <p:nvPr/>
        </p:nvPicPr>
        <p:blipFill>
          <a:blip r:embed="rId2"/>
          <a:srcRect l="6790" t="1228" r="6790" b="1228"/>
          <a:stretch>
            <a:fillRect/>
          </a:stretch>
        </p:blipFill>
        <p:spPr>
          <a:xfrm>
            <a:off x="-2249" y="-1"/>
            <a:ext cx="991049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6" name="Rectangle 3"/>
          <p:cNvSpPr txBox="1"/>
          <p:nvPr/>
        </p:nvSpPr>
        <p:spPr>
          <a:xfrm>
            <a:off x="164398" y="6515385"/>
            <a:ext cx="476598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Stand Ministère de l’éducation Salon EDUCATION– Surface : 532 m</a:t>
            </a:r>
            <a:r>
              <a:rPr baseline="29666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CAPLINEA-GRAPHIC-05.jpg" descr="CAPLINEA-GRAPHIC-05.jpg"/>
          <p:cNvPicPr>
            <a:picLocks noChangeAspect="1"/>
          </p:cNvPicPr>
          <p:nvPr/>
        </p:nvPicPr>
        <p:blipFill>
          <a:blip r:embed="rId2">
            <a:alphaModFix amt="26215"/>
          </a:blip>
          <a:srcRect l="150" t="3757" r="512"/>
          <a:stretch>
            <a:fillRect/>
          </a:stretch>
        </p:blipFill>
        <p:spPr>
          <a:xfrm>
            <a:off x="-4498" y="0"/>
            <a:ext cx="991499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ZoneTexte 11"/>
          <p:cNvSpPr txBox="1"/>
          <p:nvPr/>
        </p:nvSpPr>
        <p:spPr>
          <a:xfrm>
            <a:off x="3215659" y="2272030"/>
            <a:ext cx="3474682" cy="231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t>L’AGENCE</a:t>
            </a:r>
          </a:p>
          <a:p>
            <a:pPr algn="ctr">
              <a:defRPr sz="10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ctr"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t>Créée il y a 17 ans, </a:t>
            </a:r>
            <a:r>
              <a:rPr i="1"/>
              <a:t>Cap Linéa </a:t>
            </a:r>
            <a:r>
              <a:t>est spécialisée </a:t>
            </a:r>
          </a:p>
          <a:p>
            <a:pPr algn="ctr"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t>dans le design et l’aménagement d’espace sur mesure</a:t>
            </a:r>
          </a:p>
          <a:p>
            <a:pPr algn="ctr">
              <a:defRPr sz="1000" b="1">
                <a:latin typeface="+mn-lt"/>
                <a:ea typeface="+mn-ea"/>
                <a:cs typeface="+mn-cs"/>
                <a:sym typeface="Helvetica"/>
              </a:defRPr>
            </a:pPr>
            <a:r>
              <a:t>Stand d’exposition – Agencement – Show room</a:t>
            </a:r>
          </a:p>
          <a:p>
            <a:pPr algn="ctr">
              <a:defRPr sz="10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ctr">
              <a:defRPr sz="1000">
                <a:latin typeface="+mn-lt"/>
                <a:ea typeface="+mn-ea"/>
                <a:cs typeface="+mn-cs"/>
                <a:sym typeface="Helvetica"/>
              </a:defRPr>
            </a:pPr>
            <a:r>
              <a:t>3 domaines de compétences</a:t>
            </a:r>
          </a:p>
          <a:p>
            <a:pPr algn="ctr">
              <a:defRPr sz="1000" b="1">
                <a:latin typeface="+mn-lt"/>
                <a:ea typeface="+mn-ea"/>
                <a:cs typeface="+mn-cs"/>
                <a:sym typeface="Helvetica"/>
              </a:defRPr>
            </a:pPr>
            <a:r>
              <a:t>Conseil – Création – Maîtrise d’oeuvre</a:t>
            </a:r>
          </a:p>
          <a:p>
            <a:pPr algn="ctr">
              <a:defRPr sz="10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ctr">
              <a:defRPr sz="1000" i="1">
                <a:latin typeface="+mn-lt"/>
                <a:ea typeface="+mn-ea"/>
                <a:cs typeface="+mn-cs"/>
                <a:sym typeface="Helvetica"/>
              </a:defRPr>
            </a:pPr>
            <a:r>
              <a:t>Cap Linéa </a:t>
            </a:r>
            <a:r>
              <a:rPr i="0"/>
              <a:t>est membre du cercle professionnel des Agences de Design &amp; Stand, qui garantit la qualité et la fiabilité de ses adhérents </a:t>
            </a:r>
          </a:p>
          <a:p>
            <a:pPr algn="ctr">
              <a:defRPr sz="1000">
                <a:latin typeface="+mn-lt"/>
                <a:ea typeface="+mn-ea"/>
                <a:cs typeface="+mn-cs"/>
                <a:sym typeface="Helvetica"/>
              </a:defRPr>
            </a:pPr>
            <a:endParaRPr i="0"/>
          </a:p>
          <a:p>
            <a:pPr algn="ctr">
              <a:defRPr sz="900" i="1">
                <a:latin typeface="+mn-lt"/>
                <a:ea typeface="+mn-ea"/>
                <a:cs typeface="+mn-cs"/>
                <a:sym typeface="Helvetica"/>
              </a:defRPr>
            </a:pPr>
            <a:r>
              <a:rPr i="0"/>
              <a:t>www.leads-france.com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36-min.jpeg" descr="image36-min.jpeg"/>
          <p:cNvPicPr>
            <a:picLocks noChangeAspect="1"/>
          </p:cNvPicPr>
          <p:nvPr/>
        </p:nvPicPr>
        <p:blipFill>
          <a:blip r:embed="rId2"/>
          <a:srcRect l="3877" t="341" r="11138" b="4006"/>
          <a:stretch>
            <a:fillRect/>
          </a:stretch>
        </p:blipFill>
        <p:spPr>
          <a:xfrm>
            <a:off x="-2249" y="-1"/>
            <a:ext cx="991049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5844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0" name="Rectangle 3"/>
          <p:cNvSpPr txBox="1"/>
          <p:nvPr/>
        </p:nvSpPr>
        <p:spPr>
          <a:xfrm>
            <a:off x="164398" y="6515385"/>
            <a:ext cx="264203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OBERTHUR  - salon Cartes - 200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37-min.jpg" descr="image37-min.jpg"/>
          <p:cNvPicPr>
            <a:picLocks noChangeAspect="1"/>
          </p:cNvPicPr>
          <p:nvPr/>
        </p:nvPicPr>
        <p:blipFill>
          <a:blip r:embed="rId2"/>
          <a:srcRect l="1260" t="689" r="1260" b="295"/>
          <a:stretch>
            <a:fillRect/>
          </a:stretch>
        </p:blipFill>
        <p:spPr>
          <a:xfrm>
            <a:off x="-2249" y="-1"/>
            <a:ext cx="991049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4" name="Rectangle 3"/>
          <p:cNvSpPr txBox="1"/>
          <p:nvPr/>
        </p:nvSpPr>
        <p:spPr>
          <a:xfrm>
            <a:off x="164398" y="6515385"/>
            <a:ext cx="350910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Guinot Mary Cohr - Congrès Esthétiques - 130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38.jpeg" descr="image38.jpeg"/>
          <p:cNvPicPr>
            <a:picLocks noChangeAspect="1"/>
          </p:cNvPicPr>
          <p:nvPr/>
        </p:nvPicPr>
        <p:blipFill>
          <a:blip r:embed="rId2"/>
          <a:srcRect l="6666" t="4744" r="9143" b="10802"/>
          <a:stretch>
            <a:fillRect/>
          </a:stretch>
        </p:blipFill>
        <p:spPr>
          <a:xfrm>
            <a:off x="-2249" y="-1"/>
            <a:ext cx="991049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8381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8" name="Rectangle 3"/>
          <p:cNvSpPr txBox="1"/>
          <p:nvPr/>
        </p:nvSpPr>
        <p:spPr>
          <a:xfrm>
            <a:off x="164398" y="6515385"/>
            <a:ext cx="389881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Guinot Mary Cohr - Congrès Esthétiques – PDV 130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39-min.jpeg" descr="image39-mi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48" y="460797"/>
            <a:ext cx="7914704" cy="559773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" name="Rectangle 3"/>
          <p:cNvSpPr txBox="1"/>
          <p:nvPr/>
        </p:nvSpPr>
        <p:spPr>
          <a:xfrm>
            <a:off x="164398" y="6515385"/>
            <a:ext cx="506822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Stands ANSM : contrat sur 3 ans sur des congrès médicaux – 18 à 50 M2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40-min.jpeg" descr="image40-mi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18" y="366182"/>
            <a:ext cx="8221164" cy="581448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" name="Rectangle 3"/>
          <p:cNvSpPr txBox="1"/>
          <p:nvPr/>
        </p:nvSpPr>
        <p:spPr>
          <a:xfrm>
            <a:off x="164398" y="6515385"/>
            <a:ext cx="506822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Stands ANSM : contrat sur 3 ans sur des congrès médicaux – 18 à 50 M2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CAPLINEA-LOGO-01.jpg" descr="CAPLINEA-LOGO-01.jpg"/>
          <p:cNvPicPr>
            <a:picLocks noChangeAspect="1"/>
          </p:cNvPicPr>
          <p:nvPr/>
        </p:nvPicPr>
        <p:blipFill>
          <a:blip r:embed="rId2"/>
          <a:srcRect l="121" t="1676" r="121" b="1676"/>
          <a:stretch>
            <a:fillRect/>
          </a:stretch>
        </p:blipFill>
        <p:spPr>
          <a:xfrm>
            <a:off x="-4498" y="0"/>
            <a:ext cx="991499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Rectangle"/>
          <p:cNvSpPr/>
          <p:nvPr/>
        </p:nvSpPr>
        <p:spPr>
          <a:xfrm>
            <a:off x="-16405" y="1087"/>
            <a:ext cx="9938810" cy="343339"/>
          </a:xfrm>
          <a:prstGeom prst="rect">
            <a:avLst/>
          </a:prstGeom>
          <a:solidFill>
            <a:srgbClr val="FFFFFF">
              <a:alpha val="43683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0" name="ZoneTexte 11"/>
          <p:cNvSpPr txBox="1"/>
          <p:nvPr/>
        </p:nvSpPr>
        <p:spPr>
          <a:xfrm>
            <a:off x="77383" y="38136"/>
            <a:ext cx="4395233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NOS CLIENTS DANS LE DOMAINE PRIVÉ</a:t>
            </a:r>
          </a:p>
        </p:txBody>
      </p:sp>
      <p:sp>
        <p:nvSpPr>
          <p:cNvPr id="221" name="ZoneTexte 21"/>
          <p:cNvSpPr txBox="1"/>
          <p:nvPr/>
        </p:nvSpPr>
        <p:spPr>
          <a:xfrm>
            <a:off x="1795969" y="812635"/>
            <a:ext cx="10596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 u="sng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Stands contrats sur 3 ans et plus</a:t>
            </a:r>
          </a:p>
        </p:txBody>
      </p:sp>
      <p:sp>
        <p:nvSpPr>
          <p:cNvPr id="222" name="ZoneTexte 48"/>
          <p:cNvSpPr txBox="1"/>
          <p:nvPr/>
        </p:nvSpPr>
        <p:spPr>
          <a:xfrm>
            <a:off x="5516649" y="2064963"/>
            <a:ext cx="1284888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 u="sng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Stands d’expositions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CAPLINEA-LOGO-02.jpg" descr="CAPLINEA-LOGO-02.jpg"/>
          <p:cNvPicPr>
            <a:picLocks noChangeAspect="1"/>
          </p:cNvPicPr>
          <p:nvPr/>
        </p:nvPicPr>
        <p:blipFill>
          <a:blip r:embed="rId2"/>
          <a:srcRect t="69" b="3141"/>
          <a:stretch>
            <a:fillRect/>
          </a:stretch>
        </p:blipFill>
        <p:spPr>
          <a:xfrm>
            <a:off x="-9339" y="33"/>
            <a:ext cx="9924678" cy="6857967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"/>
          <p:cNvSpPr/>
          <p:nvPr/>
        </p:nvSpPr>
        <p:spPr>
          <a:xfrm>
            <a:off x="-16405" y="1087"/>
            <a:ext cx="9938810" cy="343339"/>
          </a:xfrm>
          <a:prstGeom prst="rect">
            <a:avLst/>
          </a:prstGeom>
          <a:solidFill>
            <a:srgbClr val="FFFFFF">
              <a:alpha val="43683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6" name="ZoneTexte 11"/>
          <p:cNvSpPr txBox="1"/>
          <p:nvPr/>
        </p:nvSpPr>
        <p:spPr>
          <a:xfrm>
            <a:off x="77383" y="38136"/>
            <a:ext cx="4395233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NOS CLIENTS DANS LE DOMAINE PUBLIC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CAPLINEA-GRAPHIC-05.jpg" descr="CAPLINEA-GRAPHIC-05.jpg"/>
          <p:cNvPicPr>
            <a:picLocks noChangeAspect="1"/>
          </p:cNvPicPr>
          <p:nvPr/>
        </p:nvPicPr>
        <p:blipFill>
          <a:blip r:embed="rId2"/>
          <a:srcRect l="150" t="3757" r="512"/>
          <a:stretch>
            <a:fillRect/>
          </a:stretch>
        </p:blipFill>
        <p:spPr>
          <a:xfrm>
            <a:off x="-4498" y="0"/>
            <a:ext cx="991499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CAPLINEA-LOGO_GRIS.png" descr="CAPLINEA-LOGO_GRIS.png"/>
          <p:cNvPicPr>
            <a:picLocks noChangeAspect="1"/>
          </p:cNvPicPr>
          <p:nvPr/>
        </p:nvPicPr>
        <p:blipFill>
          <a:blip r:embed="rId3"/>
          <a:srcRect l="41919" t="46736" r="41882" b="45433"/>
          <a:stretch>
            <a:fillRect/>
          </a:stretch>
        </p:blipFill>
        <p:spPr>
          <a:xfrm>
            <a:off x="4174926" y="3160514"/>
            <a:ext cx="1556050" cy="53694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ZoneTexte 5"/>
          <p:cNvSpPr txBox="1"/>
          <p:nvPr/>
        </p:nvSpPr>
        <p:spPr>
          <a:xfrm>
            <a:off x="4245351" y="3926958"/>
            <a:ext cx="1415299" cy="57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1993" tIns="41993" rIns="41993" bIns="41993">
            <a:spAutoFit/>
          </a:bodyPr>
          <a:lstStyle/>
          <a:p>
            <a:pPr algn="ctr">
              <a:lnSpc>
                <a:spcPct val="120000"/>
              </a:lnSpc>
              <a:defRPr sz="1000" b="1" cap="all" spc="0">
                <a:solidFill>
                  <a:srgbClr val="63636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4</a:t>
            </a:r>
            <a:r>
              <a:rPr lang="fr-FR" dirty="0"/>
              <a:t>5 rue de </a:t>
            </a:r>
            <a:r>
              <a:rPr lang="fr-FR" dirty="0" err="1"/>
              <a:t>lourmel</a:t>
            </a:r>
            <a:endParaRPr dirty="0"/>
          </a:p>
          <a:p>
            <a:pPr algn="ctr">
              <a:lnSpc>
                <a:spcPct val="120000"/>
              </a:lnSpc>
              <a:defRPr sz="900" cap="all" spc="0">
                <a:solidFill>
                  <a:srgbClr val="63636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750</a:t>
            </a:r>
            <a:r>
              <a:rPr lang="fr-FR" dirty="0"/>
              <a:t>15</a:t>
            </a:r>
            <a:r>
              <a:rPr dirty="0"/>
              <a:t>, PARIS</a:t>
            </a:r>
          </a:p>
          <a:p>
            <a:pPr algn="ctr">
              <a:defRPr sz="900" cap="all" spc="0">
                <a:solidFill>
                  <a:srgbClr val="63636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01 42 71 63 6</a:t>
            </a:r>
            <a:r>
              <a:rPr lang="fr-FR" dirty="0"/>
              <a:t>5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"/>
          <p:cNvSpPr/>
          <p:nvPr/>
        </p:nvSpPr>
        <p:spPr>
          <a:xfrm>
            <a:off x="-4498" y="0"/>
            <a:ext cx="4999832" cy="6858001"/>
          </a:xfrm>
          <a:prstGeom prst="rect">
            <a:avLst/>
          </a:prstGeom>
          <a:solidFill>
            <a:srgbClr val="BDBDB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1" name="ZoneTexte 11"/>
          <p:cNvSpPr txBox="1"/>
          <p:nvPr/>
        </p:nvSpPr>
        <p:spPr>
          <a:xfrm>
            <a:off x="1311891" y="2745399"/>
            <a:ext cx="908984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 rigueur</a:t>
            </a:r>
          </a:p>
        </p:txBody>
      </p:sp>
      <p:pic>
        <p:nvPicPr>
          <p:cNvPr id="102" name="noun-graduation-5255751.svg" descr="noun-graduation-5255751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89" y="1992724"/>
            <a:ext cx="712841" cy="89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noun-natural-environment-5530063 (1).svg" descr="noun-natural-environment-5530063 (1)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348" y="1902183"/>
            <a:ext cx="7620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ZoneTexte 11"/>
          <p:cNvSpPr txBox="1"/>
          <p:nvPr/>
        </p:nvSpPr>
        <p:spPr>
          <a:xfrm>
            <a:off x="2548438" y="2745399"/>
            <a:ext cx="125042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L’éco-responsabilité</a:t>
            </a:r>
          </a:p>
        </p:txBody>
      </p:sp>
      <p:sp>
        <p:nvSpPr>
          <p:cNvPr id="105" name="ZoneTexte 11"/>
          <p:cNvSpPr txBox="1"/>
          <p:nvPr/>
        </p:nvSpPr>
        <p:spPr>
          <a:xfrm>
            <a:off x="2569776" y="3858766"/>
            <a:ext cx="125042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Le service</a:t>
            </a:r>
          </a:p>
        </p:txBody>
      </p:sp>
      <p:pic>
        <p:nvPicPr>
          <p:cNvPr id="106" name="noun-podcaster-5858535.svg" descr="noun-podcaster-5858535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990" y="3050486"/>
            <a:ext cx="7620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noun-customer-service-5444425.svg" descr="noun-customer-service-5444425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382" y="3104081"/>
            <a:ext cx="7620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ZoneTexte 11"/>
          <p:cNvSpPr txBox="1"/>
          <p:nvPr/>
        </p:nvSpPr>
        <p:spPr>
          <a:xfrm>
            <a:off x="1141169" y="3858766"/>
            <a:ext cx="125042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L’accompagnement</a:t>
            </a:r>
          </a:p>
        </p:txBody>
      </p:sp>
      <p:sp>
        <p:nvSpPr>
          <p:cNvPr id="109" name="ZoneTexte 11"/>
          <p:cNvSpPr txBox="1"/>
          <p:nvPr/>
        </p:nvSpPr>
        <p:spPr>
          <a:xfrm>
            <a:off x="1141168" y="5042175"/>
            <a:ext cx="125042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 maitrise des coûts</a:t>
            </a:r>
          </a:p>
        </p:txBody>
      </p:sp>
      <p:pic>
        <p:nvPicPr>
          <p:cNvPr id="110" name="noun-joyful-emoticon-5530003.svg" descr="noun-joyful-emoticon-5530003.sv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570" y="4260238"/>
            <a:ext cx="712841" cy="89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noun-euro-5858557.svg" descr="noun-euro-5858557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382" y="4276954"/>
            <a:ext cx="7620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ZoneTexte 11"/>
          <p:cNvSpPr txBox="1"/>
          <p:nvPr/>
        </p:nvSpPr>
        <p:spPr>
          <a:xfrm>
            <a:off x="2569776" y="5042175"/>
            <a:ext cx="125042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L’enthousiasme</a:t>
            </a:r>
          </a:p>
        </p:txBody>
      </p:sp>
      <p:sp>
        <p:nvSpPr>
          <p:cNvPr id="113" name="ZoneTexte 11"/>
          <p:cNvSpPr txBox="1"/>
          <p:nvPr/>
        </p:nvSpPr>
        <p:spPr>
          <a:xfrm>
            <a:off x="732677" y="552661"/>
            <a:ext cx="3474682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NOS VALEURS</a:t>
            </a:r>
          </a:p>
        </p:txBody>
      </p:sp>
      <p:pic>
        <p:nvPicPr>
          <p:cNvPr id="114" name="noun-charity-5530111.svg" descr="noun-charity-5530111.sv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3461" y="1898188"/>
            <a:ext cx="7620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ZoneTexte 11"/>
          <p:cNvSpPr txBox="1"/>
          <p:nvPr/>
        </p:nvSpPr>
        <p:spPr>
          <a:xfrm>
            <a:off x="5704761" y="552661"/>
            <a:ext cx="3474682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NOS ATOUTS</a:t>
            </a:r>
          </a:p>
        </p:txBody>
      </p:sp>
      <p:sp>
        <p:nvSpPr>
          <p:cNvPr id="116" name="ZoneTexte 11"/>
          <p:cNvSpPr txBox="1"/>
          <p:nvPr/>
        </p:nvSpPr>
        <p:spPr>
          <a:xfrm>
            <a:off x="6109247" y="2710988"/>
            <a:ext cx="125042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800">
                <a:latin typeface="+mn-lt"/>
                <a:ea typeface="+mn-ea"/>
                <a:cs typeface="+mn-cs"/>
                <a:sym typeface="Helvetica"/>
              </a:defRPr>
            </a:pPr>
            <a:r>
              <a:t>La complémentarité </a:t>
            </a:r>
          </a:p>
          <a:p>
            <a:pPr algn="ctr">
              <a:defRPr sz="800">
                <a:latin typeface="+mn-lt"/>
                <a:ea typeface="+mn-ea"/>
                <a:cs typeface="+mn-cs"/>
                <a:sym typeface="Helvetica"/>
              </a:defRPr>
            </a:pPr>
            <a:r>
              <a:t>de l’équipe</a:t>
            </a:r>
          </a:p>
        </p:txBody>
      </p:sp>
      <p:pic>
        <p:nvPicPr>
          <p:cNvPr id="117" name="noun-creativity-5530238.svg" descr="noun-creativity-5530238.sv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0730" y="3123799"/>
            <a:ext cx="7620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noun-group-5444438.svg" descr="noun-group-5444438.sv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3461" y="3165769"/>
            <a:ext cx="7620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noun-hand-setting-5529961.svg" descr="noun-hand-setting-5529961.sv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3461" y="4227610"/>
            <a:ext cx="7620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noun-handshake-5327766.svg" descr="noun-handshake-5327766.sv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8742" y="4206546"/>
            <a:ext cx="7620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noun-friend-5858563.svg" descr="noun-friend-5858563.sv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0730" y="1898188"/>
            <a:ext cx="7620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ZoneTexte 11"/>
          <p:cNvSpPr txBox="1"/>
          <p:nvPr/>
        </p:nvSpPr>
        <p:spPr>
          <a:xfrm>
            <a:off x="7516517" y="2710988"/>
            <a:ext cx="125042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L’implication</a:t>
            </a:r>
          </a:p>
        </p:txBody>
      </p:sp>
      <p:sp>
        <p:nvSpPr>
          <p:cNvPr id="123" name="ZoneTexte 11"/>
          <p:cNvSpPr txBox="1"/>
          <p:nvPr/>
        </p:nvSpPr>
        <p:spPr>
          <a:xfrm>
            <a:off x="6109247" y="5040410"/>
            <a:ext cx="125042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L’expertise</a:t>
            </a:r>
          </a:p>
        </p:txBody>
      </p:sp>
      <p:sp>
        <p:nvSpPr>
          <p:cNvPr id="124" name="ZoneTexte 11"/>
          <p:cNvSpPr txBox="1"/>
          <p:nvPr/>
        </p:nvSpPr>
        <p:spPr>
          <a:xfrm>
            <a:off x="6109247" y="3941955"/>
            <a:ext cx="125042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L’expérience</a:t>
            </a:r>
          </a:p>
        </p:txBody>
      </p:sp>
      <p:sp>
        <p:nvSpPr>
          <p:cNvPr id="125" name="ZoneTexte 11"/>
          <p:cNvSpPr txBox="1"/>
          <p:nvPr/>
        </p:nvSpPr>
        <p:spPr>
          <a:xfrm>
            <a:off x="7516517" y="3941955"/>
            <a:ext cx="125042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 créativité</a:t>
            </a:r>
          </a:p>
        </p:txBody>
      </p:sp>
      <p:sp>
        <p:nvSpPr>
          <p:cNvPr id="126" name="ZoneTexte 11"/>
          <p:cNvSpPr txBox="1"/>
          <p:nvPr/>
        </p:nvSpPr>
        <p:spPr>
          <a:xfrm>
            <a:off x="7524527" y="4982733"/>
            <a:ext cx="125042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Les partenaires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APLINEA-GRAPHIC-05.jpg" descr="CAPLINEA-GRAPHIC-05.jpg"/>
          <p:cNvPicPr>
            <a:picLocks noChangeAspect="1"/>
          </p:cNvPicPr>
          <p:nvPr/>
        </p:nvPicPr>
        <p:blipFill>
          <a:blip r:embed="rId2">
            <a:alphaModFix amt="26215"/>
          </a:blip>
          <a:srcRect l="150" t="3757" r="512"/>
          <a:stretch>
            <a:fillRect/>
          </a:stretch>
        </p:blipFill>
        <p:spPr>
          <a:xfrm>
            <a:off x="-4498" y="0"/>
            <a:ext cx="991499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ZoneTexte 11"/>
          <p:cNvSpPr txBox="1"/>
          <p:nvPr/>
        </p:nvSpPr>
        <p:spPr>
          <a:xfrm>
            <a:off x="2850375" y="3186429"/>
            <a:ext cx="4205250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NOS RÉALISATIONS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ZoneTexte 11"/>
          <p:cNvSpPr txBox="1"/>
          <p:nvPr/>
        </p:nvSpPr>
        <p:spPr>
          <a:xfrm>
            <a:off x="1939486" y="6431172"/>
            <a:ext cx="1111864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CAPLINEA</a:t>
            </a:r>
          </a:p>
        </p:txBody>
      </p:sp>
      <p:pic>
        <p:nvPicPr>
          <p:cNvPr id="132" name="jpeg-optimizer_image16-min (1).jpeg" descr="jpeg-optimizer_image16-min (1).jpeg"/>
          <p:cNvPicPr>
            <a:picLocks noChangeAspect="1"/>
          </p:cNvPicPr>
          <p:nvPr/>
        </p:nvPicPr>
        <p:blipFill>
          <a:blip r:embed="rId2"/>
          <a:srcRect l="1920" r="1920"/>
          <a:stretch>
            <a:fillRect/>
          </a:stretch>
        </p:blipFill>
        <p:spPr>
          <a:xfrm>
            <a:off x="813" y="-4727"/>
            <a:ext cx="9904374" cy="686745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4" name="Rectangle 3"/>
          <p:cNvSpPr txBox="1"/>
          <p:nvPr/>
        </p:nvSpPr>
        <p:spPr>
          <a:xfrm>
            <a:off x="164398" y="6515385"/>
            <a:ext cx="289943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Stand Idemia - 3GSM Barcelone  300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jpeg-optimizer_image17-min.jpeg" descr="jpeg-optimizer_image17-min.jpeg"/>
          <p:cNvPicPr>
            <a:picLocks noChangeAspect="1"/>
          </p:cNvPicPr>
          <p:nvPr/>
        </p:nvPicPr>
        <p:blipFill>
          <a:blip r:embed="rId2"/>
          <a:srcRect l="1795" r="1795"/>
          <a:stretch>
            <a:fillRect/>
          </a:stretch>
        </p:blipFill>
        <p:spPr>
          <a:xfrm>
            <a:off x="-5878" y="825"/>
            <a:ext cx="9917755" cy="685635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8" name="Rectangle 3"/>
          <p:cNvSpPr txBox="1"/>
          <p:nvPr/>
        </p:nvSpPr>
        <p:spPr>
          <a:xfrm>
            <a:off x="164398" y="6515385"/>
            <a:ext cx="245882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Idemia - 3GSM Barcelone  300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11"/>
          <p:cNvSpPr txBox="1"/>
          <p:nvPr/>
        </p:nvSpPr>
        <p:spPr>
          <a:xfrm>
            <a:off x="1939486" y="6431172"/>
            <a:ext cx="1111864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CAPLINEA</a:t>
            </a:r>
          </a:p>
        </p:txBody>
      </p:sp>
      <p:pic>
        <p:nvPicPr>
          <p:cNvPr id="141" name="image18-min.jpeg" descr="image18-min.jpeg"/>
          <p:cNvPicPr>
            <a:picLocks noChangeAspect="1"/>
          </p:cNvPicPr>
          <p:nvPr/>
        </p:nvPicPr>
        <p:blipFill>
          <a:blip r:embed="rId2"/>
          <a:srcRect l="636"/>
          <a:stretch>
            <a:fillRect/>
          </a:stretch>
        </p:blipFill>
        <p:spPr>
          <a:xfrm>
            <a:off x="-5070" y="-1588"/>
            <a:ext cx="9916139" cy="6861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3" name="Rectangle 3"/>
          <p:cNvSpPr txBox="1"/>
          <p:nvPr/>
        </p:nvSpPr>
        <p:spPr>
          <a:xfrm>
            <a:off x="164398" y="6515385"/>
            <a:ext cx="268511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Von roll - Salon JEC - Villepinte 85 m2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ZoneTexte 11"/>
          <p:cNvSpPr txBox="1"/>
          <p:nvPr/>
        </p:nvSpPr>
        <p:spPr>
          <a:xfrm>
            <a:off x="1939486" y="6431172"/>
            <a:ext cx="1111864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CAPLINEA</a:t>
            </a:r>
          </a:p>
        </p:txBody>
      </p:sp>
      <p:pic>
        <p:nvPicPr>
          <p:cNvPr id="146" name="_MRK9339.jpg" descr="_MRK9339.jpg"/>
          <p:cNvPicPr>
            <a:picLocks noChangeAspect="1"/>
          </p:cNvPicPr>
          <p:nvPr/>
        </p:nvPicPr>
        <p:blipFill>
          <a:blip r:embed="rId2"/>
          <a:srcRect l="924" t="115" r="924" b="115"/>
          <a:stretch>
            <a:fillRect/>
          </a:stretch>
        </p:blipFill>
        <p:spPr>
          <a:xfrm>
            <a:off x="-72" y="-954"/>
            <a:ext cx="9906143" cy="685990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8" name="Rectangle 3"/>
          <p:cNvSpPr txBox="1"/>
          <p:nvPr/>
        </p:nvSpPr>
        <p:spPr>
          <a:xfrm>
            <a:off x="164398" y="6515385"/>
            <a:ext cx="265959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Stand accueil JEC - Villepinte 100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jpeg-optimizer_image20-min (1).jpeg" descr="jpeg-optimizer_image20-min (1).jpeg"/>
          <p:cNvPicPr>
            <a:picLocks noChangeAspect="1"/>
          </p:cNvPicPr>
          <p:nvPr/>
        </p:nvPicPr>
        <p:blipFill>
          <a:blip r:embed="rId2"/>
          <a:srcRect l="687" r="687"/>
          <a:stretch>
            <a:fillRect/>
          </a:stretch>
        </p:blipFill>
        <p:spPr>
          <a:xfrm>
            <a:off x="-5200" y="-8405"/>
            <a:ext cx="9916400" cy="687481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ctangle"/>
          <p:cNvSpPr/>
          <p:nvPr/>
        </p:nvSpPr>
        <p:spPr>
          <a:xfrm>
            <a:off x="-16405" y="6439987"/>
            <a:ext cx="9938810" cy="420035"/>
          </a:xfrm>
          <a:prstGeom prst="rect">
            <a:avLst/>
          </a:prstGeom>
          <a:solidFill>
            <a:srgbClr val="FFFFFF">
              <a:alpha val="6290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2" name="Rectangle 3"/>
          <p:cNvSpPr txBox="1"/>
          <p:nvPr/>
        </p:nvSpPr>
        <p:spPr>
          <a:xfrm>
            <a:off x="164398" y="6515385"/>
            <a:ext cx="395849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La poste - Salon des seniors -  Porte de Versailles 54 m²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322</Words>
  <Application>Microsoft Office PowerPoint</Application>
  <PresentationFormat>Format A4 (210 x 297 mm)</PresentationFormat>
  <Paragraphs>58</Paragraphs>
  <Slides>27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Helvetica</vt:lpstr>
      <vt:lpstr>Helvetica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didier schott</cp:lastModifiedBy>
  <cp:revision>3</cp:revision>
  <dcterms:modified xsi:type="dcterms:W3CDTF">2023-11-13T13:30:02Z</dcterms:modified>
</cp:coreProperties>
</file>