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4"/>
  </p:notesMasterIdLst>
  <p:sldIdLst>
    <p:sldId id="256" r:id="rId2"/>
    <p:sldId id="312" r:id="rId3"/>
    <p:sldId id="258" r:id="rId4"/>
    <p:sldId id="276" r:id="rId5"/>
    <p:sldId id="277" r:id="rId6"/>
    <p:sldId id="313" r:id="rId7"/>
    <p:sldId id="314" r:id="rId8"/>
    <p:sldId id="315" r:id="rId9"/>
    <p:sldId id="259" r:id="rId10"/>
    <p:sldId id="260" r:id="rId11"/>
    <p:sldId id="261" r:id="rId12"/>
    <p:sldId id="262" r:id="rId13"/>
    <p:sldId id="307" r:id="rId14"/>
    <p:sldId id="308" r:id="rId15"/>
    <p:sldId id="309" r:id="rId16"/>
    <p:sldId id="310" r:id="rId17"/>
    <p:sldId id="311" r:id="rId18"/>
    <p:sldId id="278" r:id="rId19"/>
    <p:sldId id="316" r:id="rId20"/>
    <p:sldId id="297" r:id="rId21"/>
    <p:sldId id="264" r:id="rId22"/>
    <p:sldId id="300" r:id="rId23"/>
    <p:sldId id="266" r:id="rId24"/>
    <p:sldId id="267" r:id="rId25"/>
    <p:sldId id="268" r:id="rId26"/>
    <p:sldId id="269" r:id="rId27"/>
    <p:sldId id="270" r:id="rId28"/>
    <p:sldId id="271" r:id="rId29"/>
    <p:sldId id="284" r:id="rId30"/>
    <p:sldId id="287" r:id="rId31"/>
    <p:sldId id="288" r:id="rId32"/>
    <p:sldId id="289" r:id="rId33"/>
    <p:sldId id="290" r:id="rId34"/>
    <p:sldId id="285" r:id="rId35"/>
    <p:sldId id="291" r:id="rId36"/>
    <p:sldId id="292" r:id="rId37"/>
    <p:sldId id="286" r:id="rId38"/>
    <p:sldId id="293" r:id="rId39"/>
    <p:sldId id="294" r:id="rId40"/>
    <p:sldId id="295" r:id="rId41"/>
    <p:sldId id="296" r:id="rId42"/>
    <p:sldId id="274" r:id="rId4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5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06" autoAdjust="0"/>
    <p:restoredTop sz="94660"/>
  </p:normalViewPr>
  <p:slideViewPr>
    <p:cSldViewPr snapToGrid="0">
      <p:cViewPr varScale="1">
        <p:scale>
          <a:sx n="50" d="100"/>
          <a:sy n="50" d="100"/>
        </p:scale>
        <p:origin x="720" y="40"/>
      </p:cViewPr>
      <p:guideLst>
        <p:guide orient="horz" pos="2160"/>
        <p:guide pos="285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9" d="100"/>
        <a:sy n="89" d="100"/>
      </p:scale>
      <p:origin x="0" y="-862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5B5AB4-73B4-4411-AD06-F68237EBD61B}" type="datetimeFigureOut">
              <a:rPr lang="en-US" smtClean="0"/>
              <a:t>7/2/2023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A5ECE9-4845-42BB-BA80-30254EC238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531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cid:image003.jpg@01D69AF3.D148FC00" TargetMode="Externa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tx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2627313" cy="423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2628900"/>
            <a:ext cx="2627312" cy="422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9" y="6054725"/>
            <a:ext cx="174148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8000" y="2481871"/>
            <a:ext cx="6300000" cy="1265731"/>
          </a:xfrm>
        </p:spPr>
        <p:txBody>
          <a:bodyPr anchor="b">
            <a:spAutoFit/>
          </a:bodyPr>
          <a:lstStyle>
            <a:lvl1pPr>
              <a:lnSpc>
                <a:spcPts val="4500"/>
              </a:lnSpc>
              <a:defRPr sz="4500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000" y="3805202"/>
            <a:ext cx="6300000" cy="352233"/>
          </a:xfrm>
        </p:spPr>
        <p:txBody>
          <a:bodyPr>
            <a:spAutoFit/>
          </a:bodyPr>
          <a:lstStyle>
            <a:lvl1pPr marL="0" indent="0" algn="l">
              <a:lnSpc>
                <a:spcPts val="2000"/>
              </a:lnSpc>
              <a:spcBef>
                <a:spcPts val="0"/>
              </a:spcBef>
              <a:buNone/>
              <a:defRPr sz="1800" baseline="0">
                <a:solidFill>
                  <a:schemeClr val="bg1"/>
                </a:solidFill>
                <a:latin typeface="Calibri" panose="020F05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403226" y="6411916"/>
            <a:ext cx="1166812" cy="24447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November 2018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70038" y="6413603"/>
            <a:ext cx="4679950" cy="24447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Africa Academy for Tax and Financial Crime Investigation</a:t>
            </a:r>
          </a:p>
        </p:txBody>
      </p:sp>
      <p:grpSp>
        <p:nvGrpSpPr>
          <p:cNvPr id="12" name="Group 4">
            <a:extLst>
              <a:ext uri="{FF2B5EF4-FFF2-40B4-BE49-F238E27FC236}">
                <a16:creationId xmlns:a16="http://schemas.microsoft.com/office/drawing/2014/main" id="{CDC2867D-09EA-4368-81F5-A68A7F9452D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11175" y="431800"/>
            <a:ext cx="692150" cy="1439863"/>
            <a:chOff x="322" y="272"/>
            <a:chExt cx="436" cy="907"/>
          </a:xfrm>
        </p:grpSpPr>
        <p:sp>
          <p:nvSpPr>
            <p:cNvPr id="13" name="AutoShape 3">
              <a:extLst>
                <a:ext uri="{FF2B5EF4-FFF2-40B4-BE49-F238E27FC236}">
                  <a16:creationId xmlns:a16="http://schemas.microsoft.com/office/drawing/2014/main" id="{CB13C4FF-55AC-4F0E-92E1-D9DE9F619A9A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322" y="272"/>
              <a:ext cx="436" cy="9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880569A9-DD5B-4DC5-8116-B8E79D73EAEA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" y="272"/>
              <a:ext cx="214" cy="454"/>
            </a:xfrm>
            <a:custGeom>
              <a:avLst/>
              <a:gdLst>
                <a:gd name="T0" fmla="*/ 0 w 1958"/>
                <a:gd name="T1" fmla="*/ 0 h 4156"/>
                <a:gd name="T2" fmla="*/ 0 w 1958"/>
                <a:gd name="T3" fmla="*/ 0 h 4156"/>
                <a:gd name="T4" fmla="*/ 0 w 1958"/>
                <a:gd name="T5" fmla="*/ 2006 h 4156"/>
                <a:gd name="T6" fmla="*/ 1335 w 1958"/>
                <a:gd name="T7" fmla="*/ 4156 h 4156"/>
                <a:gd name="T8" fmla="*/ 1958 w 1958"/>
                <a:gd name="T9" fmla="*/ 3152 h 4156"/>
                <a:gd name="T10" fmla="*/ 0 w 1958"/>
                <a:gd name="T11" fmla="*/ 0 h 4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58" h="4156">
                  <a:moveTo>
                    <a:pt x="0" y="0"/>
                  </a:moveTo>
                  <a:lnTo>
                    <a:pt x="0" y="0"/>
                  </a:lnTo>
                  <a:lnTo>
                    <a:pt x="0" y="2006"/>
                  </a:lnTo>
                  <a:lnTo>
                    <a:pt x="1335" y="4156"/>
                  </a:lnTo>
                  <a:lnTo>
                    <a:pt x="1958" y="31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5" name="Freeform 6">
              <a:extLst>
                <a:ext uri="{FF2B5EF4-FFF2-40B4-BE49-F238E27FC236}">
                  <a16:creationId xmlns:a16="http://schemas.microsoft.com/office/drawing/2014/main" id="{B2537147-E121-4467-A2BA-2D28E962B530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" y="616"/>
              <a:ext cx="214" cy="564"/>
            </a:xfrm>
            <a:custGeom>
              <a:avLst/>
              <a:gdLst>
                <a:gd name="T0" fmla="*/ 0 w 1958"/>
                <a:gd name="T1" fmla="*/ 3154 h 5162"/>
                <a:gd name="T2" fmla="*/ 0 w 1958"/>
                <a:gd name="T3" fmla="*/ 3154 h 5162"/>
                <a:gd name="T4" fmla="*/ 0 w 1958"/>
                <a:gd name="T5" fmla="*/ 5162 h 5162"/>
                <a:gd name="T6" fmla="*/ 1958 w 1958"/>
                <a:gd name="T7" fmla="*/ 2008 h 5162"/>
                <a:gd name="T8" fmla="*/ 1958 w 1958"/>
                <a:gd name="T9" fmla="*/ 0 h 5162"/>
                <a:gd name="T10" fmla="*/ 0 w 1958"/>
                <a:gd name="T11" fmla="*/ 3154 h 5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58" h="5162">
                  <a:moveTo>
                    <a:pt x="0" y="3154"/>
                  </a:moveTo>
                  <a:lnTo>
                    <a:pt x="0" y="3154"/>
                  </a:lnTo>
                  <a:lnTo>
                    <a:pt x="0" y="5162"/>
                  </a:lnTo>
                  <a:lnTo>
                    <a:pt x="1958" y="2008"/>
                  </a:lnTo>
                  <a:lnTo>
                    <a:pt x="1958" y="0"/>
                  </a:lnTo>
                  <a:lnTo>
                    <a:pt x="0" y="3154"/>
                  </a:lnTo>
                  <a:close/>
                </a:path>
              </a:pathLst>
            </a:custGeom>
            <a:solidFill>
              <a:srgbClr val="72727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6" name="Freeform 7">
              <a:extLst>
                <a:ext uri="{FF2B5EF4-FFF2-40B4-BE49-F238E27FC236}">
                  <a16:creationId xmlns:a16="http://schemas.microsoft.com/office/drawing/2014/main" id="{C48876D3-AA47-4FF7-B613-05CB75AE2F0E}"/>
                </a:ext>
              </a:extLst>
            </p:cNvPr>
            <p:cNvSpPr>
              <a:spLocks/>
            </p:cNvSpPr>
            <p:nvPr/>
          </p:nvSpPr>
          <p:spPr bwMode="auto">
            <a:xfrm>
              <a:off x="545" y="272"/>
              <a:ext cx="215" cy="454"/>
            </a:xfrm>
            <a:custGeom>
              <a:avLst/>
              <a:gdLst>
                <a:gd name="T0" fmla="*/ 1958 w 1958"/>
                <a:gd name="T1" fmla="*/ 3152 h 4156"/>
                <a:gd name="T2" fmla="*/ 1958 w 1958"/>
                <a:gd name="T3" fmla="*/ 3152 h 4156"/>
                <a:gd name="T4" fmla="*/ 0 w 1958"/>
                <a:gd name="T5" fmla="*/ 0 h 4156"/>
                <a:gd name="T6" fmla="*/ 0 w 1958"/>
                <a:gd name="T7" fmla="*/ 2006 h 4156"/>
                <a:gd name="T8" fmla="*/ 1335 w 1958"/>
                <a:gd name="T9" fmla="*/ 4156 h 4156"/>
                <a:gd name="T10" fmla="*/ 1958 w 1958"/>
                <a:gd name="T11" fmla="*/ 3152 h 4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58" h="4156">
                  <a:moveTo>
                    <a:pt x="1958" y="3152"/>
                  </a:moveTo>
                  <a:lnTo>
                    <a:pt x="1958" y="3152"/>
                  </a:lnTo>
                  <a:lnTo>
                    <a:pt x="0" y="0"/>
                  </a:lnTo>
                  <a:lnTo>
                    <a:pt x="0" y="2006"/>
                  </a:lnTo>
                  <a:lnTo>
                    <a:pt x="1335" y="4156"/>
                  </a:lnTo>
                  <a:lnTo>
                    <a:pt x="1958" y="3152"/>
                  </a:lnTo>
                  <a:close/>
                </a:path>
              </a:pathLst>
            </a:custGeom>
            <a:solidFill>
              <a:srgbClr val="92D05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7" name="Freeform 8">
              <a:extLst>
                <a:ext uri="{FF2B5EF4-FFF2-40B4-BE49-F238E27FC236}">
                  <a16:creationId xmlns:a16="http://schemas.microsoft.com/office/drawing/2014/main" id="{C325B22A-93F1-4F70-A23A-EC3C8DDC7030}"/>
                </a:ext>
              </a:extLst>
            </p:cNvPr>
            <p:cNvSpPr>
              <a:spLocks/>
            </p:cNvSpPr>
            <p:nvPr/>
          </p:nvSpPr>
          <p:spPr bwMode="auto">
            <a:xfrm>
              <a:off x="545" y="616"/>
              <a:ext cx="215" cy="564"/>
            </a:xfrm>
            <a:custGeom>
              <a:avLst/>
              <a:gdLst>
                <a:gd name="T0" fmla="*/ 0 w 1958"/>
                <a:gd name="T1" fmla="*/ 3154 h 5162"/>
                <a:gd name="T2" fmla="*/ 0 w 1958"/>
                <a:gd name="T3" fmla="*/ 3154 h 5162"/>
                <a:gd name="T4" fmla="*/ 0 w 1958"/>
                <a:gd name="T5" fmla="*/ 5162 h 5162"/>
                <a:gd name="T6" fmla="*/ 1958 w 1958"/>
                <a:gd name="T7" fmla="*/ 2008 h 5162"/>
                <a:gd name="T8" fmla="*/ 1958 w 1958"/>
                <a:gd name="T9" fmla="*/ 0 h 5162"/>
                <a:gd name="T10" fmla="*/ 0 w 1958"/>
                <a:gd name="T11" fmla="*/ 3154 h 5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58" h="5162">
                  <a:moveTo>
                    <a:pt x="0" y="3154"/>
                  </a:moveTo>
                  <a:lnTo>
                    <a:pt x="0" y="3154"/>
                  </a:lnTo>
                  <a:lnTo>
                    <a:pt x="0" y="5162"/>
                  </a:lnTo>
                  <a:lnTo>
                    <a:pt x="1958" y="2008"/>
                  </a:lnTo>
                  <a:lnTo>
                    <a:pt x="1958" y="0"/>
                  </a:lnTo>
                  <a:lnTo>
                    <a:pt x="0" y="3154"/>
                  </a:lnTo>
                  <a:close/>
                </a:path>
              </a:pathLst>
            </a:custGeom>
            <a:solidFill>
              <a:srgbClr val="72727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82D3A194-C0D3-4A14-84DD-8CFC123B0C5A}"/>
              </a:ext>
            </a:extLst>
          </p:cNvPr>
          <p:cNvPicPr/>
          <p:nvPr userDrawn="1"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4975" y="499634"/>
            <a:ext cx="5734050" cy="8286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6922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tx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baseline="0">
                <a:solidFill>
                  <a:schemeClr val="bg1"/>
                </a:solidFill>
                <a:latin typeface="Calibri" panose="020F0502020204030204" pitchFamily="34" charset="0"/>
              </a:defRPr>
            </a:lvl1pPr>
            <a:lvl2pPr marL="742950" indent="-285750">
              <a:buClr>
                <a:schemeClr val="tx1"/>
              </a:buClr>
              <a:buFont typeface="Arial" panose="020B0604020202020204" pitchFamily="34" charset="0"/>
              <a:buChar char="•"/>
              <a:defRPr baseline="0">
                <a:solidFill>
                  <a:schemeClr val="bg1"/>
                </a:solidFill>
                <a:latin typeface="Calibri" panose="020F0502020204030204" pitchFamily="34" charset="0"/>
              </a:defRPr>
            </a:lvl2pPr>
            <a:lvl3pPr marL="1143000" indent="-228600">
              <a:buFont typeface="Arial" panose="020B0604020202020204" pitchFamily="34" charset="0"/>
              <a:buChar char="•"/>
              <a:defRPr baseline="0">
                <a:solidFill>
                  <a:schemeClr val="bg1"/>
                </a:solidFill>
                <a:latin typeface="Calibri" panose="020F0502020204030204" pitchFamily="34" charset="0"/>
              </a:defRPr>
            </a:lvl3pPr>
            <a:lvl4pPr marL="1600200" indent="-228600">
              <a:buFont typeface="Arial" panose="020B0604020202020204" pitchFamily="34" charset="0"/>
              <a:buChar char="•"/>
              <a:defRPr baseline="0">
                <a:solidFill>
                  <a:schemeClr val="bg1"/>
                </a:solidFill>
                <a:latin typeface="Calibri" panose="020F0502020204030204" pitchFamily="34" charset="0"/>
              </a:defRPr>
            </a:lvl4pPr>
            <a:lvl5pPr marL="2057400" indent="-228600">
              <a:buFont typeface="Arial" panose="020B0604020202020204" pitchFamily="34" charset="0"/>
              <a:buChar char="•"/>
              <a:defRPr baseline="0">
                <a:solidFill>
                  <a:schemeClr val="bg1"/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03226" y="6411915"/>
            <a:ext cx="1199331" cy="24447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November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02557" y="6424222"/>
            <a:ext cx="4679950" cy="24447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Africa Academy for Tax and Financial Crime Investigation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1AA2AD-4ABD-40E1-928E-6C7D7FF4C28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7932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bg>
      <p:bgPr>
        <a:solidFill>
          <a:schemeClr val="tx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3088" y="5327650"/>
            <a:ext cx="950912" cy="153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0000" y="2919600"/>
            <a:ext cx="6624000" cy="1058400"/>
          </a:xfrm>
        </p:spPr>
        <p:txBody>
          <a:bodyPr/>
          <a:lstStyle>
            <a:lvl1pPr algn="ctr">
              <a:lnSpc>
                <a:spcPts val="3700"/>
              </a:lnSpc>
              <a:defRPr sz="3700" b="0" i="0" cap="all" baseline="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03226" y="6411915"/>
            <a:ext cx="1161623" cy="24447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November 2018</a:t>
            </a:r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64849" y="6411915"/>
            <a:ext cx="4679950" cy="24447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Africa Academy for Tax and Financial Crime Investigation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1AA2AD-4ABD-40E1-928E-6C7D7FF4C282}" type="slidenum">
              <a:rPr lang="en-GB" smtClean="0"/>
              <a:t>‹#›</a:t>
            </a:fld>
            <a:endParaRPr lang="en-GB" dirty="0"/>
          </a:p>
        </p:txBody>
      </p:sp>
      <p:grpSp>
        <p:nvGrpSpPr>
          <p:cNvPr id="14" name="Group 4">
            <a:extLst>
              <a:ext uri="{FF2B5EF4-FFF2-40B4-BE49-F238E27FC236}">
                <a16:creationId xmlns:a16="http://schemas.microsoft.com/office/drawing/2014/main" id="{8C86F674-F7C4-40B8-B313-E8B1A4CD0E3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28772" y="642181"/>
            <a:ext cx="631228" cy="1313128"/>
            <a:chOff x="322" y="272"/>
            <a:chExt cx="436" cy="907"/>
          </a:xfrm>
        </p:grpSpPr>
        <p:sp>
          <p:nvSpPr>
            <p:cNvPr id="15" name="AutoShape 3">
              <a:extLst>
                <a:ext uri="{FF2B5EF4-FFF2-40B4-BE49-F238E27FC236}">
                  <a16:creationId xmlns:a16="http://schemas.microsoft.com/office/drawing/2014/main" id="{E217B0D0-4D81-4DF8-AC17-B07E7A1F3843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322" y="272"/>
              <a:ext cx="436" cy="9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72213B58-2A0A-42D9-B87E-C4D3AA14A164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" y="272"/>
              <a:ext cx="214" cy="454"/>
            </a:xfrm>
            <a:custGeom>
              <a:avLst/>
              <a:gdLst>
                <a:gd name="T0" fmla="*/ 0 w 1958"/>
                <a:gd name="T1" fmla="*/ 0 h 4156"/>
                <a:gd name="T2" fmla="*/ 0 w 1958"/>
                <a:gd name="T3" fmla="*/ 0 h 4156"/>
                <a:gd name="T4" fmla="*/ 0 w 1958"/>
                <a:gd name="T5" fmla="*/ 2006 h 4156"/>
                <a:gd name="T6" fmla="*/ 1335 w 1958"/>
                <a:gd name="T7" fmla="*/ 4156 h 4156"/>
                <a:gd name="T8" fmla="*/ 1958 w 1958"/>
                <a:gd name="T9" fmla="*/ 3152 h 4156"/>
                <a:gd name="T10" fmla="*/ 0 w 1958"/>
                <a:gd name="T11" fmla="*/ 0 h 4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58" h="4156">
                  <a:moveTo>
                    <a:pt x="0" y="0"/>
                  </a:moveTo>
                  <a:lnTo>
                    <a:pt x="0" y="0"/>
                  </a:lnTo>
                  <a:lnTo>
                    <a:pt x="0" y="2006"/>
                  </a:lnTo>
                  <a:lnTo>
                    <a:pt x="1335" y="4156"/>
                  </a:lnTo>
                  <a:lnTo>
                    <a:pt x="1958" y="31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7" name="Freeform 6">
              <a:extLst>
                <a:ext uri="{FF2B5EF4-FFF2-40B4-BE49-F238E27FC236}">
                  <a16:creationId xmlns:a16="http://schemas.microsoft.com/office/drawing/2014/main" id="{7B5CE501-D098-4463-9404-3BBBD8AD19B4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" y="616"/>
              <a:ext cx="214" cy="564"/>
            </a:xfrm>
            <a:custGeom>
              <a:avLst/>
              <a:gdLst>
                <a:gd name="T0" fmla="*/ 0 w 1958"/>
                <a:gd name="T1" fmla="*/ 3154 h 5162"/>
                <a:gd name="T2" fmla="*/ 0 w 1958"/>
                <a:gd name="T3" fmla="*/ 3154 h 5162"/>
                <a:gd name="T4" fmla="*/ 0 w 1958"/>
                <a:gd name="T5" fmla="*/ 5162 h 5162"/>
                <a:gd name="T6" fmla="*/ 1958 w 1958"/>
                <a:gd name="T7" fmla="*/ 2008 h 5162"/>
                <a:gd name="T8" fmla="*/ 1958 w 1958"/>
                <a:gd name="T9" fmla="*/ 0 h 5162"/>
                <a:gd name="T10" fmla="*/ 0 w 1958"/>
                <a:gd name="T11" fmla="*/ 3154 h 5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58" h="5162">
                  <a:moveTo>
                    <a:pt x="0" y="3154"/>
                  </a:moveTo>
                  <a:lnTo>
                    <a:pt x="0" y="3154"/>
                  </a:lnTo>
                  <a:lnTo>
                    <a:pt x="0" y="5162"/>
                  </a:lnTo>
                  <a:lnTo>
                    <a:pt x="1958" y="2008"/>
                  </a:lnTo>
                  <a:lnTo>
                    <a:pt x="1958" y="0"/>
                  </a:lnTo>
                  <a:lnTo>
                    <a:pt x="0" y="3154"/>
                  </a:lnTo>
                  <a:close/>
                </a:path>
              </a:pathLst>
            </a:custGeom>
            <a:solidFill>
              <a:srgbClr val="72727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8" name="Freeform 7">
              <a:extLst>
                <a:ext uri="{FF2B5EF4-FFF2-40B4-BE49-F238E27FC236}">
                  <a16:creationId xmlns:a16="http://schemas.microsoft.com/office/drawing/2014/main" id="{7F2F0A6D-6F78-4C23-9D93-8DAD338B7601}"/>
                </a:ext>
              </a:extLst>
            </p:cNvPr>
            <p:cNvSpPr>
              <a:spLocks/>
            </p:cNvSpPr>
            <p:nvPr/>
          </p:nvSpPr>
          <p:spPr bwMode="auto">
            <a:xfrm>
              <a:off x="545" y="272"/>
              <a:ext cx="215" cy="454"/>
            </a:xfrm>
            <a:custGeom>
              <a:avLst/>
              <a:gdLst>
                <a:gd name="T0" fmla="*/ 1958 w 1958"/>
                <a:gd name="T1" fmla="*/ 3152 h 4156"/>
                <a:gd name="T2" fmla="*/ 1958 w 1958"/>
                <a:gd name="T3" fmla="*/ 3152 h 4156"/>
                <a:gd name="T4" fmla="*/ 0 w 1958"/>
                <a:gd name="T5" fmla="*/ 0 h 4156"/>
                <a:gd name="T6" fmla="*/ 0 w 1958"/>
                <a:gd name="T7" fmla="*/ 2006 h 4156"/>
                <a:gd name="T8" fmla="*/ 1335 w 1958"/>
                <a:gd name="T9" fmla="*/ 4156 h 4156"/>
                <a:gd name="T10" fmla="*/ 1958 w 1958"/>
                <a:gd name="T11" fmla="*/ 3152 h 4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58" h="4156">
                  <a:moveTo>
                    <a:pt x="1958" y="3152"/>
                  </a:moveTo>
                  <a:lnTo>
                    <a:pt x="1958" y="3152"/>
                  </a:lnTo>
                  <a:lnTo>
                    <a:pt x="0" y="0"/>
                  </a:lnTo>
                  <a:lnTo>
                    <a:pt x="0" y="2006"/>
                  </a:lnTo>
                  <a:lnTo>
                    <a:pt x="1335" y="4156"/>
                  </a:lnTo>
                  <a:lnTo>
                    <a:pt x="1958" y="3152"/>
                  </a:lnTo>
                  <a:close/>
                </a:path>
              </a:pathLst>
            </a:custGeom>
            <a:solidFill>
              <a:srgbClr val="92D05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9" name="Freeform 8">
              <a:extLst>
                <a:ext uri="{FF2B5EF4-FFF2-40B4-BE49-F238E27FC236}">
                  <a16:creationId xmlns:a16="http://schemas.microsoft.com/office/drawing/2014/main" id="{6E9303DE-0147-40FB-8E83-89162FC33B9A}"/>
                </a:ext>
              </a:extLst>
            </p:cNvPr>
            <p:cNvSpPr>
              <a:spLocks/>
            </p:cNvSpPr>
            <p:nvPr/>
          </p:nvSpPr>
          <p:spPr bwMode="auto">
            <a:xfrm>
              <a:off x="545" y="616"/>
              <a:ext cx="215" cy="564"/>
            </a:xfrm>
            <a:custGeom>
              <a:avLst/>
              <a:gdLst>
                <a:gd name="T0" fmla="*/ 0 w 1958"/>
                <a:gd name="T1" fmla="*/ 3154 h 5162"/>
                <a:gd name="T2" fmla="*/ 0 w 1958"/>
                <a:gd name="T3" fmla="*/ 3154 h 5162"/>
                <a:gd name="T4" fmla="*/ 0 w 1958"/>
                <a:gd name="T5" fmla="*/ 5162 h 5162"/>
                <a:gd name="T6" fmla="*/ 1958 w 1958"/>
                <a:gd name="T7" fmla="*/ 2008 h 5162"/>
                <a:gd name="T8" fmla="*/ 1958 w 1958"/>
                <a:gd name="T9" fmla="*/ 0 h 5162"/>
                <a:gd name="T10" fmla="*/ 0 w 1958"/>
                <a:gd name="T11" fmla="*/ 3154 h 5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58" h="5162">
                  <a:moveTo>
                    <a:pt x="0" y="3154"/>
                  </a:moveTo>
                  <a:lnTo>
                    <a:pt x="0" y="3154"/>
                  </a:lnTo>
                  <a:lnTo>
                    <a:pt x="0" y="5162"/>
                  </a:lnTo>
                  <a:lnTo>
                    <a:pt x="1958" y="2008"/>
                  </a:lnTo>
                  <a:lnTo>
                    <a:pt x="1958" y="0"/>
                  </a:lnTo>
                  <a:lnTo>
                    <a:pt x="0" y="3154"/>
                  </a:lnTo>
                  <a:close/>
                </a:path>
              </a:pathLst>
            </a:custGeom>
            <a:solidFill>
              <a:srgbClr val="72727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3852700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1_Section Header">
    <p:bg>
      <p:bgPr>
        <a:solidFill>
          <a:schemeClr val="tx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0000" y="2919600"/>
            <a:ext cx="6624000" cy="1058400"/>
          </a:xfrm>
        </p:spPr>
        <p:txBody>
          <a:bodyPr/>
          <a:lstStyle>
            <a:lvl1pPr algn="ctr">
              <a:lnSpc>
                <a:spcPts val="3591"/>
              </a:lnSpc>
              <a:defRPr sz="3591" b="0" i="0" cap="all" baseline="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084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3088" y="5327650"/>
            <a:ext cx="950912" cy="153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6"/>
          <p:cNvSpPr>
            <a:spLocks noChangeArrowheads="1"/>
          </p:cNvSpPr>
          <p:nvPr/>
        </p:nvSpPr>
        <p:spPr bwMode="auto">
          <a:xfrm>
            <a:off x="503239" y="1306513"/>
            <a:ext cx="8154987" cy="0"/>
          </a:xfrm>
          <a:prstGeom prst="rect">
            <a:avLst/>
          </a:prstGeom>
          <a:noFill/>
          <a:ln w="63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endParaRPr lang="fr-FR" altLang="en-US" sz="2000" dirty="0">
              <a:latin typeface="Helvetica 65 Medium"/>
            </a:endParaRPr>
          </a:p>
        </p:txBody>
      </p: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1079500" y="238125"/>
            <a:ext cx="7416800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n-US" dirty="0"/>
              <a:t>Click to </a:t>
            </a:r>
            <a:r>
              <a:rPr lang="fr-FR" altLang="en-US" dirty="0" err="1"/>
              <a:t>edit</a:t>
            </a:r>
            <a:r>
              <a:rPr lang="fr-FR" altLang="en-US" dirty="0"/>
              <a:t> Slide </a:t>
            </a:r>
            <a:r>
              <a:rPr lang="fr-FR" altLang="en-US" dirty="0" err="1"/>
              <a:t>title</a:t>
            </a:r>
            <a:br>
              <a:rPr lang="fr-FR" altLang="en-US" dirty="0"/>
            </a:br>
            <a:r>
              <a:rPr lang="fr-FR" altLang="en-US" dirty="0"/>
              <a:t>Slide </a:t>
            </a:r>
            <a:r>
              <a:rPr lang="fr-FR" altLang="en-US" dirty="0" err="1"/>
              <a:t>title</a:t>
            </a:r>
            <a:r>
              <a:rPr lang="fr-FR" altLang="en-US" dirty="0"/>
              <a:t> can </a:t>
            </a:r>
            <a:r>
              <a:rPr lang="fr-FR" altLang="en-US" dirty="0" err="1"/>
              <a:t>be</a:t>
            </a:r>
            <a:r>
              <a:rPr lang="fr-FR" altLang="en-US" dirty="0"/>
              <a:t> </a:t>
            </a:r>
            <a:r>
              <a:rPr lang="fr-FR" altLang="en-US" dirty="0" err="1"/>
              <a:t>extended</a:t>
            </a:r>
            <a:r>
              <a:rPr lang="fr-FR" altLang="en-US" dirty="0"/>
              <a:t> to </a:t>
            </a:r>
            <a:r>
              <a:rPr lang="fr-FR" altLang="en-US" dirty="0" err="1"/>
              <a:t>two</a:t>
            </a:r>
            <a:r>
              <a:rPr lang="fr-FR" altLang="en-US" dirty="0"/>
              <a:t> </a:t>
            </a:r>
            <a:r>
              <a:rPr lang="fr-FR" altLang="en-US" dirty="0" err="1"/>
              <a:t>lines</a:t>
            </a:r>
            <a:endParaRPr lang="en-US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68314" y="1600202"/>
            <a:ext cx="8218487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n-US" dirty="0"/>
              <a:t>Cliquez pour modifier les styles du texte du masque</a:t>
            </a:r>
          </a:p>
          <a:p>
            <a:pPr lvl="1"/>
            <a:r>
              <a:rPr lang="fr-FR" altLang="en-US" dirty="0"/>
              <a:t>Deuxième niveau</a:t>
            </a:r>
          </a:p>
          <a:p>
            <a:pPr lvl="2"/>
            <a:r>
              <a:rPr lang="fr-FR" altLang="en-US" dirty="0"/>
              <a:t>Troisième niveau</a:t>
            </a:r>
          </a:p>
          <a:p>
            <a:pPr lvl="3"/>
            <a:r>
              <a:rPr lang="fr-FR" altLang="en-US" dirty="0"/>
              <a:t>Quatrième niveau</a:t>
            </a:r>
          </a:p>
          <a:p>
            <a:pPr lvl="4"/>
            <a:r>
              <a:rPr lang="fr-FR" altLang="en-US" dirty="0"/>
              <a:t>Cinquième niveau</a:t>
            </a:r>
            <a:endParaRPr lang="en-US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3226" y="6411915"/>
            <a:ext cx="900113" cy="244475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baseline="0">
                <a:solidFill>
                  <a:schemeClr val="tx1"/>
                </a:solidFill>
                <a:latin typeface="Arial"/>
              </a:defRPr>
            </a:lvl1pPr>
          </a:lstStyle>
          <a:p>
            <a:r>
              <a:rPr lang="en-US" dirty="0"/>
              <a:t>November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68426" y="6411915"/>
            <a:ext cx="4679950" cy="244475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kern="1200" baseline="0">
                <a:solidFill>
                  <a:schemeClr val="tx1"/>
                </a:solidFill>
                <a:latin typeface="Arial"/>
              </a:defRPr>
            </a:lvl1pPr>
          </a:lstStyle>
          <a:p>
            <a:r>
              <a:rPr lang="en-US" dirty="0"/>
              <a:t>Africa Academy for Tax and Financial Crime Investigation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0763" y="6411915"/>
            <a:ext cx="341312" cy="244475"/>
          </a:xfrm>
          <a:prstGeom prst="rect">
            <a:avLst/>
          </a:prstGeom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006299"/>
                </a:solidFill>
                <a:latin typeface="Arial" pitchFamily="34" charset="0"/>
              </a:defRPr>
            </a:lvl1pPr>
          </a:lstStyle>
          <a:p>
            <a:fld id="{941AA2AD-4ABD-40E1-928E-6C7D7FF4C282}" type="slidenum">
              <a:rPr lang="en-GB" smtClean="0"/>
              <a:t>‹#›</a:t>
            </a:fld>
            <a:endParaRPr lang="en-GB" dirty="0"/>
          </a:p>
        </p:txBody>
      </p:sp>
      <p:grpSp>
        <p:nvGrpSpPr>
          <p:cNvPr id="10" name="Group 4">
            <a:extLst>
              <a:ext uri="{FF2B5EF4-FFF2-40B4-BE49-F238E27FC236}">
                <a16:creationId xmlns:a16="http://schemas.microsoft.com/office/drawing/2014/main" id="{077FA898-5220-4D56-8670-FDCA6BC951D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72196" y="201610"/>
            <a:ext cx="506806" cy="1054296"/>
            <a:chOff x="322" y="272"/>
            <a:chExt cx="436" cy="907"/>
          </a:xfrm>
        </p:grpSpPr>
        <p:sp>
          <p:nvSpPr>
            <p:cNvPr id="11" name="AutoShape 3">
              <a:extLst>
                <a:ext uri="{FF2B5EF4-FFF2-40B4-BE49-F238E27FC236}">
                  <a16:creationId xmlns:a16="http://schemas.microsoft.com/office/drawing/2014/main" id="{4670841D-A184-4C91-B468-0EF45824627E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322" y="272"/>
              <a:ext cx="436" cy="9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39BC3780-2645-4F96-B167-35CBE975EF61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" y="272"/>
              <a:ext cx="214" cy="454"/>
            </a:xfrm>
            <a:custGeom>
              <a:avLst/>
              <a:gdLst>
                <a:gd name="T0" fmla="*/ 0 w 1958"/>
                <a:gd name="T1" fmla="*/ 0 h 4156"/>
                <a:gd name="T2" fmla="*/ 0 w 1958"/>
                <a:gd name="T3" fmla="*/ 0 h 4156"/>
                <a:gd name="T4" fmla="*/ 0 w 1958"/>
                <a:gd name="T5" fmla="*/ 2006 h 4156"/>
                <a:gd name="T6" fmla="*/ 1335 w 1958"/>
                <a:gd name="T7" fmla="*/ 4156 h 4156"/>
                <a:gd name="T8" fmla="*/ 1958 w 1958"/>
                <a:gd name="T9" fmla="*/ 3152 h 4156"/>
                <a:gd name="T10" fmla="*/ 0 w 1958"/>
                <a:gd name="T11" fmla="*/ 0 h 4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58" h="4156">
                  <a:moveTo>
                    <a:pt x="0" y="0"/>
                  </a:moveTo>
                  <a:lnTo>
                    <a:pt x="0" y="0"/>
                  </a:lnTo>
                  <a:lnTo>
                    <a:pt x="0" y="2006"/>
                  </a:lnTo>
                  <a:lnTo>
                    <a:pt x="1335" y="4156"/>
                  </a:lnTo>
                  <a:lnTo>
                    <a:pt x="1958" y="31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01AE440F-BCA1-40C3-8889-EA39A3D3DC36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" y="616"/>
              <a:ext cx="214" cy="564"/>
            </a:xfrm>
            <a:custGeom>
              <a:avLst/>
              <a:gdLst>
                <a:gd name="T0" fmla="*/ 0 w 1958"/>
                <a:gd name="T1" fmla="*/ 3154 h 5162"/>
                <a:gd name="T2" fmla="*/ 0 w 1958"/>
                <a:gd name="T3" fmla="*/ 3154 h 5162"/>
                <a:gd name="T4" fmla="*/ 0 w 1958"/>
                <a:gd name="T5" fmla="*/ 5162 h 5162"/>
                <a:gd name="T6" fmla="*/ 1958 w 1958"/>
                <a:gd name="T7" fmla="*/ 2008 h 5162"/>
                <a:gd name="T8" fmla="*/ 1958 w 1958"/>
                <a:gd name="T9" fmla="*/ 0 h 5162"/>
                <a:gd name="T10" fmla="*/ 0 w 1958"/>
                <a:gd name="T11" fmla="*/ 3154 h 5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58" h="5162">
                  <a:moveTo>
                    <a:pt x="0" y="3154"/>
                  </a:moveTo>
                  <a:lnTo>
                    <a:pt x="0" y="3154"/>
                  </a:lnTo>
                  <a:lnTo>
                    <a:pt x="0" y="5162"/>
                  </a:lnTo>
                  <a:lnTo>
                    <a:pt x="1958" y="2008"/>
                  </a:lnTo>
                  <a:lnTo>
                    <a:pt x="1958" y="0"/>
                  </a:lnTo>
                  <a:lnTo>
                    <a:pt x="0" y="3154"/>
                  </a:lnTo>
                  <a:close/>
                </a:path>
              </a:pathLst>
            </a:custGeom>
            <a:solidFill>
              <a:srgbClr val="72727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D17E375C-E75C-417D-B202-F8088A3E5ADB}"/>
                </a:ext>
              </a:extLst>
            </p:cNvPr>
            <p:cNvSpPr>
              <a:spLocks/>
            </p:cNvSpPr>
            <p:nvPr/>
          </p:nvSpPr>
          <p:spPr bwMode="auto">
            <a:xfrm>
              <a:off x="545" y="272"/>
              <a:ext cx="215" cy="454"/>
            </a:xfrm>
            <a:custGeom>
              <a:avLst/>
              <a:gdLst>
                <a:gd name="T0" fmla="*/ 1958 w 1958"/>
                <a:gd name="T1" fmla="*/ 3152 h 4156"/>
                <a:gd name="T2" fmla="*/ 1958 w 1958"/>
                <a:gd name="T3" fmla="*/ 3152 h 4156"/>
                <a:gd name="T4" fmla="*/ 0 w 1958"/>
                <a:gd name="T5" fmla="*/ 0 h 4156"/>
                <a:gd name="T6" fmla="*/ 0 w 1958"/>
                <a:gd name="T7" fmla="*/ 2006 h 4156"/>
                <a:gd name="T8" fmla="*/ 1335 w 1958"/>
                <a:gd name="T9" fmla="*/ 4156 h 4156"/>
                <a:gd name="T10" fmla="*/ 1958 w 1958"/>
                <a:gd name="T11" fmla="*/ 3152 h 4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58" h="4156">
                  <a:moveTo>
                    <a:pt x="1958" y="3152"/>
                  </a:moveTo>
                  <a:lnTo>
                    <a:pt x="1958" y="3152"/>
                  </a:lnTo>
                  <a:lnTo>
                    <a:pt x="0" y="0"/>
                  </a:lnTo>
                  <a:lnTo>
                    <a:pt x="0" y="2006"/>
                  </a:lnTo>
                  <a:lnTo>
                    <a:pt x="1335" y="4156"/>
                  </a:lnTo>
                  <a:lnTo>
                    <a:pt x="1958" y="3152"/>
                  </a:lnTo>
                  <a:close/>
                </a:path>
              </a:pathLst>
            </a:custGeom>
            <a:solidFill>
              <a:srgbClr val="92D05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73CF473C-BB5C-464B-87F8-AAE659EEE7A9}"/>
                </a:ext>
              </a:extLst>
            </p:cNvPr>
            <p:cNvSpPr>
              <a:spLocks/>
            </p:cNvSpPr>
            <p:nvPr/>
          </p:nvSpPr>
          <p:spPr bwMode="auto">
            <a:xfrm>
              <a:off x="545" y="616"/>
              <a:ext cx="215" cy="564"/>
            </a:xfrm>
            <a:custGeom>
              <a:avLst/>
              <a:gdLst>
                <a:gd name="T0" fmla="*/ 0 w 1958"/>
                <a:gd name="T1" fmla="*/ 3154 h 5162"/>
                <a:gd name="T2" fmla="*/ 0 w 1958"/>
                <a:gd name="T3" fmla="*/ 3154 h 5162"/>
                <a:gd name="T4" fmla="*/ 0 w 1958"/>
                <a:gd name="T5" fmla="*/ 5162 h 5162"/>
                <a:gd name="T6" fmla="*/ 1958 w 1958"/>
                <a:gd name="T7" fmla="*/ 2008 h 5162"/>
                <a:gd name="T8" fmla="*/ 1958 w 1958"/>
                <a:gd name="T9" fmla="*/ 0 h 5162"/>
                <a:gd name="T10" fmla="*/ 0 w 1958"/>
                <a:gd name="T11" fmla="*/ 3154 h 5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58" h="5162">
                  <a:moveTo>
                    <a:pt x="0" y="3154"/>
                  </a:moveTo>
                  <a:lnTo>
                    <a:pt x="0" y="3154"/>
                  </a:lnTo>
                  <a:lnTo>
                    <a:pt x="0" y="5162"/>
                  </a:lnTo>
                  <a:lnTo>
                    <a:pt x="1958" y="2008"/>
                  </a:lnTo>
                  <a:lnTo>
                    <a:pt x="1958" y="0"/>
                  </a:lnTo>
                  <a:lnTo>
                    <a:pt x="0" y="3154"/>
                  </a:lnTo>
                  <a:close/>
                </a:path>
              </a:pathLst>
            </a:custGeom>
            <a:solidFill>
              <a:srgbClr val="72727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kern="1200" baseline="0">
          <a:solidFill>
            <a:schemeClr val="bg1"/>
          </a:solidFill>
          <a:latin typeface="Calibri" panose="020F0502020204030204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 baseline="0">
          <a:solidFill>
            <a:schemeClr val="bg1"/>
          </a:solidFill>
          <a:latin typeface="Calibri" panose="020F0502020204030204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 pitchFamily="34" charset="0"/>
        <a:buChar char="–"/>
        <a:defRPr sz="2800" kern="1200" baseline="0">
          <a:solidFill>
            <a:schemeClr val="bg1"/>
          </a:solidFill>
          <a:latin typeface="Calibri" panose="020F0502020204030204" pitchFamily="34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 baseline="0">
          <a:solidFill>
            <a:schemeClr val="bg1"/>
          </a:solidFill>
          <a:latin typeface="Calibri" panose="020F0502020204030204" pitchFamily="34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 baseline="0">
          <a:solidFill>
            <a:schemeClr val="bg1"/>
          </a:solidFill>
          <a:latin typeface="Calibri" panose="020F0502020204030204" pitchFamily="34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 baseline="0">
          <a:solidFill>
            <a:schemeClr val="bg1"/>
          </a:solidFill>
          <a:latin typeface="Calibri" panose="020F05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url?q=http://eofdreams.com/bank.html&amp;sa=U&amp;ei=-ER1U_elA4OSqgar-IGwCA&amp;ved=0CC4Q9QEwAA&amp;usg=AFQjCNHpBW5rlETCVkYJOmsZDVIYiSfX7g" TargetMode="External"/><Relationship Id="rId3" Type="http://schemas.openxmlformats.org/officeDocument/2006/relationships/image" Target="../media/image12.jpeg"/><Relationship Id="rId7" Type="http://schemas.openxmlformats.org/officeDocument/2006/relationships/image" Target="../media/image11.jpeg"/><Relationship Id="rId2" Type="http://schemas.openxmlformats.org/officeDocument/2006/relationships/hyperlink" Target="https://www.google.com/url?q=http://www.skf.com/group/news-and-media/media-downloads/factories-and-buildings/index.html?id%3D21-39128%26title%3DJinan%2Bfactory%26description%3DBearing%2Band%2Bhub%2Bunit%2Bfactory%2Bin%2BJinan,%2BShandong%2BProvince%2Bin%2BChina%26format%3Djpg%26fileLength%3D1.2%2BMB%26width%3D1733%26height%3D1153%26filePath%3DD:\skftemp\downloads\Jinan%20factory%200901d196802241c3.jpg%26imagePath%3D/binary/21-105896/full/Jinan-factory.jpg&amp;sa=U&amp;ei=30N1U4OsCc-FqgbklILwCw&amp;ved=0CEoQ9QEwDg&amp;usg=AFQjCNGsCUVN0E1INHF0G4u5NB6KqfuEQw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google.com/url?q=http://thetrustadvisor.com/tag/banks&amp;sa=U&amp;ei=90J1U7fYC9aXqAbGo4KIAQ&amp;ved=0CDQQ9QEwAw&amp;usg=AFQjCNGTuoPW0Ue8agfjJstzpV9nrQe9UQ" TargetMode="External"/><Relationship Id="rId5" Type="http://schemas.openxmlformats.org/officeDocument/2006/relationships/image" Target="../media/image13.jpeg"/><Relationship Id="rId4" Type="http://schemas.openxmlformats.org/officeDocument/2006/relationships/hyperlink" Target="https://www.google.com/url?q=http://en.wikipedia.org/wiki/Factory&amp;sa=U&amp;ei=30N1U4OsCc-FqgbklILwCw&amp;ved=0CC4Q9QEwAA&amp;usg=AFQjCNGSUMmNA2hBGkP0g4XorBydoHXJVA" TargetMode="External"/><Relationship Id="rId9" Type="http://schemas.openxmlformats.org/officeDocument/2006/relationships/image" Target="../media/image14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url?q=http://eofdreams.com/bank.html&amp;sa=U&amp;ei=-ER1U_elA4OSqgar-IGwCA&amp;ved=0CC4Q9QEwAA&amp;usg=AFQjCNHpBW5rlETCVkYJOmsZDVIYiSfX7g" TargetMode="External"/><Relationship Id="rId3" Type="http://schemas.openxmlformats.org/officeDocument/2006/relationships/image" Target="../media/image11.jpeg"/><Relationship Id="rId7" Type="http://schemas.openxmlformats.org/officeDocument/2006/relationships/image" Target="../media/image13.jpeg"/><Relationship Id="rId2" Type="http://schemas.openxmlformats.org/officeDocument/2006/relationships/hyperlink" Target="https://www.google.com/url?q=http://thetrustadvisor.com/tag/banks&amp;sa=U&amp;ei=90J1U7fYC9aXqAbGo4KIAQ&amp;ved=0CDQQ9QEwAw&amp;usg=AFQjCNGTuoPW0Ue8agfjJstzpV9nrQe9UQ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google.com/url?q=http://en.wikipedia.org/wiki/Factory&amp;sa=U&amp;ei=30N1U4OsCc-FqgbklILwCw&amp;ved=0CC4Q9QEwAA&amp;usg=AFQjCNGSUMmNA2hBGkP0g4XorBydoHXJVA" TargetMode="External"/><Relationship Id="rId5" Type="http://schemas.openxmlformats.org/officeDocument/2006/relationships/image" Target="../media/image12.jpeg"/><Relationship Id="rId4" Type="http://schemas.openxmlformats.org/officeDocument/2006/relationships/hyperlink" Target="https://www.google.com/url?q=http://www.skf.com/group/news-and-media/media-downloads/factories-and-buildings/index.html?id%3D21-39128%26title%3DJinan%2Bfactory%26description%3DBearing%2Band%2Bhub%2Bunit%2Bfactory%2Bin%2BJinan,%2BShandong%2BProvince%2Bin%2BChina%26format%3Djpg%26fileLength%3D1.2%2BMB%26width%3D1733%26height%3D1153%26filePath%3DD:\skftemp\downloads\Jinan%20factory%200901d196802241c3.jpg%26imagePath%3D/binary/21-105896/full/Jinan-factory.jpg&amp;sa=U&amp;ei=30N1U4OsCc-FqgbklILwCw&amp;ved=0CEoQ9QEwDg&amp;usg=AFQjCNGsCUVN0E1INHF0G4u5NB6KqfuEQw" TargetMode="External"/><Relationship Id="rId9" Type="http://schemas.openxmlformats.org/officeDocument/2006/relationships/image" Target="../media/image1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hyperlink" Target="https://www.google.com/url?q=http://www.crunchyrock.com/2011/06/lentil-spaghetti-sauce.html&amp;sa=U&amp;ei=bkR1U-qzIYKSqAanlICIDw&amp;ved=0CFAQ9QEwETg8&amp;usg=AFQjCNGvh2JVX4nZ14PKBHo3u13xM5HoZg" TargetMode="Externa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url?q=http://eofdreams.com/bank.html&amp;sa=U&amp;ei=-ER1U_elA4OSqgar-IGwCA&amp;ved=0CC4Q9QEwAA&amp;usg=AFQjCNHpBW5rlETCVkYJOmsZDVIYiSfX7g" TargetMode="External"/><Relationship Id="rId3" Type="http://schemas.openxmlformats.org/officeDocument/2006/relationships/image" Target="../media/image12.jpeg"/><Relationship Id="rId7" Type="http://schemas.openxmlformats.org/officeDocument/2006/relationships/image" Target="../media/image11.jpeg"/><Relationship Id="rId2" Type="http://schemas.openxmlformats.org/officeDocument/2006/relationships/hyperlink" Target="https://www.google.com/url?q=http://www.skf.com/group/news-and-media/media-downloads/factories-and-buildings/index.html?id%3D21-39128%26title%3DJinan%2Bfactory%26description%3DBearing%2Band%2Bhub%2Bunit%2Bfactory%2Bin%2BJinan,%2BShandong%2BProvince%2Bin%2BChina%26format%3Djpg%26fileLength%3D1.2%2BMB%26width%3D1733%26height%3D1153%26filePath%3DD:\skftemp\downloads\Jinan%20factory%200901d196802241c3.jpg%26imagePath%3D/binary/21-105896/full/Jinan-factory.jpg&amp;sa=U&amp;ei=30N1U4OsCc-FqgbklILwCw&amp;ved=0CEoQ9QEwDg&amp;usg=AFQjCNGsCUVN0E1INHF0G4u5NB6KqfuEQw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www.google.com/url?q=http://thetrustadvisor.com/tag/banks&amp;sa=U&amp;ei=90J1U7fYC9aXqAbGo4KIAQ&amp;ved=0CDQQ9QEwAw&amp;usg=AFQjCNGTuoPW0Ue8agfjJstzpV9nrQe9UQ" TargetMode="External"/><Relationship Id="rId5" Type="http://schemas.openxmlformats.org/officeDocument/2006/relationships/image" Target="../media/image13.jpeg"/><Relationship Id="rId4" Type="http://schemas.openxmlformats.org/officeDocument/2006/relationships/hyperlink" Target="https://www.google.com/url?q=http://en.wikipedia.org/wiki/Factory&amp;sa=U&amp;ei=30N1U4OsCc-FqgbklILwCw&amp;ved=0CC4Q9QEwAA&amp;usg=AFQjCNGSUMmNA2hBGkP0g4XorBydoHXJVA" TargetMode="External"/><Relationship Id="rId9" Type="http://schemas.openxmlformats.org/officeDocument/2006/relationships/image" Target="../media/image14.jpe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url?q=http://eofdreams.com/bank.html&amp;sa=U&amp;ei=-ER1U_elA4OSqgar-IGwCA&amp;ved=0CC4Q9QEwAA&amp;usg=AFQjCNHpBW5rlETCVkYJOmsZDVIYiSfX7g" TargetMode="External"/><Relationship Id="rId3" Type="http://schemas.openxmlformats.org/officeDocument/2006/relationships/image" Target="../media/image12.jpeg"/><Relationship Id="rId7" Type="http://schemas.openxmlformats.org/officeDocument/2006/relationships/image" Target="../media/image11.jpeg"/><Relationship Id="rId2" Type="http://schemas.openxmlformats.org/officeDocument/2006/relationships/hyperlink" Target="https://www.google.com/url?q=http://www.skf.com/group/news-and-media/media-downloads/factories-and-buildings/index.html?id%3D21-39128%26title%3DJinan%2Bfactory%26description%3DBearing%2Band%2Bhub%2Bunit%2Bfactory%2Bin%2BJinan,%2BShandong%2BProvince%2Bin%2BChina%26format%3Djpg%26fileLength%3D1.2%2BMB%26width%3D1733%26height%3D1153%26filePath%3DD:\skftemp\downloads\Jinan%20factory%200901d196802241c3.jpg%26imagePath%3D/binary/21-105896/full/Jinan-factory.jpg&amp;sa=U&amp;ei=30N1U4OsCc-FqgbklILwCw&amp;ved=0CEoQ9QEwDg&amp;usg=AFQjCNGsCUVN0E1INHF0G4u5NB6KqfuEQw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www.google.com/url?q=http://thetrustadvisor.com/tag/banks&amp;sa=U&amp;ei=90J1U7fYC9aXqAbGo4KIAQ&amp;ved=0CDQQ9QEwAw&amp;usg=AFQjCNGTuoPW0Ue8agfjJstzpV9nrQe9UQ" TargetMode="External"/><Relationship Id="rId5" Type="http://schemas.openxmlformats.org/officeDocument/2006/relationships/image" Target="../media/image13.jpeg"/><Relationship Id="rId4" Type="http://schemas.openxmlformats.org/officeDocument/2006/relationships/hyperlink" Target="https://www.google.com/url?q=http://en.wikipedia.org/wiki/Factory&amp;sa=U&amp;ei=30N1U4OsCc-FqgbklILwCw&amp;ved=0CC4Q9QEwAA&amp;usg=AFQjCNGSUMmNA2hBGkP0g4XorBydoHXJVA" TargetMode="External"/><Relationship Id="rId9" Type="http://schemas.openxmlformats.org/officeDocument/2006/relationships/image" Target="../media/image14.jpe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url?q=http://eofdreams.com/bank.html&amp;sa=U&amp;ei=-ER1U_elA4OSqgar-IGwCA&amp;ved=0CC4Q9QEwAA&amp;usg=AFQjCNHpBW5rlETCVkYJOmsZDVIYiSfX7g" TargetMode="External"/><Relationship Id="rId3" Type="http://schemas.openxmlformats.org/officeDocument/2006/relationships/image" Target="../media/image12.jpeg"/><Relationship Id="rId7" Type="http://schemas.openxmlformats.org/officeDocument/2006/relationships/image" Target="../media/image11.jpeg"/><Relationship Id="rId2" Type="http://schemas.openxmlformats.org/officeDocument/2006/relationships/hyperlink" Target="https://www.google.com/url?q=http://www.skf.com/group/news-and-media/media-downloads/factories-and-buildings/index.html?id%3D21-39128%26title%3DJinan%2Bfactory%26description%3DBearing%2Band%2Bhub%2Bunit%2Bfactory%2Bin%2BJinan,%2BShandong%2BProvince%2Bin%2BChina%26format%3Djpg%26fileLength%3D1.2%2BMB%26width%3D1733%26height%3D1153%26filePath%3DD:\skftemp\downloads\Jinan%20factory%200901d196802241c3.jpg%26imagePath%3D/binary/21-105896/full/Jinan-factory.jpg&amp;sa=U&amp;ei=30N1U4OsCc-FqgbklILwCw&amp;ved=0CEoQ9QEwDg&amp;usg=AFQjCNGsCUVN0E1INHF0G4u5NB6KqfuEQw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www.google.com/url?q=http://thetrustadvisor.com/tag/banks&amp;sa=U&amp;ei=90J1U7fYC9aXqAbGo4KIAQ&amp;ved=0CDQQ9QEwAw&amp;usg=AFQjCNGTuoPW0Ue8agfjJstzpV9nrQe9UQ" TargetMode="External"/><Relationship Id="rId5" Type="http://schemas.openxmlformats.org/officeDocument/2006/relationships/image" Target="../media/image13.jpeg"/><Relationship Id="rId4" Type="http://schemas.openxmlformats.org/officeDocument/2006/relationships/hyperlink" Target="https://www.google.com/url?q=http://en.wikipedia.org/wiki/Factory&amp;sa=U&amp;ei=30N1U4OsCc-FqgbklILwCw&amp;ved=0CC4Q9QEwAA&amp;usg=AFQjCNGSUMmNA2hBGkP0g4XorBydoHXJVA" TargetMode="External"/><Relationship Id="rId9" Type="http://schemas.openxmlformats.org/officeDocument/2006/relationships/image" Target="../media/image14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omgnews.today/russias-globex-bank-says-hackers-targeted-swift-computers/" TargetMode="External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ickr.com/photos/money-transfers/31530143733" TargetMode="Externa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9.jpeg"/><Relationship Id="rId2" Type="http://schemas.openxmlformats.org/officeDocument/2006/relationships/hyperlink" Target="https://www.google.com/url?q=http://www.bio.davidson.edu/GCAT/Synthetic/What_Is_SynBio.html&amp;sa=U&amp;ei=dUt1U97BFsunyATe5IKgCw&amp;ved=0CE4Q9QEwEA&amp;usg=AFQjCNE-674IItWOjkvgJ8wrgqCqEmHMVA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google.com/url?q=http://www.team-bhp.com/forum/motorbikes/115740-circuit-diagrams-indian-motorcycles-scooters.html&amp;sa=U&amp;ei=dUt1U97BFsunyATe5IKgCw&amp;ved=0CEoQ9QEwDg&amp;usg=AFQjCNH3vbLBaI6-W9j9JRKQvj3HtRIofw" TargetMode="External"/><Relationship Id="rId5" Type="http://schemas.openxmlformats.org/officeDocument/2006/relationships/image" Target="../media/image8.jpeg"/><Relationship Id="rId4" Type="http://schemas.openxmlformats.org/officeDocument/2006/relationships/hyperlink" Target="https://www.google.com/url?q=http://www.ndt-ed.org/EducationResources/HighSchool/Electricity/circuitdiagrams.htm&amp;sa=U&amp;ei=dUt1U97BFsunyATe5IKgCw&amp;ved=0CD4Q9QEwCA&amp;usg=AFQjCNGDXNnh-b4xIkr3vvUM-YXuEPDw5w" TargetMode="Externa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url?q=http://eofdreams.com/bank.html&amp;sa=U&amp;ei=-ER1U_elA4OSqgar-IGwCA&amp;ved=0CC4Q9QEwAA&amp;usg=AFQjCNHpBW5rlETCVkYJOmsZDVIYiSfX7g" TargetMode="External"/><Relationship Id="rId3" Type="http://schemas.openxmlformats.org/officeDocument/2006/relationships/image" Target="../media/image11.jpeg"/><Relationship Id="rId7" Type="http://schemas.openxmlformats.org/officeDocument/2006/relationships/image" Target="../media/image13.jpeg"/><Relationship Id="rId2" Type="http://schemas.openxmlformats.org/officeDocument/2006/relationships/hyperlink" Target="https://www.google.com/url?q=http://thetrustadvisor.com/tag/banks&amp;sa=U&amp;ei=90J1U7fYC9aXqAbGo4KIAQ&amp;ved=0CDQQ9QEwAw&amp;usg=AFQjCNGTuoPW0Ue8agfjJstzpV9nrQe9UQ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google.com/url?q=http://en.wikipedia.org/wiki/Factory&amp;sa=U&amp;ei=30N1U4OsCc-FqgbklILwCw&amp;ved=0CC4Q9QEwAA&amp;usg=AFQjCNGSUMmNA2hBGkP0g4XorBydoHXJVA" TargetMode="External"/><Relationship Id="rId5" Type="http://schemas.openxmlformats.org/officeDocument/2006/relationships/image" Target="../media/image12.jpeg"/><Relationship Id="rId10" Type="http://schemas.openxmlformats.org/officeDocument/2006/relationships/image" Target="../media/image20.jpeg"/><Relationship Id="rId4" Type="http://schemas.openxmlformats.org/officeDocument/2006/relationships/hyperlink" Target="https://www.google.com/url?q=http://www.skf.com/group/news-and-media/media-downloads/factories-and-buildings/index.html?id%3D21-39128%26title%3DJinan%2Bfactory%26description%3DBearing%2Band%2Bhub%2Bunit%2Bfactory%2Bin%2BJinan,%2BShandong%2BProvince%2Bin%2BChina%26format%3Djpg%26fileLength%3D1.2%2BMB%26width%3D1733%26height%3D1153%26filePath%3DD:\skftemp\downloads\Jinan%20factory%200901d196802241c3.jpg%26imagePath%3D/binary/21-105896/full/Jinan-factory.jpg&amp;sa=U&amp;ei=30N1U4OsCc-FqgbklILwCw&amp;ved=0CEoQ9QEwDg&amp;usg=AFQjCNGsCUVN0E1INHF0G4u5NB6KqfuEQw" TargetMode="External"/><Relationship Id="rId9" Type="http://schemas.openxmlformats.org/officeDocument/2006/relationships/image" Target="../media/image14.jpeg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url?q=http://eofdreams.com/bank.html&amp;sa=U&amp;ei=-ER1U_elA4OSqgar-IGwCA&amp;ved=0CC4Q9QEwAA&amp;usg=AFQjCNHpBW5rlETCVkYJOmsZDVIYiSfX7g" TargetMode="External"/><Relationship Id="rId3" Type="http://schemas.openxmlformats.org/officeDocument/2006/relationships/image" Target="../media/image11.jpeg"/><Relationship Id="rId7" Type="http://schemas.openxmlformats.org/officeDocument/2006/relationships/image" Target="../media/image13.jpeg"/><Relationship Id="rId2" Type="http://schemas.openxmlformats.org/officeDocument/2006/relationships/hyperlink" Target="https://www.google.com/url?q=http://thetrustadvisor.com/tag/banks&amp;sa=U&amp;ei=90J1U7fYC9aXqAbGo4KIAQ&amp;ved=0CDQQ9QEwAw&amp;usg=AFQjCNGTuoPW0Ue8agfjJstzpV9nrQe9UQ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google.com/url?q=http://en.wikipedia.org/wiki/Factory&amp;sa=U&amp;ei=30N1U4OsCc-FqgbklILwCw&amp;ved=0CC4Q9QEwAA&amp;usg=AFQjCNGSUMmNA2hBGkP0g4XorBydoHXJVA" TargetMode="External"/><Relationship Id="rId5" Type="http://schemas.openxmlformats.org/officeDocument/2006/relationships/image" Target="../media/image12.jpeg"/><Relationship Id="rId10" Type="http://schemas.openxmlformats.org/officeDocument/2006/relationships/image" Target="../media/image20.jpeg"/><Relationship Id="rId4" Type="http://schemas.openxmlformats.org/officeDocument/2006/relationships/hyperlink" Target="https://www.google.com/url?q=http://www.skf.com/group/news-and-media/media-downloads/factories-and-buildings/index.html?id%3D21-39128%26title%3DJinan%2Bfactory%26description%3DBearing%2Band%2Bhub%2Bunit%2Bfactory%2Bin%2BJinan,%2BShandong%2BProvince%2Bin%2BChina%26format%3Djpg%26fileLength%3D1.2%2BMB%26width%3D1733%26height%3D1153%26filePath%3DD:\skftemp\downloads\Jinan%20factory%200901d196802241c3.jpg%26imagePath%3D/binary/21-105896/full/Jinan-factory.jpg&amp;sa=U&amp;ei=30N1U4OsCc-FqgbklILwCw&amp;ved=0CEoQ9QEwDg&amp;usg=AFQjCNGsCUVN0E1INHF0G4u5NB6KqfuEQw" TargetMode="External"/><Relationship Id="rId9" Type="http://schemas.openxmlformats.org/officeDocument/2006/relationships/image" Target="../media/image14.jpe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url?q=http://eofdreams.com/bank.html&amp;sa=U&amp;ei=-ER1U_elA4OSqgar-IGwCA&amp;ved=0CC4Q9QEwAA&amp;usg=AFQjCNHpBW5rlETCVkYJOmsZDVIYiSfX7g" TargetMode="External"/><Relationship Id="rId3" Type="http://schemas.openxmlformats.org/officeDocument/2006/relationships/image" Target="../media/image11.jpeg"/><Relationship Id="rId7" Type="http://schemas.openxmlformats.org/officeDocument/2006/relationships/image" Target="../media/image13.jpeg"/><Relationship Id="rId2" Type="http://schemas.openxmlformats.org/officeDocument/2006/relationships/hyperlink" Target="https://www.google.com/url?q=http://thetrustadvisor.com/tag/banks&amp;sa=U&amp;ei=90J1U7fYC9aXqAbGo4KIAQ&amp;ved=0CDQQ9QEwAw&amp;usg=AFQjCNGTuoPW0Ue8agfjJstzpV9nrQe9UQ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google.com/url?q=http://en.wikipedia.org/wiki/Factory&amp;sa=U&amp;ei=30N1U4OsCc-FqgbklILwCw&amp;ved=0CC4Q9QEwAA&amp;usg=AFQjCNGSUMmNA2hBGkP0g4XorBydoHXJVA" TargetMode="External"/><Relationship Id="rId5" Type="http://schemas.openxmlformats.org/officeDocument/2006/relationships/image" Target="../media/image12.jpeg"/><Relationship Id="rId10" Type="http://schemas.openxmlformats.org/officeDocument/2006/relationships/image" Target="../media/image20.jpeg"/><Relationship Id="rId4" Type="http://schemas.openxmlformats.org/officeDocument/2006/relationships/hyperlink" Target="https://www.google.com/url?q=http://www.skf.com/group/news-and-media/media-downloads/factories-and-buildings/index.html?id%3D21-39128%26title%3DJinan%2Bfactory%26description%3DBearing%2Band%2Bhub%2Bunit%2Bfactory%2Bin%2BJinan,%2BShandong%2BProvince%2Bin%2BChina%26format%3Djpg%26fileLength%3D1.2%2BMB%26width%3D1733%26height%3D1153%26filePath%3DD:\skftemp\downloads\Jinan%20factory%200901d196802241c3.jpg%26imagePath%3D/binary/21-105896/full/Jinan-factory.jpg&amp;sa=U&amp;ei=30N1U4OsCc-FqgbklILwCw&amp;ved=0CEoQ9QEwDg&amp;usg=AFQjCNGsCUVN0E1INHF0G4u5NB6KqfuEQw" TargetMode="External"/><Relationship Id="rId9" Type="http://schemas.openxmlformats.org/officeDocument/2006/relationships/image" Target="../media/image14.jpeg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url?q=http://eofdreams.com/bank.html&amp;sa=U&amp;ei=-ER1U_elA4OSqgar-IGwCA&amp;ved=0CC4Q9QEwAA&amp;usg=AFQjCNHpBW5rlETCVkYJOmsZDVIYiSfX7g" TargetMode="External"/><Relationship Id="rId3" Type="http://schemas.openxmlformats.org/officeDocument/2006/relationships/image" Target="../media/image11.jpeg"/><Relationship Id="rId7" Type="http://schemas.openxmlformats.org/officeDocument/2006/relationships/image" Target="../media/image13.jpeg"/><Relationship Id="rId2" Type="http://schemas.openxmlformats.org/officeDocument/2006/relationships/hyperlink" Target="https://www.google.com/url?q=http://thetrustadvisor.com/tag/banks&amp;sa=U&amp;ei=90J1U7fYC9aXqAbGo4KIAQ&amp;ved=0CDQQ9QEwAw&amp;usg=AFQjCNGTuoPW0Ue8agfjJstzpV9nrQe9UQ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google.com/url?q=http://en.wikipedia.org/wiki/Factory&amp;sa=U&amp;ei=30N1U4OsCc-FqgbklILwCw&amp;ved=0CC4Q9QEwAA&amp;usg=AFQjCNGSUMmNA2hBGkP0g4XorBydoHXJVA" TargetMode="External"/><Relationship Id="rId5" Type="http://schemas.openxmlformats.org/officeDocument/2006/relationships/image" Target="../media/image12.jpeg"/><Relationship Id="rId10" Type="http://schemas.openxmlformats.org/officeDocument/2006/relationships/image" Target="../media/image20.jpeg"/><Relationship Id="rId4" Type="http://schemas.openxmlformats.org/officeDocument/2006/relationships/hyperlink" Target="https://www.google.com/url?q=http://www.skf.com/group/news-and-media/media-downloads/factories-and-buildings/index.html?id%3D21-39128%26title%3DJinan%2Bfactory%26description%3DBearing%2Band%2Bhub%2Bunit%2Bfactory%2Bin%2BJinan,%2BShandong%2BProvince%2Bin%2BChina%26format%3Djpg%26fileLength%3D1.2%2BMB%26width%3D1733%26height%3D1153%26filePath%3DD:\skftemp\downloads\Jinan%20factory%200901d196802241c3.jpg%26imagePath%3D/binary/21-105896/full/Jinan-factory.jpg&amp;sa=U&amp;ei=30N1U4OsCc-FqgbklILwCw&amp;ved=0CEoQ9QEwDg&amp;usg=AFQjCNGsCUVN0E1INHF0G4u5NB6KqfuEQw" TargetMode="External"/><Relationship Id="rId9" Type="http://schemas.openxmlformats.org/officeDocument/2006/relationships/image" Target="../media/image14.jpe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s://www.google.com/url?q=http://www.skf.com/group/news-and-media/media-downloads/factories-and-buildings/index.html?id%3D21-39128%26title%3DJinan%2Bfactory%26description%3DBearing%2Band%2Bhub%2Bunit%2Bfactory%2Bin%2BJinan,%2BShandong%2BProvince%2Bin%2BChina%26format%3Djpg%26fileLength%3D1.2%2BMB%26width%3D1733%26height%3D1153%26filePath%3DD:\skftemp\downloads\Jinan%20factory%200901d196802241c3.jpg%26imagePath%3D/binary/21-105896/full/Jinan-factory.jpg&amp;sa=U&amp;ei=30N1U4OsCc-FqgbklILwCw&amp;ved=0CEoQ9QEwDg&amp;usg=AFQjCNGsCUVN0E1INHF0G4u5NB6KqfuEQw" TargetMode="Externa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0.jpeg"/><Relationship Id="rId5" Type="http://schemas.openxmlformats.org/officeDocument/2006/relationships/image" Target="../media/image13.jpeg"/><Relationship Id="rId4" Type="http://schemas.openxmlformats.org/officeDocument/2006/relationships/hyperlink" Target="https://www.google.com/url?q=http://en.wikipedia.org/wiki/Factory&amp;sa=U&amp;ei=30N1U4OsCc-FqgbklILwCw&amp;ved=0CC4Q9QEwAA&amp;usg=AFQjCNGSUMmNA2hBGkP0g4XorBydoHXJVA" TargetMode="Externa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jpeg"/><Relationship Id="rId3" Type="http://schemas.openxmlformats.org/officeDocument/2006/relationships/image" Target="../media/image12.jpeg"/><Relationship Id="rId7" Type="http://schemas.openxmlformats.org/officeDocument/2006/relationships/image" Target="../media/image14.jpeg"/><Relationship Id="rId2" Type="http://schemas.openxmlformats.org/officeDocument/2006/relationships/hyperlink" Target="https://www.google.com/url?q=http://www.skf.com/group/news-and-media/media-downloads/factories-and-buildings/index.html?id%3D21-39128%26title%3DJinan%2Bfactory%26description%3DBearing%2Band%2Bhub%2Bunit%2Bfactory%2Bin%2BJinan,%2BShandong%2BProvince%2Bin%2BChina%26format%3Djpg%26fileLength%3D1.2%2BMB%26width%3D1733%26height%3D1153%26filePath%3DD:\skftemp\downloads\Jinan%20factory%200901d196802241c3.jpg%26imagePath%3D/binary/21-105896/full/Jinan-factory.jpg&amp;sa=U&amp;ei=30N1U4OsCc-FqgbklILwCw&amp;ved=0CEoQ9QEwDg&amp;usg=AFQjCNGsCUVN0E1INHF0G4u5NB6KqfuEQw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google.com/url?q=http://eofdreams.com/bank.html&amp;sa=U&amp;ei=-ER1U_elA4OSqgar-IGwCA&amp;ved=0CC4Q9QEwAA&amp;usg=AFQjCNHpBW5rlETCVkYJOmsZDVIYiSfX7g" TargetMode="External"/><Relationship Id="rId5" Type="http://schemas.openxmlformats.org/officeDocument/2006/relationships/image" Target="../media/image11.jpeg"/><Relationship Id="rId4" Type="http://schemas.openxmlformats.org/officeDocument/2006/relationships/hyperlink" Target="https://www.google.com/url?q=http://thetrustadvisor.com/tag/banks&amp;sa=U&amp;ei=90J1U7fYC9aXqAbGo4KIAQ&amp;ved=0CDQQ9QEwAw&amp;usg=AFQjCNGTuoPW0Ue8agfjJstzpV9nrQe9UQ" TargetMode="Externa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url?q=http://eofdreams.com/bank.html&amp;sa=U&amp;ei=-ER1U_elA4OSqgar-IGwCA&amp;ved=0CC4Q9QEwAA&amp;usg=AFQjCNHpBW5rlETCVkYJOmsZDVIYiSfX7g" TargetMode="External"/><Relationship Id="rId3" Type="http://schemas.openxmlformats.org/officeDocument/2006/relationships/image" Target="../media/image11.jpeg"/><Relationship Id="rId7" Type="http://schemas.openxmlformats.org/officeDocument/2006/relationships/image" Target="../media/image13.jpeg"/><Relationship Id="rId2" Type="http://schemas.openxmlformats.org/officeDocument/2006/relationships/hyperlink" Target="https://www.google.com/url?q=http://thetrustadvisor.com/tag/banks&amp;sa=U&amp;ei=90J1U7fYC9aXqAbGo4KIAQ&amp;ved=0CDQQ9QEwAw&amp;usg=AFQjCNGTuoPW0Ue8agfjJstzpV9nrQe9UQ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google.com/url?q=http://en.wikipedia.org/wiki/Factory&amp;sa=U&amp;ei=30N1U4OsCc-FqgbklILwCw&amp;ved=0CC4Q9QEwAA&amp;usg=AFQjCNGSUMmNA2hBGkP0g4XorBydoHXJVA" TargetMode="External"/><Relationship Id="rId5" Type="http://schemas.openxmlformats.org/officeDocument/2006/relationships/image" Target="../media/image12.jpeg"/><Relationship Id="rId4" Type="http://schemas.openxmlformats.org/officeDocument/2006/relationships/hyperlink" Target="https://www.google.com/url?q=http://www.skf.com/group/news-and-media/media-downloads/factories-and-buildings/index.html?id%3D21-39128%26title%3DJinan%2Bfactory%26description%3DBearing%2Band%2Bhub%2Bunit%2Bfactory%2Bin%2BJinan,%2BShandong%2BProvince%2Bin%2BChina%26format%3Djpg%26fileLength%3D1.2%2BMB%26width%3D1733%26height%3D1153%26filePath%3DD:\skftemp\downloads\Jinan%20factory%200901d196802241c3.jpg%26imagePath%3D/binary/21-105896/full/Jinan-factory.jpg&amp;sa=U&amp;ei=30N1U4OsCc-FqgbklILwCw&amp;ved=0CEoQ9QEwDg&amp;usg=AFQjCNGsCUVN0E1INHF0G4u5NB6KqfuEQw" TargetMode="External"/><Relationship Id="rId9" Type="http://schemas.openxmlformats.org/officeDocument/2006/relationships/image" Target="../media/image14.jpeg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url?q=http://eofdreams.com/bank.html&amp;sa=U&amp;ei=-ER1U_elA4OSqgar-IGwCA&amp;ved=0CC4Q9QEwAA&amp;usg=AFQjCNHpBW5rlETCVkYJOmsZDVIYiSfX7g" TargetMode="External"/><Relationship Id="rId3" Type="http://schemas.openxmlformats.org/officeDocument/2006/relationships/image" Target="../media/image11.jpeg"/><Relationship Id="rId7" Type="http://schemas.openxmlformats.org/officeDocument/2006/relationships/image" Target="../media/image13.jpeg"/><Relationship Id="rId2" Type="http://schemas.openxmlformats.org/officeDocument/2006/relationships/hyperlink" Target="https://www.google.com/url?q=http://thetrustadvisor.com/tag/banks&amp;sa=U&amp;ei=90J1U7fYC9aXqAbGo4KIAQ&amp;ved=0CDQQ9QEwAw&amp;usg=AFQjCNGTuoPW0Ue8agfjJstzpV9nrQe9UQ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google.com/url?q=http://en.wikipedia.org/wiki/Factory&amp;sa=U&amp;ei=30N1U4OsCc-FqgbklILwCw&amp;ved=0CC4Q9QEwAA&amp;usg=AFQjCNGSUMmNA2hBGkP0g4XorBydoHXJVA" TargetMode="External"/><Relationship Id="rId5" Type="http://schemas.openxmlformats.org/officeDocument/2006/relationships/image" Target="../media/image12.jpeg"/><Relationship Id="rId10" Type="http://schemas.openxmlformats.org/officeDocument/2006/relationships/image" Target="../media/image20.jpeg"/><Relationship Id="rId4" Type="http://schemas.openxmlformats.org/officeDocument/2006/relationships/hyperlink" Target="https://www.google.com/url?q=http://www.skf.com/group/news-and-media/media-downloads/factories-and-buildings/index.html?id%3D21-39128%26title%3DJinan%2Bfactory%26description%3DBearing%2Band%2Bhub%2Bunit%2Bfactory%2Bin%2BJinan,%2BShandong%2BProvince%2Bin%2BChina%26format%3Djpg%26fileLength%3D1.2%2BMB%26width%3D1733%26height%3D1153%26filePath%3DD:\skftemp\downloads\Jinan%20factory%200901d196802241c3.jpg%26imagePath%3D/binary/21-105896/full/Jinan-factory.jpg&amp;sa=U&amp;ei=30N1U4OsCc-FqgbklILwCw&amp;ved=0CEoQ9QEwDg&amp;usg=AFQjCNGsCUVN0E1INHF0G4u5NB6KqfuEQw" TargetMode="External"/><Relationship Id="rId9" Type="http://schemas.openxmlformats.org/officeDocument/2006/relationships/image" Target="../media/image14.jpe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s://www.google.com/url?q=http://www.skf.com/group/news-and-media/media-downloads/factories-and-buildings/index.html?id%3D21-39128%26title%3DJinan%2Bfactory%26description%3DBearing%2Band%2Bhub%2Bunit%2Bfactory%2Bin%2BJinan,%2BShandong%2BProvince%2Bin%2BChina%26format%3Djpg%26fileLength%3D1.2%2BMB%26width%3D1733%26height%3D1153%26filePath%3DD:\skftemp\downloads\Jinan%20factory%200901d196802241c3.jpg%26imagePath%3D/binary/21-105896/full/Jinan-factory.jpg&amp;sa=U&amp;ei=30N1U4OsCc-FqgbklILwCw&amp;ved=0CEoQ9QEwDg&amp;usg=AFQjCNGsCUVN0E1INHF0G4u5NB6KqfuEQw" TargetMode="Externa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0.jpe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s://www.google.com/url?q=http://www.skf.com/group/news-and-media/media-downloads/factories-and-buildings/index.html?id%3D21-39128%26title%3DJinan%2Bfactory%26description%3DBearing%2Band%2Bhub%2Bunit%2Bfactory%2Bin%2BJinan,%2BShandong%2BProvince%2Bin%2BChina%26format%3Djpg%26fileLength%3D1.2%2BMB%26width%3D1733%26height%3D1153%26filePath%3DD:\skftemp\downloads\Jinan%20factory%200901d196802241c3.jpg%26imagePath%3D/binary/21-105896/full/Jinan-factory.jpg&amp;sa=U&amp;ei=30N1U4OsCc-FqgbklILwCw&amp;ved=0CEoQ9QEwDg&amp;usg=AFQjCNGsCUVN0E1INHF0G4u5NB6KqfuEQw" TargetMode="Externa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0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s://www.google.com/url?q=http://www.skf.com/group/news-and-media/media-downloads/factories-and-buildings/index.html?id%3D21-39128%26title%3DJinan%2Bfactory%26description%3DBearing%2Band%2Bhub%2Bunit%2Bfactory%2Bin%2BJinan,%2BShandong%2BProvince%2Bin%2BChina%26format%3Djpg%26fileLength%3D1.2%2BMB%26width%3D1733%26height%3D1153%26filePath%3DD:\skftemp\downloads\Jinan%20factory%200901d196802241c3.jpg%26imagePath%3D/binary/21-105896/full/Jinan-factory.jpg&amp;sa=U&amp;ei=30N1U4OsCc-FqgbklILwCw&amp;ved=0CEoQ9QEwDg&amp;usg=AFQjCNGsCUVN0E1INHF0G4u5NB6KqfuEQw" TargetMode="Externa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0.jpeg"/><Relationship Id="rId5" Type="http://schemas.openxmlformats.org/officeDocument/2006/relationships/image" Target="../media/image13.jpeg"/><Relationship Id="rId4" Type="http://schemas.openxmlformats.org/officeDocument/2006/relationships/hyperlink" Target="https://www.google.com/url?q=http://en.wikipedia.org/wiki/Factory&amp;sa=U&amp;ei=30N1U4OsCc-FqgbklILwCw&amp;ved=0CC4Q9QEwAA&amp;usg=AFQjCNGSUMmNA2hBGkP0g4XorBydoHXJVA" TargetMode="Externa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url?q=http://eofdreams.com/bank.html&amp;sa=U&amp;ei=-ER1U_elA4OSqgar-IGwCA&amp;ved=0CC4Q9QEwAA&amp;usg=AFQjCNHpBW5rlETCVkYJOmsZDVIYiSfX7g" TargetMode="External"/><Relationship Id="rId3" Type="http://schemas.openxmlformats.org/officeDocument/2006/relationships/image" Target="../media/image11.jpeg"/><Relationship Id="rId7" Type="http://schemas.openxmlformats.org/officeDocument/2006/relationships/image" Target="../media/image13.jpeg"/><Relationship Id="rId2" Type="http://schemas.openxmlformats.org/officeDocument/2006/relationships/hyperlink" Target="https://www.google.com/url?q=http://thetrustadvisor.com/tag/banks&amp;sa=U&amp;ei=90J1U7fYC9aXqAbGo4KIAQ&amp;ved=0CDQQ9QEwAw&amp;usg=AFQjCNGTuoPW0Ue8agfjJstzpV9nrQe9UQ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google.com/url?q=http://en.wikipedia.org/wiki/Factory&amp;sa=U&amp;ei=30N1U4OsCc-FqgbklILwCw&amp;ved=0CC4Q9QEwAA&amp;usg=AFQjCNGSUMmNA2hBGkP0g4XorBydoHXJVA" TargetMode="External"/><Relationship Id="rId11" Type="http://schemas.openxmlformats.org/officeDocument/2006/relationships/hyperlink" Target="https://en.wikipedia.org/wiki/Railroad_car" TargetMode="External"/><Relationship Id="rId5" Type="http://schemas.openxmlformats.org/officeDocument/2006/relationships/image" Target="../media/image12.jpeg"/><Relationship Id="rId10" Type="http://schemas.openxmlformats.org/officeDocument/2006/relationships/image" Target="../media/image15.jpeg"/><Relationship Id="rId4" Type="http://schemas.openxmlformats.org/officeDocument/2006/relationships/hyperlink" Target="https://www.google.com/url?q=http://www.skf.com/group/news-and-media/media-downloads/factories-and-buildings/index.html?id%3D21-39128%26title%3DJinan%2Bfactory%26description%3DBearing%2Band%2Bhub%2Bunit%2Bfactory%2Bin%2BJinan,%2BShandong%2BProvince%2Bin%2BChina%26format%3Djpg%26fileLength%3D1.2%2BMB%26width%3D1733%26height%3D1153%26filePath%3DD:\skftemp\downloads\Jinan%20factory%200901d196802241c3.jpg%26imagePath%3D/binary/21-105896/full/Jinan-factory.jpg&amp;sa=U&amp;ei=30N1U4OsCc-FqgbklILwCw&amp;ved=0CEoQ9QEwDg&amp;usg=AFQjCNGsCUVN0E1INHF0G4u5NB6KqfuEQw" TargetMode="External"/><Relationship Id="rId9" Type="http://schemas.openxmlformats.org/officeDocument/2006/relationships/image" Target="../media/image1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url?q=http://eofdreams.com/bank.html&amp;sa=U&amp;ei=-ER1U_elA4OSqgar-IGwCA&amp;ved=0CC4Q9QEwAA&amp;usg=AFQjCNHpBW5rlETCVkYJOmsZDVIYiSfX7g" TargetMode="External"/><Relationship Id="rId3" Type="http://schemas.openxmlformats.org/officeDocument/2006/relationships/image" Target="../media/image11.jpeg"/><Relationship Id="rId7" Type="http://schemas.openxmlformats.org/officeDocument/2006/relationships/image" Target="../media/image13.jpeg"/><Relationship Id="rId2" Type="http://schemas.openxmlformats.org/officeDocument/2006/relationships/hyperlink" Target="https://www.google.com/url?q=http://thetrustadvisor.com/tag/banks&amp;sa=U&amp;ei=90J1U7fYC9aXqAbGo4KIAQ&amp;ved=0CDQQ9QEwAw&amp;usg=AFQjCNGTuoPW0Ue8agfjJstzpV9nrQe9UQ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google.com/url?q=http://en.wikipedia.org/wiki/Factory&amp;sa=U&amp;ei=30N1U4OsCc-FqgbklILwCw&amp;ved=0CC4Q9QEwAA&amp;usg=AFQjCNGSUMmNA2hBGkP0g4XorBydoHXJVA" TargetMode="External"/><Relationship Id="rId5" Type="http://schemas.openxmlformats.org/officeDocument/2006/relationships/image" Target="../media/image12.jpeg"/><Relationship Id="rId4" Type="http://schemas.openxmlformats.org/officeDocument/2006/relationships/hyperlink" Target="https://www.google.com/url?q=http://www.skf.com/group/news-and-media/media-downloads/factories-and-buildings/index.html?id%3D21-39128%26title%3DJinan%2Bfactory%26description%3DBearing%2Band%2Bhub%2Bunit%2Bfactory%2Bin%2BJinan,%2BShandong%2BProvince%2Bin%2BChina%26format%3Djpg%26fileLength%3D1.2%2BMB%26width%3D1733%26height%3D1153%26filePath%3DD:\skftemp\downloads\Jinan%20factory%200901d196802241c3.jpg%26imagePath%3D/binary/21-105896/full/Jinan-factory.jpg&amp;sa=U&amp;ei=30N1U4OsCc-FqgbklILwCw&amp;ved=0CEoQ9QEwDg&amp;usg=AFQjCNGsCUVN0E1INHF0G4u5NB6KqfuEQw" TargetMode="External"/><Relationship Id="rId9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9584" y="5354083"/>
            <a:ext cx="6300000" cy="605294"/>
          </a:xfrm>
        </p:spPr>
        <p:txBody>
          <a:bodyPr/>
          <a:lstStyle/>
          <a:p>
            <a:r>
              <a:rPr lang="en-US" b="1" dirty="0"/>
              <a:t>Douglas Sloan</a:t>
            </a:r>
          </a:p>
          <a:p>
            <a:r>
              <a:rPr lang="en-US" b="1" dirty="0"/>
              <a:t>July 2023</a:t>
            </a:r>
          </a:p>
        </p:txBody>
      </p:sp>
      <p:sp>
        <p:nvSpPr>
          <p:cNvPr id="4" name="Title 2"/>
          <p:cNvSpPr>
            <a:spLocks noGrp="1"/>
          </p:cNvSpPr>
          <p:nvPr>
            <p:ph type="ctrTitle"/>
          </p:nvPr>
        </p:nvSpPr>
        <p:spPr>
          <a:xfrm>
            <a:off x="298579" y="1964381"/>
            <a:ext cx="8584163" cy="2400657"/>
          </a:xfrm>
        </p:spPr>
        <p:txBody>
          <a:bodyPr/>
          <a:lstStyle/>
          <a:p>
            <a:pPr algn="ctr"/>
            <a:r>
              <a:rPr lang="en-US" sz="3200" b="1" dirty="0"/>
              <a:t>Correspondent Banking – Follow the Money</a:t>
            </a:r>
            <a:br>
              <a:rPr lang="en-US" sz="2800" b="1" dirty="0"/>
            </a:br>
            <a:r>
              <a:rPr lang="en-US" sz="2800" b="1" dirty="0"/>
              <a:t>How global payments flow, Evidence collection &amp; Bank collaboration</a:t>
            </a:r>
          </a:p>
        </p:txBody>
      </p:sp>
    </p:spTree>
    <p:extLst>
      <p:ext uri="{BB962C8B-B14F-4D97-AF65-F5344CB8AC3E}">
        <p14:creationId xmlns:p14="http://schemas.microsoft.com/office/powerpoint/2010/main" val="9868825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997950" y="7042150"/>
            <a:ext cx="539750" cy="312738"/>
          </a:xfrm>
        </p:spPr>
        <p:txBody>
          <a:bodyPr/>
          <a:lstStyle/>
          <a:p>
            <a:pPr>
              <a:defRPr/>
            </a:pPr>
            <a:fld id="{A14B9CBE-E2BF-4D02-A5BE-9A98A21C9C67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pic>
        <p:nvPicPr>
          <p:cNvPr id="4" name="Picture 6" descr="https://encrypted-tbn0.gstatic.com/images?q=tbn:ANd9GcTQCzcJfhKrv4rew6SiZ7wpHC9--FvGVVBoGIEVT6dm4NbVg3jK9z-sWe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575" y="960438"/>
            <a:ext cx="142875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 descr="https://encrypted-tbn1.gstatic.com/images?q=tbn:ANd9GcRqEoyeHo1ykh_DS-PVYUsPY9yBXNocKlyj4jMYMaNxzDGpyu_V5QwdEIg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0875" y="4722813"/>
            <a:ext cx="142875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 descr="https://encrypted-tbn3.gstatic.com/images?q=tbn:ANd9GcQvOhZ7NoQm4HBdgskJZSUtfXLR3-au3iwNB5mFigdDTr4w_Z7VUuSANzM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4475" y="4629150"/>
            <a:ext cx="12382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" descr="https://encrypted-tbn3.gstatic.com/images?q=tbn:ANd9GcQvOhZ7NoQm4HBdgskJZSUtfXLR3-au3iwNB5mFigdDTr4w_Z7VUuSANzM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175" y="2546350"/>
            <a:ext cx="12382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 descr="https://encrypted-tbn3.gstatic.com/images?q=tbn:ANd9GcSfhMhT10z8I2B2RdD5qF6ICVeThOaVuc-YEifr-fYgZvqtQQ1d8iRlVqI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875" y="2744788"/>
            <a:ext cx="14287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 descr="https://encrypted-tbn3.gstatic.com/images?q=tbn:ANd9GcSfhMhT10z8I2B2RdD5qF6ICVeThOaVuc-YEifr-fYgZvqtQQ1d8iRlVqI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2550" y="2725738"/>
            <a:ext cx="14287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 descr="https://encrypted-tbn3.gstatic.com/images?q=tbn:ANd9GcSfhMhT10z8I2B2RdD5qF6ICVeThOaVuc-YEifr-fYgZvqtQQ1d8iRlVqI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9175" y="2744788"/>
            <a:ext cx="14287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1" name="Straight Arrow Connector 14"/>
          <p:cNvCxnSpPr>
            <a:cxnSpLocks noChangeShapeType="1"/>
          </p:cNvCxnSpPr>
          <p:nvPr/>
        </p:nvCxnSpPr>
        <p:spPr bwMode="auto">
          <a:xfrm flipV="1">
            <a:off x="4857750" y="3419475"/>
            <a:ext cx="638175" cy="4763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Straight Arrow Connector 20"/>
          <p:cNvCxnSpPr>
            <a:cxnSpLocks noChangeShapeType="1"/>
          </p:cNvCxnSpPr>
          <p:nvPr/>
        </p:nvCxnSpPr>
        <p:spPr bwMode="auto">
          <a:xfrm flipV="1">
            <a:off x="1790700" y="3419475"/>
            <a:ext cx="638175" cy="4763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Straight Arrow Connector 21"/>
          <p:cNvCxnSpPr>
            <a:cxnSpLocks noChangeShapeType="1"/>
          </p:cNvCxnSpPr>
          <p:nvPr/>
        </p:nvCxnSpPr>
        <p:spPr bwMode="auto">
          <a:xfrm flipV="1">
            <a:off x="3429000" y="3419475"/>
            <a:ext cx="638175" cy="4763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Straight Arrow Connector 22"/>
          <p:cNvCxnSpPr>
            <a:cxnSpLocks noChangeShapeType="1"/>
          </p:cNvCxnSpPr>
          <p:nvPr/>
        </p:nvCxnSpPr>
        <p:spPr bwMode="auto">
          <a:xfrm flipV="1">
            <a:off x="6496050" y="5295900"/>
            <a:ext cx="638175" cy="4763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Straight Arrow Connector 23"/>
          <p:cNvCxnSpPr>
            <a:cxnSpLocks noChangeShapeType="1"/>
          </p:cNvCxnSpPr>
          <p:nvPr/>
        </p:nvCxnSpPr>
        <p:spPr bwMode="auto">
          <a:xfrm flipH="1">
            <a:off x="1123950" y="1943100"/>
            <a:ext cx="9525" cy="552450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Straight Arrow Connector 26"/>
          <p:cNvCxnSpPr>
            <a:cxnSpLocks noChangeShapeType="1"/>
          </p:cNvCxnSpPr>
          <p:nvPr/>
        </p:nvCxnSpPr>
        <p:spPr bwMode="auto">
          <a:xfrm flipH="1">
            <a:off x="5915025" y="3933825"/>
            <a:ext cx="9525" cy="552450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TextBox 16"/>
          <p:cNvSpPr txBox="1"/>
          <p:nvPr/>
        </p:nvSpPr>
        <p:spPr>
          <a:xfrm>
            <a:off x="2676525" y="819150"/>
            <a:ext cx="4734181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rgbClr val="000000"/>
                </a:solidFill>
              </a:rPr>
              <a:t>Basic Wire Transfer</a:t>
            </a:r>
          </a:p>
          <a:p>
            <a:pPr algn="ctr">
              <a:defRPr/>
            </a:pPr>
            <a:r>
              <a:rPr lang="en-US" sz="3600" b="1" dirty="0">
                <a:solidFill>
                  <a:srgbClr val="000000"/>
                </a:solidFill>
              </a:rPr>
              <a:t>Multiple Intermediaries</a:t>
            </a:r>
          </a:p>
        </p:txBody>
      </p:sp>
    </p:spTree>
    <p:extLst>
      <p:ext uri="{BB962C8B-B14F-4D97-AF65-F5344CB8AC3E}">
        <p14:creationId xmlns:p14="http://schemas.microsoft.com/office/powerpoint/2010/main" val="1235340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997950" y="7042150"/>
            <a:ext cx="539750" cy="312738"/>
          </a:xfrm>
        </p:spPr>
        <p:txBody>
          <a:bodyPr/>
          <a:lstStyle/>
          <a:p>
            <a:pPr>
              <a:defRPr/>
            </a:pPr>
            <a:fld id="{A14B9CBE-E2BF-4D02-A5BE-9A98A21C9C67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pic>
        <p:nvPicPr>
          <p:cNvPr id="4" name="Picture 3" descr="https://encrypted-tbn3.gstatic.com/images?q=tbn:ANd9GcQvOhZ7NoQm4HBdgskJZSUtfXLR3-au3iwNB5mFigdDTr4w_Z7VUuSANzM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375" y="2851150"/>
            <a:ext cx="12382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 descr="https://encrypted-tbn0.gstatic.com/images?q=tbn:ANd9GcTQCzcJfhKrv4rew6SiZ7wpHC9--FvGVVBoGIEVT6dm4NbVg3jK9z-sWeg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75" y="3068638"/>
            <a:ext cx="142875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8" descr="https://encrypted-tbn1.gstatic.com/images?q=tbn:ANd9GcRqEoyeHo1ykh_DS-PVYUsPY9yBXNocKlyj4jMYMaNxzDGpyu_V5QwdEI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0775" y="2982913"/>
            <a:ext cx="142875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" descr="https://encrypted-tbn3.gstatic.com/images?q=tbn:ANd9GcQvOhZ7NoQm4HBdgskJZSUtfXLR3-au3iwNB5mFigdDTr4w_Z7VUuSANzM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6275" y="2190750"/>
            <a:ext cx="12382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 descr="https://encrypted-tbn3.gstatic.com/images?q=tbn:ANd9GcSfhMhT10z8I2B2RdD5qF6ICVeThOaVuc-YEifr-fYgZvqtQQ1d8iRlVqI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2075" y="979488"/>
            <a:ext cx="14287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 descr="https://encrypted-tbn3.gstatic.com/images?q=tbn:ANd9GcSfhMhT10z8I2B2RdD5qF6ICVeThOaVuc-YEifr-fYgZvqtQQ1d8iRlVqI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7475" y="2236788"/>
            <a:ext cx="14287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 descr="https://encrypted-tbn3.gstatic.com/images?q=tbn:ANd9GcSfhMhT10z8I2B2RdD5qF6ICVeThOaVuc-YEifr-fYgZvqtQQ1d8iRlVqI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2075" y="3633788"/>
            <a:ext cx="14287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4" descr="https://encrypted-tbn3.gstatic.com/images?q=tbn:ANd9GcQvOhZ7NoQm4HBdgskJZSUtfXLR3-au3iwNB5mFigdDTr4w_Z7VUuSANzM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8675" y="1314450"/>
            <a:ext cx="12382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4" descr="https://encrypted-tbn3.gstatic.com/images?q=tbn:ANd9GcQvOhZ7NoQm4HBdgskJZSUtfXLR3-au3iwNB5mFigdDTr4w_Z7VUuSANzM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7075" y="4222750"/>
            <a:ext cx="12382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4" descr="https://encrypted-tbn3.gstatic.com/images?q=tbn:ANd9GcQvOhZ7NoQm4HBdgskJZSUtfXLR3-au3iwNB5mFigdDTr4w_Z7VUuSANzM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6775" y="4679950"/>
            <a:ext cx="12382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2" descr="https://encrypted-tbn3.gstatic.com/images?q=tbn:ANd9GcSfhMhT10z8I2B2RdD5qF6ICVeThOaVuc-YEifr-fYgZvqtQQ1d8iRlVqI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9375" y="5043488"/>
            <a:ext cx="14287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5" name="Straight Arrow Connector 17"/>
          <p:cNvCxnSpPr>
            <a:cxnSpLocks noChangeShapeType="1"/>
          </p:cNvCxnSpPr>
          <p:nvPr/>
        </p:nvCxnSpPr>
        <p:spPr bwMode="auto">
          <a:xfrm flipV="1">
            <a:off x="1619250" y="3552825"/>
            <a:ext cx="638175" cy="4763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Straight Arrow Connector 18"/>
          <p:cNvCxnSpPr>
            <a:cxnSpLocks noChangeShapeType="1"/>
          </p:cNvCxnSpPr>
          <p:nvPr/>
        </p:nvCxnSpPr>
        <p:spPr bwMode="auto">
          <a:xfrm flipV="1">
            <a:off x="5133975" y="2895600"/>
            <a:ext cx="638175" cy="4763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Straight Arrow Connector 19"/>
          <p:cNvCxnSpPr>
            <a:cxnSpLocks noChangeShapeType="1"/>
          </p:cNvCxnSpPr>
          <p:nvPr/>
        </p:nvCxnSpPr>
        <p:spPr bwMode="auto">
          <a:xfrm>
            <a:off x="6429375" y="3448050"/>
            <a:ext cx="1057275" cy="190500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" name="Straight Arrow Connector 22"/>
          <p:cNvCxnSpPr>
            <a:cxnSpLocks noChangeShapeType="1"/>
          </p:cNvCxnSpPr>
          <p:nvPr/>
        </p:nvCxnSpPr>
        <p:spPr bwMode="auto">
          <a:xfrm flipV="1">
            <a:off x="6426200" y="3790950"/>
            <a:ext cx="1041400" cy="431800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Straight Arrow Connector 24"/>
          <p:cNvCxnSpPr>
            <a:cxnSpLocks noChangeShapeType="1"/>
          </p:cNvCxnSpPr>
          <p:nvPr/>
        </p:nvCxnSpPr>
        <p:spPr bwMode="auto">
          <a:xfrm flipV="1">
            <a:off x="3349625" y="2895600"/>
            <a:ext cx="917575" cy="555625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Straight Arrow Connector 27"/>
          <p:cNvCxnSpPr>
            <a:cxnSpLocks noChangeShapeType="1"/>
          </p:cNvCxnSpPr>
          <p:nvPr/>
        </p:nvCxnSpPr>
        <p:spPr bwMode="auto">
          <a:xfrm>
            <a:off x="5057775" y="4291013"/>
            <a:ext cx="749300" cy="531812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Straight Arrow Connector 29"/>
          <p:cNvCxnSpPr>
            <a:cxnSpLocks noChangeShapeType="1"/>
          </p:cNvCxnSpPr>
          <p:nvPr/>
        </p:nvCxnSpPr>
        <p:spPr bwMode="auto">
          <a:xfrm flipV="1">
            <a:off x="5038725" y="2914650"/>
            <a:ext cx="762000" cy="1366838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" name="Straight Arrow Connector 31"/>
          <p:cNvCxnSpPr>
            <a:cxnSpLocks noChangeShapeType="1"/>
          </p:cNvCxnSpPr>
          <p:nvPr/>
        </p:nvCxnSpPr>
        <p:spPr bwMode="auto">
          <a:xfrm>
            <a:off x="3349625" y="3451225"/>
            <a:ext cx="889000" cy="854075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" name="Straight Arrow Connector 33"/>
          <p:cNvCxnSpPr>
            <a:cxnSpLocks noChangeShapeType="1"/>
          </p:cNvCxnSpPr>
          <p:nvPr/>
        </p:nvCxnSpPr>
        <p:spPr bwMode="auto">
          <a:xfrm flipV="1">
            <a:off x="3295650" y="1733550"/>
            <a:ext cx="981075" cy="176213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" name="Straight Arrow Connector 35"/>
          <p:cNvCxnSpPr>
            <a:cxnSpLocks noChangeShapeType="1"/>
          </p:cNvCxnSpPr>
          <p:nvPr/>
        </p:nvCxnSpPr>
        <p:spPr bwMode="auto">
          <a:xfrm>
            <a:off x="3324225" y="5386388"/>
            <a:ext cx="914400" cy="376237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" name="Straight Arrow Connector 37"/>
          <p:cNvCxnSpPr>
            <a:cxnSpLocks noChangeShapeType="1"/>
          </p:cNvCxnSpPr>
          <p:nvPr/>
        </p:nvCxnSpPr>
        <p:spPr bwMode="auto">
          <a:xfrm flipV="1">
            <a:off x="5019675" y="4822825"/>
            <a:ext cx="787400" cy="915988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" name="Straight Arrow Connector 39"/>
          <p:cNvCxnSpPr>
            <a:cxnSpLocks noChangeShapeType="1"/>
          </p:cNvCxnSpPr>
          <p:nvPr/>
        </p:nvCxnSpPr>
        <p:spPr bwMode="auto">
          <a:xfrm>
            <a:off x="1657350" y="3590925"/>
            <a:ext cx="1098550" cy="1089025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" name="Straight Arrow Connector 42"/>
          <p:cNvCxnSpPr>
            <a:cxnSpLocks noChangeShapeType="1"/>
          </p:cNvCxnSpPr>
          <p:nvPr/>
        </p:nvCxnSpPr>
        <p:spPr bwMode="auto">
          <a:xfrm flipV="1">
            <a:off x="1609725" y="2514600"/>
            <a:ext cx="1108075" cy="1030288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" name="Straight Arrow Connector 46"/>
          <p:cNvCxnSpPr>
            <a:cxnSpLocks noChangeShapeType="1"/>
          </p:cNvCxnSpPr>
          <p:nvPr/>
        </p:nvCxnSpPr>
        <p:spPr bwMode="auto">
          <a:xfrm>
            <a:off x="5048250" y="1719263"/>
            <a:ext cx="708025" cy="1071562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" name="Straight Arrow Connector 48"/>
          <p:cNvCxnSpPr>
            <a:cxnSpLocks noChangeShapeType="1"/>
          </p:cNvCxnSpPr>
          <p:nvPr/>
        </p:nvCxnSpPr>
        <p:spPr bwMode="auto">
          <a:xfrm>
            <a:off x="4645025" y="3265488"/>
            <a:ext cx="12700" cy="487362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" name="Straight Arrow Connector 53"/>
          <p:cNvCxnSpPr>
            <a:cxnSpLocks noChangeShapeType="1"/>
          </p:cNvCxnSpPr>
          <p:nvPr/>
        </p:nvCxnSpPr>
        <p:spPr bwMode="auto">
          <a:xfrm flipV="1">
            <a:off x="4619625" y="4648200"/>
            <a:ext cx="9525" cy="514350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" name="TextBox 30"/>
          <p:cNvSpPr txBox="1"/>
          <p:nvPr/>
        </p:nvSpPr>
        <p:spPr>
          <a:xfrm>
            <a:off x="2571750" y="0"/>
            <a:ext cx="4426020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0000"/>
                </a:solidFill>
              </a:rPr>
              <a:t>Basic Wire Transfer</a:t>
            </a:r>
          </a:p>
          <a:p>
            <a:pPr algn="ctr">
              <a:defRPr/>
            </a:pPr>
            <a:r>
              <a:rPr lang="en-US" sz="3600" b="1" dirty="0">
                <a:solidFill>
                  <a:srgbClr val="000000"/>
                </a:solidFill>
              </a:rPr>
              <a:t>Multiple Institutions</a:t>
            </a:r>
          </a:p>
        </p:txBody>
      </p:sp>
    </p:spTree>
    <p:extLst>
      <p:ext uri="{BB962C8B-B14F-4D97-AF65-F5344CB8AC3E}">
        <p14:creationId xmlns:p14="http://schemas.microsoft.com/office/powerpoint/2010/main" val="3110305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997950" y="7042150"/>
            <a:ext cx="539750" cy="312738"/>
          </a:xfrm>
        </p:spPr>
        <p:txBody>
          <a:bodyPr/>
          <a:lstStyle/>
          <a:p>
            <a:pPr>
              <a:defRPr/>
            </a:pPr>
            <a:fld id="{A14B9CBE-E2BF-4D02-A5BE-9A98A21C9C67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pic>
        <p:nvPicPr>
          <p:cNvPr id="4" name="Picture 4" descr="https://encrypted-tbn2.gstatic.com/images?q=tbn:ANd9GcTWtFPNXlSwe_84yuG0r304XQadqW3jYPZ0Tfezl4tZynd4w048dhXJsPH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0300" y="1889125"/>
            <a:ext cx="4648200" cy="309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952625" y="1009650"/>
            <a:ext cx="5510213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b="1" dirty="0">
                <a:solidFill>
                  <a:srgbClr val="000000"/>
                </a:solidFill>
              </a:rPr>
              <a:t>Complex Wire Transfer</a:t>
            </a:r>
          </a:p>
        </p:txBody>
      </p:sp>
    </p:spTree>
    <p:extLst>
      <p:ext uri="{BB962C8B-B14F-4D97-AF65-F5344CB8AC3E}">
        <p14:creationId xmlns:p14="http://schemas.microsoft.com/office/powerpoint/2010/main" val="29481349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D6974-1765-43F3-8307-DA8B1D2A5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Basic SWIFT Payment Message types Explained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D82E0E5-7E03-4B7E-AF9A-52D4AAD44F5A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8678956" y="6324321"/>
            <a:ext cx="330574" cy="236724"/>
          </a:xfrm>
          <a:prstGeom prst="rect">
            <a:avLst/>
          </a:prstGeom>
        </p:spPr>
        <p:txBody>
          <a:bodyPr/>
          <a:lstStyle/>
          <a:p>
            <a:fld id="{941AA2AD-4ABD-40E1-928E-6C7D7FF4C282}" type="slidenum">
              <a:rPr lang="en-GB" smtClean="0"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94755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8485655" y="7037294"/>
            <a:ext cx="523875" cy="302559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A14B9CBE-E2BF-4D02-A5BE-9A98A21C9C67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pic>
        <p:nvPicPr>
          <p:cNvPr id="4" name="Picture 6" descr="https://encrypted-tbn0.gstatic.com/images?q=tbn:ANd9GcTQCzcJfhKrv4rew6SiZ7wpHC9--FvGVVBoGIEVT6dm4NbVg3jK9z-sWe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260" y="2781089"/>
            <a:ext cx="1155333" cy="1132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 descr="https://encrypted-tbn1.gstatic.com/images?q=tbn:ANd9GcRqEoyeHo1ykh_DS-PVYUsPY9yBXNocKlyj4jMYMaNxzDGpyu_V5QwdEIg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2491" y="2781090"/>
            <a:ext cx="1097038" cy="1132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 descr="https://encrypted-tbn3.gstatic.com/images?q=tbn:ANd9GcQvOhZ7NoQm4HBdgskJZSUtfXLR3-au3iwNB5mFigdDTr4w_Z7VUuSANzM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7809" y="2781091"/>
            <a:ext cx="1201831" cy="1164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" descr="https://encrypted-tbn3.gstatic.com/images?q=tbn:ANd9GcQvOhZ7NoQm4HBdgskJZSUtfXLR3-au3iwNB5mFigdDTr4w_Z7VUuSANzM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7026" y="2748734"/>
            <a:ext cx="1201831" cy="1164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 descr="https://encrypted-tbn3.gstatic.com/images?q=tbn:ANd9GcSfhMhT10z8I2B2RdD5qF6ICVeThOaVuc-YEifr-fYgZvqtQQ1d8iRlVqI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5021" y="2764912"/>
            <a:ext cx="1386728" cy="11093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 descr="https://encrypted-tbn3.gstatic.com/images?q=tbn:ANd9GcSfhMhT10z8I2B2RdD5qF6ICVeThOaVuc-YEifr-fYgZvqtQQ1d8iRlVqI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2962" y="2764912"/>
            <a:ext cx="1386728" cy="11093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1" name="Straight Arrow Connector 14"/>
          <p:cNvCxnSpPr>
            <a:cxnSpLocks noChangeShapeType="1"/>
          </p:cNvCxnSpPr>
          <p:nvPr/>
        </p:nvCxnSpPr>
        <p:spPr bwMode="auto">
          <a:xfrm flipV="1">
            <a:off x="5782921" y="3424378"/>
            <a:ext cx="619406" cy="4623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Straight Arrow Connector 20"/>
          <p:cNvCxnSpPr>
            <a:cxnSpLocks noChangeShapeType="1"/>
          </p:cNvCxnSpPr>
          <p:nvPr/>
        </p:nvCxnSpPr>
        <p:spPr bwMode="auto">
          <a:xfrm flipV="1">
            <a:off x="2496926" y="3347338"/>
            <a:ext cx="619406" cy="4623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Straight Arrow Connector 21"/>
          <p:cNvCxnSpPr>
            <a:cxnSpLocks noChangeShapeType="1"/>
          </p:cNvCxnSpPr>
          <p:nvPr/>
        </p:nvCxnSpPr>
        <p:spPr bwMode="auto">
          <a:xfrm flipV="1">
            <a:off x="4119011" y="3415133"/>
            <a:ext cx="619406" cy="4623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Straight Arrow Connector 22"/>
          <p:cNvCxnSpPr>
            <a:cxnSpLocks noChangeShapeType="1"/>
          </p:cNvCxnSpPr>
          <p:nvPr/>
        </p:nvCxnSpPr>
        <p:spPr bwMode="auto">
          <a:xfrm flipV="1">
            <a:off x="7382226" y="3429001"/>
            <a:ext cx="619406" cy="4623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Straight Arrow Connector 23"/>
          <p:cNvCxnSpPr>
            <a:cxnSpLocks noChangeShapeType="1"/>
          </p:cNvCxnSpPr>
          <p:nvPr/>
        </p:nvCxnSpPr>
        <p:spPr bwMode="auto">
          <a:xfrm>
            <a:off x="1150795" y="3470958"/>
            <a:ext cx="481871" cy="0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TextBox 16"/>
          <p:cNvSpPr txBox="1"/>
          <p:nvPr/>
        </p:nvSpPr>
        <p:spPr>
          <a:xfrm>
            <a:off x="2809197" y="1043515"/>
            <a:ext cx="2619628" cy="98860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330" b="1" dirty="0">
                <a:solidFill>
                  <a:srgbClr val="000000"/>
                </a:solidFill>
              </a:rPr>
              <a:t>Basic Wire Transfer</a:t>
            </a:r>
          </a:p>
          <a:p>
            <a:pPr algn="ctr">
              <a:defRPr/>
            </a:pPr>
            <a:r>
              <a:rPr lang="en-US" sz="3494" b="1" dirty="0">
                <a:solidFill>
                  <a:srgbClr val="000000"/>
                </a:solidFill>
              </a:rPr>
              <a:t>Serial MT103</a:t>
            </a:r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0C8F9562-C4DD-4DBB-B8B7-7B68377ADA42}"/>
              </a:ext>
            </a:extLst>
          </p:cNvPr>
          <p:cNvSpPr/>
          <p:nvPr/>
        </p:nvSpPr>
        <p:spPr>
          <a:xfrm rot="5400000">
            <a:off x="3805872" y="3110684"/>
            <a:ext cx="1358458" cy="1584341"/>
          </a:xfrm>
          <a:prstGeom prst="arc">
            <a:avLst>
              <a:gd name="adj1" fmla="val 16200000"/>
              <a:gd name="adj2" fmla="val 5592434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747" dirty="0"/>
          </a:p>
        </p:txBody>
      </p:sp>
      <p:sp>
        <p:nvSpPr>
          <p:cNvPr id="24" name="Arc 23">
            <a:extLst>
              <a:ext uri="{FF2B5EF4-FFF2-40B4-BE49-F238E27FC236}">
                <a16:creationId xmlns:a16="http://schemas.microsoft.com/office/drawing/2014/main" id="{5A1B0BF6-7B47-4B0C-9C9D-7AB66796D2E4}"/>
              </a:ext>
            </a:extLst>
          </p:cNvPr>
          <p:cNvSpPr/>
          <p:nvPr/>
        </p:nvSpPr>
        <p:spPr>
          <a:xfrm rot="5400000">
            <a:off x="5470637" y="3173349"/>
            <a:ext cx="1234745" cy="1582726"/>
          </a:xfrm>
          <a:prstGeom prst="arc">
            <a:avLst>
              <a:gd name="adj1" fmla="val 16200000"/>
              <a:gd name="adj2" fmla="val 5592434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747" dirty="0"/>
          </a:p>
        </p:txBody>
      </p:sp>
      <p:sp>
        <p:nvSpPr>
          <p:cNvPr id="25" name="Arc 24">
            <a:extLst>
              <a:ext uri="{FF2B5EF4-FFF2-40B4-BE49-F238E27FC236}">
                <a16:creationId xmlns:a16="http://schemas.microsoft.com/office/drawing/2014/main" id="{A835A95D-56AB-4986-8B9B-77097248FC36}"/>
              </a:ext>
            </a:extLst>
          </p:cNvPr>
          <p:cNvSpPr/>
          <p:nvPr/>
        </p:nvSpPr>
        <p:spPr>
          <a:xfrm rot="5400000">
            <a:off x="2199406" y="3079757"/>
            <a:ext cx="1412413" cy="1535885"/>
          </a:xfrm>
          <a:prstGeom prst="arc">
            <a:avLst>
              <a:gd name="adj1" fmla="val 16410026"/>
              <a:gd name="adj2" fmla="val 5592434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747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86C61CD-6E3A-473B-A31A-43CF8560BA70}"/>
              </a:ext>
            </a:extLst>
          </p:cNvPr>
          <p:cNvSpPr txBox="1"/>
          <p:nvPr/>
        </p:nvSpPr>
        <p:spPr>
          <a:xfrm>
            <a:off x="431877" y="5875891"/>
            <a:ext cx="3234448" cy="63004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747" b="1" dirty="0">
                <a:solidFill>
                  <a:schemeClr val="bg1"/>
                </a:solidFill>
              </a:rPr>
              <a:t>Serial MT103:</a:t>
            </a:r>
            <a:r>
              <a:rPr lang="en-US" sz="1747" dirty="0">
                <a:solidFill>
                  <a:schemeClr val="bg1"/>
                </a:solidFill>
              </a:rPr>
              <a:t>  All the Details, All the Value, Lower Risks, Slower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44609B9-623D-4B4D-8945-5BB22BFB7603}"/>
              </a:ext>
            </a:extLst>
          </p:cNvPr>
          <p:cNvSpPr txBox="1"/>
          <p:nvPr/>
        </p:nvSpPr>
        <p:spPr>
          <a:xfrm>
            <a:off x="1842000" y="4617176"/>
            <a:ext cx="1386728" cy="63004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747" b="1" dirty="0">
                <a:solidFill>
                  <a:schemeClr val="bg1"/>
                </a:solidFill>
              </a:rPr>
              <a:t>Serial MT103</a:t>
            </a:r>
            <a:endParaRPr lang="en-US" sz="1747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24187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8485655" y="7037294"/>
            <a:ext cx="523875" cy="302559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A14B9CBE-E2BF-4D02-A5BE-9A98A21C9C67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pic>
        <p:nvPicPr>
          <p:cNvPr id="4" name="Picture 6" descr="https://encrypted-tbn0.gstatic.com/images?q=tbn:ANd9GcTQCzcJfhKrv4rew6SiZ7wpHC9--FvGVVBoGIEVT6dm4NbVg3jK9z-sWe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260" y="2781089"/>
            <a:ext cx="1155333" cy="1132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 descr="https://encrypted-tbn1.gstatic.com/images?q=tbn:ANd9GcRqEoyeHo1ykh_DS-PVYUsPY9yBXNocKlyj4jMYMaNxzDGpyu_V5QwdEIg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2491" y="2781090"/>
            <a:ext cx="1097038" cy="1132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 descr="https://encrypted-tbn3.gstatic.com/images?q=tbn:ANd9GcQvOhZ7NoQm4HBdgskJZSUtfXLR3-au3iwNB5mFigdDTr4w_Z7VUuSANzM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7809" y="2781091"/>
            <a:ext cx="1201831" cy="1164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" descr="https://encrypted-tbn3.gstatic.com/images?q=tbn:ANd9GcQvOhZ7NoQm4HBdgskJZSUtfXLR3-au3iwNB5mFigdDTr4w_Z7VUuSANzM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7026" y="2748734"/>
            <a:ext cx="1201831" cy="1164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 descr="https://encrypted-tbn3.gstatic.com/images?q=tbn:ANd9GcSfhMhT10z8I2B2RdD5qF6ICVeThOaVuc-YEifr-fYgZvqtQQ1d8iRlVqI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5021" y="2764912"/>
            <a:ext cx="1386728" cy="11093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 descr="https://encrypted-tbn3.gstatic.com/images?q=tbn:ANd9GcSfhMhT10z8I2B2RdD5qF6ICVeThOaVuc-YEifr-fYgZvqtQQ1d8iRlVqI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2962" y="2764912"/>
            <a:ext cx="1386728" cy="11093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1" name="Straight Arrow Connector 14"/>
          <p:cNvCxnSpPr>
            <a:cxnSpLocks noChangeShapeType="1"/>
          </p:cNvCxnSpPr>
          <p:nvPr/>
        </p:nvCxnSpPr>
        <p:spPr bwMode="auto">
          <a:xfrm flipV="1">
            <a:off x="5782921" y="3424378"/>
            <a:ext cx="619406" cy="4623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Straight Arrow Connector 20"/>
          <p:cNvCxnSpPr>
            <a:cxnSpLocks noChangeShapeType="1"/>
          </p:cNvCxnSpPr>
          <p:nvPr/>
        </p:nvCxnSpPr>
        <p:spPr bwMode="auto">
          <a:xfrm flipV="1">
            <a:off x="2496926" y="3347338"/>
            <a:ext cx="619406" cy="4623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Straight Arrow Connector 21"/>
          <p:cNvCxnSpPr>
            <a:cxnSpLocks noChangeShapeType="1"/>
          </p:cNvCxnSpPr>
          <p:nvPr/>
        </p:nvCxnSpPr>
        <p:spPr bwMode="auto">
          <a:xfrm flipV="1">
            <a:off x="4119011" y="3415133"/>
            <a:ext cx="619406" cy="4623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Straight Arrow Connector 22"/>
          <p:cNvCxnSpPr>
            <a:cxnSpLocks noChangeShapeType="1"/>
          </p:cNvCxnSpPr>
          <p:nvPr/>
        </p:nvCxnSpPr>
        <p:spPr bwMode="auto">
          <a:xfrm flipV="1">
            <a:off x="7382226" y="3429001"/>
            <a:ext cx="619406" cy="4623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Straight Arrow Connector 23"/>
          <p:cNvCxnSpPr>
            <a:cxnSpLocks noChangeShapeType="1"/>
          </p:cNvCxnSpPr>
          <p:nvPr/>
        </p:nvCxnSpPr>
        <p:spPr bwMode="auto">
          <a:xfrm>
            <a:off x="1150795" y="3470958"/>
            <a:ext cx="481871" cy="0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TextBox 16"/>
          <p:cNvSpPr txBox="1"/>
          <p:nvPr/>
        </p:nvSpPr>
        <p:spPr>
          <a:xfrm>
            <a:off x="-39955" y="690958"/>
            <a:ext cx="9223910" cy="9886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330" b="1" dirty="0">
                <a:solidFill>
                  <a:srgbClr val="000000"/>
                </a:solidFill>
              </a:rPr>
              <a:t>Basic Wire Transfer</a:t>
            </a:r>
          </a:p>
          <a:p>
            <a:pPr algn="ctr">
              <a:defRPr/>
            </a:pPr>
            <a:r>
              <a:rPr lang="en-US" sz="3494" b="1" dirty="0">
                <a:solidFill>
                  <a:srgbClr val="000000"/>
                </a:solidFill>
              </a:rPr>
              <a:t>MT103 &amp; MT202 </a:t>
            </a:r>
            <a:r>
              <a:rPr lang="en-US" sz="2330" b="1" dirty="0">
                <a:solidFill>
                  <a:srgbClr val="000000"/>
                </a:solidFill>
              </a:rPr>
              <a:t>(one payment in two messages)</a:t>
            </a:r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0C8F9562-C4DD-4DBB-B8B7-7B68377ADA42}"/>
              </a:ext>
            </a:extLst>
          </p:cNvPr>
          <p:cNvSpPr/>
          <p:nvPr/>
        </p:nvSpPr>
        <p:spPr>
          <a:xfrm rot="5400000">
            <a:off x="3805872" y="3110684"/>
            <a:ext cx="1358458" cy="1584341"/>
          </a:xfrm>
          <a:prstGeom prst="arc">
            <a:avLst>
              <a:gd name="adj1" fmla="val 16200000"/>
              <a:gd name="adj2" fmla="val 5592434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747" dirty="0"/>
          </a:p>
        </p:txBody>
      </p:sp>
      <p:sp>
        <p:nvSpPr>
          <p:cNvPr id="24" name="Arc 23">
            <a:extLst>
              <a:ext uri="{FF2B5EF4-FFF2-40B4-BE49-F238E27FC236}">
                <a16:creationId xmlns:a16="http://schemas.microsoft.com/office/drawing/2014/main" id="{5A1B0BF6-7B47-4B0C-9C9D-7AB66796D2E4}"/>
              </a:ext>
            </a:extLst>
          </p:cNvPr>
          <p:cNvSpPr/>
          <p:nvPr/>
        </p:nvSpPr>
        <p:spPr>
          <a:xfrm rot="5400000">
            <a:off x="5470637" y="3173349"/>
            <a:ext cx="1234745" cy="1582726"/>
          </a:xfrm>
          <a:prstGeom prst="arc">
            <a:avLst>
              <a:gd name="adj1" fmla="val 16200000"/>
              <a:gd name="adj2" fmla="val 5592434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747" dirty="0"/>
          </a:p>
        </p:txBody>
      </p:sp>
      <p:sp>
        <p:nvSpPr>
          <p:cNvPr id="25" name="Arc 24">
            <a:extLst>
              <a:ext uri="{FF2B5EF4-FFF2-40B4-BE49-F238E27FC236}">
                <a16:creationId xmlns:a16="http://schemas.microsoft.com/office/drawing/2014/main" id="{A835A95D-56AB-4986-8B9B-77097248FC36}"/>
              </a:ext>
            </a:extLst>
          </p:cNvPr>
          <p:cNvSpPr/>
          <p:nvPr/>
        </p:nvSpPr>
        <p:spPr>
          <a:xfrm rot="5400000">
            <a:off x="2199406" y="3079757"/>
            <a:ext cx="1412413" cy="1535885"/>
          </a:xfrm>
          <a:prstGeom prst="arc">
            <a:avLst>
              <a:gd name="adj1" fmla="val 16410026"/>
              <a:gd name="adj2" fmla="val 5592434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747" dirty="0"/>
          </a:p>
        </p:txBody>
      </p:sp>
      <p:sp>
        <p:nvSpPr>
          <p:cNvPr id="26" name="Arc 25">
            <a:extLst>
              <a:ext uri="{FF2B5EF4-FFF2-40B4-BE49-F238E27FC236}">
                <a16:creationId xmlns:a16="http://schemas.microsoft.com/office/drawing/2014/main" id="{45B678E0-A2C1-4E45-A2D6-4F8613D7E0C7}"/>
              </a:ext>
            </a:extLst>
          </p:cNvPr>
          <p:cNvSpPr/>
          <p:nvPr/>
        </p:nvSpPr>
        <p:spPr>
          <a:xfrm rot="16200000">
            <a:off x="3691392" y="347949"/>
            <a:ext cx="1547827" cy="4698190"/>
          </a:xfrm>
          <a:prstGeom prst="arc">
            <a:avLst>
              <a:gd name="adj1" fmla="val 16167673"/>
              <a:gd name="adj2" fmla="val 5519446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747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7733945-5F24-431E-BC13-93893E38E55C}"/>
              </a:ext>
            </a:extLst>
          </p:cNvPr>
          <p:cNvSpPr txBox="1"/>
          <p:nvPr/>
        </p:nvSpPr>
        <p:spPr>
          <a:xfrm>
            <a:off x="576834" y="5583039"/>
            <a:ext cx="3388797" cy="8989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747" b="1" dirty="0">
                <a:solidFill>
                  <a:schemeClr val="bg1"/>
                </a:solidFill>
              </a:rPr>
              <a:t>MT103:</a:t>
            </a:r>
            <a:r>
              <a:rPr lang="en-US" sz="1747" dirty="0">
                <a:solidFill>
                  <a:schemeClr val="bg1"/>
                </a:solidFill>
              </a:rPr>
              <a:t>  All the Details and Very Fast Communication b/w Org Bank and Bene Bank; But no value.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73AF181-BA3E-487C-9706-B9D6B5F7C14F}"/>
              </a:ext>
            </a:extLst>
          </p:cNvPr>
          <p:cNvSpPr txBox="1"/>
          <p:nvPr/>
        </p:nvSpPr>
        <p:spPr>
          <a:xfrm>
            <a:off x="5431616" y="5601181"/>
            <a:ext cx="2352260" cy="8989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747" b="1" dirty="0">
                <a:solidFill>
                  <a:schemeClr val="bg1"/>
                </a:solidFill>
              </a:rPr>
              <a:t>MT202:</a:t>
            </a:r>
            <a:r>
              <a:rPr lang="en-US" sz="1747" dirty="0">
                <a:solidFill>
                  <a:schemeClr val="bg1"/>
                </a:solidFill>
              </a:rPr>
              <a:t>  Very few details; slow; but has the real value. 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D89B901-D5CD-49D0-8CE1-96BB8B9A45D5}"/>
              </a:ext>
            </a:extLst>
          </p:cNvPr>
          <p:cNvSpPr txBox="1"/>
          <p:nvPr/>
        </p:nvSpPr>
        <p:spPr>
          <a:xfrm>
            <a:off x="1582280" y="4582084"/>
            <a:ext cx="1043870" cy="36118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747" b="1" dirty="0">
                <a:solidFill>
                  <a:schemeClr val="bg1"/>
                </a:solidFill>
              </a:rPr>
              <a:t>MT202</a:t>
            </a:r>
            <a:r>
              <a:rPr lang="en-US" sz="1747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7EDC308-CFD2-4D7E-943F-7EDE7DD0ABF6}"/>
              </a:ext>
            </a:extLst>
          </p:cNvPr>
          <p:cNvSpPr txBox="1"/>
          <p:nvPr/>
        </p:nvSpPr>
        <p:spPr>
          <a:xfrm>
            <a:off x="1615735" y="1759003"/>
            <a:ext cx="1043870" cy="36118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747" b="1" dirty="0">
                <a:solidFill>
                  <a:schemeClr val="bg1"/>
                </a:solidFill>
              </a:rPr>
              <a:t>MT103</a:t>
            </a:r>
            <a:r>
              <a:rPr lang="en-US" sz="1747" dirty="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351280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8485655" y="7037294"/>
            <a:ext cx="523875" cy="302559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A14B9CBE-E2BF-4D02-A5BE-9A98A21C9C67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pic>
        <p:nvPicPr>
          <p:cNvPr id="4" name="Picture 6" descr="https://encrypted-tbn0.gstatic.com/images?q=tbn:ANd9GcTQCzcJfhKrv4rew6SiZ7wpHC9--FvGVVBoGIEVT6dm4NbVg3jK9z-sWe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260" y="2781089"/>
            <a:ext cx="1155333" cy="1132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 descr="https://encrypted-tbn1.gstatic.com/images?q=tbn:ANd9GcRqEoyeHo1ykh_DS-PVYUsPY9yBXNocKlyj4jMYMaNxzDGpyu_V5QwdEIg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2491" y="2781090"/>
            <a:ext cx="1097038" cy="1132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 descr="https://encrypted-tbn3.gstatic.com/images?q=tbn:ANd9GcQvOhZ7NoQm4HBdgskJZSUtfXLR3-au3iwNB5mFigdDTr4w_Z7VUuSANzM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7809" y="2781091"/>
            <a:ext cx="1201831" cy="1164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" descr="https://encrypted-tbn3.gstatic.com/images?q=tbn:ANd9GcQvOhZ7NoQm4HBdgskJZSUtfXLR3-au3iwNB5mFigdDTr4w_Z7VUuSANzM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7026" y="2748734"/>
            <a:ext cx="1201831" cy="1164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 descr="https://encrypted-tbn3.gstatic.com/images?q=tbn:ANd9GcSfhMhT10z8I2B2RdD5qF6ICVeThOaVuc-YEifr-fYgZvqtQQ1d8iRlVqI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5021" y="2764912"/>
            <a:ext cx="1386728" cy="11093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 descr="https://encrypted-tbn3.gstatic.com/images?q=tbn:ANd9GcSfhMhT10z8I2B2RdD5qF6ICVeThOaVuc-YEifr-fYgZvqtQQ1d8iRlVqI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2962" y="2764912"/>
            <a:ext cx="1386728" cy="11093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1" name="Straight Arrow Connector 14"/>
          <p:cNvCxnSpPr>
            <a:cxnSpLocks noChangeShapeType="1"/>
          </p:cNvCxnSpPr>
          <p:nvPr/>
        </p:nvCxnSpPr>
        <p:spPr bwMode="auto">
          <a:xfrm flipV="1">
            <a:off x="5782921" y="3424378"/>
            <a:ext cx="619406" cy="4623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Straight Arrow Connector 20"/>
          <p:cNvCxnSpPr>
            <a:cxnSpLocks noChangeShapeType="1"/>
          </p:cNvCxnSpPr>
          <p:nvPr/>
        </p:nvCxnSpPr>
        <p:spPr bwMode="auto">
          <a:xfrm flipV="1">
            <a:off x="2496926" y="3347338"/>
            <a:ext cx="619406" cy="4623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Straight Arrow Connector 21"/>
          <p:cNvCxnSpPr>
            <a:cxnSpLocks noChangeShapeType="1"/>
          </p:cNvCxnSpPr>
          <p:nvPr/>
        </p:nvCxnSpPr>
        <p:spPr bwMode="auto">
          <a:xfrm flipV="1">
            <a:off x="4119011" y="3415133"/>
            <a:ext cx="619406" cy="4623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Straight Arrow Connector 22"/>
          <p:cNvCxnSpPr>
            <a:cxnSpLocks noChangeShapeType="1"/>
          </p:cNvCxnSpPr>
          <p:nvPr/>
        </p:nvCxnSpPr>
        <p:spPr bwMode="auto">
          <a:xfrm flipV="1">
            <a:off x="7382226" y="3429001"/>
            <a:ext cx="619406" cy="4623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Straight Arrow Connector 23"/>
          <p:cNvCxnSpPr>
            <a:cxnSpLocks noChangeShapeType="1"/>
          </p:cNvCxnSpPr>
          <p:nvPr/>
        </p:nvCxnSpPr>
        <p:spPr bwMode="auto">
          <a:xfrm>
            <a:off x="1150795" y="3470958"/>
            <a:ext cx="481871" cy="0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TextBox 16"/>
          <p:cNvSpPr txBox="1"/>
          <p:nvPr/>
        </p:nvSpPr>
        <p:spPr>
          <a:xfrm>
            <a:off x="2747967" y="758136"/>
            <a:ext cx="3980898" cy="98860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330" b="1" dirty="0">
                <a:solidFill>
                  <a:srgbClr val="000000"/>
                </a:solidFill>
              </a:rPr>
              <a:t>Basic Wire Transfer</a:t>
            </a:r>
          </a:p>
          <a:p>
            <a:pPr algn="ctr">
              <a:defRPr/>
            </a:pPr>
            <a:r>
              <a:rPr lang="en-US" sz="3494" b="1" dirty="0">
                <a:solidFill>
                  <a:srgbClr val="000000"/>
                </a:solidFill>
              </a:rPr>
              <a:t>MT103 &amp; MT202Cov</a:t>
            </a:r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0C8F9562-C4DD-4DBB-B8B7-7B68377ADA42}"/>
              </a:ext>
            </a:extLst>
          </p:cNvPr>
          <p:cNvSpPr/>
          <p:nvPr/>
        </p:nvSpPr>
        <p:spPr>
          <a:xfrm rot="5400000">
            <a:off x="3805872" y="3110684"/>
            <a:ext cx="1358458" cy="1584341"/>
          </a:xfrm>
          <a:prstGeom prst="arc">
            <a:avLst>
              <a:gd name="adj1" fmla="val 16200000"/>
              <a:gd name="adj2" fmla="val 5592434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747" dirty="0"/>
          </a:p>
        </p:txBody>
      </p:sp>
      <p:sp>
        <p:nvSpPr>
          <p:cNvPr id="24" name="Arc 23">
            <a:extLst>
              <a:ext uri="{FF2B5EF4-FFF2-40B4-BE49-F238E27FC236}">
                <a16:creationId xmlns:a16="http://schemas.microsoft.com/office/drawing/2014/main" id="{5A1B0BF6-7B47-4B0C-9C9D-7AB66796D2E4}"/>
              </a:ext>
            </a:extLst>
          </p:cNvPr>
          <p:cNvSpPr/>
          <p:nvPr/>
        </p:nvSpPr>
        <p:spPr>
          <a:xfrm rot="5400000">
            <a:off x="5470637" y="3173349"/>
            <a:ext cx="1234745" cy="1582726"/>
          </a:xfrm>
          <a:prstGeom prst="arc">
            <a:avLst>
              <a:gd name="adj1" fmla="val 16200000"/>
              <a:gd name="adj2" fmla="val 5592434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747" dirty="0"/>
          </a:p>
        </p:txBody>
      </p:sp>
      <p:sp>
        <p:nvSpPr>
          <p:cNvPr id="25" name="Arc 24">
            <a:extLst>
              <a:ext uri="{FF2B5EF4-FFF2-40B4-BE49-F238E27FC236}">
                <a16:creationId xmlns:a16="http://schemas.microsoft.com/office/drawing/2014/main" id="{A835A95D-56AB-4986-8B9B-77097248FC36}"/>
              </a:ext>
            </a:extLst>
          </p:cNvPr>
          <p:cNvSpPr/>
          <p:nvPr/>
        </p:nvSpPr>
        <p:spPr>
          <a:xfrm rot="5400000">
            <a:off x="2199406" y="3079757"/>
            <a:ext cx="1412413" cy="1535885"/>
          </a:xfrm>
          <a:prstGeom prst="arc">
            <a:avLst>
              <a:gd name="adj1" fmla="val 16410026"/>
              <a:gd name="adj2" fmla="val 5592434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747" dirty="0"/>
          </a:p>
        </p:txBody>
      </p:sp>
      <p:sp>
        <p:nvSpPr>
          <p:cNvPr id="26" name="Arc 25">
            <a:extLst>
              <a:ext uri="{FF2B5EF4-FFF2-40B4-BE49-F238E27FC236}">
                <a16:creationId xmlns:a16="http://schemas.microsoft.com/office/drawing/2014/main" id="{45B678E0-A2C1-4E45-A2D6-4F8613D7E0C7}"/>
              </a:ext>
            </a:extLst>
          </p:cNvPr>
          <p:cNvSpPr/>
          <p:nvPr/>
        </p:nvSpPr>
        <p:spPr>
          <a:xfrm rot="16200000">
            <a:off x="3691392" y="347949"/>
            <a:ext cx="1547827" cy="4698190"/>
          </a:xfrm>
          <a:prstGeom prst="arc">
            <a:avLst>
              <a:gd name="adj1" fmla="val 16167673"/>
              <a:gd name="adj2" fmla="val 5519446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747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EBB4D30-1462-4B76-BB53-2178907378B7}"/>
              </a:ext>
            </a:extLst>
          </p:cNvPr>
          <p:cNvSpPr txBox="1"/>
          <p:nvPr/>
        </p:nvSpPr>
        <p:spPr>
          <a:xfrm>
            <a:off x="576834" y="5583039"/>
            <a:ext cx="3388797" cy="8989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747" b="1" dirty="0">
                <a:solidFill>
                  <a:schemeClr val="bg1"/>
                </a:solidFill>
              </a:rPr>
              <a:t>MT103:</a:t>
            </a:r>
            <a:r>
              <a:rPr lang="en-US" sz="1747" dirty="0">
                <a:solidFill>
                  <a:schemeClr val="bg1"/>
                </a:solidFill>
              </a:rPr>
              <a:t>  All the Details and Very Fast Communication b/w Org Bank and Bene Bank; But no value.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C8D95AD-545E-4139-B8F9-7B56186DF545}"/>
              </a:ext>
            </a:extLst>
          </p:cNvPr>
          <p:cNvSpPr txBox="1"/>
          <p:nvPr/>
        </p:nvSpPr>
        <p:spPr>
          <a:xfrm>
            <a:off x="5277273" y="5583040"/>
            <a:ext cx="3015644" cy="8989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747" b="1" dirty="0">
                <a:solidFill>
                  <a:schemeClr val="bg1"/>
                </a:solidFill>
              </a:rPr>
              <a:t>MT202Cov:</a:t>
            </a:r>
            <a:r>
              <a:rPr lang="en-US" sz="1747" dirty="0">
                <a:solidFill>
                  <a:schemeClr val="bg1"/>
                </a:solidFill>
              </a:rPr>
              <a:t>  All the Details; slow; but has the real value; less risks. 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7C669B8-733D-48B4-AD98-E81A0B94DB5D}"/>
              </a:ext>
            </a:extLst>
          </p:cNvPr>
          <p:cNvSpPr txBox="1"/>
          <p:nvPr/>
        </p:nvSpPr>
        <p:spPr>
          <a:xfrm>
            <a:off x="1615735" y="1759003"/>
            <a:ext cx="1043870" cy="36118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747" b="1" dirty="0">
                <a:solidFill>
                  <a:schemeClr val="bg1"/>
                </a:solidFill>
              </a:rPr>
              <a:t>MT103</a:t>
            </a:r>
            <a:r>
              <a:rPr lang="en-US" sz="1747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CB9A49A-99E0-41F6-89A8-59B2778125DC}"/>
              </a:ext>
            </a:extLst>
          </p:cNvPr>
          <p:cNvSpPr txBox="1"/>
          <p:nvPr/>
        </p:nvSpPr>
        <p:spPr>
          <a:xfrm>
            <a:off x="1582279" y="4582084"/>
            <a:ext cx="1136578" cy="63004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747" b="1" dirty="0">
                <a:solidFill>
                  <a:schemeClr val="bg1"/>
                </a:solidFill>
              </a:rPr>
              <a:t>MT202cov</a:t>
            </a:r>
            <a:r>
              <a:rPr lang="en-US" sz="1747" dirty="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372583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D6974-1765-43F3-8307-DA8B1D2A5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Examining the Wire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D82E0E5-7E03-4B7E-AF9A-52D4AAD44F5A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8678956" y="6324321"/>
            <a:ext cx="330574" cy="236724"/>
          </a:xfrm>
          <a:prstGeom prst="rect">
            <a:avLst/>
          </a:prstGeom>
        </p:spPr>
        <p:txBody>
          <a:bodyPr/>
          <a:lstStyle/>
          <a:p>
            <a:fld id="{941AA2AD-4ABD-40E1-928E-6C7D7FF4C282}" type="slidenum">
              <a:rPr lang="en-GB" smtClean="0"/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608282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997950" y="7042150"/>
            <a:ext cx="539750" cy="312738"/>
          </a:xfrm>
        </p:spPr>
        <p:txBody>
          <a:bodyPr/>
          <a:lstStyle/>
          <a:p>
            <a:pPr>
              <a:defRPr/>
            </a:pPr>
            <a:fld id="{A14B9CBE-E2BF-4D02-A5BE-9A98A21C9C67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8997950" y="7042150"/>
            <a:ext cx="539750" cy="312738"/>
          </a:xfrm>
          <a:prstGeom prst="rect">
            <a:avLst/>
          </a:prstGeom>
        </p:spPr>
        <p:txBody>
          <a:bodyPr vert="horz" wrap="none" lIns="0" tIns="36000" rIns="0" bIns="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defTabSz="1008063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503238" indent="-46038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1008063" indent="-93663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512888" indent="-141288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2017713" indent="-188913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A14B9CBE-E2BF-4D02-A5BE-9A98A21C9C67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8997950" y="7042150"/>
            <a:ext cx="539750" cy="312738"/>
          </a:xfrm>
          <a:prstGeom prst="rect">
            <a:avLst/>
          </a:prstGeom>
        </p:spPr>
        <p:txBody>
          <a:bodyPr vert="horz" wrap="none" lIns="0" tIns="36000" rIns="0" bIns="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defTabSz="1008063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503238" indent="-46038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1008063" indent="-93663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512888" indent="-141288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2017713" indent="-188913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A14B9CBE-E2BF-4D02-A5BE-9A98A21C9C67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6" name="Slide Number Placeholder 1"/>
          <p:cNvSpPr txBox="1">
            <a:spLocks/>
          </p:cNvSpPr>
          <p:nvPr/>
        </p:nvSpPr>
        <p:spPr>
          <a:xfrm>
            <a:off x="8997950" y="7042150"/>
            <a:ext cx="539750" cy="312738"/>
          </a:xfrm>
          <a:prstGeom prst="rect">
            <a:avLst/>
          </a:prstGeom>
        </p:spPr>
        <p:txBody>
          <a:bodyPr vert="horz" wrap="none" lIns="0" tIns="36000" rIns="0" bIns="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defTabSz="1008063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503238" indent="-46038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1008063" indent="-93663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512888" indent="-141288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2017713" indent="-188913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A14B9CBE-E2BF-4D02-A5BE-9A98A21C9C67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7" name="Slide Number Placeholder 1"/>
          <p:cNvSpPr txBox="1">
            <a:spLocks/>
          </p:cNvSpPr>
          <p:nvPr/>
        </p:nvSpPr>
        <p:spPr>
          <a:xfrm>
            <a:off x="8997950" y="7042150"/>
            <a:ext cx="539750" cy="312738"/>
          </a:xfrm>
          <a:prstGeom prst="rect">
            <a:avLst/>
          </a:prstGeom>
        </p:spPr>
        <p:txBody>
          <a:bodyPr vert="horz" wrap="none" lIns="0" tIns="36000" rIns="0" bIns="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defTabSz="1008063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503238" indent="-46038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1008063" indent="-93663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512888" indent="-141288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2017713" indent="-188913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A14B9CBE-E2BF-4D02-A5BE-9A98A21C9C67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 bwMode="ltGray">
          <a:xfrm>
            <a:off x="984692" y="314878"/>
            <a:ext cx="1293070" cy="37889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 lIns="100913" tIns="50457" rIns="100913" bIns="50457" rtlCol="0" anchor="t" anchorCtr="0">
            <a:spAutoFit/>
          </a:bodyPr>
          <a:lstStyle/>
          <a:p>
            <a:pPr eaLnBrk="0" hangingPunct="0"/>
            <a:r>
              <a:rPr lang="en-US" b="1" dirty="0">
                <a:solidFill>
                  <a:schemeClr val="bg1"/>
                </a:solidFill>
                <a:latin typeface="+mn-lt"/>
              </a:rPr>
              <a:t>Train Ticket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80F6014-BE42-479F-ADB7-EA93F5FA2BC8}"/>
              </a:ext>
            </a:extLst>
          </p:cNvPr>
          <p:cNvSpPr/>
          <p:nvPr/>
        </p:nvSpPr>
        <p:spPr>
          <a:xfrm>
            <a:off x="2250831" y="1120725"/>
            <a:ext cx="5312898" cy="47595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u="sng" dirty="0"/>
              <a:t>HAPPY RAILS TRANSPORTATION</a:t>
            </a:r>
          </a:p>
          <a:p>
            <a:pPr algn="ctr"/>
            <a:endParaRPr lang="en-US" b="1" u="sng" dirty="0"/>
          </a:p>
          <a:p>
            <a:r>
              <a:rPr lang="en-US" dirty="0"/>
              <a:t>Reservation Number:  XN45BT39283</a:t>
            </a:r>
          </a:p>
          <a:p>
            <a:r>
              <a:rPr lang="en-US" dirty="0"/>
              <a:t>Reservation Date:  August 31, 2020</a:t>
            </a:r>
          </a:p>
          <a:p>
            <a:r>
              <a:rPr lang="en-US" dirty="0"/>
              <a:t>Fare:  $237.89</a:t>
            </a:r>
          </a:p>
          <a:p>
            <a:r>
              <a:rPr lang="en-US" dirty="0"/>
              <a:t>Class:  Economy</a:t>
            </a:r>
          </a:p>
          <a:p>
            <a:r>
              <a:rPr lang="en-US" dirty="0"/>
              <a:t>Date:  September 16, 2020</a:t>
            </a:r>
          </a:p>
          <a:p>
            <a:r>
              <a:rPr lang="en-US" dirty="0"/>
              <a:t>Passenger:  Douglas Sloan</a:t>
            </a:r>
          </a:p>
          <a:p>
            <a:r>
              <a:rPr lang="en-US" dirty="0"/>
              <a:t>Passenger Number: A12345</a:t>
            </a:r>
          </a:p>
          <a:p>
            <a:r>
              <a:rPr lang="en-US" dirty="0"/>
              <a:t>Departure:  B&amp;O Station. Akron, Ohio</a:t>
            </a:r>
          </a:p>
          <a:p>
            <a:r>
              <a:rPr lang="en-US" dirty="0"/>
              <a:t>Train:  3478 Midnight Express</a:t>
            </a:r>
          </a:p>
          <a:p>
            <a:r>
              <a:rPr lang="en-US" dirty="0"/>
              <a:t>Destination:  Union Station. Harpers Ferry, WV</a:t>
            </a:r>
          </a:p>
          <a:p>
            <a:r>
              <a:rPr lang="en-US" dirty="0"/>
              <a:t>Transfers: Penn Station, Newark, NJ</a:t>
            </a:r>
          </a:p>
          <a:p>
            <a:r>
              <a:rPr lang="en-US" dirty="0"/>
              <a:t>Train:  2648 Regional InterCity 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59099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25081662-E634-979C-72DD-DF775551CF5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1654" r="2" b="2"/>
          <a:stretch/>
        </p:blipFill>
        <p:spPr>
          <a:xfrm>
            <a:off x="3709357" y="1345721"/>
            <a:ext cx="5434641" cy="551227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3F0F85A-6D52-DF9B-4DF2-9EBFD1C40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463" y="0"/>
            <a:ext cx="7946008" cy="1424934"/>
          </a:xfrm>
        </p:spPr>
        <p:txBody>
          <a:bodyPr>
            <a:normAutofit/>
          </a:bodyPr>
          <a:lstStyle/>
          <a:p>
            <a:r>
              <a:rPr lang="en-US" sz="4000" b="1" dirty="0"/>
              <a:t>Contents of a SWIFT MT103/202Cov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948D6E-411D-41E7-27C8-9F77E88162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133" y="1751248"/>
            <a:ext cx="2866642" cy="2807072"/>
          </a:xfrm>
        </p:spPr>
        <p:txBody>
          <a:bodyPr>
            <a:noAutofit/>
          </a:bodyPr>
          <a:lstStyle/>
          <a:p>
            <a:pPr defTabSz="685800">
              <a:defRPr/>
            </a:pPr>
            <a:r>
              <a:rPr lang="en-US" sz="2000" dirty="0"/>
              <a:t>Date</a:t>
            </a:r>
          </a:p>
          <a:p>
            <a:pPr defTabSz="685800">
              <a:defRPr/>
            </a:pPr>
            <a:r>
              <a:rPr lang="en-US" sz="2000" dirty="0"/>
              <a:t>Amount</a:t>
            </a:r>
          </a:p>
          <a:p>
            <a:pPr defTabSz="685800">
              <a:defRPr/>
            </a:pPr>
            <a:r>
              <a:rPr lang="en-US" sz="2000" dirty="0"/>
              <a:t>Originator</a:t>
            </a:r>
          </a:p>
          <a:p>
            <a:pPr defTabSz="685800">
              <a:defRPr/>
            </a:pPr>
            <a:r>
              <a:rPr lang="en-US" sz="2000" dirty="0"/>
              <a:t>Originator Address</a:t>
            </a:r>
          </a:p>
          <a:p>
            <a:pPr defTabSz="685800">
              <a:defRPr/>
            </a:pPr>
            <a:r>
              <a:rPr lang="en-US" sz="2000" dirty="0"/>
              <a:t>Originator Bank and BIC</a:t>
            </a:r>
          </a:p>
          <a:p>
            <a:pPr defTabSz="685800">
              <a:defRPr/>
            </a:pPr>
            <a:r>
              <a:rPr lang="en-US" sz="2000" dirty="0"/>
              <a:t>Beneficiary Bank and BIC</a:t>
            </a:r>
          </a:p>
          <a:p>
            <a:pPr defTabSz="685800">
              <a:defRPr/>
            </a:pPr>
            <a:r>
              <a:rPr lang="en-US" sz="2000" dirty="0"/>
              <a:t>Beneficiary </a:t>
            </a:r>
          </a:p>
          <a:p>
            <a:pPr defTabSz="685800">
              <a:defRPr/>
            </a:pPr>
            <a:r>
              <a:rPr lang="en-US" sz="2000" dirty="0"/>
              <a:t>Beneficiary Address (Optional)</a:t>
            </a:r>
          </a:p>
          <a:p>
            <a:pPr defTabSz="685800">
              <a:defRPr/>
            </a:pPr>
            <a:r>
              <a:rPr lang="en-US" sz="2000" dirty="0"/>
              <a:t>References/Memo Field (Optional)</a:t>
            </a:r>
          </a:p>
        </p:txBody>
      </p:sp>
    </p:spTree>
    <p:extLst>
      <p:ext uri="{BB962C8B-B14F-4D97-AF65-F5344CB8AC3E}">
        <p14:creationId xmlns:p14="http://schemas.microsoft.com/office/powerpoint/2010/main" val="4136041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F0F85A-6D52-DF9B-4DF2-9EBFD1C40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0620" y="-101600"/>
            <a:ext cx="4356100" cy="1081551"/>
          </a:xfrm>
        </p:spPr>
        <p:txBody>
          <a:bodyPr anchor="b">
            <a:normAutofit/>
          </a:bodyPr>
          <a:lstStyle/>
          <a:p>
            <a:r>
              <a:rPr lang="en-US" sz="4050" dirty="0"/>
              <a:t>Discussion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948D6E-411D-41E7-27C8-9F77E88162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700" y="2113280"/>
            <a:ext cx="3182692" cy="399288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000" dirty="0"/>
              <a:t>Correspondent Banking - - Cross border payments (e.g. SWIFT MT103/MT202cov) explained.</a:t>
            </a:r>
          </a:p>
          <a:p>
            <a:pPr>
              <a:buFontTx/>
              <a:buNone/>
              <a:defRPr/>
            </a:pPr>
            <a:endParaRPr lang="en-US" sz="2000" dirty="0"/>
          </a:p>
          <a:p>
            <a:pPr>
              <a:defRPr/>
            </a:pPr>
            <a:r>
              <a:rPr lang="en-US" sz="2000" dirty="0"/>
              <a:t>Common Money Laundering Techniques</a:t>
            </a:r>
          </a:p>
          <a:p>
            <a:pPr marL="0" indent="0">
              <a:buNone/>
              <a:defRPr/>
            </a:pPr>
            <a:endParaRPr lang="en-US" sz="2000" dirty="0"/>
          </a:p>
          <a:p>
            <a:pPr>
              <a:defRPr/>
            </a:pPr>
            <a:r>
              <a:rPr lang="en-US" sz="2000" dirty="0"/>
              <a:t>Law Enforcement &amp; Bank Collaboration</a:t>
            </a:r>
          </a:p>
          <a:p>
            <a:endParaRPr lang="en-US" sz="2000" dirty="0"/>
          </a:p>
        </p:txBody>
      </p:sp>
      <p:pic>
        <p:nvPicPr>
          <p:cNvPr id="5" name="Picture 4" descr="A picture containing text, newspaper, receipt&#10;&#10;Description automatically generated">
            <a:extLst>
              <a:ext uri="{FF2B5EF4-FFF2-40B4-BE49-F238E27FC236}">
                <a16:creationId xmlns:a16="http://schemas.microsoft.com/office/drawing/2014/main" id="{35CDE143-911D-D74F-1E60-CDB6E27174C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21818" r="18753" b="1"/>
          <a:stretch/>
        </p:blipFill>
        <p:spPr>
          <a:xfrm>
            <a:off x="3577377" y="1320800"/>
            <a:ext cx="5566623" cy="5537199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1577375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997950" y="7042150"/>
            <a:ext cx="539750" cy="312738"/>
          </a:xfrm>
        </p:spPr>
        <p:txBody>
          <a:bodyPr/>
          <a:lstStyle/>
          <a:p>
            <a:pPr>
              <a:defRPr/>
            </a:pPr>
            <a:fld id="{A14B9CBE-E2BF-4D02-A5BE-9A98A21C9C67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8997950" y="7042150"/>
            <a:ext cx="539750" cy="312738"/>
          </a:xfrm>
          <a:prstGeom prst="rect">
            <a:avLst/>
          </a:prstGeom>
        </p:spPr>
        <p:txBody>
          <a:bodyPr vert="horz" wrap="none" lIns="0" tIns="36000" rIns="0" bIns="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defTabSz="1008063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503238" indent="-46038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1008063" indent="-93663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512888" indent="-141288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2017713" indent="-188913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A14B9CBE-E2BF-4D02-A5BE-9A98A21C9C67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8997950" y="7042150"/>
            <a:ext cx="539750" cy="312738"/>
          </a:xfrm>
          <a:prstGeom prst="rect">
            <a:avLst/>
          </a:prstGeom>
        </p:spPr>
        <p:txBody>
          <a:bodyPr vert="horz" wrap="none" lIns="0" tIns="36000" rIns="0" bIns="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defTabSz="1008063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503238" indent="-46038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1008063" indent="-93663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512888" indent="-141288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2017713" indent="-188913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A14B9CBE-E2BF-4D02-A5BE-9A98A21C9C67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6" name="Slide Number Placeholder 1"/>
          <p:cNvSpPr txBox="1">
            <a:spLocks/>
          </p:cNvSpPr>
          <p:nvPr/>
        </p:nvSpPr>
        <p:spPr>
          <a:xfrm>
            <a:off x="8997950" y="7042150"/>
            <a:ext cx="539750" cy="312738"/>
          </a:xfrm>
          <a:prstGeom prst="rect">
            <a:avLst/>
          </a:prstGeom>
        </p:spPr>
        <p:txBody>
          <a:bodyPr vert="horz" wrap="none" lIns="0" tIns="36000" rIns="0" bIns="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defTabSz="1008063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503238" indent="-46038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1008063" indent="-93663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512888" indent="-141288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2017713" indent="-188913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A14B9CBE-E2BF-4D02-A5BE-9A98A21C9C67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7" name="Slide Number Placeholder 1"/>
          <p:cNvSpPr txBox="1">
            <a:spLocks/>
          </p:cNvSpPr>
          <p:nvPr/>
        </p:nvSpPr>
        <p:spPr>
          <a:xfrm>
            <a:off x="8997950" y="7042150"/>
            <a:ext cx="539750" cy="312738"/>
          </a:xfrm>
          <a:prstGeom prst="rect">
            <a:avLst/>
          </a:prstGeom>
        </p:spPr>
        <p:txBody>
          <a:bodyPr vert="horz" wrap="none" lIns="0" tIns="36000" rIns="0" bIns="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defTabSz="1008063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503238" indent="-46038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1008063" indent="-93663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512888" indent="-141288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2017713" indent="-188913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A14B9CBE-E2BF-4D02-A5BE-9A98A21C9C67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 bwMode="ltGray">
          <a:xfrm>
            <a:off x="984692" y="314878"/>
            <a:ext cx="5891444" cy="37889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 lIns="100913" tIns="50457" rIns="100913" bIns="50457" rtlCol="0" anchor="t" anchorCtr="0">
            <a:spAutoFit/>
          </a:bodyPr>
          <a:lstStyle/>
          <a:p>
            <a:pPr eaLnBrk="0" hangingPunct="0"/>
            <a:r>
              <a:rPr lang="en-US" b="1" dirty="0">
                <a:solidFill>
                  <a:schemeClr val="bg1"/>
                </a:solidFill>
                <a:latin typeface="+mn-lt"/>
              </a:rPr>
              <a:t>Standard SWIFT MT103/MT202Cov [appearances may vary]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80F6014-BE42-479F-ADB7-EA93F5FA2BC8}"/>
              </a:ext>
            </a:extLst>
          </p:cNvPr>
          <p:cNvSpPr/>
          <p:nvPr/>
        </p:nvSpPr>
        <p:spPr>
          <a:xfrm>
            <a:off x="2258451" y="815925"/>
            <a:ext cx="5312898" cy="47595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u="sng" dirty="0"/>
          </a:p>
          <a:p>
            <a:r>
              <a:rPr lang="en-US" dirty="0"/>
              <a:t>TXN #:  564794047494</a:t>
            </a:r>
          </a:p>
          <a:p>
            <a:r>
              <a:rPr lang="en-US" dirty="0"/>
              <a:t>Transaction Date :  August 31, 2020</a:t>
            </a:r>
          </a:p>
          <a:p>
            <a:r>
              <a:rPr lang="en-US" dirty="0"/>
              <a:t>Transaction Amount:  $12,237.89</a:t>
            </a:r>
          </a:p>
          <a:p>
            <a:r>
              <a:rPr lang="en-US" dirty="0"/>
              <a:t>ORG:  Bob’s Boats</a:t>
            </a:r>
          </a:p>
          <a:p>
            <a:r>
              <a:rPr lang="en-US" dirty="0"/>
              <a:t>ORG Account #:  009-87-68574</a:t>
            </a:r>
          </a:p>
          <a:p>
            <a:r>
              <a:rPr lang="en-US" dirty="0"/>
              <a:t>ORG Address:  123 Sesame Street, Paris, France</a:t>
            </a:r>
          </a:p>
          <a:p>
            <a:r>
              <a:rPr lang="en-US" dirty="0"/>
              <a:t>ORG Bank:  HSBC Paris</a:t>
            </a:r>
          </a:p>
          <a:p>
            <a:r>
              <a:rPr lang="en-US" dirty="0"/>
              <a:t>ORG Bank SWIFT #CCFRFRPP</a:t>
            </a:r>
          </a:p>
          <a:p>
            <a:r>
              <a:rPr lang="en-US" dirty="0"/>
              <a:t>Intermediate Bank:  Bank of America</a:t>
            </a:r>
          </a:p>
          <a:p>
            <a:r>
              <a:rPr lang="en-US" dirty="0"/>
              <a:t>Bene Bank:  Deutsche Bank Hamburg</a:t>
            </a:r>
          </a:p>
          <a:p>
            <a:r>
              <a:rPr lang="en-US" dirty="0"/>
              <a:t>Bene Bank SWIFT #: DEUTDEHH</a:t>
            </a:r>
          </a:p>
          <a:p>
            <a:r>
              <a:rPr lang="en-US" dirty="0"/>
              <a:t>Beneficiary:  Al Capone</a:t>
            </a:r>
          </a:p>
          <a:p>
            <a:r>
              <a:rPr lang="en-US" dirty="0"/>
              <a:t>Bene Account #:  RT783674842</a:t>
            </a:r>
          </a:p>
          <a:p>
            <a:r>
              <a:rPr lang="en-US" dirty="0"/>
              <a:t>Bene Address:  64-16 Talbot Street, Seoul, Korea</a:t>
            </a:r>
          </a:p>
          <a:p>
            <a:r>
              <a:rPr lang="en-US" dirty="0"/>
              <a:t>Memo:  Payment for contract number 34453</a:t>
            </a:r>
          </a:p>
          <a:p>
            <a:endParaRPr lang="en-US" dirty="0"/>
          </a:p>
          <a:p>
            <a:pPr algn="ctr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FACF0A4-0D05-4F4A-ABB8-65C3CC4B1B31}"/>
              </a:ext>
            </a:extLst>
          </p:cNvPr>
          <p:cNvSpPr txBox="1"/>
          <p:nvPr/>
        </p:nvSpPr>
        <p:spPr>
          <a:xfrm>
            <a:off x="377190" y="5801675"/>
            <a:ext cx="83134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The SWIFT Code or BIC Code is  8-11 characters including:  4 letters for the bank; 2 letters for the country; two letters or numbers for location.  An additional 3 digits is optional for the primary office.</a:t>
            </a:r>
          </a:p>
        </p:txBody>
      </p:sp>
    </p:spTree>
    <p:extLst>
      <p:ext uri="{BB962C8B-B14F-4D97-AF65-F5344CB8AC3E}">
        <p14:creationId xmlns:p14="http://schemas.microsoft.com/office/powerpoint/2010/main" val="31462973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1013616"/>
              </p:ext>
            </p:extLst>
          </p:nvPr>
        </p:nvGraphicFramePr>
        <p:xfrm>
          <a:off x="333375" y="2622291"/>
          <a:ext cx="8810625" cy="3211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10896735" imgH="1847780" progId="Excel.Sheet.8">
                  <p:embed/>
                </p:oleObj>
              </mc:Choice>
              <mc:Fallback>
                <p:oleObj name="Worksheet" r:id="rId2" imgW="10896735" imgH="1847780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375" y="2622291"/>
                        <a:ext cx="8810625" cy="3211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744FEFED-77C9-43D2-8329-60C1A35251D8}"/>
              </a:ext>
            </a:extLst>
          </p:cNvPr>
          <p:cNvSpPr txBox="1"/>
          <p:nvPr/>
        </p:nvSpPr>
        <p:spPr>
          <a:xfrm>
            <a:off x="1577341" y="434340"/>
            <a:ext cx="62179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</a:rPr>
              <a:t>Analyzing a series of payments over a given time period is crucial for understanding  the activities of your target/suspect and building on the cope of your investigation. 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B9F03BC-4233-467A-BE65-69EB4346B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AA2AD-4ABD-40E1-928E-6C7D7FF4C282}" type="slidenum">
              <a:rPr lang="en-GB" smtClean="0"/>
              <a:t>21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21669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FC17C-DAB4-BE6D-6D5E-1F7C7A4741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Software Assistance Please…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FBAD65-DA21-588F-B904-1788260317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756" y="1498602"/>
            <a:ext cx="8218487" cy="4525963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MS Excel and MS Access are good but basic tools to use in analyzing payment data for criminal activity.  However, they can be limited.  There are a variety of free and expenses software solutions, some more user-friendly than others.  Common examples include:</a:t>
            </a:r>
          </a:p>
          <a:p>
            <a:r>
              <a:rPr lang="en-US" sz="2800" dirty="0"/>
              <a:t>Python (and Python notebook: Anaconda)</a:t>
            </a:r>
          </a:p>
          <a:p>
            <a:r>
              <a:rPr lang="en-US" sz="2800" dirty="0"/>
              <a:t>Knime</a:t>
            </a:r>
          </a:p>
          <a:p>
            <a:r>
              <a:rPr lang="en-US" sz="2800" dirty="0"/>
              <a:t>Neo4J</a:t>
            </a:r>
          </a:p>
          <a:p>
            <a:r>
              <a:rPr lang="en-US" sz="2800" dirty="0"/>
              <a:t>ACL and Arbutus</a:t>
            </a:r>
          </a:p>
          <a:p>
            <a:r>
              <a:rPr lang="en-US" sz="2800" dirty="0"/>
              <a:t>Many others…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9910BB-2DA4-080A-74A1-F1069674B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AA2AD-4ABD-40E1-928E-6C7D7FF4C282}" type="slidenum">
              <a:rPr lang="en-GB" smtClean="0"/>
              <a:t>22</a:t>
            </a:fld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BAEA65F-1B6C-E882-8337-9FF1C6FAA9D4}"/>
              </a:ext>
            </a:extLst>
          </p:cNvPr>
          <p:cNvSpPr txBox="1"/>
          <p:nvPr/>
        </p:nvSpPr>
        <p:spPr>
          <a:xfrm>
            <a:off x="3606801" y="4657589"/>
            <a:ext cx="5033962" cy="1015663"/>
          </a:xfrm>
          <a:prstGeom prst="rec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/>
              <a:t>If working in the cloud or software is through provider, make sure you have complied with proper security and confidentiality protocols.</a:t>
            </a:r>
          </a:p>
        </p:txBody>
      </p:sp>
    </p:spTree>
    <p:extLst>
      <p:ext uri="{BB962C8B-B14F-4D97-AF65-F5344CB8AC3E}">
        <p14:creationId xmlns:p14="http://schemas.microsoft.com/office/powerpoint/2010/main" val="6900739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997950" y="7042150"/>
            <a:ext cx="539750" cy="312738"/>
          </a:xfrm>
        </p:spPr>
        <p:txBody>
          <a:bodyPr/>
          <a:lstStyle/>
          <a:p>
            <a:pPr>
              <a:defRPr/>
            </a:pPr>
            <a:fld id="{A14B9CBE-E2BF-4D02-A5BE-9A98A21C9C67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8997950" y="7042150"/>
            <a:ext cx="539750" cy="312738"/>
          </a:xfrm>
          <a:prstGeom prst="rect">
            <a:avLst/>
          </a:prstGeom>
        </p:spPr>
        <p:txBody>
          <a:bodyPr vert="horz" wrap="none" lIns="0" tIns="36000" rIns="0" bIns="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defTabSz="1008063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503238" indent="-46038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1008063" indent="-93663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512888" indent="-141288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2017713" indent="-188913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A14B9CBE-E2BF-4D02-A5BE-9A98A21C9C67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8997950" y="7042150"/>
            <a:ext cx="539750" cy="312738"/>
          </a:xfrm>
          <a:prstGeom prst="rect">
            <a:avLst/>
          </a:prstGeom>
        </p:spPr>
        <p:txBody>
          <a:bodyPr vert="horz" wrap="none" lIns="0" tIns="36000" rIns="0" bIns="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defTabSz="1008063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503238" indent="-46038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1008063" indent="-93663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512888" indent="-141288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2017713" indent="-188913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A14B9CBE-E2BF-4D02-A5BE-9A98A21C9C67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 bwMode="ltGray">
          <a:xfrm>
            <a:off x="275303" y="383458"/>
            <a:ext cx="4496703" cy="37889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 lIns="100913" tIns="50457" rIns="100913" bIns="50457" rtlCol="0" anchor="t" anchorCtr="0">
            <a:spAutoFit/>
          </a:bodyPr>
          <a:lstStyle/>
          <a:p>
            <a:pPr eaLnBrk="0" hangingPunct="0"/>
            <a:r>
              <a:rPr lang="en-US" dirty="0">
                <a:solidFill>
                  <a:schemeClr val="bg1"/>
                </a:solidFill>
                <a:latin typeface="+mn-lt"/>
              </a:rPr>
              <a:t>Criminal Funds Flow Case 1.  Origination step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06786"/>
            <a:ext cx="9144000" cy="6051214"/>
          </a:xfrm>
          <a:prstGeom prst="rect">
            <a:avLst/>
          </a:prstGeom>
        </p:spPr>
      </p:pic>
      <p:cxnSp>
        <p:nvCxnSpPr>
          <p:cNvPr id="8" name="Curved Connector 7"/>
          <p:cNvCxnSpPr/>
          <p:nvPr/>
        </p:nvCxnSpPr>
        <p:spPr bwMode="auto">
          <a:xfrm rot="10800000" flipV="1">
            <a:off x="5438776" y="2776537"/>
            <a:ext cx="428625" cy="90487"/>
          </a:xfrm>
          <a:prstGeom prst="curvedConnector3">
            <a:avLst/>
          </a:prstGeom>
          <a:noFill/>
          <a:ln w="12700">
            <a:solidFill>
              <a:schemeClr val="tx1"/>
            </a:solidFill>
            <a:round/>
            <a:headEnd/>
            <a:tailEnd type="triangle"/>
          </a:ln>
        </p:spPr>
      </p:cxnSp>
      <p:cxnSp>
        <p:nvCxnSpPr>
          <p:cNvPr id="9" name="Curved Connector 8"/>
          <p:cNvCxnSpPr/>
          <p:nvPr/>
        </p:nvCxnSpPr>
        <p:spPr bwMode="auto">
          <a:xfrm rot="10800000" flipV="1">
            <a:off x="5438777" y="2776536"/>
            <a:ext cx="428625" cy="176213"/>
          </a:xfrm>
          <a:prstGeom prst="curvedConnector3">
            <a:avLst/>
          </a:prstGeom>
          <a:noFill/>
          <a:ln w="12700">
            <a:solidFill>
              <a:schemeClr val="tx1"/>
            </a:solidFill>
            <a:round/>
            <a:headEnd/>
            <a:tailEnd type="triangle"/>
          </a:ln>
        </p:spPr>
      </p:cxnSp>
      <p:cxnSp>
        <p:nvCxnSpPr>
          <p:cNvPr id="10" name="Curved Connector 9"/>
          <p:cNvCxnSpPr/>
          <p:nvPr/>
        </p:nvCxnSpPr>
        <p:spPr bwMode="auto">
          <a:xfrm rot="16200000" flipV="1">
            <a:off x="5305427" y="3000376"/>
            <a:ext cx="309563" cy="42861"/>
          </a:xfrm>
          <a:prstGeom prst="curvedConnector3">
            <a:avLst/>
          </a:prstGeom>
          <a:noFill/>
          <a:ln w="12700">
            <a:solidFill>
              <a:schemeClr val="tx1"/>
            </a:solidFill>
            <a:round/>
            <a:headEnd/>
            <a:tailEnd type="triangle"/>
          </a:ln>
        </p:spPr>
      </p:cxnSp>
      <p:cxnSp>
        <p:nvCxnSpPr>
          <p:cNvPr id="11" name="Curved Connector 10"/>
          <p:cNvCxnSpPr/>
          <p:nvPr/>
        </p:nvCxnSpPr>
        <p:spPr bwMode="auto">
          <a:xfrm rot="16200000" flipH="1">
            <a:off x="5374482" y="3283744"/>
            <a:ext cx="271462" cy="57149"/>
          </a:xfrm>
          <a:prstGeom prst="curvedConnector3">
            <a:avLst/>
          </a:prstGeom>
          <a:noFill/>
          <a:ln w="12700">
            <a:solidFill>
              <a:schemeClr val="tx1"/>
            </a:solidFill>
            <a:round/>
            <a:headEnd/>
            <a:tailEnd type="triangle"/>
          </a:ln>
        </p:spPr>
      </p:cxnSp>
      <p:cxnSp>
        <p:nvCxnSpPr>
          <p:cNvPr id="12" name="Curved Connector 11"/>
          <p:cNvCxnSpPr/>
          <p:nvPr/>
        </p:nvCxnSpPr>
        <p:spPr bwMode="auto">
          <a:xfrm rot="5400000">
            <a:off x="5366148" y="2946796"/>
            <a:ext cx="673894" cy="328614"/>
          </a:xfrm>
          <a:prstGeom prst="curvedConnector3">
            <a:avLst/>
          </a:prstGeom>
          <a:noFill/>
          <a:ln w="12700">
            <a:solidFill>
              <a:schemeClr val="tx1"/>
            </a:solidFill>
            <a:round/>
            <a:headEnd/>
            <a:tailEnd type="triangle"/>
          </a:ln>
        </p:spPr>
      </p:cxnSp>
      <p:cxnSp>
        <p:nvCxnSpPr>
          <p:cNvPr id="13" name="Curved Connector 12"/>
          <p:cNvCxnSpPr/>
          <p:nvPr/>
        </p:nvCxnSpPr>
        <p:spPr bwMode="auto">
          <a:xfrm rot="5400000">
            <a:off x="5329239" y="3100386"/>
            <a:ext cx="862013" cy="214314"/>
          </a:xfrm>
          <a:prstGeom prst="curvedConnector3">
            <a:avLst/>
          </a:prstGeom>
          <a:noFill/>
          <a:ln w="12700">
            <a:solidFill>
              <a:schemeClr val="tx1"/>
            </a:solidFill>
            <a:round/>
            <a:headEnd/>
            <a:tailEnd type="triangle"/>
          </a:ln>
        </p:spPr>
      </p:cxnSp>
      <p:cxnSp>
        <p:nvCxnSpPr>
          <p:cNvPr id="14" name="Curved Connector 13"/>
          <p:cNvCxnSpPr/>
          <p:nvPr/>
        </p:nvCxnSpPr>
        <p:spPr bwMode="auto">
          <a:xfrm rot="16200000" flipH="1">
            <a:off x="5493544" y="3193256"/>
            <a:ext cx="738188" cy="704850"/>
          </a:xfrm>
          <a:prstGeom prst="curvedConnector3">
            <a:avLst/>
          </a:prstGeom>
          <a:noFill/>
          <a:ln w="12700">
            <a:solidFill>
              <a:schemeClr val="tx1"/>
            </a:solidFill>
            <a:round/>
            <a:headEnd/>
            <a:tailEnd type="triangle"/>
          </a:ln>
        </p:spPr>
      </p:cxnSp>
      <p:cxnSp>
        <p:nvCxnSpPr>
          <p:cNvPr id="15" name="Curved Connector 14"/>
          <p:cNvCxnSpPr/>
          <p:nvPr/>
        </p:nvCxnSpPr>
        <p:spPr bwMode="auto">
          <a:xfrm rot="16200000" flipH="1">
            <a:off x="5492593" y="3192305"/>
            <a:ext cx="1097280" cy="347660"/>
          </a:xfrm>
          <a:prstGeom prst="curvedConnector3">
            <a:avLst/>
          </a:prstGeom>
          <a:noFill/>
          <a:ln w="12700">
            <a:solidFill>
              <a:schemeClr val="tx1"/>
            </a:solidFill>
            <a:round/>
            <a:headEnd/>
            <a:tailEnd type="triangle"/>
          </a:ln>
        </p:spPr>
      </p:cxnSp>
      <p:cxnSp>
        <p:nvCxnSpPr>
          <p:cNvPr id="16" name="Curved Connector 15"/>
          <p:cNvCxnSpPr/>
          <p:nvPr/>
        </p:nvCxnSpPr>
        <p:spPr bwMode="auto">
          <a:xfrm rot="16200000" flipH="1">
            <a:off x="5124451" y="3124201"/>
            <a:ext cx="771525" cy="257172"/>
          </a:xfrm>
          <a:prstGeom prst="curvedConnector3">
            <a:avLst>
              <a:gd name="adj1" fmla="val 48765"/>
            </a:avLst>
          </a:prstGeom>
          <a:noFill/>
          <a:ln w="12700">
            <a:solidFill>
              <a:schemeClr val="tx1"/>
            </a:solidFill>
            <a:round/>
            <a:headEnd/>
            <a:tailEnd type="triangle"/>
          </a:ln>
        </p:spPr>
      </p:cxnSp>
      <p:cxnSp>
        <p:nvCxnSpPr>
          <p:cNvPr id="17" name="Curved Connector 16"/>
          <p:cNvCxnSpPr/>
          <p:nvPr/>
        </p:nvCxnSpPr>
        <p:spPr bwMode="auto">
          <a:xfrm rot="10800000" flipV="1">
            <a:off x="4873230" y="2867025"/>
            <a:ext cx="544113" cy="244078"/>
          </a:xfrm>
          <a:prstGeom prst="curvedConnector3">
            <a:avLst/>
          </a:prstGeom>
          <a:noFill/>
          <a:ln w="12700">
            <a:solidFill>
              <a:schemeClr val="tx1"/>
            </a:solidFill>
            <a:round/>
            <a:headEnd/>
            <a:tailEnd type="triangle"/>
          </a:ln>
        </p:spPr>
      </p:cxnSp>
    </p:spTree>
    <p:extLst>
      <p:ext uri="{BB962C8B-B14F-4D97-AF65-F5344CB8AC3E}">
        <p14:creationId xmlns:p14="http://schemas.microsoft.com/office/powerpoint/2010/main" val="26750395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997950" y="7042150"/>
            <a:ext cx="539750" cy="312738"/>
          </a:xfrm>
        </p:spPr>
        <p:txBody>
          <a:bodyPr/>
          <a:lstStyle/>
          <a:p>
            <a:pPr>
              <a:defRPr/>
            </a:pPr>
            <a:fld id="{A14B9CBE-E2BF-4D02-A5BE-9A98A21C9C67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8997950" y="7042150"/>
            <a:ext cx="539750" cy="312738"/>
          </a:xfrm>
          <a:prstGeom prst="rect">
            <a:avLst/>
          </a:prstGeom>
        </p:spPr>
        <p:txBody>
          <a:bodyPr vert="horz" wrap="none" lIns="0" tIns="36000" rIns="0" bIns="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defTabSz="1008063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503238" indent="-46038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1008063" indent="-93663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512888" indent="-141288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2017713" indent="-188913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A14B9CBE-E2BF-4D02-A5BE-9A98A21C9C67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 bwMode="ltGray">
          <a:xfrm>
            <a:off x="275303" y="383458"/>
            <a:ext cx="2544181" cy="40967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 lIns="100913" tIns="50457" rIns="100913" bIns="50457" rtlCol="0" anchor="t" anchorCtr="0">
            <a:spAutoFit/>
          </a:bodyPr>
          <a:lstStyle/>
          <a:p>
            <a:pPr eaLnBrk="0" hangingPunct="0"/>
            <a:r>
              <a:rPr lang="en-US" dirty="0">
                <a:latin typeface="+mn-lt"/>
              </a:rPr>
              <a:t>Criminal Funds Flow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59980"/>
            <a:ext cx="9144000" cy="5898020"/>
          </a:xfrm>
          <a:prstGeom prst="rect">
            <a:avLst/>
          </a:prstGeom>
        </p:spPr>
      </p:pic>
      <p:cxnSp>
        <p:nvCxnSpPr>
          <p:cNvPr id="7" name="Curved Connector 6"/>
          <p:cNvCxnSpPr/>
          <p:nvPr/>
        </p:nvCxnSpPr>
        <p:spPr bwMode="auto">
          <a:xfrm rot="10800000" flipV="1">
            <a:off x="5438776" y="2776537"/>
            <a:ext cx="428625" cy="90487"/>
          </a:xfrm>
          <a:prstGeom prst="curvedConnector3">
            <a:avLst/>
          </a:prstGeom>
          <a:noFill/>
          <a:ln w="12700">
            <a:solidFill>
              <a:schemeClr val="tx1"/>
            </a:solidFill>
            <a:round/>
            <a:headEnd/>
            <a:tailEnd type="triangle"/>
          </a:ln>
        </p:spPr>
      </p:cxnSp>
      <p:cxnSp>
        <p:nvCxnSpPr>
          <p:cNvPr id="8" name="Curved Connector 7"/>
          <p:cNvCxnSpPr/>
          <p:nvPr/>
        </p:nvCxnSpPr>
        <p:spPr bwMode="auto">
          <a:xfrm rot="10800000" flipV="1">
            <a:off x="5438777" y="2776536"/>
            <a:ext cx="428625" cy="176213"/>
          </a:xfrm>
          <a:prstGeom prst="curvedConnector3">
            <a:avLst/>
          </a:prstGeom>
          <a:noFill/>
          <a:ln w="12700">
            <a:solidFill>
              <a:schemeClr val="tx1"/>
            </a:solidFill>
            <a:round/>
            <a:headEnd/>
            <a:tailEnd type="triangle"/>
          </a:ln>
        </p:spPr>
      </p:cxnSp>
      <p:cxnSp>
        <p:nvCxnSpPr>
          <p:cNvPr id="9" name="Curved Connector 8"/>
          <p:cNvCxnSpPr/>
          <p:nvPr/>
        </p:nvCxnSpPr>
        <p:spPr bwMode="auto">
          <a:xfrm rot="16200000" flipV="1">
            <a:off x="5305427" y="3000376"/>
            <a:ext cx="309563" cy="42861"/>
          </a:xfrm>
          <a:prstGeom prst="curvedConnector3">
            <a:avLst/>
          </a:prstGeom>
          <a:noFill/>
          <a:ln w="12700">
            <a:solidFill>
              <a:schemeClr val="tx1"/>
            </a:solidFill>
            <a:round/>
            <a:headEnd/>
            <a:tailEnd type="triangle"/>
          </a:ln>
        </p:spPr>
      </p:cxnSp>
      <p:cxnSp>
        <p:nvCxnSpPr>
          <p:cNvPr id="10" name="Curved Connector 9"/>
          <p:cNvCxnSpPr/>
          <p:nvPr/>
        </p:nvCxnSpPr>
        <p:spPr bwMode="auto">
          <a:xfrm rot="16200000" flipH="1">
            <a:off x="5374482" y="3283744"/>
            <a:ext cx="271462" cy="57149"/>
          </a:xfrm>
          <a:prstGeom prst="curvedConnector3">
            <a:avLst/>
          </a:prstGeom>
          <a:noFill/>
          <a:ln w="12700">
            <a:solidFill>
              <a:schemeClr val="tx1"/>
            </a:solidFill>
            <a:round/>
            <a:headEnd/>
            <a:tailEnd type="triangle"/>
          </a:ln>
        </p:spPr>
      </p:cxnSp>
      <p:cxnSp>
        <p:nvCxnSpPr>
          <p:cNvPr id="11" name="Curved Connector 10"/>
          <p:cNvCxnSpPr/>
          <p:nvPr/>
        </p:nvCxnSpPr>
        <p:spPr bwMode="auto">
          <a:xfrm rot="5400000">
            <a:off x="5366148" y="2946796"/>
            <a:ext cx="673894" cy="328614"/>
          </a:xfrm>
          <a:prstGeom prst="curvedConnector3">
            <a:avLst/>
          </a:prstGeom>
          <a:noFill/>
          <a:ln w="12700">
            <a:solidFill>
              <a:schemeClr val="tx1"/>
            </a:solidFill>
            <a:round/>
            <a:headEnd/>
            <a:tailEnd type="triangle"/>
          </a:ln>
        </p:spPr>
      </p:cxnSp>
      <p:cxnSp>
        <p:nvCxnSpPr>
          <p:cNvPr id="12" name="Curved Connector 11"/>
          <p:cNvCxnSpPr/>
          <p:nvPr/>
        </p:nvCxnSpPr>
        <p:spPr bwMode="auto">
          <a:xfrm rot="5400000">
            <a:off x="5329239" y="3100386"/>
            <a:ext cx="862013" cy="214314"/>
          </a:xfrm>
          <a:prstGeom prst="curvedConnector3">
            <a:avLst/>
          </a:prstGeom>
          <a:noFill/>
          <a:ln w="12700">
            <a:solidFill>
              <a:schemeClr val="tx1"/>
            </a:solidFill>
            <a:round/>
            <a:headEnd/>
            <a:tailEnd type="triangle"/>
          </a:ln>
        </p:spPr>
      </p:cxnSp>
      <p:cxnSp>
        <p:nvCxnSpPr>
          <p:cNvPr id="13" name="Curved Connector 12"/>
          <p:cNvCxnSpPr/>
          <p:nvPr/>
        </p:nvCxnSpPr>
        <p:spPr bwMode="auto">
          <a:xfrm rot="16200000" flipH="1">
            <a:off x="5493544" y="3193256"/>
            <a:ext cx="738188" cy="704850"/>
          </a:xfrm>
          <a:prstGeom prst="curvedConnector3">
            <a:avLst/>
          </a:prstGeom>
          <a:noFill/>
          <a:ln w="12700">
            <a:solidFill>
              <a:schemeClr val="tx1"/>
            </a:solidFill>
            <a:round/>
            <a:headEnd/>
            <a:tailEnd type="triangle"/>
          </a:ln>
        </p:spPr>
      </p:cxnSp>
      <p:cxnSp>
        <p:nvCxnSpPr>
          <p:cNvPr id="14" name="Curved Connector 13"/>
          <p:cNvCxnSpPr/>
          <p:nvPr/>
        </p:nvCxnSpPr>
        <p:spPr bwMode="auto">
          <a:xfrm rot="16200000" flipH="1">
            <a:off x="5492593" y="3192305"/>
            <a:ext cx="1097280" cy="347660"/>
          </a:xfrm>
          <a:prstGeom prst="curvedConnector3">
            <a:avLst/>
          </a:prstGeom>
          <a:noFill/>
          <a:ln w="12700">
            <a:solidFill>
              <a:schemeClr val="tx1"/>
            </a:solidFill>
            <a:round/>
            <a:headEnd/>
            <a:tailEnd type="triangle"/>
          </a:ln>
        </p:spPr>
      </p:cxnSp>
      <p:cxnSp>
        <p:nvCxnSpPr>
          <p:cNvPr id="15" name="Curved Connector 14"/>
          <p:cNvCxnSpPr/>
          <p:nvPr/>
        </p:nvCxnSpPr>
        <p:spPr bwMode="auto">
          <a:xfrm rot="16200000" flipH="1">
            <a:off x="5124451" y="3124201"/>
            <a:ext cx="771525" cy="257172"/>
          </a:xfrm>
          <a:prstGeom prst="curvedConnector3">
            <a:avLst>
              <a:gd name="adj1" fmla="val 48765"/>
            </a:avLst>
          </a:prstGeom>
          <a:noFill/>
          <a:ln w="12700">
            <a:solidFill>
              <a:schemeClr val="tx1"/>
            </a:solidFill>
            <a:round/>
            <a:headEnd/>
            <a:tailEnd type="triangle"/>
          </a:ln>
        </p:spPr>
      </p:cxnSp>
      <p:cxnSp>
        <p:nvCxnSpPr>
          <p:cNvPr id="16" name="Curved Connector 15"/>
          <p:cNvCxnSpPr/>
          <p:nvPr/>
        </p:nvCxnSpPr>
        <p:spPr bwMode="auto">
          <a:xfrm rot="10800000">
            <a:off x="3143251" y="3448050"/>
            <a:ext cx="2488409" cy="190500"/>
          </a:xfrm>
          <a:prstGeom prst="curvedConnector3">
            <a:avLst/>
          </a:prstGeom>
          <a:noFill/>
          <a:ln w="12700">
            <a:solidFill>
              <a:schemeClr val="tx1"/>
            </a:solidFill>
            <a:round/>
            <a:headEnd/>
            <a:tailEnd type="triangle"/>
          </a:ln>
        </p:spPr>
      </p:cxnSp>
      <p:cxnSp>
        <p:nvCxnSpPr>
          <p:cNvPr id="17" name="Curved Connector 16"/>
          <p:cNvCxnSpPr/>
          <p:nvPr/>
        </p:nvCxnSpPr>
        <p:spPr bwMode="auto">
          <a:xfrm rot="10800000">
            <a:off x="3143252" y="3448050"/>
            <a:ext cx="2395537" cy="12700"/>
          </a:xfrm>
          <a:prstGeom prst="curvedConnector3">
            <a:avLst/>
          </a:prstGeom>
          <a:noFill/>
          <a:ln w="12700">
            <a:solidFill>
              <a:schemeClr val="tx1"/>
            </a:solidFill>
            <a:round/>
            <a:headEnd/>
            <a:tailEnd type="triangle"/>
          </a:ln>
        </p:spPr>
      </p:cxnSp>
      <p:cxnSp>
        <p:nvCxnSpPr>
          <p:cNvPr id="18" name="Curved Connector 17"/>
          <p:cNvCxnSpPr/>
          <p:nvPr/>
        </p:nvCxnSpPr>
        <p:spPr bwMode="auto">
          <a:xfrm rot="10800000" flipV="1">
            <a:off x="3157539" y="2860672"/>
            <a:ext cx="2224088" cy="587377"/>
          </a:xfrm>
          <a:prstGeom prst="curvedConnector3">
            <a:avLst/>
          </a:prstGeom>
          <a:noFill/>
          <a:ln w="12700">
            <a:solidFill>
              <a:schemeClr val="tx1"/>
            </a:solidFill>
            <a:round/>
            <a:headEnd/>
            <a:tailEnd type="triangle"/>
          </a:ln>
        </p:spPr>
      </p:cxnSp>
      <p:cxnSp>
        <p:nvCxnSpPr>
          <p:cNvPr id="19" name="Curved Connector 18"/>
          <p:cNvCxnSpPr/>
          <p:nvPr/>
        </p:nvCxnSpPr>
        <p:spPr bwMode="auto">
          <a:xfrm rot="10800000" flipV="1">
            <a:off x="4873230" y="2867025"/>
            <a:ext cx="544113" cy="244078"/>
          </a:xfrm>
          <a:prstGeom prst="curvedConnector3">
            <a:avLst/>
          </a:prstGeom>
          <a:noFill/>
          <a:ln w="12700">
            <a:solidFill>
              <a:schemeClr val="tx1"/>
            </a:solidFill>
            <a:round/>
            <a:headEnd/>
            <a:tailEnd type="triangle"/>
          </a:ln>
        </p:spPr>
      </p:cxnSp>
      <p:cxnSp>
        <p:nvCxnSpPr>
          <p:cNvPr id="20" name="Curved Connector 19"/>
          <p:cNvCxnSpPr/>
          <p:nvPr/>
        </p:nvCxnSpPr>
        <p:spPr bwMode="auto">
          <a:xfrm rot="10800000" flipV="1">
            <a:off x="3157540" y="3111102"/>
            <a:ext cx="1715691" cy="336947"/>
          </a:xfrm>
          <a:prstGeom prst="curvedConnector3">
            <a:avLst/>
          </a:prstGeom>
          <a:noFill/>
          <a:ln w="12700">
            <a:solidFill>
              <a:schemeClr val="tx1"/>
            </a:solidFill>
            <a:round/>
            <a:headEnd/>
            <a:tailEnd type="triangle"/>
          </a:ln>
        </p:spPr>
      </p:cxnSp>
      <p:cxnSp>
        <p:nvCxnSpPr>
          <p:cNvPr id="21" name="Curved Connector 20"/>
          <p:cNvCxnSpPr/>
          <p:nvPr/>
        </p:nvCxnSpPr>
        <p:spPr bwMode="auto">
          <a:xfrm rot="10800000">
            <a:off x="3157541" y="3454401"/>
            <a:ext cx="3057523" cy="460375"/>
          </a:xfrm>
          <a:prstGeom prst="curvedConnector3">
            <a:avLst/>
          </a:prstGeom>
          <a:noFill/>
          <a:ln w="12700">
            <a:solidFill>
              <a:schemeClr val="tx1"/>
            </a:solidFill>
            <a:round/>
            <a:headEnd/>
            <a:tailEnd type="triangle"/>
          </a:ln>
        </p:spPr>
      </p:cxnSp>
      <p:sp>
        <p:nvSpPr>
          <p:cNvPr id="22" name="TextBox 21"/>
          <p:cNvSpPr txBox="1"/>
          <p:nvPr/>
        </p:nvSpPr>
        <p:spPr bwMode="ltGray">
          <a:xfrm>
            <a:off x="275303" y="383458"/>
            <a:ext cx="4592050" cy="37889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 lIns="100913" tIns="50457" rIns="100913" bIns="50457" rtlCol="0" anchor="t" anchorCtr="0">
            <a:spAutoFit/>
          </a:bodyPr>
          <a:lstStyle/>
          <a:p>
            <a:pPr eaLnBrk="0" hangingPunct="0"/>
            <a:r>
              <a:rPr lang="en-US" dirty="0">
                <a:solidFill>
                  <a:schemeClr val="bg1"/>
                </a:solidFill>
                <a:latin typeface="+mn-lt"/>
              </a:rPr>
              <a:t>Criminal Funds Flow Case 1.  Intermediate step</a:t>
            </a:r>
          </a:p>
        </p:txBody>
      </p:sp>
    </p:spTree>
    <p:extLst>
      <p:ext uri="{BB962C8B-B14F-4D97-AF65-F5344CB8AC3E}">
        <p14:creationId xmlns:p14="http://schemas.microsoft.com/office/powerpoint/2010/main" val="26828967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997950" y="7042150"/>
            <a:ext cx="539750" cy="312738"/>
          </a:xfrm>
        </p:spPr>
        <p:txBody>
          <a:bodyPr/>
          <a:lstStyle/>
          <a:p>
            <a:pPr>
              <a:defRPr/>
            </a:pPr>
            <a:fld id="{A14B9CBE-E2BF-4D02-A5BE-9A98A21C9C67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 bwMode="ltGray">
          <a:xfrm>
            <a:off x="275303" y="383458"/>
            <a:ext cx="2544181" cy="40967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 lIns="100913" tIns="50457" rIns="100913" bIns="50457" rtlCol="0" anchor="t" anchorCtr="0">
            <a:spAutoFit/>
          </a:bodyPr>
          <a:lstStyle/>
          <a:p>
            <a:pPr eaLnBrk="0" hangingPunct="0"/>
            <a:r>
              <a:rPr lang="en-US" dirty="0">
                <a:latin typeface="+mn-lt"/>
              </a:rPr>
              <a:t>Criminal Funds Flow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59980"/>
            <a:ext cx="9144000" cy="5898020"/>
          </a:xfrm>
          <a:prstGeom prst="rect">
            <a:avLst/>
          </a:prstGeom>
        </p:spPr>
      </p:pic>
      <p:cxnSp>
        <p:nvCxnSpPr>
          <p:cNvPr id="6" name="Curved Connector 5"/>
          <p:cNvCxnSpPr/>
          <p:nvPr/>
        </p:nvCxnSpPr>
        <p:spPr bwMode="auto">
          <a:xfrm rot="10800000" flipV="1">
            <a:off x="5438776" y="2776537"/>
            <a:ext cx="428625" cy="90487"/>
          </a:xfrm>
          <a:prstGeom prst="curvedConnector3">
            <a:avLst/>
          </a:prstGeom>
          <a:noFill/>
          <a:ln w="12700">
            <a:solidFill>
              <a:schemeClr val="tx1"/>
            </a:solidFill>
            <a:round/>
            <a:headEnd/>
            <a:tailEnd type="triangle"/>
          </a:ln>
        </p:spPr>
      </p:cxnSp>
      <p:cxnSp>
        <p:nvCxnSpPr>
          <p:cNvPr id="7" name="Curved Connector 6"/>
          <p:cNvCxnSpPr/>
          <p:nvPr/>
        </p:nvCxnSpPr>
        <p:spPr bwMode="auto">
          <a:xfrm rot="10800000" flipV="1">
            <a:off x="5438777" y="2776536"/>
            <a:ext cx="428625" cy="176213"/>
          </a:xfrm>
          <a:prstGeom prst="curvedConnector3">
            <a:avLst/>
          </a:prstGeom>
          <a:noFill/>
          <a:ln w="12700">
            <a:solidFill>
              <a:schemeClr val="tx1"/>
            </a:solidFill>
            <a:round/>
            <a:headEnd/>
            <a:tailEnd type="triangle"/>
          </a:ln>
        </p:spPr>
      </p:cxnSp>
      <p:cxnSp>
        <p:nvCxnSpPr>
          <p:cNvPr id="8" name="Curved Connector 7"/>
          <p:cNvCxnSpPr/>
          <p:nvPr/>
        </p:nvCxnSpPr>
        <p:spPr bwMode="auto">
          <a:xfrm rot="16200000" flipV="1">
            <a:off x="5305427" y="3000376"/>
            <a:ext cx="309563" cy="42861"/>
          </a:xfrm>
          <a:prstGeom prst="curvedConnector3">
            <a:avLst/>
          </a:prstGeom>
          <a:noFill/>
          <a:ln w="12700">
            <a:solidFill>
              <a:schemeClr val="tx1"/>
            </a:solidFill>
            <a:round/>
            <a:headEnd/>
            <a:tailEnd type="triangle"/>
          </a:ln>
        </p:spPr>
      </p:cxnSp>
      <p:cxnSp>
        <p:nvCxnSpPr>
          <p:cNvPr id="9" name="Curved Connector 8"/>
          <p:cNvCxnSpPr/>
          <p:nvPr/>
        </p:nvCxnSpPr>
        <p:spPr bwMode="auto">
          <a:xfrm rot="16200000" flipH="1">
            <a:off x="5374482" y="3283744"/>
            <a:ext cx="271462" cy="57149"/>
          </a:xfrm>
          <a:prstGeom prst="curvedConnector3">
            <a:avLst/>
          </a:prstGeom>
          <a:noFill/>
          <a:ln w="12700">
            <a:solidFill>
              <a:schemeClr val="tx1"/>
            </a:solidFill>
            <a:round/>
            <a:headEnd/>
            <a:tailEnd type="triangle"/>
          </a:ln>
        </p:spPr>
      </p:cxnSp>
      <p:cxnSp>
        <p:nvCxnSpPr>
          <p:cNvPr id="10" name="Curved Connector 9"/>
          <p:cNvCxnSpPr/>
          <p:nvPr/>
        </p:nvCxnSpPr>
        <p:spPr bwMode="auto">
          <a:xfrm rot="5400000">
            <a:off x="5366148" y="2946796"/>
            <a:ext cx="673894" cy="328614"/>
          </a:xfrm>
          <a:prstGeom prst="curvedConnector3">
            <a:avLst/>
          </a:prstGeom>
          <a:noFill/>
          <a:ln w="12700">
            <a:solidFill>
              <a:schemeClr val="tx1"/>
            </a:solidFill>
            <a:round/>
            <a:headEnd/>
            <a:tailEnd type="triangle"/>
          </a:ln>
        </p:spPr>
      </p:cxnSp>
      <p:cxnSp>
        <p:nvCxnSpPr>
          <p:cNvPr id="11" name="Curved Connector 10"/>
          <p:cNvCxnSpPr/>
          <p:nvPr/>
        </p:nvCxnSpPr>
        <p:spPr bwMode="auto">
          <a:xfrm rot="5400000">
            <a:off x="5329239" y="3100386"/>
            <a:ext cx="862013" cy="214314"/>
          </a:xfrm>
          <a:prstGeom prst="curvedConnector3">
            <a:avLst/>
          </a:prstGeom>
          <a:noFill/>
          <a:ln w="12700">
            <a:solidFill>
              <a:schemeClr val="tx1"/>
            </a:solidFill>
            <a:round/>
            <a:headEnd/>
            <a:tailEnd type="triangle"/>
          </a:ln>
        </p:spPr>
      </p:cxnSp>
      <p:cxnSp>
        <p:nvCxnSpPr>
          <p:cNvPr id="12" name="Curved Connector 11"/>
          <p:cNvCxnSpPr/>
          <p:nvPr/>
        </p:nvCxnSpPr>
        <p:spPr bwMode="auto">
          <a:xfrm rot="16200000" flipH="1">
            <a:off x="5493544" y="3193256"/>
            <a:ext cx="738188" cy="704850"/>
          </a:xfrm>
          <a:prstGeom prst="curvedConnector3">
            <a:avLst/>
          </a:prstGeom>
          <a:noFill/>
          <a:ln w="12700">
            <a:solidFill>
              <a:schemeClr val="tx1"/>
            </a:solidFill>
            <a:round/>
            <a:headEnd/>
            <a:tailEnd type="triangle"/>
          </a:ln>
        </p:spPr>
      </p:cxnSp>
      <p:cxnSp>
        <p:nvCxnSpPr>
          <p:cNvPr id="13" name="Curved Connector 12"/>
          <p:cNvCxnSpPr/>
          <p:nvPr/>
        </p:nvCxnSpPr>
        <p:spPr bwMode="auto">
          <a:xfrm rot="16200000" flipH="1">
            <a:off x="5492593" y="3192305"/>
            <a:ext cx="1097280" cy="347660"/>
          </a:xfrm>
          <a:prstGeom prst="curvedConnector3">
            <a:avLst/>
          </a:prstGeom>
          <a:noFill/>
          <a:ln w="12700">
            <a:solidFill>
              <a:schemeClr val="tx1"/>
            </a:solidFill>
            <a:round/>
            <a:headEnd/>
            <a:tailEnd type="triangle"/>
          </a:ln>
        </p:spPr>
      </p:cxnSp>
      <p:cxnSp>
        <p:nvCxnSpPr>
          <p:cNvPr id="14" name="Curved Connector 13"/>
          <p:cNvCxnSpPr/>
          <p:nvPr/>
        </p:nvCxnSpPr>
        <p:spPr bwMode="auto">
          <a:xfrm rot="16200000" flipH="1">
            <a:off x="5124451" y="3124201"/>
            <a:ext cx="771525" cy="257172"/>
          </a:xfrm>
          <a:prstGeom prst="curvedConnector3">
            <a:avLst>
              <a:gd name="adj1" fmla="val 48765"/>
            </a:avLst>
          </a:prstGeom>
          <a:noFill/>
          <a:ln w="12700">
            <a:solidFill>
              <a:schemeClr val="tx1"/>
            </a:solidFill>
            <a:round/>
            <a:headEnd/>
            <a:tailEnd type="triangle"/>
          </a:ln>
        </p:spPr>
      </p:cxnSp>
      <p:cxnSp>
        <p:nvCxnSpPr>
          <p:cNvPr id="15" name="Curved Connector 14"/>
          <p:cNvCxnSpPr/>
          <p:nvPr/>
        </p:nvCxnSpPr>
        <p:spPr bwMode="auto">
          <a:xfrm rot="10800000">
            <a:off x="3143251" y="3448050"/>
            <a:ext cx="2488409" cy="190500"/>
          </a:xfrm>
          <a:prstGeom prst="curvedConnector3">
            <a:avLst/>
          </a:prstGeom>
          <a:noFill/>
          <a:ln w="12700">
            <a:solidFill>
              <a:schemeClr val="tx1"/>
            </a:solidFill>
            <a:round/>
            <a:headEnd/>
            <a:tailEnd type="triangle"/>
          </a:ln>
        </p:spPr>
      </p:cxnSp>
      <p:cxnSp>
        <p:nvCxnSpPr>
          <p:cNvPr id="16" name="Curved Connector 15"/>
          <p:cNvCxnSpPr/>
          <p:nvPr/>
        </p:nvCxnSpPr>
        <p:spPr bwMode="auto">
          <a:xfrm rot="10800000">
            <a:off x="3143252" y="3448050"/>
            <a:ext cx="2395537" cy="12700"/>
          </a:xfrm>
          <a:prstGeom prst="curvedConnector3">
            <a:avLst/>
          </a:prstGeom>
          <a:noFill/>
          <a:ln w="12700">
            <a:solidFill>
              <a:schemeClr val="tx1"/>
            </a:solidFill>
            <a:round/>
            <a:headEnd/>
            <a:tailEnd type="triangle"/>
          </a:ln>
        </p:spPr>
      </p:cxnSp>
      <p:cxnSp>
        <p:nvCxnSpPr>
          <p:cNvPr id="17" name="Curved Connector 16"/>
          <p:cNvCxnSpPr/>
          <p:nvPr/>
        </p:nvCxnSpPr>
        <p:spPr bwMode="auto">
          <a:xfrm rot="10800000" flipV="1">
            <a:off x="3157539" y="2860672"/>
            <a:ext cx="2224088" cy="587377"/>
          </a:xfrm>
          <a:prstGeom prst="curvedConnector3">
            <a:avLst/>
          </a:prstGeom>
          <a:noFill/>
          <a:ln w="12700">
            <a:solidFill>
              <a:schemeClr val="tx1"/>
            </a:solidFill>
            <a:round/>
            <a:headEnd/>
            <a:tailEnd type="triangle"/>
          </a:ln>
        </p:spPr>
      </p:cxnSp>
      <p:cxnSp>
        <p:nvCxnSpPr>
          <p:cNvPr id="18" name="Curved Connector 17"/>
          <p:cNvCxnSpPr/>
          <p:nvPr/>
        </p:nvCxnSpPr>
        <p:spPr bwMode="auto">
          <a:xfrm rot="10800000" flipV="1">
            <a:off x="4873230" y="2867025"/>
            <a:ext cx="544113" cy="244078"/>
          </a:xfrm>
          <a:prstGeom prst="curvedConnector3">
            <a:avLst/>
          </a:prstGeom>
          <a:noFill/>
          <a:ln w="12700">
            <a:solidFill>
              <a:schemeClr val="tx1"/>
            </a:solidFill>
            <a:round/>
            <a:headEnd/>
            <a:tailEnd type="triangle"/>
          </a:ln>
        </p:spPr>
      </p:cxnSp>
      <p:cxnSp>
        <p:nvCxnSpPr>
          <p:cNvPr id="19" name="Curved Connector 18"/>
          <p:cNvCxnSpPr/>
          <p:nvPr/>
        </p:nvCxnSpPr>
        <p:spPr bwMode="auto">
          <a:xfrm rot="10800000" flipV="1">
            <a:off x="3157540" y="3111102"/>
            <a:ext cx="1715691" cy="336947"/>
          </a:xfrm>
          <a:prstGeom prst="curvedConnector3">
            <a:avLst/>
          </a:prstGeom>
          <a:noFill/>
          <a:ln w="12700">
            <a:solidFill>
              <a:schemeClr val="tx1"/>
            </a:solidFill>
            <a:round/>
            <a:headEnd/>
            <a:tailEnd type="triangle"/>
          </a:ln>
        </p:spPr>
      </p:cxnSp>
      <p:cxnSp>
        <p:nvCxnSpPr>
          <p:cNvPr id="20" name="Curved Connector 19"/>
          <p:cNvCxnSpPr/>
          <p:nvPr/>
        </p:nvCxnSpPr>
        <p:spPr bwMode="auto">
          <a:xfrm rot="10800000">
            <a:off x="3157541" y="3454401"/>
            <a:ext cx="3057523" cy="460375"/>
          </a:xfrm>
          <a:prstGeom prst="curvedConnector3">
            <a:avLst/>
          </a:prstGeom>
          <a:noFill/>
          <a:ln w="12700">
            <a:solidFill>
              <a:schemeClr val="tx1"/>
            </a:solidFill>
            <a:round/>
            <a:headEnd/>
            <a:tailEnd type="triangle"/>
          </a:ln>
        </p:spPr>
      </p:cxnSp>
      <p:cxnSp>
        <p:nvCxnSpPr>
          <p:cNvPr id="21" name="Curved Connector 20"/>
          <p:cNvCxnSpPr/>
          <p:nvPr/>
        </p:nvCxnSpPr>
        <p:spPr bwMode="auto">
          <a:xfrm>
            <a:off x="3157539" y="3454400"/>
            <a:ext cx="4591049" cy="434580"/>
          </a:xfrm>
          <a:prstGeom prst="curvedConnector3">
            <a:avLst>
              <a:gd name="adj1" fmla="val 19087"/>
            </a:avLst>
          </a:prstGeom>
          <a:noFill/>
          <a:ln w="12700">
            <a:solidFill>
              <a:schemeClr val="tx1"/>
            </a:solidFill>
            <a:round/>
            <a:headEnd/>
            <a:tailEnd type="triangle"/>
          </a:ln>
        </p:spPr>
      </p:cxnSp>
      <p:cxnSp>
        <p:nvCxnSpPr>
          <p:cNvPr id="22" name="Curved Connector 21"/>
          <p:cNvCxnSpPr/>
          <p:nvPr/>
        </p:nvCxnSpPr>
        <p:spPr bwMode="auto">
          <a:xfrm flipV="1">
            <a:off x="3157539" y="2781894"/>
            <a:ext cx="2743200" cy="640080"/>
          </a:xfrm>
          <a:prstGeom prst="curvedConnector3">
            <a:avLst/>
          </a:prstGeom>
          <a:noFill/>
          <a:ln w="12700">
            <a:solidFill>
              <a:schemeClr val="tx1"/>
            </a:solidFill>
            <a:round/>
            <a:headEnd/>
            <a:tailEnd type="triangle"/>
          </a:ln>
        </p:spPr>
      </p:cxnSp>
      <p:cxnSp>
        <p:nvCxnSpPr>
          <p:cNvPr id="23" name="Curved Connector 22"/>
          <p:cNvCxnSpPr/>
          <p:nvPr/>
        </p:nvCxnSpPr>
        <p:spPr bwMode="auto">
          <a:xfrm>
            <a:off x="3157538" y="3448050"/>
            <a:ext cx="4867275" cy="1224685"/>
          </a:xfrm>
          <a:prstGeom prst="curvedConnector3">
            <a:avLst/>
          </a:prstGeom>
          <a:noFill/>
          <a:ln w="12700">
            <a:solidFill>
              <a:schemeClr val="tx1"/>
            </a:solidFill>
            <a:round/>
            <a:headEnd/>
            <a:tailEnd type="triangle"/>
          </a:ln>
        </p:spPr>
      </p:cxnSp>
      <p:cxnSp>
        <p:nvCxnSpPr>
          <p:cNvPr id="24" name="Curved Connector 23"/>
          <p:cNvCxnSpPr/>
          <p:nvPr/>
        </p:nvCxnSpPr>
        <p:spPr bwMode="auto">
          <a:xfrm flipV="1">
            <a:off x="3157538" y="3277950"/>
            <a:ext cx="1938337" cy="170100"/>
          </a:xfrm>
          <a:prstGeom prst="curvedConnector3">
            <a:avLst/>
          </a:prstGeom>
          <a:noFill/>
          <a:ln w="12700">
            <a:solidFill>
              <a:schemeClr val="tx1"/>
            </a:solidFill>
            <a:round/>
            <a:headEnd/>
            <a:tailEnd type="triangle"/>
          </a:ln>
        </p:spPr>
      </p:cxnSp>
      <p:cxnSp>
        <p:nvCxnSpPr>
          <p:cNvPr id="25" name="Curved Connector 24"/>
          <p:cNvCxnSpPr/>
          <p:nvPr/>
        </p:nvCxnSpPr>
        <p:spPr bwMode="auto">
          <a:xfrm>
            <a:off x="3157540" y="3448050"/>
            <a:ext cx="2452690" cy="78778"/>
          </a:xfrm>
          <a:prstGeom prst="curvedConnector3">
            <a:avLst/>
          </a:prstGeom>
          <a:noFill/>
          <a:ln w="12700">
            <a:solidFill>
              <a:schemeClr val="tx1"/>
            </a:solidFill>
            <a:round/>
            <a:headEnd/>
            <a:tailEnd type="triangle"/>
          </a:ln>
        </p:spPr>
      </p:cxnSp>
      <p:sp>
        <p:nvSpPr>
          <p:cNvPr id="26" name="TextBox 25"/>
          <p:cNvSpPr txBox="1"/>
          <p:nvPr/>
        </p:nvSpPr>
        <p:spPr bwMode="ltGray">
          <a:xfrm>
            <a:off x="275303" y="383458"/>
            <a:ext cx="4407127" cy="37889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 lIns="100913" tIns="50457" rIns="100913" bIns="50457" rtlCol="0" anchor="t" anchorCtr="0">
            <a:spAutoFit/>
          </a:bodyPr>
          <a:lstStyle/>
          <a:p>
            <a:pPr eaLnBrk="0" hangingPunct="0"/>
            <a:r>
              <a:rPr lang="en-US" dirty="0">
                <a:solidFill>
                  <a:schemeClr val="bg1"/>
                </a:solidFill>
                <a:latin typeface="+mn-lt"/>
              </a:rPr>
              <a:t>Criminal Funds Flow Case 1.  Settlement step</a:t>
            </a:r>
          </a:p>
        </p:txBody>
      </p:sp>
    </p:spTree>
    <p:extLst>
      <p:ext uri="{BB962C8B-B14F-4D97-AF65-F5344CB8AC3E}">
        <p14:creationId xmlns:p14="http://schemas.microsoft.com/office/powerpoint/2010/main" val="27921008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997950" y="7042150"/>
            <a:ext cx="539750" cy="312738"/>
          </a:xfrm>
        </p:spPr>
        <p:txBody>
          <a:bodyPr/>
          <a:lstStyle/>
          <a:p>
            <a:pPr>
              <a:defRPr/>
            </a:pPr>
            <a:fld id="{A14B9CBE-E2BF-4D02-A5BE-9A98A21C9C67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8997950" y="7042150"/>
            <a:ext cx="539750" cy="312738"/>
          </a:xfrm>
          <a:prstGeom prst="rect">
            <a:avLst/>
          </a:prstGeom>
        </p:spPr>
        <p:txBody>
          <a:bodyPr vert="horz" wrap="none" lIns="0" tIns="36000" rIns="0" bIns="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defTabSz="1008063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503238" indent="-46038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1008063" indent="-93663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512888" indent="-141288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2017713" indent="-188913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A14B9CBE-E2BF-4D02-A5BE-9A98A21C9C67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8997950" y="7042150"/>
            <a:ext cx="539750" cy="312738"/>
          </a:xfrm>
          <a:prstGeom prst="rect">
            <a:avLst/>
          </a:prstGeom>
        </p:spPr>
        <p:txBody>
          <a:bodyPr vert="horz" wrap="none" lIns="0" tIns="36000" rIns="0" bIns="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defTabSz="1008063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503238" indent="-46038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1008063" indent="-93663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512888" indent="-141288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2017713" indent="-188913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A14B9CBE-E2BF-4D02-A5BE-9A98A21C9C67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  <p:sp>
        <p:nvSpPr>
          <p:cNvPr id="6" name="Slide Number Placeholder 1"/>
          <p:cNvSpPr txBox="1">
            <a:spLocks/>
          </p:cNvSpPr>
          <p:nvPr/>
        </p:nvSpPr>
        <p:spPr>
          <a:xfrm>
            <a:off x="8997950" y="7042150"/>
            <a:ext cx="539750" cy="312738"/>
          </a:xfrm>
          <a:prstGeom prst="rect">
            <a:avLst/>
          </a:prstGeom>
        </p:spPr>
        <p:txBody>
          <a:bodyPr vert="horz" wrap="none" lIns="0" tIns="36000" rIns="0" bIns="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defTabSz="1008063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503238" indent="-46038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1008063" indent="-93663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512888" indent="-141288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2017713" indent="-188913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A14B9CBE-E2BF-4D02-A5BE-9A98A21C9C67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 bwMode="ltGray">
          <a:xfrm>
            <a:off x="275303" y="383458"/>
            <a:ext cx="2544181" cy="40967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 lIns="100913" tIns="50457" rIns="100913" bIns="50457" rtlCol="0" anchor="t" anchorCtr="0">
            <a:spAutoFit/>
          </a:bodyPr>
          <a:lstStyle/>
          <a:p>
            <a:pPr eaLnBrk="0" hangingPunct="0"/>
            <a:r>
              <a:rPr lang="en-US" dirty="0">
                <a:latin typeface="+mn-lt"/>
              </a:rPr>
              <a:t>Criminal Funds Flow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59980"/>
            <a:ext cx="9144000" cy="5898020"/>
          </a:xfrm>
          <a:prstGeom prst="rect">
            <a:avLst/>
          </a:prstGeom>
        </p:spPr>
      </p:pic>
      <p:cxnSp>
        <p:nvCxnSpPr>
          <p:cNvPr id="9" name="Curved Connector 8"/>
          <p:cNvCxnSpPr/>
          <p:nvPr/>
        </p:nvCxnSpPr>
        <p:spPr bwMode="auto">
          <a:xfrm rot="16200000" flipV="1">
            <a:off x="4434873" y="3557794"/>
            <a:ext cx="1162318" cy="268933"/>
          </a:xfrm>
          <a:prstGeom prst="curvedConnector3">
            <a:avLst/>
          </a:prstGeom>
          <a:ln>
            <a:headEnd/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 bwMode="ltGray">
          <a:xfrm>
            <a:off x="275303" y="383458"/>
            <a:ext cx="4422837" cy="37889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 lIns="100913" tIns="50457" rIns="100913" bIns="50457" rtlCol="0" anchor="t" anchorCtr="0">
            <a:spAutoFit/>
          </a:bodyPr>
          <a:lstStyle/>
          <a:p>
            <a:pPr eaLnBrk="0" hangingPunct="0"/>
            <a:r>
              <a:rPr lang="en-US" dirty="0">
                <a:solidFill>
                  <a:schemeClr val="bg1"/>
                </a:solidFill>
                <a:latin typeface="+mn-lt"/>
              </a:rPr>
              <a:t>Criminal Funds Flow Case 2.  Origination step</a:t>
            </a:r>
          </a:p>
        </p:txBody>
      </p:sp>
      <p:cxnSp>
        <p:nvCxnSpPr>
          <p:cNvPr id="11" name="Curved Connector 10"/>
          <p:cNvCxnSpPr/>
          <p:nvPr/>
        </p:nvCxnSpPr>
        <p:spPr bwMode="auto">
          <a:xfrm rot="10800000">
            <a:off x="4881567" y="3111102"/>
            <a:ext cx="812103" cy="522686"/>
          </a:xfrm>
          <a:prstGeom prst="curvedConnector3">
            <a:avLst/>
          </a:prstGeom>
          <a:ln>
            <a:headEnd/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72317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997950" y="7042150"/>
            <a:ext cx="539750" cy="312738"/>
          </a:xfrm>
        </p:spPr>
        <p:txBody>
          <a:bodyPr/>
          <a:lstStyle/>
          <a:p>
            <a:pPr>
              <a:defRPr/>
            </a:pPr>
            <a:fld id="{A14B9CBE-E2BF-4D02-A5BE-9A98A21C9C67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8997950" y="7042150"/>
            <a:ext cx="539750" cy="312738"/>
          </a:xfrm>
          <a:prstGeom prst="rect">
            <a:avLst/>
          </a:prstGeom>
        </p:spPr>
        <p:txBody>
          <a:bodyPr vert="horz" wrap="none" lIns="0" tIns="36000" rIns="0" bIns="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defTabSz="1008063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503238" indent="-46038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1008063" indent="-93663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512888" indent="-141288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2017713" indent="-188913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A14B9CBE-E2BF-4D02-A5BE-9A98A21C9C67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8997950" y="7042150"/>
            <a:ext cx="539750" cy="312738"/>
          </a:xfrm>
          <a:prstGeom prst="rect">
            <a:avLst/>
          </a:prstGeom>
        </p:spPr>
        <p:txBody>
          <a:bodyPr vert="horz" wrap="none" lIns="0" tIns="36000" rIns="0" bIns="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defTabSz="1008063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503238" indent="-46038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1008063" indent="-93663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512888" indent="-141288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2017713" indent="-188913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A14B9CBE-E2BF-4D02-A5BE-9A98A21C9C67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  <p:sp>
        <p:nvSpPr>
          <p:cNvPr id="6" name="Slide Number Placeholder 1"/>
          <p:cNvSpPr txBox="1">
            <a:spLocks/>
          </p:cNvSpPr>
          <p:nvPr/>
        </p:nvSpPr>
        <p:spPr>
          <a:xfrm>
            <a:off x="8997950" y="7042150"/>
            <a:ext cx="539750" cy="312738"/>
          </a:xfrm>
          <a:prstGeom prst="rect">
            <a:avLst/>
          </a:prstGeom>
        </p:spPr>
        <p:txBody>
          <a:bodyPr vert="horz" wrap="none" lIns="0" tIns="36000" rIns="0" bIns="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defTabSz="1008063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503238" indent="-46038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1008063" indent="-93663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512888" indent="-141288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2017713" indent="-188913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A14B9CBE-E2BF-4D02-A5BE-9A98A21C9C67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  <p:sp>
        <p:nvSpPr>
          <p:cNvPr id="7" name="Slide Number Placeholder 1"/>
          <p:cNvSpPr txBox="1">
            <a:spLocks/>
          </p:cNvSpPr>
          <p:nvPr/>
        </p:nvSpPr>
        <p:spPr>
          <a:xfrm>
            <a:off x="8997950" y="7042150"/>
            <a:ext cx="539750" cy="312738"/>
          </a:xfrm>
          <a:prstGeom prst="rect">
            <a:avLst/>
          </a:prstGeom>
        </p:spPr>
        <p:txBody>
          <a:bodyPr vert="horz" wrap="none" lIns="0" tIns="36000" rIns="0" bIns="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defTabSz="1008063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503238" indent="-46038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1008063" indent="-93663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512888" indent="-141288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2017713" indent="-188913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A14B9CBE-E2BF-4D02-A5BE-9A98A21C9C67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 bwMode="ltGray">
          <a:xfrm>
            <a:off x="275303" y="383458"/>
            <a:ext cx="2544181" cy="40967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 lIns="100913" tIns="50457" rIns="100913" bIns="50457" rtlCol="0" anchor="t" anchorCtr="0">
            <a:spAutoFit/>
          </a:bodyPr>
          <a:lstStyle/>
          <a:p>
            <a:pPr eaLnBrk="0" hangingPunct="0"/>
            <a:r>
              <a:rPr lang="en-US" dirty="0">
                <a:latin typeface="+mn-lt"/>
              </a:rPr>
              <a:t>Criminal Funds Flow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0" y="959980"/>
            <a:ext cx="9072880" cy="5898020"/>
          </a:xfrm>
          <a:prstGeom prst="rect">
            <a:avLst/>
          </a:prstGeom>
        </p:spPr>
      </p:pic>
      <p:cxnSp>
        <p:nvCxnSpPr>
          <p:cNvPr id="10" name="Curved Connector 9"/>
          <p:cNvCxnSpPr/>
          <p:nvPr/>
        </p:nvCxnSpPr>
        <p:spPr bwMode="auto">
          <a:xfrm rot="16200000" flipV="1">
            <a:off x="4434873" y="3557794"/>
            <a:ext cx="1162318" cy="268933"/>
          </a:xfrm>
          <a:prstGeom prst="curvedConnector3">
            <a:avLst/>
          </a:prstGeom>
          <a:ln>
            <a:headEnd/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1" name="Curved Connector 10"/>
          <p:cNvCxnSpPr/>
          <p:nvPr/>
        </p:nvCxnSpPr>
        <p:spPr bwMode="auto">
          <a:xfrm rot="10800000" flipV="1">
            <a:off x="3195639" y="3124795"/>
            <a:ext cx="1685927" cy="277416"/>
          </a:xfrm>
          <a:prstGeom prst="curvedConnector3">
            <a:avLst/>
          </a:prstGeom>
          <a:noFill/>
          <a:ln w="63500">
            <a:solidFill>
              <a:schemeClr val="tx1"/>
            </a:solidFill>
            <a:round/>
            <a:headEnd/>
            <a:tailEnd type="triangle"/>
          </a:ln>
        </p:spPr>
      </p:cxnSp>
      <p:sp>
        <p:nvSpPr>
          <p:cNvPr id="12" name="TextBox 11"/>
          <p:cNvSpPr txBox="1"/>
          <p:nvPr/>
        </p:nvSpPr>
        <p:spPr bwMode="ltGray">
          <a:xfrm>
            <a:off x="275303" y="383458"/>
            <a:ext cx="4592050" cy="37889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 lIns="100913" tIns="50457" rIns="100913" bIns="50457" rtlCol="0" anchor="t" anchorCtr="0">
            <a:spAutoFit/>
          </a:bodyPr>
          <a:lstStyle/>
          <a:p>
            <a:pPr eaLnBrk="0" hangingPunct="0"/>
            <a:r>
              <a:rPr lang="en-US" dirty="0">
                <a:solidFill>
                  <a:schemeClr val="bg1"/>
                </a:solidFill>
                <a:latin typeface="+mn-lt"/>
              </a:rPr>
              <a:t>Criminal Funds Flow Case 2.  Intermediate step</a:t>
            </a:r>
          </a:p>
        </p:txBody>
      </p:sp>
      <p:cxnSp>
        <p:nvCxnSpPr>
          <p:cNvPr id="13" name="Curved Connector 12"/>
          <p:cNvCxnSpPr/>
          <p:nvPr/>
        </p:nvCxnSpPr>
        <p:spPr bwMode="auto">
          <a:xfrm rot="10800000">
            <a:off x="4881567" y="3111102"/>
            <a:ext cx="812103" cy="522686"/>
          </a:xfrm>
          <a:prstGeom prst="curvedConnector3">
            <a:avLst/>
          </a:prstGeom>
          <a:ln>
            <a:headEnd/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157036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997950" y="7042150"/>
            <a:ext cx="539750" cy="312738"/>
          </a:xfrm>
        </p:spPr>
        <p:txBody>
          <a:bodyPr/>
          <a:lstStyle/>
          <a:p>
            <a:pPr>
              <a:defRPr/>
            </a:pPr>
            <a:fld id="{A14B9CBE-E2BF-4D02-A5BE-9A98A21C9C67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8997950" y="7042150"/>
            <a:ext cx="539750" cy="312738"/>
          </a:xfrm>
          <a:prstGeom prst="rect">
            <a:avLst/>
          </a:prstGeom>
        </p:spPr>
        <p:txBody>
          <a:bodyPr vert="horz" wrap="none" lIns="0" tIns="36000" rIns="0" bIns="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defTabSz="1008063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503238" indent="-46038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1008063" indent="-93663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512888" indent="-141288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2017713" indent="-188913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A14B9CBE-E2BF-4D02-A5BE-9A98A21C9C67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8997950" y="7042150"/>
            <a:ext cx="539750" cy="312738"/>
          </a:xfrm>
          <a:prstGeom prst="rect">
            <a:avLst/>
          </a:prstGeom>
        </p:spPr>
        <p:txBody>
          <a:bodyPr vert="horz" wrap="none" lIns="0" tIns="36000" rIns="0" bIns="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defTabSz="1008063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503238" indent="-46038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1008063" indent="-93663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512888" indent="-141288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2017713" indent="-188913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A14B9CBE-E2BF-4D02-A5BE-9A98A21C9C67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  <p:sp>
        <p:nvSpPr>
          <p:cNvPr id="6" name="Slide Number Placeholder 1"/>
          <p:cNvSpPr txBox="1">
            <a:spLocks/>
          </p:cNvSpPr>
          <p:nvPr/>
        </p:nvSpPr>
        <p:spPr>
          <a:xfrm>
            <a:off x="8997950" y="7042150"/>
            <a:ext cx="539750" cy="312738"/>
          </a:xfrm>
          <a:prstGeom prst="rect">
            <a:avLst/>
          </a:prstGeom>
        </p:spPr>
        <p:txBody>
          <a:bodyPr vert="horz" wrap="none" lIns="0" tIns="36000" rIns="0" bIns="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defTabSz="1008063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503238" indent="-46038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1008063" indent="-93663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512888" indent="-141288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2017713" indent="-188913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A14B9CBE-E2BF-4D02-A5BE-9A98A21C9C67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  <p:sp>
        <p:nvSpPr>
          <p:cNvPr id="7" name="Slide Number Placeholder 1"/>
          <p:cNvSpPr txBox="1">
            <a:spLocks/>
          </p:cNvSpPr>
          <p:nvPr/>
        </p:nvSpPr>
        <p:spPr>
          <a:xfrm>
            <a:off x="8997950" y="7042150"/>
            <a:ext cx="539750" cy="312738"/>
          </a:xfrm>
          <a:prstGeom prst="rect">
            <a:avLst/>
          </a:prstGeom>
        </p:spPr>
        <p:txBody>
          <a:bodyPr vert="horz" wrap="none" lIns="0" tIns="36000" rIns="0" bIns="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defTabSz="1008063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503238" indent="-46038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1008063" indent="-93663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512888" indent="-141288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2017713" indent="-188913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A14B9CBE-E2BF-4D02-A5BE-9A98A21C9C67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 bwMode="ltGray">
          <a:xfrm>
            <a:off x="275303" y="383458"/>
            <a:ext cx="2544181" cy="40967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 lIns="100913" tIns="50457" rIns="100913" bIns="50457" rtlCol="0" anchor="t" anchorCtr="0">
            <a:spAutoFit/>
          </a:bodyPr>
          <a:lstStyle/>
          <a:p>
            <a:pPr eaLnBrk="0" hangingPunct="0"/>
            <a:r>
              <a:rPr lang="en-US" dirty="0">
                <a:latin typeface="+mn-lt"/>
              </a:rPr>
              <a:t>Criminal Funds Flow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59980"/>
            <a:ext cx="9144000" cy="5898020"/>
          </a:xfrm>
          <a:prstGeom prst="rect">
            <a:avLst/>
          </a:prstGeom>
        </p:spPr>
      </p:pic>
      <p:cxnSp>
        <p:nvCxnSpPr>
          <p:cNvPr id="10" name="Curved Connector 9"/>
          <p:cNvCxnSpPr/>
          <p:nvPr/>
        </p:nvCxnSpPr>
        <p:spPr bwMode="auto">
          <a:xfrm rot="16200000" flipV="1">
            <a:off x="4434873" y="3557794"/>
            <a:ext cx="1162318" cy="268933"/>
          </a:xfrm>
          <a:prstGeom prst="curvedConnector3">
            <a:avLst/>
          </a:prstGeom>
          <a:ln>
            <a:headEnd/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1" name="Curved Connector 10"/>
          <p:cNvCxnSpPr/>
          <p:nvPr/>
        </p:nvCxnSpPr>
        <p:spPr bwMode="auto">
          <a:xfrm rot="10800000" flipV="1">
            <a:off x="3195639" y="3124795"/>
            <a:ext cx="1685927" cy="277416"/>
          </a:xfrm>
          <a:prstGeom prst="curvedConnector3">
            <a:avLst/>
          </a:prstGeom>
          <a:noFill/>
          <a:ln w="63500">
            <a:solidFill>
              <a:schemeClr val="tx1"/>
            </a:solidFill>
            <a:round/>
            <a:headEnd/>
            <a:tailEnd type="triangle"/>
          </a:ln>
        </p:spPr>
      </p:cxnSp>
      <p:cxnSp>
        <p:nvCxnSpPr>
          <p:cNvPr id="12" name="Curved Connector 11"/>
          <p:cNvCxnSpPr/>
          <p:nvPr/>
        </p:nvCxnSpPr>
        <p:spPr bwMode="auto">
          <a:xfrm>
            <a:off x="3195639" y="3402211"/>
            <a:ext cx="2981226" cy="535307"/>
          </a:xfrm>
          <a:prstGeom prst="curvedConnector3">
            <a:avLst/>
          </a:prstGeom>
          <a:noFill/>
          <a:ln w="12700">
            <a:solidFill>
              <a:schemeClr val="tx1"/>
            </a:solidFill>
            <a:round/>
            <a:headEnd/>
            <a:tailEnd type="triangle"/>
          </a:ln>
        </p:spPr>
      </p:cxnSp>
      <p:cxnSp>
        <p:nvCxnSpPr>
          <p:cNvPr id="13" name="Curved Connector 12"/>
          <p:cNvCxnSpPr/>
          <p:nvPr/>
        </p:nvCxnSpPr>
        <p:spPr bwMode="auto">
          <a:xfrm flipV="1">
            <a:off x="3195639" y="3277949"/>
            <a:ext cx="1885949" cy="124262"/>
          </a:xfrm>
          <a:prstGeom prst="curvedConnector3">
            <a:avLst/>
          </a:prstGeom>
          <a:noFill/>
          <a:ln w="12700">
            <a:solidFill>
              <a:schemeClr val="tx1"/>
            </a:solidFill>
            <a:round/>
            <a:headEnd/>
            <a:tailEnd type="triangle"/>
          </a:ln>
        </p:spPr>
      </p:cxnSp>
      <p:cxnSp>
        <p:nvCxnSpPr>
          <p:cNvPr id="14" name="Curved Connector 13"/>
          <p:cNvCxnSpPr/>
          <p:nvPr/>
        </p:nvCxnSpPr>
        <p:spPr bwMode="auto">
          <a:xfrm flipV="1">
            <a:off x="3195639" y="3194526"/>
            <a:ext cx="1800224" cy="207685"/>
          </a:xfrm>
          <a:prstGeom prst="curvedConnector3">
            <a:avLst/>
          </a:prstGeom>
          <a:noFill/>
          <a:ln w="12700">
            <a:solidFill>
              <a:schemeClr val="tx1"/>
            </a:solidFill>
            <a:round/>
            <a:headEnd/>
            <a:tailEnd type="triangle"/>
          </a:ln>
        </p:spPr>
      </p:cxnSp>
      <p:cxnSp>
        <p:nvCxnSpPr>
          <p:cNvPr id="15" name="Curved Connector 14"/>
          <p:cNvCxnSpPr/>
          <p:nvPr/>
        </p:nvCxnSpPr>
        <p:spPr bwMode="auto">
          <a:xfrm>
            <a:off x="3195639" y="3402211"/>
            <a:ext cx="4791365" cy="1207111"/>
          </a:xfrm>
          <a:prstGeom prst="curvedConnector3">
            <a:avLst/>
          </a:prstGeom>
          <a:noFill/>
          <a:ln w="12700">
            <a:solidFill>
              <a:schemeClr val="tx1"/>
            </a:solidFill>
            <a:round/>
            <a:headEnd/>
            <a:tailEnd type="triangle"/>
          </a:ln>
        </p:spPr>
      </p:cxnSp>
      <p:sp>
        <p:nvSpPr>
          <p:cNvPr id="16" name="TextBox 15"/>
          <p:cNvSpPr txBox="1"/>
          <p:nvPr/>
        </p:nvSpPr>
        <p:spPr bwMode="ltGray">
          <a:xfrm>
            <a:off x="275303" y="383458"/>
            <a:ext cx="4407127" cy="37889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 lIns="100913" tIns="50457" rIns="100913" bIns="50457" rtlCol="0" anchor="t" anchorCtr="0">
            <a:spAutoFit/>
          </a:bodyPr>
          <a:lstStyle/>
          <a:p>
            <a:pPr eaLnBrk="0" hangingPunct="0"/>
            <a:r>
              <a:rPr lang="en-US" dirty="0">
                <a:solidFill>
                  <a:schemeClr val="bg1"/>
                </a:solidFill>
                <a:latin typeface="+mn-lt"/>
              </a:rPr>
              <a:t>Criminal Funds Flow Case 2.  Settlement step</a:t>
            </a:r>
          </a:p>
        </p:txBody>
      </p:sp>
      <p:cxnSp>
        <p:nvCxnSpPr>
          <p:cNvPr id="17" name="Curved Connector 16"/>
          <p:cNvCxnSpPr/>
          <p:nvPr/>
        </p:nvCxnSpPr>
        <p:spPr bwMode="auto">
          <a:xfrm rot="10800000">
            <a:off x="4881567" y="3111102"/>
            <a:ext cx="812103" cy="522686"/>
          </a:xfrm>
          <a:prstGeom prst="curvedConnector3">
            <a:avLst/>
          </a:prstGeom>
          <a:ln>
            <a:headEnd/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8" name="Curved Connector 17"/>
          <p:cNvCxnSpPr/>
          <p:nvPr/>
        </p:nvCxnSpPr>
        <p:spPr bwMode="auto">
          <a:xfrm>
            <a:off x="3348039" y="3402212"/>
            <a:ext cx="1733549" cy="871208"/>
          </a:xfrm>
          <a:prstGeom prst="curvedConnector3">
            <a:avLst/>
          </a:prstGeom>
          <a:noFill/>
          <a:ln w="12700">
            <a:solidFill>
              <a:schemeClr val="tx1"/>
            </a:solidFill>
            <a:round/>
            <a:headEnd/>
            <a:tailEnd type="triangle"/>
          </a:ln>
        </p:spPr>
      </p:cxnSp>
    </p:spTree>
    <p:extLst>
      <p:ext uri="{BB962C8B-B14F-4D97-AF65-F5344CB8AC3E}">
        <p14:creationId xmlns:p14="http://schemas.microsoft.com/office/powerpoint/2010/main" val="104783299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9980" y="108585"/>
            <a:ext cx="7416800" cy="1022350"/>
          </a:xfrm>
        </p:spPr>
        <p:txBody>
          <a:bodyPr/>
          <a:lstStyle/>
          <a:p>
            <a:r>
              <a:rPr lang="en-US" dirty="0"/>
              <a:t>Common Money Laundering Techniques– Games People (Bad guys) Play</a:t>
            </a:r>
          </a:p>
        </p:txBody>
      </p:sp>
      <p:sp>
        <p:nvSpPr>
          <p:cNvPr id="4" name="Content Placeholder 6"/>
          <p:cNvSpPr>
            <a:spLocks noGrp="1"/>
          </p:cNvSpPr>
          <p:nvPr>
            <p:ph idx="1"/>
          </p:nvPr>
        </p:nvSpPr>
        <p:spPr>
          <a:xfrm>
            <a:off x="462756" y="1313815"/>
            <a:ext cx="8218487" cy="4525963"/>
          </a:xfrm>
        </p:spPr>
        <p:txBody>
          <a:bodyPr/>
          <a:lstStyle/>
          <a:p>
            <a:pPr lvl="1" indent="-342900">
              <a:defRPr/>
            </a:pPr>
            <a:r>
              <a:rPr lang="en-US" sz="2000" dirty="0">
                <a:solidFill>
                  <a:srgbClr val="000000"/>
                </a:solidFill>
              </a:rPr>
              <a:t>Spoke and Wheel</a:t>
            </a:r>
          </a:p>
          <a:p>
            <a:pPr lvl="1" indent="-342900">
              <a:defRPr/>
            </a:pPr>
            <a:r>
              <a:rPr lang="en-US" sz="2000" dirty="0">
                <a:solidFill>
                  <a:srgbClr val="000000"/>
                </a:solidFill>
              </a:rPr>
              <a:t>PSPs &amp; MSBs</a:t>
            </a:r>
          </a:p>
          <a:p>
            <a:pPr lvl="1" indent="-342900">
              <a:defRPr/>
            </a:pPr>
            <a:r>
              <a:rPr lang="en-US" sz="2000" dirty="0">
                <a:solidFill>
                  <a:srgbClr val="000000"/>
                </a:solidFill>
              </a:rPr>
              <a:t>Facilitators and Anonymity (Lawyers, accountants, back office service providers)</a:t>
            </a:r>
          </a:p>
          <a:p>
            <a:pPr lvl="1" indent="-342900">
              <a:defRPr/>
            </a:pPr>
            <a:r>
              <a:rPr lang="en-US" sz="2000" dirty="0">
                <a:solidFill>
                  <a:srgbClr val="000000"/>
                </a:solidFill>
              </a:rPr>
              <a:t>Let me do you a favor (one entity sends for another)</a:t>
            </a:r>
          </a:p>
          <a:p>
            <a:pPr lvl="1" indent="-342900">
              <a:defRPr/>
            </a:pPr>
            <a:r>
              <a:rPr lang="en-US" sz="2000" dirty="0">
                <a:solidFill>
                  <a:srgbClr val="000000"/>
                </a:solidFill>
              </a:rPr>
              <a:t>Switch Entities</a:t>
            </a:r>
          </a:p>
          <a:p>
            <a:pPr lvl="1" indent="-342900">
              <a:defRPr/>
            </a:pPr>
            <a:r>
              <a:rPr lang="en-US" sz="2000" dirty="0">
                <a:solidFill>
                  <a:srgbClr val="000000"/>
                </a:solidFill>
              </a:rPr>
              <a:t>Multiple firms with accounts at same bank</a:t>
            </a:r>
          </a:p>
          <a:p>
            <a:pPr lvl="1" indent="-342900">
              <a:defRPr/>
            </a:pPr>
            <a:r>
              <a:rPr lang="en-US" sz="2000" dirty="0">
                <a:solidFill>
                  <a:srgbClr val="000000"/>
                </a:solidFill>
              </a:rPr>
              <a:t>Switch currencies on the wire</a:t>
            </a:r>
          </a:p>
          <a:p>
            <a:pPr lvl="1" indent="-342900">
              <a:defRPr/>
            </a:pPr>
            <a:r>
              <a:rPr lang="en-US" sz="2000" dirty="0">
                <a:solidFill>
                  <a:srgbClr val="000000"/>
                </a:solidFill>
              </a:rPr>
              <a:t>Mexican Diversion</a:t>
            </a:r>
          </a:p>
          <a:p>
            <a:pPr lvl="1" indent="-342900">
              <a:defRPr/>
            </a:pPr>
            <a:r>
              <a:rPr lang="en-US" sz="2000" dirty="0">
                <a:solidFill>
                  <a:srgbClr val="000000"/>
                </a:solidFill>
              </a:rPr>
              <a:t>Virtual currencies</a:t>
            </a:r>
          </a:p>
          <a:p>
            <a:pPr lvl="1" indent="-342900">
              <a:defRPr/>
            </a:pPr>
            <a:r>
              <a:rPr lang="en-US" sz="2000" dirty="0">
                <a:solidFill>
                  <a:srgbClr val="000000"/>
                </a:solidFill>
              </a:rPr>
              <a:t>Hawala</a:t>
            </a:r>
          </a:p>
          <a:p>
            <a:pPr lvl="1" indent="-342900">
              <a:defRPr/>
            </a:pPr>
            <a:r>
              <a:rPr lang="en-US" sz="2000" dirty="0">
                <a:solidFill>
                  <a:srgbClr val="000000"/>
                </a:solidFill>
              </a:rPr>
              <a:t>Loans &amp; Taxes</a:t>
            </a:r>
          </a:p>
          <a:p>
            <a:pPr lvl="1" indent="-342900">
              <a:defRPr/>
            </a:pPr>
            <a:r>
              <a:rPr lang="en-US" sz="2000" dirty="0">
                <a:solidFill>
                  <a:srgbClr val="000000"/>
                </a:solidFill>
              </a:rPr>
              <a:t>Other Schemes/Cases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9A5DFD1-CE97-4E02-B791-14E5408FC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AA2AD-4ABD-40E1-928E-6C7D7FF4C282}" type="slidenum">
              <a:rPr lang="en-GB" smtClean="0"/>
              <a:t>29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9685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997950" y="7042150"/>
            <a:ext cx="539750" cy="312738"/>
          </a:xfrm>
        </p:spPr>
        <p:txBody>
          <a:bodyPr/>
          <a:lstStyle/>
          <a:p>
            <a:pPr>
              <a:defRPr/>
            </a:pPr>
            <a:fld id="{A14B9CBE-E2BF-4D02-A5BE-9A98A21C9C67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pic>
        <p:nvPicPr>
          <p:cNvPr id="4" name="Picture 2" descr="https://encrypted-tbn2.gstatic.com/images?q=tbn:ANd9GcSY4S5RyEcmoaJ_xScHpAh9eCaDuwh9lGKX1-i3H_vBaboEVn67022j8qU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2788" y="2673350"/>
            <a:ext cx="2676525" cy="17573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https://encrypted-tbn3.gstatic.com/images?q=tbn:ANd9GcTN5xmoJYeqRJ0_VFEXQ61DyUt3nZxoeVm3Ic22S4YFwSdu_9GGLB78iI8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0088" y="769938"/>
            <a:ext cx="2692400" cy="1600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2" descr="https://encrypted-tbn2.gstatic.com/images?q=tbn:ANd9GcRRxwszoehuElWzj1RH-XCZwZF0PrvzCo1NKhwG1YpjJ9J1Agd4bWvx6m5m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0088" y="4692650"/>
            <a:ext cx="2687637" cy="1708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095875" y="1406525"/>
            <a:ext cx="140970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rgbClr val="000000"/>
                </a:solidFill>
              </a:rPr>
              <a:t>Simple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1263" y="3384550"/>
            <a:ext cx="140970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rgbClr val="000000"/>
                </a:solidFill>
              </a:rPr>
              <a:t>Standard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11738" y="5475288"/>
            <a:ext cx="1409700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dirty="0">
                <a:solidFill>
                  <a:srgbClr val="000000"/>
                </a:solidFill>
              </a:rPr>
              <a:t>Complex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885950" y="171450"/>
            <a:ext cx="7038975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dirty="0">
                <a:solidFill>
                  <a:srgbClr val="000000"/>
                </a:solidFill>
              </a:rPr>
              <a:t>Circuit Diagrams as Wire Transfer Analogy</a:t>
            </a:r>
          </a:p>
        </p:txBody>
      </p:sp>
    </p:spTree>
    <p:extLst>
      <p:ext uri="{BB962C8B-B14F-4D97-AF65-F5344CB8AC3E}">
        <p14:creationId xmlns:p14="http://schemas.microsoft.com/office/powerpoint/2010/main" val="75171882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3E7303-C014-480D-8530-1F1BC3C2B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0538" y="457715"/>
            <a:ext cx="8162924" cy="1058400"/>
          </a:xfrm>
        </p:spPr>
        <p:txBody>
          <a:bodyPr/>
          <a:lstStyle/>
          <a:p>
            <a:pPr marL="857250" lvl="1" indent="-457200">
              <a:defRPr/>
            </a:pPr>
            <a:r>
              <a:rPr lang="en-US" sz="2400" dirty="0">
                <a:solidFill>
                  <a:srgbClr val="000000"/>
                </a:solidFill>
              </a:rPr>
              <a:t>Spoke and Wheel</a:t>
            </a:r>
          </a:p>
        </p:txBody>
      </p:sp>
      <p:pic>
        <p:nvPicPr>
          <p:cNvPr id="3" name="Picture 4" descr="https://encrypted-tbn3.gstatic.com/images?q=tbn:ANd9GcQvOhZ7NoQm4HBdgskJZSUtfXLR3-au3iwNB5mFigdDTr4w_Z7VUuSANzM">
            <a:hlinkClick r:id="rId2"/>
            <a:extLst>
              <a:ext uri="{FF2B5EF4-FFF2-40B4-BE49-F238E27FC236}">
                <a16:creationId xmlns:a16="http://schemas.microsoft.com/office/drawing/2014/main" id="{288303AF-9339-48AF-BC3E-BA81616A97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2739" y="3059443"/>
            <a:ext cx="12382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0436D1BC-049A-40A7-81B5-C90CCBCA9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97950" y="7042150"/>
            <a:ext cx="539750" cy="312738"/>
          </a:xfrm>
        </p:spPr>
        <p:txBody>
          <a:bodyPr/>
          <a:lstStyle/>
          <a:p>
            <a:pPr>
              <a:defRPr/>
            </a:pPr>
            <a:fld id="{A14B9CBE-E2BF-4D02-A5BE-9A98A21C9C67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  <p:pic>
        <p:nvPicPr>
          <p:cNvPr id="6" name="Picture 6" descr="https://encrypted-tbn0.gstatic.com/images?q=tbn:ANd9GcTQCzcJfhKrv4rew6SiZ7wpHC9--FvGVVBoGIEVT6dm4NbVg3jK9z-sWeg">
            <a:hlinkClick r:id="rId4"/>
            <a:extLst>
              <a:ext uri="{FF2B5EF4-FFF2-40B4-BE49-F238E27FC236}">
                <a16:creationId xmlns:a16="http://schemas.microsoft.com/office/drawing/2014/main" id="{A028FC3E-1EB7-493A-8FAA-3CCFCCD12E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6248" y="1634126"/>
            <a:ext cx="142875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 descr="https://encrypted-tbn1.gstatic.com/images?q=tbn:ANd9GcRqEoyeHo1ykh_DS-PVYUsPY9yBXNocKlyj4jMYMaNxzDGpyu_V5QwdEIg">
            <a:hlinkClick r:id="rId6"/>
            <a:extLst>
              <a:ext uri="{FF2B5EF4-FFF2-40B4-BE49-F238E27FC236}">
                <a16:creationId xmlns:a16="http://schemas.microsoft.com/office/drawing/2014/main" id="{29919698-C434-44D0-B0E3-28F9C832F8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6248" y="4966046"/>
            <a:ext cx="142875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0" descr="https://encrypted-tbn3.gstatic.com/images?q=tbn:ANd9GcSfhMhT10z8I2B2RdD5qF6ICVeThOaVuc-YEifr-fYgZvqtQQ1d8iRlVqI">
            <a:hlinkClick r:id="rId8"/>
            <a:extLst>
              <a:ext uri="{FF2B5EF4-FFF2-40B4-BE49-F238E27FC236}">
                <a16:creationId xmlns:a16="http://schemas.microsoft.com/office/drawing/2014/main" id="{29C1FCB1-92C1-47D0-867D-55BBC00C69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7917" y="3016610"/>
            <a:ext cx="14287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Arrow Connector 24">
            <a:extLst>
              <a:ext uri="{FF2B5EF4-FFF2-40B4-BE49-F238E27FC236}">
                <a16:creationId xmlns:a16="http://schemas.microsoft.com/office/drawing/2014/main" id="{B78F89CA-D2E5-4B31-A635-5A4D1B4D67B0}"/>
              </a:ext>
            </a:extLst>
          </p:cNvPr>
          <p:cNvCxnSpPr>
            <a:cxnSpLocks noChangeShapeType="1"/>
            <a:stCxn id="6" idx="3"/>
            <a:endCxn id="23" idx="0"/>
          </p:cNvCxnSpPr>
          <p:nvPr/>
        </p:nvCxnSpPr>
        <p:spPr bwMode="auto">
          <a:xfrm>
            <a:off x="2784998" y="2110376"/>
            <a:ext cx="593791" cy="949067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Straight Arrow Connector 25">
            <a:extLst>
              <a:ext uri="{FF2B5EF4-FFF2-40B4-BE49-F238E27FC236}">
                <a16:creationId xmlns:a16="http://schemas.microsoft.com/office/drawing/2014/main" id="{4CCAFD90-00A3-48CB-814D-A499D698FCCD}"/>
              </a:ext>
            </a:extLst>
          </p:cNvPr>
          <p:cNvCxnSpPr>
            <a:cxnSpLocks noChangeShapeType="1"/>
            <a:stCxn id="23" idx="3"/>
            <a:endCxn id="3" idx="1"/>
          </p:cNvCxnSpPr>
          <p:nvPr/>
        </p:nvCxnSpPr>
        <p:spPr bwMode="auto">
          <a:xfrm>
            <a:off x="4021294" y="3657137"/>
            <a:ext cx="1021445" cy="2381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FDC95408-2FB8-47B2-858C-A7360A3E36E4}"/>
              </a:ext>
            </a:extLst>
          </p:cNvPr>
          <p:cNvSpPr txBox="1"/>
          <p:nvPr/>
        </p:nvSpPr>
        <p:spPr>
          <a:xfrm>
            <a:off x="5005218" y="2272699"/>
            <a:ext cx="147002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u="sng" dirty="0">
                <a:solidFill>
                  <a:srgbClr val="000000"/>
                </a:solidFill>
              </a:rPr>
              <a:t>Originating Bank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092A761-3EDF-4153-89E3-F38480E4BA34}"/>
              </a:ext>
            </a:extLst>
          </p:cNvPr>
          <p:cNvSpPr txBox="1"/>
          <p:nvPr/>
        </p:nvSpPr>
        <p:spPr>
          <a:xfrm>
            <a:off x="7598154" y="2269776"/>
            <a:ext cx="160827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u="sng" dirty="0">
                <a:solidFill>
                  <a:srgbClr val="000000"/>
                </a:solidFill>
              </a:rPr>
              <a:t>Intermediary Bank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EA802D2-7B9E-4FEF-B8D3-32C4A19765ED}"/>
              </a:ext>
            </a:extLst>
          </p:cNvPr>
          <p:cNvSpPr txBox="1"/>
          <p:nvPr/>
        </p:nvSpPr>
        <p:spPr>
          <a:xfrm>
            <a:off x="6165303" y="3809490"/>
            <a:ext cx="16383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u="sng" dirty="0">
                <a:solidFill>
                  <a:srgbClr val="000000"/>
                </a:solidFill>
              </a:rPr>
              <a:t>Send Wire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BE2CADF-3CA6-4B54-B6CC-13FA7878A1AC}"/>
              </a:ext>
            </a:extLst>
          </p:cNvPr>
          <p:cNvSpPr txBox="1"/>
          <p:nvPr/>
        </p:nvSpPr>
        <p:spPr>
          <a:xfrm>
            <a:off x="286169" y="4327538"/>
            <a:ext cx="144145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u="sng" dirty="0">
                <a:solidFill>
                  <a:srgbClr val="000000"/>
                </a:solidFill>
              </a:rPr>
              <a:t>Sourcer B</a:t>
            </a:r>
          </a:p>
        </p:txBody>
      </p:sp>
      <p:pic>
        <p:nvPicPr>
          <p:cNvPr id="2050" name="Picture 2" descr="Image result for office park">
            <a:extLst>
              <a:ext uri="{FF2B5EF4-FFF2-40B4-BE49-F238E27FC236}">
                <a16:creationId xmlns:a16="http://schemas.microsoft.com/office/drawing/2014/main" id="{C53D359D-DAE9-469C-BF09-9AF49394A9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389" y="3059443"/>
            <a:ext cx="1285010" cy="1195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4" name="Straight Arrow Connector 27">
            <a:extLst>
              <a:ext uri="{FF2B5EF4-FFF2-40B4-BE49-F238E27FC236}">
                <a16:creationId xmlns:a16="http://schemas.microsoft.com/office/drawing/2014/main" id="{328BAC56-6A22-4A63-93AA-7875A7534BCF}"/>
              </a:ext>
            </a:extLst>
          </p:cNvPr>
          <p:cNvCxnSpPr>
            <a:cxnSpLocks noChangeShapeType="1"/>
            <a:stCxn id="2050" idx="3"/>
            <a:endCxn id="23" idx="1"/>
          </p:cNvCxnSpPr>
          <p:nvPr/>
        </p:nvCxnSpPr>
        <p:spPr bwMode="auto">
          <a:xfrm>
            <a:off x="1649399" y="3657137"/>
            <a:ext cx="1086885" cy="0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23" name="Picture 2" descr="Image result for office park">
            <a:extLst>
              <a:ext uri="{FF2B5EF4-FFF2-40B4-BE49-F238E27FC236}">
                <a16:creationId xmlns:a16="http://schemas.microsoft.com/office/drawing/2014/main" id="{1CD7D35B-E0EC-410A-A33D-DDF6D19161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6284" y="3059443"/>
            <a:ext cx="1285010" cy="1195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2" name="Straight Arrow Connector 24">
            <a:extLst>
              <a:ext uri="{FF2B5EF4-FFF2-40B4-BE49-F238E27FC236}">
                <a16:creationId xmlns:a16="http://schemas.microsoft.com/office/drawing/2014/main" id="{B2CC4F9E-B686-4F85-86D7-019F33DBD231}"/>
              </a:ext>
            </a:extLst>
          </p:cNvPr>
          <p:cNvCxnSpPr>
            <a:cxnSpLocks noChangeShapeType="1"/>
            <a:stCxn id="7" idx="3"/>
            <a:endCxn id="23" idx="2"/>
          </p:cNvCxnSpPr>
          <p:nvPr/>
        </p:nvCxnSpPr>
        <p:spPr bwMode="auto">
          <a:xfrm flipV="1">
            <a:off x="2784998" y="4254831"/>
            <a:ext cx="593791" cy="1249378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" name="Straight Arrow Connector 24">
            <a:extLst>
              <a:ext uri="{FF2B5EF4-FFF2-40B4-BE49-F238E27FC236}">
                <a16:creationId xmlns:a16="http://schemas.microsoft.com/office/drawing/2014/main" id="{D1A86198-B171-4D19-ADE4-86A7F0630D8A}"/>
              </a:ext>
            </a:extLst>
          </p:cNvPr>
          <p:cNvCxnSpPr>
            <a:cxnSpLocks noChangeShapeType="1"/>
            <a:stCxn id="3" idx="3"/>
          </p:cNvCxnSpPr>
          <p:nvPr/>
        </p:nvCxnSpPr>
        <p:spPr bwMode="auto">
          <a:xfrm>
            <a:off x="6280989" y="3659518"/>
            <a:ext cx="1522614" cy="0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B9E2017E-871B-4CFA-9309-5EC9A49DE28D}"/>
              </a:ext>
            </a:extLst>
          </p:cNvPr>
          <p:cNvSpPr txBox="1"/>
          <p:nvPr/>
        </p:nvSpPr>
        <p:spPr>
          <a:xfrm>
            <a:off x="3156369" y="4323857"/>
            <a:ext cx="144145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u="sng" dirty="0">
                <a:solidFill>
                  <a:srgbClr val="000000"/>
                </a:solidFill>
              </a:rPr>
              <a:t>Collector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26706F4C-465C-4C15-8D50-A3A1AF83D732}"/>
              </a:ext>
            </a:extLst>
          </p:cNvPr>
          <p:cNvSpPr txBox="1"/>
          <p:nvPr/>
        </p:nvSpPr>
        <p:spPr>
          <a:xfrm>
            <a:off x="1436037" y="2542123"/>
            <a:ext cx="144145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u="sng" dirty="0">
                <a:solidFill>
                  <a:srgbClr val="000000"/>
                </a:solidFill>
              </a:rPr>
              <a:t>Sourcer A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3CFEADD5-1C0B-4749-A50D-4C597D480641}"/>
              </a:ext>
            </a:extLst>
          </p:cNvPr>
          <p:cNvSpPr txBox="1"/>
          <p:nvPr/>
        </p:nvSpPr>
        <p:spPr>
          <a:xfrm>
            <a:off x="1436037" y="6080714"/>
            <a:ext cx="144145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u="sng" dirty="0">
                <a:solidFill>
                  <a:srgbClr val="000000"/>
                </a:solidFill>
              </a:rPr>
              <a:t>Sourcer C</a:t>
            </a:r>
          </a:p>
        </p:txBody>
      </p:sp>
    </p:spTree>
    <p:extLst>
      <p:ext uri="{BB962C8B-B14F-4D97-AF65-F5344CB8AC3E}">
        <p14:creationId xmlns:p14="http://schemas.microsoft.com/office/powerpoint/2010/main" val="387587137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3E7303-C014-480D-8530-1F1BC3C2B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0538" y="457715"/>
            <a:ext cx="8162924" cy="1058400"/>
          </a:xfrm>
        </p:spPr>
        <p:txBody>
          <a:bodyPr/>
          <a:lstStyle/>
          <a:p>
            <a:r>
              <a:rPr lang="en-US" dirty="0"/>
              <a:t>Payment Service Providers &amp; Money Service Businesses</a:t>
            </a:r>
          </a:p>
        </p:txBody>
      </p:sp>
      <p:pic>
        <p:nvPicPr>
          <p:cNvPr id="3" name="Picture 4" descr="https://encrypted-tbn3.gstatic.com/images?q=tbn:ANd9GcQvOhZ7NoQm4HBdgskJZSUtfXLR3-au3iwNB5mFigdDTr4w_Z7VUuSANzM">
            <a:hlinkClick r:id="rId2"/>
            <a:extLst>
              <a:ext uri="{FF2B5EF4-FFF2-40B4-BE49-F238E27FC236}">
                <a16:creationId xmlns:a16="http://schemas.microsoft.com/office/drawing/2014/main" id="{288303AF-9339-48AF-BC3E-BA81616A97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3775" y="2917825"/>
            <a:ext cx="12382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0436D1BC-049A-40A7-81B5-C90CCBCA9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97950" y="7042150"/>
            <a:ext cx="539750" cy="312738"/>
          </a:xfrm>
        </p:spPr>
        <p:txBody>
          <a:bodyPr/>
          <a:lstStyle/>
          <a:p>
            <a:pPr>
              <a:defRPr/>
            </a:pPr>
            <a:fld id="{A14B9CBE-E2BF-4D02-A5BE-9A98A21C9C67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  <p:pic>
        <p:nvPicPr>
          <p:cNvPr id="6" name="Picture 6" descr="https://encrypted-tbn0.gstatic.com/images?q=tbn:ANd9GcTQCzcJfhKrv4rew6SiZ7wpHC9--FvGVVBoGIEVT6dm4NbVg3jK9z-sWeg">
            <a:hlinkClick r:id="rId4"/>
            <a:extLst>
              <a:ext uri="{FF2B5EF4-FFF2-40B4-BE49-F238E27FC236}">
                <a16:creationId xmlns:a16="http://schemas.microsoft.com/office/drawing/2014/main" id="{A028FC3E-1EB7-493A-8FAA-3CCFCCD12E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925" y="3081338"/>
            <a:ext cx="142875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 descr="https://encrypted-tbn1.gstatic.com/images?q=tbn:ANd9GcRqEoyeHo1ykh_DS-PVYUsPY9yBXNocKlyj4jMYMaNxzDGpyu_V5QwdEIg">
            <a:hlinkClick r:id="rId6"/>
            <a:extLst>
              <a:ext uri="{FF2B5EF4-FFF2-40B4-BE49-F238E27FC236}">
                <a16:creationId xmlns:a16="http://schemas.microsoft.com/office/drawing/2014/main" id="{29919698-C434-44D0-B0E3-28F9C832F8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0600" y="2944813"/>
            <a:ext cx="142875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 descr="https://encrypted-tbn3.gstatic.com/images?q=tbn:ANd9GcQvOhZ7NoQm4HBdgskJZSUtfXLR3-au3iwNB5mFigdDTr4w_Z7VUuSANzM">
            <a:hlinkClick r:id="rId2"/>
            <a:extLst>
              <a:ext uri="{FF2B5EF4-FFF2-40B4-BE49-F238E27FC236}">
                <a16:creationId xmlns:a16="http://schemas.microsoft.com/office/drawing/2014/main" id="{3614F145-6B0C-4B9B-86CF-DA34DB28AB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000" y="2949575"/>
            <a:ext cx="12382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0" descr="https://encrypted-tbn3.gstatic.com/images?q=tbn:ANd9GcSfhMhT10z8I2B2RdD5qF6ICVeThOaVuc-YEifr-fYgZvqtQQ1d8iRlVqI">
            <a:hlinkClick r:id="rId8"/>
            <a:extLst>
              <a:ext uri="{FF2B5EF4-FFF2-40B4-BE49-F238E27FC236}">
                <a16:creationId xmlns:a16="http://schemas.microsoft.com/office/drawing/2014/main" id="{29C1FCB1-92C1-47D0-867D-55BBC00C69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8425" y="2909888"/>
            <a:ext cx="14287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Arrow Connector 24">
            <a:extLst>
              <a:ext uri="{FF2B5EF4-FFF2-40B4-BE49-F238E27FC236}">
                <a16:creationId xmlns:a16="http://schemas.microsoft.com/office/drawing/2014/main" id="{B78F89CA-D2E5-4B31-A635-5A4D1B4D67B0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6810375" y="3533775"/>
            <a:ext cx="638175" cy="4763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Straight Arrow Connector 25">
            <a:extLst>
              <a:ext uri="{FF2B5EF4-FFF2-40B4-BE49-F238E27FC236}">
                <a16:creationId xmlns:a16="http://schemas.microsoft.com/office/drawing/2014/main" id="{4CCAFD90-00A3-48CB-814D-A499D698FCCD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5067300" y="3552825"/>
            <a:ext cx="638175" cy="4763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Straight Arrow Connector 27">
            <a:extLst>
              <a:ext uri="{FF2B5EF4-FFF2-40B4-BE49-F238E27FC236}">
                <a16:creationId xmlns:a16="http://schemas.microsoft.com/office/drawing/2014/main" id="{4A96AF14-8509-453C-922E-4BC842D43C0B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695450" y="3543300"/>
            <a:ext cx="638175" cy="4763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FDC95408-2FB8-47B2-858C-A7360A3E36E4}"/>
              </a:ext>
            </a:extLst>
          </p:cNvPr>
          <p:cNvSpPr txBox="1"/>
          <p:nvPr/>
        </p:nvSpPr>
        <p:spPr>
          <a:xfrm>
            <a:off x="2118518" y="2123308"/>
            <a:ext cx="147002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u="sng" dirty="0">
                <a:solidFill>
                  <a:srgbClr val="000000"/>
                </a:solidFill>
              </a:rPr>
              <a:t>Originating Bank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092A761-3EDF-4153-89E3-F38480E4BA34}"/>
              </a:ext>
            </a:extLst>
          </p:cNvPr>
          <p:cNvSpPr txBox="1"/>
          <p:nvPr/>
        </p:nvSpPr>
        <p:spPr>
          <a:xfrm>
            <a:off x="5481637" y="2164554"/>
            <a:ext cx="145097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u="sng" dirty="0">
                <a:solidFill>
                  <a:srgbClr val="000000"/>
                </a:solidFill>
              </a:rPr>
              <a:t>Beneficiary Bank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851E212-2EAD-47FB-A6DD-61DE81B9FB8E}"/>
              </a:ext>
            </a:extLst>
          </p:cNvPr>
          <p:cNvSpPr txBox="1"/>
          <p:nvPr/>
        </p:nvSpPr>
        <p:spPr>
          <a:xfrm>
            <a:off x="3695700" y="2141209"/>
            <a:ext cx="164147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u="sng" dirty="0">
                <a:solidFill>
                  <a:srgbClr val="000000"/>
                </a:solidFill>
              </a:rPr>
              <a:t>Intermediary Bank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EA802D2-7B9E-4FEF-B8D3-32C4A19765ED}"/>
              </a:ext>
            </a:extLst>
          </p:cNvPr>
          <p:cNvSpPr txBox="1"/>
          <p:nvPr/>
        </p:nvSpPr>
        <p:spPr>
          <a:xfrm>
            <a:off x="242888" y="2060715"/>
            <a:ext cx="16383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u="sng" dirty="0">
                <a:solidFill>
                  <a:srgbClr val="000000"/>
                </a:solidFill>
              </a:rPr>
              <a:t>Originator</a:t>
            </a:r>
          </a:p>
          <a:p>
            <a:pPr algn="ctr">
              <a:defRPr/>
            </a:pPr>
            <a:r>
              <a:rPr lang="en-US" sz="2000" dirty="0">
                <a:solidFill>
                  <a:srgbClr val="000000"/>
                </a:solidFill>
              </a:rPr>
              <a:t>PSP/MSB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BE2CADF-3CA6-4B54-B6CC-13FA7878A1AC}"/>
              </a:ext>
            </a:extLst>
          </p:cNvPr>
          <p:cNvSpPr txBox="1"/>
          <p:nvPr/>
        </p:nvSpPr>
        <p:spPr>
          <a:xfrm>
            <a:off x="7327900" y="2148882"/>
            <a:ext cx="144145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u="sng" dirty="0">
                <a:solidFill>
                  <a:srgbClr val="000000"/>
                </a:solidFill>
              </a:rPr>
              <a:t>Beneficiary</a:t>
            </a:r>
          </a:p>
        </p:txBody>
      </p:sp>
      <p:cxnSp>
        <p:nvCxnSpPr>
          <p:cNvPr id="25" name="Straight Arrow Connector 26">
            <a:extLst>
              <a:ext uri="{FF2B5EF4-FFF2-40B4-BE49-F238E27FC236}">
                <a16:creationId xmlns:a16="http://schemas.microsoft.com/office/drawing/2014/main" id="{2EF28225-DF3F-430C-B959-4A528E6630EE}"/>
              </a:ext>
            </a:extLst>
          </p:cNvPr>
          <p:cNvCxnSpPr>
            <a:cxnSpLocks noChangeShapeType="1"/>
            <a:stCxn id="2050" idx="0"/>
            <a:endCxn id="6" idx="2"/>
          </p:cNvCxnSpPr>
          <p:nvPr/>
        </p:nvCxnSpPr>
        <p:spPr bwMode="auto">
          <a:xfrm flipV="1">
            <a:off x="1003300" y="4033838"/>
            <a:ext cx="0" cy="626338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D85CC26E-62CD-4F4C-A823-9E6A69A0C69C}"/>
              </a:ext>
            </a:extLst>
          </p:cNvPr>
          <p:cNvSpPr txBox="1"/>
          <p:nvPr/>
        </p:nvSpPr>
        <p:spPr>
          <a:xfrm>
            <a:off x="1729652" y="4743450"/>
            <a:ext cx="147002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u="sng" dirty="0">
                <a:solidFill>
                  <a:srgbClr val="000000"/>
                </a:solidFill>
              </a:rPr>
              <a:t>True Originator</a:t>
            </a:r>
          </a:p>
          <a:p>
            <a:pPr algn="ctr">
              <a:defRPr/>
            </a:pPr>
            <a:r>
              <a:rPr lang="en-US" sz="2000" dirty="0">
                <a:solidFill>
                  <a:srgbClr val="000000"/>
                </a:solidFill>
              </a:rPr>
              <a:t>Instructs PSP/MSB</a:t>
            </a:r>
          </a:p>
        </p:txBody>
      </p:sp>
      <p:pic>
        <p:nvPicPr>
          <p:cNvPr id="2050" name="Picture 2" descr="Image result for office park">
            <a:extLst>
              <a:ext uri="{FF2B5EF4-FFF2-40B4-BE49-F238E27FC236}">
                <a16:creationId xmlns:a16="http://schemas.microsoft.com/office/drawing/2014/main" id="{C53D359D-DAE9-469C-BF09-9AF49394A9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795" y="4660176"/>
            <a:ext cx="1285010" cy="1195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4" name="Straight Arrow Connector 27">
            <a:extLst>
              <a:ext uri="{FF2B5EF4-FFF2-40B4-BE49-F238E27FC236}">
                <a16:creationId xmlns:a16="http://schemas.microsoft.com/office/drawing/2014/main" id="{328BAC56-6A22-4A63-93AA-7875A7534BC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463925" y="3527871"/>
            <a:ext cx="552450" cy="21779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4F7FD4C1-17D4-4520-B3AF-5869A3E808AB}"/>
              </a:ext>
            </a:extLst>
          </p:cNvPr>
          <p:cNvSpPr txBox="1"/>
          <p:nvPr/>
        </p:nvSpPr>
        <p:spPr>
          <a:xfrm>
            <a:off x="1713495" y="6215619"/>
            <a:ext cx="5985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Note:  True Originator could also be true beneficiary or both!</a:t>
            </a:r>
          </a:p>
        </p:txBody>
      </p:sp>
    </p:spTree>
    <p:extLst>
      <p:ext uri="{BB962C8B-B14F-4D97-AF65-F5344CB8AC3E}">
        <p14:creationId xmlns:p14="http://schemas.microsoft.com/office/powerpoint/2010/main" val="112337279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3E7303-C014-480D-8530-1F1BC3C2B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0538" y="457715"/>
            <a:ext cx="8162924" cy="1058400"/>
          </a:xfrm>
        </p:spPr>
        <p:txBody>
          <a:bodyPr/>
          <a:lstStyle/>
          <a:p>
            <a:pPr marL="857250" lvl="1" indent="-457200">
              <a:defRPr/>
            </a:pPr>
            <a:r>
              <a:rPr lang="en-US" sz="2400" dirty="0">
                <a:solidFill>
                  <a:srgbClr val="000000"/>
                </a:solidFill>
              </a:rPr>
              <a:t>Facilitators and Anonymity (Lawyers, accountants, back office service providers)</a:t>
            </a:r>
          </a:p>
        </p:txBody>
      </p:sp>
      <p:pic>
        <p:nvPicPr>
          <p:cNvPr id="3" name="Picture 4" descr="https://encrypted-tbn3.gstatic.com/images?q=tbn:ANd9GcQvOhZ7NoQm4HBdgskJZSUtfXLR3-au3iwNB5mFigdDTr4w_Z7VUuSANzM">
            <a:hlinkClick r:id="rId2"/>
            <a:extLst>
              <a:ext uri="{FF2B5EF4-FFF2-40B4-BE49-F238E27FC236}">
                <a16:creationId xmlns:a16="http://schemas.microsoft.com/office/drawing/2014/main" id="{288303AF-9339-48AF-BC3E-BA81616A97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3775" y="2917825"/>
            <a:ext cx="12382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0436D1BC-049A-40A7-81B5-C90CCBCA9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97950" y="7042150"/>
            <a:ext cx="539750" cy="312738"/>
          </a:xfrm>
        </p:spPr>
        <p:txBody>
          <a:bodyPr/>
          <a:lstStyle/>
          <a:p>
            <a:pPr>
              <a:defRPr/>
            </a:pPr>
            <a:fld id="{A14B9CBE-E2BF-4D02-A5BE-9A98A21C9C67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  <p:pic>
        <p:nvPicPr>
          <p:cNvPr id="6" name="Picture 6" descr="https://encrypted-tbn0.gstatic.com/images?q=tbn:ANd9GcTQCzcJfhKrv4rew6SiZ7wpHC9--FvGVVBoGIEVT6dm4NbVg3jK9z-sWeg">
            <a:hlinkClick r:id="rId4"/>
            <a:extLst>
              <a:ext uri="{FF2B5EF4-FFF2-40B4-BE49-F238E27FC236}">
                <a16:creationId xmlns:a16="http://schemas.microsoft.com/office/drawing/2014/main" id="{A028FC3E-1EB7-493A-8FAA-3CCFCCD12E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925" y="3081338"/>
            <a:ext cx="142875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 descr="https://encrypted-tbn1.gstatic.com/images?q=tbn:ANd9GcRqEoyeHo1ykh_DS-PVYUsPY9yBXNocKlyj4jMYMaNxzDGpyu_V5QwdEIg">
            <a:hlinkClick r:id="rId6"/>
            <a:extLst>
              <a:ext uri="{FF2B5EF4-FFF2-40B4-BE49-F238E27FC236}">
                <a16:creationId xmlns:a16="http://schemas.microsoft.com/office/drawing/2014/main" id="{29919698-C434-44D0-B0E3-28F9C832F8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0600" y="2944813"/>
            <a:ext cx="142875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 descr="https://encrypted-tbn3.gstatic.com/images?q=tbn:ANd9GcQvOhZ7NoQm4HBdgskJZSUtfXLR3-au3iwNB5mFigdDTr4w_Z7VUuSANzM">
            <a:hlinkClick r:id="rId2"/>
            <a:extLst>
              <a:ext uri="{FF2B5EF4-FFF2-40B4-BE49-F238E27FC236}">
                <a16:creationId xmlns:a16="http://schemas.microsoft.com/office/drawing/2014/main" id="{3614F145-6B0C-4B9B-86CF-DA34DB28AB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000" y="2949575"/>
            <a:ext cx="12382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0" descr="https://encrypted-tbn3.gstatic.com/images?q=tbn:ANd9GcSfhMhT10z8I2B2RdD5qF6ICVeThOaVuc-YEifr-fYgZvqtQQ1d8iRlVqI">
            <a:hlinkClick r:id="rId8"/>
            <a:extLst>
              <a:ext uri="{FF2B5EF4-FFF2-40B4-BE49-F238E27FC236}">
                <a16:creationId xmlns:a16="http://schemas.microsoft.com/office/drawing/2014/main" id="{29C1FCB1-92C1-47D0-867D-55BBC00C69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8425" y="2909888"/>
            <a:ext cx="14287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Arrow Connector 24">
            <a:extLst>
              <a:ext uri="{FF2B5EF4-FFF2-40B4-BE49-F238E27FC236}">
                <a16:creationId xmlns:a16="http://schemas.microsoft.com/office/drawing/2014/main" id="{B78F89CA-D2E5-4B31-A635-5A4D1B4D67B0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6810375" y="3533775"/>
            <a:ext cx="638175" cy="4763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Straight Arrow Connector 25">
            <a:extLst>
              <a:ext uri="{FF2B5EF4-FFF2-40B4-BE49-F238E27FC236}">
                <a16:creationId xmlns:a16="http://schemas.microsoft.com/office/drawing/2014/main" id="{4CCAFD90-00A3-48CB-814D-A499D698FCCD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5067300" y="3552825"/>
            <a:ext cx="638175" cy="4763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Straight Arrow Connector 27">
            <a:extLst>
              <a:ext uri="{FF2B5EF4-FFF2-40B4-BE49-F238E27FC236}">
                <a16:creationId xmlns:a16="http://schemas.microsoft.com/office/drawing/2014/main" id="{4A96AF14-8509-453C-922E-4BC842D43C0B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695450" y="3543300"/>
            <a:ext cx="638175" cy="4763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FDC95408-2FB8-47B2-858C-A7360A3E36E4}"/>
              </a:ext>
            </a:extLst>
          </p:cNvPr>
          <p:cNvSpPr txBox="1"/>
          <p:nvPr/>
        </p:nvSpPr>
        <p:spPr>
          <a:xfrm>
            <a:off x="2118518" y="2123308"/>
            <a:ext cx="147002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u="sng" dirty="0">
                <a:solidFill>
                  <a:srgbClr val="000000"/>
                </a:solidFill>
              </a:rPr>
              <a:t>Originating Bank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092A761-3EDF-4153-89E3-F38480E4BA34}"/>
              </a:ext>
            </a:extLst>
          </p:cNvPr>
          <p:cNvSpPr txBox="1"/>
          <p:nvPr/>
        </p:nvSpPr>
        <p:spPr>
          <a:xfrm>
            <a:off x="5481637" y="2164554"/>
            <a:ext cx="145097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u="sng" dirty="0">
                <a:solidFill>
                  <a:srgbClr val="000000"/>
                </a:solidFill>
              </a:rPr>
              <a:t>Beneficiary Bank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851E212-2EAD-47FB-A6DD-61DE81B9FB8E}"/>
              </a:ext>
            </a:extLst>
          </p:cNvPr>
          <p:cNvSpPr txBox="1"/>
          <p:nvPr/>
        </p:nvSpPr>
        <p:spPr>
          <a:xfrm>
            <a:off x="3695700" y="2141209"/>
            <a:ext cx="164147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u="sng" dirty="0">
                <a:solidFill>
                  <a:srgbClr val="000000"/>
                </a:solidFill>
              </a:rPr>
              <a:t>Intermediary Bank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EA802D2-7B9E-4FEF-B8D3-32C4A19765ED}"/>
              </a:ext>
            </a:extLst>
          </p:cNvPr>
          <p:cNvSpPr txBox="1"/>
          <p:nvPr/>
        </p:nvSpPr>
        <p:spPr>
          <a:xfrm>
            <a:off x="242888" y="2148882"/>
            <a:ext cx="16383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u="sng" dirty="0">
                <a:solidFill>
                  <a:srgbClr val="000000"/>
                </a:solidFill>
              </a:rPr>
              <a:t>Originator</a:t>
            </a:r>
          </a:p>
          <a:p>
            <a:pPr algn="ctr">
              <a:defRPr/>
            </a:pPr>
            <a:r>
              <a:rPr lang="en-US" sz="2000" dirty="0">
                <a:solidFill>
                  <a:srgbClr val="000000"/>
                </a:solidFill>
              </a:rPr>
              <a:t>Facilitator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BE2CADF-3CA6-4B54-B6CC-13FA7878A1AC}"/>
              </a:ext>
            </a:extLst>
          </p:cNvPr>
          <p:cNvSpPr txBox="1"/>
          <p:nvPr/>
        </p:nvSpPr>
        <p:spPr>
          <a:xfrm>
            <a:off x="7327900" y="2148882"/>
            <a:ext cx="144145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u="sng" dirty="0">
                <a:solidFill>
                  <a:srgbClr val="000000"/>
                </a:solidFill>
              </a:rPr>
              <a:t>Beneficiary</a:t>
            </a:r>
          </a:p>
        </p:txBody>
      </p:sp>
      <p:cxnSp>
        <p:nvCxnSpPr>
          <p:cNvPr id="25" name="Straight Arrow Connector 26">
            <a:extLst>
              <a:ext uri="{FF2B5EF4-FFF2-40B4-BE49-F238E27FC236}">
                <a16:creationId xmlns:a16="http://schemas.microsoft.com/office/drawing/2014/main" id="{2EF28225-DF3F-430C-B959-4A528E6630EE}"/>
              </a:ext>
            </a:extLst>
          </p:cNvPr>
          <p:cNvCxnSpPr>
            <a:cxnSpLocks noChangeShapeType="1"/>
            <a:stCxn id="2050" idx="0"/>
            <a:endCxn id="6" idx="2"/>
          </p:cNvCxnSpPr>
          <p:nvPr/>
        </p:nvCxnSpPr>
        <p:spPr bwMode="auto">
          <a:xfrm flipV="1">
            <a:off x="1003300" y="4033838"/>
            <a:ext cx="0" cy="626338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D85CC26E-62CD-4F4C-A823-9E6A69A0C69C}"/>
              </a:ext>
            </a:extLst>
          </p:cNvPr>
          <p:cNvSpPr txBox="1"/>
          <p:nvPr/>
        </p:nvSpPr>
        <p:spPr>
          <a:xfrm>
            <a:off x="1729652" y="4743450"/>
            <a:ext cx="147002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u="sng" dirty="0">
                <a:solidFill>
                  <a:srgbClr val="000000"/>
                </a:solidFill>
              </a:rPr>
              <a:t>True Originator</a:t>
            </a:r>
          </a:p>
          <a:p>
            <a:pPr algn="ctr">
              <a:defRPr/>
            </a:pPr>
            <a:r>
              <a:rPr lang="en-US" sz="2000" dirty="0">
                <a:solidFill>
                  <a:srgbClr val="000000"/>
                </a:solidFill>
              </a:rPr>
              <a:t>Instructs Facilitator</a:t>
            </a:r>
          </a:p>
        </p:txBody>
      </p:sp>
      <p:pic>
        <p:nvPicPr>
          <p:cNvPr id="2050" name="Picture 2" descr="Image result for office park">
            <a:extLst>
              <a:ext uri="{FF2B5EF4-FFF2-40B4-BE49-F238E27FC236}">
                <a16:creationId xmlns:a16="http://schemas.microsoft.com/office/drawing/2014/main" id="{C53D359D-DAE9-469C-BF09-9AF49394A9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795" y="4660176"/>
            <a:ext cx="1285010" cy="1195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4" name="Straight Arrow Connector 27">
            <a:extLst>
              <a:ext uri="{FF2B5EF4-FFF2-40B4-BE49-F238E27FC236}">
                <a16:creationId xmlns:a16="http://schemas.microsoft.com/office/drawing/2014/main" id="{328BAC56-6A22-4A63-93AA-7875A7534BC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463925" y="3527871"/>
            <a:ext cx="552450" cy="21779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4F7FD4C1-17D4-4520-B3AF-5869A3E808AB}"/>
              </a:ext>
            </a:extLst>
          </p:cNvPr>
          <p:cNvSpPr txBox="1"/>
          <p:nvPr/>
        </p:nvSpPr>
        <p:spPr>
          <a:xfrm>
            <a:off x="1713495" y="6215619"/>
            <a:ext cx="5985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Note:  True Originator could also be true beneficiary or both!</a:t>
            </a:r>
          </a:p>
        </p:txBody>
      </p:sp>
    </p:spTree>
    <p:extLst>
      <p:ext uri="{BB962C8B-B14F-4D97-AF65-F5344CB8AC3E}">
        <p14:creationId xmlns:p14="http://schemas.microsoft.com/office/powerpoint/2010/main" val="428276643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3E7303-C014-480D-8530-1F1BC3C2B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0538" y="457715"/>
            <a:ext cx="8162924" cy="1058400"/>
          </a:xfrm>
        </p:spPr>
        <p:txBody>
          <a:bodyPr/>
          <a:lstStyle/>
          <a:p>
            <a:r>
              <a:rPr lang="en-US" dirty="0"/>
              <a:t>Let me Do you A Favor (one Entity Sends for another)</a:t>
            </a:r>
          </a:p>
        </p:txBody>
      </p:sp>
      <p:pic>
        <p:nvPicPr>
          <p:cNvPr id="3" name="Picture 4" descr="https://encrypted-tbn3.gstatic.com/images?q=tbn:ANd9GcQvOhZ7NoQm4HBdgskJZSUtfXLR3-au3iwNB5mFigdDTr4w_Z7VUuSANzM">
            <a:hlinkClick r:id="rId2"/>
            <a:extLst>
              <a:ext uri="{FF2B5EF4-FFF2-40B4-BE49-F238E27FC236}">
                <a16:creationId xmlns:a16="http://schemas.microsoft.com/office/drawing/2014/main" id="{288303AF-9339-48AF-BC3E-BA81616A97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3775" y="2917825"/>
            <a:ext cx="12382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0436D1BC-049A-40A7-81B5-C90CCBCA9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97950" y="7042150"/>
            <a:ext cx="539750" cy="312738"/>
          </a:xfrm>
        </p:spPr>
        <p:txBody>
          <a:bodyPr/>
          <a:lstStyle/>
          <a:p>
            <a:pPr>
              <a:defRPr/>
            </a:pPr>
            <a:fld id="{A14B9CBE-E2BF-4D02-A5BE-9A98A21C9C67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  <p:pic>
        <p:nvPicPr>
          <p:cNvPr id="6" name="Picture 6" descr="https://encrypted-tbn0.gstatic.com/images?q=tbn:ANd9GcTQCzcJfhKrv4rew6SiZ7wpHC9--FvGVVBoGIEVT6dm4NbVg3jK9z-sWeg">
            <a:hlinkClick r:id="rId4"/>
            <a:extLst>
              <a:ext uri="{FF2B5EF4-FFF2-40B4-BE49-F238E27FC236}">
                <a16:creationId xmlns:a16="http://schemas.microsoft.com/office/drawing/2014/main" id="{A028FC3E-1EB7-493A-8FAA-3CCFCCD12E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925" y="3081338"/>
            <a:ext cx="142875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 descr="https://encrypted-tbn1.gstatic.com/images?q=tbn:ANd9GcRqEoyeHo1ykh_DS-PVYUsPY9yBXNocKlyj4jMYMaNxzDGpyu_V5QwdEIg">
            <a:hlinkClick r:id="rId6"/>
            <a:extLst>
              <a:ext uri="{FF2B5EF4-FFF2-40B4-BE49-F238E27FC236}">
                <a16:creationId xmlns:a16="http://schemas.microsoft.com/office/drawing/2014/main" id="{29919698-C434-44D0-B0E3-28F9C832F8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0600" y="2944813"/>
            <a:ext cx="142875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 descr="https://encrypted-tbn3.gstatic.com/images?q=tbn:ANd9GcQvOhZ7NoQm4HBdgskJZSUtfXLR3-au3iwNB5mFigdDTr4w_Z7VUuSANzM">
            <a:hlinkClick r:id="rId2"/>
            <a:extLst>
              <a:ext uri="{FF2B5EF4-FFF2-40B4-BE49-F238E27FC236}">
                <a16:creationId xmlns:a16="http://schemas.microsoft.com/office/drawing/2014/main" id="{3614F145-6B0C-4B9B-86CF-DA34DB28AB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000" y="2949575"/>
            <a:ext cx="12382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0" descr="https://encrypted-tbn3.gstatic.com/images?q=tbn:ANd9GcSfhMhT10z8I2B2RdD5qF6ICVeThOaVuc-YEifr-fYgZvqtQQ1d8iRlVqI">
            <a:hlinkClick r:id="rId8"/>
            <a:extLst>
              <a:ext uri="{FF2B5EF4-FFF2-40B4-BE49-F238E27FC236}">
                <a16:creationId xmlns:a16="http://schemas.microsoft.com/office/drawing/2014/main" id="{29C1FCB1-92C1-47D0-867D-55BBC00C69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8425" y="2909888"/>
            <a:ext cx="14287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Arrow Connector 24">
            <a:extLst>
              <a:ext uri="{FF2B5EF4-FFF2-40B4-BE49-F238E27FC236}">
                <a16:creationId xmlns:a16="http://schemas.microsoft.com/office/drawing/2014/main" id="{B78F89CA-D2E5-4B31-A635-5A4D1B4D67B0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6810375" y="3533775"/>
            <a:ext cx="638175" cy="4763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Straight Arrow Connector 25">
            <a:extLst>
              <a:ext uri="{FF2B5EF4-FFF2-40B4-BE49-F238E27FC236}">
                <a16:creationId xmlns:a16="http://schemas.microsoft.com/office/drawing/2014/main" id="{4CCAFD90-00A3-48CB-814D-A499D698FCCD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5067300" y="3552825"/>
            <a:ext cx="638175" cy="4763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Straight Arrow Connector 27">
            <a:extLst>
              <a:ext uri="{FF2B5EF4-FFF2-40B4-BE49-F238E27FC236}">
                <a16:creationId xmlns:a16="http://schemas.microsoft.com/office/drawing/2014/main" id="{4A96AF14-8509-453C-922E-4BC842D43C0B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695450" y="3543300"/>
            <a:ext cx="638175" cy="4763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FDC95408-2FB8-47B2-858C-A7360A3E36E4}"/>
              </a:ext>
            </a:extLst>
          </p:cNvPr>
          <p:cNvSpPr txBox="1"/>
          <p:nvPr/>
        </p:nvSpPr>
        <p:spPr>
          <a:xfrm>
            <a:off x="2118518" y="2123308"/>
            <a:ext cx="147002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u="sng" dirty="0">
                <a:solidFill>
                  <a:srgbClr val="000000"/>
                </a:solidFill>
              </a:rPr>
              <a:t>Originating Bank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092A761-3EDF-4153-89E3-F38480E4BA34}"/>
              </a:ext>
            </a:extLst>
          </p:cNvPr>
          <p:cNvSpPr txBox="1"/>
          <p:nvPr/>
        </p:nvSpPr>
        <p:spPr>
          <a:xfrm>
            <a:off x="5481637" y="2164554"/>
            <a:ext cx="145097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u="sng" dirty="0">
                <a:solidFill>
                  <a:srgbClr val="000000"/>
                </a:solidFill>
              </a:rPr>
              <a:t>Beneficiary Bank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851E212-2EAD-47FB-A6DD-61DE81B9FB8E}"/>
              </a:ext>
            </a:extLst>
          </p:cNvPr>
          <p:cNvSpPr txBox="1"/>
          <p:nvPr/>
        </p:nvSpPr>
        <p:spPr>
          <a:xfrm>
            <a:off x="3695700" y="2141209"/>
            <a:ext cx="164147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u="sng" dirty="0">
                <a:solidFill>
                  <a:srgbClr val="000000"/>
                </a:solidFill>
              </a:rPr>
              <a:t>Intermediary Bank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EA802D2-7B9E-4FEF-B8D3-32C4A19765ED}"/>
              </a:ext>
            </a:extLst>
          </p:cNvPr>
          <p:cNvSpPr txBox="1"/>
          <p:nvPr/>
        </p:nvSpPr>
        <p:spPr>
          <a:xfrm>
            <a:off x="242888" y="2060715"/>
            <a:ext cx="16383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u="sng" dirty="0">
                <a:solidFill>
                  <a:srgbClr val="000000"/>
                </a:solidFill>
              </a:rPr>
              <a:t>Originator</a:t>
            </a:r>
          </a:p>
          <a:p>
            <a:pPr algn="ctr">
              <a:defRPr/>
            </a:pPr>
            <a:r>
              <a:rPr lang="en-US" sz="2000" dirty="0">
                <a:solidFill>
                  <a:srgbClr val="000000"/>
                </a:solidFill>
              </a:rPr>
              <a:t>On behalf of Another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BE2CADF-3CA6-4B54-B6CC-13FA7878A1AC}"/>
              </a:ext>
            </a:extLst>
          </p:cNvPr>
          <p:cNvSpPr txBox="1"/>
          <p:nvPr/>
        </p:nvSpPr>
        <p:spPr>
          <a:xfrm>
            <a:off x="7327900" y="2148882"/>
            <a:ext cx="144145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u="sng" dirty="0">
                <a:solidFill>
                  <a:srgbClr val="000000"/>
                </a:solidFill>
              </a:rPr>
              <a:t>Beneficiary</a:t>
            </a:r>
          </a:p>
        </p:txBody>
      </p:sp>
      <p:cxnSp>
        <p:nvCxnSpPr>
          <p:cNvPr id="25" name="Straight Arrow Connector 26">
            <a:extLst>
              <a:ext uri="{FF2B5EF4-FFF2-40B4-BE49-F238E27FC236}">
                <a16:creationId xmlns:a16="http://schemas.microsoft.com/office/drawing/2014/main" id="{2EF28225-DF3F-430C-B959-4A528E6630EE}"/>
              </a:ext>
            </a:extLst>
          </p:cNvPr>
          <p:cNvCxnSpPr>
            <a:cxnSpLocks noChangeShapeType="1"/>
            <a:stCxn id="2050" idx="0"/>
            <a:endCxn id="6" idx="2"/>
          </p:cNvCxnSpPr>
          <p:nvPr/>
        </p:nvCxnSpPr>
        <p:spPr bwMode="auto">
          <a:xfrm flipV="1">
            <a:off x="1003300" y="4033838"/>
            <a:ext cx="0" cy="626338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dash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D85CC26E-62CD-4F4C-A823-9E6A69A0C69C}"/>
              </a:ext>
            </a:extLst>
          </p:cNvPr>
          <p:cNvSpPr txBox="1"/>
          <p:nvPr/>
        </p:nvSpPr>
        <p:spPr>
          <a:xfrm>
            <a:off x="156387" y="5594298"/>
            <a:ext cx="545302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u="sng" dirty="0">
                <a:solidFill>
                  <a:srgbClr val="000000"/>
                </a:solidFill>
              </a:rPr>
              <a:t>True Originator</a:t>
            </a:r>
          </a:p>
          <a:p>
            <a:pPr algn="ctr">
              <a:defRPr/>
            </a:pPr>
            <a:r>
              <a:rPr lang="en-US" sz="2000" dirty="0">
                <a:solidFill>
                  <a:srgbClr val="000000"/>
                </a:solidFill>
              </a:rPr>
              <a:t>Asks friendly entity to send pymt on its behalf.  They exchange value between themselves locally. </a:t>
            </a:r>
          </a:p>
        </p:txBody>
      </p:sp>
      <p:pic>
        <p:nvPicPr>
          <p:cNvPr id="2050" name="Picture 2" descr="Image result for office park">
            <a:extLst>
              <a:ext uri="{FF2B5EF4-FFF2-40B4-BE49-F238E27FC236}">
                <a16:creationId xmlns:a16="http://schemas.microsoft.com/office/drawing/2014/main" id="{C53D359D-DAE9-469C-BF09-9AF49394A9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795" y="4660176"/>
            <a:ext cx="1285010" cy="1195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4" name="Straight Arrow Connector 27">
            <a:extLst>
              <a:ext uri="{FF2B5EF4-FFF2-40B4-BE49-F238E27FC236}">
                <a16:creationId xmlns:a16="http://schemas.microsoft.com/office/drawing/2014/main" id="{328BAC56-6A22-4A63-93AA-7875A7534BC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463925" y="3527871"/>
            <a:ext cx="552450" cy="21779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14777157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3E7303-C014-480D-8530-1F1BC3C2B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0538" y="457715"/>
            <a:ext cx="8162924" cy="1058400"/>
          </a:xfrm>
        </p:spPr>
        <p:txBody>
          <a:bodyPr/>
          <a:lstStyle/>
          <a:p>
            <a:pPr marL="857250" lvl="1" indent="-457200">
              <a:defRPr/>
            </a:pPr>
            <a:r>
              <a:rPr lang="en-US" sz="2400" dirty="0">
                <a:solidFill>
                  <a:srgbClr val="000000"/>
                </a:solidFill>
              </a:rPr>
              <a:t>Switch Entities…. Overlap the lifespan of a shell entity, transfer the assets, and continue the movement of funds.  </a:t>
            </a: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0436D1BC-049A-40A7-81B5-C90CCBCA9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97950" y="7042150"/>
            <a:ext cx="539750" cy="312738"/>
          </a:xfrm>
        </p:spPr>
        <p:txBody>
          <a:bodyPr/>
          <a:lstStyle/>
          <a:p>
            <a:pPr>
              <a:defRPr/>
            </a:pPr>
            <a:fld id="{A14B9CBE-E2BF-4D02-A5BE-9A98A21C9C67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  <p:pic>
        <p:nvPicPr>
          <p:cNvPr id="6" name="Picture 6" descr="https://encrypted-tbn0.gstatic.com/images?q=tbn:ANd9GcTQCzcJfhKrv4rew6SiZ7wpHC9--FvGVVBoGIEVT6dm4NbVg3jK9z-sWeg">
            <a:hlinkClick r:id="rId2"/>
            <a:extLst>
              <a:ext uri="{FF2B5EF4-FFF2-40B4-BE49-F238E27FC236}">
                <a16:creationId xmlns:a16="http://schemas.microsoft.com/office/drawing/2014/main" id="{A028FC3E-1EB7-493A-8FAA-3CCFCCD12E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929" y="1529023"/>
            <a:ext cx="142875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 descr="https://encrypted-tbn1.gstatic.com/images?q=tbn:ANd9GcRqEoyeHo1ykh_DS-PVYUsPY9yBXNocKlyj4jMYMaNxzDGpyu_V5QwdEIg">
            <a:hlinkClick r:id="rId4"/>
            <a:extLst>
              <a:ext uri="{FF2B5EF4-FFF2-40B4-BE49-F238E27FC236}">
                <a16:creationId xmlns:a16="http://schemas.microsoft.com/office/drawing/2014/main" id="{29919698-C434-44D0-B0E3-28F9C832F8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3203" y="4086609"/>
            <a:ext cx="142875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Arrow Connector 24">
            <a:extLst>
              <a:ext uri="{FF2B5EF4-FFF2-40B4-BE49-F238E27FC236}">
                <a16:creationId xmlns:a16="http://schemas.microsoft.com/office/drawing/2014/main" id="{B78F89CA-D2E5-4B31-A635-5A4D1B4D67B0}"/>
              </a:ext>
            </a:extLst>
          </p:cNvPr>
          <p:cNvCxnSpPr>
            <a:cxnSpLocks noChangeShapeType="1"/>
            <a:stCxn id="6" idx="3"/>
          </p:cNvCxnSpPr>
          <p:nvPr/>
        </p:nvCxnSpPr>
        <p:spPr bwMode="auto">
          <a:xfrm>
            <a:off x="2801679" y="2005273"/>
            <a:ext cx="1770321" cy="0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Straight Arrow Connector 25">
            <a:extLst>
              <a:ext uri="{FF2B5EF4-FFF2-40B4-BE49-F238E27FC236}">
                <a16:creationId xmlns:a16="http://schemas.microsoft.com/office/drawing/2014/main" id="{4CCAFD90-00A3-48CB-814D-A499D698FCCD}"/>
              </a:ext>
            </a:extLst>
          </p:cNvPr>
          <p:cNvCxnSpPr>
            <a:cxnSpLocks noChangeShapeType="1"/>
            <a:stCxn id="2050" idx="3"/>
          </p:cNvCxnSpPr>
          <p:nvPr/>
        </p:nvCxnSpPr>
        <p:spPr bwMode="auto">
          <a:xfrm>
            <a:off x="4890655" y="3253431"/>
            <a:ext cx="1860665" cy="0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FDC95408-2FB8-47B2-858C-A7360A3E36E4}"/>
              </a:ext>
            </a:extLst>
          </p:cNvPr>
          <p:cNvSpPr txBox="1"/>
          <p:nvPr/>
        </p:nvSpPr>
        <p:spPr>
          <a:xfrm>
            <a:off x="1180692" y="2465057"/>
            <a:ext cx="147002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u="sng" dirty="0">
                <a:solidFill>
                  <a:srgbClr val="000000"/>
                </a:solidFill>
              </a:rPr>
              <a:t>Shell A.  Pass the funds and kill the firm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BE2CADF-3CA6-4B54-B6CC-13FA7878A1AC}"/>
              </a:ext>
            </a:extLst>
          </p:cNvPr>
          <p:cNvSpPr txBox="1"/>
          <p:nvPr/>
        </p:nvSpPr>
        <p:spPr>
          <a:xfrm>
            <a:off x="5679383" y="5362984"/>
            <a:ext cx="144145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u="sng" dirty="0">
                <a:solidFill>
                  <a:srgbClr val="000000"/>
                </a:solidFill>
              </a:rPr>
              <a:t>Shell C</a:t>
            </a:r>
          </a:p>
        </p:txBody>
      </p:sp>
      <p:pic>
        <p:nvPicPr>
          <p:cNvPr id="2050" name="Picture 2" descr="Image result for office park">
            <a:extLst>
              <a:ext uri="{FF2B5EF4-FFF2-40B4-BE49-F238E27FC236}">
                <a16:creationId xmlns:a16="http://schemas.microsoft.com/office/drawing/2014/main" id="{C53D359D-DAE9-469C-BF09-9AF49394A9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5645" y="2655737"/>
            <a:ext cx="1285010" cy="1195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4" name="Straight Arrow Connector 27">
            <a:extLst>
              <a:ext uri="{FF2B5EF4-FFF2-40B4-BE49-F238E27FC236}">
                <a16:creationId xmlns:a16="http://schemas.microsoft.com/office/drawing/2014/main" id="{328BAC56-6A22-4A63-93AA-7875A7534BCF}"/>
              </a:ext>
            </a:extLst>
          </p:cNvPr>
          <p:cNvCxnSpPr>
            <a:cxnSpLocks noChangeShapeType="1"/>
            <a:stCxn id="7" idx="3"/>
          </p:cNvCxnSpPr>
          <p:nvPr/>
        </p:nvCxnSpPr>
        <p:spPr bwMode="auto">
          <a:xfrm>
            <a:off x="7281953" y="4624772"/>
            <a:ext cx="798370" cy="21778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5BEC5DD-E5F4-4A92-9062-0BC0E8B8A826}"/>
              </a:ext>
            </a:extLst>
          </p:cNvPr>
          <p:cNvCxnSpPr>
            <a:cxnSpLocks/>
          </p:cNvCxnSpPr>
          <p:nvPr/>
        </p:nvCxnSpPr>
        <p:spPr>
          <a:xfrm>
            <a:off x="925538" y="2159791"/>
            <a:ext cx="0" cy="383714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5CCF2256-EBBB-41B9-9B3F-BEA27E0AB8BC}"/>
              </a:ext>
            </a:extLst>
          </p:cNvPr>
          <p:cNvCxnSpPr>
            <a:cxnSpLocks/>
          </p:cNvCxnSpPr>
          <p:nvPr/>
        </p:nvCxnSpPr>
        <p:spPr>
          <a:xfrm>
            <a:off x="925538" y="5996940"/>
            <a:ext cx="7372642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9DF3DF56-8B59-413A-BB0D-5FB24FBC34B1}"/>
              </a:ext>
            </a:extLst>
          </p:cNvPr>
          <p:cNvSpPr txBox="1"/>
          <p:nvPr/>
        </p:nvSpPr>
        <p:spPr>
          <a:xfrm>
            <a:off x="3420630" y="3840324"/>
            <a:ext cx="147002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u="sng" dirty="0">
                <a:solidFill>
                  <a:srgbClr val="000000"/>
                </a:solidFill>
              </a:rPr>
              <a:t>Shell B.  Pass the funds and kill the firm</a:t>
            </a:r>
          </a:p>
        </p:txBody>
      </p:sp>
    </p:spTree>
    <p:extLst>
      <p:ext uri="{BB962C8B-B14F-4D97-AF65-F5344CB8AC3E}">
        <p14:creationId xmlns:p14="http://schemas.microsoft.com/office/powerpoint/2010/main" val="54996431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C4574495-61B1-441E-98CE-D5941A999D6C}"/>
              </a:ext>
            </a:extLst>
          </p:cNvPr>
          <p:cNvSpPr/>
          <p:nvPr/>
        </p:nvSpPr>
        <p:spPr>
          <a:xfrm>
            <a:off x="2564268" y="2857480"/>
            <a:ext cx="4305976" cy="28079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C3E7303-C014-480D-8530-1F1BC3C2B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0538" y="457715"/>
            <a:ext cx="8162924" cy="1058400"/>
          </a:xfrm>
        </p:spPr>
        <p:txBody>
          <a:bodyPr/>
          <a:lstStyle/>
          <a:p>
            <a:pPr marL="857250" lvl="1" indent="-457200">
              <a:defRPr/>
            </a:pPr>
            <a:r>
              <a:rPr lang="en-US" sz="2400" dirty="0">
                <a:solidFill>
                  <a:srgbClr val="000000"/>
                </a:solidFill>
              </a:rPr>
              <a:t>Multiple firms with accounts at same bank – Separate the illegal flow using two payments switched inside a bank with a book-to-book transfer.</a:t>
            </a: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0436D1BC-049A-40A7-81B5-C90CCBCA9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97950" y="7042150"/>
            <a:ext cx="539750" cy="312738"/>
          </a:xfrm>
        </p:spPr>
        <p:txBody>
          <a:bodyPr/>
          <a:lstStyle/>
          <a:p>
            <a:pPr>
              <a:defRPr/>
            </a:pPr>
            <a:fld id="{A14B9CBE-E2BF-4D02-A5BE-9A98A21C9C67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  <p:pic>
        <p:nvPicPr>
          <p:cNvPr id="6" name="Picture 6" descr="https://encrypted-tbn0.gstatic.com/images?q=tbn:ANd9GcTQCzcJfhKrv4rew6SiZ7wpHC9--FvGVVBoGIEVT6dm4NbVg3jK9z-sWeg">
            <a:hlinkClick r:id="rId2"/>
            <a:extLst>
              <a:ext uri="{FF2B5EF4-FFF2-40B4-BE49-F238E27FC236}">
                <a16:creationId xmlns:a16="http://schemas.microsoft.com/office/drawing/2014/main" id="{A028FC3E-1EB7-493A-8FAA-3CCFCCD12E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3267" y="4028963"/>
            <a:ext cx="142875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 descr="https://encrypted-tbn3.gstatic.com/images?q=tbn:ANd9GcQvOhZ7NoQm4HBdgskJZSUtfXLR3-au3iwNB5mFigdDTr4w_Z7VUuSANzM">
            <a:hlinkClick r:id="rId4"/>
            <a:extLst>
              <a:ext uri="{FF2B5EF4-FFF2-40B4-BE49-F238E27FC236}">
                <a16:creationId xmlns:a16="http://schemas.microsoft.com/office/drawing/2014/main" id="{3614F145-6B0C-4B9B-86CF-DA34DB28AB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3095" y="1773230"/>
            <a:ext cx="12382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0" descr="https://encrypted-tbn3.gstatic.com/images?q=tbn:ANd9GcSfhMhT10z8I2B2RdD5qF6ICVeThOaVuc-YEifr-fYgZvqtQQ1d8iRlVqI">
            <a:hlinkClick r:id="rId6"/>
            <a:extLst>
              <a:ext uri="{FF2B5EF4-FFF2-40B4-BE49-F238E27FC236}">
                <a16:creationId xmlns:a16="http://schemas.microsoft.com/office/drawing/2014/main" id="{29C1FCB1-92C1-47D0-867D-55BBC00C69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482" y="3959907"/>
            <a:ext cx="14287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Arrow Connector 24">
            <a:extLst>
              <a:ext uri="{FF2B5EF4-FFF2-40B4-BE49-F238E27FC236}">
                <a16:creationId xmlns:a16="http://schemas.microsoft.com/office/drawing/2014/main" id="{B78F89CA-D2E5-4B31-A635-5A4D1B4D67B0}"/>
              </a:ext>
            </a:extLst>
          </p:cNvPr>
          <p:cNvCxnSpPr>
            <a:cxnSpLocks noChangeShapeType="1"/>
            <a:stCxn id="6" idx="3"/>
            <a:endCxn id="34" idx="1"/>
          </p:cNvCxnSpPr>
          <p:nvPr/>
        </p:nvCxnSpPr>
        <p:spPr bwMode="auto">
          <a:xfrm>
            <a:off x="6612017" y="4505213"/>
            <a:ext cx="926706" cy="26194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Straight Arrow Connector 27">
            <a:extLst>
              <a:ext uri="{FF2B5EF4-FFF2-40B4-BE49-F238E27FC236}">
                <a16:creationId xmlns:a16="http://schemas.microsoft.com/office/drawing/2014/main" id="{4A96AF14-8509-453C-922E-4BC842D43C0B}"/>
              </a:ext>
            </a:extLst>
          </p:cNvPr>
          <p:cNvCxnSpPr>
            <a:cxnSpLocks noChangeShapeType="1"/>
            <a:stCxn id="9" idx="3"/>
            <a:endCxn id="2050" idx="1"/>
          </p:cNvCxnSpPr>
          <p:nvPr/>
        </p:nvCxnSpPr>
        <p:spPr bwMode="auto">
          <a:xfrm flipV="1">
            <a:off x="1766232" y="4505213"/>
            <a:ext cx="1131853" cy="26194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D092A761-3EDF-4153-89E3-F38480E4BA34}"/>
              </a:ext>
            </a:extLst>
          </p:cNvPr>
          <p:cNvSpPr txBox="1"/>
          <p:nvPr/>
        </p:nvSpPr>
        <p:spPr>
          <a:xfrm>
            <a:off x="7533640" y="3075057"/>
            <a:ext cx="145097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u="sng" dirty="0">
                <a:solidFill>
                  <a:srgbClr val="000000"/>
                </a:solidFill>
              </a:rPr>
              <a:t>Outgoing Wire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851E212-2EAD-47FB-A6DD-61DE81B9FB8E}"/>
              </a:ext>
            </a:extLst>
          </p:cNvPr>
          <p:cNvSpPr txBox="1"/>
          <p:nvPr/>
        </p:nvSpPr>
        <p:spPr>
          <a:xfrm>
            <a:off x="3432730" y="3089279"/>
            <a:ext cx="256905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u="sng" dirty="0">
                <a:solidFill>
                  <a:srgbClr val="000000"/>
                </a:solidFill>
              </a:rPr>
              <a:t>Book to Book Transfer in Bank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EA802D2-7B9E-4FEF-B8D3-32C4A19765ED}"/>
              </a:ext>
            </a:extLst>
          </p:cNvPr>
          <p:cNvSpPr txBox="1"/>
          <p:nvPr/>
        </p:nvSpPr>
        <p:spPr>
          <a:xfrm>
            <a:off x="232707" y="3075057"/>
            <a:ext cx="16383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u="sng" dirty="0">
                <a:solidFill>
                  <a:srgbClr val="000000"/>
                </a:solidFill>
              </a:rPr>
              <a:t>Incoming Wire</a:t>
            </a:r>
            <a:endParaRPr lang="en-US" sz="2000" dirty="0">
              <a:solidFill>
                <a:srgbClr val="000000"/>
              </a:solidFill>
            </a:endParaRPr>
          </a:p>
        </p:txBody>
      </p:sp>
      <p:cxnSp>
        <p:nvCxnSpPr>
          <p:cNvPr id="25" name="Straight Arrow Connector 26">
            <a:extLst>
              <a:ext uri="{FF2B5EF4-FFF2-40B4-BE49-F238E27FC236}">
                <a16:creationId xmlns:a16="http://schemas.microsoft.com/office/drawing/2014/main" id="{2EF28225-DF3F-430C-B959-4A528E6630EE}"/>
              </a:ext>
            </a:extLst>
          </p:cNvPr>
          <p:cNvCxnSpPr>
            <a:cxnSpLocks noChangeShapeType="1"/>
            <a:stCxn id="2050" idx="3"/>
            <a:endCxn id="6" idx="1"/>
          </p:cNvCxnSpPr>
          <p:nvPr/>
        </p:nvCxnSpPr>
        <p:spPr bwMode="auto">
          <a:xfrm>
            <a:off x="4183095" y="4505213"/>
            <a:ext cx="1000172" cy="0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2050" name="Picture 2" descr="Image result for office park">
            <a:extLst>
              <a:ext uri="{FF2B5EF4-FFF2-40B4-BE49-F238E27FC236}">
                <a16:creationId xmlns:a16="http://schemas.microsoft.com/office/drawing/2014/main" id="{C53D359D-DAE9-469C-BF09-9AF49394A9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8085" y="3907519"/>
            <a:ext cx="1285010" cy="1195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10" descr="https://encrypted-tbn3.gstatic.com/images?q=tbn:ANd9GcSfhMhT10z8I2B2RdD5qF6ICVeThOaVuc-YEifr-fYgZvqtQQ1d8iRlVqI">
            <a:hlinkClick r:id="rId6"/>
            <a:extLst>
              <a:ext uri="{FF2B5EF4-FFF2-40B4-BE49-F238E27FC236}">
                <a16:creationId xmlns:a16="http://schemas.microsoft.com/office/drawing/2014/main" id="{8D1946D9-C495-4CED-B94C-C75953D807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8723" y="3959907"/>
            <a:ext cx="14287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0457222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3E7303-C014-480D-8530-1F1BC3C2B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6945" y="687831"/>
            <a:ext cx="7490240" cy="1058400"/>
          </a:xfrm>
        </p:spPr>
        <p:txBody>
          <a:bodyPr/>
          <a:lstStyle/>
          <a:p>
            <a:r>
              <a:rPr lang="en-US" b="1" dirty="0"/>
              <a:t>Switch Currencies on the wire</a:t>
            </a:r>
          </a:p>
        </p:txBody>
      </p:sp>
      <p:pic>
        <p:nvPicPr>
          <p:cNvPr id="3" name="Picture 4" descr="https://encrypted-tbn3.gstatic.com/images?q=tbn:ANd9GcQvOhZ7NoQm4HBdgskJZSUtfXLR3-au3iwNB5mFigdDTr4w_Z7VUuSANzM">
            <a:hlinkClick r:id="rId2"/>
            <a:extLst>
              <a:ext uri="{FF2B5EF4-FFF2-40B4-BE49-F238E27FC236}">
                <a16:creationId xmlns:a16="http://schemas.microsoft.com/office/drawing/2014/main" id="{288303AF-9339-48AF-BC3E-BA81616A97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3775" y="2917825"/>
            <a:ext cx="12382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0436D1BC-049A-40A7-81B5-C90CCBCA9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97950" y="7042150"/>
            <a:ext cx="539750" cy="312738"/>
          </a:xfrm>
        </p:spPr>
        <p:txBody>
          <a:bodyPr/>
          <a:lstStyle/>
          <a:p>
            <a:pPr>
              <a:defRPr/>
            </a:pPr>
            <a:fld id="{A14B9CBE-E2BF-4D02-A5BE-9A98A21C9C67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  <p:pic>
        <p:nvPicPr>
          <p:cNvPr id="6" name="Picture 6" descr="https://encrypted-tbn0.gstatic.com/images?q=tbn:ANd9GcTQCzcJfhKrv4rew6SiZ7wpHC9--FvGVVBoGIEVT6dm4NbVg3jK9z-sWeg">
            <a:hlinkClick r:id="rId4"/>
            <a:extLst>
              <a:ext uri="{FF2B5EF4-FFF2-40B4-BE49-F238E27FC236}">
                <a16:creationId xmlns:a16="http://schemas.microsoft.com/office/drawing/2014/main" id="{A028FC3E-1EB7-493A-8FAA-3CCFCCD12E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925" y="3081338"/>
            <a:ext cx="142875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 descr="https://encrypted-tbn1.gstatic.com/images?q=tbn:ANd9GcRqEoyeHo1ykh_DS-PVYUsPY9yBXNocKlyj4jMYMaNxzDGpyu_V5QwdEIg">
            <a:hlinkClick r:id="rId6"/>
            <a:extLst>
              <a:ext uri="{FF2B5EF4-FFF2-40B4-BE49-F238E27FC236}">
                <a16:creationId xmlns:a16="http://schemas.microsoft.com/office/drawing/2014/main" id="{29919698-C434-44D0-B0E3-28F9C832F8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0600" y="2944813"/>
            <a:ext cx="142875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 descr="https://encrypted-tbn3.gstatic.com/images?q=tbn:ANd9GcQvOhZ7NoQm4HBdgskJZSUtfXLR3-au3iwNB5mFigdDTr4w_Z7VUuSANzM">
            <a:hlinkClick r:id="rId2"/>
            <a:extLst>
              <a:ext uri="{FF2B5EF4-FFF2-40B4-BE49-F238E27FC236}">
                <a16:creationId xmlns:a16="http://schemas.microsoft.com/office/drawing/2014/main" id="{3614F145-6B0C-4B9B-86CF-DA34DB28AB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000" y="2949575"/>
            <a:ext cx="12382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0" descr="https://encrypted-tbn3.gstatic.com/images?q=tbn:ANd9GcSfhMhT10z8I2B2RdD5qF6ICVeThOaVuc-YEifr-fYgZvqtQQ1d8iRlVqI">
            <a:hlinkClick r:id="rId8"/>
            <a:extLst>
              <a:ext uri="{FF2B5EF4-FFF2-40B4-BE49-F238E27FC236}">
                <a16:creationId xmlns:a16="http://schemas.microsoft.com/office/drawing/2014/main" id="{29C1FCB1-92C1-47D0-867D-55BBC00C69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8425" y="2909888"/>
            <a:ext cx="14287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Arrow Connector 24">
            <a:extLst>
              <a:ext uri="{FF2B5EF4-FFF2-40B4-BE49-F238E27FC236}">
                <a16:creationId xmlns:a16="http://schemas.microsoft.com/office/drawing/2014/main" id="{B78F89CA-D2E5-4B31-A635-5A4D1B4D67B0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6810375" y="3533775"/>
            <a:ext cx="638175" cy="4763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Straight Arrow Connector 25">
            <a:extLst>
              <a:ext uri="{FF2B5EF4-FFF2-40B4-BE49-F238E27FC236}">
                <a16:creationId xmlns:a16="http://schemas.microsoft.com/office/drawing/2014/main" id="{4CCAFD90-00A3-48CB-814D-A499D698FCCD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5067300" y="3552825"/>
            <a:ext cx="638175" cy="4763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Straight Arrow Connector 26">
            <a:extLst>
              <a:ext uri="{FF2B5EF4-FFF2-40B4-BE49-F238E27FC236}">
                <a16:creationId xmlns:a16="http://schemas.microsoft.com/office/drawing/2014/main" id="{D1DCDB24-A54B-44E1-A7AE-530E97284CBE}"/>
              </a:ext>
            </a:extLst>
          </p:cNvPr>
          <p:cNvCxnSpPr>
            <a:cxnSpLocks noChangeShapeType="1"/>
            <a:stCxn id="3" idx="2"/>
          </p:cNvCxnSpPr>
          <p:nvPr/>
        </p:nvCxnSpPr>
        <p:spPr bwMode="auto">
          <a:xfrm>
            <a:off x="2882900" y="4117975"/>
            <a:ext cx="7215" cy="549414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Straight Arrow Connector 27">
            <a:extLst>
              <a:ext uri="{FF2B5EF4-FFF2-40B4-BE49-F238E27FC236}">
                <a16:creationId xmlns:a16="http://schemas.microsoft.com/office/drawing/2014/main" id="{4A96AF14-8509-453C-922E-4BC842D43C0B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695450" y="3543300"/>
            <a:ext cx="638175" cy="4763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FDC95408-2FB8-47B2-858C-A7360A3E36E4}"/>
              </a:ext>
            </a:extLst>
          </p:cNvPr>
          <p:cNvSpPr txBox="1"/>
          <p:nvPr/>
        </p:nvSpPr>
        <p:spPr>
          <a:xfrm>
            <a:off x="2136775" y="1633805"/>
            <a:ext cx="147002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u="sng" dirty="0">
                <a:solidFill>
                  <a:srgbClr val="000000"/>
                </a:solidFill>
              </a:rPr>
              <a:t>Originating Bank</a:t>
            </a:r>
          </a:p>
          <a:p>
            <a:pPr algn="ctr">
              <a:defRPr/>
            </a:pPr>
            <a:r>
              <a:rPr lang="en-US" sz="2000" dirty="0">
                <a:solidFill>
                  <a:srgbClr val="000000"/>
                </a:solidFill>
              </a:rPr>
              <a:t>Swiss Franc Pymt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092A761-3EDF-4153-89E3-F38480E4BA34}"/>
              </a:ext>
            </a:extLst>
          </p:cNvPr>
          <p:cNvSpPr txBox="1"/>
          <p:nvPr/>
        </p:nvSpPr>
        <p:spPr>
          <a:xfrm>
            <a:off x="5481637" y="1677897"/>
            <a:ext cx="145097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u="sng" dirty="0">
                <a:solidFill>
                  <a:srgbClr val="000000"/>
                </a:solidFill>
              </a:rPr>
              <a:t>Beneficiary Bank</a:t>
            </a:r>
          </a:p>
          <a:p>
            <a:pPr algn="ctr">
              <a:defRPr/>
            </a:pPr>
            <a:r>
              <a:rPr lang="en-US" sz="2000" dirty="0">
                <a:solidFill>
                  <a:srgbClr val="000000"/>
                </a:solidFill>
              </a:rPr>
              <a:t>USD Pymt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851E212-2EAD-47FB-A6DD-61DE81B9FB8E}"/>
              </a:ext>
            </a:extLst>
          </p:cNvPr>
          <p:cNvSpPr txBox="1"/>
          <p:nvPr/>
        </p:nvSpPr>
        <p:spPr>
          <a:xfrm>
            <a:off x="3695700" y="1658845"/>
            <a:ext cx="164147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u="sng" dirty="0">
                <a:solidFill>
                  <a:srgbClr val="000000"/>
                </a:solidFill>
              </a:rPr>
              <a:t>Intermediary Bank</a:t>
            </a:r>
          </a:p>
          <a:p>
            <a:pPr algn="ctr">
              <a:defRPr/>
            </a:pPr>
            <a:r>
              <a:rPr lang="en-US" sz="2000" dirty="0">
                <a:solidFill>
                  <a:srgbClr val="000000"/>
                </a:solidFill>
              </a:rPr>
              <a:t>USD Pymt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EA802D2-7B9E-4FEF-B8D3-32C4A19765ED}"/>
              </a:ext>
            </a:extLst>
          </p:cNvPr>
          <p:cNvSpPr txBox="1"/>
          <p:nvPr/>
        </p:nvSpPr>
        <p:spPr>
          <a:xfrm>
            <a:off x="285750" y="1987321"/>
            <a:ext cx="1409700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u="sng" dirty="0">
                <a:solidFill>
                  <a:srgbClr val="000000"/>
                </a:solidFill>
              </a:rPr>
              <a:t>Originator</a:t>
            </a:r>
          </a:p>
          <a:p>
            <a:pPr algn="ctr">
              <a:defRPr/>
            </a:pPr>
            <a:r>
              <a:rPr lang="en-US" sz="2000" dirty="0">
                <a:solidFill>
                  <a:srgbClr val="000000"/>
                </a:solidFill>
              </a:rPr>
              <a:t>Swiss Franc Pymt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BE2CADF-3CA6-4B54-B6CC-13FA7878A1AC}"/>
              </a:ext>
            </a:extLst>
          </p:cNvPr>
          <p:cNvSpPr txBox="1"/>
          <p:nvPr/>
        </p:nvSpPr>
        <p:spPr>
          <a:xfrm>
            <a:off x="7212012" y="1687524"/>
            <a:ext cx="1441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u="sng" dirty="0">
                <a:solidFill>
                  <a:srgbClr val="000000"/>
                </a:solidFill>
              </a:rPr>
              <a:t>Beneficiary</a:t>
            </a:r>
          </a:p>
          <a:p>
            <a:pPr algn="ctr">
              <a:defRPr/>
            </a:pPr>
            <a:r>
              <a:rPr lang="en-US" sz="2000" dirty="0">
                <a:solidFill>
                  <a:srgbClr val="000000"/>
                </a:solidFill>
              </a:rPr>
              <a:t>USD Pymt</a:t>
            </a:r>
          </a:p>
        </p:txBody>
      </p:sp>
      <p:cxnSp>
        <p:nvCxnSpPr>
          <p:cNvPr id="25" name="Straight Arrow Connector 26">
            <a:extLst>
              <a:ext uri="{FF2B5EF4-FFF2-40B4-BE49-F238E27FC236}">
                <a16:creationId xmlns:a16="http://schemas.microsoft.com/office/drawing/2014/main" id="{2EF28225-DF3F-430C-B959-4A528E6630EE}"/>
              </a:ext>
            </a:extLst>
          </p:cNvPr>
          <p:cNvCxnSpPr>
            <a:cxnSpLocks noChangeShapeType="1"/>
            <a:stCxn id="21" idx="3"/>
            <a:endCxn id="9" idx="2"/>
          </p:cNvCxnSpPr>
          <p:nvPr/>
        </p:nvCxnSpPr>
        <p:spPr bwMode="auto">
          <a:xfrm flipV="1">
            <a:off x="3606800" y="4052888"/>
            <a:ext cx="1016000" cy="1178788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D85CC26E-62CD-4F4C-A823-9E6A69A0C69C}"/>
              </a:ext>
            </a:extLst>
          </p:cNvPr>
          <p:cNvSpPr txBox="1"/>
          <p:nvPr/>
        </p:nvSpPr>
        <p:spPr>
          <a:xfrm>
            <a:off x="833681" y="5828120"/>
            <a:ext cx="423361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u="sng" dirty="0">
                <a:solidFill>
                  <a:srgbClr val="000000"/>
                </a:solidFill>
              </a:rPr>
              <a:t>First Intermed Bank</a:t>
            </a:r>
          </a:p>
          <a:p>
            <a:pPr algn="ctr">
              <a:defRPr/>
            </a:pPr>
            <a:r>
              <a:rPr lang="en-US" sz="2000" dirty="0">
                <a:solidFill>
                  <a:srgbClr val="000000"/>
                </a:solidFill>
              </a:rPr>
              <a:t>From original instructions, converts Swiss Franc Pymt to USD Pymt</a:t>
            </a:r>
          </a:p>
        </p:txBody>
      </p:sp>
      <p:pic>
        <p:nvPicPr>
          <p:cNvPr id="21" name="Picture 10" descr="https://encrypted-tbn3.gstatic.com/images?q=tbn:ANd9GcSfhMhT10z8I2B2RdD5qF6ICVeThOaVuc-YEifr-fYgZvqtQQ1d8iRlVqI">
            <a:hlinkClick r:id="rId8"/>
            <a:extLst>
              <a:ext uri="{FF2B5EF4-FFF2-40B4-BE49-F238E27FC236}">
                <a16:creationId xmlns:a16="http://schemas.microsoft.com/office/drawing/2014/main" id="{BF25B050-F07D-4DF1-9272-29F3B0A4A5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8050" y="4660176"/>
            <a:ext cx="14287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9440523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3E7303-C014-480D-8530-1F1BC3C2B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2961" y="802772"/>
            <a:ext cx="6859167" cy="1058400"/>
          </a:xfrm>
        </p:spPr>
        <p:txBody>
          <a:bodyPr/>
          <a:lstStyle/>
          <a:p>
            <a:pPr marL="857250" lvl="1" indent="-457200">
              <a:defRPr/>
            </a:pPr>
            <a:r>
              <a:rPr lang="en-US" b="1" dirty="0">
                <a:solidFill>
                  <a:srgbClr val="000000"/>
                </a:solidFill>
              </a:rPr>
              <a:t>Mexican Diversion</a:t>
            </a:r>
          </a:p>
        </p:txBody>
      </p:sp>
      <p:pic>
        <p:nvPicPr>
          <p:cNvPr id="3" name="Picture 4" descr="https://encrypted-tbn3.gstatic.com/images?q=tbn:ANd9GcQvOhZ7NoQm4HBdgskJZSUtfXLR3-au3iwNB5mFigdDTr4w_Z7VUuSANzM">
            <a:hlinkClick r:id="rId2"/>
            <a:extLst>
              <a:ext uri="{FF2B5EF4-FFF2-40B4-BE49-F238E27FC236}">
                <a16:creationId xmlns:a16="http://schemas.microsoft.com/office/drawing/2014/main" id="{288303AF-9339-48AF-BC3E-BA81616A97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3775" y="2917825"/>
            <a:ext cx="12382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0436D1BC-049A-40A7-81B5-C90CCBCA9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97950" y="7042150"/>
            <a:ext cx="539750" cy="312738"/>
          </a:xfrm>
        </p:spPr>
        <p:txBody>
          <a:bodyPr/>
          <a:lstStyle/>
          <a:p>
            <a:pPr>
              <a:defRPr/>
            </a:pPr>
            <a:fld id="{A14B9CBE-E2BF-4D02-A5BE-9A98A21C9C67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  <p:pic>
        <p:nvPicPr>
          <p:cNvPr id="6" name="Picture 6" descr="https://encrypted-tbn0.gstatic.com/images?q=tbn:ANd9GcTQCzcJfhKrv4rew6SiZ7wpHC9--FvGVVBoGIEVT6dm4NbVg3jK9z-sWeg">
            <a:hlinkClick r:id="rId4"/>
            <a:extLst>
              <a:ext uri="{FF2B5EF4-FFF2-40B4-BE49-F238E27FC236}">
                <a16:creationId xmlns:a16="http://schemas.microsoft.com/office/drawing/2014/main" id="{A028FC3E-1EB7-493A-8FAA-3CCFCCD12E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925" y="3081338"/>
            <a:ext cx="142875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 descr="https://encrypted-tbn1.gstatic.com/images?q=tbn:ANd9GcRqEoyeHo1ykh_DS-PVYUsPY9yBXNocKlyj4jMYMaNxzDGpyu_V5QwdEIg">
            <a:hlinkClick r:id="rId6"/>
            <a:extLst>
              <a:ext uri="{FF2B5EF4-FFF2-40B4-BE49-F238E27FC236}">
                <a16:creationId xmlns:a16="http://schemas.microsoft.com/office/drawing/2014/main" id="{29919698-C434-44D0-B0E3-28F9C832F8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1637" y="4899175"/>
            <a:ext cx="142875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 descr="https://encrypted-tbn3.gstatic.com/images?q=tbn:ANd9GcQvOhZ7NoQm4HBdgskJZSUtfXLR3-au3iwNB5mFigdDTr4w_Z7VUuSANzM">
            <a:hlinkClick r:id="rId2"/>
            <a:extLst>
              <a:ext uri="{FF2B5EF4-FFF2-40B4-BE49-F238E27FC236}">
                <a16:creationId xmlns:a16="http://schemas.microsoft.com/office/drawing/2014/main" id="{3614F145-6B0C-4B9B-86CF-DA34DB28AB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000" y="2949575"/>
            <a:ext cx="12382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0" descr="https://encrypted-tbn3.gstatic.com/images?q=tbn:ANd9GcSfhMhT10z8I2B2RdD5qF6ICVeThOaVuc-YEifr-fYgZvqtQQ1d8iRlVqI">
            <a:hlinkClick r:id="rId8"/>
            <a:extLst>
              <a:ext uri="{FF2B5EF4-FFF2-40B4-BE49-F238E27FC236}">
                <a16:creationId xmlns:a16="http://schemas.microsoft.com/office/drawing/2014/main" id="{29C1FCB1-92C1-47D0-867D-55BBC00C69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8425" y="2909888"/>
            <a:ext cx="14287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Arrow Connector 24">
            <a:extLst>
              <a:ext uri="{FF2B5EF4-FFF2-40B4-BE49-F238E27FC236}">
                <a16:creationId xmlns:a16="http://schemas.microsoft.com/office/drawing/2014/main" id="{B78F89CA-D2E5-4B31-A635-5A4D1B4D67B0}"/>
              </a:ext>
            </a:extLst>
          </p:cNvPr>
          <p:cNvCxnSpPr>
            <a:cxnSpLocks noChangeShapeType="1"/>
            <a:endCxn id="2050" idx="0"/>
          </p:cNvCxnSpPr>
          <p:nvPr/>
        </p:nvCxnSpPr>
        <p:spPr bwMode="auto">
          <a:xfrm>
            <a:off x="6810375" y="3538539"/>
            <a:ext cx="1386409" cy="1301104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prstDash val="sysDash"/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Straight Arrow Connector 25">
            <a:extLst>
              <a:ext uri="{FF2B5EF4-FFF2-40B4-BE49-F238E27FC236}">
                <a16:creationId xmlns:a16="http://schemas.microsoft.com/office/drawing/2014/main" id="{4CCAFD90-00A3-48CB-814D-A499D698FCCD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5067300" y="3552825"/>
            <a:ext cx="638175" cy="4763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Straight Arrow Connector 27">
            <a:extLst>
              <a:ext uri="{FF2B5EF4-FFF2-40B4-BE49-F238E27FC236}">
                <a16:creationId xmlns:a16="http://schemas.microsoft.com/office/drawing/2014/main" id="{4A96AF14-8509-453C-922E-4BC842D43C0B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695450" y="3543300"/>
            <a:ext cx="638175" cy="4763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FDC95408-2FB8-47B2-858C-A7360A3E36E4}"/>
              </a:ext>
            </a:extLst>
          </p:cNvPr>
          <p:cNvSpPr txBox="1"/>
          <p:nvPr/>
        </p:nvSpPr>
        <p:spPr>
          <a:xfrm>
            <a:off x="2118518" y="2123308"/>
            <a:ext cx="147002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u="sng" dirty="0">
                <a:solidFill>
                  <a:srgbClr val="000000"/>
                </a:solidFill>
              </a:rPr>
              <a:t>Originating Bank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092A761-3EDF-4153-89E3-F38480E4BA34}"/>
              </a:ext>
            </a:extLst>
          </p:cNvPr>
          <p:cNvSpPr txBox="1"/>
          <p:nvPr/>
        </p:nvSpPr>
        <p:spPr>
          <a:xfrm>
            <a:off x="5481637" y="2164554"/>
            <a:ext cx="145097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u="sng" dirty="0">
                <a:solidFill>
                  <a:srgbClr val="000000"/>
                </a:solidFill>
              </a:rPr>
              <a:t>Beneficiary Bank (MX)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851E212-2EAD-47FB-A6DD-61DE81B9FB8E}"/>
              </a:ext>
            </a:extLst>
          </p:cNvPr>
          <p:cNvSpPr txBox="1"/>
          <p:nvPr/>
        </p:nvSpPr>
        <p:spPr>
          <a:xfrm>
            <a:off x="3695700" y="2141209"/>
            <a:ext cx="164147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u="sng" dirty="0">
                <a:solidFill>
                  <a:srgbClr val="000000"/>
                </a:solidFill>
              </a:rPr>
              <a:t>Intermediary Bank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EA802D2-7B9E-4FEF-B8D3-32C4A19765ED}"/>
              </a:ext>
            </a:extLst>
          </p:cNvPr>
          <p:cNvSpPr txBox="1"/>
          <p:nvPr/>
        </p:nvSpPr>
        <p:spPr>
          <a:xfrm>
            <a:off x="242888" y="2148882"/>
            <a:ext cx="16383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u="sng" dirty="0">
                <a:solidFill>
                  <a:srgbClr val="000000"/>
                </a:solidFill>
              </a:rPr>
              <a:t>Originator</a:t>
            </a:r>
          </a:p>
          <a:p>
            <a:pPr algn="ctr">
              <a:defRPr/>
            </a:pP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BE2CADF-3CA6-4B54-B6CC-13FA7878A1AC}"/>
              </a:ext>
            </a:extLst>
          </p:cNvPr>
          <p:cNvSpPr txBox="1"/>
          <p:nvPr/>
        </p:nvSpPr>
        <p:spPr>
          <a:xfrm>
            <a:off x="5384800" y="6096042"/>
            <a:ext cx="144145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u="sng" dirty="0">
                <a:solidFill>
                  <a:srgbClr val="000000"/>
                </a:solidFill>
              </a:rPr>
              <a:t>Beneficiary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85CC26E-62CD-4F4C-A823-9E6A69A0C69C}"/>
              </a:ext>
            </a:extLst>
          </p:cNvPr>
          <p:cNvSpPr txBox="1"/>
          <p:nvPr/>
        </p:nvSpPr>
        <p:spPr>
          <a:xfrm>
            <a:off x="6810375" y="2941424"/>
            <a:ext cx="2588058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u="sng" dirty="0">
                <a:solidFill>
                  <a:srgbClr val="000000"/>
                </a:solidFill>
              </a:rPr>
              <a:t>Bene Bank</a:t>
            </a:r>
          </a:p>
          <a:p>
            <a:pPr algn="ctr">
              <a:defRPr/>
            </a:pPr>
            <a:r>
              <a:rPr lang="en-US" sz="2000" dirty="0">
                <a:solidFill>
                  <a:srgbClr val="000000"/>
                </a:solidFill>
              </a:rPr>
              <a:t>Redirects based on customer advice</a:t>
            </a:r>
          </a:p>
        </p:txBody>
      </p:sp>
      <p:pic>
        <p:nvPicPr>
          <p:cNvPr id="2050" name="Picture 2" descr="Image result for office park">
            <a:extLst>
              <a:ext uri="{FF2B5EF4-FFF2-40B4-BE49-F238E27FC236}">
                <a16:creationId xmlns:a16="http://schemas.microsoft.com/office/drawing/2014/main" id="{C53D359D-DAE9-469C-BF09-9AF49394A9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4279" y="4839643"/>
            <a:ext cx="1285010" cy="1195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4" name="Straight Arrow Connector 27">
            <a:extLst>
              <a:ext uri="{FF2B5EF4-FFF2-40B4-BE49-F238E27FC236}">
                <a16:creationId xmlns:a16="http://schemas.microsoft.com/office/drawing/2014/main" id="{328BAC56-6A22-4A63-93AA-7875A7534BC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463925" y="3527871"/>
            <a:ext cx="552450" cy="21779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50CEABC4-FBAD-42CC-B763-4E907F43F2CC}"/>
              </a:ext>
            </a:extLst>
          </p:cNvPr>
          <p:cNvSpPr txBox="1"/>
          <p:nvPr/>
        </p:nvSpPr>
        <p:spPr>
          <a:xfrm>
            <a:off x="7476059" y="6096042"/>
            <a:ext cx="144145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u="sng" dirty="0">
                <a:solidFill>
                  <a:srgbClr val="000000"/>
                </a:solidFill>
              </a:rPr>
              <a:t>Third Party 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9BBE8243-751E-4834-A4E7-3E4B7FFEB6F5}"/>
              </a:ext>
            </a:extLst>
          </p:cNvPr>
          <p:cNvCxnSpPr>
            <a:stCxn id="8" idx="2"/>
            <a:endCxn id="7" idx="0"/>
          </p:cNvCxnSpPr>
          <p:nvPr/>
        </p:nvCxnSpPr>
        <p:spPr>
          <a:xfrm flipH="1">
            <a:off x="6196012" y="4149725"/>
            <a:ext cx="11113" cy="749450"/>
          </a:xfrm>
          <a:prstGeom prst="straightConnector1">
            <a:avLst/>
          </a:prstGeom>
          <a:ln w="57150">
            <a:solidFill>
              <a:schemeClr val="bg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786338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3E7303-C014-480D-8530-1F1BC3C2B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0538" y="457715"/>
            <a:ext cx="8162924" cy="1058400"/>
          </a:xfrm>
        </p:spPr>
        <p:txBody>
          <a:bodyPr/>
          <a:lstStyle/>
          <a:p>
            <a:r>
              <a:rPr lang="en-US" dirty="0"/>
              <a:t>Virtual Currency</a:t>
            </a: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0436D1BC-049A-40A7-81B5-C90CCBCA9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97950" y="7042150"/>
            <a:ext cx="539750" cy="312738"/>
          </a:xfrm>
        </p:spPr>
        <p:txBody>
          <a:bodyPr/>
          <a:lstStyle/>
          <a:p>
            <a:pPr>
              <a:defRPr/>
            </a:pPr>
            <a:fld id="{A14B9CBE-E2BF-4D02-A5BE-9A98A21C9C67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  <p:pic>
        <p:nvPicPr>
          <p:cNvPr id="6" name="Picture 6" descr="https://encrypted-tbn0.gstatic.com/images?q=tbn:ANd9GcTQCzcJfhKrv4rew6SiZ7wpHC9--FvGVVBoGIEVT6dm4NbVg3jK9z-sWeg">
            <a:hlinkClick r:id="rId2"/>
            <a:extLst>
              <a:ext uri="{FF2B5EF4-FFF2-40B4-BE49-F238E27FC236}">
                <a16:creationId xmlns:a16="http://schemas.microsoft.com/office/drawing/2014/main" id="{A028FC3E-1EB7-493A-8FAA-3CCFCCD12E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686" y="2088916"/>
            <a:ext cx="142875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D092A761-3EDF-4153-89E3-F38480E4BA34}"/>
              </a:ext>
            </a:extLst>
          </p:cNvPr>
          <p:cNvSpPr txBox="1"/>
          <p:nvPr/>
        </p:nvSpPr>
        <p:spPr>
          <a:xfrm>
            <a:off x="673684" y="5676705"/>
            <a:ext cx="8185781" cy="1015663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sz="2000" b="1" dirty="0">
                <a:solidFill>
                  <a:srgbClr val="000000"/>
                </a:solidFill>
              </a:rPr>
              <a:t>NOTE:</a:t>
            </a:r>
            <a:r>
              <a:rPr lang="en-US" sz="2000" dirty="0">
                <a:solidFill>
                  <a:srgbClr val="000000"/>
                </a:solidFill>
              </a:rPr>
              <a:t>  Any wires can be conducted locally with complete break in transaction activity from one party to another; from one location to another.  Many ways to structure the virtual currency exchange of value.  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85CC26E-62CD-4F4C-A823-9E6A69A0C69C}"/>
              </a:ext>
            </a:extLst>
          </p:cNvPr>
          <p:cNvSpPr txBox="1"/>
          <p:nvPr/>
        </p:nvSpPr>
        <p:spPr>
          <a:xfrm>
            <a:off x="302784" y="3325547"/>
            <a:ext cx="2774553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u="sng" dirty="0">
                <a:solidFill>
                  <a:srgbClr val="000000"/>
                </a:solidFill>
              </a:rPr>
              <a:t>Criminal in country A purchases Bitcoin in local currency.  Anonymously sends or “Sells” Bitcoin to criminal counterpart on other part of world. </a:t>
            </a:r>
            <a:endParaRPr lang="en-US" sz="2000" dirty="0">
              <a:solidFill>
                <a:srgbClr val="000000"/>
              </a:solidFill>
            </a:endParaRPr>
          </a:p>
        </p:txBody>
      </p:sp>
      <p:pic>
        <p:nvPicPr>
          <p:cNvPr id="2050" name="Picture 2" descr="Image result for office park">
            <a:extLst>
              <a:ext uri="{FF2B5EF4-FFF2-40B4-BE49-F238E27FC236}">
                <a16:creationId xmlns:a16="http://schemas.microsoft.com/office/drawing/2014/main" id="{C53D359D-DAE9-469C-BF09-9AF49394A9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7530" y="1967472"/>
            <a:ext cx="1285010" cy="1195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01BEA9E0-3320-419F-93F0-514FEF04CFB8}"/>
              </a:ext>
            </a:extLst>
          </p:cNvPr>
          <p:cNvSpPr txBox="1"/>
          <p:nvPr/>
        </p:nvSpPr>
        <p:spPr>
          <a:xfrm>
            <a:off x="5722516" y="3479435"/>
            <a:ext cx="277455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u="sng" dirty="0">
                <a:solidFill>
                  <a:srgbClr val="000000"/>
                </a:solidFill>
              </a:rPr>
              <a:t>Criminal counterpart in country B receives Bitcoin.  Can hold or “sell” in currency of choice, and use or wire out as desired. 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6EEF2129-3433-4586-83C9-E6C2233A0E62}"/>
              </a:ext>
            </a:extLst>
          </p:cNvPr>
          <p:cNvSpPr/>
          <p:nvPr/>
        </p:nvSpPr>
        <p:spPr>
          <a:xfrm>
            <a:off x="3685998" y="2174330"/>
            <a:ext cx="1428750" cy="781671"/>
          </a:xfrm>
          <a:prstGeom prst="rightArrow">
            <a:avLst/>
          </a:prstGeom>
          <a:ln w="57150">
            <a:solidFill>
              <a:schemeClr val="bg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56301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3E7303-C014-480D-8530-1F1BC3C2B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0538" y="457715"/>
            <a:ext cx="8162924" cy="1058400"/>
          </a:xfrm>
        </p:spPr>
        <p:txBody>
          <a:bodyPr/>
          <a:lstStyle/>
          <a:p>
            <a:r>
              <a:rPr lang="en-US" dirty="0"/>
              <a:t>Hawala</a:t>
            </a: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0436D1BC-049A-40A7-81B5-C90CCBCA9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97950" y="7042150"/>
            <a:ext cx="539750" cy="312738"/>
          </a:xfrm>
        </p:spPr>
        <p:txBody>
          <a:bodyPr/>
          <a:lstStyle/>
          <a:p>
            <a:pPr>
              <a:defRPr/>
            </a:pPr>
            <a:fld id="{A14B9CBE-E2BF-4D02-A5BE-9A98A21C9C67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  <p:pic>
        <p:nvPicPr>
          <p:cNvPr id="6" name="Picture 6" descr="https://encrypted-tbn0.gstatic.com/images?q=tbn:ANd9GcTQCzcJfhKrv4rew6SiZ7wpHC9--FvGVVBoGIEVT6dm4NbVg3jK9z-sWeg">
            <a:hlinkClick r:id="rId2"/>
            <a:extLst>
              <a:ext uri="{FF2B5EF4-FFF2-40B4-BE49-F238E27FC236}">
                <a16:creationId xmlns:a16="http://schemas.microsoft.com/office/drawing/2014/main" id="{A028FC3E-1EB7-493A-8FAA-3CCFCCD12E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686" y="2088916"/>
            <a:ext cx="142875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D85CC26E-62CD-4F4C-A823-9E6A69A0C69C}"/>
              </a:ext>
            </a:extLst>
          </p:cNvPr>
          <p:cNvSpPr txBox="1"/>
          <p:nvPr/>
        </p:nvSpPr>
        <p:spPr>
          <a:xfrm>
            <a:off x="302784" y="3325547"/>
            <a:ext cx="2774553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u="sng" dirty="0">
                <a:solidFill>
                  <a:srgbClr val="000000"/>
                </a:solidFill>
              </a:rPr>
              <a:t>Criminal in country A transact with Hawala Broker.  Hawala broker receives or directs placement of funds/cash, and  “communicates” with counterparty or with another Hawala broker.</a:t>
            </a:r>
            <a:endParaRPr lang="en-US" sz="2000" dirty="0">
              <a:solidFill>
                <a:srgbClr val="000000"/>
              </a:solidFill>
            </a:endParaRPr>
          </a:p>
        </p:txBody>
      </p:sp>
      <p:pic>
        <p:nvPicPr>
          <p:cNvPr id="2050" name="Picture 2" descr="Image result for office park">
            <a:extLst>
              <a:ext uri="{FF2B5EF4-FFF2-40B4-BE49-F238E27FC236}">
                <a16:creationId xmlns:a16="http://schemas.microsoft.com/office/drawing/2014/main" id="{C53D359D-DAE9-469C-BF09-9AF49394A9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7530" y="1967472"/>
            <a:ext cx="1285010" cy="1195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01BEA9E0-3320-419F-93F0-514FEF04CFB8}"/>
              </a:ext>
            </a:extLst>
          </p:cNvPr>
          <p:cNvSpPr txBox="1"/>
          <p:nvPr/>
        </p:nvSpPr>
        <p:spPr>
          <a:xfrm>
            <a:off x="5722516" y="3479435"/>
            <a:ext cx="2774553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u="sng" dirty="0">
                <a:solidFill>
                  <a:srgbClr val="000000"/>
                </a:solidFill>
              </a:rPr>
              <a:t>Hawala Broker receives (coded) instructions from first Hawala Broker, and provides funds to the criminal beneficiary.</a:t>
            </a:r>
          </a:p>
          <a:p>
            <a:pPr algn="ctr">
              <a:defRPr/>
            </a:pPr>
            <a:endParaRPr lang="en-US" sz="2000" u="sng" dirty="0">
              <a:solidFill>
                <a:srgbClr val="000000"/>
              </a:solidFill>
            </a:endParaRPr>
          </a:p>
          <a:p>
            <a:pPr algn="ctr">
              <a:defRPr/>
            </a:pPr>
            <a:r>
              <a:rPr lang="en-US" sz="2000" u="sng" dirty="0">
                <a:solidFill>
                  <a:srgbClr val="000000"/>
                </a:solidFill>
              </a:rPr>
              <a:t>Both Hawala Brokers “settle” their own “ledgers.”   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6EEF2129-3433-4586-83C9-E6C2233A0E62}"/>
              </a:ext>
            </a:extLst>
          </p:cNvPr>
          <p:cNvSpPr/>
          <p:nvPr/>
        </p:nvSpPr>
        <p:spPr>
          <a:xfrm>
            <a:off x="3685998" y="2174330"/>
            <a:ext cx="1428750" cy="781671"/>
          </a:xfrm>
          <a:prstGeom prst="rightArrow">
            <a:avLst/>
          </a:prstGeom>
          <a:ln w="57150">
            <a:solidFill>
              <a:schemeClr val="bg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742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997950" y="7042150"/>
            <a:ext cx="539750" cy="312738"/>
          </a:xfrm>
        </p:spPr>
        <p:txBody>
          <a:bodyPr/>
          <a:lstStyle/>
          <a:p>
            <a:pPr>
              <a:defRPr/>
            </a:pPr>
            <a:fld id="{A14B9CBE-E2BF-4D02-A5BE-9A98A21C9C67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8997950" y="7042150"/>
            <a:ext cx="539750" cy="312738"/>
          </a:xfrm>
          <a:prstGeom prst="rect">
            <a:avLst/>
          </a:prstGeom>
        </p:spPr>
        <p:txBody>
          <a:bodyPr vert="horz" wrap="none" lIns="0" tIns="36000" rIns="0" bIns="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defTabSz="1008063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503238" indent="-46038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1008063" indent="-93663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512888" indent="-141288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2017713" indent="-188913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A14B9CBE-E2BF-4D02-A5BE-9A98A21C9C67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8997950" y="7042150"/>
            <a:ext cx="539750" cy="312738"/>
          </a:xfrm>
          <a:prstGeom prst="rect">
            <a:avLst/>
          </a:prstGeom>
        </p:spPr>
        <p:txBody>
          <a:bodyPr vert="horz" wrap="none" lIns="0" tIns="36000" rIns="0" bIns="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defTabSz="1008063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503238" indent="-46038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1008063" indent="-93663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512888" indent="-141288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2017713" indent="-188913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A14B9CBE-E2BF-4D02-A5BE-9A98A21C9C67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6" name="Slide Number Placeholder 1"/>
          <p:cNvSpPr txBox="1">
            <a:spLocks/>
          </p:cNvSpPr>
          <p:nvPr/>
        </p:nvSpPr>
        <p:spPr>
          <a:xfrm>
            <a:off x="8997950" y="7042150"/>
            <a:ext cx="539750" cy="312738"/>
          </a:xfrm>
          <a:prstGeom prst="rect">
            <a:avLst/>
          </a:prstGeom>
        </p:spPr>
        <p:txBody>
          <a:bodyPr vert="horz" wrap="none" lIns="0" tIns="36000" rIns="0" bIns="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defTabSz="1008063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503238" indent="-46038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1008063" indent="-93663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512888" indent="-141288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2017713" indent="-188913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A14B9CBE-E2BF-4D02-A5BE-9A98A21C9C67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7" name="Slide Number Placeholder 1"/>
          <p:cNvSpPr txBox="1">
            <a:spLocks/>
          </p:cNvSpPr>
          <p:nvPr/>
        </p:nvSpPr>
        <p:spPr>
          <a:xfrm>
            <a:off x="8997950" y="7042150"/>
            <a:ext cx="539750" cy="312738"/>
          </a:xfrm>
          <a:prstGeom prst="rect">
            <a:avLst/>
          </a:prstGeom>
        </p:spPr>
        <p:txBody>
          <a:bodyPr vert="horz" wrap="none" lIns="0" tIns="36000" rIns="0" bIns="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defTabSz="1008063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503238" indent="-46038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1008063" indent="-93663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512888" indent="-141288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2017713" indent="-188913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A14B9CBE-E2BF-4D02-A5BE-9A98A21C9C67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8B6CFE9-A030-40C9-9A42-35CB3EAB62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7359" y="203200"/>
            <a:ext cx="6065521" cy="6492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34375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3E7303-C014-480D-8530-1F1BC3C2B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0538" y="457715"/>
            <a:ext cx="8162924" cy="1058400"/>
          </a:xfrm>
        </p:spPr>
        <p:txBody>
          <a:bodyPr/>
          <a:lstStyle/>
          <a:p>
            <a:r>
              <a:rPr lang="en-US" dirty="0"/>
              <a:t>Loans, Taxes &amp; Transfer Pricing</a:t>
            </a: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0436D1BC-049A-40A7-81B5-C90CCBCA9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97950" y="7042150"/>
            <a:ext cx="539750" cy="312738"/>
          </a:xfrm>
        </p:spPr>
        <p:txBody>
          <a:bodyPr/>
          <a:lstStyle/>
          <a:p>
            <a:pPr>
              <a:defRPr/>
            </a:pPr>
            <a:fld id="{A14B9CBE-E2BF-4D02-A5BE-9A98A21C9C67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  <p:pic>
        <p:nvPicPr>
          <p:cNvPr id="6" name="Picture 6" descr="https://encrypted-tbn0.gstatic.com/images?q=tbn:ANd9GcTQCzcJfhKrv4rew6SiZ7wpHC9--FvGVVBoGIEVT6dm4NbVg3jK9z-sWeg">
            <a:hlinkClick r:id="rId2"/>
            <a:extLst>
              <a:ext uri="{FF2B5EF4-FFF2-40B4-BE49-F238E27FC236}">
                <a16:creationId xmlns:a16="http://schemas.microsoft.com/office/drawing/2014/main" id="{A028FC3E-1EB7-493A-8FAA-3CCFCCD12E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9385" y="4766945"/>
            <a:ext cx="142875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 descr="https://encrypted-tbn1.gstatic.com/images?q=tbn:ANd9GcRqEoyeHo1ykh_DS-PVYUsPY9yBXNocKlyj4jMYMaNxzDGpyu_V5QwdEIg">
            <a:hlinkClick r:id="rId4"/>
            <a:extLst>
              <a:ext uri="{FF2B5EF4-FFF2-40B4-BE49-F238E27FC236}">
                <a16:creationId xmlns:a16="http://schemas.microsoft.com/office/drawing/2014/main" id="{29919698-C434-44D0-B0E3-28F9C832F8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558" y="4705033"/>
            <a:ext cx="142875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Arrow Connector 24">
            <a:extLst>
              <a:ext uri="{FF2B5EF4-FFF2-40B4-BE49-F238E27FC236}">
                <a16:creationId xmlns:a16="http://schemas.microsoft.com/office/drawing/2014/main" id="{B78F89CA-D2E5-4B31-A635-5A4D1B4D67B0}"/>
              </a:ext>
            </a:extLst>
          </p:cNvPr>
          <p:cNvCxnSpPr>
            <a:cxnSpLocks noChangeShapeType="1"/>
            <a:stCxn id="2050" idx="2"/>
            <a:endCxn id="6" idx="0"/>
          </p:cNvCxnSpPr>
          <p:nvPr/>
        </p:nvCxnSpPr>
        <p:spPr bwMode="auto">
          <a:xfrm>
            <a:off x="2978216" y="3842744"/>
            <a:ext cx="1215544" cy="924201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Straight Arrow Connector 25">
            <a:extLst>
              <a:ext uri="{FF2B5EF4-FFF2-40B4-BE49-F238E27FC236}">
                <a16:creationId xmlns:a16="http://schemas.microsoft.com/office/drawing/2014/main" id="{4CCAFD90-00A3-48CB-814D-A499D698FCCD}"/>
              </a:ext>
            </a:extLst>
          </p:cNvPr>
          <p:cNvCxnSpPr>
            <a:cxnSpLocks noChangeShapeType="1"/>
            <a:stCxn id="2050" idx="2"/>
            <a:endCxn id="7" idx="0"/>
          </p:cNvCxnSpPr>
          <p:nvPr/>
        </p:nvCxnSpPr>
        <p:spPr bwMode="auto">
          <a:xfrm flipH="1">
            <a:off x="1689933" y="3842744"/>
            <a:ext cx="1288283" cy="862289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1851E212-2EAD-47FB-A6DD-61DE81B9FB8E}"/>
              </a:ext>
            </a:extLst>
          </p:cNvPr>
          <p:cNvSpPr txBox="1"/>
          <p:nvPr/>
        </p:nvSpPr>
        <p:spPr>
          <a:xfrm>
            <a:off x="2086676" y="1805009"/>
            <a:ext cx="178308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u="sng" dirty="0">
                <a:solidFill>
                  <a:srgbClr val="000000"/>
                </a:solidFill>
              </a:rPr>
              <a:t>Parent Holding Company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BE2CADF-3CA6-4B54-B6CC-13FA7878A1AC}"/>
              </a:ext>
            </a:extLst>
          </p:cNvPr>
          <p:cNvSpPr txBox="1"/>
          <p:nvPr/>
        </p:nvSpPr>
        <p:spPr>
          <a:xfrm>
            <a:off x="3442944" y="3918884"/>
            <a:ext cx="144145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u="sng" dirty="0">
                <a:solidFill>
                  <a:srgbClr val="000000"/>
                </a:solidFill>
              </a:rPr>
              <a:t>Affiliate B</a:t>
            </a:r>
          </a:p>
        </p:txBody>
      </p:sp>
      <p:pic>
        <p:nvPicPr>
          <p:cNvPr id="2050" name="Picture 2" descr="Image result for office park">
            <a:extLst>
              <a:ext uri="{FF2B5EF4-FFF2-40B4-BE49-F238E27FC236}">
                <a16:creationId xmlns:a16="http://schemas.microsoft.com/office/drawing/2014/main" id="{C53D359D-DAE9-469C-BF09-9AF49394A9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5711" y="2647356"/>
            <a:ext cx="1285010" cy="1195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20D5EEB4-533D-4FFC-9C2A-E6F9322D0FDA}"/>
              </a:ext>
            </a:extLst>
          </p:cNvPr>
          <p:cNvSpPr txBox="1"/>
          <p:nvPr/>
        </p:nvSpPr>
        <p:spPr>
          <a:xfrm>
            <a:off x="5071043" y="1371599"/>
            <a:ext cx="3844357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Loans: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In lieu of dividends, loans upstream to parent can reduce tax liabilities.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Loans from parent to subsidiary (or vice versa) or from affiliate to affiliate can (but might not) violate transfer pricing laws and regulations; capital controls; and tax evasion; not counting other criminal laws and violations.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Many offshore “shell jurisdictions” as well as jurisdictions with favorable intercompany transaction laws, permit certain favorable treatment allowing the use of loans (and other transactions) at non-arm’s length. 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6" name="Arrow: Right 25">
            <a:extLst>
              <a:ext uri="{FF2B5EF4-FFF2-40B4-BE49-F238E27FC236}">
                <a16:creationId xmlns:a16="http://schemas.microsoft.com/office/drawing/2014/main" id="{25EAFCFB-A0B7-47C6-925B-91F6EFFFA101}"/>
              </a:ext>
            </a:extLst>
          </p:cNvPr>
          <p:cNvSpPr/>
          <p:nvPr/>
        </p:nvSpPr>
        <p:spPr>
          <a:xfrm rot="10800000">
            <a:off x="2110740" y="6050280"/>
            <a:ext cx="1958340" cy="516355"/>
          </a:xfrm>
          <a:prstGeom prst="rightArrow">
            <a:avLst/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Arrow: Right 28">
            <a:extLst>
              <a:ext uri="{FF2B5EF4-FFF2-40B4-BE49-F238E27FC236}">
                <a16:creationId xmlns:a16="http://schemas.microsoft.com/office/drawing/2014/main" id="{948843A4-07E9-42D9-A029-7EB4D129F2DB}"/>
              </a:ext>
            </a:extLst>
          </p:cNvPr>
          <p:cNvSpPr/>
          <p:nvPr/>
        </p:nvSpPr>
        <p:spPr>
          <a:xfrm rot="16200000">
            <a:off x="-351959" y="3867527"/>
            <a:ext cx="1958340" cy="516355"/>
          </a:xfrm>
          <a:prstGeom prst="rightArrow">
            <a:avLst/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D1555A8-FB58-47CA-AA5A-B14FEB8E7B09}"/>
              </a:ext>
            </a:extLst>
          </p:cNvPr>
          <p:cNvSpPr txBox="1"/>
          <p:nvPr/>
        </p:nvSpPr>
        <p:spPr>
          <a:xfrm>
            <a:off x="1072038" y="3911611"/>
            <a:ext cx="144145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u="sng" dirty="0">
                <a:solidFill>
                  <a:srgbClr val="000000"/>
                </a:solidFill>
              </a:rPr>
              <a:t>Affiliate A</a:t>
            </a:r>
          </a:p>
        </p:txBody>
      </p:sp>
    </p:spTree>
    <p:extLst>
      <p:ext uri="{BB962C8B-B14F-4D97-AF65-F5344CB8AC3E}">
        <p14:creationId xmlns:p14="http://schemas.microsoft.com/office/powerpoint/2010/main" val="271769095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FE253B-16D4-4A08-8D36-FC5355BB0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Schemes/Cases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25CA1B-5CFF-4720-B89D-0301DE0CF2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indent="-342900">
              <a:defRPr/>
            </a:pPr>
            <a:r>
              <a:rPr lang="en-US" dirty="0">
                <a:solidFill>
                  <a:srgbClr val="000000"/>
                </a:solidFill>
              </a:rPr>
              <a:t>The inside job</a:t>
            </a:r>
          </a:p>
          <a:p>
            <a:pPr lvl="1" indent="-342900">
              <a:defRPr/>
            </a:pPr>
            <a:r>
              <a:rPr lang="en-US" dirty="0">
                <a:solidFill>
                  <a:srgbClr val="000000"/>
                </a:solidFill>
              </a:rPr>
              <a:t>Strawmen</a:t>
            </a:r>
          </a:p>
          <a:p>
            <a:pPr lvl="1" indent="-342900">
              <a:defRPr/>
            </a:pPr>
            <a:r>
              <a:rPr lang="en-US" dirty="0">
                <a:solidFill>
                  <a:srgbClr val="000000"/>
                </a:solidFill>
              </a:rPr>
              <a:t>Mirror Trading</a:t>
            </a:r>
          </a:p>
          <a:p>
            <a:pPr marL="857250" lvl="1" indent="-457200">
              <a:defRPr/>
            </a:pPr>
            <a:r>
              <a:rPr lang="en-US" dirty="0">
                <a:solidFill>
                  <a:srgbClr val="000000"/>
                </a:solidFill>
              </a:rPr>
              <a:t>Flips</a:t>
            </a:r>
          </a:p>
          <a:p>
            <a:pPr marL="857250" lvl="1" indent="-457200">
              <a:defRPr/>
            </a:pPr>
            <a:r>
              <a:rPr lang="en-US" dirty="0">
                <a:solidFill>
                  <a:srgbClr val="000000"/>
                </a:solidFill>
              </a:rPr>
              <a:t>Pump &amp; Dump</a:t>
            </a:r>
          </a:p>
          <a:p>
            <a:pPr marL="857250" lvl="1" indent="-457200">
              <a:defRPr/>
            </a:pPr>
            <a:r>
              <a:rPr lang="en-US" dirty="0">
                <a:solidFill>
                  <a:srgbClr val="000000"/>
                </a:solidFill>
              </a:rPr>
              <a:t>L/C Invoicing and Amendments</a:t>
            </a:r>
          </a:p>
          <a:p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FA32FF-547A-4DA5-87C2-1D61295AA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AA2AD-4ABD-40E1-928E-6C7D7FF4C282}" type="slidenum">
              <a:rPr lang="en-GB" smtClean="0"/>
              <a:t>41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647281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762" lvl="2" indent="0" algn="ctr">
              <a:buNone/>
            </a:pPr>
            <a:endParaRPr lang="en-GB" dirty="0">
              <a:solidFill>
                <a:srgbClr val="0018A8"/>
              </a:solidFill>
              <a:ea typeface="ＭＳ Ｐゴシック" pitchFamily="34" charset="-128"/>
            </a:endParaRPr>
          </a:p>
          <a:p>
            <a:pPr marL="4762" lvl="2" indent="0" algn="ctr">
              <a:buNone/>
            </a:pPr>
            <a:endParaRPr lang="en-GB" dirty="0">
              <a:solidFill>
                <a:srgbClr val="0018A8"/>
              </a:solidFill>
              <a:ea typeface="ＭＳ Ｐゴシック" pitchFamily="34" charset="-128"/>
            </a:endParaRPr>
          </a:p>
          <a:p>
            <a:pPr marL="4762" lvl="2" indent="0" algn="ctr">
              <a:buNone/>
            </a:pPr>
            <a:r>
              <a:rPr lang="en-GB" dirty="0">
                <a:solidFill>
                  <a:srgbClr val="0018A8"/>
                </a:solidFill>
                <a:ea typeface="ＭＳ Ｐゴシック" pitchFamily="34" charset="-128"/>
              </a:rPr>
              <a:t>Douglas A. Sloan</a:t>
            </a:r>
          </a:p>
          <a:p>
            <a:pPr marL="4762" lvl="2" indent="0" algn="ctr">
              <a:buNone/>
            </a:pPr>
            <a:r>
              <a:rPr lang="en-GB" dirty="0">
                <a:solidFill>
                  <a:srgbClr val="0018A8"/>
                </a:solidFill>
                <a:ea typeface="ＭＳ Ｐゴシック" pitchFamily="34" charset="-128"/>
              </a:rPr>
              <a:t>President</a:t>
            </a:r>
          </a:p>
          <a:p>
            <a:pPr marL="4762" lvl="2" indent="0" algn="ctr">
              <a:buNone/>
            </a:pPr>
            <a:r>
              <a:rPr lang="en-GB" dirty="0">
                <a:solidFill>
                  <a:srgbClr val="0018A8"/>
                </a:solidFill>
                <a:ea typeface="ＭＳ Ｐゴシック" pitchFamily="34" charset="-128"/>
              </a:rPr>
              <a:t>Catamount Huntsman</a:t>
            </a:r>
          </a:p>
          <a:p>
            <a:pPr marL="4762" lvl="2" indent="0" algn="ctr">
              <a:buNone/>
            </a:pPr>
            <a:endParaRPr lang="en-GB" dirty="0">
              <a:solidFill>
                <a:srgbClr val="0018A8"/>
              </a:solidFill>
              <a:ea typeface="ＭＳ Ｐゴシック" pitchFamily="34" charset="-128"/>
            </a:endParaRPr>
          </a:p>
          <a:p>
            <a:pPr marL="4762" lvl="2" indent="0" algn="ctr">
              <a:buNone/>
            </a:pPr>
            <a:r>
              <a:rPr lang="en-GB" dirty="0">
                <a:solidFill>
                  <a:srgbClr val="0018A8"/>
                </a:solidFill>
                <a:ea typeface="ＭＳ Ｐゴシック" pitchFamily="34" charset="-128"/>
              </a:rPr>
              <a:t>DASloan@outlook.com</a:t>
            </a:r>
          </a:p>
          <a:p>
            <a:pPr marL="4762" lvl="2" indent="0" algn="ctr">
              <a:buNone/>
            </a:pPr>
            <a:endParaRPr lang="en-GB" dirty="0">
              <a:solidFill>
                <a:srgbClr val="0018A8"/>
              </a:solidFill>
              <a:ea typeface="ＭＳ Ｐゴシック" pitchFamily="34" charset="-128"/>
            </a:endParaRPr>
          </a:p>
          <a:p>
            <a:pPr marL="4762" lvl="2" indent="0" algn="ctr">
              <a:buNone/>
            </a:pPr>
            <a:r>
              <a:rPr lang="en-GB" dirty="0">
                <a:solidFill>
                  <a:srgbClr val="0018A8"/>
                </a:solidFill>
                <a:ea typeface="ＭＳ Ｐゴシック" pitchFamily="34" charset="-128"/>
              </a:rPr>
              <a:t>+1-917-565-7695</a:t>
            </a:r>
          </a:p>
        </p:txBody>
      </p:sp>
      <p:sp>
        <p:nvSpPr>
          <p:cNvPr id="5" name="Title 13"/>
          <p:cNvSpPr>
            <a:spLocks noGrp="1"/>
          </p:cNvSpPr>
          <p:nvPr>
            <p:ph type="title"/>
          </p:nvPr>
        </p:nvSpPr>
        <p:spPr>
          <a:xfrm>
            <a:off x="1067143" y="284205"/>
            <a:ext cx="7416800" cy="872791"/>
          </a:xfrm>
        </p:spPr>
        <p:txBody>
          <a:bodyPr/>
          <a:lstStyle/>
          <a:p>
            <a:r>
              <a:rPr lang="en-GB" sz="2800" dirty="0"/>
              <a:t>If you are interested in exploring the possibilities for collaboration and strengthening your abilities…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380BD16-04DC-4F4A-9226-1916E87DA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AA2AD-4ABD-40E1-928E-6C7D7FF4C282}" type="slidenum">
              <a:rPr lang="en-GB" smtClean="0"/>
              <a:t>42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1147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B9CBE-E2BF-4D02-A5BE-9A98A21C9C67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8997950" y="7042150"/>
            <a:ext cx="539750" cy="312738"/>
          </a:xfrm>
          <a:prstGeom prst="rect">
            <a:avLst/>
          </a:prstGeom>
        </p:spPr>
        <p:txBody>
          <a:bodyPr vert="horz" wrap="none" lIns="0" tIns="36000" rIns="0" bIns="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defTabSz="1008063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503238" indent="-46038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1008063" indent="-93663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512888" indent="-141288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2017713" indent="-188913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A14B9CBE-E2BF-4D02-A5BE-9A98A21C9C67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8997950" y="7042150"/>
            <a:ext cx="539750" cy="312738"/>
          </a:xfrm>
          <a:prstGeom prst="rect">
            <a:avLst/>
          </a:prstGeom>
        </p:spPr>
        <p:txBody>
          <a:bodyPr vert="horz" wrap="none" lIns="0" tIns="36000" rIns="0" bIns="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defTabSz="1008063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503238" indent="-46038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1008063" indent="-93663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512888" indent="-141288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2017713" indent="-188913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A14B9CBE-E2BF-4D02-A5BE-9A98A21C9C67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6" name="Slide Number Placeholder 1"/>
          <p:cNvSpPr txBox="1">
            <a:spLocks/>
          </p:cNvSpPr>
          <p:nvPr/>
        </p:nvSpPr>
        <p:spPr>
          <a:xfrm>
            <a:off x="8997950" y="7042150"/>
            <a:ext cx="539750" cy="312738"/>
          </a:xfrm>
          <a:prstGeom prst="rect">
            <a:avLst/>
          </a:prstGeom>
        </p:spPr>
        <p:txBody>
          <a:bodyPr vert="horz" wrap="none" lIns="0" tIns="36000" rIns="0" bIns="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defTabSz="1008063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503238" indent="-46038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1008063" indent="-93663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512888" indent="-141288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2017713" indent="-188913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A14B9CBE-E2BF-4D02-A5BE-9A98A21C9C67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7" name="Slide Number Placeholder 1"/>
          <p:cNvSpPr txBox="1">
            <a:spLocks/>
          </p:cNvSpPr>
          <p:nvPr/>
        </p:nvSpPr>
        <p:spPr>
          <a:xfrm>
            <a:off x="8997950" y="7042150"/>
            <a:ext cx="539750" cy="312738"/>
          </a:xfrm>
          <a:prstGeom prst="rect">
            <a:avLst/>
          </a:prstGeom>
        </p:spPr>
        <p:txBody>
          <a:bodyPr vert="horz" wrap="none" lIns="0" tIns="36000" rIns="0" bIns="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defTabSz="1008063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503238" indent="-46038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1008063" indent="-93663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512888" indent="-141288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2017713" indent="-188913" algn="l" defTabSz="1008063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A14B9CBE-E2BF-4D02-A5BE-9A98A21C9C67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9" name="Slide Number Placeholder 1">
            <a:extLst>
              <a:ext uri="{FF2B5EF4-FFF2-40B4-BE49-F238E27FC236}">
                <a16:creationId xmlns:a16="http://schemas.microsoft.com/office/drawing/2014/main" id="{E5E01936-4615-4394-A5A8-47E2EA0D8352}"/>
              </a:ext>
            </a:extLst>
          </p:cNvPr>
          <p:cNvSpPr txBox="1">
            <a:spLocks/>
          </p:cNvSpPr>
          <p:nvPr/>
        </p:nvSpPr>
        <p:spPr>
          <a:xfrm>
            <a:off x="8997950" y="7042150"/>
            <a:ext cx="539750" cy="312738"/>
          </a:xfrm>
          <a:prstGeom prst="rect">
            <a:avLst/>
          </a:prstGeom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r" defTabSz="914400" rtl="0" eaLnBrk="1" latinLnBrk="0" hangingPunct="1">
              <a:defRPr sz="1000" kern="1200">
                <a:solidFill>
                  <a:srgbClr val="006299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A14B9CBE-E2BF-4D02-A5BE-9A98A21C9C67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pic>
        <p:nvPicPr>
          <p:cNvPr id="10" name="Picture 4" descr="https://encrypted-tbn3.gstatic.com/images?q=tbn:ANd9GcQvOhZ7NoQm4HBdgskJZSUtfXLR3-au3iwNB5mFigdDTr4w_Z7VUuSANzM">
            <a:hlinkClick r:id="rId2"/>
            <a:extLst>
              <a:ext uri="{FF2B5EF4-FFF2-40B4-BE49-F238E27FC236}">
                <a16:creationId xmlns:a16="http://schemas.microsoft.com/office/drawing/2014/main" id="{CC53A12E-2ECC-4133-AC5F-F7C9F91394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3775" y="2917825"/>
            <a:ext cx="12382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6" descr="https://encrypted-tbn0.gstatic.com/images?q=tbn:ANd9GcTQCzcJfhKrv4rew6SiZ7wpHC9--FvGVVBoGIEVT6dm4NbVg3jK9z-sWeg">
            <a:hlinkClick r:id="rId4"/>
            <a:extLst>
              <a:ext uri="{FF2B5EF4-FFF2-40B4-BE49-F238E27FC236}">
                <a16:creationId xmlns:a16="http://schemas.microsoft.com/office/drawing/2014/main" id="{C83B08B9-BB14-4808-AA1A-F01D8B8E51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925" y="3081338"/>
            <a:ext cx="142875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8" descr="https://encrypted-tbn1.gstatic.com/images?q=tbn:ANd9GcRqEoyeHo1ykh_DS-PVYUsPY9yBXNocKlyj4jMYMaNxzDGpyu_V5QwdEIg">
            <a:hlinkClick r:id="rId6"/>
            <a:extLst>
              <a:ext uri="{FF2B5EF4-FFF2-40B4-BE49-F238E27FC236}">
                <a16:creationId xmlns:a16="http://schemas.microsoft.com/office/drawing/2014/main" id="{0C3072C0-56C9-4FF4-AB6B-466662789F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0600" y="2944813"/>
            <a:ext cx="142875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4" descr="https://encrypted-tbn3.gstatic.com/images?q=tbn:ANd9GcQvOhZ7NoQm4HBdgskJZSUtfXLR3-au3iwNB5mFigdDTr4w_Z7VUuSANzM">
            <a:hlinkClick r:id="rId2"/>
            <a:extLst>
              <a:ext uri="{FF2B5EF4-FFF2-40B4-BE49-F238E27FC236}">
                <a16:creationId xmlns:a16="http://schemas.microsoft.com/office/drawing/2014/main" id="{63F3C15B-45C0-46C0-B44F-3FC97A0C83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000" y="2949575"/>
            <a:ext cx="12382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0" descr="https://encrypted-tbn3.gstatic.com/images?q=tbn:ANd9GcSfhMhT10z8I2B2RdD5qF6ICVeThOaVuc-YEifr-fYgZvqtQQ1d8iRlVqI">
            <a:hlinkClick r:id="rId8"/>
            <a:extLst>
              <a:ext uri="{FF2B5EF4-FFF2-40B4-BE49-F238E27FC236}">
                <a16:creationId xmlns:a16="http://schemas.microsoft.com/office/drawing/2014/main" id="{64D71732-6657-4930-880A-9A56CCB113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8425" y="2909888"/>
            <a:ext cx="14287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6" name="Straight Arrow Connector 24">
            <a:extLst>
              <a:ext uri="{FF2B5EF4-FFF2-40B4-BE49-F238E27FC236}">
                <a16:creationId xmlns:a16="http://schemas.microsoft.com/office/drawing/2014/main" id="{55AD061B-0E59-4C79-BC5F-63673E6B0754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6810375" y="3533775"/>
            <a:ext cx="638175" cy="4763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Straight Arrow Connector 25">
            <a:extLst>
              <a:ext uri="{FF2B5EF4-FFF2-40B4-BE49-F238E27FC236}">
                <a16:creationId xmlns:a16="http://schemas.microsoft.com/office/drawing/2014/main" id="{D0AC2B38-18BC-47B8-B76D-6B00A20B5989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5067300" y="3552825"/>
            <a:ext cx="638175" cy="4763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" name="Straight Arrow Connector 26">
            <a:extLst>
              <a:ext uri="{FF2B5EF4-FFF2-40B4-BE49-F238E27FC236}">
                <a16:creationId xmlns:a16="http://schemas.microsoft.com/office/drawing/2014/main" id="{E058CE20-4977-47DF-BD54-3D4211D7945A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495675" y="3552825"/>
            <a:ext cx="638175" cy="4763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Straight Arrow Connector 27">
            <a:extLst>
              <a:ext uri="{FF2B5EF4-FFF2-40B4-BE49-F238E27FC236}">
                <a16:creationId xmlns:a16="http://schemas.microsoft.com/office/drawing/2014/main" id="{FB43A814-EF12-490B-A646-177456001CEE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695450" y="3543300"/>
            <a:ext cx="638175" cy="4763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5F50FBB1-42FA-4BCD-95DA-EEE59321C856}"/>
              </a:ext>
            </a:extLst>
          </p:cNvPr>
          <p:cNvSpPr txBox="1"/>
          <p:nvPr/>
        </p:nvSpPr>
        <p:spPr>
          <a:xfrm>
            <a:off x="3343828" y="764916"/>
            <a:ext cx="2557944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>
                <a:solidFill>
                  <a:srgbClr val="000000"/>
                </a:solidFill>
              </a:rPr>
              <a:t>Take the A Train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18E489E-F42F-400B-AE27-ABD3F644474F}"/>
              </a:ext>
            </a:extLst>
          </p:cNvPr>
          <p:cNvSpPr txBox="1"/>
          <p:nvPr/>
        </p:nvSpPr>
        <p:spPr>
          <a:xfrm>
            <a:off x="2101850" y="2295525"/>
            <a:ext cx="147002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dirty="0">
                <a:solidFill>
                  <a:srgbClr val="000000"/>
                </a:solidFill>
              </a:rPr>
              <a:t>Station Departure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55D5FB9-C44B-46AF-9D63-4E7CFB942967}"/>
              </a:ext>
            </a:extLst>
          </p:cNvPr>
          <p:cNvSpPr txBox="1"/>
          <p:nvPr/>
        </p:nvSpPr>
        <p:spPr>
          <a:xfrm>
            <a:off x="5435600" y="2305050"/>
            <a:ext cx="145097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dirty="0">
                <a:solidFill>
                  <a:srgbClr val="000000"/>
                </a:solidFill>
              </a:rPr>
              <a:t>Station Arrival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80E53F6-0177-483F-BDB5-5FC1C3F3F7C9}"/>
              </a:ext>
            </a:extLst>
          </p:cNvPr>
          <p:cNvSpPr txBox="1"/>
          <p:nvPr/>
        </p:nvSpPr>
        <p:spPr>
          <a:xfrm>
            <a:off x="3794125" y="1547365"/>
            <a:ext cx="164147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dirty="0">
                <a:solidFill>
                  <a:srgbClr val="000000"/>
                </a:solidFill>
              </a:rPr>
              <a:t>Second Station.  Transfer Option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1D21C06-4188-4907-820C-8B4DFDB6EC3B}"/>
              </a:ext>
            </a:extLst>
          </p:cNvPr>
          <p:cNvSpPr txBox="1"/>
          <p:nvPr/>
        </p:nvSpPr>
        <p:spPr>
          <a:xfrm>
            <a:off x="307975" y="2058421"/>
            <a:ext cx="1409700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dirty="0">
                <a:solidFill>
                  <a:srgbClr val="000000"/>
                </a:solidFill>
              </a:rPr>
              <a:t>Your Departure Address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38FDACF-8D81-4E91-9BD8-1D72E099B927}"/>
              </a:ext>
            </a:extLst>
          </p:cNvPr>
          <p:cNvSpPr txBox="1"/>
          <p:nvPr/>
        </p:nvSpPr>
        <p:spPr>
          <a:xfrm>
            <a:off x="7327900" y="2177465"/>
            <a:ext cx="1441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dirty="0">
                <a:solidFill>
                  <a:srgbClr val="000000"/>
                </a:solidFill>
              </a:rPr>
              <a:t>Your Arrival Address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51331A58-75BA-45BE-A3BF-E74245422C8B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11"/>
              </a:ext>
            </a:extLst>
          </a:blip>
          <a:stretch>
            <a:fillRect/>
          </a:stretch>
        </p:blipFill>
        <p:spPr>
          <a:xfrm>
            <a:off x="2273300" y="4634875"/>
            <a:ext cx="1298575" cy="1077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8240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C1C309C-F5DB-298F-A8C6-231AD3BAB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chemeClr val="bg1"/>
                </a:solidFill>
                <a:latin typeface="Poppins Black" panose="00000A00000000000000" pitchFamily="2" charset="0"/>
                <a:cs typeface="Poppins Black" panose="00000A00000000000000" pitchFamily="2" charset="0"/>
              </a:rPr>
              <a:t>Standard Mediums of Exchange</a:t>
            </a:r>
            <a:br>
              <a:rPr lang="en-US" dirty="0">
                <a:solidFill>
                  <a:schemeClr val="bg1"/>
                </a:solidFill>
                <a:latin typeface="Poppins Black" panose="00000A00000000000000" pitchFamily="2" charset="0"/>
                <a:cs typeface="Poppins Black" panose="00000A00000000000000" pitchFamily="2" charset="0"/>
              </a:rPr>
            </a:b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07DDE3-6BF9-AF17-80EC-C5CD6A190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AA2AD-4ABD-40E1-928E-6C7D7FF4C282}" type="slidenum">
              <a:rPr lang="en-GB" smtClean="0"/>
              <a:t>6</a:t>
            </a:fld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87E9086-BE7C-B1B2-D4DA-69A2AE7D3BAA}"/>
              </a:ext>
            </a:extLst>
          </p:cNvPr>
          <p:cNvSpPr txBox="1"/>
          <p:nvPr/>
        </p:nvSpPr>
        <p:spPr>
          <a:xfrm>
            <a:off x="712620" y="1901683"/>
            <a:ext cx="1129833" cy="397032"/>
          </a:xfrm>
          <a:prstGeom prst="rect">
            <a:avLst/>
          </a:prstGeom>
          <a:solidFill>
            <a:srgbClr val="00B05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980" dirty="0">
                <a:solidFill>
                  <a:schemeClr val="bg1"/>
                </a:solidFill>
              </a:rPr>
              <a:t>Cash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35D35A6-0F4E-B3E3-EA57-7731C7CAC379}"/>
              </a:ext>
            </a:extLst>
          </p:cNvPr>
          <p:cNvSpPr txBox="1"/>
          <p:nvPr/>
        </p:nvSpPr>
        <p:spPr>
          <a:xfrm>
            <a:off x="3091865" y="3747935"/>
            <a:ext cx="874903" cy="397032"/>
          </a:xfrm>
          <a:prstGeom prst="rect">
            <a:avLst/>
          </a:prstGeom>
          <a:solidFill>
            <a:srgbClr val="00B05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980" dirty="0">
                <a:solidFill>
                  <a:schemeClr val="bg1"/>
                </a:solidFill>
              </a:rPr>
              <a:t>Wires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66BFA08-E307-DE92-A47C-FBA6FCFC105F}"/>
              </a:ext>
            </a:extLst>
          </p:cNvPr>
          <p:cNvSpPr txBox="1"/>
          <p:nvPr/>
        </p:nvSpPr>
        <p:spPr>
          <a:xfrm>
            <a:off x="1366606" y="2881843"/>
            <a:ext cx="1129834" cy="397032"/>
          </a:xfrm>
          <a:prstGeom prst="rect">
            <a:avLst/>
          </a:prstGeom>
          <a:solidFill>
            <a:srgbClr val="00B05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980" dirty="0">
                <a:solidFill>
                  <a:schemeClr val="bg1"/>
                </a:solidFill>
              </a:rPr>
              <a:t>ACH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4CFE8FC-B0C9-A560-4A6D-6D30CAA9A533}"/>
              </a:ext>
            </a:extLst>
          </p:cNvPr>
          <p:cNvSpPr txBox="1"/>
          <p:nvPr/>
        </p:nvSpPr>
        <p:spPr>
          <a:xfrm>
            <a:off x="607304" y="5162375"/>
            <a:ext cx="1129833" cy="397032"/>
          </a:xfrm>
          <a:prstGeom prst="rect">
            <a:avLst/>
          </a:prstGeom>
          <a:solidFill>
            <a:srgbClr val="00B05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980" dirty="0">
                <a:solidFill>
                  <a:schemeClr val="bg1"/>
                </a:solidFill>
              </a:rPr>
              <a:t>FedWire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FD54BB9-765E-BE08-4A77-7BEA96B42B75}"/>
              </a:ext>
            </a:extLst>
          </p:cNvPr>
          <p:cNvSpPr txBox="1"/>
          <p:nvPr/>
        </p:nvSpPr>
        <p:spPr>
          <a:xfrm>
            <a:off x="324007" y="3811804"/>
            <a:ext cx="1303426" cy="701731"/>
          </a:xfrm>
          <a:prstGeom prst="rect">
            <a:avLst/>
          </a:prstGeom>
          <a:solidFill>
            <a:srgbClr val="00B05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980" dirty="0">
                <a:solidFill>
                  <a:schemeClr val="bg1"/>
                </a:solidFill>
              </a:rPr>
              <a:t>Virtual Currency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6F98CC0-DCBD-0486-952C-9032ED361897}"/>
              </a:ext>
            </a:extLst>
          </p:cNvPr>
          <p:cNvSpPr txBox="1"/>
          <p:nvPr/>
        </p:nvSpPr>
        <p:spPr>
          <a:xfrm>
            <a:off x="2165931" y="5807409"/>
            <a:ext cx="874903" cy="397032"/>
          </a:xfrm>
          <a:prstGeom prst="rect">
            <a:avLst/>
          </a:prstGeom>
          <a:solidFill>
            <a:srgbClr val="00B05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980" dirty="0">
                <a:solidFill>
                  <a:schemeClr val="bg1"/>
                </a:solidFill>
              </a:rPr>
              <a:t>ICH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18AA2E8-9220-F584-8530-59EFBEF2B59B}"/>
              </a:ext>
            </a:extLst>
          </p:cNvPr>
          <p:cNvSpPr txBox="1"/>
          <p:nvPr/>
        </p:nvSpPr>
        <p:spPr>
          <a:xfrm>
            <a:off x="4554367" y="3078986"/>
            <a:ext cx="874903" cy="397032"/>
          </a:xfrm>
          <a:prstGeom prst="rect">
            <a:avLst/>
          </a:prstGeom>
          <a:solidFill>
            <a:srgbClr val="00B05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980" dirty="0">
                <a:solidFill>
                  <a:schemeClr val="bg1"/>
                </a:solidFill>
              </a:rPr>
              <a:t>EFT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BD71BB5-F3E1-A69F-D0A4-674616AECD6D}"/>
              </a:ext>
            </a:extLst>
          </p:cNvPr>
          <p:cNvSpPr txBox="1"/>
          <p:nvPr/>
        </p:nvSpPr>
        <p:spPr>
          <a:xfrm>
            <a:off x="5256064" y="2039706"/>
            <a:ext cx="1303426" cy="701731"/>
          </a:xfrm>
          <a:prstGeom prst="rect">
            <a:avLst/>
          </a:prstGeom>
          <a:solidFill>
            <a:srgbClr val="00B05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980" dirty="0">
                <a:solidFill>
                  <a:schemeClr val="bg1"/>
                </a:solidFill>
              </a:rPr>
              <a:t>Money Orders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72F9AC9-B0A6-0270-71CF-FC7632C0619A}"/>
              </a:ext>
            </a:extLst>
          </p:cNvPr>
          <p:cNvSpPr txBox="1"/>
          <p:nvPr/>
        </p:nvSpPr>
        <p:spPr>
          <a:xfrm>
            <a:off x="3404774" y="4748090"/>
            <a:ext cx="946322" cy="397032"/>
          </a:xfrm>
          <a:prstGeom prst="rect">
            <a:avLst/>
          </a:prstGeom>
          <a:solidFill>
            <a:srgbClr val="00B05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980" dirty="0">
                <a:solidFill>
                  <a:schemeClr val="bg1"/>
                </a:solidFill>
              </a:rPr>
              <a:t>Checks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3B95DD8-8004-9100-DE4C-EC98CCCCD623}"/>
              </a:ext>
            </a:extLst>
          </p:cNvPr>
          <p:cNvSpPr txBox="1"/>
          <p:nvPr/>
        </p:nvSpPr>
        <p:spPr>
          <a:xfrm>
            <a:off x="7391159" y="5094017"/>
            <a:ext cx="874903" cy="397032"/>
          </a:xfrm>
          <a:prstGeom prst="rect">
            <a:avLst/>
          </a:prstGeom>
          <a:solidFill>
            <a:srgbClr val="00B05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980" dirty="0">
                <a:solidFill>
                  <a:schemeClr val="bg1"/>
                </a:solidFill>
              </a:rPr>
              <a:t>CHiPs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0C764D5-DA01-93FF-DBD8-52ACDBFF4FDC}"/>
              </a:ext>
            </a:extLst>
          </p:cNvPr>
          <p:cNvSpPr txBox="1"/>
          <p:nvPr/>
        </p:nvSpPr>
        <p:spPr>
          <a:xfrm>
            <a:off x="5070178" y="5239979"/>
            <a:ext cx="1303426" cy="701731"/>
          </a:xfrm>
          <a:prstGeom prst="rect">
            <a:avLst/>
          </a:prstGeom>
          <a:solidFill>
            <a:srgbClr val="00B05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980" dirty="0">
                <a:solidFill>
                  <a:schemeClr val="bg1"/>
                </a:solidFill>
              </a:rPr>
              <a:t>Travellers Checks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659AE46-85D3-C622-7818-85D853E56E8C}"/>
              </a:ext>
            </a:extLst>
          </p:cNvPr>
          <p:cNvSpPr txBox="1"/>
          <p:nvPr/>
        </p:nvSpPr>
        <p:spPr>
          <a:xfrm>
            <a:off x="7290006" y="1795411"/>
            <a:ext cx="1712792" cy="1311128"/>
          </a:xfrm>
          <a:prstGeom prst="rect">
            <a:avLst/>
          </a:prstGeom>
          <a:solidFill>
            <a:srgbClr val="00B05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980" dirty="0">
                <a:solidFill>
                  <a:schemeClr val="bg1"/>
                </a:solidFill>
              </a:rPr>
              <a:t>Doesn’t even cover some foreign mediums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76DC471-11A7-1970-A07C-7ECA95F8C6C7}"/>
              </a:ext>
            </a:extLst>
          </p:cNvPr>
          <p:cNvSpPr txBox="1"/>
          <p:nvPr/>
        </p:nvSpPr>
        <p:spPr>
          <a:xfrm>
            <a:off x="6198059" y="3598961"/>
            <a:ext cx="1377874" cy="701731"/>
          </a:xfrm>
          <a:prstGeom prst="rect">
            <a:avLst/>
          </a:prstGeom>
          <a:solidFill>
            <a:srgbClr val="00B05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980" dirty="0">
                <a:solidFill>
                  <a:schemeClr val="bg1"/>
                </a:solidFill>
              </a:rPr>
              <a:t>Credit &amp; Debit Cards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7697920-3CC3-F7F3-9478-DC90B24E4553}"/>
              </a:ext>
            </a:extLst>
          </p:cNvPr>
          <p:cNvSpPr txBox="1"/>
          <p:nvPr/>
        </p:nvSpPr>
        <p:spPr>
          <a:xfrm>
            <a:off x="3331433" y="2208449"/>
            <a:ext cx="1315329" cy="397032"/>
          </a:xfrm>
          <a:prstGeom prst="rect">
            <a:avLst/>
          </a:prstGeom>
          <a:solidFill>
            <a:srgbClr val="00B05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980" dirty="0">
                <a:solidFill>
                  <a:schemeClr val="bg1"/>
                </a:solidFill>
              </a:rPr>
              <a:t>SWIFT</a:t>
            </a:r>
          </a:p>
        </p:txBody>
      </p:sp>
    </p:spTree>
    <p:extLst>
      <p:ext uri="{BB962C8B-B14F-4D97-AF65-F5344CB8AC3E}">
        <p14:creationId xmlns:p14="http://schemas.microsoft.com/office/powerpoint/2010/main" val="3883966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CD9491-E051-1CE8-A114-9FA88E2D3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AA2AD-4ABD-40E1-928E-6C7D7FF4C282}" type="slidenum">
              <a:rPr lang="en-GB" smtClean="0"/>
              <a:t>7</a:t>
            </a:fld>
            <a:endParaRPr lang="en-GB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05386C8-825C-788B-8944-C234D7366A1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79500" y="238125"/>
            <a:ext cx="7416800" cy="102235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Poppins Black" panose="00000A00000000000000" pitchFamily="50" charset="0"/>
                <a:ea typeface="+mj-ea"/>
                <a:cs typeface="Poppins Black" panose="00000A00000000000000" pitchFamily="50" charset="0"/>
              </a:defRPr>
            </a:lvl1pPr>
          </a:lstStyle>
          <a:p>
            <a:r>
              <a:rPr lang="en-US" sz="4000" dirty="0">
                <a:solidFill>
                  <a:schemeClr val="bg1"/>
                </a:solidFill>
                <a:latin typeface="Poppins Black" panose="00000A00000000000000" pitchFamily="2" charset="0"/>
                <a:cs typeface="Poppins Black" panose="00000A00000000000000" pitchFamily="2" charset="0"/>
              </a:rPr>
              <a:t>Major Money Center &amp; Correspondent Banks</a:t>
            </a:r>
            <a:endParaRPr lang="en-US" dirty="0">
              <a:solidFill>
                <a:schemeClr val="bg1"/>
              </a:solidFill>
              <a:latin typeface="Poppins Black" panose="00000A00000000000000" pitchFamily="2" charset="0"/>
              <a:cs typeface="Poppins Black" panose="00000A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31BECF-3B3E-4C72-1831-C007AEAB9122}"/>
              </a:ext>
            </a:extLst>
          </p:cNvPr>
          <p:cNvSpPr txBox="1"/>
          <p:nvPr/>
        </p:nvSpPr>
        <p:spPr>
          <a:xfrm>
            <a:off x="500875" y="1627724"/>
            <a:ext cx="8194552" cy="193899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</a:rPr>
              <a:t>The major money center banks are also the major correspondent banking providers.  Along with other large banks, they act as the primary processors of US and global US$ payments.  </a:t>
            </a:r>
          </a:p>
          <a:p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544CBD8-8652-5BB2-9B6A-CD8F651A5730}"/>
              </a:ext>
            </a:extLst>
          </p:cNvPr>
          <p:cNvSpPr txBox="1"/>
          <p:nvPr/>
        </p:nvSpPr>
        <p:spPr>
          <a:xfrm>
            <a:off x="517586" y="4010304"/>
            <a:ext cx="8195094" cy="230832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</a:rPr>
              <a:t>Chief Characteristics of Money Center &amp; Correspondent Banks</a:t>
            </a:r>
          </a:p>
          <a:p>
            <a:pPr marL="314325" indent="-314325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accent1"/>
                </a:solidFill>
              </a:rPr>
              <a:t>No two banks are the same</a:t>
            </a:r>
          </a:p>
          <a:p>
            <a:pPr marL="314325" indent="-314325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accent1"/>
                </a:solidFill>
              </a:rPr>
              <a:t>Depends on Bank</a:t>
            </a:r>
          </a:p>
          <a:p>
            <a:pPr marL="314325" indent="-314325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accent1"/>
                </a:solidFill>
              </a:rPr>
              <a:t>Depends on the Currency</a:t>
            </a:r>
          </a:p>
          <a:p>
            <a:pPr marL="314325" indent="-314325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accent1"/>
                </a:solidFill>
              </a:rPr>
              <a:t>Depends on the Market</a:t>
            </a:r>
          </a:p>
          <a:p>
            <a:endParaRPr lang="en-US" sz="24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976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B87778-61AF-D19E-7653-1FBE25FBFC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latin typeface="Poppins Black" panose="00000A00000000000000" pitchFamily="2" charset="0"/>
                <a:cs typeface="Poppins Black" panose="00000A00000000000000" pitchFamily="2" charset="0"/>
              </a:rPr>
              <a:t>Primary Processors of Global US$ Payments</a:t>
            </a:r>
            <a:br>
              <a:rPr lang="en-US" sz="3200" dirty="0">
                <a:latin typeface="Poppins Black" panose="00000A00000000000000" pitchFamily="2" charset="0"/>
                <a:cs typeface="Poppins Black" panose="00000A00000000000000" pitchFamily="2" charset="0"/>
              </a:rPr>
            </a:b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CD9491-E051-1CE8-A114-9FA88E2D3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AA2AD-4ABD-40E1-928E-6C7D7FF4C282}" type="slidenum">
              <a:rPr lang="en-GB" smtClean="0"/>
              <a:t>8</a:t>
            </a:fld>
            <a:endParaRPr lang="en-GB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8F3E418-BF0D-26FF-9E4F-3DC09062E026}"/>
              </a:ext>
            </a:extLst>
          </p:cNvPr>
          <p:cNvSpPr/>
          <p:nvPr/>
        </p:nvSpPr>
        <p:spPr>
          <a:xfrm>
            <a:off x="1817083" y="1460384"/>
            <a:ext cx="5594612" cy="52009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80" dirty="0">
              <a:solidFill>
                <a:schemeClr val="accent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3A04738-6E8C-8712-27A9-264804FFA515}"/>
              </a:ext>
            </a:extLst>
          </p:cNvPr>
          <p:cNvSpPr txBox="1"/>
          <p:nvPr/>
        </p:nvSpPr>
        <p:spPr>
          <a:xfrm>
            <a:off x="2870491" y="1723130"/>
            <a:ext cx="3434358" cy="7017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980" b="1" dirty="0">
                <a:solidFill>
                  <a:schemeClr val="bg1"/>
                </a:solidFill>
              </a:rPr>
              <a:t>The Clearing House (“TCH”)</a:t>
            </a:r>
          </a:p>
          <a:p>
            <a:pPr algn="ctr"/>
            <a:endParaRPr lang="en-US" sz="1980" b="1" dirty="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1BA704-272B-F77B-4268-8513B1309BE7}"/>
              </a:ext>
            </a:extLst>
          </p:cNvPr>
          <p:cNvSpPr txBox="1"/>
          <p:nvPr/>
        </p:nvSpPr>
        <p:spPr>
          <a:xfrm>
            <a:off x="165722" y="4800700"/>
            <a:ext cx="1107020" cy="701731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980" dirty="0">
                <a:solidFill>
                  <a:schemeClr val="bg1"/>
                </a:solidFill>
              </a:rPr>
              <a:t>Usually SWIFT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2C4D5EF-B7A6-3F82-A4CE-088065D94A66}"/>
              </a:ext>
            </a:extLst>
          </p:cNvPr>
          <p:cNvSpPr txBox="1"/>
          <p:nvPr/>
        </p:nvSpPr>
        <p:spPr>
          <a:xfrm>
            <a:off x="7718973" y="4973228"/>
            <a:ext cx="1107020" cy="701731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980" dirty="0">
                <a:solidFill>
                  <a:schemeClr val="bg1"/>
                </a:solidFill>
              </a:rPr>
              <a:t>Usually SWIFT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E93E325-41AC-8CB8-350F-88F44B0F313C}"/>
              </a:ext>
            </a:extLst>
          </p:cNvPr>
          <p:cNvSpPr txBox="1"/>
          <p:nvPr/>
        </p:nvSpPr>
        <p:spPr>
          <a:xfrm>
            <a:off x="2525435" y="2738943"/>
            <a:ext cx="815634" cy="7017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980" dirty="0">
                <a:solidFill>
                  <a:schemeClr val="bg1"/>
                </a:solidFill>
              </a:rPr>
              <a:t>Wells Fargo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04768E3-9AB0-6809-0A3B-0D4B8AEB974F}"/>
              </a:ext>
            </a:extLst>
          </p:cNvPr>
          <p:cNvSpPr txBox="1"/>
          <p:nvPr/>
        </p:nvSpPr>
        <p:spPr>
          <a:xfrm>
            <a:off x="2141478" y="3833027"/>
            <a:ext cx="912273" cy="3970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980" dirty="0">
                <a:solidFill>
                  <a:schemeClr val="bg1"/>
                </a:solidFill>
              </a:rPr>
              <a:t>MUFG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344D97C-342E-C7D9-0EEA-7F8ACE708FE3}"/>
              </a:ext>
            </a:extLst>
          </p:cNvPr>
          <p:cNvSpPr txBox="1"/>
          <p:nvPr/>
        </p:nvSpPr>
        <p:spPr>
          <a:xfrm>
            <a:off x="3784213" y="2948207"/>
            <a:ext cx="1005840" cy="7017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980" dirty="0">
                <a:solidFill>
                  <a:schemeClr val="bg1"/>
                </a:solidFill>
              </a:rPr>
              <a:t>BNY Mellon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C7109BE-D76F-0AC0-17FB-CE3795292763}"/>
              </a:ext>
            </a:extLst>
          </p:cNvPr>
          <p:cNvSpPr txBox="1"/>
          <p:nvPr/>
        </p:nvSpPr>
        <p:spPr>
          <a:xfrm>
            <a:off x="5857923" y="4069641"/>
            <a:ext cx="1129833" cy="3970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980" dirty="0">
                <a:solidFill>
                  <a:schemeClr val="bg1"/>
                </a:solidFill>
              </a:rPr>
              <a:t>Citibank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7C0BC89-2B75-DA3B-B43B-317823376281}"/>
              </a:ext>
            </a:extLst>
          </p:cNvPr>
          <p:cNvSpPr txBox="1"/>
          <p:nvPr/>
        </p:nvSpPr>
        <p:spPr>
          <a:xfrm>
            <a:off x="4043414" y="3992922"/>
            <a:ext cx="1129833" cy="7017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980" dirty="0">
                <a:solidFill>
                  <a:schemeClr val="bg1"/>
                </a:solidFill>
              </a:rPr>
              <a:t>Bank of America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C5D31BD-6147-F656-85C2-39302134673D}"/>
              </a:ext>
            </a:extLst>
          </p:cNvPr>
          <p:cNvSpPr txBox="1"/>
          <p:nvPr/>
        </p:nvSpPr>
        <p:spPr>
          <a:xfrm>
            <a:off x="3690292" y="5424527"/>
            <a:ext cx="1303426" cy="7017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980" dirty="0">
                <a:solidFill>
                  <a:schemeClr val="bg1"/>
                </a:solidFill>
              </a:rPr>
              <a:t>Standard Chartered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509499A-997E-2BF5-DC04-9B076E9515AA}"/>
              </a:ext>
            </a:extLst>
          </p:cNvPr>
          <p:cNvSpPr txBox="1"/>
          <p:nvPr/>
        </p:nvSpPr>
        <p:spPr>
          <a:xfrm>
            <a:off x="5386107" y="3005107"/>
            <a:ext cx="1369391" cy="7017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980" dirty="0">
                <a:solidFill>
                  <a:schemeClr val="bg1"/>
                </a:solidFill>
              </a:rPr>
              <a:t>Deutsche Bank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450B1E4-579B-6046-BAE9-AA2B60F5EC2C}"/>
              </a:ext>
            </a:extLst>
          </p:cNvPr>
          <p:cNvSpPr txBox="1"/>
          <p:nvPr/>
        </p:nvSpPr>
        <p:spPr>
          <a:xfrm>
            <a:off x="2453131" y="4723096"/>
            <a:ext cx="1178440" cy="3970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980" dirty="0">
                <a:solidFill>
                  <a:schemeClr val="bg1"/>
                </a:solidFill>
              </a:rPr>
              <a:t>HSBC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8B1DBEC-C076-58E8-21E0-F9252AB47BD6}"/>
              </a:ext>
            </a:extLst>
          </p:cNvPr>
          <p:cNvSpPr txBox="1"/>
          <p:nvPr/>
        </p:nvSpPr>
        <p:spPr>
          <a:xfrm>
            <a:off x="5380222" y="5065443"/>
            <a:ext cx="1266724" cy="3970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980" dirty="0">
                <a:solidFill>
                  <a:schemeClr val="bg1"/>
                </a:solidFill>
              </a:rPr>
              <a:t>JPMorgan</a:t>
            </a:r>
          </a:p>
        </p:txBody>
      </p:sp>
      <p:sp>
        <p:nvSpPr>
          <p:cNvPr id="20" name="Arrow: Right 19">
            <a:extLst>
              <a:ext uri="{FF2B5EF4-FFF2-40B4-BE49-F238E27FC236}">
                <a16:creationId xmlns:a16="http://schemas.microsoft.com/office/drawing/2014/main" id="{9A77F171-18B5-2AF6-6225-1364DEF576E9}"/>
              </a:ext>
            </a:extLst>
          </p:cNvPr>
          <p:cNvSpPr/>
          <p:nvPr/>
        </p:nvSpPr>
        <p:spPr>
          <a:xfrm>
            <a:off x="0" y="3515264"/>
            <a:ext cx="1774694" cy="7514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980" dirty="0"/>
              <a:t>Incoming $</a:t>
            </a:r>
          </a:p>
        </p:txBody>
      </p:sp>
      <p:sp>
        <p:nvSpPr>
          <p:cNvPr id="21" name="Arrow: Right 20">
            <a:extLst>
              <a:ext uri="{FF2B5EF4-FFF2-40B4-BE49-F238E27FC236}">
                <a16:creationId xmlns:a16="http://schemas.microsoft.com/office/drawing/2014/main" id="{3BBB1812-F6EA-B6D9-FA2C-1AF9800BE6BC}"/>
              </a:ext>
            </a:extLst>
          </p:cNvPr>
          <p:cNvSpPr/>
          <p:nvPr/>
        </p:nvSpPr>
        <p:spPr>
          <a:xfrm>
            <a:off x="7555328" y="3552273"/>
            <a:ext cx="1588672" cy="751405"/>
          </a:xfrm>
          <a:prstGeom prst="rightArrow">
            <a:avLst>
              <a:gd name="adj1" fmla="val 50000"/>
              <a:gd name="adj2" fmla="val 3422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980" dirty="0"/>
              <a:t>Outgoing $</a:t>
            </a:r>
          </a:p>
        </p:txBody>
      </p:sp>
    </p:spTree>
    <p:extLst>
      <p:ext uri="{BB962C8B-B14F-4D97-AF65-F5344CB8AC3E}">
        <p14:creationId xmlns:p14="http://schemas.microsoft.com/office/powerpoint/2010/main" val="36564050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997950" y="7042150"/>
            <a:ext cx="539750" cy="312738"/>
          </a:xfrm>
        </p:spPr>
        <p:txBody>
          <a:bodyPr/>
          <a:lstStyle/>
          <a:p>
            <a:pPr>
              <a:defRPr/>
            </a:pPr>
            <a:fld id="{A14B9CBE-E2BF-4D02-A5BE-9A98A21C9C67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pic>
        <p:nvPicPr>
          <p:cNvPr id="4" name="Picture 4" descr="https://encrypted-tbn3.gstatic.com/images?q=tbn:ANd9GcQvOhZ7NoQm4HBdgskJZSUtfXLR3-au3iwNB5mFigdDTr4w_Z7VUuSANzM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3775" y="2917825"/>
            <a:ext cx="12382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 descr="https://encrypted-tbn0.gstatic.com/images?q=tbn:ANd9GcTQCzcJfhKrv4rew6SiZ7wpHC9--FvGVVBoGIEVT6dm4NbVg3jK9z-sWeg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925" y="3081338"/>
            <a:ext cx="142875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8" descr="https://encrypted-tbn1.gstatic.com/images?q=tbn:ANd9GcRqEoyeHo1ykh_DS-PVYUsPY9yBXNocKlyj4jMYMaNxzDGpyu_V5QwdEI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0600" y="2944813"/>
            <a:ext cx="142875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" descr="https://encrypted-tbn3.gstatic.com/images?q=tbn:ANd9GcQvOhZ7NoQm4HBdgskJZSUtfXLR3-au3iwNB5mFigdDTr4w_Z7VUuSANzM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000" y="2949575"/>
            <a:ext cx="12382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0" descr="https://encrypted-tbn3.gstatic.com/images?q=tbn:ANd9GcSfhMhT10z8I2B2RdD5qF6ICVeThOaVuc-YEifr-fYgZvqtQQ1d8iRlVqI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8425" y="2909888"/>
            <a:ext cx="14287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Arrow Connector 24"/>
          <p:cNvCxnSpPr>
            <a:cxnSpLocks noChangeShapeType="1"/>
          </p:cNvCxnSpPr>
          <p:nvPr/>
        </p:nvCxnSpPr>
        <p:spPr bwMode="auto">
          <a:xfrm flipV="1">
            <a:off x="6810375" y="3533775"/>
            <a:ext cx="638175" cy="4763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Straight Arrow Connector 25"/>
          <p:cNvCxnSpPr>
            <a:cxnSpLocks noChangeShapeType="1"/>
          </p:cNvCxnSpPr>
          <p:nvPr/>
        </p:nvCxnSpPr>
        <p:spPr bwMode="auto">
          <a:xfrm flipV="1">
            <a:off x="5067300" y="3552825"/>
            <a:ext cx="638175" cy="4763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Straight Arrow Connector 26"/>
          <p:cNvCxnSpPr>
            <a:cxnSpLocks noChangeShapeType="1"/>
          </p:cNvCxnSpPr>
          <p:nvPr/>
        </p:nvCxnSpPr>
        <p:spPr bwMode="auto">
          <a:xfrm flipV="1">
            <a:off x="3495675" y="3552825"/>
            <a:ext cx="638175" cy="4763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Straight Arrow Connector 27"/>
          <p:cNvCxnSpPr>
            <a:cxnSpLocks noChangeShapeType="1"/>
          </p:cNvCxnSpPr>
          <p:nvPr/>
        </p:nvCxnSpPr>
        <p:spPr bwMode="auto">
          <a:xfrm flipV="1">
            <a:off x="1695450" y="3543300"/>
            <a:ext cx="638175" cy="4763"/>
          </a:xfrm>
          <a:prstGeom prst="straightConnector1">
            <a:avLst/>
          </a:prstGeom>
          <a:noFill/>
          <a:ln w="38100" algn="ctr">
            <a:solidFill>
              <a:srgbClr val="00006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" name="TextBox 12"/>
          <p:cNvSpPr txBox="1"/>
          <p:nvPr/>
        </p:nvSpPr>
        <p:spPr>
          <a:xfrm>
            <a:off x="2609850" y="828675"/>
            <a:ext cx="3035318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>
                <a:solidFill>
                  <a:srgbClr val="000000"/>
                </a:solidFill>
              </a:rPr>
              <a:t>Basic Wire Transfer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01850" y="2295525"/>
            <a:ext cx="147002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dirty="0">
                <a:solidFill>
                  <a:srgbClr val="000000"/>
                </a:solidFill>
              </a:rPr>
              <a:t>Originating Bank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435600" y="2305050"/>
            <a:ext cx="145097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dirty="0">
                <a:solidFill>
                  <a:srgbClr val="000000"/>
                </a:solidFill>
              </a:rPr>
              <a:t>Beneficiary Bank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683000" y="2276475"/>
            <a:ext cx="164147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dirty="0">
                <a:solidFill>
                  <a:srgbClr val="000000"/>
                </a:solidFill>
              </a:rPr>
              <a:t>Intermediary Bank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85750" y="2295525"/>
            <a:ext cx="140970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dirty="0">
                <a:solidFill>
                  <a:srgbClr val="000000"/>
                </a:solidFill>
              </a:rPr>
              <a:t>Originator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312025" y="2400300"/>
            <a:ext cx="144145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dirty="0">
                <a:solidFill>
                  <a:srgbClr val="000000"/>
                </a:solidFill>
              </a:rPr>
              <a:t>Beneficiary</a:t>
            </a:r>
          </a:p>
        </p:txBody>
      </p:sp>
    </p:spTree>
    <p:extLst>
      <p:ext uri="{BB962C8B-B14F-4D97-AF65-F5344CB8AC3E}">
        <p14:creationId xmlns:p14="http://schemas.microsoft.com/office/powerpoint/2010/main" val="2782006247"/>
      </p:ext>
    </p:extLst>
  </p:cSld>
  <p:clrMapOvr>
    <a:masterClrMapping/>
  </p:clrMapOvr>
</p:sld>
</file>

<file path=ppt/theme/theme1.xml><?xml version="1.0" encoding="utf-8"?>
<a:theme xmlns:a="http://schemas.openxmlformats.org/drawingml/2006/main" name="OECD Africa Academy Theme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ECD Africa Academy Theme" id="{DE495D7A-E94E-47A3-8343-F1FEA1504EF2}" vid="{0CFFD8E2-A64F-4125-B54C-2F2C0FEDCCB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OECD Africa Academy Theme[2167]</Template>
  <TotalTime>1181</TotalTime>
  <Words>1513</Words>
  <Application>Microsoft Office PowerPoint</Application>
  <PresentationFormat>On-screen Show (4:3)</PresentationFormat>
  <Paragraphs>332</Paragraphs>
  <Slides>42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8" baseType="lpstr">
      <vt:lpstr>Arial</vt:lpstr>
      <vt:lpstr>Calibri</vt:lpstr>
      <vt:lpstr>Helvetica 65 Medium</vt:lpstr>
      <vt:lpstr>Poppins Black</vt:lpstr>
      <vt:lpstr>OECD Africa Academy Theme</vt:lpstr>
      <vt:lpstr>Worksheet</vt:lpstr>
      <vt:lpstr>Correspondent Banking – Follow the Money How global payments flow, Evidence collection &amp; Bank collaboration</vt:lpstr>
      <vt:lpstr>Discussion Topics</vt:lpstr>
      <vt:lpstr>PowerPoint Presentation</vt:lpstr>
      <vt:lpstr>PowerPoint Presentation</vt:lpstr>
      <vt:lpstr>PowerPoint Presentation</vt:lpstr>
      <vt:lpstr>Standard Mediums of Exchange </vt:lpstr>
      <vt:lpstr>Major Money Center &amp; Correspondent Banks</vt:lpstr>
      <vt:lpstr>Primary Processors of Global US$ Payments </vt:lpstr>
      <vt:lpstr>PowerPoint Presentation</vt:lpstr>
      <vt:lpstr>PowerPoint Presentation</vt:lpstr>
      <vt:lpstr>PowerPoint Presentation</vt:lpstr>
      <vt:lpstr>PowerPoint Presentation</vt:lpstr>
      <vt:lpstr>The Basic SWIFT Payment Message types Explained</vt:lpstr>
      <vt:lpstr>PowerPoint Presentation</vt:lpstr>
      <vt:lpstr>PowerPoint Presentation</vt:lpstr>
      <vt:lpstr>PowerPoint Presentation</vt:lpstr>
      <vt:lpstr>Examining the Wire</vt:lpstr>
      <vt:lpstr>PowerPoint Presentation</vt:lpstr>
      <vt:lpstr>Contents of a SWIFT MT103/202Cov</vt:lpstr>
      <vt:lpstr>PowerPoint Presentation</vt:lpstr>
      <vt:lpstr>PowerPoint Presentation</vt:lpstr>
      <vt:lpstr>Software Assistance Please…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Common Money Laundering Techniques– Games People (Bad guys) Play</vt:lpstr>
      <vt:lpstr>Spoke and Wheel</vt:lpstr>
      <vt:lpstr>Payment Service Providers &amp; Money Service Businesses</vt:lpstr>
      <vt:lpstr>Facilitators and Anonymity (Lawyers, accountants, back office service providers)</vt:lpstr>
      <vt:lpstr>Let me Do you A Favor (one Entity Sends for another)</vt:lpstr>
      <vt:lpstr>Switch Entities…. Overlap the lifespan of a shell entity, transfer the assets, and continue the movement of funds.  </vt:lpstr>
      <vt:lpstr>Multiple firms with accounts at same bank – Separate the illegal flow using two payments switched inside a bank with a book-to-book transfer.</vt:lpstr>
      <vt:lpstr>Switch Currencies on the wire</vt:lpstr>
      <vt:lpstr>Mexican Diversion</vt:lpstr>
      <vt:lpstr>Virtual Currency</vt:lpstr>
      <vt:lpstr>Hawala</vt:lpstr>
      <vt:lpstr>Loans, Taxes &amp; Transfer Pricing</vt:lpstr>
      <vt:lpstr>Other Schemes/Cases</vt:lpstr>
      <vt:lpstr>If you are interested in exploring the possibilities for collaboration and strengthening your abilities…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Douglas Sloan</dc:creator>
  <cp:lastModifiedBy>Douglas Sloan</cp:lastModifiedBy>
  <cp:revision>45</cp:revision>
  <dcterms:created xsi:type="dcterms:W3CDTF">2018-10-25T16:33:09Z</dcterms:created>
  <dcterms:modified xsi:type="dcterms:W3CDTF">2023-07-03T00:37:22Z</dcterms:modified>
</cp:coreProperties>
</file>