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40"/>
  </p:notesMasterIdLst>
  <p:sldIdLst>
    <p:sldId id="256" r:id="rId5"/>
    <p:sldId id="257" r:id="rId6"/>
    <p:sldId id="296" r:id="rId7"/>
    <p:sldId id="297" r:id="rId8"/>
    <p:sldId id="258" r:id="rId9"/>
    <p:sldId id="264" r:id="rId10"/>
    <p:sldId id="265" r:id="rId11"/>
    <p:sldId id="262" r:id="rId12"/>
    <p:sldId id="294" r:id="rId13"/>
    <p:sldId id="270" r:id="rId14"/>
    <p:sldId id="259" r:id="rId15"/>
    <p:sldId id="282" r:id="rId16"/>
    <p:sldId id="283" r:id="rId17"/>
    <p:sldId id="284" r:id="rId18"/>
    <p:sldId id="285" r:id="rId19"/>
    <p:sldId id="288" r:id="rId20"/>
    <p:sldId id="286" r:id="rId21"/>
    <p:sldId id="260" r:id="rId22"/>
    <p:sldId id="289" r:id="rId23"/>
    <p:sldId id="291" r:id="rId24"/>
    <p:sldId id="290" r:id="rId25"/>
    <p:sldId id="261" r:id="rId26"/>
    <p:sldId id="281" r:id="rId27"/>
    <p:sldId id="275" r:id="rId28"/>
    <p:sldId id="276" r:id="rId29"/>
    <p:sldId id="277" r:id="rId30"/>
    <p:sldId id="295" r:id="rId31"/>
    <p:sldId id="278" r:id="rId32"/>
    <p:sldId id="267" r:id="rId33"/>
    <p:sldId id="263" r:id="rId34"/>
    <p:sldId id="266" r:id="rId35"/>
    <p:sldId id="271" r:id="rId36"/>
    <p:sldId id="273" r:id="rId37"/>
    <p:sldId id="272" r:id="rId38"/>
    <p:sldId id="29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AFEC5-5752-46CF-B623-FE599C7EA73C}" type="datetimeFigureOut">
              <a:rPr lang="en-US" smtClean="0"/>
              <a:pPr/>
              <a:t>7/4/2023</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6382FA-D574-43C3-A577-54DE29E6632E}" type="slidenum">
              <a:rPr lang="es-MX" smtClean="0"/>
              <a:pPr/>
              <a:t>‹#›</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cs typeface="Times New Roman" pitchFamily="18" charset="0"/>
              </a:rPr>
              <a:t>The trend in targeting is to focus on the STR while ignoring the CTR.  </a:t>
            </a:r>
          </a:p>
          <a:p>
            <a:r>
              <a:rPr lang="en-US" sz="1200" dirty="0">
                <a:cs typeface="Times New Roman" pitchFamily="18" charset="0"/>
              </a:rPr>
              <a:t>As we shall see, the CTR is very useful as a targeting tool in its own right.  </a:t>
            </a:r>
          </a:p>
          <a:p>
            <a:r>
              <a:rPr lang="en-US" sz="1200" dirty="0">
                <a:cs typeface="Times New Roman" pitchFamily="18" charset="0"/>
              </a:rPr>
              <a:t>Regardless, the CTR is a necessary adjunct to the STR because the legal requirement for the CTR provides much of the rationale for the filing of the STR.  </a:t>
            </a:r>
          </a:p>
          <a:p>
            <a:endParaRPr lang="en-US" sz="1200" dirty="0">
              <a:cs typeface="Times New Roman" pitchFamily="18" charset="0"/>
            </a:endParaRPr>
          </a:p>
          <a:p>
            <a:r>
              <a:rPr lang="en-US" sz="1200" dirty="0">
                <a:cs typeface="Times New Roman" pitchFamily="18" charset="0"/>
              </a:rPr>
              <a:t>For example, in 2002, STRs filed on BSA/Structuring/Money Laundering violations accounted for 57% of all STRs filed.  </a:t>
            </a:r>
          </a:p>
          <a:p>
            <a:endParaRPr lang="en-US" sz="1200" dirty="0">
              <a:cs typeface="Times New Roman" pitchFamily="18" charset="0"/>
            </a:endParaRPr>
          </a:p>
          <a:p>
            <a:r>
              <a:rPr lang="en-US" sz="1200" dirty="0">
                <a:cs typeface="Times New Roman" pitchFamily="18" charset="0"/>
              </a:rPr>
              <a:t>It is generally accepted that the majority of BSA/Structuring/Money Laundering violations pertain to attempts to structure cash deposits and withdrawals to circumvent the filing of the CTR.  </a:t>
            </a:r>
          </a:p>
          <a:p>
            <a:endParaRPr lang="en-US" sz="1200" dirty="0">
              <a:cs typeface="Times New Roman" pitchFamily="18" charset="0"/>
            </a:endParaRPr>
          </a:p>
          <a:p>
            <a:r>
              <a:rPr lang="en-US" sz="1200" dirty="0">
                <a:cs typeface="Times New Roman" pitchFamily="18" charset="0"/>
              </a:rPr>
              <a:t>Without the legal requirement for the CTR, much of this financial activity would not be noticed by the bank</a:t>
            </a:r>
            <a:endParaRPr lang="es-MX" dirty="0"/>
          </a:p>
        </p:txBody>
      </p:sp>
      <p:sp>
        <p:nvSpPr>
          <p:cNvPr id="4" name="Slide Number Placeholder 3"/>
          <p:cNvSpPr>
            <a:spLocks noGrp="1"/>
          </p:cNvSpPr>
          <p:nvPr>
            <p:ph type="sldNum" sz="quarter" idx="10"/>
          </p:nvPr>
        </p:nvSpPr>
        <p:spPr/>
        <p:txBody>
          <a:bodyPr/>
          <a:lstStyle/>
          <a:p>
            <a:fld id="{4A6382FA-D574-43C3-A577-54DE29E6632E}" type="slidenum">
              <a:rPr lang="es-MX" smtClean="0"/>
              <a:pPr/>
              <a:t>31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cs typeface="Times New Roman" pitchFamily="18" charset="0"/>
              </a:rPr>
              <a:t>In some ways CTRs are better suited for types of reactive and proactive targeting and trends and pattern analysis.  CTRs can be used to compare the financial activity of types of businesses or financial institutions within a geographic area.  Creating these profiles is a useful way of targeting or making analytical judgments with respect to the legitimacy of a business.  Businesses or individuals whose activity stands out in comparison with other businesses are more likely to involved in illicit activity and should be looked at more closely.</a:t>
            </a:r>
          </a:p>
          <a:p>
            <a:pPr algn="just"/>
            <a:r>
              <a:rPr lang="en-US" sz="1200" dirty="0">
                <a:cs typeface="Times New Roman" pitchFamily="18" charset="0"/>
              </a:rPr>
              <a:t> </a:t>
            </a:r>
          </a:p>
          <a:p>
            <a:pPr algn="just"/>
            <a:r>
              <a:rPr lang="en-US" sz="1200" dirty="0">
                <a:cs typeface="Times New Roman" pitchFamily="18" charset="0"/>
              </a:rPr>
              <a:t>In addition, other types of profiles can be created with CTRs also.  For example, looking for certain types of indicators of suspicious activity:</a:t>
            </a:r>
          </a:p>
          <a:p>
            <a:pPr algn="just"/>
            <a:r>
              <a:rPr lang="en-US" sz="1200" dirty="0">
                <a:cs typeface="Times New Roman" pitchFamily="18" charset="0"/>
              </a:rPr>
              <a:t> </a:t>
            </a:r>
          </a:p>
          <a:p>
            <a:pPr algn="just"/>
            <a:r>
              <a:rPr lang="en-US" sz="1200" dirty="0">
                <a:latin typeface="Wingdings" pitchFamily="2" charset="2"/>
                <a:cs typeface="Times New Roman" pitchFamily="18" charset="0"/>
              </a:rPr>
              <a:t>§</a:t>
            </a:r>
            <a:r>
              <a:rPr lang="en-US" sz="1200" dirty="0">
                <a:cs typeface="Times New Roman" pitchFamily="18" charset="0"/>
              </a:rPr>
              <a:t>    Comparison of CTRs filed on same subject by different banks shows discrepancies, </a:t>
            </a:r>
            <a:r>
              <a:rPr lang="en-US" sz="1200" dirty="0" err="1">
                <a:cs typeface="Times New Roman" pitchFamily="18" charset="0"/>
              </a:rPr>
              <a:t>e.g</a:t>
            </a:r>
            <a:r>
              <a:rPr lang="en-US" sz="1200" dirty="0">
                <a:cs typeface="Times New Roman" pitchFamily="18" charset="0"/>
              </a:rPr>
              <a:t>, different occupation, addresses, DOB, identification etc.</a:t>
            </a:r>
            <a:r>
              <a:rPr lang="en-US" sz="1200" dirty="0"/>
              <a:t> </a:t>
            </a:r>
            <a:endParaRPr lang="en-US" sz="1200" dirty="0">
              <a:cs typeface="Times New Roman" pitchFamily="18" charset="0"/>
            </a:endParaRPr>
          </a:p>
          <a:p>
            <a:pPr algn="just"/>
            <a:r>
              <a:rPr lang="en-US" sz="1200" dirty="0">
                <a:latin typeface="Wingdings" pitchFamily="2" charset="2"/>
                <a:cs typeface="Times New Roman" pitchFamily="18" charset="0"/>
              </a:rPr>
              <a:t>§</a:t>
            </a:r>
            <a:r>
              <a:rPr lang="en-US" sz="1200" dirty="0">
                <a:cs typeface="Times New Roman" pitchFamily="18" charset="0"/>
              </a:rPr>
              <a:t>         Holding bank accounts at more than one financial institution</a:t>
            </a:r>
          </a:p>
          <a:p>
            <a:r>
              <a:rPr lang="en-US" sz="1200" dirty="0">
                <a:cs typeface="Times New Roman" pitchFamily="18" charset="0"/>
              </a:rPr>
              <a:t>      Making transactions at more than one branch of one or more financial institutions on the same or consecutive days.</a:t>
            </a:r>
            <a:r>
              <a:rPr lang="en-US" sz="1200" dirty="0"/>
              <a:t> </a:t>
            </a:r>
          </a:p>
          <a:p>
            <a:endParaRPr lang="es-MX" dirty="0"/>
          </a:p>
        </p:txBody>
      </p:sp>
      <p:sp>
        <p:nvSpPr>
          <p:cNvPr id="4" name="Slide Number Placeholder 3"/>
          <p:cNvSpPr>
            <a:spLocks noGrp="1"/>
          </p:cNvSpPr>
          <p:nvPr>
            <p:ph type="sldNum" sz="quarter" idx="10"/>
          </p:nvPr>
        </p:nvSpPr>
        <p:spPr/>
        <p:txBody>
          <a:bodyPr/>
          <a:lstStyle/>
          <a:p>
            <a:fld id="{4A6382FA-D574-43C3-A577-54DE29E6632E}" type="slidenum">
              <a:rPr lang="es-MX" smtClean="0"/>
              <a:pPr/>
              <a:t>33</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dirty="0">
                <a:cs typeface="Times New Roman" pitchFamily="18" charset="0"/>
              </a:rPr>
              <a:t>In contrast, STRs are not as conducive for the creation of profiles by the law enforcement analyst.  </a:t>
            </a:r>
          </a:p>
          <a:p>
            <a:pPr algn="just"/>
            <a:endParaRPr lang="en-US" sz="1200" dirty="0">
              <a:cs typeface="Times New Roman" pitchFamily="18" charset="0"/>
            </a:endParaRPr>
          </a:p>
          <a:p>
            <a:pPr algn="just"/>
            <a:r>
              <a:rPr lang="en-US" sz="1200" dirty="0">
                <a:cs typeface="Times New Roman" pitchFamily="18" charset="0"/>
              </a:rPr>
              <a:t>It is up to the reporting financial institution to create the profile by examining the activity of a client.  </a:t>
            </a:r>
          </a:p>
          <a:p>
            <a:pPr algn="just"/>
            <a:endParaRPr lang="en-US" sz="1200" dirty="0">
              <a:cs typeface="Times New Roman" pitchFamily="18" charset="0"/>
            </a:endParaRPr>
          </a:p>
          <a:p>
            <a:pPr algn="just"/>
            <a:r>
              <a:rPr lang="en-US" sz="1200" dirty="0">
                <a:cs typeface="Times New Roman" pitchFamily="18" charset="0"/>
              </a:rPr>
              <a:t>However, the bank does not have the ability to examine the activity conducted by the client through other financial institutions. </a:t>
            </a:r>
          </a:p>
          <a:p>
            <a:pPr algn="just"/>
            <a:endParaRPr lang="en-US" sz="1200" dirty="0">
              <a:cs typeface="Times New Roman" pitchFamily="18" charset="0"/>
            </a:endParaRPr>
          </a:p>
          <a:p>
            <a:pPr algn="just"/>
            <a:r>
              <a:rPr lang="en-US" sz="1200" dirty="0">
                <a:cs typeface="Times New Roman" pitchFamily="18" charset="0"/>
              </a:rPr>
              <a:t>Therefore, the analyst can use the CTR to develop targets and to compliment STRs by providing additional information that may be occurring in other banks but not reported as suspicious by those banks.</a:t>
            </a:r>
            <a:endParaRPr lang="es-MX" dirty="0"/>
          </a:p>
        </p:txBody>
      </p:sp>
      <p:sp>
        <p:nvSpPr>
          <p:cNvPr id="4" name="Slide Number Placeholder 3"/>
          <p:cNvSpPr>
            <a:spLocks noGrp="1"/>
          </p:cNvSpPr>
          <p:nvPr>
            <p:ph type="sldNum" sz="quarter" idx="10"/>
          </p:nvPr>
        </p:nvSpPr>
        <p:spPr/>
        <p:txBody>
          <a:bodyPr/>
          <a:lstStyle/>
          <a:p>
            <a:fld id="{4A6382FA-D574-43C3-A577-54DE29E6632E}" type="slidenum">
              <a:rPr lang="es-MX" smtClean="0"/>
              <a:pPr/>
              <a:t>34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8B5378-FACF-44B0-AC99-8AC4DAC03B83}"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7896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C8A13-5372-40ED-8084-1C5B7C7AD349}" type="datetime4">
              <a:rPr lang="en-US" smtClean="0"/>
              <a:pPr/>
              <a:t>July 4,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28000050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EC8A13-5372-40ED-8084-1C5B7C7AD349}"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23098959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EC8A13-5372-40ED-8084-1C5B7C7AD349}"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937143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C8A13-5372-40ED-8084-1C5B7C7AD349}"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16704090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EC8A13-5372-40ED-8084-1C5B7C7AD349}" type="datetime4">
              <a:rPr lang="en-US" smtClean="0"/>
              <a:pPr/>
              <a:t>July 4, 2023</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4823374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EC8A13-5372-40ED-8084-1C5B7C7AD349}" type="datetime4">
              <a:rPr lang="en-US" smtClean="0"/>
              <a:pPr/>
              <a:t>July 4, 2023</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349428143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6C3A0-AA72-49CC-95E4-196065DBA5DC}"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318244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9F995-2EBB-402F-9195-64F00BABB6B9}"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60951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078147F-189F-4FFA-A267-369D34AB584A}"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228388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183AE-9AD8-46D5-874E-60D4A6970565}" type="datetime4">
              <a:rPr lang="en-US" smtClean="0"/>
              <a:pPr/>
              <a:t>July 4,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138792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AC96ED-90D1-4C2C-BE67-1B455005EE39}" type="datetime4">
              <a:rPr lang="en-US" smtClean="0"/>
              <a:pPr/>
              <a:t>July 4,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74318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BDF3F-7F03-4990-88EB-58127F30DD01}" type="datetime4">
              <a:rPr lang="en-US" smtClean="0"/>
              <a:pPr/>
              <a:t>July 4, 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361944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FEEA5EA-0B3C-45C7-93F5-09A69215F3FC}" type="datetime4">
              <a:rPr lang="en-US" smtClean="0"/>
              <a:pPr/>
              <a:t>July 4, 2023</a:t>
            </a:fld>
            <a:endParaRPr lang="en-US"/>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2675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C492AC-1C5B-4DA0-B959-2243B380DA0E}" type="datetime4">
              <a:rPr lang="en-US" smtClean="0"/>
              <a:pPr/>
              <a:t>July 4, 2023</a:t>
            </a:fld>
            <a:endParaRPr lang="en-US"/>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389110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4F1F188-69E7-491E-AF52-6352FE9B2C64}" type="datetime4">
              <a:rPr lang="en-US" smtClean="0"/>
              <a:pPr/>
              <a:t>July 4, 2023</a:t>
            </a:fld>
            <a:endParaRPr lang="en-US"/>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199008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0DAF0F-35C9-4DB2-B503-DAAC36D2EE47}" type="datetime4">
              <a:rPr lang="en-US" smtClean="0"/>
              <a:pPr/>
              <a:t>July 4,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31537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EC8A13-5372-40ED-8084-1C5B7C7AD349}" type="datetime4">
              <a:rPr lang="en-US" smtClean="0"/>
              <a:pPr/>
              <a:t>July 4, 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744759D-0EFF-4FB2-9CCE-04E00944F0FE}" type="slidenum">
              <a:rPr lang="en-US" smtClean="0"/>
              <a:pPr/>
              <a:t>‹#›</a:t>
            </a:fld>
            <a:endParaRPr lang="en-US"/>
          </a:p>
        </p:txBody>
      </p:sp>
    </p:spTree>
    <p:extLst>
      <p:ext uri="{BB962C8B-B14F-4D97-AF65-F5344CB8AC3E}">
        <p14:creationId xmlns:p14="http://schemas.microsoft.com/office/powerpoint/2010/main" val="3343182762"/>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Transactional Analysis</a:t>
            </a:r>
          </a:p>
        </p:txBody>
      </p:sp>
      <p:sp>
        <p:nvSpPr>
          <p:cNvPr id="3" name="Subtitle 2"/>
          <p:cNvSpPr>
            <a:spLocks noGrp="1"/>
          </p:cNvSpPr>
          <p:nvPr>
            <p:ph type="subTitle" idx="1"/>
          </p:nvPr>
        </p:nvSpPr>
        <p:spPr/>
        <p:txBody>
          <a:bodyPr/>
          <a:lstStyle/>
          <a:p>
            <a:r>
              <a:rPr lang="en-US" dirty="0"/>
              <a:t>Financial Records and Threshold Reports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You Look For?</a:t>
            </a:r>
          </a:p>
        </p:txBody>
      </p:sp>
      <p:sp>
        <p:nvSpPr>
          <p:cNvPr id="4" name="Content Placeholder 2"/>
          <p:cNvSpPr>
            <a:spLocks noGrp="1"/>
          </p:cNvSpPr>
          <p:nvPr>
            <p:ph idx="1"/>
          </p:nvPr>
        </p:nvSpPr>
        <p:spPr>
          <a:xfrm>
            <a:off x="533400" y="2057400"/>
            <a:ext cx="8248708" cy="4429151"/>
          </a:xfrm>
        </p:spPr>
        <p:txBody>
          <a:bodyPr>
            <a:normAutofit/>
          </a:bodyPr>
          <a:lstStyle/>
          <a:p>
            <a:pPr>
              <a:buNone/>
            </a:pPr>
            <a:r>
              <a:rPr lang="en-US" dirty="0"/>
              <a:t>	Identifies unusual patterns in the:</a:t>
            </a:r>
          </a:p>
          <a:p>
            <a:pPr>
              <a:buNone/>
            </a:pPr>
            <a:endParaRPr lang="en-US" dirty="0"/>
          </a:p>
          <a:p>
            <a:r>
              <a:rPr lang="en-US" dirty="0"/>
              <a:t> volume, 		</a:t>
            </a:r>
            <a:endParaRPr lang="en-US" sz="2200" i="1" dirty="0"/>
          </a:p>
          <a:p>
            <a:r>
              <a:rPr lang="en-US" dirty="0"/>
              <a:t> value,				</a:t>
            </a:r>
            <a:endParaRPr lang="en-US" sz="2600" dirty="0"/>
          </a:p>
          <a:p>
            <a:r>
              <a:rPr lang="en-US" dirty="0"/>
              <a:t> or  velocity		</a:t>
            </a:r>
            <a:endParaRPr lang="en-US" sz="2200" i="1" dirty="0"/>
          </a:p>
          <a:p>
            <a:pPr algn="ctr">
              <a:buNone/>
            </a:pPr>
            <a:endParaRPr lang="en-US" dirty="0"/>
          </a:p>
          <a:p>
            <a:pPr algn="ctr">
              <a:buNone/>
            </a:pPr>
            <a:r>
              <a:rPr lang="en-US" dirty="0"/>
              <a:t>of  transactions  in  individual  or  multiple  accounts over  a  specific  period  of  time.</a:t>
            </a:r>
          </a:p>
          <a:p>
            <a:endParaRPr lang="en-US" dirty="0"/>
          </a:p>
        </p:txBody>
      </p:sp>
      <p:pic>
        <p:nvPicPr>
          <p:cNvPr id="5" name="Picture 4" descr="waterfall.bmp"/>
          <p:cNvPicPr>
            <a:picLocks noChangeAspect="1"/>
          </p:cNvPicPr>
          <p:nvPr/>
        </p:nvPicPr>
        <p:blipFill>
          <a:blip r:embed="rId2"/>
          <a:srcRect/>
          <a:stretch>
            <a:fillRect/>
          </a:stretch>
        </p:blipFill>
        <p:spPr bwMode="auto">
          <a:xfrm>
            <a:off x="6553200" y="2667000"/>
            <a:ext cx="1314450" cy="2362200"/>
          </a:xfrm>
          <a:prstGeom prst="rect">
            <a:avLst/>
          </a:prstGeom>
          <a:noFill/>
          <a:ln w="9525">
            <a:noFill/>
            <a:miter lim="800000"/>
            <a:headEnd/>
            <a:tailEnd/>
          </a:ln>
        </p:spPr>
      </p:pic>
      <p:sp>
        <p:nvSpPr>
          <p:cNvPr id="6" name="TextBox 6"/>
          <p:cNvSpPr txBox="1">
            <a:spLocks noChangeArrowheads="1"/>
          </p:cNvSpPr>
          <p:nvPr/>
        </p:nvSpPr>
        <p:spPr bwMode="auto">
          <a:xfrm>
            <a:off x="6858000" y="32004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7" name="TextBox 8"/>
          <p:cNvSpPr txBox="1">
            <a:spLocks noChangeArrowheads="1"/>
          </p:cNvSpPr>
          <p:nvPr/>
        </p:nvSpPr>
        <p:spPr bwMode="auto">
          <a:xfrm>
            <a:off x="6858000" y="35052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8" name="TextBox 10"/>
          <p:cNvSpPr txBox="1">
            <a:spLocks noChangeArrowheads="1"/>
          </p:cNvSpPr>
          <p:nvPr/>
        </p:nvSpPr>
        <p:spPr bwMode="auto">
          <a:xfrm>
            <a:off x="6781800" y="41148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9" name="TextBox 12"/>
          <p:cNvSpPr txBox="1">
            <a:spLocks noChangeArrowheads="1"/>
          </p:cNvSpPr>
          <p:nvPr/>
        </p:nvSpPr>
        <p:spPr bwMode="auto">
          <a:xfrm>
            <a:off x="7010400" y="41148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0" name="TextBox 13"/>
          <p:cNvSpPr txBox="1">
            <a:spLocks noChangeArrowheads="1"/>
          </p:cNvSpPr>
          <p:nvPr/>
        </p:nvSpPr>
        <p:spPr bwMode="auto">
          <a:xfrm>
            <a:off x="6858000" y="43434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1" name="TextBox 14"/>
          <p:cNvSpPr txBox="1">
            <a:spLocks noChangeArrowheads="1"/>
          </p:cNvSpPr>
          <p:nvPr/>
        </p:nvSpPr>
        <p:spPr bwMode="auto">
          <a:xfrm>
            <a:off x="6858000" y="47244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2" name="TextBox 15"/>
          <p:cNvSpPr txBox="1">
            <a:spLocks noChangeArrowheads="1"/>
          </p:cNvSpPr>
          <p:nvPr/>
        </p:nvSpPr>
        <p:spPr bwMode="auto">
          <a:xfrm>
            <a:off x="7239000" y="41148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3" name="TextBox 16"/>
          <p:cNvSpPr txBox="1">
            <a:spLocks noChangeArrowheads="1"/>
          </p:cNvSpPr>
          <p:nvPr/>
        </p:nvSpPr>
        <p:spPr bwMode="auto">
          <a:xfrm>
            <a:off x="6553200" y="46482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4" name="TextBox 18"/>
          <p:cNvSpPr txBox="1">
            <a:spLocks noChangeArrowheads="1"/>
          </p:cNvSpPr>
          <p:nvPr/>
        </p:nvSpPr>
        <p:spPr bwMode="auto">
          <a:xfrm>
            <a:off x="7086600" y="35052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5" name="TextBox 19"/>
          <p:cNvSpPr txBox="1">
            <a:spLocks noChangeArrowheads="1"/>
          </p:cNvSpPr>
          <p:nvPr/>
        </p:nvSpPr>
        <p:spPr bwMode="auto">
          <a:xfrm>
            <a:off x="6858000" y="38100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6" name="TextBox 20"/>
          <p:cNvSpPr txBox="1">
            <a:spLocks noChangeArrowheads="1"/>
          </p:cNvSpPr>
          <p:nvPr/>
        </p:nvSpPr>
        <p:spPr bwMode="auto">
          <a:xfrm>
            <a:off x="7086600" y="44958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7" name="TextBox 18"/>
          <p:cNvSpPr txBox="1">
            <a:spLocks noChangeArrowheads="1"/>
          </p:cNvSpPr>
          <p:nvPr/>
        </p:nvSpPr>
        <p:spPr bwMode="auto">
          <a:xfrm>
            <a:off x="7239000" y="36576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18" name="TextBox 18"/>
          <p:cNvSpPr txBox="1">
            <a:spLocks noChangeArrowheads="1"/>
          </p:cNvSpPr>
          <p:nvPr/>
        </p:nvSpPr>
        <p:spPr bwMode="auto">
          <a:xfrm>
            <a:off x="7239000" y="3276600"/>
            <a:ext cx="268288" cy="276225"/>
          </a:xfrm>
          <a:prstGeom prst="rect">
            <a:avLst/>
          </a:prstGeom>
          <a:noFill/>
          <a:ln w="9525">
            <a:noFill/>
            <a:miter lim="800000"/>
            <a:headEnd/>
            <a:tailEnd/>
          </a:ln>
        </p:spPr>
        <p:txBody>
          <a:bodyPr wrap="none">
            <a:spAutoFit/>
          </a:bodyPr>
          <a:lstStyle/>
          <a:p>
            <a:r>
              <a:rPr lang="es-MX" sz="1200" b="1" dirty="0">
                <a:latin typeface="Cambria" pitchFamily="18" charset="0"/>
              </a:rPr>
              <a:t>$</a:t>
            </a:r>
          </a:p>
        </p:txBody>
      </p:sp>
      <p:sp>
        <p:nvSpPr>
          <p:cNvPr id="19" name="TextBox 18"/>
          <p:cNvSpPr txBox="1">
            <a:spLocks noChangeArrowheads="1"/>
          </p:cNvSpPr>
          <p:nvPr/>
        </p:nvSpPr>
        <p:spPr bwMode="auto">
          <a:xfrm>
            <a:off x="7162800" y="42672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
        <p:nvSpPr>
          <p:cNvPr id="20" name="TextBox 18"/>
          <p:cNvSpPr txBox="1">
            <a:spLocks noChangeArrowheads="1"/>
          </p:cNvSpPr>
          <p:nvPr/>
        </p:nvSpPr>
        <p:spPr bwMode="auto">
          <a:xfrm>
            <a:off x="7162800" y="3810000"/>
            <a:ext cx="268288" cy="276225"/>
          </a:xfrm>
          <a:prstGeom prst="rect">
            <a:avLst/>
          </a:prstGeom>
          <a:noFill/>
          <a:ln w="9525">
            <a:noFill/>
            <a:miter lim="800000"/>
            <a:headEnd/>
            <a:tailEnd/>
          </a:ln>
        </p:spPr>
        <p:txBody>
          <a:bodyPr wrap="none">
            <a:spAutoFit/>
          </a:bodyPr>
          <a:lstStyle/>
          <a:p>
            <a:r>
              <a:rPr lang="es-MX" sz="1200" b="1" dirty="0">
                <a:latin typeface="Cambria" pitchFamily="18" charset="0"/>
              </a:rPr>
              <a:t>$</a:t>
            </a:r>
          </a:p>
        </p:txBody>
      </p:sp>
      <p:sp>
        <p:nvSpPr>
          <p:cNvPr id="21" name="TextBox 18"/>
          <p:cNvSpPr txBox="1">
            <a:spLocks noChangeArrowheads="1"/>
          </p:cNvSpPr>
          <p:nvPr/>
        </p:nvSpPr>
        <p:spPr bwMode="auto">
          <a:xfrm>
            <a:off x="6934200" y="3962400"/>
            <a:ext cx="268288" cy="276225"/>
          </a:xfrm>
          <a:prstGeom prst="rect">
            <a:avLst/>
          </a:prstGeom>
          <a:noFill/>
          <a:ln w="9525">
            <a:noFill/>
            <a:miter lim="800000"/>
            <a:headEnd/>
            <a:tailEnd/>
          </a:ln>
        </p:spPr>
        <p:txBody>
          <a:bodyPr wrap="none">
            <a:spAutoFit/>
          </a:bodyPr>
          <a:lstStyle/>
          <a:p>
            <a:r>
              <a:rPr lang="es-MX" sz="1200" b="1">
                <a:latin typeface="Cambria"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Volume</a:t>
            </a:r>
          </a:p>
        </p:txBody>
      </p:sp>
      <p:sp>
        <p:nvSpPr>
          <p:cNvPr id="3" name="Content Placeholder 2"/>
          <p:cNvSpPr>
            <a:spLocks noGrp="1"/>
          </p:cNvSpPr>
          <p:nvPr>
            <p:ph idx="1"/>
          </p:nvPr>
        </p:nvSpPr>
        <p:spPr>
          <a:xfrm>
            <a:off x="466696" y="685800"/>
            <a:ext cx="5934104" cy="6019800"/>
          </a:xfrm>
        </p:spPr>
        <p:txBody>
          <a:bodyPr>
            <a:normAutofit/>
          </a:bodyPr>
          <a:lstStyle/>
          <a:p>
            <a:r>
              <a:rPr lang="en-US" dirty="0"/>
              <a:t>Measures the amount of the account balance over time.</a:t>
            </a:r>
          </a:p>
          <a:p>
            <a:pPr lvl="1"/>
            <a:r>
              <a:rPr lang="en-US" dirty="0"/>
              <a:t>Average highs and lows.</a:t>
            </a:r>
          </a:p>
          <a:p>
            <a:pPr lvl="1"/>
            <a:r>
              <a:rPr lang="en-US" dirty="0"/>
              <a:t>Includes periods of dormancy and activity.</a:t>
            </a:r>
          </a:p>
          <a:p>
            <a:r>
              <a:rPr lang="en-US" dirty="0"/>
              <a:t>Measures the amount of the types of multiple transactions over time.</a:t>
            </a:r>
          </a:p>
          <a:p>
            <a:pPr lvl="1"/>
            <a:r>
              <a:rPr lang="en-US" dirty="0"/>
              <a:t>Patterns of total deposits</a:t>
            </a:r>
          </a:p>
          <a:p>
            <a:pPr lvl="1"/>
            <a:r>
              <a:rPr lang="en-US" dirty="0"/>
              <a:t>Patterns of total withdrawals.</a:t>
            </a:r>
          </a:p>
          <a:p>
            <a:pPr lvl="1"/>
            <a:r>
              <a:rPr lang="en-US" dirty="0"/>
              <a:t>Patterns of wire transfers.   </a:t>
            </a:r>
          </a:p>
        </p:txBody>
      </p:sp>
      <p:pic>
        <p:nvPicPr>
          <p:cNvPr id="3074" name="Picture 2" descr="C:\Documents and Settings\Administrator\Local Settings\Temporary Internet Files\Content.IE5\1Q130KGE\MP900437201[1].jpg"/>
          <p:cNvPicPr>
            <a:picLocks noChangeAspect="1" noChangeArrowheads="1"/>
          </p:cNvPicPr>
          <p:nvPr/>
        </p:nvPicPr>
        <p:blipFill>
          <a:blip r:embed="rId2" cstate="print"/>
          <a:srcRect/>
          <a:stretch>
            <a:fillRect/>
          </a:stretch>
        </p:blipFill>
        <p:spPr bwMode="auto">
          <a:xfrm>
            <a:off x="6096000" y="1066800"/>
            <a:ext cx="2840736" cy="4267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Volume 1 – Account Balance</a:t>
            </a:r>
          </a:p>
        </p:txBody>
      </p:sp>
      <p:graphicFrame>
        <p:nvGraphicFramePr>
          <p:cNvPr id="7" name="Content Placeholder 6"/>
          <p:cNvGraphicFramePr>
            <a:graphicFrameLocks noGrp="1"/>
          </p:cNvGraphicFramePr>
          <p:nvPr>
            <p:ph idx="1"/>
          </p:nvPr>
        </p:nvGraphicFramePr>
        <p:xfrm>
          <a:off x="457200" y="1600200"/>
          <a:ext cx="8248650" cy="5090160"/>
        </p:xfrm>
        <a:graphic>
          <a:graphicData uri="http://schemas.openxmlformats.org/drawingml/2006/table">
            <a:tbl>
              <a:tblPr firstRow="1" bandRow="1">
                <a:tableStyleId>{5C22544A-7EE6-4342-B048-85BDC9FD1C3A}</a:tableStyleId>
              </a:tblPr>
              <a:tblGrid>
                <a:gridCol w="2749550">
                  <a:extLst>
                    <a:ext uri="{9D8B030D-6E8A-4147-A177-3AD203B41FA5}">
                      <a16:colId xmlns:a16="http://schemas.microsoft.com/office/drawing/2014/main" val="20000"/>
                    </a:ext>
                  </a:extLst>
                </a:gridCol>
                <a:gridCol w="2749550">
                  <a:extLst>
                    <a:ext uri="{9D8B030D-6E8A-4147-A177-3AD203B41FA5}">
                      <a16:colId xmlns:a16="http://schemas.microsoft.com/office/drawing/2014/main" val="20001"/>
                    </a:ext>
                  </a:extLst>
                </a:gridCol>
                <a:gridCol w="2749550">
                  <a:extLst>
                    <a:ext uri="{9D8B030D-6E8A-4147-A177-3AD203B41FA5}">
                      <a16:colId xmlns:a16="http://schemas.microsoft.com/office/drawing/2014/main" val="20002"/>
                    </a:ext>
                  </a:extLst>
                </a:gridCol>
              </a:tblGrid>
              <a:tr h="370840">
                <a:tc>
                  <a:txBody>
                    <a:bodyPr/>
                    <a:lstStyle/>
                    <a:p>
                      <a:pPr algn="ctr"/>
                      <a:r>
                        <a:rPr lang="en-US" dirty="0"/>
                        <a:t>Month</a:t>
                      </a:r>
                    </a:p>
                  </a:txBody>
                  <a:tcPr/>
                </a:tc>
                <a:tc>
                  <a:txBody>
                    <a:bodyPr/>
                    <a:lstStyle/>
                    <a:p>
                      <a:pPr algn="ctr"/>
                      <a:r>
                        <a:rPr lang="en-US" dirty="0"/>
                        <a:t>Low  Account  Balance</a:t>
                      </a:r>
                    </a:p>
                  </a:txBody>
                  <a:tcPr/>
                </a:tc>
                <a:tc>
                  <a:txBody>
                    <a:bodyPr/>
                    <a:lstStyle/>
                    <a:p>
                      <a:pPr algn="ctr"/>
                      <a:r>
                        <a:rPr lang="en-US" dirty="0"/>
                        <a:t>High  Account  Balance</a:t>
                      </a:r>
                    </a:p>
                  </a:txBody>
                  <a:tcPr/>
                </a:tc>
                <a:extLst>
                  <a:ext uri="{0D108BD9-81ED-4DB2-BD59-A6C34878D82A}">
                    <a16:rowId xmlns:a16="http://schemas.microsoft.com/office/drawing/2014/main" val="10000"/>
                  </a:ext>
                </a:extLst>
              </a:tr>
              <a:tr h="370840">
                <a:tc>
                  <a:txBody>
                    <a:bodyPr/>
                    <a:lstStyle/>
                    <a:p>
                      <a:pPr algn="ctr"/>
                      <a:r>
                        <a:rPr lang="en-US" dirty="0"/>
                        <a:t>January</a:t>
                      </a:r>
                    </a:p>
                  </a:txBody>
                  <a:tcPr/>
                </a:tc>
                <a:tc>
                  <a:txBody>
                    <a:bodyPr/>
                    <a:lstStyle/>
                    <a:p>
                      <a:pPr algn="ctr"/>
                      <a:r>
                        <a:rPr lang="en-US" dirty="0"/>
                        <a:t>$339.84</a:t>
                      </a:r>
                    </a:p>
                  </a:txBody>
                  <a:tcPr/>
                </a:tc>
                <a:tc>
                  <a:txBody>
                    <a:bodyPr/>
                    <a:lstStyle/>
                    <a:p>
                      <a:pPr algn="r"/>
                      <a:r>
                        <a:rPr lang="en-US" dirty="0"/>
                        <a:t>$2,348.63</a:t>
                      </a:r>
                    </a:p>
                  </a:txBody>
                  <a:tcPr/>
                </a:tc>
                <a:extLst>
                  <a:ext uri="{0D108BD9-81ED-4DB2-BD59-A6C34878D82A}">
                    <a16:rowId xmlns:a16="http://schemas.microsoft.com/office/drawing/2014/main" val="10001"/>
                  </a:ext>
                </a:extLst>
              </a:tr>
              <a:tr h="370840">
                <a:tc>
                  <a:txBody>
                    <a:bodyPr/>
                    <a:lstStyle/>
                    <a:p>
                      <a:pPr algn="ctr"/>
                      <a:r>
                        <a:rPr lang="en-US" dirty="0"/>
                        <a:t>February</a:t>
                      </a:r>
                    </a:p>
                  </a:txBody>
                  <a:tcPr/>
                </a:tc>
                <a:tc>
                  <a:txBody>
                    <a:bodyPr/>
                    <a:lstStyle/>
                    <a:p>
                      <a:pPr algn="ctr"/>
                      <a:r>
                        <a:rPr lang="en-US" dirty="0"/>
                        <a:t>$219.27</a:t>
                      </a:r>
                    </a:p>
                  </a:txBody>
                  <a:tcPr/>
                </a:tc>
                <a:tc>
                  <a:txBody>
                    <a:bodyPr/>
                    <a:lstStyle/>
                    <a:p>
                      <a:pPr algn="r"/>
                      <a:r>
                        <a:rPr lang="en-US" dirty="0"/>
                        <a:t>$2,253.83</a:t>
                      </a:r>
                    </a:p>
                  </a:txBody>
                  <a:tcPr/>
                </a:tc>
                <a:extLst>
                  <a:ext uri="{0D108BD9-81ED-4DB2-BD59-A6C34878D82A}">
                    <a16:rowId xmlns:a16="http://schemas.microsoft.com/office/drawing/2014/main" val="10002"/>
                  </a:ext>
                </a:extLst>
              </a:tr>
              <a:tr h="370840">
                <a:tc>
                  <a:txBody>
                    <a:bodyPr/>
                    <a:lstStyle/>
                    <a:p>
                      <a:pPr algn="ctr"/>
                      <a:r>
                        <a:rPr lang="en-US" dirty="0"/>
                        <a:t>March</a:t>
                      </a:r>
                    </a:p>
                  </a:txBody>
                  <a:tcPr/>
                </a:tc>
                <a:tc>
                  <a:txBody>
                    <a:bodyPr/>
                    <a:lstStyle/>
                    <a:p>
                      <a:pPr algn="ctr"/>
                      <a:r>
                        <a:rPr lang="en-US" dirty="0"/>
                        <a:t>$230.78</a:t>
                      </a:r>
                    </a:p>
                  </a:txBody>
                  <a:tcPr/>
                </a:tc>
                <a:tc>
                  <a:txBody>
                    <a:bodyPr/>
                    <a:lstStyle/>
                    <a:p>
                      <a:pPr algn="r"/>
                      <a:r>
                        <a:rPr lang="en-US" dirty="0"/>
                        <a:t>$52,238.36</a:t>
                      </a:r>
                    </a:p>
                  </a:txBody>
                  <a:tcPr/>
                </a:tc>
                <a:extLst>
                  <a:ext uri="{0D108BD9-81ED-4DB2-BD59-A6C34878D82A}">
                    <a16:rowId xmlns:a16="http://schemas.microsoft.com/office/drawing/2014/main" val="10003"/>
                  </a:ext>
                </a:extLst>
              </a:tr>
              <a:tr h="370840">
                <a:tc>
                  <a:txBody>
                    <a:bodyPr/>
                    <a:lstStyle/>
                    <a:p>
                      <a:pPr algn="ctr"/>
                      <a:r>
                        <a:rPr lang="en-US" dirty="0"/>
                        <a:t>April</a:t>
                      </a:r>
                    </a:p>
                  </a:txBody>
                  <a:tcPr/>
                </a:tc>
                <a:tc>
                  <a:txBody>
                    <a:bodyPr/>
                    <a:lstStyle/>
                    <a:p>
                      <a:pPr algn="ctr"/>
                      <a:r>
                        <a:rPr lang="en-US" dirty="0"/>
                        <a:t>$310.05</a:t>
                      </a:r>
                    </a:p>
                  </a:txBody>
                  <a:tcPr/>
                </a:tc>
                <a:tc>
                  <a:txBody>
                    <a:bodyPr/>
                    <a:lstStyle/>
                    <a:p>
                      <a:pPr algn="r"/>
                      <a:r>
                        <a:rPr lang="en-US" dirty="0"/>
                        <a:t>$2,315.77</a:t>
                      </a:r>
                    </a:p>
                  </a:txBody>
                  <a:tcPr/>
                </a:tc>
                <a:extLst>
                  <a:ext uri="{0D108BD9-81ED-4DB2-BD59-A6C34878D82A}">
                    <a16:rowId xmlns:a16="http://schemas.microsoft.com/office/drawing/2014/main" val="10004"/>
                  </a:ext>
                </a:extLst>
              </a:tr>
              <a:tr h="370840">
                <a:tc>
                  <a:txBody>
                    <a:bodyPr/>
                    <a:lstStyle/>
                    <a:p>
                      <a:pPr algn="ctr"/>
                      <a:r>
                        <a:rPr lang="en-US" dirty="0"/>
                        <a:t>May</a:t>
                      </a:r>
                    </a:p>
                  </a:txBody>
                  <a:tcPr/>
                </a:tc>
                <a:tc>
                  <a:txBody>
                    <a:bodyPr/>
                    <a:lstStyle/>
                    <a:p>
                      <a:pPr algn="ctr"/>
                      <a:r>
                        <a:rPr lang="en-US" dirty="0"/>
                        <a:t>$351.99</a:t>
                      </a:r>
                    </a:p>
                  </a:txBody>
                  <a:tcPr/>
                </a:tc>
                <a:tc>
                  <a:txBody>
                    <a:bodyPr/>
                    <a:lstStyle/>
                    <a:p>
                      <a:pPr algn="r"/>
                      <a:r>
                        <a:rPr lang="en-US" dirty="0"/>
                        <a:t>$2,378.30</a:t>
                      </a:r>
                    </a:p>
                  </a:txBody>
                  <a:tcPr/>
                </a:tc>
                <a:extLst>
                  <a:ext uri="{0D108BD9-81ED-4DB2-BD59-A6C34878D82A}">
                    <a16:rowId xmlns:a16="http://schemas.microsoft.com/office/drawing/2014/main" val="10005"/>
                  </a:ext>
                </a:extLst>
              </a:tr>
              <a:tr h="370840">
                <a:tc>
                  <a:txBody>
                    <a:bodyPr/>
                    <a:lstStyle/>
                    <a:p>
                      <a:pPr algn="ctr"/>
                      <a:r>
                        <a:rPr lang="en-US" dirty="0"/>
                        <a:t>June</a:t>
                      </a:r>
                    </a:p>
                  </a:txBody>
                  <a:tcPr/>
                </a:tc>
                <a:tc>
                  <a:txBody>
                    <a:bodyPr/>
                    <a:lstStyle/>
                    <a:p>
                      <a:pPr algn="ctr"/>
                      <a:r>
                        <a:rPr lang="en-US" dirty="0"/>
                        <a:t>$275.82</a:t>
                      </a:r>
                    </a:p>
                  </a:txBody>
                  <a:tcPr/>
                </a:tc>
                <a:tc>
                  <a:txBody>
                    <a:bodyPr/>
                    <a:lstStyle/>
                    <a:p>
                      <a:pPr algn="r"/>
                      <a:r>
                        <a:rPr lang="en-US" dirty="0"/>
                        <a:t>$77,280.94</a:t>
                      </a:r>
                    </a:p>
                  </a:txBody>
                  <a:tcPr/>
                </a:tc>
                <a:extLst>
                  <a:ext uri="{0D108BD9-81ED-4DB2-BD59-A6C34878D82A}">
                    <a16:rowId xmlns:a16="http://schemas.microsoft.com/office/drawing/2014/main" val="10006"/>
                  </a:ext>
                </a:extLst>
              </a:tr>
              <a:tr h="370840">
                <a:tc>
                  <a:txBody>
                    <a:bodyPr/>
                    <a:lstStyle/>
                    <a:p>
                      <a:pPr algn="ctr"/>
                      <a:r>
                        <a:rPr lang="en-US" dirty="0"/>
                        <a:t>July</a:t>
                      </a:r>
                    </a:p>
                  </a:txBody>
                  <a:tcPr/>
                </a:tc>
                <a:tc>
                  <a:txBody>
                    <a:bodyPr/>
                    <a:lstStyle/>
                    <a:p>
                      <a:pPr algn="ctr"/>
                      <a:r>
                        <a:rPr lang="en-US" dirty="0"/>
                        <a:t>$481.46</a:t>
                      </a:r>
                    </a:p>
                  </a:txBody>
                  <a:tcPr/>
                </a:tc>
                <a:tc>
                  <a:txBody>
                    <a:bodyPr/>
                    <a:lstStyle/>
                    <a:p>
                      <a:pPr algn="r"/>
                      <a:r>
                        <a:rPr lang="en-US" dirty="0"/>
                        <a:t>$2,591.39</a:t>
                      </a:r>
                    </a:p>
                  </a:txBody>
                  <a:tcPr/>
                </a:tc>
                <a:extLst>
                  <a:ext uri="{0D108BD9-81ED-4DB2-BD59-A6C34878D82A}">
                    <a16:rowId xmlns:a16="http://schemas.microsoft.com/office/drawing/2014/main" val="10007"/>
                  </a:ext>
                </a:extLst>
              </a:tr>
              <a:tr h="370840">
                <a:tc>
                  <a:txBody>
                    <a:bodyPr/>
                    <a:lstStyle/>
                    <a:p>
                      <a:pPr algn="ctr"/>
                      <a:r>
                        <a:rPr lang="en-US" dirty="0"/>
                        <a:t>August</a:t>
                      </a:r>
                    </a:p>
                  </a:txBody>
                  <a:tcPr/>
                </a:tc>
                <a:tc>
                  <a:txBody>
                    <a:bodyPr/>
                    <a:lstStyle/>
                    <a:p>
                      <a:pPr algn="ctr"/>
                      <a:r>
                        <a:rPr lang="en-US" dirty="0"/>
                        <a:t>$460.70</a:t>
                      </a:r>
                    </a:p>
                  </a:txBody>
                  <a:tcPr/>
                </a:tc>
                <a:tc>
                  <a:txBody>
                    <a:bodyPr/>
                    <a:lstStyle/>
                    <a:p>
                      <a:pPr algn="r"/>
                      <a:r>
                        <a:rPr lang="en-US" dirty="0"/>
                        <a:t>$2,463.09</a:t>
                      </a:r>
                    </a:p>
                  </a:txBody>
                  <a:tcPr/>
                </a:tc>
                <a:extLst>
                  <a:ext uri="{0D108BD9-81ED-4DB2-BD59-A6C34878D82A}">
                    <a16:rowId xmlns:a16="http://schemas.microsoft.com/office/drawing/2014/main" val="10008"/>
                  </a:ext>
                </a:extLst>
              </a:tr>
              <a:tr h="370840">
                <a:tc>
                  <a:txBody>
                    <a:bodyPr/>
                    <a:lstStyle/>
                    <a:p>
                      <a:pPr algn="ctr"/>
                      <a:r>
                        <a:rPr lang="en-US" dirty="0"/>
                        <a:t>September</a:t>
                      </a:r>
                    </a:p>
                  </a:txBody>
                  <a:tcPr/>
                </a:tc>
                <a:tc>
                  <a:txBody>
                    <a:bodyPr/>
                    <a:lstStyle/>
                    <a:p>
                      <a:pPr algn="ctr"/>
                      <a:r>
                        <a:rPr lang="en-US" dirty="0"/>
                        <a:t>$467.55</a:t>
                      </a:r>
                    </a:p>
                  </a:txBody>
                  <a:tcPr/>
                </a:tc>
                <a:tc>
                  <a:txBody>
                    <a:bodyPr/>
                    <a:lstStyle/>
                    <a:p>
                      <a:pPr algn="r"/>
                      <a:r>
                        <a:rPr lang="en-US" dirty="0"/>
                        <a:t>$467.55</a:t>
                      </a:r>
                    </a:p>
                  </a:txBody>
                  <a:tcPr/>
                </a:tc>
                <a:extLst>
                  <a:ext uri="{0D108BD9-81ED-4DB2-BD59-A6C34878D82A}">
                    <a16:rowId xmlns:a16="http://schemas.microsoft.com/office/drawing/2014/main" val="10009"/>
                  </a:ext>
                </a:extLst>
              </a:tr>
              <a:tr h="370840">
                <a:tc>
                  <a:txBody>
                    <a:bodyPr/>
                    <a:lstStyle/>
                    <a:p>
                      <a:pPr algn="ctr"/>
                      <a:r>
                        <a:rPr lang="en-US" dirty="0"/>
                        <a:t>October</a:t>
                      </a:r>
                    </a:p>
                  </a:txBody>
                  <a:tcPr/>
                </a:tc>
                <a:tc>
                  <a:txBody>
                    <a:bodyPr/>
                    <a:lstStyle/>
                    <a:p>
                      <a:pPr algn="ctr"/>
                      <a:r>
                        <a:rPr lang="en-US" dirty="0"/>
                        <a:t>$467.55</a:t>
                      </a:r>
                    </a:p>
                  </a:txBody>
                  <a:tcPr/>
                </a:tc>
                <a:tc>
                  <a:txBody>
                    <a:bodyPr/>
                    <a:lstStyle/>
                    <a:p>
                      <a:pPr algn="r"/>
                      <a:r>
                        <a:rPr lang="en-US" dirty="0"/>
                        <a:t>$267.55</a:t>
                      </a:r>
                    </a:p>
                  </a:txBody>
                  <a:tcPr/>
                </a:tc>
                <a:extLst>
                  <a:ext uri="{0D108BD9-81ED-4DB2-BD59-A6C34878D82A}">
                    <a16:rowId xmlns:a16="http://schemas.microsoft.com/office/drawing/2014/main" val="10010"/>
                  </a:ext>
                </a:extLst>
              </a:tr>
              <a:tr h="370840">
                <a:tc>
                  <a:txBody>
                    <a:bodyPr/>
                    <a:lstStyle/>
                    <a:p>
                      <a:pPr algn="ctr"/>
                      <a:r>
                        <a:rPr lang="en-US" dirty="0"/>
                        <a:t>November</a:t>
                      </a:r>
                    </a:p>
                  </a:txBody>
                  <a:tcPr/>
                </a:tc>
                <a:tc>
                  <a:txBody>
                    <a:bodyPr/>
                    <a:lstStyle/>
                    <a:p>
                      <a:pPr algn="ctr"/>
                      <a:r>
                        <a:rPr lang="en-US" dirty="0"/>
                        <a:t>$267.55</a:t>
                      </a:r>
                    </a:p>
                  </a:txBody>
                  <a:tcPr/>
                </a:tc>
                <a:tc>
                  <a:txBody>
                    <a:bodyPr/>
                    <a:lstStyle/>
                    <a:p>
                      <a:pPr algn="r"/>
                      <a:r>
                        <a:rPr lang="en-US" dirty="0"/>
                        <a:t>$67.55</a:t>
                      </a:r>
                    </a:p>
                  </a:txBody>
                  <a:tcPr/>
                </a:tc>
                <a:extLst>
                  <a:ext uri="{0D108BD9-81ED-4DB2-BD59-A6C34878D82A}">
                    <a16:rowId xmlns:a16="http://schemas.microsoft.com/office/drawing/2014/main" val="10011"/>
                  </a:ext>
                </a:extLst>
              </a:tr>
              <a:tr h="370840">
                <a:tc>
                  <a:txBody>
                    <a:bodyPr/>
                    <a:lstStyle/>
                    <a:p>
                      <a:pPr algn="ctr"/>
                      <a:r>
                        <a:rPr lang="en-US" dirty="0"/>
                        <a:t>December</a:t>
                      </a:r>
                    </a:p>
                  </a:txBody>
                  <a:tcPr/>
                </a:tc>
                <a:tc>
                  <a:txBody>
                    <a:bodyPr/>
                    <a:lstStyle/>
                    <a:p>
                      <a:pPr algn="ctr"/>
                      <a:r>
                        <a:rPr lang="en-US" dirty="0"/>
                        <a:t>$67.55</a:t>
                      </a:r>
                    </a:p>
                  </a:txBody>
                  <a:tcPr/>
                </a:tc>
                <a:tc>
                  <a:txBody>
                    <a:bodyPr/>
                    <a:lstStyle/>
                    <a:p>
                      <a:pPr algn="r"/>
                      <a:r>
                        <a:rPr lang="en-US" dirty="0"/>
                        <a:t>$7.55</a:t>
                      </a:r>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Volume 1 – Account Balance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2247756"/>
              </p:ext>
            </p:extLst>
          </p:nvPr>
        </p:nvGraphicFramePr>
        <p:xfrm>
          <a:off x="533400" y="1295400"/>
          <a:ext cx="8248650" cy="5080000"/>
        </p:xfrm>
        <a:graphic>
          <a:graphicData uri="http://schemas.openxmlformats.org/drawingml/2006/table">
            <a:tbl>
              <a:tblPr firstRow="1" bandRow="1">
                <a:tableStyleId>{5C22544A-7EE6-4342-B048-85BDC9FD1C3A}</a:tableStyleId>
              </a:tblPr>
              <a:tblGrid>
                <a:gridCol w="2749550">
                  <a:extLst>
                    <a:ext uri="{9D8B030D-6E8A-4147-A177-3AD203B41FA5}">
                      <a16:colId xmlns:a16="http://schemas.microsoft.com/office/drawing/2014/main" val="20000"/>
                    </a:ext>
                  </a:extLst>
                </a:gridCol>
                <a:gridCol w="2749550">
                  <a:extLst>
                    <a:ext uri="{9D8B030D-6E8A-4147-A177-3AD203B41FA5}">
                      <a16:colId xmlns:a16="http://schemas.microsoft.com/office/drawing/2014/main" val="20001"/>
                    </a:ext>
                  </a:extLst>
                </a:gridCol>
                <a:gridCol w="2749550">
                  <a:extLst>
                    <a:ext uri="{9D8B030D-6E8A-4147-A177-3AD203B41FA5}">
                      <a16:colId xmlns:a16="http://schemas.microsoft.com/office/drawing/2014/main" val="20002"/>
                    </a:ext>
                  </a:extLst>
                </a:gridCol>
              </a:tblGrid>
              <a:tr h="370840">
                <a:tc>
                  <a:txBody>
                    <a:bodyPr/>
                    <a:lstStyle/>
                    <a:p>
                      <a:pPr algn="ctr"/>
                      <a:r>
                        <a:rPr lang="en-US" dirty="0"/>
                        <a:t>Month</a:t>
                      </a:r>
                    </a:p>
                  </a:txBody>
                  <a:tcPr/>
                </a:tc>
                <a:tc>
                  <a:txBody>
                    <a:bodyPr/>
                    <a:lstStyle/>
                    <a:p>
                      <a:pPr algn="ctr"/>
                      <a:r>
                        <a:rPr lang="en-US" dirty="0"/>
                        <a:t>Low  Account  Balance</a:t>
                      </a:r>
                    </a:p>
                  </a:txBody>
                  <a:tcPr/>
                </a:tc>
                <a:tc>
                  <a:txBody>
                    <a:bodyPr/>
                    <a:lstStyle/>
                    <a:p>
                      <a:pPr algn="ctr"/>
                      <a:r>
                        <a:rPr lang="en-US" dirty="0"/>
                        <a:t>High  Account  Balance</a:t>
                      </a:r>
                    </a:p>
                  </a:txBody>
                  <a:tcPr/>
                </a:tc>
                <a:extLst>
                  <a:ext uri="{0D108BD9-81ED-4DB2-BD59-A6C34878D82A}">
                    <a16:rowId xmlns:a16="http://schemas.microsoft.com/office/drawing/2014/main" val="10000"/>
                  </a:ext>
                </a:extLst>
              </a:tr>
              <a:tr h="370840">
                <a:tc>
                  <a:txBody>
                    <a:bodyPr/>
                    <a:lstStyle/>
                    <a:p>
                      <a:pPr algn="ctr"/>
                      <a:r>
                        <a:rPr lang="en-US" dirty="0"/>
                        <a:t>January</a:t>
                      </a:r>
                    </a:p>
                  </a:txBody>
                  <a:tcPr/>
                </a:tc>
                <a:tc>
                  <a:txBody>
                    <a:bodyPr/>
                    <a:lstStyle/>
                    <a:p>
                      <a:pPr algn="ctr"/>
                      <a:r>
                        <a:rPr lang="en-US" dirty="0"/>
                        <a:t>$339.84</a:t>
                      </a:r>
                    </a:p>
                  </a:txBody>
                  <a:tcPr/>
                </a:tc>
                <a:tc>
                  <a:txBody>
                    <a:bodyPr/>
                    <a:lstStyle/>
                    <a:p>
                      <a:pPr algn="r"/>
                      <a:r>
                        <a:rPr lang="en-US" dirty="0"/>
                        <a:t>$2,348.63</a:t>
                      </a:r>
                    </a:p>
                  </a:txBody>
                  <a:tcPr/>
                </a:tc>
                <a:extLst>
                  <a:ext uri="{0D108BD9-81ED-4DB2-BD59-A6C34878D82A}">
                    <a16:rowId xmlns:a16="http://schemas.microsoft.com/office/drawing/2014/main" val="10001"/>
                  </a:ext>
                </a:extLst>
              </a:tr>
              <a:tr h="370840">
                <a:tc>
                  <a:txBody>
                    <a:bodyPr/>
                    <a:lstStyle/>
                    <a:p>
                      <a:pPr algn="ctr"/>
                      <a:r>
                        <a:rPr lang="en-US" dirty="0"/>
                        <a:t>February</a:t>
                      </a:r>
                    </a:p>
                  </a:txBody>
                  <a:tcPr/>
                </a:tc>
                <a:tc>
                  <a:txBody>
                    <a:bodyPr/>
                    <a:lstStyle/>
                    <a:p>
                      <a:pPr algn="ctr"/>
                      <a:r>
                        <a:rPr lang="en-US" dirty="0"/>
                        <a:t>$219.27</a:t>
                      </a:r>
                    </a:p>
                  </a:txBody>
                  <a:tcPr/>
                </a:tc>
                <a:tc>
                  <a:txBody>
                    <a:bodyPr/>
                    <a:lstStyle/>
                    <a:p>
                      <a:pPr algn="r"/>
                      <a:r>
                        <a:rPr lang="en-US" dirty="0"/>
                        <a:t>$2,253.83</a:t>
                      </a:r>
                    </a:p>
                  </a:txBody>
                  <a:tcPr/>
                </a:tc>
                <a:extLst>
                  <a:ext uri="{0D108BD9-81ED-4DB2-BD59-A6C34878D82A}">
                    <a16:rowId xmlns:a16="http://schemas.microsoft.com/office/drawing/2014/main" val="10002"/>
                  </a:ext>
                </a:extLst>
              </a:tr>
              <a:tr h="370840">
                <a:tc>
                  <a:txBody>
                    <a:bodyPr/>
                    <a:lstStyle/>
                    <a:p>
                      <a:pPr algn="ctr"/>
                      <a:r>
                        <a:rPr lang="en-US" dirty="0"/>
                        <a:t>March</a:t>
                      </a:r>
                    </a:p>
                  </a:txBody>
                  <a:tcPr/>
                </a:tc>
                <a:tc>
                  <a:txBody>
                    <a:bodyPr/>
                    <a:lstStyle/>
                    <a:p>
                      <a:pPr algn="ctr"/>
                      <a:r>
                        <a:rPr lang="en-US" dirty="0"/>
                        <a:t>$230.78</a:t>
                      </a:r>
                    </a:p>
                  </a:txBody>
                  <a:tcPr/>
                </a:tc>
                <a:tc>
                  <a:txBody>
                    <a:bodyPr/>
                    <a:lstStyle/>
                    <a:p>
                      <a:pPr algn="r"/>
                      <a:r>
                        <a:rPr lang="en-US" dirty="0"/>
                        <a:t>$52,238.36</a:t>
                      </a:r>
                    </a:p>
                  </a:txBody>
                  <a:tcPr/>
                </a:tc>
                <a:extLst>
                  <a:ext uri="{0D108BD9-81ED-4DB2-BD59-A6C34878D82A}">
                    <a16:rowId xmlns:a16="http://schemas.microsoft.com/office/drawing/2014/main" val="10003"/>
                  </a:ext>
                </a:extLst>
              </a:tr>
              <a:tr h="304800">
                <a:tc>
                  <a:txBody>
                    <a:bodyPr/>
                    <a:lstStyle/>
                    <a:p>
                      <a:pPr algn="ctr"/>
                      <a:r>
                        <a:rPr lang="en-US" dirty="0"/>
                        <a:t>April</a:t>
                      </a:r>
                    </a:p>
                  </a:txBody>
                  <a:tcPr/>
                </a:tc>
                <a:tc>
                  <a:txBody>
                    <a:bodyPr/>
                    <a:lstStyle/>
                    <a:p>
                      <a:pPr algn="ctr"/>
                      <a:r>
                        <a:rPr lang="en-US" dirty="0"/>
                        <a:t>$310.05</a:t>
                      </a:r>
                    </a:p>
                  </a:txBody>
                  <a:tcPr/>
                </a:tc>
                <a:tc>
                  <a:txBody>
                    <a:bodyPr/>
                    <a:lstStyle/>
                    <a:p>
                      <a:pPr algn="r"/>
                      <a:r>
                        <a:rPr lang="en-US" dirty="0"/>
                        <a:t>$2,315.77</a:t>
                      </a:r>
                    </a:p>
                  </a:txBody>
                  <a:tcPr/>
                </a:tc>
                <a:extLst>
                  <a:ext uri="{0D108BD9-81ED-4DB2-BD59-A6C34878D82A}">
                    <a16:rowId xmlns:a16="http://schemas.microsoft.com/office/drawing/2014/main" val="10004"/>
                  </a:ext>
                </a:extLst>
              </a:tr>
              <a:tr h="243840">
                <a:tc>
                  <a:txBody>
                    <a:bodyPr/>
                    <a:lstStyle/>
                    <a:p>
                      <a:pPr algn="ctr"/>
                      <a:r>
                        <a:rPr lang="en-US" dirty="0"/>
                        <a:t>May</a:t>
                      </a:r>
                    </a:p>
                  </a:txBody>
                  <a:tcPr/>
                </a:tc>
                <a:tc>
                  <a:txBody>
                    <a:bodyPr/>
                    <a:lstStyle/>
                    <a:p>
                      <a:pPr algn="ctr"/>
                      <a:r>
                        <a:rPr lang="en-US" dirty="0"/>
                        <a:t>$351.99</a:t>
                      </a:r>
                    </a:p>
                  </a:txBody>
                  <a:tcPr/>
                </a:tc>
                <a:tc>
                  <a:txBody>
                    <a:bodyPr/>
                    <a:lstStyle/>
                    <a:p>
                      <a:pPr algn="r"/>
                      <a:r>
                        <a:rPr lang="en-US" dirty="0"/>
                        <a:t>$2,378.30</a:t>
                      </a:r>
                    </a:p>
                  </a:txBody>
                  <a:tcPr/>
                </a:tc>
                <a:extLst>
                  <a:ext uri="{0D108BD9-81ED-4DB2-BD59-A6C34878D82A}">
                    <a16:rowId xmlns:a16="http://schemas.microsoft.com/office/drawing/2014/main" val="10005"/>
                  </a:ext>
                </a:extLst>
              </a:tr>
              <a:tr h="370840">
                <a:tc>
                  <a:txBody>
                    <a:bodyPr/>
                    <a:lstStyle/>
                    <a:p>
                      <a:pPr algn="ctr"/>
                      <a:r>
                        <a:rPr lang="en-US" dirty="0"/>
                        <a:t>June</a:t>
                      </a:r>
                    </a:p>
                  </a:txBody>
                  <a:tcPr/>
                </a:tc>
                <a:tc>
                  <a:txBody>
                    <a:bodyPr/>
                    <a:lstStyle/>
                    <a:p>
                      <a:pPr algn="ctr"/>
                      <a:r>
                        <a:rPr lang="en-US" dirty="0"/>
                        <a:t>$275.82</a:t>
                      </a:r>
                    </a:p>
                  </a:txBody>
                  <a:tcPr/>
                </a:tc>
                <a:tc>
                  <a:txBody>
                    <a:bodyPr/>
                    <a:lstStyle/>
                    <a:p>
                      <a:pPr algn="r"/>
                      <a:r>
                        <a:rPr lang="en-US" dirty="0"/>
                        <a:t>$77,280.94</a:t>
                      </a:r>
                    </a:p>
                  </a:txBody>
                  <a:tcPr/>
                </a:tc>
                <a:extLst>
                  <a:ext uri="{0D108BD9-81ED-4DB2-BD59-A6C34878D82A}">
                    <a16:rowId xmlns:a16="http://schemas.microsoft.com/office/drawing/2014/main" val="10006"/>
                  </a:ext>
                </a:extLst>
              </a:tr>
              <a:tr h="370840">
                <a:tc>
                  <a:txBody>
                    <a:bodyPr/>
                    <a:lstStyle/>
                    <a:p>
                      <a:pPr algn="ctr"/>
                      <a:r>
                        <a:rPr lang="en-US" dirty="0"/>
                        <a:t>July</a:t>
                      </a:r>
                    </a:p>
                  </a:txBody>
                  <a:tcPr/>
                </a:tc>
                <a:tc>
                  <a:txBody>
                    <a:bodyPr/>
                    <a:lstStyle/>
                    <a:p>
                      <a:pPr algn="ctr"/>
                      <a:r>
                        <a:rPr lang="en-US" dirty="0"/>
                        <a:t>$481.46</a:t>
                      </a:r>
                    </a:p>
                  </a:txBody>
                  <a:tcPr/>
                </a:tc>
                <a:tc>
                  <a:txBody>
                    <a:bodyPr/>
                    <a:lstStyle/>
                    <a:p>
                      <a:pPr algn="r"/>
                      <a:r>
                        <a:rPr lang="en-US" dirty="0"/>
                        <a:t>$2,591.39</a:t>
                      </a:r>
                    </a:p>
                  </a:txBody>
                  <a:tcPr/>
                </a:tc>
                <a:extLst>
                  <a:ext uri="{0D108BD9-81ED-4DB2-BD59-A6C34878D82A}">
                    <a16:rowId xmlns:a16="http://schemas.microsoft.com/office/drawing/2014/main" val="10007"/>
                  </a:ext>
                </a:extLst>
              </a:tr>
              <a:tr h="370840">
                <a:tc>
                  <a:txBody>
                    <a:bodyPr/>
                    <a:lstStyle/>
                    <a:p>
                      <a:pPr algn="ctr"/>
                      <a:r>
                        <a:rPr lang="en-US" dirty="0"/>
                        <a:t>August</a:t>
                      </a:r>
                    </a:p>
                  </a:txBody>
                  <a:tcPr/>
                </a:tc>
                <a:tc>
                  <a:txBody>
                    <a:bodyPr/>
                    <a:lstStyle/>
                    <a:p>
                      <a:pPr algn="ctr"/>
                      <a:r>
                        <a:rPr lang="en-US" dirty="0"/>
                        <a:t>$460.70</a:t>
                      </a:r>
                    </a:p>
                  </a:txBody>
                  <a:tcPr/>
                </a:tc>
                <a:tc>
                  <a:txBody>
                    <a:bodyPr/>
                    <a:lstStyle/>
                    <a:p>
                      <a:pPr algn="r"/>
                      <a:r>
                        <a:rPr lang="en-US" dirty="0"/>
                        <a:t>$2,463.09</a:t>
                      </a:r>
                    </a:p>
                  </a:txBody>
                  <a:tcPr/>
                </a:tc>
                <a:extLst>
                  <a:ext uri="{0D108BD9-81ED-4DB2-BD59-A6C34878D82A}">
                    <a16:rowId xmlns:a16="http://schemas.microsoft.com/office/drawing/2014/main" val="10008"/>
                  </a:ext>
                </a:extLst>
              </a:tr>
              <a:tr h="370840">
                <a:tc>
                  <a:txBody>
                    <a:bodyPr/>
                    <a:lstStyle/>
                    <a:p>
                      <a:pPr algn="ctr"/>
                      <a:r>
                        <a:rPr lang="en-US" dirty="0"/>
                        <a:t>September</a:t>
                      </a:r>
                    </a:p>
                  </a:txBody>
                  <a:tcPr/>
                </a:tc>
                <a:tc>
                  <a:txBody>
                    <a:bodyPr/>
                    <a:lstStyle/>
                    <a:p>
                      <a:pPr algn="ctr"/>
                      <a:r>
                        <a:rPr lang="en-US" dirty="0"/>
                        <a:t>$467.55</a:t>
                      </a:r>
                    </a:p>
                  </a:txBody>
                  <a:tcPr/>
                </a:tc>
                <a:tc>
                  <a:txBody>
                    <a:bodyPr/>
                    <a:lstStyle/>
                    <a:p>
                      <a:pPr algn="r"/>
                      <a:r>
                        <a:rPr lang="en-US" dirty="0"/>
                        <a:t>$467.55</a:t>
                      </a:r>
                    </a:p>
                  </a:txBody>
                  <a:tcPr/>
                </a:tc>
                <a:extLst>
                  <a:ext uri="{0D108BD9-81ED-4DB2-BD59-A6C34878D82A}">
                    <a16:rowId xmlns:a16="http://schemas.microsoft.com/office/drawing/2014/main" val="10009"/>
                  </a:ext>
                </a:extLst>
              </a:tr>
              <a:tr h="370840">
                <a:tc>
                  <a:txBody>
                    <a:bodyPr/>
                    <a:lstStyle/>
                    <a:p>
                      <a:pPr algn="ctr"/>
                      <a:r>
                        <a:rPr lang="en-US" dirty="0"/>
                        <a:t>October</a:t>
                      </a:r>
                    </a:p>
                  </a:txBody>
                  <a:tcPr/>
                </a:tc>
                <a:tc>
                  <a:txBody>
                    <a:bodyPr/>
                    <a:lstStyle/>
                    <a:p>
                      <a:pPr algn="ctr"/>
                      <a:r>
                        <a:rPr lang="en-US" dirty="0"/>
                        <a:t>$467.55</a:t>
                      </a:r>
                    </a:p>
                  </a:txBody>
                  <a:tcPr/>
                </a:tc>
                <a:tc>
                  <a:txBody>
                    <a:bodyPr/>
                    <a:lstStyle/>
                    <a:p>
                      <a:pPr algn="r"/>
                      <a:r>
                        <a:rPr lang="en-US" dirty="0"/>
                        <a:t>$267.55</a:t>
                      </a:r>
                    </a:p>
                  </a:txBody>
                  <a:tcPr/>
                </a:tc>
                <a:extLst>
                  <a:ext uri="{0D108BD9-81ED-4DB2-BD59-A6C34878D82A}">
                    <a16:rowId xmlns:a16="http://schemas.microsoft.com/office/drawing/2014/main" val="10010"/>
                  </a:ext>
                </a:extLst>
              </a:tr>
              <a:tr h="370840">
                <a:tc>
                  <a:txBody>
                    <a:bodyPr/>
                    <a:lstStyle/>
                    <a:p>
                      <a:pPr algn="ctr"/>
                      <a:r>
                        <a:rPr lang="en-US" dirty="0"/>
                        <a:t>November</a:t>
                      </a:r>
                    </a:p>
                  </a:txBody>
                  <a:tcPr/>
                </a:tc>
                <a:tc>
                  <a:txBody>
                    <a:bodyPr/>
                    <a:lstStyle/>
                    <a:p>
                      <a:pPr algn="ctr"/>
                      <a:r>
                        <a:rPr lang="en-US" dirty="0"/>
                        <a:t>$267.55</a:t>
                      </a:r>
                    </a:p>
                  </a:txBody>
                  <a:tcPr/>
                </a:tc>
                <a:tc>
                  <a:txBody>
                    <a:bodyPr/>
                    <a:lstStyle/>
                    <a:p>
                      <a:pPr algn="r"/>
                      <a:r>
                        <a:rPr lang="en-US" dirty="0"/>
                        <a:t>$67.55</a:t>
                      </a:r>
                    </a:p>
                  </a:txBody>
                  <a:tcPr/>
                </a:tc>
                <a:extLst>
                  <a:ext uri="{0D108BD9-81ED-4DB2-BD59-A6C34878D82A}">
                    <a16:rowId xmlns:a16="http://schemas.microsoft.com/office/drawing/2014/main" val="10011"/>
                  </a:ext>
                </a:extLst>
              </a:tr>
              <a:tr h="370840">
                <a:tc>
                  <a:txBody>
                    <a:bodyPr/>
                    <a:lstStyle/>
                    <a:p>
                      <a:pPr algn="ctr"/>
                      <a:r>
                        <a:rPr lang="en-US" dirty="0"/>
                        <a:t>December</a:t>
                      </a:r>
                    </a:p>
                  </a:txBody>
                  <a:tcPr/>
                </a:tc>
                <a:tc>
                  <a:txBody>
                    <a:bodyPr/>
                    <a:lstStyle/>
                    <a:p>
                      <a:pPr algn="ctr"/>
                      <a:r>
                        <a:rPr lang="en-US" dirty="0"/>
                        <a:t>$67.55</a:t>
                      </a:r>
                    </a:p>
                  </a:txBody>
                  <a:tcPr/>
                </a:tc>
                <a:tc>
                  <a:txBody>
                    <a:bodyPr/>
                    <a:lstStyle/>
                    <a:p>
                      <a:pPr algn="r"/>
                      <a:r>
                        <a:rPr lang="en-US" dirty="0"/>
                        <a:t>$7.55</a:t>
                      </a:r>
                    </a:p>
                  </a:txBody>
                  <a:tcPr/>
                </a:tc>
                <a:extLst>
                  <a:ext uri="{0D108BD9-81ED-4DB2-BD59-A6C34878D82A}">
                    <a16:rowId xmlns:a16="http://schemas.microsoft.com/office/drawing/2014/main" val="10012"/>
                  </a:ext>
                </a:extLst>
              </a:tr>
            </a:tbl>
          </a:graphicData>
        </a:graphic>
      </p:graphicFrame>
      <p:sp>
        <p:nvSpPr>
          <p:cNvPr id="4" name="Oval 3"/>
          <p:cNvSpPr/>
          <p:nvPr/>
        </p:nvSpPr>
        <p:spPr>
          <a:xfrm>
            <a:off x="7467600" y="2590800"/>
            <a:ext cx="1219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67600" y="3733800"/>
            <a:ext cx="1219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Volume 1 – Account Balance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8807942"/>
              </p:ext>
            </p:extLst>
          </p:nvPr>
        </p:nvGraphicFramePr>
        <p:xfrm>
          <a:off x="447675" y="1295400"/>
          <a:ext cx="8248650" cy="5090160"/>
        </p:xfrm>
        <a:graphic>
          <a:graphicData uri="http://schemas.openxmlformats.org/drawingml/2006/table">
            <a:tbl>
              <a:tblPr firstRow="1" bandRow="1">
                <a:tableStyleId>{5C22544A-7EE6-4342-B048-85BDC9FD1C3A}</a:tableStyleId>
              </a:tblPr>
              <a:tblGrid>
                <a:gridCol w="2749550">
                  <a:extLst>
                    <a:ext uri="{9D8B030D-6E8A-4147-A177-3AD203B41FA5}">
                      <a16:colId xmlns:a16="http://schemas.microsoft.com/office/drawing/2014/main" val="20000"/>
                    </a:ext>
                  </a:extLst>
                </a:gridCol>
                <a:gridCol w="2749550">
                  <a:extLst>
                    <a:ext uri="{9D8B030D-6E8A-4147-A177-3AD203B41FA5}">
                      <a16:colId xmlns:a16="http://schemas.microsoft.com/office/drawing/2014/main" val="20001"/>
                    </a:ext>
                  </a:extLst>
                </a:gridCol>
                <a:gridCol w="2749550">
                  <a:extLst>
                    <a:ext uri="{9D8B030D-6E8A-4147-A177-3AD203B41FA5}">
                      <a16:colId xmlns:a16="http://schemas.microsoft.com/office/drawing/2014/main" val="20002"/>
                    </a:ext>
                  </a:extLst>
                </a:gridCol>
              </a:tblGrid>
              <a:tr h="370840">
                <a:tc>
                  <a:txBody>
                    <a:bodyPr/>
                    <a:lstStyle/>
                    <a:p>
                      <a:pPr algn="ctr"/>
                      <a:r>
                        <a:rPr lang="en-US" dirty="0"/>
                        <a:t>Month</a:t>
                      </a:r>
                    </a:p>
                  </a:txBody>
                  <a:tcPr/>
                </a:tc>
                <a:tc>
                  <a:txBody>
                    <a:bodyPr/>
                    <a:lstStyle/>
                    <a:p>
                      <a:pPr algn="ctr"/>
                      <a:r>
                        <a:rPr lang="en-US" dirty="0"/>
                        <a:t>Low  Account  Balance</a:t>
                      </a:r>
                    </a:p>
                  </a:txBody>
                  <a:tcPr/>
                </a:tc>
                <a:tc>
                  <a:txBody>
                    <a:bodyPr/>
                    <a:lstStyle/>
                    <a:p>
                      <a:pPr algn="ctr"/>
                      <a:r>
                        <a:rPr lang="en-US" dirty="0"/>
                        <a:t>High  Account  Balance</a:t>
                      </a:r>
                    </a:p>
                  </a:txBody>
                  <a:tcPr/>
                </a:tc>
                <a:extLst>
                  <a:ext uri="{0D108BD9-81ED-4DB2-BD59-A6C34878D82A}">
                    <a16:rowId xmlns:a16="http://schemas.microsoft.com/office/drawing/2014/main" val="10000"/>
                  </a:ext>
                </a:extLst>
              </a:tr>
              <a:tr h="370840">
                <a:tc>
                  <a:txBody>
                    <a:bodyPr/>
                    <a:lstStyle/>
                    <a:p>
                      <a:pPr algn="ctr"/>
                      <a:r>
                        <a:rPr lang="en-US" dirty="0"/>
                        <a:t>January</a:t>
                      </a:r>
                    </a:p>
                  </a:txBody>
                  <a:tcPr/>
                </a:tc>
                <a:tc>
                  <a:txBody>
                    <a:bodyPr/>
                    <a:lstStyle/>
                    <a:p>
                      <a:pPr algn="ctr"/>
                      <a:r>
                        <a:rPr lang="en-US" dirty="0"/>
                        <a:t>$339.84</a:t>
                      </a:r>
                    </a:p>
                  </a:txBody>
                  <a:tcPr/>
                </a:tc>
                <a:tc>
                  <a:txBody>
                    <a:bodyPr/>
                    <a:lstStyle/>
                    <a:p>
                      <a:pPr algn="r"/>
                      <a:r>
                        <a:rPr lang="en-US" dirty="0"/>
                        <a:t>$2,348.63</a:t>
                      </a:r>
                    </a:p>
                  </a:txBody>
                  <a:tcPr/>
                </a:tc>
                <a:extLst>
                  <a:ext uri="{0D108BD9-81ED-4DB2-BD59-A6C34878D82A}">
                    <a16:rowId xmlns:a16="http://schemas.microsoft.com/office/drawing/2014/main" val="10001"/>
                  </a:ext>
                </a:extLst>
              </a:tr>
              <a:tr h="370840">
                <a:tc>
                  <a:txBody>
                    <a:bodyPr/>
                    <a:lstStyle/>
                    <a:p>
                      <a:pPr algn="ctr"/>
                      <a:r>
                        <a:rPr lang="en-US" dirty="0"/>
                        <a:t>February</a:t>
                      </a:r>
                    </a:p>
                  </a:txBody>
                  <a:tcPr/>
                </a:tc>
                <a:tc>
                  <a:txBody>
                    <a:bodyPr/>
                    <a:lstStyle/>
                    <a:p>
                      <a:pPr algn="ctr"/>
                      <a:r>
                        <a:rPr lang="en-US" dirty="0"/>
                        <a:t>$219.27</a:t>
                      </a:r>
                    </a:p>
                  </a:txBody>
                  <a:tcPr/>
                </a:tc>
                <a:tc>
                  <a:txBody>
                    <a:bodyPr/>
                    <a:lstStyle/>
                    <a:p>
                      <a:pPr algn="r"/>
                      <a:r>
                        <a:rPr lang="en-US" dirty="0"/>
                        <a:t>$2,253.83</a:t>
                      </a:r>
                    </a:p>
                  </a:txBody>
                  <a:tcPr/>
                </a:tc>
                <a:extLst>
                  <a:ext uri="{0D108BD9-81ED-4DB2-BD59-A6C34878D82A}">
                    <a16:rowId xmlns:a16="http://schemas.microsoft.com/office/drawing/2014/main" val="10002"/>
                  </a:ext>
                </a:extLst>
              </a:tr>
              <a:tr h="370840">
                <a:tc>
                  <a:txBody>
                    <a:bodyPr/>
                    <a:lstStyle/>
                    <a:p>
                      <a:pPr algn="ctr"/>
                      <a:r>
                        <a:rPr lang="en-US" dirty="0"/>
                        <a:t>March</a:t>
                      </a:r>
                    </a:p>
                  </a:txBody>
                  <a:tcPr/>
                </a:tc>
                <a:tc>
                  <a:txBody>
                    <a:bodyPr/>
                    <a:lstStyle/>
                    <a:p>
                      <a:pPr algn="ctr"/>
                      <a:r>
                        <a:rPr lang="en-US" dirty="0"/>
                        <a:t>$230.78</a:t>
                      </a:r>
                    </a:p>
                  </a:txBody>
                  <a:tcPr/>
                </a:tc>
                <a:tc>
                  <a:txBody>
                    <a:bodyPr/>
                    <a:lstStyle/>
                    <a:p>
                      <a:pPr algn="r"/>
                      <a:r>
                        <a:rPr lang="en-US" dirty="0"/>
                        <a:t>$52,238.36</a:t>
                      </a:r>
                    </a:p>
                  </a:txBody>
                  <a:tcPr/>
                </a:tc>
                <a:extLst>
                  <a:ext uri="{0D108BD9-81ED-4DB2-BD59-A6C34878D82A}">
                    <a16:rowId xmlns:a16="http://schemas.microsoft.com/office/drawing/2014/main" val="10003"/>
                  </a:ext>
                </a:extLst>
              </a:tr>
              <a:tr h="370840">
                <a:tc>
                  <a:txBody>
                    <a:bodyPr/>
                    <a:lstStyle/>
                    <a:p>
                      <a:pPr algn="ctr"/>
                      <a:r>
                        <a:rPr lang="en-US" dirty="0"/>
                        <a:t>April</a:t>
                      </a:r>
                    </a:p>
                  </a:txBody>
                  <a:tcPr/>
                </a:tc>
                <a:tc>
                  <a:txBody>
                    <a:bodyPr/>
                    <a:lstStyle/>
                    <a:p>
                      <a:pPr algn="ctr"/>
                      <a:r>
                        <a:rPr lang="en-US" dirty="0"/>
                        <a:t>$310.05</a:t>
                      </a:r>
                    </a:p>
                  </a:txBody>
                  <a:tcPr/>
                </a:tc>
                <a:tc>
                  <a:txBody>
                    <a:bodyPr/>
                    <a:lstStyle/>
                    <a:p>
                      <a:pPr algn="r"/>
                      <a:r>
                        <a:rPr lang="en-US" dirty="0"/>
                        <a:t>$2,315.77</a:t>
                      </a:r>
                    </a:p>
                  </a:txBody>
                  <a:tcPr/>
                </a:tc>
                <a:extLst>
                  <a:ext uri="{0D108BD9-81ED-4DB2-BD59-A6C34878D82A}">
                    <a16:rowId xmlns:a16="http://schemas.microsoft.com/office/drawing/2014/main" val="10004"/>
                  </a:ext>
                </a:extLst>
              </a:tr>
              <a:tr h="370840">
                <a:tc>
                  <a:txBody>
                    <a:bodyPr/>
                    <a:lstStyle/>
                    <a:p>
                      <a:pPr algn="ctr"/>
                      <a:r>
                        <a:rPr lang="en-US" dirty="0"/>
                        <a:t>May</a:t>
                      </a:r>
                    </a:p>
                  </a:txBody>
                  <a:tcPr/>
                </a:tc>
                <a:tc>
                  <a:txBody>
                    <a:bodyPr/>
                    <a:lstStyle/>
                    <a:p>
                      <a:pPr algn="ctr"/>
                      <a:r>
                        <a:rPr lang="en-US" dirty="0"/>
                        <a:t>$351.99</a:t>
                      </a:r>
                    </a:p>
                  </a:txBody>
                  <a:tcPr/>
                </a:tc>
                <a:tc>
                  <a:txBody>
                    <a:bodyPr/>
                    <a:lstStyle/>
                    <a:p>
                      <a:pPr algn="r"/>
                      <a:r>
                        <a:rPr lang="en-US" dirty="0"/>
                        <a:t>$2,378.30</a:t>
                      </a:r>
                    </a:p>
                  </a:txBody>
                  <a:tcPr/>
                </a:tc>
                <a:extLst>
                  <a:ext uri="{0D108BD9-81ED-4DB2-BD59-A6C34878D82A}">
                    <a16:rowId xmlns:a16="http://schemas.microsoft.com/office/drawing/2014/main" val="10005"/>
                  </a:ext>
                </a:extLst>
              </a:tr>
              <a:tr h="370840">
                <a:tc>
                  <a:txBody>
                    <a:bodyPr/>
                    <a:lstStyle/>
                    <a:p>
                      <a:pPr algn="ctr"/>
                      <a:r>
                        <a:rPr lang="en-US" dirty="0"/>
                        <a:t>June</a:t>
                      </a:r>
                    </a:p>
                  </a:txBody>
                  <a:tcPr/>
                </a:tc>
                <a:tc>
                  <a:txBody>
                    <a:bodyPr/>
                    <a:lstStyle/>
                    <a:p>
                      <a:pPr algn="ctr"/>
                      <a:r>
                        <a:rPr lang="en-US" dirty="0"/>
                        <a:t>$275.82</a:t>
                      </a:r>
                    </a:p>
                  </a:txBody>
                  <a:tcPr/>
                </a:tc>
                <a:tc>
                  <a:txBody>
                    <a:bodyPr/>
                    <a:lstStyle/>
                    <a:p>
                      <a:pPr algn="r"/>
                      <a:r>
                        <a:rPr lang="en-US" dirty="0"/>
                        <a:t>$77,280.94</a:t>
                      </a:r>
                    </a:p>
                  </a:txBody>
                  <a:tcPr/>
                </a:tc>
                <a:extLst>
                  <a:ext uri="{0D108BD9-81ED-4DB2-BD59-A6C34878D82A}">
                    <a16:rowId xmlns:a16="http://schemas.microsoft.com/office/drawing/2014/main" val="10006"/>
                  </a:ext>
                </a:extLst>
              </a:tr>
              <a:tr h="370840">
                <a:tc>
                  <a:txBody>
                    <a:bodyPr/>
                    <a:lstStyle/>
                    <a:p>
                      <a:pPr algn="ctr"/>
                      <a:r>
                        <a:rPr lang="en-US" dirty="0"/>
                        <a:t>July</a:t>
                      </a:r>
                    </a:p>
                  </a:txBody>
                  <a:tcPr/>
                </a:tc>
                <a:tc>
                  <a:txBody>
                    <a:bodyPr/>
                    <a:lstStyle/>
                    <a:p>
                      <a:pPr algn="ctr"/>
                      <a:r>
                        <a:rPr lang="en-US" dirty="0"/>
                        <a:t>$481.46</a:t>
                      </a:r>
                    </a:p>
                  </a:txBody>
                  <a:tcPr/>
                </a:tc>
                <a:tc>
                  <a:txBody>
                    <a:bodyPr/>
                    <a:lstStyle/>
                    <a:p>
                      <a:pPr algn="r"/>
                      <a:r>
                        <a:rPr lang="en-US" dirty="0"/>
                        <a:t>$2,591.39</a:t>
                      </a:r>
                    </a:p>
                  </a:txBody>
                  <a:tcPr/>
                </a:tc>
                <a:extLst>
                  <a:ext uri="{0D108BD9-81ED-4DB2-BD59-A6C34878D82A}">
                    <a16:rowId xmlns:a16="http://schemas.microsoft.com/office/drawing/2014/main" val="10007"/>
                  </a:ext>
                </a:extLst>
              </a:tr>
              <a:tr h="370840">
                <a:tc>
                  <a:txBody>
                    <a:bodyPr/>
                    <a:lstStyle/>
                    <a:p>
                      <a:pPr algn="ctr"/>
                      <a:r>
                        <a:rPr lang="en-US" dirty="0"/>
                        <a:t>August</a:t>
                      </a:r>
                    </a:p>
                  </a:txBody>
                  <a:tcPr/>
                </a:tc>
                <a:tc>
                  <a:txBody>
                    <a:bodyPr/>
                    <a:lstStyle/>
                    <a:p>
                      <a:pPr algn="ctr"/>
                      <a:r>
                        <a:rPr lang="en-US" dirty="0"/>
                        <a:t>$460.70</a:t>
                      </a:r>
                    </a:p>
                  </a:txBody>
                  <a:tcPr/>
                </a:tc>
                <a:tc>
                  <a:txBody>
                    <a:bodyPr/>
                    <a:lstStyle/>
                    <a:p>
                      <a:pPr algn="r"/>
                      <a:r>
                        <a:rPr lang="en-US" dirty="0"/>
                        <a:t>$2,463.09</a:t>
                      </a:r>
                    </a:p>
                  </a:txBody>
                  <a:tcPr/>
                </a:tc>
                <a:extLst>
                  <a:ext uri="{0D108BD9-81ED-4DB2-BD59-A6C34878D82A}">
                    <a16:rowId xmlns:a16="http://schemas.microsoft.com/office/drawing/2014/main" val="10008"/>
                  </a:ext>
                </a:extLst>
              </a:tr>
              <a:tr h="370840">
                <a:tc>
                  <a:txBody>
                    <a:bodyPr/>
                    <a:lstStyle/>
                    <a:p>
                      <a:pPr algn="ctr"/>
                      <a:r>
                        <a:rPr lang="en-US" dirty="0"/>
                        <a:t>September</a:t>
                      </a:r>
                    </a:p>
                  </a:txBody>
                  <a:tcPr/>
                </a:tc>
                <a:tc>
                  <a:txBody>
                    <a:bodyPr/>
                    <a:lstStyle/>
                    <a:p>
                      <a:pPr algn="ctr"/>
                      <a:r>
                        <a:rPr lang="en-US" dirty="0"/>
                        <a:t>$467.55</a:t>
                      </a:r>
                    </a:p>
                  </a:txBody>
                  <a:tcPr/>
                </a:tc>
                <a:tc>
                  <a:txBody>
                    <a:bodyPr/>
                    <a:lstStyle/>
                    <a:p>
                      <a:pPr algn="r"/>
                      <a:r>
                        <a:rPr lang="en-US" dirty="0"/>
                        <a:t>$467.55</a:t>
                      </a:r>
                    </a:p>
                  </a:txBody>
                  <a:tcPr/>
                </a:tc>
                <a:extLst>
                  <a:ext uri="{0D108BD9-81ED-4DB2-BD59-A6C34878D82A}">
                    <a16:rowId xmlns:a16="http://schemas.microsoft.com/office/drawing/2014/main" val="10009"/>
                  </a:ext>
                </a:extLst>
              </a:tr>
              <a:tr h="370840">
                <a:tc>
                  <a:txBody>
                    <a:bodyPr/>
                    <a:lstStyle/>
                    <a:p>
                      <a:pPr algn="ctr"/>
                      <a:r>
                        <a:rPr lang="en-US" dirty="0"/>
                        <a:t>October</a:t>
                      </a:r>
                    </a:p>
                  </a:txBody>
                  <a:tcPr/>
                </a:tc>
                <a:tc>
                  <a:txBody>
                    <a:bodyPr/>
                    <a:lstStyle/>
                    <a:p>
                      <a:pPr algn="ctr"/>
                      <a:r>
                        <a:rPr lang="en-US" dirty="0"/>
                        <a:t>$467.55</a:t>
                      </a:r>
                    </a:p>
                  </a:txBody>
                  <a:tcPr/>
                </a:tc>
                <a:tc>
                  <a:txBody>
                    <a:bodyPr/>
                    <a:lstStyle/>
                    <a:p>
                      <a:pPr algn="r"/>
                      <a:r>
                        <a:rPr lang="en-US" dirty="0"/>
                        <a:t>$267.55</a:t>
                      </a:r>
                    </a:p>
                  </a:txBody>
                  <a:tcPr/>
                </a:tc>
                <a:extLst>
                  <a:ext uri="{0D108BD9-81ED-4DB2-BD59-A6C34878D82A}">
                    <a16:rowId xmlns:a16="http://schemas.microsoft.com/office/drawing/2014/main" val="10010"/>
                  </a:ext>
                </a:extLst>
              </a:tr>
              <a:tr h="370840">
                <a:tc>
                  <a:txBody>
                    <a:bodyPr/>
                    <a:lstStyle/>
                    <a:p>
                      <a:pPr algn="ctr"/>
                      <a:r>
                        <a:rPr lang="en-US" dirty="0"/>
                        <a:t>November</a:t>
                      </a:r>
                    </a:p>
                  </a:txBody>
                  <a:tcPr/>
                </a:tc>
                <a:tc>
                  <a:txBody>
                    <a:bodyPr/>
                    <a:lstStyle/>
                    <a:p>
                      <a:pPr algn="ctr"/>
                      <a:r>
                        <a:rPr lang="en-US" dirty="0"/>
                        <a:t>$267.55</a:t>
                      </a:r>
                    </a:p>
                  </a:txBody>
                  <a:tcPr/>
                </a:tc>
                <a:tc>
                  <a:txBody>
                    <a:bodyPr/>
                    <a:lstStyle/>
                    <a:p>
                      <a:pPr algn="r"/>
                      <a:r>
                        <a:rPr lang="en-US" dirty="0"/>
                        <a:t>$67.55</a:t>
                      </a:r>
                    </a:p>
                  </a:txBody>
                  <a:tcPr/>
                </a:tc>
                <a:extLst>
                  <a:ext uri="{0D108BD9-81ED-4DB2-BD59-A6C34878D82A}">
                    <a16:rowId xmlns:a16="http://schemas.microsoft.com/office/drawing/2014/main" val="10011"/>
                  </a:ext>
                </a:extLst>
              </a:tr>
              <a:tr h="370840">
                <a:tc>
                  <a:txBody>
                    <a:bodyPr/>
                    <a:lstStyle/>
                    <a:p>
                      <a:pPr algn="ctr"/>
                      <a:r>
                        <a:rPr lang="en-US" dirty="0"/>
                        <a:t>December</a:t>
                      </a:r>
                    </a:p>
                  </a:txBody>
                  <a:tcPr/>
                </a:tc>
                <a:tc>
                  <a:txBody>
                    <a:bodyPr/>
                    <a:lstStyle/>
                    <a:p>
                      <a:pPr algn="ctr"/>
                      <a:r>
                        <a:rPr lang="en-US" dirty="0"/>
                        <a:t>$67.55</a:t>
                      </a:r>
                    </a:p>
                  </a:txBody>
                  <a:tcPr/>
                </a:tc>
                <a:tc>
                  <a:txBody>
                    <a:bodyPr/>
                    <a:lstStyle/>
                    <a:p>
                      <a:pPr algn="r"/>
                      <a:r>
                        <a:rPr lang="en-US" dirty="0"/>
                        <a:t>$7.55</a:t>
                      </a:r>
                    </a:p>
                  </a:txBody>
                  <a:tcPr/>
                </a:tc>
                <a:extLst>
                  <a:ext uri="{0D108BD9-81ED-4DB2-BD59-A6C34878D82A}">
                    <a16:rowId xmlns:a16="http://schemas.microsoft.com/office/drawing/2014/main" val="10012"/>
                  </a:ext>
                </a:extLst>
              </a:tr>
            </a:tbl>
          </a:graphicData>
        </a:graphic>
      </p:graphicFrame>
      <p:sp>
        <p:nvSpPr>
          <p:cNvPr id="4" name="Oval 3"/>
          <p:cNvSpPr/>
          <p:nvPr/>
        </p:nvSpPr>
        <p:spPr>
          <a:xfrm>
            <a:off x="7543800" y="48768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48768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Volume 1 – Account Balance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2150624"/>
              </p:ext>
            </p:extLst>
          </p:nvPr>
        </p:nvGraphicFramePr>
        <p:xfrm>
          <a:off x="514350" y="1371600"/>
          <a:ext cx="8248650" cy="5090160"/>
        </p:xfrm>
        <a:graphic>
          <a:graphicData uri="http://schemas.openxmlformats.org/drawingml/2006/table">
            <a:tbl>
              <a:tblPr firstRow="1" bandRow="1">
                <a:tableStyleId>{5C22544A-7EE6-4342-B048-85BDC9FD1C3A}</a:tableStyleId>
              </a:tblPr>
              <a:tblGrid>
                <a:gridCol w="2749550">
                  <a:extLst>
                    <a:ext uri="{9D8B030D-6E8A-4147-A177-3AD203B41FA5}">
                      <a16:colId xmlns:a16="http://schemas.microsoft.com/office/drawing/2014/main" val="20000"/>
                    </a:ext>
                  </a:extLst>
                </a:gridCol>
                <a:gridCol w="2749550">
                  <a:extLst>
                    <a:ext uri="{9D8B030D-6E8A-4147-A177-3AD203B41FA5}">
                      <a16:colId xmlns:a16="http://schemas.microsoft.com/office/drawing/2014/main" val="20001"/>
                    </a:ext>
                  </a:extLst>
                </a:gridCol>
                <a:gridCol w="2749550">
                  <a:extLst>
                    <a:ext uri="{9D8B030D-6E8A-4147-A177-3AD203B41FA5}">
                      <a16:colId xmlns:a16="http://schemas.microsoft.com/office/drawing/2014/main" val="20002"/>
                    </a:ext>
                  </a:extLst>
                </a:gridCol>
              </a:tblGrid>
              <a:tr h="447040">
                <a:tc>
                  <a:txBody>
                    <a:bodyPr/>
                    <a:lstStyle/>
                    <a:p>
                      <a:pPr algn="ctr"/>
                      <a:r>
                        <a:rPr lang="en-US" dirty="0"/>
                        <a:t>Month</a:t>
                      </a:r>
                    </a:p>
                  </a:txBody>
                  <a:tcPr/>
                </a:tc>
                <a:tc>
                  <a:txBody>
                    <a:bodyPr/>
                    <a:lstStyle/>
                    <a:p>
                      <a:pPr algn="ctr"/>
                      <a:r>
                        <a:rPr lang="en-US" dirty="0"/>
                        <a:t>Low  Account  Balance</a:t>
                      </a:r>
                    </a:p>
                  </a:txBody>
                  <a:tcPr/>
                </a:tc>
                <a:tc>
                  <a:txBody>
                    <a:bodyPr/>
                    <a:lstStyle/>
                    <a:p>
                      <a:pPr algn="ctr"/>
                      <a:r>
                        <a:rPr lang="en-US" dirty="0"/>
                        <a:t>High  Account  Balance</a:t>
                      </a:r>
                    </a:p>
                  </a:txBody>
                  <a:tcPr/>
                </a:tc>
                <a:extLst>
                  <a:ext uri="{0D108BD9-81ED-4DB2-BD59-A6C34878D82A}">
                    <a16:rowId xmlns:a16="http://schemas.microsoft.com/office/drawing/2014/main" val="10000"/>
                  </a:ext>
                </a:extLst>
              </a:tr>
              <a:tr h="370840">
                <a:tc>
                  <a:txBody>
                    <a:bodyPr/>
                    <a:lstStyle/>
                    <a:p>
                      <a:pPr algn="ctr"/>
                      <a:r>
                        <a:rPr lang="en-US" dirty="0"/>
                        <a:t>January</a:t>
                      </a:r>
                    </a:p>
                  </a:txBody>
                  <a:tcPr/>
                </a:tc>
                <a:tc>
                  <a:txBody>
                    <a:bodyPr/>
                    <a:lstStyle/>
                    <a:p>
                      <a:pPr algn="ctr"/>
                      <a:r>
                        <a:rPr lang="en-US" dirty="0"/>
                        <a:t>$339.84</a:t>
                      </a:r>
                    </a:p>
                  </a:txBody>
                  <a:tcPr/>
                </a:tc>
                <a:tc>
                  <a:txBody>
                    <a:bodyPr/>
                    <a:lstStyle/>
                    <a:p>
                      <a:pPr algn="r"/>
                      <a:r>
                        <a:rPr lang="en-US" dirty="0"/>
                        <a:t>$2,348.63</a:t>
                      </a:r>
                    </a:p>
                  </a:txBody>
                  <a:tcPr/>
                </a:tc>
                <a:extLst>
                  <a:ext uri="{0D108BD9-81ED-4DB2-BD59-A6C34878D82A}">
                    <a16:rowId xmlns:a16="http://schemas.microsoft.com/office/drawing/2014/main" val="10001"/>
                  </a:ext>
                </a:extLst>
              </a:tr>
              <a:tr h="370840">
                <a:tc>
                  <a:txBody>
                    <a:bodyPr/>
                    <a:lstStyle/>
                    <a:p>
                      <a:pPr algn="ctr"/>
                      <a:r>
                        <a:rPr lang="en-US" dirty="0"/>
                        <a:t>February</a:t>
                      </a:r>
                    </a:p>
                  </a:txBody>
                  <a:tcPr/>
                </a:tc>
                <a:tc>
                  <a:txBody>
                    <a:bodyPr/>
                    <a:lstStyle/>
                    <a:p>
                      <a:pPr algn="ctr"/>
                      <a:r>
                        <a:rPr lang="en-US" dirty="0"/>
                        <a:t>$219.27</a:t>
                      </a:r>
                    </a:p>
                  </a:txBody>
                  <a:tcPr/>
                </a:tc>
                <a:tc>
                  <a:txBody>
                    <a:bodyPr/>
                    <a:lstStyle/>
                    <a:p>
                      <a:pPr algn="r"/>
                      <a:r>
                        <a:rPr lang="en-US" dirty="0"/>
                        <a:t>$2,253.83</a:t>
                      </a:r>
                    </a:p>
                  </a:txBody>
                  <a:tcPr/>
                </a:tc>
                <a:extLst>
                  <a:ext uri="{0D108BD9-81ED-4DB2-BD59-A6C34878D82A}">
                    <a16:rowId xmlns:a16="http://schemas.microsoft.com/office/drawing/2014/main" val="10002"/>
                  </a:ext>
                </a:extLst>
              </a:tr>
              <a:tr h="370840">
                <a:tc>
                  <a:txBody>
                    <a:bodyPr/>
                    <a:lstStyle/>
                    <a:p>
                      <a:pPr algn="ctr"/>
                      <a:r>
                        <a:rPr lang="en-US" dirty="0"/>
                        <a:t>March</a:t>
                      </a:r>
                    </a:p>
                  </a:txBody>
                  <a:tcPr/>
                </a:tc>
                <a:tc>
                  <a:txBody>
                    <a:bodyPr/>
                    <a:lstStyle/>
                    <a:p>
                      <a:pPr algn="ctr"/>
                      <a:r>
                        <a:rPr lang="en-US" dirty="0"/>
                        <a:t>$230.78</a:t>
                      </a:r>
                    </a:p>
                  </a:txBody>
                  <a:tcPr/>
                </a:tc>
                <a:tc>
                  <a:txBody>
                    <a:bodyPr/>
                    <a:lstStyle/>
                    <a:p>
                      <a:pPr algn="r"/>
                      <a:r>
                        <a:rPr lang="en-US" dirty="0"/>
                        <a:t>$52,238.36</a:t>
                      </a:r>
                    </a:p>
                  </a:txBody>
                  <a:tcPr/>
                </a:tc>
                <a:extLst>
                  <a:ext uri="{0D108BD9-81ED-4DB2-BD59-A6C34878D82A}">
                    <a16:rowId xmlns:a16="http://schemas.microsoft.com/office/drawing/2014/main" val="10003"/>
                  </a:ext>
                </a:extLst>
              </a:tr>
              <a:tr h="370840">
                <a:tc>
                  <a:txBody>
                    <a:bodyPr/>
                    <a:lstStyle/>
                    <a:p>
                      <a:pPr algn="ctr"/>
                      <a:r>
                        <a:rPr lang="en-US" dirty="0"/>
                        <a:t>April</a:t>
                      </a:r>
                    </a:p>
                  </a:txBody>
                  <a:tcPr/>
                </a:tc>
                <a:tc>
                  <a:txBody>
                    <a:bodyPr/>
                    <a:lstStyle/>
                    <a:p>
                      <a:pPr algn="ctr"/>
                      <a:r>
                        <a:rPr lang="en-US" dirty="0"/>
                        <a:t>$310.05</a:t>
                      </a:r>
                    </a:p>
                  </a:txBody>
                  <a:tcPr/>
                </a:tc>
                <a:tc>
                  <a:txBody>
                    <a:bodyPr/>
                    <a:lstStyle/>
                    <a:p>
                      <a:pPr algn="r"/>
                      <a:r>
                        <a:rPr lang="en-US" dirty="0"/>
                        <a:t>$2,315.77</a:t>
                      </a:r>
                    </a:p>
                  </a:txBody>
                  <a:tcPr/>
                </a:tc>
                <a:extLst>
                  <a:ext uri="{0D108BD9-81ED-4DB2-BD59-A6C34878D82A}">
                    <a16:rowId xmlns:a16="http://schemas.microsoft.com/office/drawing/2014/main" val="10004"/>
                  </a:ext>
                </a:extLst>
              </a:tr>
              <a:tr h="370840">
                <a:tc>
                  <a:txBody>
                    <a:bodyPr/>
                    <a:lstStyle/>
                    <a:p>
                      <a:pPr algn="ctr"/>
                      <a:r>
                        <a:rPr lang="en-US" dirty="0"/>
                        <a:t>May</a:t>
                      </a:r>
                    </a:p>
                  </a:txBody>
                  <a:tcPr/>
                </a:tc>
                <a:tc>
                  <a:txBody>
                    <a:bodyPr/>
                    <a:lstStyle/>
                    <a:p>
                      <a:pPr algn="ctr"/>
                      <a:r>
                        <a:rPr lang="en-US" dirty="0"/>
                        <a:t>$351.99</a:t>
                      </a:r>
                    </a:p>
                  </a:txBody>
                  <a:tcPr/>
                </a:tc>
                <a:tc>
                  <a:txBody>
                    <a:bodyPr/>
                    <a:lstStyle/>
                    <a:p>
                      <a:pPr algn="r"/>
                      <a:r>
                        <a:rPr lang="en-US" dirty="0"/>
                        <a:t>$2,378.30</a:t>
                      </a:r>
                    </a:p>
                  </a:txBody>
                  <a:tcPr/>
                </a:tc>
                <a:extLst>
                  <a:ext uri="{0D108BD9-81ED-4DB2-BD59-A6C34878D82A}">
                    <a16:rowId xmlns:a16="http://schemas.microsoft.com/office/drawing/2014/main" val="10005"/>
                  </a:ext>
                </a:extLst>
              </a:tr>
              <a:tr h="370840">
                <a:tc>
                  <a:txBody>
                    <a:bodyPr/>
                    <a:lstStyle/>
                    <a:p>
                      <a:pPr algn="ctr"/>
                      <a:r>
                        <a:rPr lang="en-US" dirty="0"/>
                        <a:t>June</a:t>
                      </a:r>
                    </a:p>
                  </a:txBody>
                  <a:tcPr/>
                </a:tc>
                <a:tc>
                  <a:txBody>
                    <a:bodyPr/>
                    <a:lstStyle/>
                    <a:p>
                      <a:pPr algn="ctr"/>
                      <a:r>
                        <a:rPr lang="en-US" dirty="0"/>
                        <a:t>$275.82</a:t>
                      </a:r>
                    </a:p>
                  </a:txBody>
                  <a:tcPr/>
                </a:tc>
                <a:tc>
                  <a:txBody>
                    <a:bodyPr/>
                    <a:lstStyle/>
                    <a:p>
                      <a:pPr algn="r"/>
                      <a:r>
                        <a:rPr lang="en-US" dirty="0"/>
                        <a:t>$77,280.94</a:t>
                      </a:r>
                    </a:p>
                  </a:txBody>
                  <a:tcPr/>
                </a:tc>
                <a:extLst>
                  <a:ext uri="{0D108BD9-81ED-4DB2-BD59-A6C34878D82A}">
                    <a16:rowId xmlns:a16="http://schemas.microsoft.com/office/drawing/2014/main" val="10006"/>
                  </a:ext>
                </a:extLst>
              </a:tr>
              <a:tr h="370840">
                <a:tc>
                  <a:txBody>
                    <a:bodyPr/>
                    <a:lstStyle/>
                    <a:p>
                      <a:pPr algn="ctr"/>
                      <a:r>
                        <a:rPr lang="en-US" dirty="0"/>
                        <a:t>July</a:t>
                      </a:r>
                    </a:p>
                  </a:txBody>
                  <a:tcPr/>
                </a:tc>
                <a:tc>
                  <a:txBody>
                    <a:bodyPr/>
                    <a:lstStyle/>
                    <a:p>
                      <a:pPr algn="ctr"/>
                      <a:r>
                        <a:rPr lang="en-US" dirty="0"/>
                        <a:t>$481.46</a:t>
                      </a:r>
                    </a:p>
                  </a:txBody>
                  <a:tcPr/>
                </a:tc>
                <a:tc>
                  <a:txBody>
                    <a:bodyPr/>
                    <a:lstStyle/>
                    <a:p>
                      <a:pPr algn="r"/>
                      <a:r>
                        <a:rPr lang="en-US" dirty="0"/>
                        <a:t>$2,591.39</a:t>
                      </a:r>
                    </a:p>
                  </a:txBody>
                  <a:tcPr/>
                </a:tc>
                <a:extLst>
                  <a:ext uri="{0D108BD9-81ED-4DB2-BD59-A6C34878D82A}">
                    <a16:rowId xmlns:a16="http://schemas.microsoft.com/office/drawing/2014/main" val="10007"/>
                  </a:ext>
                </a:extLst>
              </a:tr>
              <a:tr h="370840">
                <a:tc>
                  <a:txBody>
                    <a:bodyPr/>
                    <a:lstStyle/>
                    <a:p>
                      <a:pPr algn="ctr"/>
                      <a:r>
                        <a:rPr lang="en-US" dirty="0"/>
                        <a:t>August</a:t>
                      </a:r>
                    </a:p>
                  </a:txBody>
                  <a:tcPr/>
                </a:tc>
                <a:tc>
                  <a:txBody>
                    <a:bodyPr/>
                    <a:lstStyle/>
                    <a:p>
                      <a:pPr algn="ctr"/>
                      <a:r>
                        <a:rPr lang="en-US" dirty="0"/>
                        <a:t>$460.70</a:t>
                      </a:r>
                    </a:p>
                  </a:txBody>
                  <a:tcPr/>
                </a:tc>
                <a:tc>
                  <a:txBody>
                    <a:bodyPr/>
                    <a:lstStyle/>
                    <a:p>
                      <a:pPr algn="r"/>
                      <a:r>
                        <a:rPr lang="en-US" dirty="0"/>
                        <a:t>$2,463.09</a:t>
                      </a:r>
                    </a:p>
                  </a:txBody>
                  <a:tcPr/>
                </a:tc>
                <a:extLst>
                  <a:ext uri="{0D108BD9-81ED-4DB2-BD59-A6C34878D82A}">
                    <a16:rowId xmlns:a16="http://schemas.microsoft.com/office/drawing/2014/main" val="10008"/>
                  </a:ext>
                </a:extLst>
              </a:tr>
              <a:tr h="370840">
                <a:tc>
                  <a:txBody>
                    <a:bodyPr/>
                    <a:lstStyle/>
                    <a:p>
                      <a:pPr algn="ctr"/>
                      <a:r>
                        <a:rPr lang="en-US" dirty="0"/>
                        <a:t>September</a:t>
                      </a:r>
                    </a:p>
                  </a:txBody>
                  <a:tcPr/>
                </a:tc>
                <a:tc>
                  <a:txBody>
                    <a:bodyPr/>
                    <a:lstStyle/>
                    <a:p>
                      <a:pPr algn="ctr"/>
                      <a:r>
                        <a:rPr lang="en-US" dirty="0"/>
                        <a:t>$467.55</a:t>
                      </a:r>
                    </a:p>
                  </a:txBody>
                  <a:tcPr/>
                </a:tc>
                <a:tc>
                  <a:txBody>
                    <a:bodyPr/>
                    <a:lstStyle/>
                    <a:p>
                      <a:pPr algn="r"/>
                      <a:r>
                        <a:rPr lang="en-US" dirty="0"/>
                        <a:t>$467.55</a:t>
                      </a:r>
                    </a:p>
                  </a:txBody>
                  <a:tcPr/>
                </a:tc>
                <a:extLst>
                  <a:ext uri="{0D108BD9-81ED-4DB2-BD59-A6C34878D82A}">
                    <a16:rowId xmlns:a16="http://schemas.microsoft.com/office/drawing/2014/main" val="10009"/>
                  </a:ext>
                </a:extLst>
              </a:tr>
              <a:tr h="370840">
                <a:tc>
                  <a:txBody>
                    <a:bodyPr/>
                    <a:lstStyle/>
                    <a:p>
                      <a:pPr algn="ctr"/>
                      <a:r>
                        <a:rPr lang="en-US" dirty="0"/>
                        <a:t>October</a:t>
                      </a:r>
                    </a:p>
                  </a:txBody>
                  <a:tcPr/>
                </a:tc>
                <a:tc>
                  <a:txBody>
                    <a:bodyPr/>
                    <a:lstStyle/>
                    <a:p>
                      <a:pPr algn="ctr"/>
                      <a:r>
                        <a:rPr lang="en-US" dirty="0"/>
                        <a:t>$467.55</a:t>
                      </a:r>
                    </a:p>
                  </a:txBody>
                  <a:tcPr/>
                </a:tc>
                <a:tc>
                  <a:txBody>
                    <a:bodyPr/>
                    <a:lstStyle/>
                    <a:p>
                      <a:pPr algn="r"/>
                      <a:r>
                        <a:rPr lang="en-US" dirty="0"/>
                        <a:t>$267.55</a:t>
                      </a:r>
                    </a:p>
                  </a:txBody>
                  <a:tcPr/>
                </a:tc>
                <a:extLst>
                  <a:ext uri="{0D108BD9-81ED-4DB2-BD59-A6C34878D82A}">
                    <a16:rowId xmlns:a16="http://schemas.microsoft.com/office/drawing/2014/main" val="10010"/>
                  </a:ext>
                </a:extLst>
              </a:tr>
              <a:tr h="370840">
                <a:tc>
                  <a:txBody>
                    <a:bodyPr/>
                    <a:lstStyle/>
                    <a:p>
                      <a:pPr algn="ctr"/>
                      <a:r>
                        <a:rPr lang="en-US" dirty="0"/>
                        <a:t>November</a:t>
                      </a:r>
                    </a:p>
                  </a:txBody>
                  <a:tcPr/>
                </a:tc>
                <a:tc>
                  <a:txBody>
                    <a:bodyPr/>
                    <a:lstStyle/>
                    <a:p>
                      <a:pPr algn="ctr"/>
                      <a:r>
                        <a:rPr lang="en-US" dirty="0"/>
                        <a:t>$267.55</a:t>
                      </a:r>
                    </a:p>
                  </a:txBody>
                  <a:tcPr/>
                </a:tc>
                <a:tc>
                  <a:txBody>
                    <a:bodyPr/>
                    <a:lstStyle/>
                    <a:p>
                      <a:pPr algn="r"/>
                      <a:r>
                        <a:rPr lang="en-US" dirty="0"/>
                        <a:t>$67.55</a:t>
                      </a:r>
                    </a:p>
                  </a:txBody>
                  <a:tcPr/>
                </a:tc>
                <a:extLst>
                  <a:ext uri="{0D108BD9-81ED-4DB2-BD59-A6C34878D82A}">
                    <a16:rowId xmlns:a16="http://schemas.microsoft.com/office/drawing/2014/main" val="10011"/>
                  </a:ext>
                </a:extLst>
              </a:tr>
              <a:tr h="370840">
                <a:tc>
                  <a:txBody>
                    <a:bodyPr/>
                    <a:lstStyle/>
                    <a:p>
                      <a:pPr algn="ctr"/>
                      <a:r>
                        <a:rPr lang="en-US" dirty="0"/>
                        <a:t>December</a:t>
                      </a:r>
                    </a:p>
                  </a:txBody>
                  <a:tcPr/>
                </a:tc>
                <a:tc>
                  <a:txBody>
                    <a:bodyPr/>
                    <a:lstStyle/>
                    <a:p>
                      <a:pPr algn="ctr"/>
                      <a:r>
                        <a:rPr lang="en-US" dirty="0"/>
                        <a:t>$67.55</a:t>
                      </a:r>
                    </a:p>
                  </a:txBody>
                  <a:tcPr/>
                </a:tc>
                <a:tc>
                  <a:txBody>
                    <a:bodyPr/>
                    <a:lstStyle/>
                    <a:p>
                      <a:pPr algn="r"/>
                      <a:r>
                        <a:rPr lang="en-US" dirty="0"/>
                        <a:t>$7.55</a:t>
                      </a:r>
                    </a:p>
                  </a:txBody>
                  <a:tcPr/>
                </a:tc>
                <a:extLst>
                  <a:ext uri="{0D108BD9-81ED-4DB2-BD59-A6C34878D82A}">
                    <a16:rowId xmlns:a16="http://schemas.microsoft.com/office/drawing/2014/main" val="10012"/>
                  </a:ext>
                </a:extLst>
              </a:tr>
            </a:tbl>
          </a:graphicData>
        </a:graphic>
      </p:graphicFrame>
      <p:sp>
        <p:nvSpPr>
          <p:cNvPr id="4" name="Oval 3"/>
          <p:cNvSpPr/>
          <p:nvPr/>
        </p:nvSpPr>
        <p:spPr>
          <a:xfrm>
            <a:off x="4038600" y="5257800"/>
            <a:ext cx="1219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43800" y="5257800"/>
            <a:ext cx="1219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0" y="5715000"/>
            <a:ext cx="1219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5715000"/>
            <a:ext cx="1219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Volume 2 – Transaction Types</a:t>
            </a:r>
          </a:p>
        </p:txBody>
      </p:sp>
      <p:graphicFrame>
        <p:nvGraphicFramePr>
          <p:cNvPr id="4" name="Content Placeholder 3"/>
          <p:cNvGraphicFramePr>
            <a:graphicFrameLocks noGrp="1"/>
          </p:cNvGraphicFramePr>
          <p:nvPr>
            <p:ph idx="1"/>
          </p:nvPr>
        </p:nvGraphicFramePr>
        <p:xfrm>
          <a:off x="533400" y="1066800"/>
          <a:ext cx="7955280" cy="556260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tblGrid>
              <a:tr h="370840">
                <a:tc>
                  <a:txBody>
                    <a:bodyPr/>
                    <a:lstStyle/>
                    <a:p>
                      <a:pPr algn="ctr"/>
                      <a:r>
                        <a:rPr lang="en-US" dirty="0"/>
                        <a:t>Date</a:t>
                      </a:r>
                    </a:p>
                  </a:txBody>
                  <a:tcPr/>
                </a:tc>
                <a:tc>
                  <a:txBody>
                    <a:bodyPr/>
                    <a:lstStyle/>
                    <a:p>
                      <a:pPr algn="ctr"/>
                      <a:r>
                        <a:rPr lang="en-US" dirty="0"/>
                        <a:t>Description</a:t>
                      </a:r>
                    </a:p>
                  </a:txBody>
                  <a:tcPr/>
                </a:tc>
                <a:tc>
                  <a:txBody>
                    <a:bodyPr/>
                    <a:lstStyle/>
                    <a:p>
                      <a:pPr algn="ctr"/>
                      <a:r>
                        <a:rPr lang="en-US" dirty="0"/>
                        <a:t>Amount</a:t>
                      </a:r>
                    </a:p>
                  </a:txBody>
                  <a:tcPr/>
                </a:tc>
                <a:extLst>
                  <a:ext uri="{0D108BD9-81ED-4DB2-BD59-A6C34878D82A}">
                    <a16:rowId xmlns:a16="http://schemas.microsoft.com/office/drawing/2014/main" val="10000"/>
                  </a:ext>
                </a:extLst>
              </a:tr>
              <a:tr h="370840">
                <a:tc>
                  <a:txBody>
                    <a:bodyPr/>
                    <a:lstStyle/>
                    <a:p>
                      <a:pPr algn="ctr"/>
                      <a:r>
                        <a:rPr lang="en-US" dirty="0"/>
                        <a:t>03/03/2010</a:t>
                      </a:r>
                    </a:p>
                  </a:txBody>
                  <a:tcPr/>
                </a:tc>
                <a:tc>
                  <a:txBody>
                    <a:bodyPr/>
                    <a:lstStyle/>
                    <a:p>
                      <a:pPr algn="ctr"/>
                      <a:r>
                        <a:rPr lang="en-US" dirty="0"/>
                        <a:t>Cash deposit</a:t>
                      </a:r>
                    </a:p>
                  </a:txBody>
                  <a:tcPr/>
                </a:tc>
                <a:tc>
                  <a:txBody>
                    <a:bodyPr/>
                    <a:lstStyle/>
                    <a:p>
                      <a:pPr algn="r"/>
                      <a:r>
                        <a:rPr lang="en-US" dirty="0"/>
                        <a:t>$2,650.00</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09/03/2010</a:t>
                      </a:r>
                    </a:p>
                  </a:txBody>
                  <a:tcPr/>
                </a:tc>
                <a:tc>
                  <a:txBody>
                    <a:bodyPr/>
                    <a:lstStyle/>
                    <a:p>
                      <a:pPr algn="ctr"/>
                      <a:r>
                        <a:rPr lang="en-US" dirty="0"/>
                        <a:t>Cash deposit</a:t>
                      </a:r>
                    </a:p>
                  </a:txBody>
                  <a:tcPr/>
                </a:tc>
                <a:tc>
                  <a:txBody>
                    <a:bodyPr/>
                    <a:lstStyle/>
                    <a:p>
                      <a:pPr algn="r"/>
                      <a:r>
                        <a:rPr lang="en-US" dirty="0"/>
                        <a:t>$4,000.00</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18/03/2010</a:t>
                      </a:r>
                    </a:p>
                  </a:txBody>
                  <a:tcPr/>
                </a:tc>
                <a:tc>
                  <a:txBody>
                    <a:bodyPr/>
                    <a:lstStyle/>
                    <a:p>
                      <a:pPr algn="ctr"/>
                      <a:r>
                        <a:rPr lang="en-US" dirty="0"/>
                        <a:t>Cash deposit</a:t>
                      </a:r>
                    </a:p>
                  </a:txBody>
                  <a:tcPr/>
                </a:tc>
                <a:tc>
                  <a:txBody>
                    <a:bodyPr/>
                    <a:lstStyle/>
                    <a:p>
                      <a:pPr algn="r"/>
                      <a:r>
                        <a:rPr lang="en-US" dirty="0"/>
                        <a:t>$6,500.00</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26/03/2010</a:t>
                      </a:r>
                    </a:p>
                  </a:txBody>
                  <a:tcPr/>
                </a:tc>
                <a:tc>
                  <a:txBody>
                    <a:bodyPr/>
                    <a:lstStyle/>
                    <a:p>
                      <a:pPr algn="ctr"/>
                      <a:r>
                        <a:rPr lang="en-US" dirty="0"/>
                        <a:t>Cash deposit</a:t>
                      </a:r>
                    </a:p>
                  </a:txBody>
                  <a:tcPr/>
                </a:tc>
                <a:tc>
                  <a:txBody>
                    <a:bodyPr/>
                    <a:lstStyle/>
                    <a:p>
                      <a:pPr algn="r"/>
                      <a:r>
                        <a:rPr lang="en-US" dirty="0"/>
                        <a:t>$2,000.00</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29/03/2010</a:t>
                      </a:r>
                    </a:p>
                  </a:txBody>
                  <a:tcPr/>
                </a:tc>
                <a:tc>
                  <a:txBody>
                    <a:bodyPr/>
                    <a:lstStyle/>
                    <a:p>
                      <a:pPr algn="ctr"/>
                      <a:r>
                        <a:rPr lang="en-US" dirty="0"/>
                        <a:t>Cash deposit</a:t>
                      </a:r>
                    </a:p>
                  </a:txBody>
                  <a:tcPr/>
                </a:tc>
                <a:tc>
                  <a:txBody>
                    <a:bodyPr/>
                    <a:lstStyle/>
                    <a:p>
                      <a:pPr algn="r"/>
                      <a:r>
                        <a:rPr lang="en-US" dirty="0"/>
                        <a:t>$9,200.00</a:t>
                      </a:r>
                    </a:p>
                  </a:txBody>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31/03/2010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Wire transfer out</a:t>
                      </a:r>
                    </a:p>
                  </a:txBody>
                  <a:tcPr/>
                </a:tc>
                <a:tc>
                  <a:txBody>
                    <a:bodyPr/>
                    <a:lstStyle/>
                    <a:p>
                      <a:pPr algn="r"/>
                      <a:r>
                        <a:rPr lang="en-US" dirty="0"/>
                        <a:t>($25,000.00)</a:t>
                      </a:r>
                    </a:p>
                  </a:txBody>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02/04/2010</a:t>
                      </a:r>
                    </a:p>
                  </a:txBody>
                  <a:tcPr/>
                </a:tc>
                <a:tc>
                  <a:txBody>
                    <a:bodyPr/>
                    <a:lstStyle/>
                    <a:p>
                      <a:pPr algn="ctr"/>
                      <a:r>
                        <a:rPr lang="en-US" dirty="0"/>
                        <a:t>Cash deposit</a:t>
                      </a:r>
                    </a:p>
                  </a:txBody>
                  <a:tcPr/>
                </a:tc>
                <a:tc>
                  <a:txBody>
                    <a:bodyPr/>
                    <a:lstStyle/>
                    <a:p>
                      <a:pPr algn="r"/>
                      <a:r>
                        <a:rPr lang="en-US" dirty="0"/>
                        <a:t>$5,500.00</a:t>
                      </a:r>
                    </a:p>
                  </a:txBody>
                  <a:tcP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08/04/2010</a:t>
                      </a:r>
                    </a:p>
                  </a:txBody>
                  <a:tcPr/>
                </a:tc>
                <a:tc>
                  <a:txBody>
                    <a:bodyPr/>
                    <a:lstStyle/>
                    <a:p>
                      <a:pPr algn="ctr"/>
                      <a:r>
                        <a:rPr lang="en-US" dirty="0"/>
                        <a:t>Cash deposit</a:t>
                      </a:r>
                    </a:p>
                  </a:txBody>
                  <a:tcPr/>
                </a:tc>
                <a:tc>
                  <a:txBody>
                    <a:bodyPr/>
                    <a:lstStyle/>
                    <a:p>
                      <a:pPr algn="r"/>
                      <a:r>
                        <a:rPr lang="en-US" dirty="0"/>
                        <a:t>$6,750.00</a:t>
                      </a: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12/04/2010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Cash deposit</a:t>
                      </a:r>
                    </a:p>
                  </a:txBody>
                  <a:tcPr/>
                </a:tc>
                <a:tc>
                  <a:txBody>
                    <a:bodyPr/>
                    <a:lstStyle/>
                    <a:p>
                      <a:pPr algn="r"/>
                      <a:r>
                        <a:rPr lang="en-US" dirty="0"/>
                        <a:t>$2,400.00</a:t>
                      </a:r>
                    </a:p>
                  </a:txBody>
                  <a:tcPr/>
                </a:tc>
                <a:extLst>
                  <a:ext uri="{0D108BD9-81ED-4DB2-BD59-A6C34878D82A}">
                    <a16:rowId xmlns:a16="http://schemas.microsoft.com/office/drawing/2014/main" val="1000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14/04/2010</a:t>
                      </a:r>
                    </a:p>
                  </a:txBody>
                  <a:tcPr/>
                </a:tc>
                <a:tc>
                  <a:txBody>
                    <a:bodyPr/>
                    <a:lstStyle/>
                    <a:p>
                      <a:pPr algn="ctr"/>
                      <a:r>
                        <a:rPr lang="en-US" dirty="0"/>
                        <a:t>Cash deposit</a:t>
                      </a:r>
                    </a:p>
                  </a:txBody>
                  <a:tcPr/>
                </a:tc>
                <a:tc>
                  <a:txBody>
                    <a:bodyPr/>
                    <a:lstStyle/>
                    <a:p>
                      <a:pPr algn="r"/>
                      <a:r>
                        <a:rPr lang="en-US" dirty="0"/>
                        <a:t>$1,500.00</a:t>
                      </a:r>
                    </a:p>
                  </a:txBody>
                  <a:tcPr/>
                </a:tc>
                <a:extLst>
                  <a:ext uri="{0D108BD9-81ED-4DB2-BD59-A6C34878D82A}">
                    <a16:rowId xmlns:a16="http://schemas.microsoft.com/office/drawing/2014/main" val="1001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19/04/2010</a:t>
                      </a:r>
                    </a:p>
                  </a:txBody>
                  <a:tcPr/>
                </a:tc>
                <a:tc>
                  <a:txBody>
                    <a:bodyPr/>
                    <a:lstStyle/>
                    <a:p>
                      <a:pPr algn="ctr"/>
                      <a:r>
                        <a:rPr lang="en-US" dirty="0"/>
                        <a:t>Cash deposit</a:t>
                      </a:r>
                    </a:p>
                  </a:txBody>
                  <a:tcPr/>
                </a:tc>
                <a:tc>
                  <a:txBody>
                    <a:bodyPr/>
                    <a:lstStyle/>
                    <a:p>
                      <a:pPr algn="r"/>
                      <a:r>
                        <a:rPr lang="en-US" dirty="0"/>
                        <a:t>$3,200.00</a:t>
                      </a:r>
                    </a:p>
                  </a:txBody>
                  <a:tcPr/>
                </a:tc>
                <a:extLst>
                  <a:ext uri="{0D108BD9-81ED-4DB2-BD59-A6C34878D82A}">
                    <a16:rowId xmlns:a16="http://schemas.microsoft.com/office/drawing/2014/main" val="1001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22/04/2010</a:t>
                      </a:r>
                    </a:p>
                  </a:txBody>
                  <a:tcPr/>
                </a:tc>
                <a:tc>
                  <a:txBody>
                    <a:bodyPr/>
                    <a:lstStyle/>
                    <a:p>
                      <a:pPr algn="ctr"/>
                      <a:r>
                        <a:rPr lang="en-US" dirty="0"/>
                        <a:t>Cash deposit</a:t>
                      </a:r>
                    </a:p>
                  </a:txBody>
                  <a:tcPr/>
                </a:tc>
                <a:tc>
                  <a:txBody>
                    <a:bodyPr/>
                    <a:lstStyle/>
                    <a:p>
                      <a:pPr algn="r"/>
                      <a:r>
                        <a:rPr lang="en-US" dirty="0"/>
                        <a:t>$2,500.00</a:t>
                      </a:r>
                    </a:p>
                  </a:txBody>
                  <a:tcPr/>
                </a:tc>
                <a:extLst>
                  <a:ext uri="{0D108BD9-81ED-4DB2-BD59-A6C34878D82A}">
                    <a16:rowId xmlns:a16="http://schemas.microsoft.com/office/drawing/2014/main" val="1001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28/04/2010</a:t>
                      </a:r>
                    </a:p>
                  </a:txBody>
                  <a:tcPr/>
                </a:tc>
                <a:tc>
                  <a:txBody>
                    <a:bodyPr/>
                    <a:lstStyle/>
                    <a:p>
                      <a:pPr algn="ctr"/>
                      <a:r>
                        <a:rPr lang="en-US" dirty="0"/>
                        <a:t>Cash deposit</a:t>
                      </a:r>
                    </a:p>
                  </a:txBody>
                  <a:tcPr/>
                </a:tc>
                <a:tc>
                  <a:txBody>
                    <a:bodyPr/>
                    <a:lstStyle/>
                    <a:p>
                      <a:pPr algn="r"/>
                      <a:r>
                        <a:rPr lang="en-US" dirty="0"/>
                        <a:t>$3,000.00</a:t>
                      </a:r>
                    </a:p>
                  </a:txBody>
                  <a:tcPr/>
                </a:tc>
                <a:extLst>
                  <a:ext uri="{0D108BD9-81ED-4DB2-BD59-A6C34878D82A}">
                    <a16:rowId xmlns:a16="http://schemas.microsoft.com/office/drawing/2014/main" val="100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29/04/2010</a:t>
                      </a:r>
                    </a:p>
                  </a:txBody>
                  <a:tcPr/>
                </a:tc>
                <a:tc>
                  <a:txBody>
                    <a:bodyPr/>
                    <a:lstStyle/>
                    <a:p>
                      <a:pPr algn="ctr"/>
                      <a:r>
                        <a:rPr lang="en-US" dirty="0"/>
                        <a:t>Wire transfer out</a:t>
                      </a:r>
                    </a:p>
                  </a:txBody>
                  <a:tcPr/>
                </a:tc>
                <a:tc>
                  <a:txBody>
                    <a:bodyPr/>
                    <a:lstStyle/>
                    <a:p>
                      <a:pPr algn="r"/>
                      <a:r>
                        <a:rPr lang="en-US" dirty="0"/>
                        <a:t>($25,000.00)</a:t>
                      </a:r>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Volume 2 – Transaction Types</a:t>
            </a:r>
          </a:p>
        </p:txBody>
      </p:sp>
      <p:graphicFrame>
        <p:nvGraphicFramePr>
          <p:cNvPr id="4" name="Content Placeholder 3"/>
          <p:cNvGraphicFramePr>
            <a:graphicFrameLocks noGrp="1"/>
          </p:cNvGraphicFramePr>
          <p:nvPr>
            <p:ph idx="1"/>
          </p:nvPr>
        </p:nvGraphicFramePr>
        <p:xfrm>
          <a:off x="457200" y="1066800"/>
          <a:ext cx="6583680" cy="55626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tblGrid>
              <a:tr h="370840">
                <a:tc>
                  <a:txBody>
                    <a:bodyPr/>
                    <a:lstStyle/>
                    <a:p>
                      <a:pPr algn="ctr"/>
                      <a:r>
                        <a:rPr lang="en-US" dirty="0"/>
                        <a:t>Date</a:t>
                      </a:r>
                    </a:p>
                  </a:txBody>
                  <a:tcPr/>
                </a:tc>
                <a:tc>
                  <a:txBody>
                    <a:bodyPr/>
                    <a:lstStyle/>
                    <a:p>
                      <a:pPr algn="ctr"/>
                      <a:r>
                        <a:rPr lang="en-US" dirty="0"/>
                        <a:t>Description</a:t>
                      </a:r>
                    </a:p>
                  </a:txBody>
                  <a:tcPr/>
                </a:tc>
                <a:tc>
                  <a:txBody>
                    <a:bodyPr/>
                    <a:lstStyle/>
                    <a:p>
                      <a:pPr algn="ctr"/>
                      <a:r>
                        <a:rPr lang="en-US" dirty="0"/>
                        <a:t>Amount</a:t>
                      </a:r>
                    </a:p>
                  </a:txBody>
                  <a:tcPr/>
                </a:tc>
                <a:extLst>
                  <a:ext uri="{0D108BD9-81ED-4DB2-BD59-A6C34878D82A}">
                    <a16:rowId xmlns:a16="http://schemas.microsoft.com/office/drawing/2014/main" val="10000"/>
                  </a:ext>
                </a:extLst>
              </a:tr>
              <a:tr h="370840">
                <a:tc>
                  <a:txBody>
                    <a:bodyPr/>
                    <a:lstStyle/>
                    <a:p>
                      <a:pPr algn="ctr"/>
                      <a:r>
                        <a:rPr lang="en-US" dirty="0"/>
                        <a:t>03/03/2010</a:t>
                      </a:r>
                    </a:p>
                  </a:txBody>
                  <a:tcPr/>
                </a:tc>
                <a:tc>
                  <a:txBody>
                    <a:bodyPr/>
                    <a:lstStyle/>
                    <a:p>
                      <a:pPr algn="ctr"/>
                      <a:r>
                        <a:rPr lang="en-US" dirty="0"/>
                        <a:t>Cash deposit</a:t>
                      </a:r>
                    </a:p>
                  </a:txBody>
                  <a:tcPr/>
                </a:tc>
                <a:tc>
                  <a:txBody>
                    <a:bodyPr/>
                    <a:lstStyle/>
                    <a:p>
                      <a:pPr algn="r"/>
                      <a:r>
                        <a:rPr lang="en-US" dirty="0"/>
                        <a:t>$2,650.00</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09/03/2010</a:t>
                      </a:r>
                    </a:p>
                  </a:txBody>
                  <a:tcPr/>
                </a:tc>
                <a:tc>
                  <a:txBody>
                    <a:bodyPr/>
                    <a:lstStyle/>
                    <a:p>
                      <a:pPr algn="ctr"/>
                      <a:r>
                        <a:rPr lang="en-US" dirty="0"/>
                        <a:t>Cash deposit</a:t>
                      </a:r>
                    </a:p>
                  </a:txBody>
                  <a:tcPr/>
                </a:tc>
                <a:tc>
                  <a:txBody>
                    <a:bodyPr/>
                    <a:lstStyle/>
                    <a:p>
                      <a:pPr algn="r"/>
                      <a:r>
                        <a:rPr lang="en-US" dirty="0"/>
                        <a:t>$4,000.00</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18/03/2010</a:t>
                      </a:r>
                    </a:p>
                  </a:txBody>
                  <a:tcPr/>
                </a:tc>
                <a:tc>
                  <a:txBody>
                    <a:bodyPr/>
                    <a:lstStyle/>
                    <a:p>
                      <a:pPr algn="ctr"/>
                      <a:r>
                        <a:rPr lang="en-US" dirty="0"/>
                        <a:t>Cash deposit</a:t>
                      </a:r>
                    </a:p>
                  </a:txBody>
                  <a:tcPr/>
                </a:tc>
                <a:tc>
                  <a:txBody>
                    <a:bodyPr/>
                    <a:lstStyle/>
                    <a:p>
                      <a:pPr algn="r"/>
                      <a:r>
                        <a:rPr lang="en-US" dirty="0"/>
                        <a:t>$6,500.00</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26/03/2010</a:t>
                      </a:r>
                    </a:p>
                  </a:txBody>
                  <a:tcPr/>
                </a:tc>
                <a:tc>
                  <a:txBody>
                    <a:bodyPr/>
                    <a:lstStyle/>
                    <a:p>
                      <a:pPr algn="ctr"/>
                      <a:r>
                        <a:rPr lang="en-US" dirty="0"/>
                        <a:t>Cash deposit</a:t>
                      </a:r>
                    </a:p>
                  </a:txBody>
                  <a:tcPr/>
                </a:tc>
                <a:tc>
                  <a:txBody>
                    <a:bodyPr/>
                    <a:lstStyle/>
                    <a:p>
                      <a:pPr algn="r"/>
                      <a:r>
                        <a:rPr lang="en-US" dirty="0"/>
                        <a:t>$2,000.00</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29/03/2010</a:t>
                      </a:r>
                    </a:p>
                  </a:txBody>
                  <a:tcPr/>
                </a:tc>
                <a:tc>
                  <a:txBody>
                    <a:bodyPr/>
                    <a:lstStyle/>
                    <a:p>
                      <a:pPr algn="ctr"/>
                      <a:r>
                        <a:rPr lang="en-US" dirty="0"/>
                        <a:t>Cash deposit</a:t>
                      </a:r>
                    </a:p>
                  </a:txBody>
                  <a:tcPr/>
                </a:tc>
                <a:tc>
                  <a:txBody>
                    <a:bodyPr/>
                    <a:lstStyle/>
                    <a:p>
                      <a:pPr algn="r"/>
                      <a:r>
                        <a:rPr lang="en-US" dirty="0"/>
                        <a:t>$9,200.00</a:t>
                      </a:r>
                    </a:p>
                  </a:txBody>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31/03/2010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Wire transfer out</a:t>
                      </a:r>
                    </a:p>
                  </a:txBody>
                  <a:tcPr/>
                </a:tc>
                <a:tc>
                  <a:txBody>
                    <a:bodyPr/>
                    <a:lstStyle/>
                    <a:p>
                      <a:pPr algn="r"/>
                      <a:r>
                        <a:rPr lang="en-US" dirty="0"/>
                        <a:t>$25,000.00</a:t>
                      </a:r>
                    </a:p>
                  </a:txBody>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02/04/2010</a:t>
                      </a:r>
                    </a:p>
                  </a:txBody>
                  <a:tcPr/>
                </a:tc>
                <a:tc>
                  <a:txBody>
                    <a:bodyPr/>
                    <a:lstStyle/>
                    <a:p>
                      <a:pPr algn="ctr"/>
                      <a:r>
                        <a:rPr lang="en-US" dirty="0"/>
                        <a:t>Cash deposit</a:t>
                      </a:r>
                    </a:p>
                  </a:txBody>
                  <a:tcPr/>
                </a:tc>
                <a:tc>
                  <a:txBody>
                    <a:bodyPr/>
                    <a:lstStyle/>
                    <a:p>
                      <a:pPr algn="r"/>
                      <a:r>
                        <a:rPr lang="en-US" dirty="0"/>
                        <a:t>$5,500.00</a:t>
                      </a:r>
                    </a:p>
                  </a:txBody>
                  <a:tcP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08/04/2010</a:t>
                      </a:r>
                    </a:p>
                  </a:txBody>
                  <a:tcPr/>
                </a:tc>
                <a:tc>
                  <a:txBody>
                    <a:bodyPr/>
                    <a:lstStyle/>
                    <a:p>
                      <a:pPr algn="ctr"/>
                      <a:r>
                        <a:rPr lang="en-US" dirty="0"/>
                        <a:t>Cash deposit</a:t>
                      </a:r>
                    </a:p>
                  </a:txBody>
                  <a:tcPr/>
                </a:tc>
                <a:tc>
                  <a:txBody>
                    <a:bodyPr/>
                    <a:lstStyle/>
                    <a:p>
                      <a:pPr algn="r"/>
                      <a:r>
                        <a:rPr lang="en-US" dirty="0"/>
                        <a:t>$6,750.00</a:t>
                      </a: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12/04/2010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Cash deposit</a:t>
                      </a:r>
                    </a:p>
                  </a:txBody>
                  <a:tcPr/>
                </a:tc>
                <a:tc>
                  <a:txBody>
                    <a:bodyPr/>
                    <a:lstStyle/>
                    <a:p>
                      <a:pPr algn="r"/>
                      <a:r>
                        <a:rPr lang="en-US" dirty="0"/>
                        <a:t>$2,400.00</a:t>
                      </a:r>
                    </a:p>
                  </a:txBody>
                  <a:tcPr/>
                </a:tc>
                <a:extLst>
                  <a:ext uri="{0D108BD9-81ED-4DB2-BD59-A6C34878D82A}">
                    <a16:rowId xmlns:a16="http://schemas.microsoft.com/office/drawing/2014/main" val="1000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14/04/2010</a:t>
                      </a:r>
                    </a:p>
                  </a:txBody>
                  <a:tcPr/>
                </a:tc>
                <a:tc>
                  <a:txBody>
                    <a:bodyPr/>
                    <a:lstStyle/>
                    <a:p>
                      <a:pPr algn="ctr"/>
                      <a:r>
                        <a:rPr lang="en-US" dirty="0"/>
                        <a:t>Cash deposit</a:t>
                      </a:r>
                    </a:p>
                  </a:txBody>
                  <a:tcPr/>
                </a:tc>
                <a:tc>
                  <a:txBody>
                    <a:bodyPr/>
                    <a:lstStyle/>
                    <a:p>
                      <a:pPr algn="r"/>
                      <a:r>
                        <a:rPr lang="en-US" dirty="0"/>
                        <a:t>$1,500.00</a:t>
                      </a:r>
                    </a:p>
                  </a:txBody>
                  <a:tcPr/>
                </a:tc>
                <a:extLst>
                  <a:ext uri="{0D108BD9-81ED-4DB2-BD59-A6C34878D82A}">
                    <a16:rowId xmlns:a16="http://schemas.microsoft.com/office/drawing/2014/main" val="1001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19/04/2010</a:t>
                      </a:r>
                    </a:p>
                  </a:txBody>
                  <a:tcPr/>
                </a:tc>
                <a:tc>
                  <a:txBody>
                    <a:bodyPr/>
                    <a:lstStyle/>
                    <a:p>
                      <a:pPr algn="ctr"/>
                      <a:r>
                        <a:rPr lang="en-US" dirty="0"/>
                        <a:t>Cash deposit</a:t>
                      </a:r>
                    </a:p>
                  </a:txBody>
                  <a:tcPr/>
                </a:tc>
                <a:tc>
                  <a:txBody>
                    <a:bodyPr/>
                    <a:lstStyle/>
                    <a:p>
                      <a:pPr algn="r"/>
                      <a:r>
                        <a:rPr lang="en-US" dirty="0"/>
                        <a:t>$3,200.00</a:t>
                      </a:r>
                    </a:p>
                  </a:txBody>
                  <a:tcPr/>
                </a:tc>
                <a:extLst>
                  <a:ext uri="{0D108BD9-81ED-4DB2-BD59-A6C34878D82A}">
                    <a16:rowId xmlns:a16="http://schemas.microsoft.com/office/drawing/2014/main" val="1001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22/04/2010</a:t>
                      </a:r>
                    </a:p>
                  </a:txBody>
                  <a:tcPr/>
                </a:tc>
                <a:tc>
                  <a:txBody>
                    <a:bodyPr/>
                    <a:lstStyle/>
                    <a:p>
                      <a:pPr algn="ctr"/>
                      <a:r>
                        <a:rPr lang="en-US" dirty="0"/>
                        <a:t>Cash deposit</a:t>
                      </a:r>
                    </a:p>
                  </a:txBody>
                  <a:tcPr/>
                </a:tc>
                <a:tc>
                  <a:txBody>
                    <a:bodyPr/>
                    <a:lstStyle/>
                    <a:p>
                      <a:pPr algn="r"/>
                      <a:r>
                        <a:rPr lang="en-US" dirty="0"/>
                        <a:t>$2,500.00</a:t>
                      </a:r>
                    </a:p>
                  </a:txBody>
                  <a:tcPr/>
                </a:tc>
                <a:extLst>
                  <a:ext uri="{0D108BD9-81ED-4DB2-BD59-A6C34878D82A}">
                    <a16:rowId xmlns:a16="http://schemas.microsoft.com/office/drawing/2014/main" val="1001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28/04/2010</a:t>
                      </a:r>
                    </a:p>
                  </a:txBody>
                  <a:tcPr/>
                </a:tc>
                <a:tc>
                  <a:txBody>
                    <a:bodyPr/>
                    <a:lstStyle/>
                    <a:p>
                      <a:pPr algn="ctr"/>
                      <a:r>
                        <a:rPr lang="en-US" dirty="0"/>
                        <a:t>Cash deposit</a:t>
                      </a:r>
                    </a:p>
                  </a:txBody>
                  <a:tcPr/>
                </a:tc>
                <a:tc>
                  <a:txBody>
                    <a:bodyPr/>
                    <a:lstStyle/>
                    <a:p>
                      <a:pPr algn="r"/>
                      <a:r>
                        <a:rPr lang="en-US" dirty="0"/>
                        <a:t>$3,000.00</a:t>
                      </a:r>
                    </a:p>
                  </a:txBody>
                  <a:tcPr/>
                </a:tc>
                <a:extLst>
                  <a:ext uri="{0D108BD9-81ED-4DB2-BD59-A6C34878D82A}">
                    <a16:rowId xmlns:a16="http://schemas.microsoft.com/office/drawing/2014/main" val="100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29/04/2010</a:t>
                      </a:r>
                    </a:p>
                  </a:txBody>
                  <a:tcPr/>
                </a:tc>
                <a:tc>
                  <a:txBody>
                    <a:bodyPr/>
                    <a:lstStyle/>
                    <a:p>
                      <a:pPr algn="ctr"/>
                      <a:r>
                        <a:rPr lang="en-US" dirty="0"/>
                        <a:t>Wire transfer out</a:t>
                      </a:r>
                    </a:p>
                  </a:txBody>
                  <a:tcPr/>
                </a:tc>
                <a:tc>
                  <a:txBody>
                    <a:bodyPr/>
                    <a:lstStyle/>
                    <a:p>
                      <a:pPr algn="r"/>
                      <a:r>
                        <a:rPr lang="en-US" dirty="0"/>
                        <a:t>$25,000.00</a:t>
                      </a:r>
                    </a:p>
                  </a:txBody>
                  <a:tcPr/>
                </a:tc>
                <a:extLst>
                  <a:ext uri="{0D108BD9-81ED-4DB2-BD59-A6C34878D82A}">
                    <a16:rowId xmlns:a16="http://schemas.microsoft.com/office/drawing/2014/main" val="10014"/>
                  </a:ext>
                </a:extLst>
              </a:tr>
            </a:tbl>
          </a:graphicData>
        </a:graphic>
      </p:graphicFrame>
      <p:sp>
        <p:nvSpPr>
          <p:cNvPr id="5" name="TextBox 4"/>
          <p:cNvSpPr txBox="1"/>
          <p:nvPr/>
        </p:nvSpPr>
        <p:spPr>
          <a:xfrm>
            <a:off x="7239000" y="1828800"/>
            <a:ext cx="1749005" cy="646331"/>
          </a:xfrm>
          <a:prstGeom prst="rect">
            <a:avLst/>
          </a:prstGeom>
          <a:noFill/>
        </p:spPr>
        <p:txBody>
          <a:bodyPr wrap="none" rtlCol="0">
            <a:spAutoFit/>
          </a:bodyPr>
          <a:lstStyle/>
          <a:p>
            <a:r>
              <a:rPr lang="en-US" dirty="0"/>
              <a:t>March deposits:</a:t>
            </a:r>
          </a:p>
          <a:p>
            <a:r>
              <a:rPr lang="en-US" dirty="0"/>
              <a:t>      $24,350</a:t>
            </a:r>
          </a:p>
        </p:txBody>
      </p:sp>
      <p:sp>
        <p:nvSpPr>
          <p:cNvPr id="6" name="TextBox 5"/>
          <p:cNvSpPr txBox="1"/>
          <p:nvPr/>
        </p:nvSpPr>
        <p:spPr>
          <a:xfrm>
            <a:off x="7239000" y="5029200"/>
            <a:ext cx="1624163" cy="646331"/>
          </a:xfrm>
          <a:prstGeom prst="rect">
            <a:avLst/>
          </a:prstGeom>
          <a:noFill/>
        </p:spPr>
        <p:txBody>
          <a:bodyPr wrap="none" rtlCol="0">
            <a:spAutoFit/>
          </a:bodyPr>
          <a:lstStyle/>
          <a:p>
            <a:r>
              <a:rPr lang="en-US" dirty="0"/>
              <a:t>April deposits:</a:t>
            </a:r>
          </a:p>
          <a:p>
            <a:r>
              <a:rPr lang="en-US" dirty="0"/>
              <a:t>     $24,850</a:t>
            </a:r>
          </a:p>
        </p:txBody>
      </p:sp>
      <p:sp>
        <p:nvSpPr>
          <p:cNvPr id="7" name="Oval 6"/>
          <p:cNvSpPr/>
          <p:nvPr/>
        </p:nvSpPr>
        <p:spPr>
          <a:xfrm>
            <a:off x="5791200" y="32766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61722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1400" y="53340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21336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Value</a:t>
            </a:r>
          </a:p>
        </p:txBody>
      </p:sp>
      <p:sp>
        <p:nvSpPr>
          <p:cNvPr id="3" name="Content Placeholder 2"/>
          <p:cNvSpPr>
            <a:spLocks noGrp="1"/>
          </p:cNvSpPr>
          <p:nvPr>
            <p:ph idx="1"/>
          </p:nvPr>
        </p:nvSpPr>
        <p:spPr>
          <a:xfrm>
            <a:off x="466696" y="1295400"/>
            <a:ext cx="8448704" cy="3657600"/>
          </a:xfrm>
        </p:spPr>
        <p:txBody>
          <a:bodyPr/>
          <a:lstStyle/>
          <a:p>
            <a:pPr marL="342900" lvl="1" indent="-342900">
              <a:buClr>
                <a:schemeClr val="accent1">
                  <a:shade val="75000"/>
                </a:schemeClr>
              </a:buClr>
              <a:buSzPct val="55000"/>
              <a:buFont typeface="Wingdings"/>
              <a:buChar char="p"/>
            </a:pPr>
            <a:r>
              <a:rPr lang="en-US" dirty="0"/>
              <a:t>For accounts it refers to:</a:t>
            </a:r>
          </a:p>
          <a:p>
            <a:pPr marL="742950" lvl="2" indent="-342900">
              <a:buClr>
                <a:schemeClr val="accent1">
                  <a:shade val="75000"/>
                </a:schemeClr>
              </a:buClr>
              <a:buSzPct val="55000"/>
              <a:buFont typeface="Wingdings"/>
              <a:buChar char="p"/>
            </a:pPr>
            <a:r>
              <a:rPr lang="en-US" dirty="0"/>
              <a:t>The total amount of an account balance.</a:t>
            </a:r>
          </a:p>
          <a:p>
            <a:pPr marL="742950" lvl="2" indent="-342900">
              <a:buClr>
                <a:schemeClr val="accent1">
                  <a:shade val="75000"/>
                </a:schemeClr>
              </a:buClr>
              <a:buSzPct val="55000"/>
              <a:buFont typeface="Wingdings"/>
              <a:buChar char="p"/>
            </a:pPr>
            <a:r>
              <a:rPr lang="en-US" dirty="0"/>
              <a:t>The total amounts of related account balances.</a:t>
            </a:r>
          </a:p>
          <a:p>
            <a:pPr marL="342900" lvl="1" indent="-342900">
              <a:buClr>
                <a:schemeClr val="accent1">
                  <a:shade val="75000"/>
                </a:schemeClr>
              </a:buClr>
              <a:buSzPct val="55000"/>
              <a:buFont typeface="Wingdings"/>
              <a:buChar char="p"/>
            </a:pPr>
            <a:r>
              <a:rPr lang="en-US" dirty="0"/>
              <a:t>For transactions it refers to:</a:t>
            </a:r>
          </a:p>
          <a:p>
            <a:pPr marL="742950" lvl="2" indent="-342900">
              <a:buClr>
                <a:schemeClr val="accent1">
                  <a:shade val="75000"/>
                </a:schemeClr>
              </a:buClr>
              <a:buSzPct val="55000"/>
              <a:buFont typeface="Wingdings"/>
              <a:buChar char="p"/>
            </a:pPr>
            <a:r>
              <a:rPr lang="en-US" dirty="0"/>
              <a:t>The amount of a particular transaction.</a:t>
            </a:r>
          </a:p>
          <a:p>
            <a:pPr marL="742950" lvl="2" indent="-342900">
              <a:buClr>
                <a:schemeClr val="accent1">
                  <a:shade val="75000"/>
                </a:schemeClr>
              </a:buClr>
              <a:buSzPct val="55000"/>
              <a:buFont typeface="Wingdings"/>
              <a:buChar char="p"/>
            </a:pPr>
            <a:r>
              <a:rPr lang="en-US" dirty="0"/>
              <a:t>The amount of related transactions.</a:t>
            </a:r>
          </a:p>
          <a:p>
            <a:pPr marL="742950" lvl="2" indent="-342900">
              <a:buClr>
                <a:schemeClr val="accent1">
                  <a:shade val="75000"/>
                </a:schemeClr>
              </a:buClr>
              <a:buSzPct val="55000"/>
              <a:buFont typeface="Wingdings"/>
              <a:buChar char="p"/>
            </a:pPr>
            <a:r>
              <a:rPr lang="en-US" dirty="0"/>
              <a:t>The amount of transactions per related accounts.</a:t>
            </a:r>
          </a:p>
          <a:p>
            <a:pPr marL="342900" lvl="1" indent="-342900">
              <a:buClr>
                <a:schemeClr val="accent1">
                  <a:shade val="75000"/>
                </a:schemeClr>
              </a:buClr>
              <a:buSzPct val="55000"/>
              <a:buFont typeface="Wingdings"/>
              <a:buChar char="p"/>
            </a:pPr>
            <a:endParaRPr lang="en-US" dirty="0"/>
          </a:p>
          <a:p>
            <a:endParaRPr lang="en-US" dirty="0"/>
          </a:p>
        </p:txBody>
      </p:sp>
      <p:pic>
        <p:nvPicPr>
          <p:cNvPr id="4127" name="Picture 31" descr="C:\Documents and Settings\Administrator\Local Settings\Temporary Internet Files\Content.IE5\M3SB0HDT\MC900445610[1].wmf"/>
          <p:cNvPicPr>
            <a:picLocks noChangeAspect="1" noChangeArrowheads="1"/>
          </p:cNvPicPr>
          <p:nvPr/>
        </p:nvPicPr>
        <p:blipFill>
          <a:blip r:embed="rId2"/>
          <a:srcRect/>
          <a:stretch>
            <a:fillRect/>
          </a:stretch>
        </p:blipFill>
        <p:spPr bwMode="auto">
          <a:xfrm>
            <a:off x="5867400" y="5105400"/>
            <a:ext cx="1716329" cy="14374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Value 1 – Account Value</a:t>
            </a:r>
          </a:p>
        </p:txBody>
      </p:sp>
      <p:graphicFrame>
        <p:nvGraphicFramePr>
          <p:cNvPr id="7" name="Content Placeholder 6"/>
          <p:cNvGraphicFramePr>
            <a:graphicFrameLocks noGrp="1"/>
          </p:cNvGraphicFramePr>
          <p:nvPr>
            <p:ph idx="1"/>
          </p:nvPr>
        </p:nvGraphicFramePr>
        <p:xfrm>
          <a:off x="1752600" y="1524000"/>
          <a:ext cx="5499100" cy="4820920"/>
        </p:xfrm>
        <a:graphic>
          <a:graphicData uri="http://schemas.openxmlformats.org/drawingml/2006/table">
            <a:tbl>
              <a:tblPr firstRow="1" bandRow="1">
                <a:tableStyleId>{5C22544A-7EE6-4342-B048-85BDC9FD1C3A}</a:tableStyleId>
              </a:tblPr>
              <a:tblGrid>
                <a:gridCol w="2749550">
                  <a:extLst>
                    <a:ext uri="{9D8B030D-6E8A-4147-A177-3AD203B41FA5}">
                      <a16:colId xmlns:a16="http://schemas.microsoft.com/office/drawing/2014/main" val="20000"/>
                    </a:ext>
                  </a:extLst>
                </a:gridCol>
                <a:gridCol w="2749550">
                  <a:extLst>
                    <a:ext uri="{9D8B030D-6E8A-4147-A177-3AD203B41FA5}">
                      <a16:colId xmlns:a16="http://schemas.microsoft.com/office/drawing/2014/main" val="20001"/>
                    </a:ext>
                  </a:extLst>
                </a:gridCol>
              </a:tblGrid>
              <a:tr h="370840">
                <a:tc>
                  <a:txBody>
                    <a:bodyPr/>
                    <a:lstStyle/>
                    <a:p>
                      <a:pPr algn="ctr"/>
                      <a:r>
                        <a:rPr lang="en-US" dirty="0"/>
                        <a:t>Month</a:t>
                      </a:r>
                    </a:p>
                  </a:txBody>
                  <a:tcPr/>
                </a:tc>
                <a:tc>
                  <a:txBody>
                    <a:bodyPr/>
                    <a:lstStyle/>
                    <a:p>
                      <a:pPr algn="ctr"/>
                      <a:r>
                        <a:rPr lang="en-US" dirty="0"/>
                        <a:t>Account  Balance</a:t>
                      </a:r>
                    </a:p>
                  </a:txBody>
                  <a:tcPr/>
                </a:tc>
                <a:extLst>
                  <a:ext uri="{0D108BD9-81ED-4DB2-BD59-A6C34878D82A}">
                    <a16:rowId xmlns:a16="http://schemas.microsoft.com/office/drawing/2014/main" val="10000"/>
                  </a:ext>
                </a:extLst>
              </a:tr>
              <a:tr h="370840">
                <a:tc>
                  <a:txBody>
                    <a:bodyPr/>
                    <a:lstStyle/>
                    <a:p>
                      <a:pPr algn="ctr"/>
                      <a:r>
                        <a:rPr lang="en-US" dirty="0"/>
                        <a:t>January</a:t>
                      </a:r>
                    </a:p>
                  </a:txBody>
                  <a:tcPr/>
                </a:tc>
                <a:tc>
                  <a:txBody>
                    <a:bodyPr/>
                    <a:lstStyle/>
                    <a:p>
                      <a:pPr algn="r"/>
                      <a:r>
                        <a:rPr lang="en-US" dirty="0"/>
                        <a:t>$2,348.63</a:t>
                      </a:r>
                    </a:p>
                  </a:txBody>
                  <a:tcPr/>
                </a:tc>
                <a:extLst>
                  <a:ext uri="{0D108BD9-81ED-4DB2-BD59-A6C34878D82A}">
                    <a16:rowId xmlns:a16="http://schemas.microsoft.com/office/drawing/2014/main" val="10001"/>
                  </a:ext>
                </a:extLst>
              </a:tr>
              <a:tr h="370840">
                <a:tc>
                  <a:txBody>
                    <a:bodyPr/>
                    <a:lstStyle/>
                    <a:p>
                      <a:pPr algn="ctr"/>
                      <a:r>
                        <a:rPr lang="en-US" dirty="0"/>
                        <a:t>February</a:t>
                      </a:r>
                    </a:p>
                  </a:txBody>
                  <a:tcPr/>
                </a:tc>
                <a:tc>
                  <a:txBody>
                    <a:bodyPr/>
                    <a:lstStyle/>
                    <a:p>
                      <a:pPr algn="r"/>
                      <a:r>
                        <a:rPr lang="en-US" dirty="0"/>
                        <a:t>$2,253.83</a:t>
                      </a:r>
                    </a:p>
                  </a:txBody>
                  <a:tcPr/>
                </a:tc>
                <a:extLst>
                  <a:ext uri="{0D108BD9-81ED-4DB2-BD59-A6C34878D82A}">
                    <a16:rowId xmlns:a16="http://schemas.microsoft.com/office/drawing/2014/main" val="10002"/>
                  </a:ext>
                </a:extLst>
              </a:tr>
              <a:tr h="370840">
                <a:tc>
                  <a:txBody>
                    <a:bodyPr/>
                    <a:lstStyle/>
                    <a:p>
                      <a:pPr algn="ctr"/>
                      <a:r>
                        <a:rPr lang="en-US" dirty="0"/>
                        <a:t>March</a:t>
                      </a:r>
                    </a:p>
                  </a:txBody>
                  <a:tcPr/>
                </a:tc>
                <a:tc>
                  <a:txBody>
                    <a:bodyPr/>
                    <a:lstStyle/>
                    <a:p>
                      <a:pPr algn="r"/>
                      <a:r>
                        <a:rPr lang="en-US" dirty="0"/>
                        <a:t>$2,238.36</a:t>
                      </a:r>
                    </a:p>
                  </a:txBody>
                  <a:tcPr/>
                </a:tc>
                <a:extLst>
                  <a:ext uri="{0D108BD9-81ED-4DB2-BD59-A6C34878D82A}">
                    <a16:rowId xmlns:a16="http://schemas.microsoft.com/office/drawing/2014/main" val="10003"/>
                  </a:ext>
                </a:extLst>
              </a:tr>
              <a:tr h="370840">
                <a:tc>
                  <a:txBody>
                    <a:bodyPr/>
                    <a:lstStyle/>
                    <a:p>
                      <a:pPr algn="ctr"/>
                      <a:r>
                        <a:rPr lang="en-US" dirty="0"/>
                        <a:t>April</a:t>
                      </a:r>
                    </a:p>
                  </a:txBody>
                  <a:tcPr/>
                </a:tc>
                <a:tc>
                  <a:txBody>
                    <a:bodyPr/>
                    <a:lstStyle/>
                    <a:p>
                      <a:pPr algn="r"/>
                      <a:r>
                        <a:rPr lang="en-US" dirty="0"/>
                        <a:t>$2,315.77</a:t>
                      </a:r>
                    </a:p>
                  </a:txBody>
                  <a:tcPr/>
                </a:tc>
                <a:extLst>
                  <a:ext uri="{0D108BD9-81ED-4DB2-BD59-A6C34878D82A}">
                    <a16:rowId xmlns:a16="http://schemas.microsoft.com/office/drawing/2014/main" val="10004"/>
                  </a:ext>
                </a:extLst>
              </a:tr>
              <a:tr h="370840">
                <a:tc>
                  <a:txBody>
                    <a:bodyPr/>
                    <a:lstStyle/>
                    <a:p>
                      <a:pPr algn="ctr"/>
                      <a:r>
                        <a:rPr lang="en-US" dirty="0"/>
                        <a:t>May</a:t>
                      </a:r>
                    </a:p>
                  </a:txBody>
                  <a:tcPr/>
                </a:tc>
                <a:tc>
                  <a:txBody>
                    <a:bodyPr/>
                    <a:lstStyle/>
                    <a:p>
                      <a:pPr algn="r"/>
                      <a:r>
                        <a:rPr lang="en-US" dirty="0"/>
                        <a:t>$2,378.30</a:t>
                      </a:r>
                    </a:p>
                  </a:txBody>
                  <a:tcPr/>
                </a:tc>
                <a:extLst>
                  <a:ext uri="{0D108BD9-81ED-4DB2-BD59-A6C34878D82A}">
                    <a16:rowId xmlns:a16="http://schemas.microsoft.com/office/drawing/2014/main" val="10005"/>
                  </a:ext>
                </a:extLst>
              </a:tr>
              <a:tr h="370840">
                <a:tc>
                  <a:txBody>
                    <a:bodyPr/>
                    <a:lstStyle/>
                    <a:p>
                      <a:pPr algn="ctr"/>
                      <a:r>
                        <a:rPr lang="en-US" dirty="0"/>
                        <a:t>June</a:t>
                      </a:r>
                    </a:p>
                  </a:txBody>
                  <a:tcPr/>
                </a:tc>
                <a:tc>
                  <a:txBody>
                    <a:bodyPr/>
                    <a:lstStyle/>
                    <a:p>
                      <a:pPr algn="r"/>
                      <a:r>
                        <a:rPr lang="en-US" dirty="0"/>
                        <a:t>$2,280.94</a:t>
                      </a:r>
                    </a:p>
                  </a:txBody>
                  <a:tcPr/>
                </a:tc>
                <a:extLst>
                  <a:ext uri="{0D108BD9-81ED-4DB2-BD59-A6C34878D82A}">
                    <a16:rowId xmlns:a16="http://schemas.microsoft.com/office/drawing/2014/main" val="10006"/>
                  </a:ext>
                </a:extLst>
              </a:tr>
              <a:tr h="370840">
                <a:tc>
                  <a:txBody>
                    <a:bodyPr/>
                    <a:lstStyle/>
                    <a:p>
                      <a:pPr algn="ctr"/>
                      <a:r>
                        <a:rPr lang="en-US" dirty="0"/>
                        <a:t>July</a:t>
                      </a:r>
                    </a:p>
                  </a:txBody>
                  <a:tcPr/>
                </a:tc>
                <a:tc>
                  <a:txBody>
                    <a:bodyPr/>
                    <a:lstStyle/>
                    <a:p>
                      <a:pPr algn="r"/>
                      <a:r>
                        <a:rPr lang="en-US" dirty="0"/>
                        <a:t>$2,591.39</a:t>
                      </a:r>
                    </a:p>
                  </a:txBody>
                  <a:tcPr/>
                </a:tc>
                <a:extLst>
                  <a:ext uri="{0D108BD9-81ED-4DB2-BD59-A6C34878D82A}">
                    <a16:rowId xmlns:a16="http://schemas.microsoft.com/office/drawing/2014/main" val="10007"/>
                  </a:ext>
                </a:extLst>
              </a:tr>
              <a:tr h="370840">
                <a:tc>
                  <a:txBody>
                    <a:bodyPr/>
                    <a:lstStyle/>
                    <a:p>
                      <a:pPr algn="ctr"/>
                      <a:r>
                        <a:rPr lang="en-US" dirty="0"/>
                        <a:t>August</a:t>
                      </a:r>
                    </a:p>
                  </a:txBody>
                  <a:tcPr/>
                </a:tc>
                <a:tc>
                  <a:txBody>
                    <a:bodyPr/>
                    <a:lstStyle/>
                    <a:p>
                      <a:pPr algn="r"/>
                      <a:r>
                        <a:rPr lang="en-US" dirty="0"/>
                        <a:t>$2,463.09</a:t>
                      </a:r>
                    </a:p>
                  </a:txBody>
                  <a:tcPr/>
                </a:tc>
                <a:extLst>
                  <a:ext uri="{0D108BD9-81ED-4DB2-BD59-A6C34878D82A}">
                    <a16:rowId xmlns:a16="http://schemas.microsoft.com/office/drawing/2014/main" val="10008"/>
                  </a:ext>
                </a:extLst>
              </a:tr>
              <a:tr h="370840">
                <a:tc>
                  <a:txBody>
                    <a:bodyPr/>
                    <a:lstStyle/>
                    <a:p>
                      <a:pPr algn="ctr"/>
                      <a:r>
                        <a:rPr lang="en-US" dirty="0"/>
                        <a:t>September</a:t>
                      </a:r>
                    </a:p>
                  </a:txBody>
                  <a:tcPr/>
                </a:tc>
                <a:tc>
                  <a:txBody>
                    <a:bodyPr/>
                    <a:lstStyle/>
                    <a:p>
                      <a:pPr algn="r"/>
                      <a:r>
                        <a:rPr lang="en-US" dirty="0"/>
                        <a:t>$120,467.55</a:t>
                      </a:r>
                    </a:p>
                  </a:txBody>
                  <a:tcPr/>
                </a:tc>
                <a:extLst>
                  <a:ext uri="{0D108BD9-81ED-4DB2-BD59-A6C34878D82A}">
                    <a16:rowId xmlns:a16="http://schemas.microsoft.com/office/drawing/2014/main" val="10009"/>
                  </a:ext>
                </a:extLst>
              </a:tr>
              <a:tr h="370840">
                <a:tc>
                  <a:txBody>
                    <a:bodyPr/>
                    <a:lstStyle/>
                    <a:p>
                      <a:pPr algn="ctr"/>
                      <a:r>
                        <a:rPr lang="en-US" dirty="0"/>
                        <a:t>October</a:t>
                      </a:r>
                    </a:p>
                  </a:txBody>
                  <a:tcPr/>
                </a:tc>
                <a:tc>
                  <a:txBody>
                    <a:bodyPr/>
                    <a:lstStyle/>
                    <a:p>
                      <a:pPr algn="r"/>
                      <a:r>
                        <a:rPr lang="en-US" dirty="0"/>
                        <a:t>$142,793.55</a:t>
                      </a:r>
                    </a:p>
                  </a:txBody>
                  <a:tcPr/>
                </a:tc>
                <a:extLst>
                  <a:ext uri="{0D108BD9-81ED-4DB2-BD59-A6C34878D82A}">
                    <a16:rowId xmlns:a16="http://schemas.microsoft.com/office/drawing/2014/main" val="10010"/>
                  </a:ext>
                </a:extLst>
              </a:tr>
              <a:tr h="370840">
                <a:tc>
                  <a:txBody>
                    <a:bodyPr/>
                    <a:lstStyle/>
                    <a:p>
                      <a:pPr algn="ctr"/>
                      <a:r>
                        <a:rPr lang="en-US" dirty="0"/>
                        <a:t>November</a:t>
                      </a:r>
                    </a:p>
                  </a:txBody>
                  <a:tcPr/>
                </a:tc>
                <a:tc>
                  <a:txBody>
                    <a:bodyPr/>
                    <a:lstStyle/>
                    <a:p>
                      <a:pPr algn="r"/>
                      <a:r>
                        <a:rPr lang="en-US" dirty="0"/>
                        <a:t>$200,107.55</a:t>
                      </a:r>
                    </a:p>
                  </a:txBody>
                  <a:tcPr/>
                </a:tc>
                <a:extLst>
                  <a:ext uri="{0D108BD9-81ED-4DB2-BD59-A6C34878D82A}">
                    <a16:rowId xmlns:a16="http://schemas.microsoft.com/office/drawing/2014/main" val="10011"/>
                  </a:ext>
                </a:extLst>
              </a:tr>
              <a:tr h="370840">
                <a:tc>
                  <a:txBody>
                    <a:bodyPr/>
                    <a:lstStyle/>
                    <a:p>
                      <a:pPr algn="ctr"/>
                      <a:r>
                        <a:rPr lang="en-US" dirty="0"/>
                        <a:t>December</a:t>
                      </a:r>
                    </a:p>
                  </a:txBody>
                  <a:tcPr/>
                </a:tc>
                <a:tc>
                  <a:txBody>
                    <a:bodyPr/>
                    <a:lstStyle/>
                    <a:p>
                      <a:pPr algn="r"/>
                      <a:r>
                        <a:rPr lang="en-US" dirty="0"/>
                        <a:t>$250,635.55</a:t>
                      </a:r>
                    </a:p>
                  </a:txBody>
                  <a:tcPr/>
                </a:tc>
                <a:extLst>
                  <a:ext uri="{0D108BD9-81ED-4DB2-BD59-A6C34878D82A}">
                    <a16:rowId xmlns:a16="http://schemas.microsoft.com/office/drawing/2014/main" val="10012"/>
                  </a:ext>
                </a:extLst>
              </a:tr>
            </a:tbl>
          </a:graphicData>
        </a:graphic>
      </p:graphicFrame>
      <p:sp>
        <p:nvSpPr>
          <p:cNvPr id="4" name="Oval 3"/>
          <p:cNvSpPr/>
          <p:nvPr/>
        </p:nvSpPr>
        <p:spPr>
          <a:xfrm>
            <a:off x="5867400" y="4800600"/>
            <a:ext cx="1371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Transactional  Analysis</a:t>
            </a:r>
          </a:p>
        </p:txBody>
      </p:sp>
      <p:sp>
        <p:nvSpPr>
          <p:cNvPr id="3" name="Content Placeholder 2"/>
          <p:cNvSpPr>
            <a:spLocks noGrp="1"/>
          </p:cNvSpPr>
          <p:nvPr>
            <p:ph idx="1"/>
          </p:nvPr>
        </p:nvSpPr>
        <p:spPr>
          <a:xfrm>
            <a:off x="457200" y="2428849"/>
            <a:ext cx="8248708" cy="3590951"/>
          </a:xfrm>
        </p:spPr>
        <p:txBody>
          <a:bodyPr/>
          <a:lstStyle/>
          <a:p>
            <a:r>
              <a:rPr lang="en-US" dirty="0"/>
              <a:t>What is transactional analysis?</a:t>
            </a:r>
          </a:p>
          <a:p>
            <a:r>
              <a:rPr lang="en-US" dirty="0"/>
              <a:t>How is it used to detect money laundering?</a:t>
            </a:r>
          </a:p>
          <a:p>
            <a:r>
              <a:rPr lang="en-US" dirty="0"/>
              <a:t>What do you look for?</a:t>
            </a:r>
          </a:p>
          <a:p>
            <a:r>
              <a:rPr lang="en-US" dirty="0"/>
              <a:t>Who uses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Value 1 – Account Value</a:t>
            </a:r>
          </a:p>
        </p:txBody>
      </p:sp>
      <p:graphicFrame>
        <p:nvGraphicFramePr>
          <p:cNvPr id="7" name="Content Placeholder 6"/>
          <p:cNvGraphicFramePr>
            <a:graphicFrameLocks noGrp="1"/>
          </p:cNvGraphicFramePr>
          <p:nvPr>
            <p:ph idx="1"/>
          </p:nvPr>
        </p:nvGraphicFramePr>
        <p:xfrm>
          <a:off x="1752600" y="1524000"/>
          <a:ext cx="5499100" cy="4820920"/>
        </p:xfrm>
        <a:graphic>
          <a:graphicData uri="http://schemas.openxmlformats.org/drawingml/2006/table">
            <a:tbl>
              <a:tblPr firstRow="1" bandRow="1">
                <a:tableStyleId>{5C22544A-7EE6-4342-B048-85BDC9FD1C3A}</a:tableStyleId>
              </a:tblPr>
              <a:tblGrid>
                <a:gridCol w="2749550">
                  <a:extLst>
                    <a:ext uri="{9D8B030D-6E8A-4147-A177-3AD203B41FA5}">
                      <a16:colId xmlns:a16="http://schemas.microsoft.com/office/drawing/2014/main" val="20000"/>
                    </a:ext>
                  </a:extLst>
                </a:gridCol>
                <a:gridCol w="2749550">
                  <a:extLst>
                    <a:ext uri="{9D8B030D-6E8A-4147-A177-3AD203B41FA5}">
                      <a16:colId xmlns:a16="http://schemas.microsoft.com/office/drawing/2014/main" val="20001"/>
                    </a:ext>
                  </a:extLst>
                </a:gridCol>
              </a:tblGrid>
              <a:tr h="370840">
                <a:tc>
                  <a:txBody>
                    <a:bodyPr/>
                    <a:lstStyle/>
                    <a:p>
                      <a:pPr algn="ctr"/>
                      <a:r>
                        <a:rPr lang="en-US" dirty="0"/>
                        <a:t>Month</a:t>
                      </a:r>
                    </a:p>
                  </a:txBody>
                  <a:tcPr/>
                </a:tc>
                <a:tc>
                  <a:txBody>
                    <a:bodyPr/>
                    <a:lstStyle/>
                    <a:p>
                      <a:pPr algn="ctr"/>
                      <a:r>
                        <a:rPr lang="en-US" dirty="0"/>
                        <a:t>Account  Balance</a:t>
                      </a:r>
                    </a:p>
                  </a:txBody>
                  <a:tcPr/>
                </a:tc>
                <a:extLst>
                  <a:ext uri="{0D108BD9-81ED-4DB2-BD59-A6C34878D82A}">
                    <a16:rowId xmlns:a16="http://schemas.microsoft.com/office/drawing/2014/main" val="10000"/>
                  </a:ext>
                </a:extLst>
              </a:tr>
              <a:tr h="370840">
                <a:tc>
                  <a:txBody>
                    <a:bodyPr/>
                    <a:lstStyle/>
                    <a:p>
                      <a:pPr algn="ctr"/>
                      <a:r>
                        <a:rPr lang="en-US" dirty="0"/>
                        <a:t>January</a:t>
                      </a:r>
                    </a:p>
                  </a:txBody>
                  <a:tcPr/>
                </a:tc>
                <a:tc>
                  <a:txBody>
                    <a:bodyPr/>
                    <a:lstStyle/>
                    <a:p>
                      <a:pPr algn="r"/>
                      <a:r>
                        <a:rPr lang="en-US" dirty="0"/>
                        <a:t>$2,348.63</a:t>
                      </a:r>
                    </a:p>
                  </a:txBody>
                  <a:tcPr/>
                </a:tc>
                <a:extLst>
                  <a:ext uri="{0D108BD9-81ED-4DB2-BD59-A6C34878D82A}">
                    <a16:rowId xmlns:a16="http://schemas.microsoft.com/office/drawing/2014/main" val="10001"/>
                  </a:ext>
                </a:extLst>
              </a:tr>
              <a:tr h="370840">
                <a:tc>
                  <a:txBody>
                    <a:bodyPr/>
                    <a:lstStyle/>
                    <a:p>
                      <a:pPr algn="ctr"/>
                      <a:r>
                        <a:rPr lang="en-US" dirty="0"/>
                        <a:t>February</a:t>
                      </a:r>
                    </a:p>
                  </a:txBody>
                  <a:tcPr/>
                </a:tc>
                <a:tc>
                  <a:txBody>
                    <a:bodyPr/>
                    <a:lstStyle/>
                    <a:p>
                      <a:pPr algn="r"/>
                      <a:r>
                        <a:rPr lang="en-US" dirty="0"/>
                        <a:t>$2,253.83</a:t>
                      </a:r>
                    </a:p>
                  </a:txBody>
                  <a:tcPr/>
                </a:tc>
                <a:extLst>
                  <a:ext uri="{0D108BD9-81ED-4DB2-BD59-A6C34878D82A}">
                    <a16:rowId xmlns:a16="http://schemas.microsoft.com/office/drawing/2014/main" val="10002"/>
                  </a:ext>
                </a:extLst>
              </a:tr>
              <a:tr h="370840">
                <a:tc>
                  <a:txBody>
                    <a:bodyPr/>
                    <a:lstStyle/>
                    <a:p>
                      <a:pPr algn="ctr"/>
                      <a:r>
                        <a:rPr lang="en-US" dirty="0"/>
                        <a:t>March</a:t>
                      </a:r>
                    </a:p>
                  </a:txBody>
                  <a:tcPr/>
                </a:tc>
                <a:tc>
                  <a:txBody>
                    <a:bodyPr/>
                    <a:lstStyle/>
                    <a:p>
                      <a:pPr algn="r"/>
                      <a:r>
                        <a:rPr lang="en-US" dirty="0"/>
                        <a:t>$2,238.36</a:t>
                      </a:r>
                    </a:p>
                  </a:txBody>
                  <a:tcPr/>
                </a:tc>
                <a:extLst>
                  <a:ext uri="{0D108BD9-81ED-4DB2-BD59-A6C34878D82A}">
                    <a16:rowId xmlns:a16="http://schemas.microsoft.com/office/drawing/2014/main" val="10003"/>
                  </a:ext>
                </a:extLst>
              </a:tr>
              <a:tr h="370840">
                <a:tc>
                  <a:txBody>
                    <a:bodyPr/>
                    <a:lstStyle/>
                    <a:p>
                      <a:pPr algn="ctr"/>
                      <a:r>
                        <a:rPr lang="en-US" dirty="0"/>
                        <a:t>April</a:t>
                      </a:r>
                    </a:p>
                  </a:txBody>
                  <a:tcPr/>
                </a:tc>
                <a:tc>
                  <a:txBody>
                    <a:bodyPr/>
                    <a:lstStyle/>
                    <a:p>
                      <a:pPr algn="r"/>
                      <a:r>
                        <a:rPr lang="en-US" dirty="0"/>
                        <a:t>$2,315.77</a:t>
                      </a:r>
                    </a:p>
                  </a:txBody>
                  <a:tcPr/>
                </a:tc>
                <a:extLst>
                  <a:ext uri="{0D108BD9-81ED-4DB2-BD59-A6C34878D82A}">
                    <a16:rowId xmlns:a16="http://schemas.microsoft.com/office/drawing/2014/main" val="10004"/>
                  </a:ext>
                </a:extLst>
              </a:tr>
              <a:tr h="370840">
                <a:tc>
                  <a:txBody>
                    <a:bodyPr/>
                    <a:lstStyle/>
                    <a:p>
                      <a:pPr algn="ctr"/>
                      <a:r>
                        <a:rPr lang="en-US" dirty="0"/>
                        <a:t>May</a:t>
                      </a:r>
                    </a:p>
                  </a:txBody>
                  <a:tcPr/>
                </a:tc>
                <a:tc>
                  <a:txBody>
                    <a:bodyPr/>
                    <a:lstStyle/>
                    <a:p>
                      <a:pPr algn="r"/>
                      <a:r>
                        <a:rPr lang="en-US" dirty="0"/>
                        <a:t>$2,378.30</a:t>
                      </a:r>
                    </a:p>
                  </a:txBody>
                  <a:tcPr/>
                </a:tc>
                <a:extLst>
                  <a:ext uri="{0D108BD9-81ED-4DB2-BD59-A6C34878D82A}">
                    <a16:rowId xmlns:a16="http://schemas.microsoft.com/office/drawing/2014/main" val="10005"/>
                  </a:ext>
                </a:extLst>
              </a:tr>
              <a:tr h="370840">
                <a:tc>
                  <a:txBody>
                    <a:bodyPr/>
                    <a:lstStyle/>
                    <a:p>
                      <a:pPr algn="ctr"/>
                      <a:r>
                        <a:rPr lang="en-US" dirty="0"/>
                        <a:t>June</a:t>
                      </a:r>
                    </a:p>
                  </a:txBody>
                  <a:tcPr/>
                </a:tc>
                <a:tc>
                  <a:txBody>
                    <a:bodyPr/>
                    <a:lstStyle/>
                    <a:p>
                      <a:pPr algn="r"/>
                      <a:r>
                        <a:rPr lang="en-US" dirty="0"/>
                        <a:t>$2,280.94</a:t>
                      </a:r>
                    </a:p>
                  </a:txBody>
                  <a:tcPr/>
                </a:tc>
                <a:extLst>
                  <a:ext uri="{0D108BD9-81ED-4DB2-BD59-A6C34878D82A}">
                    <a16:rowId xmlns:a16="http://schemas.microsoft.com/office/drawing/2014/main" val="10006"/>
                  </a:ext>
                </a:extLst>
              </a:tr>
              <a:tr h="370840">
                <a:tc>
                  <a:txBody>
                    <a:bodyPr/>
                    <a:lstStyle/>
                    <a:p>
                      <a:pPr algn="ctr"/>
                      <a:r>
                        <a:rPr lang="en-US" dirty="0"/>
                        <a:t>July</a:t>
                      </a:r>
                    </a:p>
                  </a:txBody>
                  <a:tcPr/>
                </a:tc>
                <a:tc>
                  <a:txBody>
                    <a:bodyPr/>
                    <a:lstStyle/>
                    <a:p>
                      <a:pPr algn="r"/>
                      <a:r>
                        <a:rPr lang="en-US" dirty="0"/>
                        <a:t>$2,591.39</a:t>
                      </a:r>
                    </a:p>
                  </a:txBody>
                  <a:tcPr/>
                </a:tc>
                <a:extLst>
                  <a:ext uri="{0D108BD9-81ED-4DB2-BD59-A6C34878D82A}">
                    <a16:rowId xmlns:a16="http://schemas.microsoft.com/office/drawing/2014/main" val="10007"/>
                  </a:ext>
                </a:extLst>
              </a:tr>
              <a:tr h="370840">
                <a:tc>
                  <a:txBody>
                    <a:bodyPr/>
                    <a:lstStyle/>
                    <a:p>
                      <a:pPr algn="ctr"/>
                      <a:r>
                        <a:rPr lang="en-US" dirty="0"/>
                        <a:t>August</a:t>
                      </a:r>
                    </a:p>
                  </a:txBody>
                  <a:tcPr/>
                </a:tc>
                <a:tc>
                  <a:txBody>
                    <a:bodyPr/>
                    <a:lstStyle/>
                    <a:p>
                      <a:pPr algn="r"/>
                      <a:r>
                        <a:rPr lang="en-US" dirty="0"/>
                        <a:t>$2,463.09</a:t>
                      </a:r>
                    </a:p>
                  </a:txBody>
                  <a:tcPr/>
                </a:tc>
                <a:extLst>
                  <a:ext uri="{0D108BD9-81ED-4DB2-BD59-A6C34878D82A}">
                    <a16:rowId xmlns:a16="http://schemas.microsoft.com/office/drawing/2014/main" val="10008"/>
                  </a:ext>
                </a:extLst>
              </a:tr>
              <a:tr h="370840">
                <a:tc>
                  <a:txBody>
                    <a:bodyPr/>
                    <a:lstStyle/>
                    <a:p>
                      <a:pPr algn="ctr"/>
                      <a:r>
                        <a:rPr lang="en-US" dirty="0"/>
                        <a:t>September</a:t>
                      </a:r>
                    </a:p>
                  </a:txBody>
                  <a:tcPr/>
                </a:tc>
                <a:tc>
                  <a:txBody>
                    <a:bodyPr/>
                    <a:lstStyle/>
                    <a:p>
                      <a:pPr algn="r"/>
                      <a:r>
                        <a:rPr lang="en-US" dirty="0"/>
                        <a:t>$120,467.55</a:t>
                      </a:r>
                    </a:p>
                  </a:txBody>
                  <a:tcPr/>
                </a:tc>
                <a:extLst>
                  <a:ext uri="{0D108BD9-81ED-4DB2-BD59-A6C34878D82A}">
                    <a16:rowId xmlns:a16="http://schemas.microsoft.com/office/drawing/2014/main" val="10009"/>
                  </a:ext>
                </a:extLst>
              </a:tr>
              <a:tr h="370840">
                <a:tc>
                  <a:txBody>
                    <a:bodyPr/>
                    <a:lstStyle/>
                    <a:p>
                      <a:pPr algn="ctr"/>
                      <a:r>
                        <a:rPr lang="en-US" dirty="0"/>
                        <a:t>October</a:t>
                      </a:r>
                    </a:p>
                  </a:txBody>
                  <a:tcPr/>
                </a:tc>
                <a:tc>
                  <a:txBody>
                    <a:bodyPr/>
                    <a:lstStyle/>
                    <a:p>
                      <a:pPr algn="r"/>
                      <a:r>
                        <a:rPr lang="en-US" dirty="0"/>
                        <a:t>$142,793.55</a:t>
                      </a:r>
                    </a:p>
                  </a:txBody>
                  <a:tcPr/>
                </a:tc>
                <a:extLst>
                  <a:ext uri="{0D108BD9-81ED-4DB2-BD59-A6C34878D82A}">
                    <a16:rowId xmlns:a16="http://schemas.microsoft.com/office/drawing/2014/main" val="10010"/>
                  </a:ext>
                </a:extLst>
              </a:tr>
              <a:tr h="370840">
                <a:tc>
                  <a:txBody>
                    <a:bodyPr/>
                    <a:lstStyle/>
                    <a:p>
                      <a:pPr algn="ctr"/>
                      <a:r>
                        <a:rPr lang="en-US" dirty="0"/>
                        <a:t>November</a:t>
                      </a:r>
                    </a:p>
                  </a:txBody>
                  <a:tcPr/>
                </a:tc>
                <a:tc>
                  <a:txBody>
                    <a:bodyPr/>
                    <a:lstStyle/>
                    <a:p>
                      <a:pPr algn="r"/>
                      <a:r>
                        <a:rPr lang="en-US" dirty="0"/>
                        <a:t>$200,107.55</a:t>
                      </a:r>
                    </a:p>
                  </a:txBody>
                  <a:tcPr/>
                </a:tc>
                <a:extLst>
                  <a:ext uri="{0D108BD9-81ED-4DB2-BD59-A6C34878D82A}">
                    <a16:rowId xmlns:a16="http://schemas.microsoft.com/office/drawing/2014/main" val="10011"/>
                  </a:ext>
                </a:extLst>
              </a:tr>
              <a:tr h="370840">
                <a:tc>
                  <a:txBody>
                    <a:bodyPr/>
                    <a:lstStyle/>
                    <a:p>
                      <a:pPr algn="ctr"/>
                      <a:r>
                        <a:rPr lang="en-US" dirty="0"/>
                        <a:t>December</a:t>
                      </a:r>
                    </a:p>
                  </a:txBody>
                  <a:tcPr/>
                </a:tc>
                <a:tc>
                  <a:txBody>
                    <a:bodyPr/>
                    <a:lstStyle/>
                    <a:p>
                      <a:pPr algn="r"/>
                      <a:r>
                        <a:rPr lang="en-US" dirty="0"/>
                        <a:t>$250,635.55</a:t>
                      </a:r>
                    </a:p>
                  </a:txBody>
                  <a:tcPr/>
                </a:tc>
                <a:extLst>
                  <a:ext uri="{0D108BD9-81ED-4DB2-BD59-A6C34878D82A}">
                    <a16:rowId xmlns:a16="http://schemas.microsoft.com/office/drawing/2014/main" val="10012"/>
                  </a:ext>
                </a:extLst>
              </a:tr>
            </a:tbl>
          </a:graphicData>
        </a:graphic>
      </p:graphicFrame>
      <p:sp>
        <p:nvSpPr>
          <p:cNvPr id="4" name="Oval 3"/>
          <p:cNvSpPr/>
          <p:nvPr/>
        </p:nvSpPr>
        <p:spPr>
          <a:xfrm>
            <a:off x="5257800" y="4800600"/>
            <a:ext cx="25908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Value 2 – Transactions</a:t>
            </a:r>
          </a:p>
        </p:txBody>
      </p:sp>
      <p:graphicFrame>
        <p:nvGraphicFramePr>
          <p:cNvPr id="4" name="Content Placeholder 3"/>
          <p:cNvGraphicFramePr>
            <a:graphicFrameLocks noGrp="1"/>
          </p:cNvGraphicFramePr>
          <p:nvPr>
            <p:ph idx="1"/>
          </p:nvPr>
        </p:nvGraphicFramePr>
        <p:xfrm>
          <a:off x="533400" y="914400"/>
          <a:ext cx="7848600" cy="5735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70840">
                <a:tc>
                  <a:txBody>
                    <a:bodyPr/>
                    <a:lstStyle/>
                    <a:p>
                      <a:pPr algn="ctr"/>
                      <a:r>
                        <a:rPr lang="en-US" dirty="0"/>
                        <a:t>Date</a:t>
                      </a:r>
                    </a:p>
                  </a:txBody>
                  <a:tcPr/>
                </a:tc>
                <a:tc>
                  <a:txBody>
                    <a:bodyPr/>
                    <a:lstStyle/>
                    <a:p>
                      <a:pPr algn="ctr"/>
                      <a:r>
                        <a:rPr lang="en-US" dirty="0"/>
                        <a:t>Description</a:t>
                      </a:r>
                    </a:p>
                  </a:txBody>
                  <a:tcPr/>
                </a:tc>
                <a:tc>
                  <a:txBody>
                    <a:bodyPr/>
                    <a:lstStyle/>
                    <a:p>
                      <a:pPr algn="ctr"/>
                      <a:r>
                        <a:rPr lang="en-US" dirty="0"/>
                        <a:t>Amount</a:t>
                      </a:r>
                    </a:p>
                  </a:txBody>
                  <a:tcPr/>
                </a:tc>
                <a:tc>
                  <a:txBody>
                    <a:bodyPr/>
                    <a:lstStyle/>
                    <a:p>
                      <a:pPr algn="ctr"/>
                      <a:r>
                        <a:rPr lang="en-US" dirty="0"/>
                        <a:t>Balance</a:t>
                      </a:r>
                    </a:p>
                  </a:txBody>
                  <a:tcPr/>
                </a:tc>
                <a:extLst>
                  <a:ext uri="{0D108BD9-81ED-4DB2-BD59-A6C34878D82A}">
                    <a16:rowId xmlns:a16="http://schemas.microsoft.com/office/drawing/2014/main" val="10000"/>
                  </a:ext>
                </a:extLst>
              </a:tr>
              <a:tr h="274320">
                <a:tc>
                  <a:txBody>
                    <a:bodyPr/>
                    <a:lstStyle/>
                    <a:p>
                      <a:pPr algn="ctr"/>
                      <a:r>
                        <a:rPr lang="en-US" sz="1600" dirty="0"/>
                        <a:t>01/03/2010</a:t>
                      </a:r>
                    </a:p>
                  </a:txBody>
                  <a:tcPr/>
                </a:tc>
                <a:tc>
                  <a:txBody>
                    <a:bodyPr/>
                    <a:lstStyle/>
                    <a:p>
                      <a:pPr algn="ctr"/>
                      <a:r>
                        <a:rPr lang="en-US" sz="1600" dirty="0"/>
                        <a:t>Electronic  deposit</a:t>
                      </a:r>
                    </a:p>
                  </a:txBody>
                  <a:tcPr/>
                </a:tc>
                <a:tc>
                  <a:txBody>
                    <a:bodyPr/>
                    <a:lstStyle/>
                    <a:p>
                      <a:pPr algn="r"/>
                      <a:r>
                        <a:rPr lang="en-US" sz="1600" dirty="0"/>
                        <a:t>$1,757.23</a:t>
                      </a:r>
                    </a:p>
                  </a:txBody>
                  <a:tcPr/>
                </a:tc>
                <a:tc>
                  <a:txBody>
                    <a:bodyPr/>
                    <a:lstStyle/>
                    <a:p>
                      <a:pPr algn="r"/>
                      <a:r>
                        <a:rPr lang="en-US" sz="1600" dirty="0"/>
                        <a:t>$2,155.65</a:t>
                      </a:r>
                    </a:p>
                  </a:txBody>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09/03/2010</a:t>
                      </a:r>
                    </a:p>
                  </a:txBody>
                  <a:tcPr/>
                </a:tc>
                <a:tc>
                  <a:txBody>
                    <a:bodyPr/>
                    <a:lstStyle/>
                    <a:p>
                      <a:pPr algn="ctr"/>
                      <a:r>
                        <a:rPr lang="en-US" sz="1600" dirty="0"/>
                        <a:t>Check</a:t>
                      </a:r>
                    </a:p>
                  </a:txBody>
                  <a:tcPr/>
                </a:tc>
                <a:tc>
                  <a:txBody>
                    <a:bodyPr/>
                    <a:lstStyle/>
                    <a:p>
                      <a:pPr algn="r"/>
                      <a:r>
                        <a:rPr lang="en-US" sz="1600" dirty="0"/>
                        <a:t>($731.66)</a:t>
                      </a:r>
                    </a:p>
                  </a:txBody>
                  <a:tcPr/>
                </a:tc>
                <a:tc>
                  <a:txBody>
                    <a:bodyPr/>
                    <a:lstStyle/>
                    <a:p>
                      <a:pPr algn="r"/>
                      <a:r>
                        <a:rPr lang="en-US" sz="1600" dirty="0"/>
                        <a:t>$1,423.99</a:t>
                      </a:r>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18/03/2010</a:t>
                      </a:r>
                    </a:p>
                  </a:txBody>
                  <a:tcPr/>
                </a:tc>
                <a:tc>
                  <a:txBody>
                    <a:bodyPr/>
                    <a:lstStyle/>
                    <a:p>
                      <a:pPr algn="ctr"/>
                      <a:r>
                        <a:rPr lang="en-US" sz="1600" dirty="0"/>
                        <a:t>Check</a:t>
                      </a:r>
                    </a:p>
                  </a:txBody>
                  <a:tcPr/>
                </a:tc>
                <a:tc>
                  <a:txBody>
                    <a:bodyPr/>
                    <a:lstStyle/>
                    <a:p>
                      <a:pPr algn="r"/>
                      <a:r>
                        <a:rPr lang="en-US" sz="1600" dirty="0"/>
                        <a:t>($235.41)</a:t>
                      </a:r>
                    </a:p>
                  </a:txBody>
                  <a:tcPr/>
                </a:tc>
                <a:tc>
                  <a:txBody>
                    <a:bodyPr/>
                    <a:lstStyle/>
                    <a:p>
                      <a:pPr algn="r"/>
                      <a:r>
                        <a:rPr lang="en-US" sz="1600" dirty="0"/>
                        <a:t>$1,188.58</a:t>
                      </a:r>
                    </a:p>
                  </a:txBody>
                  <a:tcPr/>
                </a:tc>
                <a:extLst>
                  <a:ext uri="{0D108BD9-81ED-4DB2-BD59-A6C34878D82A}">
                    <a16:rowId xmlns:a16="http://schemas.microsoft.com/office/drawing/2014/main" val="10003"/>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26/03/2010</a:t>
                      </a:r>
                    </a:p>
                  </a:txBody>
                  <a:tcPr/>
                </a:tc>
                <a:tc>
                  <a:txBody>
                    <a:bodyPr/>
                    <a:lstStyle/>
                    <a:p>
                      <a:pPr algn="ctr"/>
                      <a:r>
                        <a:rPr lang="en-US" sz="1600" dirty="0"/>
                        <a:t>Cash withdrawal</a:t>
                      </a:r>
                    </a:p>
                  </a:txBody>
                  <a:tcPr/>
                </a:tc>
                <a:tc>
                  <a:txBody>
                    <a:bodyPr/>
                    <a:lstStyle/>
                    <a:p>
                      <a:pPr algn="r"/>
                      <a:r>
                        <a:rPr lang="en-US" sz="1600" dirty="0"/>
                        <a:t>($200.00)</a:t>
                      </a:r>
                    </a:p>
                  </a:txBody>
                  <a:tcPr/>
                </a:tc>
                <a:tc>
                  <a:txBody>
                    <a:bodyPr/>
                    <a:lstStyle/>
                    <a:p>
                      <a:pPr algn="r"/>
                      <a:r>
                        <a:rPr lang="en-US" sz="1600" dirty="0"/>
                        <a:t>$988.58</a:t>
                      </a:r>
                    </a:p>
                  </a:txBody>
                  <a:tcPr/>
                </a:tc>
                <a:extLst>
                  <a:ext uri="{0D108BD9-81ED-4DB2-BD59-A6C34878D82A}">
                    <a16:rowId xmlns:a16="http://schemas.microsoft.com/office/drawing/2014/main" val="10004"/>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29/03/2010</a:t>
                      </a:r>
                    </a:p>
                  </a:txBody>
                  <a:tcPr/>
                </a:tc>
                <a:tc>
                  <a:txBody>
                    <a:bodyPr/>
                    <a:lstStyle/>
                    <a:p>
                      <a:pPr algn="ctr"/>
                      <a:r>
                        <a:rPr lang="en-US" sz="1600" dirty="0"/>
                        <a:t>Check</a:t>
                      </a:r>
                    </a:p>
                  </a:txBody>
                  <a:tcPr/>
                </a:tc>
                <a:tc>
                  <a:txBody>
                    <a:bodyPr/>
                    <a:lstStyle/>
                    <a:p>
                      <a:pPr algn="r"/>
                      <a:r>
                        <a:rPr lang="en-US" sz="1600" dirty="0"/>
                        <a:t>($92.00)</a:t>
                      </a:r>
                    </a:p>
                  </a:txBody>
                  <a:tcPr/>
                </a:tc>
                <a:tc>
                  <a:txBody>
                    <a:bodyPr/>
                    <a:lstStyle/>
                    <a:p>
                      <a:pPr algn="r"/>
                      <a:r>
                        <a:rPr lang="en-US" sz="1600" dirty="0"/>
                        <a:t>$896.58</a:t>
                      </a:r>
                    </a:p>
                  </a:txBody>
                  <a:tcPr/>
                </a:tc>
                <a:extLst>
                  <a:ext uri="{0D108BD9-81ED-4DB2-BD59-A6C34878D82A}">
                    <a16:rowId xmlns:a16="http://schemas.microsoft.com/office/drawing/2014/main" val="10005"/>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31/03/2010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Cash withdrawal</a:t>
                      </a:r>
                    </a:p>
                  </a:txBody>
                  <a:tcPr/>
                </a:tc>
                <a:tc>
                  <a:txBody>
                    <a:bodyPr/>
                    <a:lstStyle/>
                    <a:p>
                      <a:pPr algn="r"/>
                      <a:r>
                        <a:rPr lang="en-US" sz="1600" dirty="0"/>
                        <a:t>($200.00)</a:t>
                      </a:r>
                    </a:p>
                  </a:txBody>
                  <a:tcPr/>
                </a:tc>
                <a:tc>
                  <a:txBody>
                    <a:bodyPr/>
                    <a:lstStyle/>
                    <a:p>
                      <a:pPr algn="r"/>
                      <a:r>
                        <a:rPr lang="en-US" sz="1600" dirty="0"/>
                        <a:t>$696.58</a:t>
                      </a:r>
                    </a:p>
                  </a:txBody>
                  <a:tcPr/>
                </a:tc>
                <a:extLst>
                  <a:ext uri="{0D108BD9-81ED-4DB2-BD59-A6C34878D82A}">
                    <a16:rowId xmlns:a16="http://schemas.microsoft.com/office/drawing/2014/main" val="10006"/>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31/03/2010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Transfer to savings</a:t>
                      </a:r>
                    </a:p>
                  </a:txBody>
                  <a:tcPr/>
                </a:tc>
                <a:tc>
                  <a:txBody>
                    <a:bodyPr/>
                    <a:lstStyle/>
                    <a:p>
                      <a:pPr algn="r"/>
                      <a:r>
                        <a:rPr lang="en-US" sz="1600" dirty="0"/>
                        <a:t>($400.00)</a:t>
                      </a:r>
                    </a:p>
                  </a:txBody>
                  <a:tcPr/>
                </a:tc>
                <a:tc>
                  <a:txBody>
                    <a:bodyPr/>
                    <a:lstStyle/>
                    <a:p>
                      <a:pPr algn="r"/>
                      <a:r>
                        <a:rPr lang="en-US" sz="1600" dirty="0"/>
                        <a:t>$296.58</a:t>
                      </a:r>
                    </a:p>
                  </a:txBody>
                  <a:tcPr/>
                </a:tc>
                <a:extLst>
                  <a:ext uri="{0D108BD9-81ED-4DB2-BD59-A6C34878D82A}">
                    <a16:rowId xmlns:a16="http://schemas.microsoft.com/office/drawing/2014/main" val="10007"/>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02/04/2010</a:t>
                      </a:r>
                    </a:p>
                  </a:txBody>
                  <a:tcPr/>
                </a:tc>
                <a:tc>
                  <a:txBody>
                    <a:bodyPr/>
                    <a:lstStyle/>
                    <a:p>
                      <a:pPr algn="ctr"/>
                      <a:r>
                        <a:rPr lang="en-US" sz="1600" dirty="0"/>
                        <a:t>Electronic  deposit</a:t>
                      </a:r>
                    </a:p>
                  </a:txBody>
                  <a:tcPr/>
                </a:tc>
                <a:tc>
                  <a:txBody>
                    <a:bodyPr/>
                    <a:lstStyle/>
                    <a:p>
                      <a:pPr algn="r"/>
                      <a:r>
                        <a:rPr lang="en-US" sz="1600" dirty="0"/>
                        <a:t>$1,757.23</a:t>
                      </a:r>
                    </a:p>
                  </a:txBody>
                  <a:tcPr/>
                </a:tc>
                <a:tc>
                  <a:txBody>
                    <a:bodyPr/>
                    <a:lstStyle/>
                    <a:p>
                      <a:pPr algn="r"/>
                      <a:r>
                        <a:rPr lang="en-US" sz="1600" dirty="0"/>
                        <a:t>$2,053.81</a:t>
                      </a:r>
                    </a:p>
                  </a:txBody>
                  <a:tcPr/>
                </a:tc>
                <a:extLst>
                  <a:ext uri="{0D108BD9-81ED-4DB2-BD59-A6C34878D82A}">
                    <a16:rowId xmlns:a16="http://schemas.microsoft.com/office/drawing/2014/main" val="10008"/>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08/04/2010</a:t>
                      </a:r>
                    </a:p>
                  </a:txBody>
                  <a:tcPr/>
                </a:tc>
                <a:tc>
                  <a:txBody>
                    <a:bodyPr/>
                    <a:lstStyle/>
                    <a:p>
                      <a:pPr algn="ctr"/>
                      <a:r>
                        <a:rPr lang="en-US" sz="1600" dirty="0"/>
                        <a:t>Check</a:t>
                      </a:r>
                    </a:p>
                  </a:txBody>
                  <a:tcPr/>
                </a:tc>
                <a:tc>
                  <a:txBody>
                    <a:bodyPr/>
                    <a:lstStyle/>
                    <a:p>
                      <a:pPr algn="r"/>
                      <a:r>
                        <a:rPr lang="en-US" sz="1600" dirty="0"/>
                        <a:t>($731.66)</a:t>
                      </a:r>
                    </a:p>
                  </a:txBody>
                  <a:tcPr/>
                </a:tc>
                <a:tc>
                  <a:txBody>
                    <a:bodyPr/>
                    <a:lstStyle/>
                    <a:p>
                      <a:pPr algn="r"/>
                      <a:r>
                        <a:rPr lang="en-US" sz="1600" dirty="0"/>
                        <a:t>$1,322.15</a:t>
                      </a:r>
                    </a:p>
                  </a:txBody>
                  <a:tcPr/>
                </a:tc>
                <a:extLst>
                  <a:ext uri="{0D108BD9-81ED-4DB2-BD59-A6C34878D82A}">
                    <a16:rowId xmlns:a16="http://schemas.microsoft.com/office/drawing/2014/main" val="10009"/>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12/04/2010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Check</a:t>
                      </a:r>
                    </a:p>
                  </a:txBody>
                  <a:tcPr/>
                </a:tc>
                <a:tc>
                  <a:txBody>
                    <a:bodyPr/>
                    <a:lstStyle/>
                    <a:p>
                      <a:pPr algn="r"/>
                      <a:r>
                        <a:rPr lang="en-US" sz="1600" dirty="0"/>
                        <a:t>($212.00)</a:t>
                      </a:r>
                    </a:p>
                  </a:txBody>
                  <a:tcPr/>
                </a:tc>
                <a:tc>
                  <a:txBody>
                    <a:bodyPr/>
                    <a:lstStyle/>
                    <a:p>
                      <a:pPr algn="r"/>
                      <a:r>
                        <a:rPr lang="en-US" sz="1600" dirty="0"/>
                        <a:t>$1,110.15</a:t>
                      </a:r>
                    </a:p>
                  </a:txBody>
                  <a:tcPr/>
                </a:tc>
                <a:extLst>
                  <a:ext uri="{0D108BD9-81ED-4DB2-BD59-A6C34878D82A}">
                    <a16:rowId xmlns:a16="http://schemas.microsoft.com/office/drawing/2014/main" val="1001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14/04/2010</a:t>
                      </a:r>
                    </a:p>
                  </a:txBody>
                  <a:tcPr/>
                </a:tc>
                <a:tc>
                  <a:txBody>
                    <a:bodyPr/>
                    <a:lstStyle/>
                    <a:p>
                      <a:pPr algn="ctr"/>
                      <a:r>
                        <a:rPr lang="en-US" sz="1600" dirty="0"/>
                        <a:t>Cash withdrawal</a:t>
                      </a:r>
                    </a:p>
                  </a:txBody>
                  <a:tcPr/>
                </a:tc>
                <a:tc>
                  <a:txBody>
                    <a:bodyPr/>
                    <a:lstStyle/>
                    <a:p>
                      <a:pPr algn="r"/>
                      <a:r>
                        <a:rPr lang="en-US" sz="1600" dirty="0"/>
                        <a:t>($200.00)</a:t>
                      </a:r>
                    </a:p>
                  </a:txBody>
                  <a:tcPr/>
                </a:tc>
                <a:tc>
                  <a:txBody>
                    <a:bodyPr/>
                    <a:lstStyle/>
                    <a:p>
                      <a:pPr algn="r"/>
                      <a:r>
                        <a:rPr lang="en-US" sz="1600" dirty="0"/>
                        <a:t>$910.15</a:t>
                      </a:r>
                    </a:p>
                  </a:txBody>
                  <a:tcPr/>
                </a:tc>
                <a:extLst>
                  <a:ext uri="{0D108BD9-81ED-4DB2-BD59-A6C34878D82A}">
                    <a16:rowId xmlns:a16="http://schemas.microsoft.com/office/drawing/2014/main" val="1001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19/04/2010</a:t>
                      </a:r>
                    </a:p>
                  </a:txBody>
                  <a:tcPr/>
                </a:tc>
                <a:tc>
                  <a:txBody>
                    <a:bodyPr/>
                    <a:lstStyle/>
                    <a:p>
                      <a:pPr algn="ctr"/>
                      <a:r>
                        <a:rPr lang="en-US" sz="1600" dirty="0"/>
                        <a:t>Check</a:t>
                      </a:r>
                    </a:p>
                  </a:txBody>
                  <a:tcPr/>
                </a:tc>
                <a:tc>
                  <a:txBody>
                    <a:bodyPr/>
                    <a:lstStyle/>
                    <a:p>
                      <a:pPr algn="r"/>
                      <a:r>
                        <a:rPr lang="en-US" sz="1600" dirty="0"/>
                        <a:t>($92.00)</a:t>
                      </a:r>
                    </a:p>
                  </a:txBody>
                  <a:tcPr/>
                </a:tc>
                <a:tc>
                  <a:txBody>
                    <a:bodyPr/>
                    <a:lstStyle/>
                    <a:p>
                      <a:pPr algn="r"/>
                      <a:r>
                        <a:rPr lang="en-US" sz="1600" dirty="0"/>
                        <a:t>$818.15</a:t>
                      </a:r>
                    </a:p>
                  </a:txBody>
                  <a:tcPr/>
                </a:tc>
                <a:extLst>
                  <a:ext uri="{0D108BD9-81ED-4DB2-BD59-A6C34878D82A}">
                    <a16:rowId xmlns:a16="http://schemas.microsoft.com/office/drawing/2014/main" val="10012"/>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22/04/2010</a:t>
                      </a:r>
                    </a:p>
                  </a:txBody>
                  <a:tcPr/>
                </a:tc>
                <a:tc>
                  <a:txBody>
                    <a:bodyPr/>
                    <a:lstStyle/>
                    <a:p>
                      <a:pPr algn="ctr"/>
                      <a:r>
                        <a:rPr lang="en-US" sz="1600" dirty="0"/>
                        <a:t>Transfer to savings</a:t>
                      </a:r>
                    </a:p>
                  </a:txBody>
                  <a:tcPr/>
                </a:tc>
                <a:tc>
                  <a:txBody>
                    <a:bodyPr/>
                    <a:lstStyle/>
                    <a:p>
                      <a:pPr algn="r"/>
                      <a:r>
                        <a:rPr lang="en-US" sz="1600" dirty="0"/>
                        <a:t>($250.00)</a:t>
                      </a:r>
                    </a:p>
                  </a:txBody>
                  <a:tcPr/>
                </a:tc>
                <a:tc>
                  <a:txBody>
                    <a:bodyPr/>
                    <a:lstStyle/>
                    <a:p>
                      <a:pPr algn="r"/>
                      <a:r>
                        <a:rPr lang="en-US" sz="1600" dirty="0"/>
                        <a:t>$568.15</a:t>
                      </a:r>
                    </a:p>
                  </a:txBody>
                  <a:tcPr/>
                </a:tc>
                <a:extLst>
                  <a:ext uri="{0D108BD9-81ED-4DB2-BD59-A6C34878D82A}">
                    <a16:rowId xmlns:a16="http://schemas.microsoft.com/office/drawing/2014/main" val="10013"/>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28/04/2010</a:t>
                      </a:r>
                    </a:p>
                  </a:txBody>
                  <a:tcPr/>
                </a:tc>
                <a:tc>
                  <a:txBody>
                    <a:bodyPr/>
                    <a:lstStyle/>
                    <a:p>
                      <a:pPr algn="ctr"/>
                      <a:r>
                        <a:rPr lang="en-US" sz="1600" dirty="0"/>
                        <a:t>Wire transfer in</a:t>
                      </a:r>
                    </a:p>
                  </a:txBody>
                  <a:tcPr/>
                </a:tc>
                <a:tc>
                  <a:txBody>
                    <a:bodyPr/>
                    <a:lstStyle/>
                    <a:p>
                      <a:pPr algn="r"/>
                      <a:r>
                        <a:rPr lang="en-US" sz="1600" dirty="0"/>
                        <a:t>$15,000.00</a:t>
                      </a:r>
                    </a:p>
                  </a:txBody>
                  <a:tcPr/>
                </a:tc>
                <a:tc>
                  <a:txBody>
                    <a:bodyPr/>
                    <a:lstStyle/>
                    <a:p>
                      <a:pPr algn="r"/>
                      <a:r>
                        <a:rPr lang="en-US" sz="1600" dirty="0"/>
                        <a:t>$15,568.15</a:t>
                      </a:r>
                    </a:p>
                  </a:txBody>
                  <a:tcPr/>
                </a:tc>
                <a:extLst>
                  <a:ext uri="{0D108BD9-81ED-4DB2-BD59-A6C34878D82A}">
                    <a16:rowId xmlns:a16="http://schemas.microsoft.com/office/drawing/2014/main" val="10014"/>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01/05/2010</a:t>
                      </a:r>
                    </a:p>
                  </a:txBody>
                  <a:tcPr/>
                </a:tc>
                <a:tc>
                  <a:txBody>
                    <a:bodyPr/>
                    <a:lstStyle/>
                    <a:p>
                      <a:pPr algn="ctr"/>
                      <a:r>
                        <a:rPr lang="en-US" sz="1600" dirty="0"/>
                        <a:t>Electronic deposit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$1,757.23</a:t>
                      </a:r>
                    </a:p>
                  </a:txBody>
                  <a:tcPr/>
                </a:tc>
                <a:tc>
                  <a:txBody>
                    <a:bodyPr/>
                    <a:lstStyle/>
                    <a:p>
                      <a:pPr algn="r"/>
                      <a:r>
                        <a:rPr lang="en-US" sz="1600" dirty="0"/>
                        <a:t>$17,325.38</a:t>
                      </a:r>
                    </a:p>
                  </a:txBody>
                  <a:tcPr/>
                </a:tc>
                <a:extLst>
                  <a:ext uri="{0D108BD9-81ED-4DB2-BD59-A6C34878D82A}">
                    <a16:rowId xmlns:a16="http://schemas.microsoft.com/office/drawing/2014/main" val="10015"/>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10/05/2010</a:t>
                      </a:r>
                    </a:p>
                  </a:txBody>
                  <a:tcPr/>
                </a:tc>
                <a:tc>
                  <a:txBody>
                    <a:bodyPr/>
                    <a:lstStyle/>
                    <a:p>
                      <a:pPr algn="ctr"/>
                      <a:r>
                        <a:rPr lang="en-US" sz="1600" dirty="0"/>
                        <a:t>Check</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($731.66)</a:t>
                      </a:r>
                    </a:p>
                  </a:txBody>
                  <a:tcPr/>
                </a:tc>
                <a:tc>
                  <a:txBody>
                    <a:bodyPr/>
                    <a:lstStyle/>
                    <a:p>
                      <a:pPr algn="r"/>
                      <a:r>
                        <a:rPr lang="en-US" sz="1600" dirty="0"/>
                        <a:t>$16,593.72</a:t>
                      </a:r>
                    </a:p>
                  </a:txBody>
                  <a:tcPr/>
                </a:tc>
                <a:extLst>
                  <a:ext uri="{0D108BD9-81ED-4DB2-BD59-A6C34878D82A}">
                    <a16:rowId xmlns:a16="http://schemas.microsoft.com/office/drawing/2014/main" val="10016"/>
                  </a:ext>
                </a:extLst>
              </a:tr>
            </a:tbl>
          </a:graphicData>
        </a:graphic>
      </p:graphicFrame>
      <p:sp>
        <p:nvSpPr>
          <p:cNvPr id="5" name="Oval 4"/>
          <p:cNvSpPr/>
          <p:nvPr/>
        </p:nvSpPr>
        <p:spPr>
          <a:xfrm>
            <a:off x="5410200" y="55626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Velocity</a:t>
            </a:r>
          </a:p>
        </p:txBody>
      </p:sp>
      <p:sp>
        <p:nvSpPr>
          <p:cNvPr id="3" name="Content Placeholder 2"/>
          <p:cNvSpPr>
            <a:spLocks noGrp="1"/>
          </p:cNvSpPr>
          <p:nvPr>
            <p:ph idx="1"/>
          </p:nvPr>
        </p:nvSpPr>
        <p:spPr>
          <a:xfrm>
            <a:off x="466696" y="1447800"/>
            <a:ext cx="8372504" cy="3886200"/>
          </a:xfrm>
        </p:spPr>
        <p:txBody>
          <a:bodyPr>
            <a:normAutofit/>
          </a:bodyPr>
          <a:lstStyle/>
          <a:p>
            <a:r>
              <a:rPr lang="en-US" dirty="0"/>
              <a:t>Measures  the speed of the flow of funds into an account:</a:t>
            </a:r>
          </a:p>
          <a:p>
            <a:pPr lvl="1"/>
            <a:r>
              <a:rPr lang="en-US" dirty="0"/>
              <a:t>Deposits</a:t>
            </a:r>
          </a:p>
          <a:p>
            <a:pPr lvl="1"/>
            <a:r>
              <a:rPr lang="en-US" dirty="0"/>
              <a:t>Wire transfers</a:t>
            </a:r>
          </a:p>
          <a:p>
            <a:r>
              <a:rPr lang="en-US" dirty="0"/>
              <a:t>Measures  the speed of the flow of funds out of an account:</a:t>
            </a:r>
          </a:p>
          <a:p>
            <a:pPr lvl="1"/>
            <a:r>
              <a:rPr lang="en-US" dirty="0"/>
              <a:t>Withdrawals</a:t>
            </a:r>
          </a:p>
          <a:p>
            <a:pPr lvl="1"/>
            <a:r>
              <a:rPr lang="en-US" dirty="0"/>
              <a:t>Wire transfers </a:t>
            </a:r>
          </a:p>
        </p:txBody>
      </p:sp>
      <p:pic>
        <p:nvPicPr>
          <p:cNvPr id="5127" name="Picture 7" descr="C:\Documents and Settings\Administrator\Local Settings\Temporary Internet Files\Content.IE5\QN3Y8Y2P\MP900438908[1].jpg"/>
          <p:cNvPicPr>
            <a:picLocks noChangeAspect="1" noChangeArrowheads="1"/>
          </p:cNvPicPr>
          <p:nvPr/>
        </p:nvPicPr>
        <p:blipFill>
          <a:blip r:embed="rId2" cstate="print"/>
          <a:srcRect/>
          <a:stretch>
            <a:fillRect/>
          </a:stretch>
        </p:blipFill>
        <p:spPr bwMode="auto">
          <a:xfrm>
            <a:off x="5181600" y="4114800"/>
            <a:ext cx="3776841" cy="24963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Velocity</a:t>
            </a:r>
          </a:p>
        </p:txBody>
      </p:sp>
      <p:graphicFrame>
        <p:nvGraphicFramePr>
          <p:cNvPr id="4" name="Content Placeholder 3"/>
          <p:cNvGraphicFramePr>
            <a:graphicFrameLocks noGrp="1"/>
          </p:cNvGraphicFramePr>
          <p:nvPr>
            <p:ph idx="1"/>
          </p:nvPr>
        </p:nvGraphicFramePr>
        <p:xfrm>
          <a:off x="457200" y="990600"/>
          <a:ext cx="8248652" cy="57607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295526">
                  <a:extLst>
                    <a:ext uri="{9D8B030D-6E8A-4147-A177-3AD203B41FA5}">
                      <a16:colId xmlns:a16="http://schemas.microsoft.com/office/drawing/2014/main" val="20001"/>
                    </a:ext>
                  </a:extLst>
                </a:gridCol>
                <a:gridCol w="2062163">
                  <a:extLst>
                    <a:ext uri="{9D8B030D-6E8A-4147-A177-3AD203B41FA5}">
                      <a16:colId xmlns:a16="http://schemas.microsoft.com/office/drawing/2014/main" val="20002"/>
                    </a:ext>
                  </a:extLst>
                </a:gridCol>
                <a:gridCol w="2062163">
                  <a:extLst>
                    <a:ext uri="{9D8B030D-6E8A-4147-A177-3AD203B41FA5}">
                      <a16:colId xmlns:a16="http://schemas.microsoft.com/office/drawing/2014/main" val="20003"/>
                    </a:ext>
                  </a:extLst>
                </a:gridCol>
              </a:tblGrid>
              <a:tr h="182880">
                <a:tc>
                  <a:txBody>
                    <a:bodyPr/>
                    <a:lstStyle/>
                    <a:p>
                      <a:pPr algn="ctr"/>
                      <a:r>
                        <a:rPr lang="en-US" sz="1200" dirty="0"/>
                        <a:t>Date</a:t>
                      </a:r>
                    </a:p>
                  </a:txBody>
                  <a:tcPr/>
                </a:tc>
                <a:tc>
                  <a:txBody>
                    <a:bodyPr/>
                    <a:lstStyle/>
                    <a:p>
                      <a:pPr algn="ctr"/>
                      <a:r>
                        <a:rPr lang="en-US" sz="1200" dirty="0"/>
                        <a:t>Description</a:t>
                      </a:r>
                    </a:p>
                  </a:txBody>
                  <a:tcPr/>
                </a:tc>
                <a:tc>
                  <a:txBody>
                    <a:bodyPr/>
                    <a:lstStyle/>
                    <a:p>
                      <a:pPr algn="ctr"/>
                      <a:r>
                        <a:rPr lang="en-US" sz="1200" dirty="0"/>
                        <a:t>Amount</a:t>
                      </a:r>
                    </a:p>
                  </a:txBody>
                  <a:tcPr/>
                </a:tc>
                <a:tc>
                  <a:txBody>
                    <a:bodyPr/>
                    <a:lstStyle/>
                    <a:p>
                      <a:pPr algn="ctr"/>
                      <a:r>
                        <a:rPr lang="en-US" sz="1200" dirty="0"/>
                        <a:t>Balance</a:t>
                      </a:r>
                    </a:p>
                  </a:txBody>
                  <a:tcPr/>
                </a:tc>
                <a:extLst>
                  <a:ext uri="{0D108BD9-81ED-4DB2-BD59-A6C34878D82A}">
                    <a16:rowId xmlns:a16="http://schemas.microsoft.com/office/drawing/2014/main" val="10000"/>
                  </a:ext>
                </a:extLst>
              </a:tr>
              <a:tr h="182880">
                <a:tc>
                  <a:txBody>
                    <a:bodyPr/>
                    <a:lstStyle/>
                    <a:p>
                      <a:pPr algn="ctr"/>
                      <a:r>
                        <a:rPr lang="en-US" sz="1200" dirty="0"/>
                        <a:t>01/03/2010</a:t>
                      </a:r>
                    </a:p>
                  </a:txBody>
                  <a:tcPr/>
                </a:tc>
                <a:tc>
                  <a:txBody>
                    <a:bodyPr/>
                    <a:lstStyle/>
                    <a:p>
                      <a:pPr algn="ctr"/>
                      <a:r>
                        <a:rPr lang="en-US" sz="1200" dirty="0"/>
                        <a:t>Cash deposit</a:t>
                      </a:r>
                    </a:p>
                  </a:txBody>
                  <a:tcPr/>
                </a:tc>
                <a:tc>
                  <a:txBody>
                    <a:bodyPr/>
                    <a:lstStyle/>
                    <a:p>
                      <a:pPr algn="r"/>
                      <a:r>
                        <a:rPr lang="en-US" sz="1200" dirty="0"/>
                        <a:t>$8,372.86</a:t>
                      </a:r>
                    </a:p>
                  </a:txBody>
                  <a:tcPr/>
                </a:tc>
                <a:tc>
                  <a:txBody>
                    <a:bodyPr/>
                    <a:lstStyle/>
                    <a:p>
                      <a:pPr algn="r"/>
                      <a:r>
                        <a:rPr lang="en-US" sz="1200" dirty="0"/>
                        <a:t>$8,408.43</a:t>
                      </a:r>
                    </a:p>
                  </a:txBody>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02/03/2010</a:t>
                      </a:r>
                    </a:p>
                  </a:txBody>
                  <a:tcPr/>
                </a:tc>
                <a:tc>
                  <a:txBody>
                    <a:bodyPr/>
                    <a:lstStyle/>
                    <a:p>
                      <a:pPr algn="ctr"/>
                      <a:r>
                        <a:rPr lang="en-US" sz="1200" dirty="0"/>
                        <a:t>Wire transfer out</a:t>
                      </a:r>
                    </a:p>
                  </a:txBody>
                  <a:tcPr/>
                </a:tc>
                <a:tc>
                  <a:txBody>
                    <a:bodyPr/>
                    <a:lstStyle/>
                    <a:p>
                      <a:pPr algn="r"/>
                      <a:r>
                        <a:rPr lang="en-US" sz="1200" dirty="0"/>
                        <a:t>($2,756.21)</a:t>
                      </a:r>
                    </a:p>
                  </a:txBody>
                  <a:tcPr/>
                </a:tc>
                <a:tc>
                  <a:txBody>
                    <a:bodyPr/>
                    <a:lstStyle/>
                    <a:p>
                      <a:pPr algn="r"/>
                      <a:r>
                        <a:rPr lang="en-US" sz="1200" dirty="0"/>
                        <a:t>$5,652.22</a:t>
                      </a:r>
                    </a:p>
                  </a:txBody>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03/03/2010</a:t>
                      </a:r>
                    </a:p>
                  </a:txBody>
                  <a:tcPr/>
                </a:tc>
                <a:tc>
                  <a:txBody>
                    <a:bodyPr/>
                    <a:lstStyle/>
                    <a:p>
                      <a:pPr algn="ctr"/>
                      <a:r>
                        <a:rPr lang="en-US" sz="1200" dirty="0"/>
                        <a:t>Wire transfer out</a:t>
                      </a:r>
                    </a:p>
                  </a:txBody>
                  <a:tcPr/>
                </a:tc>
                <a:tc>
                  <a:txBody>
                    <a:bodyPr/>
                    <a:lstStyle/>
                    <a:p>
                      <a:pPr algn="r"/>
                      <a:r>
                        <a:rPr lang="en-US" sz="1200" dirty="0"/>
                        <a:t>($3,876.84)</a:t>
                      </a:r>
                    </a:p>
                  </a:txBody>
                  <a:tcPr/>
                </a:tc>
                <a:tc>
                  <a:txBody>
                    <a:bodyPr/>
                    <a:lstStyle/>
                    <a:p>
                      <a:pPr algn="r"/>
                      <a:r>
                        <a:rPr lang="en-US" sz="1200" dirty="0"/>
                        <a:t>$1,775.38</a:t>
                      </a:r>
                    </a:p>
                  </a:txBody>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03/03/2010</a:t>
                      </a:r>
                    </a:p>
                  </a:txBody>
                  <a:tcPr/>
                </a:tc>
                <a:tc>
                  <a:txBody>
                    <a:bodyPr/>
                    <a:lstStyle/>
                    <a:p>
                      <a:pPr algn="ctr"/>
                      <a:r>
                        <a:rPr lang="en-US" sz="1200" dirty="0"/>
                        <a:t>Wire transfer out</a:t>
                      </a:r>
                    </a:p>
                  </a:txBody>
                  <a:tcPr/>
                </a:tc>
                <a:tc>
                  <a:txBody>
                    <a:bodyPr/>
                    <a:lstStyle/>
                    <a:p>
                      <a:pPr algn="r"/>
                      <a:r>
                        <a:rPr lang="en-US" sz="1200" dirty="0"/>
                        <a:t>($1,575.50)</a:t>
                      </a:r>
                    </a:p>
                  </a:txBody>
                  <a:tcPr/>
                </a:tc>
                <a:tc>
                  <a:txBody>
                    <a:bodyPr/>
                    <a:lstStyle/>
                    <a:p>
                      <a:pPr algn="r"/>
                      <a:r>
                        <a:rPr lang="en-US" sz="1200" dirty="0"/>
                        <a:t>$199.88</a:t>
                      </a:r>
                    </a:p>
                  </a:txBody>
                  <a:tcPr/>
                </a:tc>
                <a:extLst>
                  <a:ext uri="{0D108BD9-81ED-4DB2-BD59-A6C34878D82A}">
                    <a16:rowId xmlns:a16="http://schemas.microsoft.com/office/drawing/2014/main" val="10004"/>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04/03/2010</a:t>
                      </a:r>
                    </a:p>
                  </a:txBody>
                  <a:tcPr/>
                </a:tc>
                <a:tc>
                  <a:txBody>
                    <a:bodyPr/>
                    <a:lstStyle/>
                    <a:p>
                      <a:pPr algn="ctr"/>
                      <a:r>
                        <a:rPr lang="en-US" sz="1200" dirty="0"/>
                        <a:t>Cash deposit</a:t>
                      </a:r>
                    </a:p>
                  </a:txBody>
                  <a:tcPr/>
                </a:tc>
                <a:tc>
                  <a:txBody>
                    <a:bodyPr/>
                    <a:lstStyle/>
                    <a:p>
                      <a:pPr algn="r"/>
                      <a:r>
                        <a:rPr lang="en-US" sz="1200" dirty="0"/>
                        <a:t>$9,036.83</a:t>
                      </a:r>
                    </a:p>
                  </a:txBody>
                  <a:tcPr/>
                </a:tc>
                <a:tc>
                  <a:txBody>
                    <a:bodyPr/>
                    <a:lstStyle/>
                    <a:p>
                      <a:pPr algn="r"/>
                      <a:r>
                        <a:rPr lang="en-US" sz="1200" dirty="0"/>
                        <a:t>$9,236.71</a:t>
                      </a:r>
                    </a:p>
                  </a:txBody>
                  <a:tcPr/>
                </a:tc>
                <a:extLst>
                  <a:ext uri="{0D108BD9-81ED-4DB2-BD59-A6C34878D82A}">
                    <a16:rowId xmlns:a16="http://schemas.microsoft.com/office/drawing/2014/main" val="10005"/>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04/03/2010</a:t>
                      </a:r>
                    </a:p>
                  </a:txBody>
                  <a:tcPr/>
                </a:tc>
                <a:tc>
                  <a:txBody>
                    <a:bodyPr/>
                    <a:lstStyle/>
                    <a:p>
                      <a:pPr algn="ctr"/>
                      <a:r>
                        <a:rPr lang="en-US" sz="1200" dirty="0"/>
                        <a:t>Wire transfer out</a:t>
                      </a:r>
                    </a:p>
                  </a:txBody>
                  <a:tcPr/>
                </a:tc>
                <a:tc>
                  <a:txBody>
                    <a:bodyPr/>
                    <a:lstStyle/>
                    <a:p>
                      <a:pPr algn="r"/>
                      <a:r>
                        <a:rPr lang="en-US" sz="1200" dirty="0"/>
                        <a:t>($1,850.47)</a:t>
                      </a:r>
                    </a:p>
                  </a:txBody>
                  <a:tcPr/>
                </a:tc>
                <a:tc>
                  <a:txBody>
                    <a:bodyPr/>
                    <a:lstStyle/>
                    <a:p>
                      <a:pPr algn="r"/>
                      <a:r>
                        <a:rPr lang="en-US" sz="1200" dirty="0"/>
                        <a:t>$7,386.24</a:t>
                      </a:r>
                    </a:p>
                  </a:txBody>
                  <a:tcPr/>
                </a:tc>
                <a:extLst>
                  <a:ext uri="{0D108BD9-81ED-4DB2-BD59-A6C34878D82A}">
                    <a16:rowId xmlns:a16="http://schemas.microsoft.com/office/drawing/2014/main" val="10006"/>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05/03/2010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($1,686.73)</a:t>
                      </a:r>
                    </a:p>
                  </a:txBody>
                  <a:tcPr/>
                </a:tc>
                <a:tc>
                  <a:txBody>
                    <a:bodyPr/>
                    <a:lstStyle/>
                    <a:p>
                      <a:pPr algn="r"/>
                      <a:r>
                        <a:rPr lang="en-US" sz="1200" dirty="0"/>
                        <a:t>$5,699.51</a:t>
                      </a:r>
                    </a:p>
                  </a:txBody>
                  <a:tcPr/>
                </a:tc>
                <a:extLst>
                  <a:ext uri="{0D108BD9-81ED-4DB2-BD59-A6C34878D82A}">
                    <a16:rowId xmlns:a16="http://schemas.microsoft.com/office/drawing/2014/main" val="10007"/>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06/03/2010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($1,287.63)</a:t>
                      </a:r>
                    </a:p>
                  </a:txBody>
                  <a:tcPr/>
                </a:tc>
                <a:tc>
                  <a:txBody>
                    <a:bodyPr/>
                    <a:lstStyle/>
                    <a:p>
                      <a:pPr algn="r"/>
                      <a:r>
                        <a:rPr lang="en-US" sz="1200" dirty="0"/>
                        <a:t>$4,411.88</a:t>
                      </a:r>
                    </a:p>
                  </a:txBody>
                  <a:tcPr/>
                </a:tc>
                <a:extLst>
                  <a:ext uri="{0D108BD9-81ED-4DB2-BD59-A6C34878D82A}">
                    <a16:rowId xmlns:a16="http://schemas.microsoft.com/office/drawing/2014/main" val="10008"/>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08/03/2010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($2,078.69)</a:t>
                      </a:r>
                    </a:p>
                  </a:txBody>
                  <a:tcPr/>
                </a:tc>
                <a:tc>
                  <a:txBody>
                    <a:bodyPr/>
                    <a:lstStyle/>
                    <a:p>
                      <a:pPr algn="r"/>
                      <a:r>
                        <a:rPr lang="en-US" sz="1200" dirty="0"/>
                        <a:t>$2,333.19</a:t>
                      </a:r>
                    </a:p>
                  </a:txBody>
                  <a:tcPr/>
                </a:tc>
                <a:extLst>
                  <a:ext uri="{0D108BD9-81ED-4DB2-BD59-A6C34878D82A}">
                    <a16:rowId xmlns:a16="http://schemas.microsoft.com/office/drawing/2014/main" val="10009"/>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($2,091.58)</a:t>
                      </a:r>
                    </a:p>
                  </a:txBody>
                  <a:tcPr/>
                </a:tc>
                <a:tc>
                  <a:txBody>
                    <a:bodyPr/>
                    <a:lstStyle/>
                    <a:p>
                      <a:pPr algn="r"/>
                      <a:r>
                        <a:rPr lang="en-US" sz="1200" dirty="0"/>
                        <a:t>$241.61</a:t>
                      </a:r>
                    </a:p>
                  </a:txBody>
                  <a:tcPr/>
                </a:tc>
                <a:extLst>
                  <a:ext uri="{0D108BD9-81ED-4DB2-BD59-A6C34878D82A}">
                    <a16:rowId xmlns:a16="http://schemas.microsoft.com/office/drawing/2014/main" val="10010"/>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14/03/2010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Cash deposit</a:t>
                      </a:r>
                    </a:p>
                  </a:txBody>
                  <a:tcPr/>
                </a:tc>
                <a:tc>
                  <a:txBody>
                    <a:bodyPr/>
                    <a:lstStyle/>
                    <a:p>
                      <a:pPr algn="r"/>
                      <a:r>
                        <a:rPr lang="en-US" sz="1200" dirty="0"/>
                        <a:t>$9,500.00</a:t>
                      </a:r>
                    </a:p>
                  </a:txBody>
                  <a:tcPr/>
                </a:tc>
                <a:tc>
                  <a:txBody>
                    <a:bodyPr/>
                    <a:lstStyle/>
                    <a:p>
                      <a:pPr algn="r"/>
                      <a:r>
                        <a:rPr lang="en-US" sz="1200" dirty="0"/>
                        <a:t>$9,741.61</a:t>
                      </a:r>
                    </a:p>
                  </a:txBody>
                  <a:tcPr/>
                </a:tc>
                <a:extLst>
                  <a:ext uri="{0D108BD9-81ED-4DB2-BD59-A6C34878D82A}">
                    <a16:rowId xmlns:a16="http://schemas.microsoft.com/office/drawing/2014/main" val="1001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19/03/2010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($3,613.90)</a:t>
                      </a:r>
                    </a:p>
                  </a:txBody>
                  <a:tcPr/>
                </a:tc>
                <a:tc>
                  <a:txBody>
                    <a:bodyPr/>
                    <a:lstStyle/>
                    <a:p>
                      <a:pPr algn="r"/>
                      <a:r>
                        <a:rPr lang="en-US" sz="1200" dirty="0"/>
                        <a:t>$6,127.71</a:t>
                      </a:r>
                    </a:p>
                  </a:txBody>
                  <a:tcPr/>
                </a:tc>
                <a:extLst>
                  <a:ext uri="{0D108BD9-81ED-4DB2-BD59-A6C34878D82A}">
                    <a16:rowId xmlns:a16="http://schemas.microsoft.com/office/drawing/2014/main" val="1001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22/03/2010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($1,837.25)</a:t>
                      </a:r>
                    </a:p>
                  </a:txBody>
                  <a:tcPr/>
                </a:tc>
                <a:tc>
                  <a:txBody>
                    <a:bodyPr/>
                    <a:lstStyle/>
                    <a:p>
                      <a:pPr algn="r"/>
                      <a:r>
                        <a:rPr lang="en-US" sz="1200" dirty="0"/>
                        <a:t>$4,290.46</a:t>
                      </a:r>
                    </a:p>
                  </a:txBody>
                  <a:tcPr/>
                </a:tc>
                <a:extLst>
                  <a:ext uri="{0D108BD9-81ED-4DB2-BD59-A6C34878D82A}">
                    <a16:rowId xmlns:a16="http://schemas.microsoft.com/office/drawing/2014/main" val="1001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22/03/2010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($1,579.35)</a:t>
                      </a:r>
                    </a:p>
                  </a:txBody>
                  <a:tcPr/>
                </a:tc>
                <a:tc>
                  <a:txBody>
                    <a:bodyPr/>
                    <a:lstStyle/>
                    <a:p>
                      <a:pPr algn="r"/>
                      <a:r>
                        <a:rPr lang="en-US" sz="1200" dirty="0"/>
                        <a:t>$2,711.11</a:t>
                      </a:r>
                    </a:p>
                  </a:txBody>
                  <a:tcPr/>
                </a:tc>
                <a:extLst>
                  <a:ext uri="{0D108BD9-81ED-4DB2-BD59-A6C34878D82A}">
                    <a16:rowId xmlns:a16="http://schemas.microsoft.com/office/drawing/2014/main" val="10014"/>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23/03/2010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($1,287.39)</a:t>
                      </a:r>
                    </a:p>
                  </a:txBody>
                  <a:tcPr/>
                </a:tc>
                <a:tc>
                  <a:txBody>
                    <a:bodyPr/>
                    <a:lstStyle/>
                    <a:p>
                      <a:pPr algn="r"/>
                      <a:r>
                        <a:rPr lang="en-US" sz="1200" dirty="0"/>
                        <a:t>$1,423.72</a:t>
                      </a:r>
                    </a:p>
                  </a:txBody>
                  <a:tcPr/>
                </a:tc>
                <a:extLst>
                  <a:ext uri="{0D108BD9-81ED-4DB2-BD59-A6C34878D82A}">
                    <a16:rowId xmlns:a16="http://schemas.microsoft.com/office/drawing/2014/main" val="10015"/>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24/03/2010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($1,200.00)</a:t>
                      </a:r>
                    </a:p>
                  </a:txBody>
                  <a:tcPr/>
                </a:tc>
                <a:tc>
                  <a:txBody>
                    <a:bodyPr/>
                    <a:lstStyle/>
                    <a:p>
                      <a:pPr algn="r"/>
                      <a:r>
                        <a:rPr lang="en-US" sz="1200" dirty="0"/>
                        <a:t>$223.72</a:t>
                      </a:r>
                    </a:p>
                  </a:txBody>
                  <a:tcPr/>
                </a:tc>
                <a:extLst>
                  <a:ext uri="{0D108BD9-81ED-4DB2-BD59-A6C34878D82A}">
                    <a16:rowId xmlns:a16="http://schemas.microsoft.com/office/drawing/2014/main" val="10016"/>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24/03/2010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Cash deposit</a:t>
                      </a:r>
                    </a:p>
                  </a:txBody>
                  <a:tcPr/>
                </a:tc>
                <a:tc>
                  <a:txBody>
                    <a:bodyPr/>
                    <a:lstStyle/>
                    <a:p>
                      <a:pPr algn="r"/>
                      <a:r>
                        <a:rPr lang="en-US" sz="1200" dirty="0"/>
                        <a:t>$5,910.23</a:t>
                      </a:r>
                    </a:p>
                  </a:txBody>
                  <a:tcPr/>
                </a:tc>
                <a:tc>
                  <a:txBody>
                    <a:bodyPr/>
                    <a:lstStyle/>
                    <a:p>
                      <a:pPr algn="r"/>
                      <a:r>
                        <a:rPr lang="en-US" sz="1200" dirty="0"/>
                        <a:t>$6,133.95</a:t>
                      </a:r>
                    </a:p>
                  </a:txBody>
                  <a:tcPr/>
                </a:tc>
                <a:extLst>
                  <a:ext uri="{0D108BD9-81ED-4DB2-BD59-A6C34878D82A}">
                    <a16:rowId xmlns:a16="http://schemas.microsoft.com/office/drawing/2014/main" val="10017"/>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24/03/2010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($2,765.82)</a:t>
                      </a:r>
                    </a:p>
                  </a:txBody>
                  <a:tcPr/>
                </a:tc>
                <a:tc>
                  <a:txBody>
                    <a:bodyPr/>
                    <a:lstStyle/>
                    <a:p>
                      <a:pPr algn="r"/>
                      <a:r>
                        <a:rPr lang="en-US" sz="1200" dirty="0"/>
                        <a:t>$3,368.13</a:t>
                      </a:r>
                    </a:p>
                  </a:txBody>
                  <a:tcPr/>
                </a:tc>
                <a:extLst>
                  <a:ext uri="{0D108BD9-81ED-4DB2-BD59-A6C34878D82A}">
                    <a16:rowId xmlns:a16="http://schemas.microsoft.com/office/drawing/2014/main" val="10018"/>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24/03/2010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($1,883.56)</a:t>
                      </a:r>
                    </a:p>
                  </a:txBody>
                  <a:tcPr/>
                </a:tc>
                <a:tc>
                  <a:txBody>
                    <a:bodyPr/>
                    <a:lstStyle/>
                    <a:p>
                      <a:pPr algn="r"/>
                      <a:r>
                        <a:rPr lang="en-US" sz="1200" dirty="0"/>
                        <a:t>$1,484.57</a:t>
                      </a:r>
                    </a:p>
                  </a:txBody>
                  <a:tcPr/>
                </a:tc>
                <a:extLst>
                  <a:ext uri="{0D108BD9-81ED-4DB2-BD59-A6C34878D82A}">
                    <a16:rowId xmlns:a16="http://schemas.microsoft.com/office/drawing/2014/main" val="10019"/>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26/03/2010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Wire transfer out</a:t>
                      </a:r>
                    </a:p>
                  </a:txBody>
                  <a:tcPr/>
                </a:tc>
                <a:tc>
                  <a:txBody>
                    <a:bodyPr/>
                    <a:lstStyle/>
                    <a:p>
                      <a:pPr algn="r"/>
                      <a:r>
                        <a:rPr lang="en-US" sz="1200" dirty="0"/>
                        <a:t>($1,387.92)</a:t>
                      </a:r>
                    </a:p>
                  </a:txBody>
                  <a:tcPr/>
                </a:tc>
                <a:tc>
                  <a:txBody>
                    <a:bodyPr/>
                    <a:lstStyle/>
                    <a:p>
                      <a:pPr algn="r"/>
                      <a:r>
                        <a:rPr lang="en-US" sz="1200" dirty="0"/>
                        <a:t>$96.65</a:t>
                      </a:r>
                    </a:p>
                  </a:txBody>
                  <a:tcPr/>
                </a:tc>
                <a:extLst>
                  <a:ext uri="{0D108BD9-81ED-4DB2-BD59-A6C34878D82A}">
                    <a16:rowId xmlns:a16="http://schemas.microsoft.com/office/drawing/2014/main" val="10020"/>
                  </a:ext>
                </a:extLst>
              </a:tr>
            </a:tbl>
          </a:graphicData>
        </a:graphic>
      </p:graphicFrame>
      <p:sp>
        <p:nvSpPr>
          <p:cNvPr id="5" name="Oval 4"/>
          <p:cNvSpPr/>
          <p:nvPr/>
        </p:nvSpPr>
        <p:spPr>
          <a:xfrm>
            <a:off x="7696200" y="19812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72400" y="64008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96200" y="52578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96200" y="35814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2600" y="55626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38862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098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62600" y="1143000"/>
            <a:ext cx="1219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1828800"/>
            <a:ext cx="3327065" cy="369332"/>
          </a:xfrm>
          <a:prstGeom prst="rect">
            <a:avLst/>
          </a:prstGeom>
          <a:solidFill>
            <a:schemeClr val="tx1"/>
          </a:solidFill>
        </p:spPr>
        <p:txBody>
          <a:bodyPr wrap="none" rtlCol="0">
            <a:spAutoFit/>
          </a:bodyPr>
          <a:lstStyle/>
          <a:p>
            <a:r>
              <a:rPr lang="en-US" dirty="0">
                <a:solidFill>
                  <a:schemeClr val="bg1"/>
                </a:solidFill>
              </a:rPr>
              <a:t>Total Cash Deposits: $32,819.92</a:t>
            </a:r>
          </a:p>
        </p:txBody>
      </p:sp>
      <p:sp>
        <p:nvSpPr>
          <p:cNvPr id="14" name="TextBox 13"/>
          <p:cNvSpPr txBox="1"/>
          <p:nvPr/>
        </p:nvSpPr>
        <p:spPr>
          <a:xfrm>
            <a:off x="762000" y="3276600"/>
            <a:ext cx="3421193" cy="369332"/>
          </a:xfrm>
          <a:prstGeom prst="rect">
            <a:avLst/>
          </a:prstGeom>
          <a:solidFill>
            <a:schemeClr val="tx1"/>
          </a:solidFill>
        </p:spPr>
        <p:txBody>
          <a:bodyPr wrap="none" rtlCol="0">
            <a:spAutoFit/>
          </a:bodyPr>
          <a:lstStyle/>
          <a:p>
            <a:r>
              <a:rPr lang="en-US" dirty="0">
                <a:solidFill>
                  <a:schemeClr val="bg1"/>
                </a:solidFill>
              </a:rPr>
              <a:t>Total Wire Transfers: $32,758.64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sz="4400" dirty="0"/>
              <a:t>Examples  of  Unusual  Activity Using  Transactional  Analysis </a:t>
            </a:r>
          </a:p>
        </p:txBody>
      </p:sp>
      <p:sp>
        <p:nvSpPr>
          <p:cNvPr id="22531" name="Content Placeholder 2"/>
          <p:cNvSpPr>
            <a:spLocks noGrp="1"/>
          </p:cNvSpPr>
          <p:nvPr>
            <p:ph idx="1"/>
          </p:nvPr>
        </p:nvSpPr>
        <p:spPr>
          <a:xfrm>
            <a:off x="457200" y="2362200"/>
            <a:ext cx="8229600" cy="4114800"/>
          </a:xfrm>
        </p:spPr>
        <p:txBody>
          <a:bodyPr/>
          <a:lstStyle/>
          <a:p>
            <a:pPr eaLnBrk="1" hangingPunct="1"/>
            <a:r>
              <a:rPr lang="en-US" dirty="0"/>
              <a:t>Customers  with  multiple  accounts.</a:t>
            </a:r>
          </a:p>
          <a:p>
            <a:pPr eaLnBrk="1" hangingPunct="1"/>
            <a:r>
              <a:rPr lang="en-US"/>
              <a:t>Frequent  deposits  or  withdrawals  with  no  apparent  business  source.</a:t>
            </a:r>
          </a:p>
          <a:p>
            <a:pPr eaLnBrk="1" hangingPunct="1"/>
            <a:r>
              <a:rPr lang="en-US" dirty="0"/>
              <a:t>Multiple  accounts  with  numerous  deposits  under  reporting  threshold.</a:t>
            </a:r>
          </a:p>
          <a:p>
            <a:pPr eaLnBrk="1" hangingPunct="1"/>
            <a:r>
              <a:rPr lang="en-US" dirty="0"/>
              <a:t>Numerous  deposits  under  the reporting threshold  in  a  short  period  of  time.</a:t>
            </a:r>
          </a:p>
        </p:txBody>
      </p:sp>
      <p:sp>
        <p:nvSpPr>
          <p:cNvPr id="4" name="Slide Number Placeholder 3"/>
          <p:cNvSpPr>
            <a:spLocks noGrp="1"/>
          </p:cNvSpPr>
          <p:nvPr>
            <p:ph type="sldNum" sz="quarter" idx="12"/>
          </p:nvPr>
        </p:nvSpPr>
        <p:spPr/>
        <p:txBody>
          <a:bodyPr/>
          <a:lstStyle/>
          <a:p>
            <a:pPr>
              <a:defRPr/>
            </a:pPr>
            <a:fld id="{917BC140-8491-42CF-8849-DB0A9373369B}"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pPr algn="ctr" eaLnBrk="1" hangingPunct="1">
              <a:defRPr/>
            </a:pPr>
            <a:r>
              <a:rPr lang="en-US" sz="4400" dirty="0"/>
              <a:t>Examples of Unusual Activity Using Transactional Analysis </a:t>
            </a:r>
          </a:p>
        </p:txBody>
      </p:sp>
      <p:sp>
        <p:nvSpPr>
          <p:cNvPr id="23555" name="Content Placeholder 2"/>
          <p:cNvSpPr>
            <a:spLocks noGrp="1"/>
          </p:cNvSpPr>
          <p:nvPr>
            <p:ph idx="1"/>
          </p:nvPr>
        </p:nvSpPr>
        <p:spPr>
          <a:xfrm>
            <a:off x="533400" y="2057400"/>
            <a:ext cx="8229600" cy="4389438"/>
          </a:xfrm>
        </p:spPr>
        <p:txBody>
          <a:bodyPr>
            <a:normAutofit/>
          </a:bodyPr>
          <a:lstStyle/>
          <a:p>
            <a:pPr eaLnBrk="1" hangingPunct="1"/>
            <a:r>
              <a:rPr lang="en-US"/>
              <a:t>Accounts with  a  high  volume  of  activity  and low  balances.</a:t>
            </a:r>
          </a:p>
          <a:p>
            <a:pPr eaLnBrk="1" hangingPunct="1"/>
            <a:r>
              <a:rPr lang="en-US"/>
              <a:t>Large  deposits  and  balances  with  no  apparent  justification.</a:t>
            </a:r>
          </a:p>
          <a:p>
            <a:pPr eaLnBrk="1" hangingPunct="1"/>
            <a:r>
              <a:rPr lang="en-US"/>
              <a:t>Deposits  and  immediate  requests  for  wire  transfers  or  cash  shipments.</a:t>
            </a:r>
          </a:p>
          <a:p>
            <a:pPr eaLnBrk="1" hangingPunct="1"/>
            <a:r>
              <a:rPr lang="en-US"/>
              <a:t>Numerous  deposits  of  small  incoming  wires  or  monetary  instruments,  followed  by  a  large  outgoing  wire.</a:t>
            </a:r>
          </a:p>
        </p:txBody>
      </p:sp>
      <p:sp>
        <p:nvSpPr>
          <p:cNvPr id="4" name="Slide Number Placeholder 3"/>
          <p:cNvSpPr>
            <a:spLocks noGrp="1"/>
          </p:cNvSpPr>
          <p:nvPr>
            <p:ph type="sldNum" sz="quarter" idx="12"/>
          </p:nvPr>
        </p:nvSpPr>
        <p:spPr/>
        <p:txBody>
          <a:bodyPr/>
          <a:lstStyle/>
          <a:p>
            <a:pPr>
              <a:defRPr/>
            </a:pPr>
            <a:fld id="{50E2ADCB-3580-4350-BC6B-F8C0A8DF04A5}"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sz="4400" dirty="0"/>
              <a:t>Examples  of  Unusual  Activity Using  Transactional  Analysis </a:t>
            </a:r>
          </a:p>
        </p:txBody>
      </p:sp>
      <p:sp>
        <p:nvSpPr>
          <p:cNvPr id="24579" name="Content Placeholder 2"/>
          <p:cNvSpPr>
            <a:spLocks noGrp="1"/>
          </p:cNvSpPr>
          <p:nvPr>
            <p:ph idx="1"/>
          </p:nvPr>
        </p:nvSpPr>
        <p:spPr/>
        <p:txBody>
          <a:bodyPr>
            <a:normAutofit/>
          </a:bodyPr>
          <a:lstStyle/>
          <a:p>
            <a:pPr eaLnBrk="1" hangingPunct="1"/>
            <a:r>
              <a:rPr lang="en-US" dirty="0"/>
              <a:t>Accounts  used  as  a  temporary  repository  for  funds.</a:t>
            </a:r>
          </a:p>
          <a:p>
            <a:pPr eaLnBrk="1" hangingPunct="1"/>
            <a:r>
              <a:rPr lang="en-US" dirty="0"/>
              <a:t>Funds  deposited  into  several  accounts,  transferred  to  another  account,  and  then  transferred  abroad.</a:t>
            </a:r>
          </a:p>
          <a:p>
            <a:pPr eaLnBrk="1" hangingPunct="1"/>
            <a:r>
              <a:rPr lang="en-US" dirty="0"/>
              <a:t>Sudden, unexplained  increase  in  account  activity  or  balance.</a:t>
            </a:r>
          </a:p>
          <a:p>
            <a:pPr eaLnBrk="1" hangingPunct="1"/>
            <a:r>
              <a:rPr lang="en-US" dirty="0"/>
              <a:t>Inconsistent  deposit  and  withdrawal  activity.</a:t>
            </a:r>
          </a:p>
          <a:p>
            <a:pPr eaLnBrk="1" hangingPunct="1"/>
            <a:r>
              <a:rPr lang="en-US" dirty="0"/>
              <a:t>Funnel Accounts</a:t>
            </a:r>
          </a:p>
        </p:txBody>
      </p:sp>
      <p:sp>
        <p:nvSpPr>
          <p:cNvPr id="4" name="Slide Number Placeholder 3"/>
          <p:cNvSpPr>
            <a:spLocks noGrp="1"/>
          </p:cNvSpPr>
          <p:nvPr>
            <p:ph type="sldNum" sz="quarter" idx="12"/>
          </p:nvPr>
        </p:nvSpPr>
        <p:spPr/>
        <p:txBody>
          <a:bodyPr/>
          <a:lstStyle/>
          <a:p>
            <a:pPr>
              <a:defRPr/>
            </a:pPr>
            <a:fld id="{9CF8EDE3-DBF7-447B-A0D0-55E3E62FEAFB}"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592C-7091-44F3-7F41-67AF0122EE39}"/>
              </a:ext>
            </a:extLst>
          </p:cNvPr>
          <p:cNvSpPr>
            <a:spLocks noGrp="1"/>
          </p:cNvSpPr>
          <p:nvPr>
            <p:ph type="title"/>
          </p:nvPr>
        </p:nvSpPr>
        <p:spPr/>
        <p:txBody>
          <a:bodyPr/>
          <a:lstStyle/>
          <a:p>
            <a:r>
              <a:rPr lang="en-US" dirty="0"/>
              <a:t>Example of Unusual Activity</a:t>
            </a:r>
          </a:p>
        </p:txBody>
      </p:sp>
      <p:graphicFrame>
        <p:nvGraphicFramePr>
          <p:cNvPr id="4" name="Content Placeholder 3">
            <a:extLst>
              <a:ext uri="{FF2B5EF4-FFF2-40B4-BE49-F238E27FC236}">
                <a16:creationId xmlns:a16="http://schemas.microsoft.com/office/drawing/2014/main" id="{F853B20F-E175-02C9-F08D-43D7ACB39557}"/>
              </a:ext>
            </a:extLst>
          </p:cNvPr>
          <p:cNvGraphicFramePr>
            <a:graphicFrameLocks noGrp="1"/>
          </p:cNvGraphicFramePr>
          <p:nvPr>
            <p:ph idx="1"/>
          </p:nvPr>
        </p:nvGraphicFramePr>
        <p:xfrm>
          <a:off x="827089" y="2437735"/>
          <a:ext cx="6711948" cy="3425567"/>
        </p:xfrm>
        <a:graphic>
          <a:graphicData uri="http://schemas.openxmlformats.org/drawingml/2006/table">
            <a:tbl>
              <a:tblPr/>
              <a:tblGrid>
                <a:gridCol w="561793">
                  <a:extLst>
                    <a:ext uri="{9D8B030D-6E8A-4147-A177-3AD203B41FA5}">
                      <a16:colId xmlns:a16="http://schemas.microsoft.com/office/drawing/2014/main" val="2848036423"/>
                    </a:ext>
                  </a:extLst>
                </a:gridCol>
                <a:gridCol w="473089">
                  <a:extLst>
                    <a:ext uri="{9D8B030D-6E8A-4147-A177-3AD203B41FA5}">
                      <a16:colId xmlns:a16="http://schemas.microsoft.com/office/drawing/2014/main" val="3317794653"/>
                    </a:ext>
                  </a:extLst>
                </a:gridCol>
                <a:gridCol w="689921">
                  <a:extLst>
                    <a:ext uri="{9D8B030D-6E8A-4147-A177-3AD203B41FA5}">
                      <a16:colId xmlns:a16="http://schemas.microsoft.com/office/drawing/2014/main" val="403700136"/>
                    </a:ext>
                  </a:extLst>
                </a:gridCol>
                <a:gridCol w="768770">
                  <a:extLst>
                    <a:ext uri="{9D8B030D-6E8A-4147-A177-3AD203B41FA5}">
                      <a16:colId xmlns:a16="http://schemas.microsoft.com/office/drawing/2014/main" val="1196068988"/>
                    </a:ext>
                  </a:extLst>
                </a:gridCol>
                <a:gridCol w="660353">
                  <a:extLst>
                    <a:ext uri="{9D8B030D-6E8A-4147-A177-3AD203B41FA5}">
                      <a16:colId xmlns:a16="http://schemas.microsoft.com/office/drawing/2014/main" val="2331246213"/>
                    </a:ext>
                  </a:extLst>
                </a:gridCol>
                <a:gridCol w="689921">
                  <a:extLst>
                    <a:ext uri="{9D8B030D-6E8A-4147-A177-3AD203B41FA5}">
                      <a16:colId xmlns:a16="http://schemas.microsoft.com/office/drawing/2014/main" val="2984578917"/>
                    </a:ext>
                  </a:extLst>
                </a:gridCol>
                <a:gridCol w="729345">
                  <a:extLst>
                    <a:ext uri="{9D8B030D-6E8A-4147-A177-3AD203B41FA5}">
                      <a16:colId xmlns:a16="http://schemas.microsoft.com/office/drawing/2014/main" val="1597637122"/>
                    </a:ext>
                  </a:extLst>
                </a:gridCol>
                <a:gridCol w="561793">
                  <a:extLst>
                    <a:ext uri="{9D8B030D-6E8A-4147-A177-3AD203B41FA5}">
                      <a16:colId xmlns:a16="http://schemas.microsoft.com/office/drawing/2014/main" val="711819844"/>
                    </a:ext>
                  </a:extLst>
                </a:gridCol>
                <a:gridCol w="1576963">
                  <a:extLst>
                    <a:ext uri="{9D8B030D-6E8A-4147-A177-3AD203B41FA5}">
                      <a16:colId xmlns:a16="http://schemas.microsoft.com/office/drawing/2014/main" val="2429989480"/>
                    </a:ext>
                  </a:extLst>
                </a:gridCol>
              </a:tblGrid>
              <a:tr h="141927">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unknown or</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101794452"/>
                  </a:ext>
                </a:extLst>
              </a:tr>
              <a:tr h="283853">
                <a:tc>
                  <a:txBody>
                    <a:bodyPr/>
                    <a:lstStyle/>
                    <a:p>
                      <a:pPr algn="ctr" fontAlgn="b"/>
                      <a:r>
                        <a:rPr lang="en-US" sz="900" b="1" i="0" u="none" strike="noStrike">
                          <a:solidFill>
                            <a:srgbClr val="000000"/>
                          </a:solidFill>
                          <a:effectLst/>
                          <a:latin typeface="Calibri" panose="020F0502020204030204" pitchFamily="34" charset="0"/>
                        </a:rPr>
                        <a:t>Account</a:t>
                      </a: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Month</a:t>
                      </a: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Deposits</a:t>
                      </a: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Cash Deposits</a:t>
                      </a: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Withdrawals</a:t>
                      </a: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Beg Balance</a:t>
                      </a: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End Balance</a:t>
                      </a:r>
                    </a:p>
                  </a:txBody>
                  <a:tcPr marL="5914" marR="5914" marT="5914"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Transfer to Business</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1239775543"/>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Feb-15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15,377.84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21,436.77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12,161.19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6,102.26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3738937274"/>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Mar-15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57,755.64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42,732.54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6,102.26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21,125.36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1488606984"/>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Apr-15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45,186.83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   </a:t>
                      </a:r>
                    </a:p>
                  </a:txBody>
                  <a:tcPr marL="5914" marR="5914" marT="5914"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 $   29,506.89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21,125.36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36,805.30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3812865724"/>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May-15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31,392.41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45,909.92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36,805.30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22,287.79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3607155064"/>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Jun-15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46,735.98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52,937.58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22,287.79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16,086.09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576043457"/>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Jul-15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72,287.54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50,000.00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51,157.06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16,086.09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37,216.57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Check from Father</a:t>
                      </a:r>
                    </a:p>
                  </a:txBody>
                  <a:tcPr marL="5914" marR="5914" marT="5914" marB="0" anchor="b">
                    <a:lnL>
                      <a:noFill/>
                    </a:lnL>
                    <a:lnR>
                      <a:noFill/>
                    </a:lnR>
                    <a:lnT>
                      <a:noFill/>
                    </a:lnT>
                    <a:lnB>
                      <a:noFill/>
                    </a:lnB>
                  </a:tcPr>
                </a:tc>
                <a:extLst>
                  <a:ext uri="{0D108BD9-81ED-4DB2-BD59-A6C34878D82A}">
                    <a16:rowId xmlns:a16="http://schemas.microsoft.com/office/drawing/2014/main" val="2643130458"/>
                  </a:ext>
                </a:extLst>
              </a:tr>
              <a:tr h="266113">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Aug-15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219,966.71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202,000.00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$ 235,684.90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37,216.71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21,498.38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$200000 loan proceeds from Father</a:t>
                      </a:r>
                    </a:p>
                  </a:txBody>
                  <a:tcPr marL="5914" marR="5914" marT="5914" marB="0" anchor="b">
                    <a:lnL>
                      <a:noFill/>
                    </a:lnL>
                    <a:lnR>
                      <a:noFill/>
                    </a:lnR>
                    <a:lnT>
                      <a:noFill/>
                    </a:lnT>
                    <a:lnB>
                      <a:noFill/>
                    </a:lnB>
                  </a:tcPr>
                </a:tc>
                <a:extLst>
                  <a:ext uri="{0D108BD9-81ED-4DB2-BD59-A6C34878D82A}">
                    <a16:rowId xmlns:a16="http://schemas.microsoft.com/office/drawing/2014/main" val="361952420"/>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Sep-15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36,331.07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30,000.00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45,937.66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21,498.38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11,891.79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Check from Father</a:t>
                      </a:r>
                    </a:p>
                  </a:txBody>
                  <a:tcPr marL="5914" marR="5914" marT="5914" marB="0" anchor="b">
                    <a:lnL>
                      <a:noFill/>
                    </a:lnL>
                    <a:lnR>
                      <a:noFill/>
                    </a:lnR>
                    <a:lnT>
                      <a:noFill/>
                    </a:lnT>
                    <a:lnB>
                      <a:noFill/>
                    </a:lnB>
                  </a:tcPr>
                </a:tc>
                <a:extLst>
                  <a:ext uri="{0D108BD9-81ED-4DB2-BD59-A6C34878D82A}">
                    <a16:rowId xmlns:a16="http://schemas.microsoft.com/office/drawing/2014/main" val="3846479258"/>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Oct-15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59,720.89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50,000.00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32,898.05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11,891.79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38,714.63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Check from Father</a:t>
                      </a:r>
                    </a:p>
                  </a:txBody>
                  <a:tcPr marL="5914" marR="5914" marT="5914" marB="0" anchor="b">
                    <a:lnL>
                      <a:noFill/>
                    </a:lnL>
                    <a:lnR>
                      <a:noFill/>
                    </a:lnR>
                    <a:lnT>
                      <a:noFill/>
                    </a:lnT>
                    <a:lnB>
                      <a:noFill/>
                    </a:lnB>
                  </a:tcPr>
                </a:tc>
                <a:extLst>
                  <a:ext uri="{0D108BD9-81ED-4DB2-BD59-A6C34878D82A}">
                    <a16:rowId xmlns:a16="http://schemas.microsoft.com/office/drawing/2014/main" val="2078301895"/>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Nov-15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8,592.86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270.00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43,674.38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38,714.63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3,633.11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1724877118"/>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Dec-15</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36,859.81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17,500.00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38,456.57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3,633.11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2,036.35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3,000.00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2397878679"/>
                  </a:ext>
                </a:extLst>
              </a:tr>
              <a:tr h="141927">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  630,207.58 </a:t>
                      </a:r>
                    </a:p>
                  </a:txBody>
                  <a:tcPr marL="5914" marR="5914" marT="5914"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$ 640,332.32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2974573832"/>
                  </a:ext>
                </a:extLst>
              </a:tr>
              <a:tr h="141927">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1710075651"/>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Jan-16</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35,649.54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5,295.00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26,757.18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2,036.35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10,928.71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6,000.00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$7500 check from Father</a:t>
                      </a:r>
                    </a:p>
                  </a:txBody>
                  <a:tcPr marL="5914" marR="5914" marT="5914" marB="0" anchor="b">
                    <a:lnL>
                      <a:noFill/>
                    </a:lnL>
                    <a:lnR>
                      <a:noFill/>
                    </a:lnR>
                    <a:lnT>
                      <a:noFill/>
                    </a:lnT>
                    <a:lnB>
                      <a:noFill/>
                    </a:lnB>
                  </a:tcPr>
                </a:tc>
                <a:extLst>
                  <a:ext uri="{0D108BD9-81ED-4DB2-BD59-A6C34878D82A}">
                    <a16:rowId xmlns:a16="http://schemas.microsoft.com/office/drawing/2014/main" val="2175382550"/>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Feb-16</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16,570.47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23,279.30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10,928.71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4,219.88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98808165"/>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Mar-16</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31,815.56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20,000.00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23,463.81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4,219.88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12,571.63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$20000 check from Father</a:t>
                      </a:r>
                    </a:p>
                  </a:txBody>
                  <a:tcPr marL="5914" marR="5914" marT="5914" marB="0" anchor="b">
                    <a:lnL>
                      <a:noFill/>
                    </a:lnL>
                    <a:lnR>
                      <a:noFill/>
                    </a:lnR>
                    <a:lnT>
                      <a:noFill/>
                    </a:lnT>
                    <a:lnB>
                      <a:noFill/>
                    </a:lnB>
                  </a:tcPr>
                </a:tc>
                <a:extLst>
                  <a:ext uri="{0D108BD9-81ED-4DB2-BD59-A6C34878D82A}">
                    <a16:rowId xmlns:a16="http://schemas.microsoft.com/office/drawing/2014/main" val="1151028114"/>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Apr-16</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12,108.30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600.00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22,366.11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12,571.63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2,313.82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687924403"/>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May-16</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21,367.23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11,242.14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17,038.88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2,313.82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6,642.17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3865081546"/>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Jun-16</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17,719.71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16,050.00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22,447.40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6,642.17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1,914.48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$10000 check from Father</a:t>
                      </a:r>
                    </a:p>
                  </a:txBody>
                  <a:tcPr marL="5914" marR="5914" marT="5914" marB="0" anchor="b">
                    <a:lnL>
                      <a:noFill/>
                    </a:lnL>
                    <a:lnR>
                      <a:noFill/>
                    </a:lnR>
                    <a:lnT>
                      <a:noFill/>
                    </a:lnT>
                    <a:lnB>
                      <a:noFill/>
                    </a:lnB>
                  </a:tcPr>
                </a:tc>
                <a:extLst>
                  <a:ext uri="{0D108BD9-81ED-4DB2-BD59-A6C34878D82A}">
                    <a16:rowId xmlns:a16="http://schemas.microsoft.com/office/drawing/2014/main" val="4057324074"/>
                  </a:ext>
                </a:extLst>
              </a:tr>
              <a:tr h="141927">
                <a:tc>
                  <a:txBody>
                    <a:bodyPr/>
                    <a:lstStyle/>
                    <a:p>
                      <a:pPr algn="l" fontAlgn="b"/>
                      <a:r>
                        <a:rPr lang="en-US" sz="900" b="0" i="0" u="none" strike="noStrike">
                          <a:solidFill>
                            <a:srgbClr val="000000"/>
                          </a:solidFill>
                          <a:effectLst/>
                          <a:latin typeface="Calibri" panose="020F0502020204030204" pitchFamily="34" charset="0"/>
                        </a:rPr>
                        <a:t>Personal</a:t>
                      </a:r>
                    </a:p>
                  </a:txBody>
                  <a:tcPr marL="5914" marR="5914" marT="5914"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Jul-16</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23,581.11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18,513.90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1,914.48 </a:t>
                      </a:r>
                    </a:p>
                  </a:txBody>
                  <a:tcPr marL="5914" marR="5914" marT="5914"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6,981.69 </a:t>
                      </a:r>
                    </a:p>
                  </a:txBody>
                  <a:tcPr marL="5914" marR="5914" marT="5914"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914" marR="5914" marT="5914"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5914" marR="5914" marT="5914" marB="0" anchor="b">
                    <a:lnL>
                      <a:noFill/>
                    </a:lnL>
                    <a:lnR>
                      <a:noFill/>
                    </a:lnR>
                    <a:lnT>
                      <a:noFill/>
                    </a:lnT>
                    <a:lnB>
                      <a:noFill/>
                    </a:lnB>
                  </a:tcPr>
                </a:tc>
                <a:extLst>
                  <a:ext uri="{0D108BD9-81ED-4DB2-BD59-A6C34878D82A}">
                    <a16:rowId xmlns:a16="http://schemas.microsoft.com/office/drawing/2014/main" val="769042870"/>
                  </a:ext>
                </a:extLst>
              </a:tr>
            </a:tbl>
          </a:graphicData>
        </a:graphic>
      </p:graphicFrame>
    </p:spTree>
    <p:extLst>
      <p:ext uri="{BB962C8B-B14F-4D97-AF65-F5344CB8AC3E}">
        <p14:creationId xmlns:p14="http://schemas.microsoft.com/office/powerpoint/2010/main" val="104141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pPr algn="ctr">
              <a:defRPr/>
            </a:pPr>
            <a:r>
              <a:rPr lang="en-US" dirty="0"/>
              <a:t>Who  Performs  Transactional  Analysis?</a:t>
            </a:r>
          </a:p>
        </p:txBody>
      </p:sp>
      <p:sp>
        <p:nvSpPr>
          <p:cNvPr id="25603" name="Content Placeholder 2"/>
          <p:cNvSpPr>
            <a:spLocks noGrp="1"/>
          </p:cNvSpPr>
          <p:nvPr>
            <p:ph idx="1"/>
          </p:nvPr>
        </p:nvSpPr>
        <p:spPr>
          <a:xfrm>
            <a:off x="457200" y="2179638"/>
            <a:ext cx="8229600" cy="4297362"/>
          </a:xfrm>
        </p:spPr>
        <p:txBody>
          <a:bodyPr>
            <a:normAutofit/>
          </a:bodyPr>
          <a:lstStyle/>
          <a:p>
            <a:r>
              <a:rPr lang="en-US" dirty="0"/>
              <a:t>Financial  institution  compliance  officers  and auditors  for  assessing  risks,  and  for  STR and  other  AML/CFT  reporting.</a:t>
            </a:r>
          </a:p>
          <a:p>
            <a:r>
              <a:rPr lang="en-US" dirty="0"/>
              <a:t>FIU  analysts  -  for  analysis  if  account  records  are  available  to  FIU.</a:t>
            </a:r>
          </a:p>
          <a:p>
            <a:r>
              <a:rPr lang="en-US" dirty="0"/>
              <a:t>Investigators  -  to  identify  evidence and to understand financial flows.</a:t>
            </a:r>
          </a:p>
          <a:p>
            <a:pPr algn="ctr">
              <a:buFont typeface="Wingdings 2" pitchFamily="18" charset="2"/>
              <a:buNone/>
            </a:pPr>
            <a:endParaRPr lang="en-US" dirty="0"/>
          </a:p>
          <a:p>
            <a:pPr algn="ctr">
              <a:buFont typeface="Wingdings 2" pitchFamily="18" charset="2"/>
              <a:buNone/>
            </a:pPr>
            <a:r>
              <a:rPr lang="en-US" dirty="0"/>
              <a:t>-- All  may  use  software  programs  --</a:t>
            </a:r>
          </a:p>
        </p:txBody>
      </p:sp>
      <p:sp>
        <p:nvSpPr>
          <p:cNvPr id="4" name="Slide Number Placeholder 3"/>
          <p:cNvSpPr>
            <a:spLocks noGrp="1"/>
          </p:cNvSpPr>
          <p:nvPr>
            <p:ph type="sldNum" sz="quarter" idx="12"/>
          </p:nvPr>
        </p:nvSpPr>
        <p:spPr/>
        <p:txBody>
          <a:bodyPr/>
          <a:lstStyle/>
          <a:p>
            <a:pPr>
              <a:defRPr/>
            </a:pPr>
            <a:fld id="{A33749C3-B05D-4030-A02F-3FC7E001939C}"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81118"/>
          </a:xfrm>
        </p:spPr>
        <p:txBody>
          <a:bodyPr>
            <a:normAutofit fontScale="90000"/>
          </a:bodyPr>
          <a:lstStyle/>
          <a:p>
            <a:r>
              <a:rPr lang="en-US" dirty="0"/>
              <a:t>How is Transactional Analysis Used to Detect Money Laundering?</a:t>
            </a:r>
          </a:p>
        </p:txBody>
      </p:sp>
      <p:sp>
        <p:nvSpPr>
          <p:cNvPr id="3" name="Content Placeholder 2"/>
          <p:cNvSpPr>
            <a:spLocks noGrp="1"/>
          </p:cNvSpPr>
          <p:nvPr>
            <p:ph idx="1"/>
          </p:nvPr>
        </p:nvSpPr>
        <p:spPr/>
        <p:txBody>
          <a:bodyPr/>
          <a:lstStyle/>
          <a:p>
            <a:r>
              <a:rPr lang="en-US" dirty="0"/>
              <a:t>Deviations from the account profile.</a:t>
            </a:r>
          </a:p>
          <a:p>
            <a:r>
              <a:rPr lang="en-US" dirty="0"/>
              <a:t>Patterns of inflows and outflows of funds into an account that indicates money laundering.</a:t>
            </a:r>
          </a:p>
          <a:p>
            <a:r>
              <a:rPr lang="en-US" dirty="0"/>
              <a:t> Patterns of inflows and outflows of funds into related accounts.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A9E0-3129-A03C-A91F-4477FEA7B500}"/>
              </a:ext>
            </a:extLst>
          </p:cNvPr>
          <p:cNvSpPr>
            <a:spLocks noGrp="1"/>
          </p:cNvSpPr>
          <p:nvPr>
            <p:ph type="title"/>
          </p:nvPr>
        </p:nvSpPr>
        <p:spPr/>
        <p:txBody>
          <a:bodyPr/>
          <a:lstStyle/>
          <a:p>
            <a:r>
              <a:rPr lang="en-US" dirty="0"/>
              <a:t>Why analyze Financial Records??</a:t>
            </a:r>
          </a:p>
        </p:txBody>
      </p:sp>
      <p:sp>
        <p:nvSpPr>
          <p:cNvPr id="3" name="Content Placeholder 2">
            <a:extLst>
              <a:ext uri="{FF2B5EF4-FFF2-40B4-BE49-F238E27FC236}">
                <a16:creationId xmlns:a16="http://schemas.microsoft.com/office/drawing/2014/main" id="{0F9CC1BB-D9B9-DEDC-BE66-73805AF2E132}"/>
              </a:ext>
            </a:extLst>
          </p:cNvPr>
          <p:cNvSpPr>
            <a:spLocks noGrp="1"/>
          </p:cNvSpPr>
          <p:nvPr>
            <p:ph idx="1"/>
          </p:nvPr>
        </p:nvSpPr>
        <p:spPr/>
        <p:txBody>
          <a:bodyPr/>
          <a:lstStyle/>
          <a:p>
            <a:r>
              <a:rPr lang="en-US" sz="2000" dirty="0"/>
              <a:t>Financial intelligence (FININT) is an essential component of many investigations. The US Government uses FININT extensively because its </a:t>
            </a:r>
            <a:r>
              <a:rPr lang="en-US" sz="2000" b="1" dirty="0"/>
              <a:t>universal, quantifiable, and traceable characteristics </a:t>
            </a:r>
            <a:r>
              <a:rPr lang="en-US" sz="2000" dirty="0"/>
              <a:t>make it a valuable resource for investigations and intelligence analysis and operations.</a:t>
            </a:r>
            <a:endParaRPr lang="en-US" dirty="0"/>
          </a:p>
        </p:txBody>
      </p:sp>
    </p:spTree>
    <p:extLst>
      <p:ext uri="{BB962C8B-B14F-4D97-AF65-F5344CB8AC3E}">
        <p14:creationId xmlns:p14="http://schemas.microsoft.com/office/powerpoint/2010/main" val="2641150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Threshold  Reporting</a:t>
            </a:r>
          </a:p>
        </p:txBody>
      </p:sp>
      <p:sp>
        <p:nvSpPr>
          <p:cNvPr id="3" name="Content Placeholder 2"/>
          <p:cNvSpPr>
            <a:spLocks noGrp="1"/>
          </p:cNvSpPr>
          <p:nvPr>
            <p:ph idx="1"/>
          </p:nvPr>
        </p:nvSpPr>
        <p:spPr/>
        <p:txBody>
          <a:bodyPr/>
          <a:lstStyle/>
          <a:p>
            <a:r>
              <a:rPr lang="en-US" dirty="0"/>
              <a:t>Why should we analyze threshold reports? </a:t>
            </a:r>
          </a:p>
          <a:p>
            <a:r>
              <a:rPr lang="en-US" dirty="0"/>
              <a:t>What can threshold reports reveal ?</a:t>
            </a:r>
          </a:p>
          <a:p>
            <a:r>
              <a:rPr lang="en-US" dirty="0"/>
              <a:t>How do suspicious reports and threshold reports compliment each other?</a:t>
            </a:r>
          </a:p>
          <a:p>
            <a:r>
              <a:rPr lang="en-US" dirty="0"/>
              <a:t>What else do we search for when analyzing threshold reports?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Analyze Threshold Reports? </a:t>
            </a:r>
          </a:p>
        </p:txBody>
      </p:sp>
      <p:sp>
        <p:nvSpPr>
          <p:cNvPr id="3" name="Content Placeholder 2"/>
          <p:cNvSpPr>
            <a:spLocks noGrp="1"/>
          </p:cNvSpPr>
          <p:nvPr>
            <p:ph idx="1"/>
          </p:nvPr>
        </p:nvSpPr>
        <p:spPr/>
        <p:txBody>
          <a:bodyPr>
            <a:normAutofit/>
          </a:bodyPr>
          <a:lstStyle/>
          <a:p>
            <a:r>
              <a:rPr lang="en-US" dirty="0"/>
              <a:t>The trend in AML/CFT analysis is to focus on STRs and ignore threshold reports.</a:t>
            </a:r>
          </a:p>
          <a:p>
            <a:r>
              <a:rPr lang="en-US" dirty="0"/>
              <a:t>Threshold reports can be a powerful tool in their own right.</a:t>
            </a:r>
          </a:p>
          <a:p>
            <a:r>
              <a:rPr lang="en-US" dirty="0"/>
              <a:t>Legal requirement for the threshold report  provides rationale for STRs.</a:t>
            </a:r>
          </a:p>
          <a:p>
            <a:r>
              <a:rPr lang="en-US" dirty="0"/>
              <a:t>Majority of money laundering offenses reported in STRs reference attempts to structure to circumvent the filing of threshold reports.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threshold reports reveal ?</a:t>
            </a:r>
          </a:p>
        </p:txBody>
      </p:sp>
      <p:sp>
        <p:nvSpPr>
          <p:cNvPr id="3" name="Content Placeholder 2"/>
          <p:cNvSpPr>
            <a:spLocks noGrp="1"/>
          </p:cNvSpPr>
          <p:nvPr>
            <p:ph idx="1"/>
          </p:nvPr>
        </p:nvSpPr>
        <p:spPr/>
        <p:txBody>
          <a:bodyPr>
            <a:normAutofit fontScale="92500" lnSpcReduction="10000"/>
          </a:bodyPr>
          <a:lstStyle/>
          <a:p>
            <a:r>
              <a:rPr lang="en-US" dirty="0"/>
              <a:t>In some ways CTRs are better suited for types of reactive and proactive targeting and trends and pattern analysis.</a:t>
            </a:r>
          </a:p>
          <a:p>
            <a:r>
              <a:rPr lang="en-US" dirty="0"/>
              <a:t>CTRs can be used to compare the financial activity of types of businesses or financial institutions within a geographic area. </a:t>
            </a:r>
          </a:p>
          <a:p>
            <a:r>
              <a:rPr lang="en-US" dirty="0"/>
              <a:t>Creating these profiles is a useful way of targeting or making analytical judgments with respect to the legitimacy of a business.</a:t>
            </a:r>
          </a:p>
          <a:p>
            <a:r>
              <a:rPr lang="en-US" dirty="0"/>
              <a:t>Businesses or individuals whose activity stands out in comparison with other businesses of the same type/location are more likely to involved in illicit activity and should be looked at more closely.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other profiles can threshold reports reveal ?</a:t>
            </a:r>
          </a:p>
        </p:txBody>
      </p:sp>
      <p:sp>
        <p:nvSpPr>
          <p:cNvPr id="3" name="Content Placeholder 2"/>
          <p:cNvSpPr>
            <a:spLocks noGrp="1"/>
          </p:cNvSpPr>
          <p:nvPr>
            <p:ph idx="1"/>
          </p:nvPr>
        </p:nvSpPr>
        <p:spPr/>
        <p:txBody>
          <a:bodyPr>
            <a:normAutofit/>
          </a:bodyPr>
          <a:lstStyle/>
          <a:p>
            <a:pPr lvl="0"/>
            <a:r>
              <a:rPr lang="en-US" dirty="0"/>
              <a:t>Comparison of CTRs filed on same subject by different financial institutions shows discrepancies, e.g., different occupation, addresses, date of birth, identification etc.</a:t>
            </a:r>
          </a:p>
          <a:p>
            <a:pPr lvl="0"/>
            <a:r>
              <a:rPr lang="en-US" dirty="0"/>
              <a:t>Subjects holding bank accounts at more than one financial institution.</a:t>
            </a:r>
          </a:p>
          <a:p>
            <a:pPr lvl="0"/>
            <a:r>
              <a:rPr lang="en-US" dirty="0"/>
              <a:t>Subjects making transactions at more than one branch of one or more financial institutions on the same or consecutive days.</a:t>
            </a:r>
          </a:p>
          <a:p>
            <a:pPr lvl="0"/>
            <a:r>
              <a:rPr lang="en-US" dirty="0"/>
              <a:t>Changing patterns of activity.</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STRs and Threshold Reports Compliment Each Other?</a:t>
            </a:r>
          </a:p>
        </p:txBody>
      </p:sp>
      <p:sp>
        <p:nvSpPr>
          <p:cNvPr id="3" name="Content Placeholder 2"/>
          <p:cNvSpPr>
            <a:spLocks noGrp="1"/>
          </p:cNvSpPr>
          <p:nvPr>
            <p:ph idx="1"/>
          </p:nvPr>
        </p:nvSpPr>
        <p:spPr/>
        <p:txBody>
          <a:bodyPr>
            <a:normAutofit lnSpcReduction="10000"/>
          </a:bodyPr>
          <a:lstStyle/>
          <a:p>
            <a:r>
              <a:rPr lang="en-US" dirty="0"/>
              <a:t>STRs are not as conducive for the creation of target profiles by the law enforcement analyst. </a:t>
            </a:r>
          </a:p>
          <a:p>
            <a:r>
              <a:rPr lang="en-US" dirty="0"/>
              <a:t>It is up to the reporting financial institution to create the profile by examining the activity of a client. </a:t>
            </a:r>
          </a:p>
          <a:p>
            <a:r>
              <a:rPr lang="en-US" dirty="0"/>
              <a:t>the financial institution does not have the ability to examine the activity conducted by the client through other financial institutions. </a:t>
            </a:r>
          </a:p>
          <a:p>
            <a:r>
              <a:rPr lang="en-US" dirty="0"/>
              <a:t>the analyst can use the CTR to develop targets and to compliment STRs by providing additional information that may be occurring in other financial institutions but not reported as suspicious by those financial institutions.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else do we search for when analyzing threshold reports? </a:t>
            </a:r>
          </a:p>
        </p:txBody>
      </p:sp>
      <p:sp>
        <p:nvSpPr>
          <p:cNvPr id="3" name="Content Placeholder 2"/>
          <p:cNvSpPr>
            <a:spLocks noGrp="1"/>
          </p:cNvSpPr>
          <p:nvPr>
            <p:ph idx="1"/>
          </p:nvPr>
        </p:nvSpPr>
        <p:spPr/>
        <p:txBody>
          <a:bodyPr/>
          <a:lstStyle/>
          <a:p>
            <a:r>
              <a:rPr lang="en-US" dirty="0"/>
              <a:t>Indicators of questionable activity.</a:t>
            </a:r>
          </a:p>
          <a:p>
            <a:r>
              <a:rPr lang="en-US" dirty="0"/>
              <a:t>Search for related suspicious transaction reports.</a:t>
            </a:r>
          </a:p>
          <a:p>
            <a:r>
              <a:rPr lang="en-US" dirty="0"/>
              <a:t>Search law enforcement databases.</a:t>
            </a:r>
          </a:p>
          <a:p>
            <a:r>
              <a:rPr lang="en-US" dirty="0"/>
              <a:t>Determine if  the target viable for investigation. </a:t>
            </a:r>
          </a:p>
          <a:p>
            <a:r>
              <a:rPr lang="en-US" dirty="0"/>
              <a:t>Is the current financial activity related to previous criminal activity or new activity?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BE9B-6355-58B3-5DFE-205316E55ED7}"/>
              </a:ext>
            </a:extLst>
          </p:cNvPr>
          <p:cNvSpPr>
            <a:spLocks noGrp="1"/>
          </p:cNvSpPr>
          <p:nvPr>
            <p:ph type="title"/>
          </p:nvPr>
        </p:nvSpPr>
        <p:spPr/>
        <p:txBody>
          <a:bodyPr/>
          <a:lstStyle/>
          <a:p>
            <a:r>
              <a:rPr lang="en-US" dirty="0"/>
              <a:t>Why are we Analyzing the Records?</a:t>
            </a:r>
          </a:p>
        </p:txBody>
      </p:sp>
      <p:sp>
        <p:nvSpPr>
          <p:cNvPr id="3" name="Content Placeholder 2">
            <a:extLst>
              <a:ext uri="{FF2B5EF4-FFF2-40B4-BE49-F238E27FC236}">
                <a16:creationId xmlns:a16="http://schemas.microsoft.com/office/drawing/2014/main" id="{4E58BB48-CBC5-0569-6856-368804D0A243}"/>
              </a:ext>
            </a:extLst>
          </p:cNvPr>
          <p:cNvSpPr>
            <a:spLocks noGrp="1"/>
          </p:cNvSpPr>
          <p:nvPr>
            <p:ph idx="1"/>
          </p:nvPr>
        </p:nvSpPr>
        <p:spPr/>
        <p:txBody>
          <a:bodyPr/>
          <a:lstStyle/>
          <a:p>
            <a:r>
              <a:rPr lang="en-US" dirty="0"/>
              <a:t>Identify other bank accounts?</a:t>
            </a:r>
          </a:p>
          <a:p>
            <a:r>
              <a:rPr lang="en-US" dirty="0"/>
              <a:t>Tax Evasion?</a:t>
            </a:r>
          </a:p>
          <a:p>
            <a:r>
              <a:rPr lang="en-US" dirty="0"/>
              <a:t>Records of movement?</a:t>
            </a:r>
          </a:p>
          <a:p>
            <a:r>
              <a:rPr lang="en-US" dirty="0"/>
              <a:t>Expenses or income?</a:t>
            </a:r>
          </a:p>
          <a:p>
            <a:r>
              <a:rPr lang="en-US" dirty="0"/>
              <a:t>Source of Income?</a:t>
            </a:r>
          </a:p>
          <a:p>
            <a:r>
              <a:rPr lang="en-US" dirty="0"/>
              <a:t>Cash</a:t>
            </a:r>
          </a:p>
          <a:p>
            <a:r>
              <a:rPr lang="en-US" dirty="0"/>
              <a:t>Lack of activity?</a:t>
            </a:r>
          </a:p>
        </p:txBody>
      </p:sp>
    </p:spTree>
    <p:extLst>
      <p:ext uri="{BB962C8B-B14F-4D97-AF65-F5344CB8AC3E}">
        <p14:creationId xmlns:p14="http://schemas.microsoft.com/office/powerpoint/2010/main" val="107617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Transactional  Analysis?</a:t>
            </a:r>
          </a:p>
        </p:txBody>
      </p:sp>
      <p:sp>
        <p:nvSpPr>
          <p:cNvPr id="5" name="Content Placeholder 4"/>
          <p:cNvSpPr>
            <a:spLocks noGrp="1"/>
          </p:cNvSpPr>
          <p:nvPr>
            <p:ph idx="1"/>
          </p:nvPr>
        </p:nvSpPr>
        <p:spPr>
          <a:xfrm>
            <a:off x="466696" y="1857370"/>
            <a:ext cx="8248708" cy="4162429"/>
          </a:xfrm>
        </p:spPr>
        <p:txBody>
          <a:bodyPr>
            <a:normAutofit/>
          </a:bodyPr>
          <a:lstStyle/>
          <a:p>
            <a:r>
              <a:rPr lang="en-US" dirty="0"/>
              <a:t>Analysis of transactions in an account or in other banking records.</a:t>
            </a:r>
          </a:p>
          <a:p>
            <a:r>
              <a:rPr lang="en-US" dirty="0"/>
              <a:t>Looking at the amounts of transactions and account balances.</a:t>
            </a:r>
          </a:p>
          <a:p>
            <a:r>
              <a:rPr lang="en-US" dirty="0"/>
              <a:t>Analysis of STRs, CTRs, cross border  and electronic  fund  transfer  reports .</a:t>
            </a:r>
          </a:p>
          <a:p>
            <a:r>
              <a:rPr lang="en-US" dirty="0"/>
              <a:t>Looking for unusual transaction patterns that indicate money laundering or other suspicious  activity.</a:t>
            </a:r>
          </a:p>
        </p:txBody>
      </p:sp>
      <p:sp>
        <p:nvSpPr>
          <p:cNvPr id="4" name="TextBox 3"/>
          <p:cNvSpPr txBox="1"/>
          <p:nvPr/>
        </p:nvSpPr>
        <p:spPr>
          <a:xfrm>
            <a:off x="5562600" y="3048000"/>
            <a:ext cx="184731" cy="369332"/>
          </a:xfrm>
          <a:prstGeom prst="rect">
            <a:avLst/>
          </a:prstGeom>
          <a:noFill/>
        </p:spPr>
        <p:txBody>
          <a:bodyPr wrap="none" rtlCol="0">
            <a:spAutoFit/>
          </a:bodyPr>
          <a:lstStyle/>
          <a:p>
            <a:endParaRPr lang="en-US" dirty="0"/>
          </a:p>
        </p:txBody>
      </p:sp>
      <p:pic>
        <p:nvPicPr>
          <p:cNvPr id="6" name="Picture 5" descr="Documents.png"/>
          <p:cNvPicPr>
            <a:picLocks noChangeAspect="1"/>
          </p:cNvPicPr>
          <p:nvPr/>
        </p:nvPicPr>
        <p:blipFill>
          <a:blip r:embed="rId2"/>
          <a:srcRect/>
          <a:stretch>
            <a:fillRect/>
          </a:stretch>
        </p:blipFill>
        <p:spPr bwMode="auto">
          <a:xfrm>
            <a:off x="6248400" y="5562600"/>
            <a:ext cx="1089025" cy="1104900"/>
          </a:xfrm>
          <a:prstGeom prst="rect">
            <a:avLst/>
          </a:prstGeom>
          <a:noFill/>
          <a:ln w="9525">
            <a:noFill/>
            <a:miter lim="800000"/>
            <a:headEnd/>
            <a:tailEnd/>
          </a:ln>
        </p:spPr>
      </p:pic>
      <p:pic>
        <p:nvPicPr>
          <p:cNvPr id="7" name="Picture 6" descr="STR Form.png"/>
          <p:cNvPicPr>
            <a:picLocks noChangeAspect="1"/>
          </p:cNvPicPr>
          <p:nvPr/>
        </p:nvPicPr>
        <p:blipFill>
          <a:blip r:embed="rId3"/>
          <a:srcRect/>
          <a:stretch>
            <a:fillRect/>
          </a:stretch>
        </p:blipFill>
        <p:spPr bwMode="auto">
          <a:xfrm>
            <a:off x="7848600" y="5562600"/>
            <a:ext cx="838200" cy="1093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Records  Analyzed </a:t>
            </a:r>
          </a:p>
        </p:txBody>
      </p:sp>
      <p:sp>
        <p:nvSpPr>
          <p:cNvPr id="3" name="Content Placeholder 2"/>
          <p:cNvSpPr>
            <a:spLocks noGrp="1"/>
          </p:cNvSpPr>
          <p:nvPr>
            <p:ph idx="1"/>
          </p:nvPr>
        </p:nvSpPr>
        <p:spPr>
          <a:xfrm>
            <a:off x="685800" y="1857370"/>
            <a:ext cx="8248708" cy="4429151"/>
          </a:xfrm>
        </p:spPr>
        <p:txBody>
          <a:bodyPr/>
          <a:lstStyle/>
          <a:p>
            <a:pPr>
              <a:buNone/>
            </a:pPr>
            <a:endParaRPr lang="en-US" dirty="0"/>
          </a:p>
          <a:p>
            <a:r>
              <a:rPr lang="en-US" dirty="0"/>
              <a:t>Current  account  activity</a:t>
            </a:r>
          </a:p>
          <a:p>
            <a:r>
              <a:rPr lang="en-US" dirty="0"/>
              <a:t>Account statements</a:t>
            </a:r>
          </a:p>
          <a:p>
            <a:r>
              <a:rPr lang="en-US" dirty="0"/>
              <a:t>Other banking records</a:t>
            </a:r>
          </a:p>
          <a:p>
            <a:r>
              <a:rPr lang="en-US" dirty="0"/>
              <a:t>STRs and threshold reports</a:t>
            </a:r>
          </a:p>
          <a:p>
            <a:pPr lvl="1"/>
            <a:endParaRPr lang="en-US" dirty="0"/>
          </a:p>
          <a:p>
            <a:endParaRPr lang="en-US" dirty="0"/>
          </a:p>
        </p:txBody>
      </p:sp>
      <p:pic>
        <p:nvPicPr>
          <p:cNvPr id="4" name="Picture 3" descr="Document.png"/>
          <p:cNvPicPr>
            <a:picLocks noChangeAspect="1"/>
          </p:cNvPicPr>
          <p:nvPr/>
        </p:nvPicPr>
        <p:blipFill>
          <a:blip r:embed="rId2"/>
          <a:stretch>
            <a:fillRect/>
          </a:stretch>
        </p:blipFill>
        <p:spPr>
          <a:xfrm>
            <a:off x="6629400" y="3352800"/>
            <a:ext cx="987470" cy="621741"/>
          </a:xfrm>
          <a:prstGeom prst="rect">
            <a:avLst/>
          </a:prstGeom>
        </p:spPr>
      </p:pic>
      <p:pic>
        <p:nvPicPr>
          <p:cNvPr id="5" name="Picture 4" descr="Document.png"/>
          <p:cNvPicPr>
            <a:picLocks noChangeAspect="1"/>
          </p:cNvPicPr>
          <p:nvPr/>
        </p:nvPicPr>
        <p:blipFill>
          <a:blip r:embed="rId2"/>
          <a:stretch>
            <a:fillRect/>
          </a:stretch>
        </p:blipFill>
        <p:spPr>
          <a:xfrm>
            <a:off x="6781800" y="3505200"/>
            <a:ext cx="987470" cy="621741"/>
          </a:xfrm>
          <a:prstGeom prst="rect">
            <a:avLst/>
          </a:prstGeom>
        </p:spPr>
      </p:pic>
      <p:pic>
        <p:nvPicPr>
          <p:cNvPr id="6" name="Picture 5" descr="Document.png"/>
          <p:cNvPicPr>
            <a:picLocks noChangeAspect="1"/>
          </p:cNvPicPr>
          <p:nvPr/>
        </p:nvPicPr>
        <p:blipFill>
          <a:blip r:embed="rId2"/>
          <a:stretch>
            <a:fillRect/>
          </a:stretch>
        </p:blipFill>
        <p:spPr>
          <a:xfrm>
            <a:off x="6934200" y="3657600"/>
            <a:ext cx="987470" cy="621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4882"/>
          </a:xfrm>
        </p:spPr>
        <p:txBody>
          <a:bodyPr/>
          <a:lstStyle/>
          <a:p>
            <a:r>
              <a:rPr lang="en-US" dirty="0"/>
              <a:t>Account  Profile</a:t>
            </a:r>
          </a:p>
        </p:txBody>
      </p:sp>
      <p:sp>
        <p:nvSpPr>
          <p:cNvPr id="3" name="Content Placeholder 2"/>
          <p:cNvSpPr>
            <a:spLocks noGrp="1"/>
          </p:cNvSpPr>
          <p:nvPr>
            <p:ph idx="1"/>
          </p:nvPr>
        </p:nvSpPr>
        <p:spPr>
          <a:xfrm>
            <a:off x="466696" y="1143000"/>
            <a:ext cx="5705504" cy="5486399"/>
          </a:xfrm>
        </p:spPr>
        <p:txBody>
          <a:bodyPr>
            <a:normAutofit/>
          </a:bodyPr>
          <a:lstStyle/>
          <a:p>
            <a:r>
              <a:rPr lang="en-US" dirty="0"/>
              <a:t>Information collected by the financial institution about the account and the client.</a:t>
            </a:r>
          </a:p>
          <a:p>
            <a:r>
              <a:rPr lang="en-US" dirty="0"/>
              <a:t>Establishes the expected patterns of the volume, velocity and value of account transactions.</a:t>
            </a:r>
          </a:p>
          <a:p>
            <a:r>
              <a:rPr lang="en-US" dirty="0"/>
              <a:t>Forms the account baseline for transactional analysis.</a:t>
            </a:r>
          </a:p>
          <a:p>
            <a:r>
              <a:rPr lang="en-US" dirty="0"/>
              <a:t> Any divergence from profile may become an indicator for STR.</a:t>
            </a:r>
          </a:p>
        </p:txBody>
      </p:sp>
      <p:pic>
        <p:nvPicPr>
          <p:cNvPr id="1028" name="Picture 4" descr="C:\Documents and Settings\Administrator\Local Settings\Temporary Internet Files\Content.IE5\2MJBZ2LM\MP900309292[1].jpg"/>
          <p:cNvPicPr>
            <a:picLocks noChangeAspect="1" noChangeArrowheads="1"/>
          </p:cNvPicPr>
          <p:nvPr/>
        </p:nvPicPr>
        <p:blipFill>
          <a:blip r:embed="rId2"/>
          <a:srcRect/>
          <a:stretch>
            <a:fillRect/>
          </a:stretch>
        </p:blipFill>
        <p:spPr bwMode="auto">
          <a:xfrm>
            <a:off x="6477000" y="1371600"/>
            <a:ext cx="2438400" cy="1576832"/>
          </a:xfrm>
          <a:prstGeom prst="rect">
            <a:avLst/>
          </a:prstGeom>
          <a:noFill/>
        </p:spPr>
      </p:pic>
      <p:pic>
        <p:nvPicPr>
          <p:cNvPr id="1033" name="Picture 9" descr="C:\Documents and Settings\Administrator\Local Settings\Temporary Internet Files\Content.IE5\M3SB0HDT\MC900030070[1].wmf"/>
          <p:cNvPicPr>
            <a:picLocks noChangeAspect="1" noChangeArrowheads="1"/>
          </p:cNvPicPr>
          <p:nvPr/>
        </p:nvPicPr>
        <p:blipFill>
          <a:blip r:embed="rId3"/>
          <a:srcRect/>
          <a:stretch>
            <a:fillRect/>
          </a:stretch>
        </p:blipFill>
        <p:spPr bwMode="auto">
          <a:xfrm>
            <a:off x="6705600" y="3962400"/>
            <a:ext cx="2123237" cy="17702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a:t>Account  Profile  Information</a:t>
            </a:r>
          </a:p>
        </p:txBody>
      </p:sp>
      <p:sp>
        <p:nvSpPr>
          <p:cNvPr id="3" name="Content Placeholder 2"/>
          <p:cNvSpPr>
            <a:spLocks noGrp="1"/>
          </p:cNvSpPr>
          <p:nvPr>
            <p:ph idx="1"/>
          </p:nvPr>
        </p:nvSpPr>
        <p:spPr>
          <a:xfrm>
            <a:off x="533400" y="1219200"/>
            <a:ext cx="5781704" cy="5334000"/>
          </a:xfrm>
        </p:spPr>
        <p:txBody>
          <a:bodyPr>
            <a:normAutofit/>
          </a:bodyPr>
          <a:lstStyle/>
          <a:p>
            <a:r>
              <a:rPr lang="en-US" dirty="0"/>
              <a:t>Purpose of the account.</a:t>
            </a:r>
          </a:p>
          <a:p>
            <a:pPr>
              <a:buNone/>
            </a:pPr>
            <a:r>
              <a:rPr lang="en-US" dirty="0"/>
              <a:t> </a:t>
            </a:r>
          </a:p>
          <a:p>
            <a:r>
              <a:rPr lang="en-US" dirty="0"/>
              <a:t>Type of products and services to be used.</a:t>
            </a:r>
          </a:p>
          <a:p>
            <a:pPr>
              <a:buNone/>
            </a:pPr>
            <a:r>
              <a:rPr lang="en-US" dirty="0"/>
              <a:t> </a:t>
            </a:r>
          </a:p>
          <a:p>
            <a:r>
              <a:rPr lang="en-US" dirty="0"/>
              <a:t>Anticipated account activity. </a:t>
            </a:r>
          </a:p>
          <a:p>
            <a:pPr>
              <a:buNone/>
            </a:pPr>
            <a:endParaRPr lang="en-US" dirty="0"/>
          </a:p>
          <a:p>
            <a:r>
              <a:rPr lang="en-US" dirty="0"/>
              <a:t>Description and history of the source of the client’s wealth. </a:t>
            </a:r>
          </a:p>
        </p:txBody>
      </p:sp>
      <p:pic>
        <p:nvPicPr>
          <p:cNvPr id="2052" name="Picture 4" descr="C:\Program Files\Microsoft Office\MEDIA\CAGCAT10\j0299171.wmf"/>
          <p:cNvPicPr>
            <a:picLocks noChangeAspect="1" noChangeArrowheads="1"/>
          </p:cNvPicPr>
          <p:nvPr/>
        </p:nvPicPr>
        <p:blipFill>
          <a:blip r:embed="rId2"/>
          <a:srcRect/>
          <a:stretch>
            <a:fillRect/>
          </a:stretch>
        </p:blipFill>
        <p:spPr bwMode="auto">
          <a:xfrm>
            <a:off x="7010400" y="2667000"/>
            <a:ext cx="1534363" cy="18095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Account  Profile  Information</a:t>
            </a:r>
          </a:p>
        </p:txBody>
      </p:sp>
      <p:sp>
        <p:nvSpPr>
          <p:cNvPr id="3" name="Content Placeholder 2"/>
          <p:cNvSpPr>
            <a:spLocks noGrp="1"/>
          </p:cNvSpPr>
          <p:nvPr>
            <p:ph idx="1"/>
          </p:nvPr>
        </p:nvSpPr>
        <p:spPr>
          <a:xfrm>
            <a:off x="466696" y="1857370"/>
            <a:ext cx="5781704" cy="4429151"/>
          </a:xfrm>
        </p:spPr>
        <p:txBody>
          <a:bodyPr/>
          <a:lstStyle/>
          <a:p>
            <a:r>
              <a:rPr lang="en-US" dirty="0"/>
              <a:t>Client’s estimated net worth, including financial statements. </a:t>
            </a:r>
          </a:p>
          <a:p>
            <a:r>
              <a:rPr lang="en-US" dirty="0"/>
              <a:t>Current source of funds for the account. </a:t>
            </a:r>
          </a:p>
          <a:p>
            <a:r>
              <a:rPr lang="en-US" dirty="0"/>
              <a:t>References or other information to confirm the reputation of the client. </a:t>
            </a:r>
          </a:p>
          <a:p>
            <a:endParaRPr lang="es-MX" dirty="0"/>
          </a:p>
        </p:txBody>
      </p:sp>
      <p:pic>
        <p:nvPicPr>
          <p:cNvPr id="5" name="Picture 2" descr="http://static.howstuffworks.com/gif/net-worth-1.jpg"/>
          <p:cNvPicPr>
            <a:picLocks noChangeAspect="1" noChangeArrowheads="1"/>
          </p:cNvPicPr>
          <p:nvPr/>
        </p:nvPicPr>
        <p:blipFill>
          <a:blip r:embed="rId2"/>
          <a:srcRect/>
          <a:stretch>
            <a:fillRect/>
          </a:stretch>
        </p:blipFill>
        <p:spPr bwMode="auto">
          <a:xfrm>
            <a:off x="6019800" y="4572000"/>
            <a:ext cx="2794000" cy="20955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465DBE0A70274A883110C90F982E42" ma:contentTypeVersion="" ma:contentTypeDescription="Create a new document." ma:contentTypeScope="" ma:versionID="df9dfa3d97ea22bd5b552503c41b8b6b">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FD1E0F-A408-4440-A89F-0593C1996AFE}">
  <ds:schemaRefs>
    <ds:schemaRef ds:uri="http://schemas.microsoft.com/sharepoint/v3/contenttype/forms"/>
  </ds:schemaRefs>
</ds:datastoreItem>
</file>

<file path=customXml/itemProps2.xml><?xml version="1.0" encoding="utf-8"?>
<ds:datastoreItem xmlns:ds="http://schemas.openxmlformats.org/officeDocument/2006/customXml" ds:itemID="{A1986551-9567-4A12-B062-FE35902E3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57ADE8-BE7C-4375-A254-492005FDE4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4154</TotalTime>
  <Words>2827</Words>
  <Application>Microsoft Office PowerPoint</Application>
  <PresentationFormat>On-screen Show (4:3)</PresentationFormat>
  <Paragraphs>792</Paragraphs>
  <Slides>35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Cambria</vt:lpstr>
      <vt:lpstr>Century Gothic</vt:lpstr>
      <vt:lpstr>Wingdings</vt:lpstr>
      <vt:lpstr>Wingdings 2</vt:lpstr>
      <vt:lpstr>Wingdings 3</vt:lpstr>
      <vt:lpstr>Ion</vt:lpstr>
      <vt:lpstr>Transactional Analysis</vt:lpstr>
      <vt:lpstr>Transactional  Analysis</vt:lpstr>
      <vt:lpstr>Why analyze Financial Records??</vt:lpstr>
      <vt:lpstr>Why are we Analyzing the Records?</vt:lpstr>
      <vt:lpstr>What is Transactional  Analysis?</vt:lpstr>
      <vt:lpstr>Financial  Records  Analyzed </vt:lpstr>
      <vt:lpstr>Account  Profile</vt:lpstr>
      <vt:lpstr>Account  Profile  Information</vt:lpstr>
      <vt:lpstr>Account  Profile  Information</vt:lpstr>
      <vt:lpstr>What Do You Look For?</vt:lpstr>
      <vt:lpstr>Volume</vt:lpstr>
      <vt:lpstr>Volume 1 – Account Balance</vt:lpstr>
      <vt:lpstr>Volume 1 – Account Balance</vt:lpstr>
      <vt:lpstr>Volume 1 – Account Balance</vt:lpstr>
      <vt:lpstr>Volume 1 – Account Balance</vt:lpstr>
      <vt:lpstr>Volume 2 – Transaction Types</vt:lpstr>
      <vt:lpstr>Volume 2 – Transaction Types</vt:lpstr>
      <vt:lpstr>Value</vt:lpstr>
      <vt:lpstr>Value 1 – Account Value</vt:lpstr>
      <vt:lpstr>Value 1 – Account Value</vt:lpstr>
      <vt:lpstr>Value 2 – Transactions</vt:lpstr>
      <vt:lpstr>Velocity</vt:lpstr>
      <vt:lpstr>Velocity</vt:lpstr>
      <vt:lpstr>Examples  of  Unusual  Activity Using  Transactional  Analysis </vt:lpstr>
      <vt:lpstr>Examples of Unusual Activity Using Transactional Analysis </vt:lpstr>
      <vt:lpstr>Examples  of  Unusual  Activity Using  Transactional  Analysis </vt:lpstr>
      <vt:lpstr>Example of Unusual Activity</vt:lpstr>
      <vt:lpstr>Who  Performs  Transactional  Analysis?</vt:lpstr>
      <vt:lpstr>How is Transactional Analysis Used to Detect Money Laundering?</vt:lpstr>
      <vt:lpstr>Targeting  Threshold  Reporting</vt:lpstr>
      <vt:lpstr>Why Analyze Threshold Reports? </vt:lpstr>
      <vt:lpstr>What can threshold reports reveal ?</vt:lpstr>
      <vt:lpstr>What other profiles can threshold reports reveal ?</vt:lpstr>
      <vt:lpstr>How do STRs and Threshold Reports Compliment Each Other?</vt:lpstr>
      <vt:lpstr>What else do we search for when analyzing threshold reports?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Transactional Analysis</dc:title>
  <dc:creator>Daniel Neau</dc:creator>
  <cp:lastModifiedBy>Jeffrey Cooper</cp:lastModifiedBy>
  <cp:revision>26</cp:revision>
  <dcterms:created xsi:type="dcterms:W3CDTF">2010-07-08T02:41:52Z</dcterms:created>
  <dcterms:modified xsi:type="dcterms:W3CDTF">2023-07-04T16:16:07Z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0x01010018465DBE0A70274A883110C90F982E42</vt:lpwstr>
  </property>
</Properties>
</file>