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09" r:id="rId1"/>
  </p:sldMasterIdLst>
  <p:notesMasterIdLst>
    <p:notesMasterId r:id="rId21"/>
  </p:notesMasterIdLst>
  <p:handoutMasterIdLst>
    <p:handoutMasterId r:id="rId22"/>
  </p:handoutMasterIdLst>
  <p:sldIdLst>
    <p:sldId id="316" r:id="rId2"/>
    <p:sldId id="306" r:id="rId3"/>
    <p:sldId id="309" r:id="rId4"/>
    <p:sldId id="310" r:id="rId5"/>
    <p:sldId id="311" r:id="rId6"/>
    <p:sldId id="312" r:id="rId7"/>
    <p:sldId id="319" r:id="rId8"/>
    <p:sldId id="318" r:id="rId9"/>
    <p:sldId id="317" r:id="rId10"/>
    <p:sldId id="313" r:id="rId11"/>
    <p:sldId id="328" r:id="rId12"/>
    <p:sldId id="329" r:id="rId13"/>
    <p:sldId id="321" r:id="rId14"/>
    <p:sldId id="314" r:id="rId15"/>
    <p:sldId id="322" r:id="rId16"/>
    <p:sldId id="355" r:id="rId17"/>
    <p:sldId id="320" r:id="rId18"/>
    <p:sldId id="325" r:id="rId19"/>
    <p:sldId id="324"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B6BBEF7-9717-4733-A929-535518E6EBF6}">
          <p14:sldIdLst>
            <p14:sldId id="316"/>
            <p14:sldId id="306"/>
            <p14:sldId id="309"/>
            <p14:sldId id="310"/>
            <p14:sldId id="311"/>
            <p14:sldId id="312"/>
            <p14:sldId id="319"/>
            <p14:sldId id="318"/>
            <p14:sldId id="317"/>
            <p14:sldId id="313"/>
            <p14:sldId id="328"/>
            <p14:sldId id="329"/>
            <p14:sldId id="321"/>
            <p14:sldId id="314"/>
            <p14:sldId id="322"/>
            <p14:sldId id="355"/>
            <p14:sldId id="320"/>
            <p14:sldId id="325"/>
            <p14:sldId id="32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8" autoAdjust="0"/>
    <p:restoredTop sz="90586" autoAdjust="0"/>
  </p:normalViewPr>
  <p:slideViewPr>
    <p:cSldViewPr>
      <p:cViewPr varScale="1">
        <p:scale>
          <a:sx n="75" d="100"/>
          <a:sy n="75" d="100"/>
        </p:scale>
        <p:origin x="196" y="44"/>
      </p:cViewPr>
      <p:guideLst>
        <p:guide orient="horz" pos="2160"/>
        <p:guide pos="2880"/>
      </p:guideLst>
    </p:cSldViewPr>
  </p:slideViewPr>
  <p:outlineViewPr>
    <p:cViewPr>
      <p:scale>
        <a:sx n="33" d="100"/>
        <a:sy n="33" d="100"/>
      </p:scale>
      <p:origin x="0" y="5226"/>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F69FE9E-B981-4BDD-9D99-68C4A203C94A}" type="datetimeFigureOut">
              <a:rPr lang="en-US" smtClean="0"/>
              <a:t>02/04/2023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45FB0D3-4E91-428C-A0AB-256DFDD3C6AB}" type="slidenum">
              <a:rPr lang="en-US" smtClean="0"/>
              <a:t>‹#›</a:t>
            </a:fld>
            <a:endParaRPr lang="en-US"/>
          </a:p>
        </p:txBody>
      </p:sp>
    </p:spTree>
    <p:extLst>
      <p:ext uri="{BB962C8B-B14F-4D97-AF65-F5344CB8AC3E}">
        <p14:creationId xmlns:p14="http://schemas.microsoft.com/office/powerpoint/2010/main" val="339987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0F830A1-3891-4B82-A120-081866556DA0}" type="datetimeFigureOut">
              <a:rPr lang="en-US" smtClean="0"/>
              <a:pPr/>
              <a:t>02/04/2023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8CC9574-A819-4FE4-99A7-1E27AD09ADC2}" type="slidenum">
              <a:rPr lang="en-US" smtClean="0"/>
              <a:pPr/>
              <a:t>‹#›</a:t>
            </a:fld>
            <a:endParaRPr lang="en-US" dirty="0"/>
          </a:p>
        </p:txBody>
      </p:sp>
    </p:spTree>
    <p:extLst>
      <p:ext uri="{BB962C8B-B14F-4D97-AF65-F5344CB8AC3E}">
        <p14:creationId xmlns:p14="http://schemas.microsoft.com/office/powerpoint/2010/main" val="802485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3FD003-94B8-41E3-84D5-A13740467C56}" type="datetime1">
              <a:rPr lang="en-US" smtClean="0"/>
              <a:t>02/04/2023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2" name="Rectangle 11"/>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Tree>
    <p:extLst>
      <p:ext uri="{BB962C8B-B14F-4D97-AF65-F5344CB8AC3E}">
        <p14:creationId xmlns:p14="http://schemas.microsoft.com/office/powerpoint/2010/main" val="404269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anim calcmode="lin" valueType="num">
                                      <p:cBhvr>
                                        <p:cTn id="16" dur="500" fill="hold"/>
                                        <p:tgtEl>
                                          <p:spTgt spid="11"/>
                                        </p:tgtEl>
                                        <p:attrNameLst>
                                          <p:attrName>ppt_x</p:attrName>
                                        </p:attrNameLst>
                                      </p:cBhvr>
                                      <p:tavLst>
                                        <p:tav tm="0">
                                          <p:val>
                                            <p:strVal val="#ppt_x"/>
                                          </p:val>
                                        </p:tav>
                                        <p:tav tm="100000">
                                          <p:val>
                                            <p:strVal val="#ppt_x"/>
                                          </p:val>
                                        </p:tav>
                                      </p:tavLst>
                                    </p:anim>
                                    <p:anim calcmode="lin" valueType="num">
                                      <p:cBhvr>
                                        <p:cTn id="17" dur="500" fill="hold"/>
                                        <p:tgtEl>
                                          <p:spTgt spid="11"/>
                                        </p:tgtEl>
                                        <p:attrNameLst>
                                          <p:attrName>ppt_y</p:attrName>
                                        </p:attrNameLst>
                                      </p:cBhvr>
                                      <p:tavLst>
                                        <p:tav tm="0">
                                          <p:val>
                                            <p:strVal val="#ppt_y+.1"/>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additive="base">
                                        <p:cTn id="20" dur="500" fill="hold"/>
                                        <p:tgtEl>
                                          <p:spTgt spid="9"/>
                                        </p:tgtEl>
                                        <p:attrNameLst>
                                          <p:attrName>ppt_x</p:attrName>
                                        </p:attrNameLst>
                                      </p:cBhvr>
                                      <p:tavLst>
                                        <p:tav tm="0">
                                          <p:val>
                                            <p:strVal val="0-#ppt_w/2"/>
                                          </p:val>
                                        </p:tav>
                                        <p:tav tm="100000">
                                          <p:val>
                                            <p:strVal val="#ppt_x"/>
                                          </p:val>
                                        </p:tav>
                                      </p:tavLst>
                                    </p:anim>
                                    <p:anim calcmode="lin" valueType="num">
                                      <p:cBhvr additive="base">
                                        <p:cTn id="21" dur="500" fill="hold"/>
                                        <p:tgtEl>
                                          <p:spTgt spid="9"/>
                                        </p:tgtEl>
                                        <p:attrNameLst>
                                          <p:attrName>ppt_y</p:attrName>
                                        </p:attrNameLst>
                                      </p:cBhvr>
                                      <p:tavLst>
                                        <p:tav tm="0">
                                          <p:val>
                                            <p:strVal val="#ppt_y"/>
                                          </p:val>
                                        </p:tav>
                                        <p:tav tm="100000">
                                          <p:val>
                                            <p:strVal val="#ppt_y"/>
                                          </p:val>
                                        </p:tav>
                                      </p:tavLst>
                                    </p:anim>
                                  </p:childTnLst>
                                </p:cTn>
                              </p:par>
                              <p:par>
                                <p:cTn id="22" presetID="2" presetClass="entr" presetSubtype="2"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1+#ppt_w/2"/>
                                          </p:val>
                                        </p:tav>
                                        <p:tav tm="100000">
                                          <p:val>
                                            <p:strVal val="#ppt_x"/>
                                          </p:val>
                                        </p:tav>
                                      </p:tavLst>
                                    </p:anim>
                                    <p:anim calcmode="lin" valueType="num">
                                      <p:cBhvr additive="base">
                                        <p:cTn id="25" dur="500" fill="hold"/>
                                        <p:tgtEl>
                                          <p:spTgt spid="10"/>
                                        </p:tgtEl>
                                        <p:attrNameLst>
                                          <p:attrName>ppt_y</p:attrName>
                                        </p:attrNameLst>
                                      </p:cBhvr>
                                      <p:tavLst>
                                        <p:tav tm="0">
                                          <p:val>
                                            <p:strVal val="#ppt_y"/>
                                          </p:val>
                                        </p:tav>
                                        <p:tav tm="100000">
                                          <p:val>
                                            <p:strVal val="#ppt_y"/>
                                          </p:val>
                                        </p:tav>
                                      </p:tavLst>
                                    </p:anim>
                                  </p:childTnLst>
                                </p:cTn>
                              </p:par>
                              <p:par>
                                <p:cTn id="26" presetID="10" presetClass="entr" presetSubtype="0" fill="hold" grpId="0" nodeType="withEffect">
                                  <p:stCondLst>
                                    <p:cond delay="50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7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B9F5EF-9BB5-48D2-AA60-ED53A8392CE3}" type="datetime1">
              <a:rPr lang="en-US" smtClean="0"/>
              <a:t>02/04/2023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312502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17939B-C04C-484E-9168-DC0956219961}" type="datetime1">
              <a:rPr lang="en-US" smtClean="0"/>
              <a:t>02/04/2023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3758707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4" name="Date Placeholder 3"/>
          <p:cNvSpPr>
            <a:spLocks noGrp="1"/>
          </p:cNvSpPr>
          <p:nvPr>
            <p:ph type="dt" sz="half" idx="10"/>
          </p:nvPr>
        </p:nvSpPr>
        <p:spPr/>
        <p:txBody>
          <a:bodyPr/>
          <a:lstStyle>
            <a:lvl1pPr>
              <a:defRPr>
                <a:solidFill>
                  <a:schemeClr val="bg1"/>
                </a:solidFill>
              </a:defRPr>
            </a:lvl1pPr>
          </a:lstStyle>
          <a:p>
            <a:fld id="{19D0A9B8-3065-44E3-8D59-1DA1E94F0108}" type="datetime1">
              <a:rPr lang="en-US" smtClean="0"/>
              <a:t>02/04/2023</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a:t>Click to edit Master subtitle style</a:t>
            </a:r>
          </a:p>
        </p:txBody>
      </p:sp>
      <p:sp>
        <p:nvSpPr>
          <p:cNvPr id="2" name="Title 1"/>
          <p:cNvSpPr>
            <a:spLocks noGrp="1"/>
          </p:cNvSpPr>
          <p:nvPr>
            <p:ph type="title"/>
          </p:nvPr>
        </p:nvSpPr>
        <p:spPr>
          <a:xfrm>
            <a:off x="106344" y="4114800"/>
            <a:ext cx="7315200" cy="914400"/>
          </a:xfrm>
        </p:spPr>
        <p:txBody>
          <a:bodyPr anchor="b" anchorCtr="0">
            <a:normAutofit/>
          </a:bodyPr>
          <a:lstStyle>
            <a:lvl1pPr marL="0" indent="0">
              <a:defRPr lang="en-US" sz="3600" b="1" kern="1200" baseline="0">
                <a:solidFill>
                  <a:schemeClr val="bg1"/>
                </a:solidFill>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ACA3E1-4CD9-4719-9710-64DD2FB17165}" type="datetime1">
              <a:rPr lang="en-US" smtClean="0"/>
              <a:t>02/04/2023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a:defRPr lang="en-US" sz="2800" b="1" kern="1200" baseline="0" dirty="0">
                <a:solidFill>
                  <a:schemeClr val="bg1"/>
                </a:solidFill>
                <a:latin typeface="+mn-lt"/>
                <a:ea typeface="+mn-ea"/>
                <a:cs typeface="+mn-cs"/>
              </a:defRPr>
            </a:lvl1pPr>
          </a:lstStyle>
          <a:p>
            <a:r>
              <a:rPr lang="en-US" dirty="0"/>
              <a:t>    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
        <p:nvSpPr>
          <p:cNvPr id="2" name="Date Placeholder 1"/>
          <p:cNvSpPr>
            <a:spLocks noGrp="1"/>
          </p:cNvSpPr>
          <p:nvPr>
            <p:ph type="dt" sz="half" idx="10"/>
          </p:nvPr>
        </p:nvSpPr>
        <p:spPr/>
        <p:txBody>
          <a:bodyPr/>
          <a:lstStyle/>
          <a:p>
            <a:fld id="{82CBBCBD-601E-434A-B286-F6E4EF51DBE0}" type="datetime1">
              <a:rPr lang="en-US" smtClean="0"/>
              <a:t>02/04/2023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820FCD-5F4C-4989-BE05-0A8208BCBC21}" type="slidenum">
              <a:rPr lang="en-US" smtClean="0"/>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B6378E-BCCF-4892-BA83-5C5D0D607004}" type="datetime1">
              <a:rPr lang="en-US" smtClean="0"/>
              <a:t>02/04/2023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pic>
        <p:nvPicPr>
          <p:cNvPr id="7" name="Picture 6"/>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Tree>
    <p:extLst>
      <p:ext uri="{BB962C8B-B14F-4D97-AF65-F5344CB8AC3E}">
        <p14:creationId xmlns:p14="http://schemas.microsoft.com/office/powerpoint/2010/main" val="927954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771DF3-1BBD-48F7-8316-5A7EE65ED72C}" type="datetime1">
              <a:rPr lang="en-US" smtClean="0"/>
              <a:t>02/04/2023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6600"/>
                </a:solidFill>
              </a:rPr>
              <a:t>           </a:t>
            </a: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1463238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EC5355-8613-445E-87F8-38E06B1D4F97}" type="datetime1">
              <a:rPr lang="en-US" smtClean="0"/>
              <a:t>02/04/2023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214090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A878D0-EF4A-46A7-9D12-44E87D83AB14}" type="datetime1">
              <a:rPr lang="en-US" smtClean="0"/>
              <a:t>02/04/2023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263756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73605F-2E53-4B18-8620-95B49EDE437D}" type="datetime1">
              <a:rPr lang="en-US" smtClean="0"/>
              <a:t>02/04/2023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40D5ECE-8B49-45CD-BE81-EF81920D1969}" type="slidenum">
              <a:rPr lang="en-US" smtClean="0"/>
              <a:pPr/>
              <a:t>‹#›</a:t>
            </a:fld>
            <a:endParaRPr lang="en-US" dirty="0"/>
          </a:p>
        </p:txBody>
      </p:sp>
      <p:pic>
        <p:nvPicPr>
          <p:cNvPr id="6" name="Picture 5"/>
          <p:cNvPicPr>
            <a:picLocks noChangeAspect="1"/>
          </p:cNvPicPr>
          <p:nvPr userDrawn="1"/>
        </p:nvPicPr>
        <p:blipFill>
          <a:blip r:embed="rId2" cstate="print"/>
          <a:stretch>
            <a:fillRect/>
          </a:stretch>
        </p:blipFill>
        <p:spPr>
          <a:xfrm>
            <a:off x="0" y="762000"/>
            <a:ext cx="2445488" cy="2286000"/>
          </a:xfrm>
          <a:prstGeom prst="rect">
            <a:avLst/>
          </a:prstGeom>
        </p:spPr>
      </p:pic>
    </p:spTree>
    <p:extLst>
      <p:ext uri="{BB962C8B-B14F-4D97-AF65-F5344CB8AC3E}">
        <p14:creationId xmlns:p14="http://schemas.microsoft.com/office/powerpoint/2010/main" val="3528554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0FDD06-03E6-431A-957F-37B07C28AA9C}" type="datetime1">
              <a:rPr lang="en-US" smtClean="0"/>
              <a:t>02/04/2023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820FCD-5F4C-4989-BE05-0A8208BCBC21}" type="slidenum">
              <a:rPr lang="en-US" smtClean="0"/>
              <a:pPr/>
              <a:t>‹#›</a:t>
            </a:fld>
            <a:endParaRPr lang="en-US" dirty="0"/>
          </a:p>
        </p:txBody>
      </p:sp>
      <p:pic>
        <p:nvPicPr>
          <p:cNvPr id="5" name="Picture 4"/>
          <p:cNvPicPr>
            <a:picLocks noChangeAspect="1"/>
          </p:cNvPicPr>
          <p:nvPr userDrawn="1"/>
        </p:nvPicPr>
        <p:blipFill rotWithShape="1">
          <a:blip r:embed="rId2" cstate="print"/>
          <a:srcRect l="2599" r="5874" b="5262"/>
          <a:stretch/>
        </p:blipFill>
        <p:spPr>
          <a:xfrm>
            <a:off x="3530" y="5867400"/>
            <a:ext cx="9144000" cy="1053694"/>
          </a:xfrm>
          <a:prstGeom prst="rect">
            <a:avLst/>
          </a:prstGeom>
        </p:spPr>
      </p:pic>
    </p:spTree>
    <p:extLst>
      <p:ext uri="{BB962C8B-B14F-4D97-AF65-F5344CB8AC3E}">
        <p14:creationId xmlns:p14="http://schemas.microsoft.com/office/powerpoint/2010/main" val="334657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45CAA2-E1D2-4AF9-A977-78AD30EDE72D}" type="datetime1">
              <a:rPr lang="en-US" smtClean="0"/>
              <a:t>02/04/2023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1632631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739A7D-2D21-47EA-9B61-31BEDFA760DB}" type="datetime1">
              <a:rPr lang="en-US" smtClean="0"/>
              <a:t>02/04/2023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Tree>
    <p:extLst>
      <p:ext uri="{BB962C8B-B14F-4D97-AF65-F5344CB8AC3E}">
        <p14:creationId xmlns:p14="http://schemas.microsoft.com/office/powerpoint/2010/main" val="2852583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86928-DD4E-476C-BA6E-FD895E7EC1FC}" type="datetime1">
              <a:rPr lang="en-US" smtClean="0"/>
              <a:t>02/04/2023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endParaRPr lang="en-US" dirty="0"/>
          </a:p>
        </p:txBody>
      </p:sp>
    </p:spTree>
    <p:extLst>
      <p:ext uri="{BB962C8B-B14F-4D97-AF65-F5344CB8AC3E}">
        <p14:creationId xmlns:p14="http://schemas.microsoft.com/office/powerpoint/2010/main" val="31539296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649" r:id="rId12"/>
    <p:sldLayoutId id="2147483658" r:id="rId13"/>
    <p:sldLayoutId id="2147483663"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nEngOAzk0fM" TargetMode="Externa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hyperlink" Target="mailto:Anthony.Cook@ci.irs.gov" TargetMode="External"/><Relationship Id="rId2" Type="http://schemas.openxmlformats.org/officeDocument/2006/relationships/image" Target="../media/image12.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tiff"/><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YbrwIE_GhrM" TargetMode="External"/><Relationship Id="rId2" Type="http://schemas.openxmlformats.org/officeDocument/2006/relationships/hyperlink" Target="https://www.youtube.com/watch?v=Mf7_dj8HQn4" TargetMode="Externa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klz86uQMrVg"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acook54\Documents\IO\Presentations\TIOT.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81000" y="1752600"/>
            <a:ext cx="8382000" cy="471487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6">
            <a:extLst>
              <a:ext uri="{FF2B5EF4-FFF2-40B4-BE49-F238E27FC236}">
                <a16:creationId xmlns:a16="http://schemas.microsoft.com/office/drawing/2014/main" id="{B332D65F-4DC0-4044-BF28-C87EF58275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060" y="0"/>
            <a:ext cx="8953940"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06F48E76-2775-4790-9197-2E19CC5BFDCB}"/>
              </a:ext>
            </a:extLst>
          </p:cNvPr>
          <p:cNvSpPr>
            <a:spLocks noGrp="1"/>
          </p:cNvSpPr>
          <p:nvPr>
            <p:ph type="sldNum" sz="quarter" idx="12"/>
          </p:nvPr>
        </p:nvSpPr>
        <p:spPr/>
        <p:txBody>
          <a:bodyPr/>
          <a:lstStyle/>
          <a:p>
            <a:fld id="{240D5ECE-8B49-45CD-BE81-EF81920D1969}" type="slidenum">
              <a:rPr lang="en-US" smtClean="0"/>
              <a:pPr/>
              <a:t>1</a:t>
            </a:fld>
            <a:endParaRPr lang="en-US" dirty="0"/>
          </a:p>
        </p:txBody>
      </p:sp>
    </p:spTree>
    <p:extLst>
      <p:ext uri="{BB962C8B-B14F-4D97-AF65-F5344CB8AC3E}">
        <p14:creationId xmlns:p14="http://schemas.microsoft.com/office/powerpoint/2010/main" val="2502404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458200" cy="584775"/>
          </a:xfrm>
          <a:prstGeom prst="rect">
            <a:avLst/>
          </a:prstGeom>
        </p:spPr>
        <p:txBody>
          <a:bodyPr wrap="square">
            <a:spAutoFit/>
          </a:bodyPr>
          <a:lstStyle/>
          <a:p>
            <a:pPr algn="ctr"/>
            <a:r>
              <a:rPr lang="en-US" sz="3200" dirty="0">
                <a:solidFill>
                  <a:schemeClr val="tx2"/>
                </a:solidFill>
              </a:rPr>
              <a:t>Types of Interviews</a:t>
            </a:r>
          </a:p>
        </p:txBody>
      </p:sp>
      <p:sp>
        <p:nvSpPr>
          <p:cNvPr id="4" name="Rectangle 3"/>
          <p:cNvSpPr/>
          <p:nvPr/>
        </p:nvSpPr>
        <p:spPr>
          <a:xfrm>
            <a:off x="304800" y="889844"/>
            <a:ext cx="8534400" cy="5909310"/>
          </a:xfrm>
          <a:prstGeom prst="rect">
            <a:avLst/>
          </a:prstGeom>
        </p:spPr>
        <p:txBody>
          <a:bodyPr wrap="square">
            <a:spAutoFit/>
          </a:bodyPr>
          <a:lstStyle/>
          <a:p>
            <a:r>
              <a:rPr lang="en-US" dirty="0">
                <a:solidFill>
                  <a:schemeClr val="tx2"/>
                </a:solidFill>
              </a:rPr>
              <a:t>For the type of interview below, the demeanor, attitude, tone, rapport, urgency can change based on the person and the type of interview you are conducting.</a:t>
            </a:r>
          </a:p>
          <a:p>
            <a:endParaRPr lang="en-US" dirty="0">
              <a:solidFill>
                <a:schemeClr val="tx2"/>
              </a:solidFill>
            </a:endParaRPr>
          </a:p>
          <a:p>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Witness</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Victim</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Informant</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Subject</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National Security or Counterterrorism</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Is a diplomatic channel more appropriate instead of requesting an interview via the MLAT if there is an allegation of public corruption</a:t>
            </a:r>
          </a:p>
        </p:txBody>
      </p:sp>
      <p:sp>
        <p:nvSpPr>
          <p:cNvPr id="3" name="Slide Number Placeholder 2">
            <a:extLst>
              <a:ext uri="{FF2B5EF4-FFF2-40B4-BE49-F238E27FC236}">
                <a16:creationId xmlns:a16="http://schemas.microsoft.com/office/drawing/2014/main" id="{87A29E3E-0032-460D-B55F-3AE183547B0D}"/>
              </a:ext>
            </a:extLst>
          </p:cNvPr>
          <p:cNvSpPr>
            <a:spLocks noGrp="1"/>
          </p:cNvSpPr>
          <p:nvPr>
            <p:ph type="sldNum" sz="quarter" idx="12"/>
          </p:nvPr>
        </p:nvSpPr>
        <p:spPr/>
        <p:txBody>
          <a:bodyPr/>
          <a:lstStyle/>
          <a:p>
            <a:fld id="{240D5ECE-8B49-45CD-BE81-EF81920D1969}" type="slidenum">
              <a:rPr lang="en-US" smtClean="0"/>
              <a:pPr/>
              <a:t>10</a:t>
            </a:fld>
            <a:endParaRPr lang="en-US" dirty="0"/>
          </a:p>
        </p:txBody>
      </p:sp>
    </p:spTree>
    <p:extLst>
      <p:ext uri="{BB962C8B-B14F-4D97-AF65-F5344CB8AC3E}">
        <p14:creationId xmlns:p14="http://schemas.microsoft.com/office/powerpoint/2010/main" val="431030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
            <a:ext cx="8458200" cy="584775"/>
          </a:xfrm>
          <a:prstGeom prst="rect">
            <a:avLst/>
          </a:prstGeom>
        </p:spPr>
        <p:txBody>
          <a:bodyPr wrap="square">
            <a:spAutoFit/>
          </a:bodyPr>
          <a:lstStyle/>
          <a:p>
            <a:pPr algn="ctr"/>
            <a:r>
              <a:rPr lang="en-US" sz="3200" dirty="0">
                <a:solidFill>
                  <a:schemeClr val="tx2"/>
                </a:solidFill>
              </a:rPr>
              <a:t>Types of Interviews</a:t>
            </a:r>
          </a:p>
        </p:txBody>
      </p:sp>
      <p:sp>
        <p:nvSpPr>
          <p:cNvPr id="4" name="Rectangle 3"/>
          <p:cNvSpPr/>
          <p:nvPr/>
        </p:nvSpPr>
        <p:spPr>
          <a:xfrm>
            <a:off x="304800" y="519291"/>
            <a:ext cx="8534400" cy="6186309"/>
          </a:xfrm>
          <a:prstGeom prst="rect">
            <a:avLst/>
          </a:prstGeom>
        </p:spPr>
        <p:txBody>
          <a:bodyPr wrap="square">
            <a:spAutoFit/>
          </a:bodyPr>
          <a:lstStyle/>
          <a:p>
            <a:r>
              <a:rPr lang="en-US" dirty="0">
                <a:solidFill>
                  <a:schemeClr val="tx2"/>
                </a:solidFill>
              </a:rPr>
              <a:t>Testifying - Walk with confidence, sit straight, hand high if there is a swearing in</a:t>
            </a:r>
          </a:p>
          <a:p>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Tell the truth and be prepared (your memory can be refreshed)</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What are the main points to mention about your background?</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Be comfortable speaking in public and presenting evidence to civilians</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Understand the differences between questions from the prosecutor and defense (be prepared for a tough cross examination and anticipate your credibility being attacked, it is not personal)</a:t>
            </a:r>
          </a:p>
          <a:p>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It is not unreasonable to ask a few times to repeat  question (not a lot)</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Address the attorneys, defendant (though not aggressively), the judge, and jury (yes, your honor…yes sir…)</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Tell a story (familiarize yourself with introducing evidence)</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It is OK to be nervous (preparation avoids lack of certainty and confidence)</a:t>
            </a:r>
          </a:p>
          <a:p>
            <a:pPr marL="342900"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Tell the truth</a:t>
            </a:r>
          </a:p>
        </p:txBody>
      </p:sp>
      <p:sp>
        <p:nvSpPr>
          <p:cNvPr id="3" name="Slide Number Placeholder 2">
            <a:extLst>
              <a:ext uri="{FF2B5EF4-FFF2-40B4-BE49-F238E27FC236}">
                <a16:creationId xmlns:a16="http://schemas.microsoft.com/office/drawing/2014/main" id="{CC2FC7C9-5195-4F30-B810-BFB47C435FBD}"/>
              </a:ext>
            </a:extLst>
          </p:cNvPr>
          <p:cNvSpPr>
            <a:spLocks noGrp="1"/>
          </p:cNvSpPr>
          <p:nvPr>
            <p:ph type="sldNum" sz="quarter" idx="12"/>
          </p:nvPr>
        </p:nvSpPr>
        <p:spPr/>
        <p:txBody>
          <a:bodyPr/>
          <a:lstStyle/>
          <a:p>
            <a:fld id="{240D5ECE-8B49-45CD-BE81-EF81920D1969}" type="slidenum">
              <a:rPr lang="en-US" smtClean="0"/>
              <a:pPr/>
              <a:t>11</a:t>
            </a:fld>
            <a:endParaRPr lang="en-US" dirty="0"/>
          </a:p>
        </p:txBody>
      </p:sp>
    </p:spTree>
    <p:extLst>
      <p:ext uri="{BB962C8B-B14F-4D97-AF65-F5344CB8AC3E}">
        <p14:creationId xmlns:p14="http://schemas.microsoft.com/office/powerpoint/2010/main" val="3847119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6200"/>
            <a:ext cx="8458200" cy="584775"/>
          </a:xfrm>
          <a:prstGeom prst="rect">
            <a:avLst/>
          </a:prstGeom>
        </p:spPr>
        <p:txBody>
          <a:bodyPr wrap="square">
            <a:spAutoFit/>
          </a:bodyPr>
          <a:lstStyle/>
          <a:p>
            <a:pPr algn="ctr"/>
            <a:r>
              <a:rPr lang="en-US" sz="3200" dirty="0">
                <a:solidFill>
                  <a:schemeClr val="tx2"/>
                </a:solidFill>
              </a:rPr>
              <a:t>Types of Interviews</a:t>
            </a:r>
          </a:p>
        </p:txBody>
      </p:sp>
      <p:sp>
        <p:nvSpPr>
          <p:cNvPr id="4" name="Rectangle 3"/>
          <p:cNvSpPr/>
          <p:nvPr/>
        </p:nvSpPr>
        <p:spPr>
          <a:xfrm>
            <a:off x="304800" y="381000"/>
            <a:ext cx="8534400" cy="5909310"/>
          </a:xfrm>
          <a:prstGeom prst="rect">
            <a:avLst/>
          </a:prstGeom>
        </p:spPr>
        <p:txBody>
          <a:bodyPr wrap="square">
            <a:spAutoFit/>
          </a:bodyPr>
          <a:lstStyle/>
          <a:p>
            <a:r>
              <a:rPr lang="en-US" dirty="0">
                <a:solidFill>
                  <a:schemeClr val="tx2"/>
                </a:solidFill>
              </a:rPr>
              <a:t>Interviews during Undercover Operations</a:t>
            </a:r>
          </a:p>
          <a:p>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Safety is paramount.</a:t>
            </a:r>
          </a:p>
          <a:p>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Creative use of technology to avoid ‘wires’.</a:t>
            </a:r>
          </a:p>
          <a:p>
            <a:pPr marL="342900"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chemeClr val="tx2"/>
                </a:solidFill>
              </a:rPr>
              <a:t>The UCA should understand the criminal violations and what needs to be proved during a trial (all elements of the crime).</a:t>
            </a:r>
          </a:p>
          <a:p>
            <a:pPr marL="342900"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The UCA is the specialist for covert activities, but the case agent needs to steer the conversation and direct the UCA to advance the investigation.</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Try to avoid noisy places or other distractions.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Encourage the UCA to specify times, locations, space to assist with a search warrant in the future (for example, on the recording, “is the upstairs office where you keep your business records?”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Be prepared and think trial.</a:t>
            </a:r>
          </a:p>
          <a:p>
            <a:pPr marL="342900"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Safety is paramount.</a:t>
            </a:r>
          </a:p>
        </p:txBody>
      </p:sp>
      <p:sp>
        <p:nvSpPr>
          <p:cNvPr id="3" name="Slide Number Placeholder 2">
            <a:extLst>
              <a:ext uri="{FF2B5EF4-FFF2-40B4-BE49-F238E27FC236}">
                <a16:creationId xmlns:a16="http://schemas.microsoft.com/office/drawing/2014/main" id="{088AC8DA-2DD6-4449-AEF5-B4B2F00D66EC}"/>
              </a:ext>
            </a:extLst>
          </p:cNvPr>
          <p:cNvSpPr>
            <a:spLocks noGrp="1"/>
          </p:cNvSpPr>
          <p:nvPr>
            <p:ph type="sldNum" sz="quarter" idx="12"/>
          </p:nvPr>
        </p:nvSpPr>
        <p:spPr/>
        <p:txBody>
          <a:bodyPr/>
          <a:lstStyle/>
          <a:p>
            <a:fld id="{240D5ECE-8B49-45CD-BE81-EF81920D1969}" type="slidenum">
              <a:rPr lang="en-US" smtClean="0"/>
              <a:pPr/>
              <a:t>12</a:t>
            </a:fld>
            <a:endParaRPr lang="en-US" dirty="0"/>
          </a:p>
        </p:txBody>
      </p:sp>
    </p:spTree>
    <p:extLst>
      <p:ext uri="{BB962C8B-B14F-4D97-AF65-F5344CB8AC3E}">
        <p14:creationId xmlns:p14="http://schemas.microsoft.com/office/powerpoint/2010/main" val="3522934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458200" cy="584775"/>
          </a:xfrm>
          <a:prstGeom prst="rect">
            <a:avLst/>
          </a:prstGeom>
        </p:spPr>
        <p:txBody>
          <a:bodyPr wrap="square">
            <a:spAutoFit/>
          </a:bodyPr>
          <a:lstStyle/>
          <a:p>
            <a:pPr algn="ctr"/>
            <a:r>
              <a:rPr lang="en-US" sz="3200" dirty="0">
                <a:solidFill>
                  <a:schemeClr val="tx2"/>
                </a:solidFill>
              </a:rPr>
              <a:t>Types of Interviews</a:t>
            </a:r>
          </a:p>
        </p:txBody>
      </p:sp>
      <p:sp>
        <p:nvSpPr>
          <p:cNvPr id="4" name="Rectangle 3"/>
          <p:cNvSpPr/>
          <p:nvPr/>
        </p:nvSpPr>
        <p:spPr>
          <a:xfrm>
            <a:off x="533400" y="889844"/>
            <a:ext cx="8153400" cy="5909310"/>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Strategies during Interviews (more advanced)</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Increasing and decreasing the speed of questions</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Pausing in between questions </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Increasing and decreasing the volume of voice</a:t>
            </a:r>
          </a:p>
          <a:p>
            <a:pPr marL="800100" lvl="1"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Not giving the person the opportunity to answer</a:t>
            </a:r>
          </a:p>
          <a:p>
            <a:pPr marL="800100" lvl="1" indent="-342900">
              <a:buFont typeface="Wingdings" panose="05000000000000000000" pitchFamily="2" charset="2"/>
              <a:buChar char="q"/>
            </a:pPr>
            <a:endParaRPr lang="en-US" dirty="0"/>
          </a:p>
          <a:p>
            <a:pPr marL="800100" lvl="1" indent="-342900">
              <a:buFont typeface="Wingdings" panose="05000000000000000000" pitchFamily="2" charset="2"/>
              <a:buChar char="q"/>
            </a:pPr>
            <a:r>
              <a:rPr lang="en-US" dirty="0">
                <a:solidFill>
                  <a:srgbClr val="C00000"/>
                </a:solidFill>
              </a:rPr>
              <a:t>Repeating a question</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Confirming an answer</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Telling someone you already know the answer to the question</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The interviewee tries to ask the interviewer questions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Leading questions</a:t>
            </a:r>
          </a:p>
          <a:p>
            <a:pPr marL="800100" lvl="1" indent="-342900">
              <a:buFont typeface="Wingdings" panose="05000000000000000000" pitchFamily="2" charset="2"/>
              <a:buChar char="q"/>
            </a:pPr>
            <a:endParaRPr lang="en-US" dirty="0">
              <a:solidFill>
                <a:srgbClr val="C00000"/>
              </a:solidFill>
            </a:endParaRPr>
          </a:p>
          <a:p>
            <a:pPr marL="800100" lvl="1" indent="-342900">
              <a:buFont typeface="Wingdings" panose="05000000000000000000" pitchFamily="2" charset="2"/>
              <a:buChar char="q"/>
            </a:pPr>
            <a:r>
              <a:rPr lang="en-US" dirty="0">
                <a:solidFill>
                  <a:srgbClr val="C00000"/>
                </a:solidFill>
              </a:rPr>
              <a:t>State a fact not publicly known to show the person you know information</a:t>
            </a:r>
          </a:p>
        </p:txBody>
      </p:sp>
      <p:sp>
        <p:nvSpPr>
          <p:cNvPr id="3" name="Slide Number Placeholder 2">
            <a:extLst>
              <a:ext uri="{FF2B5EF4-FFF2-40B4-BE49-F238E27FC236}">
                <a16:creationId xmlns:a16="http://schemas.microsoft.com/office/drawing/2014/main" id="{E4AF4E83-35F0-4105-B893-E371A683099F}"/>
              </a:ext>
            </a:extLst>
          </p:cNvPr>
          <p:cNvSpPr>
            <a:spLocks noGrp="1"/>
          </p:cNvSpPr>
          <p:nvPr>
            <p:ph type="sldNum" sz="quarter" idx="12"/>
          </p:nvPr>
        </p:nvSpPr>
        <p:spPr/>
        <p:txBody>
          <a:bodyPr/>
          <a:lstStyle/>
          <a:p>
            <a:fld id="{240D5ECE-8B49-45CD-BE81-EF81920D1969}" type="slidenum">
              <a:rPr lang="en-US" smtClean="0"/>
              <a:pPr/>
              <a:t>13</a:t>
            </a:fld>
            <a:endParaRPr lang="en-US" dirty="0"/>
          </a:p>
        </p:txBody>
      </p:sp>
    </p:spTree>
    <p:extLst>
      <p:ext uri="{BB962C8B-B14F-4D97-AF65-F5344CB8AC3E}">
        <p14:creationId xmlns:p14="http://schemas.microsoft.com/office/powerpoint/2010/main" val="100499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152400"/>
            <a:ext cx="8458200" cy="584775"/>
          </a:xfrm>
          <a:prstGeom prst="rect">
            <a:avLst/>
          </a:prstGeom>
        </p:spPr>
        <p:txBody>
          <a:bodyPr wrap="square">
            <a:spAutoFit/>
          </a:bodyPr>
          <a:lstStyle/>
          <a:p>
            <a:pPr algn="ctr"/>
            <a:r>
              <a:rPr lang="en-US" sz="3200" dirty="0">
                <a:solidFill>
                  <a:schemeClr val="tx2"/>
                </a:solidFill>
              </a:rPr>
              <a:t>Deception during Interviews</a:t>
            </a:r>
          </a:p>
        </p:txBody>
      </p:sp>
      <p:sp>
        <p:nvSpPr>
          <p:cNvPr id="5" name="Rectangle 4"/>
          <p:cNvSpPr/>
          <p:nvPr/>
        </p:nvSpPr>
        <p:spPr>
          <a:xfrm>
            <a:off x="533400" y="889844"/>
            <a:ext cx="8153400" cy="5632311"/>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What if you detect a lie during an interview</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Why do people lie</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Is it illegal for a person to lie to law enforcement</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Is it legal for law enforcement to lie to a person during an interview</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Is it ethical for law enforcement to lie to a person during an interview</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Huston Pools Story</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What if someone asks for an attorney before, during, or after an interview</a:t>
            </a:r>
          </a:p>
          <a:p>
            <a:pPr marL="342900" indent="-342900">
              <a:buFont typeface="Wingdings" panose="05000000000000000000" pitchFamily="2" charset="2"/>
              <a:buChar char="q"/>
            </a:pPr>
            <a:endParaRPr lang="en-US" dirty="0">
              <a:solidFill>
                <a:schemeClr val="tx2"/>
              </a:solidFill>
            </a:endParaRPr>
          </a:p>
        </p:txBody>
      </p:sp>
      <p:sp>
        <p:nvSpPr>
          <p:cNvPr id="3" name="Slide Number Placeholder 2">
            <a:extLst>
              <a:ext uri="{FF2B5EF4-FFF2-40B4-BE49-F238E27FC236}">
                <a16:creationId xmlns:a16="http://schemas.microsoft.com/office/drawing/2014/main" id="{3D47FD48-EEBE-4453-9F15-E01EED1A9091}"/>
              </a:ext>
            </a:extLst>
          </p:cNvPr>
          <p:cNvSpPr>
            <a:spLocks noGrp="1"/>
          </p:cNvSpPr>
          <p:nvPr>
            <p:ph type="sldNum" sz="quarter" idx="12"/>
          </p:nvPr>
        </p:nvSpPr>
        <p:spPr/>
        <p:txBody>
          <a:bodyPr/>
          <a:lstStyle/>
          <a:p>
            <a:fld id="{240D5ECE-8B49-45CD-BE81-EF81920D1969}" type="slidenum">
              <a:rPr lang="en-US" smtClean="0"/>
              <a:pPr/>
              <a:t>14</a:t>
            </a:fld>
            <a:endParaRPr lang="en-US" dirty="0"/>
          </a:p>
        </p:txBody>
      </p:sp>
    </p:spTree>
    <p:extLst>
      <p:ext uri="{BB962C8B-B14F-4D97-AF65-F5344CB8AC3E}">
        <p14:creationId xmlns:p14="http://schemas.microsoft.com/office/powerpoint/2010/main" val="431030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152400"/>
            <a:ext cx="8458200" cy="584775"/>
          </a:xfrm>
          <a:prstGeom prst="rect">
            <a:avLst/>
          </a:prstGeom>
        </p:spPr>
        <p:txBody>
          <a:bodyPr wrap="square">
            <a:spAutoFit/>
          </a:bodyPr>
          <a:lstStyle/>
          <a:p>
            <a:pPr algn="ctr"/>
            <a:r>
              <a:rPr lang="en-US" sz="3200" dirty="0">
                <a:solidFill>
                  <a:schemeClr val="tx2"/>
                </a:solidFill>
              </a:rPr>
              <a:t>Deception during Interviews</a:t>
            </a:r>
          </a:p>
        </p:txBody>
      </p:sp>
      <p:sp>
        <p:nvSpPr>
          <p:cNvPr id="5" name="Rectangle 4"/>
          <p:cNvSpPr/>
          <p:nvPr/>
        </p:nvSpPr>
        <p:spPr>
          <a:xfrm>
            <a:off x="533400" y="889844"/>
            <a:ext cx="8153400" cy="6740307"/>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What is the goal of the interview?</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Reliability and validity of the witness</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Is the confession accurate</a:t>
            </a:r>
          </a:p>
          <a:p>
            <a:pPr marL="342900" indent="-342900">
              <a:buFont typeface="Wingdings" panose="05000000000000000000" pitchFamily="2" charset="2"/>
              <a:buChar char="q"/>
            </a:pPr>
            <a:endParaRPr lang="en-US" dirty="0">
              <a:solidFill>
                <a:schemeClr val="tx2"/>
              </a:solidFill>
            </a:endParaRPr>
          </a:p>
          <a:p>
            <a:pPr marL="800100" lvl="1" indent="-342900">
              <a:buFont typeface="Wingdings" panose="05000000000000000000" pitchFamily="2" charset="2"/>
              <a:buChar char="q"/>
            </a:pPr>
            <a:r>
              <a:rPr lang="en-US" dirty="0">
                <a:solidFill>
                  <a:schemeClr val="tx2"/>
                </a:solidFill>
              </a:rPr>
              <a:t>Examples – Hueston, Shaffer</a:t>
            </a:r>
            <a:r>
              <a:rPr lang="en-US">
                <a:solidFill>
                  <a:schemeClr val="tx2"/>
                </a:solidFill>
              </a:rPr>
              <a:t>, Koger discussion</a:t>
            </a: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False confessions</a:t>
            </a:r>
          </a:p>
          <a:p>
            <a:pPr marL="800100" lvl="1" indent="-342900">
              <a:buFont typeface="Wingdings" panose="05000000000000000000" pitchFamily="2" charset="2"/>
              <a:buChar char="q"/>
            </a:pPr>
            <a:r>
              <a:rPr lang="en-US" dirty="0">
                <a:solidFill>
                  <a:srgbClr val="C00000"/>
                </a:solidFill>
              </a:rPr>
              <a:t>Covering for a loved one</a:t>
            </a:r>
          </a:p>
          <a:p>
            <a:pPr marL="800100" lvl="1" indent="-342900">
              <a:buFont typeface="Wingdings" panose="05000000000000000000" pitchFamily="2" charset="2"/>
              <a:buChar char="q"/>
            </a:pPr>
            <a:r>
              <a:rPr lang="en-US" dirty="0">
                <a:solidFill>
                  <a:srgbClr val="C00000"/>
                </a:solidFill>
              </a:rPr>
              <a:t>Concerned about safety</a:t>
            </a:r>
          </a:p>
          <a:p>
            <a:pPr marL="800100" lvl="1" indent="-342900">
              <a:buFont typeface="Wingdings" panose="05000000000000000000" pitchFamily="2" charset="2"/>
              <a:buChar char="q"/>
            </a:pPr>
            <a:r>
              <a:rPr lang="en-US" dirty="0">
                <a:solidFill>
                  <a:srgbClr val="C00000"/>
                </a:solidFill>
              </a:rPr>
              <a:t>No lawyer present</a:t>
            </a:r>
          </a:p>
          <a:p>
            <a:pPr marL="800100" lvl="1" indent="-342900">
              <a:buFont typeface="Wingdings" panose="05000000000000000000" pitchFamily="2" charset="2"/>
              <a:buChar char="q"/>
            </a:pPr>
            <a:r>
              <a:rPr lang="en-US" dirty="0">
                <a:solidFill>
                  <a:srgbClr val="C00000"/>
                </a:solidFill>
              </a:rPr>
              <a:t>No sleep, food, or drink</a:t>
            </a:r>
          </a:p>
          <a:p>
            <a:pPr marL="800100" lvl="1" indent="-342900">
              <a:buFont typeface="Wingdings" panose="05000000000000000000" pitchFamily="2" charset="2"/>
              <a:buChar char="q"/>
            </a:pPr>
            <a:r>
              <a:rPr lang="en-US" dirty="0">
                <a:solidFill>
                  <a:srgbClr val="C00000"/>
                </a:solidFill>
              </a:rPr>
              <a:t>Deceit by law enforcement</a:t>
            </a:r>
          </a:p>
          <a:p>
            <a:pPr marL="800100" lvl="1" indent="-342900">
              <a:buFont typeface="Wingdings" panose="05000000000000000000" pitchFamily="2" charset="2"/>
              <a:buChar char="q"/>
            </a:pPr>
            <a:r>
              <a:rPr lang="en-US" dirty="0">
                <a:solidFill>
                  <a:srgbClr val="C00000"/>
                </a:solidFill>
              </a:rPr>
              <a:t>Felt pressured by law enforcement</a:t>
            </a:r>
          </a:p>
          <a:p>
            <a:pPr marL="800100" lvl="1" indent="-342900">
              <a:buFont typeface="Wingdings" panose="05000000000000000000" pitchFamily="2" charset="2"/>
              <a:buChar char="q"/>
            </a:pPr>
            <a:r>
              <a:rPr lang="en-US" dirty="0">
                <a:solidFill>
                  <a:srgbClr val="C00000"/>
                </a:solidFill>
              </a:rPr>
              <a:t>Did they state something specific to the crime</a:t>
            </a:r>
          </a:p>
          <a:p>
            <a:pPr marL="800100" lvl="1" indent="-342900">
              <a:buFont typeface="Wingdings" panose="05000000000000000000" pitchFamily="2" charset="2"/>
              <a:buChar char="q"/>
            </a:pPr>
            <a:r>
              <a:rPr lang="en-US" dirty="0">
                <a:solidFill>
                  <a:srgbClr val="C00000"/>
                </a:solidFill>
              </a:rPr>
              <a:t>Is the information publicly available</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chemeClr val="tx2"/>
              </a:solidFill>
            </a:endParaRPr>
          </a:p>
        </p:txBody>
      </p:sp>
      <p:sp>
        <p:nvSpPr>
          <p:cNvPr id="3" name="Slide Number Placeholder 2">
            <a:extLst>
              <a:ext uri="{FF2B5EF4-FFF2-40B4-BE49-F238E27FC236}">
                <a16:creationId xmlns:a16="http://schemas.microsoft.com/office/drawing/2014/main" id="{0FDFE30C-187A-4A9F-AFB2-2E49E85FBCC3}"/>
              </a:ext>
            </a:extLst>
          </p:cNvPr>
          <p:cNvSpPr>
            <a:spLocks noGrp="1"/>
          </p:cNvSpPr>
          <p:nvPr>
            <p:ph type="sldNum" sz="quarter" idx="12"/>
          </p:nvPr>
        </p:nvSpPr>
        <p:spPr/>
        <p:txBody>
          <a:bodyPr/>
          <a:lstStyle/>
          <a:p>
            <a:fld id="{240D5ECE-8B49-45CD-BE81-EF81920D1969}" type="slidenum">
              <a:rPr lang="en-US" smtClean="0"/>
              <a:pPr/>
              <a:t>15</a:t>
            </a:fld>
            <a:endParaRPr lang="en-US" dirty="0"/>
          </a:p>
        </p:txBody>
      </p:sp>
    </p:spTree>
    <p:extLst>
      <p:ext uri="{BB962C8B-B14F-4D97-AF65-F5344CB8AC3E}">
        <p14:creationId xmlns:p14="http://schemas.microsoft.com/office/powerpoint/2010/main" val="3739944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 y="990600"/>
            <a:ext cx="8382000" cy="646331"/>
          </a:xfrm>
          <a:prstGeom prst="rect">
            <a:avLst/>
          </a:prstGeom>
        </p:spPr>
        <p:txBody>
          <a:bodyPr wrap="square">
            <a:spAutoFit/>
          </a:bodyPr>
          <a:lstStyle/>
          <a:p>
            <a:pPr marL="1257300" lvl="2" indent="-342900">
              <a:buFont typeface="Wingdings" panose="05000000000000000000" pitchFamily="2" charset="2"/>
              <a:buChar char="Ø"/>
              <a:defRPr/>
            </a:pPr>
            <a:endParaRPr lang="en-US" dirty="0">
              <a:solidFill>
                <a:srgbClr val="002060"/>
              </a:solidFill>
            </a:endParaRPr>
          </a:p>
          <a:p>
            <a:pPr>
              <a:defRPr/>
            </a:pPr>
            <a:r>
              <a:rPr lang="en-US" dirty="0">
                <a:solidFill>
                  <a:srgbClr val="002060"/>
                </a:solidFill>
              </a:rPr>
              <a:t>	</a:t>
            </a:r>
          </a:p>
        </p:txBody>
      </p:sp>
      <p:sp>
        <p:nvSpPr>
          <p:cNvPr id="5" name="TextBox 4"/>
          <p:cNvSpPr txBox="1"/>
          <p:nvPr/>
        </p:nvSpPr>
        <p:spPr>
          <a:xfrm>
            <a:off x="419100" y="91440"/>
            <a:ext cx="8305800" cy="584775"/>
          </a:xfrm>
          <a:prstGeom prst="rect">
            <a:avLst/>
          </a:prstGeom>
          <a:noFill/>
        </p:spPr>
        <p:txBody>
          <a:bodyPr wrap="square" rtlCol="0">
            <a:spAutoFit/>
          </a:bodyPr>
          <a:lstStyle/>
          <a:p>
            <a:pPr algn="ctr"/>
            <a:r>
              <a:rPr lang="en-US" sz="3200" dirty="0">
                <a:solidFill>
                  <a:schemeClr val="tx2"/>
                </a:solidFill>
              </a:rPr>
              <a:t>Panama Papers (but Interview related)</a:t>
            </a:r>
          </a:p>
        </p:txBody>
      </p:sp>
      <p:sp>
        <p:nvSpPr>
          <p:cNvPr id="2" name="Rectangle 1"/>
          <p:cNvSpPr/>
          <p:nvPr/>
        </p:nvSpPr>
        <p:spPr>
          <a:xfrm>
            <a:off x="609600" y="838200"/>
            <a:ext cx="7772400" cy="5909310"/>
          </a:xfrm>
          <a:prstGeom prst="rect">
            <a:avLst/>
          </a:prstGeom>
        </p:spPr>
        <p:txBody>
          <a:bodyPr wrap="square">
            <a:spAutoFit/>
          </a:bodyPr>
          <a:lstStyle/>
          <a:p>
            <a:pPr marL="742950" lvl="1" indent="-285750">
              <a:buFont typeface="Wingdings" panose="05000000000000000000" pitchFamily="2" charset="2"/>
              <a:buChar char="q"/>
              <a:defRPr/>
            </a:pPr>
            <a:r>
              <a:rPr lang="en-US" dirty="0">
                <a:solidFill>
                  <a:srgbClr val="002060"/>
                </a:solidFill>
              </a:rPr>
              <a:t>11.5 million leaked document that provided information about financial and attorney-client information involving over 200,000 entities.  The entities were created under Panamanian law by the law firm </a:t>
            </a:r>
            <a:r>
              <a:rPr lang="en-US" dirty="0" err="1">
                <a:solidFill>
                  <a:srgbClr val="002060"/>
                </a:solidFill>
              </a:rPr>
              <a:t>Mossack</a:t>
            </a:r>
            <a:r>
              <a:rPr lang="en-US" dirty="0">
                <a:solidFill>
                  <a:srgbClr val="002060"/>
                </a:solidFill>
              </a:rPr>
              <a:t> Fonseca</a:t>
            </a:r>
          </a:p>
          <a:p>
            <a:pPr marL="742950" lvl="1" indent="-285750">
              <a:buFont typeface="Wingdings" panose="05000000000000000000" pitchFamily="2" charset="2"/>
              <a:buChar char="q"/>
              <a:defRPr/>
            </a:pPr>
            <a:endParaRPr lang="en-US" dirty="0">
              <a:solidFill>
                <a:srgbClr val="002060"/>
              </a:solidFill>
            </a:endParaRPr>
          </a:p>
          <a:p>
            <a:pPr marL="742950" lvl="1" indent="-285750">
              <a:buFont typeface="Wingdings" panose="05000000000000000000" pitchFamily="2" charset="2"/>
              <a:buChar char="q"/>
              <a:defRPr/>
            </a:pPr>
            <a:r>
              <a:rPr lang="en-US" dirty="0">
                <a:solidFill>
                  <a:srgbClr val="002060"/>
                </a:solidFill>
              </a:rPr>
              <a:t>Leaked by an anonymous source</a:t>
            </a:r>
          </a:p>
          <a:p>
            <a:pPr marL="742950" lvl="1" indent="-285750">
              <a:buFont typeface="Wingdings" panose="05000000000000000000" pitchFamily="2" charset="2"/>
              <a:buChar char="q"/>
              <a:defRPr/>
            </a:pPr>
            <a:endParaRPr lang="en-US" dirty="0">
              <a:solidFill>
                <a:srgbClr val="002060"/>
              </a:solidFill>
            </a:endParaRPr>
          </a:p>
          <a:p>
            <a:pPr marL="742950" lvl="1" indent="-285750">
              <a:buFont typeface="Wingdings" panose="05000000000000000000" pitchFamily="2" charset="2"/>
              <a:buChar char="q"/>
              <a:defRPr/>
            </a:pPr>
            <a:r>
              <a:rPr lang="en-US" dirty="0">
                <a:solidFill>
                  <a:srgbClr val="002060"/>
                </a:solidFill>
              </a:rPr>
              <a:t>Documents contained personal financial information about wealthy individuals and public officials</a:t>
            </a:r>
          </a:p>
          <a:p>
            <a:pPr marL="742950" lvl="1" indent="-285750">
              <a:buFont typeface="Wingdings" panose="05000000000000000000" pitchFamily="2" charset="2"/>
              <a:buChar char="q"/>
              <a:defRPr/>
            </a:pPr>
            <a:endParaRPr lang="en-US" dirty="0">
              <a:solidFill>
                <a:srgbClr val="002060"/>
              </a:solidFill>
            </a:endParaRPr>
          </a:p>
          <a:p>
            <a:pPr marL="742950" lvl="1" indent="-285750">
              <a:buFont typeface="Wingdings" panose="05000000000000000000" pitchFamily="2" charset="2"/>
              <a:buChar char="q"/>
              <a:defRPr/>
            </a:pPr>
            <a:r>
              <a:rPr lang="en-US" dirty="0">
                <a:solidFill>
                  <a:srgbClr val="C00000"/>
                </a:solidFill>
              </a:rPr>
              <a:t>While offshore business entities are legal, the allegation involves the law firm created shell corporations that were utilized to further schemes involving fraud, tax evasion, and evading international sanctions including regulatory controls and legal requirements.</a:t>
            </a:r>
          </a:p>
          <a:p>
            <a:pPr marL="742950" lvl="1" indent="-285750">
              <a:buFont typeface="Wingdings" panose="05000000000000000000" pitchFamily="2" charset="2"/>
              <a:buChar char="q"/>
              <a:defRPr/>
            </a:pPr>
            <a:endParaRPr lang="en-US" dirty="0">
              <a:solidFill>
                <a:srgbClr val="C00000"/>
              </a:solidFill>
            </a:endParaRPr>
          </a:p>
          <a:p>
            <a:pPr marL="742950" lvl="1" indent="-285750">
              <a:buFont typeface="Wingdings" panose="05000000000000000000" pitchFamily="2" charset="2"/>
              <a:buChar char="q"/>
              <a:defRPr/>
            </a:pPr>
            <a:r>
              <a:rPr lang="en-US" dirty="0">
                <a:solidFill>
                  <a:srgbClr val="C00000"/>
                </a:solidFill>
              </a:rPr>
              <a:t>The person who leaked the documents cited “income equality” for their actions and the documents were published on the website for the International Consortium of Journalists – which includes 107 media organizations in 80 countries.</a:t>
            </a:r>
          </a:p>
          <a:p>
            <a:pPr marL="742950" lvl="1" indent="-285750">
              <a:buFont typeface="Wingdings" panose="05000000000000000000" pitchFamily="2" charset="2"/>
              <a:buChar char="q"/>
              <a:defRPr/>
            </a:pPr>
            <a:endParaRPr lang="en-US" dirty="0">
              <a:solidFill>
                <a:srgbClr val="C00000"/>
              </a:solidFill>
            </a:endParaRPr>
          </a:p>
          <a:p>
            <a:pPr marL="742950" lvl="1" indent="-285750">
              <a:buFont typeface="Wingdings" panose="05000000000000000000" pitchFamily="2" charset="2"/>
              <a:buChar char="q"/>
              <a:defRPr/>
            </a:pPr>
            <a:r>
              <a:rPr lang="en-US" dirty="0">
                <a:solidFill>
                  <a:srgbClr val="C00000"/>
                </a:solidFill>
                <a:hlinkClick r:id="rId2"/>
              </a:rPr>
              <a:t>Panama Papers</a:t>
            </a:r>
            <a:endParaRPr lang="en-US" dirty="0">
              <a:solidFill>
                <a:srgbClr val="C00000"/>
              </a:solidFill>
            </a:endParaRPr>
          </a:p>
        </p:txBody>
      </p:sp>
      <p:sp>
        <p:nvSpPr>
          <p:cNvPr id="3" name="Slide Number Placeholder 2">
            <a:extLst>
              <a:ext uri="{FF2B5EF4-FFF2-40B4-BE49-F238E27FC236}">
                <a16:creationId xmlns:a16="http://schemas.microsoft.com/office/drawing/2014/main" id="{A33D9EEA-A9BD-492A-88A7-C83C6CE8E4BF}"/>
              </a:ext>
            </a:extLst>
          </p:cNvPr>
          <p:cNvSpPr>
            <a:spLocks noGrp="1"/>
          </p:cNvSpPr>
          <p:nvPr>
            <p:ph type="sldNum" sz="quarter" idx="12"/>
          </p:nvPr>
        </p:nvSpPr>
        <p:spPr/>
        <p:txBody>
          <a:bodyPr/>
          <a:lstStyle/>
          <a:p>
            <a:fld id="{240D5ECE-8B49-45CD-BE81-EF81920D1969}" type="slidenum">
              <a:rPr lang="en-US" smtClean="0"/>
              <a:pPr/>
              <a:t>16</a:t>
            </a:fld>
            <a:endParaRPr lang="en-US" dirty="0"/>
          </a:p>
        </p:txBody>
      </p:sp>
    </p:spTree>
    <p:extLst>
      <p:ext uri="{BB962C8B-B14F-4D97-AF65-F5344CB8AC3E}">
        <p14:creationId xmlns:p14="http://schemas.microsoft.com/office/powerpoint/2010/main" val="588381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152400"/>
            <a:ext cx="8458200" cy="584775"/>
          </a:xfrm>
          <a:prstGeom prst="rect">
            <a:avLst/>
          </a:prstGeom>
        </p:spPr>
        <p:txBody>
          <a:bodyPr wrap="square">
            <a:spAutoFit/>
          </a:bodyPr>
          <a:lstStyle/>
          <a:p>
            <a:pPr algn="ctr"/>
            <a:r>
              <a:rPr lang="en-US" sz="3200" dirty="0">
                <a:solidFill>
                  <a:schemeClr val="tx2"/>
                </a:solidFill>
              </a:rPr>
              <a:t>Deception during Interviews</a:t>
            </a:r>
          </a:p>
        </p:txBody>
      </p:sp>
      <p:pic>
        <p:nvPicPr>
          <p:cNvPr id="2050" name="Picture 2" descr="C:\Users\aacook54\Documents\IO\Presentations\BT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47244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1E05E93F-0D2A-4115-A678-D8E4C122701D}"/>
              </a:ext>
            </a:extLst>
          </p:cNvPr>
          <p:cNvSpPr>
            <a:spLocks noGrp="1"/>
          </p:cNvSpPr>
          <p:nvPr>
            <p:ph type="sldNum" sz="quarter" idx="12"/>
          </p:nvPr>
        </p:nvSpPr>
        <p:spPr/>
        <p:txBody>
          <a:bodyPr/>
          <a:lstStyle/>
          <a:p>
            <a:fld id="{240D5ECE-8B49-45CD-BE81-EF81920D1969}" type="slidenum">
              <a:rPr lang="en-US" smtClean="0"/>
              <a:pPr/>
              <a:t>17</a:t>
            </a:fld>
            <a:endParaRPr lang="en-US" dirty="0"/>
          </a:p>
        </p:txBody>
      </p:sp>
    </p:spTree>
    <p:extLst>
      <p:ext uri="{BB962C8B-B14F-4D97-AF65-F5344CB8AC3E}">
        <p14:creationId xmlns:p14="http://schemas.microsoft.com/office/powerpoint/2010/main" val="905454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5632311"/>
          </a:xfrm>
          <a:prstGeom prst="rect">
            <a:avLst/>
          </a:prstGeom>
        </p:spPr>
        <p:txBody>
          <a:bodyPr wrap="square">
            <a:spAutoFit/>
          </a:bodyPr>
          <a:lstStyle/>
          <a:p>
            <a:pPr algn="ct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The Importance of Interviewing</a:t>
            </a:r>
          </a:p>
          <a:p>
            <a:endParaRPr lang="en-US" sz="2000" dirty="0">
              <a:solidFill>
                <a:schemeClr val="tx2"/>
              </a:solidFill>
            </a:endParaRPr>
          </a:p>
          <a:p>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Legal Information </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Planning for Interviews</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rgbClr val="C00000"/>
                </a:solidFill>
              </a:rPr>
              <a:t>Types of Interviews</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Deception during Interviews</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Practical Exercise</a:t>
            </a:r>
          </a:p>
        </p:txBody>
      </p:sp>
      <p:sp>
        <p:nvSpPr>
          <p:cNvPr id="6" name="TextBox 5"/>
          <p:cNvSpPr txBox="1"/>
          <p:nvPr/>
        </p:nvSpPr>
        <p:spPr>
          <a:xfrm>
            <a:off x="1828800" y="152400"/>
            <a:ext cx="5334000" cy="584775"/>
          </a:xfrm>
          <a:prstGeom prst="rect">
            <a:avLst/>
          </a:prstGeom>
          <a:noFill/>
        </p:spPr>
        <p:txBody>
          <a:bodyPr wrap="square" rtlCol="0">
            <a:spAutoFit/>
          </a:bodyPr>
          <a:lstStyle/>
          <a:p>
            <a:pPr algn="ctr"/>
            <a:r>
              <a:rPr lang="en-US" sz="3200" dirty="0">
                <a:solidFill>
                  <a:schemeClr val="tx2"/>
                </a:solidFill>
              </a:rPr>
              <a:t>SUMMARY</a:t>
            </a:r>
          </a:p>
        </p:txBody>
      </p:sp>
      <p:sp>
        <p:nvSpPr>
          <p:cNvPr id="3" name="Slide Number Placeholder 2">
            <a:extLst>
              <a:ext uri="{FF2B5EF4-FFF2-40B4-BE49-F238E27FC236}">
                <a16:creationId xmlns:a16="http://schemas.microsoft.com/office/drawing/2014/main" id="{C4CF2229-31B0-4707-AC4E-12FE182B40A6}"/>
              </a:ext>
            </a:extLst>
          </p:cNvPr>
          <p:cNvSpPr>
            <a:spLocks noGrp="1"/>
          </p:cNvSpPr>
          <p:nvPr>
            <p:ph type="sldNum" sz="quarter" idx="12"/>
          </p:nvPr>
        </p:nvSpPr>
        <p:spPr/>
        <p:txBody>
          <a:bodyPr/>
          <a:lstStyle/>
          <a:p>
            <a:fld id="{240D5ECE-8B49-45CD-BE81-EF81920D1969}" type="slidenum">
              <a:rPr lang="en-US" smtClean="0"/>
              <a:pPr/>
              <a:t>18</a:t>
            </a:fld>
            <a:endParaRPr lang="en-US" dirty="0"/>
          </a:p>
        </p:txBody>
      </p:sp>
    </p:spTree>
    <p:extLst>
      <p:ext uri="{BB962C8B-B14F-4D97-AF65-F5344CB8AC3E}">
        <p14:creationId xmlns:p14="http://schemas.microsoft.com/office/powerpoint/2010/main" val="663963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995613" y="1828800"/>
            <a:ext cx="3024187"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0" y="228600"/>
            <a:ext cx="9144000" cy="1292662"/>
          </a:xfrm>
          <a:prstGeom prst="rect">
            <a:avLst/>
          </a:prstGeom>
          <a:noFill/>
        </p:spPr>
        <p:txBody>
          <a:bodyPr wrap="square" rtlCol="0">
            <a:spAutoFit/>
          </a:bodyPr>
          <a:lstStyle/>
          <a:p>
            <a:pPr algn="ctr"/>
            <a:r>
              <a:rPr lang="en-US" sz="2600" dirty="0">
                <a:solidFill>
                  <a:schemeClr val="tx2"/>
                </a:solidFill>
              </a:rPr>
              <a:t>IRS-Criminal Investigation</a:t>
            </a:r>
          </a:p>
          <a:p>
            <a:pPr algn="ctr"/>
            <a:r>
              <a:rPr lang="en-US" sz="2600" dirty="0">
                <a:solidFill>
                  <a:schemeClr val="tx2"/>
                </a:solidFill>
              </a:rPr>
              <a:t>International Operations</a:t>
            </a:r>
          </a:p>
          <a:p>
            <a:pPr algn="ctr"/>
            <a:r>
              <a:rPr lang="en-US" sz="2600" dirty="0">
                <a:solidFill>
                  <a:schemeClr val="tx2"/>
                </a:solidFill>
              </a:rPr>
              <a:t>U.S. Consulate – Dubai Post</a:t>
            </a:r>
          </a:p>
        </p:txBody>
      </p:sp>
      <p:sp>
        <p:nvSpPr>
          <p:cNvPr id="2" name="TextBox 1"/>
          <p:cNvSpPr txBox="1"/>
          <p:nvPr/>
        </p:nvSpPr>
        <p:spPr>
          <a:xfrm>
            <a:off x="2717006" y="4953000"/>
            <a:ext cx="3581400" cy="1200329"/>
          </a:xfrm>
          <a:prstGeom prst="rect">
            <a:avLst/>
          </a:prstGeom>
          <a:noFill/>
        </p:spPr>
        <p:txBody>
          <a:bodyPr wrap="square" rtlCol="0">
            <a:spAutoFit/>
          </a:bodyPr>
          <a:lstStyle/>
          <a:p>
            <a:pPr algn="ctr"/>
            <a:r>
              <a:rPr lang="en-US" dirty="0">
                <a:solidFill>
                  <a:srgbClr val="C00000"/>
                </a:solidFill>
              </a:rPr>
              <a:t>Attaché</a:t>
            </a:r>
          </a:p>
          <a:p>
            <a:pPr algn="ctr"/>
            <a:r>
              <a:rPr lang="en-US" dirty="0">
                <a:solidFill>
                  <a:srgbClr val="C00000"/>
                </a:solidFill>
              </a:rPr>
              <a:t>Anthony Cook</a:t>
            </a:r>
          </a:p>
          <a:p>
            <a:pPr algn="ctr"/>
            <a:r>
              <a:rPr lang="en-US" dirty="0">
                <a:solidFill>
                  <a:srgbClr val="C00000"/>
                </a:solidFill>
                <a:hlinkClick r:id="rId3"/>
              </a:rPr>
              <a:t>Anthony.Cook@ci.irs.gov</a:t>
            </a:r>
            <a:endParaRPr lang="en-US" dirty="0">
              <a:solidFill>
                <a:srgbClr val="C00000"/>
              </a:solidFill>
            </a:endParaRPr>
          </a:p>
          <a:p>
            <a:pPr algn="ctr"/>
            <a:r>
              <a:rPr lang="en-US" dirty="0">
                <a:solidFill>
                  <a:srgbClr val="C00000"/>
                </a:solidFill>
              </a:rPr>
              <a:t>WhatsApp +1 202.494.3248</a:t>
            </a:r>
          </a:p>
        </p:txBody>
      </p:sp>
      <p:sp>
        <p:nvSpPr>
          <p:cNvPr id="3" name="Slide Number Placeholder 2">
            <a:extLst>
              <a:ext uri="{FF2B5EF4-FFF2-40B4-BE49-F238E27FC236}">
                <a16:creationId xmlns:a16="http://schemas.microsoft.com/office/drawing/2014/main" id="{7AC360F2-3D1E-4A43-A272-360719CC9C8E}"/>
              </a:ext>
            </a:extLst>
          </p:cNvPr>
          <p:cNvSpPr>
            <a:spLocks noGrp="1"/>
          </p:cNvSpPr>
          <p:nvPr>
            <p:ph type="sldNum" sz="quarter" idx="12"/>
          </p:nvPr>
        </p:nvSpPr>
        <p:spPr/>
        <p:txBody>
          <a:bodyPr/>
          <a:lstStyle/>
          <a:p>
            <a:fld id="{240D5ECE-8B49-45CD-BE81-EF81920D1969}" type="slidenum">
              <a:rPr lang="en-US" smtClean="0"/>
              <a:pPr/>
              <a:t>19</a:t>
            </a:fld>
            <a:endParaRPr lang="en-US" dirty="0"/>
          </a:p>
        </p:txBody>
      </p:sp>
    </p:spTree>
    <p:extLst>
      <p:ext uri="{BB962C8B-B14F-4D97-AF65-F5344CB8AC3E}">
        <p14:creationId xmlns:p14="http://schemas.microsoft.com/office/powerpoint/2010/main" val="524889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C:\Users\aacook54\AppData\Local\Microsoft\Windows\Temporary Internet Files\Content.IE5\L9TVAIJC\CI Badge.tiff"/>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81000" y="2667000"/>
            <a:ext cx="2286000" cy="28564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3048000" y="2514600"/>
            <a:ext cx="5410200" cy="2862322"/>
          </a:xfrm>
          <a:prstGeom prst="rect">
            <a:avLst/>
          </a:prstGeom>
        </p:spPr>
        <p:txBody>
          <a:bodyPr wrap="square">
            <a:spAutoFit/>
          </a:bodyPr>
          <a:lstStyle/>
          <a:p>
            <a:pPr algn="ctr"/>
            <a:r>
              <a:rPr lang="en-US" sz="3000" dirty="0">
                <a:solidFill>
                  <a:schemeClr val="tx2"/>
                </a:solidFill>
              </a:rPr>
              <a:t>IRS – CRIMINAL INVESTIGATION</a:t>
            </a:r>
          </a:p>
          <a:p>
            <a:pPr algn="ctr"/>
            <a:r>
              <a:rPr lang="en-US" sz="3000" dirty="0">
                <a:solidFill>
                  <a:schemeClr val="tx2"/>
                </a:solidFill>
              </a:rPr>
              <a:t>International Operations</a:t>
            </a:r>
          </a:p>
          <a:p>
            <a:pPr algn="ctr"/>
            <a:endParaRPr lang="en-US" sz="3000" dirty="0">
              <a:solidFill>
                <a:schemeClr val="tx2"/>
              </a:solidFill>
            </a:endParaRPr>
          </a:p>
          <a:p>
            <a:pPr algn="ctr"/>
            <a:r>
              <a:rPr lang="en-US" sz="3000" dirty="0">
                <a:solidFill>
                  <a:schemeClr val="tx2"/>
                </a:solidFill>
              </a:rPr>
              <a:t>Anthony Cook</a:t>
            </a:r>
          </a:p>
          <a:p>
            <a:pPr algn="ctr"/>
            <a:r>
              <a:rPr lang="en-US" sz="3000" dirty="0">
                <a:solidFill>
                  <a:schemeClr val="tx2"/>
                </a:solidFill>
              </a:rPr>
              <a:t>Regional Attaché  </a:t>
            </a:r>
          </a:p>
          <a:p>
            <a:pPr algn="ctr"/>
            <a:r>
              <a:rPr lang="en-US" sz="3000" dirty="0">
                <a:solidFill>
                  <a:schemeClr val="tx2"/>
                </a:solidFill>
              </a:rPr>
              <a:t>U.S. Consulate – Dubai Post</a:t>
            </a:r>
          </a:p>
        </p:txBody>
      </p:sp>
      <p:pic>
        <p:nvPicPr>
          <p:cNvPr id="10" name="Picture 6">
            <a:extLst>
              <a:ext uri="{FF2B5EF4-FFF2-40B4-BE49-F238E27FC236}">
                <a16:creationId xmlns:a16="http://schemas.microsoft.com/office/drawing/2014/main" id="{963323D5-C827-4DDA-B5A8-1C270FB286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860" y="0"/>
            <a:ext cx="8953940"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9EDBA377-BC39-43F2-A485-7B463A756048}"/>
              </a:ext>
            </a:extLst>
          </p:cNvPr>
          <p:cNvSpPr>
            <a:spLocks noGrp="1"/>
          </p:cNvSpPr>
          <p:nvPr>
            <p:ph type="sldNum" sz="quarter" idx="12"/>
          </p:nvPr>
        </p:nvSpPr>
        <p:spPr/>
        <p:txBody>
          <a:bodyPr/>
          <a:lstStyle/>
          <a:p>
            <a:fld id="{240D5ECE-8B49-45CD-BE81-EF81920D1969}" type="slidenum">
              <a:rPr lang="en-US" smtClean="0"/>
              <a:pPr/>
              <a:t>2</a:t>
            </a:fld>
            <a:endParaRPr lang="en-US" dirty="0"/>
          </a:p>
        </p:txBody>
      </p:sp>
    </p:spTree>
    <p:extLst>
      <p:ext uri="{BB962C8B-B14F-4D97-AF65-F5344CB8AC3E}">
        <p14:creationId xmlns:p14="http://schemas.microsoft.com/office/powerpoint/2010/main" val="2846896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458200" cy="5632311"/>
          </a:xfrm>
          <a:prstGeom prst="rect">
            <a:avLst/>
          </a:prstGeom>
        </p:spPr>
        <p:txBody>
          <a:bodyPr wrap="square">
            <a:spAutoFit/>
          </a:bodyPr>
          <a:lstStyle/>
          <a:p>
            <a:pPr algn="ctr"/>
            <a:r>
              <a:rPr lang="en-US" sz="2000" dirty="0">
                <a:solidFill>
                  <a:schemeClr val="tx2"/>
                </a:solidFill>
              </a:rPr>
              <a:t>AGENDA</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The Importance of Interviewing</a:t>
            </a:r>
          </a:p>
          <a:p>
            <a:endParaRPr lang="en-US" sz="2000" dirty="0">
              <a:solidFill>
                <a:schemeClr val="tx2"/>
              </a:solidFill>
            </a:endParaRPr>
          </a:p>
          <a:p>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Legal Information </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Planning for Interviews</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rgbClr val="C00000"/>
                </a:solidFill>
              </a:rPr>
              <a:t>Types of Interviews</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Deception during Interviews</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Practical Exercise</a:t>
            </a:r>
          </a:p>
        </p:txBody>
      </p:sp>
      <p:sp>
        <p:nvSpPr>
          <p:cNvPr id="6" name="TextBox 5"/>
          <p:cNvSpPr txBox="1"/>
          <p:nvPr/>
        </p:nvSpPr>
        <p:spPr>
          <a:xfrm>
            <a:off x="1828800" y="152400"/>
            <a:ext cx="5334000" cy="584775"/>
          </a:xfrm>
          <a:prstGeom prst="rect">
            <a:avLst/>
          </a:prstGeom>
          <a:noFill/>
        </p:spPr>
        <p:txBody>
          <a:bodyPr wrap="square" rtlCol="0">
            <a:spAutoFit/>
          </a:bodyPr>
          <a:lstStyle/>
          <a:p>
            <a:pPr algn="ctr"/>
            <a:r>
              <a:rPr lang="en-US" sz="3200" dirty="0">
                <a:solidFill>
                  <a:schemeClr val="tx2"/>
                </a:solidFill>
              </a:rPr>
              <a:t>Interviewing Techniques</a:t>
            </a:r>
          </a:p>
        </p:txBody>
      </p:sp>
      <p:sp>
        <p:nvSpPr>
          <p:cNvPr id="3" name="Slide Number Placeholder 2">
            <a:extLst>
              <a:ext uri="{FF2B5EF4-FFF2-40B4-BE49-F238E27FC236}">
                <a16:creationId xmlns:a16="http://schemas.microsoft.com/office/drawing/2014/main" id="{76A7DBEA-CA7F-4CA7-B67A-C1FD25FDC237}"/>
              </a:ext>
            </a:extLst>
          </p:cNvPr>
          <p:cNvSpPr>
            <a:spLocks noGrp="1"/>
          </p:cNvSpPr>
          <p:nvPr>
            <p:ph type="sldNum" sz="quarter" idx="12"/>
          </p:nvPr>
        </p:nvSpPr>
        <p:spPr/>
        <p:txBody>
          <a:bodyPr/>
          <a:lstStyle/>
          <a:p>
            <a:fld id="{240D5ECE-8B49-45CD-BE81-EF81920D1969}" type="slidenum">
              <a:rPr lang="en-US" smtClean="0"/>
              <a:pPr/>
              <a:t>3</a:t>
            </a:fld>
            <a:endParaRPr lang="en-US" dirty="0"/>
          </a:p>
        </p:txBody>
      </p:sp>
    </p:spTree>
    <p:extLst>
      <p:ext uri="{BB962C8B-B14F-4D97-AF65-F5344CB8AC3E}">
        <p14:creationId xmlns:p14="http://schemas.microsoft.com/office/powerpoint/2010/main" val="3415551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152400"/>
            <a:ext cx="8458200" cy="6740307"/>
          </a:xfrm>
          <a:prstGeom prst="rect">
            <a:avLst/>
          </a:prstGeom>
        </p:spPr>
        <p:txBody>
          <a:bodyPr wrap="square">
            <a:spAutoFit/>
          </a:bodyPr>
          <a:lstStyle/>
          <a:p>
            <a:pPr algn="ctr"/>
            <a:r>
              <a:rPr lang="en-US" sz="3200" dirty="0">
                <a:solidFill>
                  <a:schemeClr val="tx2"/>
                </a:solidFill>
              </a:rPr>
              <a:t>The Importance of Interviewing</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The interview can be the single most important aspect of an investigation</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Human intelligence and information</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chemeClr val="tx2"/>
                </a:solidFill>
              </a:rPr>
              <a:t>Face to Face, Telephone, Skype</a:t>
            </a: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endParaRPr lang="en-US" sz="2000" dirty="0">
              <a:solidFill>
                <a:schemeClr val="tx2"/>
              </a:solidFill>
            </a:endParaRPr>
          </a:p>
          <a:p>
            <a:pPr marL="342900" indent="-342900">
              <a:buFont typeface="Wingdings" panose="05000000000000000000" pitchFamily="2" charset="2"/>
              <a:buChar char="q"/>
            </a:pPr>
            <a:r>
              <a:rPr lang="en-US" sz="2000" dirty="0">
                <a:solidFill>
                  <a:srgbClr val="C00000"/>
                </a:solidFill>
              </a:rPr>
              <a:t>Can “make or break” an investigation</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Direct evidence or a statement</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The interviewer can be more important than the interviewee</a:t>
            </a: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endParaRPr lang="en-US" sz="2000" dirty="0">
              <a:solidFill>
                <a:srgbClr val="C00000"/>
              </a:solidFill>
            </a:endParaRPr>
          </a:p>
          <a:p>
            <a:pPr marL="342900" indent="-342900">
              <a:buFont typeface="Wingdings" panose="05000000000000000000" pitchFamily="2" charset="2"/>
              <a:buChar char="q"/>
            </a:pPr>
            <a:r>
              <a:rPr lang="en-US" sz="2000" dirty="0">
                <a:solidFill>
                  <a:srgbClr val="C00000"/>
                </a:solidFill>
              </a:rPr>
              <a:t>Interviewing or interrogating</a:t>
            </a:r>
          </a:p>
        </p:txBody>
      </p:sp>
      <p:sp>
        <p:nvSpPr>
          <p:cNvPr id="3" name="Slide Number Placeholder 2">
            <a:extLst>
              <a:ext uri="{FF2B5EF4-FFF2-40B4-BE49-F238E27FC236}">
                <a16:creationId xmlns:a16="http://schemas.microsoft.com/office/drawing/2014/main" id="{052D101B-CFAC-4754-90D0-1726E91022F7}"/>
              </a:ext>
            </a:extLst>
          </p:cNvPr>
          <p:cNvSpPr>
            <a:spLocks noGrp="1"/>
          </p:cNvSpPr>
          <p:nvPr>
            <p:ph type="sldNum" sz="quarter" idx="12"/>
          </p:nvPr>
        </p:nvSpPr>
        <p:spPr/>
        <p:txBody>
          <a:bodyPr/>
          <a:lstStyle/>
          <a:p>
            <a:fld id="{240D5ECE-8B49-45CD-BE81-EF81920D1969}" type="slidenum">
              <a:rPr lang="en-US" smtClean="0"/>
              <a:pPr/>
              <a:t>4</a:t>
            </a:fld>
            <a:endParaRPr lang="en-US" dirty="0"/>
          </a:p>
        </p:txBody>
      </p:sp>
    </p:spTree>
    <p:extLst>
      <p:ext uri="{BB962C8B-B14F-4D97-AF65-F5344CB8AC3E}">
        <p14:creationId xmlns:p14="http://schemas.microsoft.com/office/powerpoint/2010/main" val="431030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0200" y="228600"/>
            <a:ext cx="8458200" cy="5509200"/>
          </a:xfrm>
          <a:prstGeom prst="rect">
            <a:avLst/>
          </a:prstGeom>
        </p:spPr>
        <p:txBody>
          <a:bodyPr wrap="square">
            <a:spAutoFit/>
          </a:bodyPr>
          <a:lstStyle/>
          <a:p>
            <a:pPr algn="ctr"/>
            <a:r>
              <a:rPr lang="en-US" sz="3200" dirty="0">
                <a:solidFill>
                  <a:schemeClr val="tx2"/>
                </a:solidFill>
              </a:rPr>
              <a:t>Legal Information</a:t>
            </a:r>
          </a:p>
          <a:p>
            <a:pPr algn="ctr"/>
            <a:endParaRPr lang="en-US" sz="2000" dirty="0">
              <a:solidFill>
                <a:schemeClr val="tx2"/>
              </a:solidFill>
            </a:endParaRPr>
          </a:p>
          <a:p>
            <a:pPr marL="457200" indent="-457200">
              <a:buFont typeface="Wingdings" panose="05000000000000000000" pitchFamily="2" charset="2"/>
              <a:buChar char="q"/>
            </a:pPr>
            <a:r>
              <a:rPr lang="en-US" sz="2000" dirty="0">
                <a:solidFill>
                  <a:schemeClr val="tx2"/>
                </a:solidFill>
              </a:rPr>
              <a:t>European Convention of Human Rights</a:t>
            </a:r>
          </a:p>
          <a:p>
            <a:pPr marL="457200" indent="-457200">
              <a:buFont typeface="Wingdings" panose="05000000000000000000" pitchFamily="2" charset="2"/>
              <a:buChar char="q"/>
            </a:pPr>
            <a:endParaRPr lang="en-US" sz="2000" dirty="0">
              <a:solidFill>
                <a:schemeClr val="tx2"/>
              </a:solidFill>
            </a:endParaRPr>
          </a:p>
          <a:p>
            <a:pPr marL="914400" lvl="1" indent="-457200">
              <a:buFont typeface="Wingdings" panose="05000000000000000000" pitchFamily="2" charset="2"/>
              <a:buChar char="q"/>
            </a:pPr>
            <a:r>
              <a:rPr lang="en-GB" altLang="nl-NL" sz="2000" dirty="0">
                <a:solidFill>
                  <a:schemeClr val="tx2"/>
                </a:solidFill>
                <a:ea typeface="Verdana" pitchFamily="34" charset="0"/>
                <a:cs typeface="Verdana" pitchFamily="34" charset="0"/>
              </a:rPr>
              <a:t>Article 6 paragraph 2:</a:t>
            </a:r>
          </a:p>
          <a:p>
            <a:pPr marL="1371600" lvl="2" indent="-457200">
              <a:buFont typeface="Wingdings" panose="05000000000000000000" pitchFamily="2" charset="2"/>
              <a:buChar char="q"/>
            </a:pPr>
            <a:r>
              <a:rPr lang="en-GB" altLang="nl-NL" sz="2000" dirty="0">
                <a:solidFill>
                  <a:schemeClr val="tx2"/>
                </a:solidFill>
                <a:ea typeface="Verdana" pitchFamily="34" charset="0"/>
                <a:cs typeface="Verdana" pitchFamily="34" charset="0"/>
              </a:rPr>
              <a:t>Everyone charged with a criminal offence shall be presumed innocent until proved guilty according to law</a:t>
            </a:r>
          </a:p>
          <a:p>
            <a:pPr marL="914400" lvl="1" indent="-457200">
              <a:buFont typeface="Wingdings" panose="05000000000000000000" pitchFamily="2" charset="2"/>
              <a:buChar char="q"/>
            </a:pPr>
            <a:endParaRPr lang="en-GB" altLang="nl-NL" sz="2000" dirty="0">
              <a:solidFill>
                <a:schemeClr val="tx2"/>
              </a:solidFill>
              <a:ea typeface="Verdana" pitchFamily="34" charset="0"/>
              <a:cs typeface="Verdana" pitchFamily="34" charset="0"/>
            </a:endParaRPr>
          </a:p>
          <a:p>
            <a:pPr marL="914400" lvl="1" indent="-457200">
              <a:buFont typeface="Wingdings" panose="05000000000000000000" pitchFamily="2" charset="2"/>
              <a:buChar char="q"/>
            </a:pPr>
            <a:r>
              <a:rPr lang="nl-NL" altLang="nl-NL" sz="2000" dirty="0">
                <a:solidFill>
                  <a:schemeClr val="tx2"/>
                </a:solidFill>
              </a:rPr>
              <a:t>Article 3 no torture</a:t>
            </a:r>
          </a:p>
          <a:p>
            <a:pPr marL="1371600" lvl="2" indent="-457200">
              <a:buFont typeface="Wingdings" panose="05000000000000000000" pitchFamily="2" charset="2"/>
              <a:buChar char="q"/>
            </a:pPr>
            <a:r>
              <a:rPr lang="nl-NL" altLang="nl-NL" sz="2000" dirty="0">
                <a:solidFill>
                  <a:schemeClr val="tx2"/>
                </a:solidFill>
              </a:rPr>
              <a:t>no inhuman or degrading treatment or 	punishment</a:t>
            </a:r>
          </a:p>
          <a:p>
            <a:pPr marL="1371600" lvl="2" indent="-457200">
              <a:buFont typeface="Wingdings" panose="05000000000000000000" pitchFamily="2" charset="2"/>
              <a:buChar char="q"/>
            </a:pPr>
            <a:r>
              <a:rPr lang="nl-NL" altLang="nl-NL" sz="2000" dirty="0">
                <a:solidFill>
                  <a:schemeClr val="tx2"/>
                </a:solidFill>
              </a:rPr>
              <a:t>no (police) violence </a:t>
            </a:r>
          </a:p>
          <a:p>
            <a:pPr marL="1371600" lvl="2" indent="-457200">
              <a:buFont typeface="Wingdings" panose="05000000000000000000" pitchFamily="2" charset="2"/>
              <a:buChar char="q"/>
            </a:pPr>
            <a:r>
              <a:rPr lang="nl-NL" altLang="nl-NL" sz="2000" dirty="0">
                <a:solidFill>
                  <a:schemeClr val="tx2"/>
                </a:solidFill>
              </a:rPr>
              <a:t>no poor conditions in detention</a:t>
            </a:r>
          </a:p>
          <a:p>
            <a:pPr marL="1371600" lvl="2" indent="-457200">
              <a:buFont typeface="Wingdings" panose="05000000000000000000" pitchFamily="2" charset="2"/>
              <a:buChar char="q"/>
            </a:pPr>
            <a:endParaRPr lang="nl-NL" altLang="nl-NL" sz="2000" dirty="0"/>
          </a:p>
          <a:p>
            <a:pPr marL="914400" lvl="1" indent="-457200">
              <a:buFont typeface="Wingdings" panose="05000000000000000000" pitchFamily="2" charset="2"/>
              <a:buChar char="q"/>
            </a:pPr>
            <a:r>
              <a:rPr lang="nl-NL" altLang="nl-NL" sz="2000" dirty="0">
                <a:solidFill>
                  <a:srgbClr val="C00000"/>
                </a:solidFill>
              </a:rPr>
              <a:t>Article 6 right to a fair trial</a:t>
            </a:r>
          </a:p>
          <a:p>
            <a:pPr marL="1371600" lvl="2" indent="-457200">
              <a:buFont typeface="Wingdings" panose="05000000000000000000" pitchFamily="2" charset="2"/>
              <a:buChar char="q"/>
            </a:pPr>
            <a:r>
              <a:rPr lang="nl-NL" altLang="nl-NL" sz="2000" dirty="0">
                <a:solidFill>
                  <a:srgbClr val="C00000"/>
                </a:solidFill>
              </a:rPr>
              <a:t>public hearing</a:t>
            </a:r>
          </a:p>
          <a:p>
            <a:pPr marL="1371600" lvl="2" indent="-457200">
              <a:buFont typeface="Wingdings" panose="05000000000000000000" pitchFamily="2" charset="2"/>
              <a:buChar char="q"/>
            </a:pPr>
            <a:r>
              <a:rPr lang="nl-NL" altLang="nl-NL" sz="2000" dirty="0">
                <a:solidFill>
                  <a:srgbClr val="C00000"/>
                </a:solidFill>
              </a:rPr>
              <a:t>presumption of innocence</a:t>
            </a:r>
          </a:p>
          <a:p>
            <a:pPr marL="1371600" lvl="2" indent="-457200">
              <a:buFont typeface="Wingdings" panose="05000000000000000000" pitchFamily="2" charset="2"/>
              <a:buChar char="q"/>
            </a:pPr>
            <a:r>
              <a:rPr lang="nl-NL" altLang="nl-NL" sz="2000" dirty="0">
                <a:solidFill>
                  <a:srgbClr val="C00000"/>
                </a:solidFill>
              </a:rPr>
              <a:t>lawyer</a:t>
            </a:r>
            <a:endParaRPr lang="en-US" sz="2000" dirty="0">
              <a:solidFill>
                <a:srgbClr val="C00000"/>
              </a:solidFill>
            </a:endParaRPr>
          </a:p>
        </p:txBody>
      </p:sp>
      <p:sp>
        <p:nvSpPr>
          <p:cNvPr id="3" name="Slide Number Placeholder 2">
            <a:extLst>
              <a:ext uri="{FF2B5EF4-FFF2-40B4-BE49-F238E27FC236}">
                <a16:creationId xmlns:a16="http://schemas.microsoft.com/office/drawing/2014/main" id="{7E462886-F3E0-42B0-AF2D-CA00C29366C8}"/>
              </a:ext>
            </a:extLst>
          </p:cNvPr>
          <p:cNvSpPr>
            <a:spLocks noGrp="1"/>
          </p:cNvSpPr>
          <p:nvPr>
            <p:ph type="sldNum" sz="quarter" idx="12"/>
          </p:nvPr>
        </p:nvSpPr>
        <p:spPr/>
        <p:txBody>
          <a:bodyPr/>
          <a:lstStyle/>
          <a:p>
            <a:fld id="{240D5ECE-8B49-45CD-BE81-EF81920D1969}" type="slidenum">
              <a:rPr lang="en-US" smtClean="0"/>
              <a:pPr/>
              <a:t>5</a:t>
            </a:fld>
            <a:endParaRPr lang="en-US" dirty="0"/>
          </a:p>
        </p:txBody>
      </p:sp>
    </p:spTree>
    <p:extLst>
      <p:ext uri="{BB962C8B-B14F-4D97-AF65-F5344CB8AC3E}">
        <p14:creationId xmlns:p14="http://schemas.microsoft.com/office/powerpoint/2010/main" val="431030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152400"/>
            <a:ext cx="8458200" cy="584775"/>
          </a:xfrm>
          <a:prstGeom prst="rect">
            <a:avLst/>
          </a:prstGeom>
        </p:spPr>
        <p:txBody>
          <a:bodyPr wrap="square">
            <a:spAutoFit/>
          </a:bodyPr>
          <a:lstStyle/>
          <a:p>
            <a:pPr algn="ctr"/>
            <a:r>
              <a:rPr lang="en-US" sz="3200" dirty="0">
                <a:solidFill>
                  <a:schemeClr val="tx2"/>
                </a:solidFill>
              </a:rPr>
              <a:t>Planning for Interviews</a:t>
            </a:r>
          </a:p>
        </p:txBody>
      </p:sp>
      <p:sp>
        <p:nvSpPr>
          <p:cNvPr id="3" name="Rectangle 2"/>
          <p:cNvSpPr/>
          <p:nvPr/>
        </p:nvSpPr>
        <p:spPr>
          <a:xfrm>
            <a:off x="533400" y="889844"/>
            <a:ext cx="8153400" cy="5909310"/>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Do you create questions in advance?</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How may people do you interview at one time?  Exceptions?</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How many investigators do you bring?  Be aware of surroundings and safety.</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Is there a primary and a secondary?  Can you switch halfway through?</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Public or private location?</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Who asks the questions?  What about language barriers?</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Who takes the notes?  </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Do you offer business cards?</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What is a co-conspirator wants to participate?  What about a spouse?</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Can we show empathy?</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What are verbal and non-verbal indicators?</a:t>
            </a:r>
          </a:p>
        </p:txBody>
      </p:sp>
      <p:sp>
        <p:nvSpPr>
          <p:cNvPr id="4" name="Slide Number Placeholder 3">
            <a:extLst>
              <a:ext uri="{FF2B5EF4-FFF2-40B4-BE49-F238E27FC236}">
                <a16:creationId xmlns:a16="http://schemas.microsoft.com/office/drawing/2014/main" id="{17C72915-F52A-4FE8-AF2E-395212835F53}"/>
              </a:ext>
            </a:extLst>
          </p:cNvPr>
          <p:cNvSpPr>
            <a:spLocks noGrp="1"/>
          </p:cNvSpPr>
          <p:nvPr>
            <p:ph type="sldNum" sz="quarter" idx="12"/>
          </p:nvPr>
        </p:nvSpPr>
        <p:spPr/>
        <p:txBody>
          <a:bodyPr/>
          <a:lstStyle/>
          <a:p>
            <a:fld id="{240D5ECE-8B49-45CD-BE81-EF81920D1969}" type="slidenum">
              <a:rPr lang="en-US" smtClean="0"/>
              <a:pPr/>
              <a:t>6</a:t>
            </a:fld>
            <a:endParaRPr lang="en-US" dirty="0"/>
          </a:p>
        </p:txBody>
      </p:sp>
    </p:spTree>
    <p:extLst>
      <p:ext uri="{BB962C8B-B14F-4D97-AF65-F5344CB8AC3E}">
        <p14:creationId xmlns:p14="http://schemas.microsoft.com/office/powerpoint/2010/main" val="431030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152400"/>
            <a:ext cx="8458200" cy="584775"/>
          </a:xfrm>
          <a:prstGeom prst="rect">
            <a:avLst/>
          </a:prstGeom>
        </p:spPr>
        <p:txBody>
          <a:bodyPr wrap="square">
            <a:spAutoFit/>
          </a:bodyPr>
          <a:lstStyle/>
          <a:p>
            <a:pPr algn="ctr"/>
            <a:r>
              <a:rPr lang="en-US" sz="3200" dirty="0">
                <a:solidFill>
                  <a:schemeClr val="tx2"/>
                </a:solidFill>
              </a:rPr>
              <a:t>Planning for Interviews</a:t>
            </a:r>
          </a:p>
        </p:txBody>
      </p:sp>
      <p:sp>
        <p:nvSpPr>
          <p:cNvPr id="3" name="Rectangle 2"/>
          <p:cNvSpPr/>
          <p:nvPr/>
        </p:nvSpPr>
        <p:spPr>
          <a:xfrm>
            <a:off x="533400" y="889844"/>
            <a:ext cx="8153400" cy="4247317"/>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Our reactions need to remain neutral and objective</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No judging</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Typically avoid politics, religion, or other sensitive matters if relevant</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Remain professional and keep eye contact</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White House Correspondents Dinner 2011 </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May 1, 2011 </a:t>
            </a:r>
            <a:r>
              <a:rPr lang="en-US" u="sng" dirty="0">
                <a:hlinkClick r:id="rId2"/>
              </a:rPr>
              <a:t>Seth Myers Video</a:t>
            </a:r>
            <a:r>
              <a:rPr lang="en-US" dirty="0"/>
              <a:t> </a:t>
            </a:r>
          </a:p>
          <a:p>
            <a:pPr marL="342900" indent="-342900">
              <a:buFont typeface="Wingdings" panose="05000000000000000000" pitchFamily="2" charset="2"/>
              <a:buChar char="q"/>
            </a:pPr>
            <a:endParaRPr lang="en-US" dirty="0"/>
          </a:p>
          <a:p>
            <a:pPr marL="342900" indent="-342900">
              <a:buFont typeface="Wingdings" panose="05000000000000000000" pitchFamily="2" charset="2"/>
              <a:buChar char="q"/>
            </a:pPr>
            <a:r>
              <a:rPr lang="en-US" dirty="0">
                <a:solidFill>
                  <a:srgbClr val="C00000"/>
                </a:solidFill>
              </a:rPr>
              <a:t>May 2, 2011 at 11:36 PM  </a:t>
            </a:r>
            <a:r>
              <a:rPr lang="en-US" u="sng" dirty="0">
                <a:hlinkClick r:id="rId3"/>
              </a:rPr>
              <a:t>White House Video</a:t>
            </a:r>
            <a:r>
              <a:rPr lang="en-US" dirty="0"/>
              <a:t> </a:t>
            </a:r>
          </a:p>
          <a:p>
            <a:endParaRPr lang="en-US" dirty="0"/>
          </a:p>
          <a:p>
            <a:endParaRPr lang="en-US" dirty="0">
              <a:solidFill>
                <a:srgbClr val="C00000"/>
              </a:solidFill>
            </a:endParaRPr>
          </a:p>
        </p:txBody>
      </p:sp>
      <p:sp>
        <p:nvSpPr>
          <p:cNvPr id="4" name="Slide Number Placeholder 3">
            <a:extLst>
              <a:ext uri="{FF2B5EF4-FFF2-40B4-BE49-F238E27FC236}">
                <a16:creationId xmlns:a16="http://schemas.microsoft.com/office/drawing/2014/main" id="{768B7D69-5888-475B-B830-63E8B3929473}"/>
              </a:ext>
            </a:extLst>
          </p:cNvPr>
          <p:cNvSpPr>
            <a:spLocks noGrp="1"/>
          </p:cNvSpPr>
          <p:nvPr>
            <p:ph type="sldNum" sz="quarter" idx="12"/>
          </p:nvPr>
        </p:nvSpPr>
        <p:spPr/>
        <p:txBody>
          <a:bodyPr/>
          <a:lstStyle/>
          <a:p>
            <a:fld id="{240D5ECE-8B49-45CD-BE81-EF81920D1969}" type="slidenum">
              <a:rPr lang="en-US" smtClean="0"/>
              <a:pPr/>
              <a:t>7</a:t>
            </a:fld>
            <a:endParaRPr lang="en-US" dirty="0"/>
          </a:p>
        </p:txBody>
      </p:sp>
    </p:spTree>
    <p:extLst>
      <p:ext uri="{BB962C8B-B14F-4D97-AF65-F5344CB8AC3E}">
        <p14:creationId xmlns:p14="http://schemas.microsoft.com/office/powerpoint/2010/main" val="395209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152400"/>
            <a:ext cx="8458200" cy="584775"/>
          </a:xfrm>
          <a:prstGeom prst="rect">
            <a:avLst/>
          </a:prstGeom>
        </p:spPr>
        <p:txBody>
          <a:bodyPr wrap="square">
            <a:spAutoFit/>
          </a:bodyPr>
          <a:lstStyle/>
          <a:p>
            <a:pPr algn="ctr"/>
            <a:r>
              <a:rPr lang="en-US" sz="3200" dirty="0">
                <a:solidFill>
                  <a:schemeClr val="tx2"/>
                </a:solidFill>
              </a:rPr>
              <a:t>Planning for Interviews</a:t>
            </a:r>
          </a:p>
        </p:txBody>
      </p:sp>
      <p:sp>
        <p:nvSpPr>
          <p:cNvPr id="3" name="Rectangle 2"/>
          <p:cNvSpPr/>
          <p:nvPr/>
        </p:nvSpPr>
        <p:spPr>
          <a:xfrm>
            <a:off x="533400" y="889844"/>
            <a:ext cx="8153400" cy="5909310"/>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How we carry ourselves (don’t be offended by comments)</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Representatives of the government (no personal attacks)</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Professional (yelling vs. a very intense line of questioning)</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Importance of the memorandum (accuracy)</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Attire</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Eye contact</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How we enter the room</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Where we position ourselves</a:t>
            </a:r>
          </a:p>
        </p:txBody>
      </p:sp>
      <p:sp>
        <p:nvSpPr>
          <p:cNvPr id="4" name="Slide Number Placeholder 3">
            <a:extLst>
              <a:ext uri="{FF2B5EF4-FFF2-40B4-BE49-F238E27FC236}">
                <a16:creationId xmlns:a16="http://schemas.microsoft.com/office/drawing/2014/main" id="{6BB6A236-A21D-4C91-9932-C1E5024A0738}"/>
              </a:ext>
            </a:extLst>
          </p:cNvPr>
          <p:cNvSpPr>
            <a:spLocks noGrp="1"/>
          </p:cNvSpPr>
          <p:nvPr>
            <p:ph type="sldNum" sz="quarter" idx="12"/>
          </p:nvPr>
        </p:nvSpPr>
        <p:spPr/>
        <p:txBody>
          <a:bodyPr/>
          <a:lstStyle/>
          <a:p>
            <a:fld id="{240D5ECE-8B49-45CD-BE81-EF81920D1969}" type="slidenum">
              <a:rPr lang="en-US" smtClean="0"/>
              <a:pPr/>
              <a:t>8</a:t>
            </a:fld>
            <a:endParaRPr lang="en-US" dirty="0"/>
          </a:p>
        </p:txBody>
      </p:sp>
    </p:spTree>
    <p:extLst>
      <p:ext uri="{BB962C8B-B14F-4D97-AF65-F5344CB8AC3E}">
        <p14:creationId xmlns:p14="http://schemas.microsoft.com/office/powerpoint/2010/main" val="49389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500" y="152400"/>
            <a:ext cx="8458200" cy="584775"/>
          </a:xfrm>
          <a:prstGeom prst="rect">
            <a:avLst/>
          </a:prstGeom>
        </p:spPr>
        <p:txBody>
          <a:bodyPr wrap="square">
            <a:spAutoFit/>
          </a:bodyPr>
          <a:lstStyle/>
          <a:p>
            <a:pPr algn="ctr"/>
            <a:r>
              <a:rPr lang="en-US" sz="3200" dirty="0">
                <a:solidFill>
                  <a:schemeClr val="tx2"/>
                </a:solidFill>
              </a:rPr>
              <a:t>Planning for Interviews</a:t>
            </a:r>
          </a:p>
        </p:txBody>
      </p:sp>
      <p:sp>
        <p:nvSpPr>
          <p:cNvPr id="3" name="Rectangle 2"/>
          <p:cNvSpPr/>
          <p:nvPr/>
        </p:nvSpPr>
        <p:spPr>
          <a:xfrm>
            <a:off x="533400" y="889844"/>
            <a:ext cx="8153400" cy="5909310"/>
          </a:xfrm>
          <a:prstGeom prst="rect">
            <a:avLst/>
          </a:prstGeom>
        </p:spPr>
        <p:txBody>
          <a:bodyPr wrap="square">
            <a:spAutoFit/>
          </a:bodyPr>
          <a:lstStyle/>
          <a:p>
            <a:pPr marL="342900" indent="-342900">
              <a:buFont typeface="Wingdings" panose="05000000000000000000" pitchFamily="2" charset="2"/>
              <a:buChar char="q"/>
            </a:pPr>
            <a:r>
              <a:rPr lang="en-US" dirty="0">
                <a:solidFill>
                  <a:schemeClr val="tx2"/>
                </a:solidFill>
              </a:rPr>
              <a:t>Introduction</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Rapport (every interview?)</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Will the interview be recorded?</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Questions: interview outline, open vs closed ended, fact based, opinion based, does witness sign statement,  is it evidence, follow-up questions</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u="sng" dirty="0">
                <a:hlinkClick r:id="rId2"/>
              </a:rPr>
              <a:t>Lance Armstrong Video</a:t>
            </a:r>
            <a:r>
              <a:rPr lang="en-US" dirty="0"/>
              <a:t> </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chemeClr val="tx2"/>
                </a:solidFill>
              </a:rPr>
              <a:t>Summary</a:t>
            </a: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endParaRPr lang="en-US" dirty="0">
              <a:solidFill>
                <a:schemeClr val="tx2"/>
              </a:solidFill>
            </a:endParaRPr>
          </a:p>
          <a:p>
            <a:pPr marL="342900" indent="-342900">
              <a:buFont typeface="Wingdings" panose="05000000000000000000" pitchFamily="2" charset="2"/>
              <a:buChar char="q"/>
            </a:pPr>
            <a:r>
              <a:rPr lang="en-US" dirty="0">
                <a:solidFill>
                  <a:srgbClr val="C00000"/>
                </a:solidFill>
              </a:rPr>
              <a:t>Follow-Up</a:t>
            </a: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endParaRPr lang="en-US" dirty="0">
              <a:solidFill>
                <a:srgbClr val="C00000"/>
              </a:solidFill>
            </a:endParaRPr>
          </a:p>
          <a:p>
            <a:pPr marL="342900" indent="-342900">
              <a:buFont typeface="Wingdings" panose="05000000000000000000" pitchFamily="2" charset="2"/>
              <a:buChar char="q"/>
            </a:pPr>
            <a:r>
              <a:rPr lang="en-US" dirty="0">
                <a:solidFill>
                  <a:srgbClr val="C00000"/>
                </a:solidFill>
              </a:rPr>
              <a:t>Conclusion:  memorandum of interview</a:t>
            </a:r>
          </a:p>
        </p:txBody>
      </p:sp>
      <p:sp>
        <p:nvSpPr>
          <p:cNvPr id="4" name="Slide Number Placeholder 3">
            <a:extLst>
              <a:ext uri="{FF2B5EF4-FFF2-40B4-BE49-F238E27FC236}">
                <a16:creationId xmlns:a16="http://schemas.microsoft.com/office/drawing/2014/main" id="{4E81014C-8971-461E-9B56-AE94044646AA}"/>
              </a:ext>
            </a:extLst>
          </p:cNvPr>
          <p:cNvSpPr>
            <a:spLocks noGrp="1"/>
          </p:cNvSpPr>
          <p:nvPr>
            <p:ph type="sldNum" sz="quarter" idx="12"/>
          </p:nvPr>
        </p:nvSpPr>
        <p:spPr/>
        <p:txBody>
          <a:bodyPr/>
          <a:lstStyle/>
          <a:p>
            <a:fld id="{240D5ECE-8B49-45CD-BE81-EF81920D1969}" type="slidenum">
              <a:rPr lang="en-US" smtClean="0"/>
              <a:pPr/>
              <a:t>9</a:t>
            </a:fld>
            <a:endParaRPr lang="en-US" dirty="0"/>
          </a:p>
        </p:txBody>
      </p:sp>
    </p:spTree>
    <p:extLst>
      <p:ext uri="{BB962C8B-B14F-4D97-AF65-F5344CB8AC3E}">
        <p14:creationId xmlns:p14="http://schemas.microsoft.com/office/powerpoint/2010/main" val="2372195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1179</Words>
  <Application>Microsoft Office PowerPoint</Application>
  <PresentationFormat>On-screen Show (4:3)</PresentationFormat>
  <Paragraphs>324</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Georgia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2018-02-27T09:15:09Z</dcterms:created>
  <dcterms:modified xsi:type="dcterms:W3CDTF">2023-02-04T04:51:06Z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368843450</vt:i4>
  </property>
  <property fmtid="{D5CDD505-2E9C-101B-9397-08002B2CF9AE}" pid="3" name="_NewReviewCycle">
    <vt:lpwstr/>
  </property>
  <property fmtid="{D5CDD505-2E9C-101B-9397-08002B2CF9AE}" pid="4" name="_PreviousAdHocReviewCycleID">
    <vt:i4>1365575115</vt:i4>
  </property>
</Properties>
</file>