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83" r:id="rId3"/>
    <p:sldId id="257" r:id="rId4"/>
    <p:sldId id="298" r:id="rId5"/>
    <p:sldId id="282" r:id="rId6"/>
    <p:sldId id="278" r:id="rId7"/>
    <p:sldId id="279" r:id="rId8"/>
    <p:sldId id="280" r:id="rId9"/>
    <p:sldId id="302" r:id="rId10"/>
    <p:sldId id="303" r:id="rId11"/>
    <p:sldId id="304" r:id="rId12"/>
    <p:sldId id="305" r:id="rId13"/>
    <p:sldId id="306"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660"/>
  </p:normalViewPr>
  <p:slideViewPr>
    <p:cSldViewPr snapToGrid="0">
      <p:cViewPr varScale="1">
        <p:scale>
          <a:sx n="46" d="100"/>
          <a:sy n="46" d="100"/>
        </p:scale>
        <p:origin x="840" y="40"/>
      </p:cViewPr>
      <p:guideLst>
        <p:guide orient="horz" pos="2160"/>
        <p:guide pos="2856"/>
      </p:guideLst>
    </p:cSldViewPr>
  </p:slideViewPr>
  <p:notesTextViewPr>
    <p:cViewPr>
      <p:scale>
        <a:sx n="1" d="1"/>
        <a:sy n="1" d="1"/>
      </p:scale>
      <p:origin x="0" y="0"/>
    </p:cViewPr>
  </p:notesTextViewPr>
  <p:sorterViewPr>
    <p:cViewPr>
      <p:scale>
        <a:sx n="89" d="100"/>
        <a:sy n="89" d="100"/>
      </p:scale>
      <p:origin x="0" y="0"/>
    </p:cViewPr>
  </p:sorterViewPr>
  <p:notesViewPr>
    <p:cSldViewPr snapToGrid="0" showGuides="1">
      <p:cViewPr varScale="1">
        <p:scale>
          <a:sx n="51" d="100"/>
          <a:sy n="51" d="100"/>
        </p:scale>
        <p:origin x="269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308238-35F6-46DA-99A6-07C4D4B698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106C17E-457F-4AC5-9435-E0D32408105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B13154-DE24-47A7-AA4B-DD1BFCFC1432}" type="datetimeFigureOut">
              <a:rPr lang="en-US" smtClean="0"/>
              <a:t>7/2/2023</a:t>
            </a:fld>
            <a:endParaRPr lang="en-US" dirty="0"/>
          </a:p>
        </p:txBody>
      </p:sp>
      <p:sp>
        <p:nvSpPr>
          <p:cNvPr id="4" name="Footer Placeholder 3">
            <a:extLst>
              <a:ext uri="{FF2B5EF4-FFF2-40B4-BE49-F238E27FC236}">
                <a16:creationId xmlns:a16="http://schemas.microsoft.com/office/drawing/2014/main" id="{C90706FA-9998-4D14-9F65-C1A5CE7E27B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A1AFA54-6838-4961-96A6-B1CBAC4EC2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805B0D-D34A-4960-AEF4-A71DF86F9C5B}" type="slidenum">
              <a:rPr lang="en-US" smtClean="0"/>
              <a:t>‹#›</a:t>
            </a:fld>
            <a:endParaRPr lang="en-US" dirty="0"/>
          </a:p>
        </p:txBody>
      </p:sp>
    </p:spTree>
    <p:extLst>
      <p:ext uri="{BB962C8B-B14F-4D97-AF65-F5344CB8AC3E}">
        <p14:creationId xmlns:p14="http://schemas.microsoft.com/office/powerpoint/2010/main" val="2216481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DB59E3-1866-4F18-8610-20BC762F116C}" type="datetimeFigureOut">
              <a:rPr lang="en-US" smtClean="0"/>
              <a:t>7/2/2023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7F95C0-462E-45C8-A4F4-0E05C22F9A5A}" type="slidenum">
              <a:rPr lang="en-US" smtClean="0"/>
              <a:t>‹#›</a:t>
            </a:fld>
            <a:endParaRPr lang="en-US"/>
          </a:p>
        </p:txBody>
      </p:sp>
    </p:spTree>
    <p:extLst>
      <p:ext uri="{BB962C8B-B14F-4D97-AF65-F5344CB8AC3E}">
        <p14:creationId xmlns:p14="http://schemas.microsoft.com/office/powerpoint/2010/main" val="3843338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lumMod val="75000"/>
          </a:schemeClr>
        </a:solidFill>
        <a:effectLst/>
      </p:bgPr>
    </p:bg>
    <p:spTree>
      <p:nvGrpSpPr>
        <p:cNvPr id="1" name=""/>
        <p:cNvGrpSpPr/>
        <p:nvPr/>
      </p:nvGrpSpPr>
      <p:grpSpPr>
        <a:xfrm>
          <a:off x="0" y="0"/>
          <a:ext cx="0" cy="0"/>
          <a:chOff x="0" y="0"/>
          <a:chExt cx="0" cy="0"/>
        </a:xfrm>
      </p:grpSpPr>
      <p:pic>
        <p:nvPicPr>
          <p:cNvPr id="4" name="Imag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2627313" cy="423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688" y="2628900"/>
            <a:ext cx="2627312"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13"/>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4389" y="6054725"/>
            <a:ext cx="1741487"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68000" y="2481871"/>
            <a:ext cx="6300000" cy="1265731"/>
          </a:xfrm>
        </p:spPr>
        <p:txBody>
          <a:bodyPr anchor="b">
            <a:spAutoFit/>
          </a:bodyPr>
          <a:lstStyle>
            <a:lvl1pPr>
              <a:lnSpc>
                <a:spcPts val="4500"/>
              </a:lnSpc>
              <a:defRPr sz="4500"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368000" y="3805202"/>
            <a:ext cx="6300000" cy="352233"/>
          </a:xfrm>
        </p:spPr>
        <p:txBody>
          <a:bodyPr>
            <a:spAutoFit/>
          </a:bodyPr>
          <a:lstStyle>
            <a:lvl1pPr marL="0" indent="0" algn="l">
              <a:lnSpc>
                <a:spcPts val="2000"/>
              </a:lnSpc>
              <a:spcBef>
                <a:spcPts val="0"/>
              </a:spcBef>
              <a:buNone/>
              <a:defRPr sz="1800" baseline="0">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3"/>
          <p:cNvSpPr>
            <a:spLocks noGrp="1"/>
          </p:cNvSpPr>
          <p:nvPr>
            <p:ph type="dt" sz="half" idx="10"/>
          </p:nvPr>
        </p:nvSpPr>
        <p:spPr>
          <a:xfrm>
            <a:off x="403226" y="6411916"/>
            <a:ext cx="1166812" cy="244475"/>
          </a:xfrm>
        </p:spPr>
        <p:txBody>
          <a:bodyPr/>
          <a:lstStyle>
            <a:lvl1pPr>
              <a:defRPr>
                <a:solidFill>
                  <a:schemeClr val="tx1"/>
                </a:solidFill>
              </a:defRPr>
            </a:lvl1pPr>
          </a:lstStyle>
          <a:p>
            <a:r>
              <a:rPr lang="en-US">
                <a:solidFill>
                  <a:schemeClr val="bg1"/>
                </a:solidFill>
              </a:rPr>
              <a:t>November 2018</a:t>
            </a:r>
            <a:endParaRPr lang="en-GB" dirty="0">
              <a:solidFill>
                <a:schemeClr val="bg1"/>
              </a:solidFill>
            </a:endParaRPr>
          </a:p>
        </p:txBody>
      </p:sp>
      <p:sp>
        <p:nvSpPr>
          <p:cNvPr id="9" name="Footer Placeholder 4"/>
          <p:cNvSpPr>
            <a:spLocks noGrp="1"/>
          </p:cNvSpPr>
          <p:nvPr>
            <p:ph type="ftr" sz="quarter" idx="11"/>
          </p:nvPr>
        </p:nvSpPr>
        <p:spPr>
          <a:xfrm>
            <a:off x="1570038" y="6413603"/>
            <a:ext cx="4679950" cy="244475"/>
          </a:xfrm>
        </p:spPr>
        <p:txBody>
          <a:bodyPr/>
          <a:lstStyle>
            <a:lvl1pPr>
              <a:defRPr baseline="0">
                <a:solidFill>
                  <a:schemeClr val="bg1"/>
                </a:solidFill>
              </a:defRPr>
            </a:lvl1pPr>
          </a:lstStyle>
          <a:p>
            <a:r>
              <a:rPr lang="en-GB" dirty="0"/>
              <a:t>Africa Academy for Tax and Financial Crime Investigation</a:t>
            </a:r>
          </a:p>
        </p:txBody>
      </p:sp>
      <p:grpSp>
        <p:nvGrpSpPr>
          <p:cNvPr id="12" name="Group 4">
            <a:extLst>
              <a:ext uri="{FF2B5EF4-FFF2-40B4-BE49-F238E27FC236}">
                <a16:creationId xmlns:a16="http://schemas.microsoft.com/office/drawing/2014/main" id="{CDC2867D-09EA-4368-81F5-A68A7F9452D7}"/>
              </a:ext>
            </a:extLst>
          </p:cNvPr>
          <p:cNvGrpSpPr>
            <a:grpSpLocks noChangeAspect="1"/>
          </p:cNvGrpSpPr>
          <p:nvPr/>
        </p:nvGrpSpPr>
        <p:grpSpPr bwMode="auto">
          <a:xfrm>
            <a:off x="511175" y="431800"/>
            <a:ext cx="692150" cy="1439863"/>
            <a:chOff x="322" y="272"/>
            <a:chExt cx="436" cy="907"/>
          </a:xfrm>
        </p:grpSpPr>
        <p:sp>
          <p:nvSpPr>
            <p:cNvPr id="13" name="AutoShape 3">
              <a:extLst>
                <a:ext uri="{FF2B5EF4-FFF2-40B4-BE49-F238E27FC236}">
                  <a16:creationId xmlns:a16="http://schemas.microsoft.com/office/drawing/2014/main" id="{CB13C4FF-55AC-4F0E-92E1-D9DE9F619A9A}"/>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4" name="Freeform 5">
              <a:extLst>
                <a:ext uri="{FF2B5EF4-FFF2-40B4-BE49-F238E27FC236}">
                  <a16:creationId xmlns:a16="http://schemas.microsoft.com/office/drawing/2014/main" id="{880569A9-DD5B-4DC5-8116-B8E79D73EAEA}"/>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6">
              <a:extLst>
                <a:ext uri="{FF2B5EF4-FFF2-40B4-BE49-F238E27FC236}">
                  <a16:creationId xmlns:a16="http://schemas.microsoft.com/office/drawing/2014/main" id="{B2537147-E121-4467-A2BA-2D28E962B530}"/>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 name="Freeform 7">
              <a:extLst>
                <a:ext uri="{FF2B5EF4-FFF2-40B4-BE49-F238E27FC236}">
                  <a16:creationId xmlns:a16="http://schemas.microsoft.com/office/drawing/2014/main" id="{C48876D3-AA47-4FF7-B613-05CB75AE2F0E}"/>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8">
              <a:extLst>
                <a:ext uri="{FF2B5EF4-FFF2-40B4-BE49-F238E27FC236}">
                  <a16:creationId xmlns:a16="http://schemas.microsoft.com/office/drawing/2014/main" id="{C325B22A-93F1-4F70-A23A-EC3C8DDC7030}"/>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pic>
        <p:nvPicPr>
          <p:cNvPr id="5" name="Picture 4">
            <a:extLst>
              <a:ext uri="{FF2B5EF4-FFF2-40B4-BE49-F238E27FC236}">
                <a16:creationId xmlns:a16="http://schemas.microsoft.com/office/drawing/2014/main" id="{F5B6F80E-78F6-4A8E-A1E6-7B14820EA22F}"/>
              </a:ext>
            </a:extLst>
          </p:cNvPr>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455420" y="192062"/>
            <a:ext cx="7688579" cy="1825149"/>
          </a:xfrm>
          <a:prstGeom prst="rect">
            <a:avLst/>
          </a:prstGeom>
          <a:noFill/>
          <a:ln>
            <a:noFill/>
          </a:ln>
        </p:spPr>
      </p:pic>
    </p:spTree>
    <p:extLst>
      <p:ext uri="{BB962C8B-B14F-4D97-AF65-F5344CB8AC3E}">
        <p14:creationId xmlns:p14="http://schemas.microsoft.com/office/powerpoint/2010/main" val="6692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latin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baseline="0">
                <a:solidFill>
                  <a:schemeClr val="bg1"/>
                </a:solidFill>
                <a:latin typeface="Calibri" panose="020F0502020204030204" pitchFamily="34" charset="0"/>
              </a:defRPr>
            </a:lvl1pPr>
            <a:lvl2pPr marL="742950" indent="-285750">
              <a:buClr>
                <a:schemeClr val="tx1"/>
              </a:buClr>
              <a:buFont typeface="Arial" panose="020B0604020202020204" pitchFamily="34" charset="0"/>
              <a:buChar char="•"/>
              <a:defRPr baseline="0">
                <a:solidFill>
                  <a:schemeClr val="bg1"/>
                </a:solidFill>
                <a:latin typeface="Calibri" panose="020F0502020204030204" pitchFamily="34" charset="0"/>
              </a:defRPr>
            </a:lvl2pPr>
            <a:lvl3pPr marL="1143000" indent="-228600">
              <a:buFont typeface="Arial" panose="020B0604020202020204" pitchFamily="34" charset="0"/>
              <a:buChar char="•"/>
              <a:defRPr baseline="0">
                <a:solidFill>
                  <a:schemeClr val="bg1"/>
                </a:solidFill>
                <a:latin typeface="Calibri" panose="020F0502020204030204" pitchFamily="34" charset="0"/>
              </a:defRPr>
            </a:lvl3pPr>
            <a:lvl4pPr marL="1600200" indent="-228600">
              <a:buFont typeface="Arial" panose="020B0604020202020204" pitchFamily="34" charset="0"/>
              <a:buChar char="•"/>
              <a:defRPr baseline="0">
                <a:solidFill>
                  <a:schemeClr val="bg1"/>
                </a:solidFill>
                <a:latin typeface="Calibri" panose="020F0502020204030204" pitchFamily="34" charset="0"/>
              </a:defRPr>
            </a:lvl4pPr>
            <a:lvl5pPr marL="2057400" indent="-228600">
              <a:buFont typeface="Arial" panose="020B0604020202020204" pitchFamily="34" charset="0"/>
              <a:buChar char="•"/>
              <a:defRPr baseline="0">
                <a:solidFill>
                  <a:schemeClr val="bg1"/>
                </a:solidFill>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03226" y="6411915"/>
            <a:ext cx="1199331" cy="244475"/>
          </a:xfrm>
        </p:spPr>
        <p:txBody>
          <a:bodyPr/>
          <a:lstStyle>
            <a:lvl1pPr>
              <a:defRPr baseline="0">
                <a:solidFill>
                  <a:schemeClr val="bg1"/>
                </a:solidFill>
              </a:defRPr>
            </a:lvl1pPr>
          </a:lstStyle>
          <a:p>
            <a:r>
              <a:rPr lang="en-US"/>
              <a:t>November 2018</a:t>
            </a:r>
            <a:endParaRPr lang="en-GB" dirty="0"/>
          </a:p>
        </p:txBody>
      </p:sp>
      <p:sp>
        <p:nvSpPr>
          <p:cNvPr id="5" name="Footer Placeholder 4"/>
          <p:cNvSpPr>
            <a:spLocks noGrp="1"/>
          </p:cNvSpPr>
          <p:nvPr>
            <p:ph type="ftr" sz="quarter" idx="11"/>
          </p:nvPr>
        </p:nvSpPr>
        <p:spPr>
          <a:xfrm>
            <a:off x="1602557" y="6424222"/>
            <a:ext cx="4679950" cy="244475"/>
          </a:xfrm>
        </p:spPr>
        <p:txBody>
          <a:bodyPr/>
          <a:lstStyle>
            <a:lvl1pPr>
              <a:defRPr baseline="0">
                <a:solidFill>
                  <a:schemeClr val="bg1"/>
                </a:solidFill>
              </a:defRPr>
            </a:lvl1pPr>
          </a:lstStyle>
          <a:p>
            <a:r>
              <a:rPr lang="en-US"/>
              <a:t>Africa Academy for Tax and Financial Crime Investigation</a:t>
            </a:r>
            <a:endParaRPr lang="en-GB" dirty="0"/>
          </a:p>
        </p:txBody>
      </p:sp>
      <p:sp>
        <p:nvSpPr>
          <p:cNvPr id="6"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spTree>
    <p:extLst>
      <p:ext uri="{BB962C8B-B14F-4D97-AF65-F5344CB8AC3E}">
        <p14:creationId xmlns:p14="http://schemas.microsoft.com/office/powerpoint/2010/main" val="54793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lumMod val="85000"/>
          </a:schemeClr>
        </a:solidFill>
        <a:effectLst/>
      </p:bgPr>
    </p:bg>
    <p:spTree>
      <p:nvGrpSpPr>
        <p:cNvPr id="1" name=""/>
        <p:cNvGrpSpPr/>
        <p:nvPr/>
      </p:nvGrpSpPr>
      <p:grpSpPr>
        <a:xfrm>
          <a:off x="0" y="0"/>
          <a:ext cx="0" cy="0"/>
          <a:chOff x="0" y="0"/>
          <a:chExt cx="0" cy="0"/>
        </a:xfrm>
      </p:grpSpPr>
      <p:pic>
        <p:nvPicPr>
          <p:cNvPr id="3" name="Imag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60000" y="2919600"/>
            <a:ext cx="6624000" cy="1058400"/>
          </a:xfrm>
        </p:spPr>
        <p:txBody>
          <a:bodyPr/>
          <a:lstStyle>
            <a:lvl1pPr algn="ctr">
              <a:lnSpc>
                <a:spcPts val="3700"/>
              </a:lnSpc>
              <a:defRPr sz="3700" b="0" i="0" cap="all" baseline="0">
                <a:solidFill>
                  <a:schemeClr val="bg1"/>
                </a:solidFill>
                <a:latin typeface="Calibri" panose="020F0502020204030204" pitchFamily="34" charset="0"/>
              </a:defRPr>
            </a:lvl1pPr>
          </a:lstStyle>
          <a:p>
            <a:r>
              <a:rPr lang="en-US"/>
              <a:t>Click to edit Master title style</a:t>
            </a:r>
            <a:endParaRPr lang="en-US" dirty="0"/>
          </a:p>
        </p:txBody>
      </p:sp>
      <p:sp>
        <p:nvSpPr>
          <p:cNvPr id="5" name="Date Placeholder 3"/>
          <p:cNvSpPr>
            <a:spLocks noGrp="1"/>
          </p:cNvSpPr>
          <p:nvPr>
            <p:ph type="dt" sz="half" idx="10"/>
          </p:nvPr>
        </p:nvSpPr>
        <p:spPr>
          <a:xfrm>
            <a:off x="403226" y="6411915"/>
            <a:ext cx="1161623" cy="244475"/>
          </a:xfrm>
        </p:spPr>
        <p:txBody>
          <a:bodyPr/>
          <a:lstStyle>
            <a:lvl1pPr>
              <a:defRPr baseline="0">
                <a:solidFill>
                  <a:schemeClr val="bg1"/>
                </a:solidFill>
              </a:defRPr>
            </a:lvl1pPr>
          </a:lstStyle>
          <a:p>
            <a:r>
              <a:rPr lang="en-US"/>
              <a:t>November 2018</a:t>
            </a:r>
            <a:endParaRPr lang="en-GB" dirty="0"/>
          </a:p>
        </p:txBody>
      </p:sp>
      <p:sp>
        <p:nvSpPr>
          <p:cNvPr id="6" name="Footer Placeholder 4"/>
          <p:cNvSpPr>
            <a:spLocks noGrp="1"/>
          </p:cNvSpPr>
          <p:nvPr>
            <p:ph type="ftr" sz="quarter" idx="11"/>
          </p:nvPr>
        </p:nvSpPr>
        <p:spPr>
          <a:xfrm>
            <a:off x="1564849" y="6411915"/>
            <a:ext cx="4679950" cy="244475"/>
          </a:xfrm>
        </p:spPr>
        <p:txBody>
          <a:bodyPr/>
          <a:lstStyle>
            <a:lvl1pPr>
              <a:defRPr baseline="0">
                <a:solidFill>
                  <a:schemeClr val="bg1"/>
                </a:solidFill>
              </a:defRPr>
            </a:lvl1pPr>
          </a:lstStyle>
          <a:p>
            <a:r>
              <a:rPr lang="en-GB" dirty="0"/>
              <a:t>Africa Academy for Tax and Financial Crime Investigation</a:t>
            </a:r>
          </a:p>
        </p:txBody>
      </p:sp>
      <p:sp>
        <p:nvSpPr>
          <p:cNvPr id="7"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grpSp>
        <p:nvGrpSpPr>
          <p:cNvPr id="14" name="Group 4">
            <a:extLst>
              <a:ext uri="{FF2B5EF4-FFF2-40B4-BE49-F238E27FC236}">
                <a16:creationId xmlns:a16="http://schemas.microsoft.com/office/drawing/2014/main" id="{8C86F674-F7C4-40B8-B313-E8B1A4CD0E36}"/>
              </a:ext>
            </a:extLst>
          </p:cNvPr>
          <p:cNvGrpSpPr>
            <a:grpSpLocks noChangeAspect="1"/>
          </p:cNvGrpSpPr>
          <p:nvPr/>
        </p:nvGrpSpPr>
        <p:grpSpPr bwMode="auto">
          <a:xfrm>
            <a:off x="628772" y="642181"/>
            <a:ext cx="631228" cy="1313128"/>
            <a:chOff x="322" y="272"/>
            <a:chExt cx="436" cy="907"/>
          </a:xfrm>
        </p:grpSpPr>
        <p:sp>
          <p:nvSpPr>
            <p:cNvPr id="15" name="AutoShape 3">
              <a:extLst>
                <a:ext uri="{FF2B5EF4-FFF2-40B4-BE49-F238E27FC236}">
                  <a16:creationId xmlns:a16="http://schemas.microsoft.com/office/drawing/2014/main" id="{E217B0D0-4D81-4DF8-AC17-B07E7A1F3843}"/>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6" name="Freeform 5">
              <a:extLst>
                <a:ext uri="{FF2B5EF4-FFF2-40B4-BE49-F238E27FC236}">
                  <a16:creationId xmlns:a16="http://schemas.microsoft.com/office/drawing/2014/main" id="{72213B58-2A0A-42D9-B87E-C4D3AA14A164}"/>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6">
              <a:extLst>
                <a:ext uri="{FF2B5EF4-FFF2-40B4-BE49-F238E27FC236}">
                  <a16:creationId xmlns:a16="http://schemas.microsoft.com/office/drawing/2014/main" id="{7B5CE501-D098-4463-9404-3BBBD8AD19B4}"/>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 name="Freeform 7">
              <a:extLst>
                <a:ext uri="{FF2B5EF4-FFF2-40B4-BE49-F238E27FC236}">
                  <a16:creationId xmlns:a16="http://schemas.microsoft.com/office/drawing/2014/main" id="{7F2F0A6D-6F78-4C23-9D93-8DAD338B7601}"/>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 name="Freeform 8">
              <a:extLst>
                <a:ext uri="{FF2B5EF4-FFF2-40B4-BE49-F238E27FC236}">
                  <a16:creationId xmlns:a16="http://schemas.microsoft.com/office/drawing/2014/main" id="{6E9303DE-0147-40FB-8E83-89162FC33B9A}"/>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extLst>
      <p:ext uri="{BB962C8B-B14F-4D97-AF65-F5344CB8AC3E}">
        <p14:creationId xmlns:p14="http://schemas.microsoft.com/office/powerpoint/2010/main" val="38527004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schemeClr>
        </a:solidFill>
        <a:effectLst/>
      </p:bgPr>
    </p:bg>
    <p:spTree>
      <p:nvGrpSpPr>
        <p:cNvPr id="1" name=""/>
        <p:cNvGrpSpPr/>
        <p:nvPr/>
      </p:nvGrpSpPr>
      <p:grpSpPr>
        <a:xfrm>
          <a:off x="0" y="0"/>
          <a:ext cx="0" cy="0"/>
          <a:chOff x="0" y="0"/>
          <a:chExt cx="0" cy="0"/>
        </a:xfrm>
      </p:grpSpPr>
      <p:pic>
        <p:nvPicPr>
          <p:cNvPr id="1026" name="Image 9"/>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6"/>
          <p:cNvSpPr>
            <a:spLocks noChangeArrowheads="1"/>
          </p:cNvSpPr>
          <p:nvPr/>
        </p:nvSpPr>
        <p:spPr bwMode="auto">
          <a:xfrm>
            <a:off x="503239" y="1306513"/>
            <a:ext cx="8154987" cy="0"/>
          </a:xfrm>
          <a:prstGeom prst="rect">
            <a:avLst/>
          </a:prstGeom>
          <a:noFill/>
          <a:ln w="6350" algn="ctr">
            <a:solidFill>
              <a:schemeClr val="tx1"/>
            </a:solidFill>
            <a:miter lim="800000"/>
            <a:headEnd/>
            <a:tailEnd/>
          </a:ln>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fr-FR" altLang="en-US" sz="2000" dirty="0">
              <a:latin typeface="Helvetica 65 Medium"/>
            </a:endParaRPr>
          </a:p>
        </p:txBody>
      </p:sp>
      <p:sp>
        <p:nvSpPr>
          <p:cNvPr id="1028" name="Title Placeholder 1"/>
          <p:cNvSpPr>
            <a:spLocks noGrp="1"/>
          </p:cNvSpPr>
          <p:nvPr>
            <p:ph type="title"/>
          </p:nvPr>
        </p:nvSpPr>
        <p:spPr bwMode="auto">
          <a:xfrm>
            <a:off x="1079500" y="238125"/>
            <a:ext cx="74168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dirty="0"/>
              <a:t>Click to </a:t>
            </a:r>
            <a:r>
              <a:rPr lang="fr-FR" altLang="en-US" dirty="0" err="1"/>
              <a:t>edit</a:t>
            </a:r>
            <a:r>
              <a:rPr lang="fr-FR" altLang="en-US" dirty="0"/>
              <a:t> Slide </a:t>
            </a:r>
            <a:r>
              <a:rPr lang="fr-FR" altLang="en-US" dirty="0" err="1"/>
              <a:t>title</a:t>
            </a:r>
            <a:br>
              <a:rPr lang="fr-FR" altLang="en-US" dirty="0"/>
            </a:br>
            <a:r>
              <a:rPr lang="fr-FR" altLang="en-US" dirty="0"/>
              <a:t>Slide </a:t>
            </a:r>
            <a:r>
              <a:rPr lang="fr-FR" altLang="en-US" dirty="0" err="1"/>
              <a:t>title</a:t>
            </a:r>
            <a:r>
              <a:rPr lang="fr-FR" altLang="en-US" dirty="0"/>
              <a:t> can </a:t>
            </a:r>
            <a:r>
              <a:rPr lang="fr-FR" altLang="en-US" dirty="0" err="1"/>
              <a:t>be</a:t>
            </a:r>
            <a:r>
              <a:rPr lang="fr-FR" altLang="en-US" dirty="0"/>
              <a:t> </a:t>
            </a:r>
            <a:r>
              <a:rPr lang="fr-FR" altLang="en-US" dirty="0" err="1"/>
              <a:t>extended</a:t>
            </a:r>
            <a:r>
              <a:rPr lang="fr-FR" altLang="en-US" dirty="0"/>
              <a:t> to </a:t>
            </a:r>
            <a:r>
              <a:rPr lang="fr-FR" altLang="en-US" dirty="0" err="1"/>
              <a:t>two</a:t>
            </a:r>
            <a:r>
              <a:rPr lang="fr-FR" altLang="en-US" dirty="0"/>
              <a:t> </a:t>
            </a:r>
            <a:r>
              <a:rPr lang="fr-FR" altLang="en-US" dirty="0" err="1"/>
              <a:t>lines</a:t>
            </a:r>
            <a:endParaRPr lang="en-US" altLang="en-US" dirty="0"/>
          </a:p>
        </p:txBody>
      </p:sp>
      <p:sp>
        <p:nvSpPr>
          <p:cNvPr id="1029" name="Text Placeholder 2"/>
          <p:cNvSpPr>
            <a:spLocks noGrp="1"/>
          </p:cNvSpPr>
          <p:nvPr>
            <p:ph type="body" idx="1"/>
          </p:nvPr>
        </p:nvSpPr>
        <p:spPr bwMode="auto">
          <a:xfrm>
            <a:off x="468314" y="1600202"/>
            <a:ext cx="82184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dirty="0"/>
              <a:t>Cliquez pour modifier les styles du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US" altLang="en-US" dirty="0"/>
          </a:p>
        </p:txBody>
      </p:sp>
      <p:sp>
        <p:nvSpPr>
          <p:cNvPr id="4" name="Date Placeholder 3"/>
          <p:cNvSpPr>
            <a:spLocks noGrp="1"/>
          </p:cNvSpPr>
          <p:nvPr>
            <p:ph type="dt" sz="half" idx="2"/>
          </p:nvPr>
        </p:nvSpPr>
        <p:spPr>
          <a:xfrm>
            <a:off x="403226" y="6411915"/>
            <a:ext cx="900113" cy="244475"/>
          </a:xfrm>
          <a:prstGeom prst="rect">
            <a:avLst/>
          </a:prstGeom>
        </p:spPr>
        <p:txBody>
          <a:bodyPr vert="horz" lIns="91440" tIns="45720" rIns="91440" bIns="45720" rtlCol="0" anchor="t" anchorCtr="0"/>
          <a:lstStyle>
            <a:lvl1pPr algn="l">
              <a:defRPr sz="1000" baseline="0">
                <a:solidFill>
                  <a:schemeClr val="tx1"/>
                </a:solidFill>
                <a:latin typeface="Arial"/>
              </a:defRPr>
            </a:lvl1pPr>
          </a:lstStyle>
          <a:p>
            <a:r>
              <a:rPr lang="en-US"/>
              <a:t>November 2018</a:t>
            </a:r>
            <a:endParaRPr lang="en-GB" dirty="0"/>
          </a:p>
        </p:txBody>
      </p:sp>
      <p:sp>
        <p:nvSpPr>
          <p:cNvPr id="5" name="Footer Placeholder 4"/>
          <p:cNvSpPr>
            <a:spLocks noGrp="1"/>
          </p:cNvSpPr>
          <p:nvPr>
            <p:ph type="ftr" sz="quarter" idx="3"/>
          </p:nvPr>
        </p:nvSpPr>
        <p:spPr>
          <a:xfrm>
            <a:off x="1368426" y="6411915"/>
            <a:ext cx="4679950" cy="244475"/>
          </a:xfrm>
          <a:prstGeom prst="rect">
            <a:avLst/>
          </a:prstGeom>
        </p:spPr>
        <p:txBody>
          <a:bodyPr vert="horz" lIns="91440" tIns="45720" rIns="91440" bIns="45720" rtlCol="0" anchor="t" anchorCtr="0"/>
          <a:lstStyle>
            <a:lvl1pPr algn="l">
              <a:defRPr sz="1000" kern="1200" baseline="0">
                <a:solidFill>
                  <a:schemeClr val="tx1"/>
                </a:solidFill>
                <a:latin typeface="Arial"/>
              </a:defRPr>
            </a:lvl1pPr>
          </a:lstStyle>
          <a:p>
            <a:r>
              <a:rPr lang="en-US"/>
              <a:t>Africa Academy for Tax and Financial Crime Investigation</a:t>
            </a:r>
            <a:endParaRPr lang="en-GB" dirty="0"/>
          </a:p>
        </p:txBody>
      </p:sp>
      <p:sp>
        <p:nvSpPr>
          <p:cNvPr id="6" name="Slide Number Placeholder 5"/>
          <p:cNvSpPr>
            <a:spLocks noGrp="1"/>
          </p:cNvSpPr>
          <p:nvPr>
            <p:ph type="sldNum" sz="quarter" idx="4"/>
          </p:nvPr>
        </p:nvSpPr>
        <p:spPr>
          <a:xfrm>
            <a:off x="8640763" y="6411915"/>
            <a:ext cx="341312" cy="244475"/>
          </a:xfrm>
          <a:prstGeom prst="rect">
            <a:avLst/>
          </a:prstGeom>
        </p:spPr>
        <p:txBody>
          <a:bodyPr vert="horz" wrap="none" lIns="91440" tIns="45720" rIns="91440" bIns="45720" numCol="1" anchor="t" anchorCtr="0" compatLnSpc="1">
            <a:prstTxWarp prst="textNoShape">
              <a:avLst/>
            </a:prstTxWarp>
          </a:bodyPr>
          <a:lstStyle>
            <a:lvl1pPr algn="r">
              <a:defRPr sz="1000">
                <a:solidFill>
                  <a:srgbClr val="006299"/>
                </a:solidFill>
                <a:latin typeface="Arial" pitchFamily="34" charset="0"/>
              </a:defRPr>
            </a:lvl1pPr>
          </a:lstStyle>
          <a:p>
            <a:fld id="{941AA2AD-4ABD-40E1-928E-6C7D7FF4C282}" type="slidenum">
              <a:rPr lang="en-GB" smtClean="0"/>
              <a:t>‹#›</a:t>
            </a:fld>
            <a:endParaRPr lang="en-GB" dirty="0"/>
          </a:p>
        </p:txBody>
      </p:sp>
      <p:grpSp>
        <p:nvGrpSpPr>
          <p:cNvPr id="10" name="Group 4">
            <a:extLst>
              <a:ext uri="{FF2B5EF4-FFF2-40B4-BE49-F238E27FC236}">
                <a16:creationId xmlns:a16="http://schemas.microsoft.com/office/drawing/2014/main" id="{077FA898-5220-4D56-8670-FDCA6BC951DB}"/>
              </a:ext>
            </a:extLst>
          </p:cNvPr>
          <p:cNvGrpSpPr>
            <a:grpSpLocks noChangeAspect="1"/>
          </p:cNvGrpSpPr>
          <p:nvPr/>
        </p:nvGrpSpPr>
        <p:grpSpPr bwMode="auto">
          <a:xfrm>
            <a:off x="372196" y="201610"/>
            <a:ext cx="506806" cy="1054296"/>
            <a:chOff x="322" y="272"/>
            <a:chExt cx="436" cy="907"/>
          </a:xfrm>
        </p:grpSpPr>
        <p:sp>
          <p:nvSpPr>
            <p:cNvPr id="11" name="AutoShape 3">
              <a:extLst>
                <a:ext uri="{FF2B5EF4-FFF2-40B4-BE49-F238E27FC236}">
                  <a16:creationId xmlns:a16="http://schemas.microsoft.com/office/drawing/2014/main" id="{4670841D-A184-4C91-B468-0EF45824627E}"/>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5">
              <a:extLst>
                <a:ext uri="{FF2B5EF4-FFF2-40B4-BE49-F238E27FC236}">
                  <a16:creationId xmlns:a16="http://schemas.microsoft.com/office/drawing/2014/main" id="{39BC3780-2645-4F96-B167-35CBE975EF61}"/>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 name="Freeform 6">
              <a:extLst>
                <a:ext uri="{FF2B5EF4-FFF2-40B4-BE49-F238E27FC236}">
                  <a16:creationId xmlns:a16="http://schemas.microsoft.com/office/drawing/2014/main" id="{01AE440F-BCA1-40C3-8889-EA39A3D3DC36}"/>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 name="Freeform 7">
              <a:extLst>
                <a:ext uri="{FF2B5EF4-FFF2-40B4-BE49-F238E27FC236}">
                  <a16:creationId xmlns:a16="http://schemas.microsoft.com/office/drawing/2014/main" id="{D17E375C-E75C-417D-B202-F8088A3E5ADB}"/>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8">
              <a:extLst>
                <a:ext uri="{FF2B5EF4-FFF2-40B4-BE49-F238E27FC236}">
                  <a16:creationId xmlns:a16="http://schemas.microsoft.com/office/drawing/2014/main" id="{73CF473C-BB5C-464B-87F8-AAE659EEE7A9}"/>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rtl="0" eaLnBrk="1" fontAlgn="base" hangingPunct="1">
        <a:spcBef>
          <a:spcPct val="0"/>
        </a:spcBef>
        <a:spcAft>
          <a:spcPct val="0"/>
        </a:spcAft>
        <a:defRPr sz="3200" kern="1200" baseline="0">
          <a:solidFill>
            <a:schemeClr val="bg1"/>
          </a:solidFill>
          <a:latin typeface="Calibri" panose="020F0502020204030204" pitchFamily="34" charset="0"/>
          <a:ea typeface="+mj-ea"/>
          <a:cs typeface="+mj-cs"/>
        </a:defRPr>
      </a:lvl1pPr>
      <a:lvl2pPr algn="l" rtl="0" eaLnBrk="1" fontAlgn="base" hangingPunct="1">
        <a:spcBef>
          <a:spcPct val="0"/>
        </a:spcBef>
        <a:spcAft>
          <a:spcPct val="0"/>
        </a:spcAft>
        <a:defRPr sz="3200">
          <a:solidFill>
            <a:schemeClr val="tx1"/>
          </a:solidFill>
          <a:latin typeface="Arial" pitchFamily="34" charset="0"/>
        </a:defRPr>
      </a:lvl2pPr>
      <a:lvl3pPr algn="l" rtl="0" eaLnBrk="1" fontAlgn="base" hangingPunct="1">
        <a:spcBef>
          <a:spcPct val="0"/>
        </a:spcBef>
        <a:spcAft>
          <a:spcPct val="0"/>
        </a:spcAft>
        <a:defRPr sz="3200">
          <a:solidFill>
            <a:schemeClr val="tx1"/>
          </a:solidFill>
          <a:latin typeface="Arial" pitchFamily="34" charset="0"/>
        </a:defRPr>
      </a:lvl3pPr>
      <a:lvl4pPr algn="l" rtl="0" eaLnBrk="1" fontAlgn="base" hangingPunct="1">
        <a:spcBef>
          <a:spcPct val="0"/>
        </a:spcBef>
        <a:spcAft>
          <a:spcPct val="0"/>
        </a:spcAft>
        <a:defRPr sz="3200">
          <a:solidFill>
            <a:schemeClr val="tx1"/>
          </a:solidFill>
          <a:latin typeface="Arial" pitchFamily="34" charset="0"/>
        </a:defRPr>
      </a:lvl4pPr>
      <a:lvl5pPr algn="l" rtl="0" eaLnBrk="1" fontAlgn="base" hangingPunct="1">
        <a:spcBef>
          <a:spcPct val="0"/>
        </a:spcBef>
        <a:spcAft>
          <a:spcPct val="0"/>
        </a:spcAft>
        <a:defRPr sz="3200">
          <a:solidFill>
            <a:schemeClr val="tx1"/>
          </a:solidFill>
          <a:latin typeface="Arial" pitchFamily="34" charset="0"/>
        </a:defRPr>
      </a:lvl5pPr>
      <a:lvl6pPr marL="457200" algn="l" rtl="0" eaLnBrk="1" fontAlgn="base" hangingPunct="1">
        <a:spcBef>
          <a:spcPct val="0"/>
        </a:spcBef>
        <a:spcAft>
          <a:spcPct val="0"/>
        </a:spcAft>
        <a:defRPr sz="3200">
          <a:solidFill>
            <a:schemeClr val="tx1"/>
          </a:solidFill>
          <a:latin typeface="Arial" pitchFamily="34" charset="0"/>
        </a:defRPr>
      </a:lvl6pPr>
      <a:lvl7pPr marL="914400" algn="l" rtl="0" eaLnBrk="1" fontAlgn="base" hangingPunct="1">
        <a:spcBef>
          <a:spcPct val="0"/>
        </a:spcBef>
        <a:spcAft>
          <a:spcPct val="0"/>
        </a:spcAft>
        <a:defRPr sz="3200">
          <a:solidFill>
            <a:schemeClr val="tx1"/>
          </a:solidFill>
          <a:latin typeface="Arial" pitchFamily="34" charset="0"/>
        </a:defRPr>
      </a:lvl7pPr>
      <a:lvl8pPr marL="1371600" algn="l" rtl="0" eaLnBrk="1" fontAlgn="base" hangingPunct="1">
        <a:spcBef>
          <a:spcPct val="0"/>
        </a:spcBef>
        <a:spcAft>
          <a:spcPct val="0"/>
        </a:spcAft>
        <a:defRPr sz="3200">
          <a:solidFill>
            <a:schemeClr val="tx1"/>
          </a:solidFill>
          <a:latin typeface="Arial" pitchFamily="34" charset="0"/>
        </a:defRPr>
      </a:lvl8pPr>
      <a:lvl9pPr marL="1828800" algn="l" rtl="0" eaLnBrk="1" fontAlgn="base" hangingPunct="1">
        <a:spcBef>
          <a:spcPct val="0"/>
        </a:spcBef>
        <a:spcAft>
          <a:spcPct val="0"/>
        </a:spcAft>
        <a:defRPr sz="3200">
          <a:solidFill>
            <a:schemeClr val="tx1"/>
          </a:solidFill>
          <a:latin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baseline="0">
          <a:solidFill>
            <a:schemeClr val="bg1"/>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chemeClr val="tx1"/>
        </a:buClr>
        <a:buFont typeface="Arial" pitchFamily="34" charset="0"/>
        <a:buChar char="–"/>
        <a:defRPr sz="2800" kern="1200" baseline="0">
          <a:solidFill>
            <a:schemeClr val="bg1"/>
          </a:solidFill>
          <a:latin typeface="Calibri" panose="020F0502020204030204" pitchFamily="34"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baseline="0">
          <a:solidFill>
            <a:schemeClr val="bg1"/>
          </a:solidFill>
          <a:latin typeface="Calibri" panose="020F0502020204030204" pitchFamily="34"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9584" y="5354083"/>
            <a:ext cx="6300000" cy="605294"/>
          </a:xfrm>
        </p:spPr>
        <p:txBody>
          <a:bodyPr/>
          <a:lstStyle/>
          <a:p>
            <a:r>
              <a:rPr lang="en-US" b="1" dirty="0"/>
              <a:t>Douglas Sloan</a:t>
            </a:r>
          </a:p>
          <a:p>
            <a:r>
              <a:rPr lang="en-US" b="1" dirty="0"/>
              <a:t>July 2023</a:t>
            </a:r>
          </a:p>
        </p:txBody>
      </p:sp>
      <p:sp>
        <p:nvSpPr>
          <p:cNvPr id="4" name="Title 2"/>
          <p:cNvSpPr>
            <a:spLocks noGrp="1"/>
          </p:cNvSpPr>
          <p:nvPr>
            <p:ph type="ctrTitle"/>
          </p:nvPr>
        </p:nvSpPr>
        <p:spPr>
          <a:xfrm>
            <a:off x="298579" y="3154450"/>
            <a:ext cx="8584163" cy="1210588"/>
          </a:xfrm>
        </p:spPr>
        <p:txBody>
          <a:bodyPr/>
          <a:lstStyle/>
          <a:p>
            <a:pPr algn="ctr"/>
            <a:r>
              <a:rPr lang="en-US" sz="3200" b="1" dirty="0"/>
              <a:t>Production Orders/Subpoenas Prepared for Banks &amp; Other Financial Institutions</a:t>
            </a:r>
            <a:endParaRPr lang="en-US" sz="2800" b="1" dirty="0"/>
          </a:p>
        </p:txBody>
      </p:sp>
    </p:spTree>
    <p:extLst>
      <p:ext uri="{BB962C8B-B14F-4D97-AF65-F5344CB8AC3E}">
        <p14:creationId xmlns:p14="http://schemas.microsoft.com/office/powerpoint/2010/main" val="986882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sz="2800" dirty="0">
                <a:latin typeface="+mn-lt"/>
              </a:rPr>
              <a:t>What to add in your production order and how to phrase it (from the banker’s perspective)….</a:t>
            </a:r>
            <a:endParaRPr lang="en-US" sz="2800" dirty="0"/>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10</a:t>
            </a:fld>
            <a:endParaRPr lang="en-GB" dirty="0"/>
          </a:p>
        </p:txBody>
      </p:sp>
      <p:sp>
        <p:nvSpPr>
          <p:cNvPr id="5" name="Content Placeholder 6">
            <a:extLst>
              <a:ext uri="{FF2B5EF4-FFF2-40B4-BE49-F238E27FC236}">
                <a16:creationId xmlns:a16="http://schemas.microsoft.com/office/drawing/2014/main" id="{37E576B4-D039-CC2C-15FA-A6AFDEA29DC8}"/>
              </a:ext>
            </a:extLst>
          </p:cNvPr>
          <p:cNvSpPr>
            <a:spLocks noGrp="1"/>
          </p:cNvSpPr>
          <p:nvPr>
            <p:ph idx="1"/>
          </p:nvPr>
        </p:nvSpPr>
        <p:spPr>
          <a:xfrm>
            <a:off x="468313" y="1600200"/>
            <a:ext cx="8218487" cy="4525963"/>
          </a:xfrm>
        </p:spPr>
        <p:txBody>
          <a:bodyPr/>
          <a:lstStyle/>
          <a:p>
            <a:pPr marL="502920" indent="-502920">
              <a:defRPr/>
            </a:pPr>
            <a:r>
              <a:rPr lang="en-US" sz="2200" dirty="0">
                <a:solidFill>
                  <a:srgbClr val="000000"/>
                </a:solidFill>
              </a:rPr>
              <a:t>Ask for any copies of contracts, invoices, and other agreements between the target and any other person or entity.</a:t>
            </a:r>
          </a:p>
          <a:p>
            <a:pPr marL="502920" indent="-502920">
              <a:defRPr/>
            </a:pPr>
            <a:r>
              <a:rPr lang="en-US" sz="2200" dirty="0">
                <a:solidFill>
                  <a:srgbClr val="000000"/>
                </a:solidFill>
              </a:rPr>
              <a:t>Ask for names of all current and previous relationship managers and their previous contact persons.  </a:t>
            </a:r>
          </a:p>
          <a:p>
            <a:pPr marL="502920" indent="-502920">
              <a:defRPr/>
            </a:pPr>
            <a:r>
              <a:rPr lang="en-US" sz="2200" dirty="0">
                <a:solidFill>
                  <a:srgbClr val="000000"/>
                </a:solidFill>
              </a:rPr>
              <a:t>Ask for emails and telephone records related to the names, name variations, and account numbers</a:t>
            </a:r>
          </a:p>
          <a:p>
            <a:pPr marL="502920" indent="-502920">
              <a:defRPr/>
            </a:pPr>
            <a:r>
              <a:rPr lang="en-US" sz="2200" dirty="0">
                <a:solidFill>
                  <a:srgbClr val="000000"/>
                </a:solidFill>
              </a:rPr>
              <a:t>Copies of all monitoring alerts, internal investigations, dispositions, internal reports, etc.</a:t>
            </a:r>
          </a:p>
          <a:p>
            <a:pPr marL="502920" indent="-502920">
              <a:defRPr/>
            </a:pPr>
            <a:r>
              <a:rPr lang="en-US" sz="2200" dirty="0">
                <a:solidFill>
                  <a:srgbClr val="000000"/>
                </a:solidFill>
              </a:rPr>
              <a:t>Copies of all internal reports, management information reports, memos, notes, and names associated and involved in all such meetings and communication. </a:t>
            </a:r>
          </a:p>
          <a:p>
            <a:pPr marL="502920" indent="-502920">
              <a:defRPr/>
            </a:pPr>
            <a:r>
              <a:rPr lang="en-US" sz="2200" dirty="0">
                <a:solidFill>
                  <a:srgbClr val="000000"/>
                </a:solidFill>
              </a:rPr>
              <a:t>Any and all communication pertaining to the names, name variations, account numbers, and persons associated with such communication.  </a:t>
            </a:r>
          </a:p>
        </p:txBody>
      </p:sp>
    </p:spTree>
    <p:extLst>
      <p:ext uri="{BB962C8B-B14F-4D97-AF65-F5344CB8AC3E}">
        <p14:creationId xmlns:p14="http://schemas.microsoft.com/office/powerpoint/2010/main" val="2751884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dirty="0"/>
              <a:t>Asset Seizures</a:t>
            </a:r>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11</a:t>
            </a:fld>
            <a:endParaRPr lang="en-GB" dirty="0"/>
          </a:p>
        </p:txBody>
      </p:sp>
      <p:sp>
        <p:nvSpPr>
          <p:cNvPr id="5" name="Content Placeholder 2">
            <a:extLst>
              <a:ext uri="{FF2B5EF4-FFF2-40B4-BE49-F238E27FC236}">
                <a16:creationId xmlns:a16="http://schemas.microsoft.com/office/drawing/2014/main" id="{7B9EAF15-0C13-1EF5-6F44-C134F71D1585}"/>
              </a:ext>
            </a:extLst>
          </p:cNvPr>
          <p:cNvSpPr>
            <a:spLocks noGrp="1"/>
          </p:cNvSpPr>
          <p:nvPr>
            <p:ph idx="1"/>
          </p:nvPr>
        </p:nvSpPr>
        <p:spPr>
          <a:xfrm>
            <a:off x="468313" y="1600200"/>
            <a:ext cx="8218487" cy="4525963"/>
          </a:xfrm>
        </p:spPr>
        <p:txBody>
          <a:bodyPr/>
          <a:lstStyle/>
          <a:p>
            <a:r>
              <a:rPr lang="en-US" dirty="0"/>
              <a:t>Who to serve</a:t>
            </a:r>
          </a:p>
          <a:p>
            <a:r>
              <a:rPr lang="en-US" dirty="0"/>
              <a:t>Who and how to hit (how much, how long)</a:t>
            </a:r>
          </a:p>
          <a:p>
            <a:r>
              <a:rPr lang="en-US" dirty="0"/>
              <a:t>How to phrase</a:t>
            </a:r>
          </a:p>
          <a:p>
            <a:r>
              <a:rPr lang="en-US" dirty="0"/>
              <a:t>Other considerations (active trading; margins)</a:t>
            </a:r>
          </a:p>
        </p:txBody>
      </p:sp>
    </p:spTree>
    <p:extLst>
      <p:ext uri="{BB962C8B-B14F-4D97-AF65-F5344CB8AC3E}">
        <p14:creationId xmlns:p14="http://schemas.microsoft.com/office/powerpoint/2010/main" val="4102605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sz="3200" dirty="0">
                <a:latin typeface="+mn-lt"/>
              </a:rPr>
              <a:t>Asset Seizure Orders – Considerations and Common Problems</a:t>
            </a:r>
            <a:endParaRPr lang="en-US" dirty="0"/>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12</a:t>
            </a:fld>
            <a:endParaRPr lang="en-GB" dirty="0"/>
          </a:p>
        </p:txBody>
      </p:sp>
      <p:sp>
        <p:nvSpPr>
          <p:cNvPr id="5" name="Content Placeholder 2">
            <a:extLst>
              <a:ext uri="{FF2B5EF4-FFF2-40B4-BE49-F238E27FC236}">
                <a16:creationId xmlns:a16="http://schemas.microsoft.com/office/drawing/2014/main" id="{DD6284CE-5138-F0AB-E822-BB8A74B9C64C}"/>
              </a:ext>
            </a:extLst>
          </p:cNvPr>
          <p:cNvSpPr txBox="1">
            <a:spLocks noGrp="1"/>
          </p:cNvSpPr>
          <p:nvPr>
            <p:ph idx="1"/>
          </p:nvPr>
        </p:nvSpPr>
        <p:spPr>
          <a:xfrm>
            <a:off x="468313" y="1600200"/>
            <a:ext cx="8218487" cy="4525963"/>
          </a:xfrm>
          <a:prstGeom prst="rect">
            <a:avLst/>
          </a:prstGeom>
        </p:spPr>
        <p:txBody>
          <a:bodyPr>
            <a:normAutofit fontScale="92500" lnSpcReduction="10000"/>
          </a:bodyPr>
          <a:lstStyle>
            <a:lvl1pPr algn="l" rtl="0" eaLnBrk="0" fontAlgn="base" hangingPunct="0">
              <a:spcBef>
                <a:spcPts val="300"/>
              </a:spcBef>
              <a:spcAft>
                <a:spcPts val="300"/>
              </a:spcAft>
              <a:defRPr sz="2200" kern="1200">
                <a:solidFill>
                  <a:srgbClr val="0092D0"/>
                </a:solidFill>
                <a:latin typeface="+mn-lt"/>
                <a:ea typeface="ＭＳ Ｐゴシック" pitchFamily="-109" charset="-128"/>
                <a:cs typeface="ＭＳ Ｐゴシック" pitchFamily="-109" charset="-128"/>
              </a:defRPr>
            </a:lvl1pPr>
            <a:lvl2pPr algn="l" rtl="0" eaLnBrk="0" fontAlgn="base" hangingPunct="0">
              <a:spcBef>
                <a:spcPts val="300"/>
              </a:spcBef>
              <a:spcAft>
                <a:spcPts val="300"/>
              </a:spcAft>
              <a:defRPr sz="2200" kern="1200">
                <a:solidFill>
                  <a:schemeClr val="tx1"/>
                </a:solidFill>
                <a:latin typeface="+mn-lt"/>
                <a:ea typeface="ＭＳ Ｐゴシック" pitchFamily="-109" charset="-128"/>
              </a:defRPr>
            </a:lvl2pPr>
            <a:lvl3pPr marL="447675" indent="-442913" algn="l" rtl="0" eaLnBrk="0" fontAlgn="base" hangingPunct="0">
              <a:spcBef>
                <a:spcPts val="300"/>
              </a:spcBef>
              <a:spcAft>
                <a:spcPts val="300"/>
              </a:spcAft>
              <a:buFont typeface="Arial" charset="0"/>
              <a:buChar char="—"/>
              <a:defRPr sz="2200" kern="1200">
                <a:solidFill>
                  <a:schemeClr val="tx1"/>
                </a:solidFill>
                <a:latin typeface="+mn-lt"/>
                <a:ea typeface="ＭＳ Ｐゴシック" pitchFamily="-109" charset="-128"/>
              </a:defRPr>
            </a:lvl3pPr>
            <a:lvl4pPr marL="895350" indent="-442913"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4pPr>
            <a:lvl5pPr marL="1343025" indent="-447675"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5pPr>
            <a:lvl6pPr marL="1301711"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6pPr>
            <a:lvl7pPr marL="1806276"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7pPr>
            <a:lvl8pPr marL="2310842"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8pPr>
            <a:lvl9pPr marL="2815408"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9pPr>
          </a:lstStyle>
          <a:p>
            <a:pPr marL="0" indent="0">
              <a:buNone/>
              <a:defRPr/>
            </a:pPr>
            <a:r>
              <a:rPr lang="en-US" dirty="0">
                <a:solidFill>
                  <a:srgbClr val="000000"/>
                </a:solidFill>
              </a:rPr>
              <a:t>Many of the elements of what to seize in the asset seizure order are similar to the phrasing of what is required in a production order.   But there are additional challenges as well, including but not limited to:</a:t>
            </a:r>
          </a:p>
          <a:p>
            <a:pPr marL="377190" indent="-377190">
              <a:defRPr/>
            </a:pPr>
            <a:r>
              <a:rPr lang="en-US" dirty="0">
                <a:solidFill>
                  <a:srgbClr val="000000"/>
                </a:solidFill>
              </a:rPr>
              <a:t>Who to Serve Asset Seizure Orders</a:t>
            </a:r>
          </a:p>
          <a:p>
            <a:pPr marL="377190" indent="-377190">
              <a:defRPr/>
            </a:pPr>
            <a:r>
              <a:rPr lang="en-US" dirty="0">
                <a:solidFill>
                  <a:srgbClr val="000000"/>
                </a:solidFill>
              </a:rPr>
              <a:t>Types of Seizures (e.g. to Seize or Freeze)</a:t>
            </a:r>
          </a:p>
          <a:p>
            <a:pPr marL="377190" indent="-377190">
              <a:defRPr/>
            </a:pPr>
            <a:r>
              <a:rPr lang="en-US" dirty="0">
                <a:solidFill>
                  <a:srgbClr val="000000"/>
                </a:solidFill>
              </a:rPr>
              <a:t>Timing is critical – Seize the assets before they are moved out of accounts and out of reach.  One partial solution:  serve seizure orders by surprise, effective immediately and upon all financial institutions at the same time.</a:t>
            </a:r>
          </a:p>
          <a:p>
            <a:pPr>
              <a:defRPr/>
            </a:pPr>
            <a:r>
              <a:rPr lang="en-US" dirty="0">
                <a:solidFill>
                  <a:srgbClr val="000000"/>
                </a:solidFill>
              </a:rPr>
              <a:t>Common problem 1. What if you are not sure?   </a:t>
            </a:r>
          </a:p>
          <a:p>
            <a:pPr>
              <a:defRPr/>
            </a:pPr>
            <a:r>
              <a:rPr lang="en-US" dirty="0">
                <a:solidFill>
                  <a:srgbClr val="000000"/>
                </a:solidFill>
              </a:rPr>
              <a:t>Common problem 2.  Which assets to seize if there is a limit and the assets held exceed the limit. </a:t>
            </a:r>
          </a:p>
          <a:p>
            <a:pPr>
              <a:defRPr/>
            </a:pPr>
            <a:r>
              <a:rPr lang="en-US" dirty="0">
                <a:solidFill>
                  <a:srgbClr val="000000"/>
                </a:solidFill>
              </a:rPr>
              <a:t>Common problem 3.  Solution to be determined:  What to do with securities held on margin, accounts actively managed by owner and/or financial institution? </a:t>
            </a:r>
          </a:p>
          <a:p>
            <a:pPr marL="377190" indent="-377190">
              <a:defRPr/>
            </a:pPr>
            <a:endParaRPr lang="en-US" dirty="0">
              <a:solidFill>
                <a:srgbClr val="000000"/>
              </a:solidFill>
            </a:endParaRPr>
          </a:p>
        </p:txBody>
      </p:sp>
    </p:spTree>
    <p:extLst>
      <p:ext uri="{BB962C8B-B14F-4D97-AF65-F5344CB8AC3E}">
        <p14:creationId xmlns:p14="http://schemas.microsoft.com/office/powerpoint/2010/main" val="1602587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sz="2800" dirty="0">
                <a:latin typeface="+mn-lt"/>
              </a:rPr>
              <a:t>What to add in your seizure order and how to phrase it (from the banker’s perspective)….</a:t>
            </a:r>
            <a:endParaRPr lang="en-US" sz="2800" dirty="0"/>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13</a:t>
            </a:fld>
            <a:endParaRPr lang="en-GB" dirty="0"/>
          </a:p>
        </p:txBody>
      </p:sp>
      <p:sp>
        <p:nvSpPr>
          <p:cNvPr id="6" name="Content Placeholder 6">
            <a:extLst>
              <a:ext uri="{FF2B5EF4-FFF2-40B4-BE49-F238E27FC236}">
                <a16:creationId xmlns:a16="http://schemas.microsoft.com/office/drawing/2014/main" id="{1E611897-70EE-E429-8D7E-753FF0EB18AE}"/>
              </a:ext>
            </a:extLst>
          </p:cNvPr>
          <p:cNvSpPr txBox="1">
            <a:spLocks/>
          </p:cNvSpPr>
          <p:nvPr/>
        </p:nvSpPr>
        <p:spPr bwMode="auto">
          <a:xfrm>
            <a:off x="51832" y="1746010"/>
            <a:ext cx="9040336" cy="4788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Font typeface="Arial" panose="020B0604020202020204" pitchFamily="34" charset="0"/>
              <a:buChar char="•"/>
              <a:defRPr sz="3200" kern="1200" baseline="0">
                <a:solidFill>
                  <a:schemeClr val="bg1"/>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chemeClr val="tx1"/>
              </a:buClr>
              <a:buFont typeface="Arial" panose="020B0604020202020204" pitchFamily="34" charset="0"/>
              <a:buChar char="•"/>
              <a:defRPr sz="2800" kern="1200" baseline="0">
                <a:solidFill>
                  <a:schemeClr val="bg1"/>
                </a:solidFill>
                <a:latin typeface="Calibri" panose="020F0502020204030204" pitchFamily="34" charset="0"/>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baseline="0">
                <a:solidFill>
                  <a:schemeClr val="bg1"/>
                </a:solidFill>
                <a:latin typeface="Calibri" panose="020F0502020204030204" pitchFamily="34" charset="0"/>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baseline="0">
                <a:solidFill>
                  <a:schemeClr val="bg1"/>
                </a:solidFill>
                <a:latin typeface="Calibri" panose="020F0502020204030204" pitchFamily="34" charset="0"/>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baseline="0">
                <a:solidFill>
                  <a:schemeClr val="bg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02920" indent="-502920">
              <a:defRPr/>
            </a:pPr>
            <a:r>
              <a:rPr lang="en-US" sz="2200" dirty="0">
                <a:solidFill>
                  <a:srgbClr val="000000"/>
                </a:solidFill>
              </a:rPr>
              <a:t>Names and name variations</a:t>
            </a:r>
          </a:p>
          <a:p>
            <a:pPr marL="502920" indent="-502920">
              <a:defRPr/>
            </a:pPr>
            <a:r>
              <a:rPr lang="en-US" sz="2200" dirty="0">
                <a:solidFill>
                  <a:srgbClr val="000000"/>
                </a:solidFill>
              </a:rPr>
              <a:t>Separate names from account numbers</a:t>
            </a:r>
          </a:p>
          <a:p>
            <a:pPr marL="502920" indent="-502920">
              <a:defRPr/>
            </a:pPr>
            <a:r>
              <a:rPr lang="en-US" sz="2200" dirty="0">
                <a:solidFill>
                  <a:srgbClr val="000000"/>
                </a:solidFill>
              </a:rPr>
              <a:t>“You are directed to seize any and all accounts owned or controlled directly or indirectly or for the direct or indirect benefit of the following name or name variations, or other names known by your institution to be linked or reference to the same person or persons, and the following account numbers:”  (insert names, name variations, etc, separately)</a:t>
            </a:r>
          </a:p>
          <a:p>
            <a:pPr marL="502920" indent="-502920">
              <a:defRPr/>
            </a:pPr>
            <a:r>
              <a:rPr lang="en-US" sz="2200" dirty="0">
                <a:solidFill>
                  <a:srgbClr val="000000"/>
                </a:solidFill>
              </a:rPr>
              <a:t>Sometimes assets seized are open ended and sometimes there are parameters to the extent that assets must be seized, so please indicate.  In cases of the latter, indicate time period and/or up to a maximum value if so ordered, for example, “ From the date of this order and continuing through the next 10 business days, you are instructed to seize all assets described above up to an amount of $50 million.”</a:t>
            </a:r>
          </a:p>
          <a:p>
            <a:pPr marL="502920" indent="-502920">
              <a:defRPr/>
            </a:pPr>
            <a:r>
              <a:rPr lang="en-US" sz="2200" dirty="0">
                <a:solidFill>
                  <a:srgbClr val="000000"/>
                </a:solidFill>
              </a:rPr>
              <a:t>Indicate that questions pertaining to assets to be seized, amounts, etc should be directed to [Name and title and contact info].</a:t>
            </a:r>
          </a:p>
        </p:txBody>
      </p:sp>
    </p:spTree>
    <p:extLst>
      <p:ext uri="{BB962C8B-B14F-4D97-AF65-F5344CB8AC3E}">
        <p14:creationId xmlns:p14="http://schemas.microsoft.com/office/powerpoint/2010/main" val="1606968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6"/>
          <p:cNvSpPr>
            <a:spLocks noGrp="1"/>
          </p:cNvSpPr>
          <p:nvPr>
            <p:ph idx="1"/>
          </p:nvPr>
        </p:nvSpPr>
        <p:spPr/>
        <p:txBody>
          <a:bodyPr/>
          <a:lstStyle/>
          <a:p>
            <a:pPr marL="4762" lvl="2" indent="0" algn="ctr">
              <a:buNone/>
            </a:pPr>
            <a:endParaRPr lang="en-GB" dirty="0">
              <a:solidFill>
                <a:srgbClr val="0018A8"/>
              </a:solidFill>
              <a:ea typeface="ＭＳ Ｐゴシック" pitchFamily="34" charset="-128"/>
            </a:endParaRP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Douglas A. Sloan</a:t>
            </a:r>
          </a:p>
          <a:p>
            <a:pPr marL="4762" lvl="2" indent="0" algn="ctr">
              <a:buNone/>
            </a:pPr>
            <a:r>
              <a:rPr lang="en-GB" dirty="0">
                <a:solidFill>
                  <a:srgbClr val="0018A8"/>
                </a:solidFill>
                <a:ea typeface="ＭＳ Ｐゴシック" pitchFamily="34" charset="-128"/>
              </a:rPr>
              <a:t>President</a:t>
            </a:r>
          </a:p>
          <a:p>
            <a:pPr marL="4762" lvl="2" indent="0" algn="ctr">
              <a:buNone/>
            </a:pPr>
            <a:r>
              <a:rPr lang="en-GB" dirty="0">
                <a:solidFill>
                  <a:srgbClr val="0018A8"/>
                </a:solidFill>
                <a:ea typeface="ＭＳ Ｐゴシック" pitchFamily="34" charset="-128"/>
              </a:rPr>
              <a:t>Catamount Huntsman</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DASloan@outlook.com</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+1-917-565-7695</a:t>
            </a:r>
          </a:p>
        </p:txBody>
      </p:sp>
      <p:sp>
        <p:nvSpPr>
          <p:cNvPr id="5" name="Title 13"/>
          <p:cNvSpPr>
            <a:spLocks noGrp="1"/>
          </p:cNvSpPr>
          <p:nvPr>
            <p:ph type="title"/>
          </p:nvPr>
        </p:nvSpPr>
        <p:spPr>
          <a:xfrm>
            <a:off x="1067143" y="284205"/>
            <a:ext cx="7416800" cy="872791"/>
          </a:xfrm>
        </p:spPr>
        <p:txBody>
          <a:bodyPr/>
          <a:lstStyle/>
          <a:p>
            <a:r>
              <a:rPr lang="en-GB" sz="2800" dirty="0"/>
              <a:t>If you are interested in exploring the possibilities for collaboration and strengthening your abilities…</a:t>
            </a:r>
          </a:p>
        </p:txBody>
      </p:sp>
      <p:sp>
        <p:nvSpPr>
          <p:cNvPr id="2" name="Slide Number Placeholder 1">
            <a:extLst>
              <a:ext uri="{FF2B5EF4-FFF2-40B4-BE49-F238E27FC236}">
                <a16:creationId xmlns:a16="http://schemas.microsoft.com/office/drawing/2014/main" id="{85C8FD63-7236-4697-9C09-67588B5531E5}"/>
              </a:ext>
            </a:extLst>
          </p:cNvPr>
          <p:cNvSpPr>
            <a:spLocks noGrp="1"/>
          </p:cNvSpPr>
          <p:nvPr>
            <p:ph type="sldNum" sz="quarter" idx="12"/>
          </p:nvPr>
        </p:nvSpPr>
        <p:spPr/>
        <p:txBody>
          <a:bodyPr/>
          <a:lstStyle/>
          <a:p>
            <a:fld id="{941AA2AD-4ABD-40E1-928E-6C7D7FF4C282}" type="slidenum">
              <a:rPr lang="en-GB" smtClean="0"/>
              <a:t>14</a:t>
            </a:fld>
            <a:endParaRPr lang="en-GB" dirty="0"/>
          </a:p>
        </p:txBody>
      </p:sp>
    </p:spTree>
    <p:extLst>
      <p:ext uri="{BB962C8B-B14F-4D97-AF65-F5344CB8AC3E}">
        <p14:creationId xmlns:p14="http://schemas.microsoft.com/office/powerpoint/2010/main" val="3611147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Topics</a:t>
            </a:r>
          </a:p>
        </p:txBody>
      </p:sp>
      <p:sp>
        <p:nvSpPr>
          <p:cNvPr id="4" name="Content Placeholder 2"/>
          <p:cNvSpPr txBox="1">
            <a:spLocks noGrp="1"/>
          </p:cNvSpPr>
          <p:nvPr>
            <p:ph idx="1"/>
          </p:nvPr>
        </p:nvSpPr>
        <p:spPr>
          <a:xfrm>
            <a:off x="486975" y="1730831"/>
            <a:ext cx="8218487" cy="4525963"/>
          </a:xfrm>
          <a:prstGeom prst="rect">
            <a:avLst/>
          </a:prstGeom>
        </p:spPr>
        <p:txBody>
          <a:bodyPr/>
          <a:lstStyle>
            <a:lvl1pPr algn="l" rtl="0" eaLnBrk="0" fontAlgn="base" hangingPunct="0">
              <a:spcBef>
                <a:spcPts val="300"/>
              </a:spcBef>
              <a:spcAft>
                <a:spcPts val="300"/>
              </a:spcAft>
              <a:defRPr sz="2200" kern="1200">
                <a:solidFill>
                  <a:srgbClr val="0092D0"/>
                </a:solidFill>
                <a:latin typeface="+mn-lt"/>
                <a:ea typeface="ＭＳ Ｐゴシック" pitchFamily="-109" charset="-128"/>
                <a:cs typeface="ＭＳ Ｐゴシック" pitchFamily="-109" charset="-128"/>
              </a:defRPr>
            </a:lvl1pPr>
            <a:lvl2pPr algn="l" rtl="0" eaLnBrk="0" fontAlgn="base" hangingPunct="0">
              <a:spcBef>
                <a:spcPts val="300"/>
              </a:spcBef>
              <a:spcAft>
                <a:spcPts val="300"/>
              </a:spcAft>
              <a:defRPr sz="2200" kern="1200">
                <a:solidFill>
                  <a:schemeClr val="tx1"/>
                </a:solidFill>
                <a:latin typeface="+mn-lt"/>
                <a:ea typeface="ＭＳ Ｐゴシック" pitchFamily="-109" charset="-128"/>
              </a:defRPr>
            </a:lvl2pPr>
            <a:lvl3pPr marL="447675" indent="-442913" algn="l" rtl="0" eaLnBrk="0" fontAlgn="base" hangingPunct="0">
              <a:spcBef>
                <a:spcPts val="300"/>
              </a:spcBef>
              <a:spcAft>
                <a:spcPts val="300"/>
              </a:spcAft>
              <a:buFont typeface="Arial" charset="0"/>
              <a:buChar char="—"/>
              <a:defRPr sz="2200" kern="1200">
                <a:solidFill>
                  <a:schemeClr val="tx1"/>
                </a:solidFill>
                <a:latin typeface="+mn-lt"/>
                <a:ea typeface="ＭＳ Ｐゴシック" pitchFamily="-109" charset="-128"/>
              </a:defRPr>
            </a:lvl3pPr>
            <a:lvl4pPr marL="895350" indent="-442913"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4pPr>
            <a:lvl5pPr marL="1343025" indent="-447675"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5pPr>
            <a:lvl6pPr marL="1301711"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6pPr>
            <a:lvl7pPr marL="1806276"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7pPr>
            <a:lvl8pPr marL="2310842"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8pPr>
            <a:lvl9pPr marL="2815408"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9pPr>
          </a:lstStyle>
          <a:p>
            <a:pPr marL="342900" indent="-342900" defTabSz="914400">
              <a:buFont typeface="Arial" panose="020B0604020202020204" pitchFamily="34" charset="0"/>
              <a:buChar char="•"/>
              <a:defRPr/>
            </a:pPr>
            <a:endParaRPr lang="en-US" dirty="0">
              <a:solidFill>
                <a:srgbClr val="000000"/>
              </a:solidFill>
            </a:endParaRPr>
          </a:p>
          <a:p>
            <a:pPr marL="342900" indent="-342900" defTabSz="914400">
              <a:buFont typeface="Arial" panose="020B0604020202020204" pitchFamily="34" charset="0"/>
              <a:buChar char="•"/>
              <a:defRPr/>
            </a:pPr>
            <a:r>
              <a:rPr lang="en-US" dirty="0">
                <a:solidFill>
                  <a:srgbClr val="000000"/>
                </a:solidFill>
              </a:rPr>
              <a:t>Subpoenas from the bankers’ perspective.</a:t>
            </a:r>
          </a:p>
          <a:p>
            <a:pPr marL="342900" indent="-342900" defTabSz="914400">
              <a:buFont typeface="Arial" panose="020B0604020202020204" pitchFamily="34" charset="0"/>
              <a:buChar char="•"/>
              <a:defRPr/>
            </a:pPr>
            <a:r>
              <a:rPr lang="en-US" dirty="0">
                <a:solidFill>
                  <a:srgbClr val="000000"/>
                </a:solidFill>
              </a:rPr>
              <a:t>Working in collaboration with overseas law enforcement and banks</a:t>
            </a:r>
          </a:p>
          <a:p>
            <a:pPr marL="342900" indent="-342900" defTabSz="914400">
              <a:buFont typeface="Arial" panose="020B0604020202020204" pitchFamily="34" charset="0"/>
              <a:buChar char="•"/>
              <a:defRPr/>
            </a:pPr>
            <a:r>
              <a:rPr lang="en-US" dirty="0">
                <a:solidFill>
                  <a:srgbClr val="000000"/>
                </a:solidFill>
              </a:rPr>
              <a:t>Advantages and disadvantages of subpoenas</a:t>
            </a:r>
          </a:p>
          <a:p>
            <a:pPr marL="342900" indent="-342900" defTabSz="914400">
              <a:buFont typeface="Arial" panose="020B0604020202020204" pitchFamily="34" charset="0"/>
              <a:buChar char="•"/>
              <a:defRPr/>
            </a:pPr>
            <a:r>
              <a:rPr lang="en-US" dirty="0">
                <a:solidFill>
                  <a:srgbClr val="000000"/>
                </a:solidFill>
              </a:rPr>
              <a:t>Working with the Bankers</a:t>
            </a:r>
          </a:p>
          <a:p>
            <a:pPr marL="342900" indent="-342900" defTabSz="914400">
              <a:buFont typeface="Arial" panose="020B0604020202020204" pitchFamily="34" charset="0"/>
              <a:buChar char="•"/>
              <a:defRPr/>
            </a:pPr>
            <a:r>
              <a:rPr lang="en-US" dirty="0">
                <a:solidFill>
                  <a:srgbClr val="000000"/>
                </a:solidFill>
              </a:rPr>
              <a:t>What to add in your subpoena and how to phrase info requests</a:t>
            </a:r>
          </a:p>
          <a:p>
            <a:pPr marL="342900" indent="-342900" defTabSz="914400">
              <a:buFont typeface="Arial" panose="020B0604020202020204" pitchFamily="34" charset="0"/>
              <a:buChar char="•"/>
              <a:defRPr/>
            </a:pPr>
            <a:r>
              <a:rPr lang="en-US" dirty="0">
                <a:solidFill>
                  <a:srgbClr val="000000"/>
                </a:solidFill>
              </a:rPr>
              <a:t>Asset Seizures</a:t>
            </a:r>
          </a:p>
          <a:p>
            <a:pPr defTabSz="914400">
              <a:defRPr/>
            </a:pPr>
            <a:endParaRPr lang="en-US" dirty="0"/>
          </a:p>
        </p:txBody>
      </p:sp>
      <p:sp>
        <p:nvSpPr>
          <p:cNvPr id="3" name="Slide Number Placeholder 2">
            <a:extLst>
              <a:ext uri="{FF2B5EF4-FFF2-40B4-BE49-F238E27FC236}">
                <a16:creationId xmlns:a16="http://schemas.microsoft.com/office/drawing/2014/main" id="{9C7FC8F5-6EE5-4BD6-A24E-816169851971}"/>
              </a:ext>
            </a:extLst>
          </p:cNvPr>
          <p:cNvSpPr>
            <a:spLocks noGrp="1"/>
          </p:cNvSpPr>
          <p:nvPr>
            <p:ph type="sldNum" sz="quarter" idx="12"/>
          </p:nvPr>
        </p:nvSpPr>
        <p:spPr/>
        <p:txBody>
          <a:bodyPr/>
          <a:lstStyle/>
          <a:p>
            <a:fld id="{941AA2AD-4ABD-40E1-928E-6C7D7FF4C282}" type="slidenum">
              <a:rPr lang="en-GB" smtClean="0"/>
              <a:t>2</a:t>
            </a:fld>
            <a:endParaRPr lang="en-GB" dirty="0"/>
          </a:p>
        </p:txBody>
      </p:sp>
    </p:spTree>
    <p:extLst>
      <p:ext uri="{BB962C8B-B14F-4D97-AF65-F5344CB8AC3E}">
        <p14:creationId xmlns:p14="http://schemas.microsoft.com/office/powerpoint/2010/main" val="33044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Subpoenas from the Bankers Perspective</a:t>
            </a:r>
          </a:p>
        </p:txBody>
      </p:sp>
      <p:sp>
        <p:nvSpPr>
          <p:cNvPr id="4" name="Content Placeholder 6"/>
          <p:cNvSpPr>
            <a:spLocks noGrp="1"/>
          </p:cNvSpPr>
          <p:nvPr>
            <p:ph idx="1"/>
          </p:nvPr>
        </p:nvSpPr>
        <p:spPr/>
        <p:txBody>
          <a:bodyPr/>
          <a:lstStyle/>
          <a:p>
            <a:pPr algn="just">
              <a:defRPr/>
            </a:pPr>
            <a:r>
              <a:rPr lang="en-US" sz="2800" dirty="0">
                <a:solidFill>
                  <a:srgbClr val="000000"/>
                </a:solidFill>
              </a:rPr>
              <a:t>The issuance of a subpoena (a.k.a production order) varies depending on the jurisdiction.  The best advice for writing and issuing subpoenas is often from seasoned prosecutors.</a:t>
            </a:r>
          </a:p>
          <a:p>
            <a:pPr marL="0" indent="0" algn="just">
              <a:buNone/>
              <a:defRPr/>
            </a:pPr>
            <a:endParaRPr lang="en-US" sz="2800" dirty="0">
              <a:solidFill>
                <a:srgbClr val="000000"/>
              </a:solidFill>
            </a:endParaRPr>
          </a:p>
          <a:p>
            <a:pPr marL="457200" indent="-457200" algn="just">
              <a:buFont typeface="Arial" panose="020B0604020202020204" pitchFamily="34" charset="0"/>
              <a:buChar char="•"/>
              <a:defRPr/>
            </a:pPr>
            <a:r>
              <a:rPr lang="en-US" sz="2800" dirty="0">
                <a:solidFill>
                  <a:srgbClr val="000000"/>
                </a:solidFill>
              </a:rPr>
              <a:t>However, the perspective of the banker, who receives subpoenas is also important to understand in order to maximize the scope, breadth and depth of information you want to receive (information to use as evidence or information to expand the investigation).   </a:t>
            </a:r>
          </a:p>
        </p:txBody>
      </p:sp>
      <p:sp>
        <p:nvSpPr>
          <p:cNvPr id="3" name="Slide Number Placeholder 2">
            <a:extLst>
              <a:ext uri="{FF2B5EF4-FFF2-40B4-BE49-F238E27FC236}">
                <a16:creationId xmlns:a16="http://schemas.microsoft.com/office/drawing/2014/main" id="{9214F61B-C8D0-4569-A18C-ABE4C7C8A052}"/>
              </a:ext>
            </a:extLst>
          </p:cNvPr>
          <p:cNvSpPr>
            <a:spLocks noGrp="1"/>
          </p:cNvSpPr>
          <p:nvPr>
            <p:ph type="sldNum" sz="quarter" idx="12"/>
          </p:nvPr>
        </p:nvSpPr>
        <p:spPr/>
        <p:txBody>
          <a:bodyPr/>
          <a:lstStyle/>
          <a:p>
            <a:fld id="{941AA2AD-4ABD-40E1-928E-6C7D7FF4C282}" type="slidenum">
              <a:rPr lang="en-GB" smtClean="0"/>
              <a:t>3</a:t>
            </a:fld>
            <a:endParaRPr lang="en-GB" dirty="0"/>
          </a:p>
        </p:txBody>
      </p:sp>
    </p:spTree>
    <p:extLst>
      <p:ext uri="{BB962C8B-B14F-4D97-AF65-F5344CB8AC3E}">
        <p14:creationId xmlns:p14="http://schemas.microsoft.com/office/powerpoint/2010/main" val="153530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dirty="0"/>
              <a:t>Writing effective Production Orders </a:t>
            </a:r>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4</a:t>
            </a:fld>
            <a:endParaRPr lang="en-GB" dirty="0"/>
          </a:p>
        </p:txBody>
      </p:sp>
      <p:sp>
        <p:nvSpPr>
          <p:cNvPr id="5" name="Content Placeholder 2">
            <a:extLst>
              <a:ext uri="{FF2B5EF4-FFF2-40B4-BE49-F238E27FC236}">
                <a16:creationId xmlns:a16="http://schemas.microsoft.com/office/drawing/2014/main" id="{A3A7A6B8-8BE1-9DD2-1A0B-98EBCF1B8B08}"/>
              </a:ext>
            </a:extLst>
          </p:cNvPr>
          <p:cNvSpPr>
            <a:spLocks noGrp="1"/>
          </p:cNvSpPr>
          <p:nvPr>
            <p:ph idx="1"/>
          </p:nvPr>
        </p:nvSpPr>
        <p:spPr>
          <a:xfrm>
            <a:off x="468313" y="1600200"/>
            <a:ext cx="8218487" cy="4525963"/>
          </a:xfrm>
        </p:spPr>
        <p:txBody>
          <a:bodyPr/>
          <a:lstStyle/>
          <a:p>
            <a:pPr lvl="1" indent="-377190">
              <a:defRPr/>
            </a:pPr>
            <a:r>
              <a:rPr lang="en-US" dirty="0"/>
              <a:t>Just because a lawyer can write a good subpoena, doesn’t mean she/he knows the financial system.</a:t>
            </a:r>
          </a:p>
          <a:p>
            <a:pPr lvl="1" indent="-377190">
              <a:defRPr/>
            </a:pPr>
            <a:r>
              <a:rPr lang="en-US" dirty="0"/>
              <a:t>Just because a banker knows his business, doesn’t mean he is going to understand the subpoena.  </a:t>
            </a:r>
          </a:p>
          <a:p>
            <a:pPr lvl="2" indent="-377190">
              <a:defRPr/>
            </a:pPr>
            <a:r>
              <a:rPr lang="en-US" sz="2420" dirty="0">
                <a:solidFill>
                  <a:srgbClr val="000000"/>
                </a:solidFill>
              </a:rPr>
              <a:t>Make sure you know what you want before you write the subpoena.  </a:t>
            </a:r>
          </a:p>
          <a:p>
            <a:pPr lvl="2" indent="-377190">
              <a:defRPr/>
            </a:pPr>
            <a:r>
              <a:rPr lang="en-US" sz="2420" dirty="0">
                <a:solidFill>
                  <a:srgbClr val="000000"/>
                </a:solidFill>
              </a:rPr>
              <a:t>Then write it in a manner that the banker will understand. </a:t>
            </a:r>
          </a:p>
          <a:p>
            <a:pPr lvl="2" indent="-377190">
              <a:defRPr/>
            </a:pPr>
            <a:r>
              <a:rPr lang="en-US" sz="2420" dirty="0">
                <a:solidFill>
                  <a:srgbClr val="000000"/>
                </a:solidFill>
              </a:rPr>
              <a:t>Make sure it is specific and well structured with little means for interpretation (or escape from compliance)</a:t>
            </a:r>
          </a:p>
          <a:p>
            <a:pPr marL="0" indent="0">
              <a:buNone/>
            </a:pPr>
            <a:endParaRPr lang="en-US" dirty="0"/>
          </a:p>
        </p:txBody>
      </p:sp>
    </p:spTree>
    <p:extLst>
      <p:ext uri="{BB962C8B-B14F-4D97-AF65-F5344CB8AC3E}">
        <p14:creationId xmlns:p14="http://schemas.microsoft.com/office/powerpoint/2010/main" val="2762180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 Enforcement &amp; Bank Collaboration</a:t>
            </a:r>
          </a:p>
        </p:txBody>
      </p:sp>
      <p:sp>
        <p:nvSpPr>
          <p:cNvPr id="4" name="Content Placeholder 2"/>
          <p:cNvSpPr txBox="1">
            <a:spLocks noGrp="1"/>
          </p:cNvSpPr>
          <p:nvPr>
            <p:ph idx="1"/>
          </p:nvPr>
        </p:nvSpPr>
        <p:spPr>
          <a:xfrm>
            <a:off x="462756" y="1333265"/>
            <a:ext cx="8218487" cy="4525963"/>
          </a:xfrm>
          <a:prstGeom prst="rect">
            <a:avLst/>
          </a:prstGeom>
        </p:spPr>
        <p:txBody>
          <a:bodyPr/>
          <a:lstStyle>
            <a:lvl1pPr algn="l" rtl="0" eaLnBrk="0" fontAlgn="base" hangingPunct="0">
              <a:spcBef>
                <a:spcPts val="300"/>
              </a:spcBef>
              <a:spcAft>
                <a:spcPts val="300"/>
              </a:spcAft>
              <a:defRPr sz="2200" kern="1200">
                <a:solidFill>
                  <a:srgbClr val="0092D0"/>
                </a:solidFill>
                <a:latin typeface="+mn-lt"/>
                <a:ea typeface="ＭＳ Ｐゴシック" pitchFamily="-109" charset="-128"/>
                <a:cs typeface="ＭＳ Ｐゴシック" pitchFamily="-109" charset="-128"/>
              </a:defRPr>
            </a:lvl1pPr>
            <a:lvl2pPr algn="l" rtl="0" eaLnBrk="0" fontAlgn="base" hangingPunct="0">
              <a:spcBef>
                <a:spcPts val="300"/>
              </a:spcBef>
              <a:spcAft>
                <a:spcPts val="300"/>
              </a:spcAft>
              <a:defRPr sz="2200" kern="1200">
                <a:solidFill>
                  <a:schemeClr val="tx1"/>
                </a:solidFill>
                <a:latin typeface="+mn-lt"/>
                <a:ea typeface="ＭＳ Ｐゴシック" pitchFamily="-109" charset="-128"/>
              </a:defRPr>
            </a:lvl2pPr>
            <a:lvl3pPr marL="447675" indent="-442913" algn="l" rtl="0" eaLnBrk="0" fontAlgn="base" hangingPunct="0">
              <a:spcBef>
                <a:spcPts val="300"/>
              </a:spcBef>
              <a:spcAft>
                <a:spcPts val="300"/>
              </a:spcAft>
              <a:buFont typeface="Arial" charset="0"/>
              <a:buChar char="—"/>
              <a:defRPr sz="2200" kern="1200">
                <a:solidFill>
                  <a:schemeClr val="tx1"/>
                </a:solidFill>
                <a:latin typeface="+mn-lt"/>
                <a:ea typeface="ＭＳ Ｐゴシック" pitchFamily="-109" charset="-128"/>
              </a:defRPr>
            </a:lvl3pPr>
            <a:lvl4pPr marL="895350" indent="-442913"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4pPr>
            <a:lvl5pPr marL="1343025" indent="-447675" algn="l" rtl="0" eaLnBrk="0" fontAlgn="base" hangingPunct="0">
              <a:spcBef>
                <a:spcPts val="300"/>
              </a:spcBef>
              <a:spcAft>
                <a:spcPts val="300"/>
              </a:spcAft>
              <a:buFont typeface="Arial" charset="0"/>
              <a:buChar char="—"/>
              <a:defRPr sz="2000" kern="1200">
                <a:solidFill>
                  <a:schemeClr val="tx1"/>
                </a:solidFill>
                <a:latin typeface="+mn-lt"/>
                <a:ea typeface="ＭＳ Ｐゴシック" pitchFamily="-109" charset="-128"/>
              </a:defRPr>
            </a:lvl5pPr>
            <a:lvl6pPr marL="1301711"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6pPr>
            <a:lvl7pPr marL="1806276"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7pPr>
            <a:lvl8pPr marL="2310842"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8pPr>
            <a:lvl9pPr marL="2815408" indent="-196220" algn="l" rtl="0" eaLnBrk="1" fontAlgn="base" hangingPunct="1">
              <a:spcBef>
                <a:spcPct val="10000"/>
              </a:spcBef>
              <a:spcAft>
                <a:spcPct val="10000"/>
              </a:spcAft>
              <a:buClr>
                <a:schemeClr val="tx2"/>
              </a:buClr>
              <a:buFont typeface="Arial" charset="0"/>
              <a:buChar char="-"/>
              <a:defRPr sz="1500">
                <a:solidFill>
                  <a:schemeClr val="tx1"/>
                </a:solidFill>
                <a:latin typeface="+mn-lt"/>
              </a:defRPr>
            </a:lvl9pPr>
          </a:lstStyle>
          <a:p>
            <a:pPr marL="342900" indent="-342900" defTabSz="914400">
              <a:buFont typeface="Arial" panose="020B0604020202020204" pitchFamily="34" charset="0"/>
              <a:buChar char="•"/>
              <a:defRPr/>
            </a:pPr>
            <a:r>
              <a:rPr lang="en-US" dirty="0">
                <a:solidFill>
                  <a:srgbClr val="000000"/>
                </a:solidFill>
              </a:rPr>
              <a:t>Who to Serve &amp; with What (MLATs; Subpoenas; Egmont; Interpol)</a:t>
            </a:r>
          </a:p>
          <a:p>
            <a:pPr lvl="1" indent="-342900">
              <a:defRPr/>
            </a:pPr>
            <a:r>
              <a:rPr lang="en-US" dirty="0">
                <a:solidFill>
                  <a:srgbClr val="000000"/>
                </a:solidFill>
              </a:rPr>
              <a:t>Which Government? (what info do you want?) </a:t>
            </a:r>
          </a:p>
          <a:p>
            <a:pPr lvl="1" indent="-342900">
              <a:defRPr/>
            </a:pPr>
            <a:r>
              <a:rPr lang="en-US" dirty="0">
                <a:solidFill>
                  <a:srgbClr val="000000"/>
                </a:solidFill>
              </a:rPr>
              <a:t>Who in the US? (Fed, CHiPs, Money Center Banks)</a:t>
            </a:r>
          </a:p>
          <a:p>
            <a:pPr marL="342900" indent="-342900" defTabSz="914400">
              <a:buFont typeface="Arial" panose="020B0604020202020204" pitchFamily="34" charset="0"/>
              <a:buChar char="•"/>
              <a:defRPr/>
            </a:pPr>
            <a:r>
              <a:rPr lang="en-US" dirty="0">
                <a:solidFill>
                  <a:srgbClr val="000000"/>
                </a:solidFill>
              </a:rPr>
              <a:t>Each bank is different</a:t>
            </a:r>
          </a:p>
          <a:p>
            <a:pPr marL="342900" indent="-342900" defTabSz="914400">
              <a:buFont typeface="Arial" panose="020B0604020202020204" pitchFamily="34" charset="0"/>
              <a:buChar char="•"/>
              <a:defRPr/>
            </a:pPr>
            <a:r>
              <a:rPr lang="en-US" dirty="0">
                <a:solidFill>
                  <a:srgbClr val="000000"/>
                </a:solidFill>
              </a:rPr>
              <a:t>Negotiating scope, date ranges, and timing of production delivery</a:t>
            </a:r>
          </a:p>
          <a:p>
            <a:pPr marL="342900" indent="-342900" defTabSz="914400">
              <a:buFont typeface="Arial" panose="020B0604020202020204" pitchFamily="34" charset="0"/>
              <a:buChar char="•"/>
              <a:defRPr/>
            </a:pPr>
            <a:r>
              <a:rPr lang="en-US" dirty="0">
                <a:solidFill>
                  <a:srgbClr val="000000"/>
                </a:solidFill>
              </a:rPr>
              <a:t>Serving subpoenas and bank SAR filing</a:t>
            </a:r>
          </a:p>
          <a:p>
            <a:pPr marL="342900" indent="-342900" defTabSz="914400">
              <a:buFont typeface="Arial" panose="020B0604020202020204" pitchFamily="34" charset="0"/>
              <a:buChar char="•"/>
              <a:defRPr/>
            </a:pPr>
            <a:r>
              <a:rPr lang="en-US" dirty="0">
                <a:solidFill>
                  <a:srgbClr val="000000"/>
                </a:solidFill>
              </a:rPr>
              <a:t>Using bank connections to obtain information overseas (pros and cons)</a:t>
            </a:r>
          </a:p>
          <a:p>
            <a:pPr marL="342900" indent="-342900" defTabSz="914400">
              <a:buFont typeface="Arial" panose="020B0604020202020204" pitchFamily="34" charset="0"/>
              <a:buChar char="•"/>
              <a:defRPr/>
            </a:pPr>
            <a:r>
              <a:rPr lang="en-US" dirty="0">
                <a:solidFill>
                  <a:srgbClr val="000000"/>
                </a:solidFill>
              </a:rPr>
              <a:t>Asset Seizure Orders</a:t>
            </a:r>
          </a:p>
          <a:p>
            <a:pPr marL="342900" indent="-342900" defTabSz="914400">
              <a:buFont typeface="Arial" panose="020B0604020202020204" pitchFamily="34" charset="0"/>
              <a:buChar char="•"/>
              <a:defRPr/>
            </a:pPr>
            <a:r>
              <a:rPr lang="en-US" dirty="0">
                <a:solidFill>
                  <a:srgbClr val="000000"/>
                </a:solidFill>
              </a:rPr>
              <a:t>Working in collaboration with overseas law enforcement and banks</a:t>
            </a:r>
          </a:p>
          <a:p>
            <a:pPr marL="342900" indent="-342900" defTabSz="914400">
              <a:buFont typeface="Arial" panose="020B0604020202020204" pitchFamily="34" charset="0"/>
              <a:buChar char="•"/>
              <a:defRPr/>
            </a:pPr>
            <a:r>
              <a:rPr lang="en-US" dirty="0">
                <a:solidFill>
                  <a:srgbClr val="000000"/>
                </a:solidFill>
              </a:rPr>
              <a:t>“Keep Open” letters</a:t>
            </a:r>
          </a:p>
          <a:p>
            <a:pPr marL="342900" indent="-342900" defTabSz="914400">
              <a:buFont typeface="Arial" panose="020B0604020202020204" pitchFamily="34" charset="0"/>
              <a:buChar char="•"/>
              <a:defRPr/>
            </a:pPr>
            <a:r>
              <a:rPr lang="en-US" dirty="0">
                <a:solidFill>
                  <a:srgbClr val="000000"/>
                </a:solidFill>
              </a:rPr>
              <a:t>Supporting undercover operations (e.g. stings)</a:t>
            </a:r>
          </a:p>
          <a:p>
            <a:pPr marL="342900" indent="-342900" defTabSz="914400">
              <a:buFont typeface="Arial" panose="020B0604020202020204" pitchFamily="34" charset="0"/>
              <a:buChar char="•"/>
              <a:defRPr/>
            </a:pPr>
            <a:r>
              <a:rPr lang="en-US" dirty="0">
                <a:solidFill>
                  <a:srgbClr val="000000"/>
                </a:solidFill>
              </a:rPr>
              <a:t>Law Enforcement working together</a:t>
            </a:r>
          </a:p>
          <a:p>
            <a:pPr defTabSz="914400">
              <a:defRPr/>
            </a:pPr>
            <a:endParaRPr lang="en-US" dirty="0"/>
          </a:p>
        </p:txBody>
      </p:sp>
      <p:sp>
        <p:nvSpPr>
          <p:cNvPr id="3" name="Slide Number Placeholder 2">
            <a:extLst>
              <a:ext uri="{FF2B5EF4-FFF2-40B4-BE49-F238E27FC236}">
                <a16:creationId xmlns:a16="http://schemas.microsoft.com/office/drawing/2014/main" id="{D9C94337-F9F4-49AB-9C1F-6493C5AF8958}"/>
              </a:ext>
            </a:extLst>
          </p:cNvPr>
          <p:cNvSpPr>
            <a:spLocks noGrp="1"/>
          </p:cNvSpPr>
          <p:nvPr>
            <p:ph type="sldNum" sz="quarter" idx="12"/>
          </p:nvPr>
        </p:nvSpPr>
        <p:spPr/>
        <p:txBody>
          <a:bodyPr/>
          <a:lstStyle/>
          <a:p>
            <a:fld id="{941AA2AD-4ABD-40E1-928E-6C7D7FF4C282}" type="slidenum">
              <a:rPr lang="en-GB" smtClean="0"/>
              <a:t>5</a:t>
            </a:fld>
            <a:endParaRPr lang="en-GB" dirty="0"/>
          </a:p>
        </p:txBody>
      </p:sp>
    </p:spTree>
    <p:extLst>
      <p:ext uri="{BB962C8B-B14F-4D97-AF65-F5344CB8AC3E}">
        <p14:creationId xmlns:p14="http://schemas.microsoft.com/office/powerpoint/2010/main" val="3743790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Advantages and Disadvantages of Production Orders/Subpoenas</a:t>
            </a:r>
          </a:p>
        </p:txBody>
      </p:sp>
      <p:sp>
        <p:nvSpPr>
          <p:cNvPr id="4" name="Content Placeholder 6"/>
          <p:cNvSpPr>
            <a:spLocks noGrp="1"/>
          </p:cNvSpPr>
          <p:nvPr>
            <p:ph idx="1"/>
          </p:nvPr>
        </p:nvSpPr>
        <p:spPr>
          <a:xfrm>
            <a:off x="571477" y="1736776"/>
            <a:ext cx="8218487" cy="4525963"/>
          </a:xfrm>
        </p:spPr>
        <p:txBody>
          <a:bodyPr/>
          <a:lstStyle/>
          <a:p>
            <a:pPr marL="457200" indent="-457200">
              <a:buFont typeface="Arial" panose="020B0604020202020204" pitchFamily="34" charset="0"/>
              <a:buChar char="•"/>
              <a:defRPr/>
            </a:pPr>
            <a:r>
              <a:rPr lang="en-US" sz="2400" dirty="0">
                <a:solidFill>
                  <a:srgbClr val="000000"/>
                </a:solidFill>
              </a:rPr>
              <a:t>Timing is critical.</a:t>
            </a:r>
          </a:p>
          <a:p>
            <a:pPr marL="457200" indent="-457200">
              <a:buFont typeface="Arial" panose="020B0604020202020204" pitchFamily="34" charset="0"/>
              <a:buChar char="•"/>
              <a:defRPr/>
            </a:pPr>
            <a:r>
              <a:rPr lang="en-US" sz="2400" dirty="0">
                <a:solidFill>
                  <a:srgbClr val="000000"/>
                </a:solidFill>
              </a:rPr>
              <a:t>Source of information and collaboration has demonstrated numerous instances of success.  </a:t>
            </a:r>
          </a:p>
          <a:p>
            <a:pPr marL="457200" indent="-457200">
              <a:buFont typeface="Arial" panose="020B0604020202020204" pitchFamily="34" charset="0"/>
              <a:buChar char="•"/>
              <a:defRPr/>
            </a:pPr>
            <a:r>
              <a:rPr lang="en-US" sz="2400" dirty="0">
                <a:solidFill>
                  <a:srgbClr val="000000"/>
                </a:solidFill>
              </a:rPr>
              <a:t>Type of information exchanged, including efficiency and effectiveness absent legal parameters, protocols, dissemination of sensitive information, decision-making considerations.  </a:t>
            </a:r>
          </a:p>
          <a:p>
            <a:pPr marL="457200" indent="-457200">
              <a:buFont typeface="Arial" panose="020B0604020202020204" pitchFamily="34" charset="0"/>
              <a:buChar char="•"/>
              <a:defRPr/>
            </a:pPr>
            <a:r>
              <a:rPr lang="en-US" sz="2400" dirty="0">
                <a:solidFill>
                  <a:srgbClr val="000000"/>
                </a:solidFill>
              </a:rPr>
              <a:t>The retreat from collaboration increases the need for production orders.  </a:t>
            </a:r>
          </a:p>
          <a:p>
            <a:pPr marL="457200" indent="-457200">
              <a:buFont typeface="Arial" panose="020B0604020202020204" pitchFamily="34" charset="0"/>
              <a:buChar char="•"/>
              <a:defRPr/>
            </a:pPr>
            <a:r>
              <a:rPr lang="en-US" sz="2400" dirty="0">
                <a:solidFill>
                  <a:srgbClr val="000000"/>
                </a:solidFill>
              </a:rPr>
              <a:t>Inability to use SAR information in courts </a:t>
            </a:r>
          </a:p>
          <a:p>
            <a:pPr marL="457200" indent="-457200">
              <a:buFont typeface="Arial" panose="020B0604020202020204" pitchFamily="34" charset="0"/>
              <a:buChar char="•"/>
              <a:defRPr/>
            </a:pPr>
            <a:r>
              <a:rPr lang="en-US" sz="2400" dirty="0">
                <a:solidFill>
                  <a:srgbClr val="000000"/>
                </a:solidFill>
              </a:rPr>
              <a:t>Common Money Laundering Techniques</a:t>
            </a:r>
          </a:p>
        </p:txBody>
      </p:sp>
      <p:sp>
        <p:nvSpPr>
          <p:cNvPr id="3" name="Slide Number Placeholder 2">
            <a:extLst>
              <a:ext uri="{FF2B5EF4-FFF2-40B4-BE49-F238E27FC236}">
                <a16:creationId xmlns:a16="http://schemas.microsoft.com/office/drawing/2014/main" id="{FA62E8F7-13DA-4646-98A9-C7AC792C1701}"/>
              </a:ext>
            </a:extLst>
          </p:cNvPr>
          <p:cNvSpPr>
            <a:spLocks noGrp="1"/>
          </p:cNvSpPr>
          <p:nvPr>
            <p:ph type="sldNum" sz="quarter" idx="12"/>
          </p:nvPr>
        </p:nvSpPr>
        <p:spPr/>
        <p:txBody>
          <a:bodyPr/>
          <a:lstStyle/>
          <a:p>
            <a:fld id="{941AA2AD-4ABD-40E1-928E-6C7D7FF4C282}" type="slidenum">
              <a:rPr lang="en-GB" smtClean="0"/>
              <a:t>6</a:t>
            </a:fld>
            <a:endParaRPr lang="en-GB" dirty="0"/>
          </a:p>
        </p:txBody>
      </p:sp>
    </p:spTree>
    <p:extLst>
      <p:ext uri="{BB962C8B-B14F-4D97-AF65-F5344CB8AC3E}">
        <p14:creationId xmlns:p14="http://schemas.microsoft.com/office/powerpoint/2010/main" val="208924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the Bankers</a:t>
            </a:r>
          </a:p>
        </p:txBody>
      </p:sp>
      <p:sp>
        <p:nvSpPr>
          <p:cNvPr id="4" name="Content Placeholder 6"/>
          <p:cNvSpPr>
            <a:spLocks noGrp="1"/>
          </p:cNvSpPr>
          <p:nvPr>
            <p:ph idx="1"/>
          </p:nvPr>
        </p:nvSpPr>
        <p:spPr/>
        <p:txBody>
          <a:bodyPr/>
          <a:lstStyle/>
          <a:p>
            <a:pPr marL="457200" indent="-457200">
              <a:buFont typeface="Arial" panose="020B0604020202020204" pitchFamily="34" charset="0"/>
              <a:buChar char="•"/>
              <a:defRPr/>
            </a:pPr>
            <a:r>
              <a:rPr lang="en-US" sz="2800" dirty="0">
                <a:solidFill>
                  <a:srgbClr val="000000"/>
                </a:solidFill>
              </a:rPr>
              <a:t>Banks are increasingly nervous about the prospect of proactively working with law enforcement on criminal investigations, in large part due to:</a:t>
            </a:r>
          </a:p>
          <a:p>
            <a:pPr marL="857250" lvl="1" indent="-457200">
              <a:defRPr/>
            </a:pPr>
            <a:r>
              <a:rPr lang="en-US" sz="2400" dirty="0">
                <a:solidFill>
                  <a:srgbClr val="000000"/>
                </a:solidFill>
              </a:rPr>
              <a:t>Additional Regulatory scrutiny</a:t>
            </a:r>
          </a:p>
          <a:p>
            <a:pPr marL="857250" lvl="1" indent="-457200">
              <a:defRPr/>
            </a:pPr>
            <a:r>
              <a:rPr lang="en-US" sz="2400" dirty="0">
                <a:solidFill>
                  <a:srgbClr val="000000"/>
                </a:solidFill>
              </a:rPr>
              <a:t>Losing correspondent relationships</a:t>
            </a:r>
          </a:p>
          <a:p>
            <a:pPr marL="857250" lvl="1" indent="-457200">
              <a:defRPr/>
            </a:pPr>
            <a:r>
              <a:rPr lang="en-US" sz="2400" dirty="0">
                <a:solidFill>
                  <a:srgbClr val="000000"/>
                </a:solidFill>
              </a:rPr>
              <a:t>Leaks arising from government and other sources</a:t>
            </a:r>
          </a:p>
          <a:p>
            <a:pPr marL="857250" lvl="1" indent="-457200">
              <a:defRPr/>
            </a:pPr>
            <a:r>
              <a:rPr lang="en-US" sz="2400" dirty="0">
                <a:solidFill>
                  <a:srgbClr val="000000"/>
                </a:solidFill>
              </a:rPr>
              <a:t>Media articles that possess factual inaccuracies or omissions as well as sensationalism that can damage reputation, lead to further regulatory scrutiny, destroy business relationships (e.g. correspondent banking lines), and/or invite separate criminal investigations against them. </a:t>
            </a:r>
            <a:endParaRPr lang="en-US" sz="2800" dirty="0">
              <a:solidFill>
                <a:srgbClr val="000000"/>
              </a:solidFill>
            </a:endParaRPr>
          </a:p>
          <a:p>
            <a:pPr>
              <a:buFontTx/>
              <a:buNone/>
              <a:defRPr/>
            </a:pPr>
            <a:endParaRPr lang="en-US" sz="2800" dirty="0">
              <a:solidFill>
                <a:srgbClr val="000000"/>
              </a:solidFill>
            </a:endParaRPr>
          </a:p>
          <a:p>
            <a:pPr marL="457200" indent="-457200">
              <a:buFont typeface="Arial" panose="020B0604020202020204" pitchFamily="34" charset="0"/>
              <a:buChar char="•"/>
              <a:defRPr/>
            </a:pPr>
            <a:r>
              <a:rPr lang="en-US" sz="2800" dirty="0">
                <a:solidFill>
                  <a:srgbClr val="000000"/>
                </a:solidFill>
              </a:rPr>
              <a:t>Collaboration</a:t>
            </a:r>
          </a:p>
          <a:p>
            <a:pPr>
              <a:buFontTx/>
              <a:buNone/>
              <a:defRPr/>
            </a:pPr>
            <a:endParaRPr lang="en-US" sz="2800" dirty="0">
              <a:solidFill>
                <a:srgbClr val="000000"/>
              </a:solidFill>
            </a:endParaRPr>
          </a:p>
          <a:p>
            <a:pPr marL="457200" indent="-457200">
              <a:buFont typeface="Arial" panose="020B0604020202020204" pitchFamily="34" charset="0"/>
              <a:buChar char="•"/>
              <a:defRPr/>
            </a:pPr>
            <a:r>
              <a:rPr lang="en-US" sz="2800" dirty="0">
                <a:solidFill>
                  <a:srgbClr val="000000"/>
                </a:solidFill>
              </a:rPr>
              <a:t>Common Money Laundering Techniques</a:t>
            </a:r>
          </a:p>
        </p:txBody>
      </p:sp>
      <p:sp>
        <p:nvSpPr>
          <p:cNvPr id="3" name="Slide Number Placeholder 2">
            <a:extLst>
              <a:ext uri="{FF2B5EF4-FFF2-40B4-BE49-F238E27FC236}">
                <a16:creationId xmlns:a16="http://schemas.microsoft.com/office/drawing/2014/main" id="{AEE73E27-C415-4E26-AA31-41CD90679696}"/>
              </a:ext>
            </a:extLst>
          </p:cNvPr>
          <p:cNvSpPr>
            <a:spLocks noGrp="1"/>
          </p:cNvSpPr>
          <p:nvPr>
            <p:ph type="sldNum" sz="quarter" idx="12"/>
          </p:nvPr>
        </p:nvSpPr>
        <p:spPr/>
        <p:txBody>
          <a:bodyPr/>
          <a:lstStyle/>
          <a:p>
            <a:fld id="{941AA2AD-4ABD-40E1-928E-6C7D7FF4C282}" type="slidenum">
              <a:rPr lang="en-GB" smtClean="0"/>
              <a:t>7</a:t>
            </a:fld>
            <a:endParaRPr lang="en-GB" dirty="0"/>
          </a:p>
        </p:txBody>
      </p:sp>
    </p:spTree>
    <p:extLst>
      <p:ext uri="{BB962C8B-B14F-4D97-AF65-F5344CB8AC3E}">
        <p14:creationId xmlns:p14="http://schemas.microsoft.com/office/powerpoint/2010/main" val="735145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the Bankers</a:t>
            </a:r>
          </a:p>
        </p:txBody>
      </p:sp>
      <p:sp>
        <p:nvSpPr>
          <p:cNvPr id="4" name="Content Placeholder 6"/>
          <p:cNvSpPr>
            <a:spLocks noGrp="1"/>
          </p:cNvSpPr>
          <p:nvPr>
            <p:ph idx="1"/>
          </p:nvPr>
        </p:nvSpPr>
        <p:spPr/>
        <p:txBody>
          <a:bodyPr/>
          <a:lstStyle/>
          <a:p>
            <a:pPr marL="457200" indent="-457200">
              <a:buFont typeface="Arial" panose="020B0604020202020204" pitchFamily="34" charset="0"/>
              <a:buChar char="•"/>
              <a:defRPr/>
            </a:pPr>
            <a:r>
              <a:rPr lang="en-US" sz="2800" dirty="0">
                <a:solidFill>
                  <a:srgbClr val="000000"/>
                </a:solidFill>
              </a:rPr>
              <a:t>Keep Open letters because of account closure</a:t>
            </a:r>
          </a:p>
          <a:p>
            <a:pPr marL="457200" indent="-457200">
              <a:buFont typeface="Arial" panose="020B0604020202020204" pitchFamily="34" charset="0"/>
              <a:buChar char="•"/>
              <a:defRPr/>
            </a:pPr>
            <a:r>
              <a:rPr lang="en-US" sz="2800" dirty="0">
                <a:solidFill>
                  <a:srgbClr val="000000"/>
                </a:solidFill>
              </a:rPr>
              <a:t>Confidentiality of investigations. </a:t>
            </a:r>
          </a:p>
          <a:p>
            <a:pPr marL="457200" indent="-457200">
              <a:buFont typeface="Arial" panose="020B0604020202020204" pitchFamily="34" charset="0"/>
              <a:buChar char="•"/>
              <a:defRPr/>
            </a:pPr>
            <a:r>
              <a:rPr lang="en-US" sz="2800" dirty="0">
                <a:solidFill>
                  <a:srgbClr val="000000"/>
                </a:solidFill>
              </a:rPr>
              <a:t>Find a guy</a:t>
            </a:r>
          </a:p>
          <a:p>
            <a:pPr marL="457200" indent="-457200">
              <a:buFont typeface="Arial" panose="020B0604020202020204" pitchFamily="34" charset="0"/>
              <a:buChar char="•"/>
              <a:defRPr/>
            </a:pPr>
            <a:r>
              <a:rPr lang="en-US" sz="2800" dirty="0">
                <a:solidFill>
                  <a:srgbClr val="000000"/>
                </a:solidFill>
              </a:rPr>
              <a:t>Find a good lawyer (on both sides) to work with. </a:t>
            </a:r>
          </a:p>
          <a:p>
            <a:pPr marL="457200" indent="-457200">
              <a:buFont typeface="Arial" panose="020B0604020202020204" pitchFamily="34" charset="0"/>
              <a:buChar char="•"/>
              <a:defRPr/>
            </a:pPr>
            <a:r>
              <a:rPr lang="en-US" sz="2800" dirty="0">
                <a:solidFill>
                  <a:srgbClr val="000000"/>
                </a:solidFill>
              </a:rPr>
              <a:t>Take note on level and extent of cooperation (including those specific individuals most helpful and those who are not). </a:t>
            </a:r>
          </a:p>
          <a:p>
            <a:pPr marL="457200" indent="-457200">
              <a:buFont typeface="Arial" panose="020B0604020202020204" pitchFamily="34" charset="0"/>
              <a:buChar char="•"/>
              <a:defRPr/>
            </a:pPr>
            <a:r>
              <a:rPr lang="en-US" sz="2800" dirty="0">
                <a:solidFill>
                  <a:srgbClr val="000000"/>
                </a:solidFill>
              </a:rPr>
              <a:t>Make sure to identify and remain aware of all persons in a bank and law firm with knowledge of case. </a:t>
            </a:r>
          </a:p>
        </p:txBody>
      </p:sp>
      <p:sp>
        <p:nvSpPr>
          <p:cNvPr id="3" name="Slide Number Placeholder 2">
            <a:extLst>
              <a:ext uri="{FF2B5EF4-FFF2-40B4-BE49-F238E27FC236}">
                <a16:creationId xmlns:a16="http://schemas.microsoft.com/office/drawing/2014/main" id="{D6378A4E-1BE8-40A8-B7FD-E572E37E3873}"/>
              </a:ext>
            </a:extLst>
          </p:cNvPr>
          <p:cNvSpPr>
            <a:spLocks noGrp="1"/>
          </p:cNvSpPr>
          <p:nvPr>
            <p:ph type="sldNum" sz="quarter" idx="12"/>
          </p:nvPr>
        </p:nvSpPr>
        <p:spPr/>
        <p:txBody>
          <a:bodyPr/>
          <a:lstStyle/>
          <a:p>
            <a:fld id="{941AA2AD-4ABD-40E1-928E-6C7D7FF4C282}" type="slidenum">
              <a:rPr lang="en-GB" smtClean="0"/>
              <a:t>8</a:t>
            </a:fld>
            <a:endParaRPr lang="en-GB" dirty="0"/>
          </a:p>
        </p:txBody>
      </p:sp>
    </p:spTree>
    <p:extLst>
      <p:ext uri="{BB962C8B-B14F-4D97-AF65-F5344CB8AC3E}">
        <p14:creationId xmlns:p14="http://schemas.microsoft.com/office/powerpoint/2010/main" val="283098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44D82-FFC8-424B-E5A5-0D81A47BB241}"/>
              </a:ext>
            </a:extLst>
          </p:cNvPr>
          <p:cNvSpPr>
            <a:spLocks noGrp="1"/>
          </p:cNvSpPr>
          <p:nvPr>
            <p:ph type="title"/>
          </p:nvPr>
        </p:nvSpPr>
        <p:spPr/>
        <p:txBody>
          <a:bodyPr/>
          <a:lstStyle/>
          <a:p>
            <a:r>
              <a:rPr lang="en-US" sz="2800" dirty="0">
                <a:latin typeface="+mn-lt"/>
              </a:rPr>
              <a:t>What to add in your production order and how to phrase it (from the banker’s perspective)….</a:t>
            </a:r>
            <a:endParaRPr lang="en-US" sz="2800" dirty="0"/>
          </a:p>
        </p:txBody>
      </p:sp>
      <p:sp>
        <p:nvSpPr>
          <p:cNvPr id="4" name="Slide Number Placeholder 3">
            <a:extLst>
              <a:ext uri="{FF2B5EF4-FFF2-40B4-BE49-F238E27FC236}">
                <a16:creationId xmlns:a16="http://schemas.microsoft.com/office/drawing/2014/main" id="{C6ADC88F-B38F-5528-A098-1A05FBEE2D70}"/>
              </a:ext>
            </a:extLst>
          </p:cNvPr>
          <p:cNvSpPr>
            <a:spLocks noGrp="1"/>
          </p:cNvSpPr>
          <p:nvPr>
            <p:ph type="sldNum" sz="quarter" idx="12"/>
          </p:nvPr>
        </p:nvSpPr>
        <p:spPr/>
        <p:txBody>
          <a:bodyPr/>
          <a:lstStyle/>
          <a:p>
            <a:fld id="{941AA2AD-4ABD-40E1-928E-6C7D7FF4C282}" type="slidenum">
              <a:rPr lang="en-GB" smtClean="0"/>
              <a:t>9</a:t>
            </a:fld>
            <a:endParaRPr lang="en-GB" dirty="0"/>
          </a:p>
        </p:txBody>
      </p:sp>
      <p:sp>
        <p:nvSpPr>
          <p:cNvPr id="5" name="Content Placeholder 6">
            <a:extLst>
              <a:ext uri="{FF2B5EF4-FFF2-40B4-BE49-F238E27FC236}">
                <a16:creationId xmlns:a16="http://schemas.microsoft.com/office/drawing/2014/main" id="{3D3EF1A8-1B90-A421-C7BF-3D7E58A09E45}"/>
              </a:ext>
            </a:extLst>
          </p:cNvPr>
          <p:cNvSpPr>
            <a:spLocks noGrp="1"/>
          </p:cNvSpPr>
          <p:nvPr>
            <p:ph idx="1"/>
          </p:nvPr>
        </p:nvSpPr>
        <p:spPr>
          <a:xfrm>
            <a:off x="468313" y="1600200"/>
            <a:ext cx="8218487" cy="4525963"/>
          </a:xfrm>
        </p:spPr>
        <p:txBody>
          <a:bodyPr/>
          <a:lstStyle/>
          <a:p>
            <a:pPr marL="502920" indent="-502920">
              <a:defRPr/>
            </a:pPr>
            <a:r>
              <a:rPr lang="en-US" sz="2200" dirty="0">
                <a:solidFill>
                  <a:srgbClr val="000000"/>
                </a:solidFill>
              </a:rPr>
              <a:t>Names and name variations</a:t>
            </a:r>
          </a:p>
          <a:p>
            <a:pPr marL="502920" indent="-502920">
              <a:defRPr/>
            </a:pPr>
            <a:r>
              <a:rPr lang="en-US" sz="2200" dirty="0">
                <a:solidFill>
                  <a:srgbClr val="000000"/>
                </a:solidFill>
              </a:rPr>
              <a:t>Separate names from account numbers</a:t>
            </a:r>
          </a:p>
          <a:p>
            <a:pPr marL="502920" indent="-502920">
              <a:defRPr/>
            </a:pPr>
            <a:r>
              <a:rPr lang="en-US" sz="2200" dirty="0">
                <a:solidFill>
                  <a:srgbClr val="000000"/>
                </a:solidFill>
              </a:rPr>
              <a:t>Date ranges</a:t>
            </a:r>
          </a:p>
          <a:p>
            <a:pPr marL="502920" indent="-502920">
              <a:defRPr/>
            </a:pPr>
            <a:r>
              <a:rPr lang="en-US" sz="2200" dirty="0">
                <a:solidFill>
                  <a:srgbClr val="000000"/>
                </a:solidFill>
              </a:rPr>
              <a:t>Ask for completed due diligence files (current and past)</a:t>
            </a:r>
          </a:p>
          <a:p>
            <a:pPr marL="502920" indent="-502920">
              <a:defRPr/>
            </a:pPr>
            <a:r>
              <a:rPr lang="en-US" sz="2200" dirty="0">
                <a:solidFill>
                  <a:srgbClr val="000000"/>
                </a:solidFill>
              </a:rPr>
              <a:t>Ask for all relevant banking information, including products and services offered (current and past), signature cards, etc.  </a:t>
            </a:r>
          </a:p>
          <a:p>
            <a:pPr marL="502920" indent="-502920">
              <a:defRPr/>
            </a:pPr>
            <a:r>
              <a:rPr lang="en-US" sz="2200" dirty="0">
                <a:solidFill>
                  <a:srgbClr val="000000"/>
                </a:solidFill>
              </a:rPr>
              <a:t>Ask for all current and previous owners; control persons, nominees, administrators, lawyers.</a:t>
            </a:r>
          </a:p>
          <a:p>
            <a:pPr marL="502920" indent="-502920">
              <a:defRPr/>
            </a:pPr>
            <a:r>
              <a:rPr lang="en-US" sz="2200" dirty="0">
                <a:solidFill>
                  <a:srgbClr val="000000"/>
                </a:solidFill>
              </a:rPr>
              <a:t>Ask for risk ratings, approvals and sign offs</a:t>
            </a:r>
          </a:p>
          <a:p>
            <a:pPr marL="502920" indent="-502920">
              <a:defRPr/>
            </a:pPr>
            <a:r>
              <a:rPr lang="en-US" sz="2200" dirty="0">
                <a:solidFill>
                  <a:srgbClr val="000000"/>
                </a:solidFill>
              </a:rPr>
              <a:t>If account was closed, when was it closed, how proceeds were distributed, and to what other entity assets were transferred to. </a:t>
            </a:r>
          </a:p>
        </p:txBody>
      </p:sp>
    </p:spTree>
    <p:extLst>
      <p:ext uri="{BB962C8B-B14F-4D97-AF65-F5344CB8AC3E}">
        <p14:creationId xmlns:p14="http://schemas.microsoft.com/office/powerpoint/2010/main" val="1697928832"/>
      </p:ext>
    </p:extLst>
  </p:cSld>
  <p:clrMapOvr>
    <a:masterClrMapping/>
  </p:clrMapOvr>
</p:sld>
</file>

<file path=ppt/theme/theme1.xml><?xml version="1.0" encoding="utf-8"?>
<a:theme xmlns:a="http://schemas.openxmlformats.org/drawingml/2006/main" name="OECD Africa Academy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ECD Africa Academy Theme" id="{DE495D7A-E94E-47A3-8343-F1FEA1504EF2}" vid="{0CFFD8E2-A64F-4125-B54C-2F2C0FEDCC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OECD Africa Academy Theme[2167]</Template>
  <TotalTime>938</TotalTime>
  <Words>1258</Words>
  <Application>Microsoft Office PowerPoint</Application>
  <PresentationFormat>On-screen Show (4:3)</PresentationFormat>
  <Paragraphs>116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Helvetica 65 Medium</vt:lpstr>
      <vt:lpstr>OECD Africa Academy Theme</vt:lpstr>
      <vt:lpstr>Production Orders/Subpoenas Prepared for Banks &amp; Other Financial Institutions</vt:lpstr>
      <vt:lpstr>Discussion Topics</vt:lpstr>
      <vt:lpstr>Subpoenas from the Bankers Perspective</vt:lpstr>
      <vt:lpstr>Writing effective Production Orders </vt:lpstr>
      <vt:lpstr>Law Enforcement &amp; Bank Collaboration</vt:lpstr>
      <vt:lpstr>Practical Advantages and Disadvantages of Production Orders/Subpoenas</vt:lpstr>
      <vt:lpstr>Working with the Bankers</vt:lpstr>
      <vt:lpstr>Working with the Bankers</vt:lpstr>
      <vt:lpstr>What to add in your production order and how to phrase it (from the banker’s perspective)….</vt:lpstr>
      <vt:lpstr>What to add in your production order and how to phrase it (from the banker’s perspective)….</vt:lpstr>
      <vt:lpstr>Asset Seizures</vt:lpstr>
      <vt:lpstr>Asset Seizure Orders – Considerations and Common Problems</vt:lpstr>
      <vt:lpstr>What to add in your seizure order and how to phrase it (from the banker’s perspective)….</vt:lpstr>
      <vt:lpstr>If you are interested in exploring the possibilities for collaboration and strengthening your abilities…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Sloan</dc:creator>
  <cp:lastModifiedBy>Douglas Sloan</cp:lastModifiedBy>
  <cp:revision>49</cp:revision>
  <dcterms:created xsi:type="dcterms:W3CDTF">2018-10-25T16:33:09Z</dcterms:created>
  <dcterms:modified xsi:type="dcterms:W3CDTF">2023-07-03T00:34:02Z</dcterms:modified>
</cp:coreProperties>
</file>