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2" r:id="rId2"/>
    <p:sldId id="257" r:id="rId3"/>
    <p:sldId id="306" r:id="rId4"/>
    <p:sldId id="300" r:id="rId5"/>
    <p:sldId id="301" r:id="rId6"/>
    <p:sldId id="261" r:id="rId7"/>
    <p:sldId id="302" r:id="rId8"/>
    <p:sldId id="307" r:id="rId9"/>
    <p:sldId id="303" r:id="rId10"/>
    <p:sldId id="304" r:id="rId11"/>
    <p:sldId id="258" r:id="rId12"/>
    <p:sldId id="284" r:id="rId13"/>
    <p:sldId id="305" r:id="rId14"/>
    <p:sldId id="274" r:id="rId1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4660"/>
  </p:normalViewPr>
  <p:slideViewPr>
    <p:cSldViewPr snapToGrid="0">
      <p:cViewPr varScale="1">
        <p:scale>
          <a:sx n="50" d="100"/>
          <a:sy n="50" d="100"/>
        </p:scale>
        <p:origin x="720" y="40"/>
      </p:cViewPr>
      <p:guideLst>
        <p:guide orient="horz" pos="2160"/>
        <p:guide pos="2856"/>
      </p:guideLst>
    </p:cSldViewPr>
  </p:slideViewPr>
  <p:notesTextViewPr>
    <p:cViewPr>
      <p:scale>
        <a:sx n="1" d="1"/>
        <a:sy n="1" d="1"/>
      </p:scale>
      <p:origin x="0" y="0"/>
    </p:cViewPr>
  </p:notesTextViewPr>
  <p:sorterViewPr>
    <p:cViewPr>
      <p:scale>
        <a:sx n="89" d="100"/>
        <a:sy n="89" d="100"/>
      </p:scale>
      <p:origin x="0" y="-86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3F71EB7D-EEA7-4D23-B785-39F1149D49AC}" type="datetimeFigureOut">
              <a:rPr lang="en-US" smtClean="0"/>
              <a:t>7/2/2023</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3865CF0-A78C-4FDE-915B-F3BB626AC352}" type="slidenum">
              <a:rPr lang="en-US" smtClean="0"/>
              <a:t>‹#›</a:t>
            </a:fld>
            <a:endParaRPr lang="en-US" dirty="0"/>
          </a:p>
        </p:txBody>
      </p:sp>
    </p:spTree>
    <p:extLst>
      <p:ext uri="{BB962C8B-B14F-4D97-AF65-F5344CB8AC3E}">
        <p14:creationId xmlns:p14="http://schemas.microsoft.com/office/powerpoint/2010/main" val="228527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cid:image003.jpg@01D69AF3.D148FC00" TargetMode="Externa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lumMod val="75000"/>
          </a:schemeClr>
        </a:solidFill>
        <a:effectLst/>
      </p:bgPr>
    </p:bg>
    <p:spTree>
      <p:nvGrpSpPr>
        <p:cNvPr id="1" name=""/>
        <p:cNvGrpSpPr/>
        <p:nvPr/>
      </p:nvGrpSpPr>
      <p:grpSpPr>
        <a:xfrm>
          <a:off x="0" y="0"/>
          <a:ext cx="0" cy="0"/>
          <a:chOff x="0" y="0"/>
          <a:chExt cx="0" cy="0"/>
        </a:xfrm>
      </p:grpSpPr>
      <p:pic>
        <p:nvPicPr>
          <p:cNvPr id="4"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627313"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688" y="2628900"/>
            <a:ext cx="26273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9" y="6054725"/>
            <a:ext cx="1741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8000" y="2481871"/>
            <a:ext cx="6300000" cy="1265731"/>
          </a:xfrm>
        </p:spPr>
        <p:txBody>
          <a:bodyPr anchor="b">
            <a:spAutoFit/>
          </a:bodyPr>
          <a:lstStyle>
            <a:lvl1pPr>
              <a:lnSpc>
                <a:spcPts val="4500"/>
              </a:lnSpc>
              <a:defRPr sz="4500" cap="all"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68000" y="3805202"/>
            <a:ext cx="6300000" cy="352233"/>
          </a:xfrm>
        </p:spPr>
        <p:txBody>
          <a:bodyPr>
            <a:spAutoFit/>
          </a:bodyPr>
          <a:lstStyle>
            <a:lvl1pPr marL="0" indent="0" algn="l">
              <a:lnSpc>
                <a:spcPts val="2000"/>
              </a:lnSpc>
              <a:spcBef>
                <a:spcPts val="0"/>
              </a:spcBef>
              <a:buNone/>
              <a:defRPr sz="1800"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10"/>
          </p:nvPr>
        </p:nvSpPr>
        <p:spPr>
          <a:xfrm>
            <a:off x="403226" y="6411916"/>
            <a:ext cx="1166812" cy="244475"/>
          </a:xfrm>
        </p:spPr>
        <p:txBody>
          <a:bodyPr/>
          <a:lstStyle>
            <a:lvl1pPr>
              <a:defRPr>
                <a:solidFill>
                  <a:schemeClr val="tx1"/>
                </a:solidFill>
              </a:defRPr>
            </a:lvl1pPr>
          </a:lstStyle>
          <a:p>
            <a:r>
              <a:rPr lang="en-US" dirty="0">
                <a:solidFill>
                  <a:schemeClr val="bg1"/>
                </a:solidFill>
              </a:rPr>
              <a:t>November 2018</a:t>
            </a:r>
            <a:endParaRPr lang="en-GB" dirty="0">
              <a:solidFill>
                <a:schemeClr val="bg1"/>
              </a:solidFill>
            </a:endParaRPr>
          </a:p>
        </p:txBody>
      </p:sp>
      <p:sp>
        <p:nvSpPr>
          <p:cNvPr id="9" name="Footer Placeholder 4"/>
          <p:cNvSpPr>
            <a:spLocks noGrp="1"/>
          </p:cNvSpPr>
          <p:nvPr>
            <p:ph type="ftr" sz="quarter" idx="11"/>
          </p:nvPr>
        </p:nvSpPr>
        <p:spPr>
          <a:xfrm>
            <a:off x="1570038" y="6413603"/>
            <a:ext cx="4679950" cy="244475"/>
          </a:xfrm>
        </p:spPr>
        <p:txBody>
          <a:bodyPr/>
          <a:lstStyle>
            <a:lvl1pPr>
              <a:defRPr baseline="0">
                <a:solidFill>
                  <a:schemeClr val="bg1"/>
                </a:solidFill>
              </a:defRPr>
            </a:lvl1pPr>
          </a:lstStyle>
          <a:p>
            <a:r>
              <a:rPr lang="en-GB" dirty="0"/>
              <a:t>Africa Academy for Tax and Financial Crime Investigation</a:t>
            </a:r>
          </a:p>
        </p:txBody>
      </p:sp>
      <p:grpSp>
        <p:nvGrpSpPr>
          <p:cNvPr id="12" name="Group 4">
            <a:extLst>
              <a:ext uri="{FF2B5EF4-FFF2-40B4-BE49-F238E27FC236}">
                <a16:creationId xmlns:a16="http://schemas.microsoft.com/office/drawing/2014/main" id="{CDC2867D-09EA-4368-81F5-A68A7F9452D7}"/>
              </a:ext>
            </a:extLst>
          </p:cNvPr>
          <p:cNvGrpSpPr>
            <a:grpSpLocks noChangeAspect="1"/>
          </p:cNvGrpSpPr>
          <p:nvPr/>
        </p:nvGrpSpPr>
        <p:grpSpPr bwMode="auto">
          <a:xfrm>
            <a:off x="511175" y="431800"/>
            <a:ext cx="692150" cy="1439863"/>
            <a:chOff x="322" y="272"/>
            <a:chExt cx="436" cy="907"/>
          </a:xfrm>
        </p:grpSpPr>
        <p:sp>
          <p:nvSpPr>
            <p:cNvPr id="13" name="AutoShape 3">
              <a:extLst>
                <a:ext uri="{FF2B5EF4-FFF2-40B4-BE49-F238E27FC236}">
                  <a16:creationId xmlns:a16="http://schemas.microsoft.com/office/drawing/2014/main" id="{CB13C4FF-55AC-4F0E-92E1-D9DE9F619A9A}"/>
                </a:ext>
              </a:extLst>
            </p:cNvPr>
            <p:cNvSpPr>
              <a:spLocks noChangeAspect="1" noChangeArrowheads="1" noTextEdit="1"/>
            </p:cNvSpPr>
            <p:nvPr/>
          </p:nvSpPr>
          <p:spPr bwMode="auto">
            <a:xfrm>
              <a:off x="322" y="272"/>
              <a:ext cx="436"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5">
              <a:extLst>
                <a:ext uri="{FF2B5EF4-FFF2-40B4-BE49-F238E27FC236}">
                  <a16:creationId xmlns:a16="http://schemas.microsoft.com/office/drawing/2014/main" id="{880569A9-DD5B-4DC5-8116-B8E79D73EAEA}"/>
                </a:ext>
              </a:extLst>
            </p:cNvPr>
            <p:cNvSpPr>
              <a:spLocks/>
            </p:cNvSpPr>
            <p:nvPr/>
          </p:nvSpPr>
          <p:spPr bwMode="auto">
            <a:xfrm>
              <a:off x="322" y="272"/>
              <a:ext cx="214" cy="454"/>
            </a:xfrm>
            <a:custGeom>
              <a:avLst/>
              <a:gdLst>
                <a:gd name="T0" fmla="*/ 0 w 1958"/>
                <a:gd name="T1" fmla="*/ 0 h 4156"/>
                <a:gd name="T2" fmla="*/ 0 w 1958"/>
                <a:gd name="T3" fmla="*/ 0 h 4156"/>
                <a:gd name="T4" fmla="*/ 0 w 1958"/>
                <a:gd name="T5" fmla="*/ 2006 h 4156"/>
                <a:gd name="T6" fmla="*/ 1335 w 1958"/>
                <a:gd name="T7" fmla="*/ 4156 h 4156"/>
                <a:gd name="T8" fmla="*/ 1958 w 1958"/>
                <a:gd name="T9" fmla="*/ 3152 h 4156"/>
                <a:gd name="T10" fmla="*/ 0 w 1958"/>
                <a:gd name="T11" fmla="*/ 0 h 4156"/>
              </a:gdLst>
              <a:ahLst/>
              <a:cxnLst>
                <a:cxn ang="0">
                  <a:pos x="T0" y="T1"/>
                </a:cxn>
                <a:cxn ang="0">
                  <a:pos x="T2" y="T3"/>
                </a:cxn>
                <a:cxn ang="0">
                  <a:pos x="T4" y="T5"/>
                </a:cxn>
                <a:cxn ang="0">
                  <a:pos x="T6" y="T7"/>
                </a:cxn>
                <a:cxn ang="0">
                  <a:pos x="T8" y="T9"/>
                </a:cxn>
                <a:cxn ang="0">
                  <a:pos x="T10" y="T11"/>
                </a:cxn>
              </a:cxnLst>
              <a:rect l="0" t="0" r="r" b="b"/>
              <a:pathLst>
                <a:path w="1958" h="4156">
                  <a:moveTo>
                    <a:pt x="0" y="0"/>
                  </a:moveTo>
                  <a:lnTo>
                    <a:pt x="0" y="0"/>
                  </a:lnTo>
                  <a:lnTo>
                    <a:pt x="0" y="2006"/>
                  </a:lnTo>
                  <a:lnTo>
                    <a:pt x="1335" y="4156"/>
                  </a:lnTo>
                  <a:lnTo>
                    <a:pt x="1958" y="3152"/>
                  </a:lnTo>
                  <a:lnTo>
                    <a:pt x="0" y="0"/>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6">
              <a:extLst>
                <a:ext uri="{FF2B5EF4-FFF2-40B4-BE49-F238E27FC236}">
                  <a16:creationId xmlns:a16="http://schemas.microsoft.com/office/drawing/2014/main" id="{B2537147-E121-4467-A2BA-2D28E962B530}"/>
                </a:ext>
              </a:extLst>
            </p:cNvPr>
            <p:cNvSpPr>
              <a:spLocks/>
            </p:cNvSpPr>
            <p:nvPr/>
          </p:nvSpPr>
          <p:spPr bwMode="auto">
            <a:xfrm>
              <a:off x="322" y="616"/>
              <a:ext cx="214" cy="564"/>
            </a:xfrm>
            <a:custGeom>
              <a:avLst/>
              <a:gdLst>
                <a:gd name="T0" fmla="*/ 0 w 1958"/>
                <a:gd name="T1" fmla="*/ 3154 h 5162"/>
                <a:gd name="T2" fmla="*/ 0 w 1958"/>
                <a:gd name="T3" fmla="*/ 3154 h 5162"/>
                <a:gd name="T4" fmla="*/ 0 w 1958"/>
                <a:gd name="T5" fmla="*/ 5162 h 5162"/>
                <a:gd name="T6" fmla="*/ 1958 w 1958"/>
                <a:gd name="T7" fmla="*/ 2008 h 5162"/>
                <a:gd name="T8" fmla="*/ 1958 w 1958"/>
                <a:gd name="T9" fmla="*/ 0 h 5162"/>
                <a:gd name="T10" fmla="*/ 0 w 1958"/>
                <a:gd name="T11" fmla="*/ 3154 h 5162"/>
              </a:gdLst>
              <a:ahLst/>
              <a:cxnLst>
                <a:cxn ang="0">
                  <a:pos x="T0" y="T1"/>
                </a:cxn>
                <a:cxn ang="0">
                  <a:pos x="T2" y="T3"/>
                </a:cxn>
                <a:cxn ang="0">
                  <a:pos x="T4" y="T5"/>
                </a:cxn>
                <a:cxn ang="0">
                  <a:pos x="T6" y="T7"/>
                </a:cxn>
                <a:cxn ang="0">
                  <a:pos x="T8" y="T9"/>
                </a:cxn>
                <a:cxn ang="0">
                  <a:pos x="T10" y="T11"/>
                </a:cxn>
              </a:cxnLst>
              <a:rect l="0" t="0" r="r" b="b"/>
              <a:pathLst>
                <a:path w="1958" h="5162">
                  <a:moveTo>
                    <a:pt x="0" y="3154"/>
                  </a:moveTo>
                  <a:lnTo>
                    <a:pt x="0" y="3154"/>
                  </a:lnTo>
                  <a:lnTo>
                    <a:pt x="0" y="5162"/>
                  </a:lnTo>
                  <a:lnTo>
                    <a:pt x="1958" y="2008"/>
                  </a:lnTo>
                  <a:lnTo>
                    <a:pt x="1958" y="0"/>
                  </a:lnTo>
                  <a:lnTo>
                    <a:pt x="0" y="3154"/>
                  </a:lnTo>
                  <a:close/>
                </a:path>
              </a:pathLst>
            </a:custGeom>
            <a:solidFill>
              <a:srgbClr val="72727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C48876D3-AA47-4FF7-B613-05CB75AE2F0E}"/>
                </a:ext>
              </a:extLst>
            </p:cNvPr>
            <p:cNvSpPr>
              <a:spLocks/>
            </p:cNvSpPr>
            <p:nvPr/>
          </p:nvSpPr>
          <p:spPr bwMode="auto">
            <a:xfrm>
              <a:off x="545" y="272"/>
              <a:ext cx="215" cy="454"/>
            </a:xfrm>
            <a:custGeom>
              <a:avLst/>
              <a:gdLst>
                <a:gd name="T0" fmla="*/ 1958 w 1958"/>
                <a:gd name="T1" fmla="*/ 3152 h 4156"/>
                <a:gd name="T2" fmla="*/ 1958 w 1958"/>
                <a:gd name="T3" fmla="*/ 3152 h 4156"/>
                <a:gd name="T4" fmla="*/ 0 w 1958"/>
                <a:gd name="T5" fmla="*/ 0 h 4156"/>
                <a:gd name="T6" fmla="*/ 0 w 1958"/>
                <a:gd name="T7" fmla="*/ 2006 h 4156"/>
                <a:gd name="T8" fmla="*/ 1335 w 1958"/>
                <a:gd name="T9" fmla="*/ 4156 h 4156"/>
                <a:gd name="T10" fmla="*/ 1958 w 1958"/>
                <a:gd name="T11" fmla="*/ 3152 h 4156"/>
              </a:gdLst>
              <a:ahLst/>
              <a:cxnLst>
                <a:cxn ang="0">
                  <a:pos x="T0" y="T1"/>
                </a:cxn>
                <a:cxn ang="0">
                  <a:pos x="T2" y="T3"/>
                </a:cxn>
                <a:cxn ang="0">
                  <a:pos x="T4" y="T5"/>
                </a:cxn>
                <a:cxn ang="0">
                  <a:pos x="T6" y="T7"/>
                </a:cxn>
                <a:cxn ang="0">
                  <a:pos x="T8" y="T9"/>
                </a:cxn>
                <a:cxn ang="0">
                  <a:pos x="T10" y="T11"/>
                </a:cxn>
              </a:cxnLst>
              <a:rect l="0" t="0" r="r" b="b"/>
              <a:pathLst>
                <a:path w="1958" h="4156">
                  <a:moveTo>
                    <a:pt x="1958" y="3152"/>
                  </a:moveTo>
                  <a:lnTo>
                    <a:pt x="1958" y="3152"/>
                  </a:lnTo>
                  <a:lnTo>
                    <a:pt x="0" y="0"/>
                  </a:lnTo>
                  <a:lnTo>
                    <a:pt x="0" y="2006"/>
                  </a:lnTo>
                  <a:lnTo>
                    <a:pt x="1335" y="4156"/>
                  </a:lnTo>
                  <a:lnTo>
                    <a:pt x="1958" y="3152"/>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a:extLst>
                <a:ext uri="{FF2B5EF4-FFF2-40B4-BE49-F238E27FC236}">
                  <a16:creationId xmlns:a16="http://schemas.microsoft.com/office/drawing/2014/main" id="{C325B22A-93F1-4F70-A23A-EC3C8DDC7030}"/>
                </a:ext>
              </a:extLst>
            </p:cNvPr>
            <p:cNvSpPr>
              <a:spLocks/>
            </p:cNvSpPr>
            <p:nvPr/>
          </p:nvSpPr>
          <p:spPr bwMode="auto">
            <a:xfrm>
              <a:off x="545" y="616"/>
              <a:ext cx="215" cy="564"/>
            </a:xfrm>
            <a:custGeom>
              <a:avLst/>
              <a:gdLst>
                <a:gd name="T0" fmla="*/ 0 w 1958"/>
                <a:gd name="T1" fmla="*/ 3154 h 5162"/>
                <a:gd name="T2" fmla="*/ 0 w 1958"/>
                <a:gd name="T3" fmla="*/ 3154 h 5162"/>
                <a:gd name="T4" fmla="*/ 0 w 1958"/>
                <a:gd name="T5" fmla="*/ 5162 h 5162"/>
                <a:gd name="T6" fmla="*/ 1958 w 1958"/>
                <a:gd name="T7" fmla="*/ 2008 h 5162"/>
                <a:gd name="T8" fmla="*/ 1958 w 1958"/>
                <a:gd name="T9" fmla="*/ 0 h 5162"/>
                <a:gd name="T10" fmla="*/ 0 w 1958"/>
                <a:gd name="T11" fmla="*/ 3154 h 5162"/>
              </a:gdLst>
              <a:ahLst/>
              <a:cxnLst>
                <a:cxn ang="0">
                  <a:pos x="T0" y="T1"/>
                </a:cxn>
                <a:cxn ang="0">
                  <a:pos x="T2" y="T3"/>
                </a:cxn>
                <a:cxn ang="0">
                  <a:pos x="T4" y="T5"/>
                </a:cxn>
                <a:cxn ang="0">
                  <a:pos x="T6" y="T7"/>
                </a:cxn>
                <a:cxn ang="0">
                  <a:pos x="T8" y="T9"/>
                </a:cxn>
                <a:cxn ang="0">
                  <a:pos x="T10" y="T11"/>
                </a:cxn>
              </a:cxnLst>
              <a:rect l="0" t="0" r="r" b="b"/>
              <a:pathLst>
                <a:path w="1958" h="5162">
                  <a:moveTo>
                    <a:pt x="0" y="3154"/>
                  </a:moveTo>
                  <a:lnTo>
                    <a:pt x="0" y="3154"/>
                  </a:lnTo>
                  <a:lnTo>
                    <a:pt x="0" y="5162"/>
                  </a:lnTo>
                  <a:lnTo>
                    <a:pt x="1958" y="2008"/>
                  </a:lnTo>
                  <a:lnTo>
                    <a:pt x="1958" y="0"/>
                  </a:lnTo>
                  <a:lnTo>
                    <a:pt x="0" y="3154"/>
                  </a:lnTo>
                  <a:close/>
                </a:path>
              </a:pathLst>
            </a:custGeom>
            <a:solidFill>
              <a:srgbClr val="72727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8" name="Picture 17">
            <a:extLst>
              <a:ext uri="{FF2B5EF4-FFF2-40B4-BE49-F238E27FC236}">
                <a16:creationId xmlns:a16="http://schemas.microsoft.com/office/drawing/2014/main" id="{BBBB1887-B4AD-4BEC-A6D2-7A2791913B27}"/>
              </a:ext>
            </a:extLst>
          </p:cNvPr>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704975" y="499634"/>
            <a:ext cx="5734050" cy="828675"/>
          </a:xfrm>
          <a:prstGeom prst="rect">
            <a:avLst/>
          </a:prstGeom>
          <a:noFill/>
          <a:ln>
            <a:noFill/>
          </a:ln>
        </p:spPr>
      </p:pic>
    </p:spTree>
    <p:extLst>
      <p:ext uri="{BB962C8B-B14F-4D97-AF65-F5344CB8AC3E}">
        <p14:creationId xmlns:p14="http://schemas.microsoft.com/office/powerpoint/2010/main" val="6692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baseline="0">
                <a:solidFill>
                  <a:schemeClr val="bg1"/>
                </a:solidFill>
                <a:latin typeface="Calibri" panose="020F0502020204030204" pitchFamily="34" charset="0"/>
              </a:defRPr>
            </a:lvl1pPr>
            <a:lvl2pPr marL="742950" indent="-285750">
              <a:buClr>
                <a:schemeClr val="tx1"/>
              </a:buClr>
              <a:buFont typeface="Arial" panose="020B0604020202020204" pitchFamily="34" charset="0"/>
              <a:buChar char="•"/>
              <a:defRPr baseline="0">
                <a:solidFill>
                  <a:schemeClr val="bg1"/>
                </a:solidFill>
                <a:latin typeface="Calibri" panose="020F0502020204030204" pitchFamily="34" charset="0"/>
              </a:defRPr>
            </a:lvl2pPr>
            <a:lvl3pPr marL="1143000" indent="-228600">
              <a:buFont typeface="Arial" panose="020B0604020202020204" pitchFamily="34" charset="0"/>
              <a:buChar char="•"/>
              <a:defRPr baseline="0">
                <a:solidFill>
                  <a:schemeClr val="bg1"/>
                </a:solidFill>
                <a:latin typeface="Calibri" panose="020F0502020204030204" pitchFamily="34" charset="0"/>
              </a:defRPr>
            </a:lvl3pPr>
            <a:lvl4pPr marL="1600200" indent="-228600">
              <a:buFont typeface="Arial" panose="020B0604020202020204" pitchFamily="34" charset="0"/>
              <a:buChar char="•"/>
              <a:defRPr baseline="0">
                <a:solidFill>
                  <a:schemeClr val="bg1"/>
                </a:solidFill>
                <a:latin typeface="Calibri" panose="020F0502020204030204" pitchFamily="34" charset="0"/>
              </a:defRPr>
            </a:lvl4pPr>
            <a:lvl5pPr marL="2057400" indent="-228600">
              <a:buFont typeface="Arial" panose="020B0604020202020204" pitchFamily="34" charset="0"/>
              <a:buChar char="•"/>
              <a:defRPr baseline="0">
                <a:solidFill>
                  <a:schemeClr val="bg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03226" y="6411915"/>
            <a:ext cx="1199331" cy="244475"/>
          </a:xfrm>
        </p:spPr>
        <p:txBody>
          <a:bodyPr/>
          <a:lstStyle>
            <a:lvl1pPr>
              <a:defRPr baseline="0">
                <a:solidFill>
                  <a:schemeClr val="bg1"/>
                </a:solidFill>
              </a:defRPr>
            </a:lvl1pPr>
          </a:lstStyle>
          <a:p>
            <a:r>
              <a:rPr lang="en-US" dirty="0"/>
              <a:t>November 2018</a:t>
            </a:r>
            <a:endParaRPr lang="en-GB" dirty="0"/>
          </a:p>
        </p:txBody>
      </p:sp>
      <p:sp>
        <p:nvSpPr>
          <p:cNvPr id="5" name="Footer Placeholder 4"/>
          <p:cNvSpPr>
            <a:spLocks noGrp="1"/>
          </p:cNvSpPr>
          <p:nvPr>
            <p:ph type="ftr" sz="quarter" idx="11"/>
          </p:nvPr>
        </p:nvSpPr>
        <p:spPr>
          <a:xfrm>
            <a:off x="1602557" y="6424222"/>
            <a:ext cx="4679950" cy="244475"/>
          </a:xfrm>
        </p:spPr>
        <p:txBody>
          <a:bodyPr/>
          <a:lstStyle>
            <a:lvl1pPr>
              <a:defRPr baseline="0">
                <a:solidFill>
                  <a:schemeClr val="bg1"/>
                </a:solidFill>
              </a:defRPr>
            </a:lvl1pPr>
          </a:lstStyle>
          <a:p>
            <a:r>
              <a:rPr lang="en-US" dirty="0"/>
              <a:t>Africa Academy for Tax and Financial Crime Investigation</a:t>
            </a:r>
            <a:endParaRPr lang="en-GB" dirty="0"/>
          </a:p>
        </p:txBody>
      </p:sp>
      <p:sp>
        <p:nvSpPr>
          <p:cNvPr id="6" name="Slide Number Placeholder 5"/>
          <p:cNvSpPr>
            <a:spLocks noGrp="1"/>
          </p:cNvSpPr>
          <p:nvPr>
            <p:ph type="sldNum" sz="quarter" idx="12"/>
          </p:nvPr>
        </p:nvSpPr>
        <p:spPr/>
        <p:txBody>
          <a:bodyPr/>
          <a:lstStyle>
            <a:lvl1pPr>
              <a:defRPr/>
            </a:lvl1pPr>
          </a:lstStyle>
          <a:p>
            <a:fld id="{941AA2AD-4ABD-40E1-928E-6C7D7FF4C282}" type="slidenum">
              <a:rPr lang="en-GB" smtClean="0"/>
              <a:t>‹#›</a:t>
            </a:fld>
            <a:endParaRPr lang="en-GB" dirty="0"/>
          </a:p>
        </p:txBody>
      </p:sp>
    </p:spTree>
    <p:extLst>
      <p:ext uri="{BB962C8B-B14F-4D97-AF65-F5344CB8AC3E}">
        <p14:creationId xmlns:p14="http://schemas.microsoft.com/office/powerpoint/2010/main" val="54793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lumMod val="85000"/>
          </a:schemeClr>
        </a:solidFill>
        <a:effectLst/>
      </p:bgPr>
    </p:bg>
    <p:spTree>
      <p:nvGrpSpPr>
        <p:cNvPr id="1" name=""/>
        <p:cNvGrpSpPr/>
        <p:nvPr/>
      </p:nvGrpSpPr>
      <p:grpSpPr>
        <a:xfrm>
          <a:off x="0" y="0"/>
          <a:ext cx="0" cy="0"/>
          <a:chOff x="0" y="0"/>
          <a:chExt cx="0" cy="0"/>
        </a:xfrm>
      </p:grpSpPr>
      <p:pic>
        <p:nvPicPr>
          <p:cNvPr id="3" name="Imag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60000" y="2919600"/>
            <a:ext cx="6624000" cy="1058400"/>
          </a:xfrm>
        </p:spPr>
        <p:txBody>
          <a:bodyPr/>
          <a:lstStyle>
            <a:lvl1pPr algn="ctr">
              <a:lnSpc>
                <a:spcPts val="3700"/>
              </a:lnSpc>
              <a:defRPr sz="3700" b="0" i="0" cap="all" baseline="0">
                <a:solidFill>
                  <a:schemeClr val="bg1"/>
                </a:solidFill>
                <a:latin typeface="Calibri" panose="020F0502020204030204" pitchFamily="34" charset="0"/>
              </a:defRPr>
            </a:lvl1pPr>
          </a:lstStyle>
          <a:p>
            <a:r>
              <a:rPr lang="en-US"/>
              <a:t>Click to edit Master title style</a:t>
            </a:r>
            <a:endParaRPr lang="en-US" dirty="0"/>
          </a:p>
        </p:txBody>
      </p:sp>
      <p:sp>
        <p:nvSpPr>
          <p:cNvPr id="5" name="Date Placeholder 3"/>
          <p:cNvSpPr>
            <a:spLocks noGrp="1"/>
          </p:cNvSpPr>
          <p:nvPr>
            <p:ph type="dt" sz="half" idx="10"/>
          </p:nvPr>
        </p:nvSpPr>
        <p:spPr>
          <a:xfrm>
            <a:off x="403226" y="6411915"/>
            <a:ext cx="1161623" cy="244475"/>
          </a:xfrm>
        </p:spPr>
        <p:txBody>
          <a:bodyPr/>
          <a:lstStyle>
            <a:lvl1pPr>
              <a:defRPr baseline="0">
                <a:solidFill>
                  <a:schemeClr val="bg1"/>
                </a:solidFill>
              </a:defRPr>
            </a:lvl1pPr>
          </a:lstStyle>
          <a:p>
            <a:r>
              <a:rPr lang="en-US" dirty="0"/>
              <a:t>November 2018</a:t>
            </a:r>
            <a:endParaRPr lang="en-GB" dirty="0"/>
          </a:p>
        </p:txBody>
      </p:sp>
      <p:sp>
        <p:nvSpPr>
          <p:cNvPr id="6" name="Footer Placeholder 4"/>
          <p:cNvSpPr>
            <a:spLocks noGrp="1"/>
          </p:cNvSpPr>
          <p:nvPr>
            <p:ph type="ftr" sz="quarter" idx="11"/>
          </p:nvPr>
        </p:nvSpPr>
        <p:spPr>
          <a:xfrm>
            <a:off x="1564849" y="6411915"/>
            <a:ext cx="4679950" cy="244475"/>
          </a:xfrm>
        </p:spPr>
        <p:txBody>
          <a:bodyPr/>
          <a:lstStyle>
            <a:lvl1pPr>
              <a:defRPr baseline="0">
                <a:solidFill>
                  <a:schemeClr val="bg1"/>
                </a:solidFill>
              </a:defRPr>
            </a:lvl1pPr>
          </a:lstStyle>
          <a:p>
            <a:r>
              <a:rPr lang="en-GB" dirty="0"/>
              <a:t>Africa Academy for Tax and Financial Crime Investigation</a:t>
            </a:r>
          </a:p>
        </p:txBody>
      </p:sp>
      <p:sp>
        <p:nvSpPr>
          <p:cNvPr id="7" name="Slide Number Placeholder 5"/>
          <p:cNvSpPr>
            <a:spLocks noGrp="1"/>
          </p:cNvSpPr>
          <p:nvPr>
            <p:ph type="sldNum" sz="quarter" idx="12"/>
          </p:nvPr>
        </p:nvSpPr>
        <p:spPr/>
        <p:txBody>
          <a:bodyPr/>
          <a:lstStyle>
            <a:lvl1pPr>
              <a:defRPr/>
            </a:lvl1pPr>
          </a:lstStyle>
          <a:p>
            <a:fld id="{941AA2AD-4ABD-40E1-928E-6C7D7FF4C282}" type="slidenum">
              <a:rPr lang="en-GB" smtClean="0"/>
              <a:t>‹#›</a:t>
            </a:fld>
            <a:endParaRPr lang="en-GB" dirty="0"/>
          </a:p>
        </p:txBody>
      </p:sp>
      <p:grpSp>
        <p:nvGrpSpPr>
          <p:cNvPr id="14" name="Group 4">
            <a:extLst>
              <a:ext uri="{FF2B5EF4-FFF2-40B4-BE49-F238E27FC236}">
                <a16:creationId xmlns:a16="http://schemas.microsoft.com/office/drawing/2014/main" id="{8C86F674-F7C4-40B8-B313-E8B1A4CD0E36}"/>
              </a:ext>
            </a:extLst>
          </p:cNvPr>
          <p:cNvGrpSpPr>
            <a:grpSpLocks noChangeAspect="1"/>
          </p:cNvGrpSpPr>
          <p:nvPr/>
        </p:nvGrpSpPr>
        <p:grpSpPr bwMode="auto">
          <a:xfrm>
            <a:off x="628772" y="642181"/>
            <a:ext cx="631228" cy="1313128"/>
            <a:chOff x="322" y="272"/>
            <a:chExt cx="436" cy="907"/>
          </a:xfrm>
        </p:grpSpPr>
        <p:sp>
          <p:nvSpPr>
            <p:cNvPr id="15" name="AutoShape 3">
              <a:extLst>
                <a:ext uri="{FF2B5EF4-FFF2-40B4-BE49-F238E27FC236}">
                  <a16:creationId xmlns:a16="http://schemas.microsoft.com/office/drawing/2014/main" id="{E217B0D0-4D81-4DF8-AC17-B07E7A1F3843}"/>
                </a:ext>
              </a:extLst>
            </p:cNvPr>
            <p:cNvSpPr>
              <a:spLocks noChangeAspect="1" noChangeArrowheads="1" noTextEdit="1"/>
            </p:cNvSpPr>
            <p:nvPr/>
          </p:nvSpPr>
          <p:spPr bwMode="auto">
            <a:xfrm>
              <a:off x="322" y="272"/>
              <a:ext cx="436"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5">
              <a:extLst>
                <a:ext uri="{FF2B5EF4-FFF2-40B4-BE49-F238E27FC236}">
                  <a16:creationId xmlns:a16="http://schemas.microsoft.com/office/drawing/2014/main" id="{72213B58-2A0A-42D9-B87E-C4D3AA14A164}"/>
                </a:ext>
              </a:extLst>
            </p:cNvPr>
            <p:cNvSpPr>
              <a:spLocks/>
            </p:cNvSpPr>
            <p:nvPr/>
          </p:nvSpPr>
          <p:spPr bwMode="auto">
            <a:xfrm>
              <a:off x="322" y="272"/>
              <a:ext cx="214" cy="454"/>
            </a:xfrm>
            <a:custGeom>
              <a:avLst/>
              <a:gdLst>
                <a:gd name="T0" fmla="*/ 0 w 1958"/>
                <a:gd name="T1" fmla="*/ 0 h 4156"/>
                <a:gd name="T2" fmla="*/ 0 w 1958"/>
                <a:gd name="T3" fmla="*/ 0 h 4156"/>
                <a:gd name="T4" fmla="*/ 0 w 1958"/>
                <a:gd name="T5" fmla="*/ 2006 h 4156"/>
                <a:gd name="T6" fmla="*/ 1335 w 1958"/>
                <a:gd name="T7" fmla="*/ 4156 h 4156"/>
                <a:gd name="T8" fmla="*/ 1958 w 1958"/>
                <a:gd name="T9" fmla="*/ 3152 h 4156"/>
                <a:gd name="T10" fmla="*/ 0 w 1958"/>
                <a:gd name="T11" fmla="*/ 0 h 4156"/>
              </a:gdLst>
              <a:ahLst/>
              <a:cxnLst>
                <a:cxn ang="0">
                  <a:pos x="T0" y="T1"/>
                </a:cxn>
                <a:cxn ang="0">
                  <a:pos x="T2" y="T3"/>
                </a:cxn>
                <a:cxn ang="0">
                  <a:pos x="T4" y="T5"/>
                </a:cxn>
                <a:cxn ang="0">
                  <a:pos x="T6" y="T7"/>
                </a:cxn>
                <a:cxn ang="0">
                  <a:pos x="T8" y="T9"/>
                </a:cxn>
                <a:cxn ang="0">
                  <a:pos x="T10" y="T11"/>
                </a:cxn>
              </a:cxnLst>
              <a:rect l="0" t="0" r="r" b="b"/>
              <a:pathLst>
                <a:path w="1958" h="4156">
                  <a:moveTo>
                    <a:pt x="0" y="0"/>
                  </a:moveTo>
                  <a:lnTo>
                    <a:pt x="0" y="0"/>
                  </a:lnTo>
                  <a:lnTo>
                    <a:pt x="0" y="2006"/>
                  </a:lnTo>
                  <a:lnTo>
                    <a:pt x="1335" y="4156"/>
                  </a:lnTo>
                  <a:lnTo>
                    <a:pt x="1958" y="3152"/>
                  </a:lnTo>
                  <a:lnTo>
                    <a:pt x="0" y="0"/>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6">
              <a:extLst>
                <a:ext uri="{FF2B5EF4-FFF2-40B4-BE49-F238E27FC236}">
                  <a16:creationId xmlns:a16="http://schemas.microsoft.com/office/drawing/2014/main" id="{7B5CE501-D098-4463-9404-3BBBD8AD19B4}"/>
                </a:ext>
              </a:extLst>
            </p:cNvPr>
            <p:cNvSpPr>
              <a:spLocks/>
            </p:cNvSpPr>
            <p:nvPr/>
          </p:nvSpPr>
          <p:spPr bwMode="auto">
            <a:xfrm>
              <a:off x="322" y="616"/>
              <a:ext cx="214" cy="564"/>
            </a:xfrm>
            <a:custGeom>
              <a:avLst/>
              <a:gdLst>
                <a:gd name="T0" fmla="*/ 0 w 1958"/>
                <a:gd name="T1" fmla="*/ 3154 h 5162"/>
                <a:gd name="T2" fmla="*/ 0 w 1958"/>
                <a:gd name="T3" fmla="*/ 3154 h 5162"/>
                <a:gd name="T4" fmla="*/ 0 w 1958"/>
                <a:gd name="T5" fmla="*/ 5162 h 5162"/>
                <a:gd name="T6" fmla="*/ 1958 w 1958"/>
                <a:gd name="T7" fmla="*/ 2008 h 5162"/>
                <a:gd name="T8" fmla="*/ 1958 w 1958"/>
                <a:gd name="T9" fmla="*/ 0 h 5162"/>
                <a:gd name="T10" fmla="*/ 0 w 1958"/>
                <a:gd name="T11" fmla="*/ 3154 h 5162"/>
              </a:gdLst>
              <a:ahLst/>
              <a:cxnLst>
                <a:cxn ang="0">
                  <a:pos x="T0" y="T1"/>
                </a:cxn>
                <a:cxn ang="0">
                  <a:pos x="T2" y="T3"/>
                </a:cxn>
                <a:cxn ang="0">
                  <a:pos x="T4" y="T5"/>
                </a:cxn>
                <a:cxn ang="0">
                  <a:pos x="T6" y="T7"/>
                </a:cxn>
                <a:cxn ang="0">
                  <a:pos x="T8" y="T9"/>
                </a:cxn>
                <a:cxn ang="0">
                  <a:pos x="T10" y="T11"/>
                </a:cxn>
              </a:cxnLst>
              <a:rect l="0" t="0" r="r" b="b"/>
              <a:pathLst>
                <a:path w="1958" h="5162">
                  <a:moveTo>
                    <a:pt x="0" y="3154"/>
                  </a:moveTo>
                  <a:lnTo>
                    <a:pt x="0" y="3154"/>
                  </a:lnTo>
                  <a:lnTo>
                    <a:pt x="0" y="5162"/>
                  </a:lnTo>
                  <a:lnTo>
                    <a:pt x="1958" y="2008"/>
                  </a:lnTo>
                  <a:lnTo>
                    <a:pt x="1958" y="0"/>
                  </a:lnTo>
                  <a:lnTo>
                    <a:pt x="0" y="3154"/>
                  </a:lnTo>
                  <a:close/>
                </a:path>
              </a:pathLst>
            </a:custGeom>
            <a:solidFill>
              <a:srgbClr val="72727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7">
              <a:extLst>
                <a:ext uri="{FF2B5EF4-FFF2-40B4-BE49-F238E27FC236}">
                  <a16:creationId xmlns:a16="http://schemas.microsoft.com/office/drawing/2014/main" id="{7F2F0A6D-6F78-4C23-9D93-8DAD338B7601}"/>
                </a:ext>
              </a:extLst>
            </p:cNvPr>
            <p:cNvSpPr>
              <a:spLocks/>
            </p:cNvSpPr>
            <p:nvPr/>
          </p:nvSpPr>
          <p:spPr bwMode="auto">
            <a:xfrm>
              <a:off x="545" y="272"/>
              <a:ext cx="215" cy="454"/>
            </a:xfrm>
            <a:custGeom>
              <a:avLst/>
              <a:gdLst>
                <a:gd name="T0" fmla="*/ 1958 w 1958"/>
                <a:gd name="T1" fmla="*/ 3152 h 4156"/>
                <a:gd name="T2" fmla="*/ 1958 w 1958"/>
                <a:gd name="T3" fmla="*/ 3152 h 4156"/>
                <a:gd name="T4" fmla="*/ 0 w 1958"/>
                <a:gd name="T5" fmla="*/ 0 h 4156"/>
                <a:gd name="T6" fmla="*/ 0 w 1958"/>
                <a:gd name="T7" fmla="*/ 2006 h 4156"/>
                <a:gd name="T8" fmla="*/ 1335 w 1958"/>
                <a:gd name="T9" fmla="*/ 4156 h 4156"/>
                <a:gd name="T10" fmla="*/ 1958 w 1958"/>
                <a:gd name="T11" fmla="*/ 3152 h 4156"/>
              </a:gdLst>
              <a:ahLst/>
              <a:cxnLst>
                <a:cxn ang="0">
                  <a:pos x="T0" y="T1"/>
                </a:cxn>
                <a:cxn ang="0">
                  <a:pos x="T2" y="T3"/>
                </a:cxn>
                <a:cxn ang="0">
                  <a:pos x="T4" y="T5"/>
                </a:cxn>
                <a:cxn ang="0">
                  <a:pos x="T6" y="T7"/>
                </a:cxn>
                <a:cxn ang="0">
                  <a:pos x="T8" y="T9"/>
                </a:cxn>
                <a:cxn ang="0">
                  <a:pos x="T10" y="T11"/>
                </a:cxn>
              </a:cxnLst>
              <a:rect l="0" t="0" r="r" b="b"/>
              <a:pathLst>
                <a:path w="1958" h="4156">
                  <a:moveTo>
                    <a:pt x="1958" y="3152"/>
                  </a:moveTo>
                  <a:lnTo>
                    <a:pt x="1958" y="3152"/>
                  </a:lnTo>
                  <a:lnTo>
                    <a:pt x="0" y="0"/>
                  </a:lnTo>
                  <a:lnTo>
                    <a:pt x="0" y="2006"/>
                  </a:lnTo>
                  <a:lnTo>
                    <a:pt x="1335" y="4156"/>
                  </a:lnTo>
                  <a:lnTo>
                    <a:pt x="1958" y="3152"/>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8">
              <a:extLst>
                <a:ext uri="{FF2B5EF4-FFF2-40B4-BE49-F238E27FC236}">
                  <a16:creationId xmlns:a16="http://schemas.microsoft.com/office/drawing/2014/main" id="{6E9303DE-0147-40FB-8E83-89162FC33B9A}"/>
                </a:ext>
              </a:extLst>
            </p:cNvPr>
            <p:cNvSpPr>
              <a:spLocks/>
            </p:cNvSpPr>
            <p:nvPr/>
          </p:nvSpPr>
          <p:spPr bwMode="auto">
            <a:xfrm>
              <a:off x="545" y="616"/>
              <a:ext cx="215" cy="564"/>
            </a:xfrm>
            <a:custGeom>
              <a:avLst/>
              <a:gdLst>
                <a:gd name="T0" fmla="*/ 0 w 1958"/>
                <a:gd name="T1" fmla="*/ 3154 h 5162"/>
                <a:gd name="T2" fmla="*/ 0 w 1958"/>
                <a:gd name="T3" fmla="*/ 3154 h 5162"/>
                <a:gd name="T4" fmla="*/ 0 w 1958"/>
                <a:gd name="T5" fmla="*/ 5162 h 5162"/>
                <a:gd name="T6" fmla="*/ 1958 w 1958"/>
                <a:gd name="T7" fmla="*/ 2008 h 5162"/>
                <a:gd name="T8" fmla="*/ 1958 w 1958"/>
                <a:gd name="T9" fmla="*/ 0 h 5162"/>
                <a:gd name="T10" fmla="*/ 0 w 1958"/>
                <a:gd name="T11" fmla="*/ 3154 h 5162"/>
              </a:gdLst>
              <a:ahLst/>
              <a:cxnLst>
                <a:cxn ang="0">
                  <a:pos x="T0" y="T1"/>
                </a:cxn>
                <a:cxn ang="0">
                  <a:pos x="T2" y="T3"/>
                </a:cxn>
                <a:cxn ang="0">
                  <a:pos x="T4" y="T5"/>
                </a:cxn>
                <a:cxn ang="0">
                  <a:pos x="T6" y="T7"/>
                </a:cxn>
                <a:cxn ang="0">
                  <a:pos x="T8" y="T9"/>
                </a:cxn>
                <a:cxn ang="0">
                  <a:pos x="T10" y="T11"/>
                </a:cxn>
              </a:cxnLst>
              <a:rect l="0" t="0" r="r" b="b"/>
              <a:pathLst>
                <a:path w="1958" h="5162">
                  <a:moveTo>
                    <a:pt x="0" y="3154"/>
                  </a:moveTo>
                  <a:lnTo>
                    <a:pt x="0" y="3154"/>
                  </a:lnTo>
                  <a:lnTo>
                    <a:pt x="0" y="5162"/>
                  </a:lnTo>
                  <a:lnTo>
                    <a:pt x="1958" y="2008"/>
                  </a:lnTo>
                  <a:lnTo>
                    <a:pt x="1958" y="0"/>
                  </a:lnTo>
                  <a:lnTo>
                    <a:pt x="0" y="3154"/>
                  </a:lnTo>
                  <a:close/>
                </a:path>
              </a:pathLst>
            </a:custGeom>
            <a:solidFill>
              <a:srgbClr val="72727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85270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pic>
        <p:nvPicPr>
          <p:cNvPr id="1026" name="Imag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p:cNvSpPr>
            <a:spLocks noChangeArrowheads="1"/>
          </p:cNvSpPr>
          <p:nvPr/>
        </p:nvSpPr>
        <p:spPr bwMode="auto">
          <a:xfrm>
            <a:off x="503239" y="1306513"/>
            <a:ext cx="8154987" cy="0"/>
          </a:xfrm>
          <a:prstGeom prst="rect">
            <a:avLst/>
          </a:prstGeom>
          <a:noFill/>
          <a:ln w="6350" algn="ctr">
            <a:solidFill>
              <a:schemeClr val="tx1"/>
            </a:solidFill>
            <a:miter lim="800000"/>
            <a:headEnd/>
            <a:tailEnd/>
          </a:ln>
        </p:spPr>
        <p:txBody>
          <a:bodyPr wrap="none"/>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fr-FR" altLang="en-US" sz="2000" dirty="0">
              <a:latin typeface="Helvetica 65 Medium"/>
            </a:endParaRPr>
          </a:p>
        </p:txBody>
      </p:sp>
      <p:sp>
        <p:nvSpPr>
          <p:cNvPr id="1028" name="Title Placeholder 1"/>
          <p:cNvSpPr>
            <a:spLocks noGrp="1"/>
          </p:cNvSpPr>
          <p:nvPr>
            <p:ph type="title"/>
          </p:nvPr>
        </p:nvSpPr>
        <p:spPr bwMode="auto">
          <a:xfrm>
            <a:off x="1079500" y="238125"/>
            <a:ext cx="74168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dirty="0"/>
              <a:t>Click to </a:t>
            </a:r>
            <a:r>
              <a:rPr lang="fr-FR" altLang="en-US" dirty="0" err="1"/>
              <a:t>edit</a:t>
            </a:r>
            <a:r>
              <a:rPr lang="fr-FR" altLang="en-US" dirty="0"/>
              <a:t> Slide </a:t>
            </a:r>
            <a:r>
              <a:rPr lang="fr-FR" altLang="en-US" dirty="0" err="1"/>
              <a:t>title</a:t>
            </a:r>
            <a:br>
              <a:rPr lang="fr-FR" altLang="en-US" dirty="0"/>
            </a:br>
            <a:r>
              <a:rPr lang="fr-FR" altLang="en-US" dirty="0"/>
              <a:t>Slide </a:t>
            </a:r>
            <a:r>
              <a:rPr lang="fr-FR" altLang="en-US" dirty="0" err="1"/>
              <a:t>title</a:t>
            </a:r>
            <a:r>
              <a:rPr lang="fr-FR" altLang="en-US" dirty="0"/>
              <a:t> can </a:t>
            </a:r>
            <a:r>
              <a:rPr lang="fr-FR" altLang="en-US" dirty="0" err="1"/>
              <a:t>be</a:t>
            </a:r>
            <a:r>
              <a:rPr lang="fr-FR" altLang="en-US" dirty="0"/>
              <a:t> </a:t>
            </a:r>
            <a:r>
              <a:rPr lang="fr-FR" altLang="en-US" dirty="0" err="1"/>
              <a:t>extended</a:t>
            </a:r>
            <a:r>
              <a:rPr lang="fr-FR" altLang="en-US" dirty="0"/>
              <a:t> to </a:t>
            </a:r>
            <a:r>
              <a:rPr lang="fr-FR" altLang="en-US" dirty="0" err="1"/>
              <a:t>two</a:t>
            </a:r>
            <a:r>
              <a:rPr lang="fr-FR" altLang="en-US" dirty="0"/>
              <a:t> </a:t>
            </a:r>
            <a:r>
              <a:rPr lang="fr-FR" altLang="en-US" dirty="0" err="1"/>
              <a:t>lines</a:t>
            </a:r>
            <a:endParaRPr lang="en-US" altLang="en-US" dirty="0"/>
          </a:p>
        </p:txBody>
      </p:sp>
      <p:sp>
        <p:nvSpPr>
          <p:cNvPr id="1029" name="Text Placeholder 2"/>
          <p:cNvSpPr>
            <a:spLocks noGrp="1"/>
          </p:cNvSpPr>
          <p:nvPr>
            <p:ph type="body" idx="1"/>
          </p:nvPr>
        </p:nvSpPr>
        <p:spPr bwMode="auto">
          <a:xfrm>
            <a:off x="468314" y="1600202"/>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dirty="0"/>
              <a:t>Cliquez pour modifier les styles du texte du masque</a:t>
            </a:r>
          </a:p>
          <a:p>
            <a:pPr lvl="1"/>
            <a:r>
              <a:rPr lang="fr-FR" altLang="en-US" dirty="0"/>
              <a:t>Deuxième niveau</a:t>
            </a:r>
          </a:p>
          <a:p>
            <a:pPr lvl="2"/>
            <a:r>
              <a:rPr lang="fr-FR" altLang="en-US" dirty="0"/>
              <a:t>Troisième niveau</a:t>
            </a:r>
          </a:p>
          <a:p>
            <a:pPr lvl="3"/>
            <a:r>
              <a:rPr lang="fr-FR" altLang="en-US" dirty="0"/>
              <a:t>Quatrième niveau</a:t>
            </a:r>
          </a:p>
          <a:p>
            <a:pPr lvl="4"/>
            <a:r>
              <a:rPr lang="fr-FR" altLang="en-US" dirty="0"/>
              <a:t>Cinquième niveau</a:t>
            </a:r>
            <a:endParaRPr lang="en-US" altLang="en-US" dirty="0"/>
          </a:p>
        </p:txBody>
      </p:sp>
      <p:sp>
        <p:nvSpPr>
          <p:cNvPr id="4" name="Date Placeholder 3"/>
          <p:cNvSpPr>
            <a:spLocks noGrp="1"/>
          </p:cNvSpPr>
          <p:nvPr>
            <p:ph type="dt" sz="half" idx="2"/>
          </p:nvPr>
        </p:nvSpPr>
        <p:spPr>
          <a:xfrm>
            <a:off x="403226" y="6411915"/>
            <a:ext cx="900113" cy="244475"/>
          </a:xfrm>
          <a:prstGeom prst="rect">
            <a:avLst/>
          </a:prstGeom>
        </p:spPr>
        <p:txBody>
          <a:bodyPr vert="horz" lIns="91440" tIns="45720" rIns="91440" bIns="45720" rtlCol="0" anchor="t" anchorCtr="0"/>
          <a:lstStyle>
            <a:lvl1pPr algn="l">
              <a:defRPr sz="1000" baseline="0">
                <a:solidFill>
                  <a:schemeClr val="tx1"/>
                </a:solidFill>
                <a:latin typeface="Arial"/>
              </a:defRPr>
            </a:lvl1pPr>
          </a:lstStyle>
          <a:p>
            <a:r>
              <a:rPr lang="en-US" dirty="0"/>
              <a:t>November 2018</a:t>
            </a:r>
            <a:endParaRPr lang="en-GB" dirty="0"/>
          </a:p>
        </p:txBody>
      </p:sp>
      <p:sp>
        <p:nvSpPr>
          <p:cNvPr id="5" name="Footer Placeholder 4"/>
          <p:cNvSpPr>
            <a:spLocks noGrp="1"/>
          </p:cNvSpPr>
          <p:nvPr>
            <p:ph type="ftr" sz="quarter" idx="3"/>
          </p:nvPr>
        </p:nvSpPr>
        <p:spPr>
          <a:xfrm>
            <a:off x="1368426" y="6411915"/>
            <a:ext cx="4679950" cy="244475"/>
          </a:xfrm>
          <a:prstGeom prst="rect">
            <a:avLst/>
          </a:prstGeom>
        </p:spPr>
        <p:txBody>
          <a:bodyPr vert="horz" lIns="91440" tIns="45720" rIns="91440" bIns="45720" rtlCol="0" anchor="t" anchorCtr="0"/>
          <a:lstStyle>
            <a:lvl1pPr algn="l">
              <a:defRPr sz="1000" kern="1200" baseline="0">
                <a:solidFill>
                  <a:schemeClr val="tx1"/>
                </a:solidFill>
                <a:latin typeface="Arial"/>
              </a:defRPr>
            </a:lvl1pPr>
          </a:lstStyle>
          <a:p>
            <a:r>
              <a:rPr lang="en-US" dirty="0"/>
              <a:t>Africa Academy for Tax and Financial Crime Investigation</a:t>
            </a:r>
            <a:endParaRPr lang="en-GB" dirty="0"/>
          </a:p>
        </p:txBody>
      </p:sp>
      <p:sp>
        <p:nvSpPr>
          <p:cNvPr id="6" name="Slide Number Placeholder 5"/>
          <p:cNvSpPr>
            <a:spLocks noGrp="1"/>
          </p:cNvSpPr>
          <p:nvPr>
            <p:ph type="sldNum" sz="quarter" idx="4"/>
          </p:nvPr>
        </p:nvSpPr>
        <p:spPr>
          <a:xfrm>
            <a:off x="8640763" y="6411915"/>
            <a:ext cx="341312" cy="244475"/>
          </a:xfrm>
          <a:prstGeom prst="rect">
            <a:avLst/>
          </a:prstGeom>
        </p:spPr>
        <p:txBody>
          <a:bodyPr vert="horz" wrap="none" lIns="91440" tIns="45720" rIns="91440" bIns="45720" numCol="1" anchor="t" anchorCtr="0" compatLnSpc="1">
            <a:prstTxWarp prst="textNoShape">
              <a:avLst/>
            </a:prstTxWarp>
          </a:bodyPr>
          <a:lstStyle>
            <a:lvl1pPr algn="r">
              <a:defRPr sz="1000">
                <a:solidFill>
                  <a:srgbClr val="006299"/>
                </a:solidFill>
                <a:latin typeface="Arial" pitchFamily="34" charset="0"/>
              </a:defRPr>
            </a:lvl1pPr>
          </a:lstStyle>
          <a:p>
            <a:fld id="{941AA2AD-4ABD-40E1-928E-6C7D7FF4C282}" type="slidenum">
              <a:rPr lang="en-GB" smtClean="0"/>
              <a:t>‹#›</a:t>
            </a:fld>
            <a:endParaRPr lang="en-GB" dirty="0"/>
          </a:p>
        </p:txBody>
      </p:sp>
      <p:grpSp>
        <p:nvGrpSpPr>
          <p:cNvPr id="10" name="Group 4">
            <a:extLst>
              <a:ext uri="{FF2B5EF4-FFF2-40B4-BE49-F238E27FC236}">
                <a16:creationId xmlns:a16="http://schemas.microsoft.com/office/drawing/2014/main" id="{077FA898-5220-4D56-8670-FDCA6BC951DB}"/>
              </a:ext>
            </a:extLst>
          </p:cNvPr>
          <p:cNvGrpSpPr>
            <a:grpSpLocks noChangeAspect="1"/>
          </p:cNvGrpSpPr>
          <p:nvPr/>
        </p:nvGrpSpPr>
        <p:grpSpPr bwMode="auto">
          <a:xfrm>
            <a:off x="372196" y="201610"/>
            <a:ext cx="506806" cy="1054296"/>
            <a:chOff x="322" y="272"/>
            <a:chExt cx="436" cy="907"/>
          </a:xfrm>
        </p:grpSpPr>
        <p:sp>
          <p:nvSpPr>
            <p:cNvPr id="11" name="AutoShape 3">
              <a:extLst>
                <a:ext uri="{FF2B5EF4-FFF2-40B4-BE49-F238E27FC236}">
                  <a16:creationId xmlns:a16="http://schemas.microsoft.com/office/drawing/2014/main" id="{4670841D-A184-4C91-B468-0EF45824627E}"/>
                </a:ext>
              </a:extLst>
            </p:cNvPr>
            <p:cNvSpPr>
              <a:spLocks noChangeAspect="1" noChangeArrowheads="1" noTextEdit="1"/>
            </p:cNvSpPr>
            <p:nvPr/>
          </p:nvSpPr>
          <p:spPr bwMode="auto">
            <a:xfrm>
              <a:off x="322" y="272"/>
              <a:ext cx="436"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
              <a:extLst>
                <a:ext uri="{FF2B5EF4-FFF2-40B4-BE49-F238E27FC236}">
                  <a16:creationId xmlns:a16="http://schemas.microsoft.com/office/drawing/2014/main" id="{39BC3780-2645-4F96-B167-35CBE975EF61}"/>
                </a:ext>
              </a:extLst>
            </p:cNvPr>
            <p:cNvSpPr>
              <a:spLocks/>
            </p:cNvSpPr>
            <p:nvPr/>
          </p:nvSpPr>
          <p:spPr bwMode="auto">
            <a:xfrm>
              <a:off x="322" y="272"/>
              <a:ext cx="214" cy="454"/>
            </a:xfrm>
            <a:custGeom>
              <a:avLst/>
              <a:gdLst>
                <a:gd name="T0" fmla="*/ 0 w 1958"/>
                <a:gd name="T1" fmla="*/ 0 h 4156"/>
                <a:gd name="T2" fmla="*/ 0 w 1958"/>
                <a:gd name="T3" fmla="*/ 0 h 4156"/>
                <a:gd name="T4" fmla="*/ 0 w 1958"/>
                <a:gd name="T5" fmla="*/ 2006 h 4156"/>
                <a:gd name="T6" fmla="*/ 1335 w 1958"/>
                <a:gd name="T7" fmla="*/ 4156 h 4156"/>
                <a:gd name="T8" fmla="*/ 1958 w 1958"/>
                <a:gd name="T9" fmla="*/ 3152 h 4156"/>
                <a:gd name="T10" fmla="*/ 0 w 1958"/>
                <a:gd name="T11" fmla="*/ 0 h 4156"/>
              </a:gdLst>
              <a:ahLst/>
              <a:cxnLst>
                <a:cxn ang="0">
                  <a:pos x="T0" y="T1"/>
                </a:cxn>
                <a:cxn ang="0">
                  <a:pos x="T2" y="T3"/>
                </a:cxn>
                <a:cxn ang="0">
                  <a:pos x="T4" y="T5"/>
                </a:cxn>
                <a:cxn ang="0">
                  <a:pos x="T6" y="T7"/>
                </a:cxn>
                <a:cxn ang="0">
                  <a:pos x="T8" y="T9"/>
                </a:cxn>
                <a:cxn ang="0">
                  <a:pos x="T10" y="T11"/>
                </a:cxn>
              </a:cxnLst>
              <a:rect l="0" t="0" r="r" b="b"/>
              <a:pathLst>
                <a:path w="1958" h="4156">
                  <a:moveTo>
                    <a:pt x="0" y="0"/>
                  </a:moveTo>
                  <a:lnTo>
                    <a:pt x="0" y="0"/>
                  </a:lnTo>
                  <a:lnTo>
                    <a:pt x="0" y="2006"/>
                  </a:lnTo>
                  <a:lnTo>
                    <a:pt x="1335" y="4156"/>
                  </a:lnTo>
                  <a:lnTo>
                    <a:pt x="1958" y="3152"/>
                  </a:lnTo>
                  <a:lnTo>
                    <a:pt x="0" y="0"/>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6">
              <a:extLst>
                <a:ext uri="{FF2B5EF4-FFF2-40B4-BE49-F238E27FC236}">
                  <a16:creationId xmlns:a16="http://schemas.microsoft.com/office/drawing/2014/main" id="{01AE440F-BCA1-40C3-8889-EA39A3D3DC36}"/>
                </a:ext>
              </a:extLst>
            </p:cNvPr>
            <p:cNvSpPr>
              <a:spLocks/>
            </p:cNvSpPr>
            <p:nvPr/>
          </p:nvSpPr>
          <p:spPr bwMode="auto">
            <a:xfrm>
              <a:off x="322" y="616"/>
              <a:ext cx="214" cy="564"/>
            </a:xfrm>
            <a:custGeom>
              <a:avLst/>
              <a:gdLst>
                <a:gd name="T0" fmla="*/ 0 w 1958"/>
                <a:gd name="T1" fmla="*/ 3154 h 5162"/>
                <a:gd name="T2" fmla="*/ 0 w 1958"/>
                <a:gd name="T3" fmla="*/ 3154 h 5162"/>
                <a:gd name="T4" fmla="*/ 0 w 1958"/>
                <a:gd name="T5" fmla="*/ 5162 h 5162"/>
                <a:gd name="T6" fmla="*/ 1958 w 1958"/>
                <a:gd name="T7" fmla="*/ 2008 h 5162"/>
                <a:gd name="T8" fmla="*/ 1958 w 1958"/>
                <a:gd name="T9" fmla="*/ 0 h 5162"/>
                <a:gd name="T10" fmla="*/ 0 w 1958"/>
                <a:gd name="T11" fmla="*/ 3154 h 5162"/>
              </a:gdLst>
              <a:ahLst/>
              <a:cxnLst>
                <a:cxn ang="0">
                  <a:pos x="T0" y="T1"/>
                </a:cxn>
                <a:cxn ang="0">
                  <a:pos x="T2" y="T3"/>
                </a:cxn>
                <a:cxn ang="0">
                  <a:pos x="T4" y="T5"/>
                </a:cxn>
                <a:cxn ang="0">
                  <a:pos x="T6" y="T7"/>
                </a:cxn>
                <a:cxn ang="0">
                  <a:pos x="T8" y="T9"/>
                </a:cxn>
                <a:cxn ang="0">
                  <a:pos x="T10" y="T11"/>
                </a:cxn>
              </a:cxnLst>
              <a:rect l="0" t="0" r="r" b="b"/>
              <a:pathLst>
                <a:path w="1958" h="5162">
                  <a:moveTo>
                    <a:pt x="0" y="3154"/>
                  </a:moveTo>
                  <a:lnTo>
                    <a:pt x="0" y="3154"/>
                  </a:lnTo>
                  <a:lnTo>
                    <a:pt x="0" y="5162"/>
                  </a:lnTo>
                  <a:lnTo>
                    <a:pt x="1958" y="2008"/>
                  </a:lnTo>
                  <a:lnTo>
                    <a:pt x="1958" y="0"/>
                  </a:lnTo>
                  <a:lnTo>
                    <a:pt x="0" y="3154"/>
                  </a:lnTo>
                  <a:close/>
                </a:path>
              </a:pathLst>
            </a:custGeom>
            <a:solidFill>
              <a:srgbClr val="72727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7">
              <a:extLst>
                <a:ext uri="{FF2B5EF4-FFF2-40B4-BE49-F238E27FC236}">
                  <a16:creationId xmlns:a16="http://schemas.microsoft.com/office/drawing/2014/main" id="{D17E375C-E75C-417D-B202-F8088A3E5ADB}"/>
                </a:ext>
              </a:extLst>
            </p:cNvPr>
            <p:cNvSpPr>
              <a:spLocks/>
            </p:cNvSpPr>
            <p:nvPr/>
          </p:nvSpPr>
          <p:spPr bwMode="auto">
            <a:xfrm>
              <a:off x="545" y="272"/>
              <a:ext cx="215" cy="454"/>
            </a:xfrm>
            <a:custGeom>
              <a:avLst/>
              <a:gdLst>
                <a:gd name="T0" fmla="*/ 1958 w 1958"/>
                <a:gd name="T1" fmla="*/ 3152 h 4156"/>
                <a:gd name="T2" fmla="*/ 1958 w 1958"/>
                <a:gd name="T3" fmla="*/ 3152 h 4156"/>
                <a:gd name="T4" fmla="*/ 0 w 1958"/>
                <a:gd name="T5" fmla="*/ 0 h 4156"/>
                <a:gd name="T6" fmla="*/ 0 w 1958"/>
                <a:gd name="T7" fmla="*/ 2006 h 4156"/>
                <a:gd name="T8" fmla="*/ 1335 w 1958"/>
                <a:gd name="T9" fmla="*/ 4156 h 4156"/>
                <a:gd name="T10" fmla="*/ 1958 w 1958"/>
                <a:gd name="T11" fmla="*/ 3152 h 4156"/>
              </a:gdLst>
              <a:ahLst/>
              <a:cxnLst>
                <a:cxn ang="0">
                  <a:pos x="T0" y="T1"/>
                </a:cxn>
                <a:cxn ang="0">
                  <a:pos x="T2" y="T3"/>
                </a:cxn>
                <a:cxn ang="0">
                  <a:pos x="T4" y="T5"/>
                </a:cxn>
                <a:cxn ang="0">
                  <a:pos x="T6" y="T7"/>
                </a:cxn>
                <a:cxn ang="0">
                  <a:pos x="T8" y="T9"/>
                </a:cxn>
                <a:cxn ang="0">
                  <a:pos x="T10" y="T11"/>
                </a:cxn>
              </a:cxnLst>
              <a:rect l="0" t="0" r="r" b="b"/>
              <a:pathLst>
                <a:path w="1958" h="4156">
                  <a:moveTo>
                    <a:pt x="1958" y="3152"/>
                  </a:moveTo>
                  <a:lnTo>
                    <a:pt x="1958" y="3152"/>
                  </a:lnTo>
                  <a:lnTo>
                    <a:pt x="0" y="0"/>
                  </a:lnTo>
                  <a:lnTo>
                    <a:pt x="0" y="2006"/>
                  </a:lnTo>
                  <a:lnTo>
                    <a:pt x="1335" y="4156"/>
                  </a:lnTo>
                  <a:lnTo>
                    <a:pt x="1958" y="3152"/>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a:extLst>
                <a:ext uri="{FF2B5EF4-FFF2-40B4-BE49-F238E27FC236}">
                  <a16:creationId xmlns:a16="http://schemas.microsoft.com/office/drawing/2014/main" id="{73CF473C-BB5C-464B-87F8-AAE659EEE7A9}"/>
                </a:ext>
              </a:extLst>
            </p:cNvPr>
            <p:cNvSpPr>
              <a:spLocks/>
            </p:cNvSpPr>
            <p:nvPr/>
          </p:nvSpPr>
          <p:spPr bwMode="auto">
            <a:xfrm>
              <a:off x="545" y="616"/>
              <a:ext cx="215" cy="564"/>
            </a:xfrm>
            <a:custGeom>
              <a:avLst/>
              <a:gdLst>
                <a:gd name="T0" fmla="*/ 0 w 1958"/>
                <a:gd name="T1" fmla="*/ 3154 h 5162"/>
                <a:gd name="T2" fmla="*/ 0 w 1958"/>
                <a:gd name="T3" fmla="*/ 3154 h 5162"/>
                <a:gd name="T4" fmla="*/ 0 w 1958"/>
                <a:gd name="T5" fmla="*/ 5162 h 5162"/>
                <a:gd name="T6" fmla="*/ 1958 w 1958"/>
                <a:gd name="T7" fmla="*/ 2008 h 5162"/>
                <a:gd name="T8" fmla="*/ 1958 w 1958"/>
                <a:gd name="T9" fmla="*/ 0 h 5162"/>
                <a:gd name="T10" fmla="*/ 0 w 1958"/>
                <a:gd name="T11" fmla="*/ 3154 h 5162"/>
              </a:gdLst>
              <a:ahLst/>
              <a:cxnLst>
                <a:cxn ang="0">
                  <a:pos x="T0" y="T1"/>
                </a:cxn>
                <a:cxn ang="0">
                  <a:pos x="T2" y="T3"/>
                </a:cxn>
                <a:cxn ang="0">
                  <a:pos x="T4" y="T5"/>
                </a:cxn>
                <a:cxn ang="0">
                  <a:pos x="T6" y="T7"/>
                </a:cxn>
                <a:cxn ang="0">
                  <a:pos x="T8" y="T9"/>
                </a:cxn>
                <a:cxn ang="0">
                  <a:pos x="T10" y="T11"/>
                </a:cxn>
              </a:cxnLst>
              <a:rect l="0" t="0" r="r" b="b"/>
              <a:pathLst>
                <a:path w="1958" h="5162">
                  <a:moveTo>
                    <a:pt x="0" y="3154"/>
                  </a:moveTo>
                  <a:lnTo>
                    <a:pt x="0" y="3154"/>
                  </a:lnTo>
                  <a:lnTo>
                    <a:pt x="0" y="5162"/>
                  </a:lnTo>
                  <a:lnTo>
                    <a:pt x="1958" y="2008"/>
                  </a:lnTo>
                  <a:lnTo>
                    <a:pt x="1958" y="0"/>
                  </a:lnTo>
                  <a:lnTo>
                    <a:pt x="0" y="3154"/>
                  </a:lnTo>
                  <a:close/>
                </a:path>
              </a:pathLst>
            </a:custGeom>
            <a:solidFill>
              <a:srgbClr val="72727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rtl="0" eaLnBrk="1" fontAlgn="base" hangingPunct="1">
        <a:spcBef>
          <a:spcPct val="0"/>
        </a:spcBef>
        <a:spcAft>
          <a:spcPct val="0"/>
        </a:spcAft>
        <a:defRPr sz="3200" kern="1200" baseline="0">
          <a:solidFill>
            <a:schemeClr val="bg1"/>
          </a:solidFill>
          <a:latin typeface="Calibri" panose="020F0502020204030204" pitchFamily="34" charset="0"/>
          <a:ea typeface="+mj-ea"/>
          <a:cs typeface="+mj-cs"/>
        </a:defRPr>
      </a:lvl1pPr>
      <a:lvl2pPr algn="l" rtl="0" eaLnBrk="1" fontAlgn="base" hangingPunct="1">
        <a:spcBef>
          <a:spcPct val="0"/>
        </a:spcBef>
        <a:spcAft>
          <a:spcPct val="0"/>
        </a:spcAft>
        <a:defRPr sz="3200">
          <a:solidFill>
            <a:schemeClr val="tx1"/>
          </a:solidFill>
          <a:latin typeface="Arial" pitchFamily="34" charset="0"/>
        </a:defRPr>
      </a:lvl2pPr>
      <a:lvl3pPr algn="l" rtl="0" eaLnBrk="1" fontAlgn="base" hangingPunct="1">
        <a:spcBef>
          <a:spcPct val="0"/>
        </a:spcBef>
        <a:spcAft>
          <a:spcPct val="0"/>
        </a:spcAft>
        <a:defRPr sz="3200">
          <a:solidFill>
            <a:schemeClr val="tx1"/>
          </a:solidFill>
          <a:latin typeface="Arial" pitchFamily="34" charset="0"/>
        </a:defRPr>
      </a:lvl3pPr>
      <a:lvl4pPr algn="l" rtl="0" eaLnBrk="1" fontAlgn="base" hangingPunct="1">
        <a:spcBef>
          <a:spcPct val="0"/>
        </a:spcBef>
        <a:spcAft>
          <a:spcPct val="0"/>
        </a:spcAft>
        <a:defRPr sz="3200">
          <a:solidFill>
            <a:schemeClr val="tx1"/>
          </a:solidFill>
          <a:latin typeface="Arial" pitchFamily="34" charset="0"/>
        </a:defRPr>
      </a:lvl4pPr>
      <a:lvl5pPr algn="l" rtl="0" eaLnBrk="1" fontAlgn="base" hangingPunct="1">
        <a:spcBef>
          <a:spcPct val="0"/>
        </a:spcBef>
        <a:spcAft>
          <a:spcPct val="0"/>
        </a:spcAft>
        <a:defRPr sz="3200">
          <a:solidFill>
            <a:schemeClr val="tx1"/>
          </a:solidFill>
          <a:latin typeface="Arial" pitchFamily="34" charset="0"/>
        </a:defRPr>
      </a:lvl5pPr>
      <a:lvl6pPr marL="457200" algn="l" rtl="0" eaLnBrk="1" fontAlgn="base" hangingPunct="1">
        <a:spcBef>
          <a:spcPct val="0"/>
        </a:spcBef>
        <a:spcAft>
          <a:spcPct val="0"/>
        </a:spcAft>
        <a:defRPr sz="3200">
          <a:solidFill>
            <a:schemeClr val="tx1"/>
          </a:solidFill>
          <a:latin typeface="Arial" pitchFamily="34" charset="0"/>
        </a:defRPr>
      </a:lvl6pPr>
      <a:lvl7pPr marL="914400" algn="l" rtl="0" eaLnBrk="1" fontAlgn="base" hangingPunct="1">
        <a:spcBef>
          <a:spcPct val="0"/>
        </a:spcBef>
        <a:spcAft>
          <a:spcPct val="0"/>
        </a:spcAft>
        <a:defRPr sz="3200">
          <a:solidFill>
            <a:schemeClr val="tx1"/>
          </a:solidFill>
          <a:latin typeface="Arial" pitchFamily="34" charset="0"/>
        </a:defRPr>
      </a:lvl7pPr>
      <a:lvl8pPr marL="1371600" algn="l" rtl="0" eaLnBrk="1" fontAlgn="base" hangingPunct="1">
        <a:spcBef>
          <a:spcPct val="0"/>
        </a:spcBef>
        <a:spcAft>
          <a:spcPct val="0"/>
        </a:spcAft>
        <a:defRPr sz="3200">
          <a:solidFill>
            <a:schemeClr val="tx1"/>
          </a:solidFill>
          <a:latin typeface="Arial" pitchFamily="34" charset="0"/>
        </a:defRPr>
      </a:lvl8pPr>
      <a:lvl9pPr marL="1828800" algn="l" rtl="0" eaLnBrk="1" fontAlgn="base" hangingPunct="1">
        <a:spcBef>
          <a:spcPct val="0"/>
        </a:spcBef>
        <a:spcAft>
          <a:spcPct val="0"/>
        </a:spcAft>
        <a:defRPr sz="3200">
          <a:solidFill>
            <a:schemeClr val="tx1"/>
          </a:solidFill>
          <a:latin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baseline="0">
          <a:solidFill>
            <a:schemeClr val="bg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chemeClr val="tx1"/>
        </a:buClr>
        <a:buFont typeface="Arial" pitchFamily="34" charset="0"/>
        <a:buChar char="–"/>
        <a:defRPr sz="2800" kern="1200" baseline="0">
          <a:solidFill>
            <a:schemeClr val="bg1"/>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baseline="0">
          <a:solidFill>
            <a:schemeClr val="bg1"/>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baseline="0">
          <a:solidFill>
            <a:schemeClr val="bg1"/>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baseline="0">
          <a:solidFill>
            <a:schemeClr val="bg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reeneconomycoalition.org/themes/reforming-financial-systems"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q=http://www.skf.com/group/news-and-media/media-downloads/factories-and-buildings/index.html?id%3D21-39128%26title%3DJinan%2Bfactory%26description%3DBearing%2Band%2Bhub%2Bunit%2Bfactory%2Bin%2BJinan,%2BShandong%2BProvince%2Bin%2BChina%26format%3Djpg%26fileLength%3D1.2%2BMB%26width%3D1733%26height%3D1153%26filePath%3DD:\skftemp\downloads\Jinan%20factory%200901d196802241c3.jpg%26imagePath%3D/binary/21-105896/full/Jinan-factory.jpg&amp;sa=U&amp;ei=30N1U4OsCc-FqgbklILwCw&amp;ved=0CEoQ9QEwDg&amp;usg=AFQjCNGsCUVN0E1INHF0G4u5NB6KqfuEQw" TargetMode="Externa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s://www.google.com/url?q=http://eofdreams.com/bank.html&amp;sa=U&amp;ei=-ER1U_elA4OSqgar-IGwCA&amp;ved=0CC4Q9QEwAA&amp;usg=AFQjCNHpBW5rlETCVkYJOmsZDVIYiSfX7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DB7C-EC83-CD6D-77D7-756485DBD40B}"/>
              </a:ext>
            </a:extLst>
          </p:cNvPr>
          <p:cNvSpPr>
            <a:spLocks noGrp="1"/>
          </p:cNvSpPr>
          <p:nvPr>
            <p:ph type="ctrTitle"/>
          </p:nvPr>
        </p:nvSpPr>
        <p:spPr>
          <a:xfrm>
            <a:off x="771270" y="2527755"/>
            <a:ext cx="2800511" cy="2674620"/>
          </a:xfrm>
        </p:spPr>
        <p:txBody>
          <a:bodyPr anchor="b">
            <a:normAutofit fontScale="90000"/>
          </a:bodyPr>
          <a:lstStyle/>
          <a:p>
            <a:pPr algn="l"/>
            <a:r>
              <a:rPr lang="en-US" sz="4050" b="1" dirty="0"/>
              <a:t>Overview of the Global Financial System</a:t>
            </a:r>
          </a:p>
        </p:txBody>
      </p:sp>
      <p:pic>
        <p:nvPicPr>
          <p:cNvPr id="4" name="Picture 3" descr="A picture containing circuit, electronics&#10;&#10;Description automatically generated">
            <a:extLst>
              <a:ext uri="{FF2B5EF4-FFF2-40B4-BE49-F238E27FC236}">
                <a16:creationId xmlns:a16="http://schemas.microsoft.com/office/drawing/2014/main" id="{E1456CB2-8316-98BF-CDCD-1409A7239F7B}"/>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715" r="26331" b="-1"/>
          <a:stretch/>
        </p:blipFill>
        <p:spPr>
          <a:xfrm>
            <a:off x="3984919" y="171450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E8BCFC30-5646-CF0B-76C2-C70EAF360258}"/>
              </a:ext>
            </a:extLst>
          </p:cNvPr>
          <p:cNvSpPr txBox="1"/>
          <p:nvPr/>
        </p:nvSpPr>
        <p:spPr>
          <a:xfrm>
            <a:off x="7378773" y="5850709"/>
            <a:ext cx="1765227" cy="173124"/>
          </a:xfrm>
          <a:prstGeom prst="rect">
            <a:avLst/>
          </a:prstGeom>
          <a:solidFill>
            <a:srgbClr val="000000"/>
          </a:solidFill>
        </p:spPr>
        <p:txBody>
          <a:bodyPr wrap="none" rtlCol="0">
            <a:spAutoFit/>
          </a:bodyPr>
          <a:lstStyle/>
          <a:p>
            <a:pPr algn="r">
              <a:spcAft>
                <a:spcPts val="450"/>
              </a:spcAft>
            </a:pPr>
            <a:r>
              <a:rPr lang="en-US" sz="525" dirty="0">
                <a:solidFill>
                  <a:srgbClr val="FFFFFF"/>
                </a:solidFill>
                <a:hlinkClick r:id="rId3" tooltip="https://www.greeneconomycoalition.org/themes/reforming-financial-systems">
                  <a:extLst>
                    <a:ext uri="{A12FA001-AC4F-418D-AE19-62706E023703}">
                      <ahyp:hlinkClr xmlns:ahyp="http://schemas.microsoft.com/office/drawing/2018/hyperlinkcolor" val="tx"/>
                    </a:ext>
                  </a:extLst>
                </a:hlinkClick>
              </a:rPr>
              <a:t>This Photo</a:t>
            </a:r>
            <a:r>
              <a:rPr lang="en-US" sz="525" dirty="0">
                <a:solidFill>
                  <a:srgbClr val="FFFFFF"/>
                </a:solidFill>
              </a:rPr>
              <a:t> by Unknown Author is licensed under </a:t>
            </a:r>
            <a:r>
              <a:rPr lang="en-US" sz="525"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525" dirty="0">
              <a:solidFill>
                <a:srgbClr val="FFFFFF"/>
              </a:solidFill>
            </a:endParaRPr>
          </a:p>
        </p:txBody>
      </p:sp>
      <p:sp>
        <p:nvSpPr>
          <p:cNvPr id="3" name="Subtitle 2">
            <a:extLst>
              <a:ext uri="{FF2B5EF4-FFF2-40B4-BE49-F238E27FC236}">
                <a16:creationId xmlns:a16="http://schemas.microsoft.com/office/drawing/2014/main" id="{98F1DEBE-8675-8206-3603-9F8884FD4B31}"/>
              </a:ext>
            </a:extLst>
          </p:cNvPr>
          <p:cNvSpPr>
            <a:spLocks noGrp="1"/>
          </p:cNvSpPr>
          <p:nvPr>
            <p:ph type="subTitle" idx="1"/>
          </p:nvPr>
        </p:nvSpPr>
        <p:spPr>
          <a:xfrm>
            <a:off x="319803" y="5906172"/>
            <a:ext cx="3027246" cy="605294"/>
          </a:xfrm>
        </p:spPr>
        <p:txBody>
          <a:bodyPr/>
          <a:lstStyle/>
          <a:p>
            <a:r>
              <a:rPr lang="en-US" b="1" dirty="0"/>
              <a:t>Douglas Sloan</a:t>
            </a:r>
          </a:p>
          <a:p>
            <a:r>
              <a:rPr lang="en-US" b="1" dirty="0"/>
              <a:t>July 2023</a:t>
            </a:r>
          </a:p>
        </p:txBody>
      </p:sp>
    </p:spTree>
    <p:extLst>
      <p:ext uri="{BB962C8B-B14F-4D97-AF65-F5344CB8AC3E}">
        <p14:creationId xmlns:p14="http://schemas.microsoft.com/office/powerpoint/2010/main" val="239311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B035-4205-4445-A3A6-251BEB15351F}"/>
              </a:ext>
            </a:extLst>
          </p:cNvPr>
          <p:cNvSpPr>
            <a:spLocks noGrp="1"/>
          </p:cNvSpPr>
          <p:nvPr>
            <p:ph type="title"/>
          </p:nvPr>
        </p:nvSpPr>
        <p:spPr/>
        <p:txBody>
          <a:bodyPr/>
          <a:lstStyle/>
          <a:p>
            <a:r>
              <a:rPr lang="en-US" dirty="0"/>
              <a:t>Internal Structure of Banks</a:t>
            </a:r>
          </a:p>
        </p:txBody>
      </p:sp>
      <p:sp>
        <p:nvSpPr>
          <p:cNvPr id="3" name="Content Placeholder 2">
            <a:extLst>
              <a:ext uri="{FF2B5EF4-FFF2-40B4-BE49-F238E27FC236}">
                <a16:creationId xmlns:a16="http://schemas.microsoft.com/office/drawing/2014/main" id="{AA810704-A134-4701-A315-12A231850E06}"/>
              </a:ext>
            </a:extLst>
          </p:cNvPr>
          <p:cNvSpPr>
            <a:spLocks noGrp="1"/>
          </p:cNvSpPr>
          <p:nvPr>
            <p:ph idx="1"/>
          </p:nvPr>
        </p:nvSpPr>
        <p:spPr>
          <a:xfrm>
            <a:off x="462756" y="1981202"/>
            <a:ext cx="8218487" cy="4525963"/>
          </a:xfrm>
        </p:spPr>
        <p:txBody>
          <a:bodyPr/>
          <a:lstStyle/>
          <a:p>
            <a:pPr algn="just"/>
            <a:r>
              <a:rPr lang="en-US" sz="2400" dirty="0"/>
              <a:t>Banks maintain very strict internal control structures, many of which are dictated by regulation. Furthermore, what banks do (i.e. products and services offered), how they offer these, and with which customers are often relatively highly regulated.</a:t>
            </a:r>
          </a:p>
          <a:p>
            <a:pPr marL="0" indent="0" algn="just">
              <a:buNone/>
            </a:pPr>
            <a:endParaRPr lang="en-US" sz="2400" dirty="0"/>
          </a:p>
          <a:p>
            <a:pPr algn="just"/>
            <a:r>
              <a:rPr lang="en-US" sz="2400" dirty="0"/>
              <a:t>The internal control structure of bank personnel and their function is most characterized by segregation of duties.  This is done to minimize conflicts of interest; focus the scope and purpose of work; and balance the professional judgment of personnel in order to better manage the bank.   </a:t>
            </a:r>
          </a:p>
        </p:txBody>
      </p:sp>
      <p:sp>
        <p:nvSpPr>
          <p:cNvPr id="4" name="Slide Number Placeholder 3">
            <a:extLst>
              <a:ext uri="{FF2B5EF4-FFF2-40B4-BE49-F238E27FC236}">
                <a16:creationId xmlns:a16="http://schemas.microsoft.com/office/drawing/2014/main" id="{9756A44E-7171-4BCA-B065-040ADDD96FF9}"/>
              </a:ext>
            </a:extLst>
          </p:cNvPr>
          <p:cNvSpPr>
            <a:spLocks noGrp="1"/>
          </p:cNvSpPr>
          <p:nvPr>
            <p:ph type="sldNum" sz="quarter" idx="12"/>
          </p:nvPr>
        </p:nvSpPr>
        <p:spPr/>
        <p:txBody>
          <a:bodyPr/>
          <a:lstStyle/>
          <a:p>
            <a:fld id="{941AA2AD-4ABD-40E1-928E-6C7D7FF4C282}" type="slidenum">
              <a:rPr lang="en-GB" smtClean="0"/>
              <a:t>10</a:t>
            </a:fld>
            <a:endParaRPr lang="en-GB" dirty="0"/>
          </a:p>
        </p:txBody>
      </p:sp>
    </p:spTree>
    <p:extLst>
      <p:ext uri="{BB962C8B-B14F-4D97-AF65-F5344CB8AC3E}">
        <p14:creationId xmlns:p14="http://schemas.microsoft.com/office/powerpoint/2010/main" val="216200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8997950" y="7042150"/>
            <a:ext cx="539750" cy="312738"/>
          </a:xfrm>
        </p:spPr>
        <p:txBody>
          <a:bodyPr/>
          <a:lstStyle/>
          <a:p>
            <a:pPr>
              <a:defRPr/>
            </a:pPr>
            <a:fld id="{A14B9CBE-E2BF-4D02-A5BE-9A98A21C9C67}" type="slidenum">
              <a:rPr lang="en-US" smtClean="0"/>
              <a:pPr>
                <a:defRPr/>
              </a:pPr>
              <a:t>11</a:t>
            </a:fld>
            <a:endParaRPr lang="en-US" dirty="0"/>
          </a:p>
        </p:txBody>
      </p:sp>
      <p:sp>
        <p:nvSpPr>
          <p:cNvPr id="10" name="TextBox 9"/>
          <p:cNvSpPr txBox="1"/>
          <p:nvPr/>
        </p:nvSpPr>
        <p:spPr>
          <a:xfrm>
            <a:off x="1501775" y="195590"/>
            <a:ext cx="7038975" cy="523220"/>
          </a:xfrm>
          <a:prstGeom prst="rect">
            <a:avLst/>
          </a:prstGeom>
          <a:noFill/>
        </p:spPr>
        <p:txBody>
          <a:bodyPr>
            <a:spAutoFit/>
          </a:bodyPr>
          <a:lstStyle/>
          <a:p>
            <a:pPr>
              <a:defRPr/>
            </a:pPr>
            <a:r>
              <a:rPr lang="en-US" sz="2800" b="1" dirty="0">
                <a:solidFill>
                  <a:srgbClr val="000000"/>
                </a:solidFill>
              </a:rPr>
              <a:t>Typical (Bank) Organization Chart</a:t>
            </a:r>
          </a:p>
        </p:txBody>
      </p:sp>
      <p:sp>
        <p:nvSpPr>
          <p:cNvPr id="14" name="Rectangle 13">
            <a:extLst>
              <a:ext uri="{FF2B5EF4-FFF2-40B4-BE49-F238E27FC236}">
                <a16:creationId xmlns:a16="http://schemas.microsoft.com/office/drawing/2014/main" id="{E92FF8F0-AE92-40D2-82DF-6BC775C62F74}"/>
              </a:ext>
            </a:extLst>
          </p:cNvPr>
          <p:cNvSpPr/>
          <p:nvPr/>
        </p:nvSpPr>
        <p:spPr>
          <a:xfrm>
            <a:off x="3478846" y="565404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Client Mgmt</a:t>
            </a:r>
          </a:p>
        </p:txBody>
      </p:sp>
      <p:sp>
        <p:nvSpPr>
          <p:cNvPr id="16" name="Rectangle 15">
            <a:extLst>
              <a:ext uri="{FF2B5EF4-FFF2-40B4-BE49-F238E27FC236}">
                <a16:creationId xmlns:a16="http://schemas.microsoft.com/office/drawing/2014/main" id="{5E332310-1FB9-4C1E-A4F6-B8CF6CAF5987}"/>
              </a:ext>
            </a:extLst>
          </p:cNvPr>
          <p:cNvSpPr/>
          <p:nvPr/>
        </p:nvSpPr>
        <p:spPr>
          <a:xfrm>
            <a:off x="4393246" y="2712720"/>
            <a:ext cx="4301174" cy="52069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Back &amp; Infrastructural Offices</a:t>
            </a:r>
          </a:p>
        </p:txBody>
      </p:sp>
      <p:sp>
        <p:nvSpPr>
          <p:cNvPr id="18" name="Rectangle 17">
            <a:extLst>
              <a:ext uri="{FF2B5EF4-FFF2-40B4-BE49-F238E27FC236}">
                <a16:creationId xmlns:a16="http://schemas.microsoft.com/office/drawing/2014/main" id="{1D0BE115-A01F-40A7-A733-D17F87A42C1D}"/>
              </a:ext>
            </a:extLst>
          </p:cNvPr>
          <p:cNvSpPr/>
          <p:nvPr/>
        </p:nvSpPr>
        <p:spPr>
          <a:xfrm>
            <a:off x="694054" y="348996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Sales Dept</a:t>
            </a:r>
          </a:p>
        </p:txBody>
      </p:sp>
      <p:sp>
        <p:nvSpPr>
          <p:cNvPr id="22" name="Rectangle 21">
            <a:extLst>
              <a:ext uri="{FF2B5EF4-FFF2-40B4-BE49-F238E27FC236}">
                <a16:creationId xmlns:a16="http://schemas.microsoft.com/office/drawing/2014/main" id="{34B606D9-B194-4ADE-AC14-B5D05C56ABCF}"/>
              </a:ext>
            </a:extLst>
          </p:cNvPr>
          <p:cNvSpPr/>
          <p:nvPr/>
        </p:nvSpPr>
        <p:spPr>
          <a:xfrm>
            <a:off x="4945380" y="4404360"/>
            <a:ext cx="137191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 Processing</a:t>
            </a:r>
          </a:p>
        </p:txBody>
      </p:sp>
      <p:sp>
        <p:nvSpPr>
          <p:cNvPr id="24" name="Rectangle 23">
            <a:extLst>
              <a:ext uri="{FF2B5EF4-FFF2-40B4-BE49-F238E27FC236}">
                <a16:creationId xmlns:a16="http://schemas.microsoft.com/office/drawing/2014/main" id="{6E05D9A7-6C78-43A8-85D0-1A518CC25A32}"/>
              </a:ext>
            </a:extLst>
          </p:cNvPr>
          <p:cNvSpPr/>
          <p:nvPr/>
        </p:nvSpPr>
        <p:spPr>
          <a:xfrm>
            <a:off x="694054" y="582424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Treas &amp; Trading</a:t>
            </a:r>
          </a:p>
        </p:txBody>
      </p:sp>
      <p:sp>
        <p:nvSpPr>
          <p:cNvPr id="26" name="Rectangle 25">
            <a:extLst>
              <a:ext uri="{FF2B5EF4-FFF2-40B4-BE49-F238E27FC236}">
                <a16:creationId xmlns:a16="http://schemas.microsoft.com/office/drawing/2014/main" id="{1625BC33-D3A4-4942-A55F-0468E6D1BD31}"/>
              </a:ext>
            </a:extLst>
          </p:cNvPr>
          <p:cNvSpPr/>
          <p:nvPr/>
        </p:nvSpPr>
        <p:spPr>
          <a:xfrm>
            <a:off x="7063740" y="4422138"/>
            <a:ext cx="137191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Accounting and Reporting</a:t>
            </a:r>
          </a:p>
        </p:txBody>
      </p:sp>
      <p:sp>
        <p:nvSpPr>
          <p:cNvPr id="28" name="Rectangle 27">
            <a:extLst>
              <a:ext uri="{FF2B5EF4-FFF2-40B4-BE49-F238E27FC236}">
                <a16:creationId xmlns:a16="http://schemas.microsoft.com/office/drawing/2014/main" id="{27288AEC-0D67-4901-B3A2-FFC9DE4DA8EF}"/>
              </a:ext>
            </a:extLst>
          </p:cNvPr>
          <p:cNvSpPr/>
          <p:nvPr/>
        </p:nvSpPr>
        <p:spPr>
          <a:xfrm>
            <a:off x="7063740" y="3636017"/>
            <a:ext cx="1280319" cy="65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Legal &amp; Compliance</a:t>
            </a:r>
          </a:p>
        </p:txBody>
      </p:sp>
      <p:sp>
        <p:nvSpPr>
          <p:cNvPr id="30" name="Rectangle 29">
            <a:extLst>
              <a:ext uri="{FF2B5EF4-FFF2-40B4-BE49-F238E27FC236}">
                <a16:creationId xmlns:a16="http://schemas.microsoft.com/office/drawing/2014/main" id="{3854FB6B-8720-4F3F-B0E3-62BA80B8F640}"/>
              </a:ext>
            </a:extLst>
          </p:cNvPr>
          <p:cNvSpPr/>
          <p:nvPr/>
        </p:nvSpPr>
        <p:spPr>
          <a:xfrm>
            <a:off x="6375876" y="563244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Audit</a:t>
            </a:r>
          </a:p>
        </p:txBody>
      </p:sp>
      <p:sp>
        <p:nvSpPr>
          <p:cNvPr id="32" name="Rectangle 31">
            <a:extLst>
              <a:ext uri="{FF2B5EF4-FFF2-40B4-BE49-F238E27FC236}">
                <a16:creationId xmlns:a16="http://schemas.microsoft.com/office/drawing/2014/main" id="{D4FE5EF6-8D51-4509-9C3A-034CF9C119A8}"/>
              </a:ext>
            </a:extLst>
          </p:cNvPr>
          <p:cNvSpPr/>
          <p:nvPr/>
        </p:nvSpPr>
        <p:spPr>
          <a:xfrm>
            <a:off x="2358707" y="565404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 Mgmt</a:t>
            </a:r>
          </a:p>
        </p:txBody>
      </p:sp>
      <p:sp>
        <p:nvSpPr>
          <p:cNvPr id="34" name="Rectangle 33">
            <a:extLst>
              <a:ext uri="{FF2B5EF4-FFF2-40B4-BE49-F238E27FC236}">
                <a16:creationId xmlns:a16="http://schemas.microsoft.com/office/drawing/2014/main" id="{C14B7A48-69F9-469B-A34C-49A7DC798F39}"/>
              </a:ext>
            </a:extLst>
          </p:cNvPr>
          <p:cNvSpPr/>
          <p:nvPr/>
        </p:nvSpPr>
        <p:spPr>
          <a:xfrm>
            <a:off x="7516813" y="562482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Dept</a:t>
            </a:r>
          </a:p>
        </p:txBody>
      </p:sp>
      <p:sp>
        <p:nvSpPr>
          <p:cNvPr id="36" name="Rectangle 35">
            <a:extLst>
              <a:ext uri="{FF2B5EF4-FFF2-40B4-BE49-F238E27FC236}">
                <a16:creationId xmlns:a16="http://schemas.microsoft.com/office/drawing/2014/main" id="{69AC270F-A1E6-402E-8651-0D791CAE61E8}"/>
              </a:ext>
            </a:extLst>
          </p:cNvPr>
          <p:cNvSpPr/>
          <p:nvPr/>
        </p:nvSpPr>
        <p:spPr>
          <a:xfrm>
            <a:off x="4945380" y="5624825"/>
            <a:ext cx="120396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Personnel</a:t>
            </a:r>
          </a:p>
        </p:txBody>
      </p:sp>
      <p:sp>
        <p:nvSpPr>
          <p:cNvPr id="38" name="Rectangle 37">
            <a:extLst>
              <a:ext uri="{FF2B5EF4-FFF2-40B4-BE49-F238E27FC236}">
                <a16:creationId xmlns:a16="http://schemas.microsoft.com/office/drawing/2014/main" id="{AFAEC83D-FF00-4C70-B642-14445D67A0F8}"/>
              </a:ext>
            </a:extLst>
          </p:cNvPr>
          <p:cNvSpPr/>
          <p:nvPr/>
        </p:nvSpPr>
        <p:spPr>
          <a:xfrm>
            <a:off x="350520" y="2225040"/>
            <a:ext cx="8080693"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Multiple Dept Heads</a:t>
            </a:r>
          </a:p>
        </p:txBody>
      </p:sp>
      <p:sp>
        <p:nvSpPr>
          <p:cNvPr id="40" name="Rectangle 39">
            <a:extLst>
              <a:ext uri="{FF2B5EF4-FFF2-40B4-BE49-F238E27FC236}">
                <a16:creationId xmlns:a16="http://schemas.microsoft.com/office/drawing/2014/main" id="{C77E6758-5175-4D27-8B17-230A9C31D642}"/>
              </a:ext>
            </a:extLst>
          </p:cNvPr>
          <p:cNvSpPr/>
          <p:nvPr/>
        </p:nvSpPr>
        <p:spPr>
          <a:xfrm>
            <a:off x="2103119" y="2712720"/>
            <a:ext cx="2290127" cy="5232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Middle Offices</a:t>
            </a:r>
          </a:p>
        </p:txBody>
      </p:sp>
      <p:sp>
        <p:nvSpPr>
          <p:cNvPr id="42" name="Rectangle 41">
            <a:extLst>
              <a:ext uri="{FF2B5EF4-FFF2-40B4-BE49-F238E27FC236}">
                <a16:creationId xmlns:a16="http://schemas.microsoft.com/office/drawing/2014/main" id="{077C5926-0621-4FD0-AB7C-1D18CE46F9DF}"/>
              </a:ext>
            </a:extLst>
          </p:cNvPr>
          <p:cNvSpPr/>
          <p:nvPr/>
        </p:nvSpPr>
        <p:spPr>
          <a:xfrm>
            <a:off x="218122" y="2710190"/>
            <a:ext cx="1866265" cy="5232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Front Offices</a:t>
            </a:r>
          </a:p>
        </p:txBody>
      </p:sp>
      <p:sp>
        <p:nvSpPr>
          <p:cNvPr id="44" name="Rectangle 43">
            <a:extLst>
              <a:ext uri="{FF2B5EF4-FFF2-40B4-BE49-F238E27FC236}">
                <a16:creationId xmlns:a16="http://schemas.microsoft.com/office/drawing/2014/main" id="{828D9198-7451-435B-8479-AE74D3A8569C}"/>
              </a:ext>
            </a:extLst>
          </p:cNvPr>
          <p:cNvSpPr/>
          <p:nvPr/>
        </p:nvSpPr>
        <p:spPr>
          <a:xfrm>
            <a:off x="694054" y="4653290"/>
            <a:ext cx="914400" cy="899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Sales Dept</a:t>
            </a:r>
          </a:p>
        </p:txBody>
      </p:sp>
      <p:sp>
        <p:nvSpPr>
          <p:cNvPr id="46" name="Rectangle 45">
            <a:extLst>
              <a:ext uri="{FF2B5EF4-FFF2-40B4-BE49-F238E27FC236}">
                <a16:creationId xmlns:a16="http://schemas.microsoft.com/office/drawing/2014/main" id="{4733BDF4-D695-4AE2-B1DB-C345D2A4C9F9}"/>
              </a:ext>
            </a:extLst>
          </p:cNvPr>
          <p:cNvSpPr/>
          <p:nvPr/>
        </p:nvSpPr>
        <p:spPr>
          <a:xfrm>
            <a:off x="1634490" y="1657364"/>
            <a:ext cx="579882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Executive Management</a:t>
            </a:r>
          </a:p>
        </p:txBody>
      </p:sp>
      <p:sp>
        <p:nvSpPr>
          <p:cNvPr id="48" name="Rectangle 47">
            <a:extLst>
              <a:ext uri="{FF2B5EF4-FFF2-40B4-BE49-F238E27FC236}">
                <a16:creationId xmlns:a16="http://schemas.microsoft.com/office/drawing/2014/main" id="{1A216971-CD46-49BA-917E-912932AAEC21}"/>
              </a:ext>
            </a:extLst>
          </p:cNvPr>
          <p:cNvSpPr/>
          <p:nvPr/>
        </p:nvSpPr>
        <p:spPr>
          <a:xfrm>
            <a:off x="2682240" y="967115"/>
            <a:ext cx="3779519" cy="50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Board of Directors</a:t>
            </a:r>
          </a:p>
        </p:txBody>
      </p:sp>
    </p:spTree>
    <p:extLst>
      <p:ext uri="{BB962C8B-B14F-4D97-AF65-F5344CB8AC3E}">
        <p14:creationId xmlns:p14="http://schemas.microsoft.com/office/powerpoint/2010/main" val="75171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980" y="108585"/>
            <a:ext cx="7416800" cy="1022350"/>
          </a:xfrm>
        </p:spPr>
        <p:txBody>
          <a:bodyPr/>
          <a:lstStyle/>
          <a:p>
            <a:r>
              <a:rPr lang="en-US" dirty="0"/>
              <a:t>Structural Weaknesses in the Financial Services Industry</a:t>
            </a:r>
          </a:p>
        </p:txBody>
      </p:sp>
      <p:sp>
        <p:nvSpPr>
          <p:cNvPr id="4" name="Content Placeholder 6"/>
          <p:cNvSpPr>
            <a:spLocks noGrp="1"/>
          </p:cNvSpPr>
          <p:nvPr>
            <p:ph idx="1"/>
          </p:nvPr>
        </p:nvSpPr>
        <p:spPr>
          <a:xfrm>
            <a:off x="462756" y="1496695"/>
            <a:ext cx="8218487" cy="4525963"/>
          </a:xfrm>
        </p:spPr>
        <p:txBody>
          <a:bodyPr/>
          <a:lstStyle/>
          <a:p>
            <a:pPr lvl="1" indent="-342900">
              <a:defRPr/>
            </a:pPr>
            <a:r>
              <a:rPr lang="en-US" sz="2200" dirty="0">
                <a:solidFill>
                  <a:srgbClr val="000000"/>
                </a:solidFill>
              </a:rPr>
              <a:t>Scope of regulation, supervision and/or enforcement varies</a:t>
            </a:r>
          </a:p>
          <a:p>
            <a:pPr lvl="1" indent="-342900">
              <a:defRPr/>
            </a:pPr>
            <a:r>
              <a:rPr lang="en-US" sz="2200" dirty="0">
                <a:solidFill>
                  <a:srgbClr val="000000"/>
                </a:solidFill>
              </a:rPr>
              <a:t>Systemic transparency issues in securities trading </a:t>
            </a:r>
          </a:p>
          <a:p>
            <a:pPr lvl="1" indent="-342900">
              <a:defRPr/>
            </a:pPr>
            <a:r>
              <a:rPr lang="en-US" sz="2200" dirty="0">
                <a:solidFill>
                  <a:srgbClr val="000000"/>
                </a:solidFill>
              </a:rPr>
              <a:t>Limited regulation of some entities</a:t>
            </a:r>
          </a:p>
          <a:p>
            <a:pPr lvl="1" indent="-342900">
              <a:defRPr/>
            </a:pPr>
            <a:r>
              <a:rPr lang="en-US" sz="2200" dirty="0">
                <a:solidFill>
                  <a:srgbClr val="000000"/>
                </a:solidFill>
              </a:rPr>
              <a:t>Various parties involved with “primary” customer (e.g. in a multi-party transaction/deal or complex ownership chain) may have little or no due diligence, efficient data recording and call up protocols.</a:t>
            </a:r>
          </a:p>
          <a:p>
            <a:pPr lvl="1" indent="-342900">
              <a:defRPr/>
            </a:pPr>
            <a:r>
              <a:rPr lang="en-US" sz="2200" dirty="0">
                <a:solidFill>
                  <a:srgbClr val="000000"/>
                </a:solidFill>
              </a:rPr>
              <a:t>Lack of emphasis by some regulatory agencies of AML compliance</a:t>
            </a:r>
          </a:p>
          <a:p>
            <a:pPr lvl="1" indent="-342900">
              <a:defRPr/>
            </a:pPr>
            <a:r>
              <a:rPr lang="en-US" sz="2200" dirty="0">
                <a:solidFill>
                  <a:srgbClr val="000000"/>
                </a:solidFill>
              </a:rPr>
              <a:t>Privacy regulations of investors</a:t>
            </a:r>
          </a:p>
          <a:p>
            <a:pPr lvl="1" indent="-342900">
              <a:defRPr/>
            </a:pPr>
            <a:r>
              <a:rPr lang="en-US" sz="2200" dirty="0">
                <a:solidFill>
                  <a:srgbClr val="000000"/>
                </a:solidFill>
              </a:rPr>
              <a:t>Privacy regulations of investment activities</a:t>
            </a:r>
          </a:p>
          <a:p>
            <a:pPr lvl="1" indent="-342900">
              <a:defRPr/>
            </a:pPr>
            <a:r>
              <a:rPr lang="en-US" sz="2200" dirty="0">
                <a:solidFill>
                  <a:srgbClr val="000000"/>
                </a:solidFill>
              </a:rPr>
              <a:t>Limitations to global coordination and communication of regulatory compliance</a:t>
            </a:r>
          </a:p>
        </p:txBody>
      </p:sp>
      <p:sp>
        <p:nvSpPr>
          <p:cNvPr id="3" name="Slide Number Placeholder 2">
            <a:extLst>
              <a:ext uri="{FF2B5EF4-FFF2-40B4-BE49-F238E27FC236}">
                <a16:creationId xmlns:a16="http://schemas.microsoft.com/office/drawing/2014/main" id="{5E81C045-4C3A-4E2E-A0EC-842BF46FC4F7}"/>
              </a:ext>
            </a:extLst>
          </p:cNvPr>
          <p:cNvSpPr>
            <a:spLocks noGrp="1"/>
          </p:cNvSpPr>
          <p:nvPr>
            <p:ph type="sldNum" sz="quarter" idx="12"/>
          </p:nvPr>
        </p:nvSpPr>
        <p:spPr/>
        <p:txBody>
          <a:bodyPr/>
          <a:lstStyle/>
          <a:p>
            <a:fld id="{941AA2AD-4ABD-40E1-928E-6C7D7FF4C282}" type="slidenum">
              <a:rPr lang="en-GB" smtClean="0"/>
              <a:t>12</a:t>
            </a:fld>
            <a:endParaRPr lang="en-GB" dirty="0"/>
          </a:p>
        </p:txBody>
      </p:sp>
    </p:spTree>
    <p:extLst>
      <p:ext uri="{BB962C8B-B14F-4D97-AF65-F5344CB8AC3E}">
        <p14:creationId xmlns:p14="http://schemas.microsoft.com/office/powerpoint/2010/main" val="383968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This About Financial Crimes</a:t>
            </a:r>
          </a:p>
        </p:txBody>
      </p:sp>
      <p:sp>
        <p:nvSpPr>
          <p:cNvPr id="4" name="Content Placeholder 6"/>
          <p:cNvSpPr>
            <a:spLocks noGrp="1"/>
          </p:cNvSpPr>
          <p:nvPr>
            <p:ph idx="1"/>
          </p:nvPr>
        </p:nvSpPr>
        <p:spPr>
          <a:xfrm>
            <a:off x="424656" y="1356362"/>
            <a:ext cx="8218487" cy="4525963"/>
          </a:xfrm>
        </p:spPr>
        <p:txBody>
          <a:bodyPr/>
          <a:lstStyle/>
          <a:p>
            <a:pPr marL="457200" indent="-457200">
              <a:buFont typeface="Arial" panose="020B0604020202020204" pitchFamily="34" charset="0"/>
              <a:buChar char="•"/>
              <a:defRPr/>
            </a:pPr>
            <a:r>
              <a:rPr lang="en-US" sz="2400" dirty="0">
                <a:solidFill>
                  <a:srgbClr val="000000"/>
                </a:solidFill>
              </a:rPr>
              <a:t>Take anything of value; especially a financial product or service, and you can launder money.  </a:t>
            </a:r>
          </a:p>
          <a:p>
            <a:pPr marL="0" indent="0">
              <a:buNone/>
              <a:defRPr/>
            </a:pPr>
            <a:endParaRPr lang="en-US" sz="2400" dirty="0">
              <a:solidFill>
                <a:srgbClr val="000000"/>
              </a:solidFill>
            </a:endParaRPr>
          </a:p>
          <a:p>
            <a:pPr marL="457200" indent="-457200">
              <a:buFont typeface="Arial" panose="020B0604020202020204" pitchFamily="34" charset="0"/>
              <a:buChar char="•"/>
              <a:defRPr/>
            </a:pPr>
            <a:r>
              <a:rPr lang="en-US" sz="2400" dirty="0">
                <a:solidFill>
                  <a:srgbClr val="000000"/>
                </a:solidFill>
              </a:rPr>
              <a:t>Criminals are expert about understanding and abusing the financial system.  Depending on their crime, the proceeds of their crime, and the flows of income (and expenses), and the stage of money laundering (placement, layering, integration/investment) they quickly learn:</a:t>
            </a:r>
          </a:p>
          <a:p>
            <a:pPr marL="857250" lvl="1" indent="-457200">
              <a:defRPr/>
            </a:pPr>
            <a:r>
              <a:rPr lang="en-US" sz="2400" dirty="0">
                <a:solidFill>
                  <a:srgbClr val="000000"/>
                </a:solidFill>
              </a:rPr>
              <a:t>The best financial products and services to support their needs. </a:t>
            </a:r>
          </a:p>
          <a:p>
            <a:pPr marL="857250" lvl="1" indent="-457200">
              <a:defRPr/>
            </a:pPr>
            <a:r>
              <a:rPr lang="en-US" sz="2400" dirty="0">
                <a:solidFill>
                  <a:srgbClr val="000000"/>
                </a:solidFill>
              </a:rPr>
              <a:t>The means to laundering their proceeds to minimize the risk of detection. </a:t>
            </a:r>
          </a:p>
        </p:txBody>
      </p:sp>
      <p:sp>
        <p:nvSpPr>
          <p:cNvPr id="3" name="Slide Number Placeholder 2">
            <a:extLst>
              <a:ext uri="{FF2B5EF4-FFF2-40B4-BE49-F238E27FC236}">
                <a16:creationId xmlns:a16="http://schemas.microsoft.com/office/drawing/2014/main" id="{4887454F-82BB-472D-AFA2-C39CA4D58100}"/>
              </a:ext>
            </a:extLst>
          </p:cNvPr>
          <p:cNvSpPr>
            <a:spLocks noGrp="1"/>
          </p:cNvSpPr>
          <p:nvPr>
            <p:ph type="sldNum" sz="quarter" idx="12"/>
          </p:nvPr>
        </p:nvSpPr>
        <p:spPr/>
        <p:txBody>
          <a:bodyPr/>
          <a:lstStyle/>
          <a:p>
            <a:fld id="{941AA2AD-4ABD-40E1-928E-6C7D7FF4C282}" type="slidenum">
              <a:rPr lang="en-GB" smtClean="0"/>
              <a:t>13</a:t>
            </a:fld>
            <a:endParaRPr lang="en-GB" dirty="0"/>
          </a:p>
        </p:txBody>
      </p:sp>
    </p:spTree>
    <p:extLst>
      <p:ext uri="{BB962C8B-B14F-4D97-AF65-F5344CB8AC3E}">
        <p14:creationId xmlns:p14="http://schemas.microsoft.com/office/powerpoint/2010/main" val="152258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a:spLocks noGrp="1"/>
          </p:cNvSpPr>
          <p:nvPr>
            <p:ph idx="1"/>
          </p:nvPr>
        </p:nvSpPr>
        <p:spPr/>
        <p:txBody>
          <a:bodyPr/>
          <a:lstStyle/>
          <a:p>
            <a:pPr marL="4762" lvl="2" indent="0" algn="ctr">
              <a:buNone/>
            </a:pPr>
            <a:endParaRPr lang="en-GB" dirty="0">
              <a:solidFill>
                <a:srgbClr val="0018A8"/>
              </a:solidFill>
              <a:ea typeface="ＭＳ Ｐゴシック" pitchFamily="34" charset="-128"/>
            </a:endParaRPr>
          </a:p>
          <a:p>
            <a:pPr marL="4762" lvl="2" indent="0" algn="ctr">
              <a:buNone/>
            </a:pPr>
            <a:endParaRPr lang="en-GB" dirty="0">
              <a:solidFill>
                <a:srgbClr val="0018A8"/>
              </a:solidFill>
              <a:ea typeface="ＭＳ Ｐゴシック" pitchFamily="34" charset="-128"/>
            </a:endParaRPr>
          </a:p>
          <a:p>
            <a:pPr marL="4762" lvl="2" indent="0" algn="ctr">
              <a:buNone/>
            </a:pPr>
            <a:r>
              <a:rPr lang="en-GB" dirty="0">
                <a:solidFill>
                  <a:srgbClr val="0018A8"/>
                </a:solidFill>
                <a:ea typeface="ＭＳ Ｐゴシック" pitchFamily="34" charset="-128"/>
              </a:rPr>
              <a:t>Douglas A. Sloan</a:t>
            </a:r>
          </a:p>
          <a:p>
            <a:pPr marL="4762" lvl="2" indent="0" algn="ctr">
              <a:buNone/>
            </a:pPr>
            <a:r>
              <a:rPr lang="en-GB" dirty="0">
                <a:solidFill>
                  <a:srgbClr val="0018A8"/>
                </a:solidFill>
                <a:ea typeface="ＭＳ Ｐゴシック" pitchFamily="34" charset="-128"/>
              </a:rPr>
              <a:t>President</a:t>
            </a:r>
          </a:p>
          <a:p>
            <a:pPr marL="4762" lvl="2" indent="0" algn="ctr">
              <a:buNone/>
            </a:pPr>
            <a:r>
              <a:rPr lang="en-GB" dirty="0">
                <a:solidFill>
                  <a:srgbClr val="0018A8"/>
                </a:solidFill>
                <a:ea typeface="ＭＳ Ｐゴシック" pitchFamily="34" charset="-128"/>
              </a:rPr>
              <a:t>Catamount Huntsman</a:t>
            </a:r>
          </a:p>
          <a:p>
            <a:pPr marL="4762" lvl="2" indent="0" algn="ctr">
              <a:buNone/>
            </a:pPr>
            <a:endParaRPr lang="en-GB" dirty="0">
              <a:solidFill>
                <a:srgbClr val="0018A8"/>
              </a:solidFill>
              <a:ea typeface="ＭＳ Ｐゴシック" pitchFamily="34" charset="-128"/>
            </a:endParaRPr>
          </a:p>
          <a:p>
            <a:pPr marL="4762" lvl="2" indent="0" algn="ctr">
              <a:buNone/>
            </a:pPr>
            <a:r>
              <a:rPr lang="en-GB" dirty="0">
                <a:solidFill>
                  <a:srgbClr val="0018A8"/>
                </a:solidFill>
                <a:ea typeface="ＭＳ Ｐゴシック" pitchFamily="34" charset="-128"/>
              </a:rPr>
              <a:t>DASloan@outlook.com</a:t>
            </a:r>
          </a:p>
          <a:p>
            <a:pPr marL="4762" lvl="2" indent="0" algn="ctr">
              <a:buNone/>
            </a:pPr>
            <a:endParaRPr lang="en-GB" dirty="0">
              <a:solidFill>
                <a:srgbClr val="0018A8"/>
              </a:solidFill>
              <a:ea typeface="ＭＳ Ｐゴシック" pitchFamily="34" charset="-128"/>
            </a:endParaRPr>
          </a:p>
          <a:p>
            <a:pPr marL="4762" lvl="2" indent="0" algn="ctr">
              <a:buNone/>
            </a:pPr>
            <a:r>
              <a:rPr lang="en-GB" dirty="0">
                <a:solidFill>
                  <a:srgbClr val="0018A8"/>
                </a:solidFill>
                <a:ea typeface="ＭＳ Ｐゴシック" pitchFamily="34" charset="-128"/>
              </a:rPr>
              <a:t>+1-917-565-7695</a:t>
            </a:r>
          </a:p>
        </p:txBody>
      </p:sp>
      <p:sp>
        <p:nvSpPr>
          <p:cNvPr id="5" name="Title 13"/>
          <p:cNvSpPr>
            <a:spLocks noGrp="1"/>
          </p:cNvSpPr>
          <p:nvPr>
            <p:ph type="title"/>
          </p:nvPr>
        </p:nvSpPr>
        <p:spPr>
          <a:xfrm>
            <a:off x="1067143" y="284205"/>
            <a:ext cx="7416800" cy="872791"/>
          </a:xfrm>
        </p:spPr>
        <p:txBody>
          <a:bodyPr/>
          <a:lstStyle/>
          <a:p>
            <a:r>
              <a:rPr lang="en-GB" sz="2800" dirty="0"/>
              <a:t>If you are interested in exploring the possibilities for collaboration and strengthening your abilities…</a:t>
            </a:r>
          </a:p>
        </p:txBody>
      </p:sp>
      <p:sp>
        <p:nvSpPr>
          <p:cNvPr id="2" name="Slide Number Placeholder 1">
            <a:extLst>
              <a:ext uri="{FF2B5EF4-FFF2-40B4-BE49-F238E27FC236}">
                <a16:creationId xmlns:a16="http://schemas.microsoft.com/office/drawing/2014/main" id="{E52EE15E-45F0-4E9C-8576-8C29CC52230E}"/>
              </a:ext>
            </a:extLst>
          </p:cNvPr>
          <p:cNvSpPr>
            <a:spLocks noGrp="1"/>
          </p:cNvSpPr>
          <p:nvPr>
            <p:ph type="sldNum" sz="quarter" idx="12"/>
          </p:nvPr>
        </p:nvSpPr>
        <p:spPr/>
        <p:txBody>
          <a:bodyPr/>
          <a:lstStyle/>
          <a:p>
            <a:fld id="{941AA2AD-4ABD-40E1-928E-6C7D7FF4C282}" type="slidenum">
              <a:rPr lang="en-GB" smtClean="0"/>
              <a:t>14</a:t>
            </a:fld>
            <a:endParaRPr lang="en-GB" dirty="0"/>
          </a:p>
        </p:txBody>
      </p:sp>
    </p:spTree>
    <p:extLst>
      <p:ext uri="{BB962C8B-B14F-4D97-AF65-F5344CB8AC3E}">
        <p14:creationId xmlns:p14="http://schemas.microsoft.com/office/powerpoint/2010/main" val="361114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Topics</a:t>
            </a:r>
          </a:p>
        </p:txBody>
      </p:sp>
      <p:sp>
        <p:nvSpPr>
          <p:cNvPr id="4" name="Content Placeholder 6"/>
          <p:cNvSpPr>
            <a:spLocks noGrp="1"/>
          </p:cNvSpPr>
          <p:nvPr>
            <p:ph idx="1"/>
          </p:nvPr>
        </p:nvSpPr>
        <p:spPr/>
        <p:txBody>
          <a:bodyPr/>
          <a:lstStyle/>
          <a:p>
            <a:pPr marL="457200" indent="-457200">
              <a:buFont typeface="Arial" panose="020B0604020202020204" pitchFamily="34" charset="0"/>
              <a:buChar char="•"/>
              <a:defRPr/>
            </a:pPr>
            <a:r>
              <a:rPr lang="en-US" sz="2800" dirty="0">
                <a:solidFill>
                  <a:srgbClr val="000000"/>
                </a:solidFill>
              </a:rPr>
              <a:t>Entities &amp; Regulation of the Financial Services Industry</a:t>
            </a:r>
          </a:p>
          <a:p>
            <a:pPr>
              <a:buFontTx/>
              <a:buNone/>
              <a:defRPr/>
            </a:pPr>
            <a:endParaRPr lang="en-US" sz="2800" dirty="0">
              <a:solidFill>
                <a:srgbClr val="000000"/>
              </a:solidFill>
            </a:endParaRPr>
          </a:p>
          <a:p>
            <a:pPr marL="457200" indent="-457200">
              <a:buFont typeface="Arial" panose="020B0604020202020204" pitchFamily="34" charset="0"/>
              <a:buChar char="•"/>
              <a:defRPr/>
            </a:pPr>
            <a:r>
              <a:rPr lang="en-US" sz="2800" dirty="0">
                <a:solidFill>
                  <a:srgbClr val="000000"/>
                </a:solidFill>
              </a:rPr>
              <a:t>General Organization of Financial Institutions</a:t>
            </a:r>
          </a:p>
          <a:p>
            <a:pPr marL="0" indent="0">
              <a:buNone/>
              <a:defRPr/>
            </a:pPr>
            <a:endParaRPr lang="en-US" sz="2800" dirty="0">
              <a:solidFill>
                <a:srgbClr val="000000"/>
              </a:solidFill>
            </a:endParaRPr>
          </a:p>
          <a:p>
            <a:pPr marL="457200" indent="-457200">
              <a:buFont typeface="Arial" panose="020B0604020202020204" pitchFamily="34" charset="0"/>
              <a:buChar char="•"/>
              <a:defRPr/>
            </a:pPr>
            <a:r>
              <a:rPr lang="en-US" sz="2800" dirty="0">
                <a:solidFill>
                  <a:srgbClr val="000000"/>
                </a:solidFill>
              </a:rPr>
              <a:t>Banks – The direct or indirect center of it all</a:t>
            </a:r>
          </a:p>
          <a:p>
            <a:pPr>
              <a:buFontTx/>
              <a:buNone/>
              <a:defRPr/>
            </a:pPr>
            <a:endParaRPr lang="en-US" sz="2800" dirty="0">
              <a:solidFill>
                <a:srgbClr val="000000"/>
              </a:solidFill>
            </a:endParaRPr>
          </a:p>
          <a:p>
            <a:pPr marL="457200" indent="-457200">
              <a:buFont typeface="Arial" panose="020B0604020202020204" pitchFamily="34" charset="0"/>
              <a:buChar char="•"/>
              <a:defRPr/>
            </a:pPr>
            <a:r>
              <a:rPr lang="en-US" sz="2800" dirty="0">
                <a:solidFill>
                  <a:srgbClr val="000000"/>
                </a:solidFill>
              </a:rPr>
              <a:t>Structural Weaknesses in the Financial Services Industry</a:t>
            </a:r>
          </a:p>
        </p:txBody>
      </p:sp>
      <p:sp>
        <p:nvSpPr>
          <p:cNvPr id="3" name="Slide Number Placeholder 2">
            <a:extLst>
              <a:ext uri="{FF2B5EF4-FFF2-40B4-BE49-F238E27FC236}">
                <a16:creationId xmlns:a16="http://schemas.microsoft.com/office/drawing/2014/main" id="{4BD6C652-1DAF-4061-9119-0435405D64D4}"/>
              </a:ext>
            </a:extLst>
          </p:cNvPr>
          <p:cNvSpPr>
            <a:spLocks noGrp="1"/>
          </p:cNvSpPr>
          <p:nvPr>
            <p:ph type="sldNum" sz="quarter" idx="12"/>
          </p:nvPr>
        </p:nvSpPr>
        <p:spPr/>
        <p:txBody>
          <a:bodyPr/>
          <a:lstStyle/>
          <a:p>
            <a:fld id="{941AA2AD-4ABD-40E1-928E-6C7D7FF4C282}" type="slidenum">
              <a:rPr lang="en-GB" smtClean="0"/>
              <a:t>2</a:t>
            </a:fld>
            <a:endParaRPr lang="en-GB" dirty="0"/>
          </a:p>
        </p:txBody>
      </p:sp>
    </p:spTree>
    <p:extLst>
      <p:ext uri="{BB962C8B-B14F-4D97-AF65-F5344CB8AC3E}">
        <p14:creationId xmlns:p14="http://schemas.microsoft.com/office/powerpoint/2010/main" val="153530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725F3A-46BE-F7F7-A5C2-9D04E7FF9F08}"/>
              </a:ext>
            </a:extLst>
          </p:cNvPr>
          <p:cNvSpPr>
            <a:spLocks noGrp="1"/>
          </p:cNvSpPr>
          <p:nvPr>
            <p:ph type="sldNum" sz="quarter" idx="12"/>
          </p:nvPr>
        </p:nvSpPr>
        <p:spPr/>
        <p:txBody>
          <a:bodyPr/>
          <a:lstStyle/>
          <a:p>
            <a:fld id="{941AA2AD-4ABD-40E1-928E-6C7D7FF4C282}" type="slidenum">
              <a:rPr lang="en-GB" smtClean="0"/>
              <a:t>3</a:t>
            </a:fld>
            <a:endParaRPr lang="en-GB" dirty="0"/>
          </a:p>
        </p:txBody>
      </p:sp>
      <p:sp>
        <p:nvSpPr>
          <p:cNvPr id="4" name="Title 1">
            <a:extLst>
              <a:ext uri="{FF2B5EF4-FFF2-40B4-BE49-F238E27FC236}">
                <a16:creationId xmlns:a16="http://schemas.microsoft.com/office/drawing/2014/main" id="{9F3C67A2-F8AD-7392-42E0-6FCE228F3F7F}"/>
              </a:ext>
            </a:extLst>
          </p:cNvPr>
          <p:cNvSpPr txBox="1">
            <a:spLocks/>
          </p:cNvSpPr>
          <p:nvPr/>
        </p:nvSpPr>
        <p:spPr>
          <a:xfrm>
            <a:off x="1170221" y="449250"/>
            <a:ext cx="7973779" cy="1058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Poppins Black" panose="00000A00000000000000" pitchFamily="50" charset="0"/>
                <a:ea typeface="+mj-ea"/>
                <a:cs typeface="Poppins Black" panose="00000A00000000000000" pitchFamily="50" charset="0"/>
              </a:defRPr>
            </a:lvl1pPr>
          </a:lstStyle>
          <a:p>
            <a:pPr algn="ctr"/>
            <a:r>
              <a:rPr lang="en-US" sz="4000" dirty="0">
                <a:solidFill>
                  <a:schemeClr val="bg1"/>
                </a:solidFill>
                <a:latin typeface="Poppins Black" panose="00000A00000000000000" pitchFamily="2" charset="0"/>
                <a:cs typeface="Poppins Black" panose="00000A00000000000000" pitchFamily="2" charset="0"/>
              </a:rPr>
              <a:t>Financial Entities in the Global Financial System</a:t>
            </a:r>
            <a:endParaRPr lang="en-US" dirty="0">
              <a:solidFill>
                <a:schemeClr val="bg1"/>
              </a:solidFill>
              <a:latin typeface="Poppins Black" panose="00000A00000000000000" pitchFamily="2" charset="0"/>
              <a:cs typeface="Poppins Black" panose="00000A00000000000000" pitchFamily="2" charset="0"/>
            </a:endParaRPr>
          </a:p>
        </p:txBody>
      </p:sp>
      <p:sp>
        <p:nvSpPr>
          <p:cNvPr id="5" name="TextBox 4">
            <a:extLst>
              <a:ext uri="{FF2B5EF4-FFF2-40B4-BE49-F238E27FC236}">
                <a16:creationId xmlns:a16="http://schemas.microsoft.com/office/drawing/2014/main" id="{356A50A2-48D9-E2EC-67CE-88478E4B88A3}"/>
              </a:ext>
            </a:extLst>
          </p:cNvPr>
          <p:cNvSpPr txBox="1"/>
          <p:nvPr/>
        </p:nvSpPr>
        <p:spPr>
          <a:xfrm>
            <a:off x="2350195" y="2805460"/>
            <a:ext cx="1501572" cy="1615827"/>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Virtual Currency Platforms &amp; Exchanges</a:t>
            </a:r>
          </a:p>
          <a:p>
            <a:endParaRPr lang="en-US" sz="1980" dirty="0">
              <a:solidFill>
                <a:schemeClr val="bg1"/>
              </a:solidFill>
            </a:endParaRPr>
          </a:p>
        </p:txBody>
      </p:sp>
      <p:sp>
        <p:nvSpPr>
          <p:cNvPr id="6" name="TextBox 5">
            <a:extLst>
              <a:ext uri="{FF2B5EF4-FFF2-40B4-BE49-F238E27FC236}">
                <a16:creationId xmlns:a16="http://schemas.microsoft.com/office/drawing/2014/main" id="{301A53C8-E39D-7A00-09E2-D2A29A0A2A1B}"/>
              </a:ext>
            </a:extLst>
          </p:cNvPr>
          <p:cNvSpPr txBox="1"/>
          <p:nvPr/>
        </p:nvSpPr>
        <p:spPr>
          <a:xfrm>
            <a:off x="1615475" y="5505744"/>
            <a:ext cx="874903" cy="701731"/>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Hedge Funds</a:t>
            </a:r>
          </a:p>
        </p:txBody>
      </p:sp>
      <p:sp>
        <p:nvSpPr>
          <p:cNvPr id="7" name="TextBox 6">
            <a:extLst>
              <a:ext uri="{FF2B5EF4-FFF2-40B4-BE49-F238E27FC236}">
                <a16:creationId xmlns:a16="http://schemas.microsoft.com/office/drawing/2014/main" id="{CC37777B-B06B-1912-DED8-0454C5CC4E7B}"/>
              </a:ext>
            </a:extLst>
          </p:cNvPr>
          <p:cNvSpPr txBox="1"/>
          <p:nvPr/>
        </p:nvSpPr>
        <p:spPr>
          <a:xfrm>
            <a:off x="3623989" y="4724697"/>
            <a:ext cx="874903" cy="397032"/>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FCM</a:t>
            </a:r>
          </a:p>
        </p:txBody>
      </p:sp>
      <p:sp>
        <p:nvSpPr>
          <p:cNvPr id="8" name="TextBox 7">
            <a:extLst>
              <a:ext uri="{FF2B5EF4-FFF2-40B4-BE49-F238E27FC236}">
                <a16:creationId xmlns:a16="http://schemas.microsoft.com/office/drawing/2014/main" id="{7FF404DB-35DB-F150-AF3C-E01E6C3B178E}"/>
              </a:ext>
            </a:extLst>
          </p:cNvPr>
          <p:cNvSpPr txBox="1"/>
          <p:nvPr/>
        </p:nvSpPr>
        <p:spPr>
          <a:xfrm>
            <a:off x="194791" y="5557141"/>
            <a:ext cx="874903" cy="701731"/>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Asset Mgrs</a:t>
            </a:r>
          </a:p>
        </p:txBody>
      </p:sp>
      <p:sp>
        <p:nvSpPr>
          <p:cNvPr id="9" name="TextBox 8">
            <a:extLst>
              <a:ext uri="{FF2B5EF4-FFF2-40B4-BE49-F238E27FC236}">
                <a16:creationId xmlns:a16="http://schemas.microsoft.com/office/drawing/2014/main" id="{3F5E44C6-8065-B199-230D-4B174600A580}"/>
              </a:ext>
            </a:extLst>
          </p:cNvPr>
          <p:cNvSpPr txBox="1"/>
          <p:nvPr/>
        </p:nvSpPr>
        <p:spPr>
          <a:xfrm>
            <a:off x="2118480" y="4830329"/>
            <a:ext cx="874903" cy="397032"/>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PICs</a:t>
            </a:r>
          </a:p>
        </p:txBody>
      </p:sp>
      <p:sp>
        <p:nvSpPr>
          <p:cNvPr id="10" name="TextBox 9">
            <a:extLst>
              <a:ext uri="{FF2B5EF4-FFF2-40B4-BE49-F238E27FC236}">
                <a16:creationId xmlns:a16="http://schemas.microsoft.com/office/drawing/2014/main" id="{A46E0828-09C8-1B2C-5539-453CF20D6F11}"/>
              </a:ext>
            </a:extLst>
          </p:cNvPr>
          <p:cNvSpPr txBox="1"/>
          <p:nvPr/>
        </p:nvSpPr>
        <p:spPr>
          <a:xfrm>
            <a:off x="4252703" y="2676512"/>
            <a:ext cx="874903" cy="397032"/>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MSB</a:t>
            </a:r>
          </a:p>
        </p:txBody>
      </p:sp>
      <p:sp>
        <p:nvSpPr>
          <p:cNvPr id="11" name="TextBox 10">
            <a:extLst>
              <a:ext uri="{FF2B5EF4-FFF2-40B4-BE49-F238E27FC236}">
                <a16:creationId xmlns:a16="http://schemas.microsoft.com/office/drawing/2014/main" id="{635F7F22-1E62-78F6-53F2-A6D465178314}"/>
              </a:ext>
            </a:extLst>
          </p:cNvPr>
          <p:cNvSpPr txBox="1"/>
          <p:nvPr/>
        </p:nvSpPr>
        <p:spPr>
          <a:xfrm>
            <a:off x="3219329" y="1970592"/>
            <a:ext cx="1129833" cy="397032"/>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Hawala</a:t>
            </a:r>
          </a:p>
        </p:txBody>
      </p:sp>
      <p:sp>
        <p:nvSpPr>
          <p:cNvPr id="12" name="TextBox 11">
            <a:extLst>
              <a:ext uri="{FF2B5EF4-FFF2-40B4-BE49-F238E27FC236}">
                <a16:creationId xmlns:a16="http://schemas.microsoft.com/office/drawing/2014/main" id="{46C458D7-0468-88AD-54D2-74E445C3DD61}"/>
              </a:ext>
            </a:extLst>
          </p:cNvPr>
          <p:cNvSpPr txBox="1"/>
          <p:nvPr/>
        </p:nvSpPr>
        <p:spPr>
          <a:xfrm>
            <a:off x="4644526" y="1751616"/>
            <a:ext cx="874903" cy="397032"/>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PSP</a:t>
            </a:r>
          </a:p>
        </p:txBody>
      </p:sp>
      <p:sp>
        <p:nvSpPr>
          <p:cNvPr id="13" name="TextBox 12">
            <a:extLst>
              <a:ext uri="{FF2B5EF4-FFF2-40B4-BE49-F238E27FC236}">
                <a16:creationId xmlns:a16="http://schemas.microsoft.com/office/drawing/2014/main" id="{989783E3-65FC-7CB1-F834-A60864AEA382}"/>
              </a:ext>
            </a:extLst>
          </p:cNvPr>
          <p:cNvSpPr txBox="1"/>
          <p:nvPr/>
        </p:nvSpPr>
        <p:spPr>
          <a:xfrm>
            <a:off x="4597404" y="3500966"/>
            <a:ext cx="1178440" cy="701731"/>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Exchange Houses</a:t>
            </a:r>
          </a:p>
        </p:txBody>
      </p:sp>
      <p:sp>
        <p:nvSpPr>
          <p:cNvPr id="14" name="TextBox 13">
            <a:extLst>
              <a:ext uri="{FF2B5EF4-FFF2-40B4-BE49-F238E27FC236}">
                <a16:creationId xmlns:a16="http://schemas.microsoft.com/office/drawing/2014/main" id="{51B372FF-12F3-2607-394E-1BAECE5C6EC1}"/>
              </a:ext>
            </a:extLst>
          </p:cNvPr>
          <p:cNvSpPr txBox="1"/>
          <p:nvPr/>
        </p:nvSpPr>
        <p:spPr>
          <a:xfrm>
            <a:off x="4805241" y="4967057"/>
            <a:ext cx="1220102" cy="701731"/>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NonBank Bank</a:t>
            </a:r>
          </a:p>
        </p:txBody>
      </p:sp>
      <p:sp>
        <p:nvSpPr>
          <p:cNvPr id="15" name="TextBox 14">
            <a:extLst>
              <a:ext uri="{FF2B5EF4-FFF2-40B4-BE49-F238E27FC236}">
                <a16:creationId xmlns:a16="http://schemas.microsoft.com/office/drawing/2014/main" id="{673260AB-4E46-185F-8173-788267B65437}"/>
              </a:ext>
            </a:extLst>
          </p:cNvPr>
          <p:cNvSpPr txBox="1"/>
          <p:nvPr/>
        </p:nvSpPr>
        <p:spPr>
          <a:xfrm>
            <a:off x="3597543" y="6032438"/>
            <a:ext cx="1303426" cy="701731"/>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Finance Company</a:t>
            </a:r>
          </a:p>
        </p:txBody>
      </p:sp>
      <p:sp>
        <p:nvSpPr>
          <p:cNvPr id="16" name="TextBox 15">
            <a:extLst>
              <a:ext uri="{FF2B5EF4-FFF2-40B4-BE49-F238E27FC236}">
                <a16:creationId xmlns:a16="http://schemas.microsoft.com/office/drawing/2014/main" id="{3A8E8F0F-DEDC-6EFF-82B7-0053BF9A4683}"/>
              </a:ext>
            </a:extLst>
          </p:cNvPr>
          <p:cNvSpPr txBox="1"/>
          <p:nvPr/>
        </p:nvSpPr>
        <p:spPr>
          <a:xfrm>
            <a:off x="6297644" y="3871610"/>
            <a:ext cx="874903" cy="701731"/>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Inv. </a:t>
            </a:r>
          </a:p>
          <a:p>
            <a:r>
              <a:rPr lang="en-US" sz="1980" dirty="0">
                <a:solidFill>
                  <a:schemeClr val="bg1"/>
                </a:solidFill>
              </a:rPr>
              <a:t>Banks</a:t>
            </a:r>
          </a:p>
        </p:txBody>
      </p:sp>
      <p:sp>
        <p:nvSpPr>
          <p:cNvPr id="17" name="TextBox 16">
            <a:extLst>
              <a:ext uri="{FF2B5EF4-FFF2-40B4-BE49-F238E27FC236}">
                <a16:creationId xmlns:a16="http://schemas.microsoft.com/office/drawing/2014/main" id="{B872F0A4-E04C-2126-8F95-8227DC2AC935}"/>
              </a:ext>
            </a:extLst>
          </p:cNvPr>
          <p:cNvSpPr txBox="1"/>
          <p:nvPr/>
        </p:nvSpPr>
        <p:spPr>
          <a:xfrm>
            <a:off x="6256557" y="2757091"/>
            <a:ext cx="874903" cy="701731"/>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RetailBanks</a:t>
            </a:r>
          </a:p>
        </p:txBody>
      </p:sp>
      <p:sp>
        <p:nvSpPr>
          <p:cNvPr id="18" name="TextBox 17">
            <a:extLst>
              <a:ext uri="{FF2B5EF4-FFF2-40B4-BE49-F238E27FC236}">
                <a16:creationId xmlns:a16="http://schemas.microsoft.com/office/drawing/2014/main" id="{10BC13D4-F1B9-477C-49A3-2A6F72C49D48}"/>
              </a:ext>
            </a:extLst>
          </p:cNvPr>
          <p:cNvSpPr txBox="1"/>
          <p:nvPr/>
        </p:nvSpPr>
        <p:spPr>
          <a:xfrm>
            <a:off x="6776632" y="5058392"/>
            <a:ext cx="1220102" cy="701731"/>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Merchant </a:t>
            </a:r>
          </a:p>
          <a:p>
            <a:r>
              <a:rPr lang="en-US" sz="1980" dirty="0">
                <a:solidFill>
                  <a:schemeClr val="bg1"/>
                </a:solidFill>
              </a:rPr>
              <a:t>Banks</a:t>
            </a:r>
          </a:p>
        </p:txBody>
      </p:sp>
      <p:sp>
        <p:nvSpPr>
          <p:cNvPr id="19" name="TextBox 18">
            <a:extLst>
              <a:ext uri="{FF2B5EF4-FFF2-40B4-BE49-F238E27FC236}">
                <a16:creationId xmlns:a16="http://schemas.microsoft.com/office/drawing/2014/main" id="{DC1F0EF9-B89E-3342-9557-32083F20C5D4}"/>
              </a:ext>
            </a:extLst>
          </p:cNvPr>
          <p:cNvSpPr txBox="1"/>
          <p:nvPr/>
        </p:nvSpPr>
        <p:spPr>
          <a:xfrm>
            <a:off x="7434457" y="3887157"/>
            <a:ext cx="1178440" cy="701731"/>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Universal Banks</a:t>
            </a:r>
          </a:p>
        </p:txBody>
      </p:sp>
      <p:sp>
        <p:nvSpPr>
          <p:cNvPr id="20" name="TextBox 19">
            <a:extLst>
              <a:ext uri="{FF2B5EF4-FFF2-40B4-BE49-F238E27FC236}">
                <a16:creationId xmlns:a16="http://schemas.microsoft.com/office/drawing/2014/main" id="{3592ED3B-9C52-E411-4CEA-B1D285ADF552}"/>
              </a:ext>
            </a:extLst>
          </p:cNvPr>
          <p:cNvSpPr txBox="1"/>
          <p:nvPr/>
        </p:nvSpPr>
        <p:spPr>
          <a:xfrm>
            <a:off x="7439866" y="2767681"/>
            <a:ext cx="1129834" cy="701731"/>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Comml Banks</a:t>
            </a:r>
          </a:p>
        </p:txBody>
      </p:sp>
      <p:sp>
        <p:nvSpPr>
          <p:cNvPr id="21" name="TextBox 20">
            <a:extLst>
              <a:ext uri="{FF2B5EF4-FFF2-40B4-BE49-F238E27FC236}">
                <a16:creationId xmlns:a16="http://schemas.microsoft.com/office/drawing/2014/main" id="{1CB276A6-61B3-D93B-9CCC-7676139346A3}"/>
              </a:ext>
            </a:extLst>
          </p:cNvPr>
          <p:cNvSpPr txBox="1"/>
          <p:nvPr/>
        </p:nvSpPr>
        <p:spPr>
          <a:xfrm>
            <a:off x="6548894" y="1990512"/>
            <a:ext cx="1601012" cy="397032"/>
          </a:xfrm>
          <a:prstGeom prst="rect">
            <a:avLst/>
          </a:prstGeom>
          <a:solidFill>
            <a:srgbClr val="00B0F0"/>
          </a:solidFill>
          <a:ln w="28575">
            <a:solidFill>
              <a:schemeClr val="bg1"/>
            </a:solidFill>
          </a:ln>
        </p:spPr>
        <p:txBody>
          <a:bodyPr wrap="square" rtlCol="0">
            <a:spAutoFit/>
          </a:bodyPr>
          <a:lstStyle/>
          <a:p>
            <a:pPr algn="ctr"/>
            <a:r>
              <a:rPr lang="en-US" sz="1980" dirty="0">
                <a:solidFill>
                  <a:schemeClr val="bg1"/>
                </a:solidFill>
              </a:rPr>
              <a:t>Banks</a:t>
            </a:r>
          </a:p>
        </p:txBody>
      </p:sp>
      <p:sp>
        <p:nvSpPr>
          <p:cNvPr id="22" name="TextBox 21">
            <a:extLst>
              <a:ext uri="{FF2B5EF4-FFF2-40B4-BE49-F238E27FC236}">
                <a16:creationId xmlns:a16="http://schemas.microsoft.com/office/drawing/2014/main" id="{93308A27-8AC8-775D-8495-12A622F4E071}"/>
              </a:ext>
            </a:extLst>
          </p:cNvPr>
          <p:cNvSpPr txBox="1"/>
          <p:nvPr/>
        </p:nvSpPr>
        <p:spPr>
          <a:xfrm>
            <a:off x="1837768" y="1746814"/>
            <a:ext cx="1129833" cy="701731"/>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Fin. Planners</a:t>
            </a:r>
          </a:p>
        </p:txBody>
      </p:sp>
      <p:sp>
        <p:nvSpPr>
          <p:cNvPr id="23" name="TextBox 22">
            <a:extLst>
              <a:ext uri="{FF2B5EF4-FFF2-40B4-BE49-F238E27FC236}">
                <a16:creationId xmlns:a16="http://schemas.microsoft.com/office/drawing/2014/main" id="{8510B70D-79A7-7ADC-DDE5-6BBAF4EAC5DE}"/>
              </a:ext>
            </a:extLst>
          </p:cNvPr>
          <p:cNvSpPr txBox="1"/>
          <p:nvPr/>
        </p:nvSpPr>
        <p:spPr>
          <a:xfrm>
            <a:off x="197548" y="3603015"/>
            <a:ext cx="1129834" cy="701731"/>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Broker Dealers</a:t>
            </a:r>
          </a:p>
        </p:txBody>
      </p:sp>
      <p:sp>
        <p:nvSpPr>
          <p:cNvPr id="24" name="TextBox 23">
            <a:extLst>
              <a:ext uri="{FF2B5EF4-FFF2-40B4-BE49-F238E27FC236}">
                <a16:creationId xmlns:a16="http://schemas.microsoft.com/office/drawing/2014/main" id="{E2583CBC-A179-CD7A-23FD-442EC07574D0}"/>
              </a:ext>
            </a:extLst>
          </p:cNvPr>
          <p:cNvSpPr txBox="1"/>
          <p:nvPr/>
        </p:nvSpPr>
        <p:spPr>
          <a:xfrm>
            <a:off x="397711" y="4885240"/>
            <a:ext cx="1315329" cy="397032"/>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Insurance</a:t>
            </a:r>
          </a:p>
        </p:txBody>
      </p:sp>
      <p:sp>
        <p:nvSpPr>
          <p:cNvPr id="25" name="TextBox 24">
            <a:extLst>
              <a:ext uri="{FF2B5EF4-FFF2-40B4-BE49-F238E27FC236}">
                <a16:creationId xmlns:a16="http://schemas.microsoft.com/office/drawing/2014/main" id="{CA53FCD0-5F7F-401F-248A-97700D390374}"/>
              </a:ext>
            </a:extLst>
          </p:cNvPr>
          <p:cNvSpPr txBox="1"/>
          <p:nvPr/>
        </p:nvSpPr>
        <p:spPr>
          <a:xfrm>
            <a:off x="6113581" y="6029561"/>
            <a:ext cx="1598433" cy="701731"/>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Credit/Debit Cards</a:t>
            </a:r>
          </a:p>
        </p:txBody>
      </p:sp>
      <p:sp>
        <p:nvSpPr>
          <p:cNvPr id="26" name="TextBox 25">
            <a:extLst>
              <a:ext uri="{FF2B5EF4-FFF2-40B4-BE49-F238E27FC236}">
                <a16:creationId xmlns:a16="http://schemas.microsoft.com/office/drawing/2014/main" id="{4F15B9FA-05F1-2B98-FCA0-91C031CD6B49}"/>
              </a:ext>
            </a:extLst>
          </p:cNvPr>
          <p:cNvSpPr txBox="1"/>
          <p:nvPr/>
        </p:nvSpPr>
        <p:spPr>
          <a:xfrm>
            <a:off x="141226" y="2558866"/>
            <a:ext cx="1598433" cy="701731"/>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Mortgage Companies</a:t>
            </a:r>
          </a:p>
        </p:txBody>
      </p:sp>
      <p:sp>
        <p:nvSpPr>
          <p:cNvPr id="27" name="TextBox 26">
            <a:extLst>
              <a:ext uri="{FF2B5EF4-FFF2-40B4-BE49-F238E27FC236}">
                <a16:creationId xmlns:a16="http://schemas.microsoft.com/office/drawing/2014/main" id="{E2954A7A-50A3-C3EC-2C96-AC4307B5788B}"/>
              </a:ext>
            </a:extLst>
          </p:cNvPr>
          <p:cNvSpPr txBox="1"/>
          <p:nvPr/>
        </p:nvSpPr>
        <p:spPr>
          <a:xfrm>
            <a:off x="1279913" y="6460968"/>
            <a:ext cx="1598433" cy="397032"/>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Forfaiting</a:t>
            </a:r>
          </a:p>
        </p:txBody>
      </p:sp>
      <p:sp>
        <p:nvSpPr>
          <p:cNvPr id="28" name="TextBox 27">
            <a:extLst>
              <a:ext uri="{FF2B5EF4-FFF2-40B4-BE49-F238E27FC236}">
                <a16:creationId xmlns:a16="http://schemas.microsoft.com/office/drawing/2014/main" id="{A2E2B9BA-9CAE-0A99-9B3C-FEFB41355C23}"/>
              </a:ext>
            </a:extLst>
          </p:cNvPr>
          <p:cNvSpPr txBox="1"/>
          <p:nvPr/>
        </p:nvSpPr>
        <p:spPr>
          <a:xfrm>
            <a:off x="2694646" y="5405583"/>
            <a:ext cx="1598433" cy="397032"/>
          </a:xfrm>
          <a:prstGeom prst="rect">
            <a:avLst/>
          </a:prstGeom>
          <a:solidFill>
            <a:srgbClr val="00B0F0"/>
          </a:solidFill>
          <a:ln w="28575">
            <a:solidFill>
              <a:schemeClr val="bg1"/>
            </a:solidFill>
          </a:ln>
        </p:spPr>
        <p:txBody>
          <a:bodyPr wrap="square" rtlCol="0">
            <a:spAutoFit/>
          </a:bodyPr>
          <a:lstStyle/>
          <a:p>
            <a:r>
              <a:rPr lang="en-US" sz="1980" dirty="0">
                <a:solidFill>
                  <a:schemeClr val="bg1"/>
                </a:solidFill>
              </a:rPr>
              <a:t>Cooperatives</a:t>
            </a:r>
          </a:p>
        </p:txBody>
      </p:sp>
    </p:spTree>
    <p:extLst>
      <p:ext uri="{BB962C8B-B14F-4D97-AF65-F5344CB8AC3E}">
        <p14:creationId xmlns:p14="http://schemas.microsoft.com/office/powerpoint/2010/main" val="35847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1"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1)">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2000"/>
                                        <p:tgtEl>
                                          <p:spTgt spid="14"/>
                                        </p:tgtEl>
                                      </p:cBhvr>
                                    </p:animEffect>
                                    <p:anim calcmode="lin" valueType="num">
                                      <p:cBhvr>
                                        <p:cTn id="62" dur="2000" fill="hold"/>
                                        <p:tgtEl>
                                          <p:spTgt spid="14"/>
                                        </p:tgtEl>
                                        <p:attrNameLst>
                                          <p:attrName>ppt_w</p:attrName>
                                        </p:attrNameLst>
                                      </p:cBhvr>
                                      <p:tavLst>
                                        <p:tav tm="0" fmla="#ppt_w*sin(2.5*pi*$)">
                                          <p:val>
                                            <p:fltVal val="0"/>
                                          </p:val>
                                        </p:tav>
                                        <p:tav tm="100000">
                                          <p:val>
                                            <p:fltVal val="1"/>
                                          </p:val>
                                        </p:tav>
                                      </p:tavLst>
                                    </p:anim>
                                    <p:anim calcmode="lin" valueType="num">
                                      <p:cBhvr>
                                        <p:cTn id="6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2000"/>
                                        <p:tgtEl>
                                          <p:spTgt spid="16"/>
                                        </p:tgtEl>
                                      </p:cBhvr>
                                    </p:animEffect>
                                    <p:anim calcmode="lin" valueType="num">
                                      <p:cBhvr>
                                        <p:cTn id="76" dur="2000" fill="hold"/>
                                        <p:tgtEl>
                                          <p:spTgt spid="16"/>
                                        </p:tgtEl>
                                        <p:attrNameLst>
                                          <p:attrName>ppt_w</p:attrName>
                                        </p:attrNameLst>
                                      </p:cBhvr>
                                      <p:tavLst>
                                        <p:tav tm="0" fmla="#ppt_w*sin(2.5*pi*$)">
                                          <p:val>
                                            <p:fltVal val="0"/>
                                          </p:val>
                                        </p:tav>
                                        <p:tav tm="100000">
                                          <p:val>
                                            <p:fltVal val="1"/>
                                          </p:val>
                                        </p:tav>
                                      </p:tavLst>
                                    </p:anim>
                                    <p:anim calcmode="lin" valueType="num">
                                      <p:cBhvr>
                                        <p:cTn id="7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580">
                                          <p:stCondLst>
                                            <p:cond delay="0"/>
                                          </p:stCondLst>
                                        </p:cTn>
                                        <p:tgtEl>
                                          <p:spTgt spid="17"/>
                                        </p:tgtEl>
                                      </p:cBhvr>
                                    </p:animEffect>
                                    <p:anim calcmode="lin" valueType="num">
                                      <p:cBhvr>
                                        <p:cTn id="8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8" dur="26">
                                          <p:stCondLst>
                                            <p:cond delay="650"/>
                                          </p:stCondLst>
                                        </p:cTn>
                                        <p:tgtEl>
                                          <p:spTgt spid="17"/>
                                        </p:tgtEl>
                                      </p:cBhvr>
                                      <p:to x="100000" y="60000"/>
                                    </p:animScale>
                                    <p:animScale>
                                      <p:cBhvr>
                                        <p:cTn id="89" dur="166" decel="50000">
                                          <p:stCondLst>
                                            <p:cond delay="676"/>
                                          </p:stCondLst>
                                        </p:cTn>
                                        <p:tgtEl>
                                          <p:spTgt spid="17"/>
                                        </p:tgtEl>
                                      </p:cBhvr>
                                      <p:to x="100000" y="100000"/>
                                    </p:animScale>
                                    <p:animScale>
                                      <p:cBhvr>
                                        <p:cTn id="90" dur="26">
                                          <p:stCondLst>
                                            <p:cond delay="1312"/>
                                          </p:stCondLst>
                                        </p:cTn>
                                        <p:tgtEl>
                                          <p:spTgt spid="17"/>
                                        </p:tgtEl>
                                      </p:cBhvr>
                                      <p:to x="100000" y="80000"/>
                                    </p:animScale>
                                    <p:animScale>
                                      <p:cBhvr>
                                        <p:cTn id="91" dur="166" decel="50000">
                                          <p:stCondLst>
                                            <p:cond delay="1338"/>
                                          </p:stCondLst>
                                        </p:cTn>
                                        <p:tgtEl>
                                          <p:spTgt spid="17"/>
                                        </p:tgtEl>
                                      </p:cBhvr>
                                      <p:to x="100000" y="100000"/>
                                    </p:animScale>
                                    <p:animScale>
                                      <p:cBhvr>
                                        <p:cTn id="92" dur="26">
                                          <p:stCondLst>
                                            <p:cond delay="1642"/>
                                          </p:stCondLst>
                                        </p:cTn>
                                        <p:tgtEl>
                                          <p:spTgt spid="17"/>
                                        </p:tgtEl>
                                      </p:cBhvr>
                                      <p:to x="100000" y="90000"/>
                                    </p:animScale>
                                    <p:animScale>
                                      <p:cBhvr>
                                        <p:cTn id="93" dur="166" decel="50000">
                                          <p:stCondLst>
                                            <p:cond delay="1668"/>
                                          </p:stCondLst>
                                        </p:cTn>
                                        <p:tgtEl>
                                          <p:spTgt spid="17"/>
                                        </p:tgtEl>
                                      </p:cBhvr>
                                      <p:to x="100000" y="100000"/>
                                    </p:animScale>
                                    <p:animScale>
                                      <p:cBhvr>
                                        <p:cTn id="94" dur="26">
                                          <p:stCondLst>
                                            <p:cond delay="1808"/>
                                          </p:stCondLst>
                                        </p:cTn>
                                        <p:tgtEl>
                                          <p:spTgt spid="17"/>
                                        </p:tgtEl>
                                      </p:cBhvr>
                                      <p:to x="100000" y="95000"/>
                                    </p:animScale>
                                    <p:animScale>
                                      <p:cBhvr>
                                        <p:cTn id="95" dur="166" decel="50000">
                                          <p:stCondLst>
                                            <p:cond delay="1834"/>
                                          </p:stCondLst>
                                        </p:cTn>
                                        <p:tgtEl>
                                          <p:spTgt spid="17"/>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1000" fill="hold"/>
                                        <p:tgtEl>
                                          <p:spTgt spid="18"/>
                                        </p:tgtEl>
                                        <p:attrNameLst>
                                          <p:attrName>ppt_w</p:attrName>
                                        </p:attrNameLst>
                                      </p:cBhvr>
                                      <p:tavLst>
                                        <p:tav tm="0">
                                          <p:val>
                                            <p:fltVal val="0"/>
                                          </p:val>
                                        </p:tav>
                                        <p:tav tm="100000">
                                          <p:val>
                                            <p:strVal val="#ppt_w"/>
                                          </p:val>
                                        </p:tav>
                                      </p:tavLst>
                                    </p:anim>
                                    <p:anim calcmode="lin" valueType="num">
                                      <p:cBhvr>
                                        <p:cTn id="101" dur="1000" fill="hold"/>
                                        <p:tgtEl>
                                          <p:spTgt spid="18"/>
                                        </p:tgtEl>
                                        <p:attrNameLst>
                                          <p:attrName>ppt_h</p:attrName>
                                        </p:attrNameLst>
                                      </p:cBhvr>
                                      <p:tavLst>
                                        <p:tav tm="0">
                                          <p:val>
                                            <p:fltVal val="0"/>
                                          </p:val>
                                        </p:tav>
                                        <p:tav tm="100000">
                                          <p:val>
                                            <p:strVal val="#ppt_h"/>
                                          </p:val>
                                        </p:tav>
                                      </p:tavLst>
                                    </p:anim>
                                    <p:anim calcmode="lin" valueType="num">
                                      <p:cBhvr>
                                        <p:cTn id="102" dur="1000" fill="hold"/>
                                        <p:tgtEl>
                                          <p:spTgt spid="18"/>
                                        </p:tgtEl>
                                        <p:attrNameLst>
                                          <p:attrName>style.rotation</p:attrName>
                                        </p:attrNameLst>
                                      </p:cBhvr>
                                      <p:tavLst>
                                        <p:tav tm="0">
                                          <p:val>
                                            <p:fltVal val="90"/>
                                          </p:val>
                                        </p:tav>
                                        <p:tav tm="100000">
                                          <p:val>
                                            <p:fltVal val="0"/>
                                          </p:val>
                                        </p:tav>
                                      </p:tavLst>
                                    </p:anim>
                                    <p:animEffect transition="in" filter="fade">
                                      <p:cBhvr>
                                        <p:cTn id="103" dur="10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wipe(down)">
                                      <p:cBhvr>
                                        <p:cTn id="108" dur="580">
                                          <p:stCondLst>
                                            <p:cond delay="0"/>
                                          </p:stCondLst>
                                        </p:cTn>
                                        <p:tgtEl>
                                          <p:spTgt spid="19"/>
                                        </p:tgtEl>
                                      </p:cBhvr>
                                    </p:animEffect>
                                    <p:anim calcmode="lin" valueType="num">
                                      <p:cBhvr>
                                        <p:cTn id="10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14" dur="26">
                                          <p:stCondLst>
                                            <p:cond delay="650"/>
                                          </p:stCondLst>
                                        </p:cTn>
                                        <p:tgtEl>
                                          <p:spTgt spid="19"/>
                                        </p:tgtEl>
                                      </p:cBhvr>
                                      <p:to x="100000" y="60000"/>
                                    </p:animScale>
                                    <p:animScale>
                                      <p:cBhvr>
                                        <p:cTn id="115" dur="166" decel="50000">
                                          <p:stCondLst>
                                            <p:cond delay="676"/>
                                          </p:stCondLst>
                                        </p:cTn>
                                        <p:tgtEl>
                                          <p:spTgt spid="19"/>
                                        </p:tgtEl>
                                      </p:cBhvr>
                                      <p:to x="100000" y="100000"/>
                                    </p:animScale>
                                    <p:animScale>
                                      <p:cBhvr>
                                        <p:cTn id="116" dur="26">
                                          <p:stCondLst>
                                            <p:cond delay="1312"/>
                                          </p:stCondLst>
                                        </p:cTn>
                                        <p:tgtEl>
                                          <p:spTgt spid="19"/>
                                        </p:tgtEl>
                                      </p:cBhvr>
                                      <p:to x="100000" y="80000"/>
                                    </p:animScale>
                                    <p:animScale>
                                      <p:cBhvr>
                                        <p:cTn id="117" dur="166" decel="50000">
                                          <p:stCondLst>
                                            <p:cond delay="1338"/>
                                          </p:stCondLst>
                                        </p:cTn>
                                        <p:tgtEl>
                                          <p:spTgt spid="19"/>
                                        </p:tgtEl>
                                      </p:cBhvr>
                                      <p:to x="100000" y="100000"/>
                                    </p:animScale>
                                    <p:animScale>
                                      <p:cBhvr>
                                        <p:cTn id="118" dur="26">
                                          <p:stCondLst>
                                            <p:cond delay="1642"/>
                                          </p:stCondLst>
                                        </p:cTn>
                                        <p:tgtEl>
                                          <p:spTgt spid="19"/>
                                        </p:tgtEl>
                                      </p:cBhvr>
                                      <p:to x="100000" y="90000"/>
                                    </p:animScale>
                                    <p:animScale>
                                      <p:cBhvr>
                                        <p:cTn id="119" dur="166" decel="50000">
                                          <p:stCondLst>
                                            <p:cond delay="1668"/>
                                          </p:stCondLst>
                                        </p:cTn>
                                        <p:tgtEl>
                                          <p:spTgt spid="19"/>
                                        </p:tgtEl>
                                      </p:cBhvr>
                                      <p:to x="100000" y="100000"/>
                                    </p:animScale>
                                    <p:animScale>
                                      <p:cBhvr>
                                        <p:cTn id="120" dur="26">
                                          <p:stCondLst>
                                            <p:cond delay="1808"/>
                                          </p:stCondLst>
                                        </p:cTn>
                                        <p:tgtEl>
                                          <p:spTgt spid="19"/>
                                        </p:tgtEl>
                                      </p:cBhvr>
                                      <p:to x="100000" y="95000"/>
                                    </p:animScale>
                                    <p:animScale>
                                      <p:cBhvr>
                                        <p:cTn id="121" dur="166" decel="50000">
                                          <p:stCondLst>
                                            <p:cond delay="1834"/>
                                          </p:stCondLst>
                                        </p:cTn>
                                        <p:tgtEl>
                                          <p:spTgt spid="19"/>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31"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1000" fill="hold"/>
                                        <p:tgtEl>
                                          <p:spTgt spid="20"/>
                                        </p:tgtEl>
                                        <p:attrNameLst>
                                          <p:attrName>ppt_w</p:attrName>
                                        </p:attrNameLst>
                                      </p:cBhvr>
                                      <p:tavLst>
                                        <p:tav tm="0">
                                          <p:val>
                                            <p:fltVal val="0"/>
                                          </p:val>
                                        </p:tav>
                                        <p:tav tm="100000">
                                          <p:val>
                                            <p:strVal val="#ppt_w"/>
                                          </p:val>
                                        </p:tav>
                                      </p:tavLst>
                                    </p:anim>
                                    <p:anim calcmode="lin" valueType="num">
                                      <p:cBhvr>
                                        <p:cTn id="127" dur="1000" fill="hold"/>
                                        <p:tgtEl>
                                          <p:spTgt spid="20"/>
                                        </p:tgtEl>
                                        <p:attrNameLst>
                                          <p:attrName>ppt_h</p:attrName>
                                        </p:attrNameLst>
                                      </p:cBhvr>
                                      <p:tavLst>
                                        <p:tav tm="0">
                                          <p:val>
                                            <p:fltVal val="0"/>
                                          </p:val>
                                        </p:tav>
                                        <p:tav tm="100000">
                                          <p:val>
                                            <p:strVal val="#ppt_h"/>
                                          </p:val>
                                        </p:tav>
                                      </p:tavLst>
                                    </p:anim>
                                    <p:anim calcmode="lin" valueType="num">
                                      <p:cBhvr>
                                        <p:cTn id="128" dur="1000" fill="hold"/>
                                        <p:tgtEl>
                                          <p:spTgt spid="20"/>
                                        </p:tgtEl>
                                        <p:attrNameLst>
                                          <p:attrName>style.rotation</p:attrName>
                                        </p:attrNameLst>
                                      </p:cBhvr>
                                      <p:tavLst>
                                        <p:tav tm="0">
                                          <p:val>
                                            <p:fltVal val="90"/>
                                          </p:val>
                                        </p:tav>
                                        <p:tav tm="100000">
                                          <p:val>
                                            <p:fltVal val="0"/>
                                          </p:val>
                                        </p:tav>
                                      </p:tavLst>
                                    </p:anim>
                                    <p:animEffect transition="in" filter="fade">
                                      <p:cBhvr>
                                        <p:cTn id="129" dur="1000"/>
                                        <p:tgtEl>
                                          <p:spTgt spid="20"/>
                                        </p:tgtEl>
                                      </p:cBhvr>
                                    </p:animEffect>
                                  </p:childTnLst>
                                </p:cTn>
                              </p:par>
                            </p:childTnLst>
                          </p:cTn>
                        </p:par>
                      </p:childTnLst>
                    </p:cTn>
                  </p:par>
                  <p:par>
                    <p:cTn id="130" fill="hold">
                      <p:stCondLst>
                        <p:cond delay="indefinite"/>
                      </p:stCondLst>
                      <p:childTnLst>
                        <p:par>
                          <p:cTn id="131" fill="hold">
                            <p:stCondLst>
                              <p:cond delay="0"/>
                            </p:stCondLst>
                            <p:childTnLst>
                              <p:par>
                                <p:cTn id="132" presetID="26" presetClass="entr" presetSubtype="0" fill="hold" grpId="0" nodeType="click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down)">
                                      <p:cBhvr>
                                        <p:cTn id="134" dur="580">
                                          <p:stCondLst>
                                            <p:cond delay="0"/>
                                          </p:stCondLst>
                                        </p:cTn>
                                        <p:tgtEl>
                                          <p:spTgt spid="21"/>
                                        </p:tgtEl>
                                      </p:cBhvr>
                                    </p:animEffect>
                                    <p:anim calcmode="lin" valueType="num">
                                      <p:cBhvr>
                                        <p:cTn id="13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40" dur="26">
                                          <p:stCondLst>
                                            <p:cond delay="650"/>
                                          </p:stCondLst>
                                        </p:cTn>
                                        <p:tgtEl>
                                          <p:spTgt spid="21"/>
                                        </p:tgtEl>
                                      </p:cBhvr>
                                      <p:to x="100000" y="60000"/>
                                    </p:animScale>
                                    <p:animScale>
                                      <p:cBhvr>
                                        <p:cTn id="141" dur="166" decel="50000">
                                          <p:stCondLst>
                                            <p:cond delay="676"/>
                                          </p:stCondLst>
                                        </p:cTn>
                                        <p:tgtEl>
                                          <p:spTgt spid="21"/>
                                        </p:tgtEl>
                                      </p:cBhvr>
                                      <p:to x="100000" y="100000"/>
                                    </p:animScale>
                                    <p:animScale>
                                      <p:cBhvr>
                                        <p:cTn id="142" dur="26">
                                          <p:stCondLst>
                                            <p:cond delay="1312"/>
                                          </p:stCondLst>
                                        </p:cTn>
                                        <p:tgtEl>
                                          <p:spTgt spid="21"/>
                                        </p:tgtEl>
                                      </p:cBhvr>
                                      <p:to x="100000" y="80000"/>
                                    </p:animScale>
                                    <p:animScale>
                                      <p:cBhvr>
                                        <p:cTn id="143" dur="166" decel="50000">
                                          <p:stCondLst>
                                            <p:cond delay="1338"/>
                                          </p:stCondLst>
                                        </p:cTn>
                                        <p:tgtEl>
                                          <p:spTgt spid="21"/>
                                        </p:tgtEl>
                                      </p:cBhvr>
                                      <p:to x="100000" y="100000"/>
                                    </p:animScale>
                                    <p:animScale>
                                      <p:cBhvr>
                                        <p:cTn id="144" dur="26">
                                          <p:stCondLst>
                                            <p:cond delay="1642"/>
                                          </p:stCondLst>
                                        </p:cTn>
                                        <p:tgtEl>
                                          <p:spTgt spid="21"/>
                                        </p:tgtEl>
                                      </p:cBhvr>
                                      <p:to x="100000" y="90000"/>
                                    </p:animScale>
                                    <p:animScale>
                                      <p:cBhvr>
                                        <p:cTn id="145" dur="166" decel="50000">
                                          <p:stCondLst>
                                            <p:cond delay="1668"/>
                                          </p:stCondLst>
                                        </p:cTn>
                                        <p:tgtEl>
                                          <p:spTgt spid="21"/>
                                        </p:tgtEl>
                                      </p:cBhvr>
                                      <p:to x="100000" y="100000"/>
                                    </p:animScale>
                                    <p:animScale>
                                      <p:cBhvr>
                                        <p:cTn id="146" dur="26">
                                          <p:stCondLst>
                                            <p:cond delay="1808"/>
                                          </p:stCondLst>
                                        </p:cTn>
                                        <p:tgtEl>
                                          <p:spTgt spid="21"/>
                                        </p:tgtEl>
                                      </p:cBhvr>
                                      <p:to x="100000" y="95000"/>
                                    </p:animScale>
                                    <p:animScale>
                                      <p:cBhvr>
                                        <p:cTn id="147" dur="166" decel="50000">
                                          <p:stCondLst>
                                            <p:cond delay="1834"/>
                                          </p:stCondLst>
                                        </p:cTn>
                                        <p:tgtEl>
                                          <p:spTgt spid="21"/>
                                        </p:tgtEl>
                                      </p:cBhvr>
                                      <p:to x="100000" y="100000"/>
                                    </p:animScale>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22"/>
                                        </p:tgtEl>
                                        <p:attrNameLst>
                                          <p:attrName>style.visibility</p:attrName>
                                        </p:attrNameLst>
                                      </p:cBhvr>
                                      <p:to>
                                        <p:strVal val="visible"/>
                                      </p:to>
                                    </p:set>
                                    <p:animEffect transition="in" filter="wipe(down)">
                                      <p:cBhvr>
                                        <p:cTn id="152" dur="500"/>
                                        <p:tgtEl>
                                          <p:spTgt spid="22"/>
                                        </p:tgtEl>
                                      </p:cBhvr>
                                    </p:animEffect>
                                  </p:childTnLst>
                                </p:cTn>
                              </p:par>
                            </p:childTnLst>
                          </p:cTn>
                        </p:par>
                      </p:childTnLst>
                    </p:cTn>
                  </p:par>
                  <p:par>
                    <p:cTn id="153" fill="hold">
                      <p:stCondLst>
                        <p:cond delay="indefinite"/>
                      </p:stCondLst>
                      <p:childTnLst>
                        <p:par>
                          <p:cTn id="154" fill="hold">
                            <p:stCondLst>
                              <p:cond delay="0"/>
                            </p:stCondLst>
                            <p:childTnLst>
                              <p:par>
                                <p:cTn id="155" presetID="14" presetClass="entr" presetSubtype="10" fill="hold" grpId="0" nodeType="click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randombar(horizontal)">
                                      <p:cBhvr>
                                        <p:cTn id="157" dur="500"/>
                                        <p:tgtEl>
                                          <p:spTgt spid="23"/>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grpId="0" nodeType="clickEffect">
                                  <p:stCondLst>
                                    <p:cond delay="0"/>
                                  </p:stCondLst>
                                  <p:childTnLst>
                                    <p:set>
                                      <p:cBhvr>
                                        <p:cTn id="161" dur="1" fill="hold">
                                          <p:stCondLst>
                                            <p:cond delay="0"/>
                                          </p:stCondLst>
                                        </p:cTn>
                                        <p:tgtEl>
                                          <p:spTgt spid="24"/>
                                        </p:tgtEl>
                                        <p:attrNameLst>
                                          <p:attrName>style.visibility</p:attrName>
                                        </p:attrNameLst>
                                      </p:cBhvr>
                                      <p:to>
                                        <p:strVal val="visible"/>
                                      </p:to>
                                    </p:set>
                                    <p:anim calcmode="lin" valueType="num">
                                      <p:cBhvr>
                                        <p:cTn id="162" dur="500" fill="hold"/>
                                        <p:tgtEl>
                                          <p:spTgt spid="24"/>
                                        </p:tgtEl>
                                        <p:attrNameLst>
                                          <p:attrName>ppt_w</p:attrName>
                                        </p:attrNameLst>
                                      </p:cBhvr>
                                      <p:tavLst>
                                        <p:tav tm="0">
                                          <p:val>
                                            <p:fltVal val="0"/>
                                          </p:val>
                                        </p:tav>
                                        <p:tav tm="100000">
                                          <p:val>
                                            <p:strVal val="#ppt_w"/>
                                          </p:val>
                                        </p:tav>
                                      </p:tavLst>
                                    </p:anim>
                                    <p:anim calcmode="lin" valueType="num">
                                      <p:cBhvr>
                                        <p:cTn id="163" dur="500" fill="hold"/>
                                        <p:tgtEl>
                                          <p:spTgt spid="24"/>
                                        </p:tgtEl>
                                        <p:attrNameLst>
                                          <p:attrName>ppt_h</p:attrName>
                                        </p:attrNameLst>
                                      </p:cBhvr>
                                      <p:tavLst>
                                        <p:tav tm="0">
                                          <p:val>
                                            <p:fltVal val="0"/>
                                          </p:val>
                                        </p:tav>
                                        <p:tav tm="100000">
                                          <p:val>
                                            <p:strVal val="#ppt_h"/>
                                          </p:val>
                                        </p:tav>
                                      </p:tavLst>
                                    </p:anim>
                                    <p:animEffect transition="in" filter="fade">
                                      <p:cBhvr>
                                        <p:cTn id="164" dur="500"/>
                                        <p:tgtEl>
                                          <p:spTgt spid="24"/>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25"/>
                                        </p:tgtEl>
                                        <p:attrNameLst>
                                          <p:attrName>style.visibility</p:attrName>
                                        </p:attrNameLst>
                                      </p:cBhvr>
                                      <p:to>
                                        <p:strVal val="visible"/>
                                      </p:to>
                                    </p:set>
                                    <p:anim calcmode="lin" valueType="num">
                                      <p:cBhvr>
                                        <p:cTn id="169" dur="500" fill="hold"/>
                                        <p:tgtEl>
                                          <p:spTgt spid="25"/>
                                        </p:tgtEl>
                                        <p:attrNameLst>
                                          <p:attrName>ppt_w</p:attrName>
                                        </p:attrNameLst>
                                      </p:cBhvr>
                                      <p:tavLst>
                                        <p:tav tm="0">
                                          <p:val>
                                            <p:fltVal val="0"/>
                                          </p:val>
                                        </p:tav>
                                        <p:tav tm="100000">
                                          <p:val>
                                            <p:strVal val="#ppt_w"/>
                                          </p:val>
                                        </p:tav>
                                      </p:tavLst>
                                    </p:anim>
                                    <p:anim calcmode="lin" valueType="num">
                                      <p:cBhvr>
                                        <p:cTn id="170" dur="500" fill="hold"/>
                                        <p:tgtEl>
                                          <p:spTgt spid="25"/>
                                        </p:tgtEl>
                                        <p:attrNameLst>
                                          <p:attrName>ppt_h</p:attrName>
                                        </p:attrNameLst>
                                      </p:cBhvr>
                                      <p:tavLst>
                                        <p:tav tm="0">
                                          <p:val>
                                            <p:fltVal val="0"/>
                                          </p:val>
                                        </p:tav>
                                        <p:tav tm="100000">
                                          <p:val>
                                            <p:strVal val="#ppt_h"/>
                                          </p:val>
                                        </p:tav>
                                      </p:tavLst>
                                    </p:anim>
                                    <p:animEffect transition="in" filter="fade">
                                      <p:cBhvr>
                                        <p:cTn id="171" dur="500"/>
                                        <p:tgtEl>
                                          <p:spTgt spid="25"/>
                                        </p:tgtEl>
                                      </p:cBhvr>
                                    </p:animEffect>
                                  </p:childTnLst>
                                </p:cTn>
                              </p:par>
                            </p:childTnLst>
                          </p:cTn>
                        </p:par>
                      </p:childTnLst>
                    </p:cTn>
                  </p:par>
                  <p:par>
                    <p:cTn id="172" fill="hold">
                      <p:stCondLst>
                        <p:cond delay="indefinite"/>
                      </p:stCondLst>
                      <p:childTnLst>
                        <p:par>
                          <p:cTn id="173" fill="hold">
                            <p:stCondLst>
                              <p:cond delay="0"/>
                            </p:stCondLst>
                            <p:childTnLst>
                              <p:par>
                                <p:cTn id="174" presetID="53" presetClass="entr" presetSubtype="16" fill="hold" grpId="0" nodeType="clickEffect">
                                  <p:stCondLst>
                                    <p:cond delay="0"/>
                                  </p:stCondLst>
                                  <p:childTnLst>
                                    <p:set>
                                      <p:cBhvr>
                                        <p:cTn id="175" dur="1" fill="hold">
                                          <p:stCondLst>
                                            <p:cond delay="0"/>
                                          </p:stCondLst>
                                        </p:cTn>
                                        <p:tgtEl>
                                          <p:spTgt spid="26"/>
                                        </p:tgtEl>
                                        <p:attrNameLst>
                                          <p:attrName>style.visibility</p:attrName>
                                        </p:attrNameLst>
                                      </p:cBhvr>
                                      <p:to>
                                        <p:strVal val="visible"/>
                                      </p:to>
                                    </p:set>
                                    <p:anim calcmode="lin" valueType="num">
                                      <p:cBhvr>
                                        <p:cTn id="176" dur="500" fill="hold"/>
                                        <p:tgtEl>
                                          <p:spTgt spid="26"/>
                                        </p:tgtEl>
                                        <p:attrNameLst>
                                          <p:attrName>ppt_w</p:attrName>
                                        </p:attrNameLst>
                                      </p:cBhvr>
                                      <p:tavLst>
                                        <p:tav tm="0">
                                          <p:val>
                                            <p:fltVal val="0"/>
                                          </p:val>
                                        </p:tav>
                                        <p:tav tm="100000">
                                          <p:val>
                                            <p:strVal val="#ppt_w"/>
                                          </p:val>
                                        </p:tav>
                                      </p:tavLst>
                                    </p:anim>
                                    <p:anim calcmode="lin" valueType="num">
                                      <p:cBhvr>
                                        <p:cTn id="177" dur="500" fill="hold"/>
                                        <p:tgtEl>
                                          <p:spTgt spid="26"/>
                                        </p:tgtEl>
                                        <p:attrNameLst>
                                          <p:attrName>ppt_h</p:attrName>
                                        </p:attrNameLst>
                                      </p:cBhvr>
                                      <p:tavLst>
                                        <p:tav tm="0">
                                          <p:val>
                                            <p:fltVal val="0"/>
                                          </p:val>
                                        </p:tav>
                                        <p:tav tm="100000">
                                          <p:val>
                                            <p:strVal val="#ppt_h"/>
                                          </p:val>
                                        </p:tav>
                                      </p:tavLst>
                                    </p:anim>
                                    <p:animEffect transition="in" filter="fade">
                                      <p:cBhvr>
                                        <p:cTn id="178" dur="500"/>
                                        <p:tgtEl>
                                          <p:spTgt spid="26"/>
                                        </p:tgtEl>
                                      </p:cBhvr>
                                    </p:animEffect>
                                  </p:childTnLst>
                                </p:cTn>
                              </p:par>
                            </p:childTnLst>
                          </p:cTn>
                        </p:par>
                      </p:childTnLst>
                    </p:cTn>
                  </p:par>
                  <p:par>
                    <p:cTn id="179" fill="hold">
                      <p:stCondLst>
                        <p:cond delay="indefinite"/>
                      </p:stCondLst>
                      <p:childTnLst>
                        <p:par>
                          <p:cTn id="180" fill="hold">
                            <p:stCondLst>
                              <p:cond delay="0"/>
                            </p:stCondLst>
                            <p:childTnLst>
                              <p:par>
                                <p:cTn id="181" presetID="53" presetClass="entr" presetSubtype="16" fill="hold" grpId="0" nodeType="clickEffect">
                                  <p:stCondLst>
                                    <p:cond delay="0"/>
                                  </p:stCondLst>
                                  <p:childTnLst>
                                    <p:set>
                                      <p:cBhvr>
                                        <p:cTn id="182" dur="1" fill="hold">
                                          <p:stCondLst>
                                            <p:cond delay="0"/>
                                          </p:stCondLst>
                                        </p:cTn>
                                        <p:tgtEl>
                                          <p:spTgt spid="27"/>
                                        </p:tgtEl>
                                        <p:attrNameLst>
                                          <p:attrName>style.visibility</p:attrName>
                                        </p:attrNameLst>
                                      </p:cBhvr>
                                      <p:to>
                                        <p:strVal val="visible"/>
                                      </p:to>
                                    </p:set>
                                    <p:anim calcmode="lin" valueType="num">
                                      <p:cBhvr>
                                        <p:cTn id="183" dur="500" fill="hold"/>
                                        <p:tgtEl>
                                          <p:spTgt spid="27"/>
                                        </p:tgtEl>
                                        <p:attrNameLst>
                                          <p:attrName>ppt_w</p:attrName>
                                        </p:attrNameLst>
                                      </p:cBhvr>
                                      <p:tavLst>
                                        <p:tav tm="0">
                                          <p:val>
                                            <p:fltVal val="0"/>
                                          </p:val>
                                        </p:tav>
                                        <p:tav tm="100000">
                                          <p:val>
                                            <p:strVal val="#ppt_w"/>
                                          </p:val>
                                        </p:tav>
                                      </p:tavLst>
                                    </p:anim>
                                    <p:anim calcmode="lin" valueType="num">
                                      <p:cBhvr>
                                        <p:cTn id="184" dur="500" fill="hold"/>
                                        <p:tgtEl>
                                          <p:spTgt spid="27"/>
                                        </p:tgtEl>
                                        <p:attrNameLst>
                                          <p:attrName>ppt_h</p:attrName>
                                        </p:attrNameLst>
                                      </p:cBhvr>
                                      <p:tavLst>
                                        <p:tav tm="0">
                                          <p:val>
                                            <p:fltVal val="0"/>
                                          </p:val>
                                        </p:tav>
                                        <p:tav tm="100000">
                                          <p:val>
                                            <p:strVal val="#ppt_h"/>
                                          </p:val>
                                        </p:tav>
                                      </p:tavLst>
                                    </p:anim>
                                    <p:animEffect transition="in" filter="fade">
                                      <p:cBhvr>
                                        <p:cTn id="185" dur="500"/>
                                        <p:tgtEl>
                                          <p:spTgt spid="27"/>
                                        </p:tgtEl>
                                      </p:cBhvr>
                                    </p:animEffect>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grpId="0" nodeType="clickEffect">
                                  <p:stCondLst>
                                    <p:cond delay="0"/>
                                  </p:stCondLst>
                                  <p:childTnLst>
                                    <p:set>
                                      <p:cBhvr>
                                        <p:cTn id="189" dur="1" fill="hold">
                                          <p:stCondLst>
                                            <p:cond delay="0"/>
                                          </p:stCondLst>
                                        </p:cTn>
                                        <p:tgtEl>
                                          <p:spTgt spid="28"/>
                                        </p:tgtEl>
                                        <p:attrNameLst>
                                          <p:attrName>style.visibility</p:attrName>
                                        </p:attrNameLst>
                                      </p:cBhvr>
                                      <p:to>
                                        <p:strVal val="visible"/>
                                      </p:to>
                                    </p:set>
                                    <p:anim calcmode="lin" valueType="num">
                                      <p:cBhvr>
                                        <p:cTn id="190" dur="500" fill="hold"/>
                                        <p:tgtEl>
                                          <p:spTgt spid="28"/>
                                        </p:tgtEl>
                                        <p:attrNameLst>
                                          <p:attrName>ppt_w</p:attrName>
                                        </p:attrNameLst>
                                      </p:cBhvr>
                                      <p:tavLst>
                                        <p:tav tm="0">
                                          <p:val>
                                            <p:fltVal val="0"/>
                                          </p:val>
                                        </p:tav>
                                        <p:tav tm="100000">
                                          <p:val>
                                            <p:strVal val="#ppt_w"/>
                                          </p:val>
                                        </p:tav>
                                      </p:tavLst>
                                    </p:anim>
                                    <p:anim calcmode="lin" valueType="num">
                                      <p:cBhvr>
                                        <p:cTn id="191" dur="500" fill="hold"/>
                                        <p:tgtEl>
                                          <p:spTgt spid="28"/>
                                        </p:tgtEl>
                                        <p:attrNameLst>
                                          <p:attrName>ppt_h</p:attrName>
                                        </p:attrNameLst>
                                      </p:cBhvr>
                                      <p:tavLst>
                                        <p:tav tm="0">
                                          <p:val>
                                            <p:fltVal val="0"/>
                                          </p:val>
                                        </p:tav>
                                        <p:tav tm="100000">
                                          <p:val>
                                            <p:strVal val="#ppt_h"/>
                                          </p:val>
                                        </p:tav>
                                      </p:tavLst>
                                    </p:anim>
                                    <p:animEffect transition="in" filter="fade">
                                      <p:cBhvr>
                                        <p:cTn id="1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9" grpId="1"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657B-D218-43C2-960A-572FF76CABD7}"/>
              </a:ext>
            </a:extLst>
          </p:cNvPr>
          <p:cNvSpPr>
            <a:spLocks noGrp="1"/>
          </p:cNvSpPr>
          <p:nvPr>
            <p:ph type="title"/>
          </p:nvPr>
        </p:nvSpPr>
        <p:spPr/>
        <p:txBody>
          <a:bodyPr/>
          <a:lstStyle/>
          <a:p>
            <a:r>
              <a:rPr lang="en-US" dirty="0"/>
              <a:t>Types of Companies in the Financial Services Industry - Parameters</a:t>
            </a:r>
          </a:p>
        </p:txBody>
      </p:sp>
      <p:sp>
        <p:nvSpPr>
          <p:cNvPr id="3" name="Content Placeholder 2">
            <a:extLst>
              <a:ext uri="{FF2B5EF4-FFF2-40B4-BE49-F238E27FC236}">
                <a16:creationId xmlns:a16="http://schemas.microsoft.com/office/drawing/2014/main" id="{8FBCD17A-67C3-4A05-8B1F-DC33858D478A}"/>
              </a:ext>
            </a:extLst>
          </p:cNvPr>
          <p:cNvSpPr>
            <a:spLocks noGrp="1"/>
          </p:cNvSpPr>
          <p:nvPr>
            <p:ph idx="1"/>
          </p:nvPr>
        </p:nvSpPr>
        <p:spPr/>
        <p:txBody>
          <a:bodyPr/>
          <a:lstStyle/>
          <a:p>
            <a:r>
              <a:rPr lang="en-US" dirty="0"/>
              <a:t>Purpose of company</a:t>
            </a:r>
          </a:p>
          <a:p>
            <a:r>
              <a:rPr lang="en-US" dirty="0"/>
              <a:t>Regulated &amp; Supervised; Regulated &amp; Unsupervised; Unregulated &amp; Unsupervised</a:t>
            </a:r>
          </a:p>
          <a:p>
            <a:r>
              <a:rPr lang="en-US" dirty="0"/>
              <a:t>Products and services offered</a:t>
            </a:r>
          </a:p>
          <a:p>
            <a:r>
              <a:rPr lang="en-US" dirty="0"/>
              <a:t>Size and scope; customer base; products and services offered and geographic location of company and/or customers can determine if (and to what extent) a financial services company is regulated and/or supervised</a:t>
            </a:r>
          </a:p>
        </p:txBody>
      </p:sp>
      <p:sp>
        <p:nvSpPr>
          <p:cNvPr id="4" name="Slide Number Placeholder 3">
            <a:extLst>
              <a:ext uri="{FF2B5EF4-FFF2-40B4-BE49-F238E27FC236}">
                <a16:creationId xmlns:a16="http://schemas.microsoft.com/office/drawing/2014/main" id="{B867F7DA-1219-48C0-95EF-B4C06FDC1729}"/>
              </a:ext>
            </a:extLst>
          </p:cNvPr>
          <p:cNvSpPr>
            <a:spLocks noGrp="1"/>
          </p:cNvSpPr>
          <p:nvPr>
            <p:ph type="sldNum" sz="quarter" idx="12"/>
          </p:nvPr>
        </p:nvSpPr>
        <p:spPr/>
        <p:txBody>
          <a:bodyPr/>
          <a:lstStyle/>
          <a:p>
            <a:fld id="{941AA2AD-4ABD-40E1-928E-6C7D7FF4C282}" type="slidenum">
              <a:rPr lang="en-GB" smtClean="0"/>
              <a:t>4</a:t>
            </a:fld>
            <a:endParaRPr lang="en-GB" dirty="0"/>
          </a:p>
        </p:txBody>
      </p:sp>
    </p:spTree>
    <p:extLst>
      <p:ext uri="{BB962C8B-B14F-4D97-AF65-F5344CB8AC3E}">
        <p14:creationId xmlns:p14="http://schemas.microsoft.com/office/powerpoint/2010/main" val="45306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3DE0-AB8C-4E08-9C91-7A6CB6FB0FC7}"/>
              </a:ext>
            </a:extLst>
          </p:cNvPr>
          <p:cNvSpPr>
            <a:spLocks noGrp="1"/>
          </p:cNvSpPr>
          <p:nvPr>
            <p:ph type="title"/>
          </p:nvPr>
        </p:nvSpPr>
        <p:spPr/>
        <p:txBody>
          <a:bodyPr/>
          <a:lstStyle/>
          <a:p>
            <a:r>
              <a:rPr lang="en-US" dirty="0"/>
              <a:t>Focus on Banks</a:t>
            </a:r>
          </a:p>
        </p:txBody>
      </p:sp>
      <p:sp>
        <p:nvSpPr>
          <p:cNvPr id="3" name="Content Placeholder 2">
            <a:extLst>
              <a:ext uri="{FF2B5EF4-FFF2-40B4-BE49-F238E27FC236}">
                <a16:creationId xmlns:a16="http://schemas.microsoft.com/office/drawing/2014/main" id="{657452D4-08B2-4009-822C-75868FDD655A}"/>
              </a:ext>
            </a:extLst>
          </p:cNvPr>
          <p:cNvSpPr>
            <a:spLocks noGrp="1"/>
          </p:cNvSpPr>
          <p:nvPr>
            <p:ph idx="1"/>
          </p:nvPr>
        </p:nvSpPr>
        <p:spPr>
          <a:xfrm>
            <a:off x="462756" y="1394462"/>
            <a:ext cx="8218487" cy="4525963"/>
          </a:xfrm>
        </p:spPr>
        <p:txBody>
          <a:bodyPr/>
          <a:lstStyle/>
          <a:p>
            <a:r>
              <a:rPr lang="en-US" sz="2400" dirty="0"/>
              <a:t>Most basic definition of a bank:  Any company that takes deposits AND makes loans.  </a:t>
            </a:r>
          </a:p>
          <a:p>
            <a:r>
              <a:rPr lang="en-US" sz="2400" dirty="0"/>
              <a:t>Nearly all banks are under some form of regulation and supervision.  Depending on the jurisdiction depends on the size, scope, and sophistication of supervision.  The record of enforcement of AML laws and regulations upon banks varies widely.</a:t>
            </a:r>
          </a:p>
          <a:p>
            <a:r>
              <a:rPr lang="en-US" sz="2400" dirty="0"/>
              <a:t>Universal Banks are permitted in most jurisdictions of the world, including the European Union.  Permissible financial products and services for banks in the US are limited.  However, Bank Holding Companies (BHCs) may own banks as well as other types of financial companies (e.g. broker dealers), thus allowing the BHC organizations to compete in the international financial markets. </a:t>
            </a:r>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6077E89A-4099-4A2B-88E2-157295A9726E}"/>
              </a:ext>
            </a:extLst>
          </p:cNvPr>
          <p:cNvSpPr>
            <a:spLocks noGrp="1"/>
          </p:cNvSpPr>
          <p:nvPr>
            <p:ph type="sldNum" sz="quarter" idx="12"/>
          </p:nvPr>
        </p:nvSpPr>
        <p:spPr/>
        <p:txBody>
          <a:bodyPr/>
          <a:lstStyle/>
          <a:p>
            <a:fld id="{941AA2AD-4ABD-40E1-928E-6C7D7FF4C282}" type="slidenum">
              <a:rPr lang="en-GB" smtClean="0"/>
              <a:t>5</a:t>
            </a:fld>
            <a:endParaRPr lang="en-GB" dirty="0"/>
          </a:p>
        </p:txBody>
      </p:sp>
    </p:spTree>
    <p:extLst>
      <p:ext uri="{BB962C8B-B14F-4D97-AF65-F5344CB8AC3E}">
        <p14:creationId xmlns:p14="http://schemas.microsoft.com/office/powerpoint/2010/main" val="408832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8997950" y="7042150"/>
            <a:ext cx="539750" cy="312738"/>
          </a:xfrm>
        </p:spPr>
        <p:txBody>
          <a:bodyPr/>
          <a:lstStyle/>
          <a:p>
            <a:pPr>
              <a:defRPr/>
            </a:pPr>
            <a:fld id="{A14B9CBE-E2BF-4D02-A5BE-9A98A21C9C67}" type="slidenum">
              <a:rPr lang="en-US" smtClean="0"/>
              <a:pPr>
                <a:defRPr/>
              </a:pPr>
              <a:t>6</a:t>
            </a:fld>
            <a:endParaRPr lang="en-US" dirty="0"/>
          </a:p>
        </p:txBody>
      </p:sp>
      <p:pic>
        <p:nvPicPr>
          <p:cNvPr id="5" name="Picture 6" descr="https://encrypted-tbn0.gstatic.com/images?q=tbn:ANd9GcTQCzcJfhKrv4rew6SiZ7wpHC9--FvGVVBoGIEVT6dm4NbVg3jK9z-sW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61" y="3203022"/>
            <a:ext cx="1428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encrypted-tbn3.gstatic.com/images?q=tbn:ANd9GcSfhMhT10z8I2B2RdD5qF6ICVeThOaVuc-YEifr-fYgZvqtQQ1d8iRlVq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020" y="1575315"/>
            <a:ext cx="142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s://encrypted-tbn3.gstatic.com/images?q=tbn:ANd9GcSfhMhT10z8I2B2RdD5qF6ICVeThOaVuc-YEifr-fYgZvqtQQ1d8iRlVq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8974" y="3096060"/>
            <a:ext cx="142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819345" y="170636"/>
            <a:ext cx="8042715" cy="646331"/>
          </a:xfrm>
          <a:prstGeom prst="rect">
            <a:avLst/>
          </a:prstGeom>
          <a:noFill/>
        </p:spPr>
        <p:txBody>
          <a:bodyPr wrap="none">
            <a:spAutoFit/>
          </a:bodyPr>
          <a:lstStyle/>
          <a:p>
            <a:pPr>
              <a:defRPr/>
            </a:pPr>
            <a:r>
              <a:rPr lang="en-US" sz="3600" b="1" dirty="0">
                <a:solidFill>
                  <a:srgbClr val="000000"/>
                </a:solidFill>
              </a:rPr>
              <a:t>Universal vs Segmented Banking Systems</a:t>
            </a:r>
          </a:p>
        </p:txBody>
      </p:sp>
      <p:pic>
        <p:nvPicPr>
          <p:cNvPr id="2" name="Picture 1">
            <a:extLst>
              <a:ext uri="{FF2B5EF4-FFF2-40B4-BE49-F238E27FC236}">
                <a16:creationId xmlns:a16="http://schemas.microsoft.com/office/drawing/2014/main" id="{5331905A-1BB4-4DA4-8073-51493D09DB26}"/>
              </a:ext>
            </a:extLst>
          </p:cNvPr>
          <p:cNvPicPr>
            <a:picLocks noChangeAspect="1"/>
          </p:cNvPicPr>
          <p:nvPr/>
        </p:nvPicPr>
        <p:blipFill>
          <a:blip r:embed="rId6"/>
          <a:stretch>
            <a:fillRect/>
          </a:stretch>
        </p:blipFill>
        <p:spPr>
          <a:xfrm>
            <a:off x="1668711" y="1575315"/>
            <a:ext cx="1423987" cy="1143000"/>
          </a:xfrm>
          <a:prstGeom prst="rect">
            <a:avLst/>
          </a:prstGeom>
        </p:spPr>
      </p:pic>
      <p:pic>
        <p:nvPicPr>
          <p:cNvPr id="33" name="Picture 6" descr="https://encrypted-tbn0.gstatic.com/images?q=tbn:ANd9GcTQCzcJfhKrv4rew6SiZ7wpHC9--FvGVVBoGIEVT6dm4NbVg3jK9z-sWeg">
            <a:hlinkClick r:id="rId2"/>
            <a:extLst>
              <a:ext uri="{FF2B5EF4-FFF2-40B4-BE49-F238E27FC236}">
                <a16:creationId xmlns:a16="http://schemas.microsoft.com/office/drawing/2014/main" id="{14DB8A2C-1A0A-41D8-8CFF-8C24CD22C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85" y="5133280"/>
            <a:ext cx="1428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3A3FFDD4-C97F-4BFC-BEDA-5F2E519A31E7}"/>
              </a:ext>
            </a:extLst>
          </p:cNvPr>
          <p:cNvSpPr/>
          <p:nvPr/>
        </p:nvSpPr>
        <p:spPr>
          <a:xfrm>
            <a:off x="331110" y="1928018"/>
            <a:ext cx="1201100" cy="58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BHC</a:t>
            </a:r>
          </a:p>
        </p:txBody>
      </p:sp>
      <p:sp>
        <p:nvSpPr>
          <p:cNvPr id="37" name="Rectangle 36">
            <a:extLst>
              <a:ext uri="{FF2B5EF4-FFF2-40B4-BE49-F238E27FC236}">
                <a16:creationId xmlns:a16="http://schemas.microsoft.com/office/drawing/2014/main" id="{3729DE91-5A46-4291-9D27-F5616625E3CD}"/>
              </a:ext>
            </a:extLst>
          </p:cNvPr>
          <p:cNvSpPr/>
          <p:nvPr/>
        </p:nvSpPr>
        <p:spPr>
          <a:xfrm>
            <a:off x="7660959" y="3052366"/>
            <a:ext cx="120110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Banking Bus. Depts.</a:t>
            </a:r>
          </a:p>
        </p:txBody>
      </p:sp>
      <p:sp>
        <p:nvSpPr>
          <p:cNvPr id="39" name="Rectangle 38">
            <a:extLst>
              <a:ext uri="{FF2B5EF4-FFF2-40B4-BE49-F238E27FC236}">
                <a16:creationId xmlns:a16="http://schemas.microsoft.com/office/drawing/2014/main" id="{0383E6D2-1436-4BA4-956E-CA5497AE2215}"/>
              </a:ext>
            </a:extLst>
          </p:cNvPr>
          <p:cNvSpPr/>
          <p:nvPr/>
        </p:nvSpPr>
        <p:spPr>
          <a:xfrm>
            <a:off x="7660959" y="5493544"/>
            <a:ext cx="12417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Bus. Lines</a:t>
            </a:r>
          </a:p>
        </p:txBody>
      </p:sp>
      <p:sp>
        <p:nvSpPr>
          <p:cNvPr id="42" name="Rectangle 41">
            <a:extLst>
              <a:ext uri="{FF2B5EF4-FFF2-40B4-BE49-F238E27FC236}">
                <a16:creationId xmlns:a16="http://schemas.microsoft.com/office/drawing/2014/main" id="{885BF65C-15A5-4420-ADE0-40606F0800BB}"/>
              </a:ext>
            </a:extLst>
          </p:cNvPr>
          <p:cNvSpPr/>
          <p:nvPr/>
        </p:nvSpPr>
        <p:spPr>
          <a:xfrm>
            <a:off x="1668711" y="988536"/>
            <a:ext cx="1428750" cy="395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Model</a:t>
            </a:r>
          </a:p>
        </p:txBody>
      </p:sp>
      <p:sp>
        <p:nvSpPr>
          <p:cNvPr id="44" name="Rectangle 43">
            <a:extLst>
              <a:ext uri="{FF2B5EF4-FFF2-40B4-BE49-F238E27FC236}">
                <a16:creationId xmlns:a16="http://schemas.microsoft.com/office/drawing/2014/main" id="{A22A20F0-A663-4656-A4FC-9A7DB40DD515}"/>
              </a:ext>
            </a:extLst>
          </p:cNvPr>
          <p:cNvSpPr/>
          <p:nvPr/>
        </p:nvSpPr>
        <p:spPr>
          <a:xfrm>
            <a:off x="5569020" y="988536"/>
            <a:ext cx="1419225" cy="395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World Model</a:t>
            </a:r>
          </a:p>
        </p:txBody>
      </p:sp>
      <p:cxnSp>
        <p:nvCxnSpPr>
          <p:cNvPr id="47" name="Connector: Elbow 46">
            <a:extLst>
              <a:ext uri="{FF2B5EF4-FFF2-40B4-BE49-F238E27FC236}">
                <a16:creationId xmlns:a16="http://schemas.microsoft.com/office/drawing/2014/main" id="{9AF8BB36-2694-44FD-95EA-C952A52EB2A0}"/>
              </a:ext>
            </a:extLst>
          </p:cNvPr>
          <p:cNvCxnSpPr>
            <a:stCxn id="2" idx="2"/>
            <a:endCxn id="14" idx="1"/>
          </p:cNvCxnSpPr>
          <p:nvPr/>
        </p:nvCxnSpPr>
        <p:spPr>
          <a:xfrm rot="16200000" flipH="1">
            <a:off x="2320217" y="2778802"/>
            <a:ext cx="949245" cy="82826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B92D4DEA-2AF3-46E9-BF52-830BEA5E80E3}"/>
              </a:ext>
            </a:extLst>
          </p:cNvPr>
          <p:cNvCxnSpPr>
            <a:cxnSpLocks/>
            <a:endCxn id="5" idx="3"/>
          </p:cNvCxnSpPr>
          <p:nvPr/>
        </p:nvCxnSpPr>
        <p:spPr>
          <a:xfrm rot="5400000">
            <a:off x="1573532" y="2856744"/>
            <a:ext cx="865708" cy="77934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AEA50A99-36C5-4565-85AF-E4CC85E1B309}"/>
              </a:ext>
            </a:extLst>
          </p:cNvPr>
          <p:cNvCxnSpPr>
            <a:cxnSpLocks/>
            <a:stCxn id="2" idx="2"/>
            <a:endCxn id="33" idx="3"/>
          </p:cNvCxnSpPr>
          <p:nvPr/>
        </p:nvCxnSpPr>
        <p:spPr>
          <a:xfrm rot="5400000">
            <a:off x="567763" y="3796587"/>
            <a:ext cx="2891215" cy="73467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67EBCCE-115A-4BD5-BAE4-842EBB3503F9}"/>
              </a:ext>
            </a:extLst>
          </p:cNvPr>
          <p:cNvSpPr/>
          <p:nvPr/>
        </p:nvSpPr>
        <p:spPr>
          <a:xfrm>
            <a:off x="7701599" y="4309903"/>
            <a:ext cx="12011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Broker Dealer</a:t>
            </a:r>
          </a:p>
        </p:txBody>
      </p:sp>
      <p:sp>
        <p:nvSpPr>
          <p:cNvPr id="58" name="Rectangle 57">
            <a:extLst>
              <a:ext uri="{FF2B5EF4-FFF2-40B4-BE49-F238E27FC236}">
                <a16:creationId xmlns:a16="http://schemas.microsoft.com/office/drawing/2014/main" id="{DBE41719-43A6-48BD-B447-D8172FCEB5AE}"/>
              </a:ext>
            </a:extLst>
          </p:cNvPr>
          <p:cNvSpPr/>
          <p:nvPr/>
        </p:nvSpPr>
        <p:spPr>
          <a:xfrm>
            <a:off x="270784" y="4368205"/>
            <a:ext cx="1201100" cy="58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Broker Dealer</a:t>
            </a:r>
          </a:p>
        </p:txBody>
      </p:sp>
      <p:sp>
        <p:nvSpPr>
          <p:cNvPr id="60" name="Rectangle 59">
            <a:extLst>
              <a:ext uri="{FF2B5EF4-FFF2-40B4-BE49-F238E27FC236}">
                <a16:creationId xmlns:a16="http://schemas.microsoft.com/office/drawing/2014/main" id="{3C6DF093-3C7C-4161-90CA-954B0B45E61D}"/>
              </a:ext>
            </a:extLst>
          </p:cNvPr>
          <p:cNvSpPr/>
          <p:nvPr/>
        </p:nvSpPr>
        <p:spPr>
          <a:xfrm>
            <a:off x="301786" y="6137751"/>
            <a:ext cx="1201100" cy="58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Subs.</a:t>
            </a:r>
          </a:p>
        </p:txBody>
      </p:sp>
      <p:sp>
        <p:nvSpPr>
          <p:cNvPr id="62" name="Rectangle 61">
            <a:extLst>
              <a:ext uri="{FF2B5EF4-FFF2-40B4-BE49-F238E27FC236}">
                <a16:creationId xmlns:a16="http://schemas.microsoft.com/office/drawing/2014/main" id="{98AE9170-8E67-434A-A63C-38291C0A8B8A}"/>
              </a:ext>
            </a:extLst>
          </p:cNvPr>
          <p:cNvSpPr/>
          <p:nvPr/>
        </p:nvSpPr>
        <p:spPr>
          <a:xfrm>
            <a:off x="7109351" y="1849995"/>
            <a:ext cx="1201100" cy="58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Bank</a:t>
            </a:r>
          </a:p>
        </p:txBody>
      </p:sp>
      <p:sp>
        <p:nvSpPr>
          <p:cNvPr id="64" name="Rectangle 63">
            <a:extLst>
              <a:ext uri="{FF2B5EF4-FFF2-40B4-BE49-F238E27FC236}">
                <a16:creationId xmlns:a16="http://schemas.microsoft.com/office/drawing/2014/main" id="{A5633050-ABBE-42E0-A0AF-BEA1FB0D6CBD}"/>
              </a:ext>
            </a:extLst>
          </p:cNvPr>
          <p:cNvSpPr/>
          <p:nvPr/>
        </p:nvSpPr>
        <p:spPr>
          <a:xfrm>
            <a:off x="3322799" y="4364323"/>
            <a:ext cx="1201100" cy="58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Bank</a:t>
            </a:r>
          </a:p>
        </p:txBody>
      </p:sp>
      <p:cxnSp>
        <p:nvCxnSpPr>
          <p:cNvPr id="71" name="Connector: Elbow 70">
            <a:extLst>
              <a:ext uri="{FF2B5EF4-FFF2-40B4-BE49-F238E27FC236}">
                <a16:creationId xmlns:a16="http://schemas.microsoft.com/office/drawing/2014/main" id="{790A3615-C566-4477-8BD7-61B1A2AE001C}"/>
              </a:ext>
            </a:extLst>
          </p:cNvPr>
          <p:cNvCxnSpPr>
            <a:cxnSpLocks/>
            <a:stCxn id="8" idx="2"/>
            <a:endCxn id="37" idx="1"/>
          </p:cNvCxnSpPr>
          <p:nvPr/>
        </p:nvCxnSpPr>
        <p:spPr>
          <a:xfrm rot="16200000" flipH="1">
            <a:off x="6576552" y="2425158"/>
            <a:ext cx="791251" cy="137756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0F43B767-526D-4953-9A96-A2029AB81068}"/>
              </a:ext>
            </a:extLst>
          </p:cNvPr>
          <p:cNvCxnSpPr>
            <a:cxnSpLocks/>
            <a:stCxn id="8" idx="2"/>
            <a:endCxn id="55" idx="1"/>
          </p:cNvCxnSpPr>
          <p:nvPr/>
        </p:nvCxnSpPr>
        <p:spPr>
          <a:xfrm rot="16200000" flipH="1">
            <a:off x="5968103" y="3033607"/>
            <a:ext cx="2048788" cy="141820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4FF06DBB-EEFE-44E5-B5BF-C9778C64535D}"/>
              </a:ext>
            </a:extLst>
          </p:cNvPr>
          <p:cNvCxnSpPr>
            <a:cxnSpLocks/>
            <a:stCxn id="8" idx="2"/>
            <a:endCxn id="39" idx="1"/>
          </p:cNvCxnSpPr>
          <p:nvPr/>
        </p:nvCxnSpPr>
        <p:spPr>
          <a:xfrm rot="16200000" flipH="1">
            <a:off x="5355963" y="3645747"/>
            <a:ext cx="3232429" cy="137756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3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E007-E671-4C84-9441-B8CF01535D9D}"/>
              </a:ext>
            </a:extLst>
          </p:cNvPr>
          <p:cNvSpPr>
            <a:spLocks noGrp="1"/>
          </p:cNvSpPr>
          <p:nvPr>
            <p:ph type="title"/>
          </p:nvPr>
        </p:nvSpPr>
        <p:spPr/>
        <p:txBody>
          <a:bodyPr/>
          <a:lstStyle/>
          <a:p>
            <a:r>
              <a:rPr lang="en-US" dirty="0"/>
              <a:t>Focus on Banks continued</a:t>
            </a:r>
          </a:p>
        </p:txBody>
      </p:sp>
      <p:sp>
        <p:nvSpPr>
          <p:cNvPr id="3" name="Content Placeholder 2">
            <a:extLst>
              <a:ext uri="{FF2B5EF4-FFF2-40B4-BE49-F238E27FC236}">
                <a16:creationId xmlns:a16="http://schemas.microsoft.com/office/drawing/2014/main" id="{F50FA75B-E6F2-4A51-AF0C-0D25DF872C69}"/>
              </a:ext>
            </a:extLst>
          </p:cNvPr>
          <p:cNvSpPr>
            <a:spLocks noGrp="1"/>
          </p:cNvSpPr>
          <p:nvPr>
            <p:ph idx="1"/>
          </p:nvPr>
        </p:nvSpPr>
        <p:spPr/>
        <p:txBody>
          <a:bodyPr/>
          <a:lstStyle/>
          <a:p>
            <a:pPr algn="just"/>
            <a:r>
              <a:rPr lang="en-US" sz="2400" dirty="0"/>
              <a:t>The greatest means to investigate, detect, and report money laundering activities remains at banks as banks remain the most common essential link directly or indirectly connecting all financial activities in the world.  For this reason, the most stringent AML requirements are imposed upon banks.  </a:t>
            </a:r>
          </a:p>
          <a:p>
            <a:pPr marL="0" indent="0" algn="just">
              <a:buNone/>
            </a:pPr>
            <a:endParaRPr lang="en-US" sz="2400" dirty="0"/>
          </a:p>
          <a:p>
            <a:pPr algn="just"/>
            <a:r>
              <a:rPr lang="en-US" sz="2400" dirty="0"/>
              <a:t>However, the more indirect the connection to banks (e.g. processing transactions for customers’ customers; maintaining custodian accounts for hedge funds; etc.) the greater the challenge to connect criminals to their money, gather evidence, and prosecute crimes.   </a:t>
            </a:r>
          </a:p>
        </p:txBody>
      </p:sp>
      <p:sp>
        <p:nvSpPr>
          <p:cNvPr id="4" name="Slide Number Placeholder 3">
            <a:extLst>
              <a:ext uri="{FF2B5EF4-FFF2-40B4-BE49-F238E27FC236}">
                <a16:creationId xmlns:a16="http://schemas.microsoft.com/office/drawing/2014/main" id="{B63F3687-9807-48A7-AB0D-6A217BEA00E5}"/>
              </a:ext>
            </a:extLst>
          </p:cNvPr>
          <p:cNvSpPr>
            <a:spLocks noGrp="1"/>
          </p:cNvSpPr>
          <p:nvPr>
            <p:ph type="sldNum" sz="quarter" idx="12"/>
          </p:nvPr>
        </p:nvSpPr>
        <p:spPr/>
        <p:txBody>
          <a:bodyPr/>
          <a:lstStyle/>
          <a:p>
            <a:fld id="{941AA2AD-4ABD-40E1-928E-6C7D7FF4C282}" type="slidenum">
              <a:rPr lang="en-GB" smtClean="0"/>
              <a:t>7</a:t>
            </a:fld>
            <a:endParaRPr lang="en-GB" dirty="0"/>
          </a:p>
        </p:txBody>
      </p:sp>
    </p:spTree>
    <p:extLst>
      <p:ext uri="{BB962C8B-B14F-4D97-AF65-F5344CB8AC3E}">
        <p14:creationId xmlns:p14="http://schemas.microsoft.com/office/powerpoint/2010/main" val="1582453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5974-13EA-22D2-1064-B559EB88D5B4}"/>
              </a:ext>
            </a:extLst>
          </p:cNvPr>
          <p:cNvSpPr>
            <a:spLocks noGrp="1"/>
          </p:cNvSpPr>
          <p:nvPr>
            <p:ph type="title"/>
          </p:nvPr>
        </p:nvSpPr>
        <p:spPr/>
        <p:txBody>
          <a:bodyPr/>
          <a:lstStyle/>
          <a:p>
            <a:r>
              <a:rPr lang="en-US" dirty="0"/>
              <a:t>Focus on Banks continued</a:t>
            </a:r>
          </a:p>
        </p:txBody>
      </p:sp>
      <p:sp>
        <p:nvSpPr>
          <p:cNvPr id="3" name="Content Placeholder 2">
            <a:extLst>
              <a:ext uri="{FF2B5EF4-FFF2-40B4-BE49-F238E27FC236}">
                <a16:creationId xmlns:a16="http://schemas.microsoft.com/office/drawing/2014/main" id="{974D389B-9E90-433A-0E0E-B35A8177A20A}"/>
              </a:ext>
            </a:extLst>
          </p:cNvPr>
          <p:cNvSpPr>
            <a:spLocks noGrp="1"/>
          </p:cNvSpPr>
          <p:nvPr>
            <p:ph idx="1"/>
          </p:nvPr>
        </p:nvSpPr>
        <p:spPr>
          <a:xfrm>
            <a:off x="382050" y="1669214"/>
            <a:ext cx="8218487" cy="4525963"/>
          </a:xfrm>
        </p:spPr>
        <p:txBody>
          <a:bodyPr/>
          <a:lstStyle/>
          <a:p>
            <a:r>
              <a:rPr lang="en-US" sz="2600" dirty="0"/>
              <a:t>Banks often contain a treasure trove of information about suspects and other persons of interest.  </a:t>
            </a:r>
          </a:p>
          <a:p>
            <a:r>
              <a:rPr lang="en-US" sz="2600" dirty="0"/>
              <a:t>Because of the due diligence information collected on customers and their financial transactions, financial profiles can be developed.</a:t>
            </a:r>
          </a:p>
          <a:p>
            <a:r>
              <a:rPr lang="en-US" sz="2600" dirty="0"/>
              <a:t>Often such information is not available at other institutions, government agencies or providers.  </a:t>
            </a:r>
          </a:p>
          <a:p>
            <a:r>
              <a:rPr lang="en-US" sz="2600" dirty="0"/>
              <a:t>Depending on the scope of the relationship will depend on the available information (scope, breadth and depth). </a:t>
            </a:r>
          </a:p>
          <a:p>
            <a:r>
              <a:rPr lang="en-US" sz="2600" dirty="0"/>
              <a:t>Comparing the information collected can also be useful.  </a:t>
            </a:r>
          </a:p>
        </p:txBody>
      </p:sp>
      <p:sp>
        <p:nvSpPr>
          <p:cNvPr id="4" name="Slide Number Placeholder 3">
            <a:extLst>
              <a:ext uri="{FF2B5EF4-FFF2-40B4-BE49-F238E27FC236}">
                <a16:creationId xmlns:a16="http://schemas.microsoft.com/office/drawing/2014/main" id="{05396AB7-FCD4-2EAA-A61F-6A35ABBFC38D}"/>
              </a:ext>
            </a:extLst>
          </p:cNvPr>
          <p:cNvSpPr>
            <a:spLocks noGrp="1"/>
          </p:cNvSpPr>
          <p:nvPr>
            <p:ph type="sldNum" sz="quarter" idx="12"/>
          </p:nvPr>
        </p:nvSpPr>
        <p:spPr/>
        <p:txBody>
          <a:bodyPr/>
          <a:lstStyle/>
          <a:p>
            <a:fld id="{941AA2AD-4ABD-40E1-928E-6C7D7FF4C282}" type="slidenum">
              <a:rPr lang="en-GB" smtClean="0"/>
              <a:t>8</a:t>
            </a:fld>
            <a:endParaRPr lang="en-GB" dirty="0"/>
          </a:p>
        </p:txBody>
      </p:sp>
    </p:spTree>
    <p:extLst>
      <p:ext uri="{BB962C8B-B14F-4D97-AF65-F5344CB8AC3E}">
        <p14:creationId xmlns:p14="http://schemas.microsoft.com/office/powerpoint/2010/main" val="114771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F1E1-4968-44F3-B905-8E4B543524D9}"/>
              </a:ext>
            </a:extLst>
          </p:cNvPr>
          <p:cNvSpPr>
            <a:spLocks noGrp="1"/>
          </p:cNvSpPr>
          <p:nvPr>
            <p:ph type="title"/>
          </p:nvPr>
        </p:nvSpPr>
        <p:spPr/>
        <p:txBody>
          <a:bodyPr/>
          <a:lstStyle/>
          <a:p>
            <a:r>
              <a:rPr lang="en-US" dirty="0"/>
              <a:t>Purpose of Bank Regulation</a:t>
            </a:r>
          </a:p>
        </p:txBody>
      </p:sp>
      <p:sp>
        <p:nvSpPr>
          <p:cNvPr id="3" name="Content Placeholder 2">
            <a:extLst>
              <a:ext uri="{FF2B5EF4-FFF2-40B4-BE49-F238E27FC236}">
                <a16:creationId xmlns:a16="http://schemas.microsoft.com/office/drawing/2014/main" id="{2228613A-0E41-439A-97C5-2D3CAC084AFC}"/>
              </a:ext>
            </a:extLst>
          </p:cNvPr>
          <p:cNvSpPr>
            <a:spLocks noGrp="1"/>
          </p:cNvSpPr>
          <p:nvPr>
            <p:ph idx="1"/>
          </p:nvPr>
        </p:nvSpPr>
        <p:spPr>
          <a:xfrm>
            <a:off x="462756" y="1447802"/>
            <a:ext cx="8218487" cy="4525963"/>
          </a:xfrm>
        </p:spPr>
        <p:txBody>
          <a:bodyPr/>
          <a:lstStyle/>
          <a:p>
            <a:pPr algn="just"/>
            <a:r>
              <a:rPr lang="en-US" sz="2000" dirty="0"/>
              <a:t>In general, banks are among the most regulated industries in the world (along with the pharmaceutical industry and the airline industry).  This is due to their critical role in maintaining the safety and soundness of the economy, society, and the financial activities of any given country, region or the world.   </a:t>
            </a:r>
          </a:p>
          <a:p>
            <a:pPr algn="just"/>
            <a:r>
              <a:rPr lang="en-US" sz="2000" dirty="0"/>
              <a:t>Intense regulation is also due to the inherent conflicts of interest of banks.  Banks are all about money and maximizing usage, such as return.  They are often driven by greed.  They are driven by competition of other banks (and other financial institutions).  They are driven by profit maximization against overly aggressive risk.  They are conflicted by bank optimization vs client optimization.  They are conflicted by securing sales of products based on limited capital resources.  They are conflicted by revenue generation and the expensive costs to maintain the balance of infrastructure.  Individual staff are conflicted by revenue generation and competing against other colleagues.  In short, these are environments challenged by greed and fierce competitors.   </a:t>
            </a:r>
          </a:p>
        </p:txBody>
      </p:sp>
      <p:sp>
        <p:nvSpPr>
          <p:cNvPr id="4" name="Slide Number Placeholder 3">
            <a:extLst>
              <a:ext uri="{FF2B5EF4-FFF2-40B4-BE49-F238E27FC236}">
                <a16:creationId xmlns:a16="http://schemas.microsoft.com/office/drawing/2014/main" id="{957289F5-E7D4-47BA-901F-8B5045D6E29F}"/>
              </a:ext>
            </a:extLst>
          </p:cNvPr>
          <p:cNvSpPr>
            <a:spLocks noGrp="1"/>
          </p:cNvSpPr>
          <p:nvPr>
            <p:ph type="sldNum" sz="quarter" idx="12"/>
          </p:nvPr>
        </p:nvSpPr>
        <p:spPr/>
        <p:txBody>
          <a:bodyPr/>
          <a:lstStyle/>
          <a:p>
            <a:fld id="{941AA2AD-4ABD-40E1-928E-6C7D7FF4C282}" type="slidenum">
              <a:rPr lang="en-GB" smtClean="0"/>
              <a:t>9</a:t>
            </a:fld>
            <a:endParaRPr lang="en-GB" dirty="0"/>
          </a:p>
        </p:txBody>
      </p:sp>
    </p:spTree>
    <p:extLst>
      <p:ext uri="{BB962C8B-B14F-4D97-AF65-F5344CB8AC3E}">
        <p14:creationId xmlns:p14="http://schemas.microsoft.com/office/powerpoint/2010/main" val="3249915619"/>
      </p:ext>
    </p:extLst>
  </p:cSld>
  <p:clrMapOvr>
    <a:masterClrMapping/>
  </p:clrMapOvr>
</p:sld>
</file>

<file path=ppt/theme/theme1.xml><?xml version="1.0" encoding="utf-8"?>
<a:theme xmlns:a="http://schemas.openxmlformats.org/drawingml/2006/main" name="OECD Africa Academy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ECD Africa Academy Theme" id="{DE495D7A-E94E-47A3-8343-F1FEA1504EF2}" vid="{0CFFD8E2-A64F-4125-B54C-2F2C0FEDCC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OECD Africa Academy Theme[2167]</Template>
  <TotalTime>1287</TotalTime>
  <Words>1081</Words>
  <Application>Microsoft Office PowerPoint</Application>
  <PresentationFormat>On-screen Show (4:3)</PresentationFormat>
  <Paragraphs>133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 65 Medium</vt:lpstr>
      <vt:lpstr>Poppins Black</vt:lpstr>
      <vt:lpstr>OECD Africa Academy Theme</vt:lpstr>
      <vt:lpstr>Overview of the Global Financial System</vt:lpstr>
      <vt:lpstr>Discussion Topics</vt:lpstr>
      <vt:lpstr>PowerPoint Presentation</vt:lpstr>
      <vt:lpstr>Types of Companies in the Financial Services Industry - Parameters</vt:lpstr>
      <vt:lpstr>Focus on Banks</vt:lpstr>
      <vt:lpstr>PowerPoint Presentation</vt:lpstr>
      <vt:lpstr>Focus on Banks continued</vt:lpstr>
      <vt:lpstr>Focus on Banks continued</vt:lpstr>
      <vt:lpstr>Purpose of Bank Regulation</vt:lpstr>
      <vt:lpstr>Internal Structure of Banks</vt:lpstr>
      <vt:lpstr>PowerPoint Presentation</vt:lpstr>
      <vt:lpstr>Structural Weaknesses in the Financial Services Industry</vt:lpstr>
      <vt:lpstr>Know This About Financial Crimes</vt:lpstr>
      <vt:lpstr>If you are interested in exploring the possibilities for collaboration and strengthening your abilities…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Sloan</dc:creator>
  <cp:lastModifiedBy>Douglas Sloan</cp:lastModifiedBy>
  <cp:revision>60</cp:revision>
  <cp:lastPrinted>2020-10-10T19:13:24Z</cp:lastPrinted>
  <dcterms:created xsi:type="dcterms:W3CDTF">2018-10-25T16:33:09Z</dcterms:created>
  <dcterms:modified xsi:type="dcterms:W3CDTF">2023-07-03T00:43:36Z</dcterms:modified>
</cp:coreProperties>
</file>