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 id="303" r:id="rId14"/>
    <p:sldId id="302" r:id="rId15"/>
    <p:sldId id="304" r:id="rId16"/>
    <p:sldId id="305" r:id="rId17"/>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9" autoAdjust="0"/>
    <p:restoredTop sz="94694"/>
  </p:normalViewPr>
  <p:slideViewPr>
    <p:cSldViewPr>
      <p:cViewPr varScale="1">
        <p:scale>
          <a:sx n="74" d="100"/>
          <a:sy n="74" d="100"/>
        </p:scale>
        <p:origin x="3072" y="6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7" y="0"/>
            <a:ext cx="4275403" cy="714772"/>
          </a:xfrm>
          <a:prstGeom prst="rect">
            <a:avLst/>
          </a:prstGeom>
        </p:spPr>
        <p:txBody>
          <a:bodyPr vert="horz" lIns="133038" tIns="66519" rIns="133038" bIns="66519" rtlCol="0"/>
          <a:lstStyle>
            <a:lvl1pPr algn="l">
              <a:defRPr sz="1700"/>
            </a:lvl1pPr>
          </a:lstStyle>
          <a:p>
            <a:endParaRPr lang="fr-FR"/>
          </a:p>
        </p:txBody>
      </p:sp>
      <p:sp>
        <p:nvSpPr>
          <p:cNvPr id="3" name="Espace réservé de la date 2"/>
          <p:cNvSpPr>
            <a:spLocks noGrp="1"/>
          </p:cNvSpPr>
          <p:nvPr>
            <p:ph type="dt" sz="quarter" idx="1"/>
          </p:nvPr>
        </p:nvSpPr>
        <p:spPr>
          <a:xfrm>
            <a:off x="5588633" y="0"/>
            <a:ext cx="4275403" cy="714772"/>
          </a:xfrm>
          <a:prstGeom prst="rect">
            <a:avLst/>
          </a:prstGeom>
        </p:spPr>
        <p:txBody>
          <a:bodyPr vert="horz" lIns="133038" tIns="66519" rIns="133038" bIns="66519" rtlCol="0"/>
          <a:lstStyle>
            <a:lvl1pPr algn="r">
              <a:defRPr sz="1700"/>
            </a:lvl1pPr>
          </a:lstStyle>
          <a:p>
            <a:fld id="{56853B46-1808-4E8A-A979-01F28E62E61F}" type="datetimeFigureOut">
              <a:rPr lang="fr-FR" smtClean="0"/>
              <a:t>10/04/2025</a:t>
            </a:fld>
            <a:endParaRPr lang="fr-FR"/>
          </a:p>
        </p:txBody>
      </p:sp>
      <p:sp>
        <p:nvSpPr>
          <p:cNvPr id="4" name="Espace réservé du pied de page 3"/>
          <p:cNvSpPr>
            <a:spLocks noGrp="1"/>
          </p:cNvSpPr>
          <p:nvPr>
            <p:ph type="ftr" sz="quarter" idx="2"/>
          </p:nvPr>
        </p:nvSpPr>
        <p:spPr>
          <a:xfrm>
            <a:off x="7" y="13578185"/>
            <a:ext cx="4275403" cy="714772"/>
          </a:xfrm>
          <a:prstGeom prst="rect">
            <a:avLst/>
          </a:prstGeom>
        </p:spPr>
        <p:txBody>
          <a:bodyPr vert="horz" lIns="133038" tIns="66519" rIns="133038" bIns="66519"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3" y="13578185"/>
            <a:ext cx="4275403" cy="714772"/>
          </a:xfrm>
          <a:prstGeom prst="rect">
            <a:avLst/>
          </a:prstGeom>
        </p:spPr>
        <p:txBody>
          <a:bodyPr vert="horz" lIns="133038" tIns="66519" rIns="133038" bIns="66519"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7" y="0"/>
            <a:ext cx="4275403" cy="714772"/>
          </a:xfrm>
          <a:prstGeom prst="rect">
            <a:avLst/>
          </a:prstGeom>
        </p:spPr>
        <p:txBody>
          <a:bodyPr vert="horz" lIns="133038" tIns="66519" rIns="133038" bIns="66519" rtlCol="0"/>
          <a:lstStyle>
            <a:lvl1pPr algn="l">
              <a:defRPr sz="1700"/>
            </a:lvl1pPr>
          </a:lstStyle>
          <a:p>
            <a:endParaRPr lang="fr-FR"/>
          </a:p>
        </p:txBody>
      </p:sp>
      <p:sp>
        <p:nvSpPr>
          <p:cNvPr id="3" name="Espace réservé de la date 2"/>
          <p:cNvSpPr>
            <a:spLocks noGrp="1"/>
          </p:cNvSpPr>
          <p:nvPr>
            <p:ph type="dt" idx="1"/>
          </p:nvPr>
        </p:nvSpPr>
        <p:spPr>
          <a:xfrm>
            <a:off x="5588633" y="0"/>
            <a:ext cx="4275403" cy="714772"/>
          </a:xfrm>
          <a:prstGeom prst="rect">
            <a:avLst/>
          </a:prstGeom>
        </p:spPr>
        <p:txBody>
          <a:bodyPr vert="horz" lIns="133038" tIns="66519" rIns="133038" bIns="66519" rtlCol="0"/>
          <a:lstStyle>
            <a:lvl1pPr algn="r">
              <a:defRPr sz="1700"/>
            </a:lvl1pPr>
          </a:lstStyle>
          <a:p>
            <a:fld id="{F0305209-6D8E-4E22-8842-F8A3912D0A37}" type="datetimeFigureOut">
              <a:rPr lang="fr-FR" smtClean="0"/>
              <a:t>10/04/2025</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38" tIns="66519" rIns="133038" bIns="66519" rtlCol="0" anchor="ctr"/>
          <a:lstStyle/>
          <a:p>
            <a:endParaRPr lang="fr-FR"/>
          </a:p>
        </p:txBody>
      </p:sp>
      <p:sp>
        <p:nvSpPr>
          <p:cNvPr id="5" name="Espace réservé des commentaires 4"/>
          <p:cNvSpPr>
            <a:spLocks noGrp="1"/>
          </p:cNvSpPr>
          <p:nvPr>
            <p:ph type="body" sz="quarter" idx="3"/>
          </p:nvPr>
        </p:nvSpPr>
        <p:spPr>
          <a:xfrm>
            <a:off x="986632" y="6790340"/>
            <a:ext cx="7893050" cy="6432947"/>
          </a:xfrm>
          <a:prstGeom prst="rect">
            <a:avLst/>
          </a:prstGeom>
        </p:spPr>
        <p:txBody>
          <a:bodyPr vert="horz" lIns="133038" tIns="66519" rIns="133038" bIns="66519"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7" y="13578185"/>
            <a:ext cx="4275403" cy="714772"/>
          </a:xfrm>
          <a:prstGeom prst="rect">
            <a:avLst/>
          </a:prstGeom>
        </p:spPr>
        <p:txBody>
          <a:bodyPr vert="horz" lIns="133038" tIns="66519" rIns="133038" bIns="66519"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3" y="13578185"/>
            <a:ext cx="4275403" cy="714772"/>
          </a:xfrm>
          <a:prstGeom prst="rect">
            <a:avLst/>
          </a:prstGeom>
        </p:spPr>
        <p:txBody>
          <a:bodyPr vert="horz" lIns="133038" tIns="66519" rIns="133038" bIns="66519"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Contrôleur </a:t>
            </a:r>
          </a:p>
          <a:p>
            <a:pPr algn="ctr">
              <a:lnSpc>
                <a:spcPct val="100000"/>
              </a:lnSpc>
            </a:pPr>
            <a:r>
              <a:rPr lang="fr-FR" sz="3200" b="1" dirty="0">
                <a:latin typeface="Gilroy Black" panose="00000A00000000000000" pitchFamily="50" charset="0"/>
              </a:rPr>
              <a:t>de gestion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51445" y="2928555"/>
            <a:ext cx="6677881" cy="977191"/>
          </a:xfrm>
          <a:prstGeom prst="rect">
            <a:avLst/>
          </a:prstGeom>
          <a:noFill/>
        </p:spPr>
        <p:txBody>
          <a:bodyPr wrap="square" numCol="1"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Participer à l’élaboration budgétaire des différentes directions</a:t>
            </a:r>
          </a:p>
          <a:p>
            <a:pPr marL="171450" indent="-171450">
              <a:buFont typeface="Arial" panose="020B0604020202020204" pitchFamily="34" charset="0"/>
              <a:buChar char="•"/>
            </a:pPr>
            <a:r>
              <a:rPr lang="fr-FR" sz="1150" spc="-60" dirty="0">
                <a:solidFill>
                  <a:schemeClr val="accent4"/>
                </a:solidFill>
                <a:latin typeface="+mj-lt"/>
              </a:rPr>
              <a:t>Mettre en œuvre le suivi budgétaire sur l’outil du contrôle de gestion</a:t>
            </a:r>
          </a:p>
          <a:p>
            <a:pPr marL="171450" indent="-171450">
              <a:buFont typeface="Arial" panose="020B0604020202020204" pitchFamily="34" charset="0"/>
              <a:buChar char="•"/>
            </a:pPr>
            <a:r>
              <a:rPr lang="fr-FR" sz="1150" spc="-60" dirty="0">
                <a:solidFill>
                  <a:schemeClr val="accent4"/>
                </a:solidFill>
                <a:latin typeface="+mj-lt"/>
              </a:rPr>
              <a:t>Participer à l’élaboration des tableaux de bord du groupe</a:t>
            </a:r>
          </a:p>
          <a:p>
            <a:pPr marL="171450" indent="-171450">
              <a:buFont typeface="Arial" panose="020B0604020202020204" pitchFamily="34" charset="0"/>
              <a:buChar char="•"/>
            </a:pPr>
            <a:r>
              <a:rPr lang="fr-FR" sz="1150" spc="-60" dirty="0">
                <a:solidFill>
                  <a:schemeClr val="accent4"/>
                </a:solidFill>
                <a:latin typeface="+mj-lt"/>
              </a:rPr>
              <a:t>Participer à la réalisation de l’analyse des couts de gestion </a:t>
            </a:r>
          </a:p>
          <a:p>
            <a:pPr marL="171450" indent="-171450">
              <a:buFont typeface="Arial" panose="020B0604020202020204" pitchFamily="34" charset="0"/>
              <a:buChar char="•"/>
            </a:pPr>
            <a:r>
              <a:rPr lang="fr-FR" sz="1150" spc="-60" dirty="0">
                <a:solidFill>
                  <a:schemeClr val="accent4"/>
                </a:solidFill>
                <a:latin typeface="+mj-lt"/>
              </a:rPr>
              <a:t>Centraliser, contrôler et piloter les données au sein de l’ERP</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360197"/>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57386" y="5049743"/>
            <a:ext cx="6660000" cy="800219"/>
          </a:xfrm>
          <a:prstGeom prst="rect">
            <a:avLst/>
          </a:prstGeom>
          <a:noFill/>
        </p:spPr>
        <p:txBody>
          <a:bodyPr wrap="square" rtlCol="0">
            <a:spAutoFit/>
          </a:bodyPr>
          <a:lstStyle/>
          <a:p>
            <a:r>
              <a:rPr lang="fr-FR" sz="1150" spc="-60" dirty="0">
                <a:solidFill>
                  <a:schemeClr val="accent4"/>
                </a:solidFill>
                <a:latin typeface="+mj-lt"/>
              </a:rPr>
              <a:t>Vous préparez un </a:t>
            </a:r>
            <a:r>
              <a:rPr lang="fr-FR" sz="1150" spc="-60" dirty="0">
                <a:solidFill>
                  <a:schemeClr val="accent4">
                    <a:lumMod val="75000"/>
                  </a:schemeClr>
                </a:solidFill>
                <a:latin typeface="Gilroy Bold" panose="00000800000000000000" pitchFamily="50" charset="0"/>
              </a:rPr>
              <a:t>Bac +4/5 en finance d’entreprise ou en contrôle de gestion</a:t>
            </a:r>
            <a:r>
              <a:rPr lang="fr-FR" sz="1150" spc="-60" dirty="0">
                <a:solidFill>
                  <a:schemeClr val="accent4"/>
                </a:solidFill>
                <a:latin typeface="+mj-lt"/>
              </a:rPr>
              <a:t>, vous justifiez idéalement d'une expérience professionnelle réussie en stage ou alternance. </a:t>
            </a:r>
          </a:p>
          <a:p>
            <a:r>
              <a:rPr lang="fr-FR" sz="1150" spc="-60" dirty="0">
                <a:solidFill>
                  <a:schemeClr val="accent4"/>
                </a:solidFill>
                <a:latin typeface="+mj-lt"/>
              </a:rPr>
              <a:t>Vous êtes </a:t>
            </a:r>
            <a:r>
              <a:rPr lang="fr-FR" sz="1150" spc="-60" dirty="0">
                <a:solidFill>
                  <a:schemeClr val="accent4">
                    <a:lumMod val="75000"/>
                  </a:schemeClr>
                </a:solidFill>
                <a:latin typeface="Gilroy Bold" panose="00000800000000000000" pitchFamily="50" charset="0"/>
              </a:rPr>
              <a:t>rigoureux</a:t>
            </a:r>
            <a:r>
              <a:rPr lang="fr-FR" sz="1150" spc="-60" dirty="0">
                <a:solidFill>
                  <a:schemeClr val="accent4"/>
                </a:solidFill>
                <a:latin typeface="+mj-lt"/>
              </a:rPr>
              <a:t>, et disposez de </a:t>
            </a:r>
            <a:r>
              <a:rPr lang="fr-FR" sz="1150" spc="-60" dirty="0">
                <a:solidFill>
                  <a:schemeClr val="accent4">
                    <a:lumMod val="75000"/>
                  </a:schemeClr>
                </a:solidFill>
                <a:latin typeface="Gilroy Bold" panose="00000800000000000000" pitchFamily="50" charset="0"/>
              </a:rPr>
              <a:t>bonnes aptitudes relationnelles</a:t>
            </a:r>
            <a:r>
              <a:rPr lang="fr-FR" sz="1150" spc="-60" dirty="0">
                <a:solidFill>
                  <a:schemeClr val="accent4"/>
                </a:solidFill>
                <a:latin typeface="+mj-lt"/>
              </a:rPr>
              <a:t>. Vous </a:t>
            </a:r>
            <a:r>
              <a:rPr lang="fr-FR" sz="1150" spc="-60" dirty="0">
                <a:solidFill>
                  <a:schemeClr val="accent4">
                    <a:lumMod val="75000"/>
                  </a:schemeClr>
                </a:solidFill>
                <a:latin typeface="Gilroy Bold" panose="00000800000000000000" pitchFamily="50" charset="0"/>
              </a:rPr>
              <a:t>maîtrisez les outils bureautiques Excel, Powerpoint, Word. L’utilisation d’un ERP </a:t>
            </a:r>
            <a:r>
              <a:rPr lang="fr-FR" sz="1150" spc="-60" dirty="0">
                <a:solidFill>
                  <a:schemeClr val="accent4"/>
                </a:solidFill>
                <a:latin typeface="+mj-lt"/>
              </a:rPr>
              <a:t>lors d’une précédente expérience est appréciée. </a:t>
            </a:r>
          </a:p>
        </p:txBody>
      </p:sp>
      <p:sp>
        <p:nvSpPr>
          <p:cNvPr id="17" name="ZoneTexte 16">
            <a:extLst>
              <a:ext uri="{FF2B5EF4-FFF2-40B4-BE49-F238E27FC236}">
                <a16:creationId xmlns:a16="http://schemas.microsoft.com/office/drawing/2014/main" id="{51B34E4A-7B18-5D63-76FE-472E2542C569}"/>
              </a:ext>
            </a:extLst>
          </p:cNvPr>
          <p:cNvSpPr txBox="1"/>
          <p:nvPr/>
        </p:nvSpPr>
        <p:spPr>
          <a:xfrm>
            <a:off x="379756" y="786618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31967" y="2283243"/>
            <a:ext cx="6660000" cy="446276"/>
          </a:xfrm>
          <a:prstGeom prst="rect">
            <a:avLst/>
          </a:prstGeom>
          <a:noFill/>
        </p:spPr>
        <p:txBody>
          <a:bodyPr wrap="square">
            <a:spAutoFit/>
          </a:bodyPr>
          <a:lstStyle/>
          <a:p>
            <a:r>
              <a:rPr lang="fr-FR" sz="1150" spc="-60" dirty="0">
                <a:solidFill>
                  <a:schemeClr val="accent4"/>
                </a:solidFill>
                <a:latin typeface="+mj-lt"/>
              </a:rPr>
              <a:t>Au sein de la Direction des Affaires Générales, Direction Déléguée Contrôle de gestion &amp; Achats, Département contrôle de gestion, vos principales missions seront :</a:t>
            </a:r>
          </a:p>
        </p:txBody>
      </p:sp>
      <p:grpSp>
        <p:nvGrpSpPr>
          <p:cNvPr id="21" name="Groupe 20">
            <a:extLst>
              <a:ext uri="{FF2B5EF4-FFF2-40B4-BE49-F238E27FC236}">
                <a16:creationId xmlns:a16="http://schemas.microsoft.com/office/drawing/2014/main" id="{20109E87-644C-D009-E0AF-1D22AC91524D}"/>
              </a:ext>
            </a:extLst>
          </p:cNvPr>
          <p:cNvGrpSpPr/>
          <p:nvPr/>
        </p:nvGrpSpPr>
        <p:grpSpPr>
          <a:xfrm>
            <a:off x="5321993" y="3120575"/>
            <a:ext cx="864494" cy="690496"/>
            <a:chOff x="2557463" y="1320800"/>
            <a:chExt cx="773113" cy="588963"/>
          </a:xfrm>
          <a:solidFill>
            <a:schemeClr val="bg2"/>
          </a:solidFill>
        </p:grpSpPr>
        <p:sp>
          <p:nvSpPr>
            <p:cNvPr id="22" name="Freeform 5">
              <a:extLst>
                <a:ext uri="{FF2B5EF4-FFF2-40B4-BE49-F238E27FC236}">
                  <a16:creationId xmlns:a16="http://schemas.microsoft.com/office/drawing/2014/main" id="{E481AD52-AA7A-CA12-9B03-249310AFB3C3}"/>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3" name="Freeform 6">
              <a:extLst>
                <a:ext uri="{FF2B5EF4-FFF2-40B4-BE49-F238E27FC236}">
                  <a16:creationId xmlns:a16="http://schemas.microsoft.com/office/drawing/2014/main" id="{D5EAD6AF-4E9C-1E08-D596-0A37EE3C8626}"/>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4" name="Freeform 7">
              <a:extLst>
                <a:ext uri="{FF2B5EF4-FFF2-40B4-BE49-F238E27FC236}">
                  <a16:creationId xmlns:a16="http://schemas.microsoft.com/office/drawing/2014/main" id="{2591DFDD-8EE3-9C3A-0C14-16BA95A2FEDE}"/>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867648"/>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39" name="ZoneTexte 38">
            <a:extLst>
              <a:ext uri="{FF2B5EF4-FFF2-40B4-BE49-F238E27FC236}">
                <a16:creationId xmlns:a16="http://schemas.microsoft.com/office/drawing/2014/main" id="{3BEC6663-FE62-124D-EC82-910E0DDA2CF5}"/>
              </a:ext>
            </a:extLst>
          </p:cNvPr>
          <p:cNvSpPr txBox="1"/>
          <p:nvPr/>
        </p:nvSpPr>
        <p:spPr>
          <a:xfrm>
            <a:off x="265943" y="6954906"/>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 name="Groupe 1">
            <a:extLst>
              <a:ext uri="{FF2B5EF4-FFF2-40B4-BE49-F238E27FC236}">
                <a16:creationId xmlns:a16="http://schemas.microsoft.com/office/drawing/2014/main" id="{F717C1DA-7E2D-8ADE-D7A6-D14140257B98}"/>
              </a:ext>
            </a:extLst>
          </p:cNvPr>
          <p:cNvGrpSpPr/>
          <p:nvPr/>
        </p:nvGrpSpPr>
        <p:grpSpPr>
          <a:xfrm>
            <a:off x="4132112" y="4265786"/>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nvGrpSpPr>
          <p:cNvPr id="14" name="Groupe 13">
            <a:extLst>
              <a:ext uri="{FF2B5EF4-FFF2-40B4-BE49-F238E27FC236}">
                <a16:creationId xmlns:a16="http://schemas.microsoft.com/office/drawing/2014/main" id="{2F100888-EC97-7D3E-5D98-4C1B45DA4280}"/>
              </a:ext>
            </a:extLst>
          </p:cNvPr>
          <p:cNvGrpSpPr/>
          <p:nvPr/>
        </p:nvGrpSpPr>
        <p:grpSpPr>
          <a:xfrm>
            <a:off x="346910" y="6210002"/>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Tree>
    <p:extLst>
      <p:ext uri="{BB962C8B-B14F-4D97-AF65-F5344CB8AC3E}">
        <p14:creationId xmlns:p14="http://schemas.microsoft.com/office/powerpoint/2010/main" val="2337762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Data </a:t>
            </a:r>
            <a:r>
              <a:rPr lang="fr-FR" sz="3200" b="1" dirty="0" err="1">
                <a:latin typeface="Gilroy Black" panose="00000A00000000000000" pitchFamily="50" charset="0"/>
              </a:rPr>
              <a:t>analyst</a:t>
            </a:r>
            <a:r>
              <a:rPr lang="fr-FR" sz="3200" b="1" dirty="0">
                <a:latin typeface="Gilroy Black" panose="00000A00000000000000" pitchFamily="50" charset="0"/>
              </a:rPr>
              <a:t>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51445" y="2718628"/>
            <a:ext cx="6677881" cy="1331134"/>
          </a:xfrm>
          <a:prstGeom prst="rect">
            <a:avLst/>
          </a:prstGeom>
          <a:noFill/>
        </p:spPr>
        <p:txBody>
          <a:bodyPr wrap="square" numCol="1"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Accompagner l’équipe dans sa démarche d’optimisation des données</a:t>
            </a:r>
          </a:p>
          <a:p>
            <a:pPr marL="171450" indent="-171450">
              <a:buFont typeface="Arial" panose="020B0604020202020204" pitchFamily="34" charset="0"/>
              <a:buChar char="•"/>
            </a:pPr>
            <a:r>
              <a:rPr lang="fr-FR" sz="1150" spc="-60" dirty="0">
                <a:solidFill>
                  <a:schemeClr val="accent4"/>
                </a:solidFill>
                <a:latin typeface="+mj-lt"/>
              </a:rPr>
              <a:t>Optimiser la production de tableaux de bords et </a:t>
            </a:r>
            <a:r>
              <a:rPr lang="fr-FR" sz="1150" spc="-60" dirty="0" err="1">
                <a:solidFill>
                  <a:schemeClr val="accent4"/>
                </a:solidFill>
                <a:latin typeface="+mj-lt"/>
              </a:rPr>
              <a:t>reporting</a:t>
            </a:r>
            <a:r>
              <a:rPr lang="fr-FR" sz="1150" spc="-60" dirty="0">
                <a:solidFill>
                  <a:schemeClr val="accent4"/>
                </a:solidFill>
                <a:latin typeface="+mj-lt"/>
              </a:rPr>
              <a:t> (Mise en place des process, automatisation, rédaction des spécifications etc..)</a:t>
            </a:r>
          </a:p>
          <a:p>
            <a:pPr marL="171450" indent="-171450">
              <a:buFont typeface="Arial" panose="020B0604020202020204" pitchFamily="34" charset="0"/>
              <a:buChar char="•"/>
            </a:pPr>
            <a:r>
              <a:rPr lang="fr-FR" sz="1150" spc="-60" dirty="0">
                <a:solidFill>
                  <a:schemeClr val="accent4"/>
                </a:solidFill>
                <a:latin typeface="+mj-lt"/>
              </a:rPr>
              <a:t>Optimiser des modes opératoires (Création de process automatisé, réalisation des guides utilisateurs etc..)</a:t>
            </a:r>
          </a:p>
          <a:p>
            <a:pPr marL="171450" indent="-171450">
              <a:buFont typeface="Arial" panose="020B0604020202020204" pitchFamily="34" charset="0"/>
              <a:buChar char="•"/>
            </a:pPr>
            <a:r>
              <a:rPr lang="fr-FR" sz="1150" spc="-60" dirty="0">
                <a:solidFill>
                  <a:schemeClr val="accent4"/>
                </a:solidFill>
                <a:latin typeface="+mj-lt"/>
              </a:rPr>
              <a:t>Sécuriser la production (Contrôle d’exhaustivité des données, Suivi et amélioration de la qualité des données etc..)</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360197"/>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57386" y="4905727"/>
            <a:ext cx="6660000" cy="1154162"/>
          </a:xfrm>
          <a:prstGeom prst="rect">
            <a:avLst/>
          </a:prstGeom>
          <a:noFill/>
        </p:spPr>
        <p:txBody>
          <a:bodyPr wrap="square" rtlCol="0">
            <a:spAutoFit/>
          </a:bodyPr>
          <a:lstStyle/>
          <a:p>
            <a:r>
              <a:rPr lang="fr-FR" sz="1150" spc="-60" dirty="0">
                <a:solidFill>
                  <a:schemeClr val="accent4"/>
                </a:solidFill>
                <a:latin typeface="+mj-lt"/>
              </a:rPr>
              <a:t>Actuellement en cours de préparation d'un </a:t>
            </a:r>
            <a:r>
              <a:rPr lang="fr-FR" sz="1150" spc="-60" dirty="0">
                <a:solidFill>
                  <a:schemeClr val="accent3">
                    <a:lumMod val="65000"/>
                    <a:lumOff val="35000"/>
                  </a:schemeClr>
                </a:solidFill>
                <a:latin typeface="Gilroy Bold" panose="00000800000000000000" pitchFamily="50" charset="0"/>
              </a:rPr>
              <a:t>Master en Statistiques/Mathématiques/Informatique Décisionnelle/Analyse des données et Business Intelligence (BI)/Data</a:t>
            </a:r>
            <a:r>
              <a:rPr lang="fr-FR" sz="1150" spc="-60" dirty="0">
                <a:solidFill>
                  <a:schemeClr val="accent4"/>
                </a:solidFill>
                <a:latin typeface="+mj-lt"/>
              </a:rPr>
              <a:t>, vous êtes une personne </a:t>
            </a:r>
            <a:r>
              <a:rPr lang="fr-FR" sz="1150" spc="-60" dirty="0">
                <a:solidFill>
                  <a:schemeClr val="accent3">
                    <a:lumMod val="65000"/>
                    <a:lumOff val="35000"/>
                  </a:schemeClr>
                </a:solidFill>
                <a:latin typeface="Gilroy Bold" panose="00000800000000000000" pitchFamily="50" charset="0"/>
              </a:rPr>
              <a:t>autonome</a:t>
            </a:r>
            <a:r>
              <a:rPr lang="fr-FR" sz="1150" spc="-60" dirty="0">
                <a:solidFill>
                  <a:schemeClr val="accent3">
                    <a:lumMod val="65000"/>
                    <a:lumOff val="35000"/>
                  </a:schemeClr>
                </a:solidFill>
                <a:latin typeface="+mj-lt"/>
              </a:rPr>
              <a:t>, </a:t>
            </a:r>
            <a:r>
              <a:rPr lang="fr-FR" sz="1150" spc="-60" dirty="0">
                <a:solidFill>
                  <a:schemeClr val="accent3">
                    <a:lumMod val="65000"/>
                    <a:lumOff val="35000"/>
                  </a:schemeClr>
                </a:solidFill>
                <a:latin typeface="Gilroy Bold" panose="00000800000000000000" pitchFamily="50" charset="0"/>
              </a:rPr>
              <a:t>motivée et curieuse</a:t>
            </a:r>
            <a:r>
              <a:rPr lang="fr-FR" sz="1150" spc="-60" dirty="0">
                <a:solidFill>
                  <a:schemeClr val="accent4"/>
                </a:solidFill>
                <a:latin typeface="+mj-lt"/>
              </a:rPr>
              <a:t>. Vous possédez une solide </a:t>
            </a:r>
            <a:r>
              <a:rPr lang="fr-FR" sz="1150" spc="-60" dirty="0">
                <a:solidFill>
                  <a:schemeClr val="accent3">
                    <a:lumMod val="65000"/>
                    <a:lumOff val="35000"/>
                  </a:schemeClr>
                </a:solidFill>
                <a:latin typeface="Gilroy Bold" panose="00000800000000000000" pitchFamily="50" charset="0"/>
              </a:rPr>
              <a:t>connaissance des outils de </a:t>
            </a:r>
            <a:r>
              <a:rPr lang="fr-FR" sz="1150" spc="-60" dirty="0" err="1">
                <a:solidFill>
                  <a:schemeClr val="accent3">
                    <a:lumMod val="65000"/>
                    <a:lumOff val="35000"/>
                  </a:schemeClr>
                </a:solidFill>
                <a:latin typeface="Gilroy Bold" panose="00000800000000000000" pitchFamily="50" charset="0"/>
              </a:rPr>
              <a:t>reporting</a:t>
            </a:r>
            <a:r>
              <a:rPr lang="fr-FR" sz="1150" spc="-60" dirty="0">
                <a:solidFill>
                  <a:schemeClr val="accent3">
                    <a:lumMod val="65000"/>
                    <a:lumOff val="35000"/>
                  </a:schemeClr>
                </a:solidFill>
                <a:latin typeface="Gilroy Bold" panose="00000800000000000000" pitchFamily="50" charset="0"/>
              </a:rPr>
              <a:t> en statistiques et en analyse de données tels que Qlik </a:t>
            </a:r>
            <a:r>
              <a:rPr lang="fr-FR" sz="1150" spc="-60" dirty="0" err="1">
                <a:solidFill>
                  <a:schemeClr val="accent3">
                    <a:lumMod val="65000"/>
                    <a:lumOff val="35000"/>
                  </a:schemeClr>
                </a:solidFill>
                <a:latin typeface="Gilroy Bold" panose="00000800000000000000" pitchFamily="50" charset="0"/>
              </a:rPr>
              <a:t>Sense</a:t>
            </a:r>
            <a:r>
              <a:rPr lang="fr-FR" sz="1150" spc="-60" dirty="0">
                <a:solidFill>
                  <a:schemeClr val="accent3">
                    <a:lumMod val="65000"/>
                    <a:lumOff val="35000"/>
                  </a:schemeClr>
                </a:solidFill>
                <a:latin typeface="Gilroy Bold" panose="00000800000000000000" pitchFamily="50" charset="0"/>
              </a:rPr>
              <a:t>, Power BI, SAS</a:t>
            </a:r>
            <a:r>
              <a:rPr lang="fr-FR" sz="1150" spc="-60" dirty="0">
                <a:solidFill>
                  <a:schemeClr val="accent4"/>
                </a:solidFill>
                <a:latin typeface="+mj-lt"/>
              </a:rPr>
              <a:t>, ainsi qu'une </a:t>
            </a:r>
            <a:r>
              <a:rPr lang="fr-FR" sz="1150" spc="-60" dirty="0">
                <a:solidFill>
                  <a:schemeClr val="accent3">
                    <a:lumMod val="65000"/>
                    <a:lumOff val="35000"/>
                  </a:schemeClr>
                </a:solidFill>
                <a:latin typeface="Gilroy Bold" panose="00000800000000000000" pitchFamily="50" charset="0"/>
              </a:rPr>
              <a:t>maîtrise des méthodes de requêtage telles que le SQL.</a:t>
            </a:r>
            <a:r>
              <a:rPr lang="fr-FR" sz="1150" spc="-60" dirty="0">
                <a:solidFill>
                  <a:schemeClr val="accent4"/>
                </a:solidFill>
                <a:latin typeface="+mj-lt"/>
              </a:rPr>
              <a:t> Vous avez également un </a:t>
            </a:r>
            <a:r>
              <a:rPr lang="fr-FR" sz="1150" spc="-60" dirty="0">
                <a:solidFill>
                  <a:schemeClr val="accent3">
                    <a:lumMod val="65000"/>
                    <a:lumOff val="35000"/>
                  </a:schemeClr>
                </a:solidFill>
                <a:latin typeface="Gilroy Bold" panose="00000800000000000000" pitchFamily="50" charset="0"/>
              </a:rPr>
              <a:t>niveau avancé sur Excel </a:t>
            </a:r>
            <a:r>
              <a:rPr lang="fr-FR" sz="1150" spc="-60" dirty="0">
                <a:solidFill>
                  <a:schemeClr val="accent4"/>
                </a:solidFill>
                <a:latin typeface="+mj-lt"/>
              </a:rPr>
              <a:t>et avez développé de </a:t>
            </a:r>
            <a:r>
              <a:rPr lang="fr-FR" sz="1150" spc="-60" dirty="0">
                <a:solidFill>
                  <a:schemeClr val="accent3">
                    <a:lumMod val="65000"/>
                    <a:lumOff val="35000"/>
                  </a:schemeClr>
                </a:solidFill>
                <a:latin typeface="Gilroy Bold" panose="00000800000000000000" pitchFamily="50" charset="0"/>
              </a:rPr>
              <a:t>solides compétences en analyse et synthèse</a:t>
            </a:r>
            <a:r>
              <a:rPr lang="fr-FR" sz="1150" spc="-60" dirty="0">
                <a:solidFill>
                  <a:schemeClr val="accent4"/>
                </a:solidFill>
                <a:latin typeface="+mj-lt"/>
              </a:rPr>
              <a:t>. </a:t>
            </a:r>
          </a:p>
        </p:txBody>
      </p:sp>
      <p:sp>
        <p:nvSpPr>
          <p:cNvPr id="17" name="ZoneTexte 16">
            <a:extLst>
              <a:ext uri="{FF2B5EF4-FFF2-40B4-BE49-F238E27FC236}">
                <a16:creationId xmlns:a16="http://schemas.microsoft.com/office/drawing/2014/main" id="{51B34E4A-7B18-5D63-76FE-472E2542C569}"/>
              </a:ext>
            </a:extLst>
          </p:cNvPr>
          <p:cNvSpPr txBox="1"/>
          <p:nvPr/>
        </p:nvSpPr>
        <p:spPr>
          <a:xfrm>
            <a:off x="379756" y="786618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31967" y="2283243"/>
            <a:ext cx="6660000" cy="446276"/>
          </a:xfrm>
          <a:prstGeom prst="rect">
            <a:avLst/>
          </a:prstGeom>
          <a:noFill/>
        </p:spPr>
        <p:txBody>
          <a:bodyPr wrap="square">
            <a:spAutoFit/>
          </a:bodyPr>
          <a:lstStyle/>
          <a:p>
            <a:r>
              <a:rPr lang="fr-FR" sz="1150" spc="-60" dirty="0">
                <a:solidFill>
                  <a:schemeClr val="accent4"/>
                </a:solidFill>
                <a:latin typeface="+mj-lt"/>
              </a:rPr>
              <a:t>Au sein de la Direction Assurances de Personnes, Département Projets, Contrôle, Décisionnel, vos principales missions seront :</a:t>
            </a:r>
          </a:p>
        </p:txBody>
      </p:sp>
      <p:grpSp>
        <p:nvGrpSpPr>
          <p:cNvPr id="26" name="Groupe 25">
            <a:extLst>
              <a:ext uri="{FF2B5EF4-FFF2-40B4-BE49-F238E27FC236}">
                <a16:creationId xmlns:a16="http://schemas.microsoft.com/office/drawing/2014/main" id="{C65B7DA2-8C3E-B651-5736-1E138CC97AF1}"/>
              </a:ext>
            </a:extLst>
          </p:cNvPr>
          <p:cNvGrpSpPr/>
          <p:nvPr/>
        </p:nvGrpSpPr>
        <p:grpSpPr>
          <a:xfrm>
            <a:off x="5000797" y="8867648"/>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39" name="ZoneTexte 38">
            <a:extLst>
              <a:ext uri="{FF2B5EF4-FFF2-40B4-BE49-F238E27FC236}">
                <a16:creationId xmlns:a16="http://schemas.microsoft.com/office/drawing/2014/main" id="{3BEC6663-FE62-124D-EC82-910E0DDA2CF5}"/>
              </a:ext>
            </a:extLst>
          </p:cNvPr>
          <p:cNvSpPr txBox="1"/>
          <p:nvPr/>
        </p:nvSpPr>
        <p:spPr>
          <a:xfrm>
            <a:off x="265943" y="6954906"/>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 name="Groupe 1">
            <a:extLst>
              <a:ext uri="{FF2B5EF4-FFF2-40B4-BE49-F238E27FC236}">
                <a16:creationId xmlns:a16="http://schemas.microsoft.com/office/drawing/2014/main" id="{F717C1DA-7E2D-8ADE-D7A6-D14140257B98}"/>
              </a:ext>
            </a:extLst>
          </p:cNvPr>
          <p:cNvGrpSpPr/>
          <p:nvPr/>
        </p:nvGrpSpPr>
        <p:grpSpPr>
          <a:xfrm>
            <a:off x="4132112" y="4121770"/>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nvGrpSpPr>
          <p:cNvPr id="14" name="Groupe 13">
            <a:extLst>
              <a:ext uri="{FF2B5EF4-FFF2-40B4-BE49-F238E27FC236}">
                <a16:creationId xmlns:a16="http://schemas.microsoft.com/office/drawing/2014/main" id="{2F100888-EC97-7D3E-5D98-4C1B45DA4280}"/>
              </a:ext>
            </a:extLst>
          </p:cNvPr>
          <p:cNvGrpSpPr/>
          <p:nvPr/>
        </p:nvGrpSpPr>
        <p:grpSpPr>
          <a:xfrm>
            <a:off x="346910" y="6210002"/>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16944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3789604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269440"/>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d’études actuarielles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1385466"/>
            <a:ext cx="7238484" cy="4124053"/>
            <a:chOff x="160595" y="2168559"/>
            <a:chExt cx="7238484" cy="4124053"/>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3545706"/>
              <a:ext cx="6677881" cy="2746906"/>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Vous participez activement et de façon transverse à la réalisation des différents travaux de la fonction clé actuariat et des cinq problématiques réglementaires associées : Souscription, Provisionnement, Réassurance, Qualité de la données et Contribution au système de gestion des risques. Vous serez amené dans ce cadre à échanger avec les métiers (inventaire, modèle, souscription, qualité des données, gestion des risques, </a:t>
              </a:r>
              <a:r>
                <a:rPr lang="fr-FR" sz="1150" spc="-60" dirty="0" err="1">
                  <a:solidFill>
                    <a:schemeClr val="accent4"/>
                  </a:solidFill>
                  <a:latin typeface="+mj-lt"/>
                </a:rPr>
                <a:t>Orsa</a:t>
              </a:r>
              <a:r>
                <a:rPr lang="fr-FR" sz="1150" spc="-60" dirty="0">
                  <a:solidFill>
                    <a:schemeClr val="accent4"/>
                  </a:solidFill>
                  <a:latin typeface="+mj-lt"/>
                </a:rPr>
                <a:t>, …) sur vos travaux.</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spc="-60" dirty="0">
                  <a:solidFill>
                    <a:schemeClr val="accent4"/>
                  </a:solidFill>
                  <a:latin typeface="+mj-lt"/>
                </a:rPr>
                <a:t>Vous participez notamment à la production :</a:t>
              </a:r>
            </a:p>
            <a:p>
              <a:pPr marL="171450" indent="-171450">
                <a:buFont typeface="Arial" panose="020B0604020202020204" pitchFamily="34" charset="0"/>
                <a:buChar char="•"/>
              </a:pPr>
              <a:r>
                <a:rPr lang="fr-FR" sz="1150" spc="-60" dirty="0">
                  <a:solidFill>
                    <a:schemeClr val="accent4"/>
                  </a:solidFill>
                  <a:latin typeface="+mj-lt"/>
                </a:rPr>
                <a:t>des analyses actuarielles sur les différentes problématiques et risques (Santé,</a:t>
              </a:r>
            </a:p>
            <a:p>
              <a:pPr marL="171450" indent="-171450">
                <a:buFont typeface="Arial" panose="020B0604020202020204" pitchFamily="34" charset="0"/>
                <a:buChar char="•"/>
              </a:pPr>
              <a:r>
                <a:rPr lang="fr-FR" sz="1150" spc="-60" dirty="0">
                  <a:solidFill>
                    <a:schemeClr val="accent4"/>
                  </a:solidFill>
                  <a:latin typeface="+mj-lt"/>
                </a:rPr>
                <a:t>Prévoyance et Retraite) ;</a:t>
              </a:r>
            </a:p>
            <a:p>
              <a:pPr marL="171450" indent="-171450">
                <a:buFont typeface="Arial" panose="020B0604020202020204" pitchFamily="34" charset="0"/>
                <a:buChar char="•"/>
              </a:pPr>
              <a:r>
                <a:rPr lang="fr-FR" sz="1150" spc="-60" dirty="0">
                  <a:solidFill>
                    <a:schemeClr val="accent4"/>
                  </a:solidFill>
                  <a:latin typeface="+mj-lt"/>
                </a:rPr>
                <a:t>du rapport de la Fonction Actuarielle ;</a:t>
              </a:r>
            </a:p>
            <a:p>
              <a:pPr marL="171450" indent="-171450">
                <a:buFont typeface="Arial" panose="020B0604020202020204" pitchFamily="34" charset="0"/>
                <a:buChar char="•"/>
              </a:pPr>
              <a:r>
                <a:rPr lang="fr-FR" sz="1150" spc="-60" dirty="0">
                  <a:solidFill>
                    <a:schemeClr val="accent4"/>
                  </a:solidFill>
                  <a:latin typeface="+mj-lt"/>
                </a:rPr>
                <a:t>des supports des Comités associés.</a:t>
              </a:r>
            </a:p>
            <a:p>
              <a:pPr marL="171450" indent="-171450">
                <a:buFont typeface="Arial" panose="020B0604020202020204" pitchFamily="34" charset="0"/>
                <a:buChar char="•"/>
              </a:pPr>
              <a:r>
                <a:rPr lang="fr-FR" sz="1150" spc="-60" dirty="0">
                  <a:solidFill>
                    <a:schemeClr val="accent4"/>
                  </a:solidFill>
                  <a:latin typeface="+mj-lt"/>
                </a:rPr>
                <a:t>Vous contribuez au processus ORSA et au dispositif de Qualité de la Donnée.</a:t>
              </a:r>
            </a:p>
            <a:p>
              <a:pPr marL="171450" indent="-171450">
                <a:buFont typeface="Arial" panose="020B0604020202020204" pitchFamily="34" charset="0"/>
                <a:buChar char="•"/>
              </a:pPr>
              <a:r>
                <a:rPr lang="fr-FR" sz="1150" spc="-60" dirty="0">
                  <a:solidFill>
                    <a:schemeClr val="accent4"/>
                  </a:solidFill>
                  <a:latin typeface="+mj-lt"/>
                </a:rPr>
                <a:t>Vous participez à l’analyse et l’amélioration des politiques écrites associées.</a:t>
              </a:r>
            </a:p>
            <a:p>
              <a:pPr marL="171450" indent="-171450">
                <a:buFont typeface="Arial" panose="020B0604020202020204" pitchFamily="34" charset="0"/>
                <a:buChar char="•"/>
              </a:pPr>
              <a:r>
                <a:rPr lang="fr-FR" sz="1150" spc="-60" dirty="0">
                  <a:solidFill>
                    <a:schemeClr val="accent4"/>
                  </a:solidFill>
                  <a:latin typeface="+mj-lt"/>
                </a:rPr>
                <a:t>Vous contribuez progressivement aux travaux de pilotage et analyse des résultats en lien avec les équipes en charge de la production de premier niveau.</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446276"/>
            </a:xfrm>
            <a:prstGeom prst="rect">
              <a:avLst/>
            </a:prstGeom>
            <a:noFill/>
          </p:spPr>
          <p:txBody>
            <a:bodyPr wrap="square">
              <a:spAutoFit/>
            </a:bodyPr>
            <a:lstStyle/>
            <a:p>
              <a:r>
                <a:rPr lang="fr-FR" sz="1150" spc="-60" dirty="0">
                  <a:solidFill>
                    <a:schemeClr val="accent4"/>
                  </a:solidFill>
                  <a:latin typeface="+mj-lt"/>
                </a:rPr>
                <a:t>Au sein du département Fonction Réglementaire Assurantielle et Pilotage Assurantielle</a:t>
              </a:r>
            </a:p>
            <a:p>
              <a:r>
                <a:rPr lang="fr-FR" sz="1150" spc="-60" dirty="0">
                  <a:solidFill>
                    <a:schemeClr val="accent4"/>
                  </a:solidFill>
                  <a:latin typeface="+mj-lt"/>
                </a:rPr>
                <a:t>vos principales missions, en appui des équipes :</a:t>
              </a: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867648"/>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23263" y="5273898"/>
            <a:ext cx="7050171" cy="1584176"/>
            <a:chOff x="365179" y="4919955"/>
            <a:chExt cx="7050171" cy="1584176"/>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800219"/>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De formation supérieure en </a:t>
              </a:r>
              <a:r>
                <a:rPr lang="fr-FR" sz="1150" spc="-60" dirty="0">
                  <a:solidFill>
                    <a:schemeClr val="accent3">
                      <a:lumMod val="65000"/>
                      <a:lumOff val="35000"/>
                    </a:schemeClr>
                  </a:solidFill>
                  <a:latin typeface="Gilroy Bold" panose="00000800000000000000" pitchFamily="50" charset="0"/>
                </a:rPr>
                <a:t>Actuariat ou Statistique (Bac +5).</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êtes </a:t>
              </a:r>
              <a:r>
                <a:rPr lang="fr-FR" sz="1150" spc="-60" dirty="0">
                  <a:solidFill>
                    <a:schemeClr val="accent3">
                      <a:lumMod val="65000"/>
                      <a:lumOff val="35000"/>
                    </a:schemeClr>
                  </a:solidFill>
                  <a:latin typeface="Gilroy Bold" panose="00000800000000000000" pitchFamily="50" charset="0"/>
                </a:rPr>
                <a:t>rigoureux, autonome et force de proposition.</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faites preuve de </a:t>
              </a:r>
              <a:r>
                <a:rPr lang="fr-FR" sz="1150" spc="-60" dirty="0">
                  <a:solidFill>
                    <a:schemeClr val="accent3">
                      <a:lumMod val="65000"/>
                      <a:lumOff val="35000"/>
                    </a:schemeClr>
                  </a:solidFill>
                  <a:latin typeface="Gilroy Bold" panose="00000800000000000000" pitchFamily="50" charset="0"/>
                </a:rPr>
                <a:t>dynamisme </a:t>
              </a:r>
              <a:r>
                <a:rPr lang="fr-FR" sz="1150" spc="-60" dirty="0">
                  <a:solidFill>
                    <a:schemeClr val="accent3">
                      <a:lumMod val="50000"/>
                      <a:lumOff val="50000"/>
                    </a:schemeClr>
                  </a:solidFill>
                  <a:latin typeface="+mj-lt"/>
                </a:rPr>
                <a:t>et d'un </a:t>
              </a:r>
              <a:r>
                <a:rPr lang="fr-FR" sz="1150" spc="-60" dirty="0">
                  <a:solidFill>
                    <a:schemeClr val="accent3">
                      <a:lumMod val="65000"/>
                      <a:lumOff val="35000"/>
                    </a:schemeClr>
                  </a:solidFill>
                  <a:latin typeface="Gilroy Bold" panose="00000800000000000000" pitchFamily="50" charset="0"/>
                </a:rPr>
                <a:t>fort esprit collaboratif.</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êtes reconnu pour vos </a:t>
              </a:r>
              <a:r>
                <a:rPr lang="fr-FR" sz="1150" spc="-60" dirty="0">
                  <a:solidFill>
                    <a:schemeClr val="accent3">
                      <a:lumMod val="65000"/>
                      <a:lumOff val="35000"/>
                    </a:schemeClr>
                  </a:solidFill>
                  <a:latin typeface="Gilroy Bold" panose="00000800000000000000" pitchFamily="50" charset="0"/>
                </a:rPr>
                <a:t>qualités en communication </a:t>
              </a:r>
              <a:r>
                <a:rPr lang="fr-FR" sz="1150" spc="-60" dirty="0">
                  <a:solidFill>
                    <a:schemeClr val="accent3">
                      <a:lumMod val="50000"/>
                      <a:lumOff val="50000"/>
                    </a:schemeClr>
                  </a:solidFill>
                  <a:latin typeface="+mj-lt"/>
                </a:rPr>
                <a:t>et votre </a:t>
              </a:r>
              <a:r>
                <a:rPr lang="fr-FR" sz="1150" spc="-60" dirty="0">
                  <a:solidFill>
                    <a:schemeClr val="accent3">
                      <a:lumMod val="65000"/>
                      <a:lumOff val="35000"/>
                    </a:schemeClr>
                  </a:solidFill>
                  <a:latin typeface="Gilroy Bold" panose="00000800000000000000" pitchFamily="50" charset="0"/>
                </a:rPr>
                <a:t>esprit de synthèse.</a:t>
              </a: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6907286"/>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52948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740684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269440"/>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d’études actuarielles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1385466"/>
            <a:ext cx="7238484" cy="3416167"/>
            <a:chOff x="160595" y="2168559"/>
            <a:chExt cx="7238484" cy="3416167"/>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3545706"/>
              <a:ext cx="6677881" cy="203902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Participer à l’établissement des comptes techniques pour les institutions. </a:t>
              </a:r>
            </a:p>
            <a:p>
              <a:pPr marL="171450" indent="-171450">
                <a:buFont typeface="Arial" panose="020B0604020202020204" pitchFamily="34" charset="0"/>
                <a:buChar char="•"/>
              </a:pPr>
              <a:r>
                <a:rPr lang="fr-FR" sz="1150" spc="-60" dirty="0">
                  <a:solidFill>
                    <a:schemeClr val="accent4"/>
                  </a:solidFill>
                  <a:latin typeface="+mj-lt"/>
                </a:rPr>
                <a:t>Calculer les engagements (provisions techniques) dans les comptes sociaux et prudentiels.</a:t>
              </a:r>
            </a:p>
            <a:p>
              <a:pPr marL="171450" indent="-171450">
                <a:buFont typeface="Arial" panose="020B0604020202020204" pitchFamily="34" charset="0"/>
                <a:buChar char="•"/>
              </a:pPr>
              <a:r>
                <a:rPr lang="fr-FR" sz="1150" spc="-60" dirty="0">
                  <a:solidFill>
                    <a:schemeClr val="accent4"/>
                  </a:solidFill>
                  <a:latin typeface="+mj-lt"/>
                </a:rPr>
                <a:t>Avoir des notions sur le profil de rentabilité et des principes de valorisation (Embedded Value/New Business Value)</a:t>
              </a:r>
            </a:p>
            <a:p>
              <a:pPr marL="171450" indent="-171450">
                <a:buFont typeface="Arial" panose="020B0604020202020204" pitchFamily="34" charset="0"/>
                <a:buChar char="•"/>
              </a:pPr>
              <a:r>
                <a:rPr lang="fr-FR" sz="1150" spc="-60" dirty="0">
                  <a:solidFill>
                    <a:schemeClr val="accent4"/>
                  </a:solidFill>
                  <a:latin typeface="+mj-lt"/>
                </a:rPr>
                <a:t>Avoir une vision contributive au pilotage des régimes de retraite et des équilibres actifs/passifs.</a:t>
              </a:r>
            </a:p>
            <a:p>
              <a:pPr marL="171450" indent="-171450">
                <a:buFont typeface="Arial" panose="020B0604020202020204" pitchFamily="34" charset="0"/>
                <a:buChar char="•"/>
              </a:pPr>
              <a:r>
                <a:rPr lang="fr-FR" sz="1150" spc="-60" dirty="0">
                  <a:solidFill>
                    <a:schemeClr val="accent4"/>
                  </a:solidFill>
                  <a:latin typeface="+mj-lt"/>
                </a:rPr>
                <a:t>Déterminer la solvabilité des institutions en calculant les exigences de marge, suivre et alerter sur les équilibres des institutions à travers un suivi des risques et la modélisation des résultats et de la solvabilité future.</a:t>
              </a:r>
            </a:p>
            <a:p>
              <a:pPr marL="171450" indent="-171450">
                <a:buFont typeface="Arial" panose="020B0604020202020204" pitchFamily="34" charset="0"/>
                <a:buChar char="•"/>
              </a:pPr>
              <a:r>
                <a:rPr lang="fr-FR" sz="1150" spc="-60" dirty="0">
                  <a:solidFill>
                    <a:schemeClr val="accent4"/>
                  </a:solidFill>
                  <a:latin typeface="+mj-lt"/>
                </a:rPr>
                <a:t>Apporter ses conseils et son assistance technique aux autres directions.</a:t>
              </a:r>
            </a:p>
            <a:p>
              <a:pPr marL="171450" indent="-171450">
                <a:buFont typeface="Arial" panose="020B0604020202020204" pitchFamily="34" charset="0"/>
                <a:buChar char="•"/>
              </a:pPr>
              <a:r>
                <a:rPr lang="fr-FR" sz="1150" spc="-60" dirty="0">
                  <a:solidFill>
                    <a:schemeClr val="accent4"/>
                  </a:solidFill>
                  <a:latin typeface="+mj-lt"/>
                </a:rPr>
                <a:t>Concevoir et contribuer à l’amélioration des outils, des process et de la documentation technique.</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446276"/>
            </a:xfrm>
            <a:prstGeom prst="rect">
              <a:avLst/>
            </a:prstGeom>
            <a:noFill/>
          </p:spPr>
          <p:txBody>
            <a:bodyPr wrap="square">
              <a:spAutoFit/>
            </a:bodyPr>
            <a:lstStyle/>
            <a:p>
              <a:r>
                <a:rPr lang="fr-FR" sz="1150" spc="-60" dirty="0">
                  <a:solidFill>
                    <a:schemeClr val="accent4"/>
                  </a:solidFill>
                  <a:latin typeface="+mj-lt"/>
                </a:rPr>
                <a:t>L’Unité Modélisation Etudes et ALM de la Direction Financière recherche un chargé</a:t>
              </a:r>
            </a:p>
            <a:p>
              <a:r>
                <a:rPr lang="fr-FR" sz="1150" spc="-60" dirty="0">
                  <a:solidFill>
                    <a:schemeClr val="accent4"/>
                  </a:solidFill>
                  <a:latin typeface="+mj-lt"/>
                </a:rPr>
                <a:t>d’études Actuarielles en alternance. Dans ce cadre vos missions seront de :</a:t>
              </a: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867648"/>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30066" y="4736886"/>
            <a:ext cx="7050171" cy="1761148"/>
            <a:chOff x="365179" y="4919955"/>
            <a:chExt cx="7050171" cy="1761148"/>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977191"/>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Possibilité </a:t>
              </a:r>
              <a:r>
                <a:rPr lang="fr-FR" sz="1150" spc="-60" dirty="0">
                  <a:solidFill>
                    <a:schemeClr val="accent3">
                      <a:lumMod val="65000"/>
                      <a:lumOff val="35000"/>
                    </a:schemeClr>
                  </a:solidFill>
                  <a:latin typeface="Gilroy Bold" panose="00000800000000000000" pitchFamily="50" charset="0"/>
                </a:rPr>
                <a:t>d'encadrement de mémoire par un Actuaire certifié IA</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préparez un </a:t>
              </a:r>
              <a:r>
                <a:rPr lang="fr-FR" sz="1150" spc="-60" dirty="0">
                  <a:solidFill>
                    <a:schemeClr val="accent3">
                      <a:lumMod val="65000"/>
                      <a:lumOff val="35000"/>
                    </a:schemeClr>
                  </a:solidFill>
                  <a:latin typeface="Gilroy Bold" panose="00000800000000000000" pitchFamily="50" charset="0"/>
                </a:rPr>
                <a:t>Bac + 5 en Statistique, Actuariat, Ingénierie Financière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faites </a:t>
              </a:r>
              <a:r>
                <a:rPr lang="fr-FR" sz="1150" spc="-60" dirty="0">
                  <a:solidFill>
                    <a:schemeClr val="accent3">
                      <a:lumMod val="65000"/>
                      <a:lumOff val="35000"/>
                    </a:schemeClr>
                  </a:solidFill>
                  <a:latin typeface="Gilroy Bold" panose="00000800000000000000" pitchFamily="50" charset="0"/>
                </a:rPr>
                <a:t>preuve d’adaptabilité</a:t>
              </a:r>
              <a:r>
                <a:rPr lang="fr-FR" sz="1150" spc="-60" dirty="0">
                  <a:solidFill>
                    <a:schemeClr val="accent3">
                      <a:lumMod val="50000"/>
                      <a:lumOff val="50000"/>
                    </a:schemeClr>
                  </a:solidFill>
                  <a:latin typeface="+mj-lt"/>
                </a:rPr>
                <a:t>, de </a:t>
              </a:r>
              <a:r>
                <a:rPr lang="fr-FR" sz="1150" spc="-60" dirty="0">
                  <a:solidFill>
                    <a:schemeClr val="accent3">
                      <a:lumMod val="65000"/>
                      <a:lumOff val="35000"/>
                    </a:schemeClr>
                  </a:solidFill>
                  <a:latin typeface="Gilroy Bold" panose="00000800000000000000" pitchFamily="50" charset="0"/>
                </a:rPr>
                <a:t>rigueur</a:t>
              </a:r>
              <a:r>
                <a:rPr lang="fr-FR" sz="1150" spc="-60" dirty="0">
                  <a:solidFill>
                    <a:schemeClr val="accent3">
                      <a:lumMod val="50000"/>
                      <a:lumOff val="50000"/>
                    </a:schemeClr>
                  </a:solidFill>
                  <a:latin typeface="+mj-lt"/>
                </a:rPr>
                <a:t> et de </a:t>
              </a:r>
              <a:r>
                <a:rPr lang="fr-FR" sz="1150" spc="-60" dirty="0">
                  <a:solidFill>
                    <a:schemeClr val="accent3">
                      <a:lumMod val="65000"/>
                      <a:lumOff val="35000"/>
                    </a:schemeClr>
                  </a:solidFill>
                  <a:latin typeface="Gilroy Bold" panose="00000800000000000000" pitchFamily="50" charset="0"/>
                </a:rPr>
                <a:t>méthode</a:t>
              </a:r>
              <a:r>
                <a:rPr lang="fr-FR" sz="1150" spc="-60" dirty="0">
                  <a:solidFill>
                    <a:schemeClr val="accent3">
                      <a:lumMod val="50000"/>
                      <a:lumOff val="50000"/>
                    </a:schemeClr>
                  </a:solidFill>
                  <a:latin typeface="+mj-lt"/>
                </a:rPr>
                <a:t>, </a:t>
              </a:r>
              <a:r>
                <a:rPr lang="fr-FR" sz="1150" spc="-60" dirty="0">
                  <a:solidFill>
                    <a:schemeClr val="accent3">
                      <a:lumMod val="65000"/>
                      <a:lumOff val="35000"/>
                    </a:schemeClr>
                  </a:solidFill>
                  <a:latin typeface="Gilroy Bold" panose="00000800000000000000" pitchFamily="50" charset="0"/>
                </a:rPr>
                <a:t>d'esprit d'analyse </a:t>
              </a:r>
              <a:r>
                <a:rPr lang="fr-FR" sz="1150" spc="-60" dirty="0">
                  <a:solidFill>
                    <a:schemeClr val="accent3">
                      <a:lumMod val="50000"/>
                      <a:lumOff val="50000"/>
                    </a:schemeClr>
                  </a:solidFill>
                  <a:latin typeface="+mj-lt"/>
                </a:rPr>
                <a:t>et de </a:t>
              </a:r>
              <a:r>
                <a:rPr lang="fr-FR" sz="1150" spc="-60" dirty="0">
                  <a:solidFill>
                    <a:schemeClr val="accent3">
                      <a:lumMod val="65000"/>
                      <a:lumOff val="35000"/>
                    </a:schemeClr>
                  </a:solidFill>
                  <a:latin typeface="Gilroy Bold" panose="00000800000000000000" pitchFamily="50" charset="0"/>
                </a:rPr>
                <a:t>synthèse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disposez de connaissance sur des </a:t>
              </a:r>
              <a:r>
                <a:rPr lang="fr-FR" sz="1150" spc="-60" dirty="0">
                  <a:solidFill>
                    <a:schemeClr val="accent3">
                      <a:lumMod val="65000"/>
                      <a:lumOff val="35000"/>
                    </a:schemeClr>
                  </a:solidFill>
                  <a:latin typeface="Gilroy Bold" panose="00000800000000000000" pitchFamily="50" charset="0"/>
                </a:rPr>
                <a:t>outils de programmation</a:t>
              </a:r>
              <a:r>
                <a:rPr lang="fr-FR" sz="1150" spc="-60" dirty="0">
                  <a:solidFill>
                    <a:schemeClr val="accent3">
                      <a:lumMod val="50000"/>
                      <a:lumOff val="50000"/>
                    </a:schemeClr>
                  </a:solidFill>
                  <a:latin typeface="+mj-lt"/>
                </a:rPr>
                <a:t> ou de </a:t>
              </a:r>
              <a:r>
                <a:rPr lang="fr-FR" sz="1150" spc="-60" dirty="0">
                  <a:solidFill>
                    <a:schemeClr val="accent3">
                      <a:lumMod val="65000"/>
                      <a:lumOff val="35000"/>
                    </a:schemeClr>
                  </a:solidFill>
                  <a:latin typeface="Gilroy Bold" panose="00000800000000000000" pitchFamily="50" charset="0"/>
                </a:rPr>
                <a:t>requêtage</a:t>
              </a:r>
              <a:r>
                <a:rPr lang="fr-FR" sz="1150" spc="-60" dirty="0">
                  <a:solidFill>
                    <a:schemeClr val="accent3">
                      <a:lumMod val="50000"/>
                      <a:lumOff val="50000"/>
                    </a:schemeClr>
                  </a:solidFill>
                  <a:latin typeface="+mj-lt"/>
                </a:rPr>
                <a:t> tels que </a:t>
              </a:r>
              <a:r>
                <a:rPr lang="fr-FR" sz="1150" spc="-60" dirty="0">
                  <a:solidFill>
                    <a:schemeClr val="accent3">
                      <a:lumMod val="65000"/>
                      <a:lumOff val="35000"/>
                    </a:schemeClr>
                  </a:solidFill>
                  <a:latin typeface="Gilroy Bold" panose="00000800000000000000" pitchFamily="50" charset="0"/>
                </a:rPr>
                <a:t>VBA, Excel, SAS, BO, Python/C++.</a:t>
              </a: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6619254"/>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52948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291604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269440"/>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d’études actuarielles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1385466"/>
            <a:ext cx="7238484" cy="2531309"/>
            <a:chOff x="160595" y="2168559"/>
            <a:chExt cx="7238484" cy="2531309"/>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3545706"/>
              <a:ext cx="6677881" cy="1154162"/>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Participer à la production des comptes institutionnels et des </a:t>
              </a:r>
              <a:r>
                <a:rPr lang="fr-FR" sz="1150" spc="-60" dirty="0" err="1">
                  <a:solidFill>
                    <a:schemeClr val="accent4"/>
                  </a:solidFill>
                  <a:latin typeface="+mj-lt"/>
                </a:rPr>
                <a:t>reporting</a:t>
              </a:r>
              <a:r>
                <a:rPr lang="fr-FR" sz="1150" spc="-60" dirty="0">
                  <a:solidFill>
                    <a:schemeClr val="accent4"/>
                  </a:solidFill>
                  <a:latin typeface="+mj-lt"/>
                </a:rPr>
                <a:t> réglementaires en norme sociale et prudentielle.</a:t>
              </a:r>
            </a:p>
            <a:p>
              <a:pPr marL="171450" indent="-171450">
                <a:buFont typeface="Arial" panose="020B0604020202020204" pitchFamily="34" charset="0"/>
                <a:buChar char="•"/>
              </a:pPr>
              <a:r>
                <a:rPr lang="fr-FR" sz="1150" spc="-60" dirty="0">
                  <a:solidFill>
                    <a:schemeClr val="accent4"/>
                  </a:solidFill>
                  <a:latin typeface="+mj-lt"/>
                </a:rPr>
                <a:t>Calculer les engagements (provisions techniques) dans les comptes sociaux et prudentiels.</a:t>
              </a:r>
            </a:p>
            <a:p>
              <a:pPr marL="171450" indent="-171450">
                <a:buFont typeface="Arial" panose="020B0604020202020204" pitchFamily="34" charset="0"/>
                <a:buChar char="•"/>
              </a:pPr>
              <a:r>
                <a:rPr lang="fr-FR" sz="1150" spc="-60" dirty="0">
                  <a:solidFill>
                    <a:schemeClr val="accent4"/>
                  </a:solidFill>
                  <a:latin typeface="+mj-lt"/>
                </a:rPr>
                <a:t>Participer aux travaux en lien avec solvabilité II</a:t>
              </a:r>
            </a:p>
            <a:p>
              <a:pPr marL="171450" indent="-171450">
                <a:buFont typeface="Arial" panose="020B0604020202020204" pitchFamily="34" charset="0"/>
                <a:buChar char="•"/>
              </a:pPr>
              <a:r>
                <a:rPr lang="fr-FR" sz="1150" spc="-60" dirty="0">
                  <a:solidFill>
                    <a:schemeClr val="accent4"/>
                  </a:solidFill>
                  <a:latin typeface="+mj-lt"/>
                </a:rPr>
                <a:t>Rédiger de la documentation.</a:t>
              </a:r>
            </a:p>
            <a:p>
              <a:pPr marL="171450" indent="-171450">
                <a:buFont typeface="Arial" panose="020B0604020202020204" pitchFamily="34" charset="0"/>
                <a:buChar char="•"/>
              </a:pPr>
              <a:r>
                <a:rPr lang="fr-FR" sz="1150" spc="-60" dirty="0">
                  <a:solidFill>
                    <a:schemeClr val="accent4"/>
                  </a:solidFill>
                  <a:latin typeface="+mj-lt"/>
                </a:rPr>
                <a:t>Participer à l’amélioration des outils.</a:t>
              </a:r>
            </a:p>
            <a:p>
              <a:pPr marL="171450" indent="-171450">
                <a:buFont typeface="Arial" panose="020B0604020202020204" pitchFamily="34" charset="0"/>
                <a:buChar char="•"/>
              </a:pPr>
              <a:r>
                <a:rPr lang="fr-FR" sz="1150" spc="-60" dirty="0">
                  <a:solidFill>
                    <a:schemeClr val="accent4"/>
                  </a:solidFill>
                  <a:latin typeface="+mj-lt"/>
                </a:rPr>
                <a:t>Contribuer à la production d’éléments statistique à destination des assemblées générales ou des conseils.</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446276"/>
            </a:xfrm>
            <a:prstGeom prst="rect">
              <a:avLst/>
            </a:prstGeom>
            <a:noFill/>
          </p:spPr>
          <p:txBody>
            <a:bodyPr wrap="square">
              <a:spAutoFit/>
            </a:bodyPr>
            <a:lstStyle/>
            <a:p>
              <a:r>
                <a:rPr lang="fr-FR" sz="1150" spc="-60" dirty="0">
                  <a:solidFill>
                    <a:schemeClr val="accent4"/>
                  </a:solidFill>
                  <a:latin typeface="+mj-lt"/>
                </a:rPr>
                <a:t>L’Unité Relation Client et Suivi Technique de la Direction Financière recherche deux</a:t>
              </a:r>
            </a:p>
            <a:p>
              <a:r>
                <a:rPr lang="fr-FR" sz="1150" spc="-60" dirty="0">
                  <a:solidFill>
                    <a:schemeClr val="accent4"/>
                  </a:solidFill>
                  <a:latin typeface="+mj-lt"/>
                </a:rPr>
                <a:t>chargés d’études Actuarielles en alternance. Dans ce cadre vos missions seront :</a:t>
              </a: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4962709" y="8370242"/>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30066" y="4265786"/>
            <a:ext cx="7050171" cy="1761148"/>
            <a:chOff x="365179" y="4919955"/>
            <a:chExt cx="7050171" cy="1761148"/>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977191"/>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préparez un </a:t>
              </a:r>
              <a:r>
                <a:rPr lang="fr-FR" sz="1150" spc="-60" dirty="0">
                  <a:solidFill>
                    <a:schemeClr val="accent3">
                      <a:lumMod val="65000"/>
                      <a:lumOff val="35000"/>
                    </a:schemeClr>
                  </a:solidFill>
                  <a:latin typeface="Gilroy Bold" panose="00000800000000000000" pitchFamily="50" charset="0"/>
                </a:rPr>
                <a:t>Bac + 5 en Statistique, Actuariat, Ingénierie Financière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faites preuve de </a:t>
              </a:r>
              <a:r>
                <a:rPr lang="fr-FR" sz="1150" spc="-60" dirty="0">
                  <a:solidFill>
                    <a:schemeClr val="accent3">
                      <a:lumMod val="65000"/>
                      <a:lumOff val="35000"/>
                    </a:schemeClr>
                  </a:solidFill>
                  <a:latin typeface="Gilroy Bold" panose="00000800000000000000" pitchFamily="50" charset="0"/>
                </a:rPr>
                <a:t>rigueur</a:t>
              </a:r>
              <a:r>
                <a:rPr lang="fr-FR" sz="1150" spc="-60" dirty="0">
                  <a:solidFill>
                    <a:schemeClr val="accent3">
                      <a:lumMod val="50000"/>
                      <a:lumOff val="50000"/>
                    </a:schemeClr>
                  </a:solidFill>
                  <a:latin typeface="+mj-lt"/>
                </a:rPr>
                <a:t> et de </a:t>
              </a:r>
              <a:r>
                <a:rPr lang="fr-FR" sz="1150" spc="-60" dirty="0">
                  <a:solidFill>
                    <a:schemeClr val="accent3">
                      <a:lumMod val="65000"/>
                      <a:lumOff val="35000"/>
                    </a:schemeClr>
                  </a:solidFill>
                  <a:latin typeface="Gilroy Bold" panose="00000800000000000000" pitchFamily="50" charset="0"/>
                </a:rPr>
                <a:t>méthode</a:t>
              </a:r>
              <a:r>
                <a:rPr lang="fr-FR" sz="1150" spc="-60" dirty="0">
                  <a:solidFill>
                    <a:schemeClr val="accent3">
                      <a:lumMod val="50000"/>
                      <a:lumOff val="50000"/>
                    </a:schemeClr>
                  </a:solidFill>
                  <a:latin typeface="+mj-lt"/>
                </a:rPr>
                <a:t>, </a:t>
              </a:r>
              <a:r>
                <a:rPr lang="fr-FR" sz="1150" spc="-60" dirty="0">
                  <a:solidFill>
                    <a:schemeClr val="accent3">
                      <a:lumMod val="65000"/>
                      <a:lumOff val="35000"/>
                    </a:schemeClr>
                  </a:solidFill>
                  <a:latin typeface="Gilroy Bold" panose="00000800000000000000" pitchFamily="50" charset="0"/>
                </a:rPr>
                <a:t>d'esprit d'analyse </a:t>
              </a:r>
              <a:r>
                <a:rPr lang="fr-FR" sz="1150" spc="-60" dirty="0">
                  <a:solidFill>
                    <a:schemeClr val="accent3">
                      <a:lumMod val="50000"/>
                      <a:lumOff val="50000"/>
                    </a:schemeClr>
                  </a:solidFill>
                  <a:latin typeface="+mj-lt"/>
                </a:rPr>
                <a:t>et de </a:t>
              </a:r>
              <a:r>
                <a:rPr lang="fr-FR" sz="1150" spc="-60" dirty="0">
                  <a:solidFill>
                    <a:schemeClr val="accent3">
                      <a:lumMod val="65000"/>
                      <a:lumOff val="35000"/>
                    </a:schemeClr>
                  </a:solidFill>
                  <a:latin typeface="Gilroy Bold" panose="00000800000000000000" pitchFamily="50" charset="0"/>
                </a:rPr>
                <a:t>synthèse</a:t>
              </a:r>
              <a:r>
                <a:rPr lang="fr-FR" sz="1150" spc="-60" dirty="0">
                  <a:solidFill>
                    <a:schemeClr val="accent3">
                      <a:lumMod val="50000"/>
                      <a:lumOff val="50000"/>
                    </a:schemeClr>
                  </a:solidFill>
                  <a:latin typeface="+mj-lt"/>
                </a:rPr>
                <a:t>. Vous êtes à l’aise dans </a:t>
              </a:r>
              <a:r>
                <a:rPr lang="fr-FR" sz="1150" spc="-60" dirty="0">
                  <a:solidFill>
                    <a:schemeClr val="accent3">
                      <a:lumMod val="65000"/>
                      <a:lumOff val="35000"/>
                    </a:schemeClr>
                  </a:solidFill>
                  <a:latin typeface="Gilroy Bold" panose="00000800000000000000" pitchFamily="50" charset="0"/>
                </a:rPr>
                <a:t>l’expression écrite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disposez de connaissance sur des </a:t>
              </a:r>
              <a:r>
                <a:rPr lang="fr-FR" sz="1150" spc="-60" dirty="0">
                  <a:solidFill>
                    <a:schemeClr val="accent3">
                      <a:lumMod val="65000"/>
                      <a:lumOff val="35000"/>
                    </a:schemeClr>
                  </a:solidFill>
                  <a:latin typeface="Gilroy Bold" panose="00000800000000000000" pitchFamily="50" charset="0"/>
                </a:rPr>
                <a:t>outils de programmation ou de requêtage</a:t>
              </a:r>
              <a:r>
                <a:rPr lang="fr-FR" sz="1150" spc="-60" dirty="0">
                  <a:solidFill>
                    <a:schemeClr val="accent3">
                      <a:lumMod val="50000"/>
                      <a:lumOff val="50000"/>
                    </a:schemeClr>
                  </a:solidFill>
                  <a:latin typeface="+mj-lt"/>
                </a:rPr>
                <a:t> tels que </a:t>
              </a:r>
              <a:r>
                <a:rPr lang="fr-FR" sz="1150" spc="-60" dirty="0">
                  <a:solidFill>
                    <a:schemeClr val="accent3">
                      <a:lumMod val="65000"/>
                      <a:lumOff val="35000"/>
                    </a:schemeClr>
                  </a:solidFill>
                  <a:latin typeface="Gilroy Bold" panose="00000800000000000000" pitchFamily="50" charset="0"/>
                </a:rPr>
                <a:t>VBA, Excel, SAS, BO, Python/C++.</a:t>
              </a: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6403230"/>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52948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3895905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449362"/>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d’études actuarielles</a:t>
            </a:r>
          </a:p>
          <a:p>
            <a:pPr algn="ctr">
              <a:lnSpc>
                <a:spcPct val="100000"/>
              </a:lnSpc>
            </a:pPr>
            <a:r>
              <a:rPr lang="fr-FR" sz="3200" b="1" dirty="0">
                <a:latin typeface="Gilroy Black" panose="00000A00000000000000" pitchFamily="50" charset="0"/>
              </a:rPr>
              <a:t> DATA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1773529"/>
            <a:ext cx="7238484" cy="3593138"/>
            <a:chOff x="160595" y="2168559"/>
            <a:chExt cx="7238484" cy="3593138"/>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3545706"/>
              <a:ext cx="6677881" cy="2215991"/>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En lien avec le projet d’infocentre du groupe, vous participer à la rédaction des expressions de besoins en lien avec les métiers et aux recettes associées.</a:t>
              </a:r>
            </a:p>
            <a:p>
              <a:pPr marL="171450" indent="-171450">
                <a:buFont typeface="Arial" panose="020B0604020202020204" pitchFamily="34" charset="0"/>
                <a:buChar char="•"/>
              </a:pPr>
              <a:r>
                <a:rPr lang="fr-FR" sz="1150" spc="-60" dirty="0">
                  <a:solidFill>
                    <a:schemeClr val="accent4"/>
                  </a:solidFill>
                  <a:latin typeface="+mj-lt"/>
                </a:rPr>
                <a:t>Vous gérez les évolutions en lien avec les données techniques et financières de la Data Platform et la mise à disposition de ses données.</a:t>
              </a:r>
            </a:p>
            <a:p>
              <a:pPr marL="171450" indent="-171450">
                <a:buFont typeface="Arial" panose="020B0604020202020204" pitchFamily="34" charset="0"/>
                <a:buChar char="•"/>
              </a:pPr>
              <a:r>
                <a:rPr lang="fr-FR" sz="1150" spc="-60" dirty="0">
                  <a:solidFill>
                    <a:schemeClr val="accent4"/>
                  </a:solidFill>
                  <a:latin typeface="+mj-lt"/>
                </a:rPr>
                <a:t>Vous pourrez être l’interlocuteur des autres directions sur les projets data et en particulier de la DSI.</a:t>
              </a:r>
            </a:p>
            <a:p>
              <a:pPr marL="171450" indent="-171450">
                <a:buFont typeface="Arial" panose="020B0604020202020204" pitchFamily="34" charset="0"/>
                <a:buChar char="•"/>
              </a:pPr>
              <a:r>
                <a:rPr lang="fr-FR" sz="1150" spc="-60" dirty="0">
                  <a:solidFill>
                    <a:schemeClr val="accent4"/>
                  </a:solidFill>
                  <a:latin typeface="+mj-lt"/>
                </a:rPr>
                <a:t>Vous accompagnez progressivement la direction financière dans l’analyse de données, dans la mise en place la mise à jour de tableaux de bord, la formation des utilisateurs.</a:t>
              </a:r>
            </a:p>
            <a:p>
              <a:endParaRPr lang="fr-FR" sz="1150" spc="-60" dirty="0">
                <a:solidFill>
                  <a:schemeClr val="accent4"/>
                </a:solidFill>
                <a:latin typeface="+mj-lt"/>
              </a:endParaRPr>
            </a:p>
            <a:p>
              <a:r>
                <a:rPr lang="fr-FR" sz="1150" spc="-60" dirty="0">
                  <a:solidFill>
                    <a:schemeClr val="accent4"/>
                  </a:solidFill>
                  <a:latin typeface="+mj-lt"/>
                </a:rPr>
                <a:t>Vous participez notamment à la production :</a:t>
              </a:r>
            </a:p>
            <a:p>
              <a:pPr marL="171450" indent="-171450">
                <a:buFont typeface="Arial" panose="020B0604020202020204" pitchFamily="34" charset="0"/>
                <a:buChar char="•"/>
              </a:pPr>
              <a:r>
                <a:rPr lang="fr-FR" sz="1150" spc="-60" dirty="0">
                  <a:solidFill>
                    <a:schemeClr val="accent4"/>
                  </a:solidFill>
                  <a:latin typeface="+mj-lt"/>
                </a:rPr>
                <a:t>de </a:t>
              </a:r>
              <a:r>
                <a:rPr lang="fr-FR" sz="1150" spc="-60" dirty="0" err="1">
                  <a:solidFill>
                    <a:schemeClr val="accent4"/>
                  </a:solidFill>
                  <a:latin typeface="+mj-lt"/>
                </a:rPr>
                <a:t>reporting</a:t>
              </a:r>
              <a:r>
                <a:rPr lang="fr-FR" sz="1150" spc="-60" dirty="0">
                  <a:solidFill>
                    <a:schemeClr val="accent4"/>
                  </a:solidFill>
                  <a:latin typeface="+mj-lt"/>
                </a:rPr>
                <a:t> de pilotage (prévisionnel),</a:t>
              </a:r>
            </a:p>
            <a:p>
              <a:pPr marL="171450" indent="-171450">
                <a:buFont typeface="Arial" panose="020B0604020202020204" pitchFamily="34" charset="0"/>
                <a:buChar char="•"/>
              </a:pPr>
              <a:r>
                <a:rPr lang="fr-FR" sz="1150" spc="-60" dirty="0">
                  <a:solidFill>
                    <a:schemeClr val="accent4"/>
                  </a:solidFill>
                  <a:latin typeface="+mj-lt"/>
                </a:rPr>
                <a:t>de la revue des données,</a:t>
              </a:r>
            </a:p>
            <a:p>
              <a:pPr marL="171450" indent="-171450">
                <a:buFont typeface="Arial" panose="020B0604020202020204" pitchFamily="34" charset="0"/>
                <a:buChar char="•"/>
              </a:pPr>
              <a:r>
                <a:rPr lang="fr-FR" sz="1150" spc="-60" dirty="0">
                  <a:solidFill>
                    <a:schemeClr val="accent4"/>
                  </a:solidFill>
                  <a:latin typeface="+mj-lt"/>
                </a:rPr>
                <a:t>d’analyse des risques sous-jacents en collaboration avec les experts (actuariat, investissement, comptabilité, gestion).</a:t>
              </a:r>
            </a:p>
            <a:p>
              <a:pPr marL="171450" indent="-171450">
                <a:buFont typeface="Arial" panose="020B0604020202020204" pitchFamily="34" charset="0"/>
                <a:buChar char="•"/>
              </a:pPr>
              <a:r>
                <a:rPr lang="fr-FR" sz="1150" spc="-60" dirty="0">
                  <a:solidFill>
                    <a:schemeClr val="accent4"/>
                  </a:solidFill>
                  <a:latin typeface="+mj-lt"/>
                </a:rPr>
                <a:t>Vous vous assurez de la documentation et des livraisons aux utilisateurs (données utilisées, indice de qualité, l’analyse des évolutions, …)</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446276"/>
            </a:xfrm>
            <a:prstGeom prst="rect">
              <a:avLst/>
            </a:prstGeom>
            <a:noFill/>
          </p:spPr>
          <p:txBody>
            <a:bodyPr wrap="square">
              <a:spAutoFit/>
            </a:bodyPr>
            <a:lstStyle/>
            <a:p>
              <a:r>
                <a:rPr lang="fr-FR" sz="1150" spc="-60" dirty="0">
                  <a:solidFill>
                    <a:schemeClr val="accent4"/>
                  </a:solidFill>
                  <a:latin typeface="+mj-lt"/>
                </a:rPr>
                <a:t>Au sein de l’unité Data et Pilotage Assurantiel vos principales missions seront en appui</a:t>
              </a:r>
            </a:p>
            <a:p>
              <a:r>
                <a:rPr lang="fr-FR" sz="1150" spc="-60" dirty="0">
                  <a:solidFill>
                    <a:schemeClr val="accent4"/>
                  </a:solidFill>
                  <a:latin typeface="+mj-lt"/>
                </a:rPr>
                <a:t>des équipes :</a:t>
              </a: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601110"/>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48908" y="5273898"/>
            <a:ext cx="7050171" cy="1761148"/>
            <a:chOff x="365179" y="4919955"/>
            <a:chExt cx="7050171" cy="1761148"/>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977191"/>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De </a:t>
              </a:r>
              <a:r>
                <a:rPr lang="fr-FR" sz="1150" spc="-60" dirty="0">
                  <a:solidFill>
                    <a:schemeClr val="accent3">
                      <a:lumMod val="65000"/>
                      <a:lumOff val="35000"/>
                    </a:schemeClr>
                  </a:solidFill>
                  <a:latin typeface="Gilroy Bold" panose="00000800000000000000" pitchFamily="50" charset="0"/>
                </a:rPr>
                <a:t>formation supérieure </a:t>
              </a:r>
              <a:r>
                <a:rPr lang="fr-FR" sz="1150" spc="-60" dirty="0">
                  <a:solidFill>
                    <a:schemeClr val="accent3">
                      <a:lumMod val="50000"/>
                      <a:lumOff val="50000"/>
                    </a:schemeClr>
                  </a:solidFill>
                  <a:latin typeface="+mj-lt"/>
                </a:rPr>
                <a:t>en </a:t>
              </a:r>
              <a:r>
                <a:rPr lang="fr-FR" sz="1150" spc="-60" dirty="0">
                  <a:solidFill>
                    <a:schemeClr val="accent3">
                      <a:lumMod val="65000"/>
                      <a:lumOff val="35000"/>
                    </a:schemeClr>
                  </a:solidFill>
                  <a:latin typeface="Gilroy Bold" panose="00000800000000000000" pitchFamily="50" charset="0"/>
                </a:rPr>
                <a:t>statistique et informatique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êtes </a:t>
              </a:r>
              <a:r>
                <a:rPr lang="fr-FR" sz="1150" spc="-60" dirty="0">
                  <a:solidFill>
                    <a:schemeClr val="accent3">
                      <a:lumMod val="65000"/>
                      <a:lumOff val="35000"/>
                    </a:schemeClr>
                  </a:solidFill>
                  <a:latin typeface="Gilroy Bold" panose="00000800000000000000" pitchFamily="50" charset="0"/>
                </a:rPr>
                <a:t>rigoureux</a:t>
              </a:r>
              <a:r>
                <a:rPr lang="fr-FR" sz="1150" spc="-60" dirty="0">
                  <a:solidFill>
                    <a:schemeClr val="accent3">
                      <a:lumMod val="50000"/>
                      <a:lumOff val="50000"/>
                    </a:schemeClr>
                  </a:solidFill>
                  <a:latin typeface="+mj-lt"/>
                </a:rPr>
                <a:t>, </a:t>
              </a:r>
              <a:r>
                <a:rPr lang="fr-FR" sz="1150" spc="-60" dirty="0">
                  <a:solidFill>
                    <a:schemeClr val="accent3">
                      <a:lumMod val="65000"/>
                      <a:lumOff val="35000"/>
                    </a:schemeClr>
                  </a:solidFill>
                  <a:latin typeface="Gilroy Bold" panose="00000800000000000000" pitchFamily="50" charset="0"/>
                </a:rPr>
                <a:t>autonome </a:t>
              </a:r>
              <a:r>
                <a:rPr lang="fr-FR" sz="1150" spc="-60" dirty="0">
                  <a:solidFill>
                    <a:schemeClr val="accent3">
                      <a:lumMod val="50000"/>
                      <a:lumOff val="50000"/>
                    </a:schemeClr>
                  </a:solidFill>
                  <a:latin typeface="+mj-lt"/>
                </a:rPr>
                <a:t>et </a:t>
              </a:r>
              <a:r>
                <a:rPr lang="fr-FR" sz="1150" spc="-60" dirty="0">
                  <a:solidFill>
                    <a:schemeClr val="accent3">
                      <a:lumMod val="65000"/>
                      <a:lumOff val="35000"/>
                    </a:schemeClr>
                  </a:solidFill>
                  <a:latin typeface="Gilroy Bold" panose="00000800000000000000" pitchFamily="50" charset="0"/>
                </a:rPr>
                <a:t>force de proposition</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connaissez le </a:t>
              </a:r>
              <a:r>
                <a:rPr lang="fr-FR" sz="1150" spc="-60" dirty="0">
                  <a:solidFill>
                    <a:schemeClr val="accent3">
                      <a:lumMod val="65000"/>
                      <a:lumOff val="35000"/>
                    </a:schemeClr>
                  </a:solidFill>
                  <a:latin typeface="Gilroy Bold" panose="00000800000000000000" pitchFamily="50" charset="0"/>
                </a:rPr>
                <a:t>mode agile </a:t>
              </a:r>
              <a:r>
                <a:rPr lang="fr-FR" sz="1150" spc="-60" dirty="0">
                  <a:solidFill>
                    <a:schemeClr val="accent3">
                      <a:lumMod val="50000"/>
                      <a:lumOff val="50000"/>
                    </a:schemeClr>
                  </a:solidFill>
                  <a:latin typeface="+mj-lt"/>
                </a:rPr>
                <a:t>dans un process de transformation du Groupe AGRICA.</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faites preuve de </a:t>
              </a:r>
              <a:r>
                <a:rPr lang="fr-FR" sz="1150" spc="-60" dirty="0">
                  <a:solidFill>
                    <a:schemeClr val="accent3">
                      <a:lumMod val="65000"/>
                      <a:lumOff val="35000"/>
                    </a:schemeClr>
                  </a:solidFill>
                  <a:latin typeface="Gilroy Bold" panose="00000800000000000000" pitchFamily="50" charset="0"/>
                </a:rPr>
                <a:t>dynamisme </a:t>
              </a:r>
              <a:r>
                <a:rPr lang="fr-FR" sz="1150" spc="-60" dirty="0">
                  <a:solidFill>
                    <a:schemeClr val="accent3">
                      <a:lumMod val="50000"/>
                      <a:lumOff val="50000"/>
                    </a:schemeClr>
                  </a:solidFill>
                  <a:latin typeface="+mj-lt"/>
                </a:rPr>
                <a:t>et d'un </a:t>
              </a:r>
              <a:r>
                <a:rPr lang="fr-FR" sz="1150" spc="-60" dirty="0">
                  <a:solidFill>
                    <a:schemeClr val="accent3">
                      <a:lumMod val="65000"/>
                      <a:lumOff val="35000"/>
                    </a:schemeClr>
                  </a:solidFill>
                  <a:latin typeface="Gilroy Bold" panose="00000800000000000000" pitchFamily="50" charset="0"/>
                </a:rPr>
                <a:t>fort esprit collaboratif</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avez une appétence pour les sujets liées à la </a:t>
              </a:r>
              <a:r>
                <a:rPr lang="fr-FR" sz="1150" spc="-60" dirty="0">
                  <a:solidFill>
                    <a:schemeClr val="accent3">
                      <a:lumMod val="65000"/>
                      <a:lumOff val="35000"/>
                    </a:schemeClr>
                  </a:solidFill>
                  <a:latin typeface="Gilroy Bold" panose="00000800000000000000" pitchFamily="50" charset="0"/>
                </a:rPr>
                <a:t>Data</a:t>
              </a:r>
              <a:r>
                <a:rPr lang="fr-FR" sz="1150" spc="-60" dirty="0">
                  <a:solidFill>
                    <a:schemeClr val="accent3">
                      <a:lumMod val="50000"/>
                      <a:lumOff val="50000"/>
                    </a:schemeClr>
                  </a:solidFill>
                  <a:latin typeface="+mj-lt"/>
                </a:rPr>
                <a:t> et la </a:t>
              </a:r>
              <a:r>
                <a:rPr lang="fr-FR" sz="1150" spc="-60" dirty="0">
                  <a:solidFill>
                    <a:schemeClr val="accent3">
                      <a:lumMod val="65000"/>
                      <a:lumOff val="35000"/>
                    </a:schemeClr>
                  </a:solidFill>
                  <a:latin typeface="Gilroy Bold" panose="00000800000000000000" pitchFamily="50" charset="0"/>
                </a:rPr>
                <a:t>Data </a:t>
              </a:r>
              <a:r>
                <a:rPr lang="fr-FR" sz="1150" spc="-60" dirty="0" err="1">
                  <a:solidFill>
                    <a:schemeClr val="accent3">
                      <a:lumMod val="65000"/>
                      <a:lumOff val="35000"/>
                    </a:schemeClr>
                  </a:solidFill>
                  <a:latin typeface="Gilroy Bold" panose="00000800000000000000" pitchFamily="50" charset="0"/>
                </a:rPr>
                <a:t>Visualization</a:t>
              </a:r>
              <a:r>
                <a:rPr lang="fr-FR" sz="1150" spc="-60" dirty="0">
                  <a:solidFill>
                    <a:schemeClr val="accent3">
                      <a:lumMod val="50000"/>
                      <a:lumOff val="50000"/>
                    </a:schemeClr>
                  </a:solidFill>
                  <a:latin typeface="+mj-lt"/>
                </a:rPr>
                <a:t>.</a:t>
              </a: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7051302"/>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52948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3533970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618307"/>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Assistant </a:t>
            </a:r>
          </a:p>
          <a:p>
            <a:pPr algn="ctr">
              <a:lnSpc>
                <a:spcPct val="100000"/>
              </a:lnSpc>
            </a:pPr>
            <a:r>
              <a:rPr lang="fr-FR" sz="3200" b="1" dirty="0">
                <a:latin typeface="Gilroy Black" panose="00000A00000000000000" pitchFamily="50" charset="0"/>
              </a:rPr>
              <a:t>administrateur </a:t>
            </a:r>
          </a:p>
          <a:p>
            <a:pPr algn="ctr">
              <a:lnSpc>
                <a:spcPct val="100000"/>
              </a:lnSpc>
            </a:pPr>
            <a:r>
              <a:rPr lang="fr-FR" sz="3200" b="1" dirty="0">
                <a:latin typeface="Gilroy Black" panose="00000A00000000000000" pitchFamily="50" charset="0"/>
              </a:rPr>
              <a:t>infrastructures</a:t>
            </a:r>
          </a:p>
          <a:p>
            <a:pPr algn="ctr">
              <a:lnSpc>
                <a:spcPct val="100000"/>
              </a:lnSpc>
            </a:pPr>
            <a:r>
              <a:rPr lang="fr-FR" sz="3200" b="1" dirty="0">
                <a:latin typeface="Gilroy Black" panose="00000A00000000000000" pitchFamily="50" charset="0"/>
              </a:rPr>
              <a:t> et outils systèmes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2184816"/>
            <a:ext cx="7238484" cy="3422264"/>
            <a:chOff x="160595" y="2168559"/>
            <a:chExt cx="7238484" cy="3422264"/>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3905746"/>
              <a:ext cx="6677881" cy="16850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Participer au maintien en conditions opérationnelles du système d’information.</a:t>
              </a:r>
            </a:p>
            <a:p>
              <a:pPr marL="171450" indent="-171450">
                <a:buFont typeface="Arial" panose="020B0604020202020204" pitchFamily="34" charset="0"/>
                <a:buChar char="•"/>
              </a:pPr>
              <a:r>
                <a:rPr lang="fr-FR" sz="1150" spc="-60" dirty="0">
                  <a:solidFill>
                    <a:schemeClr val="accent4"/>
                  </a:solidFill>
                  <a:latin typeface="+mj-lt"/>
                </a:rPr>
                <a:t>Participer à l’évolution des infrastructures : serveurs, stockage, sécurité.</a:t>
              </a:r>
            </a:p>
            <a:p>
              <a:pPr marL="171450" indent="-171450">
                <a:buFont typeface="Arial" panose="020B0604020202020204" pitchFamily="34" charset="0"/>
                <a:buChar char="•"/>
              </a:pPr>
              <a:r>
                <a:rPr lang="fr-FR" sz="1150" spc="-60" dirty="0">
                  <a:solidFill>
                    <a:schemeClr val="accent4"/>
                  </a:solidFill>
                  <a:latin typeface="+mj-lt"/>
                </a:rPr>
                <a:t>Participer à la mise en place et la gestion des outils de sécurité informatique (EDR, Bastion, SOC, …)</a:t>
              </a:r>
            </a:p>
            <a:p>
              <a:pPr marL="171450" indent="-171450">
                <a:buFont typeface="Arial" panose="020B0604020202020204" pitchFamily="34" charset="0"/>
                <a:buChar char="•"/>
              </a:pPr>
              <a:r>
                <a:rPr lang="fr-FR" sz="1150" spc="-60" dirty="0">
                  <a:solidFill>
                    <a:schemeClr val="accent4"/>
                  </a:solidFill>
                  <a:latin typeface="+mj-lt"/>
                </a:rPr>
                <a:t>Participer à l’évolution du SI en mettant en place des scripts d’automatisation des tâches</a:t>
              </a:r>
            </a:p>
            <a:p>
              <a:pPr marL="171450" indent="-171450">
                <a:buFont typeface="Arial" panose="020B0604020202020204" pitchFamily="34" charset="0"/>
                <a:buChar char="•"/>
              </a:pPr>
              <a:r>
                <a:rPr lang="fr-FR" sz="1150" spc="-60" dirty="0">
                  <a:solidFill>
                    <a:schemeClr val="accent4"/>
                  </a:solidFill>
                  <a:latin typeface="+mj-lt"/>
                </a:rPr>
                <a:t>Déployer et maintenir à jour les systèmes Windows Serveur et Linux RHEL, en environnement virtualisé</a:t>
              </a:r>
            </a:p>
            <a:p>
              <a:pPr marL="171450" indent="-171450">
                <a:buFont typeface="Arial" panose="020B0604020202020204" pitchFamily="34" charset="0"/>
                <a:buChar char="•"/>
              </a:pPr>
              <a:r>
                <a:rPr lang="fr-FR" sz="1150" spc="-60" dirty="0">
                  <a:solidFill>
                    <a:schemeClr val="accent4"/>
                  </a:solidFill>
                  <a:latin typeface="+mj-lt"/>
                </a:rPr>
                <a:t>Mener à bien des projets ponctuels de façon autonome</a:t>
              </a: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800219"/>
            </a:xfrm>
            <a:prstGeom prst="rect">
              <a:avLst/>
            </a:prstGeom>
            <a:noFill/>
          </p:spPr>
          <p:txBody>
            <a:bodyPr wrap="square">
              <a:spAutoFit/>
            </a:bodyPr>
            <a:lstStyle/>
            <a:p>
              <a:r>
                <a:rPr lang="fr-FR" sz="1150" spc="-60" dirty="0">
                  <a:solidFill>
                    <a:schemeClr val="accent4"/>
                  </a:solidFill>
                  <a:latin typeface="+mj-lt"/>
                </a:rPr>
                <a:t>Vous serez intégré un sein d’une équipe mixte composée de 7 administrateurs expérimentés, en charge des projets d’infrastructure, de MCO du SI et des mises en productions applicatives.</a:t>
              </a:r>
            </a:p>
            <a:p>
              <a:endParaRPr lang="fr-FR" sz="1150" spc="-60" dirty="0">
                <a:solidFill>
                  <a:schemeClr val="accent4"/>
                </a:solidFill>
                <a:latin typeface="+mj-lt"/>
              </a:endParaRPr>
            </a:p>
            <a:p>
              <a:r>
                <a:rPr lang="fr-FR" sz="1150" spc="-60" dirty="0">
                  <a:solidFill>
                    <a:schemeClr val="accent4"/>
                  </a:solidFill>
                  <a:latin typeface="+mj-lt"/>
                </a:rPr>
                <a:t>Votre rôle sera de :</a:t>
              </a: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601110"/>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48908" y="5168934"/>
            <a:ext cx="7050171" cy="1938119"/>
            <a:chOff x="365179" y="4919955"/>
            <a:chExt cx="7050171" cy="1938119"/>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1154162"/>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préparez une formation </a:t>
              </a:r>
              <a:r>
                <a:rPr lang="fr-FR" sz="1150" spc="-60" dirty="0">
                  <a:solidFill>
                    <a:schemeClr val="accent3">
                      <a:lumMod val="65000"/>
                      <a:lumOff val="35000"/>
                    </a:schemeClr>
                  </a:solidFill>
                  <a:latin typeface="Gilroy Bold" panose="00000800000000000000" pitchFamily="50" charset="0"/>
                </a:rPr>
                <a:t>Bac + 4/5 </a:t>
              </a:r>
              <a:r>
                <a:rPr lang="fr-FR" sz="1150" spc="-60" dirty="0">
                  <a:solidFill>
                    <a:schemeClr val="accent3">
                      <a:lumMod val="50000"/>
                      <a:lumOff val="50000"/>
                    </a:schemeClr>
                  </a:solidFill>
                  <a:latin typeface="+mj-lt"/>
                </a:rPr>
                <a:t>en </a:t>
              </a:r>
              <a:r>
                <a:rPr lang="fr-FR" sz="1150" spc="-60" dirty="0">
                  <a:solidFill>
                    <a:schemeClr val="accent3">
                      <a:lumMod val="65000"/>
                      <a:lumOff val="35000"/>
                    </a:schemeClr>
                  </a:solidFill>
                  <a:latin typeface="Gilroy Bold" panose="00000800000000000000" pitchFamily="50" charset="0"/>
                </a:rPr>
                <a:t>Informatique (Master ou école d’ingénieur).</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Compétences techniques : connaissance </a:t>
              </a:r>
              <a:r>
                <a:rPr lang="fr-FR" sz="1150" spc="-60" dirty="0">
                  <a:solidFill>
                    <a:schemeClr val="accent3">
                      <a:lumMod val="65000"/>
                      <a:lumOff val="35000"/>
                    </a:schemeClr>
                  </a:solidFill>
                  <a:latin typeface="Gilroy Bold" panose="00000800000000000000" pitchFamily="50" charset="0"/>
                </a:rPr>
                <a:t>Windows Server et Linux</a:t>
              </a:r>
              <a:r>
                <a:rPr lang="fr-FR" sz="1150" spc="-60" dirty="0">
                  <a:solidFill>
                    <a:schemeClr val="accent3">
                      <a:lumMod val="50000"/>
                      <a:lumOff val="50000"/>
                    </a:schemeClr>
                  </a:solidFill>
                  <a:latin typeface="+mj-lt"/>
                </a:rPr>
                <a:t>, et idéalement connaissance de </a:t>
              </a:r>
              <a:r>
                <a:rPr lang="fr-FR" sz="1150" spc="-60" dirty="0" err="1">
                  <a:solidFill>
                    <a:schemeClr val="accent3">
                      <a:lumMod val="65000"/>
                      <a:lumOff val="35000"/>
                    </a:schemeClr>
                  </a:solidFill>
                  <a:latin typeface="Gilroy Bold" panose="00000800000000000000" pitchFamily="50" charset="0"/>
                </a:rPr>
                <a:t>Vmware</a:t>
              </a:r>
              <a:r>
                <a:rPr lang="fr-FR" sz="1150" spc="-60" dirty="0">
                  <a:solidFill>
                    <a:schemeClr val="accent3">
                      <a:lumMod val="65000"/>
                      <a:lumOff val="35000"/>
                    </a:schemeClr>
                  </a:solidFill>
                  <a:latin typeface="Gilroy Bold" panose="00000800000000000000" pitchFamily="50" charset="0"/>
                </a:rPr>
                <a:t>, notion de stockage et de réseau SAN</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Très motivé, vous faites preuve de </a:t>
              </a:r>
              <a:r>
                <a:rPr lang="fr-FR" sz="1150" spc="-60" dirty="0">
                  <a:solidFill>
                    <a:schemeClr val="accent3">
                      <a:lumMod val="65000"/>
                      <a:lumOff val="35000"/>
                    </a:schemeClr>
                  </a:solidFill>
                  <a:latin typeface="Gilroy Bold" panose="00000800000000000000" pitchFamily="50" charset="0"/>
                </a:rPr>
                <a:t>rigueur</a:t>
              </a:r>
              <a:r>
                <a:rPr lang="fr-FR" sz="1150" spc="-60" dirty="0">
                  <a:solidFill>
                    <a:schemeClr val="accent3">
                      <a:lumMod val="50000"/>
                      <a:lumOff val="50000"/>
                    </a:schemeClr>
                  </a:solidFill>
                  <a:latin typeface="+mj-lt"/>
                </a:rPr>
                <a:t> et </a:t>
              </a:r>
              <a:r>
                <a:rPr lang="fr-FR" sz="1150" spc="-60" dirty="0">
                  <a:solidFill>
                    <a:schemeClr val="accent3">
                      <a:lumMod val="65000"/>
                      <a:lumOff val="35000"/>
                    </a:schemeClr>
                  </a:solidFill>
                  <a:latin typeface="Gilroy Bold" panose="00000800000000000000" pitchFamily="50" charset="0"/>
                </a:rPr>
                <a:t>d’organisation</a:t>
              </a:r>
              <a:r>
                <a:rPr lang="fr-FR" sz="1150" spc="-60" dirty="0">
                  <a:solidFill>
                    <a:schemeClr val="accent3">
                      <a:lumMod val="50000"/>
                      <a:lumOff val="50000"/>
                    </a:schemeClr>
                  </a:solidFill>
                  <a:latin typeface="+mj-lt"/>
                </a:rPr>
                <a:t>. Votre </a:t>
              </a:r>
              <a:r>
                <a:rPr lang="fr-FR" sz="1150" spc="-60" dirty="0">
                  <a:solidFill>
                    <a:schemeClr val="accent3">
                      <a:lumMod val="65000"/>
                      <a:lumOff val="35000"/>
                    </a:schemeClr>
                  </a:solidFill>
                  <a:latin typeface="Gilroy Bold" panose="00000800000000000000" pitchFamily="50" charset="0"/>
                </a:rPr>
                <a:t>aisance relationnelle</a:t>
              </a:r>
              <a:r>
                <a:rPr lang="fr-FR" sz="1150" spc="-60" dirty="0">
                  <a:solidFill>
                    <a:schemeClr val="accent3">
                      <a:lumMod val="50000"/>
                      <a:lumOff val="50000"/>
                    </a:schemeClr>
                  </a:solidFill>
                  <a:latin typeface="+mj-lt"/>
                </a:rPr>
                <a:t>, votre </a:t>
              </a:r>
              <a:r>
                <a:rPr lang="fr-FR" sz="1150" spc="-60" dirty="0">
                  <a:solidFill>
                    <a:schemeClr val="accent3">
                      <a:lumMod val="65000"/>
                      <a:lumOff val="35000"/>
                    </a:schemeClr>
                  </a:solidFill>
                  <a:latin typeface="Gilroy Bold" panose="00000800000000000000" pitchFamily="50" charset="0"/>
                </a:rPr>
                <a:t>adaptabilité</a:t>
              </a:r>
              <a:r>
                <a:rPr lang="fr-FR" sz="1150" spc="-60" dirty="0">
                  <a:solidFill>
                    <a:schemeClr val="accent3">
                      <a:lumMod val="50000"/>
                      <a:lumOff val="50000"/>
                    </a:schemeClr>
                  </a:solidFill>
                  <a:latin typeface="+mj-lt"/>
                </a:rPr>
                <a:t> ainsi que votre </a:t>
              </a:r>
              <a:r>
                <a:rPr lang="fr-FR" sz="1150" spc="-60" dirty="0">
                  <a:solidFill>
                    <a:schemeClr val="accent3">
                      <a:lumMod val="65000"/>
                      <a:lumOff val="35000"/>
                    </a:schemeClr>
                  </a:solidFill>
                  <a:latin typeface="Gilroy Bold" panose="00000800000000000000" pitchFamily="50" charset="0"/>
                </a:rPr>
                <a:t>sens du travail en équipe </a:t>
              </a:r>
              <a:r>
                <a:rPr lang="fr-FR" sz="1150" spc="-60" dirty="0">
                  <a:solidFill>
                    <a:schemeClr val="accent3">
                      <a:lumMod val="50000"/>
                      <a:lumOff val="50000"/>
                    </a:schemeClr>
                  </a:solidFill>
                  <a:latin typeface="+mj-lt"/>
                </a:rPr>
                <a:t>sont essentielles.</a:t>
              </a: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Contrat en alternance </a:t>
              </a:r>
              <a:r>
                <a:rPr lang="fr-FR" sz="1150" spc="-60" dirty="0">
                  <a:solidFill>
                    <a:schemeClr val="accent3">
                      <a:lumMod val="65000"/>
                      <a:lumOff val="35000"/>
                    </a:schemeClr>
                  </a:solidFill>
                  <a:latin typeface="Gilroy Bold" panose="00000800000000000000" pitchFamily="50" charset="0"/>
                </a:rPr>
                <a:t>d’un ou deux ans.</a:t>
              </a:r>
              <a:endParaRPr lang="fr-FR" sz="1150" spc="-60" dirty="0">
                <a:solidFill>
                  <a:schemeClr val="accent3">
                    <a:lumMod val="50000"/>
                    <a:lumOff val="50000"/>
                  </a:schemeClr>
                </a:solidFill>
                <a:latin typeface="+mj-lt"/>
              </a:endParaRP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7051302"/>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6079882" y="2225815"/>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68019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522350" y="269440"/>
            <a:ext cx="8604373"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De clientèle (H/F)</a:t>
            </a:r>
          </a:p>
        </p:txBody>
      </p:sp>
      <p:grpSp>
        <p:nvGrpSpPr>
          <p:cNvPr id="21" name="Groupe 20">
            <a:extLst>
              <a:ext uri="{FF2B5EF4-FFF2-40B4-BE49-F238E27FC236}">
                <a16:creationId xmlns:a16="http://schemas.microsoft.com/office/drawing/2014/main" id="{F94670BD-B17F-0CAB-9931-42D7B515AB43}"/>
              </a:ext>
            </a:extLst>
          </p:cNvPr>
          <p:cNvGrpSpPr/>
          <p:nvPr/>
        </p:nvGrpSpPr>
        <p:grpSpPr>
          <a:xfrm>
            <a:off x="160595" y="1385466"/>
            <a:ext cx="7238484" cy="3003574"/>
            <a:chOff x="160595" y="2168559"/>
            <a:chExt cx="7238484" cy="3003574"/>
          </a:xfrm>
        </p:grpSpPr>
        <p:sp>
          <p:nvSpPr>
            <p:cNvPr id="18" name="ZoneTexte 17">
              <a:extLst>
                <a:ext uri="{FF2B5EF4-FFF2-40B4-BE49-F238E27FC236}">
                  <a16:creationId xmlns:a16="http://schemas.microsoft.com/office/drawing/2014/main" id="{0D5CFC25-7F19-133A-7A4E-6D9D3F687DC7}"/>
                </a:ext>
              </a:extLst>
            </p:cNvPr>
            <p:cNvSpPr txBox="1"/>
            <p:nvPr/>
          </p:nvSpPr>
          <p:spPr>
            <a:xfrm>
              <a:off x="230390" y="4017971"/>
              <a:ext cx="6677881" cy="1154162"/>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La commercialisation des produits d’AGRICA auprès des particuliers : travail en binôme avec les conseillers commerciaux, prise et suivi de rendez-vous, relances...</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r>
                <a:rPr lang="fr-FR" sz="1150" spc="-60" dirty="0">
                  <a:solidFill>
                    <a:schemeClr val="accent4"/>
                  </a:solidFill>
                  <a:latin typeface="+mj-lt"/>
                </a:rPr>
                <a:t>L’accueil physique et téléphonique de la clientèle pour l’informer et la conseiller dans tous les domaines de la protection sociale complémentaire : Retraite, Prévoyance, Santé, Action Sociale.</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595" y="216855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sp>
          <p:nvSpPr>
            <p:cNvPr id="20" name="ZoneTexte 19">
              <a:extLst>
                <a:ext uri="{FF2B5EF4-FFF2-40B4-BE49-F238E27FC236}">
                  <a16:creationId xmlns:a16="http://schemas.microsoft.com/office/drawing/2014/main" id="{A61897E7-C44A-93F6-CECE-AE7D1E59804C}"/>
                </a:ext>
              </a:extLst>
            </p:cNvPr>
            <p:cNvSpPr txBox="1"/>
            <p:nvPr/>
          </p:nvSpPr>
          <p:spPr>
            <a:xfrm>
              <a:off x="332069" y="3091605"/>
              <a:ext cx="6660000" cy="977191"/>
            </a:xfrm>
            <a:prstGeom prst="rect">
              <a:avLst/>
            </a:prstGeom>
            <a:noFill/>
          </p:spPr>
          <p:txBody>
            <a:bodyPr wrap="square">
              <a:spAutoFit/>
            </a:bodyPr>
            <a:lstStyle/>
            <a:p>
              <a:r>
                <a:rPr lang="fr-FR" sz="1150" spc="-60" dirty="0">
                  <a:solidFill>
                    <a:schemeClr val="accent4"/>
                  </a:solidFill>
                  <a:latin typeface="+mj-lt"/>
                </a:rPr>
                <a:t>Le Groupe AGRICA, recrute pour ses agences en région </a:t>
              </a:r>
              <a:r>
                <a:rPr lang="fr-FR" sz="1150" b="1" spc="-60" dirty="0">
                  <a:solidFill>
                    <a:schemeClr val="accent3">
                      <a:lumMod val="65000"/>
                      <a:lumOff val="35000"/>
                    </a:schemeClr>
                  </a:solidFill>
                  <a:latin typeface="Gilroy Bold" panose="00000800000000000000" pitchFamily="50" charset="0"/>
                </a:rPr>
                <a:t>(Dijon, Reims…), </a:t>
              </a:r>
              <a:r>
                <a:rPr lang="fr-FR" sz="1150" spc="-60" dirty="0">
                  <a:solidFill>
                    <a:schemeClr val="accent4"/>
                  </a:solidFill>
                  <a:latin typeface="+mj-lt"/>
                </a:rPr>
                <a:t>un(e) CHARGE(E) DE CLIENTÈLE en Alternance.</a:t>
              </a:r>
            </a:p>
            <a:p>
              <a:endParaRPr lang="fr-FR" sz="1150" spc="-60" dirty="0">
                <a:solidFill>
                  <a:schemeClr val="accent4"/>
                </a:solidFill>
                <a:latin typeface="+mj-lt"/>
              </a:endParaRPr>
            </a:p>
            <a:p>
              <a:r>
                <a:rPr lang="fr-FR" sz="1150" spc="-60" dirty="0">
                  <a:solidFill>
                    <a:schemeClr val="accent4"/>
                  </a:solidFill>
                  <a:latin typeface="+mj-lt"/>
                </a:rPr>
                <a:t>Au sein des agences du réseau commercial du Groupe AGRICA, vous participerez à :</a:t>
              </a:r>
            </a:p>
            <a:p>
              <a:endParaRPr lang="fr-FR" sz="1150" spc="-60" dirty="0">
                <a:solidFill>
                  <a:schemeClr val="accent4"/>
                </a:solidFill>
                <a:latin typeface="+mj-lt"/>
              </a:endParaRPr>
            </a:p>
          </p:txBody>
        </p:sp>
      </p:grpSp>
      <p:grpSp>
        <p:nvGrpSpPr>
          <p:cNvPr id="26" name="Groupe 25">
            <a:extLst>
              <a:ext uri="{FF2B5EF4-FFF2-40B4-BE49-F238E27FC236}">
                <a16:creationId xmlns:a16="http://schemas.microsoft.com/office/drawing/2014/main" id="{C65B7DA2-8C3E-B651-5736-1E138CC97AF1}"/>
              </a:ext>
            </a:extLst>
          </p:cNvPr>
          <p:cNvGrpSpPr/>
          <p:nvPr/>
        </p:nvGrpSpPr>
        <p:grpSpPr>
          <a:xfrm>
            <a:off x="5000797" y="8867648"/>
            <a:ext cx="977368" cy="849252"/>
            <a:chOff x="5167313" y="1298575"/>
            <a:chExt cx="723900" cy="581026"/>
          </a:xfrm>
        </p:grpSpPr>
        <p:sp>
          <p:nvSpPr>
            <p:cNvPr id="27" name="Freeform 15">
              <a:extLst>
                <a:ext uri="{FF2B5EF4-FFF2-40B4-BE49-F238E27FC236}">
                  <a16:creationId xmlns:a16="http://schemas.microsoft.com/office/drawing/2014/main" id="{13FE7C7A-3706-724F-024D-2EAABCB7541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8" name="Freeform 16">
              <a:extLst>
                <a:ext uri="{FF2B5EF4-FFF2-40B4-BE49-F238E27FC236}">
                  <a16:creationId xmlns:a16="http://schemas.microsoft.com/office/drawing/2014/main" id="{F170EBF1-3988-8243-B4CC-41293F431C81}"/>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22" name="Groupe 21">
            <a:extLst>
              <a:ext uri="{FF2B5EF4-FFF2-40B4-BE49-F238E27FC236}">
                <a16:creationId xmlns:a16="http://schemas.microsoft.com/office/drawing/2014/main" id="{85D83FF3-FD1D-BC8A-923D-EE404D318487}"/>
              </a:ext>
            </a:extLst>
          </p:cNvPr>
          <p:cNvGrpSpPr/>
          <p:nvPr/>
        </p:nvGrpSpPr>
        <p:grpSpPr>
          <a:xfrm>
            <a:off x="330066" y="4284077"/>
            <a:ext cx="7050171" cy="2822977"/>
            <a:chOff x="365179" y="4919955"/>
            <a:chExt cx="7050171" cy="2822977"/>
          </a:xfrm>
        </p:grpSpPr>
        <p:sp>
          <p:nvSpPr>
            <p:cNvPr id="5" name="ZoneTexte 4">
              <a:extLst>
                <a:ext uri="{FF2B5EF4-FFF2-40B4-BE49-F238E27FC236}">
                  <a16:creationId xmlns:a16="http://schemas.microsoft.com/office/drawing/2014/main" id="{4D3DD1AE-FE60-456C-83B2-FBA3556F0BD3}"/>
                </a:ext>
              </a:extLst>
            </p:cNvPr>
            <p:cNvSpPr txBox="1"/>
            <p:nvPr/>
          </p:nvSpPr>
          <p:spPr>
            <a:xfrm>
              <a:off x="365179" y="5703912"/>
              <a:ext cx="6660000"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préparez une formation en </a:t>
              </a:r>
              <a:r>
                <a:rPr lang="fr-FR" sz="1150" spc="-60" dirty="0">
                  <a:solidFill>
                    <a:schemeClr val="accent3">
                      <a:lumMod val="65000"/>
                      <a:lumOff val="35000"/>
                    </a:schemeClr>
                  </a:solidFill>
                  <a:latin typeface="Gilroy Bold" panose="00000800000000000000" pitchFamily="50" charset="0"/>
                </a:rPr>
                <a:t>assurance ou commerciale </a:t>
              </a:r>
              <a:r>
                <a:rPr lang="fr-FR" sz="1150" b="1" spc="-60" dirty="0">
                  <a:solidFill>
                    <a:schemeClr val="accent3">
                      <a:lumMod val="65000"/>
                      <a:lumOff val="35000"/>
                    </a:schemeClr>
                  </a:solidFill>
                  <a:latin typeface="Gilroy Bold" panose="00000800000000000000" pitchFamily="50" charset="0"/>
                </a:rPr>
                <a:t>Bac + 3.</a:t>
              </a:r>
            </a:p>
            <a:p>
              <a:pPr marL="171450" indent="-171450">
                <a:buFont typeface="Arial" panose="020B0604020202020204" pitchFamily="34" charset="0"/>
                <a:buChar char="•"/>
              </a:pPr>
              <a:endParaRPr lang="fr-FR" sz="1150" spc="-60" dirty="0">
                <a:solidFill>
                  <a:schemeClr val="accent3">
                    <a:lumMod val="50000"/>
                    <a:lumOff val="50000"/>
                  </a:schemeClr>
                </a:solidFill>
                <a:latin typeface="+mj-lt"/>
              </a:endParaRP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manifestez de l’intérêt pour le </a:t>
              </a:r>
              <a:r>
                <a:rPr lang="fr-FR" sz="1150" spc="-60" dirty="0">
                  <a:solidFill>
                    <a:schemeClr val="accent3">
                      <a:lumMod val="65000"/>
                      <a:lumOff val="35000"/>
                    </a:schemeClr>
                  </a:solidFill>
                  <a:latin typeface="Gilroy Bold" panose="00000800000000000000" pitchFamily="50" charset="0"/>
                </a:rPr>
                <a:t>domaine des assurances de personnes et ses spécificités (techniques, juridiques, fiscales)</a:t>
              </a:r>
              <a:r>
                <a:rPr lang="fr-FR" sz="1150" spc="-60" dirty="0">
                  <a:solidFill>
                    <a:schemeClr val="accent3">
                      <a:lumMod val="50000"/>
                      <a:lumOff val="50000"/>
                    </a:schemeClr>
                  </a:solidFill>
                  <a:latin typeface="+mj-lt"/>
                </a:rPr>
                <a:t>, ou justifiez d’une première expérience (stage ou alternance) dans ce domaine.</a:t>
              </a:r>
            </a:p>
            <a:p>
              <a:pPr marL="171450" indent="-171450">
                <a:buFont typeface="Arial" panose="020B0604020202020204" pitchFamily="34" charset="0"/>
                <a:buChar char="•"/>
              </a:pPr>
              <a:endParaRPr lang="fr-FR" sz="1150" spc="-60" dirty="0">
                <a:solidFill>
                  <a:schemeClr val="accent3">
                    <a:lumMod val="50000"/>
                    <a:lumOff val="50000"/>
                  </a:schemeClr>
                </a:solidFill>
                <a:latin typeface="+mj-lt"/>
              </a:endParaRP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Bonne utilisation des </a:t>
              </a:r>
              <a:r>
                <a:rPr lang="fr-FR" sz="1150" spc="-60" dirty="0">
                  <a:solidFill>
                    <a:schemeClr val="accent3">
                      <a:lumMod val="65000"/>
                      <a:lumOff val="35000"/>
                    </a:schemeClr>
                  </a:solidFill>
                  <a:latin typeface="Gilroy Bold" panose="00000800000000000000" pitchFamily="50" charset="0"/>
                </a:rPr>
                <a:t>outils bureautiques</a:t>
              </a:r>
              <a:r>
                <a:rPr lang="fr-FR" sz="1150" spc="-60" dirty="0">
                  <a:solidFill>
                    <a:schemeClr val="accent3">
                      <a:lumMod val="50000"/>
                      <a:lumOff val="50000"/>
                    </a:schemeClr>
                  </a:solidFill>
                  <a:latin typeface="+mj-lt"/>
                </a:rPr>
                <a:t>, </a:t>
              </a:r>
              <a:r>
                <a:rPr lang="fr-FR" sz="1150" spc="-60" dirty="0">
                  <a:solidFill>
                    <a:schemeClr val="accent3">
                      <a:lumMod val="65000"/>
                      <a:lumOff val="35000"/>
                    </a:schemeClr>
                  </a:solidFill>
                  <a:latin typeface="Gilroy Bold" panose="00000800000000000000" pitchFamily="50" charset="0"/>
                </a:rPr>
                <a:t>aisance informatique</a:t>
              </a:r>
              <a:r>
                <a:rPr lang="fr-FR" sz="1150" spc="-60" dirty="0">
                  <a:solidFill>
                    <a:schemeClr val="accent3">
                      <a:lumMod val="50000"/>
                      <a:lumOff val="50000"/>
                    </a:schemeClr>
                  </a:solidFill>
                  <a:latin typeface="+mj-lt"/>
                </a:rPr>
                <a:t> et dans </a:t>
              </a:r>
              <a:r>
                <a:rPr lang="fr-FR" sz="1150" spc="-60" dirty="0">
                  <a:solidFill>
                    <a:schemeClr val="accent3">
                      <a:lumMod val="65000"/>
                      <a:lumOff val="35000"/>
                    </a:schemeClr>
                  </a:solidFill>
                  <a:latin typeface="Gilroy Bold" panose="00000800000000000000" pitchFamily="50" charset="0"/>
                </a:rPr>
                <a:t>la relation téléphonique</a:t>
              </a:r>
              <a:r>
                <a:rPr lang="fr-FR" sz="1150" spc="-60" dirty="0">
                  <a:solidFill>
                    <a:schemeClr val="accent3">
                      <a:lumMod val="50000"/>
                      <a:lumOff val="50000"/>
                    </a:schemeClr>
                  </a:solidFill>
                  <a:latin typeface="+mj-lt"/>
                </a:rPr>
                <a:t>.</a:t>
              </a:r>
            </a:p>
            <a:p>
              <a:pPr marL="171450" indent="-171450">
                <a:buFont typeface="Arial" panose="020B0604020202020204" pitchFamily="34" charset="0"/>
                <a:buChar char="•"/>
              </a:pPr>
              <a:endParaRPr lang="fr-FR" sz="1150" spc="-60" dirty="0">
                <a:solidFill>
                  <a:schemeClr val="accent3">
                    <a:lumMod val="50000"/>
                    <a:lumOff val="50000"/>
                  </a:schemeClr>
                </a:solidFill>
                <a:latin typeface="+mj-lt"/>
              </a:endParaRPr>
            </a:p>
            <a:p>
              <a:pPr marL="171450" indent="-171450">
                <a:buFont typeface="Arial" panose="020B0604020202020204" pitchFamily="34" charset="0"/>
                <a:buChar char="•"/>
              </a:pPr>
              <a:r>
                <a:rPr lang="fr-FR" sz="1150" spc="-60" dirty="0">
                  <a:solidFill>
                    <a:schemeClr val="accent3">
                      <a:lumMod val="50000"/>
                      <a:lumOff val="50000"/>
                    </a:schemeClr>
                  </a:solidFill>
                  <a:latin typeface="+mj-lt"/>
                </a:rPr>
                <a:t>Vous faites preuve de </a:t>
              </a:r>
              <a:r>
                <a:rPr lang="fr-FR" sz="1150" spc="-60" dirty="0">
                  <a:solidFill>
                    <a:schemeClr val="accent3">
                      <a:lumMod val="65000"/>
                      <a:lumOff val="35000"/>
                    </a:schemeClr>
                  </a:solidFill>
                  <a:latin typeface="Gilroy Bold" panose="00000800000000000000" pitchFamily="50" charset="0"/>
                </a:rPr>
                <a:t>rigueur et d’organisation</a:t>
              </a:r>
              <a:r>
                <a:rPr lang="fr-FR" sz="1150" spc="-60" dirty="0">
                  <a:solidFill>
                    <a:schemeClr val="accent3">
                      <a:lumMod val="50000"/>
                      <a:lumOff val="50000"/>
                    </a:schemeClr>
                  </a:solidFill>
                  <a:latin typeface="+mj-lt"/>
                </a:rPr>
                <a:t>, </a:t>
              </a:r>
              <a:r>
                <a:rPr lang="fr-FR" sz="1150" spc="-60" dirty="0">
                  <a:solidFill>
                    <a:schemeClr val="accent3">
                      <a:lumMod val="65000"/>
                      <a:lumOff val="35000"/>
                    </a:schemeClr>
                  </a:solidFill>
                  <a:latin typeface="Gilroy Bold" panose="00000800000000000000" pitchFamily="50" charset="0"/>
                </a:rPr>
                <a:t>d’autonomie</a:t>
              </a:r>
              <a:r>
                <a:rPr lang="fr-FR" sz="1150" spc="-60" dirty="0">
                  <a:solidFill>
                    <a:schemeClr val="accent3">
                      <a:lumMod val="50000"/>
                      <a:lumOff val="50000"/>
                    </a:schemeClr>
                  </a:solidFill>
                  <a:latin typeface="+mj-lt"/>
                </a:rPr>
                <a:t> et de </a:t>
              </a:r>
              <a:r>
                <a:rPr lang="fr-FR" sz="1150" spc="-60" dirty="0">
                  <a:solidFill>
                    <a:schemeClr val="accent3">
                      <a:lumMod val="65000"/>
                      <a:lumOff val="35000"/>
                    </a:schemeClr>
                  </a:solidFill>
                  <a:latin typeface="Gilroy Bold" panose="00000800000000000000" pitchFamily="50" charset="0"/>
                </a:rPr>
                <a:t>qualités relationnelles</a:t>
              </a:r>
              <a:r>
                <a:rPr lang="fr-FR" sz="1150" spc="-60" dirty="0">
                  <a:solidFill>
                    <a:schemeClr val="accent3">
                      <a:lumMod val="50000"/>
                      <a:lumOff val="50000"/>
                    </a:schemeClr>
                  </a:solidFill>
                  <a:latin typeface="+mj-lt"/>
                </a:rPr>
                <a:t>. Votre sens du </a:t>
              </a:r>
              <a:r>
                <a:rPr lang="fr-FR" sz="1150" spc="-60" dirty="0">
                  <a:solidFill>
                    <a:schemeClr val="accent3">
                      <a:lumMod val="65000"/>
                      <a:lumOff val="35000"/>
                    </a:schemeClr>
                  </a:solidFill>
                  <a:latin typeface="Gilroy Bold" panose="00000800000000000000" pitchFamily="50" charset="0"/>
                </a:rPr>
                <a:t>travail en équipe </a:t>
              </a:r>
              <a:r>
                <a:rPr lang="fr-FR" sz="1150" spc="-60" dirty="0">
                  <a:solidFill>
                    <a:schemeClr val="accent3">
                      <a:lumMod val="50000"/>
                      <a:lumOff val="50000"/>
                    </a:schemeClr>
                  </a:solidFill>
                  <a:latin typeface="+mj-lt"/>
                </a:rPr>
                <a:t>est également essentiel.</a:t>
              </a:r>
            </a:p>
            <a:p>
              <a:pPr marL="171450" indent="-171450">
                <a:buFont typeface="Arial" panose="020B0604020202020204" pitchFamily="34" charset="0"/>
                <a:buChar char="•"/>
              </a:pPr>
              <a:endParaRPr lang="fr-FR" sz="1150" spc="-60" dirty="0">
                <a:solidFill>
                  <a:schemeClr val="accent3">
                    <a:lumMod val="65000"/>
                    <a:lumOff val="35000"/>
                  </a:schemeClr>
                </a:solidFill>
                <a:latin typeface="Gilroy Bold" panose="00000800000000000000" pitchFamily="50" charset="0"/>
              </a:endParaRPr>
            </a:p>
          </p:txBody>
        </p:sp>
        <p:grpSp>
          <p:nvGrpSpPr>
            <p:cNvPr id="2" name="Groupe 1">
              <a:extLst>
                <a:ext uri="{FF2B5EF4-FFF2-40B4-BE49-F238E27FC236}">
                  <a16:creationId xmlns:a16="http://schemas.microsoft.com/office/drawing/2014/main" id="{F717C1DA-7E2D-8ADE-D7A6-D14140257B98}"/>
                </a:ext>
              </a:extLst>
            </p:cNvPr>
            <p:cNvGrpSpPr/>
            <p:nvPr/>
          </p:nvGrpSpPr>
          <p:grpSpPr>
            <a:xfrm>
              <a:off x="4139905" y="4919955"/>
              <a:ext cx="3275445" cy="684001"/>
              <a:chOff x="4139876" y="5057874"/>
              <a:chExt cx="3275445" cy="684001"/>
            </a:xfrm>
          </p:grpSpPr>
          <p:pic>
            <p:nvPicPr>
              <p:cNvPr id="8" name="object 2">
                <a:extLst>
                  <a:ext uri="{FF2B5EF4-FFF2-40B4-BE49-F238E27FC236}">
                    <a16:creationId xmlns:a16="http://schemas.microsoft.com/office/drawing/2014/main" id="{0348B85D-9926-3D63-E60B-E31EA9F50A1B}"/>
                  </a:ext>
                </a:extLst>
              </p:cNvPr>
              <p:cNvPicPr/>
              <p:nvPr/>
            </p:nvPicPr>
            <p:blipFill>
              <a:blip r:embed="rId2" cstate="print"/>
              <a:stretch>
                <a:fillRect/>
              </a:stretch>
            </p:blipFill>
            <p:spPr>
              <a:xfrm>
                <a:off x="4139876" y="5205986"/>
                <a:ext cx="3165829" cy="487590"/>
              </a:xfrm>
              <a:prstGeom prst="rect">
                <a:avLst/>
              </a:prstGeom>
            </p:spPr>
          </p:pic>
          <p:sp>
            <p:nvSpPr>
              <p:cNvPr id="13" name="Titre 1">
                <a:extLst>
                  <a:ext uri="{FF2B5EF4-FFF2-40B4-BE49-F238E27FC236}">
                    <a16:creationId xmlns:a16="http://schemas.microsoft.com/office/drawing/2014/main" id="{4FBCC48C-62F4-57B1-D876-51FB3494FC99}"/>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grpSp>
      <p:grpSp>
        <p:nvGrpSpPr>
          <p:cNvPr id="23" name="Groupe 22">
            <a:extLst>
              <a:ext uri="{FF2B5EF4-FFF2-40B4-BE49-F238E27FC236}">
                <a16:creationId xmlns:a16="http://schemas.microsoft.com/office/drawing/2014/main" id="{94ED61C9-84AC-706E-A732-01D339124B7C}"/>
              </a:ext>
            </a:extLst>
          </p:cNvPr>
          <p:cNvGrpSpPr/>
          <p:nvPr/>
        </p:nvGrpSpPr>
        <p:grpSpPr>
          <a:xfrm>
            <a:off x="265943" y="6907286"/>
            <a:ext cx="6660000" cy="3479180"/>
            <a:chOff x="265943" y="6786066"/>
            <a:chExt cx="6660000" cy="3479180"/>
          </a:xfrm>
        </p:grpSpPr>
        <p:sp>
          <p:nvSpPr>
            <p:cNvPr id="17" name="ZoneTexte 16">
              <a:extLst>
                <a:ext uri="{FF2B5EF4-FFF2-40B4-BE49-F238E27FC236}">
                  <a16:creationId xmlns:a16="http://schemas.microsoft.com/office/drawing/2014/main" id="{51B34E4A-7B18-5D63-76FE-472E2542C569}"/>
                </a:ext>
              </a:extLst>
            </p:cNvPr>
            <p:cNvSpPr txBox="1"/>
            <p:nvPr/>
          </p:nvSpPr>
          <p:spPr>
            <a:xfrm>
              <a:off x="379756" y="822622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39" name="ZoneTexte 38">
              <a:extLst>
                <a:ext uri="{FF2B5EF4-FFF2-40B4-BE49-F238E27FC236}">
                  <a16:creationId xmlns:a16="http://schemas.microsoft.com/office/drawing/2014/main" id="{3BEC6663-FE62-124D-EC82-910E0DDA2CF5}"/>
                </a:ext>
              </a:extLst>
            </p:cNvPr>
            <p:cNvSpPr txBox="1"/>
            <p:nvPr/>
          </p:nvSpPr>
          <p:spPr>
            <a:xfrm>
              <a:off x="265943" y="75309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grpSp>
          <p:nvGrpSpPr>
            <p:cNvPr id="14" name="Groupe 13">
              <a:extLst>
                <a:ext uri="{FF2B5EF4-FFF2-40B4-BE49-F238E27FC236}">
                  <a16:creationId xmlns:a16="http://schemas.microsoft.com/office/drawing/2014/main" id="{2F100888-EC97-7D3E-5D98-4C1B45DA4280}"/>
                </a:ext>
              </a:extLst>
            </p:cNvPr>
            <p:cNvGrpSpPr/>
            <p:nvPr/>
          </p:nvGrpSpPr>
          <p:grpSpPr>
            <a:xfrm>
              <a:off x="346910" y="6786066"/>
              <a:ext cx="3207961" cy="684001"/>
              <a:chOff x="283844" y="6858074"/>
              <a:chExt cx="3207961" cy="684001"/>
            </a:xfrm>
          </p:grpSpPr>
          <p:pic>
            <p:nvPicPr>
              <p:cNvPr id="29" name="object 2">
                <a:extLst>
                  <a:ext uri="{FF2B5EF4-FFF2-40B4-BE49-F238E27FC236}">
                    <a16:creationId xmlns:a16="http://schemas.microsoft.com/office/drawing/2014/main" id="{7434B275-5D16-6CE4-0AF3-BCA3D4752876}"/>
                  </a:ext>
                </a:extLst>
              </p:cNvPr>
              <p:cNvPicPr/>
              <p:nvPr/>
            </p:nvPicPr>
            <p:blipFill>
              <a:blip r:embed="rId2" cstate="print"/>
              <a:stretch>
                <a:fillRect/>
              </a:stretch>
            </p:blipFill>
            <p:spPr>
              <a:xfrm>
                <a:off x="283844" y="7012300"/>
                <a:ext cx="3165829" cy="487590"/>
              </a:xfrm>
              <a:prstGeom prst="rect">
                <a:avLst/>
              </a:prstGeom>
            </p:spPr>
          </p:pic>
          <p:sp>
            <p:nvSpPr>
              <p:cNvPr id="30" name="Titre 1">
                <a:extLst>
                  <a:ext uri="{FF2B5EF4-FFF2-40B4-BE49-F238E27FC236}">
                    <a16:creationId xmlns:a16="http://schemas.microsoft.com/office/drawing/2014/main" id="{F86EE8EC-2AAD-EB0A-4DE7-FADAACAE1B47}"/>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grpSp>
      <p:grpSp>
        <p:nvGrpSpPr>
          <p:cNvPr id="3" name="Groupe 2">
            <a:extLst>
              <a:ext uri="{FF2B5EF4-FFF2-40B4-BE49-F238E27FC236}">
                <a16:creationId xmlns:a16="http://schemas.microsoft.com/office/drawing/2014/main" id="{7A8C52A2-C710-568F-3045-F0B4B96F4865}"/>
              </a:ext>
            </a:extLst>
          </p:cNvPr>
          <p:cNvGrpSpPr/>
          <p:nvPr/>
        </p:nvGrpSpPr>
        <p:grpSpPr>
          <a:xfrm>
            <a:off x="5579639" y="1529482"/>
            <a:ext cx="864494" cy="690496"/>
            <a:chOff x="2557463" y="1320800"/>
            <a:chExt cx="773113" cy="588963"/>
          </a:xfrm>
          <a:solidFill>
            <a:schemeClr val="bg2"/>
          </a:solidFill>
        </p:grpSpPr>
        <p:sp>
          <p:nvSpPr>
            <p:cNvPr id="4" name="Freeform 5">
              <a:extLst>
                <a:ext uri="{FF2B5EF4-FFF2-40B4-BE49-F238E27FC236}">
                  <a16:creationId xmlns:a16="http://schemas.microsoft.com/office/drawing/2014/main" id="{5A7508CE-9423-0A04-F0CC-3C3A1BC95807}"/>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7" name="Freeform 6">
              <a:extLst>
                <a:ext uri="{FF2B5EF4-FFF2-40B4-BE49-F238E27FC236}">
                  <a16:creationId xmlns:a16="http://schemas.microsoft.com/office/drawing/2014/main" id="{3907D7CF-D68C-101B-5C18-6E6978755ACA}"/>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5" name="Freeform 7">
              <a:extLst>
                <a:ext uri="{FF2B5EF4-FFF2-40B4-BE49-F238E27FC236}">
                  <a16:creationId xmlns:a16="http://schemas.microsoft.com/office/drawing/2014/main" id="{D011028F-55C0-2B09-CBC2-4FF9ED1F3BCB}"/>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526259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202211" y="8384461"/>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Risk manager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12110"/>
            <a:ext cx="6677881" cy="263149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A l'amélioration du cycle ORSA de prévisions à 5 ans en cherchant à automatiser les processus,</a:t>
            </a:r>
          </a:p>
          <a:p>
            <a:pPr marL="171450" indent="-171450">
              <a:buFont typeface="Arial" panose="020B0604020202020204" pitchFamily="34" charset="0"/>
              <a:buChar char="•"/>
            </a:pPr>
            <a:r>
              <a:rPr lang="fr-FR" sz="1150" spc="-60" dirty="0">
                <a:solidFill>
                  <a:schemeClr val="accent4"/>
                </a:solidFill>
                <a:latin typeface="+mj-lt"/>
              </a:rPr>
              <a:t>Aux travaux sur les indicateurs ORSA : appétences et tolérances aux risques et tableaux de bord : sujet de rapport d’alternance envisageable,</a:t>
            </a:r>
          </a:p>
          <a:p>
            <a:pPr marL="171450" indent="-171450">
              <a:buFont typeface="Arial" panose="020B0604020202020204" pitchFamily="34" charset="0"/>
              <a:buChar char="•"/>
            </a:pPr>
            <a:r>
              <a:rPr lang="fr-FR" sz="1150" spc="-60" dirty="0">
                <a:solidFill>
                  <a:schemeClr val="accent4"/>
                </a:solidFill>
                <a:latin typeface="+mj-lt"/>
              </a:rPr>
              <a:t>A l'amélioration de l’exploitation des projections Solvabilité II ADDACTIS Modeling™ pour donner plus de sens et permettre le pilotage et la décision.</a:t>
            </a:r>
          </a:p>
          <a:p>
            <a:pPr marL="171450" indent="-171450">
              <a:buFont typeface="Arial" panose="020B0604020202020204" pitchFamily="34" charset="0"/>
              <a:buChar char="•"/>
            </a:pPr>
            <a:r>
              <a:rPr lang="fr-FR" sz="1150" spc="-60" dirty="0">
                <a:solidFill>
                  <a:schemeClr val="accent4"/>
                </a:solidFill>
                <a:latin typeface="+mj-lt"/>
              </a:rPr>
              <a:t>A faciliter les mises à jour et les alimentations des documents de restitution des différents groupes de travail ORSA avec Qlik </a:t>
            </a:r>
            <a:r>
              <a:rPr lang="fr-FR" sz="1150" spc="-60" dirty="0" err="1">
                <a:solidFill>
                  <a:schemeClr val="accent4"/>
                </a:solidFill>
                <a:latin typeface="+mj-lt"/>
              </a:rPr>
              <a:t>Sense</a:t>
            </a:r>
            <a:r>
              <a:rPr lang="fr-FR" sz="1150" spc="-60" dirty="0">
                <a:solidFill>
                  <a:schemeClr val="accent4"/>
                </a:solidFill>
                <a:latin typeface="+mj-lt"/>
              </a:rPr>
              <a:t>.</a:t>
            </a:r>
          </a:p>
          <a:p>
            <a:endParaRPr lang="fr-FR" sz="1150" spc="-60" dirty="0">
              <a:solidFill>
                <a:schemeClr val="accent4"/>
              </a:solidFill>
              <a:latin typeface="+mj-lt"/>
            </a:endParaRPr>
          </a:p>
          <a:p>
            <a:pPr marL="171450" indent="-171450">
              <a:buFont typeface="Arial" panose="020B0604020202020204" pitchFamily="34" charset="0"/>
              <a:buChar char="•"/>
            </a:pPr>
            <a:r>
              <a:rPr lang="fr-FR" sz="1150" spc="-60" dirty="0">
                <a:solidFill>
                  <a:schemeClr val="accent4"/>
                </a:solidFill>
                <a:latin typeface="+mj-lt"/>
              </a:rPr>
              <a:t>A la réalisation d’études de risques sur les SCR (capitaux de solvabilité requis) : sujet de rapport d’alternance envisageable,</a:t>
            </a:r>
          </a:p>
          <a:p>
            <a:pPr marL="171450" indent="-171450">
              <a:buFont typeface="Arial" panose="020B0604020202020204" pitchFamily="34" charset="0"/>
              <a:buChar char="•"/>
            </a:pPr>
            <a:r>
              <a:rPr lang="fr-FR" sz="1150" spc="-60" dirty="0">
                <a:solidFill>
                  <a:schemeClr val="accent4"/>
                </a:solidFill>
                <a:latin typeface="+mj-lt"/>
              </a:rPr>
              <a:t>A l'automatisation des travaux et études en lien avec le renouvellement du programme de réassurance,</a:t>
            </a:r>
          </a:p>
          <a:p>
            <a:pPr marL="171450" indent="-171450">
              <a:buFont typeface="Arial" panose="020B0604020202020204" pitchFamily="34" charset="0"/>
              <a:buChar char="•"/>
            </a:pPr>
            <a:r>
              <a:rPr lang="fr-FR" sz="1150" spc="-60" dirty="0">
                <a:solidFill>
                  <a:schemeClr val="accent4"/>
                </a:solidFill>
                <a:latin typeface="+mj-lt"/>
              </a:rPr>
              <a:t>A chaque étape du processus, l’approche par bases de données doit permettre de faciliter les mises à jour et alimenter les documents de restitution des différents groupes de travail ORSA.</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729347"/>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489922"/>
            <a:ext cx="6660000" cy="1331134"/>
          </a:xfrm>
          <a:prstGeom prst="rect">
            <a:avLst/>
          </a:prstGeom>
          <a:noFill/>
        </p:spPr>
        <p:txBody>
          <a:bodyPr wrap="square" rtlCol="0">
            <a:spAutoFit/>
          </a:bodyPr>
          <a:lstStyle/>
          <a:p>
            <a:r>
              <a:rPr lang="fr-FR" sz="1150" spc="-60" dirty="0">
                <a:solidFill>
                  <a:schemeClr val="accent4"/>
                </a:solidFill>
                <a:latin typeface="+mj-lt"/>
              </a:rPr>
              <a:t>Vous êtes idéalement en </a:t>
            </a:r>
            <a:r>
              <a:rPr lang="fr-FR" sz="1150" b="1" spc="-60" dirty="0">
                <a:solidFill>
                  <a:schemeClr val="accent4">
                    <a:lumMod val="75000"/>
                  </a:schemeClr>
                </a:solidFill>
                <a:latin typeface="Gilroy Bold" panose="00000800000000000000" pitchFamily="50" charset="0"/>
              </a:rPr>
              <a:t>Master 2 </a:t>
            </a:r>
            <a:r>
              <a:rPr lang="fr-FR" sz="1150" spc="-60" dirty="0">
                <a:solidFill>
                  <a:schemeClr val="accent4"/>
                </a:solidFill>
                <a:latin typeface="+mj-lt"/>
              </a:rPr>
              <a:t>avec un </a:t>
            </a:r>
            <a:r>
              <a:rPr lang="fr-FR" sz="1150" b="1" spc="-60" dirty="0">
                <a:solidFill>
                  <a:schemeClr val="accent4">
                    <a:lumMod val="75000"/>
                  </a:schemeClr>
                </a:solidFill>
                <a:latin typeface="Gilroy Bold" panose="00000800000000000000" pitchFamily="50" charset="0"/>
              </a:rPr>
              <a:t>goût prononcé pour les chiffres </a:t>
            </a:r>
            <a:r>
              <a:rPr lang="fr-FR" sz="1150" spc="-60" dirty="0">
                <a:solidFill>
                  <a:schemeClr val="accent4">
                    <a:lumMod val="75000"/>
                  </a:schemeClr>
                </a:solidFill>
                <a:latin typeface="Gilroy Bold" panose="00000800000000000000" pitchFamily="50" charset="0"/>
              </a:rPr>
              <a:t>(Econométrie, Actuariat, Gestion des risques, …). </a:t>
            </a:r>
            <a:r>
              <a:rPr lang="fr-FR" sz="1150" spc="-60" dirty="0">
                <a:solidFill>
                  <a:schemeClr val="accent4"/>
                </a:solidFill>
                <a:latin typeface="+mj-lt"/>
              </a:rPr>
              <a:t>Vous êtes </a:t>
            </a:r>
            <a:r>
              <a:rPr lang="fr-FR" sz="1150" b="1" spc="-60" dirty="0">
                <a:solidFill>
                  <a:schemeClr val="accent4">
                    <a:lumMod val="75000"/>
                  </a:schemeClr>
                </a:solidFill>
                <a:latin typeface="Gilroy Bold" panose="00000800000000000000" pitchFamily="50" charset="0"/>
              </a:rPr>
              <a:t>curieux, méthodique </a:t>
            </a:r>
            <a:r>
              <a:rPr lang="fr-FR" sz="1150" spc="-60" dirty="0">
                <a:solidFill>
                  <a:schemeClr val="accent4"/>
                </a:solidFill>
                <a:latin typeface="+mj-lt"/>
              </a:rPr>
              <a:t>et avez envie d’appliquer vos connaissances pour améliorer l’existant et répondre aux attentes du Directeur en charge de la Fonction Gestion des Risques. Vous avez </a:t>
            </a:r>
            <a:r>
              <a:rPr lang="fr-FR" sz="1150" b="1" spc="-60" dirty="0">
                <a:solidFill>
                  <a:schemeClr val="accent4">
                    <a:lumMod val="75000"/>
                  </a:schemeClr>
                </a:solidFill>
                <a:latin typeface="Gilroy Bold" panose="00000800000000000000" pitchFamily="50" charset="0"/>
              </a:rPr>
              <a:t>l'esprit d'équipe</a:t>
            </a:r>
            <a:r>
              <a:rPr lang="fr-FR" sz="1150" spc="-60" dirty="0">
                <a:solidFill>
                  <a:schemeClr val="accent4"/>
                </a:solidFill>
                <a:latin typeface="+mj-lt"/>
              </a:rPr>
              <a:t>. </a:t>
            </a:r>
          </a:p>
          <a:p>
            <a:r>
              <a:rPr lang="fr-FR" sz="1150" spc="-60" dirty="0">
                <a:solidFill>
                  <a:schemeClr val="accent4"/>
                </a:solidFill>
                <a:latin typeface="+mj-lt"/>
              </a:rPr>
              <a:t>Venez vous investir durant un an en contrat d’alternance sur un </a:t>
            </a:r>
            <a:r>
              <a:rPr lang="fr-FR" sz="1150" b="1" spc="-60" dirty="0">
                <a:solidFill>
                  <a:schemeClr val="accent4">
                    <a:lumMod val="75000"/>
                  </a:schemeClr>
                </a:solidFill>
                <a:latin typeface="Gilroy Bold" panose="00000800000000000000" pitchFamily="50" charset="0"/>
              </a:rPr>
              <a:t>projet d’amélioration des outils d’analyse </a:t>
            </a:r>
            <a:r>
              <a:rPr lang="fr-FR" sz="1150" b="1" spc="-60" dirty="0">
                <a:solidFill>
                  <a:schemeClr val="accent3">
                    <a:lumMod val="65000"/>
                    <a:lumOff val="35000"/>
                  </a:schemeClr>
                </a:solidFill>
                <a:latin typeface="+mj-lt"/>
              </a:rPr>
              <a:t>et </a:t>
            </a:r>
            <a:r>
              <a:rPr lang="fr-FR" sz="1150" b="1" spc="-60" dirty="0">
                <a:solidFill>
                  <a:schemeClr val="accent4">
                    <a:lumMod val="75000"/>
                  </a:schemeClr>
                </a:solidFill>
                <a:latin typeface="Gilroy Bold" panose="00000800000000000000" pitchFamily="50" charset="0"/>
              </a:rPr>
              <a:t>d’aide à la décision </a:t>
            </a:r>
            <a:r>
              <a:rPr lang="fr-FR" sz="1150" spc="-60" dirty="0">
                <a:solidFill>
                  <a:schemeClr val="accent4"/>
                </a:solidFill>
                <a:latin typeface="+mj-lt"/>
              </a:rPr>
              <a:t>!</a:t>
            </a: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78129"/>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98234"/>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05095"/>
            <a:ext cx="6660000" cy="446276"/>
          </a:xfrm>
          <a:prstGeom prst="rect">
            <a:avLst/>
          </a:prstGeom>
          <a:noFill/>
        </p:spPr>
        <p:txBody>
          <a:bodyPr wrap="square">
            <a:spAutoFit/>
          </a:bodyPr>
          <a:lstStyle/>
          <a:p>
            <a:r>
              <a:rPr lang="fr-FR" sz="1150" spc="-60" dirty="0">
                <a:solidFill>
                  <a:schemeClr val="accent4"/>
                </a:solidFill>
                <a:latin typeface="+mj-lt"/>
              </a:rPr>
              <a:t>Au sein de de la Direction Déléguée Management des Risques (DDMR) en charge du pilotage du cycle ORSA annuel et de la réassurance non proportionnelle vous participerez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434138"/>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27018"/>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25589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1" y="178168"/>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Juriste protection </a:t>
            </a:r>
            <a:br>
              <a:rPr lang="fr-FR" sz="3200" b="1" dirty="0">
                <a:latin typeface="Gilroy Black" panose="00000A00000000000000" pitchFamily="50" charset="0"/>
              </a:rPr>
            </a:br>
            <a:r>
              <a:rPr lang="fr-FR" sz="3200" b="1" dirty="0">
                <a:latin typeface="Gilroy Black" panose="00000A00000000000000" pitchFamily="50" charset="0"/>
              </a:rPr>
              <a:t>sociale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352592" y="3320969"/>
            <a:ext cx="6677881" cy="29238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Conseiller et assister les différentes directions du Groupe en matière juridique dans le domaine de l’assurance collective de la santé, prévoyance et de la retraite supplémentaire et complémentaire.</a:t>
            </a:r>
          </a:p>
          <a:p>
            <a:pPr marL="171450" indent="-171450">
              <a:buFont typeface="Arial" panose="020B0604020202020204" pitchFamily="34" charset="0"/>
              <a:buChar char="•"/>
            </a:pPr>
            <a:r>
              <a:rPr lang="fr-FR" sz="1150" spc="-60" dirty="0">
                <a:solidFill>
                  <a:schemeClr val="accent4"/>
                </a:solidFill>
                <a:latin typeface="+mj-lt"/>
              </a:rPr>
              <a:t>Réaliser des études sur des sujets ou actualités juridiques en vue de la bonne application du droit en accord avec les contraintes de ses interlocuteurs.</a:t>
            </a:r>
          </a:p>
          <a:p>
            <a:pPr marL="171450" indent="-171450">
              <a:buFont typeface="Arial" panose="020B0604020202020204" pitchFamily="34" charset="0"/>
              <a:buChar char="•"/>
            </a:pPr>
            <a:r>
              <a:rPr lang="fr-FR" sz="1150" spc="-60" dirty="0">
                <a:solidFill>
                  <a:schemeClr val="accent4"/>
                </a:solidFill>
                <a:latin typeface="+mj-lt"/>
              </a:rPr>
              <a:t>Rédiger, valider et/ou contrôler les documents statutaires, réglementaires, contractuels ou conventionnels.</a:t>
            </a:r>
          </a:p>
          <a:p>
            <a:pPr marL="171450" indent="-171450">
              <a:buFont typeface="Arial" panose="020B0604020202020204" pitchFamily="34" charset="0"/>
              <a:buChar char="•"/>
            </a:pPr>
            <a:r>
              <a:rPr lang="fr-FR" sz="1150" spc="-60" dirty="0">
                <a:solidFill>
                  <a:schemeClr val="accent4"/>
                </a:solidFill>
                <a:latin typeface="+mj-lt"/>
              </a:rPr>
              <a:t>Alerter le Groupe sur les risques juridiques liés à l'exercice de ses activités.</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r>
              <a:rPr lang="fr-FR" sz="1150" spc="-60" dirty="0">
                <a:solidFill>
                  <a:schemeClr val="accent4"/>
                </a:solidFill>
                <a:latin typeface="+mj-lt"/>
              </a:rPr>
              <a:t>Analyser les risques liés aux différentes procédures (pré contentieuses, contentieuses, disciplinaires, …). </a:t>
            </a:r>
          </a:p>
          <a:p>
            <a:pPr marL="171450" indent="-171450">
              <a:buFont typeface="Arial" panose="020B0604020202020204" pitchFamily="34" charset="0"/>
              <a:buChar char="•"/>
            </a:pPr>
            <a:r>
              <a:rPr lang="fr-FR" sz="1150" spc="-60" dirty="0">
                <a:solidFill>
                  <a:schemeClr val="accent4"/>
                </a:solidFill>
                <a:latin typeface="+mj-lt"/>
              </a:rPr>
              <a:t>Et assurer la gestion des contentieux et/ou des précontentieux en liaison avec d'éventuels conseils externes.</a:t>
            </a:r>
          </a:p>
          <a:p>
            <a:pPr marL="171450" indent="-171450">
              <a:buFont typeface="Arial" panose="020B0604020202020204" pitchFamily="34" charset="0"/>
              <a:buChar char="•"/>
            </a:pPr>
            <a:r>
              <a:rPr lang="fr-FR" sz="1150" spc="-60" dirty="0">
                <a:solidFill>
                  <a:schemeClr val="accent4"/>
                </a:solidFill>
                <a:latin typeface="+mj-lt"/>
              </a:rPr>
              <a:t>Effectuer une veille juridique et réglementaire et mesurer les impacts sur les activités des institutions.</a:t>
            </a:r>
          </a:p>
          <a:p>
            <a:pPr marL="171450" indent="-171450">
              <a:buFont typeface="Arial" panose="020B0604020202020204" pitchFamily="34" charset="0"/>
              <a:buChar char="•"/>
            </a:pPr>
            <a:r>
              <a:rPr lang="fr-FR" sz="1150" spc="-60" dirty="0">
                <a:solidFill>
                  <a:schemeClr val="accent4"/>
                </a:solidFill>
                <a:latin typeface="+mj-lt"/>
              </a:rPr>
              <a:t>Animer des actions de formation et des réunions d’information tant en interne qu’en externe favorisant la compréhension des règles de droit.</a:t>
            </a:r>
          </a:p>
          <a:p>
            <a:pPr marL="171450" indent="-171450">
              <a:buFont typeface="Arial" panose="020B0604020202020204" pitchFamily="34" charset="0"/>
              <a:buChar char="•"/>
            </a:pPr>
            <a:r>
              <a:rPr lang="fr-FR" sz="1150" spc="-60" dirty="0">
                <a:solidFill>
                  <a:schemeClr val="accent4"/>
                </a:solidFill>
                <a:latin typeface="+mj-lt"/>
              </a:rPr>
              <a:t>Participation aux projets d’entreprises ou d’évolutions réglementaires</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3941256" y="5849962"/>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985579" y="6547246"/>
            <a:ext cx="3029865" cy="2039020"/>
          </a:xfrm>
          <a:prstGeom prst="rect">
            <a:avLst/>
          </a:prstGeom>
          <a:noFill/>
        </p:spPr>
        <p:txBody>
          <a:bodyPr wrap="square" rtlCol="0">
            <a:spAutoFit/>
          </a:bodyPr>
          <a:lstStyle/>
          <a:p>
            <a:r>
              <a:rPr lang="fr-FR" sz="1150" spc="-60" dirty="0">
                <a:solidFill>
                  <a:schemeClr val="accent4"/>
                </a:solidFill>
                <a:latin typeface="+mj-lt"/>
              </a:rPr>
              <a:t>Vous préparez un </a:t>
            </a:r>
            <a:r>
              <a:rPr lang="fr-FR" sz="1150" b="1" spc="-60" dirty="0">
                <a:solidFill>
                  <a:schemeClr val="accent3">
                    <a:lumMod val="65000"/>
                    <a:lumOff val="35000"/>
                  </a:schemeClr>
                </a:solidFill>
                <a:latin typeface="Gilroy Bold" panose="00000800000000000000" pitchFamily="50" charset="0"/>
              </a:rPr>
              <a:t>bac+5 </a:t>
            </a:r>
            <a:r>
              <a:rPr lang="fr-FR" sz="1150" spc="-60" dirty="0">
                <a:solidFill>
                  <a:schemeClr val="accent4"/>
                </a:solidFill>
                <a:latin typeface="+mj-lt"/>
              </a:rPr>
              <a:t>en droit avec une </a:t>
            </a:r>
            <a:r>
              <a:rPr lang="fr-FR" sz="1150" b="1" spc="-60" dirty="0">
                <a:solidFill>
                  <a:schemeClr val="accent3">
                    <a:lumMod val="65000"/>
                    <a:lumOff val="35000"/>
                  </a:schemeClr>
                </a:solidFill>
                <a:latin typeface="Gilroy Bold" panose="00000800000000000000" pitchFamily="50" charset="0"/>
              </a:rPr>
              <a:t>spécialité en droit de la protection sociale ou en droit des assurances.</a:t>
            </a:r>
          </a:p>
          <a:p>
            <a:r>
              <a:rPr lang="fr-FR" sz="1150" spc="-60" dirty="0">
                <a:solidFill>
                  <a:schemeClr val="accent4"/>
                </a:solidFill>
                <a:latin typeface="+mj-lt"/>
              </a:rPr>
              <a:t>Vous faites </a:t>
            </a:r>
            <a:r>
              <a:rPr lang="fr-FR" sz="1150" b="1" spc="-60" dirty="0">
                <a:solidFill>
                  <a:schemeClr val="accent3">
                    <a:lumMod val="65000"/>
                    <a:lumOff val="35000"/>
                  </a:schemeClr>
                </a:solidFill>
                <a:latin typeface="Gilroy Bold" panose="00000800000000000000" pitchFamily="50" charset="0"/>
              </a:rPr>
              <a:t>preuve d’autonomie</a:t>
            </a:r>
            <a:r>
              <a:rPr lang="fr-FR" sz="1150" spc="-60" dirty="0">
                <a:solidFill>
                  <a:schemeClr val="accent4"/>
                </a:solidFill>
                <a:latin typeface="+mj-lt"/>
              </a:rPr>
              <a:t>, de </a:t>
            </a:r>
            <a:r>
              <a:rPr lang="fr-FR" sz="1150" b="1" spc="-60" dirty="0">
                <a:solidFill>
                  <a:schemeClr val="accent3">
                    <a:lumMod val="65000"/>
                    <a:lumOff val="35000"/>
                  </a:schemeClr>
                </a:solidFill>
                <a:latin typeface="Gilroy Bold" panose="00000800000000000000" pitchFamily="50" charset="0"/>
              </a:rPr>
              <a:t>rigueur</a:t>
            </a:r>
            <a:r>
              <a:rPr lang="fr-FR" sz="1150" spc="-60" dirty="0">
                <a:solidFill>
                  <a:schemeClr val="accent4"/>
                </a:solidFill>
                <a:latin typeface="+mj-lt"/>
              </a:rPr>
              <a:t> et de </a:t>
            </a:r>
            <a:r>
              <a:rPr lang="fr-FR" sz="1150" b="1" spc="-60" dirty="0">
                <a:solidFill>
                  <a:schemeClr val="accent3">
                    <a:lumMod val="65000"/>
                    <a:lumOff val="35000"/>
                  </a:schemeClr>
                </a:solidFill>
                <a:latin typeface="Gilroy Bold" panose="00000800000000000000" pitchFamily="50" charset="0"/>
              </a:rPr>
              <a:t>méthode</a:t>
            </a:r>
            <a:r>
              <a:rPr lang="fr-FR" sz="1150" spc="-60" dirty="0">
                <a:solidFill>
                  <a:schemeClr val="accent4"/>
                </a:solidFill>
                <a:latin typeface="+mj-lt"/>
              </a:rPr>
              <a:t>, et </a:t>
            </a:r>
            <a:r>
              <a:rPr lang="fr-FR" sz="1150" b="1" spc="-60" dirty="0">
                <a:solidFill>
                  <a:schemeClr val="accent3">
                    <a:lumMod val="65000"/>
                    <a:lumOff val="35000"/>
                  </a:schemeClr>
                </a:solidFill>
                <a:latin typeface="Gilroy Bold" panose="00000800000000000000" pitchFamily="50" charset="0"/>
              </a:rPr>
              <a:t>d’organisation</a:t>
            </a:r>
            <a:r>
              <a:rPr lang="fr-FR" sz="1150" spc="-60" dirty="0">
                <a:solidFill>
                  <a:schemeClr val="accent4"/>
                </a:solidFill>
                <a:latin typeface="Gilroy Bold" panose="00000800000000000000" pitchFamily="50" charset="0"/>
              </a:rPr>
              <a:t>. </a:t>
            </a:r>
            <a:r>
              <a:rPr lang="fr-FR" sz="1150" b="1" spc="-60" dirty="0">
                <a:solidFill>
                  <a:schemeClr val="accent3">
                    <a:lumMod val="65000"/>
                    <a:lumOff val="35000"/>
                  </a:schemeClr>
                </a:solidFill>
                <a:latin typeface="Gilroy Bold" panose="00000800000000000000" pitchFamily="50" charset="0"/>
              </a:rPr>
              <a:t>Sens de l’analyse</a:t>
            </a:r>
            <a:r>
              <a:rPr lang="fr-FR" sz="1150" spc="-60" dirty="0">
                <a:solidFill>
                  <a:schemeClr val="accent4"/>
                </a:solidFill>
                <a:latin typeface="Gilroy Bold" panose="00000800000000000000" pitchFamily="50" charset="0"/>
              </a:rPr>
              <a:t>, </a:t>
            </a:r>
            <a:r>
              <a:rPr lang="fr-FR" sz="1150" b="1" spc="-60" dirty="0">
                <a:solidFill>
                  <a:schemeClr val="accent3">
                    <a:lumMod val="65000"/>
                    <a:lumOff val="35000"/>
                  </a:schemeClr>
                </a:solidFill>
                <a:latin typeface="Gilroy Bold" panose="00000800000000000000" pitchFamily="50" charset="0"/>
              </a:rPr>
              <a:t>capacités rédactionnelles</a:t>
            </a:r>
            <a:r>
              <a:rPr lang="fr-FR" sz="1150" spc="-60" dirty="0">
                <a:solidFill>
                  <a:schemeClr val="accent4"/>
                </a:solidFill>
                <a:latin typeface="Gilroy Bold" panose="00000800000000000000" pitchFamily="50" charset="0"/>
              </a:rPr>
              <a:t> </a:t>
            </a:r>
            <a:r>
              <a:rPr lang="fr-FR" sz="1150" spc="-60" dirty="0">
                <a:solidFill>
                  <a:schemeClr val="accent4"/>
                </a:solidFill>
                <a:latin typeface="+mj-lt"/>
              </a:rPr>
              <a:t>et de </a:t>
            </a:r>
            <a:r>
              <a:rPr lang="fr-FR" sz="1150" b="1" spc="-60" dirty="0">
                <a:solidFill>
                  <a:schemeClr val="accent3">
                    <a:lumMod val="65000"/>
                    <a:lumOff val="35000"/>
                  </a:schemeClr>
                </a:solidFill>
                <a:latin typeface="Gilroy Bold" panose="00000800000000000000" pitchFamily="50" charset="0"/>
              </a:rPr>
              <a:t>synthèse</a:t>
            </a:r>
            <a:r>
              <a:rPr lang="fr-FR" sz="1150" spc="-60" dirty="0">
                <a:solidFill>
                  <a:schemeClr val="accent4"/>
                </a:solidFill>
                <a:latin typeface="Gilroy Bold" panose="00000800000000000000" pitchFamily="50" charset="0"/>
              </a:rPr>
              <a:t>, </a:t>
            </a:r>
            <a:r>
              <a:rPr lang="fr-FR" sz="1150" b="1" spc="-60" dirty="0">
                <a:solidFill>
                  <a:schemeClr val="accent3">
                    <a:lumMod val="65000"/>
                    <a:lumOff val="35000"/>
                  </a:schemeClr>
                </a:solidFill>
                <a:latin typeface="Gilroy Bold" panose="00000800000000000000" pitchFamily="50" charset="0"/>
              </a:rPr>
              <a:t>curiosité d’esprit</a:t>
            </a:r>
            <a:r>
              <a:rPr lang="fr-FR" sz="1150" spc="-60" dirty="0">
                <a:solidFill>
                  <a:schemeClr val="accent4"/>
                </a:solidFill>
                <a:latin typeface="Gilroy Bold" panose="00000800000000000000" pitchFamily="50" charset="0"/>
              </a:rPr>
              <a:t>, </a:t>
            </a:r>
            <a:r>
              <a:rPr lang="fr-FR" sz="1150" b="1" spc="-60" dirty="0">
                <a:solidFill>
                  <a:schemeClr val="accent3">
                    <a:lumMod val="65000"/>
                    <a:lumOff val="35000"/>
                  </a:schemeClr>
                </a:solidFill>
                <a:latin typeface="Gilroy Bold" panose="00000800000000000000" pitchFamily="50" charset="0"/>
              </a:rPr>
              <a:t>réactivité</a:t>
            </a:r>
            <a:r>
              <a:rPr lang="fr-FR" sz="1150" spc="-60" dirty="0">
                <a:solidFill>
                  <a:schemeClr val="accent4"/>
                </a:solidFill>
                <a:latin typeface="Gilroy Bold" panose="00000800000000000000" pitchFamily="50" charset="0"/>
              </a:rPr>
              <a:t> </a:t>
            </a:r>
            <a:r>
              <a:rPr lang="fr-FR" sz="1150" spc="-60" dirty="0">
                <a:solidFill>
                  <a:schemeClr val="accent4"/>
                </a:solidFill>
                <a:latin typeface="+mj-lt"/>
              </a:rPr>
              <a:t>et </a:t>
            </a:r>
            <a:r>
              <a:rPr lang="fr-FR" sz="1150" b="1" spc="-60" dirty="0">
                <a:solidFill>
                  <a:schemeClr val="accent3">
                    <a:lumMod val="65000"/>
                    <a:lumOff val="35000"/>
                  </a:schemeClr>
                </a:solidFill>
                <a:latin typeface="Gilroy Bold" panose="00000800000000000000" pitchFamily="50" charset="0"/>
              </a:rPr>
              <a:t>qualités oratoires </a:t>
            </a:r>
            <a:r>
              <a:rPr lang="fr-FR" sz="1150" spc="-60" dirty="0">
                <a:solidFill>
                  <a:schemeClr val="accent4"/>
                </a:solidFill>
                <a:latin typeface="+mj-lt"/>
              </a:rPr>
              <a:t>sont vos points forts, de même que votre </a:t>
            </a:r>
            <a:r>
              <a:rPr lang="fr-FR" sz="1150" b="1" spc="-60" dirty="0">
                <a:solidFill>
                  <a:schemeClr val="accent3">
                    <a:lumMod val="65000"/>
                    <a:lumOff val="35000"/>
                  </a:schemeClr>
                </a:solidFill>
                <a:latin typeface="Gilroy Bold" panose="00000800000000000000" pitchFamily="50" charset="0"/>
              </a:rPr>
              <a:t>sens du travail en équipe</a:t>
            </a:r>
            <a:r>
              <a:rPr lang="fr-FR" sz="1150" spc="-60" dirty="0">
                <a:solidFill>
                  <a:schemeClr val="accent4"/>
                </a:solidFill>
                <a:latin typeface="+mj-lt"/>
              </a:rPr>
              <a:t>.</a:t>
            </a:r>
          </a:p>
          <a:p>
            <a:r>
              <a:rPr lang="fr-FR" sz="1150" spc="-60" dirty="0">
                <a:solidFill>
                  <a:schemeClr val="accent4"/>
                </a:solidFill>
                <a:latin typeface="+mj-lt"/>
              </a:rPr>
              <a:t> </a:t>
            </a: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433120" y="6065986"/>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52592" y="7999534"/>
            <a:ext cx="3364755" cy="2392963"/>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4552" y="1947910"/>
            <a:ext cx="6660000" cy="1508105"/>
          </a:xfrm>
          <a:prstGeom prst="rect">
            <a:avLst/>
          </a:prstGeom>
          <a:noFill/>
        </p:spPr>
        <p:txBody>
          <a:bodyPr wrap="square">
            <a:spAutoFit/>
          </a:bodyPr>
          <a:lstStyle/>
          <a:p>
            <a:r>
              <a:rPr lang="fr-FR" sz="1150" spc="-60" dirty="0">
                <a:solidFill>
                  <a:schemeClr val="accent4"/>
                </a:solidFill>
                <a:latin typeface="+mj-lt"/>
              </a:rPr>
              <a:t>L’équipe Juridique Métiers (composée de 4 juristes), rattachée à la Direction Déléguée Juridique et Conformité, est un véritable partenaire interne des directions. Elle apporte conseil juridique pour toutes les institutions et sociétés assurantielles du Groupe et forme les opérationnels sur toutes les questions juridiques ayant trait aux métiers de l’assurance et de la retraite complémentaire. Elle recherche actuellement un Juriste Protection Sociale en alternance. </a:t>
            </a:r>
          </a:p>
          <a:p>
            <a:br>
              <a:rPr lang="fr-FR" sz="1150" spc="-60" dirty="0">
                <a:solidFill>
                  <a:schemeClr val="accent4"/>
                </a:solidFill>
                <a:latin typeface="+mj-lt"/>
              </a:rPr>
            </a:br>
            <a:r>
              <a:rPr lang="fr-FR" sz="1150" spc="-60" dirty="0">
                <a:solidFill>
                  <a:schemeClr val="accent4"/>
                </a:solidFill>
                <a:latin typeface="+mj-lt"/>
              </a:rPr>
              <a:t>Dans ce cadre, vos missions seront :</a:t>
            </a:r>
          </a:p>
          <a:p>
            <a:r>
              <a:rPr lang="fr-FR" sz="1150" spc="-60" dirty="0">
                <a:solidFill>
                  <a:schemeClr val="accent4"/>
                </a:solidFill>
                <a:latin typeface="+mj-lt"/>
              </a:rPr>
              <a: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344255" y="6784606"/>
            <a:ext cx="3364755" cy="1154162"/>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8" name="Groupe 7">
            <a:extLst>
              <a:ext uri="{FF2B5EF4-FFF2-40B4-BE49-F238E27FC236}">
                <a16:creationId xmlns:a16="http://schemas.microsoft.com/office/drawing/2014/main" id="{3F316064-107E-B22E-EE1F-7053CF9BE4DB}"/>
              </a:ext>
            </a:extLst>
          </p:cNvPr>
          <p:cNvGrpSpPr/>
          <p:nvPr/>
        </p:nvGrpSpPr>
        <p:grpSpPr>
          <a:xfrm>
            <a:off x="5579639" y="1127018"/>
            <a:ext cx="864494" cy="690496"/>
            <a:chOff x="2557463" y="1320800"/>
            <a:chExt cx="773113" cy="588963"/>
          </a:xfrm>
          <a:solidFill>
            <a:schemeClr val="bg2"/>
          </a:solidFill>
        </p:grpSpPr>
        <p:sp>
          <p:nvSpPr>
            <p:cNvPr id="13" name="Freeform 5">
              <a:extLst>
                <a:ext uri="{FF2B5EF4-FFF2-40B4-BE49-F238E27FC236}">
                  <a16:creationId xmlns:a16="http://schemas.microsoft.com/office/drawing/2014/main" id="{8F839E6C-C4D0-93A5-2EDD-077B21E5D389}"/>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4" name="Freeform 6">
              <a:extLst>
                <a:ext uri="{FF2B5EF4-FFF2-40B4-BE49-F238E27FC236}">
                  <a16:creationId xmlns:a16="http://schemas.microsoft.com/office/drawing/2014/main" id="{9896023D-53BB-70F2-D312-636EA2BF9CE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29" name="Freeform 7">
              <a:extLst>
                <a:ext uri="{FF2B5EF4-FFF2-40B4-BE49-F238E27FC236}">
                  <a16:creationId xmlns:a16="http://schemas.microsoft.com/office/drawing/2014/main" id="{C31DE88A-FABD-34FD-0F40-CD0F55E0FB2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grpSp>
        <p:nvGrpSpPr>
          <p:cNvPr id="30" name="Groupe 29">
            <a:extLst>
              <a:ext uri="{FF2B5EF4-FFF2-40B4-BE49-F238E27FC236}">
                <a16:creationId xmlns:a16="http://schemas.microsoft.com/office/drawing/2014/main" id="{E0A4EB37-A521-33E8-AB5A-D08E62E3DC12}"/>
              </a:ext>
            </a:extLst>
          </p:cNvPr>
          <p:cNvGrpSpPr/>
          <p:nvPr/>
        </p:nvGrpSpPr>
        <p:grpSpPr>
          <a:xfrm>
            <a:off x="4593918" y="8632379"/>
            <a:ext cx="977368" cy="849252"/>
            <a:chOff x="5167313" y="1298575"/>
            <a:chExt cx="723900" cy="581026"/>
          </a:xfrm>
        </p:grpSpPr>
        <p:sp>
          <p:nvSpPr>
            <p:cNvPr id="31" name="Freeform 15">
              <a:extLst>
                <a:ext uri="{FF2B5EF4-FFF2-40B4-BE49-F238E27FC236}">
                  <a16:creationId xmlns:a16="http://schemas.microsoft.com/office/drawing/2014/main" id="{9D8FE5A2-DFBF-55ED-C8B0-B4A4E8AACFB2}"/>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2" name="Freeform 16">
              <a:extLst>
                <a:ext uri="{FF2B5EF4-FFF2-40B4-BE49-F238E27FC236}">
                  <a16:creationId xmlns:a16="http://schemas.microsoft.com/office/drawing/2014/main" id="{5545F4EC-606C-9E2D-5432-D06E05B09D5D}"/>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Tree>
    <p:extLst>
      <p:ext uri="{BB962C8B-B14F-4D97-AF65-F5344CB8AC3E}">
        <p14:creationId xmlns:p14="http://schemas.microsoft.com/office/powerpoint/2010/main" val="2227704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202211" y="8384461"/>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JURISTE CONFORMITE </a:t>
            </a:r>
          </a:p>
          <a:p>
            <a:pPr algn="ctr">
              <a:lnSpc>
                <a:spcPct val="100000"/>
              </a:lnSpc>
            </a:pPr>
            <a:r>
              <a:rPr lang="fr-FR" sz="3200" b="1" dirty="0">
                <a:latin typeface="Gilroy Black" panose="00000A00000000000000" pitchFamily="50" charset="0"/>
              </a:rPr>
              <a:t>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12110"/>
            <a:ext cx="6677881" cy="203902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Vous participez à la mise en œuvre, l’évaluation et l’actualisation des programmes de conformité, en étroite coopération avec les différentes directions du Groupe.</a:t>
            </a:r>
          </a:p>
          <a:p>
            <a:pPr marL="171450" indent="-171450">
              <a:buFont typeface="Arial" panose="020B0604020202020204" pitchFamily="34" charset="0"/>
              <a:buChar char="•"/>
            </a:pPr>
            <a:r>
              <a:rPr lang="fr-FR" sz="1150" spc="-60" dirty="0">
                <a:solidFill>
                  <a:schemeClr val="accent4"/>
                </a:solidFill>
                <a:latin typeface="+mj-lt"/>
              </a:rPr>
              <a:t>Vous apportez appui et conseil à la Direction générale et aux Directions opérationnelles au regard de la réglementation notamment dans les domaines du droit de la protection sociale, du droit des assurances, du droit des affaires, et de la conformité (Solvabilité 2, LCB FT, DDA, Déshérence, Sapin 2, RGPD…).</a:t>
            </a:r>
          </a:p>
          <a:p>
            <a:pPr marL="171450" indent="-171450">
              <a:buFont typeface="Arial" panose="020B0604020202020204" pitchFamily="34" charset="0"/>
              <a:buChar char="•"/>
            </a:pPr>
            <a:r>
              <a:rPr lang="fr-FR" sz="1150" spc="-60" dirty="0">
                <a:solidFill>
                  <a:schemeClr val="accent4"/>
                </a:solidFill>
                <a:latin typeface="+mj-lt"/>
              </a:rPr>
              <a:t>Vous participez à des projets transverses portant sur les évolutions réglementaires.</a:t>
            </a:r>
          </a:p>
          <a:p>
            <a:pPr marL="171450" indent="-171450">
              <a:buFont typeface="Arial" panose="020B0604020202020204" pitchFamily="34" charset="0"/>
              <a:buChar char="•"/>
            </a:pPr>
            <a:r>
              <a:rPr lang="fr-FR" sz="1150" spc="-60" dirty="0">
                <a:solidFill>
                  <a:schemeClr val="accent4"/>
                </a:solidFill>
                <a:latin typeface="+mj-lt"/>
              </a:rPr>
              <a:t>Vous identifiez, qualifiez et synthétisez les problématiques juridiques s’appliquant au Groupe. A ce titre, vous serez amené à rédiger des analyses, études juridiques ainsi que des notes d'information et d'instruction.</a:t>
            </a:r>
          </a:p>
          <a:p>
            <a:pPr marL="171450" indent="-171450">
              <a:buFont typeface="Arial" panose="020B0604020202020204" pitchFamily="34" charset="0"/>
              <a:buChar char="•"/>
            </a:pPr>
            <a:r>
              <a:rPr lang="fr-FR" sz="1150" spc="-60" dirty="0">
                <a:solidFill>
                  <a:schemeClr val="accent4"/>
                </a:solidFill>
                <a:latin typeface="+mj-lt"/>
              </a:rPr>
              <a:t>Vous réalisez une veille juridique (droit de la protection sociale, droit des assurances, droit des affaires, droit privé général…).</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729347"/>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489922"/>
            <a:ext cx="6660000" cy="977191"/>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Vous préparez un </a:t>
            </a:r>
            <a:r>
              <a:rPr lang="fr-FR" sz="1150" spc="-60" dirty="0">
                <a:solidFill>
                  <a:schemeClr val="accent4">
                    <a:lumMod val="75000"/>
                  </a:schemeClr>
                </a:solidFill>
                <a:latin typeface="Gilroy Bold" panose="00000800000000000000" pitchFamily="50" charset="0"/>
              </a:rPr>
              <a:t>bac+5 en droit </a:t>
            </a:r>
            <a:r>
              <a:rPr lang="fr-FR" sz="1150" spc="-60" dirty="0">
                <a:solidFill>
                  <a:schemeClr val="accent4"/>
                </a:solidFill>
                <a:latin typeface="+mj-lt"/>
              </a:rPr>
              <a:t>avec une </a:t>
            </a:r>
            <a:r>
              <a:rPr lang="fr-FR" sz="1150" spc="-60" dirty="0">
                <a:solidFill>
                  <a:schemeClr val="accent4">
                    <a:lumMod val="75000"/>
                  </a:schemeClr>
                </a:solidFill>
                <a:latin typeface="Gilroy Bold" panose="00000800000000000000" pitchFamily="50" charset="0"/>
              </a:rPr>
              <a:t>spécialité en Droit de la Protection sociale, Droit des Assurances, Droit des Affaires, Conformité</a:t>
            </a:r>
            <a:r>
              <a:rPr lang="fr-FR" sz="1150" spc="-60" dirty="0">
                <a:solidFill>
                  <a:schemeClr val="accent4">
                    <a:lumMod val="75000"/>
                  </a:schemeClr>
                </a:solidFill>
                <a:latin typeface="+mj-lt"/>
              </a:rPr>
              <a:t>.</a:t>
            </a:r>
          </a:p>
          <a:p>
            <a:pPr marL="171450" indent="-171450">
              <a:buFont typeface="Arial" panose="020B0604020202020204" pitchFamily="34" charset="0"/>
              <a:buChar char="•"/>
            </a:pPr>
            <a:r>
              <a:rPr lang="fr-FR" sz="1150" spc="-60" dirty="0">
                <a:solidFill>
                  <a:schemeClr val="accent4"/>
                </a:solidFill>
                <a:latin typeface="+mj-lt"/>
              </a:rPr>
              <a:t>Doté de </a:t>
            </a:r>
            <a:r>
              <a:rPr lang="fr-FR" sz="1150" spc="-60" dirty="0">
                <a:solidFill>
                  <a:schemeClr val="accent4">
                    <a:lumMod val="75000"/>
                  </a:schemeClr>
                </a:solidFill>
                <a:latin typeface="Gilroy Bold" panose="00000800000000000000" pitchFamily="50" charset="0"/>
              </a:rPr>
              <a:t>bonnes capacités d'analyse</a:t>
            </a:r>
            <a:r>
              <a:rPr lang="fr-FR" sz="1150" spc="-60" dirty="0">
                <a:solidFill>
                  <a:schemeClr val="accent4"/>
                </a:solidFill>
                <a:latin typeface="+mj-lt"/>
              </a:rPr>
              <a:t>, de </a:t>
            </a:r>
            <a:r>
              <a:rPr lang="fr-FR" sz="1150" spc="-60" dirty="0">
                <a:solidFill>
                  <a:schemeClr val="accent4">
                    <a:lumMod val="75000"/>
                  </a:schemeClr>
                </a:solidFill>
                <a:latin typeface="Gilroy Bold" panose="00000800000000000000" pitchFamily="50" charset="0"/>
              </a:rPr>
              <a:t>synthèse</a:t>
            </a:r>
            <a:r>
              <a:rPr lang="fr-FR" sz="1150" spc="-60" dirty="0">
                <a:solidFill>
                  <a:schemeClr val="accent4"/>
                </a:solidFill>
                <a:latin typeface="+mj-lt"/>
              </a:rPr>
              <a:t> et de </a:t>
            </a:r>
            <a:r>
              <a:rPr lang="fr-FR" sz="1150" spc="-60" dirty="0">
                <a:solidFill>
                  <a:schemeClr val="accent4">
                    <a:lumMod val="75000"/>
                  </a:schemeClr>
                </a:solidFill>
                <a:latin typeface="Gilroy Bold" panose="00000800000000000000" pitchFamily="50" charset="0"/>
              </a:rPr>
              <a:t>rédaction</a:t>
            </a:r>
            <a:r>
              <a:rPr lang="fr-FR" sz="1150" spc="-60" dirty="0">
                <a:solidFill>
                  <a:schemeClr val="accent4"/>
                </a:solidFill>
                <a:latin typeface="+mj-lt"/>
              </a:rPr>
              <a:t>, vous êtes </a:t>
            </a:r>
            <a:r>
              <a:rPr lang="fr-FR" sz="1150" spc="-60" dirty="0">
                <a:solidFill>
                  <a:schemeClr val="accent4">
                    <a:lumMod val="75000"/>
                  </a:schemeClr>
                </a:solidFill>
                <a:latin typeface="Gilroy Bold" panose="00000800000000000000" pitchFamily="50" charset="0"/>
              </a:rPr>
              <a:t>méthodique</a:t>
            </a:r>
            <a:r>
              <a:rPr lang="fr-FR" sz="1150" spc="-60" dirty="0">
                <a:solidFill>
                  <a:schemeClr val="accent4">
                    <a:lumMod val="75000"/>
                  </a:schemeClr>
                </a:solidFill>
                <a:latin typeface="+mj-lt"/>
              </a:rPr>
              <a:t>, </a:t>
            </a:r>
            <a:r>
              <a:rPr lang="fr-FR" sz="1150" spc="-60" dirty="0">
                <a:solidFill>
                  <a:schemeClr val="accent4">
                    <a:lumMod val="75000"/>
                  </a:schemeClr>
                </a:solidFill>
                <a:latin typeface="Gilroy Bold" panose="00000800000000000000" pitchFamily="50" charset="0"/>
              </a:rPr>
              <a:t>organisé</a:t>
            </a:r>
            <a:r>
              <a:rPr lang="fr-FR" sz="1150" spc="-60" dirty="0">
                <a:solidFill>
                  <a:schemeClr val="accent4">
                    <a:lumMod val="75000"/>
                  </a:schemeClr>
                </a:solidFill>
                <a:latin typeface="+mj-lt"/>
              </a:rPr>
              <a:t> </a:t>
            </a:r>
            <a:r>
              <a:rPr lang="fr-FR" sz="1150" spc="-60" dirty="0">
                <a:solidFill>
                  <a:schemeClr val="accent4"/>
                </a:solidFill>
                <a:latin typeface="+mj-lt"/>
              </a:rPr>
              <a:t>et reconnu pour votre </a:t>
            </a:r>
            <a:r>
              <a:rPr lang="fr-FR" sz="1150" spc="-60" dirty="0">
                <a:solidFill>
                  <a:schemeClr val="accent4">
                    <a:lumMod val="75000"/>
                  </a:schemeClr>
                </a:solidFill>
                <a:latin typeface="Gilroy Bold" panose="00000800000000000000" pitchFamily="50" charset="0"/>
              </a:rPr>
              <a:t>proactivité</a:t>
            </a:r>
            <a:r>
              <a:rPr lang="fr-FR" sz="1150" spc="-60" dirty="0">
                <a:solidFill>
                  <a:schemeClr val="accent4"/>
                </a:solidFill>
                <a:latin typeface="+mj-lt"/>
              </a:rPr>
              <a:t>. Vous aimez </a:t>
            </a:r>
            <a:r>
              <a:rPr lang="fr-FR" sz="1150" spc="-60" dirty="0">
                <a:solidFill>
                  <a:schemeClr val="accent4">
                    <a:lumMod val="75000"/>
                  </a:schemeClr>
                </a:solidFill>
                <a:latin typeface="Gilroy Bold" panose="00000800000000000000" pitchFamily="50" charset="0"/>
              </a:rPr>
              <a:t>travailler en équipe</a:t>
            </a:r>
            <a:r>
              <a:rPr lang="fr-FR" sz="1150" spc="-60" dirty="0">
                <a:solidFill>
                  <a:schemeClr val="accent4"/>
                </a:solidFill>
                <a:latin typeface="+mj-lt"/>
              </a:rPr>
              <a:t>, et votre </a:t>
            </a:r>
            <a:r>
              <a:rPr lang="fr-FR" sz="1150" spc="-60" dirty="0">
                <a:solidFill>
                  <a:schemeClr val="accent4">
                    <a:lumMod val="75000"/>
                  </a:schemeClr>
                </a:solidFill>
                <a:latin typeface="Gilroy Bold" panose="00000800000000000000" pitchFamily="50" charset="0"/>
              </a:rPr>
              <a:t>aisance relationnelle </a:t>
            </a:r>
            <a:r>
              <a:rPr lang="fr-FR" sz="1150" spc="-60" dirty="0">
                <a:solidFill>
                  <a:schemeClr val="accent4"/>
                </a:solidFill>
                <a:latin typeface="+mj-lt"/>
              </a:rPr>
              <a:t>vous permet de collaborer efficacement avec l'ensemble de vos interlocuteurs.</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78129"/>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98234"/>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05095"/>
            <a:ext cx="6660000" cy="446276"/>
          </a:xfrm>
          <a:prstGeom prst="rect">
            <a:avLst/>
          </a:prstGeom>
          <a:noFill/>
        </p:spPr>
        <p:txBody>
          <a:bodyPr wrap="square">
            <a:spAutoFit/>
          </a:bodyPr>
          <a:lstStyle/>
          <a:p>
            <a:r>
              <a:rPr lang="fr-FR" sz="1150" spc="-60" dirty="0">
                <a:solidFill>
                  <a:schemeClr val="accent4"/>
                </a:solidFill>
                <a:latin typeface="+mj-lt"/>
              </a:rPr>
              <a:t>La Direction Déléguée Juridique et Conformité recherche un Juriste Conformité en alternance. </a:t>
            </a:r>
          </a:p>
          <a:p>
            <a:r>
              <a:rPr lang="fr-FR" sz="1150" spc="-60" dirty="0">
                <a:solidFill>
                  <a:schemeClr val="accent4"/>
                </a:solidFill>
                <a:latin typeface="+mj-lt"/>
              </a:rPr>
              <a:t>Dans ce cadre, vos missions seront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434138"/>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27018"/>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1338926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4389871" y="8835381"/>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de contrôle </a:t>
            </a:r>
          </a:p>
          <a:p>
            <a:pPr algn="ctr">
              <a:lnSpc>
                <a:spcPct val="100000"/>
              </a:lnSpc>
            </a:pPr>
            <a:r>
              <a:rPr lang="fr-FR" sz="3200" b="1" dirty="0">
                <a:latin typeface="Gilroy Black" panose="00000A00000000000000" pitchFamily="50" charset="0"/>
              </a:rPr>
              <a:t>interne et risques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829689"/>
            <a:ext cx="6677881" cy="1508105"/>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A la revue de la cohérence du référentiel des risques et de contrôle interne du groupe </a:t>
            </a:r>
          </a:p>
          <a:p>
            <a:pPr marL="171450" indent="-171450">
              <a:buFont typeface="Arial" panose="020B0604020202020204" pitchFamily="34" charset="0"/>
              <a:buChar char="•"/>
            </a:pPr>
            <a:r>
              <a:rPr lang="fr-FR" sz="1150" spc="-60" dirty="0">
                <a:solidFill>
                  <a:schemeClr val="accent4"/>
                </a:solidFill>
                <a:latin typeface="+mj-lt"/>
              </a:rPr>
              <a:t>A la réalisation des bilans trimestriels sur le suivi des risques et du contrôle interne</a:t>
            </a:r>
          </a:p>
          <a:p>
            <a:pPr marL="171450" indent="-171450">
              <a:buFont typeface="Arial" panose="020B0604020202020204" pitchFamily="34" charset="0"/>
              <a:buChar char="•"/>
            </a:pPr>
            <a:r>
              <a:rPr lang="fr-FR" sz="1150" spc="-60" dirty="0">
                <a:solidFill>
                  <a:schemeClr val="accent4"/>
                </a:solidFill>
                <a:latin typeface="+mj-lt"/>
              </a:rPr>
              <a:t>A la mise en place et au suivi de KPI et KRI</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r>
              <a:rPr lang="fr-FR" sz="1150" spc="-60" dirty="0">
                <a:solidFill>
                  <a:schemeClr val="accent4"/>
                </a:solidFill>
                <a:latin typeface="+mj-lt"/>
              </a:rPr>
              <a:t>A l’animation du réseau des correspondants contrôle interne </a:t>
            </a:r>
          </a:p>
          <a:p>
            <a:pPr marL="171450" indent="-171450">
              <a:buFont typeface="Arial" panose="020B0604020202020204" pitchFamily="34" charset="0"/>
              <a:buChar char="•"/>
            </a:pPr>
            <a:r>
              <a:rPr lang="fr-FR" sz="1150" spc="-60" dirty="0">
                <a:solidFill>
                  <a:schemeClr val="accent4"/>
                </a:solidFill>
                <a:latin typeface="+mj-lt"/>
              </a:rPr>
              <a:t>A la réalisation des contrôles de 2nd niveau</a:t>
            </a:r>
          </a:p>
          <a:p>
            <a:pPr marL="171450" indent="-171450">
              <a:buFont typeface="Arial" panose="020B0604020202020204" pitchFamily="34" charset="0"/>
              <a:buChar char="•"/>
            </a:pPr>
            <a:r>
              <a:rPr lang="fr-FR" sz="1150" spc="-60" dirty="0">
                <a:solidFill>
                  <a:schemeClr val="accent4"/>
                </a:solidFill>
                <a:latin typeface="+mj-lt"/>
              </a:rPr>
              <a:t>A la mise à jour de la documentation existante </a:t>
            </a:r>
          </a:p>
          <a:p>
            <a:pPr marL="171450" indent="-171450">
              <a:buFont typeface="Arial" panose="020B0604020202020204" pitchFamily="34" charset="0"/>
              <a:buChar char="•"/>
            </a:pPr>
            <a:r>
              <a:rPr lang="fr-FR" sz="1150" spc="-60" dirty="0">
                <a:solidFill>
                  <a:schemeClr val="accent4"/>
                </a:solidFill>
                <a:latin typeface="+mj-lt"/>
              </a:rPr>
              <a:t>A la rédaction des rapports règlementaires</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400079"/>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073144"/>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4833719"/>
            <a:ext cx="6660000" cy="800219"/>
          </a:xfrm>
          <a:prstGeom prst="rect">
            <a:avLst/>
          </a:prstGeom>
          <a:noFill/>
        </p:spPr>
        <p:txBody>
          <a:bodyPr wrap="square" rtlCol="0">
            <a:spAutoFit/>
          </a:bodyPr>
          <a:lstStyle/>
          <a:p>
            <a:r>
              <a:rPr lang="fr-FR" sz="1150" spc="-60" dirty="0">
                <a:solidFill>
                  <a:schemeClr val="accent4"/>
                </a:solidFill>
                <a:latin typeface="+mj-lt"/>
              </a:rPr>
              <a:t>Vous préparez </a:t>
            </a:r>
            <a:r>
              <a:rPr lang="fr-FR" sz="1150" b="1" spc="-60" dirty="0">
                <a:solidFill>
                  <a:schemeClr val="accent4">
                    <a:lumMod val="75000"/>
                  </a:schemeClr>
                </a:solidFill>
                <a:latin typeface="Gilroy Bold" panose="00000800000000000000" pitchFamily="50" charset="0"/>
              </a:rPr>
              <a:t>un master 2 en contrôle interne</a:t>
            </a:r>
            <a:r>
              <a:rPr lang="fr-FR" sz="1150" spc="-60" dirty="0">
                <a:solidFill>
                  <a:schemeClr val="accent4">
                    <a:lumMod val="75000"/>
                  </a:schemeClr>
                </a:solidFill>
                <a:latin typeface="Gilroy Bold" panose="00000800000000000000" pitchFamily="50" charset="0"/>
              </a:rPr>
              <a:t>, audit, management des risques</a:t>
            </a:r>
            <a:r>
              <a:rPr lang="fr-FR" sz="1150" spc="-60" dirty="0">
                <a:solidFill>
                  <a:schemeClr val="accent4"/>
                </a:solidFill>
                <a:latin typeface="+mj-lt"/>
              </a:rPr>
              <a:t>. Vous manifestez de l’intérêt pour le </a:t>
            </a:r>
            <a:r>
              <a:rPr lang="fr-FR" sz="1150" spc="-60" dirty="0">
                <a:solidFill>
                  <a:schemeClr val="accent4">
                    <a:lumMod val="75000"/>
                  </a:schemeClr>
                </a:solidFill>
                <a:latin typeface="Gilroy Bold" panose="00000800000000000000" pitchFamily="50" charset="0"/>
              </a:rPr>
              <a:t>domaine des assurances des personnes</a:t>
            </a:r>
            <a:r>
              <a:rPr lang="fr-FR" sz="1150" spc="-60" dirty="0">
                <a:solidFill>
                  <a:schemeClr val="accent4">
                    <a:lumMod val="75000"/>
                  </a:schemeClr>
                </a:solidFill>
                <a:latin typeface="+mj-lt"/>
              </a:rPr>
              <a:t> </a:t>
            </a:r>
            <a:r>
              <a:rPr lang="fr-FR" sz="1150" spc="-60" dirty="0">
                <a:solidFill>
                  <a:schemeClr val="accent4"/>
                </a:solidFill>
                <a:latin typeface="+mj-lt"/>
              </a:rPr>
              <a:t>et ses spécificités. </a:t>
            </a:r>
          </a:p>
          <a:p>
            <a:r>
              <a:rPr lang="fr-FR" sz="1150" spc="-60" dirty="0">
                <a:solidFill>
                  <a:schemeClr val="accent4"/>
                </a:solidFill>
                <a:latin typeface="+mj-lt"/>
              </a:rPr>
              <a:t>Vous faites preuve </a:t>
            </a:r>
            <a:r>
              <a:rPr lang="fr-FR" sz="1150" spc="-60" dirty="0">
                <a:solidFill>
                  <a:schemeClr val="accent4">
                    <a:lumMod val="75000"/>
                  </a:schemeClr>
                </a:solidFill>
                <a:latin typeface="Gilroy Bold" panose="00000800000000000000" pitchFamily="50" charset="0"/>
              </a:rPr>
              <a:t>d’organisation</a:t>
            </a:r>
            <a:r>
              <a:rPr lang="fr-FR" sz="1150" spc="-60" dirty="0">
                <a:solidFill>
                  <a:schemeClr val="accent4"/>
                </a:solidFill>
                <a:latin typeface="+mj-lt"/>
              </a:rPr>
              <a:t>, vous être </a:t>
            </a:r>
            <a:r>
              <a:rPr lang="fr-FR" sz="1150" spc="-60" dirty="0">
                <a:solidFill>
                  <a:schemeClr val="accent4">
                    <a:lumMod val="75000"/>
                  </a:schemeClr>
                </a:solidFill>
                <a:latin typeface="Gilroy Bold" panose="00000800000000000000" pitchFamily="50" charset="0"/>
              </a:rPr>
              <a:t>adaptable</a:t>
            </a:r>
            <a:r>
              <a:rPr lang="fr-FR" sz="1150" spc="-60" dirty="0">
                <a:solidFill>
                  <a:schemeClr val="accent4"/>
                </a:solidFill>
                <a:latin typeface="+mj-lt"/>
              </a:rPr>
              <a:t> et vous avez une </a:t>
            </a:r>
            <a:r>
              <a:rPr lang="fr-FR" sz="1150" spc="-60" dirty="0">
                <a:solidFill>
                  <a:schemeClr val="accent4">
                    <a:lumMod val="75000"/>
                  </a:schemeClr>
                </a:solidFill>
                <a:latin typeface="Gilroy Bold" panose="00000800000000000000" pitchFamily="50" charset="0"/>
              </a:rPr>
              <a:t>bonne capacité d’analyse</a:t>
            </a:r>
            <a:r>
              <a:rPr lang="fr-FR" sz="1150" spc="-60" dirty="0">
                <a:solidFill>
                  <a:schemeClr val="accent4"/>
                </a:solidFill>
                <a:latin typeface="+mj-lt"/>
              </a:rPr>
              <a:t>. Vous êtes également </a:t>
            </a:r>
            <a:r>
              <a:rPr lang="fr-FR" sz="1150" spc="-60" dirty="0">
                <a:solidFill>
                  <a:schemeClr val="accent4">
                    <a:lumMod val="75000"/>
                  </a:schemeClr>
                </a:solidFill>
                <a:latin typeface="Gilroy Bold" panose="00000800000000000000" pitchFamily="50" charset="0"/>
              </a:rPr>
              <a:t>à l’aise dans l’expression écrite et orale</a:t>
            </a:r>
            <a:r>
              <a:rPr lang="fr-FR" sz="1150" spc="-60" dirty="0">
                <a:solidFill>
                  <a:schemeClr val="accent4"/>
                </a:solidFill>
                <a:latin typeface="+mj-lt"/>
              </a:rPr>
              <a:t>.</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007261"/>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7627366"/>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222674"/>
            <a:ext cx="6660000" cy="446276"/>
          </a:xfrm>
          <a:prstGeom prst="rect">
            <a:avLst/>
          </a:prstGeom>
          <a:noFill/>
        </p:spPr>
        <p:txBody>
          <a:bodyPr wrap="square">
            <a:spAutoFit/>
          </a:bodyPr>
          <a:lstStyle/>
          <a:p>
            <a:r>
              <a:rPr lang="fr-FR" sz="1150" spc="-60" dirty="0">
                <a:solidFill>
                  <a:schemeClr val="accent4"/>
                </a:solidFill>
                <a:latin typeface="+mj-lt"/>
              </a:rPr>
              <a:t>L’unité pilotage gestion des risques et contrôle interne de la Direction Déléguée Management des Risques recherche un(e) chargé de contrôle interne et risques. Dans ce cadre, vos missions seront de participer :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6763270"/>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344597"/>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72300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090955" y="8313078"/>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de communication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54533"/>
            <a:ext cx="6677881" cy="237600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La gestion des réseaux sociaux : vous serez chargé de développer et de mettre en œuvre des stratégies de communication sur les réseaux sociaux tels que LinkedIn et Facebook. Vous créerez des contenus diversifiés et </a:t>
            </a:r>
            <a:r>
              <a:rPr lang="fr-FR" sz="1150" spc="-60" dirty="0" err="1">
                <a:solidFill>
                  <a:schemeClr val="accent4"/>
                </a:solidFill>
                <a:latin typeface="+mj-lt"/>
              </a:rPr>
              <a:t>impactants</a:t>
            </a:r>
            <a:r>
              <a:rPr lang="fr-FR" sz="1150" spc="-60" dirty="0">
                <a:solidFill>
                  <a:schemeClr val="accent4"/>
                </a:solidFill>
                <a:latin typeface="+mj-lt"/>
              </a:rPr>
              <a:t> et publierez régulièrement des </a:t>
            </a:r>
            <a:r>
              <a:rPr lang="fr-FR" sz="1150" spc="-60" dirty="0" err="1">
                <a:solidFill>
                  <a:schemeClr val="accent4"/>
                </a:solidFill>
                <a:latin typeface="+mj-lt"/>
              </a:rPr>
              <a:t>posts</a:t>
            </a:r>
            <a:r>
              <a:rPr lang="fr-FR" sz="1150" spc="-60" dirty="0">
                <a:solidFill>
                  <a:schemeClr val="accent4"/>
                </a:solidFill>
                <a:latin typeface="+mj-lt"/>
              </a:rPr>
              <a:t>. </a:t>
            </a:r>
          </a:p>
          <a:p>
            <a:pPr marL="171450" indent="-171450">
              <a:buFont typeface="Arial" panose="020B0604020202020204" pitchFamily="34" charset="0"/>
              <a:buChar char="•"/>
            </a:pPr>
            <a:r>
              <a:rPr lang="fr-FR" sz="1150" spc="-60" dirty="0">
                <a:solidFill>
                  <a:schemeClr val="accent4"/>
                </a:solidFill>
                <a:latin typeface="+mj-lt"/>
              </a:rPr>
              <a:t>La communication interne : vous contribuerez à la gestion de l'intranet du Groupe AGRICA en mettant à jour le contenu et en rédigeant des actualités afin de faciliter la circulation des informations et de renforcer le sentiment d’appartenance auprès des collaborateurs. </a:t>
            </a:r>
          </a:p>
          <a:p>
            <a:pPr marL="171450" indent="-171450">
              <a:buFont typeface="Arial" panose="020B0604020202020204" pitchFamily="34" charset="0"/>
              <a:buChar char="•"/>
            </a:pPr>
            <a:r>
              <a:rPr lang="fr-FR" sz="1150" spc="-60" dirty="0">
                <a:solidFill>
                  <a:schemeClr val="accent4"/>
                </a:solidFill>
                <a:latin typeface="+mj-lt"/>
              </a:rPr>
              <a:t>La participation aux événements : vous interviendrez en appui sur l'organisation et la communication des événements externes, tels que des salons, les Trophées en faveur de la lutte contre le gaspillage alimentaire…Vous aurez notamment en charge l’animation des réseaux sociaux en amont, pendant et après les événements. Vous participerez aussi à la communication et à l’organisation des événements internes. </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224924"/>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769842"/>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530417"/>
            <a:ext cx="6660000" cy="800219"/>
          </a:xfrm>
          <a:prstGeom prst="rect">
            <a:avLst/>
          </a:prstGeom>
          <a:noFill/>
        </p:spPr>
        <p:txBody>
          <a:bodyPr wrap="square" rtlCol="0">
            <a:spAutoFit/>
          </a:bodyPr>
          <a:lstStyle/>
          <a:p>
            <a:r>
              <a:rPr lang="fr-FR" sz="1150" spc="-60" dirty="0">
                <a:solidFill>
                  <a:schemeClr val="accent4"/>
                </a:solidFill>
                <a:latin typeface="+mj-lt"/>
              </a:rPr>
              <a:t>Vous intégrez l’année prochaine un </a:t>
            </a:r>
            <a:r>
              <a:rPr lang="fr-FR" sz="1150" spc="-60" dirty="0">
                <a:solidFill>
                  <a:schemeClr val="accent4">
                    <a:lumMod val="75000"/>
                  </a:schemeClr>
                </a:solidFill>
                <a:latin typeface="Gilroy Bold" panose="00000800000000000000" pitchFamily="50" charset="0"/>
              </a:rPr>
              <a:t>bac +4 en communication </a:t>
            </a:r>
            <a:r>
              <a:rPr lang="fr-FR" sz="1150" spc="-60" dirty="0">
                <a:solidFill>
                  <a:schemeClr val="accent4"/>
                </a:solidFill>
                <a:latin typeface="+mj-lt"/>
              </a:rPr>
              <a:t>et vous êtes à la recherche d’une alternance. Une première expérience en stage et un attrait pour la </a:t>
            </a:r>
            <a:r>
              <a:rPr lang="fr-FR" sz="1150" b="1" spc="-60" dirty="0">
                <a:solidFill>
                  <a:schemeClr val="accent4">
                    <a:lumMod val="75000"/>
                  </a:schemeClr>
                </a:solidFill>
                <a:latin typeface="Gilroy Bold" panose="00000800000000000000" pitchFamily="50" charset="0"/>
              </a:rPr>
              <a:t>communication digitale </a:t>
            </a:r>
            <a:r>
              <a:rPr lang="fr-FR" sz="1150" spc="-60" dirty="0">
                <a:solidFill>
                  <a:schemeClr val="accent4"/>
                </a:solidFill>
                <a:latin typeface="+mj-lt"/>
              </a:rPr>
              <a:t>seraient un plus. </a:t>
            </a:r>
          </a:p>
          <a:p>
            <a:r>
              <a:rPr lang="fr-FR" sz="1150" spc="-60" dirty="0">
                <a:solidFill>
                  <a:schemeClr val="accent4"/>
                </a:solidFill>
                <a:latin typeface="+mj-lt"/>
              </a:rPr>
              <a:t>Pour mener à bien ces missions, nous comptons sur vos </a:t>
            </a:r>
            <a:r>
              <a:rPr lang="fr-FR" sz="1150" spc="-60" dirty="0">
                <a:solidFill>
                  <a:schemeClr val="accent4">
                    <a:lumMod val="75000"/>
                  </a:schemeClr>
                </a:solidFill>
                <a:latin typeface="Gilroy Bold" panose="00000800000000000000" pitchFamily="50" charset="0"/>
              </a:rPr>
              <a:t>qualités rédactionnelles, votre adaptabilité, votre créativité et votre curiosité.</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42050"/>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62155"/>
            <a:ext cx="4448438" cy="1331134"/>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r>
              <a:rPr lang="fr-FR" sz="1150" b="1" spc="-60" dirty="0">
                <a:solidFill>
                  <a:schemeClr val="accent4"/>
                </a:solidFill>
                <a:latin typeface="+mj-lt"/>
              </a:rPr>
              <a:t>  </a:t>
            </a: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47519"/>
            <a:ext cx="6660000" cy="446276"/>
          </a:xfrm>
          <a:prstGeom prst="rect">
            <a:avLst/>
          </a:prstGeom>
          <a:noFill/>
        </p:spPr>
        <p:txBody>
          <a:bodyPr wrap="square">
            <a:spAutoFit/>
          </a:bodyPr>
          <a:lstStyle/>
          <a:p>
            <a:r>
              <a:rPr lang="fr-FR" sz="1150" spc="-60" dirty="0">
                <a:solidFill>
                  <a:schemeClr val="accent4"/>
                </a:solidFill>
                <a:latin typeface="+mj-lt"/>
              </a:rPr>
              <a:t>Le département communication (équipe de 6 personnes) de la Direction des Affaires Générales recherche un chargé de communication (H/F) en alternance dès septembre 2024. Dans ce cadre, vos missions seront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398059"/>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69442"/>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654571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e 27">
            <a:extLst>
              <a:ext uri="{FF2B5EF4-FFF2-40B4-BE49-F238E27FC236}">
                <a16:creationId xmlns:a16="http://schemas.microsoft.com/office/drawing/2014/main" id="{D0402AC8-4225-ADF6-6A83-7E37C67D7C08}"/>
              </a:ext>
            </a:extLst>
          </p:cNvPr>
          <p:cNvGrpSpPr/>
          <p:nvPr/>
        </p:nvGrpSpPr>
        <p:grpSpPr>
          <a:xfrm>
            <a:off x="5579639" y="1169442"/>
            <a:ext cx="864494" cy="690496"/>
            <a:chOff x="2557463" y="1320800"/>
            <a:chExt cx="773113" cy="588963"/>
          </a:xfrm>
          <a:solidFill>
            <a:schemeClr val="bg2"/>
          </a:solidFill>
        </p:grpSpPr>
        <p:sp>
          <p:nvSpPr>
            <p:cNvPr id="32" name="Freeform 5">
              <a:extLst>
                <a:ext uri="{FF2B5EF4-FFF2-40B4-BE49-F238E27FC236}">
                  <a16:creationId xmlns:a16="http://schemas.microsoft.com/office/drawing/2014/main" id="{3D14B302-4EFE-970A-B465-B720CDB889BB}"/>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3" name="Freeform 6">
              <a:extLst>
                <a:ext uri="{FF2B5EF4-FFF2-40B4-BE49-F238E27FC236}">
                  <a16:creationId xmlns:a16="http://schemas.microsoft.com/office/drawing/2014/main" id="{292637BD-9492-8D18-424D-EB51A84348FF}"/>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40" name="Freeform 7">
              <a:extLst>
                <a:ext uri="{FF2B5EF4-FFF2-40B4-BE49-F238E27FC236}">
                  <a16:creationId xmlns:a16="http://schemas.microsoft.com/office/drawing/2014/main" id="{4C8DDF86-3093-5049-8990-CED148ECAF1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grpSp>
        <p:nvGrpSpPr>
          <p:cNvPr id="2" name="Groupe 1">
            <a:extLst>
              <a:ext uri="{FF2B5EF4-FFF2-40B4-BE49-F238E27FC236}">
                <a16:creationId xmlns:a16="http://schemas.microsoft.com/office/drawing/2014/main" id="{2A757349-535A-65CE-F890-BFD0D698D5D9}"/>
              </a:ext>
            </a:extLst>
          </p:cNvPr>
          <p:cNvGrpSpPr/>
          <p:nvPr/>
        </p:nvGrpSpPr>
        <p:grpSpPr>
          <a:xfrm>
            <a:off x="5090955" y="8420552"/>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de </a:t>
            </a:r>
          </a:p>
          <a:p>
            <a:pPr algn="ctr">
              <a:lnSpc>
                <a:spcPct val="100000"/>
              </a:lnSpc>
            </a:pPr>
            <a:r>
              <a:rPr lang="fr-FR" sz="3200" b="1" dirty="0">
                <a:latin typeface="Gilroy Black" panose="00000A00000000000000" pitchFamily="50" charset="0"/>
              </a:rPr>
              <a:t>communication </a:t>
            </a:r>
            <a:r>
              <a:rPr lang="fr-FR" sz="3200" b="1" dirty="0" err="1">
                <a:latin typeface="Gilroy Black" panose="00000A00000000000000" pitchFamily="50" charset="0"/>
              </a:rPr>
              <a:t>rh</a:t>
            </a:r>
            <a:r>
              <a:rPr lang="fr-FR" sz="3200" b="1" dirty="0">
                <a:latin typeface="Gilroy Black" panose="00000A00000000000000" pitchFamily="50" charset="0"/>
              </a:rPr>
              <a:t> H/F</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23332"/>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073755" y="4913858"/>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288553" y="5674433"/>
            <a:ext cx="6584566" cy="730969"/>
          </a:xfrm>
          <a:prstGeom prst="rect">
            <a:avLst/>
          </a:prstGeom>
          <a:noFill/>
        </p:spPr>
        <p:txBody>
          <a:bodyPr wrap="square" numCol="1" spcCol="720000" rtlCol="0">
            <a:spAutoFit/>
          </a:bodyPr>
          <a:lstStyle/>
          <a:p>
            <a:pPr algn="just"/>
            <a:r>
              <a:rPr lang="fr-FR" sz="1150" spc="-60" dirty="0">
                <a:solidFill>
                  <a:schemeClr val="accent4"/>
                </a:solidFill>
                <a:latin typeface="+mj-lt"/>
              </a:rPr>
              <a:t>Vous intégrez l’année prochaine un </a:t>
            </a:r>
            <a:r>
              <a:rPr lang="fr-FR" sz="1150" spc="-60" dirty="0">
                <a:solidFill>
                  <a:schemeClr val="accent4">
                    <a:lumMod val="75000"/>
                  </a:schemeClr>
                </a:solidFill>
                <a:latin typeface="Gilroy Bold" panose="00000800000000000000" pitchFamily="50" charset="0"/>
              </a:rPr>
              <a:t>bac +4 / 5</a:t>
            </a:r>
            <a:r>
              <a:rPr lang="fr-FR" sz="1150" spc="-60" dirty="0">
                <a:solidFill>
                  <a:schemeClr val="accent4"/>
                </a:solidFill>
                <a:latin typeface="+mj-lt"/>
              </a:rPr>
              <a:t> en </a:t>
            </a:r>
            <a:r>
              <a:rPr lang="fr-FR" sz="1150" spc="-60" dirty="0">
                <a:solidFill>
                  <a:schemeClr val="accent4">
                    <a:lumMod val="75000"/>
                  </a:schemeClr>
                </a:solidFill>
                <a:latin typeface="Gilroy Bold" panose="00000800000000000000" pitchFamily="50" charset="0"/>
              </a:rPr>
              <a:t>communication </a:t>
            </a:r>
            <a:r>
              <a:rPr lang="fr-FR" sz="1150" spc="-60" dirty="0">
                <a:solidFill>
                  <a:schemeClr val="accent4"/>
                </a:solidFill>
                <a:latin typeface="+mj-lt"/>
              </a:rPr>
              <a:t>et/ou </a:t>
            </a:r>
            <a:r>
              <a:rPr lang="fr-FR" sz="1150" spc="-60" dirty="0">
                <a:solidFill>
                  <a:schemeClr val="accent4">
                    <a:lumMod val="75000"/>
                  </a:schemeClr>
                </a:solidFill>
                <a:latin typeface="Gilroy Bold" panose="00000800000000000000" pitchFamily="50" charset="0"/>
              </a:rPr>
              <a:t>ressources humaines </a:t>
            </a:r>
            <a:r>
              <a:rPr lang="fr-FR" sz="1150" spc="-60" dirty="0">
                <a:solidFill>
                  <a:schemeClr val="accent4"/>
                </a:solidFill>
                <a:latin typeface="+mj-lt"/>
              </a:rPr>
              <a:t>et vous êtes à la recherche d’une alternance.</a:t>
            </a:r>
          </a:p>
          <a:p>
            <a:pPr algn="just"/>
            <a:endParaRPr lang="fr-FR" sz="600" spc="-60" dirty="0">
              <a:solidFill>
                <a:schemeClr val="accent4"/>
              </a:solidFill>
              <a:latin typeface="+mj-lt"/>
            </a:endParaRPr>
          </a:p>
          <a:p>
            <a:pPr algn="just"/>
            <a:r>
              <a:rPr lang="fr-FR" sz="1150" spc="-60" dirty="0">
                <a:solidFill>
                  <a:schemeClr val="accent4"/>
                </a:solidFill>
                <a:latin typeface="+mj-lt"/>
              </a:rPr>
              <a:t>Pour mener à bien ces missions, nous comptons sur :</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930082"/>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550187"/>
            <a:ext cx="4448438" cy="2039020"/>
          </a:xfrm>
          <a:prstGeom prst="rect">
            <a:avLst/>
          </a:prstGeom>
          <a:noFill/>
        </p:spPr>
        <p:txBody>
          <a:bodyPr wrap="square" rtlCol="0">
            <a:spAutoFit/>
          </a:bodyPr>
          <a:lstStyle/>
          <a:p>
            <a:pPr marL="171450" indent="-171450" algn="just">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lgn="just">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lgn="just">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lgn="just">
              <a:buFont typeface="Arial" panose="020B0604020202020204" pitchFamily="34" charset="0"/>
              <a:buChar char="•"/>
            </a:pPr>
            <a:endParaRPr lang="fr-FR" sz="1150" spc="-60" dirty="0">
              <a:solidFill>
                <a:schemeClr val="accent4"/>
              </a:solidFill>
              <a:latin typeface="+mj-lt"/>
            </a:endParaRPr>
          </a:p>
          <a:p>
            <a:pPr marL="171450" indent="-171450" algn="just">
              <a:buFont typeface="Arial" panose="020B0604020202020204" pitchFamily="34" charset="0"/>
              <a:buChar char="•"/>
            </a:pPr>
            <a:endParaRPr lang="fr-FR" sz="1150" spc="-60" dirty="0">
              <a:solidFill>
                <a:schemeClr val="accent4"/>
              </a:solidFill>
              <a:latin typeface="+mj-lt"/>
            </a:endParaRPr>
          </a:p>
          <a:p>
            <a:pPr algn="just"/>
            <a:r>
              <a:rPr lang="fr-FR" sz="1150" b="1" spc="-60" dirty="0">
                <a:solidFill>
                  <a:schemeClr val="accent4"/>
                </a:solidFill>
                <a:latin typeface="+mj-lt"/>
              </a:rPr>
              <a:t>        </a:t>
            </a:r>
            <a:endParaRPr lang="fr-FR" sz="1150" spc="-60" dirty="0">
              <a:solidFill>
                <a:schemeClr val="accent4"/>
              </a:solidFill>
              <a:latin typeface="+mj-lt"/>
            </a:endParaRPr>
          </a:p>
          <a:p>
            <a:pPr marL="171450" indent="-171450" algn="just">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1945927"/>
            <a:ext cx="6301772" cy="1154162"/>
          </a:xfrm>
          <a:prstGeom prst="rect">
            <a:avLst/>
          </a:prstGeom>
          <a:noFill/>
        </p:spPr>
        <p:txBody>
          <a:bodyPr wrap="square">
            <a:spAutoFit/>
          </a:bodyPr>
          <a:lstStyle/>
          <a:p>
            <a:pPr algn="just"/>
            <a:r>
              <a:rPr lang="fr-FR" sz="1150" spc="-60" dirty="0">
                <a:solidFill>
                  <a:schemeClr val="accent4"/>
                </a:solidFill>
                <a:latin typeface="+mj-lt"/>
              </a:rPr>
              <a:t>Vous cherchez une alternance qui lie étroitement la communication aux ressources humaines ?</a:t>
            </a:r>
          </a:p>
          <a:p>
            <a:pPr algn="just"/>
            <a:r>
              <a:rPr lang="fr-FR" sz="1150" spc="-60" dirty="0">
                <a:solidFill>
                  <a:schemeClr val="accent4"/>
                </a:solidFill>
                <a:latin typeface="+mj-lt"/>
              </a:rPr>
              <a:t>Nous recherchons un alternant en communication RH désireux de faire de la communication attractive et pédagogique au profit de nos collaborateurs, actuels et futurs !</a:t>
            </a:r>
          </a:p>
          <a:p>
            <a:pPr algn="just"/>
            <a:endParaRPr lang="fr-FR" sz="1150" spc="-60" dirty="0">
              <a:solidFill>
                <a:schemeClr val="accent4"/>
              </a:solidFill>
              <a:latin typeface="+mj-lt"/>
            </a:endParaRPr>
          </a:p>
          <a:p>
            <a:pPr algn="just"/>
            <a:r>
              <a:rPr lang="fr-FR" sz="1150" spc="-60" dirty="0">
                <a:solidFill>
                  <a:schemeClr val="accent4"/>
                </a:solidFill>
                <a:latin typeface="+mj-lt"/>
              </a:rPr>
              <a:t>Intégré à la Direction des Ressources Humaines, au sein de l’équipe Développement RH et Relations Sociales, vous travaillerez en binôme avec votre tutrice, Chargée de communication interne.</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686091"/>
            <a:ext cx="6317642" cy="800219"/>
          </a:xfrm>
          <a:prstGeom prst="rect">
            <a:avLst/>
          </a:prstGeom>
          <a:noFill/>
        </p:spPr>
        <p:txBody>
          <a:bodyPr wrap="square">
            <a:spAutoFit/>
          </a:bodyPr>
          <a:lstStyle/>
          <a:p>
            <a:pPr algn="just"/>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sp>
        <p:nvSpPr>
          <p:cNvPr id="23" name="ZoneTexte 22">
            <a:extLst>
              <a:ext uri="{FF2B5EF4-FFF2-40B4-BE49-F238E27FC236}">
                <a16:creationId xmlns:a16="http://schemas.microsoft.com/office/drawing/2014/main" id="{39106271-5503-848C-B39D-12AC7AE20CE3}"/>
              </a:ext>
            </a:extLst>
          </p:cNvPr>
          <p:cNvSpPr txBox="1"/>
          <p:nvPr/>
        </p:nvSpPr>
        <p:spPr>
          <a:xfrm>
            <a:off x="3779837" y="3172097"/>
            <a:ext cx="3244954" cy="1862048"/>
          </a:xfrm>
          <a:prstGeom prst="rect">
            <a:avLst/>
          </a:prstGeom>
          <a:noFill/>
        </p:spPr>
        <p:txBody>
          <a:bodyPr wrap="square" numCol="1" spcCol="360000" rtlCol="0">
            <a:spAutoFit/>
          </a:bodyPr>
          <a:lstStyle/>
          <a:p>
            <a:r>
              <a:rPr lang="fr-FR" sz="1150" spc="-60" dirty="0">
                <a:solidFill>
                  <a:schemeClr val="accent4">
                    <a:lumMod val="75000"/>
                  </a:schemeClr>
                </a:solidFill>
                <a:latin typeface="Gilroy Bold" panose="00000800000000000000" pitchFamily="50" charset="0"/>
              </a:rPr>
              <a:t>Concrètement ? </a:t>
            </a:r>
          </a:p>
          <a:p>
            <a:r>
              <a:rPr lang="fr-FR" sz="1150" spc="-60" dirty="0">
                <a:solidFill>
                  <a:schemeClr val="accent4"/>
                </a:solidFill>
                <a:latin typeface="+mj-lt"/>
              </a:rPr>
              <a:t>Vous serez amené à :</a:t>
            </a:r>
          </a:p>
          <a:p>
            <a:pPr marL="171450" indent="-171450">
              <a:buFont typeface="Arial" panose="020B0604020202020204" pitchFamily="34" charset="0"/>
              <a:buChar char="•"/>
            </a:pPr>
            <a:r>
              <a:rPr lang="fr-FR" sz="1150" spc="-60" dirty="0">
                <a:solidFill>
                  <a:schemeClr val="accent4"/>
                </a:solidFill>
                <a:latin typeface="+mj-lt"/>
              </a:rPr>
              <a:t>rédiger des articles pour notre intranet,</a:t>
            </a:r>
          </a:p>
          <a:p>
            <a:pPr marL="171450" indent="-171450">
              <a:buFont typeface="Arial" panose="020B0604020202020204" pitchFamily="34" charset="0"/>
              <a:buChar char="•"/>
            </a:pPr>
            <a:r>
              <a:rPr lang="fr-FR" sz="1150" spc="-60" dirty="0">
                <a:solidFill>
                  <a:schemeClr val="accent4"/>
                </a:solidFill>
                <a:latin typeface="+mj-lt"/>
              </a:rPr>
              <a:t>assurer des publications pour notre compte LinkedIn,</a:t>
            </a:r>
          </a:p>
          <a:p>
            <a:pPr marL="171450" indent="-171450">
              <a:buFont typeface="Arial" panose="020B0604020202020204" pitchFamily="34" charset="0"/>
              <a:buChar char="•"/>
            </a:pPr>
            <a:r>
              <a:rPr lang="fr-FR" sz="1150" spc="-60" dirty="0">
                <a:solidFill>
                  <a:schemeClr val="accent4"/>
                </a:solidFill>
                <a:latin typeface="+mj-lt"/>
              </a:rPr>
              <a:t>mettre à jour et créer des supports (print ou digital) d’information,</a:t>
            </a:r>
          </a:p>
          <a:p>
            <a:pPr marL="171450" indent="-171450">
              <a:buFont typeface="Arial" panose="020B0604020202020204" pitchFamily="34" charset="0"/>
              <a:buChar char="•"/>
            </a:pPr>
            <a:r>
              <a:rPr lang="fr-FR" sz="1150" spc="-60" dirty="0">
                <a:solidFill>
                  <a:schemeClr val="accent4"/>
                </a:solidFill>
                <a:latin typeface="+mj-lt"/>
              </a:rPr>
              <a:t>participer à l’organisation d’événements internes...</a:t>
            </a:r>
          </a:p>
          <a:p>
            <a:endParaRPr lang="fr-FR" sz="1150" spc="-60" dirty="0">
              <a:solidFill>
                <a:schemeClr val="accent4"/>
              </a:solidFill>
              <a:latin typeface="+mj-lt"/>
            </a:endParaRPr>
          </a:p>
        </p:txBody>
      </p:sp>
      <p:sp>
        <p:nvSpPr>
          <p:cNvPr id="24" name="ZoneTexte 23">
            <a:extLst>
              <a:ext uri="{FF2B5EF4-FFF2-40B4-BE49-F238E27FC236}">
                <a16:creationId xmlns:a16="http://schemas.microsoft.com/office/drawing/2014/main" id="{7FA43D4A-8D8E-C9FB-AA9A-1EB7229C1CB8}"/>
              </a:ext>
            </a:extLst>
          </p:cNvPr>
          <p:cNvSpPr txBox="1"/>
          <p:nvPr/>
        </p:nvSpPr>
        <p:spPr>
          <a:xfrm>
            <a:off x="346911" y="3172097"/>
            <a:ext cx="3244954" cy="2392963"/>
          </a:xfrm>
          <a:prstGeom prst="rect">
            <a:avLst/>
          </a:prstGeom>
          <a:noFill/>
        </p:spPr>
        <p:txBody>
          <a:bodyPr wrap="square" numCol="1" spcCol="360000" rtlCol="0">
            <a:spAutoFit/>
          </a:bodyPr>
          <a:lstStyle/>
          <a:p>
            <a:r>
              <a:rPr lang="fr-FR" sz="1150" spc="-60" dirty="0">
                <a:solidFill>
                  <a:schemeClr val="accent4">
                    <a:lumMod val="75000"/>
                  </a:schemeClr>
                </a:solidFill>
                <a:latin typeface="Gilroy Bold" panose="00000800000000000000" pitchFamily="50" charset="0"/>
              </a:rPr>
              <a:t>Votre mission ? </a:t>
            </a:r>
          </a:p>
          <a:p>
            <a:r>
              <a:rPr lang="fr-FR" sz="1150" spc="-60" dirty="0">
                <a:solidFill>
                  <a:schemeClr val="accent4"/>
                </a:solidFill>
                <a:latin typeface="+mj-lt"/>
              </a:rPr>
              <a:t>Contribuer activement aux actions de communication de la Direction des Ressources Humaines auprès des collaborateurs et du réseau managérial. </a:t>
            </a:r>
          </a:p>
          <a:p>
            <a:r>
              <a:rPr lang="fr-FR" sz="1150" spc="-60" dirty="0">
                <a:solidFill>
                  <a:schemeClr val="accent4"/>
                </a:solidFill>
                <a:latin typeface="+mj-lt"/>
              </a:rPr>
              <a:t>Vous accompagnerez notamment les sujets : qualité de vie au travail, prévention santé, inclusion, communication de recrutement (recrutements externes et mobilité interne), intégration des nouveaux collaborateurs, promotion des dispositifs RH, accompagnement de notre politique alternance…</a:t>
            </a:r>
          </a:p>
          <a:p>
            <a:endParaRPr lang="fr-FR" sz="1150" spc="-60" dirty="0">
              <a:solidFill>
                <a:schemeClr val="accent4"/>
              </a:solidFill>
              <a:latin typeface="+mj-lt"/>
            </a:endParaRPr>
          </a:p>
        </p:txBody>
      </p:sp>
      <p:sp>
        <p:nvSpPr>
          <p:cNvPr id="27" name="ZoneTexte 26">
            <a:extLst>
              <a:ext uri="{FF2B5EF4-FFF2-40B4-BE49-F238E27FC236}">
                <a16:creationId xmlns:a16="http://schemas.microsoft.com/office/drawing/2014/main" id="{706C9873-120F-C717-D6B0-E87696B1C751}"/>
              </a:ext>
            </a:extLst>
          </p:cNvPr>
          <p:cNvSpPr txBox="1"/>
          <p:nvPr/>
        </p:nvSpPr>
        <p:spPr>
          <a:xfrm>
            <a:off x="288553" y="6345887"/>
            <a:ext cx="6584566" cy="800219"/>
          </a:xfrm>
          <a:prstGeom prst="rect">
            <a:avLst/>
          </a:prstGeom>
          <a:noFill/>
        </p:spPr>
        <p:txBody>
          <a:bodyPr wrap="square" numCol="2" spcCol="720000" rtlCol="0">
            <a:spAutoFit/>
          </a:bodyPr>
          <a:lstStyle/>
          <a:p>
            <a:pPr marL="171450" indent="-171450" algn="just">
              <a:buFont typeface="Arial" panose="020B0604020202020204" pitchFamily="34" charset="0"/>
              <a:buChar char="•"/>
            </a:pPr>
            <a:r>
              <a:rPr lang="fr-FR" sz="1150" spc="-60" dirty="0">
                <a:solidFill>
                  <a:schemeClr val="accent4"/>
                </a:solidFill>
                <a:latin typeface="+mj-lt"/>
              </a:rPr>
              <a:t>vos qualités rédactionnelles, </a:t>
            </a:r>
          </a:p>
          <a:p>
            <a:pPr marL="171450" indent="-171450" algn="just">
              <a:buFont typeface="Arial" panose="020B0604020202020204" pitchFamily="34" charset="0"/>
              <a:buChar char="•"/>
            </a:pPr>
            <a:r>
              <a:rPr lang="fr-FR" sz="1150" spc="-60" dirty="0">
                <a:solidFill>
                  <a:schemeClr val="accent4"/>
                </a:solidFill>
                <a:latin typeface="+mj-lt"/>
              </a:rPr>
              <a:t>votre rigueur, </a:t>
            </a:r>
          </a:p>
          <a:p>
            <a:pPr marL="171450" indent="-171450" algn="just">
              <a:buFont typeface="Arial" panose="020B0604020202020204" pitchFamily="34" charset="0"/>
              <a:buChar char="•"/>
            </a:pPr>
            <a:r>
              <a:rPr lang="fr-FR" sz="1150" spc="-60" dirty="0">
                <a:solidFill>
                  <a:schemeClr val="accent4"/>
                </a:solidFill>
                <a:latin typeface="+mj-lt"/>
              </a:rPr>
              <a:t>votre sens du service, </a:t>
            </a:r>
          </a:p>
          <a:p>
            <a:pPr marL="171450" indent="-171450" algn="just">
              <a:buFont typeface="Arial" panose="020B0604020202020204" pitchFamily="34" charset="0"/>
              <a:buChar char="•"/>
            </a:pPr>
            <a:endParaRPr lang="fr-FR" sz="1150" spc="-60" dirty="0">
              <a:solidFill>
                <a:schemeClr val="accent4"/>
              </a:solidFill>
              <a:latin typeface="+mj-lt"/>
            </a:endParaRPr>
          </a:p>
          <a:p>
            <a:pPr marL="171450" indent="-171450" algn="just">
              <a:buFont typeface="Arial" panose="020B0604020202020204" pitchFamily="34" charset="0"/>
              <a:buChar char="•"/>
            </a:pPr>
            <a:r>
              <a:rPr lang="fr-FR" sz="1150" spc="-60" dirty="0">
                <a:solidFill>
                  <a:schemeClr val="accent4"/>
                </a:solidFill>
                <a:latin typeface="+mj-lt"/>
              </a:rPr>
              <a:t>votre envie d’apprendre </a:t>
            </a:r>
          </a:p>
          <a:p>
            <a:pPr marL="171450" indent="-171450" algn="just">
              <a:buFont typeface="Arial" panose="020B0604020202020204" pitchFamily="34" charset="0"/>
              <a:buChar char="•"/>
            </a:pPr>
            <a:r>
              <a:rPr lang="fr-FR" sz="1150" spc="-60" dirty="0">
                <a:solidFill>
                  <a:schemeClr val="accent4"/>
                </a:solidFill>
                <a:latin typeface="+mj-lt"/>
              </a:rPr>
              <a:t>mais aussi de partager vos idées.,</a:t>
            </a:r>
          </a:p>
          <a:p>
            <a:pPr marL="171450" indent="-171450" algn="just">
              <a:buFont typeface="Arial" panose="020B0604020202020204" pitchFamily="34" charset="0"/>
              <a:buChar char="•"/>
            </a:pPr>
            <a:r>
              <a:rPr lang="fr-FR" sz="1150" spc="-60" dirty="0">
                <a:solidFill>
                  <a:schemeClr val="accent4"/>
                </a:solidFill>
                <a:latin typeface="+mj-lt"/>
              </a:rPr>
              <a:t>et bien sûr votre maîtrise de la suite Office, en particulier PowerPoint.</a:t>
            </a:r>
          </a:p>
        </p:txBody>
      </p:sp>
    </p:spTree>
    <p:extLst>
      <p:ext uri="{BB962C8B-B14F-4D97-AF65-F5344CB8AC3E}">
        <p14:creationId xmlns:p14="http://schemas.microsoft.com/office/powerpoint/2010/main" val="195041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090955" y="8313078"/>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err="1">
                <a:latin typeface="Gilroy Black" panose="00000A00000000000000" pitchFamily="50" charset="0"/>
              </a:rPr>
              <a:t>CONTRôleur</a:t>
            </a:r>
            <a:r>
              <a:rPr lang="fr-FR" sz="3200" b="1" dirty="0">
                <a:latin typeface="Gilroy Black" panose="00000A00000000000000" pitchFamily="50" charset="0"/>
              </a:rPr>
              <a:t>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54533"/>
            <a:ext cx="6677881" cy="1862048"/>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A la mise à jour annuelle de la cartographie des risques de la Direction Assurances de Personnes.</a:t>
            </a:r>
          </a:p>
          <a:p>
            <a:pPr marL="171450" indent="-171450">
              <a:buFont typeface="Arial" panose="020B0604020202020204" pitchFamily="34" charset="0"/>
              <a:buChar char="•"/>
            </a:pPr>
            <a:r>
              <a:rPr lang="fr-FR" sz="1150" spc="-60" dirty="0">
                <a:solidFill>
                  <a:schemeClr val="accent4"/>
                </a:solidFill>
                <a:latin typeface="+mj-lt"/>
              </a:rPr>
              <a:t>Au contrôle, pour le compte de la direction de la fiabilité et de l'efficacité des processus de gestion mis en œuvre par les délégataires conformément aux normes internes, exigences légales et des tutelles.</a:t>
            </a:r>
          </a:p>
          <a:p>
            <a:pPr marL="171450" indent="-171450">
              <a:buFont typeface="Arial" panose="020B0604020202020204" pitchFamily="34" charset="0"/>
              <a:buChar char="•"/>
            </a:pPr>
            <a:r>
              <a:rPr lang="fr-FR" sz="1150" spc="-60" dirty="0">
                <a:solidFill>
                  <a:schemeClr val="accent4"/>
                </a:solidFill>
                <a:latin typeface="+mj-lt"/>
              </a:rPr>
              <a:t>Au pilotage des plans d’actions et recommandations dans une dynamique d’amélioration continue.</a:t>
            </a:r>
          </a:p>
          <a:p>
            <a:pPr marL="171450" indent="-171450">
              <a:buFont typeface="Arial" panose="020B0604020202020204" pitchFamily="34" charset="0"/>
              <a:buChar char="•"/>
            </a:pPr>
            <a:r>
              <a:rPr lang="fr-FR" sz="1150" spc="-60" dirty="0">
                <a:solidFill>
                  <a:schemeClr val="accent4"/>
                </a:solidFill>
                <a:latin typeface="+mj-lt"/>
              </a:rPr>
              <a:t>A la réalisation du plan de contrôle de 2nd niveau.</a:t>
            </a:r>
          </a:p>
          <a:p>
            <a:pPr marL="171450" indent="-171450">
              <a:buFont typeface="Arial" panose="020B0604020202020204" pitchFamily="34" charset="0"/>
              <a:buChar char="•"/>
            </a:pPr>
            <a:r>
              <a:rPr lang="fr-FR" sz="1150" spc="-60" dirty="0">
                <a:solidFill>
                  <a:schemeClr val="accent4"/>
                </a:solidFill>
                <a:latin typeface="+mj-lt"/>
              </a:rPr>
              <a:t>A la conception et à la rédaction des rapports de contrôle. </a:t>
            </a:r>
          </a:p>
          <a:p>
            <a:pPr marL="171450" indent="-171450">
              <a:buFont typeface="Arial" panose="020B0604020202020204" pitchFamily="34" charset="0"/>
              <a:buChar char="•"/>
            </a:pPr>
            <a:r>
              <a:rPr lang="fr-FR" sz="1150" spc="-60" dirty="0">
                <a:solidFill>
                  <a:schemeClr val="accent4"/>
                </a:solidFill>
                <a:latin typeface="+mj-lt"/>
              </a:rPr>
              <a:t>A la mise en conformité du dispositif LCBFT et à l’élaboration des rapports à destination de l’ACPR.</a:t>
            </a:r>
          </a:p>
          <a:p>
            <a:pPr marL="171450" indent="-171450">
              <a:buFont typeface="Arial" panose="020B0604020202020204" pitchFamily="34" charset="0"/>
              <a:buChar char="•"/>
            </a:pPr>
            <a:r>
              <a:rPr lang="fr-FR" sz="1150" spc="-60" dirty="0">
                <a:solidFill>
                  <a:schemeClr val="accent4"/>
                </a:solidFill>
                <a:latin typeface="+mj-lt"/>
              </a:rPr>
              <a:t>A l’élaboration et la réalisation de contrôle « qualité des données ».</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224924"/>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937240"/>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697815"/>
            <a:ext cx="6660000" cy="800219"/>
          </a:xfrm>
          <a:prstGeom prst="rect">
            <a:avLst/>
          </a:prstGeom>
          <a:noFill/>
        </p:spPr>
        <p:txBody>
          <a:bodyPr wrap="square" rtlCol="0">
            <a:spAutoFit/>
          </a:bodyPr>
          <a:lstStyle/>
          <a:p>
            <a:r>
              <a:rPr lang="fr-FR" sz="1150" spc="-60" dirty="0">
                <a:solidFill>
                  <a:schemeClr val="accent4">
                    <a:lumMod val="75000"/>
                  </a:schemeClr>
                </a:solidFill>
                <a:latin typeface="+mj-lt"/>
              </a:rPr>
              <a:t>Vous préparez un </a:t>
            </a:r>
            <a:r>
              <a:rPr lang="fr-FR" sz="1150" spc="-60" dirty="0">
                <a:solidFill>
                  <a:schemeClr val="accent3">
                    <a:lumMod val="65000"/>
                    <a:lumOff val="35000"/>
                  </a:schemeClr>
                </a:solidFill>
                <a:latin typeface="Gilroy Bold" panose="00000800000000000000" pitchFamily="50" charset="0"/>
              </a:rPr>
              <a:t>bac+4/5 </a:t>
            </a:r>
            <a:r>
              <a:rPr lang="fr-FR" sz="1150" spc="-60" dirty="0">
                <a:solidFill>
                  <a:schemeClr val="accent4">
                    <a:lumMod val="75000"/>
                  </a:schemeClr>
                </a:solidFill>
                <a:latin typeface="+mj-lt"/>
              </a:rPr>
              <a:t>en </a:t>
            </a:r>
            <a:r>
              <a:rPr lang="fr-FR" sz="1150" spc="-60" dirty="0">
                <a:solidFill>
                  <a:schemeClr val="accent3">
                    <a:lumMod val="65000"/>
                    <a:lumOff val="35000"/>
                  </a:schemeClr>
                </a:solidFill>
                <a:latin typeface="Gilroy Bold" panose="00000800000000000000" pitchFamily="50" charset="0"/>
              </a:rPr>
              <a:t>contrôle interne, audit, management des risques</a:t>
            </a:r>
            <a:r>
              <a:rPr lang="fr-FR" sz="1150" spc="-60" dirty="0">
                <a:solidFill>
                  <a:schemeClr val="accent4">
                    <a:lumMod val="75000"/>
                  </a:schemeClr>
                </a:solidFill>
                <a:latin typeface="+mj-lt"/>
              </a:rPr>
              <a:t>. Vous manifestez de l’intérêt pour le domaine des </a:t>
            </a:r>
            <a:r>
              <a:rPr lang="fr-FR" sz="1150" spc="-60" dirty="0">
                <a:solidFill>
                  <a:schemeClr val="accent3">
                    <a:lumMod val="65000"/>
                    <a:lumOff val="35000"/>
                  </a:schemeClr>
                </a:solidFill>
                <a:latin typeface="Gilroy Bold" panose="00000800000000000000" pitchFamily="50" charset="0"/>
              </a:rPr>
              <a:t>assurances des personnes </a:t>
            </a:r>
            <a:r>
              <a:rPr lang="fr-FR" sz="1150" spc="-60" dirty="0">
                <a:solidFill>
                  <a:schemeClr val="accent4">
                    <a:lumMod val="75000"/>
                  </a:schemeClr>
                </a:solidFill>
                <a:latin typeface="+mj-lt"/>
              </a:rPr>
              <a:t>et ses spécificités.</a:t>
            </a:r>
          </a:p>
          <a:p>
            <a:r>
              <a:rPr lang="fr-FR" sz="1150" spc="-60" dirty="0">
                <a:solidFill>
                  <a:schemeClr val="accent4">
                    <a:lumMod val="75000"/>
                  </a:schemeClr>
                </a:solidFill>
                <a:latin typeface="+mj-lt"/>
              </a:rPr>
              <a:t>Vous faites </a:t>
            </a:r>
            <a:r>
              <a:rPr lang="fr-FR" sz="1150" spc="-60" dirty="0">
                <a:solidFill>
                  <a:schemeClr val="accent3">
                    <a:lumMod val="65000"/>
                    <a:lumOff val="35000"/>
                  </a:schemeClr>
                </a:solidFill>
                <a:latin typeface="Gilroy Bold" panose="00000800000000000000" pitchFamily="50" charset="0"/>
              </a:rPr>
              <a:t>preuve d’organisation</a:t>
            </a:r>
            <a:r>
              <a:rPr lang="fr-FR" sz="1150" spc="-60" dirty="0">
                <a:solidFill>
                  <a:schemeClr val="accent4">
                    <a:lumMod val="75000"/>
                  </a:schemeClr>
                </a:solidFill>
                <a:latin typeface="+mj-lt"/>
              </a:rPr>
              <a:t>, vous êtes </a:t>
            </a:r>
            <a:r>
              <a:rPr lang="fr-FR" sz="1150" spc="-60" dirty="0">
                <a:solidFill>
                  <a:schemeClr val="accent3">
                    <a:lumMod val="65000"/>
                    <a:lumOff val="35000"/>
                  </a:schemeClr>
                </a:solidFill>
                <a:latin typeface="Gilroy Bold" panose="00000800000000000000" pitchFamily="50" charset="0"/>
              </a:rPr>
              <a:t>agile et force de proposition</a:t>
            </a:r>
            <a:r>
              <a:rPr lang="fr-FR" sz="1150" spc="-60" dirty="0">
                <a:solidFill>
                  <a:schemeClr val="accent4">
                    <a:lumMod val="75000"/>
                  </a:schemeClr>
                </a:solidFill>
                <a:latin typeface="+mj-lt"/>
              </a:rPr>
              <a:t>. Vous êtes également à l’aise dans </a:t>
            </a:r>
            <a:r>
              <a:rPr lang="fr-FR" sz="1150" spc="-60" dirty="0">
                <a:solidFill>
                  <a:schemeClr val="accent4">
                    <a:lumMod val="75000"/>
                  </a:schemeClr>
                </a:solidFill>
                <a:latin typeface="Gilroy Bold" panose="00000800000000000000" pitchFamily="50" charset="0"/>
              </a:rPr>
              <a:t>l’expression écrite et orale</a:t>
            </a:r>
            <a:r>
              <a:rPr lang="fr-FR" sz="1150" spc="-60" dirty="0">
                <a:solidFill>
                  <a:schemeClr val="accent4">
                    <a:lumMod val="75000"/>
                  </a:schemeClr>
                </a:solidFill>
                <a:latin typeface="+mj-lt"/>
              </a:rPr>
              <a:t>.</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42050"/>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62155"/>
            <a:ext cx="4448438" cy="1331134"/>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r>
              <a:rPr lang="fr-FR" sz="1150" b="1" spc="-60" dirty="0">
                <a:solidFill>
                  <a:schemeClr val="accent4"/>
                </a:solidFill>
                <a:latin typeface="+mj-lt"/>
              </a:rPr>
              <a:t>  </a:t>
            </a: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47519"/>
            <a:ext cx="6660000" cy="446276"/>
          </a:xfrm>
          <a:prstGeom prst="rect">
            <a:avLst/>
          </a:prstGeom>
          <a:noFill/>
        </p:spPr>
        <p:txBody>
          <a:bodyPr wrap="square">
            <a:spAutoFit/>
          </a:bodyPr>
          <a:lstStyle/>
          <a:p>
            <a:r>
              <a:rPr lang="fr-FR" sz="1150" spc="-60" dirty="0">
                <a:solidFill>
                  <a:schemeClr val="accent4"/>
                </a:solidFill>
                <a:latin typeface="+mj-lt"/>
              </a:rPr>
              <a:t>L’unité contrôle (équipe de 7 personnes) de la Direction Assurance de Personnes, recherche un contrôleur en alternance. Dans ce cadre, vos missions seront de participer :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398059"/>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69442"/>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
        <p:nvSpPr>
          <p:cNvPr id="21" name="ZoneTexte 20">
            <a:extLst>
              <a:ext uri="{FF2B5EF4-FFF2-40B4-BE49-F238E27FC236}">
                <a16:creationId xmlns:a16="http://schemas.microsoft.com/office/drawing/2014/main" id="{0F7A4C44-7672-47C7-D63D-A7BE6E73ABBB}"/>
              </a:ext>
            </a:extLst>
          </p:cNvPr>
          <p:cNvSpPr txBox="1"/>
          <p:nvPr/>
        </p:nvSpPr>
        <p:spPr>
          <a:xfrm>
            <a:off x="423943" y="4539590"/>
            <a:ext cx="6660000" cy="446276"/>
          </a:xfrm>
          <a:prstGeom prst="rect">
            <a:avLst/>
          </a:prstGeom>
          <a:noFill/>
        </p:spPr>
        <p:txBody>
          <a:bodyPr wrap="square">
            <a:spAutoFit/>
          </a:bodyPr>
          <a:lstStyle/>
          <a:p>
            <a:r>
              <a:rPr lang="fr-FR" sz="1150" spc="-60">
                <a:solidFill>
                  <a:schemeClr val="accent4"/>
                </a:solidFill>
                <a:latin typeface="+mj-lt"/>
              </a:rPr>
              <a:t>Vous souhaitez rejoindre une équipe professionnelle, bienveillante et dynamique qui sera présente pour vous accompagner ? Postulez ! </a:t>
            </a:r>
            <a:endParaRPr lang="fr-FR" sz="1150" spc="-60" dirty="0">
              <a:solidFill>
                <a:schemeClr val="accent4"/>
              </a:solidFill>
              <a:latin typeface="+mj-lt"/>
            </a:endParaRPr>
          </a:p>
        </p:txBody>
      </p:sp>
    </p:spTree>
    <p:extLst>
      <p:ext uri="{BB962C8B-B14F-4D97-AF65-F5344CB8AC3E}">
        <p14:creationId xmlns:p14="http://schemas.microsoft.com/office/powerpoint/2010/main" val="2841351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090955" y="8313078"/>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err="1">
                <a:latin typeface="Gilroy Black" panose="00000A00000000000000" pitchFamily="50" charset="0"/>
              </a:rPr>
              <a:t>CHARGé</a:t>
            </a:r>
            <a:r>
              <a:rPr lang="fr-FR" sz="3200" b="1" dirty="0">
                <a:latin typeface="Gilroy Black" panose="00000A00000000000000" pitchFamily="50" charset="0"/>
              </a:rPr>
              <a:t> de </a:t>
            </a:r>
            <a:r>
              <a:rPr lang="fr-FR" sz="3200" b="1" dirty="0" err="1">
                <a:latin typeface="Gilroy Black" panose="00000A00000000000000" pitchFamily="50" charset="0"/>
              </a:rPr>
              <a:t>makerting</a:t>
            </a:r>
            <a:r>
              <a:rPr lang="fr-FR" sz="3200" b="1" dirty="0">
                <a:latin typeface="Gilroy Black" panose="00000A00000000000000" pitchFamily="50" charset="0"/>
              </a:rPr>
              <a:t> opérationnel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3185666"/>
            <a:ext cx="6677881" cy="1685077"/>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Vous contribuez à la réalisation des outils et supports de communication nécessaires au lancement de chacune des offres définies dans le plan stratégique.</a:t>
            </a:r>
          </a:p>
          <a:p>
            <a:pPr marL="171450" indent="-171450">
              <a:buFont typeface="Arial" panose="020B0604020202020204" pitchFamily="34" charset="0"/>
              <a:buChar char="•"/>
            </a:pPr>
            <a:r>
              <a:rPr lang="fr-FR" sz="1150" spc="-60" dirty="0">
                <a:solidFill>
                  <a:schemeClr val="accent4"/>
                </a:solidFill>
                <a:latin typeface="+mj-lt"/>
              </a:rPr>
              <a:t>Vous participez à l’élaboration des campagnes ou actions marketing et les supports de diffusion pour l’ensemble des produits et services, selon les cibles concernées, dans le respect des coûts et des délais.</a:t>
            </a:r>
          </a:p>
          <a:p>
            <a:pPr marL="171450" indent="-171450">
              <a:buFont typeface="Arial" panose="020B0604020202020204" pitchFamily="34" charset="0"/>
              <a:buChar char="•"/>
            </a:pPr>
            <a:r>
              <a:rPr lang="fr-FR" sz="1150" spc="-60" dirty="0">
                <a:solidFill>
                  <a:schemeClr val="accent4"/>
                </a:solidFill>
                <a:latin typeface="+mj-lt"/>
              </a:rPr>
              <a:t>Vous collaborez avec les différentes équipes (marketing produits, digital, communication, commerciaux etc…) sur les divers outils digitaux dédiés au réseau commercial et aux clients (tels que les sites internet du groupe). </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224924"/>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373370"/>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133945"/>
            <a:ext cx="6660000" cy="1508105"/>
          </a:xfrm>
          <a:prstGeom prst="rect">
            <a:avLst/>
          </a:prstGeom>
          <a:noFill/>
        </p:spPr>
        <p:txBody>
          <a:bodyPr wrap="square" rtlCol="0">
            <a:spAutoFit/>
          </a:bodyPr>
          <a:lstStyle/>
          <a:p>
            <a:r>
              <a:rPr lang="fr-FR" sz="1150" spc="-60" dirty="0">
                <a:solidFill>
                  <a:schemeClr val="accent4">
                    <a:lumMod val="75000"/>
                  </a:schemeClr>
                </a:solidFill>
                <a:latin typeface="+mj-lt"/>
              </a:rPr>
              <a:t>Vous êtes </a:t>
            </a:r>
            <a:r>
              <a:rPr lang="fr-FR" sz="1150" spc="-60" dirty="0">
                <a:solidFill>
                  <a:schemeClr val="accent3">
                    <a:lumMod val="65000"/>
                    <a:lumOff val="35000"/>
                  </a:schemeClr>
                </a:solidFill>
                <a:latin typeface="Gilroy Bold" panose="00000800000000000000" pitchFamily="50" charset="0"/>
              </a:rPr>
              <a:t>curieux</a:t>
            </a:r>
            <a:r>
              <a:rPr lang="fr-FR" sz="1150" spc="-60" dirty="0">
                <a:solidFill>
                  <a:schemeClr val="accent4">
                    <a:lumMod val="75000"/>
                  </a:schemeClr>
                </a:solidFill>
                <a:latin typeface="+mj-lt"/>
              </a:rPr>
              <a:t>, </a:t>
            </a:r>
            <a:r>
              <a:rPr lang="fr-FR" sz="1150" spc="-60" dirty="0">
                <a:solidFill>
                  <a:schemeClr val="accent3">
                    <a:lumMod val="65000"/>
                    <a:lumOff val="35000"/>
                  </a:schemeClr>
                </a:solidFill>
                <a:latin typeface="Gilroy Bold" panose="00000800000000000000" pitchFamily="50" charset="0"/>
              </a:rPr>
              <a:t>en capacité de rechercher l’information, de la comprendre, de la vérifier et de la vulgariser</a:t>
            </a:r>
            <a:r>
              <a:rPr lang="fr-FR" sz="1150" spc="-60" dirty="0">
                <a:solidFill>
                  <a:schemeClr val="accent4">
                    <a:lumMod val="75000"/>
                  </a:schemeClr>
                </a:solidFill>
                <a:latin typeface="+mj-lt"/>
              </a:rPr>
              <a:t> ?</a:t>
            </a:r>
          </a:p>
          <a:p>
            <a:r>
              <a:rPr lang="fr-FR" sz="1150" spc="-60" dirty="0">
                <a:solidFill>
                  <a:schemeClr val="accent4">
                    <a:lumMod val="75000"/>
                  </a:schemeClr>
                </a:solidFill>
                <a:latin typeface="+mj-lt"/>
              </a:rPr>
              <a:t>Vous êtes doté de très bonnes </a:t>
            </a:r>
            <a:r>
              <a:rPr lang="fr-FR" sz="1150" spc="-60" dirty="0">
                <a:solidFill>
                  <a:schemeClr val="accent3">
                    <a:lumMod val="65000"/>
                    <a:lumOff val="35000"/>
                  </a:schemeClr>
                </a:solidFill>
                <a:latin typeface="Gilroy Bold" panose="00000800000000000000" pitchFamily="50" charset="0"/>
              </a:rPr>
              <a:t>qualités rédactionnelles </a:t>
            </a:r>
            <a:r>
              <a:rPr lang="fr-FR" sz="1150" spc="-60" dirty="0">
                <a:solidFill>
                  <a:schemeClr val="accent4">
                    <a:lumMod val="75000"/>
                  </a:schemeClr>
                </a:solidFill>
                <a:latin typeface="+mj-lt"/>
              </a:rPr>
              <a:t>et d’une forte </a:t>
            </a:r>
            <a:r>
              <a:rPr lang="fr-FR" sz="1150" spc="-60" dirty="0">
                <a:solidFill>
                  <a:schemeClr val="accent3">
                    <a:lumMod val="65000"/>
                    <a:lumOff val="35000"/>
                  </a:schemeClr>
                </a:solidFill>
                <a:latin typeface="Gilroy Bold" panose="00000800000000000000" pitchFamily="50" charset="0"/>
              </a:rPr>
              <a:t>capacité de synthèse </a:t>
            </a:r>
            <a:r>
              <a:rPr lang="fr-FR" sz="1150" spc="-60" dirty="0">
                <a:solidFill>
                  <a:schemeClr val="accent4">
                    <a:lumMod val="75000"/>
                  </a:schemeClr>
                </a:solidFill>
                <a:latin typeface="+mj-lt"/>
              </a:rPr>
              <a:t>? Vous êtes </a:t>
            </a:r>
            <a:r>
              <a:rPr lang="fr-FR" sz="1150" spc="-60" dirty="0">
                <a:solidFill>
                  <a:schemeClr val="accent3">
                    <a:lumMod val="65000"/>
                    <a:lumOff val="35000"/>
                  </a:schemeClr>
                </a:solidFill>
                <a:latin typeface="Gilroy Bold" panose="00000800000000000000" pitchFamily="50" charset="0"/>
              </a:rPr>
              <a:t>rigoureux, réactif et organisé </a:t>
            </a:r>
            <a:r>
              <a:rPr lang="fr-FR" sz="1150" spc="-60" dirty="0">
                <a:solidFill>
                  <a:schemeClr val="accent4">
                    <a:lumMod val="75000"/>
                  </a:schemeClr>
                </a:solidFill>
                <a:latin typeface="+mj-lt"/>
              </a:rPr>
              <a:t>? Vous êtes de nature </a:t>
            </a:r>
            <a:r>
              <a:rPr lang="fr-FR" sz="1150" spc="-60" dirty="0">
                <a:solidFill>
                  <a:schemeClr val="accent3">
                    <a:lumMod val="65000"/>
                    <a:lumOff val="35000"/>
                  </a:schemeClr>
                </a:solidFill>
                <a:latin typeface="Gilroy Bold" panose="00000800000000000000" pitchFamily="50" charset="0"/>
              </a:rPr>
              <a:t>dynamique, force de proposition et aimez travailler en équipe </a:t>
            </a:r>
            <a:r>
              <a:rPr lang="fr-FR" sz="1150" spc="-60" dirty="0">
                <a:solidFill>
                  <a:schemeClr val="accent4">
                    <a:lumMod val="75000"/>
                  </a:schemeClr>
                </a:solidFill>
                <a:latin typeface="+mj-lt"/>
              </a:rPr>
              <a:t>?</a:t>
            </a:r>
          </a:p>
          <a:p>
            <a:r>
              <a:rPr lang="fr-FR" sz="1150" spc="-60" dirty="0">
                <a:solidFill>
                  <a:schemeClr val="accent4">
                    <a:lumMod val="75000"/>
                  </a:schemeClr>
                </a:solidFill>
                <a:latin typeface="+mj-lt"/>
              </a:rPr>
              <a:t>Vous démontrez des </a:t>
            </a:r>
            <a:r>
              <a:rPr lang="fr-FR" sz="1150" spc="-60" dirty="0">
                <a:solidFill>
                  <a:schemeClr val="accent3">
                    <a:lumMod val="65000"/>
                    <a:lumOff val="35000"/>
                  </a:schemeClr>
                </a:solidFill>
                <a:latin typeface="Gilroy Bold" panose="00000800000000000000" pitchFamily="50" charset="0"/>
              </a:rPr>
              <a:t>qualités de communication </a:t>
            </a:r>
            <a:r>
              <a:rPr lang="fr-FR" sz="1150" spc="-60" dirty="0">
                <a:solidFill>
                  <a:schemeClr val="accent4">
                    <a:lumMod val="75000"/>
                  </a:schemeClr>
                </a:solidFill>
                <a:latin typeface="+mj-lt"/>
              </a:rPr>
              <a:t>pour partager vos idées et résultats de façon efficace ? Vous avez une </a:t>
            </a:r>
            <a:r>
              <a:rPr lang="fr-FR" sz="1150" spc="-60" dirty="0">
                <a:solidFill>
                  <a:schemeClr val="accent4">
                    <a:lumMod val="75000"/>
                  </a:schemeClr>
                </a:solidFill>
                <a:latin typeface="Gilroy Bold" panose="00000800000000000000" pitchFamily="50" charset="0"/>
              </a:rPr>
              <a:t>bonne maitrise des outils bureautiques et digitaux </a:t>
            </a:r>
            <a:r>
              <a:rPr lang="fr-FR" sz="1150" spc="-60" dirty="0">
                <a:solidFill>
                  <a:schemeClr val="accent4">
                    <a:lumMod val="75000"/>
                  </a:schemeClr>
                </a:solidFill>
                <a:latin typeface="+mj-lt"/>
              </a:rPr>
              <a:t>?</a:t>
            </a:r>
          </a:p>
          <a:p>
            <a:r>
              <a:rPr lang="fr-FR" sz="1150" spc="-60" dirty="0">
                <a:solidFill>
                  <a:schemeClr val="accent4">
                    <a:lumMod val="75000"/>
                  </a:schemeClr>
                </a:solidFill>
                <a:latin typeface="+mj-lt"/>
              </a:rPr>
              <a:t>De </a:t>
            </a:r>
            <a:r>
              <a:rPr lang="fr-FR" sz="1150" spc="-60" dirty="0">
                <a:solidFill>
                  <a:schemeClr val="accent3">
                    <a:lumMod val="65000"/>
                    <a:lumOff val="35000"/>
                  </a:schemeClr>
                </a:solidFill>
                <a:latin typeface="Gilroy Bold" panose="00000800000000000000" pitchFamily="50" charset="0"/>
              </a:rPr>
              <a:t>formation Ecole de commerce spécialisation marketing </a:t>
            </a:r>
            <a:r>
              <a:rPr lang="fr-FR" sz="1150" spc="-60" dirty="0">
                <a:solidFill>
                  <a:schemeClr val="accent4">
                    <a:lumMod val="75000"/>
                  </a:schemeClr>
                </a:solidFill>
                <a:latin typeface="+mj-lt"/>
              </a:rPr>
              <a:t>en </a:t>
            </a:r>
            <a:r>
              <a:rPr lang="fr-FR" sz="1150" spc="-60" dirty="0">
                <a:solidFill>
                  <a:schemeClr val="accent3">
                    <a:lumMod val="65000"/>
                    <a:lumOff val="35000"/>
                  </a:schemeClr>
                </a:solidFill>
                <a:latin typeface="Gilroy Bold" panose="00000800000000000000" pitchFamily="50" charset="0"/>
              </a:rPr>
              <a:t>master 1 ou 2</a:t>
            </a:r>
            <a:r>
              <a:rPr lang="fr-FR" sz="1150" spc="-60" dirty="0">
                <a:solidFill>
                  <a:schemeClr val="accent4">
                    <a:lumMod val="75000"/>
                  </a:schemeClr>
                </a:solidFill>
                <a:latin typeface="+mj-lt"/>
              </a:rPr>
              <a:t>, rejoignez-nous !</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715147"/>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335252"/>
            <a:ext cx="4448438" cy="1331134"/>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r>
              <a:rPr lang="fr-FR" sz="1150" b="1" spc="-60" dirty="0">
                <a:solidFill>
                  <a:schemeClr val="accent4"/>
                </a:solidFill>
                <a:latin typeface="+mj-lt"/>
              </a:rPr>
              <a:t>  </a:t>
            </a: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1939079"/>
            <a:ext cx="6660000" cy="1154162"/>
          </a:xfrm>
          <a:prstGeom prst="rect">
            <a:avLst/>
          </a:prstGeom>
          <a:noFill/>
        </p:spPr>
        <p:txBody>
          <a:bodyPr wrap="square">
            <a:spAutoFit/>
          </a:bodyPr>
          <a:lstStyle/>
          <a:p>
            <a:r>
              <a:rPr lang="fr-FR" sz="1150" spc="-60" dirty="0">
                <a:solidFill>
                  <a:schemeClr val="accent4"/>
                </a:solidFill>
                <a:latin typeface="+mj-lt"/>
              </a:rPr>
              <a:t>Au sein de la Direction Assurances de Personnes, Département Marketing opérationnel, vous travaillez avec nos chargés de marketing opérationnel dont les missions sont de décliner la stratégie marketing multicanal du groupe et d’assurer le suivi opérationnel des projets (actions ou supports marketing adaptés aux cibles de clientèle).</a:t>
            </a:r>
          </a:p>
          <a:p>
            <a:endParaRPr lang="fr-FR" sz="1150" spc="-60" dirty="0">
              <a:solidFill>
                <a:schemeClr val="accent4"/>
              </a:solidFill>
              <a:latin typeface="+mj-lt"/>
            </a:endParaRPr>
          </a:p>
          <a:p>
            <a:r>
              <a:rPr lang="fr-FR" sz="1150" spc="-60" dirty="0">
                <a:solidFill>
                  <a:schemeClr val="accent4"/>
                </a:solidFill>
                <a:latin typeface="+mj-lt"/>
              </a:rPr>
              <a:t>Dans ce cadre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471156"/>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10079344"/>
            <a:ext cx="5020898" cy="276999"/>
          </a:xfrm>
          <a:prstGeom prst="rect">
            <a:avLst/>
          </a:prstGeom>
          <a:noFill/>
        </p:spPr>
        <p:txBody>
          <a:bodyPr wrap="square" rtlCol="0">
            <a:spAutoFit/>
          </a:bodyPr>
          <a:lstStyle/>
          <a:p>
            <a:r>
              <a:rPr lang="fr-FR" sz="1150" b="1" dirty="0"/>
              <a:t>Poste à pourvoir à partir de septembre 2024</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69442"/>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1190108461"/>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9672</TotalTime>
  <Words>5825</Words>
  <Application>Microsoft Office PowerPoint</Application>
  <PresentationFormat>Personnalisé</PresentationFormat>
  <Paragraphs>399</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Calibri</vt:lpstr>
      <vt:lpstr>Gilroy</vt:lpstr>
      <vt:lpstr>Gilroy Black</vt:lpstr>
      <vt:lpstr>Gilroy Bold</vt:lpstr>
      <vt:lpstr>Open Sans</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Ihsane MARHAM</cp:lastModifiedBy>
  <cp:revision>40</cp:revision>
  <cp:lastPrinted>2024-05-02T15:15:20Z</cp:lastPrinted>
  <dcterms:created xsi:type="dcterms:W3CDTF">2023-07-20T15:46:51Z</dcterms:created>
  <dcterms:modified xsi:type="dcterms:W3CDTF">2025-04-10T12:59:38Z</dcterms:modified>
</cp:coreProperties>
</file>