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313" r:id="rId2"/>
    <p:sldId id="394" r:id="rId3"/>
    <p:sldId id="335" r:id="rId4"/>
    <p:sldId id="333" r:id="rId5"/>
    <p:sldId id="395" r:id="rId6"/>
    <p:sldId id="356" r:id="rId7"/>
    <p:sldId id="347" r:id="rId8"/>
    <p:sldId id="385" r:id="rId9"/>
    <p:sldId id="363" r:id="rId10"/>
    <p:sldId id="391" r:id="rId11"/>
    <p:sldId id="392" r:id="rId12"/>
    <p:sldId id="393" r:id="rId13"/>
    <p:sldId id="390" r:id="rId14"/>
    <p:sldId id="382" r:id="rId15"/>
    <p:sldId id="397" r:id="rId16"/>
    <p:sldId id="398" r:id="rId17"/>
    <p:sldId id="371" r:id="rId18"/>
    <p:sldId id="342" r:id="rId19"/>
  </p:sldIdLst>
  <p:sldSz cx="12192000" cy="6858000"/>
  <p:notesSz cx="6858000" cy="9144000"/>
  <p:embeddedFontLst>
    <p:embeddedFont>
      <p:font typeface="Handel Gothic D" charset="0"/>
      <p:regular r:id="rId21"/>
      <p:bold r:id="rId2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900"/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16" autoAdjust="0"/>
    <p:restoredTop sz="94684" autoAdjust="0"/>
  </p:normalViewPr>
  <p:slideViewPr>
    <p:cSldViewPr snapToGrid="0" showGuides="1">
      <p:cViewPr varScale="1">
        <p:scale>
          <a:sx n="78" d="100"/>
          <a:sy n="78" d="100"/>
        </p:scale>
        <p:origin x="52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8C23C-8309-4BA3-818B-2E598736C0E0}" type="datetimeFigureOut">
              <a:rPr lang="it-IT" smtClean="0"/>
              <a:t>21/07/2025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E18A7-14CC-4642-88F9-3E651CAAADE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05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95F688-F9F3-47F1-85B6-ABD76BDF1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19E8AD3-2DDF-44A4-BFE4-5EFFD6C33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4D64A9-7BB4-47CE-AC0E-A250F41E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E42F-3C12-44A3-A9F0-51303017A243}" type="datetimeFigureOut">
              <a:rPr lang="it-IT" smtClean="0"/>
              <a:t>21/07/2025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E22F6F-4288-4A84-96E8-9E3E3002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0EA925-855B-4BCA-A310-257956DD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9EC1-F79F-48C2-B393-1FE0C151968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739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AF4128-5176-47AB-A986-04E294DE8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84A40AB-C15D-4B02-9411-6923AB26C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526CD4-9A7D-440A-A740-2CC81933A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E42F-3C12-44A3-A9F0-51303017A243}" type="datetimeFigureOut">
              <a:rPr lang="it-IT" smtClean="0"/>
              <a:t>21/07/2025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3201C2-429B-4482-9533-4BC34A43D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42C94B-E062-494D-8434-3B9E6EA7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9EC1-F79F-48C2-B393-1FE0C151968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77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AF3B399-2C54-4813-AC1B-79A45B011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D764595-1F53-4E1C-8A20-A4060114C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426090-E886-42DE-9ED7-C2FB7E9FA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E42F-3C12-44A3-A9F0-51303017A243}" type="datetimeFigureOut">
              <a:rPr lang="it-IT" smtClean="0"/>
              <a:t>21/07/2025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B28DCC-ACDD-4D23-AA13-DC64EA50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40D42F-DA7F-49F9-8597-389A884C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9EC1-F79F-48C2-B393-1FE0C151968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8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CE2DE7-B795-4362-BBB3-6DD5627DD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54DC99-3B57-4849-955F-465FD613B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D5A8D6-BD63-46F1-AE5E-2CB64EC3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E42F-3C12-44A3-A9F0-51303017A243}" type="datetimeFigureOut">
              <a:rPr lang="it-IT" smtClean="0"/>
              <a:t>21/07/2025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0B51EF-EEE8-49B4-AC0F-8BEF05EE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EECF94-6ABD-480C-9D29-75BC78CA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9EC1-F79F-48C2-B393-1FE0C151968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836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C6FA18-8191-4038-968F-0A3C28D78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052CBD-27FA-4E69-A22E-E6CD4C05E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8B15E7-4B64-4433-94EF-3D5BF847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E42F-3C12-44A3-A9F0-51303017A243}" type="datetimeFigureOut">
              <a:rPr lang="it-IT" smtClean="0"/>
              <a:t>21/07/2025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024409-CBC6-4C27-8472-7808F942B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6EC639-E687-4824-8270-D4C09D45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9EC1-F79F-48C2-B393-1FE0C151968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78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13754E-C4F9-4131-B4AA-F1C5DCD7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31406A-EB0C-467B-B766-C77E16108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E6EE67-59A4-48B6-ABCC-A17EAC01D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B88F16-7430-4D23-B709-F47AE0B5A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E42F-3C12-44A3-A9F0-51303017A243}" type="datetimeFigureOut">
              <a:rPr lang="it-IT" smtClean="0"/>
              <a:t>21/07/2025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76E4C8F-D3EE-46A7-9AA7-1519D418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1F7F6B-EF8D-4FDE-B838-9D270553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9EC1-F79F-48C2-B393-1FE0C151968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5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5CE41D-D284-4F22-B43F-C7144B3AE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76CC6A-C98E-4385-BFC2-7FD8853EA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2B6AE6A-1511-4C21-9919-8CA47FC77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FD87B83-AB49-4F30-85A7-BE72AC521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9D40C5A-A4DA-4EEA-AE97-371CAC655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6E7C336-AED4-431C-A628-E0D97DDEB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E42F-3C12-44A3-A9F0-51303017A243}" type="datetimeFigureOut">
              <a:rPr lang="it-IT" smtClean="0"/>
              <a:t>21/07/2025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0EB7477-A9AE-4D2F-AEC4-0B3768A3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49D123D-B95E-48B5-87A4-99DBCAA7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9EC1-F79F-48C2-B393-1FE0C151968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02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74E201-83B4-4F69-9710-3E0AC05A5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B826FF-364F-46C0-8243-903EAFC6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E42F-3C12-44A3-A9F0-51303017A243}" type="datetimeFigureOut">
              <a:rPr lang="it-IT" smtClean="0"/>
              <a:t>21/07/2025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59FE213-7A76-4FC6-A37D-5E940FA3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002DAD8-4759-4F88-A39F-83CDA2C8D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9EC1-F79F-48C2-B393-1FE0C151968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73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6EA8D38-C84C-45EB-9E0E-3057D3557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E42F-3C12-44A3-A9F0-51303017A243}" type="datetimeFigureOut">
              <a:rPr lang="it-IT" smtClean="0"/>
              <a:t>21/07/2025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B917D64-F202-4A80-BDA7-E9EC2190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0A6E8C5-61F2-46AB-9281-E17B51644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9EC1-F79F-48C2-B393-1FE0C151968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82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8AEF62-A127-4C6B-9F7B-EE6616FC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5495FA-0A97-4086-9595-F9BC09441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80D9DF-5B71-40EB-AEA9-8D930EC05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BE7554-A659-4A34-9933-77B06214E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E42F-3C12-44A3-A9F0-51303017A243}" type="datetimeFigureOut">
              <a:rPr lang="it-IT" smtClean="0"/>
              <a:t>21/07/2025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C710A6-8BB0-4888-9A6A-9032C18E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86C6ED-1B70-4137-B00A-70AB0417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9EC1-F79F-48C2-B393-1FE0C151968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8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91A2BF-16A7-42B8-B8B2-1B9B30F7C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0D43F85-6919-418F-9951-561EABA27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F2A561-6FED-441B-AA59-E784484A7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E34B1D-A7BD-4A01-8113-5DB30072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E42F-3C12-44A3-A9F0-51303017A243}" type="datetimeFigureOut">
              <a:rPr lang="it-IT" smtClean="0"/>
              <a:t>21/07/2025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E2C55A-8991-4BDB-8179-ED9BE6BA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82B292-FB87-4DD8-BE0C-4E23ED1A7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9EC1-F79F-48C2-B393-1FE0C151968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901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ED1C1D5-C9AE-460A-AC09-EE29498C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F30DFD-A7E7-4013-A758-C30676247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6E18DC-1A37-47BC-93C4-E09F3DA91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EE42F-3C12-44A3-A9F0-51303017A243}" type="datetimeFigureOut">
              <a:rPr lang="it-IT" smtClean="0"/>
              <a:t>21/07/2025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198F91-A9E9-47D9-A20F-C6F0C5718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04DC2D-B343-4BE6-9972-2DB2545D5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A9EC1-F79F-48C2-B393-1FE0C151968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20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3.sv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18.sv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3.sv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18.sv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0.svg"/><Relationship Id="rId10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33.png"/><Relationship Id="rId5" Type="http://schemas.openxmlformats.org/officeDocument/2006/relationships/image" Target="../media/image20.svg"/><Relationship Id="rId10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34.jpeg"/><Relationship Id="rId4" Type="http://schemas.openxmlformats.org/officeDocument/2006/relationships/image" Target="../media/image17.png"/><Relationship Id="rId9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6.png"/><Relationship Id="rId5" Type="http://schemas.openxmlformats.org/officeDocument/2006/relationships/image" Target="../media/image17.png"/><Relationship Id="rId10" Type="http://schemas.openxmlformats.org/officeDocument/2006/relationships/image" Target="../media/image3.svg"/><Relationship Id="rId4" Type="http://schemas.openxmlformats.org/officeDocument/2006/relationships/image" Target="../media/image16.svg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0.svg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8.jpeg"/><Relationship Id="rId5" Type="http://schemas.openxmlformats.org/officeDocument/2006/relationships/image" Target="../media/image3.svg"/><Relationship Id="rId10" Type="http://schemas.openxmlformats.org/officeDocument/2006/relationships/image" Target="../media/image16.sv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svg"/><Relationship Id="rId7" Type="http://schemas.openxmlformats.org/officeDocument/2006/relationships/image" Target="../media/image22.jpg"/><Relationship Id="rId12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6.svg"/><Relationship Id="rId5" Type="http://schemas.openxmlformats.org/officeDocument/2006/relationships/image" Target="../media/image3.sv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8.png"/><Relationship Id="rId5" Type="http://schemas.openxmlformats.org/officeDocument/2006/relationships/image" Target="../media/image18.sv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8.svg"/><Relationship Id="rId3" Type="http://schemas.openxmlformats.org/officeDocument/2006/relationships/image" Target="../media/image16.svg"/><Relationship Id="rId7" Type="http://schemas.openxmlformats.org/officeDocument/2006/relationships/image" Target="../media/image29.jpeg"/><Relationship Id="rId12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11" Type="http://schemas.openxmlformats.org/officeDocument/2006/relationships/image" Target="../media/image12.svg"/><Relationship Id="rId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11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3.sv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svg"/><Relationship Id="rId7" Type="http://schemas.openxmlformats.org/officeDocument/2006/relationships/image" Target="../media/image20.svg"/><Relationship Id="rId12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8.svg"/><Relationship Id="rId5" Type="http://schemas.openxmlformats.org/officeDocument/2006/relationships/image" Target="../media/image16.sv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D9DB684B-2866-3849-F139-31DD1E051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26" y="0"/>
            <a:ext cx="12153900" cy="8102600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4458B459-7C61-FC8C-B4B8-07C3C4C4A0FA}"/>
              </a:ext>
            </a:extLst>
          </p:cNvPr>
          <p:cNvSpPr/>
          <p:nvPr/>
        </p:nvSpPr>
        <p:spPr>
          <a:xfrm rot="6003925">
            <a:off x="-5085306" y="2329863"/>
            <a:ext cx="9260985" cy="245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E5DC4432-A20E-B992-8C9D-2DC2FF8280F2}"/>
              </a:ext>
            </a:extLst>
          </p:cNvPr>
          <p:cNvSpPr/>
          <p:nvPr/>
        </p:nvSpPr>
        <p:spPr>
          <a:xfrm rot="6003925">
            <a:off x="7946322" y="3419602"/>
            <a:ext cx="9260985" cy="245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24396C2A-F7CC-67E5-6E5D-F934E4CB7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0345" y="5577814"/>
            <a:ext cx="3813360" cy="4188178"/>
          </a:xfrm>
          <a:prstGeom prst="rect">
            <a:avLst/>
          </a:prstGeom>
        </p:spPr>
      </p:pic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928B33F0-B10B-E621-389C-3335458D6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40165" y="981139"/>
            <a:ext cx="5334000" cy="695325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A32B70D8-E6EB-EA2F-2C0B-2D1380D4A9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7248"/>
          <a:stretch/>
        </p:blipFill>
        <p:spPr>
          <a:xfrm>
            <a:off x="-125479" y="1675238"/>
            <a:ext cx="3854596" cy="463310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C3BCE29-0617-3213-8AE4-34D0927820F2}"/>
              </a:ext>
            </a:extLst>
          </p:cNvPr>
          <p:cNvSpPr txBox="1"/>
          <p:nvPr/>
        </p:nvSpPr>
        <p:spPr>
          <a:xfrm>
            <a:off x="427622" y="1707614"/>
            <a:ext cx="3059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i="1" u="none" strike="noStrike" dirty="0">
                <a:solidFill>
                  <a:schemeClr val="bg1"/>
                </a:solidFill>
                <a:latin typeface="Handel Gothic D" pitchFamily="50" charset="0"/>
              </a:rPr>
              <a:t>50.8 </a:t>
            </a:r>
            <a:r>
              <a:rPr lang="it-IT" sz="1600" b="1" i="1" u="none" strike="noStrike" dirty="0">
                <a:solidFill>
                  <a:srgbClr val="FF0000"/>
                </a:solidFill>
                <a:latin typeface="Handel Gothic D" pitchFamily="50" charset="0"/>
              </a:rPr>
              <a:t>|</a:t>
            </a:r>
            <a:r>
              <a:rPr lang="it-IT" sz="1600" b="1" i="1" u="none" strike="noStrike" dirty="0">
                <a:solidFill>
                  <a:schemeClr val="bg1"/>
                </a:solidFill>
                <a:latin typeface="Handel Gothic D" pitchFamily="50" charset="0"/>
              </a:rPr>
              <a:t> </a:t>
            </a:r>
            <a:r>
              <a:rPr lang="it-IT" sz="1600" b="1" i="1" dirty="0">
                <a:solidFill>
                  <a:schemeClr val="bg1"/>
                </a:solidFill>
                <a:latin typeface="Handel Gothic D" pitchFamily="50" charset="0"/>
              </a:rPr>
              <a:t>60.9</a:t>
            </a:r>
            <a:r>
              <a:rPr lang="it-IT" sz="1600" b="1" i="1" u="none" strike="noStrike" dirty="0">
                <a:solidFill>
                  <a:schemeClr val="bg1"/>
                </a:solidFill>
                <a:latin typeface="Handel Gothic D" pitchFamily="50" charset="0"/>
              </a:rPr>
              <a:t> </a:t>
            </a:r>
            <a:r>
              <a:rPr lang="it-IT" sz="1600" b="1" i="1" u="none" strike="noStrike" dirty="0">
                <a:solidFill>
                  <a:srgbClr val="FF0000"/>
                </a:solidFill>
                <a:latin typeface="Handel Gothic D" pitchFamily="50" charset="0"/>
              </a:rPr>
              <a:t>| </a:t>
            </a:r>
            <a:r>
              <a:rPr lang="it-IT" sz="1600" b="1" i="1" dirty="0">
                <a:solidFill>
                  <a:schemeClr val="bg1"/>
                </a:solidFill>
                <a:latin typeface="Handel Gothic D" pitchFamily="50" charset="0"/>
              </a:rPr>
              <a:t>65.8</a:t>
            </a:r>
            <a:endParaRPr lang="it-IT" sz="1600" b="1" i="1" u="none" strike="noStrike" dirty="0">
              <a:solidFill>
                <a:schemeClr val="bg1"/>
              </a:solidFill>
              <a:latin typeface="Handel Gothic D" pitchFamily="50" charset="0"/>
            </a:endParaRP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72CF8F94-5364-4866-9D40-0154FC1917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13981" y="6170846"/>
            <a:ext cx="1676399" cy="389164"/>
          </a:xfrm>
          <a:prstGeom prst="rect">
            <a:avLst/>
          </a:prstGeom>
        </p:spPr>
      </p:pic>
      <p:pic>
        <p:nvPicPr>
          <p:cNvPr id="33" name="Immagine 32" descr="Immagine che contiene testo&#10;&#10;Descrizione generata automaticamente">
            <a:extLst>
              <a:ext uri="{FF2B5EF4-FFF2-40B4-BE49-F238E27FC236}">
                <a16:creationId xmlns:a16="http://schemas.microsoft.com/office/drawing/2014/main" id="{115BF6F8-616B-ECE5-A77E-C543125FFA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3" y="758576"/>
            <a:ext cx="5314703" cy="99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86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09EBCB2C-6E2B-7971-B4C9-C8C6709D1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1509" y="4326521"/>
            <a:ext cx="3813360" cy="418817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E17F48E-1150-9420-9964-83D4356BFA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7248"/>
          <a:stretch/>
        </p:blipFill>
        <p:spPr>
          <a:xfrm flipH="1" flipV="1">
            <a:off x="8574649" y="4914899"/>
            <a:ext cx="5230954" cy="46331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32617E8-2C3D-9DDF-EE11-A230E30EA290}"/>
              </a:ext>
            </a:extLst>
          </p:cNvPr>
          <p:cNvSpPr txBox="1"/>
          <p:nvPr/>
        </p:nvSpPr>
        <p:spPr>
          <a:xfrm>
            <a:off x="8819639" y="4985962"/>
            <a:ext cx="45859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- 25% </a:t>
            </a:r>
            <a:r>
              <a:rPr lang="fr-F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TEMPS TRANSLATION</a:t>
            </a:r>
            <a:endParaRPr lang="it-IT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B26EFD6B-08BC-2254-6668-251BC8F67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7248"/>
          <a:stretch/>
        </p:blipFill>
        <p:spPr>
          <a:xfrm flipH="1" flipV="1">
            <a:off x="8389312" y="5597131"/>
            <a:ext cx="5416289" cy="46331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C0B13DD-6F0B-1846-1C48-3D579F6D87A8}"/>
              </a:ext>
            </a:extLst>
          </p:cNvPr>
          <p:cNvSpPr txBox="1"/>
          <p:nvPr/>
        </p:nvSpPr>
        <p:spPr>
          <a:xfrm>
            <a:off x="8819638" y="5673157"/>
            <a:ext cx="45859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- 12% </a:t>
            </a:r>
            <a:r>
              <a:rPr lang="fr-F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CONSOMMATIONS </a:t>
            </a:r>
            <a:endParaRPr lang="it-IT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B4F3AC7D-341A-6FF4-7D82-CD7E3F900B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9786" r="1"/>
          <a:stretch/>
        </p:blipFill>
        <p:spPr>
          <a:xfrm>
            <a:off x="-112167" y="144475"/>
            <a:ext cx="10471867" cy="54000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D6B8ED93-74CF-2992-B3AB-2638D9DE8F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102" y="6281550"/>
            <a:ext cx="1161818" cy="270000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2E90E4A4-C9F9-51BA-EB3F-AC65B8EFFF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7968" t="-5834"/>
          <a:stretch/>
        </p:blipFill>
        <p:spPr>
          <a:xfrm>
            <a:off x="-1350425" y="6245100"/>
            <a:ext cx="12065537" cy="3429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08CD2EC-3F39-ECBE-692D-159B1043210D}"/>
              </a:ext>
            </a:extLst>
          </p:cNvPr>
          <p:cNvSpPr txBox="1"/>
          <p:nvPr/>
        </p:nvSpPr>
        <p:spPr>
          <a:xfrm>
            <a:off x="568418" y="208418"/>
            <a:ext cx="9782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none" strike="noStrike" cap="all" spc="30" dirty="0">
                <a:solidFill>
                  <a:schemeClr val="accent4"/>
                </a:solidFill>
                <a:latin typeface="Handel Gothic D" pitchFamily="50" charset="0"/>
              </a:rPr>
              <a:t>DES </a:t>
            </a:r>
            <a:r>
              <a:rPr lang="it-IT" sz="2000" cap="all" spc="30" dirty="0" err="1">
                <a:solidFill>
                  <a:schemeClr val="accent4"/>
                </a:solidFill>
                <a:latin typeface="Handel Gothic D" pitchFamily="50" charset="0"/>
              </a:rPr>
              <a:t>é</a:t>
            </a:r>
            <a:r>
              <a:rPr lang="it-IT" sz="2000" u="none" strike="noStrike" cap="all" spc="30" dirty="0" err="1">
                <a:solidFill>
                  <a:schemeClr val="accent4"/>
                </a:solidFill>
                <a:latin typeface="Handel Gothic D" pitchFamily="50" charset="0"/>
              </a:rPr>
              <a:t>CONOMIE</a:t>
            </a:r>
            <a:r>
              <a:rPr lang="it-IT" sz="2000" u="none" strike="noStrike" cap="all" spc="30" dirty="0">
                <a:solidFill>
                  <a:schemeClr val="bg1"/>
                </a:solidFill>
                <a:latin typeface="Handel Gothic D" pitchFamily="50" charset="0"/>
              </a:rPr>
              <a:t> – </a:t>
            </a:r>
            <a:r>
              <a:rPr lang="it-IT" sz="2000" cap="all" spc="30" dirty="0" err="1">
                <a:solidFill>
                  <a:schemeClr val="bg1"/>
                </a:solidFill>
                <a:latin typeface="Handel Gothic D" pitchFamily="50" charset="0"/>
              </a:rPr>
              <a:t>TESTs</a:t>
            </a:r>
            <a:r>
              <a:rPr lang="it-IT" sz="2000" cap="all" spc="30" dirty="0">
                <a:solidFill>
                  <a:schemeClr val="bg1"/>
                </a:solidFill>
                <a:latin typeface="Handel Gothic D" pitchFamily="50" charset="0"/>
              </a:rPr>
              <a:t> COMPARATIFS</a:t>
            </a:r>
            <a:endParaRPr lang="it-IT" sz="2000" u="none" strike="noStrike" cap="all" spc="30" dirty="0">
              <a:solidFill>
                <a:schemeClr val="bg1"/>
              </a:solidFill>
              <a:latin typeface="Handel Gothic D" pitchFamily="50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0302AF-2709-A068-B0DB-DABF8DD15B35}"/>
              </a:ext>
            </a:extLst>
          </p:cNvPr>
          <p:cNvSpPr txBox="1"/>
          <p:nvPr/>
        </p:nvSpPr>
        <p:spPr>
          <a:xfrm>
            <a:off x="1375274" y="1490757"/>
            <a:ext cx="8376973" cy="1444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Translation sur route extra-urbaine à la vitesse maximale sur un parcours de 30km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  <a:p>
            <a:pPr lvl="2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B217D5-398C-8861-BF05-3CAD9B750B50}"/>
              </a:ext>
            </a:extLst>
          </p:cNvPr>
          <p:cNvSpPr txBox="1"/>
          <p:nvPr/>
        </p:nvSpPr>
        <p:spPr>
          <a:xfrm>
            <a:off x="1638467" y="783649"/>
            <a:ext cx="7850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cs typeface="Arial" pitchFamily="34" charset="0"/>
              </a:rPr>
              <a:t>AGRI MAX 50.8 VS  vs AGRI MAX 50.8 POWER X2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1ECE1C7-44A7-2766-DB27-37E597132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90569"/>
              </p:ext>
            </p:extLst>
          </p:nvPr>
        </p:nvGraphicFramePr>
        <p:xfrm>
          <a:off x="707011" y="2148507"/>
          <a:ext cx="9527733" cy="26163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75911">
                  <a:extLst>
                    <a:ext uri="{9D8B030D-6E8A-4147-A177-3AD203B41FA5}">
                      <a16:colId xmlns:a16="http://schemas.microsoft.com/office/drawing/2014/main" val="736637553"/>
                    </a:ext>
                  </a:extLst>
                </a:gridCol>
                <a:gridCol w="3175911">
                  <a:extLst>
                    <a:ext uri="{9D8B030D-6E8A-4147-A177-3AD203B41FA5}">
                      <a16:colId xmlns:a16="http://schemas.microsoft.com/office/drawing/2014/main" val="3567637743"/>
                    </a:ext>
                  </a:extLst>
                </a:gridCol>
                <a:gridCol w="3175911">
                  <a:extLst>
                    <a:ext uri="{9D8B030D-6E8A-4147-A177-3AD203B41FA5}">
                      <a16:colId xmlns:a16="http://schemas.microsoft.com/office/drawing/2014/main" val="3846437437"/>
                    </a:ext>
                  </a:extLst>
                </a:gridCol>
              </a:tblGrid>
              <a:tr h="58767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Vario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Power X2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910892"/>
                  </a:ext>
                </a:extLst>
              </a:tr>
              <a:tr h="1014337">
                <a:tc>
                  <a:txBody>
                    <a:bodyPr/>
                    <a:lstStyle/>
                    <a:p>
                      <a:r>
                        <a:rPr lang="fr-FR" dirty="0"/>
                        <a:t>Durée sur un parcours de 30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1h (vitesse max 40 km/h)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015928"/>
                  </a:ext>
                </a:extLst>
              </a:tr>
              <a:tr h="1014337">
                <a:tc>
                  <a:txBody>
                    <a:bodyPr/>
                    <a:lstStyle/>
                    <a:p>
                      <a:r>
                        <a:rPr lang="fr-FR" dirty="0"/>
                        <a:t>Consommation de carburant sur 30km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16,5 Litres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14,5 Litres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083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627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268087DC-AB8C-155B-17D8-68FA12EA0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1509" y="4326521"/>
            <a:ext cx="3813360" cy="4188178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C07451FF-E397-16C9-77F0-9118663050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7248"/>
          <a:stretch/>
        </p:blipFill>
        <p:spPr>
          <a:xfrm flipH="1" flipV="1">
            <a:off x="8574649" y="4914899"/>
            <a:ext cx="5230954" cy="46331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75B5B12B-51F9-53A1-515A-E566DF9A3D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7248"/>
          <a:stretch/>
        </p:blipFill>
        <p:spPr>
          <a:xfrm flipH="1" flipV="1">
            <a:off x="8389312" y="5597131"/>
            <a:ext cx="5416289" cy="463310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B4F3AC7D-341A-6FF4-7D82-CD7E3F900B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9786" r="1"/>
          <a:stretch/>
        </p:blipFill>
        <p:spPr>
          <a:xfrm>
            <a:off x="-112167" y="144475"/>
            <a:ext cx="10471867" cy="54000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D6B8ED93-74CF-2992-B3AB-2638D9DE8F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102" y="6281550"/>
            <a:ext cx="1161818" cy="270000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2E90E4A4-C9F9-51BA-EB3F-AC65B8EFFF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7968" t="-5834"/>
          <a:stretch/>
        </p:blipFill>
        <p:spPr>
          <a:xfrm>
            <a:off x="-1350425" y="6245100"/>
            <a:ext cx="12065537" cy="3429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A8E7FDD-79A6-8A58-76C1-957EC0CC5ACC}"/>
              </a:ext>
            </a:extLst>
          </p:cNvPr>
          <p:cNvSpPr txBox="1"/>
          <p:nvPr/>
        </p:nvSpPr>
        <p:spPr>
          <a:xfrm>
            <a:off x="8850766" y="5673996"/>
            <a:ext cx="45859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- 7% </a:t>
            </a:r>
            <a:r>
              <a:rPr lang="fr-F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CONSOMMATIONS 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901F6AFD-0D34-A484-1BB0-6BD44B708F37}"/>
              </a:ext>
            </a:extLst>
          </p:cNvPr>
          <p:cNvSpPr/>
          <p:nvPr/>
        </p:nvSpPr>
        <p:spPr>
          <a:xfrm rot="6003925">
            <a:off x="6978502" y="2675513"/>
            <a:ext cx="3356138" cy="957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414350A-BAB8-699C-04CD-1986FBFB5155}"/>
              </a:ext>
            </a:extLst>
          </p:cNvPr>
          <p:cNvSpPr txBox="1"/>
          <p:nvPr/>
        </p:nvSpPr>
        <p:spPr>
          <a:xfrm>
            <a:off x="8850766" y="4999610"/>
            <a:ext cx="45859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- 17% </a:t>
            </a:r>
            <a:r>
              <a:rPr lang="fr-F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TEMPS TRANSLATION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AC8ADE9-2A77-89B8-EE02-F294ED6ED065}"/>
              </a:ext>
            </a:extLst>
          </p:cNvPr>
          <p:cNvSpPr txBox="1"/>
          <p:nvPr/>
        </p:nvSpPr>
        <p:spPr>
          <a:xfrm>
            <a:off x="1733707" y="1628669"/>
            <a:ext cx="8439233" cy="1444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Translation sur route extra-urbaine en tractant une remorque sur un parcours de 23km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  <a:p>
            <a:pPr lvl="2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6A6A84-E224-AD87-0275-38FA0447DF44}"/>
              </a:ext>
            </a:extLst>
          </p:cNvPr>
          <p:cNvSpPr txBox="1"/>
          <p:nvPr/>
        </p:nvSpPr>
        <p:spPr>
          <a:xfrm>
            <a:off x="2276473" y="825112"/>
            <a:ext cx="7850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cs typeface="Arial" pitchFamily="34" charset="0"/>
              </a:rPr>
              <a:t>AGRI MAX 50.8 VS  vs AGRI MAX 50.8 POWER X2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EEA8E2-7165-6626-854F-397E95958C76}"/>
              </a:ext>
            </a:extLst>
          </p:cNvPr>
          <p:cNvSpPr txBox="1"/>
          <p:nvPr/>
        </p:nvSpPr>
        <p:spPr>
          <a:xfrm>
            <a:off x="568418" y="208418"/>
            <a:ext cx="9782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none" strike="noStrike" cap="all" spc="30" dirty="0">
                <a:solidFill>
                  <a:schemeClr val="accent4"/>
                </a:solidFill>
                <a:latin typeface="Handel Gothic D" pitchFamily="50" charset="0"/>
              </a:rPr>
              <a:t>DES </a:t>
            </a:r>
            <a:r>
              <a:rPr lang="it-IT" sz="2000" cap="all" spc="30" dirty="0" err="1">
                <a:solidFill>
                  <a:schemeClr val="accent4"/>
                </a:solidFill>
                <a:latin typeface="Handel Gothic D" pitchFamily="50" charset="0"/>
              </a:rPr>
              <a:t>é</a:t>
            </a:r>
            <a:r>
              <a:rPr lang="it-IT" sz="2000" u="none" strike="noStrike" cap="all" spc="30" dirty="0" err="1">
                <a:solidFill>
                  <a:schemeClr val="accent4"/>
                </a:solidFill>
                <a:latin typeface="Handel Gothic D" pitchFamily="50" charset="0"/>
              </a:rPr>
              <a:t>CONOMIE</a:t>
            </a:r>
            <a:r>
              <a:rPr lang="it-IT" sz="2000" u="none" strike="noStrike" cap="all" spc="30" dirty="0">
                <a:solidFill>
                  <a:schemeClr val="bg1"/>
                </a:solidFill>
                <a:latin typeface="Handel Gothic D" pitchFamily="50" charset="0"/>
              </a:rPr>
              <a:t> – </a:t>
            </a:r>
            <a:r>
              <a:rPr lang="it-IT" sz="2000" cap="all" spc="30" dirty="0" err="1">
                <a:solidFill>
                  <a:schemeClr val="bg1"/>
                </a:solidFill>
                <a:latin typeface="Handel Gothic D" pitchFamily="50" charset="0"/>
              </a:rPr>
              <a:t>TESTs</a:t>
            </a:r>
            <a:r>
              <a:rPr lang="it-IT" sz="2000" cap="all" spc="30" dirty="0">
                <a:solidFill>
                  <a:schemeClr val="bg1"/>
                </a:solidFill>
                <a:latin typeface="Handel Gothic D" pitchFamily="50" charset="0"/>
              </a:rPr>
              <a:t> COMPARATIFS</a:t>
            </a:r>
            <a:endParaRPr lang="it-IT" sz="2000" u="none" strike="noStrike" cap="all" spc="30" dirty="0">
              <a:solidFill>
                <a:schemeClr val="bg1"/>
              </a:solidFill>
              <a:latin typeface="Handel Gothic D" pitchFamily="50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A6BFF80-1DDC-5AF9-2AEA-538C74F8C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824733"/>
              </p:ext>
            </p:extLst>
          </p:nvPr>
        </p:nvGraphicFramePr>
        <p:xfrm>
          <a:off x="1282344" y="2090598"/>
          <a:ext cx="9341961" cy="26163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13987">
                  <a:extLst>
                    <a:ext uri="{9D8B030D-6E8A-4147-A177-3AD203B41FA5}">
                      <a16:colId xmlns:a16="http://schemas.microsoft.com/office/drawing/2014/main" val="736637553"/>
                    </a:ext>
                  </a:extLst>
                </a:gridCol>
                <a:gridCol w="3113987">
                  <a:extLst>
                    <a:ext uri="{9D8B030D-6E8A-4147-A177-3AD203B41FA5}">
                      <a16:colId xmlns:a16="http://schemas.microsoft.com/office/drawing/2014/main" val="3567637743"/>
                    </a:ext>
                  </a:extLst>
                </a:gridCol>
                <a:gridCol w="3113987">
                  <a:extLst>
                    <a:ext uri="{9D8B030D-6E8A-4147-A177-3AD203B41FA5}">
                      <a16:colId xmlns:a16="http://schemas.microsoft.com/office/drawing/2014/main" val="3846437437"/>
                    </a:ext>
                  </a:extLst>
                </a:gridCol>
              </a:tblGrid>
              <a:tr h="58767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Vario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Power X2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910892"/>
                  </a:ext>
                </a:extLst>
              </a:tr>
              <a:tr h="1014337">
                <a:tc>
                  <a:txBody>
                    <a:bodyPr/>
                    <a:lstStyle/>
                    <a:p>
                      <a:r>
                        <a:rPr lang="fr-FR" dirty="0"/>
                        <a:t>Durée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1h15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015928"/>
                  </a:ext>
                </a:extLst>
              </a:tr>
              <a:tr h="1014337">
                <a:tc>
                  <a:txBody>
                    <a:bodyPr/>
                    <a:lstStyle/>
                    <a:p>
                      <a:r>
                        <a:rPr lang="fr-FR" dirty="0"/>
                        <a:t>Consommation de carburant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28 Litres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26 litres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083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05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B4F3AC7D-341A-6FF4-7D82-CD7E3F900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786" r="1"/>
          <a:stretch/>
        </p:blipFill>
        <p:spPr>
          <a:xfrm>
            <a:off x="-112167" y="144475"/>
            <a:ext cx="10471867" cy="54000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D6B8ED93-74CF-2992-B3AB-2638D9DE8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102" y="6281550"/>
            <a:ext cx="1161818" cy="270000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2E90E4A4-C9F9-51BA-EB3F-AC65B8EFFFF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968" t="-5834"/>
          <a:stretch/>
        </p:blipFill>
        <p:spPr>
          <a:xfrm>
            <a:off x="-1350425" y="6245100"/>
            <a:ext cx="12065537" cy="342900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4B6D25BA-F879-9620-DBCB-5C00C5C9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71509" y="4326521"/>
            <a:ext cx="3813360" cy="418817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5AEFF90-0717-D551-99F0-DACC0E75450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7248"/>
          <a:stretch/>
        </p:blipFill>
        <p:spPr>
          <a:xfrm flipH="1" flipV="1">
            <a:off x="8591236" y="5597131"/>
            <a:ext cx="5036944" cy="46331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B2C5BE3-43C0-D088-449A-AD085F6FE1C5}"/>
              </a:ext>
            </a:extLst>
          </p:cNvPr>
          <p:cNvSpPr txBox="1"/>
          <p:nvPr/>
        </p:nvSpPr>
        <p:spPr>
          <a:xfrm>
            <a:off x="8952101" y="5672446"/>
            <a:ext cx="45859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- 6% </a:t>
            </a:r>
            <a:r>
              <a:rPr lang="fr-F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CONSOMMATIONS 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642B03-E00B-92F8-0FBB-F2FA55A7EB0D}"/>
              </a:ext>
            </a:extLst>
          </p:cNvPr>
          <p:cNvSpPr txBox="1"/>
          <p:nvPr/>
        </p:nvSpPr>
        <p:spPr>
          <a:xfrm>
            <a:off x="1910757" y="1630406"/>
            <a:ext cx="7435049" cy="1444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Translation sur route extra-urbaine avec vitesse maximale limitée à 40 km/h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  <a:p>
            <a:pPr lvl="2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79E7A29-9751-F2E2-AD43-4AAE3F8D0524}"/>
              </a:ext>
            </a:extLst>
          </p:cNvPr>
          <p:cNvSpPr txBox="1"/>
          <p:nvPr/>
        </p:nvSpPr>
        <p:spPr>
          <a:xfrm>
            <a:off x="2276473" y="825112"/>
            <a:ext cx="78505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effectLst/>
                <a:highlight>
                  <a:srgbClr val="FBB9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Comparaison sur la consommation de carburant</a:t>
            </a:r>
            <a:endParaRPr lang="it-IT" sz="2000" b="1" dirty="0">
              <a:highlight>
                <a:srgbClr val="FBB900"/>
              </a:highlight>
              <a:cs typeface="Arial" pitchFamily="34" charset="0"/>
            </a:endParaRPr>
          </a:p>
          <a:p>
            <a:pPr algn="ctr"/>
            <a:r>
              <a:rPr lang="it-IT" sz="2000" b="1" dirty="0">
                <a:cs typeface="Arial" pitchFamily="34" charset="0"/>
              </a:rPr>
              <a:t>AGRI MAX 50.8 VS  </a:t>
            </a:r>
            <a:r>
              <a:rPr lang="it-IT" sz="2000" b="1" dirty="0" err="1">
                <a:cs typeface="Arial" pitchFamily="34" charset="0"/>
              </a:rPr>
              <a:t>vs</a:t>
            </a:r>
            <a:r>
              <a:rPr lang="it-IT" sz="2000" b="1" dirty="0">
                <a:cs typeface="Arial" pitchFamily="34" charset="0"/>
              </a:rPr>
              <a:t> AGRI MAX 50.8 POWER X2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2986B6-334F-0DA1-63C4-D3A6C588C1B5}"/>
              </a:ext>
            </a:extLst>
          </p:cNvPr>
          <p:cNvSpPr txBox="1"/>
          <p:nvPr/>
        </p:nvSpPr>
        <p:spPr>
          <a:xfrm>
            <a:off x="568418" y="208418"/>
            <a:ext cx="9782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none" strike="noStrike" cap="all" spc="30" dirty="0">
                <a:solidFill>
                  <a:schemeClr val="accent4"/>
                </a:solidFill>
                <a:latin typeface="Handel Gothic D" pitchFamily="50" charset="0"/>
              </a:rPr>
              <a:t>DES </a:t>
            </a:r>
            <a:r>
              <a:rPr lang="it-IT" sz="2000" cap="all" spc="30" dirty="0" err="1">
                <a:solidFill>
                  <a:schemeClr val="accent4"/>
                </a:solidFill>
                <a:latin typeface="Handel Gothic D" pitchFamily="50" charset="0"/>
              </a:rPr>
              <a:t>é</a:t>
            </a:r>
            <a:r>
              <a:rPr lang="it-IT" sz="2000" u="none" strike="noStrike" cap="all" spc="30" dirty="0" err="1">
                <a:solidFill>
                  <a:schemeClr val="accent4"/>
                </a:solidFill>
                <a:latin typeface="Handel Gothic D" pitchFamily="50" charset="0"/>
              </a:rPr>
              <a:t>CONOMIE</a:t>
            </a:r>
            <a:r>
              <a:rPr lang="it-IT" sz="2000" u="none" strike="noStrike" cap="all" spc="30" dirty="0">
                <a:solidFill>
                  <a:schemeClr val="bg1"/>
                </a:solidFill>
                <a:latin typeface="Handel Gothic D" pitchFamily="50" charset="0"/>
              </a:rPr>
              <a:t> – </a:t>
            </a:r>
            <a:r>
              <a:rPr lang="it-IT" sz="2000" cap="all" spc="30" dirty="0" err="1">
                <a:solidFill>
                  <a:schemeClr val="bg1"/>
                </a:solidFill>
                <a:latin typeface="Handel Gothic D" pitchFamily="50" charset="0"/>
              </a:rPr>
              <a:t>TESTs</a:t>
            </a:r>
            <a:r>
              <a:rPr lang="it-IT" sz="2000" cap="all" spc="30" dirty="0">
                <a:solidFill>
                  <a:schemeClr val="bg1"/>
                </a:solidFill>
                <a:latin typeface="Handel Gothic D" pitchFamily="50" charset="0"/>
              </a:rPr>
              <a:t> COMPARATIFS</a:t>
            </a:r>
            <a:endParaRPr lang="it-IT" sz="2000" u="none" strike="noStrike" cap="all" spc="30" dirty="0">
              <a:solidFill>
                <a:schemeClr val="bg1"/>
              </a:solidFill>
              <a:latin typeface="Handel Gothic D" pitchFamily="50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041D7F6-80D6-1B29-C56A-234573778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087107"/>
              </p:ext>
            </p:extLst>
          </p:nvPr>
        </p:nvGraphicFramePr>
        <p:xfrm>
          <a:off x="1807063" y="2228252"/>
          <a:ext cx="7779997" cy="26163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13987">
                  <a:extLst>
                    <a:ext uri="{9D8B030D-6E8A-4147-A177-3AD203B41FA5}">
                      <a16:colId xmlns:a16="http://schemas.microsoft.com/office/drawing/2014/main" val="736637553"/>
                    </a:ext>
                  </a:extLst>
                </a:gridCol>
                <a:gridCol w="2215041">
                  <a:extLst>
                    <a:ext uri="{9D8B030D-6E8A-4147-A177-3AD203B41FA5}">
                      <a16:colId xmlns:a16="http://schemas.microsoft.com/office/drawing/2014/main" val="3567637743"/>
                    </a:ext>
                  </a:extLst>
                </a:gridCol>
                <a:gridCol w="2450969">
                  <a:extLst>
                    <a:ext uri="{9D8B030D-6E8A-4147-A177-3AD203B41FA5}">
                      <a16:colId xmlns:a16="http://schemas.microsoft.com/office/drawing/2014/main" val="3846437437"/>
                    </a:ext>
                  </a:extLst>
                </a:gridCol>
              </a:tblGrid>
              <a:tr h="58767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Vario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Power X2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910892"/>
                  </a:ext>
                </a:extLst>
              </a:tr>
              <a:tr h="1014337">
                <a:tc>
                  <a:txBody>
                    <a:bodyPr/>
                    <a:lstStyle/>
                    <a:p>
                      <a:r>
                        <a:rPr lang="fr-FR" dirty="0"/>
                        <a:t>Durée sur parcours de 31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015928"/>
                  </a:ext>
                </a:extLst>
              </a:tr>
              <a:tr h="1014337">
                <a:tc>
                  <a:txBody>
                    <a:bodyPr/>
                    <a:lstStyle/>
                    <a:p>
                      <a:r>
                        <a:rPr lang="fr-FR" dirty="0"/>
                        <a:t>Consommation de carburant sur 31km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16,5 Litres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15,5 litres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083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449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B4F3AC7D-341A-6FF4-7D82-CD7E3F900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786" r="1"/>
          <a:stretch/>
        </p:blipFill>
        <p:spPr>
          <a:xfrm>
            <a:off x="-112167" y="144475"/>
            <a:ext cx="10471867" cy="54000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D6B8ED93-74CF-2992-B3AB-2638D9DE8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102" y="6281550"/>
            <a:ext cx="1161818" cy="270000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2E90E4A4-C9F9-51BA-EB3F-AC65B8EFFFF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968" t="-5834"/>
          <a:stretch/>
        </p:blipFill>
        <p:spPr>
          <a:xfrm>
            <a:off x="-1350425" y="6245100"/>
            <a:ext cx="12065537" cy="3429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9098F6D-E255-11A0-7083-AC2FCED1826A}"/>
              </a:ext>
            </a:extLst>
          </p:cNvPr>
          <p:cNvSpPr txBox="1"/>
          <p:nvPr/>
        </p:nvSpPr>
        <p:spPr>
          <a:xfrm>
            <a:off x="0" y="1824862"/>
            <a:ext cx="4903907" cy="2120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Cycle en Y avec fourches </a:t>
            </a:r>
          </a:p>
          <a:p>
            <a:r>
              <a:rPr lang="it-IT" dirty="0"/>
              <a:t>	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  <a:tab pos="1203960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Longueur du parcours = 60 m :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  <a:tab pos="1203960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Masse déplacée = 4700 kg – 3100 kg – 1600 kg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  <a:tab pos="1203960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Nbre cycles effectués = 16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F55E9826-33DE-815D-8A89-27EB8FAA6B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71509" y="4326521"/>
            <a:ext cx="3813360" cy="418817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C8D085E-BA9C-2918-CB66-774E7FC44A3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7248"/>
          <a:stretch/>
        </p:blipFill>
        <p:spPr>
          <a:xfrm flipH="1" flipV="1">
            <a:off x="8397228" y="4914899"/>
            <a:ext cx="5230954" cy="46331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5DF14F-E1C5-380A-4784-737A32F59E94}"/>
              </a:ext>
            </a:extLst>
          </p:cNvPr>
          <p:cNvSpPr txBox="1"/>
          <p:nvPr/>
        </p:nvSpPr>
        <p:spPr>
          <a:xfrm>
            <a:off x="8741582" y="4985962"/>
            <a:ext cx="45859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- 20% </a:t>
            </a:r>
            <a:r>
              <a:rPr lang="fr-F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TEMPS TRANSLATION</a:t>
            </a:r>
            <a:endParaRPr lang="it-IT" sz="1600" b="1" dirty="0">
              <a:solidFill>
                <a:schemeClr val="bg1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A1C0D09-4B18-E21B-4624-65CE726E315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7248"/>
          <a:stretch/>
        </p:blipFill>
        <p:spPr>
          <a:xfrm flipH="1" flipV="1">
            <a:off x="8256895" y="5597131"/>
            <a:ext cx="5371284" cy="46331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24F71A7-518F-433E-F06C-AB0D34935D8B}"/>
              </a:ext>
            </a:extLst>
          </p:cNvPr>
          <p:cNvSpPr txBox="1"/>
          <p:nvPr/>
        </p:nvSpPr>
        <p:spPr>
          <a:xfrm>
            <a:off x="8574035" y="5673157"/>
            <a:ext cx="2428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- 10% </a:t>
            </a:r>
            <a:r>
              <a:rPr lang="fr-F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CONSOMMATIONS 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43AE0FA2-7521-E037-1A62-5CBD96D2C9ED}"/>
              </a:ext>
            </a:extLst>
          </p:cNvPr>
          <p:cNvSpPr/>
          <p:nvPr/>
        </p:nvSpPr>
        <p:spPr>
          <a:xfrm rot="6003925">
            <a:off x="7065103" y="2117054"/>
            <a:ext cx="3356138" cy="957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2C739EE-8048-E759-0D43-ED37B142DF23}"/>
              </a:ext>
            </a:extLst>
          </p:cNvPr>
          <p:cNvSpPr txBox="1"/>
          <p:nvPr/>
        </p:nvSpPr>
        <p:spPr>
          <a:xfrm>
            <a:off x="2276473" y="825112"/>
            <a:ext cx="78505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effectLst/>
                <a:highlight>
                  <a:srgbClr val="FBB9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Comparaison sur la consommation de carburant</a:t>
            </a:r>
            <a:endParaRPr lang="it-IT" sz="2000" b="1" dirty="0">
              <a:highlight>
                <a:srgbClr val="FBB900"/>
              </a:highlight>
              <a:cs typeface="Arial" pitchFamily="34" charset="0"/>
            </a:endParaRPr>
          </a:p>
          <a:p>
            <a:pPr algn="ctr"/>
            <a:r>
              <a:rPr lang="it-IT" sz="2000" b="1" dirty="0">
                <a:cs typeface="Arial" pitchFamily="34" charset="0"/>
              </a:rPr>
              <a:t>AGRI MAX 50.8 VS  </a:t>
            </a:r>
            <a:r>
              <a:rPr lang="it-IT" sz="2000" b="1" dirty="0" err="1">
                <a:cs typeface="Arial" pitchFamily="34" charset="0"/>
              </a:rPr>
              <a:t>vs</a:t>
            </a:r>
            <a:r>
              <a:rPr lang="it-IT" sz="2000" b="1" dirty="0">
                <a:cs typeface="Arial" pitchFamily="34" charset="0"/>
              </a:rPr>
              <a:t> AGRI MAX 50.8 POWER X2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8C3B64-2044-9547-319D-115DE8F7036C}"/>
              </a:ext>
            </a:extLst>
          </p:cNvPr>
          <p:cNvSpPr txBox="1"/>
          <p:nvPr/>
        </p:nvSpPr>
        <p:spPr>
          <a:xfrm>
            <a:off x="568418" y="208418"/>
            <a:ext cx="9782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none" strike="noStrike" cap="all" spc="30" dirty="0">
                <a:solidFill>
                  <a:schemeClr val="accent4"/>
                </a:solidFill>
                <a:latin typeface="Handel Gothic D" pitchFamily="50" charset="0"/>
              </a:rPr>
              <a:t>DES </a:t>
            </a:r>
            <a:r>
              <a:rPr lang="it-IT" sz="2000" cap="all" spc="30" dirty="0" err="1">
                <a:solidFill>
                  <a:schemeClr val="accent4"/>
                </a:solidFill>
                <a:latin typeface="Handel Gothic D" pitchFamily="50" charset="0"/>
              </a:rPr>
              <a:t>é</a:t>
            </a:r>
            <a:r>
              <a:rPr lang="it-IT" sz="2000" u="none" strike="noStrike" cap="all" spc="30" dirty="0" err="1">
                <a:solidFill>
                  <a:schemeClr val="accent4"/>
                </a:solidFill>
                <a:latin typeface="Handel Gothic D" pitchFamily="50" charset="0"/>
              </a:rPr>
              <a:t>CONOMIE</a:t>
            </a:r>
            <a:r>
              <a:rPr lang="it-IT" sz="2000" u="none" strike="noStrike" cap="all" spc="30" dirty="0">
                <a:solidFill>
                  <a:schemeClr val="bg1"/>
                </a:solidFill>
                <a:latin typeface="Handel Gothic D" pitchFamily="50" charset="0"/>
              </a:rPr>
              <a:t> – </a:t>
            </a:r>
            <a:r>
              <a:rPr lang="it-IT" sz="2000" cap="all" spc="30" dirty="0" err="1">
                <a:solidFill>
                  <a:schemeClr val="bg1"/>
                </a:solidFill>
                <a:latin typeface="Handel Gothic D" pitchFamily="50" charset="0"/>
              </a:rPr>
              <a:t>TESTs</a:t>
            </a:r>
            <a:r>
              <a:rPr lang="it-IT" sz="2000" cap="all" spc="30" dirty="0">
                <a:solidFill>
                  <a:schemeClr val="bg1"/>
                </a:solidFill>
                <a:latin typeface="Handel Gothic D" pitchFamily="50" charset="0"/>
              </a:rPr>
              <a:t> COMPARATIFS</a:t>
            </a:r>
            <a:endParaRPr lang="it-IT" sz="2000" u="none" strike="noStrike" cap="all" spc="30" dirty="0">
              <a:solidFill>
                <a:schemeClr val="bg1"/>
              </a:solidFill>
              <a:latin typeface="Handel Gothic D" pitchFamily="50" charset="0"/>
            </a:endParaRPr>
          </a:p>
        </p:txBody>
      </p:sp>
      <p:pic>
        <p:nvPicPr>
          <p:cNvPr id="1026" name="Picture 2" descr="V-cycle of wheel loaders.">
            <a:extLst>
              <a:ext uri="{FF2B5EF4-FFF2-40B4-BE49-F238E27FC236}">
                <a16:creationId xmlns:a16="http://schemas.microsoft.com/office/drawing/2014/main" id="{7CD3A8FF-C56D-26DD-126E-342C6BED4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0" y="4037387"/>
            <a:ext cx="1953080" cy="199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29BB02C-A4C7-4F10-A302-DF69D9A27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348321"/>
              </p:ext>
            </p:extLst>
          </p:nvPr>
        </p:nvGraphicFramePr>
        <p:xfrm>
          <a:off x="5571241" y="1632013"/>
          <a:ext cx="6256385" cy="26687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4226">
                  <a:extLst>
                    <a:ext uri="{9D8B030D-6E8A-4147-A177-3AD203B41FA5}">
                      <a16:colId xmlns:a16="http://schemas.microsoft.com/office/drawing/2014/main" val="736637553"/>
                    </a:ext>
                  </a:extLst>
                </a:gridCol>
                <a:gridCol w="1023712">
                  <a:extLst>
                    <a:ext uri="{9D8B030D-6E8A-4147-A177-3AD203B41FA5}">
                      <a16:colId xmlns:a16="http://schemas.microsoft.com/office/drawing/2014/main" val="3567637743"/>
                    </a:ext>
                  </a:extLst>
                </a:gridCol>
                <a:gridCol w="3578447">
                  <a:extLst>
                    <a:ext uri="{9D8B030D-6E8A-4147-A177-3AD203B41FA5}">
                      <a16:colId xmlns:a16="http://schemas.microsoft.com/office/drawing/2014/main" val="3846437437"/>
                    </a:ext>
                  </a:extLst>
                </a:gridCol>
              </a:tblGrid>
              <a:tr h="58767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Vario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Power X2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910892"/>
                  </a:ext>
                </a:extLst>
              </a:tr>
              <a:tr h="1014337">
                <a:tc>
                  <a:txBody>
                    <a:bodyPr/>
                    <a:lstStyle/>
                    <a:p>
                      <a:r>
                        <a:rPr lang="fr-FR" dirty="0"/>
                        <a:t>Durée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44min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37min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015928"/>
                  </a:ext>
                </a:extLst>
              </a:tr>
              <a:tr h="1014337">
                <a:tc>
                  <a:txBody>
                    <a:bodyPr/>
                    <a:lstStyle/>
                    <a:p>
                      <a:r>
                        <a:rPr lang="fr-FR" dirty="0"/>
                        <a:t>Consommation de carburant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5,5 Litres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 litres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083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514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7BB89A0-B727-F15B-829F-E3AD40E04EA0}"/>
              </a:ext>
            </a:extLst>
          </p:cNvPr>
          <p:cNvSpPr txBox="1"/>
          <p:nvPr/>
        </p:nvSpPr>
        <p:spPr>
          <a:xfrm>
            <a:off x="423861" y="907449"/>
            <a:ext cx="10361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transmission Power Split HVT-1 garantit une rentabilité supérieure à celle des machines de la même taille, grâce à des </a:t>
            </a:r>
            <a:r>
              <a:rPr lang="fr-FR" b="1" dirty="0"/>
              <a:t>performances élevées et à la gestion du couple. </a:t>
            </a:r>
            <a:endParaRPr lang="en-GB" b="1" dirty="0"/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FD20EF5F-1702-D22C-DB8F-FD1DF9B143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786" r="1"/>
          <a:stretch/>
        </p:blipFill>
        <p:spPr>
          <a:xfrm>
            <a:off x="-112167" y="144475"/>
            <a:ext cx="10471867" cy="54000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DB1BBED0-3F7F-0D73-EE9D-A5660D7739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968" t="-5834"/>
          <a:stretch/>
        </p:blipFill>
        <p:spPr>
          <a:xfrm>
            <a:off x="-1350425" y="6245100"/>
            <a:ext cx="12065537" cy="342900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ECA5D0FF-3D88-B29D-0607-4CA51D35F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102" y="6281550"/>
            <a:ext cx="1161818" cy="27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B941FE0-603E-8246-EE0A-CC6AAB99F088}"/>
              </a:ext>
            </a:extLst>
          </p:cNvPr>
          <p:cNvSpPr txBox="1"/>
          <p:nvPr/>
        </p:nvSpPr>
        <p:spPr>
          <a:xfrm>
            <a:off x="580276" y="200230"/>
            <a:ext cx="9782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C000"/>
                </a:solidFill>
                <a:latin typeface="Handel Gothic D" pitchFamily="50" charset="0"/>
              </a:rPr>
              <a:t>RENTABILITÉ</a:t>
            </a:r>
            <a:r>
              <a:rPr lang="it-IT" sz="2000" u="none" strike="noStrike" spc="30" dirty="0">
                <a:solidFill>
                  <a:schemeClr val="accent4"/>
                </a:solidFill>
                <a:latin typeface="Handel Gothic D" pitchFamily="50" charset="0"/>
              </a:rPr>
              <a:t> </a:t>
            </a:r>
            <a:r>
              <a:rPr lang="it-IT" sz="2000" u="none" strike="noStrike" cap="all" spc="30" dirty="0">
                <a:solidFill>
                  <a:schemeClr val="bg1"/>
                </a:solidFill>
                <a:latin typeface="Handel Gothic D" pitchFamily="50" charset="0"/>
              </a:rPr>
              <a:t>– </a:t>
            </a:r>
            <a:r>
              <a:rPr lang="it-IT" sz="2000" u="none" strike="noStrike" cap="all" spc="30" dirty="0" err="1">
                <a:solidFill>
                  <a:schemeClr val="bg1"/>
                </a:solidFill>
                <a:latin typeface="Handel Gothic D" pitchFamily="50" charset="0"/>
              </a:rPr>
              <a:t>TRAnSMISSION</a:t>
            </a:r>
            <a:endParaRPr lang="it-IT" sz="2000" u="none" strike="noStrike" cap="all" spc="30" dirty="0">
              <a:solidFill>
                <a:schemeClr val="bg1"/>
              </a:solidFill>
              <a:latin typeface="Handel Gothic D" pitchFamily="50" charset="0"/>
            </a:endParaRPr>
          </a:p>
        </p:txBody>
      </p:sp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A5D368B8-C865-87E1-F832-A43D651AD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095877"/>
              </p:ext>
            </p:extLst>
          </p:nvPr>
        </p:nvGraphicFramePr>
        <p:xfrm>
          <a:off x="628003" y="2422986"/>
          <a:ext cx="8132703" cy="2592073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739234">
                  <a:extLst>
                    <a:ext uri="{9D8B030D-6E8A-4147-A177-3AD203B41FA5}">
                      <a16:colId xmlns:a16="http://schemas.microsoft.com/office/drawing/2014/main" val="1715209164"/>
                    </a:ext>
                  </a:extLst>
                </a:gridCol>
                <a:gridCol w="2038068">
                  <a:extLst>
                    <a:ext uri="{9D8B030D-6E8A-4147-A177-3AD203B41FA5}">
                      <a16:colId xmlns:a16="http://schemas.microsoft.com/office/drawing/2014/main" val="2866569368"/>
                    </a:ext>
                  </a:extLst>
                </a:gridCol>
                <a:gridCol w="2355401">
                  <a:extLst>
                    <a:ext uri="{9D8B030D-6E8A-4147-A177-3AD203B41FA5}">
                      <a16:colId xmlns:a16="http://schemas.microsoft.com/office/drawing/2014/main" val="636527879"/>
                    </a:ext>
                  </a:extLst>
                </a:gridCol>
              </a:tblGrid>
              <a:tr h="733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CONDITION DE TRAVAIL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DELTA-TEMPS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DELTA-CONSOMMATIONS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10992087"/>
                  </a:ext>
                </a:extLst>
              </a:tr>
              <a:tr h="532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MANUTENTION DE MATÉRIAUX (CYCLE EN Y)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-20% 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-10%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3374280"/>
                  </a:ext>
                </a:extLst>
              </a:tr>
              <a:tr h="659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TRANSLATION À LA VITESSE MAXIMALE SUR ROUTE (POWER X2 50 km/h, AUTRE 40 km/h)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-25%</a:t>
                      </a:r>
                    </a:p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-12%</a:t>
                      </a:r>
                    </a:p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2610588"/>
                  </a:ext>
                </a:extLst>
              </a:tr>
              <a:tr h="6670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TRANSLATION SUR ROUTE EN CONDITION DE REMORQUAGE 20t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-17%</a:t>
                      </a:r>
                    </a:p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-7%</a:t>
                      </a:r>
                    </a:p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590209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D28DAF-5008-E96F-9F0C-02DF0B5ED581}"/>
              </a:ext>
            </a:extLst>
          </p:cNvPr>
          <p:cNvSpPr txBox="1"/>
          <p:nvPr/>
        </p:nvSpPr>
        <p:spPr>
          <a:xfrm>
            <a:off x="3272779" y="1695743"/>
            <a:ext cx="37019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highlight>
                  <a:srgbClr val="FBB900"/>
                </a:highlight>
              </a:rPr>
              <a:t>TESTS COMPARATIFS</a:t>
            </a:r>
          </a:p>
          <a:p>
            <a:pPr algn="ctr"/>
            <a:r>
              <a:rPr lang="en-GB" sz="1600" b="1" dirty="0"/>
              <a:t>Agri Max Power X2  vs  Agri Max VS </a:t>
            </a:r>
            <a:endParaRPr lang="it-IT" sz="1600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4B4C456-FD89-3C9D-4040-E868DCFD05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27483" y="4409151"/>
            <a:ext cx="3813360" cy="418817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4920C30-CA25-B626-69E6-0459FD33E46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7248"/>
          <a:stretch/>
        </p:blipFill>
        <p:spPr>
          <a:xfrm flipH="1">
            <a:off x="8915399" y="4815932"/>
            <a:ext cx="4980136" cy="46331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D61BCBF-7455-A689-BF92-F44D87DEAA95}"/>
              </a:ext>
            </a:extLst>
          </p:cNvPr>
          <p:cNvSpPr txBox="1"/>
          <p:nvPr/>
        </p:nvSpPr>
        <p:spPr>
          <a:xfrm>
            <a:off x="8650701" y="4815932"/>
            <a:ext cx="2913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000" b="1" dirty="0">
                <a:solidFill>
                  <a:schemeClr val="accent4"/>
                </a:solidFill>
              </a:rPr>
              <a:t>-</a:t>
            </a:r>
            <a:r>
              <a:rPr lang="en-GB" sz="1600" b="1" dirty="0">
                <a:solidFill>
                  <a:schemeClr val="bg1"/>
                </a:solidFill>
              </a:rPr>
              <a:t> TEMPS DE TRAVAIL</a:t>
            </a:r>
            <a:endParaRPr lang="it-IT" sz="1600" b="1" dirty="0">
              <a:solidFill>
                <a:schemeClr val="bg1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3B2ED41-27DD-4EFD-F85C-0DC763469FF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7248"/>
          <a:stretch/>
        </p:blipFill>
        <p:spPr>
          <a:xfrm flipH="1">
            <a:off x="7861288" y="5357216"/>
            <a:ext cx="6012694" cy="46331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75F4E65-5435-D0CD-461F-5BA6D333120F}"/>
              </a:ext>
            </a:extLst>
          </p:cNvPr>
          <p:cNvSpPr txBox="1"/>
          <p:nvPr/>
        </p:nvSpPr>
        <p:spPr>
          <a:xfrm>
            <a:off x="6978088" y="5353218"/>
            <a:ext cx="45859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000" b="1" dirty="0">
                <a:solidFill>
                  <a:schemeClr val="accent4"/>
                </a:solidFill>
              </a:rPr>
              <a:t>-</a:t>
            </a:r>
            <a:r>
              <a:rPr lang="en-GB" sz="1600" b="1" dirty="0">
                <a:solidFill>
                  <a:schemeClr val="bg1"/>
                </a:solidFill>
              </a:rPr>
              <a:t> CONSOMMATION DE CARBURANT</a:t>
            </a:r>
            <a:endParaRPr lang="it-IT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96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7BB89A0-B727-F15B-829F-E3AD40E04EA0}"/>
              </a:ext>
            </a:extLst>
          </p:cNvPr>
          <p:cNvSpPr txBox="1"/>
          <p:nvPr/>
        </p:nvSpPr>
        <p:spPr>
          <a:xfrm>
            <a:off x="353870" y="1489685"/>
            <a:ext cx="1036124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1. Une </a:t>
            </a:r>
            <a:r>
              <a:rPr lang="en-GB" sz="2400" b="1" dirty="0" err="1"/>
              <a:t>gamme</a:t>
            </a:r>
            <a:r>
              <a:rPr lang="en-GB" sz="2400" b="1" dirty="0"/>
              <a:t> de </a:t>
            </a:r>
            <a:r>
              <a:rPr lang="en-GB" sz="2400" b="1" dirty="0" err="1"/>
              <a:t>téléscopique</a:t>
            </a:r>
            <a:r>
              <a:rPr lang="en-GB" sz="2400" b="1" dirty="0"/>
              <a:t> gros tonnage avec </a:t>
            </a:r>
            <a:r>
              <a:rPr lang="en-GB" sz="2400" b="1" dirty="0" err="1"/>
              <a:t>une</a:t>
            </a:r>
            <a:r>
              <a:rPr lang="en-GB" sz="2400" b="1" dirty="0"/>
              <a:t> transmission CVT </a:t>
            </a:r>
          </a:p>
          <a:p>
            <a:endParaRPr lang="en-GB" sz="2400" b="1" dirty="0"/>
          </a:p>
          <a:p>
            <a:r>
              <a:rPr lang="en-GB" sz="2400" b="1" dirty="0"/>
              <a:t>2. Une machine </a:t>
            </a:r>
            <a:r>
              <a:rPr lang="en-GB" sz="2400" b="1" dirty="0" err="1"/>
              <a:t>allant</a:t>
            </a:r>
            <a:r>
              <a:rPr lang="en-GB" sz="2400" b="1" dirty="0"/>
              <a:t> </a:t>
            </a:r>
            <a:r>
              <a:rPr lang="en-GB" sz="2400" b="1" dirty="0" err="1"/>
              <a:t>jusqu’à</a:t>
            </a:r>
            <a:r>
              <a:rPr lang="en-GB" sz="2400" b="1" dirty="0"/>
              <a:t> 50 km/h</a:t>
            </a:r>
          </a:p>
          <a:p>
            <a:endParaRPr lang="en-GB" sz="2400" b="1" dirty="0"/>
          </a:p>
          <a:p>
            <a:r>
              <a:rPr lang="en-GB" sz="2400" b="1" dirty="0"/>
              <a:t>3. Une </a:t>
            </a:r>
            <a:r>
              <a:rPr lang="en-GB" sz="2400" b="1" dirty="0" err="1"/>
              <a:t>capacité</a:t>
            </a:r>
            <a:r>
              <a:rPr lang="en-GB" sz="2400" b="1" dirty="0"/>
              <a:t> de traction de 30 t</a:t>
            </a:r>
          </a:p>
          <a:p>
            <a:endParaRPr lang="en-GB" sz="2400" b="1" dirty="0"/>
          </a:p>
          <a:p>
            <a:r>
              <a:rPr lang="en-GB" sz="2400" b="1" dirty="0"/>
              <a:t>3. Un </a:t>
            </a:r>
            <a:r>
              <a:rPr lang="en-GB" sz="2400" b="1" dirty="0" err="1"/>
              <a:t>confort</a:t>
            </a:r>
            <a:r>
              <a:rPr lang="en-GB" sz="2400" b="1" dirty="0"/>
              <a:t> </a:t>
            </a:r>
            <a:r>
              <a:rPr lang="en-GB" sz="2400" b="1" dirty="0" err="1"/>
              <a:t>inegalé</a:t>
            </a:r>
            <a:r>
              <a:rPr lang="en-GB" sz="2400" b="1" dirty="0"/>
              <a:t> avec le </a:t>
            </a:r>
            <a:r>
              <a:rPr lang="en-GB" sz="2400" b="1" dirty="0" err="1"/>
              <a:t>pont</a:t>
            </a:r>
            <a:r>
              <a:rPr lang="en-GB" sz="2400" b="1" dirty="0"/>
              <a:t> AVANT </a:t>
            </a:r>
            <a:r>
              <a:rPr lang="en-GB" sz="2400" b="1" dirty="0" err="1"/>
              <a:t>suspendu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4. Le </a:t>
            </a:r>
            <a:r>
              <a:rPr lang="en-GB" sz="2400" b="1" dirty="0" err="1"/>
              <a:t>correcteur</a:t>
            </a:r>
            <a:r>
              <a:rPr lang="en-GB" sz="2400" b="1" dirty="0"/>
              <a:t> de </a:t>
            </a:r>
            <a:r>
              <a:rPr lang="en-GB" sz="2400" b="1" dirty="0" err="1"/>
              <a:t>dévers</a:t>
            </a:r>
            <a:r>
              <a:rPr lang="en-GB" sz="2400" b="1" dirty="0"/>
              <a:t> de </a:t>
            </a:r>
            <a:r>
              <a:rPr lang="en-GB" sz="2400" b="1" dirty="0" err="1"/>
              <a:t>série</a:t>
            </a:r>
            <a:endParaRPr lang="en-GB" sz="2400" b="1" dirty="0"/>
          </a:p>
          <a:p>
            <a:endParaRPr lang="en-GB" sz="2400" b="1" dirty="0"/>
          </a:p>
          <a:p>
            <a:endParaRPr lang="en-GB" b="1" dirty="0"/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FD20EF5F-1702-D22C-DB8F-FD1DF9B143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786" r="1"/>
          <a:stretch/>
        </p:blipFill>
        <p:spPr>
          <a:xfrm>
            <a:off x="-112167" y="144475"/>
            <a:ext cx="10471867" cy="54000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DB1BBED0-3F7F-0D73-EE9D-A5660D7739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968" t="-5834"/>
          <a:stretch/>
        </p:blipFill>
        <p:spPr>
          <a:xfrm>
            <a:off x="-1350425" y="6245100"/>
            <a:ext cx="12065537" cy="342900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ECA5D0FF-3D88-B29D-0607-4CA51D35F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102" y="6281550"/>
            <a:ext cx="1161818" cy="27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B941FE0-603E-8246-EE0A-CC6AAB99F088}"/>
              </a:ext>
            </a:extLst>
          </p:cNvPr>
          <p:cNvSpPr txBox="1"/>
          <p:nvPr/>
        </p:nvSpPr>
        <p:spPr>
          <a:xfrm>
            <a:off x="580276" y="200230"/>
            <a:ext cx="9782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C000"/>
                </a:solidFill>
                <a:latin typeface="Handel Gothic D" pitchFamily="50" charset="0"/>
              </a:rPr>
              <a:t>En résumé le power X2 c’est </a:t>
            </a:r>
            <a:endParaRPr lang="it-IT" sz="2000" u="none" strike="noStrike" cap="all" spc="30" dirty="0">
              <a:solidFill>
                <a:schemeClr val="bg1"/>
              </a:solidFill>
              <a:latin typeface="Handel Gothic D" pitchFamily="50" charset="0"/>
            </a:endParaRP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4B4C456-FD89-3C9D-4040-E868DCFD05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27483" y="4409151"/>
            <a:ext cx="3813360" cy="4188178"/>
          </a:xfrm>
          <a:prstGeom prst="rect">
            <a:avLst/>
          </a:prstGeom>
        </p:spPr>
      </p:pic>
      <p:pic>
        <p:nvPicPr>
          <p:cNvPr id="4" name="Immagine 2">
            <a:extLst>
              <a:ext uri="{FF2B5EF4-FFF2-40B4-BE49-F238E27FC236}">
                <a16:creationId xmlns:a16="http://schemas.microsoft.com/office/drawing/2014/main" id="{01598086-8B36-E56A-6FD1-E66904B7C6B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" r="1498"/>
          <a:stretch/>
        </p:blipFill>
        <p:spPr>
          <a:xfrm>
            <a:off x="7132941" y="2156724"/>
            <a:ext cx="4600715" cy="316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29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B65DC96-72A2-F75C-6205-B98F91572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18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 descr="Immagine che contiene utensile da cucina&#10;&#10;Descrizione generata automaticamente">
            <a:extLst>
              <a:ext uri="{FF2B5EF4-FFF2-40B4-BE49-F238E27FC236}">
                <a16:creationId xmlns:a16="http://schemas.microsoft.com/office/drawing/2014/main" id="{F3F7CF18-1C99-EEC1-246C-7E3F49A7D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71" y="0"/>
            <a:ext cx="2633477" cy="4099568"/>
          </a:xfrm>
          <a:prstGeom prst="rect">
            <a:avLst/>
          </a:prstGeom>
        </p:spPr>
      </p:pic>
      <p:pic>
        <p:nvPicPr>
          <p:cNvPr id="21" name="Elemento grafico 20">
            <a:extLst>
              <a:ext uri="{FF2B5EF4-FFF2-40B4-BE49-F238E27FC236}">
                <a16:creationId xmlns:a16="http://schemas.microsoft.com/office/drawing/2014/main" id="{4074E04D-0892-1809-3481-7CF1B97236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9786" r="1"/>
          <a:stretch/>
        </p:blipFill>
        <p:spPr>
          <a:xfrm>
            <a:off x="-1" y="140460"/>
            <a:ext cx="10471867" cy="540000"/>
          </a:xfrm>
          <a:prstGeom prst="rect">
            <a:avLst/>
          </a:prstGeom>
        </p:spPr>
      </p:pic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E3E4EF77-5F37-AA69-8B9F-C292094291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968" t="-5834"/>
          <a:stretch/>
        </p:blipFill>
        <p:spPr>
          <a:xfrm>
            <a:off x="-1396367" y="6245100"/>
            <a:ext cx="12065537" cy="342900"/>
          </a:xfrm>
          <a:prstGeom prst="rect">
            <a:avLst/>
          </a:prstGeom>
        </p:spPr>
      </p:pic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25D20634-41ED-78FD-005D-7775F4693C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102" y="6281550"/>
            <a:ext cx="1161818" cy="270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01A39AA-0849-0A42-5318-5F08AF5915D0}"/>
              </a:ext>
            </a:extLst>
          </p:cNvPr>
          <p:cNvSpPr txBox="1"/>
          <p:nvPr/>
        </p:nvSpPr>
        <p:spPr>
          <a:xfrm>
            <a:off x="530847" y="210050"/>
            <a:ext cx="9782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none" strike="noStrike" cap="all" spc="30" dirty="0" err="1">
                <a:solidFill>
                  <a:schemeClr val="accent4"/>
                </a:solidFill>
                <a:latin typeface="Handel Gothic D" pitchFamily="50" charset="0"/>
              </a:rPr>
              <a:t>EFFICACITé</a:t>
            </a:r>
            <a:r>
              <a:rPr lang="it-IT" sz="2000" u="none" strike="noStrike" cap="all" spc="30" dirty="0">
                <a:solidFill>
                  <a:schemeClr val="bg1"/>
                </a:solidFill>
                <a:latin typeface="Handel Gothic D" pitchFamily="50" charset="0"/>
              </a:rPr>
              <a:t> – POWER MANAGEMENT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946BD67E-1E2E-6D2E-05F2-2FA62CF520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67302" y="3021332"/>
            <a:ext cx="3813360" cy="297554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41A4F9E-3069-7EE7-B549-5B96B732DAD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7248"/>
          <a:stretch/>
        </p:blipFill>
        <p:spPr>
          <a:xfrm flipH="1">
            <a:off x="4236334" y="3958438"/>
            <a:ext cx="7955666" cy="7572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738AFE-D376-708D-7121-ACA77356D82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7248"/>
          <a:stretch/>
        </p:blipFill>
        <p:spPr>
          <a:xfrm flipH="1">
            <a:off x="4435522" y="4857999"/>
            <a:ext cx="7734442" cy="82984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E4A83A3-9BC1-73E4-B8C4-34A08E576EF7}"/>
              </a:ext>
            </a:extLst>
          </p:cNvPr>
          <p:cNvSpPr txBox="1"/>
          <p:nvPr/>
        </p:nvSpPr>
        <p:spPr>
          <a:xfrm>
            <a:off x="4636401" y="4170551"/>
            <a:ext cx="75555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POSSIBILITÉ DE PROFITER AU MAXIMUM DES PRESTATIONS DE LA MACHINE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E8BABA8-EE1E-0A3A-DAB4-5B7BEF5A2E57}"/>
              </a:ext>
            </a:extLst>
          </p:cNvPr>
          <p:cNvSpPr txBox="1"/>
          <p:nvPr/>
        </p:nvSpPr>
        <p:spPr>
          <a:xfrm>
            <a:off x="4902429" y="4944663"/>
            <a:ext cx="66722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COUPLE MOTEUR CONSTANT, Y COMPRIS DURANT LES SITUATIONS CRITIQUES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6AC937-AB61-9991-22EE-CA2484B383B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7239"/>
          <a:stretch/>
        </p:blipFill>
        <p:spPr>
          <a:xfrm>
            <a:off x="-5739" y="676895"/>
            <a:ext cx="3153478" cy="6126619"/>
          </a:xfrm>
          <a:prstGeom prst="rect">
            <a:avLst/>
          </a:prstGeom>
        </p:spPr>
      </p:pic>
      <p:sp>
        <p:nvSpPr>
          <p:cNvPr id="8" name="CasellaDiTesto 19">
            <a:extLst>
              <a:ext uri="{FF2B5EF4-FFF2-40B4-BE49-F238E27FC236}">
                <a16:creationId xmlns:a16="http://schemas.microsoft.com/office/drawing/2014/main" id="{B5AAFC6E-918D-FF9A-C7BF-78D3A00E6035}"/>
              </a:ext>
            </a:extLst>
          </p:cNvPr>
          <p:cNvSpPr txBox="1"/>
          <p:nvPr/>
        </p:nvSpPr>
        <p:spPr>
          <a:xfrm>
            <a:off x="3374558" y="1973734"/>
            <a:ext cx="7354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FR" b="0" i="0" dirty="0">
                <a:effectLst/>
              </a:rPr>
              <a:t>Nouveau logiciel </a:t>
            </a:r>
            <a:r>
              <a:rPr lang="fr-FR" b="1" i="0" dirty="0">
                <a:effectLst/>
              </a:rPr>
              <a:t>Power Management,</a:t>
            </a:r>
            <a:r>
              <a:rPr lang="fr-FR" b="0" i="0" dirty="0">
                <a:effectLst/>
              </a:rPr>
              <a:t> Made in DIECI, Réparti la puissance du moteur entre la transmission et les mouvements selon la demande de l’opérateur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707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CE7ACD7F-5350-85E9-1A86-EC4433B85D03}"/>
              </a:ext>
            </a:extLst>
          </p:cNvPr>
          <p:cNvSpPr txBox="1"/>
          <p:nvPr/>
        </p:nvSpPr>
        <p:spPr>
          <a:xfrm>
            <a:off x="365764" y="1096498"/>
            <a:ext cx="9993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dirty="0">
                <a:effectLst/>
              </a:rPr>
              <a:t>Nouveau système de freinage</a:t>
            </a:r>
            <a:r>
              <a:rPr lang="fr-FR" b="1" dirty="0"/>
              <a:t> :</a:t>
            </a:r>
          </a:p>
          <a:p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0" dirty="0">
                <a:effectLst/>
              </a:rPr>
              <a:t>4 packs de disques en carbone à bain d’huile sur les deux essieux (Frein plus puissant)</a:t>
            </a:r>
            <a:endParaRPr lang="fr-FR" dirty="0"/>
          </a:p>
          <a:p>
            <a:r>
              <a:rPr lang="fr-FR" b="0" i="0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i="0" dirty="0">
                <a:effectLst/>
              </a:rPr>
              <a:t>Ralentissement de la machine à travers le moteur DIESEL (Clapet sur les gaz d’</a:t>
            </a:r>
            <a:r>
              <a:rPr lang="fr-FR" b="0" i="0" dirty="0" err="1">
                <a:effectLst/>
              </a:rPr>
              <a:t>echappement</a:t>
            </a:r>
            <a:r>
              <a:rPr lang="fr-FR" b="0" i="0" dirty="0">
                <a:effectLst/>
              </a:rPr>
              <a:t>)</a:t>
            </a:r>
            <a:endParaRPr lang="it-IT" dirty="0"/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54D1893E-A824-F031-04C3-8E9419A55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102" y="6281550"/>
            <a:ext cx="1161818" cy="270000"/>
          </a:xfrm>
          <a:prstGeom prst="rect">
            <a:avLst/>
          </a:prstGeom>
        </p:spPr>
      </p:pic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4A49CBC2-0F4E-6B34-28D2-52B60BBAD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3343" y="3896429"/>
            <a:ext cx="3813360" cy="418817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8E65128-A6A3-3925-4E15-871052859B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7248"/>
          <a:stretch/>
        </p:blipFill>
        <p:spPr>
          <a:xfrm flipH="1">
            <a:off x="6106926" y="4486069"/>
            <a:ext cx="6429978" cy="46331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7A424A-C89E-3845-06DC-B69999C98715}"/>
              </a:ext>
            </a:extLst>
          </p:cNvPr>
          <p:cNvSpPr txBox="1"/>
          <p:nvPr/>
        </p:nvSpPr>
        <p:spPr>
          <a:xfrm>
            <a:off x="6380538" y="4535444"/>
            <a:ext cx="48865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b="1" dirty="0">
                <a:solidFill>
                  <a:schemeClr val="bg1"/>
                </a:solidFill>
              </a:rPr>
              <a:t>MEILLEUR </a:t>
            </a:r>
            <a:r>
              <a:rPr lang="fr-FR" sz="1600" b="1" dirty="0">
                <a:solidFill>
                  <a:schemeClr val="bg1"/>
                </a:solidFill>
              </a:rPr>
              <a:t>GESTION DU FREINAGE</a:t>
            </a:r>
            <a:endParaRPr lang="it-IT" sz="1600" b="1" dirty="0">
              <a:solidFill>
                <a:schemeClr val="bg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14E965C-3EF0-E4F9-94F0-1967921848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7248"/>
          <a:stretch/>
        </p:blipFill>
        <p:spPr>
          <a:xfrm flipH="1">
            <a:off x="6263338" y="5155700"/>
            <a:ext cx="6264703" cy="46331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7F5448-D0DC-15CF-BC1E-0BCB0A4B7366}"/>
              </a:ext>
            </a:extLst>
          </p:cNvPr>
          <p:cNvSpPr txBox="1"/>
          <p:nvPr/>
        </p:nvSpPr>
        <p:spPr>
          <a:xfrm>
            <a:off x="5944246" y="5206500"/>
            <a:ext cx="53228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600" b="1" dirty="0">
                <a:solidFill>
                  <a:schemeClr val="bg1"/>
                </a:solidFill>
              </a:rPr>
              <a:t>MACHINE ET SYSTÈME DE FREINAGE EFFICACE</a:t>
            </a:r>
            <a:endParaRPr lang="it-IT" sz="1600" b="1" dirty="0">
              <a:solidFill>
                <a:schemeClr val="bg1"/>
              </a:solidFill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9AB81E60-5074-60EE-893B-E33E13D41A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7968" t="-5834"/>
          <a:stretch/>
        </p:blipFill>
        <p:spPr>
          <a:xfrm>
            <a:off x="-1350425" y="6245100"/>
            <a:ext cx="12065537" cy="342900"/>
          </a:xfrm>
          <a:prstGeom prst="rect">
            <a:avLst/>
          </a:prstGeom>
        </p:spPr>
      </p:pic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DA5D3E4A-A452-45D8-7938-D31CC44F29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9786" r="1"/>
          <a:stretch/>
        </p:blipFill>
        <p:spPr>
          <a:xfrm>
            <a:off x="-11934" y="140460"/>
            <a:ext cx="10471867" cy="54000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4A3558D-75DD-ED2B-E66B-A171F307B69F}"/>
              </a:ext>
            </a:extLst>
          </p:cNvPr>
          <p:cNvSpPr txBox="1"/>
          <p:nvPr/>
        </p:nvSpPr>
        <p:spPr>
          <a:xfrm>
            <a:off x="576789" y="210050"/>
            <a:ext cx="9782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none" strike="noStrike" cap="all" spc="30" dirty="0">
                <a:solidFill>
                  <a:schemeClr val="accent4"/>
                </a:solidFill>
                <a:latin typeface="Handel Gothic D" pitchFamily="50" charset="0"/>
              </a:rPr>
              <a:t>PERFORMANCE</a:t>
            </a:r>
            <a:r>
              <a:rPr lang="it-IT" sz="2000" u="none" strike="noStrike" cap="all" spc="30" dirty="0">
                <a:solidFill>
                  <a:schemeClr val="bg1"/>
                </a:solidFill>
                <a:latin typeface="Handel Gothic D" pitchFamily="50" charset="0"/>
              </a:rPr>
              <a:t> – </a:t>
            </a:r>
            <a:r>
              <a:rPr lang="it-IT" sz="2000" u="none" strike="noStrike" cap="all" spc="30" dirty="0" err="1">
                <a:solidFill>
                  <a:schemeClr val="bg1"/>
                </a:solidFill>
                <a:latin typeface="Handel Gothic D" pitchFamily="50" charset="0"/>
              </a:rPr>
              <a:t>Système</a:t>
            </a:r>
            <a:r>
              <a:rPr lang="it-IT" sz="2000" u="none" strike="noStrike" cap="all" spc="30" dirty="0">
                <a:solidFill>
                  <a:schemeClr val="bg1"/>
                </a:solidFill>
                <a:latin typeface="Handel Gothic D" pitchFamily="50" charset="0"/>
              </a:rPr>
              <a:t> de </a:t>
            </a:r>
            <a:r>
              <a:rPr lang="it-IT" sz="2000" u="none" strike="noStrike" cap="all" spc="30" dirty="0" err="1">
                <a:solidFill>
                  <a:schemeClr val="bg1"/>
                </a:solidFill>
                <a:latin typeface="Handel Gothic D" pitchFamily="50" charset="0"/>
              </a:rPr>
              <a:t>freinage</a:t>
            </a:r>
            <a:endParaRPr lang="it-IT" sz="2000" dirty="0"/>
          </a:p>
        </p:txBody>
      </p:sp>
      <p:pic>
        <p:nvPicPr>
          <p:cNvPr id="8" name="Immagine 2">
            <a:extLst>
              <a:ext uri="{FF2B5EF4-FFF2-40B4-BE49-F238E27FC236}">
                <a16:creationId xmlns:a16="http://schemas.microsoft.com/office/drawing/2014/main" id="{34F2928A-B611-62A9-0587-033C466C5DF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" r="1498"/>
          <a:stretch/>
        </p:blipFill>
        <p:spPr>
          <a:xfrm>
            <a:off x="466621" y="2725882"/>
            <a:ext cx="4896111" cy="33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3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9751FB-D06D-CF5F-FDE5-F37CE44F9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, roue, Véhicule terrestre, capture d’écran&#10;&#10;Description générée automatiquement">
            <a:extLst>
              <a:ext uri="{FF2B5EF4-FFF2-40B4-BE49-F238E27FC236}">
                <a16:creationId xmlns:a16="http://schemas.microsoft.com/office/drawing/2014/main" id="{80D05100-DBCF-CDA4-71DE-A3B1E8C31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"/>
            <a:ext cx="12192000" cy="6857356"/>
          </a:xfrm>
        </p:spPr>
      </p:pic>
    </p:spTree>
    <p:extLst>
      <p:ext uri="{BB962C8B-B14F-4D97-AF65-F5344CB8AC3E}">
        <p14:creationId xmlns:p14="http://schemas.microsoft.com/office/powerpoint/2010/main" val="266113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41FF1605-D0E7-5AAF-75C6-7FF7B092B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17977" y="2243497"/>
            <a:ext cx="5718022" cy="3180785"/>
          </a:xfrm>
          <a:prstGeom prst="rect">
            <a:avLst/>
          </a:prstGeom>
        </p:spPr>
      </p:pic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71B589BA-23AC-30FC-9272-C0564C2C2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3215" y="4927415"/>
            <a:ext cx="500383" cy="971862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7EFACCF-0B05-4F88-6B7B-0FC917B5A030}"/>
              </a:ext>
            </a:extLst>
          </p:cNvPr>
          <p:cNvSpPr txBox="1"/>
          <p:nvPr/>
        </p:nvSpPr>
        <p:spPr>
          <a:xfrm>
            <a:off x="354858" y="2553620"/>
            <a:ext cx="3951812" cy="207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/>
              <a:t>Une transmission CVT</a:t>
            </a:r>
          </a:p>
          <a:p>
            <a:pPr>
              <a:lnSpc>
                <a:spcPct val="150000"/>
              </a:lnSpc>
            </a:pPr>
            <a:r>
              <a:rPr lang="fr-FR" sz="1600" b="1" dirty="0"/>
              <a:t>appliqué à un chariot télescopique</a:t>
            </a:r>
          </a:p>
          <a:p>
            <a:pPr>
              <a:lnSpc>
                <a:spcPct val="150000"/>
              </a:lnSpc>
            </a:pPr>
            <a:endParaRPr lang="fr-FR" sz="1600" b="1" dirty="0"/>
          </a:p>
          <a:p>
            <a:pPr>
              <a:lnSpc>
                <a:spcPct val="150000"/>
              </a:lnSpc>
            </a:pPr>
            <a:r>
              <a:rPr lang="fr-FR" sz="2000" b="1" dirty="0"/>
              <a:t>INEDIT SUR LE MARCHÉ DU TÉLÉSCOPIQUE</a:t>
            </a:r>
            <a:endParaRPr lang="en-GB" sz="2000" b="1" dirty="0"/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17BE200E-29C6-7684-E41E-D59B9AFF82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9786" r="1"/>
          <a:stretch/>
        </p:blipFill>
        <p:spPr>
          <a:xfrm>
            <a:off x="-1" y="140460"/>
            <a:ext cx="10471867" cy="54000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9D46767-2479-249A-607C-13766DF6C290}"/>
              </a:ext>
            </a:extLst>
          </p:cNvPr>
          <p:cNvSpPr txBox="1"/>
          <p:nvPr/>
        </p:nvSpPr>
        <p:spPr>
          <a:xfrm>
            <a:off x="530847" y="210050"/>
            <a:ext cx="9782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none" strike="noStrike" cap="all" spc="30" dirty="0" err="1">
                <a:solidFill>
                  <a:schemeClr val="accent4"/>
                </a:solidFill>
                <a:latin typeface="Handel Gothic D" pitchFamily="50" charset="0"/>
              </a:rPr>
              <a:t>EFFICACITé</a:t>
            </a:r>
            <a:r>
              <a:rPr lang="it-IT" sz="2000" u="none" strike="noStrike" cap="all" spc="30" dirty="0">
                <a:solidFill>
                  <a:schemeClr val="bg1"/>
                </a:solidFill>
                <a:latin typeface="Handel Gothic D" pitchFamily="50" charset="0"/>
              </a:rPr>
              <a:t> - </a:t>
            </a:r>
            <a:r>
              <a:rPr lang="it-IT" sz="2000" u="none" strike="noStrike" cap="all" spc="30" dirty="0" err="1">
                <a:solidFill>
                  <a:schemeClr val="bg1"/>
                </a:solidFill>
                <a:latin typeface="Handel Gothic D" pitchFamily="50" charset="0"/>
              </a:rPr>
              <a:t>traNsmission</a:t>
            </a:r>
            <a:endParaRPr lang="it-IT" sz="2000" u="none" strike="noStrike" cap="all" spc="30" dirty="0">
              <a:solidFill>
                <a:schemeClr val="bg1"/>
              </a:solidFill>
              <a:latin typeface="Handel Gothic D" pitchFamily="50" charset="0"/>
            </a:endParaRPr>
          </a:p>
        </p:txBody>
      </p:sp>
      <p:pic>
        <p:nvPicPr>
          <p:cNvPr id="21" name="Elemento grafico 20">
            <a:extLst>
              <a:ext uri="{FF2B5EF4-FFF2-40B4-BE49-F238E27FC236}">
                <a16:creationId xmlns:a16="http://schemas.microsoft.com/office/drawing/2014/main" id="{CBDC1063-30B3-5A85-A3E8-3821154CA5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7968" t="-5834"/>
          <a:stretch/>
        </p:blipFill>
        <p:spPr>
          <a:xfrm>
            <a:off x="-1396367" y="6245100"/>
            <a:ext cx="12065537" cy="342900"/>
          </a:xfrm>
          <a:prstGeom prst="rect">
            <a:avLst/>
          </a:prstGeom>
        </p:spPr>
      </p:pic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CF9B2737-C295-2207-FCA6-4893E08695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85102" y="6281550"/>
            <a:ext cx="1161818" cy="270000"/>
          </a:xfrm>
          <a:prstGeom prst="rect">
            <a:avLst/>
          </a:prstGeom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1BF68AAE-EBF5-582E-984D-AD3F51BFE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32" y="2585677"/>
            <a:ext cx="5931326" cy="209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385D066-B853-C9B9-AADA-D477BDCC4151}"/>
              </a:ext>
            </a:extLst>
          </p:cNvPr>
          <p:cNvSpPr txBox="1"/>
          <p:nvPr/>
        </p:nvSpPr>
        <p:spPr>
          <a:xfrm>
            <a:off x="5155974" y="4931661"/>
            <a:ext cx="903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Handel Gothic D" charset="0"/>
              </a:rPr>
              <a:t>Diesel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308686A-9962-FDC4-ABB0-67E396B01FD6}"/>
              </a:ext>
            </a:extLst>
          </p:cNvPr>
          <p:cNvSpPr txBox="1"/>
          <p:nvPr/>
        </p:nvSpPr>
        <p:spPr>
          <a:xfrm>
            <a:off x="5235932" y="1767868"/>
            <a:ext cx="46520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Handel Gothic D" charset="0"/>
              </a:rPr>
              <a:t>Force hydrostatique  </a:t>
            </a:r>
            <a:r>
              <a:rPr lang="fr-FR" sz="1600" b="1" dirty="0">
                <a:solidFill>
                  <a:schemeClr val="accent4"/>
                </a:solidFill>
                <a:latin typeface="Handel Gothic D" charset="0"/>
                <a:sym typeface="Wingdings" panose="05000000000000000000" pitchFamily="2" charset="2"/>
              </a:rPr>
              <a:t> </a:t>
            </a:r>
            <a:r>
              <a:rPr lang="fr-FR" sz="1600" dirty="0">
                <a:latin typeface="Handel Gothic D" charset="0"/>
              </a:rPr>
              <a:t> variation de la vitesse</a:t>
            </a:r>
            <a:endParaRPr lang="en-GB" sz="1600" dirty="0">
              <a:latin typeface="Handel Gothic D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412CC3B-EBCB-54BD-AA10-F273F277D6A0}"/>
              </a:ext>
            </a:extLst>
          </p:cNvPr>
          <p:cNvSpPr txBox="1"/>
          <p:nvPr/>
        </p:nvSpPr>
        <p:spPr>
          <a:xfrm>
            <a:off x="5686203" y="5487267"/>
            <a:ext cx="428700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Handel Gothic D" charset="0"/>
              </a:rPr>
              <a:t>Force </a:t>
            </a:r>
            <a:r>
              <a:rPr lang="en-GB" sz="1600" dirty="0" err="1">
                <a:latin typeface="Handel Gothic D" charset="0"/>
              </a:rPr>
              <a:t>mécanique</a:t>
            </a:r>
            <a:r>
              <a:rPr lang="en-GB" sz="1600" dirty="0">
                <a:latin typeface="Handel Gothic D" charset="0"/>
              </a:rPr>
              <a:t>  </a:t>
            </a:r>
            <a:r>
              <a:rPr lang="en-GB" sz="1600" b="1" dirty="0">
                <a:solidFill>
                  <a:schemeClr val="accent4"/>
                </a:solidFill>
                <a:latin typeface="Handel Gothic D" charset="0"/>
                <a:sym typeface="Wingdings" panose="05000000000000000000" pitchFamily="2" charset="2"/>
              </a:rPr>
              <a:t></a:t>
            </a:r>
            <a:r>
              <a:rPr lang="en-GB" sz="1600" dirty="0">
                <a:latin typeface="Handel Gothic D" charset="0"/>
                <a:sym typeface="Wingdings" panose="05000000000000000000" pitchFamily="2" charset="2"/>
              </a:rPr>
              <a:t> </a:t>
            </a:r>
            <a:r>
              <a:rPr lang="en-GB" sz="1600" dirty="0">
                <a:latin typeface="Handel Gothic D" charset="0"/>
              </a:rPr>
              <a:t> </a:t>
            </a:r>
            <a:r>
              <a:rPr lang="en-GB" sz="1600" dirty="0" err="1">
                <a:latin typeface="Handel Gothic D" charset="0"/>
              </a:rPr>
              <a:t>rendements</a:t>
            </a:r>
            <a:r>
              <a:rPr lang="en-GB" sz="1600" dirty="0">
                <a:latin typeface="Handel Gothic D" charset="0"/>
              </a:rPr>
              <a:t> </a:t>
            </a:r>
            <a:r>
              <a:rPr lang="en-GB" sz="1600" dirty="0" err="1">
                <a:latin typeface="Handel Gothic D" charset="0"/>
              </a:rPr>
              <a:t>élevés</a:t>
            </a:r>
            <a:endParaRPr lang="en-GB" sz="1600" dirty="0">
              <a:latin typeface="Handel Gothic D" charset="0"/>
            </a:endParaRP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A793C7B5-4640-08AD-1898-030524E1D4B0}"/>
              </a:ext>
            </a:extLst>
          </p:cNvPr>
          <p:cNvCxnSpPr>
            <a:cxnSpLocks/>
          </p:cNvCxnSpPr>
          <p:nvPr/>
        </p:nvCxnSpPr>
        <p:spPr>
          <a:xfrm>
            <a:off x="7405940" y="2146784"/>
            <a:ext cx="368744" cy="5628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C3B2D7B-16EF-12CE-0B53-6B9728867151}"/>
              </a:ext>
            </a:extLst>
          </p:cNvPr>
          <p:cNvSpPr txBox="1"/>
          <p:nvPr/>
        </p:nvSpPr>
        <p:spPr>
          <a:xfrm>
            <a:off x="11017388" y="2258933"/>
            <a:ext cx="10791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Handel Gothic D" charset="0"/>
              </a:rPr>
              <a:t>Roues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557C49DF-A22E-F07B-832C-22FD669A0A7F}"/>
              </a:ext>
            </a:extLst>
          </p:cNvPr>
          <p:cNvCxnSpPr>
            <a:cxnSpLocks/>
          </p:cNvCxnSpPr>
          <p:nvPr/>
        </p:nvCxnSpPr>
        <p:spPr>
          <a:xfrm flipV="1">
            <a:off x="6978081" y="4292147"/>
            <a:ext cx="1025761" cy="11824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Freccia a destra 27">
            <a:extLst>
              <a:ext uri="{FF2B5EF4-FFF2-40B4-BE49-F238E27FC236}">
                <a16:creationId xmlns:a16="http://schemas.microsoft.com/office/drawing/2014/main" id="{6F828192-2565-F68A-A372-D66B38943C6A}"/>
              </a:ext>
            </a:extLst>
          </p:cNvPr>
          <p:cNvSpPr/>
          <p:nvPr/>
        </p:nvSpPr>
        <p:spPr>
          <a:xfrm rot="20242591" flipV="1">
            <a:off x="10712482" y="2625934"/>
            <a:ext cx="424474" cy="24245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ccia a destra 28">
            <a:extLst>
              <a:ext uri="{FF2B5EF4-FFF2-40B4-BE49-F238E27FC236}">
                <a16:creationId xmlns:a16="http://schemas.microsoft.com/office/drawing/2014/main" id="{F5A1B389-6DF6-3545-3831-89E59E4BF89C}"/>
              </a:ext>
            </a:extLst>
          </p:cNvPr>
          <p:cNvSpPr/>
          <p:nvPr/>
        </p:nvSpPr>
        <p:spPr>
          <a:xfrm rot="17174366">
            <a:off x="5262349" y="4451658"/>
            <a:ext cx="671683" cy="19487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35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EBB670AF-85F9-3ECC-0727-E1D2D4443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102" y="6281550"/>
            <a:ext cx="1161818" cy="270000"/>
          </a:xfrm>
          <a:prstGeom prst="rect">
            <a:avLst/>
          </a:prstGeom>
        </p:spPr>
      </p:pic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CA2C745D-E469-1AB4-A5F7-3A2B75A79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68627" y="1294096"/>
            <a:ext cx="3813360" cy="4188178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48B5BD6F-2848-0313-1D85-7648D914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7248"/>
          <a:stretch/>
        </p:blipFill>
        <p:spPr>
          <a:xfrm>
            <a:off x="666494" y="2632377"/>
            <a:ext cx="4669781" cy="46331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8316D1-3C82-BACC-5173-5EB82E92149F}"/>
              </a:ext>
            </a:extLst>
          </p:cNvPr>
          <p:cNvSpPr txBox="1"/>
          <p:nvPr/>
        </p:nvSpPr>
        <p:spPr>
          <a:xfrm>
            <a:off x="893450" y="2693244"/>
            <a:ext cx="3996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REMORQUAGE JUSQU’A 30 T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F21F0FC-1F96-BA87-9E57-5DAFD2D9430B}"/>
              </a:ext>
            </a:extLst>
          </p:cNvPr>
          <p:cNvSpPr txBox="1"/>
          <p:nvPr/>
        </p:nvSpPr>
        <p:spPr>
          <a:xfrm>
            <a:off x="2229407" y="1269594"/>
            <a:ext cx="226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none" strike="noStrike" cap="all" spc="30" dirty="0">
                <a:solidFill>
                  <a:schemeClr val="accent4"/>
                </a:solidFill>
                <a:latin typeface="Handel Gothic D" pitchFamily="50" charset="0"/>
              </a:rPr>
              <a:t>AVANTAGES</a:t>
            </a:r>
            <a:endParaRPr lang="it-IT" sz="2400" u="none" strike="noStrike" cap="all" spc="30" dirty="0">
              <a:solidFill>
                <a:schemeClr val="bg1"/>
              </a:solidFill>
              <a:latin typeface="Handel Gothic D" pitchFamily="50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7E0E877-6990-0635-EA6A-8434B36C2D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" r="1455"/>
          <a:stretch/>
        </p:blipFill>
        <p:spPr>
          <a:xfrm>
            <a:off x="5739137" y="140460"/>
            <a:ext cx="8772147" cy="602870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2A6E1E2-840E-8345-1600-B9E17EBD9A75}"/>
              </a:ext>
            </a:extLst>
          </p:cNvPr>
          <p:cNvSpPr/>
          <p:nvPr/>
        </p:nvSpPr>
        <p:spPr>
          <a:xfrm rot="6003925">
            <a:off x="2403204" y="2491235"/>
            <a:ext cx="6573454" cy="1173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C2641576-7FBB-DDEC-A8D3-E415B70BA5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7968" t="-5834"/>
          <a:stretch/>
        </p:blipFill>
        <p:spPr>
          <a:xfrm>
            <a:off x="-1396367" y="6245100"/>
            <a:ext cx="12065537" cy="342900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4B0DA80C-5C86-88DE-BEC0-62776ACCBF5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786" r="1"/>
          <a:stretch/>
        </p:blipFill>
        <p:spPr>
          <a:xfrm>
            <a:off x="-1" y="140460"/>
            <a:ext cx="10471867" cy="54000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6FE555EF-FEEB-99E2-0E80-C3B4046699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7248"/>
          <a:stretch/>
        </p:blipFill>
        <p:spPr>
          <a:xfrm>
            <a:off x="666494" y="1922309"/>
            <a:ext cx="4870519" cy="46331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7F845CA-BC08-A5A3-F967-626E777E7796}"/>
              </a:ext>
            </a:extLst>
          </p:cNvPr>
          <p:cNvSpPr txBox="1"/>
          <p:nvPr/>
        </p:nvSpPr>
        <p:spPr>
          <a:xfrm>
            <a:off x="893450" y="1979034"/>
            <a:ext cx="4106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VITESSE JUSQU’A 50 KM/h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F6CE30F-5240-DFFF-4CC9-8EA4FBEA9AF4}"/>
              </a:ext>
            </a:extLst>
          </p:cNvPr>
          <p:cNvSpPr txBox="1"/>
          <p:nvPr/>
        </p:nvSpPr>
        <p:spPr>
          <a:xfrm>
            <a:off x="530847" y="210050"/>
            <a:ext cx="9782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none" strike="noStrike" cap="all" spc="30" dirty="0" err="1">
                <a:solidFill>
                  <a:schemeClr val="accent4"/>
                </a:solidFill>
                <a:latin typeface="Handel Gothic D" pitchFamily="50" charset="0"/>
              </a:rPr>
              <a:t>EFFICACITé</a:t>
            </a:r>
            <a:r>
              <a:rPr lang="it-IT" sz="2000" u="none" strike="noStrike" cap="all" spc="30" dirty="0">
                <a:solidFill>
                  <a:schemeClr val="bg1"/>
                </a:solidFill>
                <a:latin typeface="Handel Gothic D" pitchFamily="50" charset="0"/>
              </a:rPr>
              <a:t> - </a:t>
            </a:r>
            <a:r>
              <a:rPr lang="it-IT" sz="2000" u="none" strike="noStrike" cap="all" spc="30" dirty="0" err="1">
                <a:solidFill>
                  <a:schemeClr val="bg1"/>
                </a:solidFill>
                <a:latin typeface="Handel Gothic D" pitchFamily="50" charset="0"/>
              </a:rPr>
              <a:t>traNsmission</a:t>
            </a:r>
            <a:endParaRPr lang="it-IT" sz="2000" u="none" strike="noStrike" cap="all" spc="30" dirty="0">
              <a:solidFill>
                <a:schemeClr val="bg1"/>
              </a:solidFill>
              <a:latin typeface="Handel Gothic D" pitchFamily="50" charset="0"/>
            </a:endParaRPr>
          </a:p>
        </p:txBody>
      </p:sp>
      <p:pic>
        <p:nvPicPr>
          <p:cNvPr id="2" name="Immagine 14">
            <a:extLst>
              <a:ext uri="{FF2B5EF4-FFF2-40B4-BE49-F238E27FC236}">
                <a16:creationId xmlns:a16="http://schemas.microsoft.com/office/drawing/2014/main" id="{FAAE37D9-31AD-3441-2653-DAFBD2E78B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3" r="5013" b="16450"/>
          <a:stretch/>
        </p:blipFill>
        <p:spPr>
          <a:xfrm>
            <a:off x="1727255" y="3627468"/>
            <a:ext cx="3485879" cy="20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14D04AF-7AFD-3984-595D-3981846698EE}"/>
              </a:ext>
            </a:extLst>
          </p:cNvPr>
          <p:cNvSpPr txBox="1"/>
          <p:nvPr/>
        </p:nvSpPr>
        <p:spPr>
          <a:xfrm>
            <a:off x="339045" y="2779029"/>
            <a:ext cx="4261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/>
              <a:t>A 50 KM/H avec confort</a:t>
            </a:r>
          </a:p>
        </p:txBody>
      </p:sp>
      <p:pic>
        <p:nvPicPr>
          <p:cNvPr id="5" name="Elemento grafico 9">
            <a:extLst>
              <a:ext uri="{FF2B5EF4-FFF2-40B4-BE49-F238E27FC236}">
                <a16:creationId xmlns:a16="http://schemas.microsoft.com/office/drawing/2014/main" id="{6B2154D9-53D9-9C9D-B5DE-30A2D89026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786" r="1"/>
          <a:stretch/>
        </p:blipFill>
        <p:spPr>
          <a:xfrm>
            <a:off x="-112167" y="144475"/>
            <a:ext cx="10471867" cy="540000"/>
          </a:xfrm>
          <a:prstGeom prst="rect">
            <a:avLst/>
          </a:prstGeom>
        </p:spPr>
      </p:pic>
      <p:sp>
        <p:nvSpPr>
          <p:cNvPr id="6" name="CasellaDiTesto 7">
            <a:extLst>
              <a:ext uri="{FF2B5EF4-FFF2-40B4-BE49-F238E27FC236}">
                <a16:creationId xmlns:a16="http://schemas.microsoft.com/office/drawing/2014/main" id="{E8937B80-481F-9DCD-69FB-59FFF2F1AF3D}"/>
              </a:ext>
            </a:extLst>
          </p:cNvPr>
          <p:cNvSpPr txBox="1"/>
          <p:nvPr/>
        </p:nvSpPr>
        <p:spPr>
          <a:xfrm>
            <a:off x="576789" y="210050"/>
            <a:ext cx="9782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C000"/>
                </a:solidFill>
                <a:latin typeface="Handel Gothic D" pitchFamily="50" charset="0"/>
              </a:rPr>
              <a:t>CONFORT</a:t>
            </a:r>
            <a:endParaRPr lang="it-IT" sz="2000" dirty="0"/>
          </a:p>
        </p:txBody>
      </p:sp>
      <p:pic>
        <p:nvPicPr>
          <p:cNvPr id="3" name="Image 2" descr="Une image contenant pneu, roue, transport, plein air&#10;&#10;Le contenu généré par l’IA peut être incorrect.">
            <a:extLst>
              <a:ext uri="{FF2B5EF4-FFF2-40B4-BE49-F238E27FC236}">
                <a16:creationId xmlns:a16="http://schemas.microsoft.com/office/drawing/2014/main" id="{ECB5889D-ECFC-F2D3-10C4-B96701EE4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/>
          <a:stretch/>
        </p:blipFill>
        <p:spPr>
          <a:xfrm>
            <a:off x="4838700" y="1289044"/>
            <a:ext cx="7353300" cy="4918961"/>
          </a:xfrm>
          <a:prstGeom prst="rect">
            <a:avLst/>
          </a:prstGeom>
        </p:spPr>
      </p:pic>
      <p:pic>
        <p:nvPicPr>
          <p:cNvPr id="7" name="Elemento grafico 18">
            <a:extLst>
              <a:ext uri="{FF2B5EF4-FFF2-40B4-BE49-F238E27FC236}">
                <a16:creationId xmlns:a16="http://schemas.microsoft.com/office/drawing/2014/main" id="{1F207940-6783-66D5-1CE0-9441EBE0A4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230344" y="5364567"/>
            <a:ext cx="3813360" cy="41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03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9C2A80-1AAA-00C3-D891-33BCDCF167B7}"/>
              </a:ext>
            </a:extLst>
          </p:cNvPr>
          <p:cNvSpPr txBox="1"/>
          <p:nvPr/>
        </p:nvSpPr>
        <p:spPr>
          <a:xfrm>
            <a:off x="154997" y="1492800"/>
            <a:ext cx="6613976" cy="143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nivèlement droit et gauche de la machine de série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suspension de l’essieu avant se déclenche au-dessus de 5 km/h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EFF60BEF-BAC2-37C1-EA4C-6F4314F0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786" r="1"/>
          <a:stretch/>
        </p:blipFill>
        <p:spPr>
          <a:xfrm>
            <a:off x="-112167" y="144475"/>
            <a:ext cx="10471867" cy="540000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D8023573-FC2E-D3B2-5C13-0A75EAF0E9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968" t="-5834"/>
          <a:stretch/>
        </p:blipFill>
        <p:spPr>
          <a:xfrm>
            <a:off x="-1350425" y="6245100"/>
            <a:ext cx="12065537" cy="342900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F9DA6503-86C6-A2D1-554F-B1513E2518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102" y="6281550"/>
            <a:ext cx="1161818" cy="270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572A9C1-6887-C77C-902E-4DB599322795}"/>
              </a:ext>
            </a:extLst>
          </p:cNvPr>
          <p:cNvSpPr txBox="1"/>
          <p:nvPr/>
        </p:nvSpPr>
        <p:spPr>
          <a:xfrm>
            <a:off x="730674" y="1251383"/>
            <a:ext cx="104718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PONT AVANT SUSPENDU</a:t>
            </a:r>
            <a:endParaRPr lang="fr-FR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5A572A-DC97-4B59-A029-9D774281F0A2}"/>
              </a:ext>
            </a:extLst>
          </p:cNvPr>
          <p:cNvSpPr txBox="1"/>
          <p:nvPr/>
        </p:nvSpPr>
        <p:spPr>
          <a:xfrm>
            <a:off x="576789" y="210050"/>
            <a:ext cx="9782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C000"/>
                </a:solidFill>
                <a:latin typeface="Handel Gothic D" pitchFamily="50" charset="0"/>
              </a:rPr>
              <a:t>CONFORT</a:t>
            </a:r>
            <a:endParaRPr lang="it-IT" sz="2000" dirty="0"/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8F971957-7334-42A9-7497-F4A6BEA35F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88537" y="1026659"/>
            <a:ext cx="2714004" cy="46614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CF7539D-0DE0-85D8-1051-DE714AD942A8}"/>
              </a:ext>
            </a:extLst>
          </p:cNvPr>
          <p:cNvSpPr txBox="1"/>
          <p:nvPr/>
        </p:nvSpPr>
        <p:spPr>
          <a:xfrm>
            <a:off x="8932957" y="1054054"/>
            <a:ext cx="2011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PATENT PENDING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9F10B0-D07E-8123-5032-DE402E09B3A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978" b="10378"/>
          <a:stretch/>
        </p:blipFill>
        <p:spPr>
          <a:xfrm>
            <a:off x="6715132" y="1589010"/>
            <a:ext cx="5321871" cy="392291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0485304-F655-9AA6-CAEA-9A55E9049F1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4321"/>
          <a:stretch/>
        </p:blipFill>
        <p:spPr>
          <a:xfrm>
            <a:off x="1386437" y="3260440"/>
            <a:ext cx="4081807" cy="247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0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16BD793F-AA28-22FC-89E8-BD8187A02095}"/>
              </a:ext>
            </a:extLst>
          </p:cNvPr>
          <p:cNvSpPr txBox="1"/>
          <p:nvPr/>
        </p:nvSpPr>
        <p:spPr>
          <a:xfrm>
            <a:off x="220416" y="881161"/>
            <a:ext cx="945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0" i="0" dirty="0">
                <a:effectLst/>
              </a:rPr>
              <a:t>La power X2 est HOMOLOGUÉ pour tracter 30t un télescopique standard est homologué pour 20t</a:t>
            </a:r>
            <a:endParaRPr lang="it-IT" b="1" i="0" dirty="0">
              <a:effectLst/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23774839-CF16-21C9-ACAE-87F283D86C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786" r="1"/>
          <a:stretch/>
        </p:blipFill>
        <p:spPr>
          <a:xfrm>
            <a:off x="-112167" y="144475"/>
            <a:ext cx="10471867" cy="54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5479009-56B3-A1F9-7B0D-D517825A22C5}"/>
              </a:ext>
            </a:extLst>
          </p:cNvPr>
          <p:cNvSpPr txBox="1"/>
          <p:nvPr/>
        </p:nvSpPr>
        <p:spPr>
          <a:xfrm>
            <a:off x="1114000" y="3650075"/>
            <a:ext cx="4479239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Blocage de l’essieu arrière et essieu AV libre pour une meilleur traction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Mode tracteur</a:t>
            </a:r>
            <a:endParaRPr lang="en-GB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C887D5DD-FA72-CFCE-2BD2-FD5DABF22C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7248"/>
          <a:stretch/>
        </p:blipFill>
        <p:spPr>
          <a:xfrm flipH="1">
            <a:off x="-1082126" y="2302128"/>
            <a:ext cx="7603240" cy="46331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51E451DF-8F8C-A197-73A2-B59D34C51A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7248"/>
          <a:stretch/>
        </p:blipFill>
        <p:spPr>
          <a:xfrm flipH="1">
            <a:off x="-1082126" y="1750030"/>
            <a:ext cx="7603242" cy="46331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F1919B1-6FA2-E9AC-895A-6FB249E16505}"/>
              </a:ext>
            </a:extLst>
          </p:cNvPr>
          <p:cNvSpPr txBox="1"/>
          <p:nvPr/>
        </p:nvSpPr>
        <p:spPr>
          <a:xfrm>
            <a:off x="314473" y="1777398"/>
            <a:ext cx="73176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0" dirty="0">
                <a:solidFill>
                  <a:schemeClr val="bg1"/>
                </a:solidFill>
                <a:effectLst/>
              </a:rPr>
              <a:t>REMORQUE </a:t>
            </a:r>
            <a:r>
              <a:rPr lang="fr-FR" sz="1600" b="1" i="0" dirty="0">
                <a:solidFill>
                  <a:schemeClr val="bg1"/>
                </a:solidFill>
                <a:effectLst/>
              </a:rPr>
              <a:t>50% DE PLUS QUE LES MACHINES DE LA MÊME TAILLE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0D45F9-5B3B-1948-A0AD-7DE47FBF57E5}"/>
              </a:ext>
            </a:extLst>
          </p:cNvPr>
          <p:cNvSpPr txBox="1"/>
          <p:nvPr/>
        </p:nvSpPr>
        <p:spPr>
          <a:xfrm>
            <a:off x="314473" y="2352013"/>
            <a:ext cx="78908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VITESSE</a:t>
            </a:r>
            <a:r>
              <a:rPr lang="it-IT" sz="1600" b="1" i="0" dirty="0">
                <a:solidFill>
                  <a:schemeClr val="bg1"/>
                </a:solidFill>
                <a:effectLst/>
              </a:rPr>
              <a:t> </a:t>
            </a:r>
            <a:r>
              <a:rPr lang="fr-FR" sz="1600" b="1" i="0" dirty="0">
                <a:solidFill>
                  <a:schemeClr val="bg1"/>
                </a:solidFill>
                <a:effectLst/>
              </a:rPr>
              <a:t>25% DE PLUS QUE LES MACHINES DE LA MÊME TAILLE</a:t>
            </a:r>
            <a:endParaRPr lang="it-IT" sz="16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F2091FB3-3D9B-6CF6-F9CC-5918704ED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14971" y="6300316"/>
            <a:ext cx="1161818" cy="270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F139711-1B08-BF65-D06B-8438A5D0F019}"/>
              </a:ext>
            </a:extLst>
          </p:cNvPr>
          <p:cNvSpPr txBox="1"/>
          <p:nvPr/>
        </p:nvSpPr>
        <p:spPr>
          <a:xfrm>
            <a:off x="580276" y="200230"/>
            <a:ext cx="9782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C000"/>
                </a:solidFill>
                <a:latin typeface="Handel Gothic D" pitchFamily="50" charset="0"/>
              </a:rPr>
              <a:t>RENTABILITÉ</a:t>
            </a:r>
            <a:r>
              <a:rPr lang="it-IT" sz="2000" u="none" strike="noStrike" spc="30" dirty="0">
                <a:solidFill>
                  <a:schemeClr val="accent4"/>
                </a:solidFill>
                <a:latin typeface="Handel Gothic D" pitchFamily="50" charset="0"/>
              </a:rPr>
              <a:t> </a:t>
            </a:r>
            <a:r>
              <a:rPr lang="it-IT" sz="2000" u="none" strike="noStrike" cap="all" spc="30" dirty="0">
                <a:solidFill>
                  <a:schemeClr val="bg1"/>
                </a:solidFill>
                <a:latin typeface="Handel Gothic D" pitchFamily="50" charset="0"/>
              </a:rPr>
              <a:t>– </a:t>
            </a:r>
            <a:r>
              <a:rPr lang="it-IT" sz="2000" u="none" strike="noStrike" cap="all" spc="30" dirty="0" err="1">
                <a:solidFill>
                  <a:schemeClr val="bg1"/>
                </a:solidFill>
                <a:latin typeface="Handel Gothic D" pitchFamily="50" charset="0"/>
              </a:rPr>
              <a:t>remorque</a:t>
            </a:r>
            <a:endParaRPr lang="it-IT" sz="2000" u="none" strike="noStrike" cap="all" spc="30" dirty="0">
              <a:solidFill>
                <a:schemeClr val="bg1"/>
              </a:solidFill>
              <a:latin typeface="Handel Gothic D" pitchFamily="50" charset="0"/>
            </a:endParaRPr>
          </a:p>
        </p:txBody>
      </p:sp>
      <p:pic>
        <p:nvPicPr>
          <p:cNvPr id="6" name="Immagine 5" descr="Immagine che contiene motore&#10;&#10;Descrizione generata automaticamente">
            <a:extLst>
              <a:ext uri="{FF2B5EF4-FFF2-40B4-BE49-F238E27FC236}">
                <a16:creationId xmlns:a16="http://schemas.microsoft.com/office/drawing/2014/main" id="{F3C1A42D-DED9-F05E-7082-7272A7D376B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20521"/>
            <a:ext cx="4718971" cy="3145982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F4839048-3450-F558-460C-71938EFCC4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76231" y="3105337"/>
            <a:ext cx="2714004" cy="46614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D123F82-698E-AAD0-E697-0B77DEED027B}"/>
              </a:ext>
            </a:extLst>
          </p:cNvPr>
          <p:cNvSpPr txBox="1"/>
          <p:nvPr/>
        </p:nvSpPr>
        <p:spPr>
          <a:xfrm>
            <a:off x="2420651" y="3132732"/>
            <a:ext cx="2011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PATENT PENDING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85B9B70-BD75-0992-8B25-4BDD60CE0801}"/>
              </a:ext>
            </a:extLst>
          </p:cNvPr>
          <p:cNvSpPr/>
          <p:nvPr/>
        </p:nvSpPr>
        <p:spPr>
          <a:xfrm rot="6003925">
            <a:off x="3587937" y="4705246"/>
            <a:ext cx="4537113" cy="802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0F7D3296-584A-C6E5-7D3D-30AF3E7DE8DC}"/>
              </a:ext>
            </a:extLst>
          </p:cNvPr>
          <p:cNvSpPr/>
          <p:nvPr/>
        </p:nvSpPr>
        <p:spPr>
          <a:xfrm rot="6003925">
            <a:off x="9075708" y="4305603"/>
            <a:ext cx="3368897" cy="802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4" name="Elemento grafico 23">
            <a:extLst>
              <a:ext uri="{FF2B5EF4-FFF2-40B4-BE49-F238E27FC236}">
                <a16:creationId xmlns:a16="http://schemas.microsoft.com/office/drawing/2014/main" id="{21815480-8B12-DC07-F76B-FE7269F256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237204" y="2877229"/>
            <a:ext cx="6885096" cy="3508407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D0C1421E-F1DD-FB06-84C1-0D64E5EC7F2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7968" t="-5834"/>
          <a:stretch/>
        </p:blipFill>
        <p:spPr>
          <a:xfrm>
            <a:off x="-1350425" y="6245100"/>
            <a:ext cx="12065537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1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>
            <a:extLst>
              <a:ext uri="{FF2B5EF4-FFF2-40B4-BE49-F238E27FC236}">
                <a16:creationId xmlns:a16="http://schemas.microsoft.com/office/drawing/2014/main" id="{79C660C7-447B-7635-1A6D-CA8644802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79" y="3340290"/>
            <a:ext cx="4697622" cy="3609401"/>
          </a:xfrm>
          <a:prstGeom prst="rect">
            <a:avLst/>
          </a:prstGeom>
        </p:spPr>
      </p:pic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F88B33E3-7E29-601E-1B10-7069E0383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4054" y="679750"/>
            <a:ext cx="3813360" cy="4188178"/>
          </a:xfrm>
          <a:prstGeom prst="rect">
            <a:avLst/>
          </a:prstGeom>
        </p:spPr>
      </p:pic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C915233D-52AB-7C01-A097-D7FDAE18D7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9786" r="1"/>
          <a:stretch/>
        </p:blipFill>
        <p:spPr>
          <a:xfrm>
            <a:off x="-1" y="140460"/>
            <a:ext cx="10471867" cy="540000"/>
          </a:xfrm>
          <a:prstGeom prst="rect">
            <a:avLst/>
          </a:prstGeom>
        </p:spPr>
      </p:pic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B7FD9343-0C09-9444-0DA4-0846D31EBF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7968" t="-5834"/>
          <a:stretch/>
        </p:blipFill>
        <p:spPr>
          <a:xfrm>
            <a:off x="-1396367" y="6245100"/>
            <a:ext cx="12065537" cy="342900"/>
          </a:xfrm>
          <a:prstGeom prst="rect">
            <a:avLst/>
          </a:prstGeom>
        </p:spPr>
      </p:pic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5ED31F3B-F793-1E75-09D3-5AEFF29B9E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102" y="6281550"/>
            <a:ext cx="1161818" cy="270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245D128-9273-60E4-589B-19E2D98CAF93}"/>
              </a:ext>
            </a:extLst>
          </p:cNvPr>
          <p:cNvSpPr txBox="1"/>
          <p:nvPr/>
        </p:nvSpPr>
        <p:spPr>
          <a:xfrm>
            <a:off x="530847" y="210050"/>
            <a:ext cx="9782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none" strike="noStrike" cap="all" spc="30" dirty="0" err="1">
                <a:solidFill>
                  <a:schemeClr val="accent4"/>
                </a:solidFill>
                <a:latin typeface="Handel Gothic D" pitchFamily="50" charset="0"/>
              </a:rPr>
              <a:t>EFFICACITé</a:t>
            </a:r>
            <a:r>
              <a:rPr lang="it-IT" sz="2000" u="none" strike="noStrike" cap="all" spc="30" dirty="0">
                <a:solidFill>
                  <a:schemeClr val="bg1"/>
                </a:solidFill>
                <a:latin typeface="Handel Gothic D" pitchFamily="50" charset="0"/>
              </a:rPr>
              <a:t> – </a:t>
            </a:r>
            <a:r>
              <a:rPr lang="it-IT" sz="2000" u="none" strike="noStrike" cap="all" spc="30" dirty="0" err="1">
                <a:solidFill>
                  <a:schemeClr val="bg1"/>
                </a:solidFill>
                <a:latin typeface="Handel Gothic D" pitchFamily="50" charset="0"/>
              </a:rPr>
              <a:t>Ventilateurs</a:t>
            </a:r>
            <a:r>
              <a:rPr lang="it-IT" sz="2000" u="none" strike="noStrike" cap="all" spc="30" dirty="0">
                <a:solidFill>
                  <a:schemeClr val="bg1"/>
                </a:solidFill>
                <a:latin typeface="Handel Gothic D" pitchFamily="50" charset="0"/>
              </a:rPr>
              <a:t> de </a:t>
            </a:r>
            <a:r>
              <a:rPr lang="it-IT" sz="2000" u="none" strike="noStrike" cap="all" spc="30" dirty="0" err="1">
                <a:solidFill>
                  <a:schemeClr val="bg1"/>
                </a:solidFill>
                <a:latin typeface="Handel Gothic D" pitchFamily="50" charset="0"/>
              </a:rPr>
              <a:t>refroidissement</a:t>
            </a:r>
            <a:r>
              <a:rPr lang="it-IT" sz="2000" u="none" strike="noStrike" cap="all" spc="30" dirty="0">
                <a:solidFill>
                  <a:schemeClr val="bg1"/>
                </a:solidFill>
                <a:latin typeface="Handel Gothic D" pitchFamily="50" charset="0"/>
              </a:rPr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AC88F1F-A186-FBE7-C0C2-F851D75B828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7248"/>
          <a:stretch/>
        </p:blipFill>
        <p:spPr>
          <a:xfrm>
            <a:off x="-2" y="4554229"/>
            <a:ext cx="6280486" cy="557648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E1B19C32-DEA3-614F-8071-702F16ED41B9}"/>
              </a:ext>
            </a:extLst>
          </p:cNvPr>
          <p:cNvSpPr/>
          <p:nvPr/>
        </p:nvSpPr>
        <p:spPr>
          <a:xfrm rot="6003925">
            <a:off x="6710987" y="2308753"/>
            <a:ext cx="3849764" cy="895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- RUMOROSITÀ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21FA9C10-7986-4480-6790-C9061A5EE5D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7248"/>
          <a:stretch/>
        </p:blipFill>
        <p:spPr>
          <a:xfrm>
            <a:off x="-24526" y="5252551"/>
            <a:ext cx="4998565" cy="55764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67A100-2C97-150E-2E39-707E38AD7208}"/>
              </a:ext>
            </a:extLst>
          </p:cNvPr>
          <p:cNvSpPr txBox="1"/>
          <p:nvPr/>
        </p:nvSpPr>
        <p:spPr>
          <a:xfrm>
            <a:off x="348319" y="4632584"/>
            <a:ext cx="64932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GAIN DE PUISSANCE A BASSE TEMPERATURE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A28BA6D-33E7-802E-BEB0-8C15275403BD}"/>
              </a:ext>
            </a:extLst>
          </p:cNvPr>
          <p:cNvSpPr txBox="1"/>
          <p:nvPr/>
        </p:nvSpPr>
        <p:spPr>
          <a:xfrm>
            <a:off x="360288" y="5352877"/>
            <a:ext cx="31763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MOINS DE BRUIT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7C21951-1C6E-1F6B-41CB-9267355172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1510" y="747937"/>
            <a:ext cx="5652917" cy="408511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49F8576-53B7-8CB4-B2BB-F19BC545ED86}"/>
              </a:ext>
            </a:extLst>
          </p:cNvPr>
          <p:cNvSpPr txBox="1"/>
          <p:nvPr/>
        </p:nvSpPr>
        <p:spPr>
          <a:xfrm>
            <a:off x="904973" y="1197204"/>
            <a:ext cx="46976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Double radiateur avec ventilateur réversible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Gestion automatique du ventilateur en fonction de la température de tous les fluides (huile moteur, huile hydraulique…)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058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AECD99D-C914-9C46-A0FA-9A3D4B3F4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51361" y="869252"/>
            <a:ext cx="4420587" cy="271609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114A59B-B533-90E6-8373-A3B73884C8BD}"/>
              </a:ext>
            </a:extLst>
          </p:cNvPr>
          <p:cNvSpPr txBox="1"/>
          <p:nvPr/>
        </p:nvSpPr>
        <p:spPr>
          <a:xfrm>
            <a:off x="2562923" y="1554842"/>
            <a:ext cx="7796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Ecart de prix avec une transmission VS environ 20 000 € </a:t>
            </a:r>
          </a:p>
          <a:p>
            <a:endParaRPr lang="fr-FR" dirty="0"/>
          </a:p>
          <a:p>
            <a:r>
              <a:rPr lang="fr-FR" dirty="0"/>
              <a:t>Cet écart de prix est rentabilisé avec </a:t>
            </a:r>
            <a:r>
              <a:rPr lang="fr-FR" b="1" dirty="0"/>
              <a:t>2500 heures d’utilisation en gagnant sur la consommation de carburant 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B4F3AC7D-341A-6FF4-7D82-CD7E3F900B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786" r="1"/>
          <a:stretch/>
        </p:blipFill>
        <p:spPr>
          <a:xfrm>
            <a:off x="-112167" y="144475"/>
            <a:ext cx="10471867" cy="54000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D6B8ED93-74CF-2992-B3AB-2638D9DE8F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102" y="6281550"/>
            <a:ext cx="1161818" cy="2700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5BADD69-1DEC-A499-70C4-99CA109865F1}"/>
              </a:ext>
            </a:extLst>
          </p:cNvPr>
          <p:cNvSpPr txBox="1"/>
          <p:nvPr/>
        </p:nvSpPr>
        <p:spPr>
          <a:xfrm>
            <a:off x="576789" y="210050"/>
            <a:ext cx="9782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none" strike="noStrike" cap="all" spc="30" dirty="0">
                <a:solidFill>
                  <a:schemeClr val="accent4"/>
                </a:solidFill>
                <a:latin typeface="Handel Gothic D" pitchFamily="50" charset="0"/>
              </a:rPr>
              <a:t>DES </a:t>
            </a:r>
            <a:r>
              <a:rPr lang="it-IT" sz="2000" cap="all" spc="30" dirty="0" err="1">
                <a:solidFill>
                  <a:schemeClr val="accent4"/>
                </a:solidFill>
                <a:latin typeface="Handel Gothic D" pitchFamily="50" charset="0"/>
              </a:rPr>
              <a:t>é</a:t>
            </a:r>
            <a:r>
              <a:rPr lang="it-IT" sz="2000" u="none" strike="noStrike" cap="all" spc="30" dirty="0" err="1">
                <a:solidFill>
                  <a:schemeClr val="accent4"/>
                </a:solidFill>
                <a:latin typeface="Handel Gothic D" pitchFamily="50" charset="0"/>
              </a:rPr>
              <a:t>CONOMIE</a:t>
            </a:r>
            <a:r>
              <a:rPr lang="it-IT" sz="2000" u="none" strike="noStrike" cap="all" spc="30" dirty="0">
                <a:solidFill>
                  <a:schemeClr val="bg1"/>
                </a:solidFill>
                <a:latin typeface="Handel Gothic D" pitchFamily="50" charset="0"/>
              </a:rPr>
              <a:t> – </a:t>
            </a:r>
            <a:r>
              <a:rPr lang="fr-FR" sz="2000" dirty="0">
                <a:solidFill>
                  <a:schemeClr val="bg1"/>
                </a:solidFill>
                <a:latin typeface="Handel Gothic D" charset="0"/>
                <a:ea typeface="Times New Roman" panose="02020603050405020304" pitchFamily="18" charset="0"/>
              </a:rPr>
              <a:t>ÉCONOMIE DE CARBURANT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64D0511E-D19B-1FEE-AFEB-B88387F141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2050899" y="2228372"/>
            <a:ext cx="3813360" cy="4188178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2E90E4A4-C9F9-51BA-EB3F-AC65B8EFFFF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7968" t="-5834"/>
          <a:stretch/>
        </p:blipFill>
        <p:spPr>
          <a:xfrm>
            <a:off x="-1350425" y="6245100"/>
            <a:ext cx="12065537" cy="342900"/>
          </a:xfrm>
          <a:prstGeom prst="rect">
            <a:avLst/>
          </a:prstGeom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6D820BB2-1E0F-1226-6F85-3FDFB0778B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/>
          <a:stretch/>
        </p:blipFill>
        <p:spPr>
          <a:xfrm>
            <a:off x="469246" y="4415527"/>
            <a:ext cx="5253493" cy="1715069"/>
          </a:xfrm>
          <a:prstGeom prst="rect">
            <a:avLst/>
          </a:prstGeom>
        </p:spPr>
      </p:pic>
      <p:graphicFrame>
        <p:nvGraphicFramePr>
          <p:cNvPr id="4" name="Tabella 5">
            <a:extLst>
              <a:ext uri="{FF2B5EF4-FFF2-40B4-BE49-F238E27FC236}">
                <a16:creationId xmlns:a16="http://schemas.microsoft.com/office/drawing/2014/main" id="{08DE6167-4716-EE24-E803-6949FC3A1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543478"/>
              </p:ext>
            </p:extLst>
          </p:nvPr>
        </p:nvGraphicFramePr>
        <p:xfrm>
          <a:off x="8753706" y="3640205"/>
          <a:ext cx="2880706" cy="17747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2098">
                  <a:extLst>
                    <a:ext uri="{9D8B030D-6E8A-4147-A177-3AD203B41FA5}">
                      <a16:colId xmlns:a16="http://schemas.microsoft.com/office/drawing/2014/main" val="2029659482"/>
                    </a:ext>
                  </a:extLst>
                </a:gridCol>
                <a:gridCol w="728608">
                  <a:extLst>
                    <a:ext uri="{9D8B030D-6E8A-4147-A177-3AD203B41FA5}">
                      <a16:colId xmlns:a16="http://schemas.microsoft.com/office/drawing/2014/main" val="2785416869"/>
                    </a:ext>
                  </a:extLst>
                </a:gridCol>
              </a:tblGrid>
              <a:tr h="616201">
                <a:tc>
                  <a:txBody>
                    <a:bodyPr/>
                    <a:lstStyle/>
                    <a:p>
                      <a:r>
                        <a:rPr lang="en-GB" sz="1100" dirty="0" err="1"/>
                        <a:t>Déplacement</a:t>
                      </a:r>
                      <a:r>
                        <a:rPr lang="en-GB" sz="1100" dirty="0"/>
                        <a:t> de </a:t>
                      </a:r>
                      <a:r>
                        <a:rPr lang="en-GB" sz="1100" dirty="0" err="1"/>
                        <a:t>matériaux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559457"/>
                  </a:ext>
                </a:extLst>
              </a:tr>
              <a:tr h="386172">
                <a:tc>
                  <a:txBody>
                    <a:bodyPr/>
                    <a:lstStyle/>
                    <a:p>
                      <a:r>
                        <a:rPr lang="en-GB" sz="1100" dirty="0"/>
                        <a:t>Manutention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760778"/>
                  </a:ext>
                </a:extLst>
              </a:tr>
              <a:tr h="386172">
                <a:tc>
                  <a:txBody>
                    <a:bodyPr/>
                    <a:lstStyle/>
                    <a:p>
                      <a:r>
                        <a:rPr lang="en-GB" sz="1100" dirty="0"/>
                        <a:t>Utilisation sur 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445472"/>
                  </a:ext>
                </a:extLst>
              </a:tr>
              <a:tr h="386172">
                <a:tc>
                  <a:txBody>
                    <a:bodyPr/>
                    <a:lstStyle/>
                    <a:p>
                      <a:r>
                        <a:rPr lang="en-GB" sz="1100" dirty="0"/>
                        <a:t>Traction de </a:t>
                      </a:r>
                      <a:r>
                        <a:rPr lang="en-GB" sz="1100" dirty="0" err="1"/>
                        <a:t>remorque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351085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6A2B31-2499-A843-2B82-8D1D2C02F469}"/>
              </a:ext>
            </a:extLst>
          </p:cNvPr>
          <p:cNvSpPr txBox="1"/>
          <p:nvPr/>
        </p:nvSpPr>
        <p:spPr>
          <a:xfrm>
            <a:off x="4429524" y="3151247"/>
            <a:ext cx="4063573" cy="157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consommation est calculée en tenant compte de l’utilisation de la machine 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Coût du Diesel : 1,65 €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Coût opérateur : 34€/h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Dieci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mis au point un programme qui calcule la période de récupération en fonction du travail effectué.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786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4936</TotalTime>
  <Words>803</Words>
  <Application>Microsoft Office PowerPoint</Application>
  <PresentationFormat>Grand écran</PresentationFormat>
  <Paragraphs>153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Handel Gothic D</vt:lpstr>
      <vt:lpstr>Calibri</vt:lpstr>
      <vt:lpstr>Arial</vt:lpstr>
      <vt:lpstr>Calibri Light</vt:lpstr>
      <vt:lpstr>Tema di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Luigi D'Agostino</dc:creator>
  <cp:lastModifiedBy>Stagiaire</cp:lastModifiedBy>
  <cp:revision>227</cp:revision>
  <dcterms:created xsi:type="dcterms:W3CDTF">2021-10-27T14:11:48Z</dcterms:created>
  <dcterms:modified xsi:type="dcterms:W3CDTF">2025-07-21T09:47:27Z</dcterms:modified>
</cp:coreProperties>
</file>