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1" r:id="rId4"/>
    <p:sldId id="272" r:id="rId5"/>
    <p:sldId id="276" r:id="rId6"/>
    <p:sldId id="274" r:id="rId7"/>
    <p:sldId id="275" r:id="rId8"/>
    <p:sldId id="277" r:id="rId9"/>
    <p:sldId id="264" r:id="rId10"/>
    <p:sldId id="257" r:id="rId11"/>
    <p:sldId id="258" r:id="rId12"/>
    <p:sldId id="259" r:id="rId13"/>
    <p:sldId id="260" r:id="rId14"/>
    <p:sldId id="261" r:id="rId15"/>
    <p:sldId id="262" r:id="rId16"/>
    <p:sldId id="279" r:id="rId17"/>
    <p:sldId id="263" r:id="rId18"/>
    <p:sldId id="27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9" d="100"/>
          <a:sy n="119" d="100"/>
        </p:scale>
        <p:origin x="137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216162A-5A0E-42E2-B6EE-69E3ED2D0457}" type="datetimeFigureOut">
              <a:rPr lang="en-GB" smtClean="0"/>
              <a:t>06/04/2022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3072510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6162A-5A0E-42E2-B6EE-69E3ED2D0457}" type="datetimeFigureOut">
              <a:rPr lang="en-GB" smtClean="0"/>
              <a:t>06/04/2022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91017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6162A-5A0E-42E2-B6EE-69E3ED2D0457}" type="datetimeFigureOut">
              <a:rPr lang="en-GB" smtClean="0"/>
              <a:t>06/04/2022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3790629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45" name="PlaceHolder 1"/>
          <p:cNvSpPr>
            <a:spLocks noGrp="1"/>
          </p:cNvSpPr>
          <p:nvPr>
            <p:ph type="title"/>
          </p:nvPr>
        </p:nvSpPr>
        <p:spPr>
          <a:xfrm>
            <a:off x="457172" y="273352"/>
            <a:ext cx="8229090" cy="1144682"/>
          </a:xfrm>
          <a:prstGeom prst="rect">
            <a:avLst/>
          </a:prstGeom>
        </p:spPr>
        <p:txBody>
          <a:bodyPr lIns="0" tIns="0" rIns="0" bIns="0" anchor="ctr"/>
          <a:lstStyle/>
          <a:p>
            <a:pPr algn="ctr"/>
            <a:endParaRPr lang="en-GB" sz="3991" b="0" strike="noStrike" spc="-1">
              <a:latin typeface="Arial"/>
            </a:endParaRPr>
          </a:p>
        </p:txBody>
      </p:sp>
      <p:sp>
        <p:nvSpPr>
          <p:cNvPr id="46" name="PlaceHolder 2"/>
          <p:cNvSpPr>
            <a:spLocks noGrp="1"/>
          </p:cNvSpPr>
          <p:nvPr>
            <p:ph type="subTitle"/>
          </p:nvPr>
        </p:nvSpPr>
        <p:spPr>
          <a:xfrm>
            <a:off x="457172" y="1604514"/>
            <a:ext cx="8229090" cy="3977158"/>
          </a:xfrm>
          <a:prstGeom prst="rect">
            <a:avLst/>
          </a:prstGeom>
        </p:spPr>
        <p:txBody>
          <a:bodyPr lIns="0" tIns="0" rIns="0" bIns="0" anchor="ctr"/>
          <a:lstStyle/>
          <a:p>
            <a:pPr algn="ctr"/>
            <a:endParaRPr lang="en-GB" sz="2903" b="0" strike="noStrike" spc="-1">
              <a:latin typeface="Arial"/>
            </a:endParaRPr>
          </a:p>
        </p:txBody>
      </p:sp>
    </p:spTree>
    <p:extLst>
      <p:ext uri="{BB962C8B-B14F-4D97-AF65-F5344CB8AC3E}">
        <p14:creationId xmlns:p14="http://schemas.microsoft.com/office/powerpoint/2010/main" val="2671376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216162A-5A0E-42E2-B6EE-69E3ED2D0457}" type="datetimeFigureOut">
              <a:rPr lang="en-GB" smtClean="0"/>
              <a:t>06/04/2022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1042830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16162A-5A0E-42E2-B6EE-69E3ED2D0457}" type="datetimeFigureOut">
              <a:rPr lang="en-GB" smtClean="0"/>
              <a:t>06/04/2022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3259656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216162A-5A0E-42E2-B6EE-69E3ED2D0457}" type="datetimeFigureOut">
              <a:rPr lang="en-GB" smtClean="0"/>
              <a:t>06/04/2022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130999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216162A-5A0E-42E2-B6EE-69E3ED2D0457}" type="datetimeFigureOut">
              <a:rPr lang="en-GB" smtClean="0"/>
              <a:t>06/04/2022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4169939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216162A-5A0E-42E2-B6EE-69E3ED2D0457}" type="datetimeFigureOut">
              <a:rPr lang="en-GB" smtClean="0"/>
              <a:t>06/04/2022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2575512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6162A-5A0E-42E2-B6EE-69E3ED2D0457}" type="datetimeFigureOut">
              <a:rPr lang="en-GB" smtClean="0"/>
              <a:t>06/04/2022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18817135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6162A-5A0E-42E2-B6EE-69E3ED2D0457}" type="datetimeFigureOut">
              <a:rPr lang="en-GB" smtClean="0"/>
              <a:t>06/04/2022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161545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16162A-5A0E-42E2-B6EE-69E3ED2D0457}" type="datetimeFigureOut">
              <a:rPr lang="en-GB" smtClean="0"/>
              <a:t>06/04/2022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87F527-D5A9-4514-A5A0-55068529DF8D}" type="slidenum">
              <a:rPr lang="en-GB" smtClean="0"/>
              <a:t>‹#›</a:t>
            </a:fld>
            <a:endParaRPr lang="en-GB"/>
          </a:p>
        </p:txBody>
      </p:sp>
    </p:spTree>
    <p:extLst>
      <p:ext uri="{BB962C8B-B14F-4D97-AF65-F5344CB8AC3E}">
        <p14:creationId xmlns:p14="http://schemas.microsoft.com/office/powerpoint/2010/main" val="4259589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6162A-5A0E-42E2-B6EE-69E3ED2D0457}" type="datetimeFigureOut">
              <a:rPr lang="en-GB" smtClean="0"/>
              <a:t>06/04/2022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87F527-D5A9-4514-A5A0-55068529DF8D}" type="slidenum">
              <a:rPr lang="en-GB" smtClean="0"/>
              <a:t>‹#›</a:t>
            </a:fld>
            <a:endParaRPr lang="en-GB"/>
          </a:p>
        </p:txBody>
      </p:sp>
    </p:spTree>
    <p:extLst>
      <p:ext uri="{BB962C8B-B14F-4D97-AF65-F5344CB8AC3E}">
        <p14:creationId xmlns:p14="http://schemas.microsoft.com/office/powerpoint/2010/main" val="1796620577"/>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Virtual currency seizure</a:t>
            </a:r>
          </a:p>
        </p:txBody>
      </p:sp>
      <p:sp>
        <p:nvSpPr>
          <p:cNvPr id="3" name="Subtitle 2"/>
          <p:cNvSpPr>
            <a:spLocks noGrp="1"/>
          </p:cNvSpPr>
          <p:nvPr>
            <p:ph type="subTitle" idx="1"/>
          </p:nvPr>
        </p:nvSpPr>
        <p:spPr>
          <a:xfrm>
            <a:off x="395536" y="3886200"/>
            <a:ext cx="8352928" cy="1752600"/>
          </a:xfrm>
        </p:spPr>
        <p:txBody>
          <a:bodyPr>
            <a:normAutofit/>
          </a:bodyPr>
          <a:lstStyle/>
          <a:p>
            <a:pPr algn="just"/>
            <a:r>
              <a:rPr lang="en-GB" sz="2400" dirty="0">
                <a:solidFill>
                  <a:schemeClr val="tx1"/>
                </a:solidFill>
              </a:rPr>
              <a:t>This is a guidance document designed to be as brief as possible. It does not cover every aspect or possible consideration. Please bear this in mind and seek further assistance where necessary.</a:t>
            </a:r>
          </a:p>
        </p:txBody>
      </p:sp>
    </p:spTree>
    <p:extLst>
      <p:ext uri="{BB962C8B-B14F-4D97-AF65-F5344CB8AC3E}">
        <p14:creationId xmlns:p14="http://schemas.microsoft.com/office/powerpoint/2010/main" val="1285272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563888" y="260648"/>
            <a:ext cx="172819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Is asset at risk of dispersal?</a:t>
            </a:r>
          </a:p>
        </p:txBody>
      </p:sp>
      <p:sp>
        <p:nvSpPr>
          <p:cNvPr id="5" name="Rounded Rectangle 4"/>
          <p:cNvSpPr/>
          <p:nvPr/>
        </p:nvSpPr>
        <p:spPr>
          <a:xfrm>
            <a:off x="465432" y="1409328"/>
            <a:ext cx="2016224" cy="7955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Document reasons why risk is present</a:t>
            </a:r>
          </a:p>
        </p:txBody>
      </p:sp>
      <p:sp>
        <p:nvSpPr>
          <p:cNvPr id="6" name="Rounded Rectangle 5"/>
          <p:cNvSpPr/>
          <p:nvPr/>
        </p:nvSpPr>
        <p:spPr>
          <a:xfrm>
            <a:off x="179511" y="3940821"/>
            <a:ext cx="2867649" cy="1339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Does the asset need to be transferred into police custody? What legislative power is required to do this?</a:t>
            </a:r>
          </a:p>
        </p:txBody>
      </p:sp>
      <p:sp>
        <p:nvSpPr>
          <p:cNvPr id="7" name="Rounded Rectangle 6"/>
          <p:cNvSpPr/>
          <p:nvPr/>
        </p:nvSpPr>
        <p:spPr>
          <a:xfrm>
            <a:off x="5331544" y="1807095"/>
            <a:ext cx="2816950" cy="168306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Document rationale, current value in fiat and number of tokens, class of asset, transaction history and addresses related to assets</a:t>
            </a:r>
          </a:p>
        </p:txBody>
      </p:sp>
      <p:sp>
        <p:nvSpPr>
          <p:cNvPr id="8" name="Rounded Rectangle 7"/>
          <p:cNvSpPr/>
          <p:nvPr/>
        </p:nvSpPr>
        <p:spPr>
          <a:xfrm>
            <a:off x="5484198" y="3835896"/>
            <a:ext cx="2664296" cy="10584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If privacy related token look to export private view key to facilitate the above</a:t>
            </a:r>
          </a:p>
        </p:txBody>
      </p:sp>
      <p:sp>
        <p:nvSpPr>
          <p:cNvPr id="9" name="TextBox 8"/>
          <p:cNvSpPr txBox="1"/>
          <p:nvPr/>
        </p:nvSpPr>
        <p:spPr>
          <a:xfrm>
            <a:off x="1259632" y="436022"/>
            <a:ext cx="648072" cy="369332"/>
          </a:xfrm>
          <a:prstGeom prst="rect">
            <a:avLst/>
          </a:prstGeom>
          <a:noFill/>
        </p:spPr>
        <p:txBody>
          <a:bodyPr wrap="square" rtlCol="0">
            <a:spAutoFit/>
          </a:bodyPr>
          <a:lstStyle/>
          <a:p>
            <a:r>
              <a:rPr lang="en-GB" dirty="0"/>
              <a:t>YES</a:t>
            </a:r>
          </a:p>
        </p:txBody>
      </p:sp>
      <p:cxnSp>
        <p:nvCxnSpPr>
          <p:cNvPr id="11" name="Straight Arrow Connector 10"/>
          <p:cNvCxnSpPr/>
          <p:nvPr/>
        </p:nvCxnSpPr>
        <p:spPr>
          <a:xfrm flipH="1">
            <a:off x="2015716" y="620688"/>
            <a:ext cx="144016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475656" y="805354"/>
            <a:ext cx="0" cy="4789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1471433" y="3490156"/>
            <a:ext cx="4223"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562079" y="436022"/>
            <a:ext cx="612068" cy="369332"/>
          </a:xfrm>
          <a:prstGeom prst="rect">
            <a:avLst/>
          </a:prstGeom>
          <a:noFill/>
        </p:spPr>
        <p:txBody>
          <a:bodyPr wrap="square" rtlCol="0">
            <a:spAutoFit/>
          </a:bodyPr>
          <a:lstStyle/>
          <a:p>
            <a:r>
              <a:rPr lang="en-GB" dirty="0"/>
              <a:t>NO</a:t>
            </a:r>
          </a:p>
        </p:txBody>
      </p:sp>
      <p:cxnSp>
        <p:nvCxnSpPr>
          <p:cNvPr id="20" name="Straight Arrow Connector 19"/>
          <p:cNvCxnSpPr/>
          <p:nvPr/>
        </p:nvCxnSpPr>
        <p:spPr>
          <a:xfrm>
            <a:off x="5331544" y="620688"/>
            <a:ext cx="108012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6804248" y="856856"/>
            <a:ext cx="12098" cy="8548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6868113" y="3490156"/>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Rounded Rectangle 24"/>
          <p:cNvSpPr/>
          <p:nvPr/>
        </p:nvSpPr>
        <p:spPr>
          <a:xfrm>
            <a:off x="679345" y="5721494"/>
            <a:ext cx="158417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Move to seizure work flow</a:t>
            </a:r>
          </a:p>
        </p:txBody>
      </p:sp>
      <p:sp>
        <p:nvSpPr>
          <p:cNvPr id="26" name="Rounded Rectangle 25"/>
          <p:cNvSpPr/>
          <p:nvPr/>
        </p:nvSpPr>
        <p:spPr>
          <a:xfrm>
            <a:off x="5508394" y="5470718"/>
            <a:ext cx="2664296"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Complete a statement re above and inform Financial Investigators</a:t>
            </a:r>
          </a:p>
        </p:txBody>
      </p:sp>
      <p:cxnSp>
        <p:nvCxnSpPr>
          <p:cNvPr id="28" name="Straight Arrow Connector 27"/>
          <p:cNvCxnSpPr/>
          <p:nvPr/>
        </p:nvCxnSpPr>
        <p:spPr>
          <a:xfrm>
            <a:off x="6840542" y="5020942"/>
            <a:ext cx="0" cy="4191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1471433" y="5206928"/>
            <a:ext cx="0" cy="4662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343299" y="2494639"/>
            <a:ext cx="237626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Identify storage mechanism for asset</a:t>
            </a:r>
          </a:p>
        </p:txBody>
      </p:sp>
      <p:cxnSp>
        <p:nvCxnSpPr>
          <p:cNvPr id="34" name="Straight Arrow Connector 33"/>
          <p:cNvCxnSpPr>
            <a:stCxn id="5" idx="2"/>
          </p:cNvCxnSpPr>
          <p:nvPr/>
        </p:nvCxnSpPr>
        <p:spPr>
          <a:xfrm>
            <a:off x="1473544" y="2204864"/>
            <a:ext cx="2112"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9841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875996" y="0"/>
            <a:ext cx="2704116" cy="692696"/>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Seizure at scene of physical entity containing keys to cryptocurrency assets.</a:t>
            </a:r>
          </a:p>
        </p:txBody>
      </p:sp>
      <p:sp>
        <p:nvSpPr>
          <p:cNvPr id="5" name="Rounded Rectangle 4"/>
          <p:cNvSpPr/>
          <p:nvPr/>
        </p:nvSpPr>
        <p:spPr>
          <a:xfrm>
            <a:off x="2948004" y="692696"/>
            <a:ext cx="2448272"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 Seize the medium containing the private key/recovery seed. This can be paper wallets, hardware wallets, written records of recovery seeds etc.</a:t>
            </a:r>
          </a:p>
        </p:txBody>
      </p:sp>
      <p:sp>
        <p:nvSpPr>
          <p:cNvPr id="7" name="Rounded Rectangle 6"/>
          <p:cNvSpPr/>
          <p:nvPr/>
        </p:nvSpPr>
        <p:spPr>
          <a:xfrm>
            <a:off x="2948004" y="2204864"/>
            <a:ext cx="2448272"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2. Seize the passwords/codes related to wallets. Consider any 2FA devices which might be required</a:t>
            </a:r>
          </a:p>
        </p:txBody>
      </p:sp>
      <p:sp>
        <p:nvSpPr>
          <p:cNvPr id="8" name="Rounded Rectangle 7"/>
          <p:cNvSpPr/>
          <p:nvPr/>
        </p:nvSpPr>
        <p:spPr>
          <a:xfrm>
            <a:off x="2649120" y="3212976"/>
            <a:ext cx="3190056"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3. If any public keys/asset addresses are visible check for values on a block explorer. Record these and any transaction history displayed.</a:t>
            </a:r>
          </a:p>
        </p:txBody>
      </p:sp>
      <p:sp>
        <p:nvSpPr>
          <p:cNvPr id="9" name="Rounded Rectangle 8"/>
          <p:cNvSpPr/>
          <p:nvPr/>
        </p:nvSpPr>
        <p:spPr>
          <a:xfrm>
            <a:off x="1907704" y="4293096"/>
            <a:ext cx="4680520"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GB" sz="1400" dirty="0"/>
              <a:t>4. When placing passwords/codes, paper wallets and private keys/recovery seeds in exhibit bags ensure they have been placed in an envelope first. This envelope should be sealed at this point. </a:t>
            </a:r>
          </a:p>
        </p:txBody>
      </p:sp>
      <p:sp>
        <p:nvSpPr>
          <p:cNvPr id="10" name="Rounded Rectangle 9"/>
          <p:cNvSpPr/>
          <p:nvPr/>
        </p:nvSpPr>
        <p:spPr>
          <a:xfrm>
            <a:off x="2649120" y="5517232"/>
            <a:ext cx="3190056" cy="7020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5.Exhibits should be brought to a safe place such as a virtual currency safe at a secure location as soon as possible.</a:t>
            </a:r>
          </a:p>
        </p:txBody>
      </p:sp>
      <p:sp>
        <p:nvSpPr>
          <p:cNvPr id="11" name="Rounded Rectangle 10"/>
          <p:cNvSpPr/>
          <p:nvPr/>
        </p:nvSpPr>
        <p:spPr>
          <a:xfrm>
            <a:off x="2830667" y="6309320"/>
            <a:ext cx="2830016" cy="4537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Inform Financial Investigators of seizure </a:t>
            </a:r>
          </a:p>
        </p:txBody>
      </p:sp>
    </p:spTree>
    <p:extLst>
      <p:ext uri="{BB962C8B-B14F-4D97-AF65-F5344CB8AC3E}">
        <p14:creationId xmlns:p14="http://schemas.microsoft.com/office/powerpoint/2010/main" val="2669601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762028" y="44624"/>
            <a:ext cx="3384376" cy="432047"/>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Seizure at a scene from desktop/laptop wallet</a:t>
            </a:r>
          </a:p>
        </p:txBody>
      </p:sp>
      <p:sp>
        <p:nvSpPr>
          <p:cNvPr id="5" name="Rounded Rectangle 4"/>
          <p:cNvSpPr/>
          <p:nvPr/>
        </p:nvSpPr>
        <p:spPr>
          <a:xfrm>
            <a:off x="79949" y="198681"/>
            <a:ext cx="2592288" cy="7493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 Ensure an audit trail of process is documented in some fashion</a:t>
            </a:r>
          </a:p>
        </p:txBody>
      </p:sp>
      <p:sp>
        <p:nvSpPr>
          <p:cNvPr id="6" name="Rounded Rectangle 5"/>
          <p:cNvSpPr/>
          <p:nvPr/>
        </p:nvSpPr>
        <p:spPr>
          <a:xfrm>
            <a:off x="51794" y="1239385"/>
            <a:ext cx="2691851" cy="6988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2. Identify force device to be used to create receive address for asset. </a:t>
            </a:r>
          </a:p>
        </p:txBody>
      </p:sp>
      <p:sp>
        <p:nvSpPr>
          <p:cNvPr id="7" name="Rounded Rectangle 6"/>
          <p:cNvSpPr/>
          <p:nvPr/>
        </p:nvSpPr>
        <p:spPr>
          <a:xfrm>
            <a:off x="79949" y="2480677"/>
            <a:ext cx="2613913" cy="4442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3. Identify what wallet is required to store asset</a:t>
            </a:r>
          </a:p>
        </p:txBody>
      </p:sp>
      <p:sp>
        <p:nvSpPr>
          <p:cNvPr id="8" name="Rounded Rectangle 7"/>
          <p:cNvSpPr/>
          <p:nvPr/>
        </p:nvSpPr>
        <p:spPr>
          <a:xfrm>
            <a:off x="79949" y="3212976"/>
            <a:ext cx="2613913" cy="89571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4. Go through process of setting receive address for asset, where possible this should be cold storage based</a:t>
            </a:r>
            <a:r>
              <a:rPr lang="en-GB" sz="1400" dirty="0">
                <a:solidFill>
                  <a:srgbClr val="FF0000"/>
                </a:solidFill>
              </a:rPr>
              <a:t>*</a:t>
            </a:r>
          </a:p>
        </p:txBody>
      </p:sp>
      <p:sp>
        <p:nvSpPr>
          <p:cNvPr id="9" name="Rounded Rectangle 8"/>
          <p:cNvSpPr/>
          <p:nvPr/>
        </p:nvSpPr>
        <p:spPr>
          <a:xfrm>
            <a:off x="79949" y="4394522"/>
            <a:ext cx="2592287" cy="6096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5. Copy the receive address into a .txt file and save to USB</a:t>
            </a:r>
          </a:p>
        </p:txBody>
      </p:sp>
      <p:sp>
        <p:nvSpPr>
          <p:cNvPr id="10" name="Rounded Rectangle 9"/>
          <p:cNvSpPr/>
          <p:nvPr/>
        </p:nvSpPr>
        <p:spPr>
          <a:xfrm>
            <a:off x="79950" y="5301208"/>
            <a:ext cx="2592286" cy="6945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6. Identify device for transferring asset into police storage</a:t>
            </a:r>
          </a:p>
        </p:txBody>
      </p:sp>
      <p:sp>
        <p:nvSpPr>
          <p:cNvPr id="11" name="Rounded Rectangle 10"/>
          <p:cNvSpPr/>
          <p:nvPr/>
        </p:nvSpPr>
        <p:spPr>
          <a:xfrm>
            <a:off x="3059832" y="705934"/>
            <a:ext cx="2592288" cy="9228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7. Connect USB to the device and navigate to relevant application holding suspect assets</a:t>
            </a:r>
          </a:p>
        </p:txBody>
      </p:sp>
      <p:sp>
        <p:nvSpPr>
          <p:cNvPr id="12" name="Rounded Rectangle 11"/>
          <p:cNvSpPr/>
          <p:nvPr/>
        </p:nvSpPr>
        <p:spPr>
          <a:xfrm>
            <a:off x="3059833" y="1938265"/>
            <a:ext cx="2592288" cy="56995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8. Navigate through application to send function</a:t>
            </a:r>
          </a:p>
        </p:txBody>
      </p:sp>
      <p:sp>
        <p:nvSpPr>
          <p:cNvPr id="13" name="Rounded Rectangle 12"/>
          <p:cNvSpPr/>
          <p:nvPr/>
        </p:nvSpPr>
        <p:spPr>
          <a:xfrm>
            <a:off x="3050056" y="2863588"/>
            <a:ext cx="2602059" cy="11756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9. Identify if transaction fees are automatically set, if so record this and use the feature. If not check open source sites for transaction fee settings</a:t>
            </a:r>
          </a:p>
        </p:txBody>
      </p:sp>
      <p:sp>
        <p:nvSpPr>
          <p:cNvPr id="14" name="Rounded Rectangle 13"/>
          <p:cNvSpPr/>
          <p:nvPr/>
        </p:nvSpPr>
        <p:spPr>
          <a:xfrm>
            <a:off x="3059832" y="4255289"/>
            <a:ext cx="2602059" cy="8959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10. Open .txt on USB and copy receive address, paste this into the relevant field in the application</a:t>
            </a:r>
          </a:p>
        </p:txBody>
      </p:sp>
      <p:sp>
        <p:nvSpPr>
          <p:cNvPr id="15" name="Rounded Rectangle 14"/>
          <p:cNvSpPr/>
          <p:nvPr/>
        </p:nvSpPr>
        <p:spPr>
          <a:xfrm>
            <a:off x="3050060" y="5438789"/>
            <a:ext cx="2602059" cy="12691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11. If possible use feature to send all funds, if not available minus the transaction fee from total asset value and set the remaining figure as that to be sent </a:t>
            </a:r>
          </a:p>
        </p:txBody>
      </p:sp>
      <p:sp>
        <p:nvSpPr>
          <p:cNvPr id="16" name="Rounded Rectangle 15"/>
          <p:cNvSpPr/>
          <p:nvPr/>
        </p:nvSpPr>
        <p:spPr>
          <a:xfrm>
            <a:off x="6228184" y="198681"/>
            <a:ext cx="2520280" cy="6380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12. Check receive address and send figure is accurate before clicking send</a:t>
            </a:r>
          </a:p>
        </p:txBody>
      </p:sp>
      <p:cxnSp>
        <p:nvCxnSpPr>
          <p:cNvPr id="21" name="Straight Arrow Connector 20"/>
          <p:cNvCxnSpPr/>
          <p:nvPr/>
        </p:nvCxnSpPr>
        <p:spPr>
          <a:xfrm>
            <a:off x="1313524" y="1012856"/>
            <a:ext cx="0" cy="19455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1309657" y="2010156"/>
            <a:ext cx="3867" cy="4467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1309657" y="2970649"/>
            <a:ext cx="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1309657" y="4108690"/>
            <a:ext cx="0" cy="2544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1309657" y="5004153"/>
            <a:ext cx="0" cy="2880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4362159" y="1644017"/>
            <a:ext cx="2" cy="2942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4360858" y="2542033"/>
            <a:ext cx="3" cy="3215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4351086" y="4039265"/>
            <a:ext cx="1"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Rounded Rectangle 37"/>
          <p:cNvSpPr/>
          <p:nvPr/>
        </p:nvSpPr>
        <p:spPr>
          <a:xfrm>
            <a:off x="6228184" y="1136814"/>
            <a:ext cx="2520280" cy="7080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13.Copy transaction ID and send confirmation. Save to the .txt on USB</a:t>
            </a:r>
          </a:p>
        </p:txBody>
      </p:sp>
      <p:cxnSp>
        <p:nvCxnSpPr>
          <p:cNvPr id="70" name="Straight Arrow Connector 69"/>
          <p:cNvCxnSpPr>
            <a:stCxn id="14" idx="2"/>
          </p:cNvCxnSpPr>
          <p:nvPr/>
        </p:nvCxnSpPr>
        <p:spPr>
          <a:xfrm flipH="1">
            <a:off x="4360858" y="5151190"/>
            <a:ext cx="4" cy="2624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16" idx="2"/>
            <a:endCxn id="38" idx="0"/>
          </p:cNvCxnSpPr>
          <p:nvPr/>
        </p:nvCxnSpPr>
        <p:spPr>
          <a:xfrm>
            <a:off x="7488324" y="836712"/>
            <a:ext cx="0" cy="3001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3" name="Rounded Rectangle 72"/>
          <p:cNvSpPr/>
          <p:nvPr/>
        </p:nvSpPr>
        <p:spPr>
          <a:xfrm>
            <a:off x="6228184" y="2175489"/>
            <a:ext cx="2520280" cy="6880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14.Use block explorer and navigate to transaction ID. Monitor progress   </a:t>
            </a:r>
          </a:p>
        </p:txBody>
      </p:sp>
      <p:cxnSp>
        <p:nvCxnSpPr>
          <p:cNvPr id="75" name="Straight Arrow Connector 74"/>
          <p:cNvCxnSpPr>
            <a:stCxn id="38" idx="2"/>
            <a:endCxn id="73" idx="0"/>
          </p:cNvCxnSpPr>
          <p:nvPr/>
        </p:nvCxnSpPr>
        <p:spPr>
          <a:xfrm>
            <a:off x="7488324" y="1844824"/>
            <a:ext cx="0" cy="3306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7" name="Rounded Rectangle 76"/>
          <p:cNvSpPr/>
          <p:nvPr/>
        </p:nvSpPr>
        <p:spPr>
          <a:xfrm>
            <a:off x="6228184" y="3231879"/>
            <a:ext cx="2520280" cy="6822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15. Document the suspects address and transaction history from application</a:t>
            </a:r>
          </a:p>
        </p:txBody>
      </p:sp>
      <p:cxnSp>
        <p:nvCxnSpPr>
          <p:cNvPr id="80" name="Straight Arrow Connector 79"/>
          <p:cNvCxnSpPr>
            <a:stCxn id="73" idx="2"/>
            <a:endCxn id="77" idx="0"/>
          </p:cNvCxnSpPr>
          <p:nvPr/>
        </p:nvCxnSpPr>
        <p:spPr>
          <a:xfrm>
            <a:off x="7488324" y="2863588"/>
            <a:ext cx="0" cy="3682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1" name="Rounded Rectangle 80"/>
          <p:cNvSpPr/>
          <p:nvPr/>
        </p:nvSpPr>
        <p:spPr>
          <a:xfrm>
            <a:off x="5940152" y="5517232"/>
            <a:ext cx="3024336" cy="12947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b="1" dirty="0">
                <a:solidFill>
                  <a:srgbClr val="FFFF00"/>
                </a:solidFill>
              </a:rPr>
              <a:t>17. Update Financial Investigators asap with full circumstances. There is a time limit of 48 hours to get the authority for further detention of the asset. It is really important to let FI’s know asap</a:t>
            </a:r>
          </a:p>
        </p:txBody>
      </p:sp>
      <p:cxnSp>
        <p:nvCxnSpPr>
          <p:cNvPr id="83" name="Straight Arrow Connector 82"/>
          <p:cNvCxnSpPr>
            <a:stCxn id="77" idx="2"/>
            <a:endCxn id="81" idx="0"/>
          </p:cNvCxnSpPr>
          <p:nvPr/>
        </p:nvCxnSpPr>
        <p:spPr>
          <a:xfrm flipH="1">
            <a:off x="7452320" y="3914153"/>
            <a:ext cx="36004" cy="16030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5" name="Rounded Rectangle 84"/>
          <p:cNvSpPr/>
          <p:nvPr/>
        </p:nvSpPr>
        <p:spPr>
          <a:xfrm>
            <a:off x="6228184" y="4320380"/>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16. Take material generated, including the details for police wallet to  virtual currency safe at HQ</a:t>
            </a:r>
          </a:p>
        </p:txBody>
      </p:sp>
    </p:spTree>
    <p:extLst>
      <p:ext uri="{BB962C8B-B14F-4D97-AF65-F5344CB8AC3E}">
        <p14:creationId xmlns:p14="http://schemas.microsoft.com/office/powerpoint/2010/main" val="1079093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998010" y="188640"/>
            <a:ext cx="3024336" cy="576064"/>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Seizure at a scene from mobile phone/tablet</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445344"/>
            <a:ext cx="2616200" cy="811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2420888"/>
            <a:ext cx="2640013" cy="585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03" y="3140968"/>
            <a:ext cx="2640013" cy="1011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ounded Rectangle 6"/>
          <p:cNvSpPr/>
          <p:nvPr/>
        </p:nvSpPr>
        <p:spPr>
          <a:xfrm>
            <a:off x="115648" y="4221406"/>
            <a:ext cx="2616201"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5. Open QR code display for receive address</a:t>
            </a:r>
          </a:p>
        </p:txBody>
      </p:sp>
      <p:sp>
        <p:nvSpPr>
          <p:cNvPr id="8" name="Rounded Rectangle 7"/>
          <p:cNvSpPr/>
          <p:nvPr/>
        </p:nvSpPr>
        <p:spPr>
          <a:xfrm>
            <a:off x="95750" y="4869160"/>
            <a:ext cx="2631869"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6. Open relevant app on suspects device, record receive address and transaction history for asset</a:t>
            </a:r>
          </a:p>
        </p:txBody>
      </p:sp>
      <p:sp>
        <p:nvSpPr>
          <p:cNvPr id="9" name="Rounded Rectangle 8"/>
          <p:cNvSpPr/>
          <p:nvPr/>
        </p:nvSpPr>
        <p:spPr>
          <a:xfrm>
            <a:off x="2981955" y="980729"/>
            <a:ext cx="3030206"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7. </a:t>
            </a:r>
            <a:r>
              <a:rPr lang="en-US" sz="1400" dirty="0"/>
              <a:t>Identify if transaction fees are automatically set, if so record this and use the feature. If not check open source sites for transaction fee settings</a:t>
            </a:r>
          </a:p>
        </p:txBody>
      </p:sp>
      <p:sp>
        <p:nvSpPr>
          <p:cNvPr id="10" name="Rounded Rectangle 9"/>
          <p:cNvSpPr/>
          <p:nvPr/>
        </p:nvSpPr>
        <p:spPr>
          <a:xfrm>
            <a:off x="2981955" y="2195140"/>
            <a:ext cx="3030206" cy="5857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8. On suspect device navigate to the send function within relevant app.</a:t>
            </a:r>
          </a:p>
        </p:txBody>
      </p:sp>
      <p:sp>
        <p:nvSpPr>
          <p:cNvPr id="11" name="Rounded Rectangle 10"/>
          <p:cNvSpPr/>
          <p:nvPr/>
        </p:nvSpPr>
        <p:spPr>
          <a:xfrm>
            <a:off x="2981955" y="3000077"/>
            <a:ext cx="3039621"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9. If possible use feature to send all funds, if not available minus the transaction fee from total asset value and set the remaining figure as that to be sent </a:t>
            </a:r>
          </a:p>
        </p:txBody>
      </p:sp>
      <p:sp>
        <p:nvSpPr>
          <p:cNvPr id="12" name="Rounded Rectangle 11"/>
          <p:cNvSpPr/>
          <p:nvPr/>
        </p:nvSpPr>
        <p:spPr>
          <a:xfrm>
            <a:off x="2998010" y="4331778"/>
            <a:ext cx="3023566" cy="5373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10. Find option to scan QR code within relevant app</a:t>
            </a:r>
          </a:p>
        </p:txBody>
      </p:sp>
      <p:sp>
        <p:nvSpPr>
          <p:cNvPr id="13" name="Rounded Rectangle 12"/>
          <p:cNvSpPr/>
          <p:nvPr/>
        </p:nvSpPr>
        <p:spPr>
          <a:xfrm>
            <a:off x="2972540" y="5013176"/>
            <a:ext cx="3039621"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11. Point camera at the receive address QR code created in point 4</a:t>
            </a:r>
          </a:p>
        </p:txBody>
      </p:sp>
      <p:sp>
        <p:nvSpPr>
          <p:cNvPr id="14" name="Rounded Rectangle 13"/>
          <p:cNvSpPr/>
          <p:nvPr/>
        </p:nvSpPr>
        <p:spPr>
          <a:xfrm>
            <a:off x="2972540" y="5767497"/>
            <a:ext cx="3049036" cy="7703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12. Once app on suspect device has recognised receive address, check that the transaction is configured correctly</a:t>
            </a:r>
          </a:p>
        </p:txBody>
      </p:sp>
      <p:sp>
        <p:nvSpPr>
          <p:cNvPr id="15" name="Rounded Rectangle 14"/>
          <p:cNvSpPr/>
          <p:nvPr/>
        </p:nvSpPr>
        <p:spPr>
          <a:xfrm>
            <a:off x="6300192" y="476672"/>
            <a:ext cx="2494732" cy="7020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13. Click to confirm transaction. Enter any password required </a:t>
            </a:r>
          </a:p>
        </p:txBody>
      </p:sp>
      <p:sp>
        <p:nvSpPr>
          <p:cNvPr id="16" name="Rounded Rectangle 15"/>
          <p:cNvSpPr/>
          <p:nvPr/>
        </p:nvSpPr>
        <p:spPr>
          <a:xfrm>
            <a:off x="6300192" y="1444834"/>
            <a:ext cx="2494732"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14. Record transaction ID</a:t>
            </a:r>
          </a:p>
        </p:txBody>
      </p:sp>
      <p:sp>
        <p:nvSpPr>
          <p:cNvPr id="26" name="Rounded Rectangle 25"/>
          <p:cNvSpPr/>
          <p:nvPr/>
        </p:nvSpPr>
        <p:spPr>
          <a:xfrm>
            <a:off x="6300191" y="2075133"/>
            <a:ext cx="2494733" cy="68809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15.Use block explorer and navigate to transaction ID. Monitor progress   </a:t>
            </a:r>
          </a:p>
        </p:txBody>
      </p:sp>
      <p:sp>
        <p:nvSpPr>
          <p:cNvPr id="28" name="Rounded Rectangle 27"/>
          <p:cNvSpPr/>
          <p:nvPr/>
        </p:nvSpPr>
        <p:spPr>
          <a:xfrm>
            <a:off x="6274645" y="3006675"/>
            <a:ext cx="252028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16. Take material generated, including the details for police wallet to  virtual currency safe at HQ</a:t>
            </a:r>
          </a:p>
        </p:txBody>
      </p:sp>
      <p:sp>
        <p:nvSpPr>
          <p:cNvPr id="30" name="Rounded Rectangle 29"/>
          <p:cNvSpPr/>
          <p:nvPr/>
        </p:nvSpPr>
        <p:spPr>
          <a:xfrm>
            <a:off x="6156176" y="4152204"/>
            <a:ext cx="2880320" cy="12210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GB" sz="1300" b="1" dirty="0">
                <a:solidFill>
                  <a:srgbClr val="FFFF00"/>
                </a:solidFill>
              </a:rPr>
              <a:t>17. Update Financial Investigators asap with full circumstances. There is a time limit of 48 hours to get the authority for further detention of the asset. It is really important to let FI’s know asap</a:t>
            </a:r>
          </a:p>
        </p:txBody>
      </p:sp>
      <p:sp>
        <p:nvSpPr>
          <p:cNvPr id="31" name="Rounded Rectangle 30"/>
          <p:cNvSpPr/>
          <p:nvPr/>
        </p:nvSpPr>
        <p:spPr>
          <a:xfrm>
            <a:off x="107503" y="1496260"/>
            <a:ext cx="2616201" cy="6988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2. Identify force device to be used to create receive address for asset. </a:t>
            </a:r>
          </a:p>
        </p:txBody>
      </p:sp>
    </p:spTree>
    <p:extLst>
      <p:ext uri="{BB962C8B-B14F-4D97-AF65-F5344CB8AC3E}">
        <p14:creationId xmlns:p14="http://schemas.microsoft.com/office/powerpoint/2010/main" val="2578971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789589" y="183316"/>
            <a:ext cx="3734230" cy="576064"/>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Seizure at a scene from paper wallet or private key/recovery seed</a:t>
            </a:r>
          </a:p>
        </p:txBody>
      </p:sp>
      <p:sp>
        <p:nvSpPr>
          <p:cNvPr id="8" name="Rounded Rectangle 7"/>
          <p:cNvSpPr/>
          <p:nvPr/>
        </p:nvSpPr>
        <p:spPr>
          <a:xfrm>
            <a:off x="197301" y="988912"/>
            <a:ext cx="2592288" cy="7493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 Ensure an audit trail of process is documented in some fashion</a:t>
            </a:r>
          </a:p>
        </p:txBody>
      </p:sp>
      <p:sp>
        <p:nvSpPr>
          <p:cNvPr id="9" name="Rounded Rectangle 8"/>
          <p:cNvSpPr/>
          <p:nvPr/>
        </p:nvSpPr>
        <p:spPr>
          <a:xfrm>
            <a:off x="197301" y="1978549"/>
            <a:ext cx="2592288" cy="6582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2. Identify force device to be used to create receive address for asset. </a:t>
            </a:r>
          </a:p>
        </p:txBody>
      </p:sp>
      <p:sp>
        <p:nvSpPr>
          <p:cNvPr id="10" name="Rounded Rectangle 9"/>
          <p:cNvSpPr/>
          <p:nvPr/>
        </p:nvSpPr>
        <p:spPr>
          <a:xfrm>
            <a:off x="197301" y="2906893"/>
            <a:ext cx="2613913" cy="4442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3. Identify what wallet is required to store asset</a:t>
            </a:r>
          </a:p>
        </p:txBody>
      </p:sp>
      <p:sp>
        <p:nvSpPr>
          <p:cNvPr id="5" name="Rounded Rectangle 4"/>
          <p:cNvSpPr/>
          <p:nvPr/>
        </p:nvSpPr>
        <p:spPr>
          <a:xfrm>
            <a:off x="197302" y="5733256"/>
            <a:ext cx="2613913"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6. Navigate through wallet on force device to function: “</a:t>
            </a:r>
            <a:r>
              <a:rPr lang="en-GB" sz="1400" i="1" dirty="0"/>
              <a:t>sweep private key/restore account”</a:t>
            </a:r>
          </a:p>
        </p:txBody>
      </p:sp>
      <p:sp>
        <p:nvSpPr>
          <p:cNvPr id="7" name="Rounded Rectangle 6"/>
          <p:cNvSpPr/>
          <p:nvPr/>
        </p:nvSpPr>
        <p:spPr>
          <a:xfrm>
            <a:off x="3108532" y="1000671"/>
            <a:ext cx="3096344" cy="15093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7. Follow the instructions within the “</a:t>
            </a:r>
            <a:r>
              <a:rPr lang="en-GB" sz="1400" i="1" dirty="0"/>
              <a:t>sweep private key/restore account” </a:t>
            </a:r>
            <a:r>
              <a:rPr lang="en-GB" sz="1400" dirty="0"/>
              <a:t>function. This ordinarily involves entering the private key or recovery seed. It is also possible to scan QR codes. Sweeping a wallet will incur minor transaction fees</a:t>
            </a:r>
          </a:p>
        </p:txBody>
      </p:sp>
      <p:sp>
        <p:nvSpPr>
          <p:cNvPr id="11" name="Rounded Rectangle 10"/>
          <p:cNvSpPr/>
          <p:nvPr/>
        </p:nvSpPr>
        <p:spPr>
          <a:xfrm>
            <a:off x="197301" y="3572440"/>
            <a:ext cx="2613913" cy="7200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4. Take possession of the suspects paper wallet or private key/recover seed</a:t>
            </a:r>
          </a:p>
        </p:txBody>
      </p:sp>
      <p:sp>
        <p:nvSpPr>
          <p:cNvPr id="12" name="Rounded Rectangle 11"/>
          <p:cNvSpPr/>
          <p:nvPr/>
        </p:nvSpPr>
        <p:spPr>
          <a:xfrm>
            <a:off x="3108533" y="2703089"/>
            <a:ext cx="3096343"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8. Check balance within the wallet has been updated </a:t>
            </a:r>
          </a:p>
        </p:txBody>
      </p:sp>
      <p:sp>
        <p:nvSpPr>
          <p:cNvPr id="13" name="Rounded Rectangle 12"/>
          <p:cNvSpPr/>
          <p:nvPr/>
        </p:nvSpPr>
        <p:spPr>
          <a:xfrm>
            <a:off x="197301" y="4519288"/>
            <a:ext cx="2613914" cy="9721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5. If public key / VC address is visible, enter this into a block explorer to identify funds held on address. </a:t>
            </a:r>
          </a:p>
        </p:txBody>
      </p:sp>
      <p:sp>
        <p:nvSpPr>
          <p:cNvPr id="14" name="Rounded Rectangle 13"/>
          <p:cNvSpPr/>
          <p:nvPr/>
        </p:nvSpPr>
        <p:spPr>
          <a:xfrm>
            <a:off x="3108533" y="3572440"/>
            <a:ext cx="3384376" cy="14122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9. If the private key has been imported then we need to send the funds to a force controlled address to remove the link to the suspects private key. Please refer to the relevant points on the previous slides to send the assets on.</a:t>
            </a:r>
          </a:p>
        </p:txBody>
      </p:sp>
      <p:sp>
        <p:nvSpPr>
          <p:cNvPr id="15" name="Rounded Rectangle 14"/>
          <p:cNvSpPr/>
          <p:nvPr/>
        </p:nvSpPr>
        <p:spPr>
          <a:xfrm>
            <a:off x="3095781" y="5112369"/>
            <a:ext cx="3384376"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10. If  the private key from a  paper wallet has been swept then the funds are now under police control. Consideration to be made as to transferring to asset to cold storage. </a:t>
            </a:r>
          </a:p>
        </p:txBody>
      </p:sp>
      <p:sp>
        <p:nvSpPr>
          <p:cNvPr id="16" name="Rounded Rectangle 15"/>
          <p:cNvSpPr/>
          <p:nvPr/>
        </p:nvSpPr>
        <p:spPr>
          <a:xfrm>
            <a:off x="6529953" y="1000671"/>
            <a:ext cx="2483768" cy="17457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b="1" dirty="0">
                <a:solidFill>
                  <a:srgbClr val="FFFF00"/>
                </a:solidFill>
              </a:rPr>
              <a:t>11. Update Financial Investigators asap with full circumstances. There is a time limit of 48 hours to get the authority for further detention of the asset. It is really important to let FI’s know asap</a:t>
            </a:r>
          </a:p>
        </p:txBody>
      </p:sp>
    </p:spTree>
    <p:extLst>
      <p:ext uri="{BB962C8B-B14F-4D97-AF65-F5344CB8AC3E}">
        <p14:creationId xmlns:p14="http://schemas.microsoft.com/office/powerpoint/2010/main" val="425534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488861" y="116632"/>
            <a:ext cx="3734230" cy="576064"/>
          </a:xfrm>
          <a:prstGeom prst="round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Seizure at a scene from hardware wallet</a:t>
            </a:r>
          </a:p>
        </p:txBody>
      </p:sp>
      <p:sp>
        <p:nvSpPr>
          <p:cNvPr id="6" name="Rounded Rectangle 5"/>
          <p:cNvSpPr/>
          <p:nvPr/>
        </p:nvSpPr>
        <p:spPr>
          <a:xfrm>
            <a:off x="183452" y="1694025"/>
            <a:ext cx="3020396" cy="10741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2. Identify credentials for accessing device. This is very important, many hardware wallets have security measures to prevent compromising the device.</a:t>
            </a:r>
          </a:p>
        </p:txBody>
      </p:sp>
      <p:sp>
        <p:nvSpPr>
          <p:cNvPr id="10" name="Rounded Rectangle 9"/>
          <p:cNvSpPr/>
          <p:nvPr/>
        </p:nvSpPr>
        <p:spPr>
          <a:xfrm>
            <a:off x="179512" y="836712"/>
            <a:ext cx="3024336" cy="74930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 Ensure an audit trail of process is documented in some fashion</a:t>
            </a:r>
          </a:p>
        </p:txBody>
      </p:sp>
      <p:sp>
        <p:nvSpPr>
          <p:cNvPr id="11" name="Rounded Rectangle 10"/>
          <p:cNvSpPr/>
          <p:nvPr/>
        </p:nvSpPr>
        <p:spPr>
          <a:xfrm>
            <a:off x="3275856" y="829929"/>
            <a:ext cx="3410518"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7. Utilise points outlined in slide 4 to set a receive address and save this to USB. This USB will then need connecting to the suspect device.</a:t>
            </a:r>
          </a:p>
        </p:txBody>
      </p:sp>
      <p:sp>
        <p:nvSpPr>
          <p:cNvPr id="13" name="Rounded Rectangle 12"/>
          <p:cNvSpPr/>
          <p:nvPr/>
        </p:nvSpPr>
        <p:spPr>
          <a:xfrm>
            <a:off x="179512" y="2863588"/>
            <a:ext cx="3020396" cy="8640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3. If possible  interrogate suspect devices to identify applications relevant to the hardware wallet e.g. ledger live</a:t>
            </a:r>
          </a:p>
        </p:txBody>
      </p:sp>
      <p:sp>
        <p:nvSpPr>
          <p:cNvPr id="14" name="Rounded Rectangle 13"/>
          <p:cNvSpPr/>
          <p:nvPr/>
        </p:nvSpPr>
        <p:spPr>
          <a:xfrm>
            <a:off x="161748" y="3809053"/>
            <a:ext cx="3020396" cy="10694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4. If applications relevant to the hardware wallet are found use the suspect device storing these applications for interrogating the wallet. </a:t>
            </a:r>
          </a:p>
        </p:txBody>
      </p:sp>
      <p:sp>
        <p:nvSpPr>
          <p:cNvPr id="15" name="Rounded Rectangle 14"/>
          <p:cNvSpPr/>
          <p:nvPr/>
        </p:nvSpPr>
        <p:spPr>
          <a:xfrm>
            <a:off x="179512" y="4956850"/>
            <a:ext cx="3020396" cy="9068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5. The applications identified may have passwords set up. As such if we can identify the credentials  it will make the process easier</a:t>
            </a:r>
          </a:p>
        </p:txBody>
      </p:sp>
      <p:sp>
        <p:nvSpPr>
          <p:cNvPr id="16" name="Rounded Rectangle 15"/>
          <p:cNvSpPr/>
          <p:nvPr/>
        </p:nvSpPr>
        <p:spPr>
          <a:xfrm>
            <a:off x="161748" y="5943482"/>
            <a:ext cx="3020396" cy="8693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6. Connect hardware wallet to suspect device and open relevant application. Enter credentials for the hardware wallet.</a:t>
            </a:r>
          </a:p>
        </p:txBody>
      </p:sp>
      <p:sp>
        <p:nvSpPr>
          <p:cNvPr id="17" name="Rounded Rectangle 16"/>
          <p:cNvSpPr/>
          <p:nvPr/>
        </p:nvSpPr>
        <p:spPr>
          <a:xfrm>
            <a:off x="3275856" y="1757402"/>
            <a:ext cx="3410518" cy="8727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8. Note the accounts live on the wallet. Navigate to send function for each and utilise relevant receive address copied from USB .</a:t>
            </a:r>
          </a:p>
        </p:txBody>
      </p:sp>
      <p:sp>
        <p:nvSpPr>
          <p:cNvPr id="18" name="Rounded Rectangle 17"/>
          <p:cNvSpPr/>
          <p:nvPr/>
        </p:nvSpPr>
        <p:spPr>
          <a:xfrm>
            <a:off x="3275856" y="2747278"/>
            <a:ext cx="3410518" cy="8872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9. If possible use feature to send all funds, if not available minus the transaction fee from total asset value and set the remaining figure as that to be sent </a:t>
            </a:r>
          </a:p>
        </p:txBody>
      </p:sp>
      <p:sp>
        <p:nvSpPr>
          <p:cNvPr id="19" name="Rounded Rectangle 18"/>
          <p:cNvSpPr/>
          <p:nvPr/>
        </p:nvSpPr>
        <p:spPr>
          <a:xfrm>
            <a:off x="3270845" y="3727684"/>
            <a:ext cx="3410518" cy="6380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10. Check receive address and send figure is accurate before clicking send</a:t>
            </a:r>
          </a:p>
        </p:txBody>
      </p:sp>
      <p:sp>
        <p:nvSpPr>
          <p:cNvPr id="20" name="Rounded Rectangle 19"/>
          <p:cNvSpPr/>
          <p:nvPr/>
        </p:nvSpPr>
        <p:spPr>
          <a:xfrm>
            <a:off x="3260983" y="4481858"/>
            <a:ext cx="3411500" cy="48656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11.Copy transaction ID and send confirmation. Save to the .txt on USB</a:t>
            </a:r>
          </a:p>
        </p:txBody>
      </p:sp>
      <p:sp>
        <p:nvSpPr>
          <p:cNvPr id="21" name="Rounded Rectangle 20"/>
          <p:cNvSpPr/>
          <p:nvPr/>
        </p:nvSpPr>
        <p:spPr>
          <a:xfrm>
            <a:off x="3254037" y="5105843"/>
            <a:ext cx="3425391" cy="4697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12.Use block explorer and navigate to transaction ID. Monitor progress   </a:t>
            </a:r>
          </a:p>
        </p:txBody>
      </p:sp>
      <p:sp>
        <p:nvSpPr>
          <p:cNvPr id="23" name="Rounded Rectangle 22"/>
          <p:cNvSpPr/>
          <p:nvPr/>
        </p:nvSpPr>
        <p:spPr>
          <a:xfrm>
            <a:off x="3275856" y="5695862"/>
            <a:ext cx="3396627" cy="6822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13. Document the suspects address and transaction history from application</a:t>
            </a:r>
          </a:p>
        </p:txBody>
      </p:sp>
      <p:sp>
        <p:nvSpPr>
          <p:cNvPr id="24" name="Rounded Rectangle 23"/>
          <p:cNvSpPr/>
          <p:nvPr/>
        </p:nvSpPr>
        <p:spPr>
          <a:xfrm>
            <a:off x="6741054" y="804777"/>
            <a:ext cx="233039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dirty="0"/>
              <a:t>14. Take material generated, including the details for police wallet to  virtual currency safe at HQ</a:t>
            </a:r>
          </a:p>
        </p:txBody>
      </p:sp>
      <p:sp>
        <p:nvSpPr>
          <p:cNvPr id="22" name="Rounded Rectangle 21"/>
          <p:cNvSpPr/>
          <p:nvPr/>
        </p:nvSpPr>
        <p:spPr>
          <a:xfrm>
            <a:off x="6718937" y="1757402"/>
            <a:ext cx="2376264" cy="1596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b="1" dirty="0">
                <a:solidFill>
                  <a:srgbClr val="FFFF00"/>
                </a:solidFill>
              </a:rPr>
              <a:t>15. Update Financial Investigators asap with full circumstances. There is a time limit of 48 hours to get the authority for further detention of the asset. It is really important to let FI’s know asap</a:t>
            </a:r>
          </a:p>
        </p:txBody>
      </p:sp>
    </p:spTree>
    <p:extLst>
      <p:ext uri="{BB962C8B-B14F-4D97-AF65-F5344CB8AC3E}">
        <p14:creationId xmlns:p14="http://schemas.microsoft.com/office/powerpoint/2010/main" val="1678997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B4B2C36-6470-4D61-B831-A73BFB631B74}"/>
              </a:ext>
            </a:extLst>
          </p:cNvPr>
          <p:cNvSpPr>
            <a:spLocks noGrp="1"/>
          </p:cNvSpPr>
          <p:nvPr>
            <p:ph type="title"/>
          </p:nvPr>
        </p:nvSpPr>
        <p:spPr>
          <a:xfrm>
            <a:off x="457200" y="2857500"/>
            <a:ext cx="8229600" cy="1143000"/>
          </a:xfrm>
        </p:spPr>
        <p:txBody>
          <a:bodyPr>
            <a:noAutofit/>
          </a:bodyPr>
          <a:lstStyle/>
          <a:p>
            <a:r>
              <a:rPr lang="en-GB" b="1" dirty="0"/>
              <a:t>Points to consider</a:t>
            </a:r>
          </a:p>
        </p:txBody>
      </p:sp>
    </p:spTree>
    <p:extLst>
      <p:ext uri="{BB962C8B-B14F-4D97-AF65-F5344CB8AC3E}">
        <p14:creationId xmlns:p14="http://schemas.microsoft.com/office/powerpoint/2010/main" val="336383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850" y="116632"/>
            <a:ext cx="9001000" cy="6741368"/>
          </a:xfrm>
        </p:spPr>
        <p:txBody>
          <a:bodyPr>
            <a:noAutofit/>
          </a:bodyPr>
          <a:lstStyle/>
          <a:p>
            <a:pPr algn="just"/>
            <a:r>
              <a:rPr lang="en-GB" sz="1900" dirty="0"/>
              <a:t>It will not always be necessary or advantageous to seize the cryptocurrency asset. It might be of such limited value that it does not seem appropriate to seize. Alternatively we may feel other actions we have taken has sufficiently secured the asset. This is a discretionary decision for the individual completing the process. However it is important on each occasion to provide a clear policy log detailed the rationale for decisions made. </a:t>
            </a:r>
          </a:p>
          <a:p>
            <a:pPr marL="0" indent="0" algn="just">
              <a:buNone/>
            </a:pPr>
            <a:endParaRPr lang="en-GB" sz="1900" dirty="0"/>
          </a:p>
          <a:p>
            <a:pPr algn="just"/>
            <a:r>
              <a:rPr lang="en-GB" sz="1900" dirty="0"/>
              <a:t>It is necessary on ever occasion to fully record the transaction history, addresses linked to the wallet and amount of cryptocurrency remaining. The matter can then be discussed with FI’s at a later point to identify if there are any proceeds of crime opportunities over historic values or holdings of the asset etc.</a:t>
            </a:r>
          </a:p>
          <a:p>
            <a:pPr marL="0" indent="0" algn="just">
              <a:buNone/>
            </a:pPr>
            <a:endParaRPr lang="en-GB" sz="1900" dirty="0"/>
          </a:p>
          <a:p>
            <a:pPr algn="just"/>
            <a:r>
              <a:rPr lang="en-GB" sz="1900" dirty="0"/>
              <a:t>Think about setting the suspect device so the screen does not time out</a:t>
            </a:r>
          </a:p>
          <a:p>
            <a:pPr marL="0" indent="0" algn="just">
              <a:buNone/>
            </a:pPr>
            <a:endParaRPr lang="en-GB" sz="1900" dirty="0"/>
          </a:p>
          <a:p>
            <a:pPr algn="just"/>
            <a:r>
              <a:rPr lang="en-GB" sz="1900" dirty="0"/>
              <a:t>Consider 2FA security measures. We may need access to authenticator apps to secure assets. Particularly if held on an exchange.</a:t>
            </a:r>
          </a:p>
          <a:p>
            <a:pPr marL="0" indent="0" algn="just">
              <a:buNone/>
            </a:pPr>
            <a:endParaRPr lang="en-GB" sz="1900" dirty="0"/>
          </a:p>
          <a:p>
            <a:pPr algn="just"/>
            <a:r>
              <a:rPr lang="en-GB" sz="1900" dirty="0"/>
              <a:t>Some wallet applications may have different transaction histories, transparent and shielded. Always check for this. It’s possible that hardware wallets will have hidden accounts on them. These usually have a 25 word recovery seed. Check the scene for anything of this nature to help identify this.</a:t>
            </a:r>
          </a:p>
          <a:p>
            <a:pPr marL="0" indent="0" algn="just">
              <a:buNone/>
            </a:pPr>
            <a:endParaRPr lang="en-GB" sz="1900" dirty="0"/>
          </a:p>
          <a:p>
            <a:pPr algn="just"/>
            <a:endParaRPr lang="en-GB" sz="1900" dirty="0"/>
          </a:p>
          <a:p>
            <a:pPr marL="0" indent="0" algn="just">
              <a:buNone/>
            </a:pPr>
            <a:endParaRPr lang="en-GB" sz="1900" dirty="0"/>
          </a:p>
        </p:txBody>
      </p:sp>
    </p:spTree>
    <p:extLst>
      <p:ext uri="{BB962C8B-B14F-4D97-AF65-F5344CB8AC3E}">
        <p14:creationId xmlns:p14="http://schemas.microsoft.com/office/powerpoint/2010/main" val="211708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EA8B8F-19C2-46B0-8DA4-552E28E727B9}"/>
              </a:ext>
            </a:extLst>
          </p:cNvPr>
          <p:cNvSpPr>
            <a:spLocks noGrp="1"/>
          </p:cNvSpPr>
          <p:nvPr>
            <p:ph idx="1"/>
          </p:nvPr>
        </p:nvSpPr>
        <p:spPr>
          <a:xfrm>
            <a:off x="395536" y="44624"/>
            <a:ext cx="8229600" cy="7416824"/>
          </a:xfrm>
        </p:spPr>
        <p:txBody>
          <a:bodyPr>
            <a:noAutofit/>
          </a:bodyPr>
          <a:lstStyle/>
          <a:p>
            <a:pPr algn="just"/>
            <a:r>
              <a:rPr lang="en-GB" sz="1900" dirty="0"/>
              <a:t>Depending on the situation you may wish to try a test transaction. This can be for a small percentage of the total asset to ensure the process works. Assets with poor technical support or those which are particular difficult to use could be instances where a test transaction was considered worthwhile.</a:t>
            </a:r>
          </a:p>
          <a:p>
            <a:pPr marL="0" indent="0" algn="just">
              <a:buNone/>
            </a:pPr>
            <a:endParaRPr lang="en-GB" sz="1900" dirty="0"/>
          </a:p>
          <a:p>
            <a:pPr algn="just"/>
            <a:r>
              <a:rPr lang="en-GB" sz="1900" dirty="0"/>
              <a:t>As long as there is an audit trail in place and the transaction ID, there is opportunity to defend our position if transactions fail. </a:t>
            </a:r>
          </a:p>
          <a:p>
            <a:pPr marL="0" indent="0" algn="just">
              <a:buNone/>
            </a:pPr>
            <a:endParaRPr lang="en-GB" sz="1900" dirty="0"/>
          </a:p>
          <a:p>
            <a:pPr algn="just"/>
            <a:r>
              <a:rPr lang="en-GB" sz="1900" dirty="0"/>
              <a:t>If possible utilise a bodycam or similar to record the process. Taking photographs for the audit trail is also worthwhile.</a:t>
            </a:r>
          </a:p>
          <a:p>
            <a:pPr algn="just"/>
            <a:endParaRPr lang="en-GB" sz="1900" dirty="0"/>
          </a:p>
          <a:p>
            <a:pPr algn="just"/>
            <a:r>
              <a:rPr lang="en-GB" sz="1900" dirty="0"/>
              <a:t>If the VC asset is a smart contract platform such as Ethereum remember other assets can be stored on the address. Utilise the relevant asset explorers, e.g. ethplorer.io, to get a full insight into the assets held. Seek advice re transferring these if required.</a:t>
            </a:r>
          </a:p>
          <a:p>
            <a:pPr marL="0" indent="0" algn="just">
              <a:buNone/>
            </a:pPr>
            <a:endParaRPr lang="en-GB" sz="1900" dirty="0"/>
          </a:p>
          <a:p>
            <a:pPr algn="just"/>
            <a:r>
              <a:rPr lang="en-GB" sz="1900" dirty="0"/>
              <a:t>For applications where it is necessary to set the gas figure manually there are numerous open source opportunities to identify an appropriate gas figure. This will be specific to the application in question, as example of a website providing transaction information for the Ethereum network is https://ethgasstation.info</a:t>
            </a:r>
          </a:p>
          <a:p>
            <a:pPr algn="just"/>
            <a:endParaRPr lang="en-GB" sz="1900" dirty="0"/>
          </a:p>
        </p:txBody>
      </p:sp>
    </p:spTree>
    <p:extLst>
      <p:ext uri="{BB962C8B-B14F-4D97-AF65-F5344CB8AC3E}">
        <p14:creationId xmlns:p14="http://schemas.microsoft.com/office/powerpoint/2010/main" val="2070410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45055F92-0538-4EE1-AF9D-1C7A9D33ED2B}"/>
              </a:ext>
            </a:extLst>
          </p:cNvPr>
          <p:cNvSpPr>
            <a:spLocks noGrp="1"/>
          </p:cNvSpPr>
          <p:nvPr>
            <p:ph type="subTitle"/>
          </p:nvPr>
        </p:nvSpPr>
        <p:spPr>
          <a:xfrm>
            <a:off x="251519" y="1097980"/>
            <a:ext cx="8640961" cy="5486668"/>
          </a:xfrm>
        </p:spPr>
        <p:txBody>
          <a:bodyPr>
            <a:noAutofit/>
          </a:bodyPr>
          <a:lstStyle/>
          <a:p>
            <a:pPr marL="259204" indent="-259204" algn="l">
              <a:buFont typeface="Arial" panose="020B0604020202020204" pitchFamily="34" charset="0"/>
              <a:buChar char="•"/>
            </a:pPr>
            <a:r>
              <a:rPr lang="en-GB" sz="2100" dirty="0"/>
              <a:t>What legislation is available to assist in the seizure of crypto-assets?</a:t>
            </a:r>
          </a:p>
          <a:p>
            <a:pPr marL="259204" indent="-259204" algn="l">
              <a:buFont typeface="Arial" panose="020B0604020202020204" pitchFamily="34" charset="0"/>
              <a:buChar char="•"/>
            </a:pPr>
            <a:endParaRPr lang="en-GB" sz="2100" dirty="0"/>
          </a:p>
          <a:p>
            <a:pPr marL="259204" indent="-259204" algn="l">
              <a:buFont typeface="Arial" panose="020B0604020202020204" pitchFamily="34" charset="0"/>
              <a:buChar char="•"/>
            </a:pPr>
            <a:r>
              <a:rPr lang="en-GB" sz="2100" dirty="0"/>
              <a:t>Is there a peer reviewed and tested process for the seizure of crypto-assets?</a:t>
            </a:r>
          </a:p>
          <a:p>
            <a:pPr marL="259204" indent="-259204" algn="l">
              <a:buFont typeface="Arial" panose="020B0604020202020204" pitchFamily="34" charset="0"/>
              <a:buChar char="•"/>
            </a:pPr>
            <a:endParaRPr lang="en-GB" sz="2100" dirty="0"/>
          </a:p>
          <a:p>
            <a:pPr marL="259204" indent="-259204" algn="l">
              <a:buFont typeface="Arial" panose="020B0604020202020204" pitchFamily="34" charset="0"/>
              <a:buChar char="•"/>
            </a:pPr>
            <a:r>
              <a:rPr lang="en-GB" sz="2100" dirty="0"/>
              <a:t>Are there individuals with sufficient understanding and training to complete a seizure?</a:t>
            </a:r>
          </a:p>
          <a:p>
            <a:pPr marL="259204" indent="-259204" algn="l">
              <a:buFont typeface="Arial" panose="020B0604020202020204" pitchFamily="34" charset="0"/>
              <a:buChar char="•"/>
            </a:pPr>
            <a:endParaRPr lang="en-GB" sz="2100" dirty="0"/>
          </a:p>
          <a:p>
            <a:pPr marL="259204" indent="-259204" algn="l">
              <a:buFont typeface="Arial" panose="020B0604020202020204" pitchFamily="34" charset="0"/>
              <a:buChar char="•"/>
            </a:pPr>
            <a:r>
              <a:rPr lang="en-GB" sz="2100" dirty="0"/>
              <a:t>Is there the equipment required to seize crypto-assets?</a:t>
            </a:r>
          </a:p>
          <a:p>
            <a:pPr marL="259204" indent="-259204" algn="l">
              <a:buFont typeface="Arial" panose="020B0604020202020204" pitchFamily="34" charset="0"/>
              <a:buChar char="•"/>
            </a:pPr>
            <a:endParaRPr lang="en-GB" sz="2100" dirty="0"/>
          </a:p>
          <a:p>
            <a:pPr marL="259204" indent="-259204" algn="l">
              <a:buFont typeface="Arial" panose="020B0604020202020204" pitchFamily="34" charset="0"/>
              <a:buChar char="•"/>
            </a:pPr>
            <a:r>
              <a:rPr lang="en-GB" sz="2100" dirty="0"/>
              <a:t>Are crypto-assets to stored in the form seized or converted into fiat money? </a:t>
            </a:r>
          </a:p>
          <a:p>
            <a:pPr marL="259204" indent="-259204" algn="l">
              <a:buFont typeface="Arial" panose="020B0604020202020204" pitchFamily="34" charset="0"/>
              <a:buChar char="•"/>
            </a:pPr>
            <a:endParaRPr lang="en-GB" sz="2100" dirty="0"/>
          </a:p>
          <a:p>
            <a:pPr marL="259204" indent="-259204" algn="l">
              <a:buFont typeface="Arial" panose="020B0604020202020204" pitchFamily="34" charset="0"/>
              <a:buChar char="•"/>
            </a:pPr>
            <a:r>
              <a:rPr lang="en-GB" sz="2100" dirty="0"/>
              <a:t>How will storage be handled?</a:t>
            </a:r>
          </a:p>
          <a:p>
            <a:pPr marL="259204" indent="-259204" algn="l">
              <a:buFont typeface="Arial" panose="020B0604020202020204" pitchFamily="34" charset="0"/>
              <a:buChar char="•"/>
            </a:pPr>
            <a:endParaRPr lang="en-GB" sz="2100" dirty="0"/>
          </a:p>
          <a:p>
            <a:pPr marL="259204" indent="-259204" algn="l">
              <a:buFont typeface="Arial" panose="020B0604020202020204" pitchFamily="34" charset="0"/>
              <a:buChar char="•"/>
            </a:pPr>
            <a:r>
              <a:rPr lang="en-GB" sz="2100" dirty="0"/>
              <a:t>Is there a need to have insurance in place?</a:t>
            </a:r>
          </a:p>
          <a:p>
            <a:pPr marL="259204" indent="-259204" algn="l">
              <a:buFont typeface="Arial" panose="020B0604020202020204" pitchFamily="34" charset="0"/>
              <a:buChar char="•"/>
            </a:pPr>
            <a:endParaRPr lang="en-GB" sz="2100" dirty="0"/>
          </a:p>
          <a:p>
            <a:pPr marL="259204" indent="-259204" algn="l">
              <a:buFont typeface="Arial" panose="020B0604020202020204" pitchFamily="34" charset="0"/>
              <a:buChar char="•"/>
            </a:pPr>
            <a:r>
              <a:rPr lang="en-GB" sz="2100" dirty="0"/>
              <a:t>How will realisation be managed?</a:t>
            </a:r>
            <a:endParaRPr lang="en-GB" sz="2100" dirty="0">
              <a:solidFill>
                <a:schemeClr val="tx1"/>
              </a:solidFill>
            </a:endParaRPr>
          </a:p>
        </p:txBody>
      </p:sp>
      <p:sp>
        <p:nvSpPr>
          <p:cNvPr id="4" name="Title 3">
            <a:extLst>
              <a:ext uri="{FF2B5EF4-FFF2-40B4-BE49-F238E27FC236}">
                <a16:creationId xmlns:a16="http://schemas.microsoft.com/office/drawing/2014/main" id="{295FF2E9-9C9B-4B7F-8518-1A2AB6995C5E}"/>
              </a:ext>
            </a:extLst>
          </p:cNvPr>
          <p:cNvSpPr>
            <a:spLocks noGrp="1"/>
          </p:cNvSpPr>
          <p:nvPr>
            <p:ph type="title"/>
          </p:nvPr>
        </p:nvSpPr>
        <p:spPr>
          <a:xfrm>
            <a:off x="457172" y="273352"/>
            <a:ext cx="8229090" cy="412314"/>
          </a:xfrm>
        </p:spPr>
        <p:txBody>
          <a:bodyPr>
            <a:normAutofit fontScale="90000"/>
          </a:bodyPr>
          <a:lstStyle/>
          <a:p>
            <a:r>
              <a:rPr lang="en-GB" dirty="0"/>
              <a:t>So what do we need to consider?</a:t>
            </a:r>
          </a:p>
        </p:txBody>
      </p:sp>
    </p:spTree>
    <p:extLst>
      <p:ext uri="{BB962C8B-B14F-4D97-AF65-F5344CB8AC3E}">
        <p14:creationId xmlns:p14="http://schemas.microsoft.com/office/powerpoint/2010/main" val="630542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FD60BEA-8538-4F7C-8EFD-FA1F437C0B52}"/>
              </a:ext>
            </a:extLst>
          </p:cNvPr>
          <p:cNvSpPr>
            <a:spLocks noGrp="1"/>
          </p:cNvSpPr>
          <p:nvPr>
            <p:ph type="subTitle"/>
          </p:nvPr>
        </p:nvSpPr>
        <p:spPr>
          <a:xfrm>
            <a:off x="429548" y="3597273"/>
            <a:ext cx="8249799" cy="864096"/>
          </a:xfrm>
        </p:spPr>
        <p:txBody>
          <a:bodyPr>
            <a:normAutofit/>
          </a:bodyPr>
          <a:lstStyle/>
          <a:p>
            <a:pPr marL="342900" indent="-342900">
              <a:buFont typeface="Arial" panose="020B0604020202020204" pitchFamily="34" charset="0"/>
              <a:buChar char="•"/>
            </a:pPr>
            <a:r>
              <a:rPr lang="en-GB" sz="2400" b="1" dirty="0">
                <a:latin typeface="+mn-lt"/>
              </a:rPr>
              <a:t>Are there individuals with sufficient understanding and training to complete a seizure?</a:t>
            </a:r>
            <a:endParaRPr lang="en-GB" sz="2400" dirty="0">
              <a:latin typeface="+mn-lt"/>
            </a:endParaRPr>
          </a:p>
        </p:txBody>
      </p:sp>
      <p:sp>
        <p:nvSpPr>
          <p:cNvPr id="2" name="Rectangle 1">
            <a:extLst>
              <a:ext uri="{FF2B5EF4-FFF2-40B4-BE49-F238E27FC236}">
                <a16:creationId xmlns:a16="http://schemas.microsoft.com/office/drawing/2014/main" id="{DFFD336A-1F8F-4081-86BA-BC48F5D54699}"/>
              </a:ext>
            </a:extLst>
          </p:cNvPr>
          <p:cNvSpPr/>
          <p:nvPr/>
        </p:nvSpPr>
        <p:spPr>
          <a:xfrm>
            <a:off x="429548" y="4377168"/>
            <a:ext cx="8229090" cy="969496"/>
          </a:xfrm>
          <a:prstGeom prst="rect">
            <a:avLst/>
          </a:prstGeom>
        </p:spPr>
        <p:txBody>
          <a:bodyPr wrap="square">
            <a:spAutoFit/>
          </a:bodyPr>
          <a:lstStyle/>
          <a:p>
            <a:pPr algn="just"/>
            <a:r>
              <a:rPr lang="en-GB" sz="1900" dirty="0"/>
              <a:t>As you have found out the technology behind these protocols has elements of complexity. This can cause problems for seizure. Those involved need to spend time understanding the process and practicing seizure in training environments.</a:t>
            </a:r>
          </a:p>
        </p:txBody>
      </p:sp>
      <p:sp>
        <p:nvSpPr>
          <p:cNvPr id="4" name="Rectangle 3">
            <a:extLst>
              <a:ext uri="{FF2B5EF4-FFF2-40B4-BE49-F238E27FC236}">
                <a16:creationId xmlns:a16="http://schemas.microsoft.com/office/drawing/2014/main" id="{D2D11B3C-B4AB-41C0-8BC2-E4350299A9B8}"/>
              </a:ext>
            </a:extLst>
          </p:cNvPr>
          <p:cNvSpPr/>
          <p:nvPr/>
        </p:nvSpPr>
        <p:spPr>
          <a:xfrm>
            <a:off x="429548" y="5805264"/>
            <a:ext cx="8229090" cy="1015663"/>
          </a:xfrm>
          <a:prstGeom prst="rect">
            <a:avLst/>
          </a:prstGeom>
        </p:spPr>
        <p:txBody>
          <a:bodyPr wrap="square">
            <a:spAutoFit/>
          </a:bodyPr>
          <a:lstStyle/>
          <a:p>
            <a:pPr algn="just"/>
            <a:r>
              <a:rPr lang="en-GB" sz="2000" dirty="0"/>
              <a:t>Responsibility for receiving and safeguarding the assets falls on the seizing party. It is important to have equipment which facilitates this and simplifies any complications in the seizure process.</a:t>
            </a:r>
          </a:p>
        </p:txBody>
      </p:sp>
      <p:sp>
        <p:nvSpPr>
          <p:cNvPr id="5" name="Rectangle 4">
            <a:extLst>
              <a:ext uri="{FF2B5EF4-FFF2-40B4-BE49-F238E27FC236}">
                <a16:creationId xmlns:a16="http://schemas.microsoft.com/office/drawing/2014/main" id="{6D723DB2-F0B2-4D1C-BA07-377BE215744C}"/>
              </a:ext>
            </a:extLst>
          </p:cNvPr>
          <p:cNvSpPr/>
          <p:nvPr/>
        </p:nvSpPr>
        <p:spPr>
          <a:xfrm>
            <a:off x="457172" y="5405011"/>
            <a:ext cx="8229090" cy="461665"/>
          </a:xfrm>
          <a:prstGeom prst="rect">
            <a:avLst/>
          </a:prstGeom>
        </p:spPr>
        <p:txBody>
          <a:bodyPr wrap="square">
            <a:spAutoFit/>
          </a:bodyPr>
          <a:lstStyle/>
          <a:p>
            <a:pPr marL="342900" indent="-342900">
              <a:buFont typeface="Arial" panose="020B0604020202020204" pitchFamily="34" charset="0"/>
              <a:buChar char="•"/>
            </a:pPr>
            <a:r>
              <a:rPr lang="en-GB" sz="2400" b="1" dirty="0"/>
              <a:t>Is there the equipment required to seize crypto-assets?</a:t>
            </a:r>
          </a:p>
        </p:txBody>
      </p:sp>
      <p:sp>
        <p:nvSpPr>
          <p:cNvPr id="6" name="Rectangle 5">
            <a:extLst>
              <a:ext uri="{FF2B5EF4-FFF2-40B4-BE49-F238E27FC236}">
                <a16:creationId xmlns:a16="http://schemas.microsoft.com/office/drawing/2014/main" id="{F086EAFA-648A-42C3-ABF9-E8B34F1E0086}"/>
              </a:ext>
            </a:extLst>
          </p:cNvPr>
          <p:cNvSpPr/>
          <p:nvPr/>
        </p:nvSpPr>
        <p:spPr>
          <a:xfrm>
            <a:off x="485362" y="878673"/>
            <a:ext cx="8229090" cy="1015663"/>
          </a:xfrm>
          <a:prstGeom prst="rect">
            <a:avLst/>
          </a:prstGeom>
        </p:spPr>
        <p:txBody>
          <a:bodyPr wrap="square">
            <a:spAutoFit/>
          </a:bodyPr>
          <a:lstStyle/>
          <a:p>
            <a:r>
              <a:rPr lang="en-GB" sz="2000" dirty="0"/>
              <a:t>If the subject is not directly legislated for can we use other aspects to cover the seizure e.g. does it fit the definition of property under proceeds of crime? Can you set a precedent and get a case law ruling?</a:t>
            </a:r>
          </a:p>
        </p:txBody>
      </p:sp>
      <p:sp>
        <p:nvSpPr>
          <p:cNvPr id="7" name="Rectangle 6">
            <a:extLst>
              <a:ext uri="{FF2B5EF4-FFF2-40B4-BE49-F238E27FC236}">
                <a16:creationId xmlns:a16="http://schemas.microsoft.com/office/drawing/2014/main" id="{EC4F5204-238F-4450-96CF-1B344225A684}"/>
              </a:ext>
            </a:extLst>
          </p:cNvPr>
          <p:cNvSpPr/>
          <p:nvPr/>
        </p:nvSpPr>
        <p:spPr>
          <a:xfrm>
            <a:off x="457172" y="71271"/>
            <a:ext cx="8229090" cy="830997"/>
          </a:xfrm>
          <a:prstGeom prst="rect">
            <a:avLst/>
          </a:prstGeom>
        </p:spPr>
        <p:txBody>
          <a:bodyPr wrap="square">
            <a:spAutoFit/>
          </a:bodyPr>
          <a:lstStyle/>
          <a:p>
            <a:pPr marL="342900" indent="-342900">
              <a:buFont typeface="Arial" panose="020B0604020202020204" pitchFamily="34" charset="0"/>
              <a:buChar char="•"/>
            </a:pPr>
            <a:r>
              <a:rPr lang="en-GB" sz="2400" b="1" dirty="0"/>
              <a:t>What legislation is available to assist in the seizure of crypto-assets?</a:t>
            </a:r>
          </a:p>
        </p:txBody>
      </p:sp>
      <p:sp>
        <p:nvSpPr>
          <p:cNvPr id="8" name="Rectangle 7">
            <a:extLst>
              <a:ext uri="{FF2B5EF4-FFF2-40B4-BE49-F238E27FC236}">
                <a16:creationId xmlns:a16="http://schemas.microsoft.com/office/drawing/2014/main" id="{121AD412-546D-49D2-A1FC-0F97CF353C02}"/>
              </a:ext>
            </a:extLst>
          </p:cNvPr>
          <p:cNvSpPr/>
          <p:nvPr/>
        </p:nvSpPr>
        <p:spPr>
          <a:xfrm>
            <a:off x="429548" y="1847350"/>
            <a:ext cx="8229090" cy="830997"/>
          </a:xfrm>
          <a:prstGeom prst="rect">
            <a:avLst/>
          </a:prstGeom>
        </p:spPr>
        <p:txBody>
          <a:bodyPr wrap="square">
            <a:spAutoFit/>
          </a:bodyPr>
          <a:lstStyle/>
          <a:p>
            <a:pPr marL="342900" indent="-342900">
              <a:buFont typeface="Arial" panose="020B0604020202020204" pitchFamily="34" charset="0"/>
              <a:buChar char="•"/>
            </a:pPr>
            <a:r>
              <a:rPr lang="en-GB" sz="2400" b="1" dirty="0"/>
              <a:t>Is there a peer reviewed and tested process for the seizure of crypto-assets?</a:t>
            </a:r>
          </a:p>
        </p:txBody>
      </p:sp>
      <p:sp>
        <p:nvSpPr>
          <p:cNvPr id="9" name="Rectangle 8">
            <a:extLst>
              <a:ext uri="{FF2B5EF4-FFF2-40B4-BE49-F238E27FC236}">
                <a16:creationId xmlns:a16="http://schemas.microsoft.com/office/drawing/2014/main" id="{4FBBA775-C959-40AD-B596-BFFC64826F9B}"/>
              </a:ext>
            </a:extLst>
          </p:cNvPr>
          <p:cNvSpPr/>
          <p:nvPr/>
        </p:nvSpPr>
        <p:spPr>
          <a:xfrm>
            <a:off x="457172" y="2563036"/>
            <a:ext cx="8229090" cy="969496"/>
          </a:xfrm>
          <a:prstGeom prst="rect">
            <a:avLst/>
          </a:prstGeom>
        </p:spPr>
        <p:txBody>
          <a:bodyPr wrap="square">
            <a:spAutoFit/>
          </a:bodyPr>
          <a:lstStyle/>
          <a:p>
            <a:r>
              <a:rPr lang="en-GB" sz="1900" dirty="0"/>
              <a:t>This is a vital part of the process and needs to provide a transparent, accountable method for seizure. You do not want to be testing this in the field, should you lose the asset through poor process it could cause significant issues. </a:t>
            </a:r>
          </a:p>
        </p:txBody>
      </p:sp>
    </p:spTree>
    <p:extLst>
      <p:ext uri="{BB962C8B-B14F-4D97-AF65-F5344CB8AC3E}">
        <p14:creationId xmlns:p14="http://schemas.microsoft.com/office/powerpoint/2010/main" val="1925969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ADFB02D-4B87-4CD9-AED7-1C5A5D22E663}"/>
              </a:ext>
            </a:extLst>
          </p:cNvPr>
          <p:cNvSpPr>
            <a:spLocks noGrp="1"/>
          </p:cNvSpPr>
          <p:nvPr>
            <p:ph type="subTitle"/>
          </p:nvPr>
        </p:nvSpPr>
        <p:spPr>
          <a:xfrm>
            <a:off x="251520" y="260648"/>
            <a:ext cx="8559090" cy="1440160"/>
          </a:xfrm>
        </p:spPr>
        <p:txBody>
          <a:bodyPr>
            <a:noAutofit/>
          </a:bodyPr>
          <a:lstStyle/>
          <a:p>
            <a:pPr marL="342900" indent="-342900">
              <a:buFont typeface="Arial" panose="020B0604020202020204" pitchFamily="34" charset="0"/>
              <a:buChar char="•"/>
            </a:pPr>
            <a:r>
              <a:rPr lang="en-GB" sz="2300" b="1" dirty="0"/>
              <a:t>Are crypto-assets to stored in the form seized or converted into fiat money? </a:t>
            </a:r>
          </a:p>
          <a:p>
            <a:pPr marL="342900" indent="-342900">
              <a:buFont typeface="Arial" panose="020B0604020202020204" pitchFamily="34" charset="0"/>
              <a:buChar char="•"/>
            </a:pPr>
            <a:r>
              <a:rPr lang="en-GB" sz="2300" b="1" dirty="0"/>
              <a:t> How will storage be handled?</a:t>
            </a:r>
          </a:p>
          <a:p>
            <a:pPr marL="342900" indent="-342900">
              <a:buFont typeface="Arial" panose="020B0604020202020204" pitchFamily="34" charset="0"/>
              <a:buChar char="•"/>
            </a:pPr>
            <a:r>
              <a:rPr lang="en-GB" sz="2300" b="1" dirty="0"/>
              <a:t> Is there a need to have insurance in place?</a:t>
            </a:r>
            <a:endParaRPr lang="en-GB" sz="2300" dirty="0"/>
          </a:p>
        </p:txBody>
      </p:sp>
      <p:sp>
        <p:nvSpPr>
          <p:cNvPr id="2" name="TextBox 1">
            <a:extLst>
              <a:ext uri="{FF2B5EF4-FFF2-40B4-BE49-F238E27FC236}">
                <a16:creationId xmlns:a16="http://schemas.microsoft.com/office/drawing/2014/main" id="{448DCFC1-2D37-4CDA-A7AC-143EABD6765C}"/>
              </a:ext>
            </a:extLst>
          </p:cNvPr>
          <p:cNvSpPr txBox="1"/>
          <p:nvPr/>
        </p:nvSpPr>
        <p:spPr>
          <a:xfrm>
            <a:off x="313666" y="1916832"/>
            <a:ext cx="8496944" cy="4154984"/>
          </a:xfrm>
          <a:prstGeom prst="rect">
            <a:avLst/>
          </a:prstGeom>
          <a:noFill/>
        </p:spPr>
        <p:txBody>
          <a:bodyPr wrap="square" rtlCol="0">
            <a:spAutoFit/>
          </a:bodyPr>
          <a:lstStyle/>
          <a:p>
            <a:pPr algn="just"/>
            <a:r>
              <a:rPr lang="en-GB" sz="2200" dirty="0"/>
              <a:t>These points are all connected and there is a lack of consensus about this. On the first point it is possible to do either but there are pro’s and con’s to both. The main one is volatility, if you sell and the price goes up but you have to return the asset then you could be challenged by the offender for the loss.</a:t>
            </a:r>
          </a:p>
          <a:p>
            <a:pPr algn="just"/>
            <a:endParaRPr lang="en-GB" sz="2200" dirty="0"/>
          </a:p>
          <a:p>
            <a:pPr algn="just"/>
            <a:r>
              <a:rPr lang="en-GB" sz="2200" dirty="0"/>
              <a:t>Unfortunately though the inverse also applies, if the asset goes up they could argue that they wanted to sell at some point. If you have to return the asset they could try to challenge for any loss. Our preference currently is this option, the consideration behind this is that the property is being returned in the same form it was seized.</a:t>
            </a:r>
          </a:p>
          <a:p>
            <a:pPr algn="just"/>
            <a:endParaRPr lang="en-GB" sz="2200" dirty="0"/>
          </a:p>
        </p:txBody>
      </p:sp>
    </p:spTree>
    <p:extLst>
      <p:ext uri="{BB962C8B-B14F-4D97-AF65-F5344CB8AC3E}">
        <p14:creationId xmlns:p14="http://schemas.microsoft.com/office/powerpoint/2010/main" val="1914381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2818A8C-5AD0-412E-A2B7-834B1B9A5FCB}"/>
              </a:ext>
            </a:extLst>
          </p:cNvPr>
          <p:cNvSpPr>
            <a:spLocks noGrp="1"/>
          </p:cNvSpPr>
          <p:nvPr>
            <p:ph type="subTitle"/>
          </p:nvPr>
        </p:nvSpPr>
        <p:spPr>
          <a:xfrm>
            <a:off x="457455" y="1340768"/>
            <a:ext cx="8229090" cy="3977158"/>
          </a:xfrm>
        </p:spPr>
        <p:txBody>
          <a:bodyPr>
            <a:normAutofit/>
          </a:bodyPr>
          <a:lstStyle/>
          <a:p>
            <a:pPr marL="0" indent="0" algn="just">
              <a:buNone/>
            </a:pPr>
            <a:r>
              <a:rPr lang="en-GB" sz="2400" dirty="0"/>
              <a:t>Storage is another concern. If you are your own bank then you need to make security and auditability a priority. This is where insurance also becomes relevant, are you covered for any loss of the asset? If not has your organisation the risk appetite to store the asset?</a:t>
            </a:r>
          </a:p>
          <a:p>
            <a:pPr algn="just"/>
            <a:endParaRPr lang="en-GB" sz="2400" dirty="0"/>
          </a:p>
          <a:p>
            <a:pPr marL="0" indent="0" algn="just">
              <a:buNone/>
            </a:pPr>
            <a:r>
              <a:rPr lang="en-GB" sz="2400" dirty="0"/>
              <a:t>If you are going to use a storage provider can you find a reputable one? What are the costs involved in storage? Do the storage provider cover the asset under their insurance policy? Will they help with realising the asset?</a:t>
            </a:r>
          </a:p>
          <a:p>
            <a:pPr algn="just"/>
            <a:endParaRPr lang="en-GB" sz="2400" dirty="0"/>
          </a:p>
        </p:txBody>
      </p:sp>
    </p:spTree>
    <p:extLst>
      <p:ext uri="{BB962C8B-B14F-4D97-AF65-F5344CB8AC3E}">
        <p14:creationId xmlns:p14="http://schemas.microsoft.com/office/powerpoint/2010/main" val="562872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DCD2419-6D49-4594-A3B1-70D252EAAF63}"/>
              </a:ext>
            </a:extLst>
          </p:cNvPr>
          <p:cNvSpPr>
            <a:spLocks noGrp="1"/>
          </p:cNvSpPr>
          <p:nvPr>
            <p:ph type="subTitle"/>
          </p:nvPr>
        </p:nvSpPr>
        <p:spPr>
          <a:xfrm>
            <a:off x="457455" y="745375"/>
            <a:ext cx="8229090" cy="779384"/>
          </a:xfrm>
        </p:spPr>
        <p:txBody>
          <a:bodyPr>
            <a:normAutofit/>
          </a:bodyPr>
          <a:lstStyle/>
          <a:p>
            <a:pPr marL="342900" indent="-342900">
              <a:buFont typeface="Arial" panose="020B0604020202020204" pitchFamily="34" charset="0"/>
              <a:buChar char="•"/>
            </a:pPr>
            <a:r>
              <a:rPr lang="en-GB" sz="2400" b="1" dirty="0"/>
              <a:t>How will realisation be managed?</a:t>
            </a:r>
            <a:endParaRPr lang="en-GB" sz="2400" dirty="0"/>
          </a:p>
        </p:txBody>
      </p:sp>
      <p:sp>
        <p:nvSpPr>
          <p:cNvPr id="2" name="TextBox 1">
            <a:extLst>
              <a:ext uri="{FF2B5EF4-FFF2-40B4-BE49-F238E27FC236}">
                <a16:creationId xmlns:a16="http://schemas.microsoft.com/office/drawing/2014/main" id="{3E5C5282-1EDC-4CEE-A897-B5231B00B1F3}"/>
              </a:ext>
            </a:extLst>
          </p:cNvPr>
          <p:cNvSpPr txBox="1"/>
          <p:nvPr/>
        </p:nvSpPr>
        <p:spPr>
          <a:xfrm>
            <a:off x="457455" y="1525495"/>
            <a:ext cx="8229090" cy="1785104"/>
          </a:xfrm>
          <a:prstGeom prst="rect">
            <a:avLst/>
          </a:prstGeom>
          <a:noFill/>
        </p:spPr>
        <p:txBody>
          <a:bodyPr wrap="square" rtlCol="0">
            <a:spAutoFit/>
          </a:bodyPr>
          <a:lstStyle/>
          <a:p>
            <a:pPr algn="just"/>
            <a:r>
              <a:rPr lang="en-GB" sz="2200" dirty="0"/>
              <a:t>Do you have a relationship with a trusted entity to facilitate the sale of crypto-assets? Does this entity carry out KYC/AML on prospective buyers?</a:t>
            </a:r>
          </a:p>
          <a:p>
            <a:pPr algn="just"/>
            <a:r>
              <a:rPr lang="en-GB" sz="2200" dirty="0"/>
              <a:t>Will this entity use an auction process or a direct purchase? Who will be responsible for sending the crypto-asset to the entity</a:t>
            </a:r>
          </a:p>
        </p:txBody>
      </p:sp>
      <p:sp>
        <p:nvSpPr>
          <p:cNvPr id="4" name="Rectangle 3">
            <a:extLst>
              <a:ext uri="{FF2B5EF4-FFF2-40B4-BE49-F238E27FC236}">
                <a16:creationId xmlns:a16="http://schemas.microsoft.com/office/drawing/2014/main" id="{0B1F9302-A683-42DD-B1C2-0D54EFA39E76}"/>
              </a:ext>
            </a:extLst>
          </p:cNvPr>
          <p:cNvSpPr/>
          <p:nvPr/>
        </p:nvSpPr>
        <p:spPr>
          <a:xfrm>
            <a:off x="487044" y="4090719"/>
            <a:ext cx="8229090" cy="1785104"/>
          </a:xfrm>
          <a:prstGeom prst="rect">
            <a:avLst/>
          </a:prstGeom>
        </p:spPr>
        <p:txBody>
          <a:bodyPr wrap="square">
            <a:spAutoFit/>
          </a:bodyPr>
          <a:lstStyle/>
          <a:p>
            <a:pPr algn="just"/>
            <a:r>
              <a:rPr lang="en-GB" sz="2200" dirty="0"/>
              <a:t>This is a bit of a low baller but unfortunately it does happen. If you are employing a storage  provider can they handle this i.e. make all assets available for confiscation?</a:t>
            </a:r>
          </a:p>
          <a:p>
            <a:pPr algn="just"/>
            <a:r>
              <a:rPr lang="en-GB" sz="2200" dirty="0"/>
              <a:t>If you are storing the asset how are you going to handle the realising of all of the assets? Is it possible? Is there any value to the new assets? </a:t>
            </a:r>
          </a:p>
        </p:txBody>
      </p:sp>
      <p:sp>
        <p:nvSpPr>
          <p:cNvPr id="6" name="TextBox 5">
            <a:extLst>
              <a:ext uri="{FF2B5EF4-FFF2-40B4-BE49-F238E27FC236}">
                <a16:creationId xmlns:a16="http://schemas.microsoft.com/office/drawing/2014/main" id="{9F834A4F-377E-4E6C-8166-89098CCC2CD1}"/>
              </a:ext>
            </a:extLst>
          </p:cNvPr>
          <p:cNvSpPr txBox="1"/>
          <p:nvPr/>
        </p:nvSpPr>
        <p:spPr>
          <a:xfrm>
            <a:off x="683568" y="3607600"/>
            <a:ext cx="7776864" cy="461665"/>
          </a:xfrm>
          <a:prstGeom prst="rect">
            <a:avLst/>
          </a:prstGeom>
          <a:noFill/>
        </p:spPr>
        <p:txBody>
          <a:bodyPr wrap="square" rtlCol="0">
            <a:spAutoFit/>
          </a:bodyPr>
          <a:lstStyle/>
          <a:p>
            <a:pPr marL="342900" indent="-342900" algn="ctr">
              <a:buFont typeface="Arial" panose="020B0604020202020204" pitchFamily="34" charset="0"/>
              <a:buChar char="•"/>
            </a:pPr>
            <a:r>
              <a:rPr lang="en-GB" sz="2400" b="1" dirty="0"/>
              <a:t>What if the asset forks during custody?</a:t>
            </a:r>
          </a:p>
        </p:txBody>
      </p:sp>
    </p:spTree>
    <p:extLst>
      <p:ext uri="{BB962C8B-B14F-4D97-AF65-F5344CB8AC3E}">
        <p14:creationId xmlns:p14="http://schemas.microsoft.com/office/powerpoint/2010/main" val="715254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F8F88-E769-43BA-9629-DB8E1DECCF09}"/>
              </a:ext>
            </a:extLst>
          </p:cNvPr>
          <p:cNvSpPr>
            <a:spLocks noGrp="1"/>
          </p:cNvSpPr>
          <p:nvPr>
            <p:ph type="title"/>
          </p:nvPr>
        </p:nvSpPr>
        <p:spPr>
          <a:xfrm>
            <a:off x="457455" y="2780928"/>
            <a:ext cx="8229090" cy="1144682"/>
          </a:xfrm>
        </p:spPr>
        <p:txBody>
          <a:bodyPr/>
          <a:lstStyle/>
          <a:p>
            <a:r>
              <a:rPr lang="en-GB" dirty="0"/>
              <a:t>Seizure process</a:t>
            </a:r>
          </a:p>
        </p:txBody>
      </p:sp>
    </p:spTree>
    <p:extLst>
      <p:ext uri="{BB962C8B-B14F-4D97-AF65-F5344CB8AC3E}">
        <p14:creationId xmlns:p14="http://schemas.microsoft.com/office/powerpoint/2010/main" val="2434506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3A5B7-324B-4E32-9EC3-0682AA496DEF}"/>
              </a:ext>
            </a:extLst>
          </p:cNvPr>
          <p:cNvSpPr>
            <a:spLocks noGrp="1"/>
          </p:cNvSpPr>
          <p:nvPr>
            <p:ph type="title"/>
          </p:nvPr>
        </p:nvSpPr>
        <p:spPr/>
        <p:txBody>
          <a:bodyPr/>
          <a:lstStyle/>
          <a:p>
            <a:r>
              <a:rPr lang="en-GB" dirty="0"/>
              <a:t>Practical</a:t>
            </a:r>
          </a:p>
        </p:txBody>
      </p:sp>
      <p:sp>
        <p:nvSpPr>
          <p:cNvPr id="3" name="Subtitle 2">
            <a:extLst>
              <a:ext uri="{FF2B5EF4-FFF2-40B4-BE49-F238E27FC236}">
                <a16:creationId xmlns:a16="http://schemas.microsoft.com/office/drawing/2014/main" id="{9DD3D2FE-903D-4F4F-96B9-F241EA7C1051}"/>
              </a:ext>
            </a:extLst>
          </p:cNvPr>
          <p:cNvSpPr>
            <a:spLocks noGrp="1"/>
          </p:cNvSpPr>
          <p:nvPr>
            <p:ph type="subTitle"/>
          </p:nvPr>
        </p:nvSpPr>
        <p:spPr>
          <a:xfrm>
            <a:off x="323528" y="1124744"/>
            <a:ext cx="8496944" cy="3376808"/>
          </a:xfrm>
        </p:spPr>
        <p:txBody>
          <a:bodyPr>
            <a:normAutofit/>
          </a:bodyPr>
          <a:lstStyle/>
          <a:p>
            <a:pPr algn="just"/>
            <a:r>
              <a:rPr lang="en-GB" sz="2400" dirty="0"/>
              <a:t>Use the following slides to help you develop a seizure process for seizing cryptocurrencies identified as proceeds of crime.</a:t>
            </a:r>
          </a:p>
          <a:p>
            <a:pPr algn="just"/>
            <a:endParaRPr lang="en-GB" sz="2400" dirty="0"/>
          </a:p>
          <a:p>
            <a:pPr algn="just"/>
            <a:r>
              <a:rPr lang="en-GB" sz="2400" dirty="0"/>
              <a:t>Once you have the process drawn out consider what needs to be done to get your process operational.</a:t>
            </a:r>
          </a:p>
        </p:txBody>
      </p:sp>
    </p:spTree>
    <p:extLst>
      <p:ext uri="{BB962C8B-B14F-4D97-AF65-F5344CB8AC3E}">
        <p14:creationId xmlns:p14="http://schemas.microsoft.com/office/powerpoint/2010/main" val="295715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Considerations prior to scene attendance</a:t>
            </a:r>
          </a:p>
        </p:txBody>
      </p:sp>
      <p:sp>
        <p:nvSpPr>
          <p:cNvPr id="3" name="Content Placeholder 2"/>
          <p:cNvSpPr>
            <a:spLocks noGrp="1"/>
          </p:cNvSpPr>
          <p:nvPr>
            <p:ph idx="1"/>
          </p:nvPr>
        </p:nvSpPr>
        <p:spPr/>
        <p:txBody>
          <a:bodyPr>
            <a:normAutofit fontScale="62500" lnSpcReduction="20000"/>
          </a:bodyPr>
          <a:lstStyle/>
          <a:p>
            <a:pPr algn="just"/>
            <a:r>
              <a:rPr lang="en-GB" dirty="0"/>
              <a:t>What intelligence has been received indicating the suspects involvement in possession/use of cryptocurrency?</a:t>
            </a:r>
          </a:p>
          <a:p>
            <a:pPr algn="just"/>
            <a:r>
              <a:rPr lang="en-GB" dirty="0"/>
              <a:t>How is cryptocurrency used in the criminal activity identified? What potential insights does this provide on how cryptocurrency will be stored by the suspect?</a:t>
            </a:r>
          </a:p>
          <a:p>
            <a:pPr algn="just"/>
            <a:r>
              <a:rPr lang="en-GB" dirty="0"/>
              <a:t>What security measures may the suspect have put in place? What opportunities are there to overcome these?</a:t>
            </a:r>
          </a:p>
          <a:p>
            <a:pPr algn="just"/>
            <a:r>
              <a:rPr lang="en-GB" dirty="0"/>
              <a:t>How will we aim to identify cryptocurrency assets held by the suspect? e.g. computer examinations, mobile phone seizure, searches for recovery seeds and hardware wallets</a:t>
            </a:r>
          </a:p>
          <a:p>
            <a:pPr algn="just"/>
            <a:r>
              <a:rPr lang="en-GB" dirty="0"/>
              <a:t>What tools and processes will be used to confirm what assets are held by the suspect? e.g. searches of addresses on websites, using recovery seeds, opening wallet software on devices.</a:t>
            </a:r>
          </a:p>
          <a:p>
            <a:pPr algn="just"/>
            <a:r>
              <a:rPr lang="en-GB" dirty="0"/>
              <a:t>What equipment is needed to successfully complete a seizure in the circumstances?</a:t>
            </a:r>
          </a:p>
          <a:p>
            <a:pPr algn="just"/>
            <a:r>
              <a:rPr lang="en-GB" dirty="0"/>
              <a:t>Can we guarantee access to the internet?</a:t>
            </a:r>
          </a:p>
        </p:txBody>
      </p:sp>
    </p:spTree>
    <p:extLst>
      <p:ext uri="{BB962C8B-B14F-4D97-AF65-F5344CB8AC3E}">
        <p14:creationId xmlns:p14="http://schemas.microsoft.com/office/powerpoint/2010/main" val="1491570739"/>
      </p:ext>
    </p:extLst>
  </p:cSld>
  <p:clrMapOvr>
    <a:masterClrMapping/>
  </p:clrMapOvr>
</p:sld>
</file>

<file path=ppt/theme/theme1.xml><?xml version="1.0" encoding="utf-8"?>
<a:theme xmlns:a="http://schemas.openxmlformats.org/drawingml/2006/main" name="Office Theme">
  <a:themeElements>
    <a:clrScheme name="Custom 1">
      <a:dk1>
        <a:srgbClr val="1F497D"/>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1875</TotalTime>
  <Words>2785</Words>
  <Application>Microsoft Office PowerPoint</Application>
  <PresentationFormat>On-screen Show (4:3)</PresentationFormat>
  <Paragraphs>152</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Virtual currency seizure</vt:lpstr>
      <vt:lpstr>So what do we need to consider?</vt:lpstr>
      <vt:lpstr>PowerPoint Presentation</vt:lpstr>
      <vt:lpstr>PowerPoint Presentation</vt:lpstr>
      <vt:lpstr>PowerPoint Presentation</vt:lpstr>
      <vt:lpstr>PowerPoint Presentation</vt:lpstr>
      <vt:lpstr>Seizure process</vt:lpstr>
      <vt:lpstr>Practical</vt:lpstr>
      <vt:lpstr>Considerations prior to scene attendance</vt:lpstr>
      <vt:lpstr>PowerPoint Presentation</vt:lpstr>
      <vt:lpstr>PowerPoint Presentation</vt:lpstr>
      <vt:lpstr>PowerPoint Presentation</vt:lpstr>
      <vt:lpstr>PowerPoint Presentation</vt:lpstr>
      <vt:lpstr>PowerPoint Presentation</vt:lpstr>
      <vt:lpstr>PowerPoint Presentation</vt:lpstr>
      <vt:lpstr>Points to consider</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Virtual currency seizure</dc:title>
  <dc:creator>AnOther</dc:creator>
  <cp:lastModifiedBy>Michael Donegan</cp:lastModifiedBy>
  <cp:revision>2</cp:revision>
  <dcterms:created xsi:type="dcterms:W3CDTF">2018-10-25T07:27:46Z</dcterms:created>
  <dcterms:modified xsi:type="dcterms:W3CDTF">2022-04-06T07:51:54Z</dcterms:modified>
</cp:coreProperties>
</file>