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57" r:id="rId4"/>
    <p:sldId id="273" r:id="rId5"/>
    <p:sldId id="274" r:id="rId6"/>
    <p:sldId id="260" r:id="rId7"/>
    <p:sldId id="261" r:id="rId8"/>
    <p:sldId id="271" r:id="rId9"/>
    <p:sldId id="265" r:id="rId10"/>
    <p:sldId id="266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DB3F8-595D-4870-A063-A0CE46254B0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BECB3D34-6E01-47E0-AAFE-C3871BEA444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Investigations</a:t>
          </a:r>
          <a:endParaRPr lang="en-US" dirty="0">
            <a:solidFill>
              <a:schemeClr val="tx1"/>
            </a:solidFill>
          </a:endParaRPr>
        </a:p>
      </dgm:t>
    </dgm:pt>
    <dgm:pt modelId="{8BC23422-2BA1-415B-8477-DE038BF12E3D}" type="parTrans" cxnId="{262D550E-9589-4EC8-B624-5CB1F04AB407}">
      <dgm:prSet/>
      <dgm:spPr/>
      <dgm:t>
        <a:bodyPr/>
        <a:lstStyle/>
        <a:p>
          <a:endParaRPr lang="en-US"/>
        </a:p>
      </dgm:t>
    </dgm:pt>
    <dgm:pt modelId="{4AC042E7-B021-438E-9B82-BFB222F008F2}" type="sibTrans" cxnId="{262D550E-9589-4EC8-B624-5CB1F04AB407}">
      <dgm:prSet/>
      <dgm:spPr/>
      <dgm:t>
        <a:bodyPr/>
        <a:lstStyle/>
        <a:p>
          <a:endParaRPr lang="en-US"/>
        </a:p>
      </dgm:t>
    </dgm:pt>
    <dgm:pt modelId="{42FF4BC8-3321-47A6-9D29-A31B3F54869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restraint orders of proceeds of crime</a:t>
          </a:r>
          <a:endParaRPr lang="en-US" dirty="0">
            <a:solidFill>
              <a:schemeClr val="tx1"/>
            </a:solidFill>
          </a:endParaRPr>
        </a:p>
      </dgm:t>
    </dgm:pt>
    <dgm:pt modelId="{C02F2A72-D8BF-460D-B136-1E43534C845A}" type="parTrans" cxnId="{4CB61797-26C7-478B-A151-88A67FE000CB}">
      <dgm:prSet/>
      <dgm:spPr/>
      <dgm:t>
        <a:bodyPr/>
        <a:lstStyle/>
        <a:p>
          <a:endParaRPr lang="en-US"/>
        </a:p>
      </dgm:t>
    </dgm:pt>
    <dgm:pt modelId="{1EE78200-78CB-4DD8-8E00-8D241D1A895F}" type="sibTrans" cxnId="{4CB61797-26C7-478B-A151-88A67FE000CB}">
      <dgm:prSet/>
      <dgm:spPr/>
      <dgm:t>
        <a:bodyPr/>
        <a:lstStyle/>
        <a:p>
          <a:endParaRPr lang="en-US"/>
        </a:p>
      </dgm:t>
    </dgm:pt>
    <dgm:pt modelId="{DEC30B12-FA0D-4E96-9A3A-2B3398890A3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Confiscation of assets</a:t>
          </a:r>
          <a:endParaRPr lang="en-US" dirty="0">
            <a:solidFill>
              <a:schemeClr val="tx1"/>
            </a:solidFill>
          </a:endParaRPr>
        </a:p>
      </dgm:t>
    </dgm:pt>
    <dgm:pt modelId="{D89749B1-4E80-49F2-8FAA-BF6B074689CC}" type="parTrans" cxnId="{45D63B41-0791-40C3-8192-D8329B2325EC}">
      <dgm:prSet/>
      <dgm:spPr/>
      <dgm:t>
        <a:bodyPr/>
        <a:lstStyle/>
        <a:p>
          <a:endParaRPr lang="en-US"/>
        </a:p>
      </dgm:t>
    </dgm:pt>
    <dgm:pt modelId="{DF9E7829-B910-4AB0-B3F2-B95EA1325214}" type="sibTrans" cxnId="{45D63B41-0791-40C3-8192-D8329B2325EC}">
      <dgm:prSet/>
      <dgm:spPr/>
      <dgm:t>
        <a:bodyPr/>
        <a:lstStyle/>
        <a:p>
          <a:endParaRPr lang="en-US"/>
        </a:p>
      </dgm:t>
    </dgm:pt>
    <dgm:pt modelId="{A11EE6A7-D606-4BEE-A401-76B28AB05B3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Trial and Conviction of the  criminal</a:t>
          </a:r>
          <a:endParaRPr lang="en-US" dirty="0">
            <a:solidFill>
              <a:schemeClr val="tx1"/>
            </a:solidFill>
          </a:endParaRPr>
        </a:p>
      </dgm:t>
    </dgm:pt>
    <dgm:pt modelId="{6F5AD69F-C1E5-4A40-9BC6-2DF65775ABEA}" type="parTrans" cxnId="{1564DA1D-B4BE-4D3D-9B2E-4EC10A33BDB6}">
      <dgm:prSet/>
      <dgm:spPr/>
      <dgm:t>
        <a:bodyPr/>
        <a:lstStyle/>
        <a:p>
          <a:endParaRPr lang="en-US"/>
        </a:p>
      </dgm:t>
    </dgm:pt>
    <dgm:pt modelId="{4E346E27-216C-4AC8-B9C1-46D5B68D9DB6}" type="sibTrans" cxnId="{1564DA1D-B4BE-4D3D-9B2E-4EC10A33BDB6}">
      <dgm:prSet/>
      <dgm:spPr/>
      <dgm:t>
        <a:bodyPr/>
        <a:lstStyle/>
        <a:p>
          <a:endParaRPr lang="en-US"/>
        </a:p>
      </dgm:t>
    </dgm:pt>
    <dgm:pt modelId="{B256CF26-63C6-458D-A3C9-293098950D11}" type="pres">
      <dgm:prSet presAssocID="{8F9DB3F8-595D-4870-A063-A0CE46254B05}" presName="CompostProcess" presStyleCnt="0">
        <dgm:presLayoutVars>
          <dgm:dir/>
          <dgm:resizeHandles val="exact"/>
        </dgm:presLayoutVars>
      </dgm:prSet>
      <dgm:spPr/>
    </dgm:pt>
    <dgm:pt modelId="{D16F42EA-99FF-45D4-AB52-F99D05478669}" type="pres">
      <dgm:prSet presAssocID="{8F9DB3F8-595D-4870-A063-A0CE46254B05}" presName="arrow" presStyleLbl="bgShp" presStyleIdx="0" presStyleCnt="1"/>
      <dgm:spPr/>
    </dgm:pt>
    <dgm:pt modelId="{3439F486-F091-4698-9050-B6B50F0C573C}" type="pres">
      <dgm:prSet presAssocID="{8F9DB3F8-595D-4870-A063-A0CE46254B05}" presName="linearProcess" presStyleCnt="0"/>
      <dgm:spPr/>
    </dgm:pt>
    <dgm:pt modelId="{6083F0B8-BE28-4A89-8BAF-073E60E422E4}" type="pres">
      <dgm:prSet presAssocID="{BECB3D34-6E01-47E0-AAFE-C3871BEA4447}" presName="textNode" presStyleLbl="node1" presStyleIdx="0" presStyleCnt="4" custLinFactNeighborY="-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44BA6-4FC9-42B1-B17D-4FDF0E9ED93C}" type="pres">
      <dgm:prSet presAssocID="{4AC042E7-B021-438E-9B82-BFB222F008F2}" presName="sibTrans" presStyleCnt="0"/>
      <dgm:spPr/>
    </dgm:pt>
    <dgm:pt modelId="{C61ECEA0-C818-4CCD-B430-29F1AF8F1E58}" type="pres">
      <dgm:prSet presAssocID="{42FF4BC8-3321-47A6-9D29-A31B3F548696}" presName="textNode" presStyleLbl="node1" presStyleIdx="1" presStyleCnt="4" custLinFactNeighborX="-14815" custLinFactNeighborY="-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04CEC-1F60-45F2-8239-E520B3BF28D6}" type="pres">
      <dgm:prSet presAssocID="{1EE78200-78CB-4DD8-8E00-8D241D1A895F}" presName="sibTrans" presStyleCnt="0"/>
      <dgm:spPr/>
    </dgm:pt>
    <dgm:pt modelId="{99D1D726-3B83-46F6-B79F-6AC7FFEE22F5}" type="pres">
      <dgm:prSet presAssocID="{A11EE6A7-D606-4BEE-A401-76B28AB05B3E}" presName="textNode" presStyleLbl="node1" presStyleIdx="2" presStyleCnt="4" custLinFactNeighborY="-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DE547-C599-4BCA-8867-1FCB02166082}" type="pres">
      <dgm:prSet presAssocID="{4E346E27-216C-4AC8-B9C1-46D5B68D9DB6}" presName="sibTrans" presStyleCnt="0"/>
      <dgm:spPr/>
    </dgm:pt>
    <dgm:pt modelId="{DDA75DF0-2CEB-438D-AD9A-56A2BA7B8907}" type="pres">
      <dgm:prSet presAssocID="{DEC30B12-FA0D-4E96-9A3A-2B3398890A3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A1893-B05C-4678-BA2B-3FD1C1533B22}" type="presOf" srcId="{BECB3D34-6E01-47E0-AAFE-C3871BEA4447}" destId="{6083F0B8-BE28-4A89-8BAF-073E60E422E4}" srcOrd="0" destOrd="0" presId="urn:microsoft.com/office/officeart/2005/8/layout/hProcess9"/>
    <dgm:cxn modelId="{4CB61797-26C7-478B-A151-88A67FE000CB}" srcId="{8F9DB3F8-595D-4870-A063-A0CE46254B05}" destId="{42FF4BC8-3321-47A6-9D29-A31B3F548696}" srcOrd="1" destOrd="0" parTransId="{C02F2A72-D8BF-460D-B136-1E43534C845A}" sibTransId="{1EE78200-78CB-4DD8-8E00-8D241D1A895F}"/>
    <dgm:cxn modelId="{46C487ED-1633-42CF-B120-E700F7AAC9F9}" type="presOf" srcId="{A11EE6A7-D606-4BEE-A401-76B28AB05B3E}" destId="{99D1D726-3B83-46F6-B79F-6AC7FFEE22F5}" srcOrd="0" destOrd="0" presId="urn:microsoft.com/office/officeart/2005/8/layout/hProcess9"/>
    <dgm:cxn modelId="{262D550E-9589-4EC8-B624-5CB1F04AB407}" srcId="{8F9DB3F8-595D-4870-A063-A0CE46254B05}" destId="{BECB3D34-6E01-47E0-AAFE-C3871BEA4447}" srcOrd="0" destOrd="0" parTransId="{8BC23422-2BA1-415B-8477-DE038BF12E3D}" sibTransId="{4AC042E7-B021-438E-9B82-BFB222F008F2}"/>
    <dgm:cxn modelId="{2CE8E5F9-1FC4-486B-B3FF-5A3CCA4D674F}" type="presOf" srcId="{DEC30B12-FA0D-4E96-9A3A-2B3398890A37}" destId="{DDA75DF0-2CEB-438D-AD9A-56A2BA7B8907}" srcOrd="0" destOrd="0" presId="urn:microsoft.com/office/officeart/2005/8/layout/hProcess9"/>
    <dgm:cxn modelId="{45D63B41-0791-40C3-8192-D8329B2325EC}" srcId="{8F9DB3F8-595D-4870-A063-A0CE46254B05}" destId="{DEC30B12-FA0D-4E96-9A3A-2B3398890A37}" srcOrd="3" destOrd="0" parTransId="{D89749B1-4E80-49F2-8FAA-BF6B074689CC}" sibTransId="{DF9E7829-B910-4AB0-B3F2-B95EA1325214}"/>
    <dgm:cxn modelId="{531B8F69-7E46-4825-BD63-FB418B9BA73C}" type="presOf" srcId="{42FF4BC8-3321-47A6-9D29-A31B3F548696}" destId="{C61ECEA0-C818-4CCD-B430-29F1AF8F1E58}" srcOrd="0" destOrd="0" presId="urn:microsoft.com/office/officeart/2005/8/layout/hProcess9"/>
    <dgm:cxn modelId="{1564DA1D-B4BE-4D3D-9B2E-4EC10A33BDB6}" srcId="{8F9DB3F8-595D-4870-A063-A0CE46254B05}" destId="{A11EE6A7-D606-4BEE-A401-76B28AB05B3E}" srcOrd="2" destOrd="0" parTransId="{6F5AD69F-C1E5-4A40-9BC6-2DF65775ABEA}" sibTransId="{4E346E27-216C-4AC8-B9C1-46D5B68D9DB6}"/>
    <dgm:cxn modelId="{7F93E848-7E05-4811-91F5-694144D8D060}" type="presOf" srcId="{8F9DB3F8-595D-4870-A063-A0CE46254B05}" destId="{B256CF26-63C6-458D-A3C9-293098950D11}" srcOrd="0" destOrd="0" presId="urn:microsoft.com/office/officeart/2005/8/layout/hProcess9"/>
    <dgm:cxn modelId="{C4EF3F88-74E2-40C5-9BBF-5F603CD694DA}" type="presParOf" srcId="{B256CF26-63C6-458D-A3C9-293098950D11}" destId="{D16F42EA-99FF-45D4-AB52-F99D05478669}" srcOrd="0" destOrd="0" presId="urn:microsoft.com/office/officeart/2005/8/layout/hProcess9"/>
    <dgm:cxn modelId="{495ACEF1-D9F4-47D3-AD91-98E50C1EB44A}" type="presParOf" srcId="{B256CF26-63C6-458D-A3C9-293098950D11}" destId="{3439F486-F091-4698-9050-B6B50F0C573C}" srcOrd="1" destOrd="0" presId="urn:microsoft.com/office/officeart/2005/8/layout/hProcess9"/>
    <dgm:cxn modelId="{2EC72390-09A7-4019-9C9E-52CEDF2358DA}" type="presParOf" srcId="{3439F486-F091-4698-9050-B6B50F0C573C}" destId="{6083F0B8-BE28-4A89-8BAF-073E60E422E4}" srcOrd="0" destOrd="0" presId="urn:microsoft.com/office/officeart/2005/8/layout/hProcess9"/>
    <dgm:cxn modelId="{9BA37BD3-DD71-41F8-B5AE-DF4CE30CF6B7}" type="presParOf" srcId="{3439F486-F091-4698-9050-B6B50F0C573C}" destId="{A7544BA6-4FC9-42B1-B17D-4FDF0E9ED93C}" srcOrd="1" destOrd="0" presId="urn:microsoft.com/office/officeart/2005/8/layout/hProcess9"/>
    <dgm:cxn modelId="{102FFF6D-6237-4128-BAB1-FEB6A4841F63}" type="presParOf" srcId="{3439F486-F091-4698-9050-B6B50F0C573C}" destId="{C61ECEA0-C818-4CCD-B430-29F1AF8F1E58}" srcOrd="2" destOrd="0" presId="urn:microsoft.com/office/officeart/2005/8/layout/hProcess9"/>
    <dgm:cxn modelId="{FFBACA32-2709-4A67-B316-BC7CF8CCB881}" type="presParOf" srcId="{3439F486-F091-4698-9050-B6B50F0C573C}" destId="{D0804CEC-1F60-45F2-8239-E520B3BF28D6}" srcOrd="3" destOrd="0" presId="urn:microsoft.com/office/officeart/2005/8/layout/hProcess9"/>
    <dgm:cxn modelId="{FC4D4490-764D-4337-8D60-0D7542A9EC59}" type="presParOf" srcId="{3439F486-F091-4698-9050-B6B50F0C573C}" destId="{99D1D726-3B83-46F6-B79F-6AC7FFEE22F5}" srcOrd="4" destOrd="0" presId="urn:microsoft.com/office/officeart/2005/8/layout/hProcess9"/>
    <dgm:cxn modelId="{5390C82F-D511-4730-920D-74CBBB1A41AE}" type="presParOf" srcId="{3439F486-F091-4698-9050-B6B50F0C573C}" destId="{48CDE547-C599-4BCA-8867-1FCB02166082}" srcOrd="5" destOrd="0" presId="urn:microsoft.com/office/officeart/2005/8/layout/hProcess9"/>
    <dgm:cxn modelId="{7A56AAE4-92AB-4A4D-AE4F-AE9FCE2141D8}" type="presParOf" srcId="{3439F486-F091-4698-9050-B6B50F0C573C}" destId="{DDA75DF0-2CEB-438D-AD9A-56A2BA7B890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DB3F8-595D-4870-A063-A0CE46254B0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BECB3D34-6E01-47E0-AAFE-C3871BEA444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Investigations</a:t>
          </a:r>
          <a:endParaRPr lang="en-US" dirty="0">
            <a:solidFill>
              <a:schemeClr val="tx1"/>
            </a:solidFill>
          </a:endParaRPr>
        </a:p>
      </dgm:t>
    </dgm:pt>
    <dgm:pt modelId="{8BC23422-2BA1-415B-8477-DE038BF12E3D}" type="parTrans" cxnId="{262D550E-9589-4EC8-B624-5CB1F04AB407}">
      <dgm:prSet/>
      <dgm:spPr/>
      <dgm:t>
        <a:bodyPr/>
        <a:lstStyle/>
        <a:p>
          <a:endParaRPr lang="en-US"/>
        </a:p>
      </dgm:t>
    </dgm:pt>
    <dgm:pt modelId="{4AC042E7-B021-438E-9B82-BFB222F008F2}" type="sibTrans" cxnId="{262D550E-9589-4EC8-B624-5CB1F04AB407}">
      <dgm:prSet/>
      <dgm:spPr/>
      <dgm:t>
        <a:bodyPr/>
        <a:lstStyle/>
        <a:p>
          <a:endParaRPr lang="en-US"/>
        </a:p>
      </dgm:t>
    </dgm:pt>
    <dgm:pt modelId="{42FF4BC8-3321-47A6-9D29-A31B3F54869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 preservation orders of proceeds of crime</a:t>
          </a:r>
          <a:endParaRPr lang="en-US" dirty="0">
            <a:solidFill>
              <a:schemeClr val="tx1"/>
            </a:solidFill>
          </a:endParaRPr>
        </a:p>
      </dgm:t>
    </dgm:pt>
    <dgm:pt modelId="{C02F2A72-D8BF-460D-B136-1E43534C845A}" type="parTrans" cxnId="{4CB61797-26C7-478B-A151-88A67FE000CB}">
      <dgm:prSet/>
      <dgm:spPr/>
      <dgm:t>
        <a:bodyPr/>
        <a:lstStyle/>
        <a:p>
          <a:endParaRPr lang="en-US"/>
        </a:p>
      </dgm:t>
    </dgm:pt>
    <dgm:pt modelId="{1EE78200-78CB-4DD8-8E00-8D241D1A895F}" type="sibTrans" cxnId="{4CB61797-26C7-478B-A151-88A67FE000CB}">
      <dgm:prSet/>
      <dgm:spPr/>
      <dgm:t>
        <a:bodyPr/>
        <a:lstStyle/>
        <a:p>
          <a:endParaRPr lang="en-US"/>
        </a:p>
      </dgm:t>
    </dgm:pt>
    <dgm:pt modelId="{DEC30B12-FA0D-4E96-9A3A-2B3398890A3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Forfeiture of assets </a:t>
          </a:r>
          <a:endParaRPr lang="en-US" dirty="0">
            <a:solidFill>
              <a:schemeClr val="tx1"/>
            </a:solidFill>
          </a:endParaRPr>
        </a:p>
      </dgm:t>
    </dgm:pt>
    <dgm:pt modelId="{D89749B1-4E80-49F2-8FAA-BF6B074689CC}" type="parTrans" cxnId="{45D63B41-0791-40C3-8192-D8329B2325EC}">
      <dgm:prSet/>
      <dgm:spPr/>
      <dgm:t>
        <a:bodyPr/>
        <a:lstStyle/>
        <a:p>
          <a:endParaRPr lang="en-US"/>
        </a:p>
      </dgm:t>
    </dgm:pt>
    <dgm:pt modelId="{DF9E7829-B910-4AB0-B3F2-B95EA1325214}" type="sibTrans" cxnId="{45D63B41-0791-40C3-8192-D8329B2325EC}">
      <dgm:prSet/>
      <dgm:spPr/>
      <dgm:t>
        <a:bodyPr/>
        <a:lstStyle/>
        <a:p>
          <a:endParaRPr lang="en-US"/>
        </a:p>
      </dgm:t>
    </dgm:pt>
    <dgm:pt modelId="{A11EE6A7-D606-4BEE-A401-76B28AB05B3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Gazette the preservation orders within 21days</a:t>
          </a:r>
          <a:endParaRPr lang="en-US" dirty="0">
            <a:solidFill>
              <a:schemeClr val="tx1"/>
            </a:solidFill>
          </a:endParaRPr>
        </a:p>
      </dgm:t>
    </dgm:pt>
    <dgm:pt modelId="{6F5AD69F-C1E5-4A40-9BC6-2DF65775ABEA}" type="parTrans" cxnId="{1564DA1D-B4BE-4D3D-9B2E-4EC10A33BDB6}">
      <dgm:prSet/>
      <dgm:spPr/>
      <dgm:t>
        <a:bodyPr/>
        <a:lstStyle/>
        <a:p>
          <a:endParaRPr lang="en-US"/>
        </a:p>
      </dgm:t>
    </dgm:pt>
    <dgm:pt modelId="{4E346E27-216C-4AC8-B9C1-46D5B68D9DB6}" type="sibTrans" cxnId="{1564DA1D-B4BE-4D3D-9B2E-4EC10A33BDB6}">
      <dgm:prSet/>
      <dgm:spPr/>
      <dgm:t>
        <a:bodyPr/>
        <a:lstStyle/>
        <a:p>
          <a:endParaRPr lang="en-US"/>
        </a:p>
      </dgm:t>
    </dgm:pt>
    <dgm:pt modelId="{B256CF26-63C6-458D-A3C9-293098950D11}" type="pres">
      <dgm:prSet presAssocID="{8F9DB3F8-595D-4870-A063-A0CE46254B05}" presName="CompostProcess" presStyleCnt="0">
        <dgm:presLayoutVars>
          <dgm:dir/>
          <dgm:resizeHandles val="exact"/>
        </dgm:presLayoutVars>
      </dgm:prSet>
      <dgm:spPr/>
    </dgm:pt>
    <dgm:pt modelId="{D16F42EA-99FF-45D4-AB52-F99D05478669}" type="pres">
      <dgm:prSet presAssocID="{8F9DB3F8-595D-4870-A063-A0CE46254B05}" presName="arrow" presStyleLbl="bgShp" presStyleIdx="0" presStyleCnt="1"/>
      <dgm:spPr/>
    </dgm:pt>
    <dgm:pt modelId="{3439F486-F091-4698-9050-B6B50F0C573C}" type="pres">
      <dgm:prSet presAssocID="{8F9DB3F8-595D-4870-A063-A0CE46254B05}" presName="linearProcess" presStyleCnt="0"/>
      <dgm:spPr/>
    </dgm:pt>
    <dgm:pt modelId="{6083F0B8-BE28-4A89-8BAF-073E60E422E4}" type="pres">
      <dgm:prSet presAssocID="{BECB3D34-6E01-47E0-AAFE-C3871BEA4447}" presName="textNode" presStyleLbl="node1" presStyleIdx="0" presStyleCnt="4" custLinFactNeighborY="-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44BA6-4FC9-42B1-B17D-4FDF0E9ED93C}" type="pres">
      <dgm:prSet presAssocID="{4AC042E7-B021-438E-9B82-BFB222F008F2}" presName="sibTrans" presStyleCnt="0"/>
      <dgm:spPr/>
    </dgm:pt>
    <dgm:pt modelId="{C61ECEA0-C818-4CCD-B430-29F1AF8F1E58}" type="pres">
      <dgm:prSet presAssocID="{42FF4BC8-3321-47A6-9D29-A31B3F548696}" presName="textNode" presStyleLbl="node1" presStyleIdx="1" presStyleCnt="4" custLinFactNeighborX="-14815" custLinFactNeighborY="-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04CEC-1F60-45F2-8239-E520B3BF28D6}" type="pres">
      <dgm:prSet presAssocID="{1EE78200-78CB-4DD8-8E00-8D241D1A895F}" presName="sibTrans" presStyleCnt="0"/>
      <dgm:spPr/>
    </dgm:pt>
    <dgm:pt modelId="{99D1D726-3B83-46F6-B79F-6AC7FFEE22F5}" type="pres">
      <dgm:prSet presAssocID="{A11EE6A7-D606-4BEE-A401-76B28AB05B3E}" presName="textNode" presStyleLbl="node1" presStyleIdx="2" presStyleCnt="4" custLinFactNeighborY="-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DE547-C599-4BCA-8867-1FCB02166082}" type="pres">
      <dgm:prSet presAssocID="{4E346E27-216C-4AC8-B9C1-46D5B68D9DB6}" presName="sibTrans" presStyleCnt="0"/>
      <dgm:spPr/>
    </dgm:pt>
    <dgm:pt modelId="{DDA75DF0-2CEB-438D-AD9A-56A2BA7B8907}" type="pres">
      <dgm:prSet presAssocID="{DEC30B12-FA0D-4E96-9A3A-2B3398890A3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A1893-B05C-4678-BA2B-3FD1C1533B22}" type="presOf" srcId="{BECB3D34-6E01-47E0-AAFE-C3871BEA4447}" destId="{6083F0B8-BE28-4A89-8BAF-073E60E422E4}" srcOrd="0" destOrd="0" presId="urn:microsoft.com/office/officeart/2005/8/layout/hProcess9"/>
    <dgm:cxn modelId="{4CB61797-26C7-478B-A151-88A67FE000CB}" srcId="{8F9DB3F8-595D-4870-A063-A0CE46254B05}" destId="{42FF4BC8-3321-47A6-9D29-A31B3F548696}" srcOrd="1" destOrd="0" parTransId="{C02F2A72-D8BF-460D-B136-1E43534C845A}" sibTransId="{1EE78200-78CB-4DD8-8E00-8D241D1A895F}"/>
    <dgm:cxn modelId="{46C487ED-1633-42CF-B120-E700F7AAC9F9}" type="presOf" srcId="{A11EE6A7-D606-4BEE-A401-76B28AB05B3E}" destId="{99D1D726-3B83-46F6-B79F-6AC7FFEE22F5}" srcOrd="0" destOrd="0" presId="urn:microsoft.com/office/officeart/2005/8/layout/hProcess9"/>
    <dgm:cxn modelId="{262D550E-9589-4EC8-B624-5CB1F04AB407}" srcId="{8F9DB3F8-595D-4870-A063-A0CE46254B05}" destId="{BECB3D34-6E01-47E0-AAFE-C3871BEA4447}" srcOrd="0" destOrd="0" parTransId="{8BC23422-2BA1-415B-8477-DE038BF12E3D}" sibTransId="{4AC042E7-B021-438E-9B82-BFB222F008F2}"/>
    <dgm:cxn modelId="{2CE8E5F9-1FC4-486B-B3FF-5A3CCA4D674F}" type="presOf" srcId="{DEC30B12-FA0D-4E96-9A3A-2B3398890A37}" destId="{DDA75DF0-2CEB-438D-AD9A-56A2BA7B8907}" srcOrd="0" destOrd="0" presId="urn:microsoft.com/office/officeart/2005/8/layout/hProcess9"/>
    <dgm:cxn modelId="{45D63B41-0791-40C3-8192-D8329B2325EC}" srcId="{8F9DB3F8-595D-4870-A063-A0CE46254B05}" destId="{DEC30B12-FA0D-4E96-9A3A-2B3398890A37}" srcOrd="3" destOrd="0" parTransId="{D89749B1-4E80-49F2-8FAA-BF6B074689CC}" sibTransId="{DF9E7829-B910-4AB0-B3F2-B95EA1325214}"/>
    <dgm:cxn modelId="{531B8F69-7E46-4825-BD63-FB418B9BA73C}" type="presOf" srcId="{42FF4BC8-3321-47A6-9D29-A31B3F548696}" destId="{C61ECEA0-C818-4CCD-B430-29F1AF8F1E58}" srcOrd="0" destOrd="0" presId="urn:microsoft.com/office/officeart/2005/8/layout/hProcess9"/>
    <dgm:cxn modelId="{1564DA1D-B4BE-4D3D-9B2E-4EC10A33BDB6}" srcId="{8F9DB3F8-595D-4870-A063-A0CE46254B05}" destId="{A11EE6A7-D606-4BEE-A401-76B28AB05B3E}" srcOrd="2" destOrd="0" parTransId="{6F5AD69F-C1E5-4A40-9BC6-2DF65775ABEA}" sibTransId="{4E346E27-216C-4AC8-B9C1-46D5B68D9DB6}"/>
    <dgm:cxn modelId="{7F93E848-7E05-4811-91F5-694144D8D060}" type="presOf" srcId="{8F9DB3F8-595D-4870-A063-A0CE46254B05}" destId="{B256CF26-63C6-458D-A3C9-293098950D11}" srcOrd="0" destOrd="0" presId="urn:microsoft.com/office/officeart/2005/8/layout/hProcess9"/>
    <dgm:cxn modelId="{C4EF3F88-74E2-40C5-9BBF-5F603CD694DA}" type="presParOf" srcId="{B256CF26-63C6-458D-A3C9-293098950D11}" destId="{D16F42EA-99FF-45D4-AB52-F99D05478669}" srcOrd="0" destOrd="0" presId="urn:microsoft.com/office/officeart/2005/8/layout/hProcess9"/>
    <dgm:cxn modelId="{495ACEF1-D9F4-47D3-AD91-98E50C1EB44A}" type="presParOf" srcId="{B256CF26-63C6-458D-A3C9-293098950D11}" destId="{3439F486-F091-4698-9050-B6B50F0C573C}" srcOrd="1" destOrd="0" presId="urn:microsoft.com/office/officeart/2005/8/layout/hProcess9"/>
    <dgm:cxn modelId="{2EC72390-09A7-4019-9C9E-52CEDF2358DA}" type="presParOf" srcId="{3439F486-F091-4698-9050-B6B50F0C573C}" destId="{6083F0B8-BE28-4A89-8BAF-073E60E422E4}" srcOrd="0" destOrd="0" presId="urn:microsoft.com/office/officeart/2005/8/layout/hProcess9"/>
    <dgm:cxn modelId="{9BA37BD3-DD71-41F8-B5AE-DF4CE30CF6B7}" type="presParOf" srcId="{3439F486-F091-4698-9050-B6B50F0C573C}" destId="{A7544BA6-4FC9-42B1-B17D-4FDF0E9ED93C}" srcOrd="1" destOrd="0" presId="urn:microsoft.com/office/officeart/2005/8/layout/hProcess9"/>
    <dgm:cxn modelId="{102FFF6D-6237-4128-BAB1-FEB6A4841F63}" type="presParOf" srcId="{3439F486-F091-4698-9050-B6B50F0C573C}" destId="{C61ECEA0-C818-4CCD-B430-29F1AF8F1E58}" srcOrd="2" destOrd="0" presId="urn:microsoft.com/office/officeart/2005/8/layout/hProcess9"/>
    <dgm:cxn modelId="{FFBACA32-2709-4A67-B316-BC7CF8CCB881}" type="presParOf" srcId="{3439F486-F091-4698-9050-B6B50F0C573C}" destId="{D0804CEC-1F60-45F2-8239-E520B3BF28D6}" srcOrd="3" destOrd="0" presId="urn:microsoft.com/office/officeart/2005/8/layout/hProcess9"/>
    <dgm:cxn modelId="{FC4D4490-764D-4337-8D60-0D7542A9EC59}" type="presParOf" srcId="{3439F486-F091-4698-9050-B6B50F0C573C}" destId="{99D1D726-3B83-46F6-B79F-6AC7FFEE22F5}" srcOrd="4" destOrd="0" presId="urn:microsoft.com/office/officeart/2005/8/layout/hProcess9"/>
    <dgm:cxn modelId="{5390C82F-D511-4730-920D-74CBBB1A41AE}" type="presParOf" srcId="{3439F486-F091-4698-9050-B6B50F0C573C}" destId="{48CDE547-C599-4BCA-8867-1FCB02166082}" srcOrd="5" destOrd="0" presId="urn:microsoft.com/office/officeart/2005/8/layout/hProcess9"/>
    <dgm:cxn modelId="{7A56AAE4-92AB-4A4D-AE4F-AE9FCE2141D8}" type="presParOf" srcId="{3439F486-F091-4698-9050-B6B50F0C573C}" destId="{DDA75DF0-2CEB-438D-AD9A-56A2BA7B890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F42EA-99FF-45D4-AB52-F99D05478669}">
      <dsp:nvSpPr>
        <dsp:cNvPr id="0" name=""/>
        <dsp:cNvSpPr/>
      </dsp:nvSpPr>
      <dsp:spPr>
        <a:xfrm>
          <a:off x="738414" y="0"/>
          <a:ext cx="8368695" cy="447342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3F0B8-BE28-4A89-8BAF-073E60E422E4}">
      <dsp:nvSpPr>
        <dsp:cNvPr id="0" name=""/>
        <dsp:cNvSpPr/>
      </dsp:nvSpPr>
      <dsp:spPr>
        <a:xfrm>
          <a:off x="4927" y="1322719"/>
          <a:ext cx="2370040" cy="17893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Investigations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92277" y="1410069"/>
        <a:ext cx="2195340" cy="1614669"/>
      </dsp:txXfrm>
    </dsp:sp>
    <dsp:sp modelId="{C61ECEA0-C818-4CCD-B430-29F1AF8F1E58}">
      <dsp:nvSpPr>
        <dsp:cNvPr id="0" name=""/>
        <dsp:cNvSpPr/>
      </dsp:nvSpPr>
      <dsp:spPr>
        <a:xfrm>
          <a:off x="2475914" y="1322719"/>
          <a:ext cx="2370040" cy="1789369"/>
        </a:xfrm>
        <a:prstGeom prst="roundRect">
          <a:avLst/>
        </a:prstGeom>
        <a:solidFill>
          <a:schemeClr val="accent5">
            <a:hueOff val="613786"/>
            <a:satOff val="10227"/>
            <a:lumOff val="-50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  restraint orders of proceeds of crime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563264" y="1410069"/>
        <a:ext cx="2195340" cy="1614669"/>
      </dsp:txXfrm>
    </dsp:sp>
    <dsp:sp modelId="{99D1D726-3B83-46F6-B79F-6AC7FFEE22F5}">
      <dsp:nvSpPr>
        <dsp:cNvPr id="0" name=""/>
        <dsp:cNvSpPr/>
      </dsp:nvSpPr>
      <dsp:spPr>
        <a:xfrm>
          <a:off x="4982013" y="1322719"/>
          <a:ext cx="2370040" cy="1789369"/>
        </a:xfrm>
        <a:prstGeom prst="roundRect">
          <a:avLst/>
        </a:prstGeom>
        <a:solidFill>
          <a:schemeClr val="accent5">
            <a:hueOff val="1227572"/>
            <a:satOff val="20453"/>
            <a:lumOff val="-100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Trial and Conviction of the  criminal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069363" y="1410069"/>
        <a:ext cx="2195340" cy="1614669"/>
      </dsp:txXfrm>
    </dsp:sp>
    <dsp:sp modelId="{DDA75DF0-2CEB-438D-AD9A-56A2BA7B8907}">
      <dsp:nvSpPr>
        <dsp:cNvPr id="0" name=""/>
        <dsp:cNvSpPr/>
      </dsp:nvSpPr>
      <dsp:spPr>
        <a:xfrm>
          <a:off x="7470555" y="1342027"/>
          <a:ext cx="2370040" cy="1789369"/>
        </a:xfrm>
        <a:prstGeom prst="roundRect">
          <a:avLst/>
        </a:prstGeom>
        <a:solidFill>
          <a:schemeClr val="accent5">
            <a:hueOff val="1841358"/>
            <a:satOff val="30680"/>
            <a:lumOff val="-15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Confiscation of assets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557905" y="1429377"/>
        <a:ext cx="2195340" cy="1614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F42EA-99FF-45D4-AB52-F99D05478669}">
      <dsp:nvSpPr>
        <dsp:cNvPr id="0" name=""/>
        <dsp:cNvSpPr/>
      </dsp:nvSpPr>
      <dsp:spPr>
        <a:xfrm>
          <a:off x="834750" y="0"/>
          <a:ext cx="9460506" cy="447342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3F0B8-BE28-4A89-8BAF-073E60E422E4}">
      <dsp:nvSpPr>
        <dsp:cNvPr id="0" name=""/>
        <dsp:cNvSpPr/>
      </dsp:nvSpPr>
      <dsp:spPr>
        <a:xfrm>
          <a:off x="5570" y="1322719"/>
          <a:ext cx="2679245" cy="17893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Investigations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92920" y="1410069"/>
        <a:ext cx="2504545" cy="1614669"/>
      </dsp:txXfrm>
    </dsp:sp>
    <dsp:sp modelId="{C61ECEA0-C818-4CCD-B430-29F1AF8F1E58}">
      <dsp:nvSpPr>
        <dsp:cNvPr id="0" name=""/>
        <dsp:cNvSpPr/>
      </dsp:nvSpPr>
      <dsp:spPr>
        <a:xfrm>
          <a:off x="2798931" y="1322719"/>
          <a:ext cx="2679245" cy="1789369"/>
        </a:xfrm>
        <a:prstGeom prst="roundRect">
          <a:avLst/>
        </a:prstGeom>
        <a:solidFill>
          <a:schemeClr val="accent5">
            <a:hueOff val="613786"/>
            <a:satOff val="10227"/>
            <a:lumOff val="-50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  preservation orders of proceeds of crime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886281" y="1410069"/>
        <a:ext cx="2504545" cy="1614669"/>
      </dsp:txXfrm>
    </dsp:sp>
    <dsp:sp modelId="{99D1D726-3B83-46F6-B79F-6AC7FFEE22F5}">
      <dsp:nvSpPr>
        <dsp:cNvPr id="0" name=""/>
        <dsp:cNvSpPr/>
      </dsp:nvSpPr>
      <dsp:spPr>
        <a:xfrm>
          <a:off x="5631985" y="1322719"/>
          <a:ext cx="2679245" cy="1789369"/>
        </a:xfrm>
        <a:prstGeom prst="roundRect">
          <a:avLst/>
        </a:prstGeom>
        <a:solidFill>
          <a:schemeClr val="accent5">
            <a:hueOff val="1227572"/>
            <a:satOff val="20453"/>
            <a:lumOff val="-100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Gazette the preservation orders within 21days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5719335" y="1410069"/>
        <a:ext cx="2504545" cy="1614669"/>
      </dsp:txXfrm>
    </dsp:sp>
    <dsp:sp modelId="{DDA75DF0-2CEB-438D-AD9A-56A2BA7B8907}">
      <dsp:nvSpPr>
        <dsp:cNvPr id="0" name=""/>
        <dsp:cNvSpPr/>
      </dsp:nvSpPr>
      <dsp:spPr>
        <a:xfrm>
          <a:off x="8445192" y="1342027"/>
          <a:ext cx="2679245" cy="1789369"/>
        </a:xfrm>
        <a:prstGeom prst="roundRect">
          <a:avLst/>
        </a:prstGeom>
        <a:solidFill>
          <a:schemeClr val="accent5">
            <a:hueOff val="1841358"/>
            <a:satOff val="30680"/>
            <a:lumOff val="-15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Forfeiture of assets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8532542" y="1429377"/>
        <a:ext cx="2504545" cy="1614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9FFF9-D209-4F53-AC89-ED5147CD21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49F3-A633-4A52-892D-0B02BF03E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3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C7047-621E-4A2B-A355-B850F8B5F0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7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yalaw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1784959"/>
            <a:ext cx="8623905" cy="180732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Case study</a:t>
            </a:r>
            <a:b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asset recovery: freezing and seizing assets</a:t>
            </a:r>
            <a:b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718973" cy="15676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Esther Muchiri, Kenya</a:t>
            </a:r>
            <a:endParaRPr lang="en-US" dirty="0"/>
          </a:p>
        </p:txBody>
      </p:sp>
      <p:pic>
        <p:nvPicPr>
          <p:cNvPr id="4" name="Picture 3" descr="CoatOfArm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915" y="429551"/>
            <a:ext cx="1859280" cy="135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4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2697"/>
            <a:ext cx="10820400" cy="966652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Inter-agency Cooperation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9463" y="849086"/>
            <a:ext cx="6557554" cy="6387737"/>
          </a:xfrm>
        </p:spPr>
        <p:txBody>
          <a:bodyPr>
            <a:noAutofit/>
          </a:bodyPr>
          <a:lstStyle/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Directorate of Criminal Investigation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Conducted </a:t>
            </a:r>
            <a:r>
              <a:rPr lang="en-US" sz="1800" dirty="0">
                <a:latin typeface="Maiandra GD" panose="020E0502030308020204" pitchFamily="34" charset="0"/>
                <a:cs typeface="Times New Roman" panose="02020603050405020304" pitchFamily="18" charset="0"/>
              </a:rPr>
              <a:t>investigations </a:t>
            </a:r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into the fraud of </a:t>
            </a:r>
            <a:r>
              <a:rPr lang="en-US" sz="1800" dirty="0">
                <a:latin typeface="Maiandra GD" panose="020E0502030308020204" pitchFamily="34" charset="0"/>
                <a:cs typeface="Times New Roman" panose="02020603050405020304" pitchFamily="18" charset="0"/>
              </a:rPr>
              <a:t>Kshs.180, </a:t>
            </a:r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894,946 Million.</a:t>
            </a:r>
          </a:p>
          <a:p>
            <a:pPr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Cooperated with the </a:t>
            </a:r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Assets </a:t>
            </a:r>
            <a:r>
              <a:rPr lang="en-US" sz="1800" dirty="0">
                <a:latin typeface="Maiandra GD" panose="020E0502030308020204" pitchFamily="34" charset="0"/>
                <a:cs typeface="Times New Roman" panose="02020603050405020304" pitchFamily="18" charset="0"/>
              </a:rPr>
              <a:t>Recovery </a:t>
            </a:r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Agency  to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trace the Duplex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Apartment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procured at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a cost of Kshs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48,500,000million and the transfer of the 8.8 million.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lvl="0" indent="0" algn="just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Financial Institutions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The 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banks  provided the  account opening  forms, bank statements  and records of the Respondents and other parties.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</a:pP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Office of the Director of Public Prosecution</a:t>
            </a:r>
          </a:p>
          <a:p>
            <a:pPr algn="just"/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Instituted criminal proceedings against the respondents and other parties  and charged them with the offences; unlawful </a:t>
            </a:r>
            <a:r>
              <a:rPr lang="en-US" sz="1800" dirty="0">
                <a:latin typeface="Maiandra GD" panose="020E0502030308020204" pitchFamily="34" charset="0"/>
                <a:cs typeface="Times New Roman" panose="02020603050405020304" pitchFamily="18" charset="0"/>
              </a:rPr>
              <a:t>acquisition of public property </a:t>
            </a:r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,abuse of office. </a:t>
            </a:r>
          </a:p>
          <a:p>
            <a:pPr marL="0" indent="0" algn="just">
              <a:buNone/>
            </a:pPr>
            <a:r>
              <a:rPr lang="en-US" sz="1800" b="1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Assets </a:t>
            </a:r>
            <a:r>
              <a:rPr lang="en-US" sz="1800" b="1" dirty="0">
                <a:latin typeface="Maiandra GD" panose="020E0502030308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b="1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ecovery Agency</a:t>
            </a:r>
          </a:p>
          <a:p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The Agency  </a:t>
            </a:r>
            <a:r>
              <a:rPr lang="en-US" sz="1800" dirty="0">
                <a:latin typeface="Maiandra GD" panose="020E0502030308020204" pitchFamily="34" charset="0"/>
                <a:cs typeface="Times New Roman" panose="02020603050405020304" pitchFamily="18" charset="0"/>
              </a:rPr>
              <a:t>filed  preservation </a:t>
            </a:r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proceedings in Court </a:t>
            </a:r>
            <a:r>
              <a:rPr lang="en-US" sz="1800" dirty="0">
                <a:latin typeface="Maiandra GD" panose="020E0502030308020204" pitchFamily="34" charset="0"/>
                <a:cs typeface="Times New Roman" panose="02020603050405020304" pitchFamily="18" charset="0"/>
              </a:rPr>
              <a:t>to secure the assets.</a:t>
            </a:r>
          </a:p>
          <a:p>
            <a:r>
              <a:rPr lang="en-US" sz="1800" dirty="0">
                <a:latin typeface="Maiandra GD" panose="020E0502030308020204" pitchFamily="34" charset="0"/>
                <a:cs typeface="Times New Roman" panose="02020603050405020304" pitchFamily="18" charset="0"/>
              </a:rPr>
              <a:t>The Agency </a:t>
            </a:r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filed </a:t>
            </a:r>
            <a:r>
              <a:rPr lang="en-US" sz="1800" dirty="0">
                <a:latin typeface="Maiandra GD" panose="020E0502030308020204" pitchFamily="34" charset="0"/>
                <a:cs typeface="Times New Roman" panose="02020603050405020304" pitchFamily="18" charset="0"/>
              </a:rPr>
              <a:t>forfeiture proceeding and </a:t>
            </a:r>
            <a:r>
              <a:rPr lang="en-US" sz="18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prosecuted the matter. </a:t>
            </a:r>
            <a:endParaRPr lang="en-US" sz="1800" dirty="0"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IMAGES SHOWING COOPERATION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983" y="1593850"/>
            <a:ext cx="4097840" cy="49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4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396"/>
          </a:xfrm>
        </p:spPr>
        <p:txBody>
          <a:bodyPr>
            <a:noAutofit/>
          </a:bodyPr>
          <a:lstStyle/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 recovered</a:t>
            </a:r>
            <a:endParaRPr lang="en-US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6586" y="980728"/>
            <a:ext cx="7570614" cy="5375622"/>
          </a:xfrm>
        </p:spPr>
        <p:txBody>
          <a:bodyPr>
            <a:normAutofit/>
          </a:bodyPr>
          <a:lstStyle/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The assets forfeited to the Government;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Duplex apartment worth Ksh  48,500,000million.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Kshs 8,800,000million.</a:t>
            </a:r>
          </a:p>
          <a:p>
            <a:pPr algn="just"/>
            <a:r>
              <a:rPr lang="en-US" sz="2400" dirty="0">
                <a:latin typeface="Maiandra GD" panose="020E0502030308020204" pitchFamily="34" charset="0"/>
              </a:rPr>
              <a:t>The Anti-corruption Court </a:t>
            </a:r>
            <a:r>
              <a:rPr lang="en-US" sz="2400" dirty="0" smtClean="0">
                <a:latin typeface="Maiandra GD" panose="020E0502030308020204" pitchFamily="34" charset="0"/>
              </a:rPr>
              <a:t>fined the director of Quorandum Ltd  Ksh720 </a:t>
            </a:r>
            <a:r>
              <a:rPr lang="en-US" sz="2400" dirty="0">
                <a:latin typeface="Maiandra GD" panose="020E0502030308020204" pitchFamily="34" charset="0"/>
              </a:rPr>
              <a:t>million for theft of public money from the Youth Development Fund</a:t>
            </a:r>
            <a:r>
              <a:rPr lang="en-US" sz="2400" dirty="0" smtClean="0">
                <a:latin typeface="Maiandra GD" panose="020E0502030308020204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Maiandra GD" panose="020E0502030308020204" pitchFamily="34" charset="0"/>
              </a:rPr>
              <a:t>If </a:t>
            </a:r>
            <a:r>
              <a:rPr lang="en-US" sz="2400" dirty="0">
                <a:latin typeface="Maiandra GD" panose="020E0502030308020204" pitchFamily="34" charset="0"/>
              </a:rPr>
              <a:t>unable to raise the </a:t>
            </a:r>
            <a:r>
              <a:rPr lang="en-US" sz="2400" dirty="0" smtClean="0">
                <a:latin typeface="Maiandra GD" panose="020E0502030308020204" pitchFamily="34" charset="0"/>
              </a:rPr>
              <a:t>fine, </a:t>
            </a:r>
            <a:r>
              <a:rPr lang="en-US" sz="2400" dirty="0">
                <a:latin typeface="Maiandra GD" panose="020E0502030308020204" pitchFamily="34" charset="0"/>
              </a:rPr>
              <a:t>the director of Quorandum Ltd, will serve 27 years in prison in default. </a:t>
            </a:r>
            <a:endParaRPr lang="en-US" sz="2400" dirty="0" smtClean="0">
              <a:latin typeface="Maiandra GD" panose="020E0502030308020204" pitchFamily="34" charset="0"/>
            </a:endParaRPr>
          </a:p>
          <a:p>
            <a:pPr algn="just"/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The case can be accessed at 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  <a:hlinkClick r:id="rId3"/>
              </a:rPr>
              <a:t>www.kenyalaw.org</a:t>
            </a:r>
            <a:endParaRPr lang="en-US" sz="2400" dirty="0" smtClean="0"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72CAF-B854-4E82-8968-EC35A0ED9E7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6" name="AutoShape 2" descr="Image result for OKEMO CASE"/>
          <p:cNvSpPr>
            <a:spLocks noChangeAspect="1" noChangeArrowheads="1"/>
          </p:cNvSpPr>
          <p:nvPr/>
        </p:nvSpPr>
        <p:spPr bwMode="auto">
          <a:xfrm>
            <a:off x="207434" y="-685800"/>
            <a:ext cx="33655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8" name="AutoShape 4" descr="Image result for OKEMO CASE"/>
          <p:cNvSpPr>
            <a:spLocks noChangeAspect="1" noChangeArrowheads="1"/>
          </p:cNvSpPr>
          <p:nvPr/>
        </p:nvSpPr>
        <p:spPr bwMode="auto">
          <a:xfrm>
            <a:off x="207434" y="-685800"/>
            <a:ext cx="33655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0" name="AutoShape 6" descr="Image result for OKEMO CASE"/>
          <p:cNvSpPr>
            <a:spLocks noChangeAspect="1" noChangeArrowheads="1"/>
          </p:cNvSpPr>
          <p:nvPr/>
        </p:nvSpPr>
        <p:spPr bwMode="auto">
          <a:xfrm>
            <a:off x="207434" y="-685800"/>
            <a:ext cx="33655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5" y="3406018"/>
            <a:ext cx="3993265" cy="3139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8" y="270642"/>
            <a:ext cx="3993265" cy="30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Png Transparent - Thank You Page For Ppt,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248194"/>
            <a:ext cx="10737669" cy="629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8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0287"/>
            <a:ext cx="10692190" cy="1040674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  <a:endParaRPr lang="en-US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4953"/>
            <a:ext cx="10634133" cy="439641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the asset recovery case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Crimes Committed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Investigative techniques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Inter-agency cooperation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recovered.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9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8823"/>
            <a:ext cx="10820400" cy="862148"/>
          </a:xfrm>
        </p:spPr>
        <p:txBody>
          <a:bodyPr/>
          <a:lstStyle/>
          <a:p>
            <a:pPr algn="ctr"/>
            <a:r>
              <a:rPr lang="en-US" cap="none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Introduction</a:t>
            </a:r>
            <a:endParaRPr lang="en-US" cap="none" dirty="0"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1234"/>
            <a:ext cx="10820400" cy="45074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Assets 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recovery is a powerful tool to  combat 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crimes, 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by taking away the expected rewards ,benefits  or proceeds of 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crime.</a:t>
            </a:r>
          </a:p>
          <a:p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principal law 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governing assets recovery in 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enya is the Proceeds 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of Crime and Anti-Money Laundering Act (POCAMLA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The POCAMLA   established the Assets Recovery Agency  whose mandate is to </a:t>
            </a:r>
            <a:r>
              <a:rPr lang="en-GB" sz="2400" dirty="0">
                <a:latin typeface="Maiandra GD" panose="020E0502030308020204" pitchFamily="34" charset="0"/>
                <a:cs typeface="Times New Roman" pitchFamily="18" charset="0"/>
              </a:rPr>
              <a:t>identify, trace, freeze, seize and recovery of proceeds of crime</a:t>
            </a:r>
            <a:r>
              <a:rPr lang="en-GB" sz="2400" dirty="0" smtClean="0">
                <a:latin typeface="Maiandra GD" panose="020E0502030308020204" pitchFamily="34" charset="0"/>
                <a:cs typeface="Times New Roman" pitchFamily="18" charset="0"/>
              </a:rPr>
              <a:t>.</a:t>
            </a:r>
          </a:p>
          <a:p>
            <a:pPr lvl="0"/>
            <a:r>
              <a:rPr lang="en-GB" sz="2400" dirty="0" smtClean="0">
                <a:latin typeface="Maiandra GD" panose="020E0502030308020204" pitchFamily="34" charset="0"/>
                <a:cs typeface="Times New Roman" pitchFamily="18" charset="0"/>
              </a:rPr>
              <a:t>The wo modes of assets recovery </a:t>
            </a:r>
            <a:r>
              <a:rPr lang="en-US" sz="2400" dirty="0" smtClean="0">
                <a:latin typeface="Maiandra GD" panose="020E0502030308020204" pitchFamily="34" charset="0"/>
                <a:cs typeface="Times New Roman" pitchFamily="18" charset="0"/>
              </a:rPr>
              <a:t>provided under POCAMLA;</a:t>
            </a:r>
          </a:p>
          <a:p>
            <a:pPr marL="0" lvl="0" indent="0">
              <a:buNone/>
            </a:pPr>
            <a:r>
              <a:rPr lang="en-US" sz="2400" dirty="0">
                <a:latin typeface="Maiandra GD" panose="020E0502030308020204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Maiandra GD" panose="020E0502030308020204" pitchFamily="34" charset="0"/>
                <a:cs typeface="Times New Roman" pitchFamily="18" charset="0"/>
              </a:rPr>
              <a:t>1) Criminal forfeiture(conviction based)</a:t>
            </a:r>
          </a:p>
          <a:p>
            <a:pPr marL="0" lvl="0" indent="0">
              <a:buNone/>
            </a:pPr>
            <a:r>
              <a:rPr lang="en-US" sz="2400" dirty="0">
                <a:latin typeface="Maiandra GD" panose="020E0502030308020204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Maiandra GD" panose="020E0502030308020204" pitchFamily="34" charset="0"/>
                <a:cs typeface="Times New Roman" pitchFamily="18" charset="0"/>
              </a:rPr>
              <a:t>2) Civil forfeiture(non conviction based)</a:t>
            </a:r>
          </a:p>
          <a:p>
            <a:pPr marL="0" lv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37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19238" y="1533676"/>
          <a:ext cx="9845524" cy="447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029" y="164495"/>
            <a:ext cx="10461171" cy="1170819"/>
          </a:xfrm>
        </p:spPr>
        <p:txBody>
          <a:bodyPr/>
          <a:lstStyle/>
          <a:p>
            <a:pPr algn="ctr"/>
            <a:r>
              <a:rPr lang="en-GB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Criminal Forfeiture</a:t>
            </a:r>
            <a:endParaRPr lang="en-US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334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19238" y="1533676"/>
          <a:ext cx="11130008" cy="447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029" y="164495"/>
            <a:ext cx="10461171" cy="1170819"/>
          </a:xfrm>
        </p:spPr>
        <p:txBody>
          <a:bodyPr/>
          <a:lstStyle/>
          <a:p>
            <a:pPr algn="ctr"/>
            <a:r>
              <a:rPr lang="en-GB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Forfeiture</a:t>
            </a:r>
            <a:endParaRPr lang="en-US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934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9635"/>
            <a:ext cx="10820400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cap="none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Background of </a:t>
            </a:r>
            <a:r>
              <a:rPr lang="en-US" cap="none" dirty="0">
                <a:latin typeface="Maiandra GD" panose="020E0502030308020204" pitchFamily="34" charset="0"/>
                <a:cs typeface="Times New Roman" panose="02020603050405020304" pitchFamily="18" charset="0"/>
              </a:rPr>
              <a:t>t</a:t>
            </a:r>
            <a:r>
              <a:rPr lang="en-US" cap="none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he </a:t>
            </a:r>
            <a:r>
              <a:rPr lang="en-US" cap="none" dirty="0">
                <a:latin typeface="Maiandra GD" panose="020E0502030308020204" pitchFamily="34" charset="0"/>
                <a:cs typeface="Times New Roman" panose="02020603050405020304" pitchFamily="18" charset="0"/>
              </a:rPr>
              <a:t>a</a:t>
            </a:r>
            <a:r>
              <a:rPr lang="en-US" cap="none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ssets </a:t>
            </a:r>
            <a:r>
              <a:rPr lang="en-US" cap="none" dirty="0">
                <a:latin typeface="Maiandra GD" panose="020E0502030308020204" pitchFamily="34" charset="0"/>
                <a:cs typeface="Times New Roman" panose="02020603050405020304" pitchFamily="18" charset="0"/>
              </a:rPr>
              <a:t>r</a:t>
            </a:r>
            <a:r>
              <a:rPr lang="en-US" cap="none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ecovery </a:t>
            </a:r>
            <a:r>
              <a:rPr lang="en-US" cap="none" dirty="0">
                <a:latin typeface="Maiandra GD" panose="020E0502030308020204" pitchFamily="34" charset="0"/>
                <a:cs typeface="Times New Roman" panose="02020603050405020304" pitchFamily="18" charset="0"/>
              </a:rPr>
              <a:t>c</a:t>
            </a:r>
            <a:r>
              <a:rPr lang="en-US" cap="none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ase </a:t>
            </a:r>
            <a:br>
              <a:rPr lang="en-US" cap="none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</a:br>
            <a:endParaRPr lang="en-US" cap="none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8538"/>
            <a:ext cx="10820400" cy="51728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Maiandra GD" panose="020E0502030308020204" pitchFamily="34" charset="0"/>
                <a:cs typeface="Times New Roman" panose="02020603050405020304" pitchFamily="18" charset="0"/>
              </a:rPr>
              <a:t>NRB MISC APP NO 4 OF 2017</a:t>
            </a:r>
          </a:p>
          <a:p>
            <a:pPr marL="0" indent="0" algn="just">
              <a:buNone/>
            </a:pPr>
            <a:r>
              <a:rPr lang="en-US" b="1" dirty="0">
                <a:latin typeface="Maiandra GD" panose="020E0502030308020204" pitchFamily="34" charset="0"/>
                <a:cs typeface="Times New Roman" panose="02020603050405020304" pitchFamily="18" charset="0"/>
              </a:rPr>
              <a:t>ASSETS RECOVERY AGENCY –VS- QUORANDUM LTD &amp; EZEKIEL OWUOR</a:t>
            </a:r>
            <a:endParaRPr lang="en-US" b="1" dirty="0" smtClean="0">
              <a:latin typeface="Maiandra GD" panose="020E0502030308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case 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 involved theft 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of funds amounting to </a:t>
            </a:r>
            <a:r>
              <a:rPr lang="en-US" sz="2400" b="1" dirty="0">
                <a:latin typeface="Maiandra GD" panose="020E0502030308020204" pitchFamily="34" charset="0"/>
                <a:cs typeface="Times New Roman" panose="02020603050405020304" pitchFamily="18" charset="0"/>
              </a:rPr>
              <a:t>Kshs.180, 894,946M 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unlawfully transferred from the Youth Enterprise Development Fund 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(YEDF) Bank 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account to the 1st Respondent (Quorandum Ltd) bank account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 theft of Kshs.180</a:t>
            </a:r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, 894,946M was facilitated by the former acting Chief Executive Officer of YEDF, who unlawfully contracted the 1st Respondent to provide consultancies </a:t>
            </a:r>
            <a:r>
              <a:rPr lang="en-US" sz="2400" dirty="0" smtClean="0">
                <a:latin typeface="Maiandra GD" panose="020E0502030308020204" pitchFamily="34" charset="0"/>
                <a:cs typeface="Times New Roman" panose="02020603050405020304" pitchFamily="18" charset="0"/>
              </a:rPr>
              <a:t>services which was never rendered.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17" y="313509"/>
            <a:ext cx="10421983" cy="1058091"/>
          </a:xfrm>
        </p:spPr>
        <p:txBody>
          <a:bodyPr/>
          <a:lstStyle/>
          <a:p>
            <a:pPr algn="ctr"/>
            <a:r>
              <a:rPr lang="en-US" cap="none" dirty="0" smtClean="0">
                <a:latin typeface="Maiandra GD" panose="020E0502030308020204" pitchFamily="34" charset="0"/>
              </a:rPr>
              <a:t>Cont’</a:t>
            </a:r>
            <a:endParaRPr lang="en-US" cap="none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172"/>
            <a:ext cx="10820400" cy="4520514"/>
          </a:xfrm>
        </p:spPr>
        <p:txBody>
          <a:bodyPr/>
          <a:lstStyle/>
          <a:p>
            <a:pPr algn="just"/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The 1st respondent used part of the Kshs. 180,364,789M to purchase property known as Duplex Apartment at a cost of Kshs 48,500,000M from the 1st interested party (Duchess park development Company Ltd) who was the developer. </a:t>
            </a:r>
          </a:p>
          <a:p>
            <a:pPr algn="just"/>
            <a:r>
              <a:rPr lang="en-US" sz="2400" dirty="0">
                <a:latin typeface="Maiandra GD" panose="020E0502030308020204" pitchFamily="34" charset="0"/>
                <a:cs typeface="Times New Roman" panose="02020603050405020304" pitchFamily="18" charset="0"/>
              </a:rPr>
              <a:t>The 1st Respondent also transferred Kshs 8,800,000M to the 2nd Respondent (Ezekiel Owuor) purportedly as a loan repayable later.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cap="none" dirty="0">
                <a:latin typeface="Maiandra GD" panose="020E0502030308020204" pitchFamily="34" charset="0"/>
                <a:cs typeface="Times New Roman" panose="02020603050405020304" pitchFamily="18" charset="0"/>
              </a:rPr>
              <a:t>Crimes committed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4552406" cy="4024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3154" y="2194559"/>
            <a:ext cx="5863046" cy="402412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aiandra GD" panose="020E0502030308020204" pitchFamily="34" charset="0"/>
                <a:cs typeface="Times New Roman" panose="02020603050405020304" pitchFamily="18" charset="0"/>
              </a:rPr>
              <a:t>Unlawful acquisition of public property  contrary to section 45(1) as read with section 48 of the Anti-corruption and Economic Crimes Act.</a:t>
            </a:r>
          </a:p>
          <a:p>
            <a:r>
              <a:rPr lang="en-US" sz="2000" dirty="0">
                <a:latin typeface="Maiandra GD" panose="020E0502030308020204" pitchFamily="34" charset="0"/>
                <a:cs typeface="Times New Roman" panose="02020603050405020304" pitchFamily="18" charset="0"/>
              </a:rPr>
              <a:t>Abuse of office contrary to section 46 of  the Anti-corruption and Economic Crimes Act.</a:t>
            </a:r>
          </a:p>
          <a:p>
            <a:r>
              <a:rPr lang="en-US" sz="2000" dirty="0">
                <a:latin typeface="Maiandra GD" panose="020E0502030308020204" pitchFamily="34" charset="0"/>
                <a:cs typeface="Times New Roman" panose="02020603050405020304" pitchFamily="18" charset="0"/>
              </a:rPr>
              <a:t>Fraudulent payment contrary to section 45 (2) Anti-corruption and Economic Crimes Act.</a:t>
            </a:r>
          </a:p>
          <a:p>
            <a:r>
              <a:rPr lang="en-US" sz="2000" dirty="0">
                <a:latin typeface="Maiandra GD" panose="020E0502030308020204" pitchFamily="34" charset="0"/>
                <a:cs typeface="Times New Roman" panose="02020603050405020304" pitchFamily="18" charset="0"/>
              </a:rPr>
              <a:t>Making of false documents contrary to sections 347(a) as read together with sections 349 of the Penal Code</a:t>
            </a:r>
          </a:p>
          <a:p>
            <a:endParaRPr lang="en-US" dirty="0"/>
          </a:p>
        </p:txBody>
      </p:sp>
      <p:pic>
        <p:nvPicPr>
          <p:cNvPr id="5" name="Picture 4" descr="How artificial intelligence can predict, detect and deter financial cri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194559"/>
            <a:ext cx="4552406" cy="40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95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4480"/>
            <a:ext cx="10285411" cy="102616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Investigative techniques</a:t>
            </a:r>
            <a:b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images of investigation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60" y="1620520"/>
            <a:ext cx="4836160" cy="42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0414" y="1386673"/>
            <a:ext cx="5566786" cy="50750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aiandra GD" panose="020E0502030308020204" pitchFamily="34" charset="0"/>
              </a:rPr>
              <a:t>Search warrants from the Court to investigate respondents and other suspects accounts.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aiandra GD" panose="020E0502030308020204" pitchFamily="34" charset="0"/>
              </a:rPr>
              <a:t>Financial analysis of the respondents and others suspects financial records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aiandra GD" panose="020E0502030308020204" pitchFamily="34" charset="0"/>
              </a:rPr>
              <a:t>Interrogation and recording statements of the suspects and witnesses.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aiandra GD" panose="020E0502030308020204" pitchFamily="34" charset="0"/>
              </a:rPr>
              <a:t>Conducting searches at land registry to identify the apartment.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364</TotalTime>
  <Words>618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Maiandra GD</vt:lpstr>
      <vt:lpstr>Times New Roman</vt:lpstr>
      <vt:lpstr>Wingdings</vt:lpstr>
      <vt:lpstr>Vapor Trail</vt:lpstr>
      <vt:lpstr>Case study  asset recovery: freezing and seizing assets </vt:lpstr>
      <vt:lpstr>Presentation outline</vt:lpstr>
      <vt:lpstr>Introduction</vt:lpstr>
      <vt:lpstr>Criminal Forfeiture</vt:lpstr>
      <vt:lpstr>Civil Forfeiture</vt:lpstr>
      <vt:lpstr>Background of the assets recovery case  </vt:lpstr>
      <vt:lpstr>Cont’</vt:lpstr>
      <vt:lpstr>Crimes committed</vt:lpstr>
      <vt:lpstr>Investigative techniques </vt:lpstr>
      <vt:lpstr>Inter-agency Cooperation </vt:lpstr>
      <vt:lpstr>Assets recovered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 asset recovery: freezing and seizing assets</dc:title>
  <dc:creator>Esther</dc:creator>
  <cp:lastModifiedBy>Esther</cp:lastModifiedBy>
  <cp:revision>22</cp:revision>
  <dcterms:created xsi:type="dcterms:W3CDTF">2022-03-31T10:20:59Z</dcterms:created>
  <dcterms:modified xsi:type="dcterms:W3CDTF">2022-04-01T13:56:12Z</dcterms:modified>
</cp:coreProperties>
</file>