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868" r:id="rId1"/>
  </p:sldMasterIdLst>
  <p:notesMasterIdLst>
    <p:notesMasterId r:id="rId26"/>
  </p:notesMasterIdLst>
  <p:handoutMasterIdLst>
    <p:handoutMasterId r:id="rId27"/>
  </p:handoutMasterIdLst>
  <p:sldIdLst>
    <p:sldId id="279" r:id="rId2"/>
    <p:sldId id="285" r:id="rId3"/>
    <p:sldId id="284" r:id="rId4"/>
    <p:sldId id="282" r:id="rId5"/>
    <p:sldId id="283" r:id="rId6"/>
    <p:sldId id="280" r:id="rId7"/>
    <p:sldId id="281" r:id="rId8"/>
    <p:sldId id="286" r:id="rId9"/>
    <p:sldId id="303" r:id="rId10"/>
    <p:sldId id="287" r:id="rId11"/>
    <p:sldId id="290" r:id="rId12"/>
    <p:sldId id="288" r:id="rId13"/>
    <p:sldId id="295" r:id="rId14"/>
    <p:sldId id="296" r:id="rId15"/>
    <p:sldId id="297" r:id="rId16"/>
    <p:sldId id="298" r:id="rId17"/>
    <p:sldId id="293" r:id="rId18"/>
    <p:sldId id="299" r:id="rId19"/>
    <p:sldId id="300" r:id="rId20"/>
    <p:sldId id="302" r:id="rId21"/>
    <p:sldId id="291" r:id="rId22"/>
    <p:sldId id="292" r:id="rId23"/>
    <p:sldId id="289" r:id="rId24"/>
    <p:sldId id="294" r:id="rId25"/>
  </p:sldIdLst>
  <p:sldSz cx="12192000" cy="6858000"/>
  <p:notesSz cx="6735763" cy="98663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73007" autoAdjust="0"/>
  </p:normalViewPr>
  <p:slideViewPr>
    <p:cSldViewPr snapToGrid="0">
      <p:cViewPr varScale="1">
        <p:scale>
          <a:sx n="50" d="100"/>
          <a:sy n="50" d="100"/>
        </p:scale>
        <p:origin x="1284" y="40"/>
      </p:cViewPr>
      <p:guideLst/>
    </p:cSldViewPr>
  </p:slideViewPr>
  <p:outlineViewPr>
    <p:cViewPr>
      <p:scale>
        <a:sx n="33" d="100"/>
        <a:sy n="33" d="100"/>
      </p:scale>
      <p:origin x="0" y="-195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3" d="100"/>
          <a:sy n="53" d="100"/>
        </p:scale>
        <p:origin x="2946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E8CDC0-967E-4957-8FDE-82932AA8A5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80094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スライド イメージ プレースホルダー 5"/>
          <p:cNvSpPr>
            <a:spLocks noGrp="1" noRot="1" noChangeAspect="1"/>
          </p:cNvSpPr>
          <p:nvPr>
            <p:ph type="sldImg" idx="2"/>
          </p:nvPr>
        </p:nvSpPr>
        <p:spPr>
          <a:xfrm>
            <a:off x="409574" y="300800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12" name="ノート プレースホルダー 11"/>
          <p:cNvSpPr>
            <a:spLocks noGrp="1"/>
          </p:cNvSpPr>
          <p:nvPr>
            <p:ph type="body" sz="quarter" idx="3"/>
          </p:nvPr>
        </p:nvSpPr>
        <p:spPr>
          <a:xfrm>
            <a:off x="673098" y="3906965"/>
            <a:ext cx="5389563" cy="503586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15" name="スライド番号プレースホルダー 14"/>
          <p:cNvSpPr>
            <a:spLocks noGrp="1"/>
          </p:cNvSpPr>
          <p:nvPr>
            <p:ph type="sldNum" sz="quarter" idx="5"/>
          </p:nvPr>
        </p:nvSpPr>
        <p:spPr>
          <a:xfrm>
            <a:off x="3595307" y="9217151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30579C-E5B4-4442-99C4-9F875944D9B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97803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ea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ea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ea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ea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ea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/>
          <a:lstStyle/>
          <a:p>
            <a:endParaRPr lang="ja-JP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/>
          <a:lstStyle/>
          <a:p>
            <a:fld id="{6769D494-9043-43DD-A37C-3314CBD5BC3B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0567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/>
          <a:lstStyle/>
          <a:p>
            <a:fld id="{6769D494-9043-43DD-A37C-3314CBD5BC3B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87862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/>
          <a:lstStyle/>
          <a:p>
            <a:endParaRPr lang="ja-JP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/>
          <a:lstStyle/>
          <a:p>
            <a:fld id="{6769D494-9043-43DD-A37C-3314CBD5BC3B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58168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/>
          <a:lstStyle/>
          <a:p>
            <a:endParaRPr lang="ja-JP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/>
          <a:lstStyle/>
          <a:p>
            <a:fld id="{6769D494-9043-43DD-A37C-3314CBD5BC3B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25330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09575" y="300038"/>
            <a:ext cx="5916613" cy="33289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30579C-E5B4-4442-99C4-9F875944D9B5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35148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09575" y="300038"/>
            <a:ext cx="5916613" cy="33289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30579C-E5B4-4442-99C4-9F875944D9B5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128820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09575" y="300038"/>
            <a:ext cx="5916613" cy="33289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30579C-E5B4-4442-99C4-9F875944D9B5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14297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09575" y="300038"/>
            <a:ext cx="5916613" cy="33289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30579C-E5B4-4442-99C4-9F875944D9B5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65670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/>
          <a:lstStyle/>
          <a:p>
            <a:fld id="{6769D494-9043-43DD-A37C-3314CBD5BC3B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65202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09575" y="300038"/>
            <a:ext cx="5916613" cy="33289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30579C-E5B4-4442-99C4-9F875944D9B5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33597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09575" y="300038"/>
            <a:ext cx="5916613" cy="33289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30579C-E5B4-4442-99C4-9F875944D9B5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7197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73577" y="4748163"/>
            <a:ext cx="5388610" cy="4738737"/>
          </a:xfrm>
          <a:prstGeom prst="rect">
            <a:avLst/>
          </a:prstGeom>
        </p:spPr>
        <p:txBody>
          <a:bodyPr/>
          <a:lstStyle/>
          <a:p>
            <a:endParaRPr lang="ja-JP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/>
          <a:lstStyle/>
          <a:p>
            <a:fld id="{6769D494-9043-43DD-A37C-3314CBD5BC3B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79106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09575" y="300038"/>
            <a:ext cx="5916613" cy="33289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30579C-E5B4-4442-99C4-9F875944D9B5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54109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/>
          <a:lstStyle/>
          <a:p>
            <a:fld id="{6769D494-9043-43DD-A37C-3314CBD5BC3B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47265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/>
          <a:lstStyle/>
          <a:p>
            <a:endParaRPr lang="ja-JP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/>
          <a:lstStyle/>
          <a:p>
            <a:fld id="{6769D494-9043-43DD-A37C-3314CBD5BC3B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816083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/>
          <a:lstStyle/>
          <a:p>
            <a:endParaRPr lang="ja-JP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/>
          <a:lstStyle/>
          <a:p>
            <a:fld id="{6769D494-9043-43DD-A37C-3314CBD5BC3B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73614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/>
          <a:lstStyle/>
          <a:p>
            <a:fld id="{6769D494-9043-43DD-A37C-3314CBD5BC3B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7735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/>
          <a:lstStyle/>
          <a:p>
            <a:endParaRPr lang="ja-JP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/>
          <a:lstStyle/>
          <a:p>
            <a:fld id="{6769D494-9043-43DD-A37C-3314CBD5BC3B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64253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73577" y="4748163"/>
            <a:ext cx="5388610" cy="4944477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ja-JP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/>
          <a:lstStyle/>
          <a:p>
            <a:fld id="{6769D494-9043-43DD-A37C-3314CBD5BC3B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97622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/>
          <a:lstStyle/>
          <a:p>
            <a:endParaRPr lang="ja-JP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/>
          <a:lstStyle/>
          <a:p>
            <a:fld id="{6769D494-9043-43DD-A37C-3314CBD5BC3B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21268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/>
          <a:lstStyle/>
          <a:p>
            <a:endParaRPr lang="ja-JP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/>
          <a:lstStyle/>
          <a:p>
            <a:fld id="{6769D494-9043-43DD-A37C-3314CBD5BC3B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82625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/>
          <a:lstStyle/>
          <a:p>
            <a:endParaRPr lang="ja-JP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/>
          <a:lstStyle/>
          <a:p>
            <a:fld id="{6769D494-9043-43DD-A37C-3314CBD5BC3B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81340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/>
          <a:lstStyle/>
          <a:p>
            <a:endParaRPr lang="ja-JP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/>
          <a:lstStyle/>
          <a:p>
            <a:fld id="{6769D494-9043-43DD-A37C-3314CBD5BC3B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11365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/>
          <a:lstStyle/>
          <a:p>
            <a:endParaRPr lang="ja-JP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/>
          <a:lstStyle/>
          <a:p>
            <a:fld id="{6769D494-9043-43DD-A37C-3314CBD5BC3B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4780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014861-4C4C-462C-946E-537CC538C0A4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2024/10/25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B9200-A8AD-4CDF-835C-E4C27625739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189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1437520-231E-449A-8780-7BE366297ECE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2024/10/25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4AD045-D1FB-4F93-80CD-303BEDC1B9E4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456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AFB5C5-E459-4752-AEB5-A38F4B308C25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2024/10/25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4AD045-D1FB-4F93-80CD-303BEDC1B9E4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292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E4EFBE5-992A-4B8E-96F0-33182F07D3FF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2024/10/25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BC962E-B4BD-494A-B383-FB3B2DBC4283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87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BAB0396-1635-4FF3-A469-B3781B5E87E9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2024/10/25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248DEB-3098-4DAF-95DF-9299D39FA08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109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117730-6A6D-4000-A8A7-CAA6235E65B9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2024/10/25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59CCC4-7339-48A6-9F9A-39D50068ED54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357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E871B8-4F03-4C48-9395-76A9B4D86FD0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2024/10/25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0ACC52-BDB7-44BE-83E9-A18F41C758D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323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60D64B-57B4-47E1-9FFF-B7B3FD78C311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2024/10/25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C7271F-C905-4667-B676-F4E78D6B83A1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01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493A50-6C50-4AD2-AF36-6CF2D810675D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2024/10/25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A924C3-1EC4-4E4A-9B53-2229AD58910E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981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5E55E3-1ED8-44EC-8B32-67E631AB5ACB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2024/10/25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4AD045-D1FB-4F93-80CD-303BEDC1B9E4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664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A518B2-D9DE-4304-8FF2-0CE206F6ADD1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2024/10/25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627927-9DFF-4F64-8F6C-7A94FC028E2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430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FF0714-0A16-4E76-BF54-131C71E71CA7}" type="datetime1">
              <a:rPr lang="ja-JP" altLang="en-US" smtClean="0">
                <a:solidFill>
                  <a:srgbClr val="44546A">
                    <a:lumMod val="50000"/>
                  </a:srgbClr>
                </a:solidFill>
              </a:rPr>
              <a:t>2024/10/25</a:t>
            </a:fld>
            <a:endParaRPr lang="ja-JP" altLang="en-US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4B72CC-4815-4C1A-B893-A1A75FBB7754}" type="slidenum">
              <a:rPr lang="ja-JP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ja-JP" altLang="en-US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22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</p:sldLayoutIdLst>
  <p:hf hdr="0" ft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Relationship Id="rId9" Type="http://schemas.openxmlformats.org/officeDocument/2006/relationships/image" Target="../media/image6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emf"/><Relationship Id="rId4" Type="http://schemas.openxmlformats.org/officeDocument/2006/relationships/image" Target="../media/image6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emf"/><Relationship Id="rId4" Type="http://schemas.openxmlformats.org/officeDocument/2006/relationships/image" Target="../media/image69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74921" y="758952"/>
            <a:ext cx="10907487" cy="3566160"/>
          </a:xfrm>
        </p:spPr>
        <p:txBody>
          <a:bodyPr>
            <a:normAutofit/>
          </a:bodyPr>
          <a:lstStyle/>
          <a:p>
            <a:pPr algn="ctr"/>
            <a:r>
              <a:rPr lang="en-US" altLang="ja-JP" sz="6600" dirty="0">
                <a:latin typeface="Arial" panose="020B0604020202020204" pitchFamily="34" charset="0"/>
                <a:cs typeface="Arial" panose="020B0604020202020204" pitchFamily="34" charset="0"/>
              </a:rPr>
              <a:t>Some cases of </a:t>
            </a:r>
            <a:br>
              <a:rPr lang="en-US" altLang="ja-JP" sz="6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6600" dirty="0">
                <a:latin typeface="Arial" panose="020B0604020202020204" pitchFamily="34" charset="0"/>
                <a:cs typeface="Arial" panose="020B0604020202020204" pitchFamily="34" charset="0"/>
              </a:rPr>
              <a:t>hidden assets concealed</a:t>
            </a:r>
            <a:br>
              <a:rPr lang="en-US" altLang="ja-JP" sz="6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6600" dirty="0">
                <a:latin typeface="Arial" panose="020B0604020202020204" pitchFamily="34" charset="0"/>
                <a:cs typeface="Arial" panose="020B0604020202020204" pitchFamily="34" charset="0"/>
              </a:rPr>
              <a:t>by tax evaders</a:t>
            </a:r>
            <a:endParaRPr lang="ja-JP" altLang="en-US" sz="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kumimoji="1" lang="ja-JP" altLang="en-US" dirty="0"/>
              <a:t>　</a:t>
            </a:r>
            <a:endParaRPr kumimoji="1" lang="en-US" altLang="ja-JP" dirty="0"/>
          </a:p>
          <a:p>
            <a:pPr algn="r"/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506959C-367E-40D9-AD8E-451E321A9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B9200-A8AD-4CDF-835C-E4C27625739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28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</a:t>
            </a:r>
            <a:r>
              <a:rPr lang="ja-JP" altLang="en-US" dirty="0"/>
              <a:t>（５）－３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240519" y="182707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③</a:t>
            </a: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6029" y="2079401"/>
            <a:ext cx="2691855" cy="2019183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6493" y="4209623"/>
            <a:ext cx="2704439" cy="2028623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2977" y="2079401"/>
            <a:ext cx="2704439" cy="2028623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8093" y="2079401"/>
            <a:ext cx="2691855" cy="2019183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6907" y="4209624"/>
            <a:ext cx="2702811" cy="2027401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EEDEB35-9D8A-4B3B-911D-004FE88C9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BC962E-B4BD-494A-B383-FB3B2DBC4283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33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</a:t>
            </a:r>
            <a:r>
              <a:rPr lang="ja-JP" altLang="en-US" dirty="0"/>
              <a:t>（６）</a:t>
            </a:r>
            <a:endParaRPr kumimoji="1" lang="ja-JP" altLang="en-US" dirty="0"/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1364432" y="2418892"/>
            <a:ext cx="3600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ja-JP" altLang="ja-JP" sz="1600" dirty="0">
                <a:latin typeface="ＭＳ 明朝" pitchFamily="17" charset="-128"/>
                <a:cs typeface="Times New Roman" pitchFamily="18" charset="0"/>
              </a:rPr>
              <a:t>①</a:t>
            </a:r>
            <a:endParaRPr lang="ja-JP" altLang="ja-JP" sz="16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279494" y="1802619"/>
            <a:ext cx="730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In the mechanical device of the elevator in the suspect’s house</a:t>
            </a: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4791212" y="2418892"/>
            <a:ext cx="3600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ja-JP" altLang="en-US" sz="1600" dirty="0">
                <a:latin typeface="ＭＳ 明朝" pitchFamily="17" charset="-128"/>
                <a:cs typeface="Times New Roman" pitchFamily="18" charset="0"/>
              </a:rPr>
              <a:t>②</a:t>
            </a:r>
            <a:endParaRPr lang="ja-JP" altLang="ja-JP" sz="1600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8217992" y="2441383"/>
            <a:ext cx="3600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ja-JP" altLang="en-US" sz="1600" dirty="0">
                <a:latin typeface="ＭＳ 明朝" pitchFamily="17" charset="-128"/>
                <a:cs typeface="Times New Roman" pitchFamily="18" charset="0"/>
              </a:rPr>
              <a:t>③</a:t>
            </a:r>
            <a:endParaRPr lang="ja-JP" altLang="ja-JP" sz="1600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754" y="2418889"/>
            <a:ext cx="2827564" cy="3829512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6541" y="2350744"/>
            <a:ext cx="2981463" cy="3965825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7215" y="2350744"/>
            <a:ext cx="3156859" cy="3965825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6C7C424-7195-4BF5-9782-5123BA261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BC962E-B4BD-494A-B383-FB3B2DBC4283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24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</a:t>
            </a:r>
            <a:r>
              <a:rPr lang="ja-JP" altLang="en-US" dirty="0"/>
              <a:t>（７）</a:t>
            </a:r>
            <a:endParaRPr kumimoji="1" lang="ja-JP" altLang="en-US" dirty="0"/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1364432" y="2418892"/>
            <a:ext cx="3600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ja-JP" altLang="ja-JP" sz="1600" dirty="0">
                <a:latin typeface="ＭＳ 明朝" pitchFamily="17" charset="-128"/>
                <a:cs typeface="Times New Roman" pitchFamily="18" charset="0"/>
              </a:rPr>
              <a:t>①</a:t>
            </a:r>
            <a:endParaRPr lang="ja-JP" altLang="ja-JP" sz="16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279493" y="1802619"/>
            <a:ext cx="38590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A chest under a telephone stand</a:t>
            </a: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4812032" y="2418892"/>
            <a:ext cx="3600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ja-JP" altLang="en-US" sz="1600" dirty="0">
                <a:latin typeface="ＭＳ 明朝" pitchFamily="17" charset="-128"/>
                <a:cs typeface="Times New Roman" pitchFamily="18" charset="0"/>
              </a:rPr>
              <a:t>②</a:t>
            </a:r>
            <a:endParaRPr lang="ja-JP" altLang="ja-JP" sz="1600" dirty="0"/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8259632" y="2418892"/>
            <a:ext cx="3600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ja-JP" altLang="en-US" sz="1600" dirty="0">
                <a:latin typeface="ＭＳ 明朝" pitchFamily="17" charset="-128"/>
                <a:cs typeface="Times New Roman" pitchFamily="18" charset="0"/>
              </a:rPr>
              <a:t>③</a:t>
            </a:r>
            <a:endParaRPr lang="ja-JP" altLang="ja-JP" sz="1600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484" y="2418896"/>
            <a:ext cx="3087561" cy="3698883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2072" y="2418896"/>
            <a:ext cx="3087560" cy="3698883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9684" y="2418896"/>
            <a:ext cx="2862225" cy="3698883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43F1665-435A-4EE1-982F-C552C1FC1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BC962E-B4BD-494A-B383-FB3B2DBC4283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97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D579A41-7E2C-4CAA-8B98-57E462FEA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50" y="0"/>
            <a:ext cx="4381500" cy="1325563"/>
          </a:xfrm>
        </p:spPr>
        <p:txBody>
          <a:bodyPr/>
          <a:lstStyle/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Case</a:t>
            </a:r>
            <a:r>
              <a:rPr kumimoji="1"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（８）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－１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8882BDA-0030-4D90-8AD7-E2B7D9EE5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BC962E-B4BD-494A-B383-FB3B2DBC4283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98609F22-37F6-4B14-A549-430579B66D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015" y="1751033"/>
            <a:ext cx="5556824" cy="457472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CDED81DA-0E59-4EED-AB06-D1020FA0F1E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7752" y="360271"/>
            <a:ext cx="4043170" cy="3032377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124E26D-A801-430F-A58B-F044BC9313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752" y="3573777"/>
            <a:ext cx="4043170" cy="3032378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FF66AEA-ADD8-4D2E-B32B-A7C882A18952}"/>
              </a:ext>
            </a:extLst>
          </p:cNvPr>
          <p:cNvSpPr txBox="1"/>
          <p:nvPr/>
        </p:nvSpPr>
        <p:spPr>
          <a:xfrm>
            <a:off x="543015" y="1125508"/>
            <a:ext cx="32548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A hut in the office premises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A1B2BD5-EC4E-41AD-A989-D77E9B8502D2}"/>
              </a:ext>
            </a:extLst>
          </p:cNvPr>
          <p:cNvSpPr txBox="1"/>
          <p:nvPr/>
        </p:nvSpPr>
        <p:spPr>
          <a:xfrm>
            <a:off x="127517" y="169179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①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18E6B83-279A-486C-AF74-52A1B9A1669E}"/>
              </a:ext>
            </a:extLst>
          </p:cNvPr>
          <p:cNvSpPr txBox="1"/>
          <p:nvPr/>
        </p:nvSpPr>
        <p:spPr>
          <a:xfrm>
            <a:off x="6620481" y="360271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②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B59B47C-1301-4CBB-85A4-01407875168C}"/>
              </a:ext>
            </a:extLst>
          </p:cNvPr>
          <p:cNvSpPr txBox="1"/>
          <p:nvPr/>
        </p:nvSpPr>
        <p:spPr>
          <a:xfrm>
            <a:off x="6619719" y="3638907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③</a:t>
            </a:r>
          </a:p>
        </p:txBody>
      </p:sp>
    </p:spTree>
    <p:extLst>
      <p:ext uri="{BB962C8B-B14F-4D97-AF65-F5344CB8AC3E}">
        <p14:creationId xmlns:p14="http://schemas.microsoft.com/office/powerpoint/2010/main" val="3259536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FD2366E-61DB-40E3-AF1F-99E3436A7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BC962E-B4BD-494A-B383-FB3B2DBC4283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F90C1F07-1959-4213-960C-99C444BF2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442" y="369786"/>
            <a:ext cx="3943350" cy="1325563"/>
          </a:xfrm>
        </p:spPr>
        <p:txBody>
          <a:bodyPr/>
          <a:lstStyle/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Case</a:t>
            </a:r>
            <a:r>
              <a:rPr kumimoji="1"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（８）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－２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コンテンツ プレースホルダー 11">
            <a:extLst>
              <a:ext uri="{FF2B5EF4-FFF2-40B4-BE49-F238E27FC236}">
                <a16:creationId xmlns:a16="http://schemas.microsoft.com/office/drawing/2014/main" id="{5FC16E16-17ED-4266-86FE-6080D48276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63" y="2006387"/>
            <a:ext cx="5403446" cy="4049822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43329862-A0EB-4A26-A3AF-98C0217E90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574" y="2006387"/>
            <a:ext cx="5399763" cy="4049822"/>
          </a:xfrm>
          <a:prstGeom prst="rect">
            <a:avLst/>
          </a:prstGeom>
        </p:spPr>
      </p:pic>
      <p:sp>
        <p:nvSpPr>
          <p:cNvPr id="14" name="矢印: 右 13">
            <a:extLst>
              <a:ext uri="{FF2B5EF4-FFF2-40B4-BE49-F238E27FC236}">
                <a16:creationId xmlns:a16="http://schemas.microsoft.com/office/drawing/2014/main" id="{8E1FD8ED-E26A-4DE1-9FFC-30A4FCBCDF3F}"/>
              </a:ext>
            </a:extLst>
          </p:cNvPr>
          <p:cNvSpPr/>
          <p:nvPr/>
        </p:nvSpPr>
        <p:spPr>
          <a:xfrm>
            <a:off x="5755640" y="3429000"/>
            <a:ext cx="680720" cy="1204597"/>
          </a:xfrm>
          <a:prstGeom prst="rightArrow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5478" rtlCol="0" anchor="ctr"/>
          <a:lstStyle/>
          <a:p>
            <a:pPr algn="ctr">
              <a:lnSpc>
                <a:spcPct val="120000"/>
              </a:lnSpc>
            </a:pPr>
            <a:endParaRPr kumimoji="1" lang="ja-JP" altLang="en-US" sz="16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8EA4FA9-39FC-4B94-B965-B580F91BA97D}"/>
              </a:ext>
            </a:extLst>
          </p:cNvPr>
          <p:cNvSpPr txBox="1"/>
          <p:nvPr/>
        </p:nvSpPr>
        <p:spPr>
          <a:xfrm>
            <a:off x="284162" y="1637055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①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2B91157-8F1A-4B52-802C-48860DF650A0}"/>
              </a:ext>
            </a:extLst>
          </p:cNvPr>
          <p:cNvSpPr txBox="1"/>
          <p:nvPr/>
        </p:nvSpPr>
        <p:spPr>
          <a:xfrm>
            <a:off x="6498893" y="1637055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②</a:t>
            </a:r>
          </a:p>
        </p:txBody>
      </p:sp>
    </p:spTree>
    <p:extLst>
      <p:ext uri="{BB962C8B-B14F-4D97-AF65-F5344CB8AC3E}">
        <p14:creationId xmlns:p14="http://schemas.microsoft.com/office/powerpoint/2010/main" val="3655356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53DFC6A-3D84-4DBE-9593-6E88EEEE2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BC962E-B4BD-494A-B383-FB3B2DBC4283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118D55ED-9D63-42BE-89AA-849C9EE57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288925"/>
            <a:ext cx="4267200" cy="1325563"/>
          </a:xfrm>
        </p:spPr>
        <p:txBody>
          <a:bodyPr/>
          <a:lstStyle/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Case</a:t>
            </a:r>
            <a:r>
              <a:rPr kumimoji="1"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（８）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－３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B96CCEE6-6B55-4640-B336-CD8562DD69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765" y="1996779"/>
            <a:ext cx="5325118" cy="399069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9F55D796-A2AD-4A2F-9A30-E60EE3C4B8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118" y="1993633"/>
            <a:ext cx="5325117" cy="3993837"/>
          </a:xfrm>
          <a:prstGeom prst="rect">
            <a:avLst/>
          </a:prstGeom>
        </p:spPr>
      </p:pic>
      <p:sp>
        <p:nvSpPr>
          <p:cNvPr id="8" name="矢印: 右 7">
            <a:extLst>
              <a:ext uri="{FF2B5EF4-FFF2-40B4-BE49-F238E27FC236}">
                <a16:creationId xmlns:a16="http://schemas.microsoft.com/office/drawing/2014/main" id="{A360345B-E03E-4CFF-BB30-345907173AB9}"/>
              </a:ext>
            </a:extLst>
          </p:cNvPr>
          <p:cNvSpPr/>
          <p:nvPr/>
        </p:nvSpPr>
        <p:spPr>
          <a:xfrm>
            <a:off x="5755640" y="3388252"/>
            <a:ext cx="680720" cy="1204597"/>
          </a:xfrm>
          <a:prstGeom prst="rightArrow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5478" rtlCol="0" anchor="ctr"/>
          <a:lstStyle/>
          <a:p>
            <a:pPr algn="ctr">
              <a:lnSpc>
                <a:spcPct val="120000"/>
              </a:lnSpc>
            </a:pPr>
            <a:endParaRPr kumimoji="1" lang="ja-JP" altLang="en-US" sz="16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8921DAD-6EB5-41F7-B6DB-EDE7C4751478}"/>
              </a:ext>
            </a:extLst>
          </p:cNvPr>
          <p:cNvSpPr txBox="1"/>
          <p:nvPr/>
        </p:nvSpPr>
        <p:spPr>
          <a:xfrm>
            <a:off x="284162" y="1637055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①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2C39C46-28F9-488D-AA1B-DA7776D695B8}"/>
              </a:ext>
            </a:extLst>
          </p:cNvPr>
          <p:cNvSpPr txBox="1"/>
          <p:nvPr/>
        </p:nvSpPr>
        <p:spPr>
          <a:xfrm>
            <a:off x="6498893" y="1637055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②</a:t>
            </a:r>
          </a:p>
        </p:txBody>
      </p:sp>
    </p:spTree>
    <p:extLst>
      <p:ext uri="{BB962C8B-B14F-4D97-AF65-F5344CB8AC3E}">
        <p14:creationId xmlns:p14="http://schemas.microsoft.com/office/powerpoint/2010/main" val="264023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EAE1997-6116-4B40-B995-76110FAF9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BC962E-B4BD-494A-B383-FB3B2DBC4283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C582A648-9A76-4363-8526-A2DED4E07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181" y="121553"/>
            <a:ext cx="4038600" cy="1325563"/>
          </a:xfrm>
        </p:spPr>
        <p:txBody>
          <a:bodyPr/>
          <a:lstStyle/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Case</a:t>
            </a:r>
            <a:r>
              <a:rPr kumimoji="1"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（８）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－４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AEBDE63C-5F17-4CDD-971F-BF90DB9130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74" y="1929657"/>
            <a:ext cx="5421443" cy="406608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37BD8FE6-6ADF-4CFE-BC8A-CEE404599E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081" y="1929657"/>
            <a:ext cx="5421443" cy="4066084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CD6F4A5-7477-4D91-B85E-50F5777B7264}"/>
              </a:ext>
            </a:extLst>
          </p:cNvPr>
          <p:cNvSpPr txBox="1"/>
          <p:nvPr/>
        </p:nvSpPr>
        <p:spPr>
          <a:xfrm>
            <a:off x="453774" y="1560325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①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DC9002B-2890-4E45-8191-3AEA303659CF}"/>
              </a:ext>
            </a:extLst>
          </p:cNvPr>
          <p:cNvSpPr txBox="1"/>
          <p:nvPr/>
        </p:nvSpPr>
        <p:spPr>
          <a:xfrm>
            <a:off x="6422081" y="1560325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②</a:t>
            </a:r>
          </a:p>
        </p:txBody>
      </p:sp>
    </p:spTree>
    <p:extLst>
      <p:ext uri="{BB962C8B-B14F-4D97-AF65-F5344CB8AC3E}">
        <p14:creationId xmlns:p14="http://schemas.microsoft.com/office/powerpoint/2010/main" val="1582560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</a:t>
            </a:r>
            <a:r>
              <a:rPr lang="ja-JP" altLang="en-US" dirty="0"/>
              <a:t>（９）</a:t>
            </a:r>
            <a:endParaRPr kumimoji="1" lang="ja-JP" altLang="en-US" dirty="0"/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1251344" y="2425335"/>
            <a:ext cx="3600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ja-JP" altLang="ja-JP" sz="1600" dirty="0">
                <a:latin typeface="ＭＳ 明朝" pitchFamily="17" charset="-128"/>
                <a:cs typeface="Times New Roman" pitchFamily="18" charset="0"/>
              </a:rPr>
              <a:t>①</a:t>
            </a:r>
            <a:endParaRPr lang="ja-JP" altLang="ja-JP" sz="16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279490" y="1802619"/>
            <a:ext cx="20075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A loft in a house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1369" y="2825441"/>
            <a:ext cx="2247900" cy="306359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9998" y="2012534"/>
            <a:ext cx="2710493" cy="2052796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9991" y="4235041"/>
            <a:ext cx="2742496" cy="1930351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1221" y="2012534"/>
            <a:ext cx="2733151" cy="2052796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1221" y="4235034"/>
            <a:ext cx="2733151" cy="1977164"/>
          </a:xfrm>
          <a:prstGeom prst="rect">
            <a:avLst/>
          </a:prstGeom>
        </p:spPr>
      </p:pic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4054365" y="1964575"/>
            <a:ext cx="3600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ja-JP" altLang="en-US" sz="1600" dirty="0">
                <a:latin typeface="ＭＳ 明朝" pitchFamily="17" charset="-128"/>
                <a:cs typeface="Times New Roman" pitchFamily="18" charset="0"/>
              </a:rPr>
              <a:t>②</a:t>
            </a:r>
            <a:endParaRPr lang="ja-JP" altLang="ja-JP" sz="1600" dirty="0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4056057" y="4153103"/>
            <a:ext cx="3600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ja-JP" altLang="en-US" sz="1600" dirty="0">
                <a:latin typeface="ＭＳ 明朝" pitchFamily="17" charset="-128"/>
                <a:cs typeface="Times New Roman" pitchFamily="18" charset="0"/>
              </a:rPr>
              <a:t>③</a:t>
            </a:r>
            <a:endParaRPr lang="ja-JP" altLang="ja-JP" sz="1600" dirty="0"/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7571169" y="1964575"/>
            <a:ext cx="3600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ja-JP" altLang="en-US" sz="1600" dirty="0">
                <a:latin typeface="ＭＳ 明朝" pitchFamily="17" charset="-128"/>
                <a:cs typeface="Times New Roman" pitchFamily="18" charset="0"/>
              </a:rPr>
              <a:t>④</a:t>
            </a:r>
            <a:endParaRPr lang="ja-JP" altLang="ja-JP" sz="1600" dirty="0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7571169" y="4153103"/>
            <a:ext cx="3600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ja-JP" altLang="en-US" sz="1600" dirty="0"/>
              <a:t>⑤</a:t>
            </a:r>
            <a:endParaRPr lang="ja-JP" altLang="ja-JP" sz="1600" dirty="0"/>
          </a:p>
        </p:txBody>
      </p:sp>
      <p:sp>
        <p:nvSpPr>
          <p:cNvPr id="16" name="円/楕円 15"/>
          <p:cNvSpPr/>
          <p:nvPr/>
        </p:nvSpPr>
        <p:spPr>
          <a:xfrm>
            <a:off x="4933225" y="2555277"/>
            <a:ext cx="1401132" cy="86185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2CE64B2-D5B5-4552-8379-3D17FB73E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BC962E-B4BD-494A-B383-FB3B2DBC4283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80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615AD35-8126-4206-BF02-00B36C4A6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BC962E-B4BD-494A-B383-FB3B2DBC4283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BF8D9EBC-B75A-4BB5-94CB-58BB86BA0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0"/>
            <a:ext cx="4343400" cy="1325563"/>
          </a:xfrm>
        </p:spPr>
        <p:txBody>
          <a:bodyPr/>
          <a:lstStyle/>
          <a:p>
            <a:r>
              <a:rPr lang="en-US" altLang="ja-JP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</a:t>
            </a:r>
            <a:r>
              <a:rPr lang="ja-JP" altLang="en-US" dirty="0"/>
              <a:t>（</a:t>
            </a:r>
            <a:r>
              <a:rPr lang="ja-JP" altLang="en-US" dirty="0">
                <a:latin typeface="+mj-ea"/>
              </a:rPr>
              <a:t>１０</a:t>
            </a:r>
            <a:r>
              <a:rPr lang="ja-JP" altLang="en-US" dirty="0"/>
              <a:t>）－１</a:t>
            </a:r>
            <a:endParaRPr kumimoji="1" lang="ja-JP" altLang="en-US" dirty="0"/>
          </a:p>
        </p:txBody>
      </p:sp>
      <p:pic>
        <p:nvPicPr>
          <p:cNvPr id="7" name="コンテンツ プレースホルダー 6">
            <a:extLst>
              <a:ext uri="{FF2B5EF4-FFF2-40B4-BE49-F238E27FC236}">
                <a16:creationId xmlns:a16="http://schemas.microsoft.com/office/drawing/2014/main" id="{F7A7F274-0994-4904-BEAC-8E241D29AA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53" y="1637654"/>
            <a:ext cx="6292842" cy="4718704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4531C0C-A71A-4FAC-B0C4-DDE2B2018C06}"/>
              </a:ext>
            </a:extLst>
          </p:cNvPr>
          <p:cNvSpPr txBox="1"/>
          <p:nvPr/>
        </p:nvSpPr>
        <p:spPr>
          <a:xfrm>
            <a:off x="742790" y="1032148"/>
            <a:ext cx="1820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In the warehouse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67553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E6F38BC-8AFB-4718-AB51-F0C2AEDF6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BC962E-B4BD-494A-B383-FB3B2DBC4283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2C555483-D622-4288-8C29-9B4DA87A6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346" y="18255"/>
            <a:ext cx="4197824" cy="1325563"/>
          </a:xfrm>
        </p:spPr>
        <p:txBody>
          <a:bodyPr/>
          <a:lstStyle/>
          <a:p>
            <a:r>
              <a:rPr lang="en-US" altLang="ja-JP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</a:t>
            </a:r>
            <a:r>
              <a:rPr lang="ja-JP" altLang="en-US" dirty="0"/>
              <a:t>（</a:t>
            </a:r>
            <a:r>
              <a:rPr lang="ja-JP" altLang="en-US" dirty="0">
                <a:latin typeface="+mj-ea"/>
              </a:rPr>
              <a:t>１０</a:t>
            </a:r>
            <a:r>
              <a:rPr lang="ja-JP" altLang="en-US" dirty="0"/>
              <a:t>）－２</a:t>
            </a:r>
            <a:endParaRPr kumimoji="1" lang="ja-JP" altLang="en-US" dirty="0"/>
          </a:p>
        </p:txBody>
      </p:sp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C2AD1C73-B102-47DE-A766-5640BACB1C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46" y="1343818"/>
            <a:ext cx="4197824" cy="314959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864BFD92-589E-407B-91EF-21A86E6EEE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769" y="1926812"/>
            <a:ext cx="4783160" cy="3587370"/>
          </a:xfrm>
          <a:prstGeom prst="rect">
            <a:avLst/>
          </a:prstGeom>
        </p:spPr>
      </p:pic>
      <p:pic>
        <p:nvPicPr>
          <p:cNvPr id="9" name="コンテンツ プレースホルダー 4">
            <a:extLst>
              <a:ext uri="{FF2B5EF4-FFF2-40B4-BE49-F238E27FC236}">
                <a16:creationId xmlns:a16="http://schemas.microsoft.com/office/drawing/2014/main" id="{11E6D312-96DD-4F18-847B-E0F692CA42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239" y="2890696"/>
            <a:ext cx="4777615" cy="3583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054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</a:t>
            </a:r>
            <a:r>
              <a:rPr lang="ja-JP" altLang="en-US" dirty="0"/>
              <a:t>（１）</a:t>
            </a:r>
            <a:endParaRPr kumimoji="1" lang="ja-JP" altLang="en-US" dirty="0"/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730251" y="2353639"/>
            <a:ext cx="3600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ja-JP" altLang="ja-JP" sz="1600" dirty="0">
                <a:latin typeface="ＭＳ 明朝" pitchFamily="17" charset="-128"/>
                <a:cs typeface="Times New Roman" pitchFamily="18" charset="0"/>
              </a:rPr>
              <a:t>①</a:t>
            </a:r>
            <a:endParaRPr lang="ja-JP" altLang="ja-JP" sz="1600" dirty="0"/>
          </a:p>
        </p:txBody>
      </p:sp>
      <p:pic>
        <p:nvPicPr>
          <p:cNvPr id="7" name="図 6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277" y="2862377"/>
            <a:ext cx="3122295" cy="2341880"/>
          </a:xfrm>
          <a:prstGeom prst="rect">
            <a:avLst/>
          </a:prstGeom>
        </p:spPr>
      </p:pic>
      <p:sp>
        <p:nvSpPr>
          <p:cNvPr id="8" name="円/楕円 7"/>
          <p:cNvSpPr/>
          <p:nvPr/>
        </p:nvSpPr>
        <p:spPr>
          <a:xfrm>
            <a:off x="1479316" y="4066377"/>
            <a:ext cx="972605" cy="67754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ja-JP" altLang="en-US"/>
          </a:p>
        </p:txBody>
      </p:sp>
      <p:sp>
        <p:nvSpPr>
          <p:cNvPr id="9" name="円/楕円 8"/>
          <p:cNvSpPr/>
          <p:nvPr/>
        </p:nvSpPr>
        <p:spPr>
          <a:xfrm>
            <a:off x="2477331" y="4207984"/>
            <a:ext cx="605791" cy="4413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ja-JP" altLang="en-US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2598" y="2155079"/>
            <a:ext cx="2445841" cy="1836000"/>
          </a:xfrm>
          <a:prstGeom prst="rect">
            <a:avLst/>
          </a:prstGeom>
        </p:spPr>
      </p:pic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3992993" y="1816527"/>
            <a:ext cx="3600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ja-JP" altLang="en-US" sz="1600" dirty="0">
                <a:latin typeface="ＭＳ 明朝" pitchFamily="17" charset="-128"/>
                <a:cs typeface="Times New Roman" pitchFamily="18" charset="0"/>
              </a:rPr>
              <a:t>②</a:t>
            </a:r>
            <a:endParaRPr lang="ja-JP" altLang="ja-JP" sz="1600" dirty="0"/>
          </a:p>
        </p:txBody>
      </p:sp>
      <p:sp>
        <p:nvSpPr>
          <p:cNvPr id="12" name="Rectangle 9"/>
          <p:cNvSpPr>
            <a:spLocks noChangeAspect="1" noChangeArrowheads="1"/>
          </p:cNvSpPr>
          <p:nvPr/>
        </p:nvSpPr>
        <p:spPr bwMode="auto">
          <a:xfrm>
            <a:off x="4057967" y="3991083"/>
            <a:ext cx="3600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ja-JP" altLang="en-US" sz="1600" dirty="0">
                <a:latin typeface="ＭＳ 明朝" pitchFamily="17" charset="-128"/>
                <a:cs typeface="Times New Roman" pitchFamily="18" charset="0"/>
              </a:rPr>
              <a:t>③</a:t>
            </a:r>
            <a:endParaRPr lang="ja-JP" altLang="ja-JP" sz="1600" dirty="0"/>
          </a:p>
        </p:txBody>
      </p:sp>
      <p:sp>
        <p:nvSpPr>
          <p:cNvPr id="13" name="円/楕円 12"/>
          <p:cNvSpPr/>
          <p:nvPr/>
        </p:nvSpPr>
        <p:spPr>
          <a:xfrm>
            <a:off x="4555173" y="2541760"/>
            <a:ext cx="957308" cy="5904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ja-JP" altLang="en-US"/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0872" y="4329632"/>
            <a:ext cx="2447835" cy="1836000"/>
          </a:xfrm>
          <a:prstGeom prst="rect">
            <a:avLst/>
          </a:prstGeom>
        </p:spPr>
      </p:pic>
      <p:sp>
        <p:nvSpPr>
          <p:cNvPr id="15" name="円/楕円 14"/>
          <p:cNvSpPr>
            <a:spLocks noChangeAspect="1"/>
          </p:cNvSpPr>
          <p:nvPr/>
        </p:nvSpPr>
        <p:spPr>
          <a:xfrm>
            <a:off x="5187319" y="4919723"/>
            <a:ext cx="1223645" cy="88709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ja-JP" altLang="en-US"/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1332" y="2205485"/>
            <a:ext cx="2447835" cy="1836000"/>
          </a:xfrm>
          <a:prstGeom prst="rect">
            <a:avLst/>
          </a:prstGeom>
        </p:spPr>
      </p:pic>
      <p:sp>
        <p:nvSpPr>
          <p:cNvPr id="22" name="Rectangle 9"/>
          <p:cNvSpPr>
            <a:spLocks noChangeArrowheads="1"/>
          </p:cNvSpPr>
          <p:nvPr/>
        </p:nvSpPr>
        <p:spPr bwMode="auto">
          <a:xfrm>
            <a:off x="6708699" y="1804235"/>
            <a:ext cx="3600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ja-JP" altLang="en-US" sz="1600" dirty="0"/>
              <a:t>④</a:t>
            </a:r>
            <a:endParaRPr lang="ja-JP" altLang="ja-JP" sz="1600" dirty="0"/>
          </a:p>
        </p:txBody>
      </p:sp>
      <p:pic>
        <p:nvPicPr>
          <p:cNvPr id="23" name="図 2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064" y="2197317"/>
            <a:ext cx="2447835" cy="1836000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1332" y="4329632"/>
            <a:ext cx="2447835" cy="1836000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064" y="4329632"/>
            <a:ext cx="2447835" cy="1836000"/>
          </a:xfrm>
          <a:prstGeom prst="rect">
            <a:avLst/>
          </a:prstGeom>
        </p:spPr>
      </p:pic>
      <p:sp>
        <p:nvSpPr>
          <p:cNvPr id="28" name="テキスト ボックス 27"/>
          <p:cNvSpPr txBox="1"/>
          <p:nvPr/>
        </p:nvSpPr>
        <p:spPr>
          <a:xfrm>
            <a:off x="1279490" y="1802615"/>
            <a:ext cx="16532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altLang="ja-JP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living room</a:t>
            </a:r>
          </a:p>
          <a:p>
            <a:pPr lvl="0"/>
            <a:r>
              <a:rPr lang="en-US" altLang="ja-JP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 house</a:t>
            </a:r>
          </a:p>
        </p:txBody>
      </p:sp>
      <p:sp>
        <p:nvSpPr>
          <p:cNvPr id="29" name="Rectangle 9"/>
          <p:cNvSpPr>
            <a:spLocks noChangeArrowheads="1"/>
          </p:cNvSpPr>
          <p:nvPr/>
        </p:nvSpPr>
        <p:spPr bwMode="auto">
          <a:xfrm>
            <a:off x="6681305" y="3991083"/>
            <a:ext cx="3600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ja-JP" altLang="en-US" sz="1600" dirty="0"/>
              <a:t>⑤</a:t>
            </a:r>
            <a:endParaRPr lang="ja-JP" altLang="ja-JP" sz="1600" dirty="0"/>
          </a:p>
        </p:txBody>
      </p:sp>
      <p:sp>
        <p:nvSpPr>
          <p:cNvPr id="30" name="Rectangle 9"/>
          <p:cNvSpPr>
            <a:spLocks noChangeArrowheads="1"/>
          </p:cNvSpPr>
          <p:nvPr/>
        </p:nvSpPr>
        <p:spPr bwMode="auto">
          <a:xfrm>
            <a:off x="9309159" y="1827416"/>
            <a:ext cx="3600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ja-JP" altLang="en-US" sz="1600" dirty="0"/>
              <a:t>⑥</a:t>
            </a:r>
            <a:endParaRPr lang="ja-JP" altLang="ja-JP" sz="1600" dirty="0"/>
          </a:p>
        </p:txBody>
      </p:sp>
      <p:sp>
        <p:nvSpPr>
          <p:cNvPr id="31" name="Rectangle 9"/>
          <p:cNvSpPr>
            <a:spLocks noChangeArrowheads="1"/>
          </p:cNvSpPr>
          <p:nvPr/>
        </p:nvSpPr>
        <p:spPr bwMode="auto">
          <a:xfrm>
            <a:off x="9304643" y="3987600"/>
            <a:ext cx="3600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ja-JP" altLang="en-US" sz="1600" dirty="0"/>
              <a:t>⑦</a:t>
            </a:r>
            <a:endParaRPr lang="ja-JP" altLang="ja-JP" sz="160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1A3C7B3-4D2A-4B64-8AE4-C98C1DD0C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BC962E-B4BD-494A-B383-FB3B2DBC4283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16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  <p:bldP spid="15" grpId="0" animBg="1"/>
      <p:bldP spid="22" grpId="0"/>
      <p:bldP spid="29" grpId="0"/>
      <p:bldP spid="30" grpId="0"/>
      <p:bldP spid="3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D82DDBE-17FB-4A01-801D-6C3E923AB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BC962E-B4BD-494A-B383-FB3B2DBC4283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2134867A-0793-4CF9-AE6E-136590FE4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787" y="22604"/>
            <a:ext cx="10515600" cy="1325563"/>
          </a:xfrm>
        </p:spPr>
        <p:txBody>
          <a:bodyPr/>
          <a:lstStyle/>
          <a:p>
            <a:r>
              <a:rPr lang="en-US" altLang="ja-JP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</a:t>
            </a:r>
            <a:r>
              <a:rPr lang="ja-JP" altLang="en-US" dirty="0"/>
              <a:t>（</a:t>
            </a:r>
            <a:r>
              <a:rPr lang="ja-JP" altLang="en-US" dirty="0">
                <a:latin typeface="+mj-ea"/>
              </a:rPr>
              <a:t>１０</a:t>
            </a:r>
            <a:r>
              <a:rPr lang="ja-JP" altLang="en-US" dirty="0"/>
              <a:t>）－３</a:t>
            </a:r>
            <a:endParaRPr kumimoji="1"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5AFB90B3-D3B5-4CCB-AFA5-C8BB00346B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828" y="1396077"/>
            <a:ext cx="2149669" cy="161225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7795E09-68B5-4C02-931A-7C32E6F027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828" y="4982290"/>
            <a:ext cx="2146482" cy="160986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7F913B05-D718-48D0-8887-274886B913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752" y="3193629"/>
            <a:ext cx="2149671" cy="161225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FE953578-4A36-4712-B2D7-AFBC478201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752" y="1401798"/>
            <a:ext cx="2149670" cy="1612252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6CC3D9F-776A-4699-B528-2F78506B47C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828" y="3193629"/>
            <a:ext cx="2149670" cy="1612252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053A4F1F-3D94-4E47-BB9D-D7E46CA239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864" y="1404189"/>
            <a:ext cx="2146481" cy="1609861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9FCDE309-BE83-4E1F-8FB1-8BA76D5ED48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677" y="3193629"/>
            <a:ext cx="2146481" cy="1609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550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</a:t>
            </a:r>
            <a:r>
              <a:rPr lang="ja-JP" altLang="en-US" dirty="0"/>
              <a:t>（１１）－１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314995" y="263498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①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833947" y="263562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②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8352922" y="263498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③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262743" y="2001505"/>
            <a:ext cx="4247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Under the floor of the suspect’s warehouse</a:t>
            </a:r>
            <a:endParaRPr lang="ja-JP" altLang="en-US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3055" y="2634983"/>
            <a:ext cx="3018355" cy="3549424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9457" y="2634983"/>
            <a:ext cx="3103465" cy="3549424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6298" y="2630438"/>
            <a:ext cx="3069772" cy="3553972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A1BDD14-D16C-4808-A8A0-7ECDE6FFF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BC962E-B4BD-494A-B383-FB3B2DBC4283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11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</a:t>
            </a:r>
            <a:r>
              <a:rPr lang="ja-JP" altLang="en-US" dirty="0"/>
              <a:t>（１１）－２</a:t>
            </a:r>
            <a:endParaRPr kumimoji="1" lang="ja-JP" altLang="en-US" dirty="0"/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1313128" y="1855403"/>
            <a:ext cx="3600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ja-JP" altLang="en-US" sz="1600" dirty="0">
                <a:latin typeface="ＭＳ 明朝" pitchFamily="17" charset="-128"/>
                <a:cs typeface="Times New Roman" pitchFamily="18" charset="0"/>
              </a:rPr>
              <a:t>④</a:t>
            </a:r>
            <a:endParaRPr lang="ja-JP" altLang="ja-JP" sz="1600" dirty="0"/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4766023" y="1842103"/>
            <a:ext cx="3600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ja-JP" altLang="en-US" sz="1600" dirty="0">
                <a:latin typeface="ＭＳ 明朝" pitchFamily="17" charset="-128"/>
                <a:cs typeface="Times New Roman" pitchFamily="18" charset="0"/>
              </a:rPr>
              <a:t>⑤</a:t>
            </a:r>
            <a:endParaRPr lang="ja-JP" altLang="ja-JP" sz="1600" dirty="0"/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8111020" y="1842103"/>
            <a:ext cx="3600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ja-JP" altLang="en-US" sz="1600" dirty="0"/>
              <a:t>⑥</a:t>
            </a:r>
            <a:endParaRPr lang="ja-JP" altLang="ja-JP" sz="1600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019" y="2167365"/>
            <a:ext cx="2769165" cy="4089519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6066" y="2180665"/>
            <a:ext cx="2864052" cy="4089519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9337" y="2180660"/>
            <a:ext cx="2686344" cy="4076219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52A8E95-21C0-47CA-84CF-807E416F6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BC962E-B4BD-494A-B383-FB3B2DBC4283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47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</a:t>
            </a:r>
            <a:r>
              <a:rPr lang="ja-JP" altLang="en-US" dirty="0"/>
              <a:t>（１２）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047057" y="2387131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①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636018" y="2401115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②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8174756" y="2401115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③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047057" y="1676571"/>
            <a:ext cx="4703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In the ground in suspect’s field</a:t>
            </a:r>
            <a:endParaRPr lang="ja-JP" altLang="en-US" dirty="0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779" y="2526797"/>
            <a:ext cx="3123240" cy="3692265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8472" y="2507298"/>
            <a:ext cx="3036291" cy="3692265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0265" y="2507298"/>
            <a:ext cx="3243943" cy="3692265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7D44897-C379-4B1C-8D98-8CE53C4AA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BC962E-B4BD-494A-B383-FB3B2DBC4283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14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At the end‥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横巻き 6"/>
          <p:cNvSpPr/>
          <p:nvPr/>
        </p:nvSpPr>
        <p:spPr>
          <a:xfrm>
            <a:off x="1728096" y="2165830"/>
            <a:ext cx="8828385" cy="2338329"/>
          </a:xfrm>
          <a:prstGeom prst="horizontalScroll">
            <a:avLst/>
          </a:prstGeom>
          <a:solidFill>
            <a:schemeClr val="accent1">
              <a:alpha val="72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spc="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ja-JP" altLang="en-US" sz="3200" spc="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200" spc="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never</a:t>
            </a:r>
            <a:r>
              <a:rPr lang="ja-JP" altLang="en-US" sz="3200" spc="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200" spc="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live</a:t>
            </a:r>
            <a:r>
              <a:rPr lang="ja-JP" altLang="en-US" sz="3200" spc="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200" spc="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ja-JP" altLang="en-US" sz="3200" spc="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200" spc="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ja-JP" altLang="en-US" sz="3200" spc="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200" spc="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world</a:t>
            </a:r>
            <a:r>
              <a:rPr lang="ja-JP" altLang="en-US" sz="3200" spc="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200" spc="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  <a:r>
              <a:rPr lang="ja-JP" altLang="en-US" sz="3200" spc="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200" spc="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honesty</a:t>
            </a:r>
            <a:r>
              <a:rPr lang="ja-JP" altLang="en-US" sz="3200" spc="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200" spc="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doesn't</a:t>
            </a:r>
            <a:r>
              <a:rPr lang="ja-JP" altLang="en-US" sz="3200" spc="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200" spc="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pay.</a:t>
            </a:r>
            <a:endParaRPr lang="ja-JP" altLang="en-US" sz="3200" spc="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505975" y="5242332"/>
            <a:ext cx="40174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i="1" dirty="0">
                <a:latin typeface="Arial" panose="020B0604020202020204" pitchFamily="34" charset="0"/>
                <a:cs typeface="Arial" panose="020B0604020202020204" pitchFamily="34" charset="0"/>
              </a:rPr>
              <a:t>Thank</a:t>
            </a:r>
            <a:r>
              <a:rPr lang="ja-JP" alt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400" i="1" dirty="0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ja-JP" alt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400" i="1" dirty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ja-JP" alt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400" i="1" dirty="0"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ja-JP" alt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400" i="1" dirty="0">
                <a:latin typeface="Arial" panose="020B0604020202020204" pitchFamily="34" charset="0"/>
                <a:cs typeface="Arial" panose="020B0604020202020204" pitchFamily="34" charset="0"/>
              </a:rPr>
              <a:t>attention</a:t>
            </a:r>
            <a:endParaRPr lang="ja-JP" alt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6F5E41F-77A0-4F4C-8B7D-6A82C55FA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BC962E-B4BD-494A-B383-FB3B2DBC4283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90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</a:t>
            </a:r>
            <a:r>
              <a:rPr kumimoji="1" lang="ja-JP" altLang="en-US" dirty="0"/>
              <a:t>（２）</a:t>
            </a:r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008" y="2810566"/>
            <a:ext cx="2321545" cy="3092796"/>
          </a:xfrm>
          <a:prstGeom prst="rect">
            <a:avLst/>
          </a:prstGeom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364432" y="2418892"/>
            <a:ext cx="3600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ja-JP" altLang="ja-JP" sz="1600" dirty="0">
                <a:latin typeface="ＭＳ 明朝" pitchFamily="17" charset="-128"/>
                <a:cs typeface="Times New Roman" pitchFamily="18" charset="0"/>
              </a:rPr>
              <a:t>①</a:t>
            </a:r>
            <a:endParaRPr lang="ja-JP" altLang="ja-JP" sz="1600" dirty="0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4069851" y="2418892"/>
            <a:ext cx="26109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ja-JP" altLang="ja-JP" sz="1600" dirty="0">
                <a:latin typeface="ＭＳ 明朝" pitchFamily="17" charset="-128"/>
                <a:cs typeface="Times New Roman" pitchFamily="18" charset="0"/>
              </a:rPr>
              <a:t>②</a:t>
            </a:r>
            <a:endParaRPr lang="ja-JP" altLang="ja-JP" sz="1600" dirty="0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0390" y="2810566"/>
            <a:ext cx="2321564" cy="3092796"/>
          </a:xfrm>
          <a:prstGeom prst="rect">
            <a:avLst/>
          </a:prstGeom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6560684" y="2810567"/>
            <a:ext cx="43038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ja-JP" altLang="en-US" sz="1600" dirty="0"/>
              <a:t>③</a:t>
            </a:r>
            <a:endParaRPr lang="ja-JP" altLang="ja-JP" sz="1600" dirty="0"/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4325" y="3307653"/>
            <a:ext cx="2801791" cy="2098639"/>
          </a:xfrm>
          <a:prstGeom prst="rect">
            <a:avLst/>
          </a:prstGeom>
        </p:spPr>
      </p:pic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9439350" y="2418892"/>
            <a:ext cx="223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ja-JP" altLang="en-US" sz="1600" dirty="0">
                <a:latin typeface="ＭＳ 明朝" pitchFamily="17" charset="-128"/>
                <a:cs typeface="Times New Roman" pitchFamily="18" charset="0"/>
              </a:rPr>
              <a:t>④</a:t>
            </a:r>
            <a:endParaRPr lang="ja-JP" altLang="ja-JP" sz="1600" dirty="0"/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8480" y="2810566"/>
            <a:ext cx="2305825" cy="3092796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1279488" y="1802619"/>
            <a:ext cx="32899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A dressing room in a house</a:t>
            </a:r>
          </a:p>
        </p:txBody>
      </p:sp>
      <p:sp>
        <p:nvSpPr>
          <p:cNvPr id="6" name="円/楕円 5"/>
          <p:cNvSpPr/>
          <p:nvPr/>
        </p:nvSpPr>
        <p:spPr>
          <a:xfrm>
            <a:off x="1898369" y="3937005"/>
            <a:ext cx="635000" cy="6477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AA2D823-E97B-43D0-AFD9-4B5791CA6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BC962E-B4BD-494A-B383-FB3B2DBC4283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30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</a:t>
            </a:r>
            <a:r>
              <a:rPr lang="ja-JP" altLang="en-US" dirty="0"/>
              <a:t>（３）－１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309850" y="2267356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①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309855" y="1802307"/>
            <a:ext cx="43559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A storage under the stairs in a house</a:t>
            </a:r>
          </a:p>
        </p:txBody>
      </p:sp>
      <p:grpSp>
        <p:nvGrpSpPr>
          <p:cNvPr id="7" name="グループ化 6"/>
          <p:cNvGrpSpPr/>
          <p:nvPr/>
        </p:nvGrpSpPr>
        <p:grpSpPr>
          <a:xfrm>
            <a:off x="1529880" y="2745073"/>
            <a:ext cx="2754257" cy="3389039"/>
            <a:chOff x="-190513" y="0"/>
            <a:chExt cx="2949572" cy="3930394"/>
          </a:xfrm>
        </p:grpSpPr>
        <p:pic>
          <p:nvPicPr>
            <p:cNvPr id="10" name="図 9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90513" y="0"/>
              <a:ext cx="2949572" cy="3930394"/>
            </a:xfrm>
            <a:prstGeom prst="rect">
              <a:avLst/>
            </a:prstGeom>
          </p:spPr>
        </p:pic>
        <p:sp>
          <p:nvSpPr>
            <p:cNvPr id="11" name="円/楕円 10"/>
            <p:cNvSpPr/>
            <p:nvPr/>
          </p:nvSpPr>
          <p:spPr>
            <a:xfrm>
              <a:off x="1646773" y="2079332"/>
              <a:ext cx="1044116" cy="158417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ja-JP" altLang="en-US"/>
            </a:p>
          </p:txBody>
        </p:sp>
      </p:grpSp>
      <p:pic>
        <p:nvPicPr>
          <p:cNvPr id="8" name="図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3960" y="2745073"/>
            <a:ext cx="2754000" cy="338903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9" name="円/楕円 8"/>
          <p:cNvSpPr/>
          <p:nvPr/>
        </p:nvSpPr>
        <p:spPr>
          <a:xfrm>
            <a:off x="4674994" y="2884452"/>
            <a:ext cx="852805" cy="12141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356211" y="2267356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②</a:t>
            </a:r>
          </a:p>
        </p:txBody>
      </p:sp>
      <p:sp>
        <p:nvSpPr>
          <p:cNvPr id="22" name="円/楕円 21"/>
          <p:cNvSpPr/>
          <p:nvPr/>
        </p:nvSpPr>
        <p:spPr>
          <a:xfrm>
            <a:off x="6347828" y="3348288"/>
            <a:ext cx="852805" cy="12141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ja-JP" altLang="en-US"/>
          </a:p>
        </p:txBody>
      </p:sp>
      <p:sp>
        <p:nvSpPr>
          <p:cNvPr id="31" name="円/楕円 30"/>
          <p:cNvSpPr/>
          <p:nvPr/>
        </p:nvSpPr>
        <p:spPr>
          <a:xfrm>
            <a:off x="4771720" y="4105490"/>
            <a:ext cx="1895641" cy="20217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ja-JP" altLang="en-US"/>
          </a:p>
        </p:txBody>
      </p:sp>
      <p:pic>
        <p:nvPicPr>
          <p:cNvPr id="49" name="図 4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7661" y="2745063"/>
            <a:ext cx="2187499" cy="2448000"/>
          </a:xfrm>
          <a:prstGeom prst="rect">
            <a:avLst/>
          </a:prstGeom>
        </p:spPr>
      </p:pic>
      <p:sp>
        <p:nvSpPr>
          <p:cNvPr id="50" name="テキスト ボックス 49"/>
          <p:cNvSpPr txBox="1"/>
          <p:nvPr/>
        </p:nvSpPr>
        <p:spPr>
          <a:xfrm>
            <a:off x="7487380" y="2267356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③</a:t>
            </a:r>
          </a:p>
        </p:txBody>
      </p:sp>
      <p:pic>
        <p:nvPicPr>
          <p:cNvPr id="51" name="図 5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6471" y="4525840"/>
            <a:ext cx="2700000" cy="1668403"/>
          </a:xfrm>
          <a:prstGeom prst="rect">
            <a:avLst/>
          </a:prstGeom>
        </p:spPr>
      </p:pic>
      <p:sp>
        <p:nvSpPr>
          <p:cNvPr id="52" name="円/楕円 51"/>
          <p:cNvSpPr/>
          <p:nvPr/>
        </p:nvSpPr>
        <p:spPr>
          <a:xfrm>
            <a:off x="8020663" y="3084347"/>
            <a:ext cx="976971" cy="21087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ja-JP" altLang="en-US"/>
          </a:p>
        </p:txBody>
      </p:sp>
      <p:sp>
        <p:nvSpPr>
          <p:cNvPr id="53" name="円/楕円 52"/>
          <p:cNvSpPr/>
          <p:nvPr/>
        </p:nvSpPr>
        <p:spPr>
          <a:xfrm rot="5400000">
            <a:off x="10556240" y="5185981"/>
            <a:ext cx="852805" cy="12141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ja-JP" altLang="en-US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7353133" y="5800659"/>
            <a:ext cx="19094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latin typeface="Arial" panose="020B0604020202020204" pitchFamily="34" charset="0"/>
                <a:cs typeface="Arial" panose="020B0604020202020204" pitchFamily="34" charset="0"/>
              </a:rPr>
              <a:t>See next page</a:t>
            </a:r>
          </a:p>
        </p:txBody>
      </p:sp>
      <p:cxnSp>
        <p:nvCxnSpPr>
          <p:cNvPr id="12" name="直線コネクタ 11"/>
          <p:cNvCxnSpPr>
            <a:endCxn id="33" idx="1"/>
          </p:cNvCxnSpPr>
          <p:nvPr/>
        </p:nvCxnSpPr>
        <p:spPr>
          <a:xfrm>
            <a:off x="6161300" y="5677475"/>
            <a:ext cx="1191833" cy="32324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E4CB213-9685-4213-BCF8-F15EE0A19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BC962E-B4BD-494A-B383-FB3B2DBC4283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48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/>
      <p:bldP spid="22" grpId="0" animBg="1"/>
      <p:bldP spid="31" grpId="0" animBg="1"/>
      <p:bldP spid="50" grpId="0"/>
      <p:bldP spid="52" grpId="0" animBg="1"/>
      <p:bldP spid="53" grpId="0" animBg="1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</a:t>
            </a:r>
            <a:r>
              <a:rPr lang="ja-JP" altLang="en-US" dirty="0"/>
              <a:t>（３）－２</a:t>
            </a:r>
            <a:endParaRPr kumimoji="1" lang="ja-JP" altLang="en-US" dirty="0"/>
          </a:p>
        </p:txBody>
      </p:sp>
      <p:pic>
        <p:nvPicPr>
          <p:cNvPr id="16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9755" y="2324103"/>
            <a:ext cx="2520000" cy="180000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746046" y="1954769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④</a:t>
            </a:r>
          </a:p>
        </p:txBody>
      </p:sp>
      <p:pic>
        <p:nvPicPr>
          <p:cNvPr id="9" name="図 8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0020" y="2374265"/>
            <a:ext cx="2754000" cy="3387600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8359" y="2324101"/>
            <a:ext cx="2520000" cy="1800000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8528" y="4258335"/>
            <a:ext cx="2520000" cy="1800000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9755" y="4258335"/>
            <a:ext cx="2520000" cy="1800000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0FA931C-B91F-4E45-A092-26882AF7E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BC962E-B4BD-494A-B383-FB3B2DBC4283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24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2958" y="175815"/>
            <a:ext cx="10515600" cy="1325563"/>
          </a:xfrm>
        </p:spPr>
        <p:txBody>
          <a:bodyPr/>
          <a:lstStyle/>
          <a:p>
            <a:r>
              <a:rPr lang="en-US" altLang="ja-JP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</a:t>
            </a:r>
            <a:r>
              <a:rPr lang="ja-JP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（４）－１</a:t>
            </a:r>
            <a:endParaRPr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コンテンツ プレースホルダー 10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885" y="2411269"/>
            <a:ext cx="4443342" cy="2786096"/>
          </a:xfr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0758" y="2392658"/>
            <a:ext cx="4443342" cy="2804707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538885" y="1987677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①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490758" y="1990375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②</a:t>
            </a:r>
          </a:p>
        </p:txBody>
      </p:sp>
      <p:sp>
        <p:nvSpPr>
          <p:cNvPr id="20" name="円/楕円 19"/>
          <p:cNvSpPr/>
          <p:nvPr/>
        </p:nvSpPr>
        <p:spPr>
          <a:xfrm rot="947877">
            <a:off x="6280146" y="4064585"/>
            <a:ext cx="2563311" cy="71472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38885" y="1422750"/>
            <a:ext cx="32580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A closet in suspect’s house</a:t>
            </a: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0600" y="3966027"/>
            <a:ext cx="3442841" cy="2380051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84F5BFCA-E39E-4370-826F-A936237AA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BC962E-B4BD-494A-B383-FB3B2DBC4283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9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Case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（４）－２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コンテンツ プレースホルダー 8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8844" y="2538429"/>
            <a:ext cx="4711464" cy="3391004"/>
          </a:xfrm>
        </p:spPr>
      </p:pic>
      <p:sp>
        <p:nvSpPr>
          <p:cNvPr id="10" name="テキスト ボックス 9"/>
          <p:cNvSpPr txBox="1"/>
          <p:nvPr/>
        </p:nvSpPr>
        <p:spPr>
          <a:xfrm>
            <a:off x="6362254" y="1992281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④</a:t>
            </a: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0011" y="2538431"/>
            <a:ext cx="4758397" cy="3391005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1097282" y="1964384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③　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4D97976-3E65-4A5A-9174-5943E135F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BC962E-B4BD-494A-B383-FB3B2DBC4283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39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35457" y="0"/>
            <a:ext cx="3913909" cy="1325563"/>
          </a:xfrm>
        </p:spPr>
        <p:txBody>
          <a:bodyPr/>
          <a:lstStyle/>
          <a:p>
            <a:r>
              <a:rPr lang="en-US" altLang="ja-JP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</a:t>
            </a:r>
            <a:r>
              <a:rPr lang="ja-JP" altLang="en-US" dirty="0"/>
              <a:t>（５）－１</a:t>
            </a:r>
            <a:endParaRPr kumimoji="1" lang="ja-JP" altLang="en-US" dirty="0"/>
          </a:p>
        </p:txBody>
      </p:sp>
      <p:sp>
        <p:nvSpPr>
          <p:cNvPr id="5" name="コンテンツ プレースホルダー 4"/>
          <p:cNvSpPr txBox="1">
            <a:spLocks noGrp="1"/>
          </p:cNvSpPr>
          <p:nvPr>
            <p:ph idx="1"/>
          </p:nvPr>
        </p:nvSpPr>
        <p:spPr>
          <a:xfrm>
            <a:off x="821265" y="956231"/>
            <a:ext cx="2908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A bedroom in a house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2411" y="1380893"/>
            <a:ext cx="6632995" cy="4975465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6469D31-F94F-4963-96EB-F05CABC86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BC962E-B4BD-494A-B383-FB3B2DBC4283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37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54106" y="-41258"/>
            <a:ext cx="3841376" cy="1325563"/>
          </a:xfrm>
        </p:spPr>
        <p:txBody>
          <a:bodyPr/>
          <a:lstStyle/>
          <a:p>
            <a:r>
              <a:rPr lang="en-US" altLang="ja-JP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</a:t>
            </a:r>
            <a:r>
              <a:rPr lang="ja-JP" altLang="en-US" dirty="0"/>
              <a:t>（５）－２</a:t>
            </a:r>
            <a:endParaRPr kumimoji="1" lang="ja-JP" altLang="en-US" dirty="0"/>
          </a:p>
        </p:txBody>
      </p:sp>
      <p:sp>
        <p:nvSpPr>
          <p:cNvPr id="5" name="コンテンツ プレースホルダー 4"/>
          <p:cNvSpPr txBox="1">
            <a:spLocks noGrp="1"/>
          </p:cNvSpPr>
          <p:nvPr>
            <p:ph idx="1"/>
          </p:nvPr>
        </p:nvSpPr>
        <p:spPr>
          <a:xfrm>
            <a:off x="384600" y="926290"/>
            <a:ext cx="2908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A bedroom in a house</a:t>
            </a: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437" y="1588708"/>
            <a:ext cx="5289176" cy="3967454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6469D31-F94F-4963-96EB-F05CABC86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BC962E-B4BD-494A-B383-FB3B2DBC4283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842D661-D450-4FCE-8BC2-F6A49FA5B43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6155" y="1588708"/>
            <a:ext cx="5289175" cy="396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11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316</Words>
  <Application>Microsoft Office PowerPoint</Application>
  <PresentationFormat>ワイド画面</PresentationFormat>
  <Paragraphs>139</Paragraphs>
  <Slides>24</Slides>
  <Notes>24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24</vt:i4>
      </vt:variant>
    </vt:vector>
  </HeadingPairs>
  <TitlesOfParts>
    <vt:vector size="32" baseType="lpstr">
      <vt:lpstr>Meiryo UI</vt:lpstr>
      <vt:lpstr>ＭＳ Ｐゴシック</vt:lpstr>
      <vt:lpstr>ＭＳ 明朝</vt:lpstr>
      <vt:lpstr>Arial</vt:lpstr>
      <vt:lpstr>Calibri</vt:lpstr>
      <vt:lpstr>Calibri Light</vt:lpstr>
      <vt:lpstr>Times New Roman</vt:lpstr>
      <vt:lpstr>Office Theme</vt:lpstr>
      <vt:lpstr>Some cases of  hidden assets concealed by tax evaders</vt:lpstr>
      <vt:lpstr>Case（１）</vt:lpstr>
      <vt:lpstr>Case（２）</vt:lpstr>
      <vt:lpstr>Case（３）－１</vt:lpstr>
      <vt:lpstr>Case（３）－２</vt:lpstr>
      <vt:lpstr>Case（４）－１</vt:lpstr>
      <vt:lpstr>Case（４）－２</vt:lpstr>
      <vt:lpstr>Case（５）－１</vt:lpstr>
      <vt:lpstr>Case（５）－２</vt:lpstr>
      <vt:lpstr>Case（５）－３</vt:lpstr>
      <vt:lpstr>Case （６）</vt:lpstr>
      <vt:lpstr>Case （７）</vt:lpstr>
      <vt:lpstr>Case（８）－１</vt:lpstr>
      <vt:lpstr>Case（８）－２</vt:lpstr>
      <vt:lpstr>Case（８）－３</vt:lpstr>
      <vt:lpstr>Case（８）－４</vt:lpstr>
      <vt:lpstr>Case （９）</vt:lpstr>
      <vt:lpstr>Case （１０）－１</vt:lpstr>
      <vt:lpstr>Case （１０）－２</vt:lpstr>
      <vt:lpstr>Case （１０）－３</vt:lpstr>
      <vt:lpstr>Case （１１）－１</vt:lpstr>
      <vt:lpstr>Case （１１）－２</vt:lpstr>
      <vt:lpstr>Case （１２）</vt:lpstr>
      <vt:lpstr>At the end‥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2024-10-25T05:42:33Z</dcterms:created>
  <dcterms:modified xsi:type="dcterms:W3CDTF">2024-10-25T05:42:40Z</dcterms:modified>
</cp:coreProperties>
</file>