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868" r:id="rId1"/>
  </p:sldMasterIdLst>
  <p:notesMasterIdLst>
    <p:notesMasterId r:id="rId21"/>
  </p:notesMasterIdLst>
  <p:handoutMasterIdLst>
    <p:handoutMasterId r:id="rId22"/>
  </p:handoutMasterIdLst>
  <p:sldIdLst>
    <p:sldId id="325" r:id="rId2"/>
    <p:sldId id="324" r:id="rId3"/>
    <p:sldId id="316" r:id="rId4"/>
    <p:sldId id="262" r:id="rId5"/>
    <p:sldId id="263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323" r:id="rId14"/>
    <p:sldId id="326" r:id="rId15"/>
    <p:sldId id="274" r:id="rId16"/>
    <p:sldId id="275" r:id="rId17"/>
    <p:sldId id="276" r:id="rId18"/>
    <p:sldId id="277" r:id="rId19"/>
    <p:sldId id="278" r:id="rId20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notesView">
  <p:normalViewPr>
    <p:restoredLeft sz="15000" autoAdjust="0"/>
    <p:restoredTop sz="69611" autoAdjust="0"/>
  </p:normalViewPr>
  <p:slideViewPr>
    <p:cSldViewPr snapToGrid="0">
      <p:cViewPr varScale="1">
        <p:scale>
          <a:sx n="48" d="100"/>
          <a:sy n="48" d="100"/>
        </p:scale>
        <p:origin x="1364" y="32"/>
      </p:cViewPr>
      <p:guideLst/>
    </p:cSldViewPr>
  </p:slideViewPr>
  <p:outlineViewPr>
    <p:cViewPr>
      <p:scale>
        <a:sx n="33" d="100"/>
        <a:sy n="33" d="100"/>
      </p:scale>
      <p:origin x="0" y="-1952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48" d="100"/>
          <a:sy n="48" d="100"/>
        </p:scale>
        <p:origin x="2772" y="5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CA90942-8599-48DE-992D-4C574365892B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</dgm:pt>
    <dgm:pt modelId="{92EC9B7D-4E87-4AF4-90BF-71181EFE8405}">
      <dgm:prSet phldrT="[テキスト]" custT="1"/>
      <dgm:spPr>
        <a:solidFill>
          <a:srgbClr val="CCFFFF"/>
        </a:solidFill>
        <a:ln>
          <a:solidFill>
            <a:srgbClr val="0070C0"/>
          </a:solidFill>
        </a:ln>
      </dgm:spPr>
      <dgm:t>
        <a:bodyPr/>
        <a:lstStyle/>
        <a:p>
          <a:endParaRPr kumimoji="1" lang="en-US" altLang="ja-JP" sz="2000" b="1" baseline="0" dirty="0">
            <a:latin typeface="Arial" panose="020B0604020202020204" pitchFamily="34" charset="0"/>
            <a:ea typeface="ＭＳ Ｐゴシック" pitchFamily="50" charset="-128"/>
          </a:endParaRPr>
        </a:p>
        <a:p>
          <a:r>
            <a:rPr kumimoji="1" lang="en-US" altLang="ja-JP" sz="2000" b="1" baseline="0" dirty="0">
              <a:latin typeface="Arial" panose="020B0604020202020204" pitchFamily="34" charset="0"/>
              <a:ea typeface="ＭＳ Ｐゴシック" pitchFamily="50" charset="-128"/>
            </a:rPr>
            <a:t>NTA</a:t>
          </a:r>
          <a:endParaRPr kumimoji="1" lang="ja-JP" altLang="en-US" sz="2000" b="1" baseline="0" dirty="0">
            <a:latin typeface="Arial" panose="020B0604020202020204" pitchFamily="34" charset="0"/>
            <a:ea typeface="ＭＳ Ｐゴシック" pitchFamily="50" charset="-128"/>
          </a:endParaRPr>
        </a:p>
      </dgm:t>
    </dgm:pt>
    <dgm:pt modelId="{A3DF4D75-0FF3-4EE5-B1D8-BA785605DA53}" type="parTrans" cxnId="{B237C1AB-3D84-4A22-97CF-D9527500600D}">
      <dgm:prSet/>
      <dgm:spPr/>
      <dgm:t>
        <a:bodyPr/>
        <a:lstStyle/>
        <a:p>
          <a:endParaRPr kumimoji="1" lang="ja-JP" altLang="en-US" baseline="0">
            <a:latin typeface="Arial" panose="020B0604020202020204" pitchFamily="34" charset="0"/>
          </a:endParaRPr>
        </a:p>
      </dgm:t>
    </dgm:pt>
    <dgm:pt modelId="{AC29BF1E-C0C5-44C6-9C30-D6CA075E1BC8}" type="sibTrans" cxnId="{B237C1AB-3D84-4A22-97CF-D9527500600D}">
      <dgm:prSet/>
      <dgm:spPr/>
      <dgm:t>
        <a:bodyPr/>
        <a:lstStyle/>
        <a:p>
          <a:endParaRPr kumimoji="1" lang="ja-JP" altLang="en-US" baseline="0">
            <a:latin typeface="Arial" panose="020B0604020202020204" pitchFamily="34" charset="0"/>
          </a:endParaRPr>
        </a:p>
      </dgm:t>
    </dgm:pt>
    <dgm:pt modelId="{EF3DD612-33F4-4C4E-B215-A5B7C0C17D16}">
      <dgm:prSet phldrT="[テキスト]" custT="1"/>
      <dgm:spPr>
        <a:solidFill>
          <a:srgbClr val="FFFF00"/>
        </a:solidFill>
        <a:ln>
          <a:solidFill>
            <a:srgbClr val="0070C0"/>
          </a:solidFill>
        </a:ln>
      </dgm:spPr>
      <dgm:t>
        <a:bodyPr/>
        <a:lstStyle/>
        <a:p>
          <a:r>
            <a:rPr kumimoji="1" lang="en-US" altLang="ja-JP" sz="1600" b="1" baseline="0" dirty="0">
              <a:latin typeface="Arial" panose="020B0604020202020204" pitchFamily="34" charset="0"/>
              <a:ea typeface="ＭＳ Ｐゴシック" pitchFamily="50" charset="-128"/>
            </a:rPr>
            <a:t>Regional Taxation Bureaus (Office) </a:t>
          </a:r>
        </a:p>
      </dgm:t>
    </dgm:pt>
    <dgm:pt modelId="{C6827A4B-B125-41AC-87C3-257651B420FF}" type="parTrans" cxnId="{E465718C-2E99-4BE8-9CEF-5ABEAC839651}">
      <dgm:prSet/>
      <dgm:spPr/>
      <dgm:t>
        <a:bodyPr/>
        <a:lstStyle/>
        <a:p>
          <a:endParaRPr kumimoji="1" lang="ja-JP" altLang="en-US" baseline="0">
            <a:latin typeface="Arial" panose="020B0604020202020204" pitchFamily="34" charset="0"/>
          </a:endParaRPr>
        </a:p>
      </dgm:t>
    </dgm:pt>
    <dgm:pt modelId="{C8C5EF6F-CD40-4B78-84D6-2114EE068431}" type="sibTrans" cxnId="{E465718C-2E99-4BE8-9CEF-5ABEAC839651}">
      <dgm:prSet/>
      <dgm:spPr/>
      <dgm:t>
        <a:bodyPr/>
        <a:lstStyle/>
        <a:p>
          <a:endParaRPr kumimoji="1" lang="ja-JP" altLang="en-US" baseline="0">
            <a:latin typeface="Arial" panose="020B0604020202020204" pitchFamily="34" charset="0"/>
          </a:endParaRPr>
        </a:p>
      </dgm:t>
    </dgm:pt>
    <dgm:pt modelId="{A2340003-01DA-406E-B02B-283CF612798D}">
      <dgm:prSet phldrT="[テキスト]" custT="1"/>
      <dgm:spPr>
        <a:noFill/>
        <a:ln>
          <a:solidFill>
            <a:srgbClr val="0070C0"/>
          </a:solidFill>
        </a:ln>
      </dgm:spPr>
      <dgm:t>
        <a:bodyPr/>
        <a:lstStyle/>
        <a:p>
          <a:r>
            <a:rPr kumimoji="1" lang="en-US" altLang="ja-JP" sz="2000" b="1" baseline="0" dirty="0">
              <a:latin typeface="Arial" panose="020B0604020202020204" pitchFamily="34" charset="0"/>
              <a:ea typeface="ＭＳ Ｐゴシック" pitchFamily="50" charset="-128"/>
            </a:rPr>
            <a:t>Tax Offices</a:t>
          </a:r>
          <a:endParaRPr kumimoji="1" lang="ja-JP" altLang="en-US" sz="2000" b="1" baseline="0" dirty="0">
            <a:latin typeface="Arial" panose="020B0604020202020204" pitchFamily="34" charset="0"/>
            <a:ea typeface="ＭＳ Ｐゴシック" pitchFamily="50" charset="-128"/>
          </a:endParaRPr>
        </a:p>
      </dgm:t>
    </dgm:pt>
    <dgm:pt modelId="{B61B2460-B817-4D97-8D8D-0D08907B58A0}" type="parTrans" cxnId="{F78C0C38-1BF0-4714-B065-D4A364108E9C}">
      <dgm:prSet/>
      <dgm:spPr/>
      <dgm:t>
        <a:bodyPr/>
        <a:lstStyle/>
        <a:p>
          <a:endParaRPr kumimoji="1" lang="ja-JP" altLang="en-US" baseline="0">
            <a:latin typeface="Arial" panose="020B0604020202020204" pitchFamily="34" charset="0"/>
          </a:endParaRPr>
        </a:p>
      </dgm:t>
    </dgm:pt>
    <dgm:pt modelId="{7DD027A4-35DD-4B43-B8AB-3D812288077F}" type="sibTrans" cxnId="{F78C0C38-1BF0-4714-B065-D4A364108E9C}">
      <dgm:prSet/>
      <dgm:spPr/>
      <dgm:t>
        <a:bodyPr/>
        <a:lstStyle/>
        <a:p>
          <a:endParaRPr kumimoji="1" lang="ja-JP" altLang="en-US" baseline="0">
            <a:latin typeface="Arial" panose="020B0604020202020204" pitchFamily="34" charset="0"/>
          </a:endParaRPr>
        </a:p>
      </dgm:t>
    </dgm:pt>
    <dgm:pt modelId="{69F3F347-09BE-41A8-B62A-F9DA4F8442B8}" type="pres">
      <dgm:prSet presAssocID="{2CA90942-8599-48DE-992D-4C574365892B}" presName="Name0" presStyleCnt="0">
        <dgm:presLayoutVars>
          <dgm:dir/>
          <dgm:animLvl val="lvl"/>
          <dgm:resizeHandles val="exact"/>
        </dgm:presLayoutVars>
      </dgm:prSet>
      <dgm:spPr/>
    </dgm:pt>
    <dgm:pt modelId="{3E95E214-3F90-4F7E-B303-08C7A1F5BEA6}" type="pres">
      <dgm:prSet presAssocID="{92EC9B7D-4E87-4AF4-90BF-71181EFE8405}" presName="Name8" presStyleCnt="0"/>
      <dgm:spPr/>
    </dgm:pt>
    <dgm:pt modelId="{54492473-CC24-4264-B518-E8DF30BC4011}" type="pres">
      <dgm:prSet presAssocID="{92EC9B7D-4E87-4AF4-90BF-71181EFE8405}" presName="level" presStyleLbl="node1" presStyleIdx="0" presStyleCnt="3">
        <dgm:presLayoutVars>
          <dgm:chMax val="1"/>
          <dgm:bulletEnabled val="1"/>
        </dgm:presLayoutVars>
      </dgm:prSet>
      <dgm:spPr/>
    </dgm:pt>
    <dgm:pt modelId="{CA96A041-A411-4649-872A-1058FB35C5C5}" type="pres">
      <dgm:prSet presAssocID="{92EC9B7D-4E87-4AF4-90BF-71181EFE8405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255474AC-15A7-4EB4-9574-877F4160AB32}" type="pres">
      <dgm:prSet presAssocID="{EF3DD612-33F4-4C4E-B215-A5B7C0C17D16}" presName="Name8" presStyleCnt="0"/>
      <dgm:spPr/>
    </dgm:pt>
    <dgm:pt modelId="{ECBFE1B7-F492-43AF-8465-0DE242E435A1}" type="pres">
      <dgm:prSet presAssocID="{EF3DD612-33F4-4C4E-B215-A5B7C0C17D16}" presName="level" presStyleLbl="node1" presStyleIdx="1" presStyleCnt="3" custScaleY="89694" custLinFactNeighborY="-309">
        <dgm:presLayoutVars>
          <dgm:chMax val="1"/>
          <dgm:bulletEnabled val="1"/>
        </dgm:presLayoutVars>
      </dgm:prSet>
      <dgm:spPr/>
    </dgm:pt>
    <dgm:pt modelId="{9550752A-9A16-4BD8-A374-90870C9D3DE8}" type="pres">
      <dgm:prSet presAssocID="{EF3DD612-33F4-4C4E-B215-A5B7C0C17D16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FC46147C-BA60-41AB-A7D7-B8352816914A}" type="pres">
      <dgm:prSet presAssocID="{A2340003-01DA-406E-B02B-283CF612798D}" presName="Name8" presStyleCnt="0"/>
      <dgm:spPr/>
    </dgm:pt>
    <dgm:pt modelId="{E3401C1A-589A-4865-B8E9-8C25E81AD8DE}" type="pres">
      <dgm:prSet presAssocID="{A2340003-01DA-406E-B02B-283CF612798D}" presName="level" presStyleLbl="node1" presStyleIdx="2" presStyleCnt="3" custScaleX="99481">
        <dgm:presLayoutVars>
          <dgm:chMax val="1"/>
          <dgm:bulletEnabled val="1"/>
        </dgm:presLayoutVars>
      </dgm:prSet>
      <dgm:spPr/>
    </dgm:pt>
    <dgm:pt modelId="{EBEB48FF-585D-4109-9E85-78B80F607839}" type="pres">
      <dgm:prSet presAssocID="{A2340003-01DA-406E-B02B-283CF612798D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112B3C24-9CAB-487E-82A0-1B3AAD833E04}" type="presOf" srcId="{EF3DD612-33F4-4C4E-B215-A5B7C0C17D16}" destId="{ECBFE1B7-F492-43AF-8465-0DE242E435A1}" srcOrd="0" destOrd="0" presId="urn:microsoft.com/office/officeart/2005/8/layout/pyramid1"/>
    <dgm:cxn modelId="{F78C0C38-1BF0-4714-B065-D4A364108E9C}" srcId="{2CA90942-8599-48DE-992D-4C574365892B}" destId="{A2340003-01DA-406E-B02B-283CF612798D}" srcOrd="2" destOrd="0" parTransId="{B61B2460-B817-4D97-8D8D-0D08907B58A0}" sibTransId="{7DD027A4-35DD-4B43-B8AB-3D812288077F}"/>
    <dgm:cxn modelId="{57CA8B40-660E-4EE8-9EF4-19DAA9E626C9}" type="presOf" srcId="{2CA90942-8599-48DE-992D-4C574365892B}" destId="{69F3F347-09BE-41A8-B62A-F9DA4F8442B8}" srcOrd="0" destOrd="0" presId="urn:microsoft.com/office/officeart/2005/8/layout/pyramid1"/>
    <dgm:cxn modelId="{41BE725C-BEAA-42A9-99E4-EC97F539E31E}" type="presOf" srcId="{A2340003-01DA-406E-B02B-283CF612798D}" destId="{E3401C1A-589A-4865-B8E9-8C25E81AD8DE}" srcOrd="0" destOrd="0" presId="urn:microsoft.com/office/officeart/2005/8/layout/pyramid1"/>
    <dgm:cxn modelId="{FFC9376F-7166-4C22-8F37-903CF0F3078F}" type="presOf" srcId="{92EC9B7D-4E87-4AF4-90BF-71181EFE8405}" destId="{54492473-CC24-4264-B518-E8DF30BC4011}" srcOrd="0" destOrd="0" presId="urn:microsoft.com/office/officeart/2005/8/layout/pyramid1"/>
    <dgm:cxn modelId="{8CB22757-CE62-46A0-AD7B-007E8D9A74DE}" type="presOf" srcId="{92EC9B7D-4E87-4AF4-90BF-71181EFE8405}" destId="{CA96A041-A411-4649-872A-1058FB35C5C5}" srcOrd="1" destOrd="0" presId="urn:microsoft.com/office/officeart/2005/8/layout/pyramid1"/>
    <dgm:cxn modelId="{E465718C-2E99-4BE8-9CEF-5ABEAC839651}" srcId="{2CA90942-8599-48DE-992D-4C574365892B}" destId="{EF3DD612-33F4-4C4E-B215-A5B7C0C17D16}" srcOrd="1" destOrd="0" parTransId="{C6827A4B-B125-41AC-87C3-257651B420FF}" sibTransId="{C8C5EF6F-CD40-4B78-84D6-2114EE068431}"/>
    <dgm:cxn modelId="{A7E81B96-E2B0-488B-9205-78D63C4AA20A}" type="presOf" srcId="{EF3DD612-33F4-4C4E-B215-A5B7C0C17D16}" destId="{9550752A-9A16-4BD8-A374-90870C9D3DE8}" srcOrd="1" destOrd="0" presId="urn:microsoft.com/office/officeart/2005/8/layout/pyramid1"/>
    <dgm:cxn modelId="{B237C1AB-3D84-4A22-97CF-D9527500600D}" srcId="{2CA90942-8599-48DE-992D-4C574365892B}" destId="{92EC9B7D-4E87-4AF4-90BF-71181EFE8405}" srcOrd="0" destOrd="0" parTransId="{A3DF4D75-0FF3-4EE5-B1D8-BA785605DA53}" sibTransId="{AC29BF1E-C0C5-44C6-9C30-D6CA075E1BC8}"/>
    <dgm:cxn modelId="{C7CA74B9-B74F-4D0F-8DA0-66A039B4D000}" type="presOf" srcId="{A2340003-01DA-406E-B02B-283CF612798D}" destId="{EBEB48FF-585D-4109-9E85-78B80F607839}" srcOrd="1" destOrd="0" presId="urn:microsoft.com/office/officeart/2005/8/layout/pyramid1"/>
    <dgm:cxn modelId="{BE7F4CEC-5156-4AA4-A076-ADBAE161A7B4}" type="presParOf" srcId="{69F3F347-09BE-41A8-B62A-F9DA4F8442B8}" destId="{3E95E214-3F90-4F7E-B303-08C7A1F5BEA6}" srcOrd="0" destOrd="0" presId="urn:microsoft.com/office/officeart/2005/8/layout/pyramid1"/>
    <dgm:cxn modelId="{3FDC01A5-15A0-4809-A4F1-F3AFFBC1A95A}" type="presParOf" srcId="{3E95E214-3F90-4F7E-B303-08C7A1F5BEA6}" destId="{54492473-CC24-4264-B518-E8DF30BC4011}" srcOrd="0" destOrd="0" presId="urn:microsoft.com/office/officeart/2005/8/layout/pyramid1"/>
    <dgm:cxn modelId="{0BB8CBA9-77C0-4B2C-9490-53526F6B150D}" type="presParOf" srcId="{3E95E214-3F90-4F7E-B303-08C7A1F5BEA6}" destId="{CA96A041-A411-4649-872A-1058FB35C5C5}" srcOrd="1" destOrd="0" presId="urn:microsoft.com/office/officeart/2005/8/layout/pyramid1"/>
    <dgm:cxn modelId="{C88DEB41-E2BF-41C0-9A09-DADEA799AD1A}" type="presParOf" srcId="{69F3F347-09BE-41A8-B62A-F9DA4F8442B8}" destId="{255474AC-15A7-4EB4-9574-877F4160AB32}" srcOrd="1" destOrd="0" presId="urn:microsoft.com/office/officeart/2005/8/layout/pyramid1"/>
    <dgm:cxn modelId="{F8C7FD85-A4B0-484B-B6DE-07A6F7F575BD}" type="presParOf" srcId="{255474AC-15A7-4EB4-9574-877F4160AB32}" destId="{ECBFE1B7-F492-43AF-8465-0DE242E435A1}" srcOrd="0" destOrd="0" presId="urn:microsoft.com/office/officeart/2005/8/layout/pyramid1"/>
    <dgm:cxn modelId="{3A17602B-A6C5-4B95-8F69-0711AB03221E}" type="presParOf" srcId="{255474AC-15A7-4EB4-9574-877F4160AB32}" destId="{9550752A-9A16-4BD8-A374-90870C9D3DE8}" srcOrd="1" destOrd="0" presId="urn:microsoft.com/office/officeart/2005/8/layout/pyramid1"/>
    <dgm:cxn modelId="{B645B775-09E8-4311-8D22-11DEE16D1AF1}" type="presParOf" srcId="{69F3F347-09BE-41A8-B62A-F9DA4F8442B8}" destId="{FC46147C-BA60-41AB-A7D7-B8352816914A}" srcOrd="2" destOrd="0" presId="urn:microsoft.com/office/officeart/2005/8/layout/pyramid1"/>
    <dgm:cxn modelId="{AAAC5CE2-BFA8-4EED-9521-EE63FAFB0045}" type="presParOf" srcId="{FC46147C-BA60-41AB-A7D7-B8352816914A}" destId="{E3401C1A-589A-4865-B8E9-8C25E81AD8DE}" srcOrd="0" destOrd="0" presId="urn:microsoft.com/office/officeart/2005/8/layout/pyramid1"/>
    <dgm:cxn modelId="{6AF9AF3D-DE01-49B9-A89E-E7B13C80B610}" type="presParOf" srcId="{FC46147C-BA60-41AB-A7D7-B8352816914A}" destId="{EBEB48FF-585D-4109-9E85-78B80F607839}" srcOrd="1" destOrd="0" presId="urn:microsoft.com/office/officeart/2005/8/layout/pyramid1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3E0A4BD-0E88-4D84-BA7C-0C4BF5C2B97F}" type="doc">
      <dgm:prSet loTypeId="urn:microsoft.com/office/officeart/2008/layout/RadialCluster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369620F6-D86D-4B8E-BD5A-F33266FEB269}">
      <dgm:prSet phldrT="[テキスト]"/>
      <dgm:spPr/>
      <dgm:t>
        <a:bodyPr/>
        <a:lstStyle/>
        <a:p>
          <a:r>
            <a:rPr kumimoji="1" lang="en-US" altLang="ja-JP" dirty="0"/>
            <a:t>Tax evasion</a:t>
          </a:r>
          <a:endParaRPr kumimoji="1" lang="ja-JP" altLang="en-US" dirty="0"/>
        </a:p>
      </dgm:t>
    </dgm:pt>
    <dgm:pt modelId="{EADA9BB7-D0FB-444A-AEBF-75FAA55F4D72}" type="parTrans" cxnId="{A3A592EB-0B0E-4A21-8779-F1B66D3C89BF}">
      <dgm:prSet/>
      <dgm:spPr/>
      <dgm:t>
        <a:bodyPr/>
        <a:lstStyle/>
        <a:p>
          <a:endParaRPr kumimoji="1" lang="ja-JP" altLang="en-US"/>
        </a:p>
      </dgm:t>
    </dgm:pt>
    <dgm:pt modelId="{BA833370-945C-48F3-9B7F-AD2681E671C8}" type="sibTrans" cxnId="{A3A592EB-0B0E-4A21-8779-F1B66D3C89BF}">
      <dgm:prSet/>
      <dgm:spPr/>
      <dgm:t>
        <a:bodyPr/>
        <a:lstStyle/>
        <a:p>
          <a:endParaRPr kumimoji="1" lang="ja-JP" altLang="en-US"/>
        </a:p>
      </dgm:t>
    </dgm:pt>
    <dgm:pt modelId="{8099874B-DB54-4094-A6AD-38F18148CA43}">
      <dgm:prSet phldrT="[テキスト]"/>
      <dgm:spPr/>
      <dgm:t>
        <a:bodyPr/>
        <a:lstStyle/>
        <a:p>
          <a:r>
            <a:rPr kumimoji="1" lang="en-US" altLang="ja-JP" dirty="0"/>
            <a:t>Taxpayer</a:t>
          </a:r>
          <a:endParaRPr kumimoji="1" lang="ja-JP" altLang="en-US" dirty="0"/>
        </a:p>
      </dgm:t>
    </dgm:pt>
    <dgm:pt modelId="{5333384A-86AA-4EA7-AFD0-FDBA2D8F0443}" type="parTrans" cxnId="{41A3849B-A99A-4FA5-9317-7A088708E19E}">
      <dgm:prSet/>
      <dgm:spPr/>
      <dgm:t>
        <a:bodyPr/>
        <a:lstStyle/>
        <a:p>
          <a:endParaRPr kumimoji="1" lang="ja-JP" altLang="en-US"/>
        </a:p>
      </dgm:t>
    </dgm:pt>
    <dgm:pt modelId="{BC8A2AAF-DD7B-47A5-B0E8-14C90ACAFC19}" type="sibTrans" cxnId="{41A3849B-A99A-4FA5-9317-7A088708E19E}">
      <dgm:prSet/>
      <dgm:spPr/>
      <dgm:t>
        <a:bodyPr/>
        <a:lstStyle/>
        <a:p>
          <a:endParaRPr kumimoji="1" lang="ja-JP" altLang="en-US"/>
        </a:p>
      </dgm:t>
    </dgm:pt>
    <dgm:pt modelId="{EC6F290E-8E65-4060-8E94-9736C85F6013}">
      <dgm:prSet phldrT="[テキスト]"/>
      <dgm:spPr/>
      <dgm:t>
        <a:bodyPr/>
        <a:lstStyle/>
        <a:p>
          <a:r>
            <a:rPr kumimoji="1" lang="en-US" altLang="ja-JP" dirty="0"/>
            <a:t>Guilty action</a:t>
          </a:r>
          <a:endParaRPr kumimoji="1" lang="ja-JP" altLang="en-US" dirty="0"/>
        </a:p>
      </dgm:t>
    </dgm:pt>
    <dgm:pt modelId="{658E1703-5237-4444-BC21-F56BCD503AE6}" type="parTrans" cxnId="{A3B2A35C-CCED-48E3-B5BB-FC67743CCFEA}">
      <dgm:prSet/>
      <dgm:spPr/>
      <dgm:t>
        <a:bodyPr/>
        <a:lstStyle/>
        <a:p>
          <a:endParaRPr kumimoji="1" lang="ja-JP" altLang="en-US"/>
        </a:p>
      </dgm:t>
    </dgm:pt>
    <dgm:pt modelId="{AC65B2D2-ADCE-43B8-88E2-27DC11601169}" type="sibTrans" cxnId="{A3B2A35C-CCED-48E3-B5BB-FC67743CCFEA}">
      <dgm:prSet/>
      <dgm:spPr/>
      <dgm:t>
        <a:bodyPr/>
        <a:lstStyle/>
        <a:p>
          <a:endParaRPr kumimoji="1" lang="ja-JP" altLang="en-US"/>
        </a:p>
      </dgm:t>
    </dgm:pt>
    <dgm:pt modelId="{587859DE-1663-4CAA-91D8-48A1E9114145}">
      <dgm:prSet phldrT="[テキスト]"/>
      <dgm:spPr/>
      <dgm:t>
        <a:bodyPr/>
        <a:lstStyle/>
        <a:p>
          <a:r>
            <a:rPr kumimoji="1" lang="en-US" altLang="ja-JP" dirty="0"/>
            <a:t>Result</a:t>
          </a:r>
          <a:endParaRPr kumimoji="1" lang="ja-JP" altLang="en-US" dirty="0"/>
        </a:p>
      </dgm:t>
    </dgm:pt>
    <dgm:pt modelId="{80DF238C-92F3-4164-815B-7F9EEA91E3AA}" type="parTrans" cxnId="{1F9A8C8A-2446-45FB-BD0E-3BAA39676047}">
      <dgm:prSet/>
      <dgm:spPr/>
      <dgm:t>
        <a:bodyPr/>
        <a:lstStyle/>
        <a:p>
          <a:endParaRPr kumimoji="1" lang="ja-JP" altLang="en-US"/>
        </a:p>
      </dgm:t>
    </dgm:pt>
    <dgm:pt modelId="{B38507E4-ED6C-4763-AEF0-7303312DF99C}" type="sibTrans" cxnId="{1F9A8C8A-2446-45FB-BD0E-3BAA39676047}">
      <dgm:prSet/>
      <dgm:spPr/>
      <dgm:t>
        <a:bodyPr/>
        <a:lstStyle/>
        <a:p>
          <a:endParaRPr kumimoji="1" lang="ja-JP" altLang="en-US"/>
        </a:p>
      </dgm:t>
    </dgm:pt>
    <dgm:pt modelId="{E0324A7B-FEEB-43AA-99BD-AAB86DADC1B3}">
      <dgm:prSet phldrT="[テキスト]"/>
      <dgm:spPr/>
      <dgm:t>
        <a:bodyPr/>
        <a:lstStyle/>
        <a:p>
          <a:r>
            <a:rPr kumimoji="1" lang="en-US" altLang="ja-JP" dirty="0"/>
            <a:t>Causal relation</a:t>
          </a:r>
          <a:endParaRPr kumimoji="1" lang="ja-JP" altLang="en-US" dirty="0"/>
        </a:p>
      </dgm:t>
    </dgm:pt>
    <dgm:pt modelId="{33059B09-DB84-455C-87E7-2D7BE213617E}" type="parTrans" cxnId="{C3B132DB-3208-43F5-A12D-802E08B9334D}">
      <dgm:prSet/>
      <dgm:spPr/>
      <dgm:t>
        <a:bodyPr/>
        <a:lstStyle/>
        <a:p>
          <a:endParaRPr kumimoji="1" lang="ja-JP" altLang="en-US"/>
        </a:p>
      </dgm:t>
    </dgm:pt>
    <dgm:pt modelId="{58F2D1C2-A30B-4C1E-9489-86941C5D1D44}" type="sibTrans" cxnId="{C3B132DB-3208-43F5-A12D-802E08B9334D}">
      <dgm:prSet/>
      <dgm:spPr/>
      <dgm:t>
        <a:bodyPr/>
        <a:lstStyle/>
        <a:p>
          <a:endParaRPr kumimoji="1" lang="ja-JP" altLang="en-US"/>
        </a:p>
      </dgm:t>
    </dgm:pt>
    <dgm:pt modelId="{9126F7D9-F5D8-44D7-B138-4669DC558C1A}">
      <dgm:prSet phldrT="[テキスト]"/>
      <dgm:spPr/>
      <dgm:t>
        <a:bodyPr/>
        <a:lstStyle/>
        <a:p>
          <a:r>
            <a:rPr kumimoji="1" lang="en-US" altLang="ja-JP" dirty="0"/>
            <a:t>Guilty mind</a:t>
          </a:r>
          <a:endParaRPr kumimoji="1" lang="ja-JP" altLang="en-US" dirty="0"/>
        </a:p>
      </dgm:t>
    </dgm:pt>
    <dgm:pt modelId="{16AAE500-7D49-4104-A3E3-30556F2F2440}" type="parTrans" cxnId="{AFDAFE39-98AA-48E7-84F8-54EE051F63B6}">
      <dgm:prSet/>
      <dgm:spPr/>
      <dgm:t>
        <a:bodyPr/>
        <a:lstStyle/>
        <a:p>
          <a:endParaRPr kumimoji="1" lang="ja-JP" altLang="en-US"/>
        </a:p>
      </dgm:t>
    </dgm:pt>
    <dgm:pt modelId="{910E2BB7-67EC-4F37-8C1B-50DBF6A4C4EB}" type="sibTrans" cxnId="{AFDAFE39-98AA-48E7-84F8-54EE051F63B6}">
      <dgm:prSet/>
      <dgm:spPr/>
      <dgm:t>
        <a:bodyPr/>
        <a:lstStyle/>
        <a:p>
          <a:endParaRPr kumimoji="1" lang="ja-JP" altLang="en-US"/>
        </a:p>
      </dgm:t>
    </dgm:pt>
    <dgm:pt modelId="{21BB9CA3-2FC2-49FB-909D-FA9F50C2C7B6}" type="pres">
      <dgm:prSet presAssocID="{73E0A4BD-0E88-4D84-BA7C-0C4BF5C2B97F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4688212C-1F2F-40CB-AAD8-668BDD5A9040}" type="pres">
      <dgm:prSet presAssocID="{369620F6-D86D-4B8E-BD5A-F33266FEB269}" presName="singleCycle" presStyleCnt="0"/>
      <dgm:spPr/>
    </dgm:pt>
    <dgm:pt modelId="{CD5AD75B-B3F7-4E5C-A52E-536C772A9F8B}" type="pres">
      <dgm:prSet presAssocID="{369620F6-D86D-4B8E-BD5A-F33266FEB269}" presName="singleCenter" presStyleLbl="node1" presStyleIdx="0" presStyleCnt="6" custScaleX="131973" custScaleY="90842" custLinFactNeighborX="1974" custLinFactNeighborY="-2493">
        <dgm:presLayoutVars>
          <dgm:chMax val="7"/>
          <dgm:chPref val="7"/>
        </dgm:presLayoutVars>
      </dgm:prSet>
      <dgm:spPr/>
    </dgm:pt>
    <dgm:pt modelId="{4CB7C970-3993-44C3-9ABE-3157FBCFEC36}" type="pres">
      <dgm:prSet presAssocID="{5333384A-86AA-4EA7-AFD0-FDBA2D8F0443}" presName="Name56" presStyleLbl="parChTrans1D2" presStyleIdx="0" presStyleCnt="5"/>
      <dgm:spPr/>
    </dgm:pt>
    <dgm:pt modelId="{44ECDC97-01D3-4328-9C77-EB5387763C6A}" type="pres">
      <dgm:prSet presAssocID="{8099874B-DB54-4094-A6AD-38F18148CA43}" presName="text0" presStyleLbl="node1" presStyleIdx="1" presStyleCnt="6" custScaleX="196687" custScaleY="110628" custRadScaleRad="88402" custRadScaleInc="6123">
        <dgm:presLayoutVars>
          <dgm:bulletEnabled val="1"/>
        </dgm:presLayoutVars>
      </dgm:prSet>
      <dgm:spPr/>
    </dgm:pt>
    <dgm:pt modelId="{99858DAD-6AED-4C6A-8971-DC8F674DCE4D}" type="pres">
      <dgm:prSet presAssocID="{658E1703-5237-4444-BC21-F56BCD503AE6}" presName="Name56" presStyleLbl="parChTrans1D2" presStyleIdx="1" presStyleCnt="5"/>
      <dgm:spPr/>
    </dgm:pt>
    <dgm:pt modelId="{8E32D220-E032-4825-8389-6EEB5D9265EF}" type="pres">
      <dgm:prSet presAssocID="{EC6F290E-8E65-4060-8E94-9736C85F6013}" presName="text0" presStyleLbl="node1" presStyleIdx="2" presStyleCnt="6" custScaleX="173116" custScaleY="106703" custRadScaleRad="113090" custRadScaleInc="6840">
        <dgm:presLayoutVars>
          <dgm:bulletEnabled val="1"/>
        </dgm:presLayoutVars>
      </dgm:prSet>
      <dgm:spPr/>
    </dgm:pt>
    <dgm:pt modelId="{871CA3E7-4C78-4950-A1A5-A0C98C18C4D4}" type="pres">
      <dgm:prSet presAssocID="{80DF238C-92F3-4164-815B-7F9EEA91E3AA}" presName="Name56" presStyleLbl="parChTrans1D2" presStyleIdx="2" presStyleCnt="5"/>
      <dgm:spPr/>
    </dgm:pt>
    <dgm:pt modelId="{CED061FA-31FB-4D98-AFE5-B5297F7B680F}" type="pres">
      <dgm:prSet presAssocID="{587859DE-1663-4CAA-91D8-48A1E9114145}" presName="text0" presStyleLbl="node1" presStyleIdx="3" presStyleCnt="6" custScaleX="174244" custRadScaleRad="105366" custRadScaleInc="-35809">
        <dgm:presLayoutVars>
          <dgm:bulletEnabled val="1"/>
        </dgm:presLayoutVars>
      </dgm:prSet>
      <dgm:spPr/>
    </dgm:pt>
    <dgm:pt modelId="{4F732509-4AA6-4206-B73D-191B29769617}" type="pres">
      <dgm:prSet presAssocID="{33059B09-DB84-455C-87E7-2D7BE213617E}" presName="Name56" presStyleLbl="parChTrans1D2" presStyleIdx="3" presStyleCnt="5"/>
      <dgm:spPr/>
    </dgm:pt>
    <dgm:pt modelId="{C0F5C9D9-DB14-457F-BC4C-737B441B1E16}" type="pres">
      <dgm:prSet presAssocID="{E0324A7B-FEEB-43AA-99BD-AAB86DADC1B3}" presName="text0" presStyleLbl="node1" presStyleIdx="4" presStyleCnt="6" custScaleX="190714" custRadScaleRad="91455" custRadScaleInc="13209">
        <dgm:presLayoutVars>
          <dgm:bulletEnabled val="1"/>
        </dgm:presLayoutVars>
      </dgm:prSet>
      <dgm:spPr/>
    </dgm:pt>
    <dgm:pt modelId="{CEE78955-D42F-41AB-B4A0-9E0608F31410}" type="pres">
      <dgm:prSet presAssocID="{16AAE500-7D49-4104-A3E3-30556F2F2440}" presName="Name56" presStyleLbl="parChTrans1D2" presStyleIdx="4" presStyleCnt="5"/>
      <dgm:spPr/>
    </dgm:pt>
    <dgm:pt modelId="{A90F0D27-7523-45E2-88E6-7DF7485BF5FE}" type="pres">
      <dgm:prSet presAssocID="{9126F7D9-F5D8-44D7-B138-4669DC558C1A}" presName="text0" presStyleLbl="node1" presStyleIdx="5" presStyleCnt="6" custScaleX="168231">
        <dgm:presLayoutVars>
          <dgm:bulletEnabled val="1"/>
        </dgm:presLayoutVars>
      </dgm:prSet>
      <dgm:spPr/>
    </dgm:pt>
  </dgm:ptLst>
  <dgm:cxnLst>
    <dgm:cxn modelId="{D7DA600F-C357-4553-A4F8-EE71624744BF}" type="presOf" srcId="{658E1703-5237-4444-BC21-F56BCD503AE6}" destId="{99858DAD-6AED-4C6A-8971-DC8F674DCE4D}" srcOrd="0" destOrd="0" presId="urn:microsoft.com/office/officeart/2008/layout/RadialCluster"/>
    <dgm:cxn modelId="{AFDAFE39-98AA-48E7-84F8-54EE051F63B6}" srcId="{369620F6-D86D-4B8E-BD5A-F33266FEB269}" destId="{9126F7D9-F5D8-44D7-B138-4669DC558C1A}" srcOrd="4" destOrd="0" parTransId="{16AAE500-7D49-4104-A3E3-30556F2F2440}" sibTransId="{910E2BB7-67EC-4F37-8C1B-50DBF6A4C4EB}"/>
    <dgm:cxn modelId="{BB752C3A-77D6-44EA-9BD7-1760C21DF4E9}" type="presOf" srcId="{9126F7D9-F5D8-44D7-B138-4669DC558C1A}" destId="{A90F0D27-7523-45E2-88E6-7DF7485BF5FE}" srcOrd="0" destOrd="0" presId="urn:microsoft.com/office/officeart/2008/layout/RadialCluster"/>
    <dgm:cxn modelId="{59C9683A-9096-401E-A1E1-D8DE4B105708}" type="presOf" srcId="{73E0A4BD-0E88-4D84-BA7C-0C4BF5C2B97F}" destId="{21BB9CA3-2FC2-49FB-909D-FA9F50C2C7B6}" srcOrd="0" destOrd="0" presId="urn:microsoft.com/office/officeart/2008/layout/RadialCluster"/>
    <dgm:cxn modelId="{A3B2A35C-CCED-48E3-B5BB-FC67743CCFEA}" srcId="{369620F6-D86D-4B8E-BD5A-F33266FEB269}" destId="{EC6F290E-8E65-4060-8E94-9736C85F6013}" srcOrd="1" destOrd="0" parTransId="{658E1703-5237-4444-BC21-F56BCD503AE6}" sibTransId="{AC65B2D2-ADCE-43B8-88E2-27DC11601169}"/>
    <dgm:cxn modelId="{B7DC6B4B-B79C-4A33-8170-17546D2D49FE}" type="presOf" srcId="{EC6F290E-8E65-4060-8E94-9736C85F6013}" destId="{8E32D220-E032-4825-8389-6EEB5D9265EF}" srcOrd="0" destOrd="0" presId="urn:microsoft.com/office/officeart/2008/layout/RadialCluster"/>
    <dgm:cxn modelId="{A3500A77-BBD6-4690-83B1-67B2C58ABEE7}" type="presOf" srcId="{5333384A-86AA-4EA7-AFD0-FDBA2D8F0443}" destId="{4CB7C970-3993-44C3-9ABE-3157FBCFEC36}" srcOrd="0" destOrd="0" presId="urn:microsoft.com/office/officeart/2008/layout/RadialCluster"/>
    <dgm:cxn modelId="{1F9A8C8A-2446-45FB-BD0E-3BAA39676047}" srcId="{369620F6-D86D-4B8E-BD5A-F33266FEB269}" destId="{587859DE-1663-4CAA-91D8-48A1E9114145}" srcOrd="2" destOrd="0" parTransId="{80DF238C-92F3-4164-815B-7F9EEA91E3AA}" sibTransId="{B38507E4-ED6C-4763-AEF0-7303312DF99C}"/>
    <dgm:cxn modelId="{41A3849B-A99A-4FA5-9317-7A088708E19E}" srcId="{369620F6-D86D-4B8E-BD5A-F33266FEB269}" destId="{8099874B-DB54-4094-A6AD-38F18148CA43}" srcOrd="0" destOrd="0" parTransId="{5333384A-86AA-4EA7-AFD0-FDBA2D8F0443}" sibTransId="{BC8A2AAF-DD7B-47A5-B0E8-14C90ACAFC19}"/>
    <dgm:cxn modelId="{075AB8A7-6883-494A-AAA8-FFF2D0135A7B}" type="presOf" srcId="{33059B09-DB84-455C-87E7-2D7BE213617E}" destId="{4F732509-4AA6-4206-B73D-191B29769617}" srcOrd="0" destOrd="0" presId="urn:microsoft.com/office/officeart/2008/layout/RadialCluster"/>
    <dgm:cxn modelId="{38A844B9-CC44-4009-830C-CE2D2E3AAE71}" type="presOf" srcId="{E0324A7B-FEEB-43AA-99BD-AAB86DADC1B3}" destId="{C0F5C9D9-DB14-457F-BC4C-737B441B1E16}" srcOrd="0" destOrd="0" presId="urn:microsoft.com/office/officeart/2008/layout/RadialCluster"/>
    <dgm:cxn modelId="{B88F3DBE-2D8C-46AF-8393-9506CACD6C5F}" type="presOf" srcId="{369620F6-D86D-4B8E-BD5A-F33266FEB269}" destId="{CD5AD75B-B3F7-4E5C-A52E-536C772A9F8B}" srcOrd="0" destOrd="0" presId="urn:microsoft.com/office/officeart/2008/layout/RadialCluster"/>
    <dgm:cxn modelId="{C3B132DB-3208-43F5-A12D-802E08B9334D}" srcId="{369620F6-D86D-4B8E-BD5A-F33266FEB269}" destId="{E0324A7B-FEEB-43AA-99BD-AAB86DADC1B3}" srcOrd="3" destOrd="0" parTransId="{33059B09-DB84-455C-87E7-2D7BE213617E}" sibTransId="{58F2D1C2-A30B-4C1E-9489-86941C5D1D44}"/>
    <dgm:cxn modelId="{D6D9C3DC-38B9-4E14-B173-F45E4B596EAF}" type="presOf" srcId="{587859DE-1663-4CAA-91D8-48A1E9114145}" destId="{CED061FA-31FB-4D98-AFE5-B5297F7B680F}" srcOrd="0" destOrd="0" presId="urn:microsoft.com/office/officeart/2008/layout/RadialCluster"/>
    <dgm:cxn modelId="{A3A592EB-0B0E-4A21-8779-F1B66D3C89BF}" srcId="{73E0A4BD-0E88-4D84-BA7C-0C4BF5C2B97F}" destId="{369620F6-D86D-4B8E-BD5A-F33266FEB269}" srcOrd="0" destOrd="0" parTransId="{EADA9BB7-D0FB-444A-AEBF-75FAA55F4D72}" sibTransId="{BA833370-945C-48F3-9B7F-AD2681E671C8}"/>
    <dgm:cxn modelId="{FCCCCEF0-7060-45B4-883A-7E7B18F1404B}" type="presOf" srcId="{8099874B-DB54-4094-A6AD-38F18148CA43}" destId="{44ECDC97-01D3-4328-9C77-EB5387763C6A}" srcOrd="0" destOrd="0" presId="urn:microsoft.com/office/officeart/2008/layout/RadialCluster"/>
    <dgm:cxn modelId="{EF5047F9-693F-49AE-A235-10623EE67C2A}" type="presOf" srcId="{16AAE500-7D49-4104-A3E3-30556F2F2440}" destId="{CEE78955-D42F-41AB-B4A0-9E0608F31410}" srcOrd="0" destOrd="0" presId="urn:microsoft.com/office/officeart/2008/layout/RadialCluster"/>
    <dgm:cxn modelId="{AFFAE5FB-E08C-494A-A440-1F5AD2E91AFE}" type="presOf" srcId="{80DF238C-92F3-4164-815B-7F9EEA91E3AA}" destId="{871CA3E7-4C78-4950-A1A5-A0C98C18C4D4}" srcOrd="0" destOrd="0" presId="urn:microsoft.com/office/officeart/2008/layout/RadialCluster"/>
    <dgm:cxn modelId="{4B476B94-3C6B-4C6F-B424-BCEA0A85FF8C}" type="presParOf" srcId="{21BB9CA3-2FC2-49FB-909D-FA9F50C2C7B6}" destId="{4688212C-1F2F-40CB-AAD8-668BDD5A9040}" srcOrd="0" destOrd="0" presId="urn:microsoft.com/office/officeart/2008/layout/RadialCluster"/>
    <dgm:cxn modelId="{97ED2104-E60D-4B75-8317-B7C5599BCF34}" type="presParOf" srcId="{4688212C-1F2F-40CB-AAD8-668BDD5A9040}" destId="{CD5AD75B-B3F7-4E5C-A52E-536C772A9F8B}" srcOrd="0" destOrd="0" presId="urn:microsoft.com/office/officeart/2008/layout/RadialCluster"/>
    <dgm:cxn modelId="{A4621569-1FBC-43CC-AAD5-9938D42C6D77}" type="presParOf" srcId="{4688212C-1F2F-40CB-AAD8-668BDD5A9040}" destId="{4CB7C970-3993-44C3-9ABE-3157FBCFEC36}" srcOrd="1" destOrd="0" presId="urn:microsoft.com/office/officeart/2008/layout/RadialCluster"/>
    <dgm:cxn modelId="{4A40F20C-0A2A-4DB3-8B69-3B0C4CDEADED}" type="presParOf" srcId="{4688212C-1F2F-40CB-AAD8-668BDD5A9040}" destId="{44ECDC97-01D3-4328-9C77-EB5387763C6A}" srcOrd="2" destOrd="0" presId="urn:microsoft.com/office/officeart/2008/layout/RadialCluster"/>
    <dgm:cxn modelId="{04A5162E-7602-45A0-9706-54EB1483986A}" type="presParOf" srcId="{4688212C-1F2F-40CB-AAD8-668BDD5A9040}" destId="{99858DAD-6AED-4C6A-8971-DC8F674DCE4D}" srcOrd="3" destOrd="0" presId="urn:microsoft.com/office/officeart/2008/layout/RadialCluster"/>
    <dgm:cxn modelId="{04F1F49F-0AD0-4599-8D63-34A04E6BE508}" type="presParOf" srcId="{4688212C-1F2F-40CB-AAD8-668BDD5A9040}" destId="{8E32D220-E032-4825-8389-6EEB5D9265EF}" srcOrd="4" destOrd="0" presId="urn:microsoft.com/office/officeart/2008/layout/RadialCluster"/>
    <dgm:cxn modelId="{ED4179DB-0FC3-4666-A464-9335E96A8ED7}" type="presParOf" srcId="{4688212C-1F2F-40CB-AAD8-668BDD5A9040}" destId="{871CA3E7-4C78-4950-A1A5-A0C98C18C4D4}" srcOrd="5" destOrd="0" presId="urn:microsoft.com/office/officeart/2008/layout/RadialCluster"/>
    <dgm:cxn modelId="{6239DA42-1E6A-49B8-B801-D3F2B92DF8F8}" type="presParOf" srcId="{4688212C-1F2F-40CB-AAD8-668BDD5A9040}" destId="{CED061FA-31FB-4D98-AFE5-B5297F7B680F}" srcOrd="6" destOrd="0" presId="urn:microsoft.com/office/officeart/2008/layout/RadialCluster"/>
    <dgm:cxn modelId="{64F6301C-C7BD-4EAA-B274-1DC37A7C29E7}" type="presParOf" srcId="{4688212C-1F2F-40CB-AAD8-668BDD5A9040}" destId="{4F732509-4AA6-4206-B73D-191B29769617}" srcOrd="7" destOrd="0" presId="urn:microsoft.com/office/officeart/2008/layout/RadialCluster"/>
    <dgm:cxn modelId="{92844DE3-9995-4553-A29D-114AB3EA51BB}" type="presParOf" srcId="{4688212C-1F2F-40CB-AAD8-668BDD5A9040}" destId="{C0F5C9D9-DB14-457F-BC4C-737B441B1E16}" srcOrd="8" destOrd="0" presId="urn:microsoft.com/office/officeart/2008/layout/RadialCluster"/>
    <dgm:cxn modelId="{1875A92F-5460-4587-BC5C-6ACA297B3DA7}" type="presParOf" srcId="{4688212C-1F2F-40CB-AAD8-668BDD5A9040}" destId="{CEE78955-D42F-41AB-B4A0-9E0608F31410}" srcOrd="9" destOrd="0" presId="urn:microsoft.com/office/officeart/2008/layout/RadialCluster"/>
    <dgm:cxn modelId="{EF385E7F-D6EB-479A-B5AE-E91FE4807A7C}" type="presParOf" srcId="{4688212C-1F2F-40CB-AAD8-668BDD5A9040}" destId="{A90F0D27-7523-45E2-88E6-7DF7485BF5FE}" srcOrd="10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492473-CC24-4264-B518-E8DF30BC4011}">
      <dsp:nvSpPr>
        <dsp:cNvPr id="0" name=""/>
        <dsp:cNvSpPr/>
      </dsp:nvSpPr>
      <dsp:spPr>
        <a:xfrm>
          <a:off x="1741462" y="0"/>
          <a:ext cx="1836075" cy="1216638"/>
        </a:xfrm>
        <a:prstGeom prst="trapezoid">
          <a:avLst>
            <a:gd name="adj" fmla="val 75457"/>
          </a:avLst>
        </a:prstGeom>
        <a:solidFill>
          <a:srgbClr val="CCFFFF"/>
        </a:solidFill>
        <a:ln w="12700" cap="flat" cmpd="sng" algn="ctr">
          <a:solidFill>
            <a:srgbClr val="0070C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en-US" altLang="ja-JP" sz="2000" b="1" kern="1200" baseline="0" dirty="0">
            <a:latin typeface="Arial" panose="020B0604020202020204" pitchFamily="34" charset="0"/>
            <a:ea typeface="ＭＳ Ｐゴシック" pitchFamily="50" charset="-128"/>
          </a:endParaRP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2000" b="1" kern="1200" baseline="0" dirty="0">
              <a:latin typeface="Arial" panose="020B0604020202020204" pitchFamily="34" charset="0"/>
              <a:ea typeface="ＭＳ Ｐゴシック" pitchFamily="50" charset="-128"/>
            </a:rPr>
            <a:t>NTA</a:t>
          </a:r>
          <a:endParaRPr kumimoji="1" lang="ja-JP" altLang="en-US" sz="2000" b="1" kern="1200" baseline="0" dirty="0">
            <a:latin typeface="Arial" panose="020B0604020202020204" pitchFamily="34" charset="0"/>
            <a:ea typeface="ＭＳ Ｐゴシック" pitchFamily="50" charset="-128"/>
          </a:endParaRPr>
        </a:p>
      </dsp:txBody>
      <dsp:txXfrm>
        <a:off x="1741462" y="0"/>
        <a:ext cx="1836075" cy="1216638"/>
      </dsp:txXfrm>
    </dsp:sp>
    <dsp:sp modelId="{ECBFE1B7-F492-43AF-8465-0DE242E435A1}">
      <dsp:nvSpPr>
        <dsp:cNvPr id="0" name=""/>
        <dsp:cNvSpPr/>
      </dsp:nvSpPr>
      <dsp:spPr>
        <a:xfrm>
          <a:off x="918037" y="1212879"/>
          <a:ext cx="3482924" cy="1091251"/>
        </a:xfrm>
        <a:prstGeom prst="trapezoid">
          <a:avLst>
            <a:gd name="adj" fmla="val 75457"/>
          </a:avLst>
        </a:prstGeom>
        <a:solidFill>
          <a:srgbClr val="FFFF00"/>
        </a:solidFill>
        <a:ln w="12700" cap="flat" cmpd="sng" algn="ctr">
          <a:solidFill>
            <a:srgbClr val="0070C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1600" b="1" kern="1200" baseline="0" dirty="0">
              <a:latin typeface="Arial" panose="020B0604020202020204" pitchFamily="34" charset="0"/>
              <a:ea typeface="ＭＳ Ｐゴシック" pitchFamily="50" charset="-128"/>
            </a:rPr>
            <a:t>Regional Taxation Bureaus (Office) </a:t>
          </a:r>
        </a:p>
      </dsp:txBody>
      <dsp:txXfrm>
        <a:off x="1527549" y="1212879"/>
        <a:ext cx="2263901" cy="1091251"/>
      </dsp:txXfrm>
    </dsp:sp>
    <dsp:sp modelId="{E3401C1A-589A-4865-B8E9-8C25E81AD8DE}">
      <dsp:nvSpPr>
        <dsp:cNvPr id="0" name=""/>
        <dsp:cNvSpPr/>
      </dsp:nvSpPr>
      <dsp:spPr>
        <a:xfrm>
          <a:off x="13802" y="2307890"/>
          <a:ext cx="5291394" cy="1216638"/>
        </a:xfrm>
        <a:prstGeom prst="trapezoid">
          <a:avLst>
            <a:gd name="adj" fmla="val 75457"/>
          </a:avLst>
        </a:prstGeom>
        <a:noFill/>
        <a:ln w="12700" cap="flat" cmpd="sng" algn="ctr">
          <a:solidFill>
            <a:srgbClr val="0070C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2000" b="1" kern="1200" baseline="0" dirty="0">
              <a:latin typeface="Arial" panose="020B0604020202020204" pitchFamily="34" charset="0"/>
              <a:ea typeface="ＭＳ Ｐゴシック" pitchFamily="50" charset="-128"/>
            </a:rPr>
            <a:t>Tax Offices</a:t>
          </a:r>
          <a:endParaRPr kumimoji="1" lang="ja-JP" altLang="en-US" sz="2000" b="1" kern="1200" baseline="0" dirty="0">
            <a:latin typeface="Arial" panose="020B0604020202020204" pitchFamily="34" charset="0"/>
            <a:ea typeface="ＭＳ Ｐゴシック" pitchFamily="50" charset="-128"/>
          </a:endParaRPr>
        </a:p>
      </dsp:txBody>
      <dsp:txXfrm>
        <a:off x="939796" y="2307890"/>
        <a:ext cx="3439406" cy="121663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5AD75B-B3F7-4E5C-A52E-536C772A9F8B}">
      <dsp:nvSpPr>
        <dsp:cNvPr id="0" name=""/>
        <dsp:cNvSpPr/>
      </dsp:nvSpPr>
      <dsp:spPr>
        <a:xfrm>
          <a:off x="2122231" y="1522221"/>
          <a:ext cx="1552332" cy="10685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3660" tIns="73660" rIns="73660" bIns="7366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2900" kern="1200" dirty="0"/>
            <a:t>Tax evasion</a:t>
          </a:r>
          <a:endParaRPr kumimoji="1" lang="ja-JP" altLang="en-US" sz="2900" kern="1200" dirty="0"/>
        </a:p>
      </dsp:txBody>
      <dsp:txXfrm>
        <a:off x="2174392" y="1574382"/>
        <a:ext cx="1448010" cy="964206"/>
      </dsp:txXfrm>
    </dsp:sp>
    <dsp:sp modelId="{4CB7C970-3993-44C3-9ABE-3157FBCFEC36}">
      <dsp:nvSpPr>
        <dsp:cNvPr id="0" name=""/>
        <dsp:cNvSpPr/>
      </dsp:nvSpPr>
      <dsp:spPr>
        <a:xfrm rot="16177405">
          <a:off x="2692493" y="1321154"/>
          <a:ext cx="402141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02141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ECDC97-01D3-4328-9C77-EB5387763C6A}">
      <dsp:nvSpPr>
        <dsp:cNvPr id="0" name=""/>
        <dsp:cNvSpPr/>
      </dsp:nvSpPr>
      <dsp:spPr>
        <a:xfrm>
          <a:off x="2114345" y="248242"/>
          <a:ext cx="1550065" cy="8718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2800" kern="1200" dirty="0"/>
            <a:t>Taxpayer</a:t>
          </a:r>
          <a:endParaRPr kumimoji="1" lang="ja-JP" altLang="en-US" sz="2800" kern="1200" dirty="0"/>
        </a:p>
      </dsp:txBody>
      <dsp:txXfrm>
        <a:off x="2156905" y="290802"/>
        <a:ext cx="1464945" cy="786725"/>
      </dsp:txXfrm>
    </dsp:sp>
    <dsp:sp modelId="{99858DAD-6AED-4C6A-8971-DC8F674DCE4D}">
      <dsp:nvSpPr>
        <dsp:cNvPr id="0" name=""/>
        <dsp:cNvSpPr/>
      </dsp:nvSpPr>
      <dsp:spPr>
        <a:xfrm rot="20786997">
          <a:off x="3670690" y="1836820"/>
          <a:ext cx="278344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78344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32D220-E032-4825-8389-6EEB5D9265EF}">
      <dsp:nvSpPr>
        <dsp:cNvPr id="0" name=""/>
        <dsp:cNvSpPr/>
      </dsp:nvSpPr>
      <dsp:spPr>
        <a:xfrm>
          <a:off x="3945161" y="1219355"/>
          <a:ext cx="1364305" cy="84091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420" tIns="58420" rIns="58420" bIns="5842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2300" kern="1200" dirty="0"/>
            <a:t>Guilty action</a:t>
          </a:r>
          <a:endParaRPr kumimoji="1" lang="ja-JP" altLang="en-US" sz="2300" kern="1200" dirty="0"/>
        </a:p>
      </dsp:txBody>
      <dsp:txXfrm>
        <a:off x="3986211" y="1260405"/>
        <a:ext cx="1282205" cy="758812"/>
      </dsp:txXfrm>
    </dsp:sp>
    <dsp:sp modelId="{871CA3E7-4C78-4950-A1A5-A0C98C18C4D4}">
      <dsp:nvSpPr>
        <dsp:cNvPr id="0" name=""/>
        <dsp:cNvSpPr/>
      </dsp:nvSpPr>
      <dsp:spPr>
        <a:xfrm rot="2672944">
          <a:off x="3380845" y="2737946"/>
          <a:ext cx="419649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19649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D061FA-31FB-4D98-AFE5-B5297F7B680F}">
      <dsp:nvSpPr>
        <dsp:cNvPr id="0" name=""/>
        <dsp:cNvSpPr/>
      </dsp:nvSpPr>
      <dsp:spPr>
        <a:xfrm>
          <a:off x="3453900" y="2885142"/>
          <a:ext cx="1373195" cy="78808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0" tIns="88900" rIns="88900" bIns="8890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3500" kern="1200" dirty="0"/>
            <a:t>Result</a:t>
          </a:r>
          <a:endParaRPr kumimoji="1" lang="ja-JP" altLang="en-US" sz="3500" kern="1200" dirty="0"/>
        </a:p>
      </dsp:txBody>
      <dsp:txXfrm>
        <a:off x="3492371" y="2923613"/>
        <a:ext cx="1296253" cy="711145"/>
      </dsp:txXfrm>
    </dsp:sp>
    <dsp:sp modelId="{4F732509-4AA6-4206-B73D-191B29769617}">
      <dsp:nvSpPr>
        <dsp:cNvPr id="0" name=""/>
        <dsp:cNvSpPr/>
      </dsp:nvSpPr>
      <dsp:spPr>
        <a:xfrm rot="7836022">
          <a:off x="2120432" y="2737950"/>
          <a:ext cx="387743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87743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F5C9D9-DB14-457F-BC4C-737B441B1E16}">
      <dsp:nvSpPr>
        <dsp:cNvPr id="0" name=""/>
        <dsp:cNvSpPr/>
      </dsp:nvSpPr>
      <dsp:spPr>
        <a:xfrm>
          <a:off x="1098899" y="2885150"/>
          <a:ext cx="1502993" cy="78808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2100" kern="1200" dirty="0"/>
            <a:t>Causal relation</a:t>
          </a:r>
          <a:endParaRPr kumimoji="1" lang="ja-JP" altLang="en-US" sz="2100" kern="1200" dirty="0"/>
        </a:p>
      </dsp:txBody>
      <dsp:txXfrm>
        <a:off x="1137370" y="2923621"/>
        <a:ext cx="1426051" cy="711145"/>
      </dsp:txXfrm>
    </dsp:sp>
    <dsp:sp modelId="{CEE78955-D42F-41AB-B4A0-9E0608F31410}">
      <dsp:nvSpPr>
        <dsp:cNvPr id="0" name=""/>
        <dsp:cNvSpPr/>
      </dsp:nvSpPr>
      <dsp:spPr>
        <a:xfrm rot="11679709">
          <a:off x="1927211" y="1828325"/>
          <a:ext cx="198248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98248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0F0D27-7523-45E2-88E6-7DF7485BF5FE}">
      <dsp:nvSpPr>
        <dsp:cNvPr id="0" name=""/>
        <dsp:cNvSpPr/>
      </dsp:nvSpPr>
      <dsp:spPr>
        <a:xfrm>
          <a:off x="604631" y="1235754"/>
          <a:ext cx="1325807" cy="78808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2100" kern="1200" dirty="0"/>
            <a:t>Guilty mind</a:t>
          </a:r>
          <a:endParaRPr kumimoji="1" lang="ja-JP" altLang="en-US" sz="2100" kern="1200" dirty="0"/>
        </a:p>
      </dsp:txBody>
      <dsp:txXfrm>
        <a:off x="643102" y="1274225"/>
        <a:ext cx="1248865" cy="7111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E8CDC0-967E-4957-8FDE-82932AA8A5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80094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スライド イメージ プレースホルダー 5"/>
          <p:cNvSpPr>
            <a:spLocks noGrp="1" noRot="1" noChangeAspect="1"/>
          </p:cNvSpPr>
          <p:nvPr>
            <p:ph type="sldImg" idx="2"/>
          </p:nvPr>
        </p:nvSpPr>
        <p:spPr>
          <a:xfrm>
            <a:off x="409574" y="300800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12" name="ノート プレースホルダー 11"/>
          <p:cNvSpPr>
            <a:spLocks noGrp="1"/>
          </p:cNvSpPr>
          <p:nvPr>
            <p:ph type="body" sz="quarter" idx="3"/>
          </p:nvPr>
        </p:nvSpPr>
        <p:spPr>
          <a:xfrm>
            <a:off x="673098" y="3906965"/>
            <a:ext cx="5389563" cy="503586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5" name="スライド番号プレースホルダー 14"/>
          <p:cNvSpPr>
            <a:spLocks noGrp="1"/>
          </p:cNvSpPr>
          <p:nvPr>
            <p:ph type="sldNum" sz="quarter" idx="5"/>
          </p:nvPr>
        </p:nvSpPr>
        <p:spPr>
          <a:xfrm>
            <a:off x="3595307" y="9217151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30579C-E5B4-4442-99C4-9F875944D9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978034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ea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ea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ea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ea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ea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9575" y="300038"/>
            <a:ext cx="5916613" cy="33289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indent="35672"/>
            <a:endParaRPr lang="en-US" altLang="ja-JP" dirty="0"/>
          </a:p>
        </p:txBody>
      </p:sp>
      <p:sp>
        <p:nvSpPr>
          <p:cNvPr id="28676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8CEA0A0-4DB4-4F23-A11F-E754715A6189}" type="slidenum">
              <a:rPr lang="ja-JP" altLang="en-US" smtClean="0">
                <a:ea typeface="ＭＳ Ｐゴシック" pitchFamily="50" charset="-128"/>
              </a:rPr>
              <a:pPr/>
              <a:t>1</a:t>
            </a:fld>
            <a:endParaRPr lang="ja-JP" altLang="en-US"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6074111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9575" y="1233488"/>
            <a:ext cx="5916613" cy="332898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ノー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673577" y="4748163"/>
            <a:ext cx="5388610" cy="3884861"/>
          </a:xfrm>
          <a:prstGeom prst="rect">
            <a:avLst/>
          </a:prstGeom>
          <a:noFill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endParaRPr lang="en-US" altLang="ja-JP" dirty="0"/>
          </a:p>
        </p:txBody>
      </p:sp>
      <p:sp>
        <p:nvSpPr>
          <p:cNvPr id="35844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xfrm>
            <a:off x="3815373" y="9371286"/>
            <a:ext cx="2918831" cy="49502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A208FC4-4A0C-4D8A-A52A-DF1EC08AF631}" type="slidenum">
              <a:rPr lang="ja-JP" altLang="en-US" smtClean="0">
                <a:solidFill>
                  <a:prstClr val="black"/>
                </a:solidFill>
                <a:ea typeface="ＭＳ Ｐゴシック" pitchFamily="50" charset="-128"/>
              </a:rPr>
              <a:pPr/>
              <a:t>10</a:t>
            </a:fld>
            <a:endParaRPr lang="ja-JP" altLang="en-US">
              <a:solidFill>
                <a:prstClr val="black"/>
              </a:solidFill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382736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9575" y="1233488"/>
            <a:ext cx="5916613" cy="332898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ノー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673577" y="4748163"/>
            <a:ext cx="5388610" cy="3884861"/>
          </a:xfrm>
          <a:prstGeom prst="rect">
            <a:avLst/>
          </a:prstGeo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906126">
              <a:defRPr/>
            </a:pPr>
            <a:endParaRPr lang="en-US" altLang="ja-JP" dirty="0"/>
          </a:p>
        </p:txBody>
      </p:sp>
      <p:sp>
        <p:nvSpPr>
          <p:cNvPr id="36868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xfrm>
            <a:off x="3815373" y="9371286"/>
            <a:ext cx="2918831" cy="49502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A146B6E-E391-40C2-91BC-9EE9F45C2107}" type="slidenum">
              <a:rPr lang="ja-JP" altLang="en-US" smtClean="0">
                <a:solidFill>
                  <a:prstClr val="black"/>
                </a:solidFill>
                <a:ea typeface="ＭＳ Ｐゴシック" pitchFamily="50" charset="-128"/>
              </a:rPr>
              <a:pPr/>
              <a:t>11</a:t>
            </a:fld>
            <a:endParaRPr lang="ja-JP" altLang="en-US">
              <a:solidFill>
                <a:prstClr val="black"/>
              </a:solidFill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9546756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9575" y="1233488"/>
            <a:ext cx="5916613" cy="332898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ノー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673577" y="4748163"/>
            <a:ext cx="5388610" cy="3884861"/>
          </a:xfrm>
          <a:prstGeom prst="rect">
            <a:avLst/>
          </a:prstGeo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ja-JP" dirty="0"/>
          </a:p>
        </p:txBody>
      </p:sp>
      <p:sp>
        <p:nvSpPr>
          <p:cNvPr id="37892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xfrm>
            <a:off x="3815373" y="9371286"/>
            <a:ext cx="2918831" cy="49502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A16AA7C-EA15-4BD6-9A55-CA7203B75C97}" type="slidenum">
              <a:rPr lang="ja-JP" altLang="en-US" smtClean="0">
                <a:solidFill>
                  <a:prstClr val="black"/>
                </a:solidFill>
                <a:ea typeface="ＭＳ Ｐゴシック" pitchFamily="50" charset="-128"/>
              </a:rPr>
              <a:pPr/>
              <a:t>12</a:t>
            </a:fld>
            <a:endParaRPr lang="ja-JP" altLang="en-US">
              <a:solidFill>
                <a:prstClr val="black"/>
              </a:solidFill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4843255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9575" y="1233488"/>
            <a:ext cx="5916613" cy="332898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ノー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673577" y="4748163"/>
            <a:ext cx="5388610" cy="4907901"/>
          </a:xfrm>
          <a:prstGeom prst="rect">
            <a:avLst/>
          </a:prstGeom>
          <a:noFill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endParaRPr lang="en-US" altLang="ja-JP" dirty="0"/>
          </a:p>
        </p:txBody>
      </p:sp>
      <p:sp>
        <p:nvSpPr>
          <p:cNvPr id="40964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xfrm>
            <a:off x="3815373" y="9371286"/>
            <a:ext cx="2918831" cy="49502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20134DC-D7D7-4B72-91B3-4037D2C0401A}" type="slidenum">
              <a:rPr lang="ja-JP" altLang="en-US" smtClean="0">
                <a:solidFill>
                  <a:prstClr val="black"/>
                </a:solidFill>
                <a:ea typeface="ＭＳ Ｐゴシック" pitchFamily="50" charset="-128"/>
              </a:rPr>
              <a:pPr/>
              <a:t>13</a:t>
            </a:fld>
            <a:endParaRPr lang="ja-JP" altLang="en-US">
              <a:solidFill>
                <a:prstClr val="black"/>
              </a:solidFill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3534128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9575" y="1233488"/>
            <a:ext cx="5916613" cy="332898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ノー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673577" y="4748163"/>
            <a:ext cx="5388610" cy="3884861"/>
          </a:xfrm>
          <a:prstGeom prst="rect">
            <a:avLst/>
          </a:prstGeom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pPr>
              <a:defRPr/>
            </a:pPr>
            <a:endParaRPr lang="ja-JP" altLang="ja-JP" dirty="0"/>
          </a:p>
        </p:txBody>
      </p:sp>
      <p:sp>
        <p:nvSpPr>
          <p:cNvPr id="3994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xfrm>
            <a:off x="3815373" y="9371286"/>
            <a:ext cx="2918831" cy="49502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C754C6B-069A-4B6D-94AB-3BA09B573FF6}" type="slidenum">
              <a:rPr lang="ja-JP" altLang="en-US" smtClean="0">
                <a:solidFill>
                  <a:prstClr val="black"/>
                </a:solidFill>
                <a:ea typeface="ＭＳ Ｐゴシック" pitchFamily="50" charset="-128"/>
              </a:rPr>
              <a:pPr/>
              <a:t>14</a:t>
            </a:fld>
            <a:endParaRPr lang="ja-JP" altLang="en-US">
              <a:solidFill>
                <a:prstClr val="black"/>
              </a:solidFill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0361868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9575" y="1233488"/>
            <a:ext cx="5916613" cy="332898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ノー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673577" y="4748163"/>
            <a:ext cx="5388610" cy="3884861"/>
          </a:xfrm>
          <a:prstGeom prst="rect">
            <a:avLst/>
          </a:prstGeom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3994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xfrm>
            <a:off x="3815373" y="9371286"/>
            <a:ext cx="2918831" cy="49502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C754C6B-069A-4B6D-94AB-3BA09B573FF6}" type="slidenum">
              <a:rPr lang="ja-JP" altLang="en-US" smtClean="0">
                <a:solidFill>
                  <a:prstClr val="black"/>
                </a:solidFill>
                <a:ea typeface="ＭＳ Ｐゴシック" pitchFamily="50" charset="-128"/>
              </a:rPr>
              <a:pPr/>
              <a:t>15</a:t>
            </a:fld>
            <a:endParaRPr lang="ja-JP" altLang="en-US">
              <a:solidFill>
                <a:prstClr val="black"/>
              </a:solidFill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024660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9575" y="1233488"/>
            <a:ext cx="5916613" cy="332898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ノー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673577" y="4748163"/>
            <a:ext cx="5388610" cy="3884861"/>
          </a:xfrm>
          <a:prstGeom prst="rect">
            <a:avLst/>
          </a:prstGeom>
          <a:noFill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endParaRPr lang="ja-JP" altLang="ja-JP" dirty="0"/>
          </a:p>
        </p:txBody>
      </p:sp>
      <p:sp>
        <p:nvSpPr>
          <p:cNvPr id="40964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xfrm>
            <a:off x="3815373" y="9371286"/>
            <a:ext cx="2918831" cy="49502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20134DC-D7D7-4B72-91B3-4037D2C0401A}" type="slidenum">
              <a:rPr lang="ja-JP" altLang="en-US" smtClean="0">
                <a:solidFill>
                  <a:prstClr val="black"/>
                </a:solidFill>
                <a:ea typeface="ＭＳ Ｐゴシック" pitchFamily="50" charset="-128"/>
              </a:rPr>
              <a:pPr/>
              <a:t>16</a:t>
            </a:fld>
            <a:endParaRPr lang="ja-JP" altLang="en-US">
              <a:solidFill>
                <a:prstClr val="black"/>
              </a:solidFill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5157457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9575" y="1233488"/>
            <a:ext cx="5916613" cy="332898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ノー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673577" y="4748163"/>
            <a:ext cx="5388610" cy="3884861"/>
          </a:xfrm>
          <a:prstGeom prst="rect">
            <a:avLst/>
          </a:prstGeo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ja-JP" dirty="0"/>
          </a:p>
        </p:txBody>
      </p:sp>
      <p:sp>
        <p:nvSpPr>
          <p:cNvPr id="41988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xfrm>
            <a:off x="3815373" y="9371286"/>
            <a:ext cx="2918831" cy="49502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CB98B39-D080-4BCC-BCD0-87DAAAE4B38F}" type="slidenum">
              <a:rPr lang="ja-JP" altLang="en-US" smtClean="0">
                <a:solidFill>
                  <a:prstClr val="black"/>
                </a:solidFill>
                <a:ea typeface="ＭＳ Ｐゴシック" pitchFamily="50" charset="-128"/>
              </a:rPr>
              <a:pPr/>
              <a:t>17</a:t>
            </a:fld>
            <a:endParaRPr lang="ja-JP" altLang="en-US">
              <a:solidFill>
                <a:prstClr val="black"/>
              </a:solidFill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8740234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5373" y="9371286"/>
            <a:ext cx="2918831" cy="49502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2DA5C1-F594-4AEA-A4C8-29A1D209B31A}" type="slidenum">
              <a:rPr lang="en-US" altLang="ja-JP" smtClean="0">
                <a:solidFill>
                  <a:prstClr val="black"/>
                </a:solidFill>
                <a:ea typeface="ＭＳ Ｐゴシック" pitchFamily="50" charset="-128"/>
              </a:rPr>
              <a:pPr/>
              <a:t>18</a:t>
            </a:fld>
            <a:endParaRPr lang="en-US" altLang="ja-JP">
              <a:solidFill>
                <a:prstClr val="black"/>
              </a:solidFill>
              <a:ea typeface="ＭＳ Ｐゴシック" pitchFamily="50" charset="-128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409575" y="1233488"/>
            <a:ext cx="5916613" cy="332898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73577" y="4748163"/>
            <a:ext cx="5388610" cy="3884861"/>
          </a:xfrm>
          <a:prstGeom prst="rect">
            <a:avLst/>
          </a:prstGeom>
          <a:noFill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pPr eaLnBrk="1" hangingPunct="1"/>
            <a:endParaRPr lang="ja-JP" altLang="ja-JP" dirty="0"/>
          </a:p>
        </p:txBody>
      </p:sp>
    </p:spTree>
    <p:extLst>
      <p:ext uri="{BB962C8B-B14F-4D97-AF65-F5344CB8AC3E}">
        <p14:creationId xmlns:p14="http://schemas.microsoft.com/office/powerpoint/2010/main" val="37943794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9575" y="1233488"/>
            <a:ext cx="5916613" cy="332898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ノー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673577" y="4748163"/>
            <a:ext cx="5388610" cy="3884861"/>
          </a:xfrm>
          <a:prstGeom prst="rect">
            <a:avLst/>
          </a:prstGeo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ja-JP" dirty="0"/>
          </a:p>
        </p:txBody>
      </p:sp>
      <p:sp>
        <p:nvSpPr>
          <p:cNvPr id="44036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xfrm>
            <a:off x="3815373" y="9371286"/>
            <a:ext cx="2918831" cy="49502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7705D7-EA11-41A9-AF67-C5FE9A69CB8D}" type="slidenum">
              <a:rPr lang="ja-JP" altLang="en-US" smtClean="0">
                <a:solidFill>
                  <a:prstClr val="black"/>
                </a:solidFill>
                <a:ea typeface="ＭＳ Ｐゴシック" pitchFamily="50" charset="-128"/>
              </a:rPr>
              <a:pPr/>
              <a:t>19</a:t>
            </a:fld>
            <a:endParaRPr lang="ja-JP" altLang="en-US">
              <a:solidFill>
                <a:prstClr val="black"/>
              </a:solidFill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411878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9575" y="300038"/>
            <a:ext cx="5916613" cy="33289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indent="35672"/>
            <a:endParaRPr lang="en-US" altLang="ja-JP" dirty="0"/>
          </a:p>
        </p:txBody>
      </p:sp>
      <p:sp>
        <p:nvSpPr>
          <p:cNvPr id="297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ED5DEE-3B6D-479C-9CC6-AF0FA5BF5B34}" type="slidenum">
              <a:rPr lang="ja-JP" altLang="en-US" smtClean="0">
                <a:ea typeface="ＭＳ Ｐゴシック" pitchFamily="50" charset="-128"/>
              </a:rPr>
              <a:pPr/>
              <a:t>2</a:t>
            </a:fld>
            <a:endParaRPr lang="ja-JP" altLang="en-US">
              <a:ea typeface="ＭＳ Ｐゴシック" pitchFamily="50" charset="-128"/>
            </a:endParaRPr>
          </a:p>
        </p:txBody>
      </p:sp>
      <p:sp>
        <p:nvSpPr>
          <p:cNvPr id="5" name="日付プレースホルダ 4"/>
          <p:cNvSpPr>
            <a:spLocks noGrp="1"/>
          </p:cNvSpPr>
          <p:nvPr>
            <p:ph type="dt" idx="10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8E479710-35C8-47BC-90A4-4987F1071765}" type="datetime1">
              <a:rPr lang="ja-JP" altLang="en-US" smtClean="0"/>
              <a:t>2024/10/25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235373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409575" y="300038"/>
            <a:ext cx="5916613" cy="33289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3C703F14-26D5-4324-B1AA-D69FD9F118B6}" type="datetime1">
              <a:rPr lang="ja-JP" altLang="en-US" smtClean="0"/>
              <a:t>2024/10/25</a:t>
            </a:fld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26306DA-666F-46EA-9E5A-578E3AC4929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30579C-E5B4-4442-99C4-9F875944D9B5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58497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9575" y="1233488"/>
            <a:ext cx="5916613" cy="332898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ノー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673577" y="4748163"/>
            <a:ext cx="5388610" cy="3884861"/>
          </a:xfrm>
          <a:prstGeom prst="rect">
            <a:avLst/>
          </a:prstGeom>
          <a:noFill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endParaRPr lang="ja-JP" altLang="ja-JP" dirty="0"/>
          </a:p>
        </p:txBody>
      </p:sp>
      <p:sp>
        <p:nvSpPr>
          <p:cNvPr id="30724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xfrm>
            <a:off x="3815373" y="9371286"/>
            <a:ext cx="2918831" cy="49502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5D23AB4-781C-4CF3-83F1-0D31E581B8CB}" type="slidenum">
              <a:rPr lang="ja-JP" altLang="en-US" smtClean="0">
                <a:solidFill>
                  <a:prstClr val="black"/>
                </a:solidFill>
                <a:ea typeface="ＭＳ Ｐゴシック" pitchFamily="50" charset="-128"/>
              </a:rPr>
              <a:pPr/>
              <a:t>4</a:t>
            </a:fld>
            <a:endParaRPr lang="ja-JP" altLang="en-US">
              <a:solidFill>
                <a:prstClr val="black"/>
              </a:solidFill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630633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9575" y="1233488"/>
            <a:ext cx="5916613" cy="332898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ノー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673577" y="4748163"/>
            <a:ext cx="5388610" cy="3884861"/>
          </a:xfrm>
          <a:prstGeom prst="rect">
            <a:avLst/>
          </a:prstGeom>
          <a:noFill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pPr lvl="0" eaLnBrk="0" fontAlgn="base" hangingPunct="0">
              <a:spcBef>
                <a:spcPct val="3000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30724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xfrm>
            <a:off x="3815373" y="9371286"/>
            <a:ext cx="2918831" cy="49502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5D23AB4-781C-4CF3-83F1-0D31E581B8CB}" type="slidenum">
              <a:rPr lang="ja-JP" altLang="en-US" smtClean="0">
                <a:solidFill>
                  <a:prstClr val="black"/>
                </a:solidFill>
                <a:ea typeface="ＭＳ Ｐゴシック" pitchFamily="50" charset="-128"/>
              </a:rPr>
              <a:pPr/>
              <a:t>5</a:t>
            </a:fld>
            <a:endParaRPr lang="ja-JP" altLang="en-US">
              <a:solidFill>
                <a:prstClr val="black"/>
              </a:solidFill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70152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9575" y="1233488"/>
            <a:ext cx="5916613" cy="332898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ノー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673577" y="4748163"/>
            <a:ext cx="5388610" cy="3884861"/>
          </a:xfrm>
          <a:prstGeom prst="rect">
            <a:avLst/>
          </a:prstGeom>
          <a:noFill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pPr defTabSz="913990"/>
            <a:endParaRPr lang="ja-JP" altLang="ja-JP" dirty="0"/>
          </a:p>
        </p:txBody>
      </p:sp>
      <p:sp>
        <p:nvSpPr>
          <p:cNvPr id="31748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xfrm>
            <a:off x="3815373" y="9371286"/>
            <a:ext cx="2918831" cy="49502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1DEC154-66FA-4A98-9970-E0DDA5114437}" type="slidenum">
              <a:rPr lang="ja-JP" altLang="en-US" smtClean="0">
                <a:solidFill>
                  <a:prstClr val="black"/>
                </a:solidFill>
                <a:ea typeface="ＭＳ Ｐゴシック" pitchFamily="50" charset="-128"/>
              </a:rPr>
              <a:pPr/>
              <a:t>6</a:t>
            </a:fld>
            <a:endParaRPr lang="ja-JP" altLang="en-US">
              <a:solidFill>
                <a:prstClr val="black"/>
              </a:solidFill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073059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9575" y="1233488"/>
            <a:ext cx="5916613" cy="332898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ノー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673577" y="4748163"/>
            <a:ext cx="5388610" cy="3884861"/>
          </a:xfrm>
          <a:prstGeom prst="rect">
            <a:avLst/>
          </a:prstGeo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ja-JP" dirty="0"/>
          </a:p>
        </p:txBody>
      </p:sp>
      <p:sp>
        <p:nvSpPr>
          <p:cNvPr id="32772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xfrm>
            <a:off x="3815373" y="9371286"/>
            <a:ext cx="2918831" cy="49502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631CCAE-0F0D-4B1D-9188-37093086E54E}" type="slidenum">
              <a:rPr lang="ja-JP" altLang="en-US" smtClean="0">
                <a:solidFill>
                  <a:prstClr val="black"/>
                </a:solidFill>
                <a:ea typeface="ＭＳ Ｐゴシック" pitchFamily="50" charset="-128"/>
              </a:rPr>
              <a:pPr/>
              <a:t>7</a:t>
            </a:fld>
            <a:endParaRPr lang="ja-JP" altLang="en-US">
              <a:solidFill>
                <a:prstClr val="black"/>
              </a:solidFill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301050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9575" y="1233488"/>
            <a:ext cx="5916613" cy="332898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699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endParaRPr lang="en-US" altLang="ja-JP" dirty="0"/>
          </a:p>
        </p:txBody>
      </p:sp>
      <p:sp>
        <p:nvSpPr>
          <p:cNvPr id="33796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xfrm>
            <a:off x="3815373" y="9371286"/>
            <a:ext cx="2918831" cy="49502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0409BA0-BB4C-4BF2-B0E6-53FC7C2D526D}" type="slidenum">
              <a:rPr lang="ja-JP" altLang="en-US" smtClean="0">
                <a:solidFill>
                  <a:prstClr val="black"/>
                </a:solidFill>
                <a:ea typeface="ＭＳ Ｐゴシック" pitchFamily="50" charset="-128"/>
              </a:rPr>
              <a:pPr/>
              <a:t>8</a:t>
            </a:fld>
            <a:endParaRPr lang="ja-JP" altLang="en-US">
              <a:solidFill>
                <a:prstClr val="black"/>
              </a:solidFill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902239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9575" y="1233488"/>
            <a:ext cx="5916613" cy="332898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ノー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673577" y="4748163"/>
            <a:ext cx="5388610" cy="3884861"/>
          </a:xfrm>
          <a:prstGeom prst="rect">
            <a:avLst/>
          </a:prstGeo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ja-JP" dirty="0"/>
          </a:p>
        </p:txBody>
      </p:sp>
      <p:sp>
        <p:nvSpPr>
          <p:cNvPr id="3482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xfrm>
            <a:off x="3815373" y="9371286"/>
            <a:ext cx="2918831" cy="49502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DBE1369-96EB-4EA9-A27A-2762C239BF00}" type="slidenum">
              <a:rPr lang="ja-JP" altLang="en-US" smtClean="0">
                <a:solidFill>
                  <a:prstClr val="black"/>
                </a:solidFill>
                <a:ea typeface="ＭＳ Ｐゴシック" pitchFamily="50" charset="-128"/>
              </a:rPr>
              <a:pPr/>
              <a:t>9</a:t>
            </a:fld>
            <a:endParaRPr lang="ja-JP" altLang="en-US">
              <a:solidFill>
                <a:prstClr val="black"/>
              </a:solidFill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407540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BC8070-4414-48A1-A12B-535CAB57A656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2024/10/25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1B9200-A8AD-4CDF-835C-E4C27625739F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8189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A7864DC-79D8-4169-990B-968D8F30185F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2024/10/25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4AD045-D1FB-4F93-80CD-303BEDC1B9E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04569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9D3C85E-EF24-4A96-B9EB-7C8E37E00E00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2024/10/25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4AD045-D1FB-4F93-80CD-303BEDC1B9E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72922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タイトル、テキスト、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533400"/>
            <a:ext cx="10972800" cy="114300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sz="half" idx="1"/>
          </p:nvPr>
        </p:nvSpPr>
        <p:spPr>
          <a:xfrm>
            <a:off x="609600" y="1828801"/>
            <a:ext cx="5384800" cy="4302125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828801"/>
            <a:ext cx="5384800" cy="4302125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609600" y="6248400"/>
            <a:ext cx="2235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0716BC-0D7B-4E3C-A52C-30F40BE46B68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2024/10/25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90424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7064F0-56BF-43A0-93AA-01619D3F2ECC}" type="slidenum">
              <a:rPr lang="en-US" altLang="ja-JP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4138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 1"/>
          <p:cNvSpPr>
            <a:spLocks noGrp="1"/>
          </p:cNvSpPr>
          <p:nvPr>
            <p:ph/>
          </p:nvPr>
        </p:nvSpPr>
        <p:spPr>
          <a:xfrm>
            <a:off x="609600" y="533409"/>
            <a:ext cx="10972800" cy="5597525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609600" y="6248400"/>
            <a:ext cx="2235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2428AE-2D3C-4215-BAEB-69D497ED3F05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2024/10/25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90424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A46ED8-534F-4D30-823C-2E9053E3C153}" type="slidenum">
              <a:rPr lang="en-US" altLang="ja-JP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4964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D04A66D-69DB-4087-A087-64A6FD954FCD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2024/10/25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BC962E-B4BD-494A-B383-FB3B2DBC428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887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6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7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3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0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2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4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BE36EAE-8644-490F-BBFB-FB8A7229C8D8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2024/10/25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248DEB-3098-4DAF-95DF-9299D39FA08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2109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AEBF1C8-8621-4A64-9EB0-F0A6A7E16111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2024/10/25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59CCC4-7339-48A6-9F9A-39D50068ED5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4357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49B559A-26CD-40ED-B27B-82CBEDE7DF35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2024/10/25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0ACC52-BDB7-44BE-83E9-A18F41C758DF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323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E84C6F5-D924-4B37-BA0E-FD953D018F22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2024/10/25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1C7271F-C905-4667-B676-F4E78D6B83A1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5019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9CC0D79-5667-48F4-BDA9-91DE005BFB8D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2024/10/25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A924C3-1EC4-4E4A-9B53-2229AD58910E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8981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78" indent="0">
              <a:buNone/>
              <a:defRPr sz="1400"/>
            </a:lvl2pPr>
            <a:lvl3pPr marL="914354" indent="0">
              <a:buNone/>
              <a:defRPr sz="1200"/>
            </a:lvl3pPr>
            <a:lvl4pPr marL="1371532" indent="0">
              <a:buNone/>
              <a:defRPr sz="1000"/>
            </a:lvl4pPr>
            <a:lvl5pPr marL="1828709" indent="0">
              <a:buNone/>
              <a:defRPr sz="1000"/>
            </a:lvl5pPr>
            <a:lvl6pPr marL="2285886" indent="0">
              <a:buNone/>
              <a:defRPr sz="1000"/>
            </a:lvl6pPr>
            <a:lvl7pPr marL="2743062" indent="0">
              <a:buNone/>
              <a:defRPr sz="1000"/>
            </a:lvl7pPr>
            <a:lvl8pPr marL="3200240" indent="0">
              <a:buNone/>
              <a:defRPr sz="1000"/>
            </a:lvl8pPr>
            <a:lvl9pPr marL="3657418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0CB78E5-0AD9-4230-84D2-39EF574BAC0A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2024/10/25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4AD045-D1FB-4F93-80CD-303BEDC1B9E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6664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33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178" indent="0">
              <a:buNone/>
              <a:defRPr sz="2800"/>
            </a:lvl2pPr>
            <a:lvl3pPr marL="914354" indent="0">
              <a:buNone/>
              <a:defRPr sz="2400"/>
            </a:lvl3pPr>
            <a:lvl4pPr marL="1371532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2" indent="0">
              <a:buNone/>
              <a:defRPr sz="2000"/>
            </a:lvl7pPr>
            <a:lvl8pPr marL="3200240" indent="0">
              <a:buNone/>
              <a:defRPr sz="2000"/>
            </a:lvl8pPr>
            <a:lvl9pPr marL="3657418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78" indent="0">
              <a:buNone/>
              <a:defRPr sz="1400"/>
            </a:lvl2pPr>
            <a:lvl3pPr marL="914354" indent="0">
              <a:buNone/>
              <a:defRPr sz="1200"/>
            </a:lvl3pPr>
            <a:lvl4pPr marL="1371532" indent="0">
              <a:buNone/>
              <a:defRPr sz="1000"/>
            </a:lvl4pPr>
            <a:lvl5pPr marL="1828709" indent="0">
              <a:buNone/>
              <a:defRPr sz="1000"/>
            </a:lvl5pPr>
            <a:lvl6pPr marL="2285886" indent="0">
              <a:buNone/>
              <a:defRPr sz="1000"/>
            </a:lvl6pPr>
            <a:lvl7pPr marL="2743062" indent="0">
              <a:buNone/>
              <a:defRPr sz="1000"/>
            </a:lvl7pPr>
            <a:lvl8pPr marL="3200240" indent="0">
              <a:buNone/>
              <a:defRPr sz="1000"/>
            </a:lvl8pPr>
            <a:lvl9pPr marL="3657418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FA6D49-5D97-4737-B99C-30116A127C74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2024/10/25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627927-9DFF-4F64-8F6C-7A94FC028E22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5430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E48B9B-3893-4FC0-BF4D-5BDF99AEA89A}" type="datetime1">
              <a:rPr lang="ja-JP" altLang="en-US" smtClean="0">
                <a:solidFill>
                  <a:srgbClr val="44546A">
                    <a:lumMod val="50000"/>
                  </a:srgbClr>
                </a:solidFill>
              </a:rPr>
              <a:t>2024/10/25</a:t>
            </a:fld>
            <a:endParaRPr lang="ja-JP" altLang="en-US">
              <a:solidFill>
                <a:srgbClr val="44546A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>
              <a:solidFill>
                <a:srgbClr val="44546A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4B72CC-4815-4C1A-B893-A1A75FBB7754}" type="slidenum">
              <a:rPr lang="ja-JP" altLang="en-US" smtClean="0">
                <a:solidFill>
                  <a:srgbClr val="44546A">
                    <a:lumMod val="50000"/>
                  </a:srgbClr>
                </a:solidFill>
              </a:rPr>
              <a:pPr/>
              <a:t>‹#›</a:t>
            </a:fld>
            <a:endParaRPr lang="ja-JP" altLang="en-US">
              <a:solidFill>
                <a:srgbClr val="44546A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122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9" r:id="rId1"/>
    <p:sldLayoutId id="2147483870" r:id="rId2"/>
    <p:sldLayoutId id="2147483871" r:id="rId3"/>
    <p:sldLayoutId id="2147483872" r:id="rId4"/>
    <p:sldLayoutId id="2147483873" r:id="rId5"/>
    <p:sldLayoutId id="2147483874" r:id="rId6"/>
    <p:sldLayoutId id="2147483875" r:id="rId7"/>
    <p:sldLayoutId id="2147483876" r:id="rId8"/>
    <p:sldLayoutId id="2147483877" r:id="rId9"/>
    <p:sldLayoutId id="2147483878" r:id="rId10"/>
    <p:sldLayoutId id="2147483879" r:id="rId11"/>
    <p:sldLayoutId id="2147483880" r:id="rId12"/>
    <p:sldLayoutId id="2147483881" r:id="rId13"/>
  </p:sldLayoutIdLst>
  <p:hf hdr="0" ftr="0" dt="0"/>
  <p:txStyles>
    <p:titleStyle>
      <a:lvl1pPr algn="l" defTabSz="914354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9" indent="-228589" algn="l" defTabSz="91435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6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1.bin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サブタイトル 2"/>
          <p:cNvSpPr>
            <a:spLocks noGrp="1"/>
          </p:cNvSpPr>
          <p:nvPr>
            <p:ph type="subTitle" idx="1"/>
          </p:nvPr>
        </p:nvSpPr>
        <p:spPr>
          <a:xfrm>
            <a:off x="3359696" y="4293096"/>
            <a:ext cx="7065466" cy="1080120"/>
          </a:xfrm>
        </p:spPr>
        <p:txBody>
          <a:bodyPr>
            <a:normAutofit fontScale="47500" lnSpcReduction="20000"/>
          </a:bodyPr>
          <a:lstStyle/>
          <a:p>
            <a:pPr algn="ctr" eaLnBrk="1" hangingPunct="1"/>
            <a:r>
              <a:rPr lang="en-US" altLang="ja-JP" sz="8600" dirty="0"/>
              <a:t>Tokyo Regional Taxation Bureau  </a:t>
            </a:r>
          </a:p>
          <a:p>
            <a:pPr algn="ctr" eaLnBrk="1" hangingPunct="1"/>
            <a:r>
              <a:rPr lang="en-US" altLang="ja-JP" sz="7400" dirty="0"/>
              <a:t>Criminal Investigation Department</a:t>
            </a:r>
          </a:p>
        </p:txBody>
      </p:sp>
      <p:sp>
        <p:nvSpPr>
          <p:cNvPr id="5" name="サブタイトル 2"/>
          <p:cNvSpPr txBox="1">
            <a:spLocks/>
          </p:cNvSpPr>
          <p:nvPr/>
        </p:nvSpPr>
        <p:spPr bwMode="auto">
          <a:xfrm>
            <a:off x="2774950" y="2133601"/>
            <a:ext cx="6705600" cy="122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spcBef>
                <a:spcPts val="700"/>
              </a:spcBef>
              <a:buClr>
                <a:schemeClr val="accent2"/>
              </a:buClr>
              <a:buSzPct val="60000"/>
              <a:defRPr/>
            </a:pPr>
            <a:r>
              <a:rPr lang="en-US" altLang="ja-JP" sz="4800" dirty="0"/>
              <a:t>Tax criminal investigation</a:t>
            </a:r>
          </a:p>
          <a:p>
            <a:pPr algn="ctr">
              <a:spcBef>
                <a:spcPts val="700"/>
              </a:spcBef>
              <a:buClr>
                <a:schemeClr val="accent2"/>
              </a:buClr>
              <a:buSzPct val="60000"/>
              <a:defRPr/>
            </a:pPr>
            <a:r>
              <a:rPr lang="en-US" altLang="ja-JP" sz="4800" dirty="0"/>
              <a:t> in Japan</a:t>
            </a:r>
            <a:endParaRPr lang="ja-JP" altLang="en-US" sz="4800" dirty="0"/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8281F13D-73EE-47FB-B3AA-9E3F0A73CB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1B9200-A8AD-4CDF-835C-E4C27625739F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93366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タイトル 1"/>
          <p:cNvSpPr>
            <a:spLocks noGrp="1"/>
          </p:cNvSpPr>
          <p:nvPr>
            <p:ph type="title"/>
          </p:nvPr>
        </p:nvSpPr>
        <p:spPr>
          <a:xfrm>
            <a:off x="671804" y="0"/>
            <a:ext cx="8229600" cy="868363"/>
          </a:xfrm>
        </p:spPr>
        <p:txBody>
          <a:bodyPr>
            <a:normAutofit/>
          </a:bodyPr>
          <a:lstStyle/>
          <a:p>
            <a:pPr marL="457178" indent="-457178">
              <a:buFont typeface="Wingdings" panose="05000000000000000000" pitchFamily="2" charset="2"/>
              <a:buChar char="Ø"/>
              <a:defRPr/>
            </a:pPr>
            <a:r>
              <a:rPr lang="en-US" altLang="ja-JP" sz="4800" dirty="0">
                <a:solidFill>
                  <a:schemeClr val="tx2">
                    <a:lumMod val="75000"/>
                  </a:schemeClr>
                </a:solidFill>
              </a:rPr>
              <a:t>Characteristic </a:t>
            </a:r>
            <a:endParaRPr lang="ja-JP" altLang="en-US" sz="4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099" name="コンテンツ プレースホルダ 2"/>
          <p:cNvSpPr>
            <a:spLocks noGrp="1"/>
          </p:cNvSpPr>
          <p:nvPr>
            <p:ph idx="1"/>
          </p:nvPr>
        </p:nvSpPr>
        <p:spPr>
          <a:xfrm>
            <a:off x="671804" y="849139"/>
            <a:ext cx="11327363" cy="583157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  <a:defRPr/>
            </a:pPr>
            <a:r>
              <a:rPr lang="en-US" altLang="ja-JP" sz="2400" dirty="0">
                <a:solidFill>
                  <a:srgbClr val="002060"/>
                </a:solidFill>
              </a:rPr>
              <a:t> Conventional tax evasion [evasion concerning legal income</a:t>
            </a:r>
          </a:p>
          <a:p>
            <a:pPr marL="640048" lvl="1" indent="-274306">
              <a:buClr>
                <a:schemeClr val="tx2">
                  <a:lumMod val="50000"/>
                </a:schemeClr>
              </a:buClr>
              <a:buSzPct val="50000"/>
              <a:buFont typeface="Wingdings" pitchFamily="2" charset="2"/>
              <a:buChar char="l"/>
              <a:defRPr/>
            </a:pPr>
            <a:r>
              <a:rPr lang="en-US" altLang="ja-JP" dirty="0">
                <a:solidFill>
                  <a:srgbClr val="002060"/>
                </a:solidFill>
              </a:rPr>
              <a:t>This form of tax evasion is especially apparent among SMEs and wealthy individuals</a:t>
            </a:r>
          </a:p>
          <a:p>
            <a:pPr marL="640048" lvl="1" indent="-274306">
              <a:buClr>
                <a:schemeClr val="tx2">
                  <a:lumMod val="50000"/>
                </a:schemeClr>
              </a:buClr>
              <a:buSzPct val="50000"/>
              <a:buNone/>
              <a:defRPr/>
            </a:pPr>
            <a:r>
              <a:rPr lang="en-US" altLang="ja-JP" dirty="0">
                <a:solidFill>
                  <a:srgbClr val="002060"/>
                </a:solidFill>
              </a:rPr>
              <a:t>  </a:t>
            </a:r>
          </a:p>
          <a:p>
            <a:pPr marL="387966" indent="-342882">
              <a:lnSpc>
                <a:spcPct val="110000"/>
              </a:lnSpc>
              <a:buClr>
                <a:schemeClr val="tx2">
                  <a:lumMod val="50000"/>
                </a:schemeClr>
              </a:buClr>
              <a:buSzPct val="100000"/>
              <a:buFont typeface="Wingdings" panose="05000000000000000000" pitchFamily="2" charset="2"/>
              <a:buChar char="ü"/>
              <a:defRPr/>
            </a:pPr>
            <a:r>
              <a:rPr lang="en-US" altLang="ja-JP" sz="2400" dirty="0">
                <a:solidFill>
                  <a:srgbClr val="002060"/>
                </a:solidFill>
              </a:rPr>
              <a:t>Tax evasion concerning illegal income</a:t>
            </a:r>
          </a:p>
          <a:p>
            <a:pPr marL="640048" lvl="1" indent="-274306">
              <a:lnSpc>
                <a:spcPct val="110000"/>
              </a:lnSpc>
              <a:buClr>
                <a:schemeClr val="tx2">
                  <a:lumMod val="50000"/>
                </a:schemeClr>
              </a:buClr>
              <a:buSzPct val="50000"/>
              <a:buFont typeface="Wingdings" pitchFamily="2" charset="2"/>
              <a:buChar char="l"/>
              <a:defRPr/>
            </a:pPr>
            <a:r>
              <a:rPr lang="en-US" altLang="ja-JP" dirty="0">
                <a:solidFill>
                  <a:srgbClr val="002060"/>
                </a:solidFill>
              </a:rPr>
              <a:t>Affiliation with criminal organization… Difficulty in inspection and investigation</a:t>
            </a:r>
          </a:p>
          <a:p>
            <a:pPr marL="640048" lvl="1" indent="-274306">
              <a:lnSpc>
                <a:spcPct val="110000"/>
              </a:lnSpc>
              <a:buClr>
                <a:schemeClr val="tx2">
                  <a:lumMod val="50000"/>
                </a:schemeClr>
              </a:buClr>
              <a:buSzPct val="50000"/>
              <a:buFont typeface="Wingdings" pitchFamily="2" charset="2"/>
              <a:buChar char="l"/>
              <a:defRPr/>
            </a:pPr>
            <a:r>
              <a:rPr lang="en-US" altLang="ja-JP" dirty="0">
                <a:solidFill>
                  <a:srgbClr val="002060"/>
                </a:solidFill>
              </a:rPr>
              <a:t>Handling money laundering [Japanese National Tax Agency does not have investigatory power]</a:t>
            </a:r>
          </a:p>
          <a:p>
            <a:pPr marL="365742" lvl="1" indent="0">
              <a:buClr>
                <a:schemeClr val="tx2">
                  <a:lumMod val="50000"/>
                </a:schemeClr>
              </a:buClr>
              <a:buSzPct val="50000"/>
              <a:buNone/>
              <a:defRPr/>
            </a:pPr>
            <a:endParaRPr lang="en-US" altLang="ja-JP" dirty="0">
              <a:solidFill>
                <a:srgbClr val="002060"/>
              </a:solidFill>
            </a:endParaRPr>
          </a:p>
          <a:p>
            <a:pPr marL="387966" indent="-342882">
              <a:lnSpc>
                <a:spcPct val="110000"/>
              </a:lnSpc>
              <a:buClr>
                <a:schemeClr val="tx2">
                  <a:lumMod val="50000"/>
                </a:schemeClr>
              </a:buClr>
              <a:buSzPct val="100000"/>
              <a:buFont typeface="Wingdings" panose="05000000000000000000" pitchFamily="2" charset="2"/>
              <a:buChar char="ü"/>
              <a:defRPr/>
            </a:pPr>
            <a:r>
              <a:rPr lang="en-US" altLang="ja-JP" sz="2400" dirty="0">
                <a:solidFill>
                  <a:srgbClr val="002060"/>
                </a:solidFill>
              </a:rPr>
              <a:t>Recent trend</a:t>
            </a:r>
          </a:p>
          <a:p>
            <a:pPr marL="640048" lvl="1" indent="-274306">
              <a:lnSpc>
                <a:spcPct val="110000"/>
              </a:lnSpc>
              <a:buClr>
                <a:schemeClr val="tx2">
                  <a:lumMod val="50000"/>
                </a:schemeClr>
              </a:buClr>
              <a:buSzPct val="50000"/>
              <a:buFont typeface="Wingdings" pitchFamily="2" charset="2"/>
              <a:buChar char="l"/>
              <a:defRPr/>
            </a:pPr>
            <a:r>
              <a:rPr lang="en-US" altLang="ja-JP" dirty="0">
                <a:solidFill>
                  <a:srgbClr val="002060"/>
                </a:solidFill>
              </a:rPr>
              <a:t>Abuse of international transactions … No investigatory power on foreign territories</a:t>
            </a:r>
          </a:p>
          <a:p>
            <a:pPr marL="708642" lvl="1" indent="-342900">
              <a:buClr>
                <a:schemeClr val="tx2">
                  <a:lumMod val="50000"/>
                </a:schemeClr>
              </a:buClr>
              <a:buSzPct val="50000"/>
              <a:buFont typeface="Wingdings" panose="05000000000000000000" pitchFamily="2" charset="2"/>
              <a:buChar char="l"/>
              <a:defRPr/>
            </a:pPr>
            <a:r>
              <a:rPr lang="en-US" altLang="ja-JP" dirty="0">
                <a:solidFill>
                  <a:srgbClr val="002060"/>
                </a:solidFill>
              </a:rPr>
              <a:t>Fraudulent refund of Consumption tax……Malicious act classified fraud of treasury money)</a:t>
            </a: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AAB18F81-110B-4EE6-902B-65AB0B7AB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BC962E-B4BD-494A-B383-FB3B2DBC428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63245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タイトル 1"/>
          <p:cNvSpPr>
            <a:spLocks noGrp="1"/>
          </p:cNvSpPr>
          <p:nvPr>
            <p:ph type="title"/>
          </p:nvPr>
        </p:nvSpPr>
        <p:spPr>
          <a:xfrm>
            <a:off x="1257300" y="773113"/>
            <a:ext cx="8229600" cy="86836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ja-JP" altLang="en-US" sz="4800" dirty="0">
                <a:solidFill>
                  <a:schemeClr val="tx2">
                    <a:lumMod val="75000"/>
                  </a:schemeClr>
                </a:solidFill>
              </a:rPr>
              <a:t>５．</a:t>
            </a:r>
            <a:r>
              <a:rPr lang="en-US" altLang="ja-JP" sz="4800" dirty="0">
                <a:solidFill>
                  <a:schemeClr val="tx2">
                    <a:lumMod val="75000"/>
                  </a:schemeClr>
                </a:solidFill>
              </a:rPr>
              <a:t>Proof of tax evasion</a:t>
            </a:r>
            <a:endParaRPr lang="ja-JP" altLang="en-US" sz="4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147" name="コンテンツ プレースホルダ 2"/>
          <p:cNvSpPr>
            <a:spLocks noGrp="1"/>
          </p:cNvSpPr>
          <p:nvPr>
            <p:ph idx="1"/>
          </p:nvPr>
        </p:nvSpPr>
        <p:spPr>
          <a:xfrm>
            <a:off x="1676405" y="2130432"/>
            <a:ext cx="7810500" cy="435133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  <a:defRPr/>
            </a:pPr>
            <a:r>
              <a:rPr lang="ja-JP" altLang="en-US" sz="4000" dirty="0">
                <a:solidFill>
                  <a:schemeClr val="tx2">
                    <a:lumMod val="75000"/>
                  </a:schemeClr>
                </a:solidFill>
              </a:rPr>
              <a:t>　</a:t>
            </a:r>
            <a:r>
              <a:rPr lang="en-US" altLang="ja-JP" sz="4000" dirty="0">
                <a:solidFill>
                  <a:schemeClr val="tx2">
                    <a:lumMod val="75000"/>
                  </a:schemeClr>
                </a:solidFill>
              </a:rPr>
              <a:t>Proof burden 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ja-JP" altLang="en-US" sz="4000" dirty="0">
                <a:solidFill>
                  <a:schemeClr val="tx2">
                    <a:lumMod val="75000"/>
                  </a:schemeClr>
                </a:solidFill>
              </a:rPr>
              <a:t>　</a:t>
            </a:r>
            <a:r>
              <a:rPr lang="en-US" altLang="ja-JP" sz="4000" dirty="0">
                <a:solidFill>
                  <a:schemeClr val="tx2">
                    <a:lumMod val="75000"/>
                  </a:schemeClr>
                </a:solidFill>
              </a:rPr>
              <a:t>Structural elements of the crime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ja-JP" altLang="en-US" sz="4000" dirty="0">
                <a:solidFill>
                  <a:schemeClr val="tx2">
                    <a:lumMod val="75000"/>
                  </a:schemeClr>
                </a:solidFill>
              </a:rPr>
              <a:t>　</a:t>
            </a:r>
            <a:r>
              <a:rPr lang="en-US" altLang="ja-JP" sz="4000" dirty="0">
                <a:solidFill>
                  <a:schemeClr val="tx2">
                    <a:lumMod val="75000"/>
                  </a:schemeClr>
                </a:solidFill>
              </a:rPr>
              <a:t>Typical defense by tax evaders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en-US" altLang="ja-JP" sz="4000" dirty="0">
                <a:solidFill>
                  <a:schemeClr val="tx2">
                    <a:lumMod val="75000"/>
                  </a:schemeClr>
                </a:solidFill>
              </a:rPr>
              <a:t>   Collect evidences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ja-JP" altLang="en-US" sz="4000" dirty="0">
                <a:solidFill>
                  <a:schemeClr val="tx2">
                    <a:lumMod val="75000"/>
                  </a:schemeClr>
                </a:solidFill>
              </a:rPr>
              <a:t>　</a:t>
            </a:r>
            <a:r>
              <a:rPr lang="en-US" altLang="ja-JP" sz="4000" dirty="0">
                <a:solidFill>
                  <a:schemeClr val="tx2">
                    <a:lumMod val="75000"/>
                  </a:schemeClr>
                </a:solidFill>
              </a:rPr>
              <a:t>Approach </a:t>
            </a: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86900" y="4082167"/>
            <a:ext cx="1509202" cy="2107769"/>
          </a:xfrm>
          <a:prstGeom prst="rect">
            <a:avLst/>
          </a:prstGeom>
        </p:spPr>
      </p:pic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2A156AB9-51D2-449D-9756-9D3BAC5AC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BC962E-B4BD-494A-B383-FB3B2DBC428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25862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タイトル 1"/>
          <p:cNvSpPr>
            <a:spLocks noGrp="1"/>
          </p:cNvSpPr>
          <p:nvPr>
            <p:ph type="title"/>
          </p:nvPr>
        </p:nvSpPr>
        <p:spPr>
          <a:xfrm>
            <a:off x="518153" y="344109"/>
            <a:ext cx="4798396" cy="868363"/>
          </a:xfrm>
        </p:spPr>
        <p:txBody>
          <a:bodyPr>
            <a:normAutofit/>
          </a:bodyPr>
          <a:lstStyle/>
          <a:p>
            <a:pPr marL="457178" indent="-457178">
              <a:buFont typeface="Wingdings" panose="05000000000000000000" pitchFamily="2" charset="2"/>
              <a:buChar char="Ø"/>
              <a:defRPr/>
            </a:pPr>
            <a:r>
              <a:rPr lang="en-US" altLang="ja-JP" sz="4800" dirty="0">
                <a:solidFill>
                  <a:schemeClr val="tx2">
                    <a:lumMod val="75000"/>
                  </a:schemeClr>
                </a:solidFill>
              </a:rPr>
              <a:t>Proof burden </a:t>
            </a:r>
            <a:endParaRPr lang="ja-JP" altLang="en-US" sz="4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147" name="コンテンツ プレースホルダ 2"/>
          <p:cNvSpPr>
            <a:spLocks noGrp="1"/>
          </p:cNvSpPr>
          <p:nvPr>
            <p:ph idx="1"/>
          </p:nvPr>
        </p:nvSpPr>
        <p:spPr>
          <a:xfrm>
            <a:off x="279919" y="1212472"/>
            <a:ext cx="11683486" cy="1443235"/>
          </a:xfrm>
        </p:spPr>
        <p:txBody>
          <a:bodyPr>
            <a:noAutofit/>
          </a:bodyPr>
          <a:lstStyle/>
          <a:p>
            <a:pPr marL="320024" indent="-320024">
              <a:lnSpc>
                <a:spcPct val="50000"/>
              </a:lnSpc>
              <a:buNone/>
              <a:defRPr/>
            </a:pPr>
            <a:endParaRPr lang="en-US" altLang="ja-JP" sz="3200" dirty="0">
              <a:solidFill>
                <a:schemeClr val="tx2">
                  <a:lumMod val="75000"/>
                </a:schemeClr>
              </a:solidFill>
            </a:endParaRPr>
          </a:p>
          <a:p>
            <a:pPr marL="320024" indent="-320024">
              <a:lnSpc>
                <a:spcPct val="50000"/>
              </a:lnSpc>
              <a:buNone/>
              <a:defRPr/>
            </a:pPr>
            <a:r>
              <a:rPr lang="ja-JP" altLang="en-US" sz="3200" dirty="0">
                <a:solidFill>
                  <a:schemeClr val="tx2">
                    <a:lumMod val="75000"/>
                  </a:schemeClr>
                </a:solidFill>
              </a:rPr>
              <a:t>　</a:t>
            </a:r>
            <a:r>
              <a:rPr lang="en-US" altLang="ja-JP" sz="32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criminal cases in Japan, the prosecution must prove </a:t>
            </a:r>
          </a:p>
          <a:p>
            <a:pPr marL="320024" indent="-320024">
              <a:lnSpc>
                <a:spcPct val="50000"/>
              </a:lnSpc>
              <a:buNone/>
              <a:defRPr/>
            </a:pPr>
            <a:r>
              <a:rPr lang="en-US" altLang="ja-JP" sz="32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elements of crime to sustain a conviction.</a:t>
            </a:r>
          </a:p>
          <a:p>
            <a:pPr marL="320024" indent="-320024">
              <a:buNone/>
              <a:defRPr/>
            </a:pPr>
            <a:endParaRPr lang="en-US" altLang="ja-JP" sz="32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20024" indent="-320024">
              <a:buNone/>
              <a:defRPr/>
            </a:pPr>
            <a:endParaRPr lang="en-US" altLang="ja-JP" sz="3200" dirty="0">
              <a:solidFill>
                <a:schemeClr val="tx2">
                  <a:lumMod val="75000"/>
                </a:schemeClr>
              </a:solidFill>
            </a:endParaRPr>
          </a:p>
          <a:p>
            <a:pPr marL="320024" indent="-320024">
              <a:buNone/>
              <a:defRPr/>
            </a:pPr>
            <a:endParaRPr lang="en-US" altLang="ja-JP" sz="3200" dirty="0">
              <a:solidFill>
                <a:schemeClr val="tx2">
                  <a:lumMod val="75000"/>
                </a:schemeClr>
              </a:solidFill>
            </a:endParaRPr>
          </a:p>
          <a:p>
            <a:pPr marL="320024" indent="-320024">
              <a:buNone/>
              <a:defRPr/>
            </a:pPr>
            <a:endParaRPr lang="en-US" altLang="ja-JP" sz="3200" dirty="0">
              <a:solidFill>
                <a:schemeClr val="tx2">
                  <a:lumMod val="75000"/>
                </a:schemeClr>
              </a:solidFill>
            </a:endParaRPr>
          </a:p>
          <a:p>
            <a:pPr marL="320024" indent="-320024">
              <a:buNone/>
              <a:defRPr/>
            </a:pPr>
            <a:r>
              <a:rPr lang="ja-JP" altLang="en-US" sz="3200" dirty="0">
                <a:solidFill>
                  <a:schemeClr val="tx2">
                    <a:lumMod val="75000"/>
                  </a:schemeClr>
                </a:solidFill>
              </a:rPr>
              <a:t>　</a:t>
            </a:r>
          </a:p>
        </p:txBody>
      </p:sp>
      <p:sp>
        <p:nvSpPr>
          <p:cNvPr id="21511" name="テキスト ボックス 7"/>
          <p:cNvSpPr txBox="1">
            <a:spLocks noChangeArrowheads="1"/>
          </p:cNvSpPr>
          <p:nvPr/>
        </p:nvSpPr>
        <p:spPr bwMode="auto">
          <a:xfrm>
            <a:off x="877078" y="4789078"/>
            <a:ext cx="10470505" cy="1077218"/>
          </a:xfrm>
          <a:prstGeom prst="rect">
            <a:avLst/>
          </a:prstGeom>
          <a:noFill/>
          <a:ln w="9525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3200" dirty="0">
                <a:solidFill>
                  <a:srgbClr val="44546A">
                    <a:lumMod val="75000"/>
                  </a:srgbClr>
                </a:solidFill>
                <a:latin typeface="Arial" charset="0"/>
              </a:rPr>
              <a:t>Prosecution and investigators must submit reasonable evidence to prove tax evasion in a criminal suit.</a:t>
            </a:r>
            <a:endParaRPr lang="ja-JP" altLang="en-US" sz="3200" dirty="0">
              <a:solidFill>
                <a:srgbClr val="44546A">
                  <a:lumMod val="75000"/>
                </a:srgbClr>
              </a:solidFill>
              <a:latin typeface="Arial" charset="0"/>
            </a:endParaRPr>
          </a:p>
        </p:txBody>
      </p:sp>
      <p:grpSp>
        <p:nvGrpSpPr>
          <p:cNvPr id="2" name="グループ化 1"/>
          <p:cNvGrpSpPr/>
          <p:nvPr/>
        </p:nvGrpSpPr>
        <p:grpSpPr>
          <a:xfrm>
            <a:off x="3152785" y="2705311"/>
            <a:ext cx="6663019" cy="1655763"/>
            <a:chOff x="1692275" y="3429000"/>
            <a:chExt cx="5543550" cy="1655763"/>
          </a:xfrm>
        </p:grpSpPr>
        <p:sp>
          <p:nvSpPr>
            <p:cNvPr id="5" name="正方形/長方形 4"/>
            <p:cNvSpPr/>
            <p:nvPr/>
          </p:nvSpPr>
          <p:spPr>
            <a:xfrm>
              <a:off x="1692275" y="3429000"/>
              <a:ext cx="1800225" cy="1655763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 sz="2400">
                <a:solidFill>
                  <a:prstClr val="white"/>
                </a:solidFill>
              </a:endParaRPr>
            </a:p>
          </p:txBody>
        </p:sp>
        <p:sp>
          <p:nvSpPr>
            <p:cNvPr id="7" name="正方形/長方形 6"/>
            <p:cNvSpPr/>
            <p:nvPr/>
          </p:nvSpPr>
          <p:spPr>
            <a:xfrm>
              <a:off x="5435600" y="3429000"/>
              <a:ext cx="1800225" cy="1655763"/>
            </a:xfrm>
            <a:prstGeom prst="rect">
              <a:avLst/>
            </a:prstGeom>
            <a:solidFill>
              <a:schemeClr val="tx1">
                <a:lumMod val="95000"/>
                <a:lumOff val="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 sz="2400">
                <a:solidFill>
                  <a:prstClr val="white"/>
                </a:solidFill>
              </a:endParaRPr>
            </a:p>
          </p:txBody>
        </p:sp>
        <p:sp>
          <p:nvSpPr>
            <p:cNvPr id="9" name="テキスト ボックス 8"/>
            <p:cNvSpPr txBox="1"/>
            <p:nvPr/>
          </p:nvSpPr>
          <p:spPr>
            <a:xfrm>
              <a:off x="1800224" y="3728947"/>
              <a:ext cx="1584325" cy="1200329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ja-JP" altLang="en-US" sz="2400" dirty="0">
                  <a:solidFill>
                    <a:prstClr val="black"/>
                  </a:solidFill>
                  <a:latin typeface="Arial" charset="0"/>
                </a:rPr>
                <a:t>　</a:t>
              </a:r>
              <a:r>
                <a:rPr lang="en-US" altLang="ja-JP" sz="2400" dirty="0">
                  <a:solidFill>
                    <a:prstClr val="black"/>
                  </a:solidFill>
                </a:rPr>
                <a:t>Suspicion of tax evasion</a:t>
              </a:r>
              <a:endParaRPr lang="ja-JP" altLang="en-US" sz="2400" dirty="0">
                <a:solidFill>
                  <a:prstClr val="black"/>
                </a:solidFill>
              </a:endParaRPr>
            </a:p>
          </p:txBody>
        </p:sp>
        <p:sp>
          <p:nvSpPr>
            <p:cNvPr id="10" name="テキスト ボックス 9"/>
            <p:cNvSpPr txBox="1"/>
            <p:nvPr/>
          </p:nvSpPr>
          <p:spPr>
            <a:xfrm>
              <a:off x="5523139" y="3816581"/>
              <a:ext cx="1655762" cy="830997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ja-JP" altLang="en-US" sz="2400" dirty="0">
                  <a:solidFill>
                    <a:prstClr val="black"/>
                  </a:solidFill>
                  <a:latin typeface="Arial" charset="0"/>
                </a:rPr>
                <a:t>　</a:t>
              </a:r>
              <a:r>
                <a:rPr lang="en-US" altLang="ja-JP" sz="2400" dirty="0">
                  <a:solidFill>
                    <a:prstClr val="white"/>
                  </a:solidFill>
                </a:rPr>
                <a:t>Facts</a:t>
              </a:r>
              <a:r>
                <a:rPr lang="ja-JP" altLang="en-US" sz="2400" dirty="0">
                  <a:solidFill>
                    <a:prstClr val="white"/>
                  </a:solidFill>
                </a:rPr>
                <a:t> </a:t>
              </a:r>
              <a:r>
                <a:rPr lang="en-US" altLang="ja-JP" sz="2400" dirty="0">
                  <a:solidFill>
                    <a:prstClr val="white"/>
                  </a:solidFill>
                </a:rPr>
                <a:t>of tax evasion</a:t>
              </a:r>
              <a:endParaRPr lang="ja-JP" altLang="en-US" sz="2400" dirty="0">
                <a:solidFill>
                  <a:prstClr val="white"/>
                </a:solidFill>
              </a:endParaRPr>
            </a:p>
          </p:txBody>
        </p:sp>
        <p:sp>
          <p:nvSpPr>
            <p:cNvPr id="11" name="右矢印 10"/>
            <p:cNvSpPr/>
            <p:nvPr/>
          </p:nvSpPr>
          <p:spPr>
            <a:xfrm>
              <a:off x="4211638" y="3933825"/>
              <a:ext cx="647700" cy="790575"/>
            </a:xfrm>
            <a:prstGeom prst="rightArrow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 sz="2400">
                <a:solidFill>
                  <a:prstClr val="white"/>
                </a:solidFill>
              </a:endParaRPr>
            </a:p>
          </p:txBody>
        </p:sp>
      </p:grp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5367ACFD-5949-40A8-AF72-DFFFB6F83D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BC962E-B4BD-494A-B383-FB3B2DBC428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24951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1"/>
          <p:cNvSpPr>
            <a:spLocks noGrp="1"/>
          </p:cNvSpPr>
          <p:nvPr>
            <p:ph type="title"/>
          </p:nvPr>
        </p:nvSpPr>
        <p:spPr>
          <a:xfrm>
            <a:off x="507492" y="181315"/>
            <a:ext cx="9665208" cy="868363"/>
          </a:xfrm>
        </p:spPr>
        <p:txBody>
          <a:bodyPr>
            <a:noAutofit/>
          </a:bodyPr>
          <a:lstStyle/>
          <a:p>
            <a:pPr marL="457178" indent="-457178">
              <a:buFont typeface="Wingdings" panose="05000000000000000000" pitchFamily="2" charset="2"/>
              <a:buChar char="Ø"/>
              <a:defRPr/>
            </a:pPr>
            <a:r>
              <a:rPr lang="en-US" altLang="ja-JP" sz="4800" dirty="0">
                <a:solidFill>
                  <a:schemeClr val="tx2">
                    <a:lumMod val="75000"/>
                  </a:schemeClr>
                </a:solidFill>
              </a:rPr>
              <a:t>Structural elements of the crime</a:t>
            </a:r>
            <a:endParaRPr lang="ja-JP" altLang="en-US" sz="4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8" name="コンテンツ プレースホルダ 2"/>
          <p:cNvSpPr>
            <a:spLocks noGrp="1"/>
          </p:cNvSpPr>
          <p:nvPr>
            <p:ph idx="1"/>
          </p:nvPr>
        </p:nvSpPr>
        <p:spPr>
          <a:xfrm>
            <a:off x="892568" y="1150306"/>
            <a:ext cx="11131482" cy="124219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buClr>
                <a:schemeClr val="tx1"/>
              </a:buClr>
              <a:buFont typeface="Wingdings" panose="05000000000000000000" pitchFamily="2" charset="2"/>
              <a:buChar char="l"/>
              <a:defRPr/>
            </a:pPr>
            <a:r>
              <a:rPr lang="en-US" altLang="ja-JP" dirty="0">
                <a:solidFill>
                  <a:srgbClr val="00B050"/>
                </a:solidFill>
              </a:rPr>
              <a:t>   </a:t>
            </a:r>
            <a:r>
              <a:rPr lang="en-US" altLang="ja-JP" dirty="0">
                <a:solidFill>
                  <a:srgbClr val="002060"/>
                </a:solidFill>
              </a:rPr>
              <a:t>To demonstrate tax evasion, certain necessary conditions (structural elements that constitute the crime) must be proven as specified in the law.  </a:t>
            </a:r>
          </a:p>
        </p:txBody>
      </p:sp>
      <p:sp>
        <p:nvSpPr>
          <p:cNvPr id="9" name="正方形/長方形 6"/>
          <p:cNvSpPr>
            <a:spLocks noChangeArrowheads="1"/>
          </p:cNvSpPr>
          <p:nvPr/>
        </p:nvSpPr>
        <p:spPr bwMode="auto">
          <a:xfrm>
            <a:off x="892568" y="2252940"/>
            <a:ext cx="9028394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2000" dirty="0">
                <a:solidFill>
                  <a:srgbClr val="002060"/>
                </a:solidFill>
                <a:latin typeface="Arial" charset="0"/>
              </a:rPr>
              <a:t>①　</a:t>
            </a:r>
            <a:r>
              <a:rPr lang="en-US" altLang="ja-JP" sz="2000" dirty="0">
                <a:solidFill>
                  <a:srgbClr val="002060"/>
                </a:solidFill>
              </a:rPr>
              <a:t>Taxpayer</a:t>
            </a:r>
            <a:endParaRPr lang="en-US" altLang="ja-JP" sz="2000" dirty="0">
              <a:solidFill>
                <a:srgbClr val="002060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2000" dirty="0">
                <a:solidFill>
                  <a:srgbClr val="002060"/>
                </a:solidFill>
                <a:latin typeface="Arial" charset="0"/>
              </a:rPr>
              <a:t>　・　</a:t>
            </a:r>
            <a:r>
              <a:rPr lang="en-US" altLang="ja-JP" sz="2000" dirty="0">
                <a:solidFill>
                  <a:srgbClr val="002060"/>
                </a:solidFill>
                <a:latin typeface="Arial" charset="0"/>
              </a:rPr>
              <a:t>Entity or person as taxpayer</a:t>
            </a:r>
            <a:r>
              <a:rPr lang="ja-JP" altLang="en-US" sz="2000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altLang="ja-JP" sz="2000" dirty="0">
                <a:solidFill>
                  <a:srgbClr val="002060"/>
                </a:solidFill>
                <a:latin typeface="Arial" charset="0"/>
              </a:rPr>
              <a:t>regulated</a:t>
            </a:r>
            <a:r>
              <a:rPr lang="ja-JP" altLang="en-US" sz="2000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altLang="ja-JP" sz="2000" dirty="0">
                <a:solidFill>
                  <a:srgbClr val="002060"/>
                </a:solidFill>
                <a:latin typeface="Arial" charset="0"/>
              </a:rPr>
              <a:t>in tax law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sz="2000" dirty="0">
              <a:solidFill>
                <a:srgbClr val="002060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2000" dirty="0">
                <a:solidFill>
                  <a:srgbClr val="002060"/>
                </a:solidFill>
                <a:latin typeface="Arial" charset="0"/>
              </a:rPr>
              <a:t>② 　</a:t>
            </a:r>
            <a:r>
              <a:rPr lang="en-US" altLang="ja-JP" sz="2000" dirty="0">
                <a:solidFill>
                  <a:srgbClr val="002060"/>
                </a:solidFill>
              </a:rPr>
              <a:t>Guilty action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2000" dirty="0">
                <a:solidFill>
                  <a:srgbClr val="002060"/>
                </a:solidFill>
                <a:latin typeface="Arial" charset="0"/>
              </a:rPr>
              <a:t>　・　</a:t>
            </a:r>
            <a:r>
              <a:rPr lang="en-US" altLang="ja-JP" sz="2000" dirty="0">
                <a:solidFill>
                  <a:srgbClr val="002060"/>
                </a:solidFill>
                <a:latin typeface="Arial" charset="0"/>
              </a:rPr>
              <a:t>Evaders’ actions done to evade tax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sz="2000" dirty="0">
              <a:solidFill>
                <a:srgbClr val="002060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2000" dirty="0">
                <a:solidFill>
                  <a:srgbClr val="002060"/>
                </a:solidFill>
                <a:latin typeface="Arial" charset="0"/>
              </a:rPr>
              <a:t>③ 　</a:t>
            </a:r>
            <a:r>
              <a:rPr lang="en-US" altLang="ja-JP" sz="2000" dirty="0">
                <a:solidFill>
                  <a:srgbClr val="002060"/>
                </a:solidFill>
              </a:rPr>
              <a:t>Result</a:t>
            </a:r>
            <a:endParaRPr lang="en-US" altLang="ja-JP" sz="2000" dirty="0">
              <a:solidFill>
                <a:srgbClr val="002060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2000" dirty="0">
                <a:solidFill>
                  <a:srgbClr val="002060"/>
                </a:solidFill>
                <a:latin typeface="Arial" charset="0"/>
              </a:rPr>
              <a:t>　・　</a:t>
            </a:r>
            <a:r>
              <a:rPr lang="en-US" altLang="ja-JP" sz="2000" dirty="0">
                <a:solidFill>
                  <a:srgbClr val="002060"/>
                </a:solidFill>
                <a:latin typeface="Arial" charset="0"/>
              </a:rPr>
              <a:t>Actual tax amount evaded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sz="2000" dirty="0">
              <a:solidFill>
                <a:srgbClr val="002060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2000" dirty="0">
                <a:solidFill>
                  <a:srgbClr val="002060"/>
                </a:solidFill>
                <a:latin typeface="Arial" charset="0"/>
              </a:rPr>
              <a:t>④ 　</a:t>
            </a:r>
            <a:r>
              <a:rPr lang="en-US" altLang="ja-JP" sz="2000" dirty="0">
                <a:solidFill>
                  <a:srgbClr val="002060"/>
                </a:solidFill>
              </a:rPr>
              <a:t>Cause &amp; result relation</a:t>
            </a:r>
            <a:endParaRPr lang="en-US" altLang="ja-JP" sz="2000" dirty="0">
              <a:solidFill>
                <a:srgbClr val="002060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2000" dirty="0">
                <a:solidFill>
                  <a:srgbClr val="002060"/>
                </a:solidFill>
                <a:latin typeface="Arial" charset="0"/>
              </a:rPr>
              <a:t>　・　</a:t>
            </a:r>
            <a:r>
              <a:rPr lang="en-US" altLang="ja-JP" sz="2000" dirty="0">
                <a:solidFill>
                  <a:srgbClr val="002060"/>
                </a:solidFill>
                <a:latin typeface="Arial" charset="0"/>
              </a:rPr>
              <a:t>Linkage between causal action and  result</a:t>
            </a:r>
            <a:endParaRPr lang="ja-JP" altLang="en-US" sz="2000" dirty="0">
              <a:solidFill>
                <a:srgbClr val="002060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sz="2000" dirty="0">
              <a:solidFill>
                <a:srgbClr val="002060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2000" dirty="0">
                <a:solidFill>
                  <a:srgbClr val="002060"/>
                </a:solidFill>
                <a:latin typeface="Arial" charset="0"/>
              </a:rPr>
              <a:t>⑤ 　</a:t>
            </a:r>
            <a:r>
              <a:rPr lang="en-US" altLang="ja-JP" sz="2000" dirty="0">
                <a:solidFill>
                  <a:srgbClr val="002060"/>
                </a:solidFill>
              </a:rPr>
              <a:t>Guilty mind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2000" dirty="0">
                <a:solidFill>
                  <a:srgbClr val="002060"/>
                </a:solidFill>
                <a:latin typeface="Arial" charset="0"/>
              </a:rPr>
              <a:t>　・　</a:t>
            </a:r>
            <a:r>
              <a:rPr lang="en-US" altLang="ja-JP" sz="2000" dirty="0">
                <a:solidFill>
                  <a:srgbClr val="002060"/>
                </a:solidFill>
                <a:latin typeface="Arial" charset="0"/>
              </a:rPr>
              <a:t>Willfulness, intentional violation of a known legal duty</a:t>
            </a:r>
          </a:p>
        </p:txBody>
      </p:sp>
      <p:graphicFrame>
        <p:nvGraphicFramePr>
          <p:cNvPr id="10" name="図表 9"/>
          <p:cNvGraphicFramePr/>
          <p:nvPr>
            <p:extLst>
              <p:ext uri="{D42A27DB-BD31-4B8C-83A1-F6EECF244321}">
                <p14:modId xmlns:p14="http://schemas.microsoft.com/office/powerpoint/2010/main" val="221386188"/>
              </p:ext>
            </p:extLst>
          </p:nvPr>
        </p:nvGraphicFramePr>
        <p:xfrm>
          <a:off x="6338008" y="2493127"/>
          <a:ext cx="5686042" cy="39208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7B9A2722-1569-4651-8A71-70DDF7374D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BC962E-B4BD-494A-B383-FB3B2DBC428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07413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タイトル 1"/>
          <p:cNvSpPr>
            <a:spLocks noGrp="1"/>
          </p:cNvSpPr>
          <p:nvPr>
            <p:ph type="title"/>
          </p:nvPr>
        </p:nvSpPr>
        <p:spPr>
          <a:xfrm>
            <a:off x="830264" y="197149"/>
            <a:ext cx="8507413" cy="868363"/>
          </a:xfrm>
        </p:spPr>
        <p:txBody>
          <a:bodyPr>
            <a:normAutofit/>
          </a:bodyPr>
          <a:lstStyle/>
          <a:p>
            <a:pPr marL="571472" indent="-571472">
              <a:buFont typeface="Wingdings" panose="05000000000000000000" pitchFamily="2" charset="2"/>
              <a:buChar char="Ø"/>
              <a:defRPr/>
            </a:pPr>
            <a:r>
              <a:rPr lang="en-US" altLang="ja-JP" sz="4800" dirty="0">
                <a:solidFill>
                  <a:schemeClr val="tx2">
                    <a:lumMod val="75000"/>
                  </a:schemeClr>
                </a:solidFill>
              </a:rPr>
              <a:t>Typical defense by tax evaders</a:t>
            </a:r>
            <a:endParaRPr lang="ja-JP" altLang="en-US" sz="4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147" name="コンテンツ プレースホルダ 2"/>
          <p:cNvSpPr>
            <a:spLocks noGrp="1"/>
          </p:cNvSpPr>
          <p:nvPr>
            <p:ph idx="1"/>
          </p:nvPr>
        </p:nvSpPr>
        <p:spPr>
          <a:xfrm>
            <a:off x="1249366" y="1326769"/>
            <a:ext cx="10712479" cy="5328592"/>
          </a:xfrm>
        </p:spPr>
        <p:txBody>
          <a:bodyPr>
            <a:noAutofit/>
          </a:bodyPr>
          <a:lstStyle/>
          <a:p>
            <a:pPr marL="320024" indent="-320024">
              <a:buNone/>
              <a:defRPr/>
            </a:pPr>
            <a:r>
              <a:rPr lang="en-US" altLang="ja-JP" dirty="0">
                <a:solidFill>
                  <a:schemeClr val="tx2">
                    <a:lumMod val="75000"/>
                  </a:schemeClr>
                </a:solidFill>
              </a:rPr>
              <a:t>Case1. Denial by claiming other fund sources</a:t>
            </a:r>
          </a:p>
          <a:p>
            <a:pPr marL="320024" indent="-320024">
              <a:buNone/>
              <a:defRPr/>
            </a:pPr>
            <a:endParaRPr lang="en-US" altLang="ja-JP" sz="1400" dirty="0">
              <a:solidFill>
                <a:schemeClr val="tx2">
                  <a:lumMod val="75000"/>
                </a:schemeClr>
              </a:solidFill>
            </a:endParaRPr>
          </a:p>
          <a:p>
            <a:pPr marL="320024" indent="-320024">
              <a:buNone/>
              <a:defRPr/>
            </a:pPr>
            <a:r>
              <a:rPr lang="en-US" altLang="ja-JP" dirty="0">
                <a:solidFill>
                  <a:schemeClr val="tx2">
                    <a:lumMod val="75000"/>
                  </a:schemeClr>
                </a:solidFill>
              </a:rPr>
              <a:t>Case2. Denial by claiming other causes of loss</a:t>
            </a:r>
          </a:p>
          <a:p>
            <a:pPr marL="320024" indent="-320024">
              <a:buNone/>
              <a:defRPr/>
            </a:pPr>
            <a:endParaRPr lang="en-US" altLang="ja-JP" sz="1400" dirty="0">
              <a:solidFill>
                <a:schemeClr val="tx2">
                  <a:lumMod val="75000"/>
                </a:schemeClr>
              </a:solidFill>
            </a:endParaRPr>
          </a:p>
          <a:p>
            <a:pPr marL="320024" indent="-320024">
              <a:buNone/>
              <a:defRPr/>
            </a:pPr>
            <a:r>
              <a:rPr lang="en-US" altLang="ja-JP" dirty="0">
                <a:solidFill>
                  <a:schemeClr val="tx2">
                    <a:lumMod val="75000"/>
                  </a:schemeClr>
                </a:solidFill>
              </a:rPr>
              <a:t>Case3. Denial by claiming no intention</a:t>
            </a:r>
          </a:p>
          <a:p>
            <a:pPr marL="320024" indent="-320024">
              <a:lnSpc>
                <a:spcPct val="120000"/>
              </a:lnSpc>
              <a:buNone/>
              <a:defRPr/>
            </a:pPr>
            <a:r>
              <a:rPr lang="ja-JP" altLang="en-US" dirty="0">
                <a:solidFill>
                  <a:srgbClr val="C00000"/>
                </a:solidFill>
              </a:rPr>
              <a:t>　　　</a:t>
            </a:r>
            <a:r>
              <a:rPr lang="en-US" altLang="ja-JP" dirty="0">
                <a:solidFill>
                  <a:srgbClr val="002060"/>
                </a:solidFill>
              </a:rPr>
              <a:t>You have to confirm whether the claims are true or not  through investigation! Pile the facts with evidence.  </a:t>
            </a:r>
          </a:p>
          <a:p>
            <a:pPr marL="320024" indent="-320024">
              <a:lnSpc>
                <a:spcPct val="120000"/>
              </a:lnSpc>
              <a:buNone/>
              <a:defRPr/>
            </a:pPr>
            <a:endParaRPr lang="en-US" altLang="ja-JP" sz="1400" dirty="0">
              <a:solidFill>
                <a:schemeClr val="tx2">
                  <a:lumMod val="75000"/>
                </a:schemeClr>
              </a:solidFill>
            </a:endParaRPr>
          </a:p>
          <a:p>
            <a:pPr marL="320024" indent="-320024">
              <a:buNone/>
              <a:defRPr/>
            </a:pPr>
            <a:r>
              <a:rPr lang="en-US" altLang="ja-JP" dirty="0">
                <a:solidFill>
                  <a:schemeClr val="tx2">
                    <a:lumMod val="75000"/>
                  </a:schemeClr>
                </a:solidFill>
              </a:rPr>
              <a:t>Case4. Obstructing investigation</a:t>
            </a:r>
          </a:p>
          <a:p>
            <a:pPr marL="320024" indent="-320024">
              <a:buNone/>
              <a:defRPr/>
            </a:pPr>
            <a:r>
              <a:rPr lang="ja-JP" altLang="en-US" dirty="0">
                <a:solidFill>
                  <a:schemeClr val="tx2">
                    <a:lumMod val="75000"/>
                  </a:schemeClr>
                </a:solidFill>
              </a:rPr>
              <a:t>　　　</a:t>
            </a:r>
            <a:r>
              <a:rPr lang="en-US" altLang="ja-JP" dirty="0">
                <a:solidFill>
                  <a:srgbClr val="002060"/>
                </a:solidFill>
              </a:rPr>
              <a:t>In cases, expected such obstructions, surprise interrogations will play crucial role to collect evidence.</a:t>
            </a: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69FC92AB-D3BC-4526-ABAA-6441E79EBA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BC962E-B4BD-494A-B383-FB3B2DBC428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14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17326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タイトル 1"/>
          <p:cNvSpPr>
            <a:spLocks noGrp="1"/>
          </p:cNvSpPr>
          <p:nvPr>
            <p:ph type="title"/>
          </p:nvPr>
        </p:nvSpPr>
        <p:spPr>
          <a:xfrm>
            <a:off x="830264" y="197149"/>
            <a:ext cx="8507413" cy="868363"/>
          </a:xfrm>
        </p:spPr>
        <p:txBody>
          <a:bodyPr>
            <a:normAutofit/>
          </a:bodyPr>
          <a:lstStyle/>
          <a:p>
            <a:pPr marL="571472" indent="-571472">
              <a:buFont typeface="Wingdings" panose="05000000000000000000" pitchFamily="2" charset="2"/>
              <a:buChar char="Ø"/>
              <a:defRPr/>
            </a:pPr>
            <a:r>
              <a:rPr lang="en-US" altLang="ja-JP" sz="4800" dirty="0">
                <a:solidFill>
                  <a:schemeClr val="tx2">
                    <a:lumMod val="75000"/>
                  </a:schemeClr>
                </a:solidFill>
              </a:rPr>
              <a:t>Collect</a:t>
            </a:r>
            <a:r>
              <a:rPr lang="ja-JP" altLang="en-US" sz="48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altLang="ja-JP" sz="4800" dirty="0">
                <a:solidFill>
                  <a:schemeClr val="tx2">
                    <a:lumMod val="75000"/>
                  </a:schemeClr>
                </a:solidFill>
              </a:rPr>
              <a:t>evidences</a:t>
            </a:r>
            <a:endParaRPr lang="ja-JP" altLang="en-US" sz="4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147" name="コンテンツ プレースホルダ 2"/>
          <p:cNvSpPr>
            <a:spLocks noGrp="1"/>
          </p:cNvSpPr>
          <p:nvPr>
            <p:ph idx="1"/>
          </p:nvPr>
        </p:nvSpPr>
        <p:spPr>
          <a:xfrm>
            <a:off x="571501" y="1065512"/>
            <a:ext cx="10991850" cy="5467810"/>
          </a:xfrm>
        </p:spPr>
        <p:txBody>
          <a:bodyPr>
            <a:noAutofit/>
          </a:bodyPr>
          <a:lstStyle/>
          <a:p>
            <a:pPr marL="320024" indent="-320024">
              <a:buNone/>
              <a:defRPr/>
            </a:pPr>
            <a:r>
              <a:rPr lang="en-US" altLang="ja-JP" sz="3200" dirty="0">
                <a:solidFill>
                  <a:srgbClr val="002060"/>
                </a:solidFill>
              </a:rPr>
              <a:t>Stricter evidence collections</a:t>
            </a:r>
            <a:r>
              <a:rPr lang="ja-JP" altLang="en-US" sz="3200" dirty="0">
                <a:solidFill>
                  <a:srgbClr val="002060"/>
                </a:solidFill>
              </a:rPr>
              <a:t>（</a:t>
            </a:r>
            <a:r>
              <a:rPr lang="en-US" altLang="ja-JP" sz="3200" dirty="0">
                <a:solidFill>
                  <a:srgbClr val="002060"/>
                </a:solidFill>
              </a:rPr>
              <a:t>Both inside and outside Japan</a:t>
            </a:r>
            <a:r>
              <a:rPr lang="ja-JP" altLang="en-US" sz="3200" dirty="0">
                <a:solidFill>
                  <a:srgbClr val="002060"/>
                </a:solidFill>
              </a:rPr>
              <a:t>）</a:t>
            </a:r>
            <a:endParaRPr lang="en-US" altLang="ja-JP" sz="3200" dirty="0">
              <a:solidFill>
                <a:srgbClr val="002060"/>
              </a:solidFill>
            </a:endParaRPr>
          </a:p>
          <a:p>
            <a:pPr marL="320024" indent="-320024">
              <a:buNone/>
              <a:defRPr/>
            </a:pPr>
            <a:endParaRPr lang="en-US" altLang="ja-JP" sz="2400" b="1" dirty="0">
              <a:solidFill>
                <a:srgbClr val="002060"/>
              </a:solidFill>
            </a:endParaRPr>
          </a:p>
          <a:p>
            <a:pPr marL="320024" indent="-320024">
              <a:buNone/>
              <a:defRPr/>
            </a:pPr>
            <a:endParaRPr lang="en-US" altLang="ja-JP" sz="2400" b="1" dirty="0">
              <a:solidFill>
                <a:srgbClr val="002060"/>
              </a:solidFill>
            </a:endParaRPr>
          </a:p>
          <a:p>
            <a:pPr marL="320024" indent="-320024">
              <a:buNone/>
              <a:defRPr/>
            </a:pPr>
            <a:endParaRPr lang="en-US" altLang="ja-JP" sz="2400" b="1" dirty="0">
              <a:solidFill>
                <a:srgbClr val="002060"/>
              </a:solidFill>
            </a:endParaRPr>
          </a:p>
          <a:p>
            <a:pPr marL="320024" indent="-320024">
              <a:buNone/>
              <a:defRPr/>
            </a:pPr>
            <a:r>
              <a:rPr lang="ja-JP" altLang="en-US" b="1" dirty="0">
                <a:solidFill>
                  <a:srgbClr val="002060"/>
                </a:solidFill>
              </a:rPr>
              <a:t>　　　</a:t>
            </a:r>
            <a:r>
              <a:rPr lang="en-US" altLang="ja-JP" b="1" dirty="0">
                <a:solidFill>
                  <a:srgbClr val="002060"/>
                </a:solidFill>
              </a:rPr>
              <a:t>                  Japan                                                     Overseas (EOI)</a:t>
            </a:r>
          </a:p>
          <a:p>
            <a:pPr marL="320024" indent="-320024">
              <a:buNone/>
              <a:defRPr/>
            </a:pPr>
            <a:endParaRPr lang="en-US" altLang="ja-JP" sz="3200" b="1" dirty="0">
              <a:solidFill>
                <a:srgbClr val="002060"/>
              </a:solidFill>
            </a:endParaRPr>
          </a:p>
          <a:p>
            <a:pPr marL="320024" indent="-320024">
              <a:buNone/>
              <a:defRPr/>
            </a:pPr>
            <a:r>
              <a:rPr lang="en-US" altLang="ja-JP" sz="3200" b="1" dirty="0">
                <a:solidFill>
                  <a:srgbClr val="002060"/>
                </a:solidFill>
              </a:rPr>
              <a:t>                                                                              </a:t>
            </a:r>
            <a:endParaRPr lang="en-US" altLang="ja-JP" dirty="0">
              <a:solidFill>
                <a:srgbClr val="002060"/>
              </a:solidFill>
            </a:endParaRPr>
          </a:p>
          <a:p>
            <a:pPr marL="320024" indent="-320024">
              <a:buNone/>
              <a:defRPr/>
            </a:pPr>
            <a:endParaRPr lang="en-US" altLang="ja-JP" dirty="0">
              <a:solidFill>
                <a:srgbClr val="002060"/>
              </a:solidFill>
            </a:endParaRPr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B45B9EBC-34AD-42FE-BAB6-9F7A1C9FD0AA}"/>
              </a:ext>
            </a:extLst>
          </p:cNvPr>
          <p:cNvSpPr/>
          <p:nvPr/>
        </p:nvSpPr>
        <p:spPr>
          <a:xfrm>
            <a:off x="1264700" y="1651135"/>
            <a:ext cx="3251749" cy="1127279"/>
          </a:xfrm>
          <a:prstGeom prst="roundRect">
            <a:avLst/>
          </a:prstGeom>
          <a:ln w="38100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2400" dirty="0"/>
              <a:t>Fraudulent funds</a:t>
            </a:r>
          </a:p>
          <a:p>
            <a:pPr algn="ctr"/>
            <a:r>
              <a:rPr lang="en-US" altLang="ja-JP" sz="2400" dirty="0"/>
              <a:t>gained by tax evasion</a:t>
            </a:r>
            <a:endParaRPr kumimoji="1" lang="ja-JP" altLang="en-US" sz="2400" dirty="0"/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E5C4633D-7010-4CE7-AB5C-7C91B2BEE1BE}"/>
              </a:ext>
            </a:extLst>
          </p:cNvPr>
          <p:cNvSpPr/>
          <p:nvPr/>
        </p:nvSpPr>
        <p:spPr>
          <a:xfrm>
            <a:off x="7937859" y="1659020"/>
            <a:ext cx="2856091" cy="1150442"/>
          </a:xfrm>
          <a:prstGeom prst="roundRect">
            <a:avLst/>
          </a:prstGeom>
          <a:ln w="38100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2400" dirty="0"/>
              <a:t>Off-the-book</a:t>
            </a:r>
          </a:p>
          <a:p>
            <a:pPr algn="ctr"/>
            <a:r>
              <a:rPr lang="en-US" altLang="ja-JP" sz="2400" dirty="0"/>
              <a:t>expense</a:t>
            </a:r>
            <a:endParaRPr kumimoji="1" lang="ja-JP" altLang="en-US" sz="2400" dirty="0"/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0F00EB98-D33A-401A-95FA-F164A37CD8CE}"/>
              </a:ext>
            </a:extLst>
          </p:cNvPr>
          <p:cNvSpPr/>
          <p:nvPr/>
        </p:nvSpPr>
        <p:spPr>
          <a:xfrm>
            <a:off x="6492673" y="5316838"/>
            <a:ext cx="2143120" cy="798668"/>
          </a:xfrm>
          <a:prstGeom prst="roundRect">
            <a:avLst/>
          </a:prstGeom>
          <a:ln w="38100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400" dirty="0"/>
              <a:t>Income and expenditure</a:t>
            </a:r>
            <a:endParaRPr kumimoji="1" lang="ja-JP" altLang="en-US" sz="2400" dirty="0"/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44A3453C-EEA0-468D-AEA4-DDE8BA5CC3C2}"/>
              </a:ext>
            </a:extLst>
          </p:cNvPr>
          <p:cNvSpPr/>
          <p:nvPr/>
        </p:nvSpPr>
        <p:spPr>
          <a:xfrm>
            <a:off x="8791371" y="5328840"/>
            <a:ext cx="2580608" cy="798668"/>
          </a:xfrm>
          <a:prstGeom prst="roundRect">
            <a:avLst/>
          </a:prstGeom>
          <a:ln w="38100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400" dirty="0"/>
              <a:t>Increase/decrease</a:t>
            </a:r>
          </a:p>
          <a:p>
            <a:pPr algn="ctr"/>
            <a:r>
              <a:rPr lang="en-US" altLang="ja-JP" sz="2400" dirty="0"/>
              <a:t>assets</a:t>
            </a:r>
            <a:endParaRPr kumimoji="1" lang="ja-JP" altLang="en-US" sz="2400" dirty="0"/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E4E61C55-5E68-4F79-A3BF-57FF39660015}"/>
              </a:ext>
            </a:extLst>
          </p:cNvPr>
          <p:cNvSpPr/>
          <p:nvPr/>
        </p:nvSpPr>
        <p:spPr>
          <a:xfrm>
            <a:off x="6337095" y="3452470"/>
            <a:ext cx="5148972" cy="2919502"/>
          </a:xfrm>
          <a:prstGeom prst="round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altLang="ja-JP" sz="2400" b="1" dirty="0"/>
              <a:t>【Foreign entities】</a:t>
            </a:r>
          </a:p>
          <a:p>
            <a:r>
              <a:rPr lang="ja-JP" altLang="en-US" sz="2400" dirty="0"/>
              <a:t>・</a:t>
            </a:r>
            <a:r>
              <a:rPr lang="en-US" altLang="ja-JP" sz="2400" dirty="0"/>
              <a:t>Companies and individuals</a:t>
            </a:r>
          </a:p>
          <a:p>
            <a:pPr algn="ctr"/>
            <a:r>
              <a:rPr lang="ja-JP" altLang="en-US" sz="2400" dirty="0"/>
              <a:t>　　　　</a:t>
            </a:r>
            <a:r>
              <a:rPr lang="en-US" altLang="ja-JP" sz="2400" dirty="0"/>
              <a:t> related with Japanese entities</a:t>
            </a:r>
            <a:endParaRPr kumimoji="1" lang="ja-JP" altLang="en-US" sz="2400" dirty="0"/>
          </a:p>
        </p:txBody>
      </p:sp>
      <p:sp>
        <p:nvSpPr>
          <p:cNvPr id="6" name="矢印: 右 5">
            <a:extLst>
              <a:ext uri="{FF2B5EF4-FFF2-40B4-BE49-F238E27FC236}">
                <a16:creationId xmlns:a16="http://schemas.microsoft.com/office/drawing/2014/main" id="{01C5852C-073A-4F11-92F4-9D9642E7DD5F}"/>
              </a:ext>
            </a:extLst>
          </p:cNvPr>
          <p:cNvSpPr/>
          <p:nvPr/>
        </p:nvSpPr>
        <p:spPr>
          <a:xfrm>
            <a:off x="4607547" y="2100614"/>
            <a:ext cx="3251748" cy="341309"/>
          </a:xfrm>
          <a:prstGeom prst="rightArrow">
            <a:avLst>
              <a:gd name="adj1" fmla="val 50000"/>
              <a:gd name="adj2" fmla="val 69022"/>
            </a:avLst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2" name="乗算記号 11">
            <a:extLst>
              <a:ext uri="{FF2B5EF4-FFF2-40B4-BE49-F238E27FC236}">
                <a16:creationId xmlns:a16="http://schemas.microsoft.com/office/drawing/2014/main" id="{8BC8EC46-A5E2-4A1D-9AE2-0FD00546E427}"/>
              </a:ext>
            </a:extLst>
          </p:cNvPr>
          <p:cNvSpPr/>
          <p:nvPr/>
        </p:nvSpPr>
        <p:spPr>
          <a:xfrm>
            <a:off x="5352230" y="1582535"/>
            <a:ext cx="1595634" cy="1335550"/>
          </a:xfrm>
          <a:prstGeom prst="mathMultiply">
            <a:avLst>
              <a:gd name="adj1" fmla="val 1490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四角形: 角を丸くする 21">
            <a:extLst>
              <a:ext uri="{FF2B5EF4-FFF2-40B4-BE49-F238E27FC236}">
                <a16:creationId xmlns:a16="http://schemas.microsoft.com/office/drawing/2014/main" id="{0ECE31DA-D76B-4E4A-99D1-AA99AFA71761}"/>
              </a:ext>
            </a:extLst>
          </p:cNvPr>
          <p:cNvSpPr/>
          <p:nvPr/>
        </p:nvSpPr>
        <p:spPr>
          <a:xfrm>
            <a:off x="514356" y="3503709"/>
            <a:ext cx="5239297" cy="2852650"/>
          </a:xfrm>
          <a:prstGeom prst="round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kumimoji="1" lang="en-US" altLang="ja-JP" sz="2400" b="1" dirty="0"/>
              <a:t>【J</a:t>
            </a:r>
            <a:r>
              <a:rPr lang="en-US" altLang="ja-JP" sz="2400" b="1" dirty="0"/>
              <a:t>apanese entities】</a:t>
            </a:r>
          </a:p>
          <a:p>
            <a:r>
              <a:rPr kumimoji="1" lang="ja-JP" altLang="en-US" sz="2400" dirty="0"/>
              <a:t>・</a:t>
            </a:r>
            <a:r>
              <a:rPr kumimoji="1" lang="en-US" altLang="ja-JP" sz="2400" dirty="0"/>
              <a:t>Target(</a:t>
            </a:r>
            <a:r>
              <a:rPr lang="en-US" altLang="ja-JP" sz="2400" dirty="0"/>
              <a:t>Company or individual) </a:t>
            </a:r>
          </a:p>
          <a:p>
            <a:r>
              <a:rPr lang="ja-JP" altLang="en-US" sz="2400" dirty="0"/>
              <a:t>・</a:t>
            </a:r>
            <a:r>
              <a:rPr lang="en-US" altLang="ja-JP" sz="2400" dirty="0"/>
              <a:t>companies and </a:t>
            </a:r>
            <a:r>
              <a:rPr kumimoji="1" lang="en-US" altLang="ja-JP" sz="2400" dirty="0"/>
              <a:t>individuals related</a:t>
            </a:r>
          </a:p>
          <a:p>
            <a:r>
              <a:rPr lang="ja-JP" altLang="en-US" sz="2400" dirty="0"/>
              <a:t>　　　　　　　　　　　　　　　　</a:t>
            </a:r>
            <a:r>
              <a:rPr kumimoji="1" lang="en-US" altLang="ja-JP" sz="2400" dirty="0"/>
              <a:t> with Target</a:t>
            </a:r>
            <a:endParaRPr kumimoji="1" lang="ja-JP" altLang="en-US" sz="2400" dirty="0"/>
          </a:p>
        </p:txBody>
      </p:sp>
      <p:sp>
        <p:nvSpPr>
          <p:cNvPr id="23" name="四角形: 角を丸くする 22">
            <a:extLst>
              <a:ext uri="{FF2B5EF4-FFF2-40B4-BE49-F238E27FC236}">
                <a16:creationId xmlns:a16="http://schemas.microsoft.com/office/drawing/2014/main" id="{CEBDA361-433F-4284-9AAD-C7FA6D8B982C}"/>
              </a:ext>
            </a:extLst>
          </p:cNvPr>
          <p:cNvSpPr/>
          <p:nvPr/>
        </p:nvSpPr>
        <p:spPr>
          <a:xfrm>
            <a:off x="694743" y="5300989"/>
            <a:ext cx="2143120" cy="814517"/>
          </a:xfrm>
          <a:prstGeom prst="roundRect">
            <a:avLst/>
          </a:prstGeom>
          <a:ln w="38100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400" dirty="0"/>
              <a:t>Income and expenditure</a:t>
            </a:r>
            <a:endParaRPr kumimoji="1" lang="ja-JP" altLang="en-US" sz="2400" dirty="0"/>
          </a:p>
        </p:txBody>
      </p:sp>
      <p:sp>
        <p:nvSpPr>
          <p:cNvPr id="24" name="四角形: 角を丸くする 23">
            <a:extLst>
              <a:ext uri="{FF2B5EF4-FFF2-40B4-BE49-F238E27FC236}">
                <a16:creationId xmlns:a16="http://schemas.microsoft.com/office/drawing/2014/main" id="{DD0E753C-8EBA-4174-812E-7F995ED4BF23}"/>
              </a:ext>
            </a:extLst>
          </p:cNvPr>
          <p:cNvSpPr/>
          <p:nvPr/>
        </p:nvSpPr>
        <p:spPr>
          <a:xfrm>
            <a:off x="2996284" y="5328840"/>
            <a:ext cx="2598947" cy="798668"/>
          </a:xfrm>
          <a:prstGeom prst="roundRect">
            <a:avLst/>
          </a:prstGeom>
          <a:ln w="38100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400" dirty="0"/>
              <a:t>Increase/decrease</a:t>
            </a:r>
          </a:p>
          <a:p>
            <a:pPr algn="ctr"/>
            <a:r>
              <a:rPr lang="en-US" altLang="ja-JP" sz="2400" dirty="0"/>
              <a:t>assets</a:t>
            </a:r>
            <a:endParaRPr kumimoji="1" lang="ja-JP" altLang="en-US" sz="2400" dirty="0"/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1D8BD0E4-46AF-4168-AC00-D78D6C5274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pPr>
              <a:defRPr/>
            </a:pPr>
            <a:fld id="{FABC962E-B4BD-494A-B383-FB3B2DBC428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3" name="直線矢印コネクタ 2">
            <a:extLst>
              <a:ext uri="{FF2B5EF4-FFF2-40B4-BE49-F238E27FC236}">
                <a16:creationId xmlns:a16="http://schemas.microsoft.com/office/drawing/2014/main" id="{E415B260-4720-4E01-9255-5FC1D97CE061}"/>
              </a:ext>
            </a:extLst>
          </p:cNvPr>
          <p:cNvCxnSpPr>
            <a:cxnSpLocks/>
          </p:cNvCxnSpPr>
          <p:nvPr/>
        </p:nvCxnSpPr>
        <p:spPr>
          <a:xfrm>
            <a:off x="6067426" y="3363279"/>
            <a:ext cx="0" cy="3170043"/>
          </a:xfrm>
          <a:prstGeom prst="straightConnector1">
            <a:avLst/>
          </a:prstGeom>
          <a:ln w="76200">
            <a:solidFill>
              <a:schemeClr val="tx2"/>
            </a:solidFill>
            <a:prstDash val="sys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BC96599D-7BF7-4D74-A340-9F109F4B5EFB}"/>
              </a:ext>
            </a:extLst>
          </p:cNvPr>
          <p:cNvCxnSpPr>
            <a:cxnSpLocks/>
          </p:cNvCxnSpPr>
          <p:nvPr/>
        </p:nvCxnSpPr>
        <p:spPr>
          <a:xfrm>
            <a:off x="873058" y="2947196"/>
            <a:ext cx="104807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0808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タイトル 1"/>
          <p:cNvSpPr>
            <a:spLocks noGrp="1"/>
          </p:cNvSpPr>
          <p:nvPr>
            <p:ph type="title"/>
          </p:nvPr>
        </p:nvSpPr>
        <p:spPr>
          <a:xfrm>
            <a:off x="1043236" y="273349"/>
            <a:ext cx="8229600" cy="868363"/>
          </a:xfrm>
        </p:spPr>
        <p:txBody>
          <a:bodyPr>
            <a:normAutofit/>
          </a:bodyPr>
          <a:lstStyle/>
          <a:p>
            <a:pPr marL="457178" indent="-457178">
              <a:buFont typeface="Wingdings" panose="05000000000000000000" pitchFamily="2" charset="2"/>
              <a:buChar char="Ø"/>
              <a:defRPr/>
            </a:pPr>
            <a:r>
              <a:rPr lang="en-US" altLang="ja-JP" sz="4800" dirty="0">
                <a:solidFill>
                  <a:schemeClr val="tx2">
                    <a:lumMod val="75000"/>
                  </a:schemeClr>
                </a:solidFill>
              </a:rPr>
              <a:t>Approach</a:t>
            </a:r>
            <a:endParaRPr lang="ja-JP" altLang="en-US" sz="4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147" name="コンテンツ プレースホルダ 2"/>
          <p:cNvSpPr>
            <a:spLocks noGrp="1"/>
          </p:cNvSpPr>
          <p:nvPr>
            <p:ph idx="1"/>
          </p:nvPr>
        </p:nvSpPr>
        <p:spPr>
          <a:xfrm>
            <a:off x="1458025" y="1306860"/>
            <a:ext cx="9677564" cy="5400600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ü"/>
              <a:defRPr/>
            </a:pPr>
            <a:r>
              <a:rPr lang="ja-JP" altLang="en-US" sz="3300" dirty="0">
                <a:solidFill>
                  <a:schemeClr val="tx2">
                    <a:lumMod val="75000"/>
                  </a:schemeClr>
                </a:solidFill>
              </a:rPr>
              <a:t>　</a:t>
            </a:r>
            <a:r>
              <a:rPr lang="en-US" altLang="ja-JP" sz="3300" dirty="0">
                <a:solidFill>
                  <a:schemeClr val="tx2">
                    <a:lumMod val="75000"/>
                  </a:schemeClr>
                </a:solidFill>
              </a:rPr>
              <a:t>Thorough Legal review</a:t>
            </a:r>
          </a:p>
          <a:p>
            <a:pPr marL="320024" indent="-320024">
              <a:buNone/>
              <a:defRPr/>
            </a:pPr>
            <a:r>
              <a:rPr lang="ja-JP" altLang="en-US" sz="3300" dirty="0">
                <a:solidFill>
                  <a:schemeClr val="tx2">
                    <a:lumMod val="75000"/>
                  </a:schemeClr>
                </a:solidFill>
              </a:rPr>
              <a:t>　   ・ </a:t>
            </a:r>
            <a:r>
              <a:rPr lang="en-US" altLang="ja-JP" sz="3300" dirty="0">
                <a:solidFill>
                  <a:schemeClr val="tx2">
                    <a:lumMod val="75000"/>
                  </a:schemeClr>
                </a:solidFill>
              </a:rPr>
              <a:t>Study of judicial precedents </a:t>
            </a:r>
          </a:p>
          <a:p>
            <a:pPr marL="320024" indent="-320024">
              <a:buNone/>
              <a:defRPr/>
            </a:pPr>
            <a:r>
              <a:rPr lang="en-US" altLang="ja-JP" sz="3300" dirty="0">
                <a:solidFill>
                  <a:schemeClr val="tx2">
                    <a:lumMod val="75000"/>
                  </a:schemeClr>
                </a:solidFill>
              </a:rPr>
              <a:t>        </a:t>
            </a:r>
            <a:r>
              <a:rPr lang="ja-JP" altLang="en-US" sz="3300" dirty="0">
                <a:solidFill>
                  <a:schemeClr val="tx2">
                    <a:lumMod val="75000"/>
                  </a:schemeClr>
                </a:solidFill>
              </a:rPr>
              <a:t>・ </a:t>
            </a:r>
            <a:r>
              <a:rPr lang="en-US" altLang="ja-JP" sz="3300" dirty="0">
                <a:solidFill>
                  <a:schemeClr val="tx2">
                    <a:lumMod val="75000"/>
                  </a:schemeClr>
                </a:solidFill>
              </a:rPr>
              <a:t>Idea exchange with public prosecutors</a:t>
            </a:r>
          </a:p>
          <a:p>
            <a:pPr marL="640683" lvl="1" indent="-320024">
              <a:buNone/>
              <a:defRPr/>
            </a:pPr>
            <a:endParaRPr lang="en-US" altLang="ja-JP" sz="3300" u="sng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ja-JP" altLang="en-US" sz="3300" dirty="0">
                <a:solidFill>
                  <a:schemeClr val="tx2">
                    <a:lumMod val="75000"/>
                  </a:schemeClr>
                </a:solidFill>
              </a:rPr>
              <a:t>　</a:t>
            </a:r>
            <a:r>
              <a:rPr lang="en-US" altLang="ja-JP" sz="3300" dirty="0">
                <a:solidFill>
                  <a:schemeClr val="tx2">
                    <a:lumMod val="75000"/>
                  </a:schemeClr>
                </a:solidFill>
              </a:rPr>
              <a:t>Carrying out the simultaneous investigation effectively</a:t>
            </a:r>
          </a:p>
          <a:p>
            <a:pPr marL="320024" indent="-320024">
              <a:buNone/>
              <a:defRPr/>
            </a:pPr>
            <a:r>
              <a:rPr lang="ja-JP" altLang="en-US" sz="3300" dirty="0">
                <a:solidFill>
                  <a:schemeClr val="tx2">
                    <a:lumMod val="75000"/>
                  </a:schemeClr>
                </a:solidFill>
              </a:rPr>
              <a:t>　   ・ </a:t>
            </a:r>
            <a:r>
              <a:rPr lang="en-US" altLang="ja-JP" sz="3300" dirty="0">
                <a:solidFill>
                  <a:schemeClr val="tx2">
                    <a:lumMod val="75000"/>
                  </a:schemeClr>
                </a:solidFill>
              </a:rPr>
              <a:t>Thorough secret investigation</a:t>
            </a:r>
          </a:p>
          <a:p>
            <a:pPr marL="320024" indent="-320024">
              <a:buNone/>
              <a:defRPr/>
            </a:pPr>
            <a:r>
              <a:rPr lang="en-US" altLang="ja-JP" sz="3300" dirty="0">
                <a:solidFill>
                  <a:schemeClr val="tx2">
                    <a:lumMod val="75000"/>
                  </a:schemeClr>
                </a:solidFill>
              </a:rPr>
              <a:t>        </a:t>
            </a:r>
            <a:r>
              <a:rPr lang="ja-JP" altLang="en-US" sz="3300" dirty="0">
                <a:solidFill>
                  <a:schemeClr val="tx2">
                    <a:lumMod val="75000"/>
                  </a:schemeClr>
                </a:solidFill>
              </a:rPr>
              <a:t>・ </a:t>
            </a:r>
            <a:r>
              <a:rPr lang="en-US" altLang="ja-JP" sz="3300" dirty="0">
                <a:solidFill>
                  <a:schemeClr val="tx2">
                    <a:lumMod val="75000"/>
                  </a:schemeClr>
                </a:solidFill>
              </a:rPr>
              <a:t>Exhaustive preparation</a:t>
            </a:r>
          </a:p>
          <a:p>
            <a:pPr marL="320024" indent="-320024">
              <a:buNone/>
              <a:defRPr/>
            </a:pPr>
            <a:r>
              <a:rPr lang="en-US" altLang="ja-JP" sz="3300" dirty="0">
                <a:solidFill>
                  <a:schemeClr val="tx2">
                    <a:lumMod val="75000"/>
                  </a:schemeClr>
                </a:solidFill>
              </a:rPr>
              <a:t>        </a:t>
            </a:r>
            <a:r>
              <a:rPr lang="ja-JP" altLang="en-US" sz="3300" dirty="0">
                <a:solidFill>
                  <a:schemeClr val="tx2">
                    <a:lumMod val="75000"/>
                  </a:schemeClr>
                </a:solidFill>
              </a:rPr>
              <a:t>・ </a:t>
            </a:r>
            <a:r>
              <a:rPr lang="en-US" altLang="ja-JP" sz="3300" dirty="0">
                <a:solidFill>
                  <a:schemeClr val="tx2">
                    <a:lumMod val="75000"/>
                  </a:schemeClr>
                </a:solidFill>
              </a:rPr>
              <a:t>Strategic operation</a:t>
            </a:r>
          </a:p>
          <a:p>
            <a:pPr marL="320024" indent="-320024">
              <a:lnSpc>
                <a:spcPct val="50000"/>
              </a:lnSpc>
              <a:buNone/>
              <a:defRPr/>
            </a:pPr>
            <a:endParaRPr lang="en-US" altLang="ja-JP" sz="3300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ja-JP" altLang="en-US" sz="33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altLang="ja-JP" sz="3300" dirty="0">
                <a:solidFill>
                  <a:schemeClr val="tx2">
                    <a:lumMod val="75000"/>
                  </a:schemeClr>
                </a:solidFill>
              </a:rPr>
              <a:t>Cooperation with other law enforcement agencies</a:t>
            </a:r>
          </a:p>
          <a:p>
            <a:pPr marL="320024" indent="-320024">
              <a:buNone/>
              <a:defRPr/>
            </a:pPr>
            <a:r>
              <a:rPr lang="ja-JP" altLang="en-US" sz="3300" dirty="0">
                <a:solidFill>
                  <a:schemeClr val="tx2">
                    <a:lumMod val="75000"/>
                  </a:schemeClr>
                </a:solidFill>
              </a:rPr>
              <a:t>　  ・ </a:t>
            </a:r>
            <a:r>
              <a:rPr lang="en-US" altLang="ja-JP" sz="3300" dirty="0">
                <a:solidFill>
                  <a:schemeClr val="tx2">
                    <a:lumMod val="75000"/>
                  </a:schemeClr>
                </a:solidFill>
              </a:rPr>
              <a:t>Legal consultation</a:t>
            </a:r>
          </a:p>
          <a:p>
            <a:pPr marL="320024" indent="-320024">
              <a:buNone/>
              <a:defRPr/>
            </a:pPr>
            <a:r>
              <a:rPr lang="en-US" altLang="ja-JP" sz="3300" dirty="0">
                <a:solidFill>
                  <a:schemeClr val="tx2">
                    <a:lumMod val="75000"/>
                  </a:schemeClr>
                </a:solidFill>
              </a:rPr>
              <a:t>      </a:t>
            </a:r>
            <a:r>
              <a:rPr lang="ja-JP" altLang="en-US" sz="3300" dirty="0">
                <a:solidFill>
                  <a:schemeClr val="tx2">
                    <a:lumMod val="75000"/>
                  </a:schemeClr>
                </a:solidFill>
              </a:rPr>
              <a:t>・ </a:t>
            </a:r>
            <a:r>
              <a:rPr lang="en-US" altLang="ja-JP" sz="3300" dirty="0">
                <a:solidFill>
                  <a:schemeClr val="tx2">
                    <a:lumMod val="75000"/>
                  </a:schemeClr>
                </a:solidFill>
              </a:rPr>
              <a:t>Information / idea exchange</a:t>
            </a:r>
          </a:p>
          <a:p>
            <a:pPr marL="320024" indent="-320024">
              <a:buNone/>
              <a:defRPr/>
            </a:pPr>
            <a:r>
              <a:rPr lang="en-US" altLang="ja-JP" sz="3300" dirty="0">
                <a:solidFill>
                  <a:schemeClr val="tx2">
                    <a:lumMod val="75000"/>
                  </a:schemeClr>
                </a:solidFill>
              </a:rPr>
              <a:t>      </a:t>
            </a:r>
            <a:r>
              <a:rPr lang="ja-JP" altLang="en-US" sz="3300" dirty="0">
                <a:solidFill>
                  <a:schemeClr val="tx2">
                    <a:lumMod val="75000"/>
                  </a:schemeClr>
                </a:solidFill>
              </a:rPr>
              <a:t>・ </a:t>
            </a:r>
            <a:r>
              <a:rPr lang="en-US" altLang="ja-JP" sz="3300" dirty="0">
                <a:solidFill>
                  <a:schemeClr val="tx2">
                    <a:lumMod val="75000"/>
                  </a:schemeClr>
                </a:solidFill>
              </a:rPr>
              <a:t>Joint investigation</a:t>
            </a:r>
          </a:p>
          <a:p>
            <a:pPr marL="320024" indent="-320024">
              <a:buNone/>
              <a:defRPr/>
            </a:pPr>
            <a:endParaRPr lang="ja-JP" alt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2836" y="4028894"/>
            <a:ext cx="2692589" cy="2692589"/>
          </a:xfrm>
          <a:prstGeom prst="rect">
            <a:avLst/>
          </a:prstGeom>
        </p:spPr>
      </p:pic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4CDD3F2E-AB39-44E4-B23F-73B4C2601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BC962E-B4BD-494A-B383-FB3B2DBC428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38784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タイトル 1"/>
          <p:cNvSpPr>
            <a:spLocks noGrp="1"/>
          </p:cNvSpPr>
          <p:nvPr>
            <p:ph type="title"/>
          </p:nvPr>
        </p:nvSpPr>
        <p:spPr>
          <a:xfrm>
            <a:off x="749804" y="194472"/>
            <a:ext cx="9943077" cy="86836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ja-JP" altLang="en-US" sz="3600" dirty="0">
                <a:solidFill>
                  <a:schemeClr val="tx2">
                    <a:lumMod val="75000"/>
                  </a:schemeClr>
                </a:solidFill>
              </a:rPr>
              <a:t>６．</a:t>
            </a:r>
            <a:r>
              <a:rPr lang="en-US" altLang="ja-JP" sz="4800" dirty="0">
                <a:solidFill>
                  <a:schemeClr val="tx2">
                    <a:lumMod val="75000"/>
                  </a:schemeClr>
                </a:solidFill>
              </a:rPr>
              <a:t>Status of tax evasion control in Japan</a:t>
            </a:r>
            <a:endParaRPr lang="ja-JP" altLang="en-US" sz="4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タイトル 1"/>
          <p:cNvSpPr txBox="1">
            <a:spLocks/>
          </p:cNvSpPr>
          <p:nvPr/>
        </p:nvSpPr>
        <p:spPr bwMode="auto">
          <a:xfrm>
            <a:off x="1192212" y="1061980"/>
            <a:ext cx="8229600" cy="86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/>
          </a:bodyPr>
          <a:lstStyle/>
          <a:p>
            <a:pPr marL="457178" indent="-457178">
              <a:spcBef>
                <a:spcPct val="0"/>
              </a:spcBef>
              <a:buFont typeface="Wingdings" panose="05000000000000000000" pitchFamily="2" charset="2"/>
              <a:buChar char="ü"/>
              <a:defRPr/>
            </a:pPr>
            <a:r>
              <a:rPr lang="en-US" altLang="ja-JP" sz="3600" dirty="0">
                <a:solidFill>
                  <a:srgbClr val="44546A">
                    <a:lumMod val="75000"/>
                  </a:srgbClr>
                </a:solidFill>
                <a:latin typeface="Calibri Light" panose="020F0302020204030204"/>
              </a:rPr>
              <a:t>Portion of national tax revenue</a:t>
            </a:r>
            <a:endParaRPr lang="ja-JP" altLang="en-US" sz="3600" dirty="0">
              <a:solidFill>
                <a:srgbClr val="44546A">
                  <a:lumMod val="75000"/>
                </a:srgbClr>
              </a:solidFill>
              <a:latin typeface="Calibri Light" panose="020F0302020204030204"/>
            </a:endParaRPr>
          </a:p>
        </p:txBody>
      </p:sp>
      <p:graphicFrame>
        <p:nvGraphicFramePr>
          <p:cNvPr id="5" name="コンテンツ プレースホルダ 7">
            <a:extLst>
              <a:ext uri="{FF2B5EF4-FFF2-40B4-BE49-F238E27FC236}">
                <a16:creationId xmlns:a16="http://schemas.microsoft.com/office/drawing/2014/main" id="{B6737CF0-5571-4191-A185-AFB009DFB3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111145"/>
              </p:ext>
            </p:extLst>
          </p:nvPr>
        </p:nvGraphicFramePr>
        <p:xfrm>
          <a:off x="2036763" y="1827213"/>
          <a:ext cx="8320087" cy="4629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2" name="Worksheet" r:id="rId4" imgW="8229552" imgH="4810218" progId="Excel.Sheet.8">
                  <p:embed/>
                </p:oleObj>
              </mc:Choice>
              <mc:Fallback>
                <p:oleObj name="Worksheet" r:id="rId4" imgW="8229552" imgH="4810218" progId="Excel.Sheet.8">
                  <p:embed/>
                  <p:pic>
                    <p:nvPicPr>
                      <p:cNvPr id="1026" name="コンテンツ プレースホルダ 7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6763" y="1827213"/>
                        <a:ext cx="8320087" cy="462915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43C9E17B-5584-423A-B509-6FD7709F8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BC962E-B4BD-494A-B383-FB3B2DBC428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73821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タイトル 1"/>
          <p:cNvSpPr>
            <a:spLocks noGrp="1"/>
          </p:cNvSpPr>
          <p:nvPr>
            <p:ph type="title"/>
          </p:nvPr>
        </p:nvSpPr>
        <p:spPr>
          <a:xfrm>
            <a:off x="598487" y="208124"/>
            <a:ext cx="10169039" cy="86836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ja-JP" altLang="en-US" sz="3600" dirty="0">
                <a:solidFill>
                  <a:schemeClr val="tx2">
                    <a:lumMod val="75000"/>
                  </a:schemeClr>
                </a:solidFill>
              </a:rPr>
              <a:t>６．</a:t>
            </a:r>
            <a:r>
              <a:rPr lang="en-US" altLang="ja-JP" sz="4800" dirty="0">
                <a:solidFill>
                  <a:schemeClr val="tx2">
                    <a:lumMod val="75000"/>
                  </a:schemeClr>
                </a:solidFill>
              </a:rPr>
              <a:t>Status of tax evasion control in Japan</a:t>
            </a:r>
            <a:endParaRPr lang="ja-JP" altLang="en-US" sz="4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5650" name="Text Box 117"/>
          <p:cNvSpPr txBox="1">
            <a:spLocks noChangeArrowheads="1"/>
          </p:cNvSpPr>
          <p:nvPr/>
        </p:nvSpPr>
        <p:spPr bwMode="auto">
          <a:xfrm>
            <a:off x="2043125" y="5522913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ja-JP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9" name="タイトル 1"/>
          <p:cNvSpPr txBox="1">
            <a:spLocks/>
          </p:cNvSpPr>
          <p:nvPr/>
        </p:nvSpPr>
        <p:spPr bwMode="auto">
          <a:xfrm>
            <a:off x="707855" y="913925"/>
            <a:ext cx="8229600" cy="86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sz="2800" dirty="0">
                <a:solidFill>
                  <a:srgbClr val="44546A">
                    <a:lumMod val="75000"/>
                  </a:srgbClr>
                </a:solidFill>
                <a:latin typeface="Calibri Light" panose="020F0302020204030204"/>
              </a:rPr>
              <a:t>   </a:t>
            </a:r>
            <a:r>
              <a:rPr lang="en-US" altLang="ja-JP" sz="2400" u="sng" dirty="0">
                <a:solidFill>
                  <a:srgbClr val="44546A">
                    <a:lumMod val="75000"/>
                  </a:srgbClr>
                </a:solidFill>
                <a:latin typeface="Calibri Light" panose="020F0302020204030204"/>
              </a:rPr>
              <a:t>Table </a:t>
            </a:r>
            <a:r>
              <a:rPr lang="en-US" altLang="ja-JP" sz="2400" u="sng" dirty="0">
                <a:solidFill>
                  <a:srgbClr val="44546A">
                    <a:lumMod val="75000"/>
                  </a:srgbClr>
                </a:solidFill>
              </a:rPr>
              <a:t>1.  No. of our criminal tax cases</a:t>
            </a:r>
            <a:endParaRPr lang="ja-JP" altLang="en-US" sz="2400" u="sng" dirty="0">
              <a:solidFill>
                <a:srgbClr val="44546A">
                  <a:lumMod val="75000"/>
                </a:srgbClr>
              </a:solidFill>
            </a:endParaRPr>
          </a:p>
        </p:txBody>
      </p:sp>
      <p:graphicFrame>
        <p:nvGraphicFramePr>
          <p:cNvPr id="7" name="Group 272">
            <a:extLst>
              <a:ext uri="{FF2B5EF4-FFF2-40B4-BE49-F238E27FC236}">
                <a16:creationId xmlns:a16="http://schemas.microsoft.com/office/drawing/2014/main" id="{654AB46F-0C9A-4E50-9F69-B78B9A3734F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91545931"/>
              </p:ext>
            </p:extLst>
          </p:nvPr>
        </p:nvGraphicFramePr>
        <p:xfrm>
          <a:off x="1511176" y="1782288"/>
          <a:ext cx="8903935" cy="4538999"/>
        </p:xfrm>
        <a:graphic>
          <a:graphicData uri="http://schemas.openxmlformats.org/drawingml/2006/table">
            <a:tbl>
              <a:tblPr/>
              <a:tblGrid>
                <a:gridCol w="3675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321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617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617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8067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0628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1" lang="ja-JP" altLang="ja-JP" sz="19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>
                            <a:lumMod val="90000"/>
                            <a:lumOff val="10000"/>
                          </a:schemeClr>
                        </a:solidFill>
                        <a:effectLst/>
                        <a:latin typeface="Times New Roman" pitchFamily="18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ＭＳ Ｐゴシック" pitchFamily="50" charset="-128"/>
                        </a:rPr>
                        <a:t>2021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ＭＳ Ｐゴシック" pitchFamily="50" charset="-128"/>
                        </a:rPr>
                        <a:t>2022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ＭＳ Ｐゴシック" pitchFamily="50" charset="-128"/>
                        </a:rPr>
                        <a:t>2023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8472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ＭＳ 明朝" pitchFamily="17" charset="-128"/>
                        </a:rPr>
                        <a:t>No. of Cases Handled</a:t>
                      </a:r>
                      <a:endParaRPr kumimoji="1" lang="en-US" altLang="ja-JP" sz="19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ＭＳ Ｐゴシック" pitchFamily="50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ＭＳ Ｐゴシック" pitchFamily="50" charset="-128"/>
                        </a:rPr>
                        <a:t>116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ＭＳ Ｐゴシック" pitchFamily="50" charset="-128"/>
                        </a:rPr>
                        <a:t>145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ＭＳ Ｐゴシック" pitchFamily="50" charset="-128"/>
                        </a:rPr>
                        <a:t>154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8472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ＭＳ 明朝" pitchFamily="17" charset="-128"/>
                        </a:rPr>
                        <a:t>No. of Cases Disposed</a:t>
                      </a:r>
                      <a:r>
                        <a:rPr kumimoji="1" lang="en-US" altLang="ja-JP" sz="1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ＭＳ Ｐゴシック" pitchFamily="50" charset="-128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ＭＳ Ｐゴシック" pitchFamily="50" charset="-128"/>
                        </a:rPr>
                        <a:t>103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ＭＳ Ｐゴシック" pitchFamily="50" charset="-128"/>
                        </a:rPr>
                        <a:t>139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ＭＳ Ｐゴシック" pitchFamily="50" charset="-128"/>
                        </a:rPr>
                        <a:t>151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867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1" lang="ja-JP" altLang="ja-JP" sz="1900" b="0" i="0" u="none" strike="noStrike" cap="none" normalizeH="0" baseline="0">
                        <a:ln>
                          <a:noFill/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ＭＳ Ｐゴシック" pitchFamily="50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ＭＳ 明朝" pitchFamily="17" charset="-128"/>
                        </a:rPr>
                        <a:t>No. of Cases Accused</a:t>
                      </a:r>
                      <a:r>
                        <a:rPr kumimoji="1" lang="en-US" altLang="ja-JP" sz="1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ＭＳ Ｐゴシック" pitchFamily="50" charset="-128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ＭＳ Ｐゴシック" pitchFamily="50" charset="-128"/>
                        </a:rPr>
                        <a:t>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ＭＳ Ｐゴシック" pitchFamily="50" charset="-128"/>
                        </a:rPr>
                        <a:t>103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ＭＳ Ｐゴシック" pitchFamily="50" charset="-128"/>
                        </a:rPr>
                        <a:t>101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260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1" lang="ja-JP" altLang="ja-JP" sz="1900" b="0" i="0" u="none" strike="noStrike" cap="none" normalizeH="0" baseline="0">
                        <a:ln>
                          <a:noFill/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ＭＳ Ｐゴシック" pitchFamily="50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ＭＳ 明朝" pitchFamily="17" charset="-128"/>
                        </a:rPr>
                        <a:t>Accusation Ratio</a:t>
                      </a:r>
                      <a:endParaRPr kumimoji="1" lang="en-US" altLang="ja-JP" sz="19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ＭＳ Ｐゴシック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ＭＳ Ｐゴシック" pitchFamily="50" charset="-128"/>
                        </a:rPr>
                        <a:t>72.8%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ＭＳ Ｐゴシック" pitchFamily="50" charset="-128"/>
                        </a:rPr>
                        <a:t>74.1%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ＭＳ Ｐゴシック" pitchFamily="50" charset="-128"/>
                        </a:rPr>
                        <a:t>66.9%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0114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ＭＳ 明朝" pitchFamily="17" charset="-128"/>
                        </a:rPr>
                        <a:t>Total Amount of Tax  Evaded,  etc.</a:t>
                      </a:r>
                      <a:r>
                        <a:rPr kumimoji="1" lang="ja-JP" altLang="en-US" sz="1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ＭＳ 明朝" pitchFamily="17" charset="-128"/>
                        </a:rPr>
                        <a:t>　</a:t>
                      </a:r>
                      <a:r>
                        <a:rPr kumimoji="1" lang="en-US" altLang="ja-JP" sz="1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ＭＳ 明朝" pitchFamily="17" charset="-128"/>
                        </a:rPr>
                        <a:t>(Million</a:t>
                      </a:r>
                      <a:r>
                        <a:rPr kumimoji="1" lang="ja-JP" altLang="en-US" sz="1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ＭＳ 明朝" pitchFamily="17" charset="-128"/>
                        </a:rPr>
                        <a:t> </a:t>
                      </a:r>
                      <a:r>
                        <a:rPr kumimoji="1" lang="en-US" altLang="ja-JP" sz="1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ＭＳ 明朝" pitchFamily="17" charset="-128"/>
                        </a:rPr>
                        <a:t>dollars)</a:t>
                      </a:r>
                      <a:r>
                        <a:rPr kumimoji="1" lang="en-US" altLang="ja-JP" sz="1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ＭＳ Ｐゴシック" pitchFamily="50" charset="-128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ＭＳ Ｐゴシック" pitchFamily="50" charset="-128"/>
                        </a:rPr>
                        <a:t>68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ＭＳ Ｐゴシック" pitchFamily="50" charset="-128"/>
                        </a:rPr>
                        <a:t>85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ＭＳ Ｐゴシック" pitchFamily="50" charset="-128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33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1" lang="ja-JP" altLang="ja-JP" sz="19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ＭＳ Ｐゴシック" pitchFamily="50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ＭＳ 明朝" pitchFamily="17" charset="-128"/>
                        </a:rPr>
                        <a:t>Total Amount Accused</a:t>
                      </a:r>
                      <a:r>
                        <a:rPr kumimoji="1" lang="en-US" altLang="ja-JP" sz="1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ＭＳ Ｐゴシック" pitchFamily="50" charset="-128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ＭＳ Ｐゴシック" pitchFamily="50" charset="-128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ＭＳ Ｐゴシック" pitchFamily="50" charset="-128"/>
                        </a:rPr>
                        <a:t>67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ＭＳ Ｐゴシック" pitchFamily="50" charset="-128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7D2B3BE9-B6EA-496B-B3A2-DD89AF5AA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064F0-56BF-43A0-93AA-01619D3F2ECC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18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66724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34" name="Rectangle 1"/>
          <p:cNvSpPr>
            <a:spLocks noChangeArrowheads="1"/>
          </p:cNvSpPr>
          <p:nvPr/>
        </p:nvSpPr>
        <p:spPr bwMode="auto">
          <a:xfrm>
            <a:off x="684216" y="360691"/>
            <a:ext cx="792003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buClr>
                <a:srgbClr val="44546A">
                  <a:lumMod val="90000"/>
                  <a:lumOff val="10000"/>
                </a:srgbClr>
              </a:buClr>
              <a:defRPr/>
            </a:pPr>
            <a:r>
              <a:rPr lang="en-US" altLang="ja-JP" sz="2800" dirty="0">
                <a:solidFill>
                  <a:srgbClr val="44546A">
                    <a:lumMod val="75000"/>
                  </a:srgbClr>
                </a:solidFill>
                <a:cs typeface="Times New Roman" pitchFamily="18" charset="0"/>
              </a:rPr>
              <a:t>  </a:t>
            </a:r>
            <a:r>
              <a:rPr lang="en-US" altLang="ja-JP" sz="2400" u="sng" dirty="0">
                <a:solidFill>
                  <a:srgbClr val="44546A">
                    <a:lumMod val="75000"/>
                  </a:srgbClr>
                </a:solidFill>
                <a:cs typeface="Times New Roman" pitchFamily="18" charset="0"/>
              </a:rPr>
              <a:t>Table 2.  Status of the judgements in the first instance</a:t>
            </a:r>
            <a:endParaRPr lang="en-US" altLang="ja-JP" sz="2400" u="sng" dirty="0">
              <a:solidFill>
                <a:prstClr val="black"/>
              </a:solidFill>
              <a:latin typeface="Arial" pitchFamily="34" charset="0"/>
            </a:endParaRPr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EC99F34A-59BB-4DFE-A9EE-5E174A4EC8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170430"/>
              </p:ext>
            </p:extLst>
          </p:nvPr>
        </p:nvGraphicFramePr>
        <p:xfrm>
          <a:off x="1243013" y="1066804"/>
          <a:ext cx="8828223" cy="5430070"/>
        </p:xfrm>
        <a:graphic>
          <a:graphicData uri="http://schemas.openxmlformats.org/drawingml/2006/table">
            <a:tbl>
              <a:tblPr/>
              <a:tblGrid>
                <a:gridCol w="23070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869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78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665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7982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63089">
                <a:tc gridSpan="2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ja-JP" altLang="en-US" sz="1900" b="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ＭＳ Ｐ明朝"/>
                          <a:cs typeface="Times New Roman"/>
                        </a:rPr>
                        <a:t>　　　　　　　　</a:t>
                      </a:r>
                      <a:endParaRPr lang="ja-JP" sz="1900" b="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900" b="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ＭＳ Ｐ明朝"/>
                          <a:cs typeface="Times New Roman"/>
                        </a:rPr>
                        <a:t>Classification</a:t>
                      </a:r>
                      <a:endParaRPr lang="ja-JP" sz="1900" b="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b="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ＭＳ Ｐ明朝"/>
                          <a:cs typeface="Times New Roman"/>
                        </a:rPr>
                        <a:t>year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b="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ＭＳ Ｐ明朝"/>
                          <a:cs typeface="Times New Roman"/>
                        </a:rPr>
                        <a:t>2021</a:t>
                      </a:r>
                      <a:endParaRPr lang="ja-JP" sz="2000" b="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b="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ＭＳ Ｐ明朝"/>
                          <a:cs typeface="Times New Roman"/>
                        </a:rPr>
                        <a:t>year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b="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ＭＳ Ｐ明朝"/>
                          <a:cs typeface="Times New Roman"/>
                        </a:rPr>
                        <a:t>2022</a:t>
                      </a:r>
                      <a:endParaRPr lang="ja-JP" sz="2000" b="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b="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ＭＳ Ｐ明朝"/>
                          <a:cs typeface="Times New Roman"/>
                        </a:rPr>
                        <a:t>year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b="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ＭＳ Ｐ明朝"/>
                          <a:cs typeface="Times New Roman"/>
                        </a:rPr>
                        <a:t>2023</a:t>
                      </a:r>
                      <a:endParaRPr lang="ja-JP" sz="2000" b="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5983">
                <a:tc gridSpan="2">
                  <a:txBody>
                    <a:bodyPr/>
                    <a:lstStyle/>
                    <a:p>
                      <a:pPr marL="457200" indent="-457200">
                        <a:spcAft>
                          <a:spcPts val="0"/>
                        </a:spcAft>
                        <a:buAutoNum type="arabicParenBoth"/>
                      </a:pPr>
                      <a:r>
                        <a:rPr lang="en-US" sz="19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ＭＳ 明朝"/>
                          <a:cs typeface="Times New Roman"/>
                        </a:rPr>
                        <a:t>Judgments</a:t>
                      </a:r>
                      <a:endParaRPr lang="ja-JP" sz="190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n-US" altLang="ja-JP" sz="190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altLang="ja-JP" sz="19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ＭＳ 明朝"/>
                          <a:cs typeface="Times New Roman"/>
                        </a:rPr>
                        <a:t>117</a:t>
                      </a:r>
                      <a:endParaRPr lang="ja-JP" sz="190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ja-JP" sz="190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altLang="ja-JP" sz="19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ＭＳ 明朝"/>
                          <a:cs typeface="Times New Roman"/>
                        </a:rPr>
                        <a:t>61</a:t>
                      </a:r>
                      <a:endParaRPr lang="ja-JP" sz="190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9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ＭＳ Ｐ明朝"/>
                          <a:cs typeface="Times New Roman"/>
                        </a:rPr>
                        <a:t>cases</a:t>
                      </a:r>
                      <a:endParaRPr lang="ja-JP" sz="190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altLang="ja-JP" sz="19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ＭＳ 明朝"/>
                          <a:cs typeface="Times New Roman"/>
                        </a:rPr>
                        <a:t>83</a:t>
                      </a:r>
                      <a:endParaRPr lang="ja-JP" sz="190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5983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9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ＭＳ 明朝"/>
                          <a:cs typeface="Times New Roman"/>
                        </a:rPr>
                        <a:t>(2) </a:t>
                      </a:r>
                      <a:r>
                        <a:rPr lang="ja-JP" altLang="en-US" sz="1900" kern="100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ＭＳ 明朝"/>
                          <a:cs typeface="Times New Roman"/>
                        </a:rPr>
                        <a:t> </a:t>
                      </a:r>
                      <a:r>
                        <a:rPr lang="en-US" sz="19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ＭＳ 明朝"/>
                          <a:cs typeface="Times New Roman"/>
                        </a:rPr>
                        <a:t>Conviction cases</a:t>
                      </a:r>
                      <a:endParaRPr lang="ja-JP" sz="190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n-US" altLang="ja-JP" sz="190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altLang="ja-JP" sz="19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ＭＳ 明朝"/>
                          <a:cs typeface="Times New Roman"/>
                        </a:rPr>
                        <a:t>117</a:t>
                      </a:r>
                      <a:endParaRPr lang="ja-JP" sz="190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ja-JP" sz="190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altLang="ja-JP" sz="19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ＭＳ 明朝"/>
                          <a:cs typeface="Times New Roman"/>
                        </a:rPr>
                        <a:t>61</a:t>
                      </a:r>
                      <a:endParaRPr lang="ja-JP" sz="190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9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ＭＳ Ｐ明朝"/>
                          <a:cs typeface="Times New Roman"/>
                        </a:rPr>
                        <a:t>cases</a:t>
                      </a:r>
                      <a:endParaRPr lang="ja-JP" sz="190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altLang="ja-JP" sz="19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ＭＳ 明朝"/>
                          <a:cs typeface="Times New Roman"/>
                        </a:rPr>
                        <a:t>83</a:t>
                      </a:r>
                      <a:endParaRPr lang="ja-JP" sz="190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0041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9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ＭＳ 明朝"/>
                          <a:cs typeface="Times New Roman"/>
                        </a:rPr>
                        <a:t>Convicted persons without suspension of punishment</a:t>
                      </a:r>
                      <a:endParaRPr lang="ja-JP" sz="190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n-US" altLang="ja-JP" sz="190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altLang="ja-JP" sz="19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ＭＳ 明朝"/>
                          <a:cs typeface="Times New Roman"/>
                        </a:rPr>
                        <a:t>5</a:t>
                      </a:r>
                      <a:endParaRPr lang="ja-JP" sz="190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ja-JP" sz="190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altLang="ja-JP" sz="19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ＭＳ 明朝"/>
                          <a:cs typeface="Times New Roman"/>
                        </a:rPr>
                        <a:t>3</a:t>
                      </a:r>
                      <a:endParaRPr lang="ja-JP" sz="190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9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ＭＳ Ｐ明朝"/>
                          <a:cs typeface="Times New Roman"/>
                        </a:rPr>
                        <a:t>person</a:t>
                      </a:r>
                      <a:endParaRPr lang="ja-JP" sz="190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altLang="ja-JP" sz="19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ＭＳ 明朝"/>
                          <a:cs typeface="Times New Roman"/>
                        </a:rPr>
                        <a:t>9</a:t>
                      </a:r>
                      <a:endParaRPr lang="ja-JP" sz="190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7025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9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ＭＳ 明朝"/>
                          <a:cs typeface="Times New Roman"/>
                        </a:rPr>
                        <a:t>Rate of conviction (%)</a:t>
                      </a:r>
                      <a:endParaRPr lang="ja-JP" sz="190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9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ＭＳ 明朝"/>
                          <a:cs typeface="Times New Roman"/>
                        </a:rPr>
                        <a:t>[(2) / (1)]</a:t>
                      </a:r>
                      <a:endParaRPr lang="ja-JP" sz="190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ja-JP" sz="190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altLang="ja-JP" sz="19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ＭＳ 明朝"/>
                          <a:cs typeface="Times New Roman"/>
                        </a:rPr>
                        <a:t>100.0</a:t>
                      </a:r>
                      <a:endParaRPr lang="ja-JP" sz="190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ja-JP" sz="190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altLang="ja-JP" sz="19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ＭＳ 明朝"/>
                          <a:cs typeface="Times New Roman"/>
                        </a:rPr>
                        <a:t>100.0</a:t>
                      </a:r>
                      <a:endParaRPr lang="ja-JP" sz="190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9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ＭＳ Ｐ明朝"/>
                          <a:cs typeface="Times New Roman"/>
                        </a:rPr>
                        <a:t>%</a:t>
                      </a:r>
                      <a:endParaRPr lang="ja-JP" sz="190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9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ＭＳ 明朝"/>
                          <a:cs typeface="Times New Roman"/>
                        </a:rPr>
                        <a:t>100.0</a:t>
                      </a:r>
                      <a:endParaRPr lang="ja-JP" altLang="ja-JP" sz="190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559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9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ＭＳ Ｐ明朝"/>
                          <a:cs typeface="Times New Roman"/>
                        </a:rPr>
                        <a:t>Per case</a:t>
                      </a:r>
                      <a:endParaRPr lang="ja-JP" sz="190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9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ＭＳ 明朝"/>
                          <a:cs typeface="Times New Roman"/>
                        </a:rPr>
                        <a:t>Amount of purposely evaded tax</a:t>
                      </a:r>
                      <a:endParaRPr lang="ja-JP" sz="190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ja-JP" sz="190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altLang="ja-JP" sz="19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ＭＳ 明朝"/>
                          <a:cs typeface="Times New Roman"/>
                        </a:rPr>
                        <a:t>427</a:t>
                      </a:r>
                      <a:endParaRPr lang="ja-JP" sz="190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n-US" altLang="ja-JP" sz="190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altLang="ja-JP" sz="19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ＭＳ 明朝"/>
                          <a:cs typeface="Times New Roman"/>
                        </a:rPr>
                        <a:t>314</a:t>
                      </a:r>
                      <a:endParaRPr lang="ja-JP" sz="190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ＭＳ Ｐ明朝"/>
                          <a:cs typeface="Times New Roman"/>
                        </a:rPr>
                        <a:t>Thousand dollars</a:t>
                      </a:r>
                      <a:endParaRPr lang="ja-JP" sz="160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altLang="ja-JP" sz="19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ＭＳ 明朝"/>
                          <a:cs typeface="Times New Roman"/>
                        </a:rPr>
                        <a:t>387</a:t>
                      </a:r>
                      <a:endParaRPr lang="ja-JP" sz="190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55983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9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ＭＳ 明朝"/>
                          <a:cs typeface="Times New Roman"/>
                        </a:rPr>
                        <a:t>Criminal sanctions</a:t>
                      </a:r>
                      <a:r>
                        <a:rPr lang="en-US" sz="19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ＭＳ Ｐ明朝"/>
                          <a:cs typeface="Times New Roman"/>
                        </a:rPr>
                        <a:t> </a:t>
                      </a:r>
                      <a:r>
                        <a:rPr lang="en-US" sz="19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ＭＳ 明朝"/>
                          <a:cs typeface="Times New Roman"/>
                        </a:rPr>
                        <a:t>(average) </a:t>
                      </a:r>
                      <a:endParaRPr lang="ja-JP" sz="190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9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ＭＳ 明朝"/>
                          <a:cs typeface="Times New Roman"/>
                        </a:rPr>
                        <a:t>Penal servitude</a:t>
                      </a:r>
                      <a:endParaRPr lang="ja-JP" sz="190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ja-JP" sz="190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altLang="ja-JP" sz="19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ＭＳ 明朝"/>
                          <a:cs typeface="Times New Roman"/>
                        </a:rPr>
                        <a:t>15.7</a:t>
                      </a:r>
                      <a:endParaRPr lang="ja-JP" sz="190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ja-JP" sz="190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altLang="ja-JP" sz="19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ＭＳ 明朝"/>
                          <a:cs typeface="Times New Roman"/>
                        </a:rPr>
                        <a:t>13.6</a:t>
                      </a:r>
                      <a:endParaRPr lang="ja-JP" sz="190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9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ＭＳ Ｐ明朝"/>
                          <a:cs typeface="Times New Roman"/>
                        </a:rPr>
                        <a:t>months</a:t>
                      </a:r>
                      <a:endParaRPr lang="ja-JP" sz="190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altLang="ja-JP" sz="19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ＭＳ 明朝"/>
                          <a:cs typeface="Times New Roman"/>
                        </a:rPr>
                        <a:t>15.6</a:t>
                      </a:r>
                      <a:endParaRPr lang="ja-JP" sz="190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5598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9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ＭＳ 明朝"/>
                          <a:cs typeface="Times New Roman"/>
                        </a:rPr>
                        <a:t>Amount of fine</a:t>
                      </a:r>
                      <a:endParaRPr lang="ja-JP" sz="190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ja-JP" sz="190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altLang="ja-JP" sz="19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ＭＳ 明朝"/>
                          <a:cs typeface="Times New Roman"/>
                        </a:rPr>
                        <a:t>100</a:t>
                      </a:r>
                      <a:endParaRPr lang="ja-JP" sz="190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ja-JP" sz="190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altLang="ja-JP" sz="19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ＭＳ 明朝"/>
                          <a:cs typeface="Times New Roman"/>
                        </a:rPr>
                        <a:t>80</a:t>
                      </a:r>
                      <a:endParaRPr lang="ja-JP" sz="190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altLang="ja-JP" sz="16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ＭＳ 明朝"/>
                          <a:cs typeface="Times New Roman"/>
                        </a:rPr>
                        <a:t>Thousand dollars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altLang="ja-JP" sz="19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ＭＳ 明朝"/>
                          <a:cs typeface="Times New Roman"/>
                        </a:rPr>
                        <a:t>100</a:t>
                      </a:r>
                      <a:endParaRPr lang="ja-JP" sz="190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86580FB1-1656-40F7-8F6C-8581C0A6A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A46ED8-534F-4D30-823C-2E9053E3C153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61347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タイトル 3"/>
          <p:cNvSpPr>
            <a:spLocks noGrp="1"/>
          </p:cNvSpPr>
          <p:nvPr>
            <p:ph type="title"/>
          </p:nvPr>
        </p:nvSpPr>
        <p:spPr>
          <a:xfrm>
            <a:off x="984250" y="300039"/>
            <a:ext cx="10515600" cy="1096962"/>
          </a:xfrm>
        </p:spPr>
        <p:txBody>
          <a:bodyPr>
            <a:normAutofit/>
          </a:bodyPr>
          <a:lstStyle/>
          <a:p>
            <a:r>
              <a:rPr lang="en-US" altLang="ja-JP" sz="4000" dirty="0"/>
              <a:t>Tax evasion control </a:t>
            </a:r>
            <a:endParaRPr lang="ja-JP" altLang="en-US" sz="4000" dirty="0"/>
          </a:p>
        </p:txBody>
      </p:sp>
      <p:sp>
        <p:nvSpPr>
          <p:cNvPr id="4" name="コンテンツ プレースホルダ 2"/>
          <p:cNvSpPr txBox="1">
            <a:spLocks/>
          </p:cNvSpPr>
          <p:nvPr/>
        </p:nvSpPr>
        <p:spPr bwMode="auto">
          <a:xfrm>
            <a:off x="1816100" y="1625601"/>
            <a:ext cx="9683750" cy="4178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Autofit/>
          </a:bodyPr>
          <a:lstStyle/>
          <a:p>
            <a:pPr marL="514350" indent="-514350">
              <a:spcBef>
                <a:spcPts val="700"/>
              </a:spcBef>
              <a:buClr>
                <a:schemeClr val="accent1">
                  <a:lumMod val="50000"/>
                </a:schemeClr>
              </a:buClr>
              <a:buSzPct val="100000"/>
              <a:defRPr/>
            </a:pPr>
            <a:r>
              <a:rPr lang="en-US" altLang="ja-JP" sz="3200" dirty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1. Type of tax criminal &amp; Punishments in Japan</a:t>
            </a:r>
          </a:p>
          <a:p>
            <a:pPr marL="514350" indent="-514350">
              <a:spcBef>
                <a:spcPts val="700"/>
              </a:spcBef>
              <a:buClr>
                <a:schemeClr val="accent1">
                  <a:lumMod val="50000"/>
                </a:schemeClr>
              </a:buClr>
              <a:buSzPct val="100000"/>
              <a:defRPr/>
            </a:pPr>
            <a:r>
              <a:rPr lang="en-US" altLang="ja-JP" sz="3200" dirty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2. Relation</a:t>
            </a:r>
            <a:r>
              <a:rPr lang="ja-JP" altLang="en-US" sz="3200" dirty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 </a:t>
            </a:r>
            <a:r>
              <a:rPr lang="en-US" altLang="ja-JP" sz="3200" dirty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between Tax examination and</a:t>
            </a:r>
            <a:r>
              <a:rPr lang="ja-JP" altLang="en-US" sz="3200" dirty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 </a:t>
            </a:r>
            <a:r>
              <a:rPr lang="en-US" altLang="ja-JP" sz="3200" dirty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Tax</a:t>
            </a:r>
            <a:r>
              <a:rPr lang="ja-JP" altLang="en-US" sz="3200" dirty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 </a:t>
            </a:r>
            <a:r>
              <a:rPr lang="en-US" altLang="ja-JP" sz="3200" dirty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criminal investigation</a:t>
            </a:r>
            <a:endParaRPr lang="en-US" altLang="ja-JP" sz="3200" dirty="0">
              <a:solidFill>
                <a:schemeClr val="tx2">
                  <a:lumMod val="75000"/>
                </a:schemeClr>
              </a:solidFill>
            </a:endParaRPr>
          </a:p>
          <a:p>
            <a:pPr marL="514350" indent="-514350">
              <a:spcBef>
                <a:spcPts val="700"/>
              </a:spcBef>
              <a:buClr>
                <a:schemeClr val="accent1">
                  <a:lumMod val="50000"/>
                </a:schemeClr>
              </a:buClr>
              <a:buSzPct val="100000"/>
              <a:defRPr/>
            </a:pPr>
            <a:r>
              <a:rPr lang="en-US" altLang="ja-JP" sz="3200" dirty="0">
                <a:solidFill>
                  <a:schemeClr val="tx2">
                    <a:lumMod val="75000"/>
                  </a:schemeClr>
                </a:solidFill>
              </a:rPr>
              <a:t>3. Why are we involved with the crime control?</a:t>
            </a:r>
          </a:p>
          <a:p>
            <a:pPr marL="514350" indent="-514350">
              <a:spcBef>
                <a:spcPts val="700"/>
              </a:spcBef>
              <a:buClr>
                <a:schemeClr val="accent1">
                  <a:lumMod val="50000"/>
                </a:schemeClr>
              </a:buClr>
              <a:buSzPct val="100000"/>
              <a:defRPr/>
            </a:pPr>
            <a:r>
              <a:rPr lang="en-US" altLang="ja-JP" sz="3200" dirty="0">
                <a:solidFill>
                  <a:schemeClr val="tx2">
                    <a:lumMod val="75000"/>
                  </a:schemeClr>
                </a:solidFill>
              </a:rPr>
              <a:t>4. Tax evasion, what?</a:t>
            </a:r>
          </a:p>
          <a:p>
            <a:pPr marL="514350" indent="-514350">
              <a:spcBef>
                <a:spcPts val="700"/>
              </a:spcBef>
              <a:buClr>
                <a:schemeClr val="accent1">
                  <a:lumMod val="50000"/>
                </a:schemeClr>
              </a:buClr>
              <a:buSzPct val="100000"/>
              <a:defRPr/>
            </a:pPr>
            <a:r>
              <a:rPr lang="en-US" altLang="ja-JP" sz="3200" dirty="0">
                <a:solidFill>
                  <a:schemeClr val="tx2">
                    <a:lumMod val="75000"/>
                  </a:schemeClr>
                </a:solidFill>
              </a:rPr>
              <a:t>5. Proof of the crime</a:t>
            </a:r>
          </a:p>
          <a:p>
            <a:pPr marL="514350" indent="-514350">
              <a:spcBef>
                <a:spcPts val="700"/>
              </a:spcBef>
              <a:buClr>
                <a:schemeClr val="accent1">
                  <a:lumMod val="50000"/>
                </a:schemeClr>
              </a:buClr>
              <a:buSzPct val="100000"/>
              <a:defRPr/>
            </a:pPr>
            <a:r>
              <a:rPr lang="en-US" altLang="ja-JP" sz="3200" dirty="0">
                <a:solidFill>
                  <a:schemeClr val="tx2">
                    <a:lumMod val="75000"/>
                  </a:schemeClr>
                </a:solidFill>
              </a:rPr>
              <a:t>6. Tax evasion control in Japan</a:t>
            </a: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C109945F-49A7-4AD1-BD6C-0E2F0176B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248DEB-3098-4DAF-95DF-9299D39FA08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19247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正方形/長方形 23"/>
          <p:cNvSpPr/>
          <p:nvPr/>
        </p:nvSpPr>
        <p:spPr>
          <a:xfrm>
            <a:off x="9024730" y="4306174"/>
            <a:ext cx="2424587" cy="3430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/>
          <a:p>
            <a:pPr marL="212825" indent="-212825">
              <a:defRPr/>
            </a:pPr>
            <a:r>
              <a:rPr lang="en-US" altLang="ja-JP" sz="1600" dirty="0">
                <a:solidFill>
                  <a:schemeClr val="tx1"/>
                </a:solidFill>
                <a:latin typeface="Arial"/>
              </a:rPr>
              <a:t>(FY2023)</a:t>
            </a:r>
          </a:p>
        </p:txBody>
      </p:sp>
      <p:graphicFrame>
        <p:nvGraphicFramePr>
          <p:cNvPr id="7" name="図表 6"/>
          <p:cNvGraphicFramePr/>
          <p:nvPr>
            <p:extLst>
              <p:ext uri="{D42A27DB-BD31-4B8C-83A1-F6EECF244321}">
                <p14:modId xmlns:p14="http://schemas.microsoft.com/office/powerpoint/2010/main" val="149758512"/>
              </p:ext>
            </p:extLst>
          </p:nvPr>
        </p:nvGraphicFramePr>
        <p:xfrm>
          <a:off x="3342889" y="1124643"/>
          <a:ext cx="5319000" cy="35245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9" name="コンテンツ プレースホルダー 2"/>
          <p:cNvSpPr txBox="1">
            <a:spLocks/>
          </p:cNvSpPr>
          <p:nvPr/>
        </p:nvSpPr>
        <p:spPr bwMode="auto">
          <a:xfrm>
            <a:off x="2515486" y="4939758"/>
            <a:ext cx="8064896" cy="18845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defRPr/>
            </a:pPr>
            <a:endParaRPr lang="ja-JP" altLang="en-US" sz="2400" dirty="0">
              <a:latin typeface="+mn-ea"/>
            </a:endParaRPr>
          </a:p>
        </p:txBody>
      </p:sp>
      <p:sp>
        <p:nvSpPr>
          <p:cNvPr id="17" name="タイトル 1"/>
          <p:cNvSpPr txBox="1">
            <a:spLocks/>
          </p:cNvSpPr>
          <p:nvPr/>
        </p:nvSpPr>
        <p:spPr>
          <a:xfrm>
            <a:off x="2272904" y="53753"/>
            <a:ext cx="8696986" cy="872637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300" kern="1200">
                <a:solidFill>
                  <a:srgbClr val="6A6363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300">
                <a:solidFill>
                  <a:srgbClr val="6A6363"/>
                </a:solidFill>
                <a:latin typeface="Gill Sans MT" pitchFamily="34" charset="0"/>
                <a:ea typeface="HGｺﾞｼｯｸE" pitchFamily="49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300">
                <a:solidFill>
                  <a:srgbClr val="6A6363"/>
                </a:solidFill>
                <a:latin typeface="Gill Sans MT" pitchFamily="34" charset="0"/>
                <a:ea typeface="HGｺﾞｼｯｸE" pitchFamily="49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300">
                <a:solidFill>
                  <a:srgbClr val="6A6363"/>
                </a:solidFill>
                <a:latin typeface="Gill Sans MT" pitchFamily="34" charset="0"/>
                <a:ea typeface="HGｺﾞｼｯｸE" pitchFamily="49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300">
                <a:solidFill>
                  <a:srgbClr val="6A6363"/>
                </a:solidFill>
                <a:latin typeface="Gill Sans MT" pitchFamily="34" charset="0"/>
                <a:ea typeface="HGｺﾞｼｯｸE" pitchFamily="49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kumimoji="1" sz="4300">
                <a:solidFill>
                  <a:srgbClr val="6A6363"/>
                </a:solidFill>
                <a:latin typeface="Gill Sans MT" pitchFamily="34" charset="0"/>
                <a:ea typeface="HGｺﾞｼｯｸE" pitchFamily="49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kumimoji="1" sz="4300">
                <a:solidFill>
                  <a:srgbClr val="6A6363"/>
                </a:solidFill>
                <a:latin typeface="Gill Sans MT" pitchFamily="34" charset="0"/>
                <a:ea typeface="HGｺﾞｼｯｸE" pitchFamily="49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kumimoji="1" sz="4300">
                <a:solidFill>
                  <a:srgbClr val="6A6363"/>
                </a:solidFill>
                <a:latin typeface="Gill Sans MT" pitchFamily="34" charset="0"/>
                <a:ea typeface="HGｺﾞｼｯｸE" pitchFamily="49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kumimoji="1" sz="4300">
                <a:solidFill>
                  <a:srgbClr val="6A6363"/>
                </a:solidFill>
                <a:latin typeface="Gill Sans MT" pitchFamily="34" charset="0"/>
                <a:ea typeface="HGｺﾞｼｯｸE" pitchFamily="49" charset="-128"/>
              </a:defRPr>
            </a:lvl9pPr>
            <a:extLst/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ja-JP" altLang="en-US" sz="3600" dirty="0">
                <a:solidFill>
                  <a:schemeClr val="tx2">
                    <a:satMod val="130000"/>
                  </a:schemeClr>
                </a:solidFill>
                <a:effectLst/>
              </a:rPr>
              <a:t>１．</a:t>
            </a:r>
            <a:r>
              <a:rPr lang="en-US" altLang="ja-JP" sz="3200" dirty="0">
                <a:solidFill>
                  <a:schemeClr val="tx2">
                    <a:satMod val="130000"/>
                  </a:schemeClr>
                </a:solidFill>
                <a:effectLst/>
              </a:rPr>
              <a:t>Organization</a:t>
            </a:r>
            <a:r>
              <a:rPr lang="en-US" altLang="ja-JP" sz="3600" dirty="0">
                <a:solidFill>
                  <a:schemeClr val="tx2">
                    <a:satMod val="130000"/>
                  </a:schemeClr>
                </a:solidFill>
                <a:effectLst/>
              </a:rPr>
              <a:t> of Criminal Investigation</a:t>
            </a:r>
            <a:endParaRPr lang="en-US" altLang="ja-JP" dirty="0">
              <a:solidFill>
                <a:schemeClr val="tx2">
                  <a:satMod val="130000"/>
                </a:schemeClr>
              </a:solidFill>
              <a:effectLst/>
            </a:endParaRPr>
          </a:p>
        </p:txBody>
      </p:sp>
      <p:sp>
        <p:nvSpPr>
          <p:cNvPr id="29" name="縦書きテキスト プレースホルダ 2"/>
          <p:cNvSpPr txBox="1">
            <a:spLocks/>
          </p:cNvSpPr>
          <p:nvPr/>
        </p:nvSpPr>
        <p:spPr bwMode="auto">
          <a:xfrm>
            <a:off x="1040494" y="4928302"/>
            <a:ext cx="9539888" cy="79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365125" indent="-282575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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36538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58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6963" indent="-1730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28E6A"/>
              </a:buClr>
              <a:buFont typeface="Wingdings 2" pitchFamily="18" charset="2"/>
              <a:buChar char="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69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56251"/>
              </a:buClr>
              <a:buFont typeface="Wingdings 2" pitchFamily="18" charset="2"/>
              <a:buChar char="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/>
            <a:r>
              <a:rPr lang="en-US" altLang="ja-JP" sz="1800" dirty="0">
                <a:latin typeface="Arial"/>
              </a:rPr>
              <a:t>Regarding Criminal Investigation Group, about 1,500 investigators of 56,000 tax officials (in total) are allocated to Regional Taxation Bureaus (Office) throughout Japan.  </a:t>
            </a:r>
          </a:p>
        </p:txBody>
      </p:sp>
      <p:sp>
        <p:nvSpPr>
          <p:cNvPr id="18" name="縦書きテキスト プレースホルダ 2">
            <a:extLst>
              <a:ext uri="{FF2B5EF4-FFF2-40B4-BE49-F238E27FC236}">
                <a16:creationId xmlns:a16="http://schemas.microsoft.com/office/drawing/2014/main" id="{0FDCA9D4-EF29-456B-AB8B-AB7DDEE4B369}"/>
              </a:ext>
            </a:extLst>
          </p:cNvPr>
          <p:cNvSpPr txBox="1">
            <a:spLocks/>
          </p:cNvSpPr>
          <p:nvPr/>
        </p:nvSpPr>
        <p:spPr bwMode="auto">
          <a:xfrm>
            <a:off x="1040494" y="5639248"/>
            <a:ext cx="9539888" cy="1082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365125" indent="-282575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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36538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58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6963" indent="-1730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28E6A"/>
              </a:buClr>
              <a:buFont typeface="Wingdings 2" pitchFamily="18" charset="2"/>
              <a:buChar char="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69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56251"/>
              </a:buClr>
              <a:buFont typeface="Wingdings 2" pitchFamily="18" charset="2"/>
              <a:buChar char="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/>
            <a:r>
              <a:rPr lang="en-US" altLang="ja-JP" sz="1800" dirty="0">
                <a:latin typeface="Arial"/>
              </a:rPr>
              <a:t>The investigators are almost halved into the “Information Group” in charge of secret investigation etc. and the “Investigation Group” in charge of field investigation such as compulsory investigation.  </a:t>
            </a:r>
            <a:endParaRPr lang="en-US" altLang="ja-JP" sz="2400" dirty="0">
              <a:latin typeface="Arial"/>
            </a:endParaRPr>
          </a:p>
        </p:txBody>
      </p:sp>
      <p:sp>
        <p:nvSpPr>
          <p:cNvPr id="9" name="二等辺三角形 8">
            <a:extLst>
              <a:ext uri="{FF2B5EF4-FFF2-40B4-BE49-F238E27FC236}">
                <a16:creationId xmlns:a16="http://schemas.microsoft.com/office/drawing/2014/main" id="{79E34AF9-EFC4-445C-8E20-7411BCC6C34E}"/>
              </a:ext>
            </a:extLst>
          </p:cNvPr>
          <p:cNvSpPr/>
          <p:nvPr/>
        </p:nvSpPr>
        <p:spPr>
          <a:xfrm>
            <a:off x="3316875" y="1124742"/>
            <a:ext cx="5319000" cy="3524529"/>
          </a:xfrm>
          <a:prstGeom prst="triangle">
            <a:avLst>
              <a:gd name="adj" fmla="val 49740"/>
            </a:avLst>
          </a:prstGeom>
          <a:noFill/>
          <a:ln w="635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5E28D7C7-525A-471C-B506-146E0B4386C0}"/>
              </a:ext>
            </a:extLst>
          </p:cNvPr>
          <p:cNvGrpSpPr/>
          <p:nvPr/>
        </p:nvGrpSpPr>
        <p:grpSpPr>
          <a:xfrm>
            <a:off x="4103317" y="1018669"/>
            <a:ext cx="7346000" cy="2450434"/>
            <a:chOff x="4103317" y="978566"/>
            <a:chExt cx="7346000" cy="2450434"/>
          </a:xfrm>
        </p:grpSpPr>
        <p:sp>
          <p:nvSpPr>
            <p:cNvPr id="3" name="二等辺三角形 2">
              <a:extLst>
                <a:ext uri="{FF2B5EF4-FFF2-40B4-BE49-F238E27FC236}">
                  <a16:creationId xmlns:a16="http://schemas.microsoft.com/office/drawing/2014/main" id="{1E58CF51-1FE0-404B-B57D-F16BC8E0C3CA}"/>
                </a:ext>
              </a:extLst>
            </p:cNvPr>
            <p:cNvSpPr/>
            <p:nvPr/>
          </p:nvSpPr>
          <p:spPr>
            <a:xfrm>
              <a:off x="4103317" y="978566"/>
              <a:ext cx="3739098" cy="2450434"/>
            </a:xfrm>
            <a:prstGeom prst="triangle">
              <a:avLst>
                <a:gd name="adj" fmla="val 50000"/>
              </a:avLst>
            </a:prstGeom>
            <a:noFill/>
            <a:ln w="63500">
              <a:solidFill>
                <a:srgbClr val="FF00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27" name="グループ化 26">
              <a:extLst>
                <a:ext uri="{FF2B5EF4-FFF2-40B4-BE49-F238E27FC236}">
                  <a16:creationId xmlns:a16="http://schemas.microsoft.com/office/drawing/2014/main" id="{79C83AA2-2EB1-4C52-B94A-163E6B75895C}"/>
                </a:ext>
              </a:extLst>
            </p:cNvPr>
            <p:cNvGrpSpPr/>
            <p:nvPr/>
          </p:nvGrpSpPr>
          <p:grpSpPr>
            <a:xfrm>
              <a:off x="8188197" y="1169261"/>
              <a:ext cx="3261120" cy="1389135"/>
              <a:chOff x="8188197" y="1169261"/>
              <a:chExt cx="3261120" cy="1389135"/>
            </a:xfrm>
          </p:grpSpPr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802DAFF9-63AF-40B2-B92F-5731E908D249}"/>
                  </a:ext>
                </a:extLst>
              </p:cNvPr>
              <p:cNvSpPr txBox="1"/>
              <p:nvPr/>
            </p:nvSpPr>
            <p:spPr>
              <a:xfrm>
                <a:off x="8602843" y="1368920"/>
                <a:ext cx="2655991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ja-JP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About 1,500</a:t>
                </a:r>
              </a:p>
              <a:p>
                <a:r>
                  <a:rPr lang="en-US" altLang="ja-JP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engaged in criminal investigation</a:t>
                </a:r>
                <a:endParaRPr kumimoji="1" lang="ja-JP" alt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" name="吹き出し: 角を丸めた四角形 7">
                <a:extLst>
                  <a:ext uri="{FF2B5EF4-FFF2-40B4-BE49-F238E27FC236}">
                    <a16:creationId xmlns:a16="http://schemas.microsoft.com/office/drawing/2014/main" id="{3AB7CB2E-683E-486E-9DB5-B667E5AE89F8}"/>
                  </a:ext>
                </a:extLst>
              </p:cNvPr>
              <p:cNvSpPr/>
              <p:nvPr/>
            </p:nvSpPr>
            <p:spPr>
              <a:xfrm>
                <a:off x="8188197" y="1169261"/>
                <a:ext cx="3261120" cy="1389135"/>
              </a:xfrm>
              <a:prstGeom prst="wedgeRoundRectCallout">
                <a:avLst>
                  <a:gd name="adj1" fmla="val -76912"/>
                  <a:gd name="adj2" fmla="val 36358"/>
                  <a:gd name="adj3" fmla="val 16667"/>
                </a:avLst>
              </a:prstGeom>
              <a:noFill/>
              <a:ln w="635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6595B33B-E68D-481E-BF05-11D1C0FCCC9E}"/>
              </a:ext>
            </a:extLst>
          </p:cNvPr>
          <p:cNvGrpSpPr/>
          <p:nvPr/>
        </p:nvGrpSpPr>
        <p:grpSpPr>
          <a:xfrm>
            <a:off x="925409" y="2658680"/>
            <a:ext cx="2512857" cy="1024682"/>
            <a:chOff x="925409" y="2658680"/>
            <a:chExt cx="2512857" cy="1024682"/>
          </a:xfrm>
        </p:grpSpPr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4F6FAE4C-3468-45F2-ADEC-F434E079BEB4}"/>
                </a:ext>
              </a:extLst>
            </p:cNvPr>
            <p:cNvSpPr txBox="1"/>
            <p:nvPr/>
          </p:nvSpPr>
          <p:spPr>
            <a:xfrm>
              <a:off x="1315889" y="2817078"/>
              <a:ext cx="2122377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000" dirty="0">
                  <a:latin typeface="Arial" panose="020B0604020202020204" pitchFamily="34" charset="0"/>
                  <a:cs typeface="Arial" panose="020B0604020202020204" pitchFamily="34" charset="0"/>
                </a:rPr>
                <a:t>About 56,000 </a:t>
              </a:r>
            </a:p>
            <a:p>
              <a:r>
                <a:rPr lang="en-US" altLang="ja-JP" sz="2000" dirty="0">
                  <a:latin typeface="Arial" panose="020B0604020202020204" pitchFamily="34" charset="0"/>
                  <a:cs typeface="Arial" panose="020B0604020202020204" pitchFamily="34" charset="0"/>
                </a:rPr>
                <a:t>tax officers</a:t>
              </a:r>
              <a:endParaRPr kumimoji="1" lang="ja-JP" altLang="en-US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吹き出し: 角を丸めた四角形 24">
              <a:extLst>
                <a:ext uri="{FF2B5EF4-FFF2-40B4-BE49-F238E27FC236}">
                  <a16:creationId xmlns:a16="http://schemas.microsoft.com/office/drawing/2014/main" id="{8952DAE5-367E-4839-9C77-4FC9262A46C2}"/>
                </a:ext>
              </a:extLst>
            </p:cNvPr>
            <p:cNvSpPr/>
            <p:nvPr/>
          </p:nvSpPr>
          <p:spPr>
            <a:xfrm>
              <a:off x="925409" y="2658680"/>
              <a:ext cx="2391466" cy="1024682"/>
            </a:xfrm>
            <a:prstGeom prst="wedgeRoundRectCallout">
              <a:avLst>
                <a:gd name="adj1" fmla="val 64135"/>
                <a:gd name="adj2" fmla="val 82214"/>
                <a:gd name="adj3" fmla="val 16667"/>
              </a:avLst>
            </a:prstGeom>
            <a:noFill/>
            <a:ln w="635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7AA685F-B816-4C5E-B524-57BD350BAC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BC962E-B4BD-494A-B383-FB3B2DBC428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8590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  <p:bldP spid="29" grpId="0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タイトル 1"/>
          <p:cNvSpPr>
            <a:spLocks noGrp="1"/>
          </p:cNvSpPr>
          <p:nvPr>
            <p:ph type="title"/>
          </p:nvPr>
        </p:nvSpPr>
        <p:spPr>
          <a:xfrm>
            <a:off x="558803" y="201341"/>
            <a:ext cx="9555581" cy="86836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ja-JP" altLang="en-US" sz="3600" dirty="0">
                <a:solidFill>
                  <a:schemeClr val="tx2">
                    <a:lumMod val="75000"/>
                  </a:schemeClr>
                </a:solidFill>
              </a:rPr>
              <a:t>１．</a:t>
            </a:r>
            <a:r>
              <a:rPr lang="en-US" altLang="ja-JP" sz="3200" dirty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Type of tax criminal &amp; Punishments in Japan</a:t>
            </a:r>
            <a:endParaRPr lang="ja-JP" altLang="en-US" sz="3200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4612885"/>
              </p:ext>
            </p:extLst>
          </p:nvPr>
        </p:nvGraphicFramePr>
        <p:xfrm>
          <a:off x="697718" y="949725"/>
          <a:ext cx="10935479" cy="545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9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74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866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341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44880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3200" dirty="0"/>
                        <a:t>Type of tax criminal</a:t>
                      </a:r>
                      <a:endParaRPr kumimoji="1" lang="ja-JP" altLang="en-US" sz="3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3200" dirty="0"/>
                        <a:t>Punishment</a:t>
                      </a:r>
                      <a:endParaRPr kumimoji="1" lang="ja-JP" alt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800" dirty="0"/>
                        <a:t>Statute limitation</a:t>
                      </a:r>
                      <a:endParaRPr kumimoji="1" lang="ja-JP" alt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5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3200" dirty="0">
                          <a:latin typeface="+mn-lt"/>
                        </a:rPr>
                        <a:t>1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000" u="none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</a:rPr>
                        <a:t>Tax evasion</a:t>
                      </a:r>
                      <a:r>
                        <a:rPr lang="ja-JP" altLang="en-US" sz="2000" u="none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</a:rPr>
                        <a:t> </a:t>
                      </a:r>
                      <a:r>
                        <a:rPr lang="en-US" altLang="ja-JP" sz="2000" u="none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</a:rPr>
                        <a:t>by deception or other wrongful acts (including intentional non-filer)</a:t>
                      </a:r>
                      <a:endParaRPr kumimoji="1" lang="ja-JP" altLang="en-US" sz="2000" dirty="0">
                        <a:latin typeface="+mn-lt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Imprisonment up</a:t>
                      </a:r>
                      <a:r>
                        <a:rPr kumimoji="1" lang="en-US" altLang="ja-JP" sz="2000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 to </a:t>
                      </a:r>
                      <a:r>
                        <a:rPr kumimoji="1" lang="en-US" altLang="ja-JP" sz="2000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10 years /fined up</a:t>
                      </a:r>
                      <a:r>
                        <a:rPr kumimoji="1" lang="en-US" altLang="ja-JP" sz="2000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 to  </a:t>
                      </a:r>
                      <a:r>
                        <a:rPr kumimoji="1" lang="en-US" altLang="ja-JP" sz="2000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\10,000,000/ subjected both</a:t>
                      </a:r>
                      <a:endParaRPr kumimoji="1" lang="ja-JP" altLang="en-US" sz="200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sz="240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kumimoji="1" lang="en-US" altLang="ja-JP" sz="2400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7 years</a:t>
                      </a:r>
                      <a:endParaRPr kumimoji="1" lang="ja-JP" altLang="en-US" sz="240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106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3200" dirty="0"/>
                        <a:t>2</a:t>
                      </a:r>
                      <a:endParaRPr kumimoji="1" lang="ja-JP" altLang="en-US" sz="32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000" u="none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Fraudulent refund by deception or other wrongful acts</a:t>
                      </a:r>
                      <a:endParaRPr kumimoji="1" lang="en-US" altLang="ja-JP" sz="2000" u="none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u="none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In</a:t>
                      </a:r>
                      <a:r>
                        <a:rPr kumimoji="1" lang="en-US" altLang="ja-JP" sz="2000" u="none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 the case of Consumption tax , attempt of the crime may be punished.</a:t>
                      </a:r>
                      <a:endParaRPr kumimoji="1" lang="ja-JP" altLang="en-US" sz="20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Imprisonment up</a:t>
                      </a:r>
                      <a:r>
                        <a:rPr kumimoji="1" lang="en-US" altLang="ja-JP" sz="2000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 to </a:t>
                      </a:r>
                      <a:r>
                        <a:rPr kumimoji="1" lang="en-US" altLang="ja-JP" sz="2000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10 years /fined up</a:t>
                      </a:r>
                      <a:r>
                        <a:rPr kumimoji="1" lang="en-US" altLang="ja-JP" sz="2000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 to  </a:t>
                      </a:r>
                      <a:r>
                        <a:rPr kumimoji="1" lang="en-US" altLang="ja-JP" sz="2000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\10,000,000/ subjected both</a:t>
                      </a:r>
                      <a:endParaRPr kumimoji="1" lang="ja-JP" altLang="en-US" sz="200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200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240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400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7 years</a:t>
                      </a:r>
                      <a:endParaRPr kumimoji="1" lang="ja-JP" altLang="en-US" sz="240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  <a:p>
                      <a:endParaRPr kumimoji="1" lang="ja-JP" altLang="en-US" sz="240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5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3200" dirty="0"/>
                        <a:t>3</a:t>
                      </a:r>
                      <a:endParaRPr kumimoji="1" lang="ja-JP" altLang="en-US" sz="32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000" u="none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</a:rPr>
                        <a:t>Tax evasion</a:t>
                      </a:r>
                      <a:r>
                        <a:rPr lang="ja-JP" altLang="en-US" sz="2000" u="none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</a:rPr>
                        <a:t> </a:t>
                      </a:r>
                      <a:r>
                        <a:rPr lang="en-US" altLang="ja-JP" sz="2000" u="none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</a:rPr>
                        <a:t>by no filing returns without other wrongful acts </a:t>
                      </a:r>
                      <a:endParaRPr kumimoji="1" lang="ja-JP" altLang="en-US" sz="2000" dirty="0">
                        <a:latin typeface="+mn-lt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Imprisonment up</a:t>
                      </a:r>
                      <a:r>
                        <a:rPr kumimoji="1" lang="en-US" altLang="ja-JP" sz="2000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 to 5</a:t>
                      </a:r>
                      <a:r>
                        <a:rPr kumimoji="1" lang="en-US" altLang="ja-JP" sz="2000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 years /fined up</a:t>
                      </a:r>
                      <a:r>
                        <a:rPr kumimoji="1" lang="en-US" altLang="ja-JP" sz="2000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 to  </a:t>
                      </a:r>
                      <a:r>
                        <a:rPr kumimoji="1" lang="en-US" altLang="ja-JP" sz="2000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\5,000,000/ subjected both</a:t>
                      </a:r>
                      <a:endParaRPr kumimoji="1" lang="ja-JP" altLang="en-US" sz="200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400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 5</a:t>
                      </a:r>
                      <a:r>
                        <a:rPr kumimoji="1" lang="en-US" altLang="ja-JP" sz="2400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 years</a:t>
                      </a:r>
                      <a:endParaRPr kumimoji="1" lang="en-US" altLang="ja-JP" sz="240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8872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200" u="none" dirty="0"/>
                        <a:t>4</a:t>
                      </a:r>
                      <a:endParaRPr kumimoji="1" lang="ja-JP" altLang="en-US" sz="320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ja-JP" sz="2000" u="none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Only filing no returns (without intention</a:t>
                      </a:r>
                      <a:r>
                        <a:rPr lang="ja-JP" altLang="en-US" sz="2000" u="none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en-US" altLang="ja-JP" sz="2000" u="none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about</a:t>
                      </a:r>
                      <a:r>
                        <a:rPr lang="en-US" altLang="ja-JP" sz="2000" u="none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 Tax</a:t>
                      </a:r>
                      <a:r>
                        <a:rPr lang="ja-JP" altLang="en-US" sz="2000" u="none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en-US" altLang="ja-JP" sz="2000" u="none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evasion</a:t>
                      </a:r>
                      <a:r>
                        <a:rPr lang="en-US" altLang="ja-JP" sz="2000" u="none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)</a:t>
                      </a:r>
                      <a:endParaRPr kumimoji="1" lang="ja-JP" altLang="en-US" sz="200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Imprisonment up to 1 years /fined up to \500,000/ subjected both</a:t>
                      </a:r>
                      <a:endParaRPr kumimoji="1" lang="ja-JP" altLang="en-US" sz="200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240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400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3 years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240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CBF21551-C6C0-4F3C-A248-7BD133AD0F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BC962E-B4BD-494A-B383-FB3B2DBC428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18291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タイトル 1"/>
          <p:cNvSpPr>
            <a:spLocks noGrp="1"/>
          </p:cNvSpPr>
          <p:nvPr>
            <p:ph type="title"/>
          </p:nvPr>
        </p:nvSpPr>
        <p:spPr>
          <a:xfrm>
            <a:off x="660400" y="252141"/>
            <a:ext cx="11049010" cy="86836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ja-JP" altLang="en-US" sz="3600" dirty="0">
                <a:solidFill>
                  <a:schemeClr val="tx2">
                    <a:lumMod val="75000"/>
                  </a:schemeClr>
                </a:solidFill>
              </a:rPr>
              <a:t>２．</a:t>
            </a:r>
            <a:r>
              <a:rPr lang="en-US" altLang="ja-JP" sz="3100" dirty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Relation</a:t>
            </a:r>
            <a:r>
              <a:rPr lang="ja-JP" altLang="en-US" sz="3100" dirty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 </a:t>
            </a:r>
            <a:r>
              <a:rPr lang="en-US" altLang="ja-JP" sz="3100" dirty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between Tax examination and</a:t>
            </a:r>
            <a:r>
              <a:rPr lang="ja-JP" altLang="en-US" sz="3100" dirty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 </a:t>
            </a:r>
            <a:r>
              <a:rPr lang="en-US" altLang="ja-JP" sz="3100" dirty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Tax</a:t>
            </a:r>
            <a:r>
              <a:rPr lang="ja-JP" altLang="en-US" sz="3100" dirty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 </a:t>
            </a:r>
            <a:r>
              <a:rPr lang="en-US" altLang="ja-JP" sz="3100" dirty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criminal investigation</a:t>
            </a:r>
            <a:endParaRPr lang="ja-JP" altLang="en-US" sz="3100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7169549"/>
              </p:ext>
            </p:extLst>
          </p:nvPr>
        </p:nvGraphicFramePr>
        <p:xfrm>
          <a:off x="660408" y="1340781"/>
          <a:ext cx="11049002" cy="47846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84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991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013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2655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/>
                        <a:t>Item</a:t>
                      </a:r>
                      <a:endParaRPr kumimoji="1" lang="ja-JP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800" dirty="0"/>
                        <a:t>Examination</a:t>
                      </a:r>
                      <a:endParaRPr kumimoji="1" lang="ja-JP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800" dirty="0"/>
                        <a:t>Investigation</a:t>
                      </a:r>
                      <a:endParaRPr kumimoji="1" lang="ja-JP" altLang="en-US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93283">
                <a:tc>
                  <a:txBody>
                    <a:bodyPr/>
                    <a:lstStyle/>
                    <a:p>
                      <a:r>
                        <a:rPr kumimoji="1" lang="en-US" altLang="ja-JP" sz="2400" dirty="0"/>
                        <a:t>Authority of Investigating</a:t>
                      </a:r>
                      <a:endParaRPr kumimoji="1" lang="ja-JP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400" dirty="0"/>
                        <a:t>Voluntary examination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dirty="0"/>
                        <a:t>・</a:t>
                      </a:r>
                      <a:r>
                        <a:rPr kumimoji="1" lang="en-US" altLang="ja-JP" sz="2400" dirty="0"/>
                        <a:t>Voluntary investigation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2400" dirty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dirty="0"/>
                        <a:t>・</a:t>
                      </a:r>
                      <a:r>
                        <a:rPr kumimoji="1" lang="en-US" altLang="ja-JP" sz="2400" dirty="0"/>
                        <a:t>Compulsory</a:t>
                      </a:r>
                      <a:r>
                        <a:rPr kumimoji="1" lang="ja-JP" altLang="en-US" sz="2400" baseline="0" dirty="0"/>
                        <a:t> </a:t>
                      </a:r>
                      <a:r>
                        <a:rPr kumimoji="1" lang="en-US" altLang="ja-JP" sz="2400" baseline="0" dirty="0"/>
                        <a:t>investigation</a:t>
                      </a:r>
                      <a:endParaRPr kumimoji="1" lang="ja-JP" alt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32387">
                <a:tc>
                  <a:txBody>
                    <a:bodyPr/>
                    <a:lstStyle/>
                    <a:p>
                      <a:r>
                        <a:rPr kumimoji="1" lang="en-US" altLang="ja-JP" sz="2400" dirty="0"/>
                        <a:t>Character</a:t>
                      </a:r>
                      <a:endParaRPr kumimoji="1" lang="ja-JP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/>
                        <a:t>Administrative procedure based</a:t>
                      </a:r>
                      <a:r>
                        <a:rPr kumimoji="1" lang="en-US" altLang="ja-JP" sz="2400" baseline="0" dirty="0"/>
                        <a:t> on Act on General Rules for National Taxes</a:t>
                      </a:r>
                      <a:endParaRPr kumimoji="1" lang="ja-JP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/>
                        <a:t>Quasi-criminal procedure based</a:t>
                      </a:r>
                      <a:r>
                        <a:rPr kumimoji="1" lang="en-US" altLang="ja-JP" sz="2400" baseline="0" dirty="0"/>
                        <a:t> on Act on General Rules for National Taxes</a:t>
                      </a:r>
                      <a:endParaRPr kumimoji="1" lang="ja-JP" alt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32387">
                <a:tc>
                  <a:txBody>
                    <a:bodyPr/>
                    <a:lstStyle/>
                    <a:p>
                      <a:r>
                        <a:rPr kumimoji="1" lang="en-US" altLang="ja-JP" sz="2400" dirty="0"/>
                        <a:t>Target</a:t>
                      </a:r>
                      <a:endParaRPr kumimoji="1" lang="ja-JP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ja-JP" sz="2400" dirty="0"/>
                        <a:t>Taxpayer and those</a:t>
                      </a:r>
                      <a:r>
                        <a:rPr lang="en-US" altLang="ja-JP" sz="2400" baseline="0" dirty="0"/>
                        <a:t> who involved</a:t>
                      </a:r>
                      <a:endParaRPr lang="ja-JP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ja-JP" sz="2400" dirty="0"/>
                        <a:t>Criminal suspect and Conspirator</a:t>
                      </a:r>
                      <a:r>
                        <a:rPr lang="en-US" altLang="ja-JP" sz="2400" baseline="0" dirty="0"/>
                        <a:t>, etc.</a:t>
                      </a:r>
                      <a:endParaRPr lang="ja-JP" alt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C28E9FEA-D61E-4577-BFC9-553AC52110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BC962E-B4BD-494A-B383-FB3B2DBC428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77316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1"/>
          <p:cNvSpPr>
            <a:spLocks noGrp="1"/>
          </p:cNvSpPr>
          <p:nvPr>
            <p:ph type="title"/>
          </p:nvPr>
        </p:nvSpPr>
        <p:spPr>
          <a:xfrm>
            <a:off x="1285190" y="366655"/>
            <a:ext cx="10378075" cy="868363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defRPr/>
            </a:pPr>
            <a:r>
              <a:rPr lang="ja-JP" altLang="en-US" sz="3200" b="1" dirty="0">
                <a:solidFill>
                  <a:schemeClr val="tx2">
                    <a:lumMod val="75000"/>
                  </a:schemeClr>
                </a:solidFill>
              </a:rPr>
              <a:t>３．</a:t>
            </a:r>
            <a:r>
              <a:rPr lang="en-US" altLang="ja-JP" sz="3200" dirty="0">
                <a:solidFill>
                  <a:schemeClr val="tx2">
                    <a:lumMod val="75000"/>
                  </a:schemeClr>
                </a:solidFill>
              </a:rPr>
              <a:t>Why are we involved with tax evasion investigation?  </a:t>
            </a:r>
            <a:endParaRPr lang="ja-JP" altLang="en-US" sz="3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099" name="コンテンツ プレースホルダ 2"/>
          <p:cNvSpPr>
            <a:spLocks noGrp="1"/>
          </p:cNvSpPr>
          <p:nvPr>
            <p:ph idx="1"/>
          </p:nvPr>
        </p:nvSpPr>
        <p:spPr>
          <a:xfrm>
            <a:off x="1481391" y="1484007"/>
            <a:ext cx="11824061" cy="4896544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80000"/>
              </a:lnSpc>
              <a:buFont typeface="Wingdings" panose="05000000000000000000" pitchFamily="2" charset="2"/>
              <a:buChar char="ü"/>
              <a:defRPr/>
            </a:pPr>
            <a:r>
              <a:rPr lang="ja-JP" altLang="en-US" dirty="0">
                <a:solidFill>
                  <a:schemeClr val="tx2">
                    <a:lumMod val="75000"/>
                  </a:schemeClr>
                </a:solidFill>
              </a:rPr>
              <a:t>　</a:t>
            </a:r>
            <a:r>
              <a:rPr lang="en-US" altLang="ja-JP" sz="3200" dirty="0">
                <a:solidFill>
                  <a:schemeClr val="tx2">
                    <a:lumMod val="75000"/>
                  </a:schemeClr>
                </a:solidFill>
              </a:rPr>
              <a:t>The specialty of tax evasion)</a:t>
            </a:r>
          </a:p>
          <a:p>
            <a:pPr marL="320024" indent="-320024">
              <a:lnSpc>
                <a:spcPct val="80000"/>
              </a:lnSpc>
              <a:buNone/>
              <a:defRPr/>
            </a:pPr>
            <a:r>
              <a:rPr lang="en-US" altLang="ja-JP" sz="3200" dirty="0">
                <a:solidFill>
                  <a:schemeClr val="tx2">
                    <a:lumMod val="75000"/>
                  </a:schemeClr>
                </a:solidFill>
              </a:rPr>
              <a:t>  </a:t>
            </a:r>
          </a:p>
          <a:p>
            <a:pPr lvl="2">
              <a:lnSpc>
                <a:spcPct val="120000"/>
              </a:lnSpc>
              <a:buFont typeface="Arial" charset="0"/>
              <a:buChar char="–"/>
              <a:defRPr/>
            </a:pPr>
            <a:r>
              <a:rPr lang="ja-JP" altLang="en-US" sz="3200" dirty="0">
                <a:solidFill>
                  <a:schemeClr val="tx2">
                    <a:lumMod val="75000"/>
                  </a:schemeClr>
                </a:solidFill>
              </a:rPr>
              <a:t>　</a:t>
            </a:r>
            <a:r>
              <a:rPr lang="en-US" altLang="ja-JP" sz="3200" dirty="0">
                <a:solidFill>
                  <a:schemeClr val="tx2">
                    <a:lumMod val="75000"/>
                  </a:schemeClr>
                </a:solidFill>
              </a:rPr>
              <a:t>Evidence</a:t>
            </a:r>
          </a:p>
          <a:p>
            <a:pPr marL="685766" lvl="2" indent="0">
              <a:lnSpc>
                <a:spcPct val="120000"/>
              </a:lnSpc>
              <a:buNone/>
              <a:defRPr/>
            </a:pPr>
            <a:r>
              <a:rPr lang="ja-JP" altLang="en-US" sz="3200" dirty="0">
                <a:solidFill>
                  <a:schemeClr val="tx2">
                    <a:lumMod val="75000"/>
                  </a:schemeClr>
                </a:solidFill>
              </a:rPr>
              <a:t>　    </a:t>
            </a:r>
            <a:r>
              <a:rPr lang="en-US" altLang="ja-JP" sz="3200" dirty="0">
                <a:solidFill>
                  <a:schemeClr val="tx2">
                    <a:lumMod val="75000"/>
                  </a:schemeClr>
                </a:solidFill>
              </a:rPr>
              <a:t>There is</a:t>
            </a:r>
            <a:r>
              <a:rPr lang="ja-JP" altLang="en-US" sz="32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altLang="ja-JP" sz="3200" dirty="0">
                <a:solidFill>
                  <a:schemeClr val="tx2">
                    <a:lumMod val="75000"/>
                  </a:schemeClr>
                </a:solidFill>
              </a:rPr>
              <a:t>the considerable difference between </a:t>
            </a:r>
          </a:p>
          <a:p>
            <a:pPr marL="685766" lvl="2" indent="0">
              <a:lnSpc>
                <a:spcPct val="120000"/>
              </a:lnSpc>
              <a:buNone/>
              <a:defRPr/>
            </a:pPr>
            <a:r>
              <a:rPr lang="en-US" altLang="ja-JP" sz="3200" dirty="0">
                <a:solidFill>
                  <a:schemeClr val="tx2">
                    <a:lumMod val="75000"/>
                  </a:schemeClr>
                </a:solidFill>
              </a:rPr>
              <a:t>                           the general criminal case and tax evasion</a:t>
            </a:r>
          </a:p>
          <a:p>
            <a:pPr marL="685766" lvl="2" indent="0">
              <a:lnSpc>
                <a:spcPct val="120000"/>
              </a:lnSpc>
              <a:buNone/>
              <a:defRPr/>
            </a:pPr>
            <a:endParaRPr lang="en-US" altLang="ja-JP" sz="3200" dirty="0">
              <a:solidFill>
                <a:schemeClr val="tx2">
                  <a:lumMod val="75000"/>
                </a:schemeClr>
              </a:solidFill>
            </a:endParaRPr>
          </a:p>
          <a:p>
            <a:pPr lvl="2">
              <a:lnSpc>
                <a:spcPct val="80000"/>
              </a:lnSpc>
              <a:buFont typeface="Arial" charset="0"/>
              <a:buChar char="–"/>
              <a:defRPr/>
            </a:pPr>
            <a:r>
              <a:rPr lang="ja-JP" altLang="en-US" sz="3200" dirty="0">
                <a:solidFill>
                  <a:schemeClr val="tx2">
                    <a:lumMod val="75000"/>
                  </a:schemeClr>
                </a:solidFill>
              </a:rPr>
              <a:t>　</a:t>
            </a:r>
            <a:r>
              <a:rPr lang="en-US" altLang="ja-JP" sz="3200" dirty="0">
                <a:solidFill>
                  <a:schemeClr val="tx2">
                    <a:lumMod val="75000"/>
                  </a:schemeClr>
                </a:solidFill>
              </a:rPr>
              <a:t>Collection of evidence, and evaluation of evidence</a:t>
            </a:r>
          </a:p>
          <a:p>
            <a:pPr marL="914353" lvl="2" indent="0">
              <a:lnSpc>
                <a:spcPct val="80000"/>
              </a:lnSpc>
              <a:buNone/>
              <a:defRPr/>
            </a:pPr>
            <a:br>
              <a:rPr lang="en-US" altLang="ja-JP" sz="3200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ja-JP" altLang="en-US" sz="3200" dirty="0">
                <a:solidFill>
                  <a:schemeClr val="tx2">
                    <a:lumMod val="75000"/>
                  </a:schemeClr>
                </a:solidFill>
              </a:rPr>
              <a:t>　   </a:t>
            </a:r>
            <a:r>
              <a:rPr lang="en-US" altLang="ja-JP" sz="3200" dirty="0">
                <a:solidFill>
                  <a:schemeClr val="tx2">
                    <a:lumMod val="75000"/>
                  </a:schemeClr>
                </a:solidFill>
              </a:rPr>
              <a:t>The special experience and knowledge are</a:t>
            </a:r>
            <a:r>
              <a:rPr lang="ja-JP" altLang="en-US" sz="32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altLang="ja-JP" sz="3200" dirty="0">
                <a:solidFill>
                  <a:schemeClr val="tx2">
                    <a:lumMod val="75000"/>
                  </a:schemeClr>
                </a:solidFill>
              </a:rPr>
              <a:t>required </a:t>
            </a:r>
          </a:p>
          <a:p>
            <a:pPr marL="914353" lvl="2" indent="0">
              <a:lnSpc>
                <a:spcPct val="80000"/>
              </a:lnSpc>
              <a:buNone/>
              <a:defRPr/>
            </a:pPr>
            <a:r>
              <a:rPr lang="en-US" altLang="ja-JP" sz="3200" dirty="0">
                <a:solidFill>
                  <a:schemeClr val="tx2">
                    <a:lumMod val="75000"/>
                  </a:schemeClr>
                </a:solidFill>
              </a:rPr>
              <a:t>               </a:t>
            </a:r>
          </a:p>
          <a:p>
            <a:pPr marL="914353" lvl="2" indent="0">
              <a:lnSpc>
                <a:spcPct val="80000"/>
              </a:lnSpc>
              <a:buNone/>
              <a:defRPr/>
            </a:pPr>
            <a:r>
              <a:rPr lang="en-US" altLang="ja-JP" sz="3200" dirty="0">
                <a:solidFill>
                  <a:schemeClr val="tx2">
                    <a:lumMod val="75000"/>
                  </a:schemeClr>
                </a:solidFill>
              </a:rPr>
              <a:t>                       for tax evasion cases</a:t>
            </a:r>
          </a:p>
        </p:txBody>
      </p:sp>
      <p:pic>
        <p:nvPicPr>
          <p:cNvPr id="6" name="図 5" descr="zaimu_Illust-54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7661" y="1484007"/>
            <a:ext cx="1805604" cy="1279922"/>
          </a:xfrm>
          <a:prstGeom prst="rect">
            <a:avLst/>
          </a:prstGeom>
        </p:spPr>
      </p:pic>
      <p:pic>
        <p:nvPicPr>
          <p:cNvPr id="9" name="図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114" y="4221894"/>
            <a:ext cx="896277" cy="1787022"/>
          </a:xfrm>
          <a:prstGeom prst="rect">
            <a:avLst/>
          </a:prstGeom>
        </p:spPr>
      </p:pic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47EC0A45-43B1-4AB0-BB25-DBDB40C1B5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BC962E-B4BD-494A-B383-FB3B2DBC428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56983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タイトル 1"/>
          <p:cNvSpPr>
            <a:spLocks noGrp="1"/>
          </p:cNvSpPr>
          <p:nvPr>
            <p:ph type="title"/>
          </p:nvPr>
        </p:nvSpPr>
        <p:spPr>
          <a:xfrm>
            <a:off x="965200" y="425453"/>
            <a:ext cx="8229600" cy="86836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ja-JP" altLang="en-US" sz="4800" dirty="0">
                <a:solidFill>
                  <a:schemeClr val="tx2">
                    <a:lumMod val="75000"/>
                  </a:schemeClr>
                </a:solidFill>
              </a:rPr>
              <a:t>４．</a:t>
            </a:r>
            <a:r>
              <a:rPr lang="en-US" altLang="ja-JP" sz="4800" dirty="0">
                <a:solidFill>
                  <a:schemeClr val="tx2">
                    <a:lumMod val="75000"/>
                  </a:schemeClr>
                </a:solidFill>
              </a:rPr>
              <a:t>Tax evasion, what?</a:t>
            </a:r>
            <a:endParaRPr lang="ja-JP" altLang="en-US" sz="4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147" name="コンテンツ プレースホルダ 2"/>
          <p:cNvSpPr>
            <a:spLocks noGrp="1"/>
          </p:cNvSpPr>
          <p:nvPr>
            <p:ph idx="1"/>
          </p:nvPr>
        </p:nvSpPr>
        <p:spPr>
          <a:xfrm>
            <a:off x="1424474" y="1555303"/>
            <a:ext cx="7141028" cy="301669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  <a:defRPr/>
            </a:pPr>
            <a:r>
              <a:rPr lang="ja-JP" altLang="en-US" sz="4400" dirty="0">
                <a:solidFill>
                  <a:schemeClr val="tx2">
                    <a:lumMod val="75000"/>
                  </a:schemeClr>
                </a:solidFill>
                <a:latin typeface="+mn-ea"/>
              </a:rPr>
              <a:t>　</a:t>
            </a:r>
            <a:r>
              <a:rPr lang="en-US" altLang="ja-JP" sz="4400" dirty="0">
                <a:solidFill>
                  <a:schemeClr val="tx2">
                    <a:lumMod val="75000"/>
                  </a:schemeClr>
                </a:solidFill>
              </a:rPr>
              <a:t>Tax evasion, what?</a:t>
            </a:r>
          </a:p>
          <a:p>
            <a:pPr marL="320024" indent="-320024">
              <a:lnSpc>
                <a:spcPct val="40000"/>
              </a:lnSpc>
              <a:buNone/>
              <a:defRPr/>
            </a:pPr>
            <a:endParaRPr lang="en-US" altLang="ja-JP" sz="4400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ja-JP" altLang="en-US" sz="4400" dirty="0">
                <a:solidFill>
                  <a:schemeClr val="tx2">
                    <a:lumMod val="75000"/>
                  </a:schemeClr>
                </a:solidFill>
                <a:latin typeface="+mn-ea"/>
              </a:rPr>
              <a:t>　</a:t>
            </a:r>
            <a:r>
              <a:rPr lang="en-US" altLang="ja-JP" sz="4400" dirty="0">
                <a:solidFill>
                  <a:schemeClr val="tx2">
                    <a:lumMod val="75000"/>
                  </a:schemeClr>
                </a:solidFill>
              </a:rPr>
              <a:t>Typical methods</a:t>
            </a:r>
          </a:p>
          <a:p>
            <a:pPr marL="320024" indent="-320024">
              <a:lnSpc>
                <a:spcPct val="40000"/>
              </a:lnSpc>
              <a:buNone/>
              <a:defRPr/>
            </a:pPr>
            <a:endParaRPr lang="en-US" altLang="ja-JP" sz="4400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ja-JP" altLang="en-US" sz="4400" dirty="0">
                <a:solidFill>
                  <a:schemeClr val="tx2">
                    <a:lumMod val="75000"/>
                  </a:schemeClr>
                </a:solidFill>
                <a:latin typeface="+mn-ea"/>
              </a:rPr>
              <a:t>　</a:t>
            </a:r>
            <a:r>
              <a:rPr lang="en-US" altLang="ja-JP" sz="4400" dirty="0">
                <a:solidFill>
                  <a:schemeClr val="tx2">
                    <a:lumMod val="75000"/>
                  </a:schemeClr>
                </a:solidFill>
              </a:rPr>
              <a:t>Characteristics</a:t>
            </a:r>
            <a:endParaRPr lang="en-US" altLang="ja-JP" sz="4400" dirty="0">
              <a:solidFill>
                <a:schemeClr val="tx2">
                  <a:lumMod val="75000"/>
                </a:schemeClr>
              </a:solidFill>
              <a:latin typeface="+mn-ea"/>
            </a:endParaRPr>
          </a:p>
          <a:p>
            <a:pPr marL="320024" indent="-320024">
              <a:buNone/>
              <a:defRPr/>
            </a:pPr>
            <a:endParaRPr lang="en-US" altLang="ja-JP" sz="2000" dirty="0">
              <a:solidFill>
                <a:schemeClr val="tx2">
                  <a:lumMod val="75000"/>
                </a:schemeClr>
              </a:solidFill>
            </a:endParaRPr>
          </a:p>
          <a:p>
            <a:pPr marL="320024" indent="-320024">
              <a:buNone/>
              <a:defRPr/>
            </a:pPr>
            <a:endParaRPr lang="ja-JP" alt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4800" y="3856738"/>
            <a:ext cx="1325050" cy="2188227"/>
          </a:xfrm>
          <a:prstGeom prst="rect">
            <a:avLst/>
          </a:prstGeom>
        </p:spPr>
      </p:pic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6842ECB2-E996-41F8-B73E-8D308BB33D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BC962E-B4BD-494A-B383-FB3B2DBC428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64380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タイトル 1"/>
          <p:cNvSpPr>
            <a:spLocks noGrp="1"/>
          </p:cNvSpPr>
          <p:nvPr>
            <p:ph type="title"/>
          </p:nvPr>
        </p:nvSpPr>
        <p:spPr>
          <a:xfrm>
            <a:off x="654452" y="408459"/>
            <a:ext cx="8229600" cy="868363"/>
          </a:xfrm>
        </p:spPr>
        <p:txBody>
          <a:bodyPr>
            <a:normAutofit/>
          </a:bodyPr>
          <a:lstStyle/>
          <a:p>
            <a:pPr marL="457178" indent="-457178">
              <a:buFont typeface="Wingdings" panose="05000000000000000000" pitchFamily="2" charset="2"/>
              <a:buChar char="Ø"/>
              <a:defRPr/>
            </a:pPr>
            <a:r>
              <a:rPr lang="en-US" altLang="ja-JP" sz="4800" dirty="0">
                <a:solidFill>
                  <a:schemeClr val="tx2">
                    <a:lumMod val="75000"/>
                  </a:schemeClr>
                </a:solidFill>
              </a:rPr>
              <a:t>  Tax evasion, what?</a:t>
            </a:r>
            <a:endParaRPr lang="ja-JP" altLang="en-US" sz="4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099" name="コンテンツ プレースホルダ 2"/>
          <p:cNvSpPr>
            <a:spLocks noGrp="1"/>
          </p:cNvSpPr>
          <p:nvPr>
            <p:ph idx="1"/>
          </p:nvPr>
        </p:nvSpPr>
        <p:spPr>
          <a:xfrm>
            <a:off x="8904182" y="2683831"/>
            <a:ext cx="3077793" cy="2074781"/>
          </a:xfrm>
        </p:spPr>
        <p:txBody>
          <a:bodyPr>
            <a:normAutofit/>
          </a:bodyPr>
          <a:lstStyle/>
          <a:p>
            <a:pPr marL="320024" indent="-320024">
              <a:buNone/>
              <a:defRPr/>
            </a:pPr>
            <a:r>
              <a:rPr lang="ja-JP" altLang="en-US" u="sng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altLang="ja-JP" sz="3200" u="sng" dirty="0">
                <a:solidFill>
                  <a:schemeClr val="tx2">
                    <a:lumMod val="75000"/>
                  </a:schemeClr>
                </a:solidFill>
              </a:rPr>
              <a:t>Tax evasion : One of crucial threats to your state    </a:t>
            </a:r>
          </a:p>
        </p:txBody>
      </p:sp>
      <p:grpSp>
        <p:nvGrpSpPr>
          <p:cNvPr id="2" name="グループ化 1"/>
          <p:cNvGrpSpPr/>
          <p:nvPr/>
        </p:nvGrpSpPr>
        <p:grpSpPr>
          <a:xfrm>
            <a:off x="5252867" y="539088"/>
            <a:ext cx="3577297" cy="6062034"/>
            <a:chOff x="4769252" y="2338877"/>
            <a:chExt cx="3577297" cy="3756175"/>
          </a:xfrm>
        </p:grpSpPr>
        <p:sp>
          <p:nvSpPr>
            <p:cNvPr id="15370" name="テキスト ボックス 10"/>
            <p:cNvSpPr txBox="1">
              <a:spLocks noChangeArrowheads="1"/>
            </p:cNvSpPr>
            <p:nvPr/>
          </p:nvSpPr>
          <p:spPr bwMode="auto">
            <a:xfrm>
              <a:off x="4843284" y="3145681"/>
              <a:ext cx="2980907" cy="591187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prstDash val="sysDash"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altLang="ja-JP" sz="2800" dirty="0">
                  <a:solidFill>
                    <a:srgbClr val="44546A">
                      <a:lumMod val="50000"/>
                    </a:srgbClr>
                  </a:solidFill>
                </a:rPr>
                <a:t>Tax revenue decrease</a:t>
              </a:r>
              <a:endParaRPr lang="ja-JP" altLang="en-US" sz="2800" dirty="0">
                <a:solidFill>
                  <a:srgbClr val="44546A">
                    <a:lumMod val="50000"/>
                  </a:srgbClr>
                </a:solidFill>
              </a:endParaRPr>
            </a:p>
          </p:txBody>
        </p:sp>
        <p:sp>
          <p:nvSpPr>
            <p:cNvPr id="15371" name="テキスト ボックス 11"/>
            <p:cNvSpPr txBox="1">
              <a:spLocks noChangeArrowheads="1"/>
            </p:cNvSpPr>
            <p:nvPr/>
          </p:nvSpPr>
          <p:spPr bwMode="auto">
            <a:xfrm>
              <a:off x="4843270" y="3901483"/>
              <a:ext cx="2980921" cy="591187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prstDash val="sysDash"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altLang="ja-JP" sz="2800" dirty="0">
                  <a:solidFill>
                    <a:srgbClr val="44546A">
                      <a:lumMod val="50000"/>
                    </a:srgbClr>
                  </a:solidFill>
                </a:rPr>
                <a:t>unfairness among people</a:t>
              </a:r>
              <a:endParaRPr lang="ja-JP" altLang="en-US" sz="2800" dirty="0">
                <a:solidFill>
                  <a:srgbClr val="44546A">
                    <a:lumMod val="50000"/>
                  </a:srgbClr>
                </a:solidFill>
              </a:endParaRPr>
            </a:p>
          </p:txBody>
        </p:sp>
        <p:sp>
          <p:nvSpPr>
            <p:cNvPr id="15372" name="テキスト ボックス 12"/>
            <p:cNvSpPr txBox="1">
              <a:spLocks noChangeArrowheads="1"/>
            </p:cNvSpPr>
            <p:nvPr/>
          </p:nvSpPr>
          <p:spPr bwMode="auto">
            <a:xfrm>
              <a:off x="4835295" y="4643551"/>
              <a:ext cx="2988896" cy="591187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prstDash val="sysDash"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altLang="ja-JP" sz="2800" dirty="0">
                  <a:solidFill>
                    <a:srgbClr val="44546A">
                      <a:lumMod val="50000"/>
                    </a:srgbClr>
                  </a:solidFill>
                </a:rPr>
                <a:t>Distrust of a state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 sz="2800" dirty="0">
                <a:solidFill>
                  <a:srgbClr val="44546A">
                    <a:lumMod val="50000"/>
                  </a:srgbClr>
                </a:solidFill>
              </a:endParaRPr>
            </a:p>
          </p:txBody>
        </p:sp>
        <p:sp>
          <p:nvSpPr>
            <p:cNvPr id="14" name="右矢印 13"/>
            <p:cNvSpPr/>
            <p:nvPr/>
          </p:nvSpPr>
          <p:spPr>
            <a:xfrm>
              <a:off x="4769252" y="2338877"/>
              <a:ext cx="3577297" cy="3756175"/>
            </a:xfrm>
            <a:prstGeom prst="rightArrow">
              <a:avLst>
                <a:gd name="adj1" fmla="val 63999"/>
                <a:gd name="adj2" fmla="val 17017"/>
              </a:avLst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sz="2800">
                <a:solidFill>
                  <a:prstClr val="white"/>
                </a:solidFill>
              </a:endParaRPr>
            </a:p>
          </p:txBody>
        </p:sp>
      </p:grpSp>
      <p:sp>
        <p:nvSpPr>
          <p:cNvPr id="18" name="コンテンツ プレースホルダ 2"/>
          <p:cNvSpPr txBox="1">
            <a:spLocks/>
          </p:cNvSpPr>
          <p:nvPr/>
        </p:nvSpPr>
        <p:spPr bwMode="auto">
          <a:xfrm>
            <a:off x="386713" y="1974693"/>
            <a:ext cx="4866154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Autofit/>
          </a:bodyPr>
          <a:lstStyle/>
          <a:p>
            <a:pPr marL="320024" indent="-320024">
              <a:lnSpc>
                <a:spcPct val="50000"/>
              </a:lnSpc>
              <a:spcBef>
                <a:spcPts val="700"/>
              </a:spcBef>
              <a:buClr>
                <a:srgbClr val="ED7D31"/>
              </a:buClr>
              <a:buSzPct val="60000"/>
              <a:defRPr/>
            </a:pPr>
            <a:endParaRPr lang="en-US" altLang="ja-JP" sz="2800" u="sng" dirty="0">
              <a:solidFill>
                <a:srgbClr val="44546A">
                  <a:lumMod val="75000"/>
                </a:srgbClr>
              </a:solidFill>
            </a:endParaRPr>
          </a:p>
          <a:p>
            <a:pPr marL="320024" indent="-320024">
              <a:lnSpc>
                <a:spcPct val="200000"/>
              </a:lnSpc>
              <a:spcBef>
                <a:spcPts val="700"/>
              </a:spcBef>
              <a:buClr>
                <a:srgbClr val="ED7D31"/>
              </a:buClr>
              <a:buSzPct val="60000"/>
              <a:defRPr/>
            </a:pPr>
            <a:r>
              <a:rPr lang="en-US" altLang="ja-JP" sz="2800" u="sng" dirty="0">
                <a:solidFill>
                  <a:srgbClr val="44546A">
                    <a:lumMod val="75000"/>
                  </a:srgbClr>
                </a:solidFill>
              </a:rPr>
              <a:t>General definition:</a:t>
            </a:r>
          </a:p>
          <a:p>
            <a:pPr marL="320024" indent="-320024">
              <a:lnSpc>
                <a:spcPct val="150000"/>
              </a:lnSpc>
              <a:spcBef>
                <a:spcPts val="700"/>
              </a:spcBef>
              <a:buClr>
                <a:srgbClr val="ED7D31"/>
              </a:buClr>
              <a:buSzPct val="60000"/>
              <a:defRPr/>
            </a:pPr>
            <a:r>
              <a:rPr lang="en-US" altLang="ja-JP" sz="2800" dirty="0">
                <a:solidFill>
                  <a:srgbClr val="44546A">
                    <a:lumMod val="75000"/>
                  </a:srgbClr>
                </a:solidFill>
              </a:rPr>
              <a:t> Illegal action where a taxpayer intentionally reduces his/her/its tax liability with tricks  </a:t>
            </a: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1AF688E7-F3A9-4B85-9FD4-81F014DDB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BC962E-B4BD-494A-B383-FB3B2DBC428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16807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タイトル 1"/>
          <p:cNvSpPr>
            <a:spLocks noGrp="1"/>
          </p:cNvSpPr>
          <p:nvPr>
            <p:ph type="title"/>
          </p:nvPr>
        </p:nvSpPr>
        <p:spPr>
          <a:xfrm>
            <a:off x="1028700" y="417513"/>
            <a:ext cx="8229600" cy="868363"/>
          </a:xfrm>
        </p:spPr>
        <p:txBody>
          <a:bodyPr>
            <a:normAutofit/>
          </a:bodyPr>
          <a:lstStyle/>
          <a:p>
            <a:pPr marL="457178" indent="-457178">
              <a:buFont typeface="Wingdings" panose="05000000000000000000" pitchFamily="2" charset="2"/>
              <a:buChar char="Ø"/>
              <a:defRPr/>
            </a:pPr>
            <a:r>
              <a:rPr lang="en-US" altLang="ja-JP" sz="4800" dirty="0">
                <a:solidFill>
                  <a:schemeClr val="tx2">
                    <a:lumMod val="75000"/>
                  </a:schemeClr>
                </a:solidFill>
              </a:rPr>
              <a:t> Typical methods  </a:t>
            </a:r>
            <a:endParaRPr lang="ja-JP" altLang="en-US" sz="4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099" name="コンテンツ プレースホルダ 2"/>
          <p:cNvSpPr>
            <a:spLocks noGrp="1"/>
          </p:cNvSpPr>
          <p:nvPr>
            <p:ph idx="1"/>
          </p:nvPr>
        </p:nvSpPr>
        <p:spPr>
          <a:xfrm>
            <a:off x="1569231" y="1153498"/>
            <a:ext cx="9272941" cy="5359269"/>
          </a:xfrm>
        </p:spPr>
        <p:txBody>
          <a:bodyPr>
            <a:normAutofit lnSpcReduction="10000"/>
          </a:bodyPr>
          <a:lstStyle/>
          <a:p>
            <a:pPr marL="320024" indent="-320024">
              <a:buNone/>
              <a:defRPr/>
            </a:pPr>
            <a:r>
              <a:rPr lang="en-US" altLang="ja-JP" dirty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en-US" altLang="ja-JP" sz="3200" dirty="0">
                <a:solidFill>
                  <a:schemeClr val="tx2">
                    <a:lumMod val="75000"/>
                  </a:schemeClr>
                </a:solidFill>
              </a:rPr>
              <a:t>  Tax return based on fabricated accounting</a:t>
            </a:r>
          </a:p>
          <a:p>
            <a:pPr marL="320024" indent="-320024">
              <a:lnSpc>
                <a:spcPct val="50000"/>
              </a:lnSpc>
              <a:buNone/>
              <a:defRPr/>
            </a:pPr>
            <a:endParaRPr lang="en-US" altLang="ja-JP" sz="3200" dirty="0">
              <a:solidFill>
                <a:schemeClr val="tx2">
                  <a:lumMod val="75000"/>
                </a:schemeClr>
              </a:solidFill>
            </a:endParaRPr>
          </a:p>
          <a:p>
            <a:pPr marL="640048" lvl="1" indent="-274306">
              <a:buFont typeface="Calibri" pitchFamily="34" charset="0"/>
              <a:buChar char="–"/>
              <a:defRPr/>
            </a:pPr>
            <a:r>
              <a:rPr lang="en-US" altLang="ja-JP" sz="3200" dirty="0">
                <a:solidFill>
                  <a:schemeClr val="tx2">
                    <a:lumMod val="75000"/>
                  </a:schemeClr>
                </a:solidFill>
              </a:rPr>
              <a:t>Intentionally underreporting sales or other profits when filing</a:t>
            </a:r>
          </a:p>
          <a:p>
            <a:pPr marL="640048" lvl="1" indent="-274306">
              <a:buFont typeface="Calibri" pitchFamily="34" charset="0"/>
              <a:buChar char="–"/>
              <a:defRPr/>
            </a:pPr>
            <a:r>
              <a:rPr lang="en-US" altLang="ja-JP" sz="3200" dirty="0">
                <a:solidFill>
                  <a:schemeClr val="tx2">
                    <a:lumMod val="75000"/>
                  </a:schemeClr>
                </a:solidFill>
              </a:rPr>
              <a:t>Intentionally exaggerating expenses when filing</a:t>
            </a:r>
          </a:p>
          <a:p>
            <a:pPr marL="640048" lvl="1" indent="-274306">
              <a:buFont typeface="Calibri" pitchFamily="34" charset="0"/>
              <a:buChar char="–"/>
              <a:defRPr/>
            </a:pPr>
            <a:r>
              <a:rPr lang="en-US" altLang="ja-JP" sz="3200" dirty="0">
                <a:solidFill>
                  <a:schemeClr val="tx2">
                    <a:lumMod val="75000"/>
                  </a:schemeClr>
                </a:solidFill>
              </a:rPr>
              <a:t>Claiming substantial deductions to which he/she/it not entitled</a:t>
            </a:r>
          </a:p>
          <a:p>
            <a:pPr marL="640048" lvl="1" indent="-274306">
              <a:buNone/>
              <a:defRPr/>
            </a:pPr>
            <a:r>
              <a:rPr lang="en-US" altLang="ja-JP" sz="3200" dirty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 marL="640048" lvl="1" indent="-274306">
              <a:buNone/>
              <a:defRPr/>
            </a:pPr>
            <a:endParaRPr lang="en-US" altLang="ja-JP" sz="3200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en-US" altLang="ja-JP" sz="3200" dirty="0">
                <a:solidFill>
                  <a:schemeClr val="tx2">
                    <a:lumMod val="75000"/>
                  </a:schemeClr>
                </a:solidFill>
              </a:rPr>
              <a:t>  Intentional no tax-return-filing</a:t>
            </a:r>
          </a:p>
          <a:p>
            <a:pPr marL="320024" indent="-320024">
              <a:buNone/>
              <a:defRPr/>
            </a:pPr>
            <a:endParaRPr lang="ja-JP" altLang="en-US" dirty="0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2417" y="4634432"/>
            <a:ext cx="2050286" cy="1673061"/>
          </a:xfrm>
          <a:prstGeom prst="rect">
            <a:avLst/>
          </a:prstGeom>
          <a:ln w="6350">
            <a:noFill/>
          </a:ln>
        </p:spPr>
      </p:pic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F90FEB4B-3A29-4D1B-95CE-A72BED7A6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BC962E-B4BD-494A-B383-FB3B2DBC428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54892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1256</Words>
  <Application>Microsoft Office PowerPoint</Application>
  <PresentationFormat>ワイド画面</PresentationFormat>
  <Paragraphs>329</Paragraphs>
  <Slides>19</Slides>
  <Notes>19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19</vt:i4>
      </vt:variant>
    </vt:vector>
  </HeadingPairs>
  <TitlesOfParts>
    <vt:vector size="30" baseType="lpstr">
      <vt:lpstr>ＭＳ Ｐゴシック</vt:lpstr>
      <vt:lpstr>ＭＳ Ｐ明朝</vt:lpstr>
      <vt:lpstr>ＭＳ 明朝</vt:lpstr>
      <vt:lpstr>Arial</vt:lpstr>
      <vt:lpstr>Calibri</vt:lpstr>
      <vt:lpstr>Calibri Light</vt:lpstr>
      <vt:lpstr>Times New Roman</vt:lpstr>
      <vt:lpstr>Wingdings</vt:lpstr>
      <vt:lpstr>Wingdings 2</vt:lpstr>
      <vt:lpstr>Office Theme</vt:lpstr>
      <vt:lpstr>Worksheet</vt:lpstr>
      <vt:lpstr>PowerPoint プレゼンテーション</vt:lpstr>
      <vt:lpstr>Tax evasion control </vt:lpstr>
      <vt:lpstr>PowerPoint プレゼンテーション</vt:lpstr>
      <vt:lpstr>１．Type of tax criminal &amp; Punishments in Japan</vt:lpstr>
      <vt:lpstr>２．Relation between Tax examination and Tax criminal investigation</vt:lpstr>
      <vt:lpstr>３．Why are we involved with tax evasion investigation?  </vt:lpstr>
      <vt:lpstr>４．Tax evasion, what?</vt:lpstr>
      <vt:lpstr>  Tax evasion, what?</vt:lpstr>
      <vt:lpstr> Typical methods  </vt:lpstr>
      <vt:lpstr>Characteristic </vt:lpstr>
      <vt:lpstr>５．Proof of tax evasion</vt:lpstr>
      <vt:lpstr>Proof burden </vt:lpstr>
      <vt:lpstr>Structural elements of the crime</vt:lpstr>
      <vt:lpstr>Typical defense by tax evaders</vt:lpstr>
      <vt:lpstr>Collect evidences</vt:lpstr>
      <vt:lpstr>Approach</vt:lpstr>
      <vt:lpstr>６．Status of tax evasion control in Japan</vt:lpstr>
      <vt:lpstr>６．Status of tax evasion control in Japan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2024-10-25T05:40:58Z</dcterms:created>
  <dcterms:modified xsi:type="dcterms:W3CDTF">2024-10-25T05:41:21Z</dcterms:modified>
</cp:coreProperties>
</file>