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09" r:id="rId1"/>
  </p:sldMasterIdLst>
  <p:notesMasterIdLst>
    <p:notesMasterId r:id="rId42"/>
  </p:notesMasterIdLst>
  <p:handoutMasterIdLst>
    <p:handoutMasterId r:id="rId43"/>
  </p:handoutMasterIdLst>
  <p:sldIdLst>
    <p:sldId id="327" r:id="rId2"/>
    <p:sldId id="326" r:id="rId3"/>
    <p:sldId id="365" r:id="rId4"/>
    <p:sldId id="309" r:id="rId5"/>
    <p:sldId id="329" r:id="rId6"/>
    <p:sldId id="330" r:id="rId7"/>
    <p:sldId id="337" r:id="rId8"/>
    <p:sldId id="338" r:id="rId9"/>
    <p:sldId id="339" r:id="rId10"/>
    <p:sldId id="340" r:id="rId11"/>
    <p:sldId id="341" r:id="rId12"/>
    <p:sldId id="342" r:id="rId13"/>
    <p:sldId id="361" r:id="rId14"/>
    <p:sldId id="350" r:id="rId15"/>
    <p:sldId id="331" r:id="rId16"/>
    <p:sldId id="343" r:id="rId17"/>
    <p:sldId id="344" r:id="rId18"/>
    <p:sldId id="345" r:id="rId19"/>
    <p:sldId id="346" r:id="rId20"/>
    <p:sldId id="347" r:id="rId21"/>
    <p:sldId id="348" r:id="rId22"/>
    <p:sldId id="332" r:id="rId23"/>
    <p:sldId id="355" r:id="rId24"/>
    <p:sldId id="349" r:id="rId25"/>
    <p:sldId id="362" r:id="rId26"/>
    <p:sldId id="351" r:id="rId27"/>
    <p:sldId id="352" r:id="rId28"/>
    <p:sldId id="353" r:id="rId29"/>
    <p:sldId id="354" r:id="rId30"/>
    <p:sldId id="358" r:id="rId31"/>
    <p:sldId id="334" r:id="rId32"/>
    <p:sldId id="363" r:id="rId33"/>
    <p:sldId id="356" r:id="rId34"/>
    <p:sldId id="359" r:id="rId35"/>
    <p:sldId id="333" r:id="rId36"/>
    <p:sldId id="360" r:id="rId37"/>
    <p:sldId id="364" r:id="rId38"/>
    <p:sldId id="357" r:id="rId39"/>
    <p:sldId id="328" r:id="rId40"/>
    <p:sldId id="324"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327"/>
            <p14:sldId id="326"/>
            <p14:sldId id="365"/>
            <p14:sldId id="309"/>
            <p14:sldId id="329"/>
            <p14:sldId id="330"/>
            <p14:sldId id="337"/>
            <p14:sldId id="338"/>
            <p14:sldId id="339"/>
            <p14:sldId id="340"/>
            <p14:sldId id="341"/>
            <p14:sldId id="342"/>
            <p14:sldId id="361"/>
            <p14:sldId id="350"/>
            <p14:sldId id="331"/>
            <p14:sldId id="343"/>
            <p14:sldId id="344"/>
            <p14:sldId id="345"/>
            <p14:sldId id="346"/>
            <p14:sldId id="347"/>
            <p14:sldId id="348"/>
            <p14:sldId id="332"/>
            <p14:sldId id="355"/>
            <p14:sldId id="349"/>
            <p14:sldId id="362"/>
            <p14:sldId id="351"/>
            <p14:sldId id="352"/>
            <p14:sldId id="353"/>
            <p14:sldId id="354"/>
            <p14:sldId id="358"/>
            <p14:sldId id="334"/>
            <p14:sldId id="363"/>
            <p14:sldId id="356"/>
            <p14:sldId id="359"/>
            <p14:sldId id="333"/>
            <p14:sldId id="360"/>
            <p14:sldId id="364"/>
            <p14:sldId id="357"/>
            <p14:sldId id="328"/>
            <p14:sldId id="32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BAC81B-D99B-416A-B988-D4FD43C4A964}" v="1" dt="2022-05-19T09:08:26.9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0586" autoAdjust="0"/>
  </p:normalViewPr>
  <p:slideViewPr>
    <p:cSldViewPr>
      <p:cViewPr varScale="1">
        <p:scale>
          <a:sx n="98" d="100"/>
          <a:sy n="98" d="100"/>
        </p:scale>
        <p:origin x="992" y="52"/>
      </p:cViewPr>
      <p:guideLst>
        <p:guide orient="horz" pos="2160"/>
        <p:guide pos="2880"/>
      </p:guideLst>
    </p:cSldViewPr>
  </p:slideViewPr>
  <p:outlineViewPr>
    <p:cViewPr>
      <p:scale>
        <a:sx n="33" d="100"/>
        <a:sy n="33" d="100"/>
      </p:scale>
      <p:origin x="0" y="522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F69FE9E-B981-4BDD-9D99-68C4A203C94A}" type="datetimeFigureOut">
              <a:rPr lang="en-US" smtClean="0"/>
              <a:t>5/19/2022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45FB0D3-4E91-428C-A0AB-256DFDD3C6AB}" type="slidenum">
              <a:rPr lang="en-US" smtClean="0"/>
              <a:t>‹#›</a:t>
            </a:fld>
            <a:endParaRPr lang="en-US"/>
          </a:p>
        </p:txBody>
      </p:sp>
    </p:spTree>
    <p:extLst>
      <p:ext uri="{BB962C8B-B14F-4D97-AF65-F5344CB8AC3E}">
        <p14:creationId xmlns:p14="http://schemas.microsoft.com/office/powerpoint/2010/main" val="33998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F830A1-3891-4B82-A120-081866556DA0}" type="datetimeFigureOut">
              <a:rPr lang="en-US" smtClean="0"/>
              <a:pPr/>
              <a:t>5/19/2022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802485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A0249AE-3DD0-4F27-9810-6759E740EBA5}" type="datetime1">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2" name="Rectangle 11"/>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Tree>
    <p:extLst>
      <p:ext uri="{BB962C8B-B14F-4D97-AF65-F5344CB8AC3E}">
        <p14:creationId xmlns:p14="http://schemas.microsoft.com/office/powerpoint/2010/main" val="404269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anim calcmode="lin" valueType="num">
                                      <p:cBhvr>
                                        <p:cTn id="16" dur="500" fill="hold"/>
                                        <p:tgtEl>
                                          <p:spTgt spid="11"/>
                                        </p:tgtEl>
                                        <p:attrNameLst>
                                          <p:attrName>ppt_x</p:attrName>
                                        </p:attrNameLst>
                                      </p:cBhvr>
                                      <p:tavLst>
                                        <p:tav tm="0">
                                          <p:val>
                                            <p:strVal val="#ppt_x"/>
                                          </p:val>
                                        </p:tav>
                                        <p:tav tm="100000">
                                          <p:val>
                                            <p:strVal val="#ppt_x"/>
                                          </p:val>
                                        </p:tav>
                                      </p:tavLst>
                                    </p:anim>
                                    <p:anim calcmode="lin" valueType="num">
                                      <p:cBhvr>
                                        <p:cTn id="17" dur="500" fill="hold"/>
                                        <p:tgtEl>
                                          <p:spTgt spid="11"/>
                                        </p:tgtEl>
                                        <p:attrNameLst>
                                          <p:attrName>ppt_y</p:attrName>
                                        </p:attrNameLst>
                                      </p:cBhvr>
                                      <p:tavLst>
                                        <p:tav tm="0">
                                          <p:val>
                                            <p:strVal val="#ppt_y+.1"/>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0-#ppt_w/2"/>
                                          </p:val>
                                        </p:tav>
                                        <p:tav tm="100000">
                                          <p:val>
                                            <p:strVal val="#ppt_x"/>
                                          </p:val>
                                        </p:tav>
                                      </p:tavLst>
                                    </p:anim>
                                    <p:anim calcmode="lin" valueType="num">
                                      <p:cBhvr additive="base">
                                        <p:cTn id="21" dur="500" fill="hold"/>
                                        <p:tgtEl>
                                          <p:spTgt spid="9"/>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1+#ppt_w/2"/>
                                          </p:val>
                                        </p:tav>
                                        <p:tav tm="100000">
                                          <p:val>
                                            <p:strVal val="#ppt_x"/>
                                          </p:val>
                                        </p:tav>
                                      </p:tavLst>
                                    </p:anim>
                                    <p:anim calcmode="lin" valueType="num">
                                      <p:cBhvr additive="base">
                                        <p:cTn id="25" dur="500" fill="hold"/>
                                        <p:tgtEl>
                                          <p:spTgt spid="10"/>
                                        </p:tgtEl>
                                        <p:attrNameLst>
                                          <p:attrName>ppt_y</p:attrName>
                                        </p:attrNameLst>
                                      </p:cBhvr>
                                      <p:tavLst>
                                        <p:tav tm="0">
                                          <p:val>
                                            <p:strVal val="#ppt_y"/>
                                          </p:val>
                                        </p:tav>
                                        <p:tav tm="100000">
                                          <p:val>
                                            <p:strVal val="#ppt_y"/>
                                          </p:val>
                                        </p:tav>
                                      </p:tavLst>
                                    </p:anim>
                                  </p:childTnLst>
                                </p:cTn>
                              </p:par>
                              <p:par>
                                <p:cTn id="26" presetID="10" presetClass="entr" presetSubtype="0" fill="hold" grpId="0" nodeType="withEffect">
                                  <p:stCondLst>
                                    <p:cond delay="50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E447F2-8672-4C43-9BD7-3EF3D6EEDA57}" type="datetime1">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312502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3827C-9A76-4FD5-948F-298EDD36E9B6}" type="datetime1">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3758707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05022F4F-48DC-4B2B-B957-9381FCADD16E}" type="datetime1">
              <a:rPr lang="en-US" smtClean="0"/>
              <a:t>5/19/2022</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a:t>Click to edit Master subtitle style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ED1E19-C1F5-4ACC-BC31-292F41FBEA5D}" type="datetime1">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a:t>    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0811E582-ADE7-4B06-9A31-9749CDF4E21D}" type="datetime1">
              <a:rPr lang="en-US" smtClean="0"/>
              <a:t>5/19/2022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19C3B6-47D0-456D-B4ED-FEEA74378281}" type="datetime1">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pic>
        <p:nvPicPr>
          <p:cNvPr id="7" name="Picture 6"/>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extLst>
      <p:ext uri="{BB962C8B-B14F-4D97-AF65-F5344CB8AC3E}">
        <p14:creationId xmlns:p14="http://schemas.microsoft.com/office/powerpoint/2010/main" val="92795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E0BA82-7633-4274-AFD5-74D299EF377B}" type="datetime1">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46323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E69EE7-BBC1-4A6F-9561-B70A6DCBE604}" type="datetime1">
              <a:rPr lang="en-US" smtClean="0"/>
              <a:t>5/19/2022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214090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FBB0462-5D79-4105-A650-DB4317A1E709}" type="datetime1">
              <a:rPr lang="en-US" smtClean="0"/>
              <a:t>5/19/2022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263756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5D2EFB-5DD8-48AF-BCDF-21EF07A3C489}" type="datetime1">
              <a:rPr lang="en-US" smtClean="0"/>
              <a:t>5/19/2022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2" cstate="print"/>
          <a:stretch>
            <a:fillRect/>
          </a:stretch>
        </p:blipFill>
        <p:spPr>
          <a:xfrm>
            <a:off x="0" y="762000"/>
            <a:ext cx="2445488" cy="2286000"/>
          </a:xfrm>
          <a:prstGeom prst="rect">
            <a:avLst/>
          </a:prstGeom>
        </p:spPr>
      </p:pic>
    </p:spTree>
    <p:extLst>
      <p:ext uri="{BB962C8B-B14F-4D97-AF65-F5344CB8AC3E}">
        <p14:creationId xmlns:p14="http://schemas.microsoft.com/office/powerpoint/2010/main" val="352855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DC134-E190-4C83-B214-A3F70353B4E9}" type="datetime1">
              <a:rPr lang="en-US" smtClean="0"/>
              <a:t>5/19/2022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extLst>
      <p:ext uri="{BB962C8B-B14F-4D97-AF65-F5344CB8AC3E}">
        <p14:creationId xmlns:p14="http://schemas.microsoft.com/office/powerpoint/2010/main" val="334657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3E0377-AE42-4D39-A90E-0E905B6B5AA8}" type="datetime1">
              <a:rPr lang="en-US" smtClean="0"/>
              <a:t>5/19/2022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1632631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4DE564-6843-4790-BFC9-B9889E1566F3}" type="datetime1">
              <a:rPr lang="en-US" smtClean="0"/>
              <a:t>5/19/2022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Tree>
    <p:extLst>
      <p:ext uri="{BB962C8B-B14F-4D97-AF65-F5344CB8AC3E}">
        <p14:creationId xmlns:p14="http://schemas.microsoft.com/office/powerpoint/2010/main" val="285258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BA0DB2-C330-4F7A-A924-07CDDE741048}" type="datetime1">
              <a:rPr lang="en-US" smtClean="0"/>
              <a:t>5/19/2022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31539296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649" r:id="rId12"/>
    <p:sldLayoutId id="2147483658" r:id="rId13"/>
    <p:sldLayoutId id="2147483663"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xkCiz2sHWls&amp;t=3s" TargetMode="Externa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m6WoZZxOKp0" TargetMode="Externa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9.tiff"/><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hyperlink" Target="https://youtu.be/0IjtZ9Q_CZg" TargetMode="Externa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3" Type="http://schemas.openxmlformats.org/officeDocument/2006/relationships/hyperlink" Target="mailto:Anthony.Cook@ci.irs.gov" TargetMode="External"/><Relationship Id="rId2" Type="http://schemas.openxmlformats.org/officeDocument/2006/relationships/image" Target="../media/image10.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A5yeNT3jACg" TargetMode="Externa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24000" y="3006804"/>
            <a:ext cx="5410200" cy="1107996"/>
          </a:xfrm>
          <a:prstGeom prst="rect">
            <a:avLst/>
          </a:prstGeom>
        </p:spPr>
        <p:txBody>
          <a:bodyPr wrap="square">
            <a:spAutoFit/>
          </a:bodyPr>
          <a:lstStyle/>
          <a:p>
            <a:pPr algn="ctr"/>
            <a:r>
              <a:rPr lang="en-US" sz="6600" dirty="0">
                <a:solidFill>
                  <a:schemeClr val="tx2"/>
                </a:solidFill>
              </a:rPr>
              <a:t>KNOCK  </a:t>
            </a:r>
            <a:r>
              <a:rPr lang="en-US" sz="6600" dirty="0" err="1">
                <a:solidFill>
                  <a:schemeClr val="tx2"/>
                </a:solidFill>
              </a:rPr>
              <a:t>KNOCK</a:t>
            </a:r>
            <a:endParaRPr lang="en-US" sz="6600" dirty="0">
              <a:solidFill>
                <a:schemeClr val="tx2"/>
              </a:solidFill>
            </a:endParaRPr>
          </a:p>
        </p:txBody>
      </p:sp>
      <p:pic>
        <p:nvPicPr>
          <p:cNvPr id="2050" name="Picture 6">
            <a:extLst>
              <a:ext uri="{FF2B5EF4-FFF2-40B4-BE49-F238E27FC236}">
                <a16:creationId xmlns:a16="http://schemas.microsoft.com/office/drawing/2014/main" id="{34A1FED4-2364-4DDE-AC5D-1AEF07E94F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30" y="838200"/>
            <a:ext cx="895394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A9086DE3-192F-49FF-ACDF-216243016F0F}"/>
              </a:ext>
            </a:extLst>
          </p:cNvPr>
          <p:cNvSpPr>
            <a:spLocks noGrp="1"/>
          </p:cNvSpPr>
          <p:nvPr>
            <p:ph type="sldNum" sz="quarter" idx="12"/>
          </p:nvPr>
        </p:nvSpPr>
        <p:spPr/>
        <p:txBody>
          <a:bodyPr/>
          <a:lstStyle/>
          <a:p>
            <a:fld id="{240D5ECE-8B49-45CD-BE81-EF81920D1969}" type="slidenum">
              <a:rPr lang="en-US" smtClean="0"/>
              <a:pPr/>
              <a:t>1</a:t>
            </a:fld>
            <a:endParaRPr lang="en-US" dirty="0"/>
          </a:p>
        </p:txBody>
      </p:sp>
    </p:spTree>
    <p:extLst>
      <p:ext uri="{BB962C8B-B14F-4D97-AF65-F5344CB8AC3E}">
        <p14:creationId xmlns:p14="http://schemas.microsoft.com/office/powerpoint/2010/main" val="4035789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Informants (or even Whistleblowers)</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Credibility and Reliability</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Can you protect the identities of the informants?  If so, how do you write that?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informant has a history of providing accurate information.</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information provided has been independently corroborated.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The information has provided satisfactory information to other officers.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Criminal history of informant.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History of reputable employment.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Established member of the community.</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happens when they aren’t these things?</a:t>
            </a:r>
          </a:p>
        </p:txBody>
      </p:sp>
      <p:sp>
        <p:nvSpPr>
          <p:cNvPr id="4" name="Slide Number Placeholder 3">
            <a:extLst>
              <a:ext uri="{FF2B5EF4-FFF2-40B4-BE49-F238E27FC236}">
                <a16:creationId xmlns:a16="http://schemas.microsoft.com/office/drawing/2014/main" id="{7D3EF8DA-F97E-4678-8FA0-C901C3855EFC}"/>
              </a:ext>
            </a:extLst>
          </p:cNvPr>
          <p:cNvSpPr>
            <a:spLocks noGrp="1"/>
          </p:cNvSpPr>
          <p:nvPr>
            <p:ph type="sldNum" sz="quarter" idx="12"/>
          </p:nvPr>
        </p:nvSpPr>
        <p:spPr/>
        <p:txBody>
          <a:bodyPr/>
          <a:lstStyle/>
          <a:p>
            <a:fld id="{240D5ECE-8B49-45CD-BE81-EF81920D1969}" type="slidenum">
              <a:rPr lang="en-US" smtClean="0"/>
              <a:pPr/>
              <a:t>10</a:t>
            </a:fld>
            <a:endParaRPr lang="en-US" dirty="0"/>
          </a:p>
        </p:txBody>
      </p:sp>
    </p:spTree>
    <p:extLst>
      <p:ext uri="{BB962C8B-B14F-4D97-AF65-F5344CB8AC3E}">
        <p14:creationId xmlns:p14="http://schemas.microsoft.com/office/powerpoint/2010/main" val="1291364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Special Circumstances and does it change anything?</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Accountant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Attorney</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Doctor</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Public Official (or what about another law enforcement officer)</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Political Candidate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Member of the Clergy</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Labor Union Official</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Member of the Media</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A charity?  A bank?  A company?</a:t>
            </a:r>
          </a:p>
        </p:txBody>
      </p:sp>
      <p:sp>
        <p:nvSpPr>
          <p:cNvPr id="4" name="Slide Number Placeholder 3">
            <a:extLst>
              <a:ext uri="{FF2B5EF4-FFF2-40B4-BE49-F238E27FC236}">
                <a16:creationId xmlns:a16="http://schemas.microsoft.com/office/drawing/2014/main" id="{619D6EE1-4D90-4CCC-8DA1-74E67858C730}"/>
              </a:ext>
            </a:extLst>
          </p:cNvPr>
          <p:cNvSpPr>
            <a:spLocks noGrp="1"/>
          </p:cNvSpPr>
          <p:nvPr>
            <p:ph type="sldNum" sz="quarter" idx="12"/>
          </p:nvPr>
        </p:nvSpPr>
        <p:spPr/>
        <p:txBody>
          <a:bodyPr/>
          <a:lstStyle/>
          <a:p>
            <a:fld id="{240D5ECE-8B49-45CD-BE81-EF81920D1969}" type="slidenum">
              <a:rPr lang="en-US" smtClean="0"/>
              <a:pPr/>
              <a:t>11</a:t>
            </a:fld>
            <a:endParaRPr lang="en-US" dirty="0"/>
          </a:p>
        </p:txBody>
      </p:sp>
    </p:spTree>
    <p:extLst>
      <p:ext uri="{BB962C8B-B14F-4D97-AF65-F5344CB8AC3E}">
        <p14:creationId xmlns:p14="http://schemas.microsoft.com/office/powerpoint/2010/main" val="1468670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2585323"/>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National Security or Border Integrity</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Exigent circumstances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Terrorism or the Financing of Terrorism</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Do subjects prepare for Search Warrants?</a:t>
            </a:r>
          </a:p>
          <a:p>
            <a:pPr marL="800100" lvl="1" indent="-342900">
              <a:buFont typeface="Wingdings" panose="05000000000000000000" pitchFamily="2" charset="2"/>
              <a:buChar char="q"/>
            </a:pPr>
            <a:r>
              <a:rPr lang="en-US" dirty="0">
                <a:hlinkClick r:id="rId2"/>
              </a:rPr>
              <a:t>Search Warrant Advice from Defense Counsel</a:t>
            </a:r>
            <a:endParaRPr lang="en-US" dirty="0">
              <a:solidFill>
                <a:srgbClr val="C00000"/>
              </a:solidFill>
            </a:endParaRPr>
          </a:p>
        </p:txBody>
      </p:sp>
      <p:sp>
        <p:nvSpPr>
          <p:cNvPr id="4" name="Slide Number Placeholder 3">
            <a:extLst>
              <a:ext uri="{FF2B5EF4-FFF2-40B4-BE49-F238E27FC236}">
                <a16:creationId xmlns:a16="http://schemas.microsoft.com/office/drawing/2014/main" id="{B10914ED-871C-4639-A167-B55708FF04E1}"/>
              </a:ext>
            </a:extLst>
          </p:cNvPr>
          <p:cNvSpPr>
            <a:spLocks noGrp="1"/>
          </p:cNvSpPr>
          <p:nvPr>
            <p:ph type="sldNum" sz="quarter" idx="12"/>
          </p:nvPr>
        </p:nvSpPr>
        <p:spPr/>
        <p:txBody>
          <a:bodyPr/>
          <a:lstStyle/>
          <a:p>
            <a:fld id="{240D5ECE-8B49-45CD-BE81-EF81920D1969}" type="slidenum">
              <a:rPr lang="en-US" smtClean="0"/>
              <a:pPr/>
              <a:t>12</a:t>
            </a:fld>
            <a:endParaRPr lang="en-US" dirty="0"/>
          </a:p>
        </p:txBody>
      </p:sp>
    </p:spTree>
    <p:extLst>
      <p:ext uri="{BB962C8B-B14F-4D97-AF65-F5344CB8AC3E}">
        <p14:creationId xmlns:p14="http://schemas.microsoft.com/office/powerpoint/2010/main" val="572836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457200" y="718125"/>
            <a:ext cx="8458200" cy="369332"/>
          </a:xfrm>
          <a:prstGeom prst="rect">
            <a:avLst/>
          </a:prstGeom>
        </p:spPr>
        <p:txBody>
          <a:bodyPr wrap="square">
            <a:spAutoFit/>
          </a:bodyPr>
          <a:lstStyle/>
          <a:p>
            <a:pPr algn="ctr"/>
            <a:r>
              <a:rPr lang="en-US" dirty="0">
                <a:solidFill>
                  <a:schemeClr val="tx2"/>
                </a:solidFill>
              </a:rPr>
              <a:t>BOB AND HIS BOATS</a:t>
            </a:r>
            <a:endParaRPr lang="en-US" dirty="0">
              <a:solidFill>
                <a:srgbClr val="C00000"/>
              </a:solidFill>
            </a:endParaRPr>
          </a:p>
        </p:txBody>
      </p:sp>
      <p:sp>
        <p:nvSpPr>
          <p:cNvPr id="5" name="Rectangle 4">
            <a:extLst>
              <a:ext uri="{FF2B5EF4-FFF2-40B4-BE49-F238E27FC236}">
                <a16:creationId xmlns:a16="http://schemas.microsoft.com/office/drawing/2014/main" id="{ECFADEB5-EECA-46A4-B551-9E776AF50E81}"/>
              </a:ext>
            </a:extLst>
          </p:cNvPr>
          <p:cNvSpPr/>
          <p:nvPr/>
        </p:nvSpPr>
        <p:spPr>
          <a:xfrm>
            <a:off x="457200" y="1099066"/>
            <a:ext cx="4572000" cy="5355312"/>
          </a:xfrm>
          <a:prstGeom prst="rect">
            <a:avLst/>
          </a:prstGeom>
        </p:spPr>
        <p:txBody>
          <a:bodyPr>
            <a:spAutoFit/>
          </a:bodyPr>
          <a:lstStyle/>
          <a:p>
            <a:pPr marL="342900" indent="-342900">
              <a:buFont typeface="Wingdings" panose="05000000000000000000" pitchFamily="2" charset="2"/>
              <a:buChar char="q"/>
            </a:pPr>
            <a:r>
              <a:rPr lang="en-US" dirty="0">
                <a:solidFill>
                  <a:schemeClr val="tx2"/>
                </a:solidFill>
              </a:rPr>
              <a:t>FBI INTELLIGENCE BRIEFING</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Latin America</a:t>
            </a:r>
          </a:p>
          <a:p>
            <a:pPr marL="800100" lvl="1" indent="-342900">
              <a:buFont typeface="Wingdings" panose="05000000000000000000" pitchFamily="2" charset="2"/>
              <a:buChar char="q"/>
            </a:pPr>
            <a:r>
              <a:rPr lang="en-US" dirty="0">
                <a:solidFill>
                  <a:srgbClr val="C00000"/>
                </a:solidFill>
              </a:rPr>
              <a:t>Panama</a:t>
            </a:r>
          </a:p>
          <a:p>
            <a:pPr marL="800100" lvl="1" indent="-342900">
              <a:buFont typeface="Wingdings" panose="05000000000000000000" pitchFamily="2" charset="2"/>
              <a:buChar char="q"/>
            </a:pPr>
            <a:r>
              <a:rPr lang="en-US" dirty="0">
                <a:solidFill>
                  <a:srgbClr val="C00000"/>
                </a:solidFill>
              </a:rPr>
              <a:t>Switzerland</a:t>
            </a:r>
          </a:p>
          <a:p>
            <a:pPr marL="800100" lvl="1" indent="-342900">
              <a:buFont typeface="Wingdings" panose="05000000000000000000" pitchFamily="2" charset="2"/>
              <a:buChar char="q"/>
            </a:pPr>
            <a:r>
              <a:rPr lang="en-US" dirty="0">
                <a:solidFill>
                  <a:srgbClr val="C00000"/>
                </a:solidFill>
              </a:rPr>
              <a:t>UAE</a:t>
            </a:r>
          </a:p>
          <a:p>
            <a:pPr marL="800100" lvl="1" indent="-342900">
              <a:buFont typeface="Wingdings" panose="05000000000000000000" pitchFamily="2" charset="2"/>
              <a:buChar char="q"/>
            </a:pPr>
            <a:r>
              <a:rPr lang="en-US" dirty="0">
                <a:solidFill>
                  <a:srgbClr val="C00000"/>
                </a:solidFill>
              </a:rPr>
              <a:t>Hong Kong</a:t>
            </a:r>
          </a:p>
          <a:p>
            <a:pPr marL="800100" lvl="1" indent="-342900">
              <a:buFont typeface="Wingdings" panose="05000000000000000000" pitchFamily="2" charset="2"/>
              <a:buChar char="q"/>
            </a:pPr>
            <a:r>
              <a:rPr lang="en-US" dirty="0">
                <a:solidFill>
                  <a:schemeClr val="tx2"/>
                </a:solidFill>
              </a:rPr>
              <a:t>British Virgin Islands</a:t>
            </a:r>
          </a:p>
          <a:p>
            <a:pPr marL="800100" lvl="1" indent="-342900">
              <a:buFont typeface="Wingdings" panose="05000000000000000000" pitchFamily="2" charset="2"/>
              <a:buChar char="q"/>
            </a:pPr>
            <a:r>
              <a:rPr lang="en-US" dirty="0">
                <a:solidFill>
                  <a:schemeClr val="tx2"/>
                </a:solidFill>
              </a:rPr>
              <a:t>Delaware</a:t>
            </a:r>
          </a:p>
          <a:p>
            <a:pPr marL="800100" lvl="1" indent="-342900">
              <a:buFont typeface="Wingdings" panose="05000000000000000000" pitchFamily="2" charset="2"/>
              <a:buChar char="q"/>
            </a:pPr>
            <a:r>
              <a:rPr lang="en-US" dirty="0">
                <a:solidFill>
                  <a:schemeClr val="tx2"/>
                </a:solidFill>
              </a:rPr>
              <a:t>Asia and the Middle East</a:t>
            </a:r>
          </a:p>
          <a:p>
            <a:pPr marL="800100" lvl="1" indent="-342900">
              <a:buFont typeface="Wingdings" panose="05000000000000000000" pitchFamily="2" charset="2"/>
              <a:buChar char="q"/>
            </a:pPr>
            <a:r>
              <a:rPr lang="en-US" dirty="0">
                <a:solidFill>
                  <a:schemeClr val="tx2"/>
                </a:solidFill>
              </a:rPr>
              <a:t>Gibraltar</a:t>
            </a:r>
          </a:p>
          <a:p>
            <a:pPr marL="800100" lvl="1" indent="-342900">
              <a:buFont typeface="Wingdings" panose="05000000000000000000" pitchFamily="2" charset="2"/>
              <a:buChar char="q"/>
            </a:pPr>
            <a:r>
              <a:rPr lang="en-US" dirty="0">
                <a:solidFill>
                  <a:srgbClr val="00B050"/>
                </a:solidFill>
              </a:rPr>
              <a:t>Singapore</a:t>
            </a:r>
          </a:p>
          <a:p>
            <a:pPr marL="800100" lvl="1" indent="-342900">
              <a:buFont typeface="Wingdings" panose="05000000000000000000" pitchFamily="2" charset="2"/>
              <a:buChar char="q"/>
            </a:pPr>
            <a:r>
              <a:rPr lang="en-US" dirty="0">
                <a:solidFill>
                  <a:srgbClr val="00B050"/>
                </a:solidFill>
              </a:rPr>
              <a:t>Moscow</a:t>
            </a:r>
          </a:p>
          <a:p>
            <a:pPr marL="800100" lvl="1" indent="-342900">
              <a:buFont typeface="Wingdings" panose="05000000000000000000" pitchFamily="2" charset="2"/>
              <a:buChar char="q"/>
            </a:pPr>
            <a:r>
              <a:rPr lang="en-US" dirty="0">
                <a:solidFill>
                  <a:srgbClr val="00B050"/>
                </a:solidFill>
              </a:rPr>
              <a:t>Paris</a:t>
            </a:r>
          </a:p>
          <a:p>
            <a:pPr marL="800100" lvl="1" indent="-342900">
              <a:buFont typeface="Wingdings" panose="05000000000000000000" pitchFamily="2" charset="2"/>
              <a:buChar char="q"/>
            </a:pPr>
            <a:r>
              <a:rPr lang="en-US" dirty="0">
                <a:solidFill>
                  <a:srgbClr val="00B050"/>
                </a:solidFill>
              </a:rPr>
              <a:t>Afghanistan</a:t>
            </a:r>
          </a:p>
          <a:p>
            <a:pPr marL="800100" lvl="1" indent="-342900">
              <a:buFont typeface="Wingdings" panose="05000000000000000000" pitchFamily="2" charset="2"/>
              <a:buChar char="q"/>
            </a:pPr>
            <a:r>
              <a:rPr lang="en-US" b="1" dirty="0">
                <a:solidFill>
                  <a:schemeClr val="accent6"/>
                </a:solidFill>
              </a:rPr>
              <a:t>Iran</a:t>
            </a:r>
          </a:p>
          <a:p>
            <a:pPr marL="800100" lvl="1" indent="-342900">
              <a:buFont typeface="Wingdings" panose="05000000000000000000" pitchFamily="2" charset="2"/>
              <a:buChar char="q"/>
            </a:pPr>
            <a:r>
              <a:rPr lang="en-US" b="1" dirty="0">
                <a:solidFill>
                  <a:schemeClr val="accent6"/>
                </a:solidFill>
              </a:rPr>
              <a:t>Russia</a:t>
            </a:r>
          </a:p>
          <a:p>
            <a:pPr marL="800100" lvl="1" indent="-342900">
              <a:buFont typeface="Wingdings" panose="05000000000000000000" pitchFamily="2" charset="2"/>
              <a:buChar char="q"/>
            </a:pPr>
            <a:r>
              <a:rPr lang="en-US" b="1" dirty="0">
                <a:solidFill>
                  <a:schemeClr val="accent6"/>
                </a:solidFill>
              </a:rPr>
              <a:t>Honduras</a:t>
            </a:r>
          </a:p>
          <a:p>
            <a:pPr marL="800100" lvl="1" indent="-342900">
              <a:buFont typeface="Wingdings" panose="05000000000000000000" pitchFamily="2" charset="2"/>
              <a:buChar char="q"/>
            </a:pPr>
            <a:r>
              <a:rPr lang="en-US" b="1" dirty="0">
                <a:solidFill>
                  <a:schemeClr val="accent6"/>
                </a:solidFill>
              </a:rPr>
              <a:t>Nicaragua</a:t>
            </a:r>
          </a:p>
        </p:txBody>
      </p:sp>
      <p:sp>
        <p:nvSpPr>
          <p:cNvPr id="2" name="Slide Number Placeholder 1">
            <a:extLst>
              <a:ext uri="{FF2B5EF4-FFF2-40B4-BE49-F238E27FC236}">
                <a16:creationId xmlns:a16="http://schemas.microsoft.com/office/drawing/2014/main" id="{48A19E2F-7FB2-4F38-81C1-E9683B99C109}"/>
              </a:ext>
            </a:extLst>
          </p:cNvPr>
          <p:cNvSpPr>
            <a:spLocks noGrp="1"/>
          </p:cNvSpPr>
          <p:nvPr>
            <p:ph type="sldNum" sz="quarter" idx="12"/>
          </p:nvPr>
        </p:nvSpPr>
        <p:spPr/>
        <p:txBody>
          <a:bodyPr/>
          <a:lstStyle/>
          <a:p>
            <a:fld id="{240D5ECE-8B49-45CD-BE81-EF81920D1969}" type="slidenum">
              <a:rPr lang="en-US" smtClean="0"/>
              <a:pPr/>
              <a:t>13</a:t>
            </a:fld>
            <a:endParaRPr lang="en-US" dirty="0"/>
          </a:p>
        </p:txBody>
      </p:sp>
    </p:spTree>
    <p:extLst>
      <p:ext uri="{BB962C8B-B14F-4D97-AF65-F5344CB8AC3E}">
        <p14:creationId xmlns:p14="http://schemas.microsoft.com/office/powerpoint/2010/main" val="1836601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872698"/>
            <a:ext cx="8610600" cy="923330"/>
          </a:xfrm>
          <a:prstGeom prst="rect">
            <a:avLst/>
          </a:prstGeom>
        </p:spPr>
        <p:txBody>
          <a:bodyPr wrap="square">
            <a:spAutoFit/>
          </a:bodyPr>
          <a:lstStyle/>
          <a:p>
            <a:pPr algn="ctr"/>
            <a:r>
              <a:rPr lang="en-US" dirty="0">
                <a:solidFill>
                  <a:schemeClr val="tx2"/>
                </a:solidFill>
              </a:rPr>
              <a:t>THE BOATS OF BOB</a:t>
            </a:r>
            <a:endParaRPr lang="en-US" dirty="0">
              <a:solidFill>
                <a:srgbClr val="C00000"/>
              </a:solidFill>
            </a:endParaRP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Rectangle 2">
            <a:extLst>
              <a:ext uri="{FF2B5EF4-FFF2-40B4-BE49-F238E27FC236}">
                <a16:creationId xmlns:a16="http://schemas.microsoft.com/office/drawing/2014/main" id="{24BF680F-60AC-46EF-A34B-2D20A7B2A607}"/>
              </a:ext>
            </a:extLst>
          </p:cNvPr>
          <p:cNvSpPr/>
          <p:nvPr/>
        </p:nvSpPr>
        <p:spPr>
          <a:xfrm>
            <a:off x="381000" y="1219200"/>
            <a:ext cx="8382000" cy="5632311"/>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SUSPICIOUS ACTIVITY REPORT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Relationships between IBB, JP Morgan, and Quiet Bank and the complications of correspondent banking from an investigatory standpoint.  But, also, what are the advantages / risks of a financial institution to use a correspondent bank. </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chemeClr val="tx2"/>
                </a:solidFill>
              </a:rPr>
              <a:t>Is a SAR evidence of criminality and should it be cited in a Search Warrant Affidavit?  Should the law enforcement officer including information about the commingling of funds (even if some of the funds were legitimate) </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00B050"/>
                </a:solidFill>
              </a:rPr>
              <a:t>How does the time period fit in to an affidavit?  Can you call the bank and ask for additional years?  Before you draft a search warrant should you submit an EGMONT request? Can you contact SWIFT and ask for information about Seychelles and United Aircraft Corporation?  Would you be concerned they would tell the company you contacted them?</a:t>
            </a:r>
          </a:p>
          <a:p>
            <a:pPr marL="800100" lvl="1" indent="-342900">
              <a:buFont typeface="Wingdings" panose="05000000000000000000" pitchFamily="2" charset="2"/>
              <a:buChar char="q"/>
            </a:pPr>
            <a:endParaRPr lang="en-US" b="1" dirty="0">
              <a:solidFill>
                <a:srgbClr val="00B050"/>
              </a:solidFill>
            </a:endParaRPr>
          </a:p>
          <a:p>
            <a:pPr marL="800100" lvl="1" indent="-342900">
              <a:buFont typeface="Wingdings" panose="05000000000000000000" pitchFamily="2" charset="2"/>
              <a:buChar char="q"/>
            </a:pPr>
            <a:r>
              <a:rPr lang="en-US" b="1" dirty="0">
                <a:solidFill>
                  <a:schemeClr val="accent6"/>
                </a:solidFill>
              </a:rPr>
              <a:t>Is it illegal for a USA company to leave and incorporate in Panama for lower corporate taxes and should this fact be included in the Affidavit? What are the impacts of fines or penalties paid by individuals or corporations and the effects on deterrence?  Would a jail sentence have a greater impact?</a:t>
            </a:r>
          </a:p>
        </p:txBody>
      </p:sp>
      <p:sp>
        <p:nvSpPr>
          <p:cNvPr id="2" name="Slide Number Placeholder 1">
            <a:extLst>
              <a:ext uri="{FF2B5EF4-FFF2-40B4-BE49-F238E27FC236}">
                <a16:creationId xmlns:a16="http://schemas.microsoft.com/office/drawing/2014/main" id="{D69F8D23-CA7D-4998-AFF7-ACBD6E89E8DE}"/>
              </a:ext>
            </a:extLst>
          </p:cNvPr>
          <p:cNvSpPr>
            <a:spLocks noGrp="1"/>
          </p:cNvSpPr>
          <p:nvPr>
            <p:ph type="sldNum" sz="quarter" idx="12"/>
          </p:nvPr>
        </p:nvSpPr>
        <p:spPr/>
        <p:txBody>
          <a:bodyPr/>
          <a:lstStyle/>
          <a:p>
            <a:fld id="{240D5ECE-8B49-45CD-BE81-EF81920D1969}" type="slidenum">
              <a:rPr lang="en-US" smtClean="0"/>
              <a:pPr/>
              <a:t>14</a:t>
            </a:fld>
            <a:endParaRPr lang="en-US" dirty="0"/>
          </a:p>
        </p:txBody>
      </p:sp>
    </p:spTree>
    <p:extLst>
      <p:ext uri="{BB962C8B-B14F-4D97-AF65-F5344CB8AC3E}">
        <p14:creationId xmlns:p14="http://schemas.microsoft.com/office/powerpoint/2010/main" val="2430485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Traditional Search Warrants</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Car stops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Narcotics investigations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Child pornography</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Human trafficking</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Financial Search Warrants</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Bank statements and Books and Records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Tax returns, Cash Receipts Journal, Balance Sheets, Income Statements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Mortgage Documents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Trusts, Foundations, Wills</a:t>
            </a:r>
          </a:p>
        </p:txBody>
      </p:sp>
      <p:sp>
        <p:nvSpPr>
          <p:cNvPr id="3" name="Slide Number Placeholder 2">
            <a:extLst>
              <a:ext uri="{FF2B5EF4-FFF2-40B4-BE49-F238E27FC236}">
                <a16:creationId xmlns:a16="http://schemas.microsoft.com/office/drawing/2014/main" id="{ACBA96C5-8452-41CA-98EA-518493DEFD51}"/>
              </a:ext>
            </a:extLst>
          </p:cNvPr>
          <p:cNvSpPr>
            <a:spLocks noGrp="1"/>
          </p:cNvSpPr>
          <p:nvPr>
            <p:ph type="sldNum" sz="quarter" idx="12"/>
          </p:nvPr>
        </p:nvSpPr>
        <p:spPr/>
        <p:txBody>
          <a:bodyPr/>
          <a:lstStyle/>
          <a:p>
            <a:fld id="{240D5ECE-8B49-45CD-BE81-EF81920D1969}" type="slidenum">
              <a:rPr lang="en-US" smtClean="0"/>
              <a:pPr/>
              <a:t>15</a:t>
            </a:fld>
            <a:endParaRPr lang="en-US" dirty="0"/>
          </a:p>
        </p:txBody>
      </p:sp>
    </p:spTree>
    <p:extLst>
      <p:ext uri="{BB962C8B-B14F-4D97-AF65-F5344CB8AC3E}">
        <p14:creationId xmlns:p14="http://schemas.microsoft.com/office/powerpoint/2010/main" val="3074495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Writing the Affidavit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Work with internal counsel and prosecutors.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Consult with senior agents.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Include affiant training, experience, and expertise (what if it is your first SW?)</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Summary of the case (include other agencies involved)</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Relevant criminal statutes that have been violated (tax computations)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Cause to show statutes have been violated – and methods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Financial evidence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Description of premises (detailed and show connections)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Items to be Seized (Address Years and CASH)</a:t>
            </a:r>
          </a:p>
        </p:txBody>
      </p:sp>
      <p:sp>
        <p:nvSpPr>
          <p:cNvPr id="3" name="Slide Number Placeholder 2">
            <a:extLst>
              <a:ext uri="{FF2B5EF4-FFF2-40B4-BE49-F238E27FC236}">
                <a16:creationId xmlns:a16="http://schemas.microsoft.com/office/drawing/2014/main" id="{B95A19FA-55AD-414E-A000-B00B8EFD7599}"/>
              </a:ext>
            </a:extLst>
          </p:cNvPr>
          <p:cNvSpPr>
            <a:spLocks noGrp="1"/>
          </p:cNvSpPr>
          <p:nvPr>
            <p:ph type="sldNum" sz="quarter" idx="12"/>
          </p:nvPr>
        </p:nvSpPr>
        <p:spPr/>
        <p:txBody>
          <a:bodyPr/>
          <a:lstStyle/>
          <a:p>
            <a:fld id="{240D5ECE-8B49-45CD-BE81-EF81920D1969}" type="slidenum">
              <a:rPr lang="en-US" smtClean="0"/>
              <a:pPr/>
              <a:t>16</a:t>
            </a:fld>
            <a:endParaRPr lang="en-US" dirty="0"/>
          </a:p>
        </p:txBody>
      </p:sp>
    </p:spTree>
    <p:extLst>
      <p:ext uri="{BB962C8B-B14F-4D97-AF65-F5344CB8AC3E}">
        <p14:creationId xmlns:p14="http://schemas.microsoft.com/office/powerpoint/2010/main" val="235795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4801314"/>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Writing the Affidavit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Evidence that demonstrates the connection to the evidence in the location</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Introduction of the subject and their history (do they own the premises)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Drive-bys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Can you include information from an undercover operation?</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Timeframe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Trash collection and mail covers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Direct testimony of a witness or informant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04D6C154-B14A-4001-830D-7218464C8A2A}"/>
              </a:ext>
            </a:extLst>
          </p:cNvPr>
          <p:cNvSpPr>
            <a:spLocks noGrp="1"/>
          </p:cNvSpPr>
          <p:nvPr>
            <p:ph type="sldNum" sz="quarter" idx="12"/>
          </p:nvPr>
        </p:nvSpPr>
        <p:spPr/>
        <p:txBody>
          <a:bodyPr/>
          <a:lstStyle/>
          <a:p>
            <a:fld id="{240D5ECE-8B49-45CD-BE81-EF81920D1969}" type="slidenum">
              <a:rPr lang="en-US" smtClean="0"/>
              <a:pPr/>
              <a:t>17</a:t>
            </a:fld>
            <a:endParaRPr lang="en-US" dirty="0"/>
          </a:p>
        </p:txBody>
      </p:sp>
    </p:spTree>
    <p:extLst>
      <p:ext uri="{BB962C8B-B14F-4D97-AF65-F5344CB8AC3E}">
        <p14:creationId xmlns:p14="http://schemas.microsoft.com/office/powerpoint/2010/main" val="1847902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5078313"/>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Writing the Affidavit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Outbuildings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Connected Sheds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Safes (what if they are locked)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Vehicles in the driveway (or curtilage)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is a consent search?  </a:t>
            </a:r>
            <a:r>
              <a:rPr lang="en-US" u="sng" dirty="0">
                <a:hlinkClick r:id="rId2"/>
              </a:rPr>
              <a:t>consent search</a:t>
            </a:r>
            <a:endParaRPr lang="en-US" dirty="0">
              <a:solidFill>
                <a:srgbClr val="C00000"/>
              </a:solidFill>
            </a:endParaRP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Specify whether it is a home or a business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Is the information current?  What is stale evidence?  How to freshen evidence?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Do evidence in financial search warrants become stale quicker than traditional search warrants?</a:t>
            </a:r>
          </a:p>
        </p:txBody>
      </p:sp>
      <p:sp>
        <p:nvSpPr>
          <p:cNvPr id="3" name="Slide Number Placeholder 2">
            <a:extLst>
              <a:ext uri="{FF2B5EF4-FFF2-40B4-BE49-F238E27FC236}">
                <a16:creationId xmlns:a16="http://schemas.microsoft.com/office/drawing/2014/main" id="{818E25A6-4D07-4C61-A9B2-F6B42E366FB6}"/>
              </a:ext>
            </a:extLst>
          </p:cNvPr>
          <p:cNvSpPr>
            <a:spLocks noGrp="1"/>
          </p:cNvSpPr>
          <p:nvPr>
            <p:ph type="sldNum" sz="quarter" idx="12"/>
          </p:nvPr>
        </p:nvSpPr>
        <p:spPr/>
        <p:txBody>
          <a:bodyPr/>
          <a:lstStyle/>
          <a:p>
            <a:fld id="{240D5ECE-8B49-45CD-BE81-EF81920D1969}" type="slidenum">
              <a:rPr lang="en-US" smtClean="0"/>
              <a:pPr/>
              <a:t>18</a:t>
            </a:fld>
            <a:endParaRPr lang="en-US" dirty="0"/>
          </a:p>
        </p:txBody>
      </p:sp>
    </p:spTree>
    <p:extLst>
      <p:ext uri="{BB962C8B-B14F-4D97-AF65-F5344CB8AC3E}">
        <p14:creationId xmlns:p14="http://schemas.microsoft.com/office/powerpoint/2010/main" val="3426988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4247317"/>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Writing the Affidavit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Evidence that demonstrates the connection to the evidence in the location</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Introduction of the subject and their history (do they own the premises)</a:t>
            </a:r>
          </a:p>
          <a:p>
            <a:pPr lvl="1"/>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Can you include information from an undercover operation?</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Timeframe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Trash collection and mail covers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Direct testimony of a witness or informant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29DA4BEF-9442-4D09-A084-801448BB000A}"/>
              </a:ext>
            </a:extLst>
          </p:cNvPr>
          <p:cNvSpPr>
            <a:spLocks noGrp="1"/>
          </p:cNvSpPr>
          <p:nvPr>
            <p:ph type="sldNum" sz="quarter" idx="12"/>
          </p:nvPr>
        </p:nvSpPr>
        <p:spPr/>
        <p:txBody>
          <a:bodyPr/>
          <a:lstStyle/>
          <a:p>
            <a:fld id="{240D5ECE-8B49-45CD-BE81-EF81920D1969}" type="slidenum">
              <a:rPr lang="en-US" smtClean="0"/>
              <a:pPr/>
              <a:t>19</a:t>
            </a:fld>
            <a:endParaRPr lang="en-US" dirty="0"/>
          </a:p>
        </p:txBody>
      </p:sp>
    </p:spTree>
    <p:extLst>
      <p:ext uri="{BB962C8B-B14F-4D97-AF65-F5344CB8AC3E}">
        <p14:creationId xmlns:p14="http://schemas.microsoft.com/office/powerpoint/2010/main" val="971565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C:\Users\aacook54\AppData\Local\Microsoft\Windows\Temporary Internet Files\Content.IE5\L9TVAIJC\CI Badge.tiff"/>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09600" y="1258327"/>
            <a:ext cx="2286000" cy="28564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352800" y="1409343"/>
            <a:ext cx="5410200" cy="2862322"/>
          </a:xfrm>
          <a:prstGeom prst="rect">
            <a:avLst/>
          </a:prstGeom>
        </p:spPr>
        <p:txBody>
          <a:bodyPr wrap="square">
            <a:spAutoFit/>
          </a:bodyPr>
          <a:lstStyle/>
          <a:p>
            <a:pPr algn="ctr"/>
            <a:r>
              <a:rPr lang="en-US" sz="3000" dirty="0">
                <a:solidFill>
                  <a:schemeClr val="tx2"/>
                </a:solidFill>
              </a:rPr>
              <a:t>IRS – CRIMINAL INVESTIGATION</a:t>
            </a:r>
          </a:p>
          <a:p>
            <a:pPr algn="ctr"/>
            <a:r>
              <a:rPr lang="en-US" sz="3000" dirty="0">
                <a:solidFill>
                  <a:schemeClr val="tx2"/>
                </a:solidFill>
              </a:rPr>
              <a:t>International Operations</a:t>
            </a:r>
          </a:p>
          <a:p>
            <a:pPr algn="ctr"/>
            <a:endParaRPr lang="en-US" sz="3000" dirty="0">
              <a:solidFill>
                <a:schemeClr val="tx2"/>
              </a:solidFill>
            </a:endParaRPr>
          </a:p>
          <a:p>
            <a:pPr algn="ctr"/>
            <a:r>
              <a:rPr lang="en-US" sz="3000" dirty="0">
                <a:solidFill>
                  <a:schemeClr val="tx2"/>
                </a:solidFill>
              </a:rPr>
              <a:t>Anthony Cook</a:t>
            </a:r>
          </a:p>
          <a:p>
            <a:pPr algn="ctr"/>
            <a:r>
              <a:rPr lang="en-US" sz="3000" dirty="0">
                <a:solidFill>
                  <a:schemeClr val="tx2"/>
                </a:solidFill>
              </a:rPr>
              <a:t>Attaché  </a:t>
            </a:r>
          </a:p>
          <a:p>
            <a:pPr algn="ctr"/>
            <a:r>
              <a:rPr lang="en-US" sz="3000" dirty="0">
                <a:solidFill>
                  <a:schemeClr val="tx2"/>
                </a:solidFill>
              </a:rPr>
              <a:t>American Embassy – London Post</a:t>
            </a:r>
          </a:p>
        </p:txBody>
      </p:sp>
      <p:sp>
        <p:nvSpPr>
          <p:cNvPr id="9" name="Rectangle 8"/>
          <p:cNvSpPr/>
          <p:nvPr/>
        </p:nvSpPr>
        <p:spPr>
          <a:xfrm>
            <a:off x="304800" y="5103674"/>
            <a:ext cx="8458200" cy="1754326"/>
          </a:xfrm>
          <a:prstGeom prst="rect">
            <a:avLst/>
          </a:prstGeom>
        </p:spPr>
        <p:txBody>
          <a:bodyPr wrap="square">
            <a:spAutoFit/>
          </a:bodyPr>
          <a:lstStyle/>
          <a:p>
            <a:pPr algn="just"/>
            <a:r>
              <a:rPr lang="en-US" altLang="en-US" dirty="0">
                <a:solidFill>
                  <a:srgbClr val="C00000"/>
                </a:solidFill>
              </a:rPr>
              <a:t>IRS – Criminal Investigation serves the American public by investigating potential criminal violations of the Internal Revenue Code and related financial crim es in a manner that fosters confidence in the tax system and compliance with the law. </a:t>
            </a:r>
            <a:r>
              <a:rPr lang="en-US" dirty="0">
                <a:solidFill>
                  <a:srgbClr val="C00000"/>
                </a:solidFill>
              </a:rPr>
              <a:t>The London Post Attaché Office focuses on the United Kingdom, France, Ireland, Italy, Portugal, Monaco, Northern Africa, and the Middle East. </a:t>
            </a:r>
          </a:p>
          <a:p>
            <a:pPr algn="just"/>
            <a:endParaRPr lang="en-US" dirty="0">
              <a:solidFill>
                <a:srgbClr val="C00000"/>
              </a:solidFill>
            </a:endParaRPr>
          </a:p>
        </p:txBody>
      </p:sp>
      <p:sp>
        <p:nvSpPr>
          <p:cNvPr id="2" name="Slide Number Placeholder 1">
            <a:extLst>
              <a:ext uri="{FF2B5EF4-FFF2-40B4-BE49-F238E27FC236}">
                <a16:creationId xmlns:a16="http://schemas.microsoft.com/office/drawing/2014/main" id="{9F449799-8117-41BF-A8D9-EEC839FF6431}"/>
              </a:ext>
            </a:extLst>
          </p:cNvPr>
          <p:cNvSpPr>
            <a:spLocks noGrp="1"/>
          </p:cNvSpPr>
          <p:nvPr>
            <p:ph type="sldNum" sz="quarter" idx="12"/>
          </p:nvPr>
        </p:nvSpPr>
        <p:spPr/>
        <p:txBody>
          <a:bodyPr/>
          <a:lstStyle/>
          <a:p>
            <a:fld id="{240D5ECE-8B49-45CD-BE81-EF81920D1969}" type="slidenum">
              <a:rPr lang="en-US" smtClean="0"/>
              <a:pPr/>
              <a:t>2</a:t>
            </a:fld>
            <a:endParaRPr lang="en-US" dirty="0"/>
          </a:p>
        </p:txBody>
      </p:sp>
    </p:spTree>
    <p:extLst>
      <p:ext uri="{BB962C8B-B14F-4D97-AF65-F5344CB8AC3E}">
        <p14:creationId xmlns:p14="http://schemas.microsoft.com/office/powerpoint/2010/main" val="1373936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5078313"/>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Writing the Affidavit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Conclusions:</a:t>
            </a:r>
          </a:p>
          <a:p>
            <a:pPr marL="800100" lvl="1"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Based on my training and experience…</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“I believe” SUBJECT has engaged and is currently engaging in a scheme…</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Based on the observations of undercover agents…</a:t>
            </a:r>
          </a:p>
          <a:p>
            <a:pPr marL="1257300" lvl="2" indent="-342900">
              <a:buFont typeface="Wingdings" panose="05000000000000000000" pitchFamily="2" charset="2"/>
              <a:buChar char="q"/>
            </a:pPr>
            <a:endParaRPr lang="en-US" dirty="0">
              <a:solidFill>
                <a:srgbClr val="C00000"/>
              </a:solidFill>
            </a:endParaRPr>
          </a:p>
          <a:p>
            <a:pPr marL="1257300" lvl="2" indent="-342900">
              <a:buFont typeface="Wingdings" panose="05000000000000000000" pitchFamily="2" charset="2"/>
              <a:buChar char="q"/>
            </a:pPr>
            <a:r>
              <a:rPr lang="en-US" dirty="0">
                <a:solidFill>
                  <a:srgbClr val="C00000"/>
                </a:solidFill>
              </a:rPr>
              <a:t>Based on a witness computers are located in the dwelling…</a:t>
            </a:r>
          </a:p>
          <a:p>
            <a:pPr marL="1257300" lvl="2" indent="-342900">
              <a:buFont typeface="Wingdings" panose="05000000000000000000" pitchFamily="2" charset="2"/>
              <a:buChar char="q"/>
            </a:pPr>
            <a:endParaRPr lang="en-US" dirty="0">
              <a:solidFill>
                <a:srgbClr val="C00000"/>
              </a:solidFill>
            </a:endParaRPr>
          </a:p>
          <a:p>
            <a:pPr marL="1257300" lvl="2" indent="-342900">
              <a:buFont typeface="Wingdings" panose="05000000000000000000" pitchFamily="2" charset="2"/>
              <a:buChar char="q"/>
            </a:pPr>
            <a:r>
              <a:rPr lang="en-US" dirty="0">
                <a:solidFill>
                  <a:srgbClr val="C00000"/>
                </a:solidFill>
              </a:rPr>
              <a:t>Based on a witness there is a locked safe in the owner’s office…</a:t>
            </a:r>
          </a:p>
          <a:p>
            <a:pPr marL="1257300" lvl="2" indent="-342900">
              <a:buFont typeface="Wingdings" panose="05000000000000000000" pitchFamily="2" charset="2"/>
              <a:buChar char="q"/>
            </a:pPr>
            <a:endParaRPr lang="en-US" dirty="0">
              <a:solidFill>
                <a:srgbClr val="C00000"/>
              </a:solidFill>
            </a:endParaRPr>
          </a:p>
          <a:p>
            <a:pPr marL="1257300" lvl="2" indent="-342900">
              <a:buFont typeface="Wingdings" panose="05000000000000000000" pitchFamily="2" charset="2"/>
              <a:buChar char="q"/>
            </a:pPr>
            <a:r>
              <a:rPr lang="en-US" dirty="0">
                <a:solidFill>
                  <a:srgbClr val="C00000"/>
                </a:solidFill>
              </a:rPr>
              <a:t>“I request that a SW be issued for documents, records…that is included in Attachments… in violation of Criminal Code…”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68A07F94-FC48-4D6F-978C-F3016124FB32}"/>
              </a:ext>
            </a:extLst>
          </p:cNvPr>
          <p:cNvSpPr>
            <a:spLocks noGrp="1"/>
          </p:cNvSpPr>
          <p:nvPr>
            <p:ph type="sldNum" sz="quarter" idx="12"/>
          </p:nvPr>
        </p:nvSpPr>
        <p:spPr/>
        <p:txBody>
          <a:bodyPr/>
          <a:lstStyle/>
          <a:p>
            <a:fld id="{240D5ECE-8B49-45CD-BE81-EF81920D1969}" type="slidenum">
              <a:rPr lang="en-US" smtClean="0"/>
              <a:pPr/>
              <a:t>20</a:t>
            </a:fld>
            <a:endParaRPr lang="en-US" dirty="0"/>
          </a:p>
        </p:txBody>
      </p:sp>
    </p:spTree>
    <p:extLst>
      <p:ext uri="{BB962C8B-B14F-4D97-AF65-F5344CB8AC3E}">
        <p14:creationId xmlns:p14="http://schemas.microsoft.com/office/powerpoint/2010/main" val="1203554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TYPES OF SEARCH WARRANTS AND EVIDENCE</a:t>
            </a: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0DFA2FC-485C-44FE-8E8B-9D7C462F1FD9}"/>
              </a:ext>
            </a:extLst>
          </p:cNvPr>
          <p:cNvSpPr/>
          <p:nvPr/>
        </p:nvSpPr>
        <p:spPr>
          <a:xfrm>
            <a:off x="457200" y="1546086"/>
            <a:ext cx="8305800" cy="4524315"/>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Items to be Seized</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Affidavit must include a specific description of the records or other evidences you are going to seize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What does it mean to be “overly broad”  or a “fishing expedition”</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Ensure the items include paper and electronic items to be seized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There must be a ‘reasonable basis’ for the items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Do not insert a “laundry list”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Include a specific time period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F98191E0-0695-4438-AFF1-74CC0496C982}"/>
              </a:ext>
            </a:extLst>
          </p:cNvPr>
          <p:cNvSpPr>
            <a:spLocks noGrp="1"/>
          </p:cNvSpPr>
          <p:nvPr>
            <p:ph type="sldNum" sz="quarter" idx="12"/>
          </p:nvPr>
        </p:nvSpPr>
        <p:spPr/>
        <p:txBody>
          <a:bodyPr/>
          <a:lstStyle/>
          <a:p>
            <a:fld id="{240D5ECE-8B49-45CD-BE81-EF81920D1969}" type="slidenum">
              <a:rPr lang="en-US" smtClean="0"/>
              <a:pPr/>
              <a:t>21</a:t>
            </a:fld>
            <a:endParaRPr lang="en-US" dirty="0"/>
          </a:p>
        </p:txBody>
      </p:sp>
    </p:spTree>
    <p:extLst>
      <p:ext uri="{BB962C8B-B14F-4D97-AF65-F5344CB8AC3E}">
        <p14:creationId xmlns:p14="http://schemas.microsoft.com/office/powerpoint/2010/main" val="679914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762000" y="1546086"/>
            <a:ext cx="8229600" cy="4801314"/>
          </a:xfrm>
          <a:prstGeom prst="rect">
            <a:avLst/>
          </a:prstGeom>
        </p:spPr>
        <p:txBody>
          <a:bodyPr wrap="square">
            <a:spAutoFit/>
          </a:bodyPr>
          <a:lstStyle/>
          <a:p>
            <a:pPr marL="342900" indent="-342900">
              <a:buFont typeface="Wingdings" panose="05000000000000000000" pitchFamily="2" charset="2"/>
              <a:buChar char="q"/>
            </a:pPr>
            <a:r>
              <a:rPr lang="en-US" u="sng" dirty="0">
                <a:hlinkClick r:id="rId2"/>
              </a:rPr>
              <a:t>I Want A Warrant</a:t>
            </a:r>
            <a:endParaRPr lang="en-US" u="sng" dirty="0"/>
          </a:p>
          <a:p>
            <a:pPr marL="342900" indent="-342900">
              <a:buFont typeface="Wingdings" panose="05000000000000000000" pitchFamily="2" charset="2"/>
              <a:buChar char="q"/>
            </a:pPr>
            <a:endParaRPr lang="en-US" u="sng" dirty="0"/>
          </a:p>
          <a:p>
            <a:pPr marL="342900" indent="-342900">
              <a:buFont typeface="Wingdings" panose="05000000000000000000" pitchFamily="2" charset="2"/>
              <a:buChar char="q"/>
            </a:pPr>
            <a:r>
              <a:rPr lang="en-US" dirty="0">
                <a:solidFill>
                  <a:schemeClr val="tx2"/>
                </a:solidFill>
              </a:rPr>
              <a:t>Pre-Operational Planning</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Labor intensive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This is operational (legal aspect is the affidavit) </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Law enforcement controls the operational aspects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Safety first (it can always be done another day if too risky)</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Detailed information about the subject (criminal history, excessive alcohol or drug use, medical condition, possession of firearms)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Detailed information about the location (what floor, children present, animals, backyard, pool, other safety hazards, counter surveillance)</a:t>
            </a:r>
          </a:p>
        </p:txBody>
      </p:sp>
      <p:sp>
        <p:nvSpPr>
          <p:cNvPr id="3" name="Slide Number Placeholder 2">
            <a:extLst>
              <a:ext uri="{FF2B5EF4-FFF2-40B4-BE49-F238E27FC236}">
                <a16:creationId xmlns:a16="http://schemas.microsoft.com/office/drawing/2014/main" id="{10E45F1F-3D5C-409E-87DC-DA52BCCB0B67}"/>
              </a:ext>
            </a:extLst>
          </p:cNvPr>
          <p:cNvSpPr>
            <a:spLocks noGrp="1"/>
          </p:cNvSpPr>
          <p:nvPr>
            <p:ph type="sldNum" sz="quarter" idx="12"/>
          </p:nvPr>
        </p:nvSpPr>
        <p:spPr/>
        <p:txBody>
          <a:bodyPr/>
          <a:lstStyle/>
          <a:p>
            <a:fld id="{240D5ECE-8B49-45CD-BE81-EF81920D1969}" type="slidenum">
              <a:rPr lang="en-US" smtClean="0"/>
              <a:pPr/>
              <a:t>22</a:t>
            </a:fld>
            <a:endParaRPr lang="en-US" dirty="0"/>
          </a:p>
        </p:txBody>
      </p:sp>
    </p:spTree>
    <p:extLst>
      <p:ext uri="{BB962C8B-B14F-4D97-AF65-F5344CB8AC3E}">
        <p14:creationId xmlns:p14="http://schemas.microsoft.com/office/powerpoint/2010/main" val="1473414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838200"/>
            <a:ext cx="8610600" cy="923330"/>
          </a:xfrm>
          <a:prstGeom prst="rect">
            <a:avLst/>
          </a:prstGeom>
        </p:spPr>
        <p:txBody>
          <a:bodyPr wrap="square">
            <a:spAutoFit/>
          </a:bodyPr>
          <a:lstStyle/>
          <a:p>
            <a:pPr algn="ctr"/>
            <a:r>
              <a:rPr lang="en-US" dirty="0">
                <a:solidFill>
                  <a:schemeClr val="tx2"/>
                </a:solidFill>
              </a:rPr>
              <a:t>BOB HAS BOATS, HE DOES</a:t>
            </a:r>
          </a:p>
          <a:p>
            <a:pPr algn="ctr"/>
            <a:endParaRPr lang="en-US" dirty="0">
              <a:solidFill>
                <a:schemeClr val="tx2"/>
              </a:solidFill>
            </a:endParaRPr>
          </a:p>
          <a:p>
            <a:endParaRPr lang="en-US" dirty="0">
              <a:solidFill>
                <a:srgbClr val="C00000"/>
              </a:solidFill>
            </a:endParaRPr>
          </a:p>
        </p:txBody>
      </p:sp>
      <p:sp>
        <p:nvSpPr>
          <p:cNvPr id="3" name="Rectangle 2">
            <a:extLst>
              <a:ext uri="{FF2B5EF4-FFF2-40B4-BE49-F238E27FC236}">
                <a16:creationId xmlns:a16="http://schemas.microsoft.com/office/drawing/2014/main" id="{2C184E06-EA11-4DE9-A0E4-EA2FFEC3406A}"/>
              </a:ext>
            </a:extLst>
          </p:cNvPr>
          <p:cNvSpPr/>
          <p:nvPr/>
        </p:nvSpPr>
        <p:spPr>
          <a:xfrm>
            <a:off x="304800" y="1271290"/>
            <a:ext cx="8382000" cy="4524315"/>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DAILY BRIEFINGS AND FINANCIAL FLOWS</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PROS and CONS of using Malcom Ireland as a source and quoting him in the affidavit?</a:t>
            </a:r>
          </a:p>
          <a:p>
            <a:pPr marL="800100" lvl="1" indent="-342900">
              <a:buFont typeface="Wingdings" panose="05000000000000000000" pitchFamily="2" charset="2"/>
              <a:buChar char="q"/>
            </a:pPr>
            <a:endParaRPr lang="en-US" dirty="0">
              <a:solidFill>
                <a:srgbClr val="00B050"/>
              </a:solidFill>
            </a:endParaRPr>
          </a:p>
          <a:p>
            <a:pPr marL="800100" lvl="1" indent="-342900">
              <a:buFont typeface="Wingdings" panose="05000000000000000000" pitchFamily="2" charset="2"/>
              <a:buChar char="q"/>
            </a:pPr>
            <a:r>
              <a:rPr lang="en-US" dirty="0">
                <a:solidFill>
                  <a:schemeClr val="tx2"/>
                </a:solidFill>
              </a:rPr>
              <a:t>Pros and Cons of using Marion Brooks as a source and quoting her in the affidavit?  </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00B050"/>
                </a:solidFill>
              </a:rPr>
              <a:t>PROS and CONS of citing the electronic correspondence regarding the conversations over the phone as well as the photos taken outside the restaurant to include in the affidavit?  </a:t>
            </a:r>
          </a:p>
          <a:p>
            <a:pPr marL="800100" lvl="1" indent="-342900">
              <a:buFont typeface="Wingdings" panose="05000000000000000000" pitchFamily="2" charset="2"/>
              <a:buChar char="q"/>
            </a:pPr>
            <a:endParaRPr lang="en-US" dirty="0">
              <a:solidFill>
                <a:srgbClr val="00B050"/>
              </a:solidFill>
            </a:endParaRPr>
          </a:p>
          <a:p>
            <a:pPr marL="800100" lvl="1" indent="-342900">
              <a:buFont typeface="Wingdings" panose="05000000000000000000" pitchFamily="2" charset="2"/>
              <a:buChar char="q"/>
            </a:pPr>
            <a:r>
              <a:rPr lang="en-US" dirty="0">
                <a:solidFill>
                  <a:schemeClr val="accent6"/>
                </a:solidFill>
              </a:rPr>
              <a:t>Do you think it was a good idea to not issue subpoenas because the investigation was covert?  Do you have any ethical objections to including information in the affidavit provided by Marion Brooks that may implicate her sister, Jane Brooks.</a:t>
            </a:r>
          </a:p>
        </p:txBody>
      </p:sp>
      <p:sp>
        <p:nvSpPr>
          <p:cNvPr id="2" name="Slide Number Placeholder 1">
            <a:extLst>
              <a:ext uri="{FF2B5EF4-FFF2-40B4-BE49-F238E27FC236}">
                <a16:creationId xmlns:a16="http://schemas.microsoft.com/office/drawing/2014/main" id="{C73FCA64-63E5-4870-869F-229FE7D79545}"/>
              </a:ext>
            </a:extLst>
          </p:cNvPr>
          <p:cNvSpPr>
            <a:spLocks noGrp="1"/>
          </p:cNvSpPr>
          <p:nvPr>
            <p:ph type="sldNum" sz="quarter" idx="12"/>
          </p:nvPr>
        </p:nvSpPr>
        <p:spPr/>
        <p:txBody>
          <a:bodyPr/>
          <a:lstStyle/>
          <a:p>
            <a:fld id="{240D5ECE-8B49-45CD-BE81-EF81920D1969}" type="slidenum">
              <a:rPr lang="en-US" smtClean="0"/>
              <a:pPr/>
              <a:t>23</a:t>
            </a:fld>
            <a:endParaRPr lang="en-US" dirty="0"/>
          </a:p>
        </p:txBody>
      </p:sp>
    </p:spTree>
    <p:extLst>
      <p:ext uri="{BB962C8B-B14F-4D97-AF65-F5344CB8AC3E}">
        <p14:creationId xmlns:p14="http://schemas.microsoft.com/office/powerpoint/2010/main" val="1507647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762000" y="1546086"/>
            <a:ext cx="8229600" cy="4524315"/>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Pre-Operational Planning</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Site survey (include photographs, possibly video, nearest hospital)</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Forcible entry tools, notification to local police and emergency personnel</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Staging area</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Staffing </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Equipment (firearms, vests, magazines, shotguns, handcuffs, boxes, pens, paper, cameras, bags, boxes, </a:t>
            </a:r>
            <a:r>
              <a:rPr lang="en-US" dirty="0" err="1">
                <a:solidFill>
                  <a:schemeClr val="tx2"/>
                </a:solidFill>
              </a:rPr>
              <a:t>etc</a:t>
            </a:r>
            <a:r>
              <a:rPr lang="en-US" dirty="0">
                <a:solidFill>
                  <a:schemeClr val="tx2"/>
                </a:solidFill>
              </a:rPr>
              <a: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Pre-operational meeting (typically the day before)</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Expected people likely to be present</a:t>
            </a:r>
            <a:endParaRPr lang="en-US" dirty="0">
              <a:solidFill>
                <a:srgbClr val="C00000"/>
              </a:solidFill>
            </a:endParaRPr>
          </a:p>
        </p:txBody>
      </p:sp>
      <p:sp>
        <p:nvSpPr>
          <p:cNvPr id="3" name="Slide Number Placeholder 2">
            <a:extLst>
              <a:ext uri="{FF2B5EF4-FFF2-40B4-BE49-F238E27FC236}">
                <a16:creationId xmlns:a16="http://schemas.microsoft.com/office/drawing/2014/main" id="{CAAF7343-8297-46CA-9ACD-5EB5148991C4}"/>
              </a:ext>
            </a:extLst>
          </p:cNvPr>
          <p:cNvSpPr>
            <a:spLocks noGrp="1"/>
          </p:cNvSpPr>
          <p:nvPr>
            <p:ph type="sldNum" sz="quarter" idx="12"/>
          </p:nvPr>
        </p:nvSpPr>
        <p:spPr/>
        <p:txBody>
          <a:bodyPr/>
          <a:lstStyle/>
          <a:p>
            <a:fld id="{240D5ECE-8B49-45CD-BE81-EF81920D1969}" type="slidenum">
              <a:rPr lang="en-US" smtClean="0"/>
              <a:pPr/>
              <a:t>24</a:t>
            </a:fld>
            <a:endParaRPr lang="en-US" dirty="0"/>
          </a:p>
        </p:txBody>
      </p:sp>
    </p:spTree>
    <p:extLst>
      <p:ext uri="{BB962C8B-B14F-4D97-AF65-F5344CB8AC3E}">
        <p14:creationId xmlns:p14="http://schemas.microsoft.com/office/powerpoint/2010/main" val="402721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Execution of the Warrant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Is there a timeframe you have to execute by?</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exact and date is normally listed on the warrant.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 the USA, SW’s are generally executed between 6 AM and 10 PM.</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These times can be deviated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Knock and Announce and “wait a reasonable amount of time”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is a No-Knock warrant?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if you hear someone fleeing or the possible destruction of evidence?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if the government breaks down a door upon entry?</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DEB3A971-F0C0-4133-9434-3B4CAA12F677}"/>
              </a:ext>
            </a:extLst>
          </p:cNvPr>
          <p:cNvSpPr>
            <a:spLocks noGrp="1"/>
          </p:cNvSpPr>
          <p:nvPr>
            <p:ph type="sldNum" sz="quarter" idx="12"/>
          </p:nvPr>
        </p:nvSpPr>
        <p:spPr/>
        <p:txBody>
          <a:bodyPr/>
          <a:lstStyle/>
          <a:p>
            <a:fld id="{240D5ECE-8B49-45CD-BE81-EF81920D1969}" type="slidenum">
              <a:rPr lang="en-US" smtClean="0"/>
              <a:pPr/>
              <a:t>25</a:t>
            </a:fld>
            <a:endParaRPr lang="en-US" dirty="0"/>
          </a:p>
        </p:txBody>
      </p:sp>
    </p:spTree>
    <p:extLst>
      <p:ext uri="{BB962C8B-B14F-4D97-AF65-F5344CB8AC3E}">
        <p14:creationId xmlns:p14="http://schemas.microsoft.com/office/powerpoint/2010/main" val="82759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5632311"/>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Execution of the Warrant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Make the location safe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Teamwork, safety, Fast is Slow and Slow is Fast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Be methodical and communicate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Entry is the riskiest part of a warrant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Declaring the premises safe is critical to an “all clear”</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is a person is absolutely yelling and screaming and becoming aggressive?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In the USA, we often wait for children to go to school before executing.</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We also wait for a dog to be walked so we can make entry with a person outside the residence.</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60E9C5F1-D1E1-4305-B0CF-2A5621EDAE33}"/>
              </a:ext>
            </a:extLst>
          </p:cNvPr>
          <p:cNvSpPr>
            <a:spLocks noGrp="1"/>
          </p:cNvSpPr>
          <p:nvPr>
            <p:ph type="sldNum" sz="quarter" idx="12"/>
          </p:nvPr>
        </p:nvSpPr>
        <p:spPr/>
        <p:txBody>
          <a:bodyPr/>
          <a:lstStyle/>
          <a:p>
            <a:fld id="{240D5ECE-8B49-45CD-BE81-EF81920D1969}" type="slidenum">
              <a:rPr lang="en-US" smtClean="0"/>
              <a:pPr/>
              <a:t>26</a:t>
            </a:fld>
            <a:endParaRPr lang="en-US" dirty="0"/>
          </a:p>
        </p:txBody>
      </p:sp>
    </p:spTree>
    <p:extLst>
      <p:ext uri="{BB962C8B-B14F-4D97-AF65-F5344CB8AC3E}">
        <p14:creationId xmlns:p14="http://schemas.microsoft.com/office/powerpoint/2010/main" val="22446812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Execution of the Warrant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Roles and Responsibilities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Team Leader and Case Agent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Photographer and / or Videographer (hot mic)</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Sketch and Room labels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Inventory and the Seizing Agent </a:t>
            </a:r>
          </a:p>
          <a:p>
            <a:pPr marL="800100" lvl="1" indent="-342900">
              <a:buFont typeface="Wingdings" panose="05000000000000000000" pitchFamily="2" charset="2"/>
              <a:buChar char="q"/>
            </a:pPr>
            <a:endParaRPr lang="en-US" dirty="0">
              <a:solidFill>
                <a:srgbClr val="C00000"/>
              </a:solidFill>
            </a:endParaRPr>
          </a:p>
          <a:p>
            <a:pPr marL="1257300" lvl="2" indent="-342900">
              <a:buFont typeface="Wingdings" panose="05000000000000000000" pitchFamily="2" charset="2"/>
              <a:buChar char="q"/>
            </a:pPr>
            <a:r>
              <a:rPr lang="en-US" dirty="0">
                <a:solidFill>
                  <a:srgbClr val="C00000"/>
                </a:solidFill>
              </a:rPr>
              <a:t>What is a taint agent or a filter team?</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Searchers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Outside cover</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Control the environment</a:t>
            </a:r>
          </a:p>
        </p:txBody>
      </p:sp>
      <p:sp>
        <p:nvSpPr>
          <p:cNvPr id="3" name="Slide Number Placeholder 2">
            <a:extLst>
              <a:ext uri="{FF2B5EF4-FFF2-40B4-BE49-F238E27FC236}">
                <a16:creationId xmlns:a16="http://schemas.microsoft.com/office/drawing/2014/main" id="{A76738AD-C818-4C51-BFAC-0A3CE2D80DC4}"/>
              </a:ext>
            </a:extLst>
          </p:cNvPr>
          <p:cNvSpPr>
            <a:spLocks noGrp="1"/>
          </p:cNvSpPr>
          <p:nvPr>
            <p:ph type="sldNum" sz="quarter" idx="12"/>
          </p:nvPr>
        </p:nvSpPr>
        <p:spPr/>
        <p:txBody>
          <a:bodyPr/>
          <a:lstStyle/>
          <a:p>
            <a:fld id="{240D5ECE-8B49-45CD-BE81-EF81920D1969}" type="slidenum">
              <a:rPr lang="en-US" smtClean="0"/>
              <a:pPr/>
              <a:t>27</a:t>
            </a:fld>
            <a:endParaRPr lang="en-US" dirty="0"/>
          </a:p>
        </p:txBody>
      </p:sp>
    </p:spTree>
    <p:extLst>
      <p:ext uri="{BB962C8B-B14F-4D97-AF65-F5344CB8AC3E}">
        <p14:creationId xmlns:p14="http://schemas.microsoft.com/office/powerpoint/2010/main" val="2102949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4801314"/>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Execution of the Warrant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Persons on the Premises (ask if there are firearms and immediately secure them)</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Can you search them automatically?  (need reasonable suspicious the person is armed and potentially dangerous)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affidavit says the search for evidence – not persons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What if an owner or subject wants to stay at the premises during the warrant?  What if they want to leave?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Can you interview them?  What if they say no?  Do you read rights?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Do you write a memo after the interview?</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if you find evidence of a crime that is not listed on the search warrant?</a:t>
            </a:r>
          </a:p>
        </p:txBody>
      </p:sp>
      <p:sp>
        <p:nvSpPr>
          <p:cNvPr id="3" name="Slide Number Placeholder 2">
            <a:extLst>
              <a:ext uri="{FF2B5EF4-FFF2-40B4-BE49-F238E27FC236}">
                <a16:creationId xmlns:a16="http://schemas.microsoft.com/office/drawing/2014/main" id="{FA636B79-3615-429F-839B-2144E3E91D1E}"/>
              </a:ext>
            </a:extLst>
          </p:cNvPr>
          <p:cNvSpPr>
            <a:spLocks noGrp="1"/>
          </p:cNvSpPr>
          <p:nvPr>
            <p:ph type="sldNum" sz="quarter" idx="12"/>
          </p:nvPr>
        </p:nvSpPr>
        <p:spPr/>
        <p:txBody>
          <a:bodyPr/>
          <a:lstStyle/>
          <a:p>
            <a:fld id="{240D5ECE-8B49-45CD-BE81-EF81920D1969}" type="slidenum">
              <a:rPr lang="en-US" smtClean="0"/>
              <a:pPr/>
              <a:t>28</a:t>
            </a:fld>
            <a:endParaRPr lang="en-US" dirty="0"/>
          </a:p>
        </p:txBody>
      </p:sp>
    </p:spTree>
    <p:extLst>
      <p:ext uri="{BB962C8B-B14F-4D97-AF65-F5344CB8AC3E}">
        <p14:creationId xmlns:p14="http://schemas.microsoft.com/office/powerpoint/2010/main" val="3255654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5078313"/>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Execution of the Warrant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What if you find cash at the search warrant?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Do you count it?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Can you seize it?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What if you find cash and it isn’t on the Items to be Seized</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Do you secure it after leaving the site?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if the cash is on the Items to be Seized but it is inside a locked box that is inside a locked safe and there is a sign on the cash that says “Inheritance from Grandmother”</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if you find illegal drugs?  What if you find an illegal firearm?  What if you find counterfeit cash?  </a:t>
            </a:r>
          </a:p>
        </p:txBody>
      </p:sp>
      <p:sp>
        <p:nvSpPr>
          <p:cNvPr id="3" name="Slide Number Placeholder 2">
            <a:extLst>
              <a:ext uri="{FF2B5EF4-FFF2-40B4-BE49-F238E27FC236}">
                <a16:creationId xmlns:a16="http://schemas.microsoft.com/office/drawing/2014/main" id="{6B874AFC-5C67-4ECD-82C5-E8F8330B22CA}"/>
              </a:ext>
            </a:extLst>
          </p:cNvPr>
          <p:cNvSpPr>
            <a:spLocks noGrp="1"/>
          </p:cNvSpPr>
          <p:nvPr>
            <p:ph type="sldNum" sz="quarter" idx="12"/>
          </p:nvPr>
        </p:nvSpPr>
        <p:spPr/>
        <p:txBody>
          <a:bodyPr/>
          <a:lstStyle/>
          <a:p>
            <a:fld id="{240D5ECE-8B49-45CD-BE81-EF81920D1969}" type="slidenum">
              <a:rPr lang="en-US" smtClean="0"/>
              <a:pPr/>
              <a:t>29</a:t>
            </a:fld>
            <a:endParaRPr lang="en-US" dirty="0"/>
          </a:p>
        </p:txBody>
      </p:sp>
    </p:spTree>
    <p:extLst>
      <p:ext uri="{BB962C8B-B14F-4D97-AF65-F5344CB8AC3E}">
        <p14:creationId xmlns:p14="http://schemas.microsoft.com/office/powerpoint/2010/main" val="1027552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677908"/>
            <a:ext cx="7505700" cy="5632311"/>
          </a:xfrm>
          <a:prstGeom prst="rect">
            <a:avLst/>
          </a:prstGeom>
        </p:spPr>
        <p:txBody>
          <a:bodyPr wrap="square">
            <a:spAutoFit/>
          </a:bodyPr>
          <a:lstStyle/>
          <a:p>
            <a:pPr marL="285750" indent="-285750">
              <a:buFont typeface="Wingdings" panose="05000000000000000000" pitchFamily="2" charset="2"/>
              <a:buChar char="q"/>
              <a:defRPr/>
            </a:pPr>
            <a:r>
              <a:rPr lang="en-US" dirty="0">
                <a:solidFill>
                  <a:srgbClr val="002060"/>
                </a:solidFill>
              </a:rPr>
              <a:t>The methods of spending money (from services to products)</a:t>
            </a:r>
          </a:p>
          <a:p>
            <a:pPr marL="285750" indent="-285750">
              <a:buFont typeface="Wingdings" panose="05000000000000000000" pitchFamily="2" charset="2"/>
              <a:buChar char="q"/>
              <a:defRPr/>
            </a:pPr>
            <a:endParaRPr lang="en-US" dirty="0">
              <a:solidFill>
                <a:srgbClr val="002060"/>
              </a:solidFill>
            </a:endParaRPr>
          </a:p>
          <a:p>
            <a:pPr marL="285750" indent="-285750">
              <a:buFont typeface="Wingdings" panose="05000000000000000000" pitchFamily="2" charset="2"/>
              <a:buChar char="q"/>
              <a:defRPr/>
            </a:pPr>
            <a:r>
              <a:rPr lang="en-US" dirty="0">
                <a:solidFill>
                  <a:srgbClr val="002060"/>
                </a:solidFill>
              </a:rPr>
              <a:t>From cash to credit transactions</a:t>
            </a:r>
          </a:p>
          <a:p>
            <a:pPr marL="285750" indent="-285750">
              <a:buFont typeface="Wingdings" panose="05000000000000000000" pitchFamily="2" charset="2"/>
              <a:buChar char="q"/>
              <a:defRPr/>
            </a:pPr>
            <a:endParaRPr lang="en-US" dirty="0">
              <a:solidFill>
                <a:srgbClr val="002060"/>
              </a:solidFill>
            </a:endParaRPr>
          </a:p>
          <a:p>
            <a:pPr marL="285750" indent="-285750">
              <a:buFont typeface="Wingdings" panose="05000000000000000000" pitchFamily="2" charset="2"/>
              <a:buChar char="q"/>
              <a:defRPr/>
            </a:pPr>
            <a:r>
              <a:rPr lang="en-US" dirty="0">
                <a:solidFill>
                  <a:srgbClr val="002060"/>
                </a:solidFill>
              </a:rPr>
              <a:t>The prevalence of mobile payment applications</a:t>
            </a:r>
          </a:p>
          <a:p>
            <a:pPr marL="285750" indent="-285750">
              <a:buFont typeface="Wingdings" panose="05000000000000000000" pitchFamily="2" charset="2"/>
              <a:buChar char="q"/>
              <a:defRPr/>
            </a:pPr>
            <a:endParaRPr lang="en-US" dirty="0">
              <a:solidFill>
                <a:srgbClr val="002060"/>
              </a:solidFill>
            </a:endParaRPr>
          </a:p>
          <a:p>
            <a:pPr marL="285750" indent="-285750">
              <a:buFont typeface="Wingdings" panose="05000000000000000000" pitchFamily="2" charset="2"/>
              <a:buChar char="q"/>
              <a:defRPr/>
            </a:pPr>
            <a:r>
              <a:rPr lang="en-US" dirty="0">
                <a:solidFill>
                  <a:srgbClr val="002060"/>
                </a:solidFill>
              </a:rPr>
              <a:t>A possible stabilization of virtual assets but then a </a:t>
            </a:r>
            <a:r>
              <a:rPr lang="en-US" dirty="0" err="1">
                <a:solidFill>
                  <a:srgbClr val="002060"/>
                </a:solidFill>
              </a:rPr>
              <a:t>stablecoin</a:t>
            </a:r>
            <a:r>
              <a:rPr lang="en-US" dirty="0">
                <a:solidFill>
                  <a:srgbClr val="002060"/>
                </a:solidFill>
              </a:rPr>
              <a:t> crash…?</a:t>
            </a:r>
          </a:p>
          <a:p>
            <a:pPr marL="742950" lvl="1" indent="-285750">
              <a:buFont typeface="Wingdings" panose="05000000000000000000" pitchFamily="2" charset="2"/>
              <a:buChar char="q"/>
              <a:defRPr/>
            </a:pPr>
            <a:r>
              <a:rPr lang="en-US" dirty="0">
                <a:solidFill>
                  <a:srgbClr val="002060"/>
                </a:solidFill>
              </a:rPr>
              <a:t>Public companies</a:t>
            </a:r>
          </a:p>
          <a:p>
            <a:pPr marL="742950" lvl="1" indent="-285750">
              <a:buFont typeface="Wingdings" panose="05000000000000000000" pitchFamily="2" charset="2"/>
              <a:buChar char="q"/>
              <a:defRPr/>
            </a:pPr>
            <a:r>
              <a:rPr lang="en-US" dirty="0">
                <a:solidFill>
                  <a:srgbClr val="002060"/>
                </a:solidFill>
              </a:rPr>
              <a:t>Public exchanges</a:t>
            </a:r>
          </a:p>
          <a:p>
            <a:pPr marL="742950" lvl="1" indent="-285750">
              <a:buFont typeface="Wingdings" panose="05000000000000000000" pitchFamily="2" charset="2"/>
              <a:buChar char="q"/>
              <a:defRPr/>
            </a:pPr>
            <a:r>
              <a:rPr lang="en-US" dirty="0">
                <a:solidFill>
                  <a:srgbClr val="002060"/>
                </a:solidFill>
              </a:rPr>
              <a:t>Possible regulation</a:t>
            </a:r>
          </a:p>
          <a:p>
            <a:pPr marL="742950" lvl="1" indent="-285750">
              <a:buFont typeface="Wingdings" panose="05000000000000000000" pitchFamily="2" charset="2"/>
              <a:buChar char="q"/>
              <a:defRPr/>
            </a:pPr>
            <a:r>
              <a:rPr lang="en-US" dirty="0">
                <a:solidFill>
                  <a:srgbClr val="002060"/>
                </a:solidFill>
              </a:rPr>
              <a:t>Acquisitions by Larger Financial Institutions</a:t>
            </a:r>
          </a:p>
          <a:p>
            <a:pPr marL="1200150" lvl="2" indent="-285750">
              <a:buFont typeface="Wingdings" panose="05000000000000000000" pitchFamily="2" charset="2"/>
              <a:buChar char="q"/>
              <a:defRPr/>
            </a:pPr>
            <a:r>
              <a:rPr lang="en-US" dirty="0" err="1">
                <a:solidFill>
                  <a:srgbClr val="002060"/>
                </a:solidFill>
              </a:rPr>
              <a:t>Dot.Com</a:t>
            </a:r>
            <a:r>
              <a:rPr lang="en-US" dirty="0">
                <a:solidFill>
                  <a:srgbClr val="002060"/>
                </a:solidFill>
              </a:rPr>
              <a:t> timeframe and banks</a:t>
            </a:r>
          </a:p>
          <a:p>
            <a:pPr marL="285750" indent="-285750">
              <a:buFont typeface="Wingdings" panose="05000000000000000000" pitchFamily="2" charset="2"/>
              <a:buChar char="q"/>
              <a:defRPr/>
            </a:pPr>
            <a:r>
              <a:rPr lang="en-US" dirty="0">
                <a:solidFill>
                  <a:srgbClr val="C00000"/>
                </a:solidFill>
              </a:rPr>
              <a:t>Day Trading Schemes</a:t>
            </a:r>
          </a:p>
          <a:p>
            <a:pPr marL="742950" lvl="1" indent="-285750">
              <a:buFont typeface="Wingdings" panose="05000000000000000000" pitchFamily="2" charset="2"/>
              <a:buChar char="q"/>
              <a:defRPr/>
            </a:pPr>
            <a:r>
              <a:rPr lang="en-US" dirty="0">
                <a:solidFill>
                  <a:srgbClr val="C00000"/>
                </a:solidFill>
              </a:rPr>
              <a:t>A significant increase in day trading since global lockdowns</a:t>
            </a:r>
          </a:p>
          <a:p>
            <a:pPr marL="285750" indent="-285750">
              <a:buFont typeface="Wingdings" panose="05000000000000000000" pitchFamily="2" charset="2"/>
              <a:buChar char="q"/>
              <a:defRPr/>
            </a:pPr>
            <a:r>
              <a:rPr lang="en-US" dirty="0">
                <a:solidFill>
                  <a:srgbClr val="C00000"/>
                </a:solidFill>
              </a:rPr>
              <a:t>Boiler Room /  Investment Schemes</a:t>
            </a:r>
          </a:p>
          <a:p>
            <a:pPr marL="285750" indent="-285750">
              <a:buFont typeface="Wingdings" panose="05000000000000000000" pitchFamily="2" charset="2"/>
              <a:buChar char="q"/>
              <a:defRPr/>
            </a:pPr>
            <a:r>
              <a:rPr lang="en-US" dirty="0">
                <a:solidFill>
                  <a:srgbClr val="C00000"/>
                </a:solidFill>
              </a:rPr>
              <a:t>Stimulus Fraud (false refunds)</a:t>
            </a:r>
          </a:p>
          <a:p>
            <a:pPr marL="285750" indent="-285750">
              <a:buFont typeface="Wingdings" panose="05000000000000000000" pitchFamily="2" charset="2"/>
              <a:buChar char="q"/>
              <a:defRPr/>
            </a:pPr>
            <a:r>
              <a:rPr lang="en-US" dirty="0">
                <a:solidFill>
                  <a:srgbClr val="C00000"/>
                </a:solidFill>
              </a:rPr>
              <a:t>Charity Frauds raising money for victims of Covid-19</a:t>
            </a:r>
          </a:p>
          <a:p>
            <a:pPr marL="285750" indent="-285750">
              <a:buFont typeface="Wingdings" panose="05000000000000000000" pitchFamily="2" charset="2"/>
              <a:buChar char="q"/>
              <a:defRPr/>
            </a:pPr>
            <a:r>
              <a:rPr lang="en-US" dirty="0">
                <a:solidFill>
                  <a:srgbClr val="C00000"/>
                </a:solidFill>
              </a:rPr>
              <a:t>Fraudulent vaccine frauds</a:t>
            </a:r>
          </a:p>
          <a:p>
            <a:pPr marL="285750" indent="-285750">
              <a:buFont typeface="Wingdings" panose="05000000000000000000" pitchFamily="2" charset="2"/>
              <a:buChar char="q"/>
              <a:defRPr/>
            </a:pPr>
            <a:endParaRPr lang="en-US" dirty="0">
              <a:solidFill>
                <a:srgbClr val="C00000"/>
              </a:solidFill>
            </a:endParaRPr>
          </a:p>
          <a:p>
            <a:pPr marL="285750" indent="-285750">
              <a:buFont typeface="Wingdings" panose="05000000000000000000" pitchFamily="2" charset="2"/>
              <a:buChar char="q"/>
              <a:defRPr/>
            </a:pPr>
            <a:r>
              <a:rPr lang="en-US" dirty="0">
                <a:solidFill>
                  <a:srgbClr val="C00000"/>
                </a:solidFill>
              </a:rPr>
              <a:t>LET’S ALSO TALKING ABOUT SANCTIONS and SWIFT</a:t>
            </a:r>
            <a:r>
              <a:rPr lang="en-US">
                <a:solidFill>
                  <a:srgbClr val="C00000"/>
                </a:solidFill>
              </a:rPr>
              <a:t>…even OFAC.</a:t>
            </a:r>
            <a:endParaRPr lang="en-US" dirty="0">
              <a:solidFill>
                <a:srgbClr val="C00000"/>
              </a:solidFill>
            </a:endParaRPr>
          </a:p>
        </p:txBody>
      </p:sp>
      <p:sp>
        <p:nvSpPr>
          <p:cNvPr id="5" name="TextBox 4"/>
          <p:cNvSpPr txBox="1"/>
          <p:nvPr/>
        </p:nvSpPr>
        <p:spPr>
          <a:xfrm>
            <a:off x="428847" y="76200"/>
            <a:ext cx="8305800" cy="584775"/>
          </a:xfrm>
          <a:prstGeom prst="rect">
            <a:avLst/>
          </a:prstGeom>
          <a:noFill/>
        </p:spPr>
        <p:txBody>
          <a:bodyPr wrap="square" rtlCol="0">
            <a:spAutoFit/>
          </a:bodyPr>
          <a:lstStyle/>
          <a:p>
            <a:pPr algn="ctr"/>
            <a:r>
              <a:rPr lang="en-US" sz="3200" dirty="0">
                <a:solidFill>
                  <a:schemeClr val="tx2"/>
                </a:solidFill>
              </a:rPr>
              <a:t>Trends since the Global Pandemic</a:t>
            </a:r>
          </a:p>
        </p:txBody>
      </p:sp>
    </p:spTree>
    <p:extLst>
      <p:ext uri="{BB962C8B-B14F-4D97-AF65-F5344CB8AC3E}">
        <p14:creationId xmlns:p14="http://schemas.microsoft.com/office/powerpoint/2010/main" val="36053398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4247317"/>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Execution of the Warrant</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Types of Places</a:t>
            </a:r>
          </a:p>
          <a:p>
            <a:pPr marL="800100" lvl="1"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Residence</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Car</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Cellphone or Computer</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Business</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Charity</a:t>
            </a:r>
          </a:p>
          <a:p>
            <a:pPr marL="1257300" lvl="2"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Military Base</a:t>
            </a:r>
            <a:endParaRPr lang="en-US" dirty="0">
              <a:solidFill>
                <a:srgbClr val="C00000"/>
              </a:solidFill>
            </a:endParaRPr>
          </a:p>
        </p:txBody>
      </p:sp>
      <p:sp>
        <p:nvSpPr>
          <p:cNvPr id="3" name="Slide Number Placeholder 2">
            <a:extLst>
              <a:ext uri="{FF2B5EF4-FFF2-40B4-BE49-F238E27FC236}">
                <a16:creationId xmlns:a16="http://schemas.microsoft.com/office/drawing/2014/main" id="{71C2FE95-37E2-46C0-9E6D-DE62EFEED8BE}"/>
              </a:ext>
            </a:extLst>
          </p:cNvPr>
          <p:cNvSpPr>
            <a:spLocks noGrp="1"/>
          </p:cNvSpPr>
          <p:nvPr>
            <p:ph type="sldNum" sz="quarter" idx="12"/>
          </p:nvPr>
        </p:nvSpPr>
        <p:spPr/>
        <p:txBody>
          <a:bodyPr/>
          <a:lstStyle/>
          <a:p>
            <a:fld id="{240D5ECE-8B49-45CD-BE81-EF81920D1969}" type="slidenum">
              <a:rPr lang="en-US" smtClean="0"/>
              <a:pPr/>
              <a:t>30</a:t>
            </a:fld>
            <a:endParaRPr lang="en-US" dirty="0"/>
          </a:p>
        </p:txBody>
      </p:sp>
    </p:spTree>
    <p:extLst>
      <p:ext uri="{BB962C8B-B14F-4D97-AF65-F5344CB8AC3E}">
        <p14:creationId xmlns:p14="http://schemas.microsoft.com/office/powerpoint/2010/main" val="24208682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BBF331F-2F81-497B-AE8A-4CD5923925BC}"/>
              </a:ext>
            </a:extLst>
          </p:cNvPr>
          <p:cNvSpPr/>
          <p:nvPr/>
        </p:nvSpPr>
        <p:spPr>
          <a:xfrm>
            <a:off x="152400" y="914400"/>
            <a:ext cx="8458200" cy="4524315"/>
          </a:xfrm>
          <a:prstGeom prst="rect">
            <a:avLst/>
          </a:prstGeom>
        </p:spPr>
        <p:txBody>
          <a:bodyPr wrap="square">
            <a:spAutoFit/>
          </a:bodyPr>
          <a:lstStyle/>
          <a:p>
            <a:pPr algn="ctr"/>
            <a:r>
              <a:rPr lang="en-US" dirty="0">
                <a:solidFill>
                  <a:schemeClr val="tx2"/>
                </a:solidFill>
              </a:rPr>
              <a:t>THESE BOATS ARE BOBS</a:t>
            </a:r>
          </a:p>
          <a:p>
            <a:pPr algn="ct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Search Warrant Sites and Evidence for the Affidavit.  Please provide key facts about causality and the sites to include positive and negative aspects.  Please provide what you would include on the Items to be Seized for each location.  Also, discuss in greater detail Asset Recovery on some assets that may be forfeited.</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Search Warrants in the United States (to include residences and businesses).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chemeClr val="tx2"/>
                </a:solidFill>
              </a:rPr>
              <a:t>Search Warrants in Panama (to include residences, businesses owned by Bob, and the restaurant owned by Mary.</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00B050"/>
                </a:solidFill>
              </a:rPr>
              <a:t>Search Warrants in the Cayman Islands involving a villa owned by a nominee or related entity.  Is there a possibility for a seizure warrant in the Cayman Islands? </a:t>
            </a:r>
          </a:p>
          <a:p>
            <a:pPr marL="800100" lvl="1" indent="-342900">
              <a:buFont typeface="Wingdings" panose="05000000000000000000" pitchFamily="2" charset="2"/>
              <a:buChar char="q"/>
            </a:pPr>
            <a:endParaRPr lang="en-US" b="1" dirty="0">
              <a:solidFill>
                <a:srgbClr val="00B050"/>
              </a:solidFill>
            </a:endParaRPr>
          </a:p>
          <a:p>
            <a:pPr marL="800100" lvl="1" indent="-342900">
              <a:buFont typeface="Wingdings" panose="05000000000000000000" pitchFamily="2" charset="2"/>
              <a:buChar char="q"/>
            </a:pPr>
            <a:r>
              <a:rPr lang="en-US" b="1" dirty="0">
                <a:solidFill>
                  <a:schemeClr val="accent6"/>
                </a:solidFill>
              </a:rPr>
              <a:t>Search Warrants in Panama at locations of the law firm and the bank.</a:t>
            </a:r>
          </a:p>
        </p:txBody>
      </p:sp>
      <p:sp>
        <p:nvSpPr>
          <p:cNvPr id="2" name="Slide Number Placeholder 1">
            <a:extLst>
              <a:ext uri="{FF2B5EF4-FFF2-40B4-BE49-F238E27FC236}">
                <a16:creationId xmlns:a16="http://schemas.microsoft.com/office/drawing/2014/main" id="{CEBADE66-7616-4920-895B-2D22FAEE54D6}"/>
              </a:ext>
            </a:extLst>
          </p:cNvPr>
          <p:cNvSpPr>
            <a:spLocks noGrp="1"/>
          </p:cNvSpPr>
          <p:nvPr>
            <p:ph type="sldNum" sz="quarter" idx="12"/>
          </p:nvPr>
        </p:nvSpPr>
        <p:spPr/>
        <p:txBody>
          <a:bodyPr/>
          <a:lstStyle/>
          <a:p>
            <a:fld id="{240D5ECE-8B49-45CD-BE81-EF81920D1969}" type="slidenum">
              <a:rPr lang="en-US" smtClean="0"/>
              <a:pPr/>
              <a:t>31</a:t>
            </a:fld>
            <a:endParaRPr lang="en-US" dirty="0"/>
          </a:p>
        </p:txBody>
      </p:sp>
    </p:spTree>
    <p:extLst>
      <p:ext uri="{BB962C8B-B14F-4D97-AF65-F5344CB8AC3E}">
        <p14:creationId xmlns:p14="http://schemas.microsoft.com/office/powerpoint/2010/main" val="28754768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5078313"/>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Post-Operations of the SW</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site should be left as it was found.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conditions of the premises should be documents with photographs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Leave a copy of the SW</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Secure the premises if no one is around (what if you execute the search warrant and find out the person is on holiday in Aruba)</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Document the SW in a Memorandum (address all issues)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The warrant must be returned to a judge in many jurisdictions.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D41D189B-A4EC-417B-84AF-C769398AF65C}"/>
              </a:ext>
            </a:extLst>
          </p:cNvPr>
          <p:cNvSpPr>
            <a:spLocks noGrp="1"/>
          </p:cNvSpPr>
          <p:nvPr>
            <p:ph type="sldNum" sz="quarter" idx="12"/>
          </p:nvPr>
        </p:nvSpPr>
        <p:spPr/>
        <p:txBody>
          <a:bodyPr/>
          <a:lstStyle/>
          <a:p>
            <a:fld id="{240D5ECE-8B49-45CD-BE81-EF81920D1969}" type="slidenum">
              <a:rPr lang="en-US" smtClean="0"/>
              <a:pPr/>
              <a:t>32</a:t>
            </a:fld>
            <a:endParaRPr lang="en-US" dirty="0"/>
          </a:p>
        </p:txBody>
      </p:sp>
    </p:spTree>
    <p:extLst>
      <p:ext uri="{BB962C8B-B14F-4D97-AF65-F5344CB8AC3E}">
        <p14:creationId xmlns:p14="http://schemas.microsoft.com/office/powerpoint/2010/main" val="817737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5909310"/>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Post-Operations of the SW</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Chain of custody</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Securing the evidence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Transporting the evidence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Sealing evidence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A POST-OPERATIONAL MEETING IS REQUIRED FOR SEARCH WARRANTS EXECUTED IN THE USA.  SAFETY IS TO BE DISCUSSED.  THIS IS NOT ABOUT EGOS OR ACCUSING SOMEONE OF MAKING A MISTAKE.  BUT, IT IS A TIME TO PROVIDE CONSTRUCTIVE FEEDBACK TO OTHERS, LIKE FAULTS DURING ENTRY, WEAPON INTEGRIY, OR OTHER SAFETY ASPECTS.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Invite lawyers to the post-operational meeting.</a:t>
            </a:r>
            <a:endParaRPr lang="en-US" dirty="0">
              <a:solidFill>
                <a:srgbClr val="C00000"/>
              </a:solidFill>
            </a:endParaRP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99B05DA3-592E-4EFD-BCA4-AA350F39CACD}"/>
              </a:ext>
            </a:extLst>
          </p:cNvPr>
          <p:cNvSpPr>
            <a:spLocks noGrp="1"/>
          </p:cNvSpPr>
          <p:nvPr>
            <p:ph type="sldNum" sz="quarter" idx="12"/>
          </p:nvPr>
        </p:nvSpPr>
        <p:spPr/>
        <p:txBody>
          <a:bodyPr/>
          <a:lstStyle/>
          <a:p>
            <a:fld id="{240D5ECE-8B49-45CD-BE81-EF81920D1969}" type="slidenum">
              <a:rPr lang="en-US" smtClean="0"/>
              <a:pPr/>
              <a:t>33</a:t>
            </a:fld>
            <a:endParaRPr lang="en-US" dirty="0"/>
          </a:p>
        </p:txBody>
      </p:sp>
    </p:spTree>
    <p:extLst>
      <p:ext uri="{BB962C8B-B14F-4D97-AF65-F5344CB8AC3E}">
        <p14:creationId xmlns:p14="http://schemas.microsoft.com/office/powerpoint/2010/main" val="18891311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400110"/>
          </a:xfrm>
          <a:prstGeom prst="rect">
            <a:avLst/>
          </a:prstGeom>
        </p:spPr>
        <p:txBody>
          <a:bodyPr wrap="square">
            <a:spAutoFit/>
          </a:bodyPr>
          <a:lstStyle/>
          <a:p>
            <a:pPr algn="ctr"/>
            <a:r>
              <a:rPr lang="en-US" sz="2000" dirty="0">
                <a:solidFill>
                  <a:schemeClr val="tx2"/>
                </a:solidFill>
              </a:rPr>
              <a:t>PRE, DURING, AND POST OPERATIONS</a:t>
            </a:r>
            <a:endParaRPr lang="en-US" sz="2000" dirty="0">
              <a:solidFill>
                <a:srgbClr val="C00000"/>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8C8BD358-9B62-4D0F-AF30-F30C7345DF97}"/>
              </a:ext>
            </a:extLst>
          </p:cNvPr>
          <p:cNvSpPr/>
          <p:nvPr/>
        </p:nvSpPr>
        <p:spPr>
          <a:xfrm>
            <a:off x="381000" y="1546086"/>
            <a:ext cx="8610600" cy="4801314"/>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Post-Operations of the SW</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Testifying after the SW</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Seizing Agent needs to review all documents and boxes seized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evidence must be within the framework of the SW</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Their memory can be refreshed on the witness stand</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What if something is discovery outside the scope of the SW during Discovery?</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Should the case agent testify to the items that were seized and why or why not</a:t>
            </a:r>
            <a:r>
              <a:rPr lang="en-US" dirty="0">
                <a:solidFill>
                  <a:schemeClr val="tx2"/>
                </a:solidFill>
              </a:rPr>
              <a:t>?</a:t>
            </a:r>
            <a:endParaRPr lang="en-US" dirty="0">
              <a:solidFill>
                <a:srgbClr val="C00000"/>
              </a:solidFill>
            </a:endParaRP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endParaRPr lang="en-US" dirty="0">
              <a:solidFill>
                <a:srgbClr val="C00000"/>
              </a:solidFill>
            </a:endParaRPr>
          </a:p>
        </p:txBody>
      </p:sp>
      <p:sp>
        <p:nvSpPr>
          <p:cNvPr id="3" name="Slide Number Placeholder 2">
            <a:extLst>
              <a:ext uri="{FF2B5EF4-FFF2-40B4-BE49-F238E27FC236}">
                <a16:creationId xmlns:a16="http://schemas.microsoft.com/office/drawing/2014/main" id="{C2D36D59-46A8-4F5B-8354-8BDAB2BB917B}"/>
              </a:ext>
            </a:extLst>
          </p:cNvPr>
          <p:cNvSpPr>
            <a:spLocks noGrp="1"/>
          </p:cNvSpPr>
          <p:nvPr>
            <p:ph type="sldNum" sz="quarter" idx="12"/>
          </p:nvPr>
        </p:nvSpPr>
        <p:spPr/>
        <p:txBody>
          <a:bodyPr/>
          <a:lstStyle/>
          <a:p>
            <a:fld id="{240D5ECE-8B49-45CD-BE81-EF81920D1969}" type="slidenum">
              <a:rPr lang="en-US" smtClean="0"/>
              <a:pPr/>
              <a:t>34</a:t>
            </a:fld>
            <a:endParaRPr lang="en-US" dirty="0"/>
          </a:p>
        </p:txBody>
      </p:sp>
    </p:spTree>
    <p:extLst>
      <p:ext uri="{BB962C8B-B14F-4D97-AF65-F5344CB8AC3E}">
        <p14:creationId xmlns:p14="http://schemas.microsoft.com/office/powerpoint/2010/main" val="33544612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Technology and Computers</a:t>
            </a:r>
          </a:p>
          <a:p>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64E1C3F7-CA80-4602-891E-3E16A70D6AD3}"/>
              </a:ext>
            </a:extLst>
          </p:cNvPr>
          <p:cNvSpPr/>
          <p:nvPr/>
        </p:nvSpPr>
        <p:spPr>
          <a:xfrm>
            <a:off x="381000" y="1546086"/>
            <a:ext cx="86106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Work with a computer specialist.  </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They can draft the technical language of the search warrant.</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There is a need for probable cause for electronic evidence (it is not implied)</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Describe the role of the computer in the scheme (example, filing a tax return)</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Computer passwords?  Be prepared for viruses, trojan horses, or remote delete.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Include hardware, software, networks, mainframes, personal computers, and computers of family members</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Cell phones (remote delete, burner phones, </a:t>
            </a:r>
            <a:r>
              <a:rPr lang="en-US" dirty="0" err="1">
                <a:solidFill>
                  <a:srgbClr val="C00000"/>
                </a:solidFill>
              </a:rPr>
              <a:t>Whatsapp</a:t>
            </a:r>
            <a:r>
              <a:rPr lang="en-US" dirty="0">
                <a:solidFill>
                  <a:srgbClr val="C00000"/>
                </a:solidFill>
              </a:rPr>
              <a:t> messages, browsing history)</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Can computers be taken from the site to mirror?  Or, is it recommended they are mirrored at the site of the search warrant?  </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Can the defendant claim they can’t operate their business without computers?</a:t>
            </a:r>
          </a:p>
        </p:txBody>
      </p:sp>
      <p:sp>
        <p:nvSpPr>
          <p:cNvPr id="3" name="Slide Number Placeholder 2">
            <a:extLst>
              <a:ext uri="{FF2B5EF4-FFF2-40B4-BE49-F238E27FC236}">
                <a16:creationId xmlns:a16="http://schemas.microsoft.com/office/drawing/2014/main" id="{6428483E-BA39-43E4-A58F-3EC8ADEA35D7}"/>
              </a:ext>
            </a:extLst>
          </p:cNvPr>
          <p:cNvSpPr>
            <a:spLocks noGrp="1"/>
          </p:cNvSpPr>
          <p:nvPr>
            <p:ph type="sldNum" sz="quarter" idx="12"/>
          </p:nvPr>
        </p:nvSpPr>
        <p:spPr/>
        <p:txBody>
          <a:bodyPr/>
          <a:lstStyle/>
          <a:p>
            <a:fld id="{240D5ECE-8B49-45CD-BE81-EF81920D1969}" type="slidenum">
              <a:rPr lang="en-US" smtClean="0"/>
              <a:pPr/>
              <a:t>35</a:t>
            </a:fld>
            <a:endParaRPr lang="en-US" dirty="0"/>
          </a:p>
        </p:txBody>
      </p:sp>
    </p:spTree>
    <p:extLst>
      <p:ext uri="{BB962C8B-B14F-4D97-AF65-F5344CB8AC3E}">
        <p14:creationId xmlns:p14="http://schemas.microsoft.com/office/powerpoint/2010/main" val="38639849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Technology and Computers</a:t>
            </a:r>
          </a:p>
          <a:p>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64E1C3F7-CA80-4602-891E-3E16A70D6AD3}"/>
              </a:ext>
            </a:extLst>
          </p:cNvPr>
          <p:cNvSpPr/>
          <p:nvPr/>
        </p:nvSpPr>
        <p:spPr>
          <a:xfrm>
            <a:off x="381000" y="1546086"/>
            <a:ext cx="8610600" cy="4247317"/>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ALEXA</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OK GOOGLE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Search Warrant vs a Subpoena</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Does the type of the case matter?</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Does a person have a reasonable expectation of privacy with their smart device?</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Can law enforcement get search history?  Purchase history?</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Has the individual consented to a company capturing their data as a third party?</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Impact of WAKE WORDS.</a:t>
            </a:r>
          </a:p>
        </p:txBody>
      </p:sp>
      <p:sp>
        <p:nvSpPr>
          <p:cNvPr id="3" name="Slide Number Placeholder 2">
            <a:extLst>
              <a:ext uri="{FF2B5EF4-FFF2-40B4-BE49-F238E27FC236}">
                <a16:creationId xmlns:a16="http://schemas.microsoft.com/office/drawing/2014/main" id="{AE6502DE-F002-4617-9F92-A308BBD6336C}"/>
              </a:ext>
            </a:extLst>
          </p:cNvPr>
          <p:cNvSpPr>
            <a:spLocks noGrp="1"/>
          </p:cNvSpPr>
          <p:nvPr>
            <p:ph type="sldNum" sz="quarter" idx="12"/>
          </p:nvPr>
        </p:nvSpPr>
        <p:spPr/>
        <p:txBody>
          <a:bodyPr/>
          <a:lstStyle/>
          <a:p>
            <a:fld id="{240D5ECE-8B49-45CD-BE81-EF81920D1969}" type="slidenum">
              <a:rPr lang="en-US" smtClean="0"/>
              <a:pPr/>
              <a:t>36</a:t>
            </a:fld>
            <a:endParaRPr lang="en-US" dirty="0"/>
          </a:p>
        </p:txBody>
      </p:sp>
    </p:spTree>
    <p:extLst>
      <p:ext uri="{BB962C8B-B14F-4D97-AF65-F5344CB8AC3E}">
        <p14:creationId xmlns:p14="http://schemas.microsoft.com/office/powerpoint/2010/main" val="12036368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1015663"/>
          </a:xfrm>
          <a:prstGeom prst="rect">
            <a:avLst/>
          </a:prstGeom>
        </p:spPr>
        <p:txBody>
          <a:bodyPr wrap="square">
            <a:spAutoFit/>
          </a:bodyPr>
          <a:lstStyle/>
          <a:p>
            <a:pPr algn="ctr"/>
            <a:r>
              <a:rPr lang="en-US" sz="2000" dirty="0">
                <a:solidFill>
                  <a:schemeClr val="tx2"/>
                </a:solidFill>
              </a:rPr>
              <a:t>MUTUAL ASSISTANCE AND SEIZURES</a:t>
            </a:r>
          </a:p>
          <a:p>
            <a:pPr algn="ctr"/>
            <a:endParaRPr lang="en-US" sz="2000" dirty="0">
              <a:solidFill>
                <a:schemeClr val="tx2"/>
              </a:solidFill>
            </a:endParaRP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BBF331F-2F81-497B-AE8A-4CD5923925BC}"/>
              </a:ext>
            </a:extLst>
          </p:cNvPr>
          <p:cNvSpPr/>
          <p:nvPr/>
        </p:nvSpPr>
        <p:spPr>
          <a:xfrm>
            <a:off x="304800" y="1546086"/>
            <a:ext cx="8458200" cy="4524315"/>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Working in foreign jurisdictions.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The importance of diplomacy and international offices.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Do the local officials execute the search warrant?</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Mutual Legal Assistance Treaties</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What laws do you have to abide by – your laws or the laws in the country you are executing the search warrant?</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They can be time consuming.</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How is evidence transported internationally?</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Who testifies to the search warrant if it was executed in a foreign jurisdiction?</a:t>
            </a:r>
          </a:p>
        </p:txBody>
      </p:sp>
      <p:sp>
        <p:nvSpPr>
          <p:cNvPr id="3" name="Slide Number Placeholder 2">
            <a:extLst>
              <a:ext uri="{FF2B5EF4-FFF2-40B4-BE49-F238E27FC236}">
                <a16:creationId xmlns:a16="http://schemas.microsoft.com/office/drawing/2014/main" id="{926DD84D-E1F4-47FC-808B-5F6053B828B3}"/>
              </a:ext>
            </a:extLst>
          </p:cNvPr>
          <p:cNvSpPr>
            <a:spLocks noGrp="1"/>
          </p:cNvSpPr>
          <p:nvPr>
            <p:ph type="sldNum" sz="quarter" idx="12"/>
          </p:nvPr>
        </p:nvSpPr>
        <p:spPr/>
        <p:txBody>
          <a:bodyPr/>
          <a:lstStyle/>
          <a:p>
            <a:fld id="{240D5ECE-8B49-45CD-BE81-EF81920D1969}" type="slidenum">
              <a:rPr lang="en-US" smtClean="0"/>
              <a:pPr/>
              <a:t>37</a:t>
            </a:fld>
            <a:endParaRPr lang="en-US" dirty="0"/>
          </a:p>
        </p:txBody>
      </p:sp>
    </p:spTree>
    <p:extLst>
      <p:ext uri="{BB962C8B-B14F-4D97-AF65-F5344CB8AC3E}">
        <p14:creationId xmlns:p14="http://schemas.microsoft.com/office/powerpoint/2010/main" val="16965012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1015663"/>
          </a:xfrm>
          <a:prstGeom prst="rect">
            <a:avLst/>
          </a:prstGeom>
        </p:spPr>
        <p:txBody>
          <a:bodyPr wrap="square">
            <a:spAutoFit/>
          </a:bodyPr>
          <a:lstStyle/>
          <a:p>
            <a:pPr algn="ctr"/>
            <a:r>
              <a:rPr lang="en-US" sz="2000" dirty="0">
                <a:solidFill>
                  <a:schemeClr val="tx2"/>
                </a:solidFill>
              </a:rPr>
              <a:t>MUTUAL ASSISTANCE AND SEIZURES</a:t>
            </a:r>
          </a:p>
          <a:p>
            <a:pPr algn="ctr"/>
            <a:endParaRPr lang="en-US" sz="2000" dirty="0">
              <a:solidFill>
                <a:schemeClr val="tx2"/>
              </a:solidFill>
            </a:endParaRPr>
          </a:p>
          <a:p>
            <a:pPr algn="ct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4" name="Rectangle 3">
            <a:extLst>
              <a:ext uri="{FF2B5EF4-FFF2-40B4-BE49-F238E27FC236}">
                <a16:creationId xmlns:a16="http://schemas.microsoft.com/office/drawing/2014/main" id="{9BBF331F-2F81-497B-AE8A-4CD5923925BC}"/>
              </a:ext>
            </a:extLst>
          </p:cNvPr>
          <p:cNvSpPr/>
          <p:nvPr/>
        </p:nvSpPr>
        <p:spPr>
          <a:xfrm>
            <a:off x="304800" y="1546086"/>
            <a:ext cx="8458200" cy="4801314"/>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Asset Forfeiture and Seizures</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Expected at the site.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Not Expected at the site.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impacts of seizing the assets from criminal proceeds.</a:t>
            </a:r>
          </a:p>
          <a:p>
            <a:pPr marL="800100" lvl="1" indent="-342900">
              <a:buFont typeface="Wingdings" panose="05000000000000000000" pitchFamily="2" charset="2"/>
              <a:buChar char="q"/>
            </a:pPr>
            <a:endParaRPr lang="en-US" dirty="0">
              <a:solidFill>
                <a:schemeClr val="tx2"/>
              </a:solidFill>
            </a:endParaRPr>
          </a:p>
          <a:p>
            <a:pPr marL="1257300" lvl="2" indent="-342900">
              <a:buFont typeface="Wingdings" panose="05000000000000000000" pitchFamily="2" charset="2"/>
              <a:buChar char="q"/>
            </a:pPr>
            <a:r>
              <a:rPr lang="en-US" dirty="0">
                <a:solidFill>
                  <a:schemeClr val="tx2"/>
                </a:solidFill>
              </a:rPr>
              <a:t>Cars, Boats, Airplanes, Cash, expensive horses</a:t>
            </a:r>
          </a:p>
          <a:p>
            <a:pPr marL="1257300" lvl="2"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Separate seizure warrants for larger items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The government retains possession of the asset.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A court is involved to approve the seizure.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Work with a specialist involving asset seizures.</a:t>
            </a:r>
          </a:p>
        </p:txBody>
      </p:sp>
      <p:sp>
        <p:nvSpPr>
          <p:cNvPr id="3" name="Slide Number Placeholder 2">
            <a:extLst>
              <a:ext uri="{FF2B5EF4-FFF2-40B4-BE49-F238E27FC236}">
                <a16:creationId xmlns:a16="http://schemas.microsoft.com/office/drawing/2014/main" id="{F88BA329-ED10-4EBD-9D3C-B888585A42DB}"/>
              </a:ext>
            </a:extLst>
          </p:cNvPr>
          <p:cNvSpPr>
            <a:spLocks noGrp="1"/>
          </p:cNvSpPr>
          <p:nvPr>
            <p:ph type="sldNum" sz="quarter" idx="12"/>
          </p:nvPr>
        </p:nvSpPr>
        <p:spPr/>
        <p:txBody>
          <a:bodyPr/>
          <a:lstStyle/>
          <a:p>
            <a:fld id="{240D5ECE-8B49-45CD-BE81-EF81920D1969}" type="slidenum">
              <a:rPr lang="en-US" smtClean="0"/>
              <a:pPr/>
              <a:t>38</a:t>
            </a:fld>
            <a:endParaRPr lang="en-US" dirty="0"/>
          </a:p>
        </p:txBody>
      </p:sp>
    </p:spTree>
    <p:extLst>
      <p:ext uri="{BB962C8B-B14F-4D97-AF65-F5344CB8AC3E}">
        <p14:creationId xmlns:p14="http://schemas.microsoft.com/office/powerpoint/2010/main" val="18762964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5632311"/>
          </a:xfrm>
          <a:prstGeom prst="rect">
            <a:avLst/>
          </a:prstGeom>
        </p:spPr>
        <p:txBody>
          <a:bodyPr wrap="square">
            <a:spAutoFit/>
          </a:bodyPr>
          <a:lstStyle/>
          <a:p>
            <a:pPr algn="ctr"/>
            <a:r>
              <a:rPr lang="en-US" sz="2000" dirty="0">
                <a:solidFill>
                  <a:schemeClr val="tx2"/>
                </a:solidFill>
              </a:rPr>
              <a:t>SUMMARY</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Authority of a Search Warrant</a:t>
            </a:r>
          </a:p>
          <a:p>
            <a:endParaRPr lang="en-US" sz="2000" dirty="0">
              <a:solidFill>
                <a:schemeClr val="tx2"/>
              </a:solidFill>
            </a:endParaRPr>
          </a:p>
          <a:p>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Appropriateness and Intrusiveness </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Types of Search Warrants and Evidence</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rgbClr val="C00000"/>
                </a:solidFill>
              </a:rPr>
              <a:t>Pre, During, and Post Operations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Technology and Computers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Mutual Assistance and Seizures</a:t>
            </a: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Slide Number Placeholder 2">
            <a:extLst>
              <a:ext uri="{FF2B5EF4-FFF2-40B4-BE49-F238E27FC236}">
                <a16:creationId xmlns:a16="http://schemas.microsoft.com/office/drawing/2014/main" id="{8A4BD395-B895-4CFA-A495-7104DB6A433B}"/>
              </a:ext>
            </a:extLst>
          </p:cNvPr>
          <p:cNvSpPr>
            <a:spLocks noGrp="1"/>
          </p:cNvSpPr>
          <p:nvPr>
            <p:ph type="sldNum" sz="quarter" idx="12"/>
          </p:nvPr>
        </p:nvSpPr>
        <p:spPr/>
        <p:txBody>
          <a:bodyPr/>
          <a:lstStyle/>
          <a:p>
            <a:fld id="{240D5ECE-8B49-45CD-BE81-EF81920D1969}" type="slidenum">
              <a:rPr lang="en-US" smtClean="0"/>
              <a:pPr/>
              <a:t>39</a:t>
            </a:fld>
            <a:endParaRPr lang="en-US" dirty="0"/>
          </a:p>
        </p:txBody>
      </p:sp>
    </p:spTree>
    <p:extLst>
      <p:ext uri="{BB962C8B-B14F-4D97-AF65-F5344CB8AC3E}">
        <p14:creationId xmlns:p14="http://schemas.microsoft.com/office/powerpoint/2010/main" val="4294729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5632311"/>
          </a:xfrm>
          <a:prstGeom prst="rect">
            <a:avLst/>
          </a:prstGeom>
        </p:spPr>
        <p:txBody>
          <a:bodyPr wrap="square">
            <a:spAutoFit/>
          </a:bodyPr>
          <a:lstStyle/>
          <a:p>
            <a:pPr algn="ctr"/>
            <a:r>
              <a:rPr lang="en-US" sz="2000" dirty="0">
                <a:solidFill>
                  <a:schemeClr val="tx2"/>
                </a:solidFill>
              </a:rPr>
              <a:t>AGENDA</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Authority of a Search Warrant</a:t>
            </a:r>
          </a:p>
          <a:p>
            <a:endParaRPr lang="en-US" sz="2000" dirty="0">
              <a:solidFill>
                <a:schemeClr val="tx2"/>
              </a:solidFill>
            </a:endParaRPr>
          </a:p>
          <a:p>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Appropriateness and Intrusiveness </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Types of Search Warrants and Evidence</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rgbClr val="C00000"/>
                </a:solidFill>
              </a:rPr>
              <a:t>Pre, During, and Post Operations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Technology and Computers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Mutual Assistance and Seizures</a:t>
            </a: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Slide Number Placeholder 2">
            <a:extLst>
              <a:ext uri="{FF2B5EF4-FFF2-40B4-BE49-F238E27FC236}">
                <a16:creationId xmlns:a16="http://schemas.microsoft.com/office/drawing/2014/main" id="{FC4E1B22-8BFA-4DC1-8273-0569069A2668}"/>
              </a:ext>
            </a:extLst>
          </p:cNvPr>
          <p:cNvSpPr>
            <a:spLocks noGrp="1"/>
          </p:cNvSpPr>
          <p:nvPr>
            <p:ph type="sldNum" sz="quarter" idx="12"/>
          </p:nvPr>
        </p:nvSpPr>
        <p:spPr/>
        <p:txBody>
          <a:bodyPr/>
          <a:lstStyle/>
          <a:p>
            <a:fld id="{240D5ECE-8B49-45CD-BE81-EF81920D1969}" type="slidenum">
              <a:rPr lang="en-US" smtClean="0"/>
              <a:pPr/>
              <a:t>4</a:t>
            </a:fld>
            <a:endParaRPr lang="en-US" dirty="0"/>
          </a:p>
        </p:txBody>
      </p:sp>
    </p:spTree>
    <p:extLst>
      <p:ext uri="{BB962C8B-B14F-4D97-AF65-F5344CB8AC3E}">
        <p14:creationId xmlns:p14="http://schemas.microsoft.com/office/powerpoint/2010/main" val="34155510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995613" y="1828800"/>
            <a:ext cx="3024187"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0" y="228600"/>
            <a:ext cx="9144000" cy="1292662"/>
          </a:xfrm>
          <a:prstGeom prst="rect">
            <a:avLst/>
          </a:prstGeom>
          <a:noFill/>
        </p:spPr>
        <p:txBody>
          <a:bodyPr wrap="square" rtlCol="0">
            <a:spAutoFit/>
          </a:bodyPr>
          <a:lstStyle/>
          <a:p>
            <a:pPr algn="ctr"/>
            <a:r>
              <a:rPr lang="en-US" sz="2600" dirty="0">
                <a:solidFill>
                  <a:schemeClr val="tx2"/>
                </a:solidFill>
              </a:rPr>
              <a:t>IRS-Criminal Investigation</a:t>
            </a:r>
          </a:p>
          <a:p>
            <a:pPr algn="ctr"/>
            <a:r>
              <a:rPr lang="en-US" sz="2600" dirty="0">
                <a:solidFill>
                  <a:schemeClr val="tx2"/>
                </a:solidFill>
              </a:rPr>
              <a:t>International Operations</a:t>
            </a:r>
          </a:p>
          <a:p>
            <a:pPr algn="ctr"/>
            <a:r>
              <a:rPr lang="en-US" sz="2600" dirty="0">
                <a:solidFill>
                  <a:schemeClr val="tx2"/>
                </a:solidFill>
              </a:rPr>
              <a:t>American Embassy – London Post</a:t>
            </a:r>
          </a:p>
        </p:txBody>
      </p:sp>
      <p:sp>
        <p:nvSpPr>
          <p:cNvPr id="2" name="TextBox 1"/>
          <p:cNvSpPr txBox="1"/>
          <p:nvPr/>
        </p:nvSpPr>
        <p:spPr>
          <a:xfrm>
            <a:off x="2717006" y="4953000"/>
            <a:ext cx="3581400" cy="1200329"/>
          </a:xfrm>
          <a:prstGeom prst="rect">
            <a:avLst/>
          </a:prstGeom>
          <a:noFill/>
        </p:spPr>
        <p:txBody>
          <a:bodyPr wrap="square" rtlCol="0">
            <a:spAutoFit/>
          </a:bodyPr>
          <a:lstStyle/>
          <a:p>
            <a:pPr algn="ctr"/>
            <a:r>
              <a:rPr lang="en-US" dirty="0">
                <a:solidFill>
                  <a:srgbClr val="C00000"/>
                </a:solidFill>
              </a:rPr>
              <a:t>Attaché</a:t>
            </a:r>
          </a:p>
          <a:p>
            <a:pPr algn="ctr"/>
            <a:r>
              <a:rPr lang="en-US" dirty="0">
                <a:solidFill>
                  <a:srgbClr val="C00000"/>
                </a:solidFill>
              </a:rPr>
              <a:t>Anthony Cook</a:t>
            </a:r>
          </a:p>
          <a:p>
            <a:pPr algn="ctr"/>
            <a:r>
              <a:rPr lang="en-US" dirty="0">
                <a:solidFill>
                  <a:srgbClr val="C00000"/>
                </a:solidFill>
                <a:hlinkClick r:id="rId3"/>
              </a:rPr>
              <a:t>Anthony.Cook@ci.irs.gov</a:t>
            </a:r>
            <a:endParaRPr lang="en-US" dirty="0">
              <a:solidFill>
                <a:srgbClr val="C00000"/>
              </a:solidFill>
            </a:endParaRPr>
          </a:p>
          <a:p>
            <a:pPr algn="ctr"/>
            <a:r>
              <a:rPr lang="en-US" dirty="0">
                <a:solidFill>
                  <a:srgbClr val="C00000"/>
                </a:solidFill>
              </a:rPr>
              <a:t>WhatsApp +1 202.494.3248</a:t>
            </a:r>
          </a:p>
        </p:txBody>
      </p:sp>
      <p:sp>
        <p:nvSpPr>
          <p:cNvPr id="3" name="Slide Number Placeholder 2">
            <a:extLst>
              <a:ext uri="{FF2B5EF4-FFF2-40B4-BE49-F238E27FC236}">
                <a16:creationId xmlns:a16="http://schemas.microsoft.com/office/drawing/2014/main" id="{2E2D8FA5-6767-4B60-8081-984D86765BFE}"/>
              </a:ext>
            </a:extLst>
          </p:cNvPr>
          <p:cNvSpPr>
            <a:spLocks noGrp="1"/>
          </p:cNvSpPr>
          <p:nvPr>
            <p:ph type="sldNum" sz="quarter" idx="12"/>
          </p:nvPr>
        </p:nvSpPr>
        <p:spPr/>
        <p:txBody>
          <a:bodyPr/>
          <a:lstStyle/>
          <a:p>
            <a:fld id="{240D5ECE-8B49-45CD-BE81-EF81920D1969}" type="slidenum">
              <a:rPr lang="en-US" smtClean="0"/>
              <a:pPr/>
              <a:t>40</a:t>
            </a:fld>
            <a:endParaRPr lang="en-US" dirty="0"/>
          </a:p>
        </p:txBody>
      </p:sp>
    </p:spTree>
    <p:extLst>
      <p:ext uri="{BB962C8B-B14F-4D97-AF65-F5344CB8AC3E}">
        <p14:creationId xmlns:p14="http://schemas.microsoft.com/office/powerpoint/2010/main" val="524889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5632311"/>
          </a:xfrm>
          <a:prstGeom prst="rect">
            <a:avLst/>
          </a:prstGeom>
        </p:spPr>
        <p:txBody>
          <a:bodyPr wrap="square">
            <a:spAutoFit/>
          </a:bodyPr>
          <a:lstStyle/>
          <a:p>
            <a:pPr algn="ctr"/>
            <a:r>
              <a:rPr lang="en-US" sz="2000" dirty="0">
                <a:solidFill>
                  <a:schemeClr val="tx2"/>
                </a:solidFill>
              </a:rPr>
              <a:t>AUTHORITY OF A SEARCH WARRANT</a:t>
            </a:r>
          </a:p>
          <a:p>
            <a:pPr algn="ct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What authority does law enforcement have?</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The Fourth Amendment prohibits unreasonable searches</a:t>
            </a:r>
          </a:p>
          <a:p>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chemeClr val="tx2"/>
                </a:solidFill>
              </a:rPr>
              <a:t>Reliance of Financial Expertise (does not replace legal authority)</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Knowledge and Experience are Factors.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The authority to execute a SW should be taken very seriously.</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The role of a judge, law enforcement, and prosecutor.</a:t>
            </a: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Slide Number Placeholder 2">
            <a:extLst>
              <a:ext uri="{FF2B5EF4-FFF2-40B4-BE49-F238E27FC236}">
                <a16:creationId xmlns:a16="http://schemas.microsoft.com/office/drawing/2014/main" id="{5DEEEE0A-3CB0-4E5C-B5ED-9273D10DB850}"/>
              </a:ext>
            </a:extLst>
          </p:cNvPr>
          <p:cNvSpPr>
            <a:spLocks noGrp="1"/>
          </p:cNvSpPr>
          <p:nvPr>
            <p:ph type="sldNum" sz="quarter" idx="12"/>
          </p:nvPr>
        </p:nvSpPr>
        <p:spPr/>
        <p:txBody>
          <a:bodyPr/>
          <a:lstStyle/>
          <a:p>
            <a:fld id="{240D5ECE-8B49-45CD-BE81-EF81920D1969}" type="slidenum">
              <a:rPr lang="en-US" smtClean="0"/>
              <a:pPr/>
              <a:t>5</a:t>
            </a:fld>
            <a:endParaRPr lang="en-US" dirty="0"/>
          </a:p>
        </p:txBody>
      </p:sp>
    </p:spTree>
    <p:extLst>
      <p:ext uri="{BB962C8B-B14F-4D97-AF65-F5344CB8AC3E}">
        <p14:creationId xmlns:p14="http://schemas.microsoft.com/office/powerpoint/2010/main" val="253997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Only when there are no other feasible means of obtaining documentary evidence.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Documentary Evidence</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Ledgers, Books and Records, Worksheets</a:t>
            </a:r>
          </a:p>
          <a:p>
            <a:pPr lvl="1"/>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SW’s are extremely intrusive</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Factors of invasion of privacy, damaging to personal or business reputation, harmful to the operation of the business, safety issues</a:t>
            </a:r>
          </a:p>
          <a:p>
            <a:pPr marL="800100" lvl="1"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The case should be significant</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Tax loss, nature of the fraud, and the need for evidence</a:t>
            </a:r>
          </a:p>
          <a:p>
            <a:pPr marL="800100" lvl="1"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Many feel a SW is one of the most dangerous and risky aspects of law enforcement</a:t>
            </a:r>
          </a:p>
          <a:p>
            <a:pPr marL="800100" lvl="1"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hlinkClick r:id="rId2"/>
              </a:rPr>
              <a:t>FBI Warrant in FL</a:t>
            </a:r>
            <a:endParaRPr lang="en-US" dirty="0">
              <a:solidFill>
                <a:srgbClr val="C00000"/>
              </a:solidFill>
            </a:endParaRPr>
          </a:p>
        </p:txBody>
      </p:sp>
      <p:sp>
        <p:nvSpPr>
          <p:cNvPr id="4" name="Slide Number Placeholder 3">
            <a:extLst>
              <a:ext uri="{FF2B5EF4-FFF2-40B4-BE49-F238E27FC236}">
                <a16:creationId xmlns:a16="http://schemas.microsoft.com/office/drawing/2014/main" id="{91C4CB32-6772-437A-9A02-6DB446CC3AB1}"/>
              </a:ext>
            </a:extLst>
          </p:cNvPr>
          <p:cNvSpPr>
            <a:spLocks noGrp="1"/>
          </p:cNvSpPr>
          <p:nvPr>
            <p:ph type="sldNum" sz="quarter" idx="12"/>
          </p:nvPr>
        </p:nvSpPr>
        <p:spPr/>
        <p:txBody>
          <a:bodyPr/>
          <a:lstStyle/>
          <a:p>
            <a:fld id="{240D5ECE-8B49-45CD-BE81-EF81920D1969}" type="slidenum">
              <a:rPr lang="en-US" smtClean="0"/>
              <a:pPr/>
              <a:t>6</a:t>
            </a:fld>
            <a:endParaRPr lang="en-US" dirty="0"/>
          </a:p>
        </p:txBody>
      </p:sp>
    </p:spTree>
    <p:extLst>
      <p:ext uri="{BB962C8B-B14F-4D97-AF65-F5344CB8AC3E}">
        <p14:creationId xmlns:p14="http://schemas.microsoft.com/office/powerpoint/2010/main" val="4010123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5078313"/>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Other means necessary</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Will the subject destroy records if they are aware of the case?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The agent has to show probable cause, or a relative statutory or legal requirement in your jurisdiction, that there is a crime that has been, or is being committed, and that the evidence exists at that location, and there are no other legal means of acquiring the evidence.</a:t>
            </a:r>
          </a:p>
          <a:p>
            <a:pPr marL="800100" lvl="1"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In the USA, the officer has to prove probable cause to a federal judge that there is a widespread belief that the evidence of a crime will be in a certain place.</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PC exists if a ‘reasonable law enforcement officer’ would conclude, based on facts and circumstances known to the officer, that a crime has occurred and evidence will be found in the area to be searched.</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While SW’s are common, this legal threshold should be taken very seriously.</a:t>
            </a:r>
          </a:p>
          <a:p>
            <a:pPr marL="342900" indent="-342900">
              <a:buFont typeface="Wingdings" panose="05000000000000000000" pitchFamily="2" charset="2"/>
              <a:buChar char="q"/>
            </a:pPr>
            <a:endParaRPr lang="en-US" dirty="0">
              <a:solidFill>
                <a:srgbClr val="C00000"/>
              </a:solidFill>
            </a:endParaRPr>
          </a:p>
        </p:txBody>
      </p:sp>
      <p:sp>
        <p:nvSpPr>
          <p:cNvPr id="4" name="Slide Number Placeholder 3">
            <a:extLst>
              <a:ext uri="{FF2B5EF4-FFF2-40B4-BE49-F238E27FC236}">
                <a16:creationId xmlns:a16="http://schemas.microsoft.com/office/drawing/2014/main" id="{F372E2CF-44A4-4F1E-9498-A5F79B864886}"/>
              </a:ext>
            </a:extLst>
          </p:cNvPr>
          <p:cNvSpPr>
            <a:spLocks noGrp="1"/>
          </p:cNvSpPr>
          <p:nvPr>
            <p:ph type="sldNum" sz="quarter" idx="12"/>
          </p:nvPr>
        </p:nvSpPr>
        <p:spPr/>
        <p:txBody>
          <a:bodyPr/>
          <a:lstStyle/>
          <a:p>
            <a:fld id="{240D5ECE-8B49-45CD-BE81-EF81920D1969}" type="slidenum">
              <a:rPr lang="en-US" smtClean="0"/>
              <a:pPr/>
              <a:t>7</a:t>
            </a:fld>
            <a:endParaRPr lang="en-US" dirty="0"/>
          </a:p>
        </p:txBody>
      </p:sp>
    </p:spTree>
    <p:extLst>
      <p:ext uri="{BB962C8B-B14F-4D97-AF65-F5344CB8AC3E}">
        <p14:creationId xmlns:p14="http://schemas.microsoft.com/office/powerpoint/2010/main" val="3786083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4801314"/>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Hearsay</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Information received from other people which can’t be substantiated.  It is the words of another person’s worlds by a witness, which is usually disallowed as evidence in a court of law in the USA.</a:t>
            </a:r>
          </a:p>
          <a:p>
            <a:pPr marL="800100" lvl="1"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Is this hearsay:</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A person reports to law enforcement that their ex-spouse is filing false tax returns from the computer in their home.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A person reports to law enforcement that a former business partner is engaging in a fraudulent mortgage loan scheme.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A person reports to law enforcement that they overheard a conversation at the gym where an employee of the gym said the owner wasn’t paying taxes.</a:t>
            </a:r>
          </a:p>
          <a:p>
            <a:pPr marL="800100" lvl="1" indent="-342900">
              <a:buFont typeface="Wingdings" panose="05000000000000000000" pitchFamily="2" charset="2"/>
              <a:buChar char="q"/>
            </a:pPr>
            <a:endParaRPr lang="en-US" dirty="0">
              <a:solidFill>
                <a:srgbClr val="C00000"/>
              </a:solidFill>
            </a:endParaRPr>
          </a:p>
        </p:txBody>
      </p:sp>
      <p:sp>
        <p:nvSpPr>
          <p:cNvPr id="4" name="Slide Number Placeholder 3">
            <a:extLst>
              <a:ext uri="{FF2B5EF4-FFF2-40B4-BE49-F238E27FC236}">
                <a16:creationId xmlns:a16="http://schemas.microsoft.com/office/drawing/2014/main" id="{048958E7-85B7-432B-9086-2FAC065EFC33}"/>
              </a:ext>
            </a:extLst>
          </p:cNvPr>
          <p:cNvSpPr>
            <a:spLocks noGrp="1"/>
          </p:cNvSpPr>
          <p:nvPr>
            <p:ph type="sldNum" sz="quarter" idx="12"/>
          </p:nvPr>
        </p:nvSpPr>
        <p:spPr/>
        <p:txBody>
          <a:bodyPr/>
          <a:lstStyle/>
          <a:p>
            <a:fld id="{240D5ECE-8B49-45CD-BE81-EF81920D1969}" type="slidenum">
              <a:rPr lang="en-US" smtClean="0"/>
              <a:pPr/>
              <a:t>8</a:t>
            </a:fld>
            <a:endParaRPr lang="en-US" dirty="0"/>
          </a:p>
        </p:txBody>
      </p:sp>
    </p:spTree>
    <p:extLst>
      <p:ext uri="{BB962C8B-B14F-4D97-AF65-F5344CB8AC3E}">
        <p14:creationId xmlns:p14="http://schemas.microsoft.com/office/powerpoint/2010/main" val="55057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707886"/>
          </a:xfrm>
          <a:prstGeom prst="rect">
            <a:avLst/>
          </a:prstGeom>
        </p:spPr>
        <p:txBody>
          <a:bodyPr wrap="square">
            <a:spAutoFit/>
          </a:bodyPr>
          <a:lstStyle/>
          <a:p>
            <a:pPr algn="ctr"/>
            <a:r>
              <a:rPr lang="en-US" sz="2000" dirty="0">
                <a:solidFill>
                  <a:schemeClr val="tx2"/>
                </a:solidFill>
              </a:rPr>
              <a:t>APPROPRIATENESS AND INTRUSIVENESS</a:t>
            </a:r>
          </a:p>
          <a:p>
            <a:pPr marL="342900" indent="-342900">
              <a:buFont typeface="Wingdings" panose="05000000000000000000" pitchFamily="2" charset="2"/>
              <a:buChar char="q"/>
            </a:pPr>
            <a:endParaRPr lang="en-US" sz="2000" dirty="0">
              <a:solidFill>
                <a:schemeClr val="tx2"/>
              </a:solidFill>
            </a:endParaRPr>
          </a:p>
        </p:txBody>
      </p:sp>
      <p:sp>
        <p:nvSpPr>
          <p:cNvPr id="6" name="TextBox 5"/>
          <p:cNvSpPr txBox="1"/>
          <p:nvPr/>
        </p:nvSpPr>
        <p:spPr>
          <a:xfrm>
            <a:off x="1828800" y="133350"/>
            <a:ext cx="5334000" cy="584775"/>
          </a:xfrm>
          <a:prstGeom prst="rect">
            <a:avLst/>
          </a:prstGeom>
          <a:noFill/>
        </p:spPr>
        <p:txBody>
          <a:bodyPr wrap="square" rtlCol="0">
            <a:spAutoFit/>
          </a:bodyPr>
          <a:lstStyle/>
          <a:p>
            <a:pPr algn="ctr"/>
            <a:r>
              <a:rPr lang="en-US" sz="3200" dirty="0">
                <a:solidFill>
                  <a:schemeClr val="tx2"/>
                </a:solidFill>
              </a:rPr>
              <a:t>Search Warrants</a:t>
            </a:r>
          </a:p>
        </p:txBody>
      </p:sp>
      <p:sp>
        <p:nvSpPr>
          <p:cNvPr id="3" name="Rectangle 2">
            <a:extLst>
              <a:ext uri="{FF2B5EF4-FFF2-40B4-BE49-F238E27FC236}">
                <a16:creationId xmlns:a16="http://schemas.microsoft.com/office/drawing/2014/main" id="{006E36CA-D099-483A-93FA-8D86B9536BD9}"/>
              </a:ext>
            </a:extLst>
          </p:cNvPr>
          <p:cNvSpPr/>
          <p:nvPr/>
        </p:nvSpPr>
        <p:spPr>
          <a:xfrm>
            <a:off x="381000" y="1546086"/>
            <a:ext cx="8458200" cy="5355312"/>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Personal Knowledge</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You have to attest to this to a judge.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Our character and integrity are of utmost importance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Includes professional expertise (example, if you are an Accountant)</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Surveillance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rgbClr val="C00000"/>
                </a:solidFill>
              </a:rPr>
              <a:t>Undercover Operations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Consensually-Monitored Conversations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Trash Collection</a:t>
            </a:r>
          </a:p>
          <a:p>
            <a:pPr marL="800100" lvl="1"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What if your law enforcement colleague told you something that was true for your Search Warrant Application but you are drafting the warrant and are the one to be certifying to the judge that the language is true and accurate?</a:t>
            </a:r>
          </a:p>
        </p:txBody>
      </p:sp>
      <p:sp>
        <p:nvSpPr>
          <p:cNvPr id="4" name="Slide Number Placeholder 3">
            <a:extLst>
              <a:ext uri="{FF2B5EF4-FFF2-40B4-BE49-F238E27FC236}">
                <a16:creationId xmlns:a16="http://schemas.microsoft.com/office/drawing/2014/main" id="{72CF2B62-19F3-4D3C-86FD-B1378FEB4F01}"/>
              </a:ext>
            </a:extLst>
          </p:cNvPr>
          <p:cNvSpPr>
            <a:spLocks noGrp="1"/>
          </p:cNvSpPr>
          <p:nvPr>
            <p:ph type="sldNum" sz="quarter" idx="12"/>
          </p:nvPr>
        </p:nvSpPr>
        <p:spPr/>
        <p:txBody>
          <a:bodyPr/>
          <a:lstStyle/>
          <a:p>
            <a:fld id="{240D5ECE-8B49-45CD-BE81-EF81920D1969}" type="slidenum">
              <a:rPr lang="en-US" smtClean="0"/>
              <a:pPr/>
              <a:t>9</a:t>
            </a:fld>
            <a:endParaRPr lang="en-US" dirty="0"/>
          </a:p>
        </p:txBody>
      </p:sp>
    </p:spTree>
    <p:extLst>
      <p:ext uri="{BB962C8B-B14F-4D97-AF65-F5344CB8AC3E}">
        <p14:creationId xmlns:p14="http://schemas.microsoft.com/office/powerpoint/2010/main" val="4230612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3301</Words>
  <Application>Microsoft Office PowerPoint</Application>
  <PresentationFormat>On-screen Show (4:3)</PresentationFormat>
  <Paragraphs>697</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Georgia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2018-02-27T09:15:09Z</dcterms:created>
  <dcterms:modified xsi:type="dcterms:W3CDTF">2022-05-19T09:17:21Z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1365575115</vt:i4>
  </property>
  <property fmtid="{D5CDD505-2E9C-101B-9397-08002B2CF9AE}" pid="3" name="_NewReviewCycle">
    <vt:lpwstr/>
  </property>
  <property fmtid="{D5CDD505-2E9C-101B-9397-08002B2CF9AE}" pid="4" name="_PreviousAdHocReviewCycleID">
    <vt:i4>845673420</vt:i4>
  </property>
</Properties>
</file>