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14E9DB5-3E44-4903-9E3B-07F4AC2F92F7}" v="2" dt="2023-12-04T11:06:26.638"/>
    <p1510:client id="{8744F847-B2ED-4FC2-A10A-A1DE894D3FBD}" v="677" dt="2023-11-25T07:29:18.272"/>
    <p1510:client id="{E2F2647F-7784-418D-9164-8199AA1FE285}" v="755" dt="2023-11-25T08:59:41.06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2023/12/4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9106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2023/12/4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5747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2023/12/4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0866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2023/12/4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0515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2023/12/4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3904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2023/12/4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5402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2023/12/4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7884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2023/12/4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9588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2023/12/4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2860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2023/12/4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8451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2023/12/4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9387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02A643-9BB0-4E02-80B2-2C0A5E5D738E}" type="datetimeFigureOut">
              <a:rPr kumimoji="1" lang="ja-JP" altLang="en-US" smtClean="0"/>
              <a:t>2023/12/4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7289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ja-JP" altLang="en-US">
                <a:solidFill>
                  <a:schemeClr val="accent1">
                    <a:lumMod val="75000"/>
                  </a:schemeClr>
                </a:solidFill>
                <a:ea typeface="ＭＳ Ｐゴシック"/>
                <a:cs typeface="Calibri Light"/>
              </a:rPr>
              <a:t>Challenges of Conducting</a:t>
            </a:r>
            <a:br>
              <a:rPr lang="ja-JP" altLang="en-US" dirty="0">
                <a:solidFill>
                  <a:schemeClr val="accent1">
                    <a:lumMod val="75000"/>
                  </a:schemeClr>
                </a:solidFill>
                <a:ea typeface="ＭＳ Ｐゴシック"/>
                <a:cs typeface="Calibri Light"/>
              </a:rPr>
            </a:br>
            <a:r>
              <a:rPr lang="ja-JP" altLang="en-US">
                <a:solidFill>
                  <a:schemeClr val="accent1">
                    <a:lumMod val="75000"/>
                  </a:schemeClr>
                </a:solidFill>
                <a:ea typeface="ＭＳ Ｐゴシック"/>
                <a:cs typeface="Calibri Light"/>
              </a:rPr>
              <a:t>Tax Investgations in Japan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ja-JP">
              <a:cs typeface="Calibri"/>
            </a:endParaRPr>
          </a:p>
        </p:txBody>
      </p:sp>
      <p:sp>
        <p:nvSpPr>
          <p:cNvPr id="4" name="テキスト ボックス 1">
            <a:extLst>
              <a:ext uri="{FF2B5EF4-FFF2-40B4-BE49-F238E27FC236}">
                <a16:creationId xmlns:a16="http://schemas.microsoft.com/office/drawing/2014/main" id="{DA9FC9BF-CE0E-E087-5561-8BF7FC77EA91}"/>
              </a:ext>
            </a:extLst>
          </p:cNvPr>
          <p:cNvSpPr txBox="1"/>
          <p:nvPr/>
        </p:nvSpPr>
        <p:spPr>
          <a:xfrm>
            <a:off x="8388865" y="5255054"/>
            <a:ext cx="3288269" cy="1107996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2400" dirty="0">
                <a:solidFill>
                  <a:schemeClr val="tx1">
                    <a:lumMod val="50000"/>
                    <a:lumOff val="50000"/>
                  </a:schemeClr>
                </a:solidFill>
                <a:ea typeface="ＭＳ Ｐゴシック"/>
                <a:cs typeface="Calibri"/>
              </a:rPr>
              <a:t>MAO KITAOKA</a:t>
            </a:r>
            <a:endParaRPr lang="ja-JP" altLang="en-US" dirty="0">
              <a:solidFill>
                <a:schemeClr val="tx1">
                  <a:lumMod val="50000"/>
                  <a:lumOff val="50000"/>
                </a:schemeClr>
              </a:solidFill>
              <a:ea typeface="ＭＳ Ｐゴシック" panose="020B0600070205080204" pitchFamily="34" charset="-128"/>
              <a:cs typeface="Calibri"/>
            </a:endParaRPr>
          </a:p>
          <a:p>
            <a:r>
              <a:rPr lang="en-US" altLang="ja-JP" sz="1400" dirty="0">
                <a:solidFill>
                  <a:schemeClr val="tx1">
                    <a:lumMod val="50000"/>
                    <a:lumOff val="50000"/>
                  </a:schemeClr>
                </a:solidFill>
                <a:ea typeface="ＭＳ Ｐゴシック"/>
                <a:cs typeface="Calibri"/>
              </a:rPr>
              <a:t> Large Enterprise and Criminal </a:t>
            </a:r>
          </a:p>
          <a:p>
            <a:r>
              <a:rPr lang="en-US" altLang="ja-JP" sz="1400" dirty="0">
                <a:solidFill>
                  <a:schemeClr val="tx1">
                    <a:lumMod val="50000"/>
                    <a:lumOff val="50000"/>
                  </a:schemeClr>
                </a:solidFill>
                <a:ea typeface="ＭＳ Ｐゴシック"/>
                <a:cs typeface="Calibri"/>
              </a:rPr>
              <a:t> Investigation Department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  <a:cs typeface="Calibri"/>
            </a:endParaRPr>
          </a:p>
          <a:p>
            <a:r>
              <a:rPr lang="en-US" altLang="ja-JP" sz="1400" dirty="0">
                <a:solidFill>
                  <a:schemeClr val="tx1">
                    <a:lumMod val="50000"/>
                    <a:lumOff val="50000"/>
                  </a:schemeClr>
                </a:solidFill>
                <a:ea typeface="ＭＳ Ｐゴシック"/>
                <a:cs typeface="Calibri"/>
              </a:rPr>
              <a:t> Takamatsu Regional Taxation bureau</a:t>
            </a:r>
            <a:endParaRPr lang="en-US" sz="1400" dirty="0">
              <a:solidFill>
                <a:schemeClr val="tx1">
                  <a:lumMod val="50000"/>
                  <a:lumOff val="50000"/>
                </a:schemeClr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283802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30AF3641-9A16-D4C3-6656-6FD5C0D22B47}"/>
              </a:ext>
            </a:extLst>
          </p:cNvPr>
          <p:cNvSpPr/>
          <p:nvPr/>
        </p:nvSpPr>
        <p:spPr>
          <a:xfrm>
            <a:off x="851647" y="1359647"/>
            <a:ext cx="10802470" cy="521447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B2454BD6-0916-605B-FDC0-204EB363C6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>
                <a:solidFill>
                  <a:schemeClr val="accent1">
                    <a:lumMod val="75000"/>
                  </a:schemeClr>
                </a:solidFill>
                <a:ea typeface="ＭＳ Ｐゴシック"/>
                <a:cs typeface="Calibri Light"/>
              </a:rPr>
              <a:t>Contents</a:t>
            </a:r>
            <a:endParaRPr kumimoji="1" lang="ja-JP" altLang="en-US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9CD73CC-2D08-A1F8-F12F-28C3CEFA92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>
                <a:solidFill>
                  <a:srgbClr val="7F7F7F"/>
                </a:solidFill>
                <a:ea typeface="ＭＳ Ｐゴシック"/>
                <a:cs typeface="Calibri"/>
              </a:rPr>
              <a:t>The flow of Criminal investigation in Japan</a:t>
            </a:r>
          </a:p>
          <a:p>
            <a:r>
              <a:rPr lang="ja-JP" altLang="en-US">
                <a:solidFill>
                  <a:srgbClr val="7F7F7F"/>
                </a:solidFill>
                <a:ea typeface="ＭＳ Ｐゴシック"/>
                <a:cs typeface="Calibri"/>
              </a:rPr>
              <a:t>4 focus evasion cases in Japan</a:t>
            </a:r>
          </a:p>
          <a:p>
            <a:r>
              <a:rPr lang="ja-JP" altLang="en-US">
                <a:solidFill>
                  <a:srgbClr val="7F7F7F"/>
                </a:solidFill>
                <a:ea typeface="ＭＳ Ｐゴシック"/>
                <a:cs typeface="Calibri"/>
              </a:rPr>
              <a:t>Case study</a:t>
            </a:r>
          </a:p>
        </p:txBody>
      </p:sp>
    </p:spTree>
    <p:extLst>
      <p:ext uri="{BB962C8B-B14F-4D97-AF65-F5344CB8AC3E}">
        <p14:creationId xmlns:p14="http://schemas.microsoft.com/office/powerpoint/2010/main" val="35198004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四角形: 角を丸くする 14">
            <a:extLst>
              <a:ext uri="{FF2B5EF4-FFF2-40B4-BE49-F238E27FC236}">
                <a16:creationId xmlns:a16="http://schemas.microsoft.com/office/drawing/2014/main" id="{AF647DF2-7155-25B6-2C8A-96DD600B204A}"/>
              </a:ext>
            </a:extLst>
          </p:cNvPr>
          <p:cNvSpPr/>
          <p:nvPr/>
        </p:nvSpPr>
        <p:spPr>
          <a:xfrm>
            <a:off x="821764" y="3697941"/>
            <a:ext cx="9510058" cy="1016000"/>
          </a:xfrm>
          <a:prstGeom prst="round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ja-JP" altLang="en-US"/>
          </a:p>
        </p:txBody>
      </p:sp>
      <p:sp>
        <p:nvSpPr>
          <p:cNvPr id="16" name="四角形: 角を丸くする 15">
            <a:extLst>
              <a:ext uri="{FF2B5EF4-FFF2-40B4-BE49-F238E27FC236}">
                <a16:creationId xmlns:a16="http://schemas.microsoft.com/office/drawing/2014/main" id="{AF647DF2-7155-25B6-2C8A-96DD600B204A}"/>
              </a:ext>
            </a:extLst>
          </p:cNvPr>
          <p:cNvSpPr/>
          <p:nvPr/>
        </p:nvSpPr>
        <p:spPr>
          <a:xfrm>
            <a:off x="822698" y="4759698"/>
            <a:ext cx="9069294" cy="1016000"/>
          </a:xfrm>
          <a:prstGeom prst="round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ja-JP" altLang="en-US"/>
          </a:p>
        </p:txBody>
      </p:sp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9C07D07E-75FD-55A1-6217-8A559F8641AD}"/>
              </a:ext>
            </a:extLst>
          </p:cNvPr>
          <p:cNvSpPr/>
          <p:nvPr/>
        </p:nvSpPr>
        <p:spPr>
          <a:xfrm>
            <a:off x="821763" y="1613647"/>
            <a:ext cx="9510058" cy="971176"/>
          </a:xfrm>
          <a:prstGeom prst="round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7" name="四角形: 角を丸くする 16">
            <a:extLst>
              <a:ext uri="{FF2B5EF4-FFF2-40B4-BE49-F238E27FC236}">
                <a16:creationId xmlns:a16="http://schemas.microsoft.com/office/drawing/2014/main" id="{AF647DF2-7155-25B6-2C8A-96DD600B204A}"/>
              </a:ext>
            </a:extLst>
          </p:cNvPr>
          <p:cNvSpPr/>
          <p:nvPr/>
        </p:nvSpPr>
        <p:spPr>
          <a:xfrm>
            <a:off x="823631" y="2638985"/>
            <a:ext cx="9510057" cy="1016000"/>
          </a:xfrm>
          <a:prstGeom prst="round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ja-JP" altLang="en-US"/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FD5444F9-D6BC-BA9C-E5FE-BE4EBDE572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63188" y="3700096"/>
            <a:ext cx="1571625" cy="2476500"/>
          </a:xfrm>
          <a:prstGeom prst="rect">
            <a:avLst/>
          </a:prstGeom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20393E17-CE10-10EF-C8B6-3B7B985459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>
                <a:solidFill>
                  <a:schemeClr val="accent1">
                    <a:lumMod val="75000"/>
                  </a:schemeClr>
                </a:solidFill>
                <a:ea typeface="ＭＳ Ｐゴシック"/>
                <a:cs typeface="Calibri Light"/>
              </a:rPr>
              <a:t>The flow of criminal investigation in Japan</a:t>
            </a:r>
            <a:endParaRPr kumimoji="1" lang="ja-JP" altLang="en-US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56" name="コンテンツ プレースホルダー 355">
            <a:extLst>
              <a:ext uri="{FF2B5EF4-FFF2-40B4-BE49-F238E27FC236}">
                <a16:creationId xmlns:a16="http://schemas.microsoft.com/office/drawing/2014/main" id="{0A6D446C-C46F-3385-9474-F301A769E1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ja-JP" altLang="en-US">
                <a:solidFill>
                  <a:srgbClr val="7F7F7F"/>
                </a:solidFill>
                <a:ea typeface="ＭＳ Ｐゴシック"/>
                <a:cs typeface="Calibri"/>
              </a:rPr>
              <a:t>①　Collevting information</a:t>
            </a:r>
            <a:endParaRPr lang="ja-JP" altLang="en-US">
              <a:solidFill>
                <a:srgbClr val="7F7F7F"/>
              </a:solidFill>
              <a:ea typeface="ＭＳ Ｐゴシック" panose="020B0600070205080204" pitchFamily="34" charset="-128"/>
              <a:cs typeface="Calibri"/>
            </a:endParaRPr>
          </a:p>
          <a:p>
            <a:endParaRPr lang="ja-JP" altLang="en-US">
              <a:solidFill>
                <a:srgbClr val="7F7F7F"/>
              </a:solidFill>
              <a:ea typeface="ＭＳ Ｐゴシック"/>
              <a:cs typeface="Calibri"/>
            </a:endParaRPr>
          </a:p>
          <a:p>
            <a:pPr marL="0" indent="0">
              <a:buNone/>
            </a:pPr>
            <a:r>
              <a:rPr lang="ja-JP" altLang="en-US">
                <a:solidFill>
                  <a:srgbClr val="7F7F7F"/>
                </a:solidFill>
                <a:ea typeface="ＭＳ Ｐゴシック"/>
                <a:cs typeface="Calibri"/>
              </a:rPr>
              <a:t>②　Examining</a:t>
            </a:r>
            <a:endParaRPr lang="ja-JP">
              <a:solidFill>
                <a:srgbClr val="7F7F7F"/>
              </a:solidFill>
              <a:cs typeface="Calibri" panose="020F0502020204030204"/>
            </a:endParaRPr>
          </a:p>
          <a:p>
            <a:endParaRPr lang="ja-JP" altLang="en-US">
              <a:solidFill>
                <a:srgbClr val="7F7F7F"/>
              </a:solidFill>
              <a:ea typeface="ＭＳ Ｐゴシック"/>
              <a:cs typeface="Calibri"/>
            </a:endParaRPr>
          </a:p>
          <a:p>
            <a:pPr marL="0" indent="0">
              <a:buNone/>
            </a:pPr>
            <a:r>
              <a:rPr lang="ja-JP" altLang="en-US">
                <a:solidFill>
                  <a:srgbClr val="7F7F7F"/>
                </a:solidFill>
                <a:ea typeface="ＭＳ Ｐゴシック"/>
                <a:cs typeface="Calibri"/>
              </a:rPr>
              <a:t>③　Requesting a search warrant and seizure warrant</a:t>
            </a:r>
            <a:endParaRPr lang="ja-JP">
              <a:solidFill>
                <a:srgbClr val="7F7F7F"/>
              </a:solidFill>
              <a:cs typeface="Calibri" panose="020F0502020204030204"/>
            </a:endParaRPr>
          </a:p>
          <a:p>
            <a:endParaRPr lang="ja-JP" altLang="en-US">
              <a:solidFill>
                <a:srgbClr val="7F7F7F"/>
              </a:solidFill>
              <a:ea typeface="ＭＳ Ｐゴシック"/>
              <a:cs typeface="Calibri"/>
            </a:endParaRPr>
          </a:p>
          <a:p>
            <a:pPr marL="0" indent="0">
              <a:buNone/>
            </a:pPr>
            <a:r>
              <a:rPr lang="ja-JP" altLang="en-US">
                <a:solidFill>
                  <a:srgbClr val="7F7F7F"/>
                </a:solidFill>
                <a:ea typeface="ＭＳ Ｐゴシック"/>
                <a:cs typeface="Calibri"/>
              </a:rPr>
              <a:t>④　Compulsory investigation</a:t>
            </a:r>
          </a:p>
        </p:txBody>
      </p:sp>
      <p:pic>
        <p:nvPicPr>
          <p:cNvPr id="3" name="図 2" descr="コンピュータ, 時計 が含まれている画像&#10;&#10;説明は自動で生成されたものです">
            <a:extLst>
              <a:ext uri="{FF2B5EF4-FFF2-40B4-BE49-F238E27FC236}">
                <a16:creationId xmlns:a16="http://schemas.microsoft.com/office/drawing/2014/main" id="{F7CACF28-8959-69A0-75C1-0E072A22B9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42789" y="1611924"/>
            <a:ext cx="1685192" cy="1699845"/>
          </a:xfrm>
          <a:prstGeom prst="rect">
            <a:avLst/>
          </a:prstGeom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22831DB8-F2D3-6F26-AD34-0AD2C57FBCD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61232" y="4593982"/>
            <a:ext cx="1626577" cy="1626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47966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グループ化 17">
            <a:extLst>
              <a:ext uri="{FF2B5EF4-FFF2-40B4-BE49-F238E27FC236}">
                <a16:creationId xmlns:a16="http://schemas.microsoft.com/office/drawing/2014/main" id="{780407A7-E13F-603B-F343-D3FD7F615224}"/>
              </a:ext>
            </a:extLst>
          </p:cNvPr>
          <p:cNvGrpSpPr/>
          <p:nvPr/>
        </p:nvGrpSpPr>
        <p:grpSpPr>
          <a:xfrm>
            <a:off x="785345" y="610533"/>
            <a:ext cx="9522011" cy="5277224"/>
            <a:chOff x="762933" y="632945"/>
            <a:chExt cx="9522011" cy="5277224"/>
          </a:xfrm>
        </p:grpSpPr>
        <p:sp>
          <p:nvSpPr>
            <p:cNvPr id="17" name="四角形: 角を丸くする 16">
              <a:extLst>
                <a:ext uri="{FF2B5EF4-FFF2-40B4-BE49-F238E27FC236}">
                  <a16:creationId xmlns:a16="http://schemas.microsoft.com/office/drawing/2014/main" id="{995CB290-983A-9B14-4BDE-128DD799EB86}"/>
                </a:ext>
              </a:extLst>
            </p:cNvPr>
            <p:cNvSpPr/>
            <p:nvPr/>
          </p:nvSpPr>
          <p:spPr>
            <a:xfrm>
              <a:off x="774886" y="632945"/>
              <a:ext cx="9510058" cy="10160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ja-JP" altLang="en-US"/>
            </a:p>
          </p:txBody>
        </p:sp>
        <p:sp>
          <p:nvSpPr>
            <p:cNvPr id="9" name="四角形: 角を丸くする 8">
              <a:extLst>
                <a:ext uri="{FF2B5EF4-FFF2-40B4-BE49-F238E27FC236}">
                  <a16:creationId xmlns:a16="http://schemas.microsoft.com/office/drawing/2014/main" id="{23BE1F97-A369-1752-0FD8-4121124F6808}"/>
                </a:ext>
              </a:extLst>
            </p:cNvPr>
            <p:cNvSpPr/>
            <p:nvPr/>
          </p:nvSpPr>
          <p:spPr>
            <a:xfrm>
              <a:off x="762933" y="4894169"/>
              <a:ext cx="9510058" cy="10160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ja-JP" altLang="en-US"/>
            </a:p>
          </p:txBody>
        </p:sp>
        <p:sp>
          <p:nvSpPr>
            <p:cNvPr id="13" name="四角形: 角を丸くする 12">
              <a:extLst>
                <a:ext uri="{FF2B5EF4-FFF2-40B4-BE49-F238E27FC236}">
                  <a16:creationId xmlns:a16="http://schemas.microsoft.com/office/drawing/2014/main" id="{A32614C1-5E75-69DD-6A32-367E00925A50}"/>
                </a:ext>
              </a:extLst>
            </p:cNvPr>
            <p:cNvSpPr/>
            <p:nvPr/>
          </p:nvSpPr>
          <p:spPr>
            <a:xfrm>
              <a:off x="768909" y="2763557"/>
              <a:ext cx="9510058" cy="10160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ja-JP" altLang="en-US"/>
            </a:p>
          </p:txBody>
        </p:sp>
        <p:sp>
          <p:nvSpPr>
            <p:cNvPr id="15" name="四角形: 角を丸くする 14">
              <a:extLst>
                <a:ext uri="{FF2B5EF4-FFF2-40B4-BE49-F238E27FC236}">
                  <a16:creationId xmlns:a16="http://schemas.microsoft.com/office/drawing/2014/main" id="{7B744935-0B86-DFB0-99B0-112133D72545}"/>
                </a:ext>
              </a:extLst>
            </p:cNvPr>
            <p:cNvSpPr/>
            <p:nvPr/>
          </p:nvSpPr>
          <p:spPr>
            <a:xfrm>
              <a:off x="771898" y="1698252"/>
              <a:ext cx="9510058" cy="10160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ja-JP" altLang="en-US"/>
            </a:p>
          </p:txBody>
        </p:sp>
        <p:sp>
          <p:nvSpPr>
            <p:cNvPr id="11" name="四角形: 角を丸くする 10">
              <a:extLst>
                <a:ext uri="{FF2B5EF4-FFF2-40B4-BE49-F238E27FC236}">
                  <a16:creationId xmlns:a16="http://schemas.microsoft.com/office/drawing/2014/main" id="{A801B6DD-306C-4006-BC48-2CD28D4E7700}"/>
                </a:ext>
              </a:extLst>
            </p:cNvPr>
            <p:cNvSpPr/>
            <p:nvPr/>
          </p:nvSpPr>
          <p:spPr>
            <a:xfrm>
              <a:off x="765921" y="3836333"/>
              <a:ext cx="9510058" cy="10160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ja-JP" altLang="en-US"/>
            </a:p>
          </p:txBody>
        </p:sp>
      </p:grp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5A926F3-0469-5B66-1A09-C8BAA2D615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78274"/>
            <a:ext cx="10515600" cy="529868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ja-JP" altLang="en-US">
                <a:solidFill>
                  <a:srgbClr val="7F7F7F"/>
                </a:solidFill>
                <a:ea typeface="ＭＳ Ｐゴシック"/>
                <a:cs typeface="Calibri"/>
              </a:rPr>
              <a:t>⑤　Seize articles of evidence or articles</a:t>
            </a:r>
            <a:endParaRPr lang="ja-JP" altLang="en-US">
              <a:solidFill>
                <a:srgbClr val="7F7F7F"/>
              </a:solidFill>
              <a:ea typeface="ＭＳ Ｐゴシック" panose="020B0600070205080204" pitchFamily="34" charset="-128"/>
              <a:cs typeface="Calibri"/>
            </a:endParaRPr>
          </a:p>
          <a:p>
            <a:endParaRPr lang="ja-JP" altLang="en-US">
              <a:solidFill>
                <a:srgbClr val="7F7F7F"/>
              </a:solidFill>
              <a:ea typeface="ＭＳ Ｐゴシック"/>
              <a:cs typeface="Calibri"/>
            </a:endParaRPr>
          </a:p>
          <a:p>
            <a:pPr marL="0" indent="0">
              <a:buNone/>
            </a:pPr>
            <a:r>
              <a:rPr lang="ja-JP" altLang="en-US">
                <a:solidFill>
                  <a:srgbClr val="7F7F7F"/>
                </a:solidFill>
                <a:ea typeface="ＭＳ Ｐゴシック"/>
                <a:cs typeface="Calibri"/>
              </a:rPr>
              <a:t>⑥　Examining</a:t>
            </a:r>
            <a:endParaRPr lang="ja-JP">
              <a:solidFill>
                <a:srgbClr val="7F7F7F"/>
              </a:solidFill>
            </a:endParaRPr>
          </a:p>
          <a:p>
            <a:pPr marL="0" indent="0">
              <a:buNone/>
            </a:pPr>
            <a:endParaRPr lang="ja-JP" altLang="en-US">
              <a:solidFill>
                <a:srgbClr val="7F7F7F"/>
              </a:solidFill>
              <a:ea typeface="ＭＳ Ｐゴシック"/>
              <a:cs typeface="Calibri"/>
            </a:endParaRPr>
          </a:p>
          <a:p>
            <a:pPr marL="0" indent="0">
              <a:buNone/>
            </a:pPr>
            <a:r>
              <a:rPr lang="ja-JP" altLang="en-US">
                <a:solidFill>
                  <a:srgbClr val="7F7F7F"/>
                </a:solidFill>
                <a:ea typeface="ＭＳ Ｐゴシック"/>
                <a:cs typeface="Calibri"/>
              </a:rPr>
              <a:t>⑦　Questionarie survey</a:t>
            </a:r>
            <a:endParaRPr lang="ja-JP">
              <a:solidFill>
                <a:srgbClr val="7F7F7F"/>
              </a:solidFill>
            </a:endParaRPr>
          </a:p>
          <a:p>
            <a:pPr marL="0" indent="0">
              <a:buNone/>
            </a:pPr>
            <a:endParaRPr lang="ja-JP" altLang="en-US">
              <a:solidFill>
                <a:srgbClr val="7F7F7F"/>
              </a:solidFill>
              <a:ea typeface="ＭＳ Ｐゴシック"/>
              <a:cs typeface="Calibri"/>
            </a:endParaRPr>
          </a:p>
          <a:p>
            <a:pPr marL="0" indent="0">
              <a:buNone/>
            </a:pPr>
            <a:r>
              <a:rPr lang="ja-JP" altLang="en-US">
                <a:solidFill>
                  <a:srgbClr val="7F7F7F"/>
                </a:solidFill>
                <a:ea typeface="ＭＳ Ｐゴシック"/>
                <a:cs typeface="Calibri"/>
              </a:rPr>
              <a:t>⑧　Putting together</a:t>
            </a:r>
          </a:p>
          <a:p>
            <a:pPr marL="0" indent="0">
              <a:buNone/>
            </a:pPr>
            <a:endParaRPr lang="ja-JP" altLang="en-US">
              <a:solidFill>
                <a:srgbClr val="7F7F7F"/>
              </a:solidFill>
              <a:ea typeface="ＭＳ Ｐゴシック"/>
              <a:cs typeface="Calibri"/>
            </a:endParaRPr>
          </a:p>
          <a:p>
            <a:pPr marL="0" indent="0">
              <a:buNone/>
            </a:pPr>
            <a:r>
              <a:rPr lang="ja-JP" altLang="en-US">
                <a:solidFill>
                  <a:srgbClr val="7F7F7F"/>
                </a:solidFill>
                <a:ea typeface="ＭＳ Ｐゴシック"/>
                <a:cs typeface="Calibri"/>
              </a:rPr>
              <a:t>⑨　Accusation to Prosecutor</a:t>
            </a:r>
          </a:p>
        </p:txBody>
      </p:sp>
      <p:pic>
        <p:nvPicPr>
          <p:cNvPr id="2" name="図 1" descr="おもちゃ, 人形, 時計 が含まれている画像&#10;&#10;説明は自動で生成されたものです">
            <a:extLst>
              <a:ext uri="{FF2B5EF4-FFF2-40B4-BE49-F238E27FC236}">
                <a16:creationId xmlns:a16="http://schemas.microsoft.com/office/drawing/2014/main" id="{AC1E76EF-B81A-27B8-70B2-F6825A30D4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80843" y="4125057"/>
            <a:ext cx="1714500" cy="1714500"/>
          </a:xfrm>
          <a:prstGeom prst="rect">
            <a:avLst/>
          </a:prstGeom>
        </p:spPr>
      </p:pic>
      <p:pic>
        <p:nvPicPr>
          <p:cNvPr id="4" name="図 3" descr="食品, 時計 が含まれている画像&#10;&#10;説明は自動で生成されたものです">
            <a:extLst>
              <a:ext uri="{FF2B5EF4-FFF2-40B4-BE49-F238E27FC236}">
                <a16:creationId xmlns:a16="http://schemas.microsoft.com/office/drawing/2014/main" id="{A9A01DE4-EEC3-A932-59FF-370300EE89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54865" y="688730"/>
            <a:ext cx="1714500" cy="1714500"/>
          </a:xfrm>
          <a:prstGeom prst="rect">
            <a:avLst/>
          </a:prstGeom>
        </p:spPr>
      </p:pic>
      <p:pic>
        <p:nvPicPr>
          <p:cNvPr id="5" name="図 4" descr="建物, 建築材料, レンガ, 座る が含まれている画像&#10;&#10;説明は自動で生成されたものです">
            <a:extLst>
              <a:ext uri="{FF2B5EF4-FFF2-40B4-BE49-F238E27FC236}">
                <a16:creationId xmlns:a16="http://schemas.microsoft.com/office/drawing/2014/main" id="{ED8D08BE-8493-44D6-0FC2-895061F8A40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65980" y="1714500"/>
            <a:ext cx="1714500" cy="171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04508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四角形: 角を丸くする 29">
            <a:extLst>
              <a:ext uri="{FF2B5EF4-FFF2-40B4-BE49-F238E27FC236}">
                <a16:creationId xmlns:a16="http://schemas.microsoft.com/office/drawing/2014/main" id="{292B6E90-2D1A-8B14-94C9-6AC513BE56B9}"/>
              </a:ext>
            </a:extLst>
          </p:cNvPr>
          <p:cNvSpPr/>
          <p:nvPr/>
        </p:nvSpPr>
        <p:spPr>
          <a:xfrm>
            <a:off x="851647" y="1359647"/>
            <a:ext cx="10802470" cy="521447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A0A06DEC-FFE6-82C7-D45C-DB54EB185F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>
                <a:solidFill>
                  <a:schemeClr val="accent1">
                    <a:lumMod val="75000"/>
                  </a:schemeClr>
                </a:solidFill>
                <a:ea typeface="ＭＳ Ｐゴシック"/>
                <a:cs typeface="Calibri Light"/>
              </a:rPr>
              <a:t>The amount of Tax Evasion</a:t>
            </a:r>
          </a:p>
        </p:txBody>
      </p:sp>
      <p:sp>
        <p:nvSpPr>
          <p:cNvPr id="17" name="テキスト ボックス 3">
            <a:extLst>
              <a:ext uri="{FF2B5EF4-FFF2-40B4-BE49-F238E27FC236}">
                <a16:creationId xmlns:a16="http://schemas.microsoft.com/office/drawing/2014/main" id="{7BB6642D-35EF-DD39-4DC4-280069D59F5C}"/>
              </a:ext>
            </a:extLst>
          </p:cNvPr>
          <p:cNvSpPr txBox="1"/>
          <p:nvPr/>
        </p:nvSpPr>
        <p:spPr>
          <a:xfrm>
            <a:off x="5962295" y="3897775"/>
            <a:ext cx="933193" cy="40011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000" dirty="0">
                <a:solidFill>
                  <a:schemeClr val="tx1">
                    <a:lumMod val="50000"/>
                    <a:lumOff val="50000"/>
                  </a:schemeClr>
                </a:solidFill>
                <a:ea typeface="ＭＳ Ｐゴシック"/>
                <a:cs typeface="Calibri"/>
              </a:rPr>
              <a:t>91</a:t>
            </a:r>
            <a:endParaRPr lang="ja-JP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23" name="コンテンツ プレースホルダー 22" descr="グラフ, 折れ線グラフ&#10;&#10;説明は自動で生成されたものです">
            <a:extLst>
              <a:ext uri="{FF2B5EF4-FFF2-40B4-BE49-F238E27FC236}">
                <a16:creationId xmlns:a16="http://schemas.microsoft.com/office/drawing/2014/main" id="{5905A1D2-F273-FD96-FED8-EF476854B70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47750" y="2072575"/>
            <a:ext cx="9551146" cy="4163732"/>
          </a:xfrm>
        </p:spPr>
      </p:pic>
      <p:sp>
        <p:nvSpPr>
          <p:cNvPr id="24" name="テキスト ボックス 3">
            <a:extLst>
              <a:ext uri="{FF2B5EF4-FFF2-40B4-BE49-F238E27FC236}">
                <a16:creationId xmlns:a16="http://schemas.microsoft.com/office/drawing/2014/main" id="{851897F6-1E0D-8F97-7C61-E1E44AF037EE}"/>
              </a:ext>
            </a:extLst>
          </p:cNvPr>
          <p:cNvSpPr txBox="1"/>
          <p:nvPr/>
        </p:nvSpPr>
        <p:spPr>
          <a:xfrm>
            <a:off x="3691235" y="2807068"/>
            <a:ext cx="933193" cy="40011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000" dirty="0">
                <a:solidFill>
                  <a:schemeClr val="tx1">
                    <a:lumMod val="50000"/>
                    <a:lumOff val="50000"/>
                  </a:schemeClr>
                </a:solidFill>
                <a:ea typeface="ＭＳ Ｐゴシック"/>
                <a:cs typeface="Calibri"/>
              </a:rPr>
              <a:t>140</a:t>
            </a:r>
            <a:endParaRPr lang="ja-JP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5" name="テキスト ボックス 3">
            <a:extLst>
              <a:ext uri="{FF2B5EF4-FFF2-40B4-BE49-F238E27FC236}">
                <a16:creationId xmlns:a16="http://schemas.microsoft.com/office/drawing/2014/main" id="{13F79B1B-A520-13D3-479D-3A007AB73CC1}"/>
              </a:ext>
            </a:extLst>
          </p:cNvPr>
          <p:cNvSpPr txBox="1"/>
          <p:nvPr/>
        </p:nvSpPr>
        <p:spPr>
          <a:xfrm>
            <a:off x="1905765" y="2859362"/>
            <a:ext cx="933193" cy="40011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000" dirty="0">
                <a:solidFill>
                  <a:schemeClr val="tx1">
                    <a:lumMod val="50000"/>
                    <a:lumOff val="50000"/>
                  </a:schemeClr>
                </a:solidFill>
                <a:ea typeface="ＭＳ Ｐゴシック"/>
                <a:cs typeface="Calibri"/>
              </a:rPr>
              <a:t>135</a:t>
            </a:r>
            <a:endParaRPr lang="ja-JP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8" name="テキスト ボックス 3">
            <a:extLst>
              <a:ext uri="{FF2B5EF4-FFF2-40B4-BE49-F238E27FC236}">
                <a16:creationId xmlns:a16="http://schemas.microsoft.com/office/drawing/2014/main" id="{45A84A2A-4E01-7014-7391-6523622656C6}"/>
              </a:ext>
            </a:extLst>
          </p:cNvPr>
          <p:cNvSpPr txBox="1"/>
          <p:nvPr/>
        </p:nvSpPr>
        <p:spPr>
          <a:xfrm>
            <a:off x="7942000" y="3636304"/>
            <a:ext cx="933193" cy="40011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000" dirty="0">
                <a:solidFill>
                  <a:schemeClr val="tx1">
                    <a:lumMod val="50000"/>
                    <a:lumOff val="50000"/>
                  </a:schemeClr>
                </a:solidFill>
                <a:ea typeface="ＭＳ Ｐゴシック"/>
                <a:cs typeface="Calibri"/>
              </a:rPr>
              <a:t>102</a:t>
            </a:r>
            <a:endParaRPr lang="ja-JP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9" name="テキスト ボックス 3">
            <a:extLst>
              <a:ext uri="{FF2B5EF4-FFF2-40B4-BE49-F238E27FC236}">
                <a16:creationId xmlns:a16="http://schemas.microsoft.com/office/drawing/2014/main" id="{BF936ACE-44B5-2F8F-0183-AA2EE34F09CB}"/>
              </a:ext>
            </a:extLst>
          </p:cNvPr>
          <p:cNvSpPr txBox="1"/>
          <p:nvPr/>
        </p:nvSpPr>
        <p:spPr>
          <a:xfrm>
            <a:off x="9981470" y="3031185"/>
            <a:ext cx="933193" cy="40011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000" dirty="0">
                <a:solidFill>
                  <a:schemeClr val="tx1">
                    <a:lumMod val="50000"/>
                    <a:lumOff val="50000"/>
                  </a:schemeClr>
                </a:solidFill>
                <a:ea typeface="ＭＳ Ｐゴシック"/>
                <a:cs typeface="Calibri"/>
              </a:rPr>
              <a:t>128</a:t>
            </a:r>
          </a:p>
        </p:txBody>
      </p:sp>
      <p:sp>
        <p:nvSpPr>
          <p:cNvPr id="31" name="テキスト ボックス 1">
            <a:extLst>
              <a:ext uri="{FF2B5EF4-FFF2-40B4-BE49-F238E27FC236}">
                <a16:creationId xmlns:a16="http://schemas.microsoft.com/office/drawing/2014/main" id="{D18BB528-5BBE-6E63-3683-AFBFDCC3ECB5}"/>
              </a:ext>
            </a:extLst>
          </p:cNvPr>
          <p:cNvSpPr txBox="1"/>
          <p:nvPr/>
        </p:nvSpPr>
        <p:spPr>
          <a:xfrm>
            <a:off x="853805" y="1769368"/>
            <a:ext cx="2743200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dirty="0">
                <a:solidFill>
                  <a:schemeClr val="tx1">
                    <a:lumMod val="50000"/>
                    <a:lumOff val="50000"/>
                  </a:schemeClr>
                </a:solidFill>
                <a:ea typeface="ＭＳ Ｐゴシック"/>
              </a:rPr>
              <a:t>Million yen</a:t>
            </a:r>
            <a:endParaRPr lang="en-US" altLang="ja-JP" dirty="0">
              <a:solidFill>
                <a:schemeClr val="tx1">
                  <a:lumMod val="50000"/>
                  <a:lumOff val="50000"/>
                </a:schemeClr>
              </a:solidFill>
              <a:ea typeface="ＭＳ Ｐゴシック"/>
              <a:cs typeface="Calibri"/>
            </a:endParaRPr>
          </a:p>
        </p:txBody>
      </p:sp>
      <p:sp>
        <p:nvSpPr>
          <p:cNvPr id="32" name="四角形: 角を丸くする 31">
            <a:extLst>
              <a:ext uri="{FF2B5EF4-FFF2-40B4-BE49-F238E27FC236}">
                <a16:creationId xmlns:a16="http://schemas.microsoft.com/office/drawing/2014/main" id="{DAC336E3-9272-0B77-AA56-E68E21272808}"/>
              </a:ext>
            </a:extLst>
          </p:cNvPr>
          <p:cNvSpPr/>
          <p:nvPr/>
        </p:nvSpPr>
        <p:spPr>
          <a:xfrm>
            <a:off x="1505640" y="2026934"/>
            <a:ext cx="436079" cy="3915855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635375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C1DE1E74-0B25-D309-433E-59E646CDEA58}"/>
              </a:ext>
            </a:extLst>
          </p:cNvPr>
          <p:cNvSpPr/>
          <p:nvPr/>
        </p:nvSpPr>
        <p:spPr>
          <a:xfrm>
            <a:off x="697708" y="1398132"/>
            <a:ext cx="10802470" cy="521447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1E6BB495-20DA-85DD-8ECF-9462D5EFF5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>
                <a:solidFill>
                  <a:schemeClr val="accent1">
                    <a:lumMod val="75000"/>
                  </a:schemeClr>
                </a:solidFill>
                <a:ea typeface="ＭＳ Ｐゴシック"/>
                <a:cs typeface="Calibri Light"/>
              </a:rPr>
              <a:t>4 focus evasion cases in Japan</a:t>
            </a:r>
            <a:endParaRPr kumimoji="1" lang="ja-JP" altLang="en-US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8F0B5C2-6362-CAEC-A6AF-4CB2EF5D24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>
                <a:solidFill>
                  <a:srgbClr val="7F7F7F"/>
                </a:solidFill>
                <a:ea typeface="ＭＳ Ｐゴシック"/>
                <a:cs typeface="Calibri"/>
              </a:rPr>
              <a:t>Filing dishonest return for refund</a:t>
            </a:r>
            <a:endParaRPr lang="ja-JP">
              <a:solidFill>
                <a:srgbClr val="7F7F7F"/>
              </a:solidFill>
            </a:endParaRPr>
          </a:p>
          <a:p>
            <a:r>
              <a:rPr lang="ja-JP" altLang="en-US">
                <a:solidFill>
                  <a:srgbClr val="7F7F7F"/>
                </a:solidFill>
                <a:ea typeface="ＭＳ Ｐゴシック"/>
                <a:cs typeface="Calibri"/>
              </a:rPr>
              <a:t>Evasion by failure to file</a:t>
            </a:r>
          </a:p>
          <a:p>
            <a:r>
              <a:rPr lang="ja-JP" altLang="en-US">
                <a:solidFill>
                  <a:srgbClr val="7F7F7F"/>
                </a:solidFill>
                <a:ea typeface="ＭＳ Ｐゴシック"/>
                <a:cs typeface="Calibri"/>
              </a:rPr>
              <a:t>Evasion by taking advantage of international trade</a:t>
            </a:r>
          </a:p>
          <a:p>
            <a:r>
              <a:rPr lang="ja-JP" altLang="en-US">
                <a:solidFill>
                  <a:srgbClr val="7F7F7F"/>
                </a:solidFill>
                <a:ea typeface="ＭＳ Ｐゴシック"/>
                <a:cs typeface="Calibri"/>
              </a:rPr>
              <a:t>Others with the tide</a:t>
            </a:r>
          </a:p>
          <a:p>
            <a:endParaRPr lang="ja-JP" altLang="en-US">
              <a:solidFill>
                <a:srgbClr val="7F7F7F"/>
              </a:solidFill>
              <a:ea typeface="ＭＳ Ｐゴシック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920626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四角形: 角を丸くする 43">
            <a:extLst>
              <a:ext uri="{FF2B5EF4-FFF2-40B4-BE49-F238E27FC236}">
                <a16:creationId xmlns:a16="http://schemas.microsoft.com/office/drawing/2014/main" id="{30FB2170-F871-C9E5-9F83-88AFCF6DFE05}"/>
              </a:ext>
            </a:extLst>
          </p:cNvPr>
          <p:cNvSpPr/>
          <p:nvPr/>
        </p:nvSpPr>
        <p:spPr>
          <a:xfrm>
            <a:off x="528375" y="1444313"/>
            <a:ext cx="11156528" cy="5175986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A079F4AB-9986-D5AC-9C5C-8213B604C0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>
                <a:solidFill>
                  <a:schemeClr val="accent1">
                    <a:lumMod val="75000"/>
                  </a:schemeClr>
                </a:solidFill>
                <a:ea typeface="ＭＳ Ｐゴシック"/>
                <a:cs typeface="Calibri Light"/>
              </a:rPr>
              <a:t>Case study</a:t>
            </a:r>
            <a:endParaRPr kumimoji="1" lang="ja-JP" altLang="en-US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7" name="コンテンツ プレースホルダー 6">
            <a:extLst>
              <a:ext uri="{FF2B5EF4-FFF2-40B4-BE49-F238E27FC236}">
                <a16:creationId xmlns:a16="http://schemas.microsoft.com/office/drawing/2014/main" id="{D6AB71F9-3AA4-FEB9-F984-D6FA8B867DD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98349" y="5155253"/>
            <a:ext cx="1365421" cy="1380815"/>
          </a:xfrm>
        </p:spPr>
      </p:pic>
      <p:grpSp>
        <p:nvGrpSpPr>
          <p:cNvPr id="14" name="グループ化 13">
            <a:extLst>
              <a:ext uri="{FF2B5EF4-FFF2-40B4-BE49-F238E27FC236}">
                <a16:creationId xmlns:a16="http://schemas.microsoft.com/office/drawing/2014/main" id="{B0804FB1-2BED-C5B3-C868-741A40BF290C}"/>
              </a:ext>
            </a:extLst>
          </p:cNvPr>
          <p:cNvGrpSpPr/>
          <p:nvPr/>
        </p:nvGrpSpPr>
        <p:grpSpPr>
          <a:xfrm>
            <a:off x="6606164" y="3628077"/>
            <a:ext cx="1893225" cy="1352920"/>
            <a:chOff x="4944868" y="5013973"/>
            <a:chExt cx="1893225" cy="1352920"/>
          </a:xfrm>
        </p:grpSpPr>
        <p:pic>
          <p:nvPicPr>
            <p:cNvPr id="15" name="図 14">
              <a:extLst>
                <a:ext uri="{FF2B5EF4-FFF2-40B4-BE49-F238E27FC236}">
                  <a16:creationId xmlns:a16="http://schemas.microsoft.com/office/drawing/2014/main" id="{B0029EDA-E4D9-380D-C287-A2B1339864C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6200000" flipH="1">
              <a:off x="4505247" y="5453594"/>
              <a:ext cx="1352920" cy="473677"/>
            </a:xfrm>
            <a:prstGeom prst="rect">
              <a:avLst/>
            </a:prstGeom>
          </p:spPr>
        </p:pic>
        <p:sp>
          <p:nvSpPr>
            <p:cNvPr id="16" name="テキスト ボックス 3">
              <a:extLst>
                <a:ext uri="{FF2B5EF4-FFF2-40B4-BE49-F238E27FC236}">
                  <a16:creationId xmlns:a16="http://schemas.microsoft.com/office/drawing/2014/main" id="{233C6F19-D356-2DFE-117B-02B9AFA7AC32}"/>
                </a:ext>
              </a:extLst>
            </p:cNvPr>
            <p:cNvSpPr txBox="1"/>
            <p:nvPr/>
          </p:nvSpPr>
          <p:spPr>
            <a:xfrm>
              <a:off x="5532179" y="5281970"/>
              <a:ext cx="1305914" cy="400110"/>
            </a:xfrm>
            <a:prstGeom prst="rect">
              <a:avLst/>
            </a:prstGeom>
            <a:noFill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ja-JP" altLang="en-US" sz="2000">
                  <a:solidFill>
                    <a:srgbClr val="7F7F7F"/>
                  </a:solidFill>
                  <a:ea typeface="ＭＳ Ｐゴシック"/>
                  <a:cs typeface="Calibri"/>
                </a:rPr>
                <a:t>Refund</a:t>
              </a:r>
              <a:endParaRPr lang="ja-JP">
                <a:solidFill>
                  <a:srgbClr val="7F7F7F"/>
                </a:solidFill>
              </a:endParaRPr>
            </a:p>
          </p:txBody>
        </p:sp>
      </p:grpSp>
      <p:grpSp>
        <p:nvGrpSpPr>
          <p:cNvPr id="17" name="グループ化 16">
            <a:extLst>
              <a:ext uri="{FF2B5EF4-FFF2-40B4-BE49-F238E27FC236}">
                <a16:creationId xmlns:a16="http://schemas.microsoft.com/office/drawing/2014/main" id="{3438802E-1410-D57D-FB51-A459940F4921}"/>
              </a:ext>
            </a:extLst>
          </p:cNvPr>
          <p:cNvGrpSpPr/>
          <p:nvPr/>
        </p:nvGrpSpPr>
        <p:grpSpPr>
          <a:xfrm>
            <a:off x="3637474" y="3665632"/>
            <a:ext cx="2144907" cy="1352920"/>
            <a:chOff x="3273638" y="5013973"/>
            <a:chExt cx="2144907" cy="1352920"/>
          </a:xfrm>
        </p:grpSpPr>
        <p:pic>
          <p:nvPicPr>
            <p:cNvPr id="18" name="図 17">
              <a:extLst>
                <a:ext uri="{FF2B5EF4-FFF2-40B4-BE49-F238E27FC236}">
                  <a16:creationId xmlns:a16="http://schemas.microsoft.com/office/drawing/2014/main" id="{7B643FC0-50E7-0881-70FF-8588EE69913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5400000" flipH="1">
              <a:off x="4505247" y="5453594"/>
              <a:ext cx="1352920" cy="473677"/>
            </a:xfrm>
            <a:prstGeom prst="rect">
              <a:avLst/>
            </a:prstGeom>
          </p:spPr>
        </p:pic>
        <p:sp>
          <p:nvSpPr>
            <p:cNvPr id="19" name="テキスト ボックス 3">
              <a:extLst>
                <a:ext uri="{FF2B5EF4-FFF2-40B4-BE49-F238E27FC236}">
                  <a16:creationId xmlns:a16="http://schemas.microsoft.com/office/drawing/2014/main" id="{915A5C2A-C8FF-4096-722C-9708383AFDB6}"/>
                </a:ext>
              </a:extLst>
            </p:cNvPr>
            <p:cNvSpPr txBox="1"/>
            <p:nvPr/>
          </p:nvSpPr>
          <p:spPr>
            <a:xfrm>
              <a:off x="3273638" y="5055430"/>
              <a:ext cx="2143427" cy="707886"/>
            </a:xfrm>
            <a:prstGeom prst="rect">
              <a:avLst/>
            </a:prstGeom>
            <a:noFill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ja-JP" altLang="en-US" sz="2000">
                  <a:solidFill>
                    <a:srgbClr val="7F7F7F"/>
                  </a:solidFill>
                  <a:ea typeface="ＭＳ Ｐゴシック"/>
                  <a:cs typeface="Calibri"/>
                </a:rPr>
                <a:t>Dishonest claim</a:t>
              </a:r>
            </a:p>
            <a:p>
              <a:r>
                <a:rPr lang="ja-JP" altLang="en-US" sz="2000">
                  <a:solidFill>
                    <a:srgbClr val="7F7F7F"/>
                  </a:solidFill>
                  <a:ea typeface="ＭＳ Ｐゴシック"/>
                  <a:cs typeface="Calibri"/>
                </a:rPr>
                <a:t> for a refund</a:t>
              </a:r>
            </a:p>
          </p:txBody>
        </p:sp>
      </p:grpSp>
      <p:sp>
        <p:nvSpPr>
          <p:cNvPr id="9" name="テキスト ボックス 3">
            <a:extLst>
              <a:ext uri="{FF2B5EF4-FFF2-40B4-BE49-F238E27FC236}">
                <a16:creationId xmlns:a16="http://schemas.microsoft.com/office/drawing/2014/main" id="{119BDC97-31EB-C4D2-400D-1896D2A1D931}"/>
              </a:ext>
            </a:extLst>
          </p:cNvPr>
          <p:cNvSpPr txBox="1"/>
          <p:nvPr/>
        </p:nvSpPr>
        <p:spPr>
          <a:xfrm>
            <a:off x="688058" y="3367363"/>
            <a:ext cx="2143427" cy="1015663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000" b="1">
                <a:solidFill>
                  <a:srgbClr val="7F7F7F"/>
                </a:solidFill>
                <a:ea typeface="ＭＳ Ｐゴシック"/>
                <a:cs typeface="Calibri"/>
              </a:rPr>
              <a:t>B co.</a:t>
            </a:r>
            <a:endParaRPr lang="ja-JP" altLang="en-US" sz="2000" dirty="0">
              <a:solidFill>
                <a:srgbClr val="7F7F7F"/>
              </a:solidFill>
              <a:ea typeface="ＭＳ Ｐゴシック"/>
              <a:cs typeface="Calibri"/>
            </a:endParaRPr>
          </a:p>
          <a:p>
            <a:r>
              <a:rPr lang="ja-JP" altLang="en-US" sz="2000">
                <a:solidFill>
                  <a:srgbClr val="7F7F7F"/>
                </a:solidFill>
                <a:ea typeface="ＭＳ Ｐゴシック"/>
                <a:cs typeface="Calibri"/>
              </a:rPr>
              <a:t>(Co-conspirator's</a:t>
            </a:r>
            <a:endParaRPr lang="ja-JP">
              <a:solidFill>
                <a:srgbClr val="7F7F7F"/>
              </a:solidFill>
              <a:ea typeface="ＭＳ Ｐゴシック" panose="020B0600070205080204" pitchFamily="34" charset="-128"/>
              <a:cs typeface="Calibri"/>
            </a:endParaRPr>
          </a:p>
          <a:p>
            <a:r>
              <a:rPr lang="ja-JP" altLang="en-US" sz="2000">
                <a:solidFill>
                  <a:srgbClr val="7F7F7F"/>
                </a:solidFill>
                <a:ea typeface="ＭＳ Ｐゴシック"/>
                <a:cs typeface="Calibri"/>
              </a:rPr>
              <a:t>  company)</a:t>
            </a:r>
            <a:endParaRPr lang="ja-JP" altLang="en-US" sz="2000" dirty="0">
              <a:solidFill>
                <a:srgbClr val="7F7F7F"/>
              </a:solidFill>
              <a:ea typeface="ＭＳ Ｐゴシック"/>
              <a:cs typeface="Calibri"/>
            </a:endParaRPr>
          </a:p>
        </p:txBody>
      </p:sp>
      <p:sp>
        <p:nvSpPr>
          <p:cNvPr id="25" name="テキスト ボックス 3">
            <a:extLst>
              <a:ext uri="{FF2B5EF4-FFF2-40B4-BE49-F238E27FC236}">
                <a16:creationId xmlns:a16="http://schemas.microsoft.com/office/drawing/2014/main" id="{8B508A3A-6C4B-A70F-BC11-8CF0CB11EA73}"/>
              </a:ext>
            </a:extLst>
          </p:cNvPr>
          <p:cNvSpPr txBox="1"/>
          <p:nvPr/>
        </p:nvSpPr>
        <p:spPr>
          <a:xfrm>
            <a:off x="9555647" y="3770775"/>
            <a:ext cx="2143427" cy="40011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000">
                <a:solidFill>
                  <a:srgbClr val="7F7F7F"/>
                </a:solidFill>
                <a:ea typeface="ＭＳ Ｐゴシック"/>
                <a:cs typeface="Calibri"/>
              </a:rPr>
              <a:t>Foreign tourrists</a:t>
            </a:r>
          </a:p>
        </p:txBody>
      </p:sp>
      <p:sp>
        <p:nvSpPr>
          <p:cNvPr id="27" name="テキスト ボックス 3">
            <a:extLst>
              <a:ext uri="{FF2B5EF4-FFF2-40B4-BE49-F238E27FC236}">
                <a16:creationId xmlns:a16="http://schemas.microsoft.com/office/drawing/2014/main" id="{DE82369B-BF4E-706A-17DD-8894266100FC}"/>
              </a:ext>
            </a:extLst>
          </p:cNvPr>
          <p:cNvSpPr txBox="1"/>
          <p:nvPr/>
        </p:nvSpPr>
        <p:spPr>
          <a:xfrm>
            <a:off x="5783000" y="4883893"/>
            <a:ext cx="1769898" cy="338554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600">
                <a:solidFill>
                  <a:srgbClr val="7F7F7F"/>
                </a:solidFill>
                <a:ea typeface="ＭＳ Ｐゴシック"/>
                <a:cs typeface="Calibri"/>
              </a:rPr>
              <a:t>Tax office</a:t>
            </a:r>
            <a:endParaRPr lang="ja-JP" sz="1600" dirty="0">
              <a:solidFill>
                <a:srgbClr val="7F7F7F"/>
              </a:solidFill>
            </a:endParaRPr>
          </a:p>
        </p:txBody>
      </p:sp>
      <p:pic>
        <p:nvPicPr>
          <p:cNvPr id="28" name="図 27" descr="文字の書かれた紙&#10;&#10;説明は自動で生成されたものです">
            <a:extLst>
              <a:ext uri="{FF2B5EF4-FFF2-40B4-BE49-F238E27FC236}">
                <a16:creationId xmlns:a16="http://schemas.microsoft.com/office/drawing/2014/main" id="{5DB08C59-1325-9A9E-F57A-D20E58B1524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13682" y="1555748"/>
            <a:ext cx="1241052" cy="1834032"/>
          </a:xfrm>
          <a:prstGeom prst="rect">
            <a:avLst/>
          </a:prstGeom>
        </p:spPr>
      </p:pic>
      <p:pic>
        <p:nvPicPr>
          <p:cNvPr id="29" name="図 28" descr="文字の書かれた紙&#10;&#10;説明は自動で生成されたものです">
            <a:extLst>
              <a:ext uri="{FF2B5EF4-FFF2-40B4-BE49-F238E27FC236}">
                <a16:creationId xmlns:a16="http://schemas.microsoft.com/office/drawing/2014/main" id="{C2D79FC1-0C98-7BF8-05E8-1106F693D89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1620000">
            <a:off x="4860487" y="2335576"/>
            <a:ext cx="1101913" cy="1079502"/>
          </a:xfrm>
          <a:prstGeom prst="rect">
            <a:avLst/>
          </a:prstGeom>
        </p:spPr>
      </p:pic>
      <p:grpSp>
        <p:nvGrpSpPr>
          <p:cNvPr id="34" name="グループ化 33">
            <a:extLst>
              <a:ext uri="{FF2B5EF4-FFF2-40B4-BE49-F238E27FC236}">
                <a16:creationId xmlns:a16="http://schemas.microsoft.com/office/drawing/2014/main" id="{37F0153F-F3E6-862F-CA5B-B964721D560B}"/>
              </a:ext>
            </a:extLst>
          </p:cNvPr>
          <p:cNvGrpSpPr/>
          <p:nvPr/>
        </p:nvGrpSpPr>
        <p:grpSpPr>
          <a:xfrm>
            <a:off x="7623734" y="1969066"/>
            <a:ext cx="2215918" cy="1326491"/>
            <a:chOff x="7862793" y="1849537"/>
            <a:chExt cx="2215918" cy="1326491"/>
          </a:xfrm>
        </p:grpSpPr>
        <p:sp>
          <p:nvSpPr>
            <p:cNvPr id="13" name="テキスト ボックス 3">
              <a:extLst>
                <a:ext uri="{FF2B5EF4-FFF2-40B4-BE49-F238E27FC236}">
                  <a16:creationId xmlns:a16="http://schemas.microsoft.com/office/drawing/2014/main" id="{DBED48A9-8D93-83C8-BCC8-2A0CE6D09B56}"/>
                </a:ext>
              </a:extLst>
            </p:cNvPr>
            <p:cNvSpPr txBox="1"/>
            <p:nvPr/>
          </p:nvSpPr>
          <p:spPr>
            <a:xfrm>
              <a:off x="7935284" y="1849537"/>
              <a:ext cx="2143427" cy="707886"/>
            </a:xfrm>
            <a:prstGeom prst="rect">
              <a:avLst/>
            </a:prstGeom>
            <a:noFill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ja-JP" altLang="en-US" sz="2000">
                  <a:solidFill>
                    <a:srgbClr val="7F7F7F"/>
                  </a:solidFill>
                  <a:ea typeface="ＭＳ Ｐゴシック"/>
                  <a:cs typeface="Calibri"/>
                </a:rPr>
                <a:t>Fictinal </a:t>
              </a:r>
            </a:p>
            <a:p>
              <a:r>
                <a:rPr lang="ja-JP" altLang="en-US" sz="2000">
                  <a:solidFill>
                    <a:srgbClr val="7F7F7F"/>
                  </a:solidFill>
                  <a:ea typeface="ＭＳ Ｐゴシック"/>
                  <a:cs typeface="Calibri"/>
                </a:rPr>
                <a:t> Tax-free sales</a:t>
              </a:r>
            </a:p>
          </p:txBody>
        </p:sp>
        <p:pic>
          <p:nvPicPr>
            <p:cNvPr id="31" name="図 30">
              <a:extLst>
                <a:ext uri="{FF2B5EF4-FFF2-40B4-BE49-F238E27FC236}">
                  <a16:creationId xmlns:a16="http://schemas.microsoft.com/office/drawing/2014/main" id="{F7132905-23A6-D22B-4E09-676516E8AE7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7862793" y="2524030"/>
              <a:ext cx="1426883" cy="651998"/>
            </a:xfrm>
            <a:prstGeom prst="rect">
              <a:avLst/>
            </a:prstGeom>
          </p:spPr>
        </p:pic>
      </p:grpSp>
      <p:pic>
        <p:nvPicPr>
          <p:cNvPr id="33" name="図 32">
            <a:extLst>
              <a:ext uri="{FF2B5EF4-FFF2-40B4-BE49-F238E27FC236}">
                <a16:creationId xmlns:a16="http://schemas.microsoft.com/office/drawing/2014/main" id="{A8077DCB-8235-0650-3E95-1093CBF1F50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831" y="1608722"/>
            <a:ext cx="1130862" cy="1774266"/>
          </a:xfrm>
          <a:prstGeom prst="rect">
            <a:avLst/>
          </a:prstGeom>
        </p:spPr>
      </p:pic>
      <p:grpSp>
        <p:nvGrpSpPr>
          <p:cNvPr id="35" name="グループ化 34">
            <a:extLst>
              <a:ext uri="{FF2B5EF4-FFF2-40B4-BE49-F238E27FC236}">
                <a16:creationId xmlns:a16="http://schemas.microsoft.com/office/drawing/2014/main" id="{E9681222-B69E-1540-8986-47207799959D}"/>
              </a:ext>
            </a:extLst>
          </p:cNvPr>
          <p:cNvGrpSpPr/>
          <p:nvPr/>
        </p:nvGrpSpPr>
        <p:grpSpPr>
          <a:xfrm>
            <a:off x="2477905" y="1964086"/>
            <a:ext cx="2143427" cy="1326491"/>
            <a:chOff x="7935284" y="1849537"/>
            <a:chExt cx="2143427" cy="1326491"/>
          </a:xfrm>
        </p:grpSpPr>
        <p:sp>
          <p:nvSpPr>
            <p:cNvPr id="36" name="テキスト ボックス 3">
              <a:extLst>
                <a:ext uri="{FF2B5EF4-FFF2-40B4-BE49-F238E27FC236}">
                  <a16:creationId xmlns:a16="http://schemas.microsoft.com/office/drawing/2014/main" id="{9A82CAD8-3CCD-21FB-1010-412041925EA2}"/>
                </a:ext>
              </a:extLst>
            </p:cNvPr>
            <p:cNvSpPr txBox="1"/>
            <p:nvPr/>
          </p:nvSpPr>
          <p:spPr>
            <a:xfrm>
              <a:off x="7935284" y="1849537"/>
              <a:ext cx="2143427" cy="707886"/>
            </a:xfrm>
            <a:prstGeom prst="rect">
              <a:avLst/>
            </a:prstGeom>
            <a:noFill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ja-JP" altLang="en-US" sz="2000">
                  <a:solidFill>
                    <a:srgbClr val="7F7F7F"/>
                  </a:solidFill>
                  <a:ea typeface="ＭＳ Ｐゴシック"/>
                  <a:cs typeface="Calibri"/>
                </a:rPr>
                <a:t>Fictinal </a:t>
              </a:r>
            </a:p>
            <a:p>
              <a:r>
                <a:rPr lang="ja-JP" altLang="en-US" sz="2000">
                  <a:solidFill>
                    <a:srgbClr val="7F7F7F"/>
                  </a:solidFill>
                  <a:ea typeface="ＭＳ Ｐゴシック"/>
                  <a:cs typeface="Calibri"/>
                </a:rPr>
                <a:t> taxable purchases</a:t>
              </a:r>
            </a:p>
          </p:txBody>
        </p:sp>
        <p:pic>
          <p:nvPicPr>
            <p:cNvPr id="37" name="図 36">
              <a:extLst>
                <a:ext uri="{FF2B5EF4-FFF2-40B4-BE49-F238E27FC236}">
                  <a16:creationId xmlns:a16="http://schemas.microsoft.com/office/drawing/2014/main" id="{164EC933-66FA-C8D5-B8F2-1A610A86FEDD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8155278" y="2524030"/>
              <a:ext cx="1426883" cy="651998"/>
            </a:xfrm>
            <a:prstGeom prst="rect">
              <a:avLst/>
            </a:prstGeom>
          </p:spPr>
        </p:pic>
      </p:grpSp>
      <p:pic>
        <p:nvPicPr>
          <p:cNvPr id="30" name="図 29" descr="おもちゃ, 人形, 持つ, 男 が含まれている画像&#10;&#10;説明は自動で生成されたものです">
            <a:extLst>
              <a:ext uri="{FF2B5EF4-FFF2-40B4-BE49-F238E27FC236}">
                <a16:creationId xmlns:a16="http://schemas.microsoft.com/office/drawing/2014/main" id="{A536F700-5EAE-300C-E50A-7E8D5923BC2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649794" y="1713312"/>
            <a:ext cx="1953558" cy="1968499"/>
          </a:xfrm>
          <a:prstGeom prst="rect">
            <a:avLst/>
          </a:prstGeom>
        </p:spPr>
      </p:pic>
      <p:sp>
        <p:nvSpPr>
          <p:cNvPr id="42" name="テキスト ボックス 3">
            <a:extLst>
              <a:ext uri="{FF2B5EF4-FFF2-40B4-BE49-F238E27FC236}">
                <a16:creationId xmlns:a16="http://schemas.microsoft.com/office/drawing/2014/main" id="{66F73FB1-9B90-C7FC-DF9C-183FFEFE015E}"/>
              </a:ext>
            </a:extLst>
          </p:cNvPr>
          <p:cNvSpPr txBox="1"/>
          <p:nvPr/>
        </p:nvSpPr>
        <p:spPr>
          <a:xfrm>
            <a:off x="5790470" y="3352422"/>
            <a:ext cx="2143427" cy="40011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000" b="1">
                <a:solidFill>
                  <a:srgbClr val="7F7F7F"/>
                </a:solidFill>
                <a:ea typeface="ＭＳ Ｐゴシック"/>
                <a:cs typeface="Calibri"/>
              </a:rPr>
              <a:t>A co.</a:t>
            </a:r>
            <a:endParaRPr lang="ja-JP" altLang="en-US" sz="2000" dirty="0">
              <a:solidFill>
                <a:srgbClr val="7F7F7F"/>
              </a:solidFill>
              <a:ea typeface="ＭＳ Ｐゴシック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166812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9A1FFB3-B919-A2C9-5E33-C058FCF8DB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421AD7F-A9DC-1328-9042-F0B41F4B1D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テキスト ボックス 3">
            <a:extLst>
              <a:ext uri="{FF2B5EF4-FFF2-40B4-BE49-F238E27FC236}">
                <a16:creationId xmlns:a16="http://schemas.microsoft.com/office/drawing/2014/main" id="{8481242E-C445-C521-0270-896F87A0A570}"/>
              </a:ext>
            </a:extLst>
          </p:cNvPr>
          <p:cNvSpPr txBox="1"/>
          <p:nvPr/>
        </p:nvSpPr>
        <p:spPr>
          <a:xfrm>
            <a:off x="4412146" y="3016102"/>
            <a:ext cx="3535542" cy="83099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4800">
                <a:solidFill>
                  <a:schemeClr val="accent1">
                    <a:lumMod val="75000"/>
                  </a:schemeClr>
                </a:solidFill>
                <a:ea typeface="ＭＳ Ｐゴシック"/>
                <a:cs typeface="Calibri"/>
              </a:rPr>
              <a:t>THANK YOU!</a:t>
            </a:r>
            <a:endParaRPr lang="ja-JP" sz="480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36673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ワイド画面</PresentationFormat>
  <Slides>8</Slides>
  <Notes>0</Notes>
  <HiddenSlides>0</HiddenSlide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9" baseType="lpstr">
      <vt:lpstr>Office テーマ</vt:lpstr>
      <vt:lpstr>Challenges of Conducting Tax Investgations in Japan</vt:lpstr>
      <vt:lpstr>Contents</vt:lpstr>
      <vt:lpstr>The flow of criminal investigation in Japan</vt:lpstr>
      <vt:lpstr>PowerPoint プレゼンテーション</vt:lpstr>
      <vt:lpstr>The amount of Tax Evasion</vt:lpstr>
      <vt:lpstr>4 focus evasion cases in Japan</vt:lpstr>
      <vt:lpstr>Case study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</dc:title>
  <dc:creator/>
  <cp:revision>327</cp:revision>
  <dcterms:created xsi:type="dcterms:W3CDTF">2012-07-27T23:28:17Z</dcterms:created>
  <dcterms:modified xsi:type="dcterms:W3CDTF">2023-12-05T05:21:54Z</dcterms:modified>
</cp:coreProperties>
</file>