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1817" r:id="rId3"/>
    <p:sldId id="1872" r:id="rId4"/>
    <p:sldId id="1873" r:id="rId5"/>
    <p:sldId id="1875" r:id="rId6"/>
    <p:sldId id="18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4693B-333F-49AB-936B-34A6B1C456E7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BFC1-80A6-4B5E-AB95-4E1B9860D4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60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5BF1D-5049-D91F-9592-ADBB2F3EE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5DBBC-F94B-36B9-110E-11802F8B1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35A4F-1474-AB21-A466-1AFA6B89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4663A-8ECA-707C-33E7-C9BC6C0C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4AECE-5776-4DD7-A21C-6172A1E20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378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84CAE-35E4-7873-8DE8-222C68D45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38D1B-4590-0E3C-8D4C-80F6AEB59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38391-777A-6BDC-B2A2-265C9BD77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46E70-E68D-578E-994E-5F345E98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AD375-A0F2-B56D-3457-29394A60F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983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A0061D-455A-6A92-1FAA-AF1D4F831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C46D3-8297-6B05-4B3C-9E27D6112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55344-AB92-E231-6F68-B6C06D4D6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759C2-2A69-BBFD-B741-A69D75492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2F74A-8051-CB35-AF61-0A94018E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158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E3424-367C-9D27-2B2A-9009E82F4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7D548-2231-2B8B-BBD6-7B4876FD2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C1A0B-0DC1-B511-7746-AD36F666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92AA6-632F-5EAA-758B-EAB8BBA89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6201A-6149-FB92-DECE-8D4A3530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20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14248-51AA-EC17-D58D-4E9C7647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58DF7-33E9-87C7-06B8-8CBCCCA3C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1B92A-0D01-6FDB-2D2C-409B361E3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8DE89-7BF4-1BD3-BF6F-5F870C8E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434C2-9785-2FE5-BD27-BDFB6B7A6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722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5188-BFAE-F469-2F8F-0A5FA49C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1E732-288A-5A4D-B506-A97F965D85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134CB-5925-5A70-1CB0-A3F2A39D0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81845-3441-0922-B557-68094503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E3E3A-21A3-EBCC-A96C-3007A49FA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484A3-3568-5A3A-56D7-E55D1DD5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998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F566-88D8-B4ED-D05A-855DEF7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2C64F-5D31-C373-8666-D344EBCA4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7B864-4338-5369-A588-1CD631648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F57A15-5AA7-CD2F-F9C5-AE9865127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8711FF-C524-8C18-D475-B07F5A30A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215D-8662-ACD0-F7D9-9D387CA5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51C2D5-8CA4-BE58-06D4-756F1B81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9183F-70AA-3978-DC81-363DD4F6A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20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42C2-0CF7-C4C6-6973-6FF827016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984F8-C0E0-065F-EA30-521A188C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7D17D8-60DA-7DA2-3F5C-418E5B6C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9850E3-5C7C-54D1-B15C-F1BE2A6F5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059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6BD890-BD16-49E8-0D5E-67BE36DD6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4DA855-EC78-5827-444D-C11F408B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80A34-EF96-E64D-8827-428A8846E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500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832E-5DA6-F95C-E484-2EAF04D1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53E07-DAFB-609A-11BF-F3AEF61AB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CB039-9A68-07EE-6C5A-D2E74BD2D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301F8-6270-77FB-F886-303C1A3F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6FCC4-C659-E4DF-7424-7A3B78BB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BECC3-BB90-E6D1-D47C-8D8929CB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18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E425-A766-0517-3D3D-3848561D8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8E6E24-5FCE-B03A-A0F3-B71899B5B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69D95-672C-CE7F-9F93-633A5C8E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6B29C-5F68-912F-8E9F-86F6CC92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B0445-1FD1-D3B2-2BA2-C16D5613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CBCA2-AB73-E594-FB6C-BDBF2484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751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E53AEC-7542-1931-6293-0E2EEAC2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3555C-C9FC-FE0C-5F14-C4FD9B351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ED551-0340-2156-8886-667D0C527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5FDAB-3A3F-49E4-8C6D-86830999D2ED}" type="datetimeFigureOut">
              <a:rPr lang="en-IN" smtClean="0"/>
              <a:t>04-12-2023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3ACF7-4807-DABB-7E95-A4A07BF42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CCD4-2E29-FA0D-7A56-9CACC51DA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CE154-53CD-4526-8AF5-76BAAFEAE8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180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DE62211-0C97-DD84-AAC0-B4973D501D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1" r="625" b="22807"/>
          <a:stretch/>
        </p:blipFill>
        <p:spPr>
          <a:xfrm>
            <a:off x="-46038" y="0"/>
            <a:ext cx="12238038" cy="68580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0" y="46990"/>
            <a:ext cx="12192000" cy="6811010"/>
            <a:chOff x="0" y="74"/>
            <a:chExt cx="19200" cy="10726"/>
          </a:xfrm>
        </p:grpSpPr>
        <p:sp>
          <p:nvSpPr>
            <p:cNvPr id="26" name="Rectangle 25"/>
            <p:cNvSpPr/>
            <p:nvPr/>
          </p:nvSpPr>
          <p:spPr>
            <a:xfrm>
              <a:off x="0" y="7806"/>
              <a:ext cx="19200" cy="2994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IN" sz="3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Major Case Management</a:t>
              </a: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OECD | Financial Investigation</a:t>
              </a:r>
              <a:r>
                <a:rPr 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I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" name="Picture 2" descr="DRI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5" y="133"/>
              <a:ext cx="2083" cy="2742"/>
            </a:xfrm>
            <a:prstGeom prst="rect">
              <a:avLst/>
            </a:prstGeom>
          </p:spPr>
        </p:pic>
        <p:pic>
          <p:nvPicPr>
            <p:cNvPr id="4" name="Picture 3" descr="CBIC_logo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384" y="74"/>
              <a:ext cx="2671" cy="286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Rectangle 4"/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/>
          <p:cNvSpPr txBox="1"/>
          <p:nvPr/>
        </p:nvSpPr>
        <p:spPr>
          <a:xfrm>
            <a:off x="0" y="247650"/>
            <a:ext cx="1098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Team Structure &amp; Powers Assigned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D046285-9805-B8EF-3BEF-50006F8E41DE}"/>
              </a:ext>
            </a:extLst>
          </p:cNvPr>
          <p:cNvGrpSpPr/>
          <p:nvPr/>
        </p:nvGrpSpPr>
        <p:grpSpPr>
          <a:xfrm>
            <a:off x="108727" y="2068499"/>
            <a:ext cx="8413835" cy="4073371"/>
            <a:chOff x="153116" y="1542734"/>
            <a:chExt cx="9347467" cy="4030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6DBD76-7C66-6B05-3075-CC9075B39797}"/>
                </a:ext>
              </a:extLst>
            </p:cNvPr>
            <p:cNvSpPr/>
            <p:nvPr/>
          </p:nvSpPr>
          <p:spPr>
            <a:xfrm>
              <a:off x="3657598" y="1542734"/>
              <a:ext cx="2361461" cy="790112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Deputy Director</a:t>
              </a:r>
              <a:endParaRPr lang="en-IN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E9D034D-5E8E-42A5-B0F3-87CC14F458B4}"/>
                </a:ext>
              </a:extLst>
            </p:cNvPr>
            <p:cNvSpPr/>
            <p:nvPr/>
          </p:nvSpPr>
          <p:spPr>
            <a:xfrm>
              <a:off x="547447" y="3603467"/>
              <a:ext cx="2361461" cy="7901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Senior Intelligence Officer</a:t>
              </a:r>
              <a:endParaRPr lang="en-IN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2AABC8D-37B8-C85C-2252-79ED26E4AF62}"/>
                </a:ext>
              </a:extLst>
            </p:cNvPr>
            <p:cNvSpPr/>
            <p:nvPr/>
          </p:nvSpPr>
          <p:spPr>
            <a:xfrm>
              <a:off x="3654637" y="3603467"/>
              <a:ext cx="2361461" cy="7901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Senior Intelligence Officer</a:t>
              </a:r>
              <a:endParaRPr lang="en-IN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2488A05-2FB0-781B-D1E5-551B8E0BD90D}"/>
                </a:ext>
              </a:extLst>
            </p:cNvPr>
            <p:cNvSpPr/>
            <p:nvPr/>
          </p:nvSpPr>
          <p:spPr>
            <a:xfrm>
              <a:off x="6761827" y="3603467"/>
              <a:ext cx="2361461" cy="7901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Senior Intelligence Officer</a:t>
              </a:r>
              <a:endParaRPr lang="en-IN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8E9F7B-42E0-E252-67F7-0C2C60428DDE}"/>
                </a:ext>
              </a:extLst>
            </p:cNvPr>
            <p:cNvSpPr/>
            <p:nvPr/>
          </p:nvSpPr>
          <p:spPr>
            <a:xfrm>
              <a:off x="153116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D6FBBDC-1891-8DF5-DCAA-BAA9BE5CBE6A}"/>
                </a:ext>
              </a:extLst>
            </p:cNvPr>
            <p:cNvSpPr/>
            <p:nvPr/>
          </p:nvSpPr>
          <p:spPr>
            <a:xfrm>
              <a:off x="3388303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3E9867F-3522-D74D-5BB2-78CE3C781B3B}"/>
                </a:ext>
              </a:extLst>
            </p:cNvPr>
            <p:cNvSpPr/>
            <p:nvPr/>
          </p:nvSpPr>
          <p:spPr>
            <a:xfrm>
              <a:off x="6501401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1AE1CDB-5BFA-4810-C97D-B65510912525}"/>
                </a:ext>
              </a:extLst>
            </p:cNvPr>
            <p:cNvSpPr/>
            <p:nvPr/>
          </p:nvSpPr>
          <p:spPr>
            <a:xfrm>
              <a:off x="1756286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2FAD4A-021E-6D6B-BC4F-CDBE7FB4C902}"/>
                </a:ext>
              </a:extLst>
            </p:cNvPr>
            <p:cNvSpPr/>
            <p:nvPr/>
          </p:nvSpPr>
          <p:spPr>
            <a:xfrm>
              <a:off x="4943375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324DADF-EF30-A895-021A-8FCA00B1E867}"/>
                </a:ext>
              </a:extLst>
            </p:cNvPr>
            <p:cNvSpPr/>
            <p:nvPr/>
          </p:nvSpPr>
          <p:spPr>
            <a:xfrm>
              <a:off x="8059427" y="4783585"/>
              <a:ext cx="1441156" cy="79011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Intelligence Officer</a:t>
              </a:r>
              <a:endPara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669CF1E-66E0-BE66-0682-8A6E269420F2}"/>
                </a:ext>
              </a:extLst>
            </p:cNvPr>
            <p:cNvCxnSpPr>
              <a:stCxn id="9" idx="2"/>
              <a:endCxn id="11" idx="0"/>
            </p:cNvCxnSpPr>
            <p:nvPr/>
          </p:nvCxnSpPr>
          <p:spPr>
            <a:xfrm flipH="1">
              <a:off x="1728178" y="2332846"/>
              <a:ext cx="3110151" cy="1270621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1E7B92D-B075-8AD0-6B2F-F08076095F5B}"/>
                </a:ext>
              </a:extLst>
            </p:cNvPr>
            <p:cNvCxnSpPr>
              <a:stCxn id="9" idx="2"/>
              <a:endCxn id="14" idx="0"/>
            </p:cNvCxnSpPr>
            <p:nvPr/>
          </p:nvCxnSpPr>
          <p:spPr>
            <a:xfrm flipH="1">
              <a:off x="4835368" y="2332846"/>
              <a:ext cx="2961" cy="1270621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9E2560A-C6E3-024B-7145-4737C3073D6C}"/>
                </a:ext>
              </a:extLst>
            </p:cNvPr>
            <p:cNvCxnSpPr>
              <a:cxnSpLocks/>
              <a:stCxn id="9" idx="2"/>
              <a:endCxn id="15" idx="0"/>
            </p:cNvCxnSpPr>
            <p:nvPr/>
          </p:nvCxnSpPr>
          <p:spPr>
            <a:xfrm>
              <a:off x="4838329" y="2332846"/>
              <a:ext cx="3104229" cy="1270621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3F26E61-AE28-D984-7EB2-F68BD9A37B20}"/>
                </a:ext>
              </a:extLst>
            </p:cNvPr>
            <p:cNvCxnSpPr>
              <a:stCxn id="11" idx="2"/>
              <a:endCxn id="16" idx="0"/>
            </p:cNvCxnSpPr>
            <p:nvPr/>
          </p:nvCxnSpPr>
          <p:spPr>
            <a:xfrm flipH="1">
              <a:off x="873694" y="4393579"/>
              <a:ext cx="854484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CE64F4A-473A-E740-332E-06BC5CE6F5A2}"/>
                </a:ext>
              </a:extLst>
            </p:cNvPr>
            <p:cNvCxnSpPr>
              <a:stCxn id="11" idx="2"/>
              <a:endCxn id="19" idx="0"/>
            </p:cNvCxnSpPr>
            <p:nvPr/>
          </p:nvCxnSpPr>
          <p:spPr>
            <a:xfrm>
              <a:off x="1728178" y="4393579"/>
              <a:ext cx="748686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46DA457-CEFE-390A-E3D1-F53A2520736B}"/>
                </a:ext>
              </a:extLst>
            </p:cNvPr>
            <p:cNvCxnSpPr>
              <a:stCxn id="14" idx="2"/>
              <a:endCxn id="17" idx="0"/>
            </p:cNvCxnSpPr>
            <p:nvPr/>
          </p:nvCxnSpPr>
          <p:spPr>
            <a:xfrm flipH="1">
              <a:off x="4108881" y="4393579"/>
              <a:ext cx="726487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827203-7C4F-4A7D-5932-E62211401017}"/>
                </a:ext>
              </a:extLst>
            </p:cNvPr>
            <p:cNvCxnSpPr>
              <a:stCxn id="14" idx="2"/>
              <a:endCxn id="20" idx="0"/>
            </p:cNvCxnSpPr>
            <p:nvPr/>
          </p:nvCxnSpPr>
          <p:spPr>
            <a:xfrm>
              <a:off x="4835368" y="4393579"/>
              <a:ext cx="828585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F15FBC8-94D4-8D3A-F223-AB3722081C0B}"/>
                </a:ext>
              </a:extLst>
            </p:cNvPr>
            <p:cNvCxnSpPr>
              <a:stCxn id="15" idx="2"/>
              <a:endCxn id="18" idx="0"/>
            </p:cNvCxnSpPr>
            <p:nvPr/>
          </p:nvCxnSpPr>
          <p:spPr>
            <a:xfrm flipH="1">
              <a:off x="7221979" y="4393579"/>
              <a:ext cx="720579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C31B503-F4F6-3B51-8A45-75A98071254D}"/>
                </a:ext>
              </a:extLst>
            </p:cNvPr>
            <p:cNvCxnSpPr>
              <a:stCxn id="15" idx="2"/>
              <a:endCxn id="21" idx="0"/>
            </p:cNvCxnSpPr>
            <p:nvPr/>
          </p:nvCxnSpPr>
          <p:spPr>
            <a:xfrm>
              <a:off x="7942558" y="4393579"/>
              <a:ext cx="837447" cy="390006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4F92D30-DA90-953B-9A0B-B1D3F129BDFF}"/>
              </a:ext>
            </a:extLst>
          </p:cNvPr>
          <p:cNvCxnSpPr/>
          <p:nvPr/>
        </p:nvCxnSpPr>
        <p:spPr>
          <a:xfrm>
            <a:off x="8717872" y="1029810"/>
            <a:ext cx="0" cy="537099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2FF27A58-9127-9F52-3E50-37950F6D0338}"/>
              </a:ext>
            </a:extLst>
          </p:cNvPr>
          <p:cNvSpPr txBox="1"/>
          <p:nvPr/>
        </p:nvSpPr>
        <p:spPr>
          <a:xfrm>
            <a:off x="8930936" y="5327159"/>
            <a:ext cx="300065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of Seizure of Goods, Personal Search, Record of Search, Investigation of Case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1DB9AC7-462D-D15A-1C87-475DC02E6E94}"/>
              </a:ext>
            </a:extLst>
          </p:cNvPr>
          <p:cNvSpPr txBox="1"/>
          <p:nvPr/>
        </p:nvSpPr>
        <p:spPr>
          <a:xfrm>
            <a:off x="8913183" y="4257736"/>
            <a:ext cx="300065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of Summon, Record of Statement, Seizure of Goods, Supervision of Investigation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D3E058-D010-BB08-CC70-BBE1A831D681}"/>
              </a:ext>
            </a:extLst>
          </p:cNvPr>
          <p:cNvSpPr txBox="1"/>
          <p:nvPr/>
        </p:nvSpPr>
        <p:spPr>
          <a:xfrm>
            <a:off x="8930936" y="2403077"/>
            <a:ext cx="30006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of Search of Premise, Leadership of Investigation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C958E7C-8722-87A4-8330-9A6CB0856CA5}"/>
              </a:ext>
            </a:extLst>
          </p:cNvPr>
          <p:cNvSpPr/>
          <p:nvPr/>
        </p:nvSpPr>
        <p:spPr>
          <a:xfrm>
            <a:off x="2200377" y="1029810"/>
            <a:ext cx="4440119" cy="68450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Director General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556C603-1DB4-16E7-BF60-59A68484BBDB}"/>
              </a:ext>
            </a:extLst>
          </p:cNvPr>
          <p:cNvSpPr txBox="1"/>
          <p:nvPr/>
        </p:nvSpPr>
        <p:spPr>
          <a:xfrm>
            <a:off x="8930936" y="1045814"/>
            <a:ext cx="30006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of Arrest, Provisional Attachment of Bank Accounts, Extension of Time Limits, Conclusion of Investigation 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65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Rectangle 4"/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/>
          <p:cNvSpPr txBox="1"/>
          <p:nvPr/>
        </p:nvSpPr>
        <p:spPr>
          <a:xfrm>
            <a:off x="0" y="247650"/>
            <a:ext cx="1098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Stages of Investigation and Responsibility Matrix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C54BA2-E4A9-15AB-CA48-2DEDE0ACBDEE}"/>
              </a:ext>
            </a:extLst>
          </p:cNvPr>
          <p:cNvSpPr/>
          <p:nvPr/>
        </p:nvSpPr>
        <p:spPr>
          <a:xfrm>
            <a:off x="266330" y="1559972"/>
            <a:ext cx="3524435" cy="47638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0EF99F-A5E8-85A8-B82A-6EE7057AB9E4}"/>
              </a:ext>
            </a:extLst>
          </p:cNvPr>
          <p:cNvSpPr/>
          <p:nvPr/>
        </p:nvSpPr>
        <p:spPr>
          <a:xfrm>
            <a:off x="4344142" y="1559973"/>
            <a:ext cx="3524435" cy="47638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783EA1-A28C-B806-7321-B2089BE6FDD5}"/>
              </a:ext>
            </a:extLst>
          </p:cNvPr>
          <p:cNvSpPr/>
          <p:nvPr/>
        </p:nvSpPr>
        <p:spPr>
          <a:xfrm>
            <a:off x="8421954" y="1559972"/>
            <a:ext cx="3524435" cy="47638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521557-AC0C-22D5-0446-3550B9814B85}"/>
              </a:ext>
            </a:extLst>
          </p:cNvPr>
          <p:cNvSpPr txBox="1"/>
          <p:nvPr/>
        </p:nvSpPr>
        <p:spPr>
          <a:xfrm>
            <a:off x="266330" y="1100831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Pre-Interdiction Phase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A32A1-F207-B614-6795-F4FCF4067264}"/>
              </a:ext>
            </a:extLst>
          </p:cNvPr>
          <p:cNvSpPr txBox="1"/>
          <p:nvPr/>
        </p:nvSpPr>
        <p:spPr>
          <a:xfrm>
            <a:off x="4333782" y="1123950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Interdiction Phase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129E38-59A5-37FF-9DFA-9B724F130E8F}"/>
              </a:ext>
            </a:extLst>
          </p:cNvPr>
          <p:cNvSpPr txBox="1"/>
          <p:nvPr/>
        </p:nvSpPr>
        <p:spPr>
          <a:xfrm>
            <a:off x="8490011" y="1123950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Phase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F76527-6B74-73FD-1F14-EE1B3E24B469}"/>
              </a:ext>
            </a:extLst>
          </p:cNvPr>
          <p:cNvSpPr txBox="1"/>
          <p:nvPr/>
        </p:nvSpPr>
        <p:spPr>
          <a:xfrm>
            <a:off x="266330" y="1642369"/>
            <a:ext cx="352443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Intelligence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Informers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Analytics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sharing from sister Intelligence Agencies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 of Intelligence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identification of Custom Violations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Approximation of extent of Financial Fraud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Entities and Persons involved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2F15BF-F318-E219-5863-D931439727CF}"/>
              </a:ext>
            </a:extLst>
          </p:cNvPr>
          <p:cNvSpPr txBox="1"/>
          <p:nvPr/>
        </p:nvSpPr>
        <p:spPr>
          <a:xfrm>
            <a:off x="4431437" y="1642369"/>
            <a:ext cx="35244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down detailed interdiction plan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of Premises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Detention of Evidences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Recording of Statements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Inspection of Vehicles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of Persons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Arrest of Persons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Seizure of Goods liable for Confiscation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Provisional Attachment of Bank Accounts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Out Circular in Immigration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Seizure of Passport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9A96AC-DBA4-EC3D-4231-6C781DEBF68D}"/>
              </a:ext>
            </a:extLst>
          </p:cNvPr>
          <p:cNvSpPr txBox="1"/>
          <p:nvPr/>
        </p:nvSpPr>
        <p:spPr>
          <a:xfrm>
            <a:off x="8596544" y="1642369"/>
            <a:ext cx="334984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of Telecom Operators regarding Call Data Records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from FIU and Banking Institutions regarding Financial Transactions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from Income Tax, GST, State Land Department, Companies Registrar, regarding details of Returns, Source of Income, Assets Owner, Companies registered.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from other Gov. Depts. like DGFT, Mo Environment, BIS, etc.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2AAD58-EE0E-776D-6469-0EFAE9F394A0}"/>
              </a:ext>
            </a:extLst>
          </p:cNvPr>
          <p:cNvCxnSpPr/>
          <p:nvPr/>
        </p:nvCxnSpPr>
        <p:spPr>
          <a:xfrm>
            <a:off x="8149701" y="952851"/>
            <a:ext cx="0" cy="537099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5AAA2B-462A-011D-09E1-BB76A0420990}"/>
              </a:ext>
            </a:extLst>
          </p:cNvPr>
          <p:cNvCxnSpPr/>
          <p:nvPr/>
        </p:nvCxnSpPr>
        <p:spPr>
          <a:xfrm>
            <a:off x="4048217" y="952851"/>
            <a:ext cx="0" cy="537099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39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Rectangle 4"/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/>
          <p:cNvSpPr txBox="1"/>
          <p:nvPr/>
        </p:nvSpPr>
        <p:spPr>
          <a:xfrm>
            <a:off x="0" y="247650"/>
            <a:ext cx="1098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Stage of Investigation and Responsibility Matrix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C54BA2-E4A9-15AB-CA48-2DEDE0ACBDEE}"/>
              </a:ext>
            </a:extLst>
          </p:cNvPr>
          <p:cNvSpPr/>
          <p:nvPr/>
        </p:nvSpPr>
        <p:spPr>
          <a:xfrm>
            <a:off x="266330" y="1559972"/>
            <a:ext cx="3524435" cy="47638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0EF99F-A5E8-85A8-B82A-6EE7057AB9E4}"/>
              </a:ext>
            </a:extLst>
          </p:cNvPr>
          <p:cNvSpPr/>
          <p:nvPr/>
        </p:nvSpPr>
        <p:spPr>
          <a:xfrm>
            <a:off x="4344142" y="1559973"/>
            <a:ext cx="3524435" cy="47638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783EA1-A28C-B806-7321-B2089BE6FDD5}"/>
              </a:ext>
            </a:extLst>
          </p:cNvPr>
          <p:cNvSpPr/>
          <p:nvPr/>
        </p:nvSpPr>
        <p:spPr>
          <a:xfrm>
            <a:off x="8421954" y="1559972"/>
            <a:ext cx="3524435" cy="47638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521557-AC0C-22D5-0446-3550B9814B85}"/>
              </a:ext>
            </a:extLst>
          </p:cNvPr>
          <p:cNvSpPr txBox="1"/>
          <p:nvPr/>
        </p:nvSpPr>
        <p:spPr>
          <a:xfrm>
            <a:off x="266330" y="1100831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of Investigation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A32A1-F207-B614-6795-F4FCF4067264}"/>
              </a:ext>
            </a:extLst>
          </p:cNvPr>
          <p:cNvSpPr txBox="1"/>
          <p:nvPr/>
        </p:nvSpPr>
        <p:spPr>
          <a:xfrm>
            <a:off x="4333782" y="1123950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Litigation Phase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129E38-59A5-37FF-9DFA-9B724F130E8F}"/>
              </a:ext>
            </a:extLst>
          </p:cNvPr>
          <p:cNvSpPr txBox="1"/>
          <p:nvPr/>
        </p:nvSpPr>
        <p:spPr>
          <a:xfrm>
            <a:off x="8490011" y="1123950"/>
            <a:ext cx="3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Reward Phase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F76527-6B74-73FD-1F14-EE1B3E24B469}"/>
              </a:ext>
            </a:extLst>
          </p:cNvPr>
          <p:cNvSpPr txBox="1"/>
          <p:nvPr/>
        </p:nvSpPr>
        <p:spPr>
          <a:xfrm>
            <a:off x="266330" y="1642369"/>
            <a:ext cx="35244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Issuance of Show Cause Notice to demand Tax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Issuance of Show Cause Notice for Confiscation of Seized Goods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Adjudication of Show Cause Notice and issuance of Order in Original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Filing of Prosecution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Filing of COFEPOSA, preventive detention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Evoking provisions of SAFEMA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Investigation of Proceeds of Crime for Forfeiture of Property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2F15BF-F318-E219-5863-D931439727CF}"/>
              </a:ext>
            </a:extLst>
          </p:cNvPr>
          <p:cNvSpPr txBox="1"/>
          <p:nvPr/>
        </p:nvSpPr>
        <p:spPr>
          <a:xfrm>
            <a:off x="4431437" y="1642369"/>
            <a:ext cx="35244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Contesting all Writ Petitions filed in Court of Law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Defending Prosecution in Court of Law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Defending COFEPOSA in Court of Law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9A96AC-DBA4-EC3D-4231-6C781DEBF68D}"/>
              </a:ext>
            </a:extLst>
          </p:cNvPr>
          <p:cNvSpPr txBox="1"/>
          <p:nvPr/>
        </p:nvSpPr>
        <p:spPr>
          <a:xfrm>
            <a:off x="8596544" y="1642369"/>
            <a:ext cx="35244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Monetary Reward for Informers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Monetary Reward for Officers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1D6833-0F28-041F-640D-A557FFD2739A}"/>
              </a:ext>
            </a:extLst>
          </p:cNvPr>
          <p:cNvCxnSpPr/>
          <p:nvPr/>
        </p:nvCxnSpPr>
        <p:spPr>
          <a:xfrm>
            <a:off x="8149701" y="952851"/>
            <a:ext cx="0" cy="537099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D2D50E-FF86-FC29-49B6-D66F3D91F39E}"/>
              </a:ext>
            </a:extLst>
          </p:cNvPr>
          <p:cNvCxnSpPr/>
          <p:nvPr/>
        </p:nvCxnSpPr>
        <p:spPr>
          <a:xfrm>
            <a:off x="4048217" y="952851"/>
            <a:ext cx="0" cy="537099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16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63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Rectangle 4"/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/>
          <p:cNvSpPr txBox="1"/>
          <p:nvPr/>
        </p:nvSpPr>
        <p:spPr>
          <a:xfrm>
            <a:off x="0" y="247650"/>
            <a:ext cx="1098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 Agency Cooperation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CA6583-1A3D-1FB3-D020-8ABDAF0AF34D}"/>
              </a:ext>
            </a:extLst>
          </p:cNvPr>
          <p:cNvSpPr/>
          <p:nvPr/>
        </p:nvSpPr>
        <p:spPr>
          <a:xfrm>
            <a:off x="10283299" y="4236068"/>
            <a:ext cx="1855433" cy="14381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Exporter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(Outside India)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61D07B-35F3-99C5-DD05-1627E0A76484}"/>
              </a:ext>
            </a:extLst>
          </p:cNvPr>
          <p:cNvSpPr/>
          <p:nvPr/>
        </p:nvSpPr>
        <p:spPr>
          <a:xfrm>
            <a:off x="6866876" y="4236067"/>
            <a:ext cx="1855433" cy="14381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Importer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(Inside India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B72967-C65F-74FA-7702-4693FC4AF818}"/>
              </a:ext>
            </a:extLst>
          </p:cNvPr>
          <p:cNvSpPr/>
          <p:nvPr/>
        </p:nvSpPr>
        <p:spPr>
          <a:xfrm>
            <a:off x="3450453" y="4236066"/>
            <a:ext cx="1855433" cy="14381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Domestic Recipient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226D39E9-3DC3-B704-F750-2F804596861E}"/>
              </a:ext>
            </a:extLst>
          </p:cNvPr>
          <p:cNvSpPr/>
          <p:nvPr/>
        </p:nvSpPr>
        <p:spPr>
          <a:xfrm>
            <a:off x="8722309" y="5011750"/>
            <a:ext cx="1560990" cy="561511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rrow: Left 17">
            <a:extLst>
              <a:ext uri="{FF2B5EF4-FFF2-40B4-BE49-F238E27FC236}">
                <a16:creationId xmlns:a16="http://schemas.microsoft.com/office/drawing/2014/main" id="{105FE538-E5C2-72A5-8E29-6EC4A69322A1}"/>
              </a:ext>
            </a:extLst>
          </p:cNvPr>
          <p:cNvSpPr/>
          <p:nvPr/>
        </p:nvSpPr>
        <p:spPr>
          <a:xfrm>
            <a:off x="5305886" y="5011749"/>
            <a:ext cx="1560990" cy="561511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72EA64-CC19-E8F2-AE21-06DBF5FBA44B}"/>
              </a:ext>
            </a:extLst>
          </p:cNvPr>
          <p:cNvSpPr txBox="1"/>
          <p:nvPr/>
        </p:nvSpPr>
        <p:spPr>
          <a:xfrm>
            <a:off x="8859914" y="5414960"/>
            <a:ext cx="1411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Valuation of Import</a:t>
            </a: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7CBDC0-C15E-6BC0-45D2-DA635F895CD4}"/>
              </a:ext>
            </a:extLst>
          </p:cNvPr>
          <p:cNvSpPr txBox="1"/>
          <p:nvPr/>
        </p:nvSpPr>
        <p:spPr>
          <a:xfrm>
            <a:off x="5455327" y="5408402"/>
            <a:ext cx="14115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Valuation of Domestic Supply</a:t>
            </a: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4E65A609-DBEE-3E5C-F130-29F76A7B96D5}"/>
              </a:ext>
            </a:extLst>
          </p:cNvPr>
          <p:cNvSpPr/>
          <p:nvPr/>
        </p:nvSpPr>
        <p:spPr>
          <a:xfrm>
            <a:off x="5305886" y="4544568"/>
            <a:ext cx="1560990" cy="536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Transfer 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7657138D-C1C8-02A4-DFEF-B2C563587C04}"/>
              </a:ext>
            </a:extLst>
          </p:cNvPr>
          <p:cNvSpPr/>
          <p:nvPr/>
        </p:nvSpPr>
        <p:spPr>
          <a:xfrm>
            <a:off x="8722309" y="4544568"/>
            <a:ext cx="1560990" cy="536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Transfer</a:t>
            </a: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0A66C77-8174-C426-2A6B-3CA68936A157}"/>
              </a:ext>
            </a:extLst>
          </p:cNvPr>
          <p:cNvSpPr/>
          <p:nvPr/>
        </p:nvSpPr>
        <p:spPr>
          <a:xfrm>
            <a:off x="5317722" y="3963306"/>
            <a:ext cx="1560990" cy="536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Settlement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C07F9AA7-05F3-9DAF-1431-DF4A40B80703}"/>
              </a:ext>
            </a:extLst>
          </p:cNvPr>
          <p:cNvSpPr/>
          <p:nvPr/>
        </p:nvSpPr>
        <p:spPr>
          <a:xfrm>
            <a:off x="8722309" y="3973676"/>
            <a:ext cx="1560990" cy="536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Hawala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rrow: Left 27">
            <a:extLst>
              <a:ext uri="{FF2B5EF4-FFF2-40B4-BE49-F238E27FC236}">
                <a16:creationId xmlns:a16="http://schemas.microsoft.com/office/drawing/2014/main" id="{05A479D6-2648-F4A9-9E32-519A36044A57}"/>
              </a:ext>
            </a:extLst>
          </p:cNvPr>
          <p:cNvSpPr/>
          <p:nvPr/>
        </p:nvSpPr>
        <p:spPr>
          <a:xfrm rot="10800000">
            <a:off x="1889463" y="5011749"/>
            <a:ext cx="1560990" cy="561511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053E68-F27B-37FD-6996-38AA2E49513F}"/>
              </a:ext>
            </a:extLst>
          </p:cNvPr>
          <p:cNvSpPr txBox="1"/>
          <p:nvPr/>
        </p:nvSpPr>
        <p:spPr>
          <a:xfrm>
            <a:off x="1901299" y="5380585"/>
            <a:ext cx="1411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Fake Invoice Supply</a:t>
            </a: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B92F2F0-7DB7-D3B2-9C11-15F5CCB9D9FC}"/>
              </a:ext>
            </a:extLst>
          </p:cNvPr>
          <p:cNvSpPr/>
          <p:nvPr/>
        </p:nvSpPr>
        <p:spPr>
          <a:xfrm>
            <a:off x="34029" y="4236065"/>
            <a:ext cx="1855433" cy="14381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Fake Entities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Arrow: Left 30">
            <a:extLst>
              <a:ext uri="{FF2B5EF4-FFF2-40B4-BE49-F238E27FC236}">
                <a16:creationId xmlns:a16="http://schemas.microsoft.com/office/drawing/2014/main" id="{75249B0B-18D8-37B3-A442-FB808C9F506F}"/>
              </a:ext>
            </a:extLst>
          </p:cNvPr>
          <p:cNvSpPr/>
          <p:nvPr/>
        </p:nvSpPr>
        <p:spPr>
          <a:xfrm>
            <a:off x="1889462" y="4544568"/>
            <a:ext cx="1560990" cy="561511"/>
          </a:xfrm>
          <a:prstGeom prst="lef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Transfer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D3C8D736-48EC-1B61-4212-7B78F3C2A577}"/>
              </a:ext>
            </a:extLst>
          </p:cNvPr>
          <p:cNvSpPr/>
          <p:nvPr/>
        </p:nvSpPr>
        <p:spPr>
          <a:xfrm>
            <a:off x="1908701" y="3983789"/>
            <a:ext cx="1560990" cy="536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Settlement</a:t>
            </a:r>
            <a:endParaRPr lang="en-IN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llout: Line 32">
            <a:extLst>
              <a:ext uri="{FF2B5EF4-FFF2-40B4-BE49-F238E27FC236}">
                <a16:creationId xmlns:a16="http://schemas.microsoft.com/office/drawing/2014/main" id="{8B1CDED0-E666-766F-AA00-2775F286A69B}"/>
              </a:ext>
            </a:extLst>
          </p:cNvPr>
          <p:cNvSpPr/>
          <p:nvPr/>
        </p:nvSpPr>
        <p:spPr>
          <a:xfrm>
            <a:off x="10057148" y="2720305"/>
            <a:ext cx="1855433" cy="700621"/>
          </a:xfrm>
          <a:prstGeom prst="borderCallout1">
            <a:avLst>
              <a:gd name="adj1" fmla="val 18750"/>
              <a:gd name="adj2" fmla="val -8333"/>
              <a:gd name="adj3" fmla="val 398742"/>
              <a:gd name="adj4" fmla="val -1775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Customs Violation | DRI</a:t>
            </a:r>
          </a:p>
        </p:txBody>
      </p:sp>
      <p:sp>
        <p:nvSpPr>
          <p:cNvPr id="34" name="Callout: Line 33">
            <a:extLst>
              <a:ext uri="{FF2B5EF4-FFF2-40B4-BE49-F238E27FC236}">
                <a16:creationId xmlns:a16="http://schemas.microsoft.com/office/drawing/2014/main" id="{9EF6F81D-A34B-0B02-6F97-8476B887033B}"/>
              </a:ext>
            </a:extLst>
          </p:cNvPr>
          <p:cNvSpPr/>
          <p:nvPr/>
        </p:nvSpPr>
        <p:spPr>
          <a:xfrm>
            <a:off x="9129431" y="1609867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46368"/>
              <a:gd name="adj4" fmla="val -1201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PMLA | ED</a:t>
            </a:r>
          </a:p>
        </p:txBody>
      </p:sp>
      <p:sp>
        <p:nvSpPr>
          <p:cNvPr id="35" name="Callout: Line 34">
            <a:extLst>
              <a:ext uri="{FF2B5EF4-FFF2-40B4-BE49-F238E27FC236}">
                <a16:creationId xmlns:a16="http://schemas.microsoft.com/office/drawing/2014/main" id="{81278012-5102-5D2B-65B3-DF1186086C66}"/>
              </a:ext>
            </a:extLst>
          </p:cNvPr>
          <p:cNvSpPr/>
          <p:nvPr/>
        </p:nvSpPr>
        <p:spPr>
          <a:xfrm>
            <a:off x="6161101" y="2712268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46368"/>
              <a:gd name="adj4" fmla="val -1201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GST | DGGI</a:t>
            </a:r>
          </a:p>
        </p:txBody>
      </p:sp>
      <p:sp>
        <p:nvSpPr>
          <p:cNvPr id="36" name="Callout: Line 35">
            <a:extLst>
              <a:ext uri="{FF2B5EF4-FFF2-40B4-BE49-F238E27FC236}">
                <a16:creationId xmlns:a16="http://schemas.microsoft.com/office/drawing/2014/main" id="{61933835-EB21-B3D4-90CA-102D7FEFEFDD}"/>
              </a:ext>
            </a:extLst>
          </p:cNvPr>
          <p:cNvSpPr/>
          <p:nvPr/>
        </p:nvSpPr>
        <p:spPr>
          <a:xfrm>
            <a:off x="5656553" y="1637548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46368"/>
              <a:gd name="adj4" fmla="val -1201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PMLA | ED</a:t>
            </a:r>
          </a:p>
        </p:txBody>
      </p:sp>
      <p:sp>
        <p:nvSpPr>
          <p:cNvPr id="37" name="Callout: Line 36">
            <a:extLst>
              <a:ext uri="{FF2B5EF4-FFF2-40B4-BE49-F238E27FC236}">
                <a16:creationId xmlns:a16="http://schemas.microsoft.com/office/drawing/2014/main" id="{2A35C7E1-30FD-4D32-A6CC-4489031C8321}"/>
              </a:ext>
            </a:extLst>
          </p:cNvPr>
          <p:cNvSpPr/>
          <p:nvPr/>
        </p:nvSpPr>
        <p:spPr>
          <a:xfrm>
            <a:off x="3312848" y="1609866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91228"/>
              <a:gd name="adj4" fmla="val 1669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PBT | Income Tax</a:t>
            </a:r>
          </a:p>
        </p:txBody>
      </p:sp>
      <p:sp>
        <p:nvSpPr>
          <p:cNvPr id="38" name="Callout: Line 37">
            <a:extLst>
              <a:ext uri="{FF2B5EF4-FFF2-40B4-BE49-F238E27FC236}">
                <a16:creationId xmlns:a16="http://schemas.microsoft.com/office/drawing/2014/main" id="{0A1F1775-CD9A-21A0-DAF2-0F0A1552FE26}"/>
              </a:ext>
            </a:extLst>
          </p:cNvPr>
          <p:cNvSpPr/>
          <p:nvPr/>
        </p:nvSpPr>
        <p:spPr>
          <a:xfrm>
            <a:off x="1336712" y="2796828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41383"/>
              <a:gd name="adj4" fmla="val 3630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GST | DGGI</a:t>
            </a:r>
          </a:p>
        </p:txBody>
      </p:sp>
      <p:sp>
        <p:nvSpPr>
          <p:cNvPr id="39" name="Callout: Line 38">
            <a:extLst>
              <a:ext uri="{FF2B5EF4-FFF2-40B4-BE49-F238E27FC236}">
                <a16:creationId xmlns:a16="http://schemas.microsoft.com/office/drawing/2014/main" id="{F2378841-52FC-66ED-6062-FBEE985F225D}"/>
              </a:ext>
            </a:extLst>
          </p:cNvPr>
          <p:cNvSpPr/>
          <p:nvPr/>
        </p:nvSpPr>
        <p:spPr>
          <a:xfrm>
            <a:off x="285563" y="1691634"/>
            <a:ext cx="1855433" cy="712429"/>
          </a:xfrm>
          <a:prstGeom prst="borderCallout1">
            <a:avLst>
              <a:gd name="adj1" fmla="val 18750"/>
              <a:gd name="adj2" fmla="val -8333"/>
              <a:gd name="adj3" fmla="val 371290"/>
              <a:gd name="adj4" fmla="val 999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 Act | SFIO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A0B1AF0-781E-5E4A-09BD-3F81F7B1C19F}"/>
              </a:ext>
            </a:extLst>
          </p:cNvPr>
          <p:cNvSpPr/>
          <p:nvPr/>
        </p:nvSpPr>
        <p:spPr>
          <a:xfrm>
            <a:off x="285563" y="941033"/>
            <a:ext cx="11539493" cy="36844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CEIB (Intelligence Sharing across Agencies)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07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DE62211-0C97-DD84-AAC0-B4973D501D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1" r="625" b="22807"/>
          <a:stretch/>
        </p:blipFill>
        <p:spPr>
          <a:xfrm>
            <a:off x="-46038" y="0"/>
            <a:ext cx="12238038" cy="68580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0" y="46990"/>
            <a:ext cx="12192000" cy="6811010"/>
            <a:chOff x="0" y="74"/>
            <a:chExt cx="19200" cy="10726"/>
          </a:xfrm>
        </p:grpSpPr>
        <p:sp>
          <p:nvSpPr>
            <p:cNvPr id="26" name="Rectangle 25"/>
            <p:cNvSpPr/>
            <p:nvPr/>
          </p:nvSpPr>
          <p:spPr>
            <a:xfrm>
              <a:off x="0" y="7806"/>
              <a:ext cx="19200" cy="2994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IN" sz="3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Thank You</a:t>
              </a:r>
              <a:endParaRPr lang="en-I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" name="Picture 2" descr="DRI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5" y="133"/>
              <a:ext cx="2083" cy="2742"/>
            </a:xfrm>
            <a:prstGeom prst="rect">
              <a:avLst/>
            </a:prstGeom>
          </p:spPr>
        </p:pic>
        <p:pic>
          <p:nvPicPr>
            <p:cNvPr id="4" name="Picture 3" descr="CBIC_logo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384" y="74"/>
              <a:ext cx="2671" cy="28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6892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416</Words>
  <Application>Microsoft Office PowerPoint</Application>
  <PresentationFormat>Widescreen</PresentationFormat>
  <Paragraphs>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Shivam Sharma</dc:creator>
  <cp:lastModifiedBy>Shivam Sharma</cp:lastModifiedBy>
  <cp:revision>8</cp:revision>
  <dcterms:created xsi:type="dcterms:W3CDTF">2023-12-04T06:35:29Z</dcterms:created>
  <dcterms:modified xsi:type="dcterms:W3CDTF">2023-12-04T18:13:23Z</dcterms:modified>
</cp:coreProperties>
</file>