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2" r:id="rId5"/>
    <p:sldId id="263" r:id="rId6"/>
    <p:sldId id="261" r:id="rId7"/>
    <p:sldId id="264" r:id="rId8"/>
    <p:sldId id="268" r:id="rId9"/>
    <p:sldId id="271" r:id="rId10"/>
    <p:sldId id="284" r:id="rId11"/>
    <p:sldId id="273" r:id="rId12"/>
    <p:sldId id="274" r:id="rId13"/>
    <p:sldId id="279" r:id="rId14"/>
    <p:sldId id="285" r:id="rId15"/>
    <p:sldId id="286" r:id="rId16"/>
    <p:sldId id="28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DA91FF-A2DE-4B03-BD4D-33D1FED1AD0F}" type="datetimeFigureOut">
              <a:rPr lang="en-US" smtClean="0"/>
              <a:t>12/5/2023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9D2F61-EDB0-4088-BC81-2A60F32561F6}" type="slidenum">
              <a:rPr lang="en-US" smtClean="0"/>
              <a:t>‹#›</a:t>
            </a:fld>
            <a:endParaRPr lang="en-US"/>
          </a:p>
        </p:txBody>
      </p:sp>
    </p:spTree>
    <p:extLst>
      <p:ext uri="{BB962C8B-B14F-4D97-AF65-F5344CB8AC3E}">
        <p14:creationId xmlns:p14="http://schemas.microsoft.com/office/powerpoint/2010/main" val="2505387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BA7CA9-E5A5-43A7-ABD9-0FBA29F027C6}" type="datetime2">
              <a:rPr lang="en-US" smtClean="0"/>
              <a:t>Tuesday, December 5, 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3517128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DDFB46-95E1-4796-B112-5E8F85BCED0F}" type="datetime2">
              <a:rPr lang="en-US" smtClean="0"/>
              <a:t>Tuesday, December 5, 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44484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2208F5-008C-4DB4-8A4F-758AE3F5F47D}" type="datetime2">
              <a:rPr lang="en-US" smtClean="0"/>
              <a:t>Tuesday, December 5, 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1975859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05C55D-22FD-4902-8175-3C9112568593}" type="datetime2">
              <a:rPr lang="en-US" smtClean="0"/>
              <a:t>Tuesday, December 5, 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224466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DD4440-DE8B-48BA-96F2-F209E9C417C9}" type="datetime2">
              <a:rPr lang="en-US" smtClean="0"/>
              <a:t>Tuesday, December 5, 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420125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F700DC-D675-4B6F-A01C-63747B152C7E}" type="datetime2">
              <a:rPr lang="en-US" smtClean="0"/>
              <a:t>Tuesday, December 5, 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230074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4197B8-7BD6-41CB-A207-5C47CF63A225}" type="datetime2">
              <a:rPr lang="en-US" smtClean="0"/>
              <a:t>Tuesday, December 5, 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183745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97905F-5ABD-4622-BAD3-DE6883EDC386}" type="datetime2">
              <a:rPr lang="en-US" smtClean="0"/>
              <a:t>Tuesday, December 5, 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3996083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AA83D-AF40-49E1-B9C9-DB4732562012}" type="datetime2">
              <a:rPr lang="en-US" smtClean="0"/>
              <a:t>Tuesday, December 5, 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406905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5D3A94-9BCB-4D84-BA89-37A692CA0427}" type="datetime2">
              <a:rPr lang="en-US" smtClean="0"/>
              <a:t>Tuesday, December 5, 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1113902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63DC66-DDFD-4F0C-B1DE-6D31286F23D0}" type="datetime2">
              <a:rPr lang="en-US" smtClean="0"/>
              <a:t>Tuesday, December 5, 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EAB2E1-856D-40A0-B2B5-0103FB3AF90C}" type="slidenum">
              <a:rPr lang="en-US" smtClean="0"/>
              <a:t>‹#›</a:t>
            </a:fld>
            <a:endParaRPr lang="en-US"/>
          </a:p>
        </p:txBody>
      </p:sp>
    </p:spTree>
    <p:extLst>
      <p:ext uri="{BB962C8B-B14F-4D97-AF65-F5344CB8AC3E}">
        <p14:creationId xmlns:p14="http://schemas.microsoft.com/office/powerpoint/2010/main" val="160580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773C48-CFEC-4310-B43B-8D4365A54D2B}" type="datetime2">
              <a:rPr lang="en-US" smtClean="0"/>
              <a:t>Tuesday, December 5, 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AB2E1-856D-40A0-B2B5-0103FB3AF90C}" type="slidenum">
              <a:rPr lang="en-US" smtClean="0"/>
              <a:t>‹#›</a:t>
            </a:fld>
            <a:endParaRPr lang="en-US"/>
          </a:p>
        </p:txBody>
      </p:sp>
    </p:spTree>
    <p:extLst>
      <p:ext uri="{BB962C8B-B14F-4D97-AF65-F5344CB8AC3E}">
        <p14:creationId xmlns:p14="http://schemas.microsoft.com/office/powerpoint/2010/main" val="2061445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jiacc.gov.jo/Default/E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571500" y="4191000"/>
            <a:ext cx="8229600" cy="1371600"/>
          </a:xfrm>
        </p:spPr>
        <p:txBody>
          <a:bodyPr>
            <a:normAutofit fontScale="92500" lnSpcReduction="20000"/>
          </a:bodyPr>
          <a:lstStyle/>
          <a:p>
            <a:pPr marL="0" indent="0" algn="ctr" rtl="1">
              <a:buNone/>
            </a:pPr>
            <a:endParaRPr lang="ar-SA" b="1" dirty="0" smtClean="0"/>
          </a:p>
          <a:p>
            <a:pPr marL="0" indent="0" algn="ctr" rtl="1">
              <a:buNone/>
            </a:pPr>
            <a:endParaRPr lang="ar-SA" b="1" dirty="0"/>
          </a:p>
          <a:p>
            <a:pPr marL="0" indent="0" algn="ctr" rtl="1">
              <a:buNone/>
            </a:pPr>
            <a:r>
              <a:rPr lang="en-US" b="1" dirty="0"/>
              <a:t>Challenges with asset recovery</a:t>
            </a:r>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600" y="381000"/>
            <a:ext cx="4648200" cy="3733800"/>
          </a:xfrm>
          <a:prstGeom prst="rect">
            <a:avLst/>
          </a:prstGeom>
        </p:spPr>
      </p:pic>
      <p:sp>
        <p:nvSpPr>
          <p:cNvPr id="5" name="Date Placeholder 4"/>
          <p:cNvSpPr>
            <a:spLocks noGrp="1"/>
          </p:cNvSpPr>
          <p:nvPr>
            <p:ph type="dt" sz="half" idx="10"/>
          </p:nvPr>
        </p:nvSpPr>
        <p:spPr/>
        <p:txBody>
          <a:bodyPr/>
          <a:lstStyle/>
          <a:p>
            <a:fld id="{74567115-9AA1-4DB5-8FD9-30B7FD4B9DF6}" type="datetime2">
              <a:rPr lang="en-US" smtClean="0"/>
              <a:t>Tuesday, December 5, 2023</a:t>
            </a:fld>
            <a:endParaRPr lang="en-US"/>
          </a:p>
        </p:txBody>
      </p:sp>
    </p:spTree>
    <p:extLst>
      <p:ext uri="{BB962C8B-B14F-4D97-AF65-F5344CB8AC3E}">
        <p14:creationId xmlns:p14="http://schemas.microsoft.com/office/powerpoint/2010/main" val="2743985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400800" cy="563562"/>
          </a:xfrm>
        </p:spPr>
        <p:txBody>
          <a:bodyPr>
            <a:noAutofit/>
          </a:bodyPr>
          <a:lstStyle/>
          <a:p>
            <a:r>
              <a:rPr lang="en-US" sz="2400" b="1" dirty="0"/>
              <a:t>Practical case on direct and indirect recovery</a:t>
            </a:r>
            <a:endParaRPr lang="en-US" sz="2400" b="1"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pic>
        <p:nvPicPr>
          <p:cNvPr id="8" name="Picture 7"/>
          <p:cNvPicPr/>
          <p:nvPr/>
        </p:nvPicPr>
        <p:blipFill>
          <a:blip r:embed="rId3"/>
          <a:stretch>
            <a:fillRect/>
          </a:stretch>
        </p:blipFill>
        <p:spPr>
          <a:xfrm>
            <a:off x="533400" y="1665923"/>
            <a:ext cx="8153400" cy="4277677"/>
          </a:xfrm>
          <a:prstGeom prst="rect">
            <a:avLst/>
          </a:prstGeom>
        </p:spPr>
      </p:pic>
    </p:spTree>
    <p:extLst>
      <p:ext uri="{BB962C8B-B14F-4D97-AF65-F5344CB8AC3E}">
        <p14:creationId xmlns:p14="http://schemas.microsoft.com/office/powerpoint/2010/main" val="315292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740" y="274638"/>
            <a:ext cx="6781060" cy="1143000"/>
          </a:xfrm>
        </p:spPr>
        <p:txBody>
          <a:bodyPr>
            <a:normAutofit fontScale="90000"/>
          </a:bodyPr>
          <a:lstStyle/>
          <a:p>
            <a:pPr algn="l" rtl="1"/>
            <a:r>
              <a:rPr lang="en-US" sz="2800" b="1" dirty="0"/>
              <a:t>Exemption from punishment or reduction in accordance with Article 7 of the Jordanian Economic Crimes Law</a:t>
            </a:r>
            <a:endParaRPr lang="en-US" sz="2800" b="1" dirty="0"/>
          </a:p>
        </p:txBody>
      </p:sp>
      <p:sp>
        <p:nvSpPr>
          <p:cNvPr id="3" name="Content Placeholder 2"/>
          <p:cNvSpPr>
            <a:spLocks noGrp="1"/>
          </p:cNvSpPr>
          <p:nvPr>
            <p:ph idx="1"/>
          </p:nvPr>
        </p:nvSpPr>
        <p:spPr/>
        <p:txBody>
          <a:bodyPr>
            <a:normAutofit/>
          </a:bodyPr>
          <a:lstStyle/>
          <a:p>
            <a:pPr marL="0" indent="0">
              <a:buNone/>
            </a:pPr>
            <a:r>
              <a:rPr lang="en-US" sz="2300" b="1" dirty="0"/>
              <a:t>For reasons related to the recovery of funds arising from crimes</a:t>
            </a:r>
            <a:r>
              <a:rPr lang="en-US" sz="2300" b="1" dirty="0" smtClean="0"/>
              <a:t>:</a:t>
            </a:r>
            <a:endParaRPr lang="ar-JO" sz="2300" b="1" dirty="0" smtClean="0"/>
          </a:p>
          <a:p>
            <a:pPr algn="justLow"/>
            <a:r>
              <a:rPr lang="en-US" sz="2300" dirty="0"/>
              <a:t>Anyone who accomplices to the crime, other than the instigators of its commission, notifies the competent authorities of the crime before it is discovered and this notification leads to the return of the money subject of the crime shall be exempted from the penalty prescribed for crimes involving public funds that are punishable in accordance with the provisions of this law</a:t>
            </a:r>
            <a:r>
              <a:rPr lang="en-US" sz="2300" dirty="0" smtClean="0"/>
              <a:t>.</a:t>
            </a:r>
          </a:p>
          <a:p>
            <a:r>
              <a:rPr lang="en-US" sz="2300" dirty="0"/>
              <a:t>If the notification occurred after the discovery of the crime and before the final ruling was issued, and this notification led to the return of the money, the court must impose the minimum penalty and may take mitigating reasons.</a:t>
            </a:r>
            <a:endParaRPr lang="en-US"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1027110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740" y="274638"/>
            <a:ext cx="6781060" cy="1143000"/>
          </a:xfrm>
        </p:spPr>
        <p:txBody>
          <a:bodyPr>
            <a:normAutofit fontScale="90000"/>
          </a:bodyPr>
          <a:lstStyle/>
          <a:p>
            <a:pPr algn="l"/>
            <a:r>
              <a:rPr lang="en-US" sz="2800" b="1" dirty="0"/>
              <a:t>The powers granted to the Public Prosecution in accordance with the Economic Crimes Law</a:t>
            </a:r>
            <a:endParaRPr lang="en-US" sz="2800" b="1" dirty="0"/>
          </a:p>
        </p:txBody>
      </p:sp>
      <p:sp>
        <p:nvSpPr>
          <p:cNvPr id="3" name="Content Placeholder 2"/>
          <p:cNvSpPr>
            <a:spLocks noGrp="1"/>
          </p:cNvSpPr>
          <p:nvPr>
            <p:ph idx="1"/>
          </p:nvPr>
        </p:nvSpPr>
        <p:spPr/>
        <p:txBody>
          <a:bodyPr>
            <a:normAutofit lnSpcReduction="10000"/>
          </a:bodyPr>
          <a:lstStyle/>
          <a:p>
            <a:r>
              <a:rPr lang="en-US" sz="2400" b="1" dirty="0"/>
              <a:t>Article (9) of the Economic Crimes Law grants the Public Prosecution the following powers</a:t>
            </a:r>
            <a:r>
              <a:rPr lang="en-US" sz="2400" b="1" dirty="0" smtClean="0"/>
              <a:t>:</a:t>
            </a:r>
            <a:endParaRPr lang="ar-JO" sz="2400" b="1" dirty="0" smtClean="0"/>
          </a:p>
          <a:p>
            <a:r>
              <a:rPr lang="en-US" sz="2400" dirty="0"/>
              <a:t>Precautionary seizure of the funds of those who commit an economic </a:t>
            </a:r>
            <a:r>
              <a:rPr lang="en-US" sz="2400" dirty="0" smtClean="0"/>
              <a:t>crime.</a:t>
            </a:r>
            <a:endParaRPr lang="ar-JO" sz="2400" dirty="0" smtClean="0"/>
          </a:p>
          <a:p>
            <a:r>
              <a:rPr lang="en-US" sz="2400" dirty="0"/>
              <a:t>Prohibiting the disposal of this </a:t>
            </a:r>
            <a:r>
              <a:rPr lang="en-US" sz="2400" dirty="0" smtClean="0"/>
              <a:t>money</a:t>
            </a:r>
            <a:endParaRPr lang="ar-JO" sz="2400" dirty="0" smtClean="0"/>
          </a:p>
          <a:p>
            <a:r>
              <a:rPr lang="en-US" sz="2400" dirty="0"/>
              <a:t>A travel ban until the investigation procedures are completed and the case is decided.</a:t>
            </a:r>
            <a:endParaRPr lang="en-US" sz="2400" dirty="0"/>
          </a:p>
          <a:p>
            <a:r>
              <a:rPr lang="en-US" sz="2400" dirty="0"/>
              <a:t>Precautionary seizure of assets, </a:t>
            </a:r>
            <a:r>
              <a:rPr lang="en-US" sz="2400" dirty="0" smtClean="0"/>
              <a:t>the family parts of </a:t>
            </a:r>
            <a:r>
              <a:rPr lang="en-US" sz="2400" dirty="0"/>
              <a:t>those who commit an economic </a:t>
            </a:r>
            <a:r>
              <a:rPr lang="en-US" sz="2400" dirty="0" smtClean="0"/>
              <a:t>crime.</a:t>
            </a:r>
          </a:p>
          <a:p>
            <a:r>
              <a:rPr lang="en-US" sz="2400" dirty="0"/>
              <a:t>Suspending the perpetrator of an economic crime from work if necessary and for the period that the Public Prosecution or the court deems </a:t>
            </a:r>
            <a:r>
              <a:rPr lang="en-US" sz="2400" dirty="0" smtClean="0"/>
              <a:t>appropriate.</a:t>
            </a:r>
            <a:endParaRPr lang="en-US" sz="2400"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4246741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normAutofit/>
          </a:bodyPr>
          <a:lstStyle/>
          <a:p>
            <a:pPr algn="l"/>
            <a:r>
              <a:rPr lang="en-US" sz="3200" b="1" dirty="0"/>
              <a:t>Asset recovery enhancements according to Jordanian law</a:t>
            </a:r>
            <a:endParaRPr lang="en-US" sz="3200" b="1" dirty="0"/>
          </a:p>
        </p:txBody>
      </p:sp>
      <p:sp>
        <p:nvSpPr>
          <p:cNvPr id="3" name="Content Placeholder 2"/>
          <p:cNvSpPr>
            <a:spLocks noGrp="1"/>
          </p:cNvSpPr>
          <p:nvPr>
            <p:ph idx="1"/>
          </p:nvPr>
        </p:nvSpPr>
        <p:spPr/>
        <p:txBody>
          <a:bodyPr>
            <a:normAutofit/>
          </a:bodyPr>
          <a:lstStyle/>
          <a:p>
            <a:r>
              <a:rPr lang="ar-SA" dirty="0" smtClean="0"/>
              <a:t> </a:t>
            </a:r>
            <a:r>
              <a:rPr lang="en-US" dirty="0"/>
              <a:t>Recovering the funds and re-registering them in the name of the public treasury</a:t>
            </a:r>
            <a:r>
              <a:rPr lang="en-US" dirty="0" smtClean="0"/>
              <a:t>.</a:t>
            </a:r>
            <a:endParaRPr lang="ar-JO" dirty="0" smtClean="0"/>
          </a:p>
          <a:p>
            <a:r>
              <a:rPr lang="en-US" dirty="0"/>
              <a:t>Travel ban.</a:t>
            </a:r>
            <a:endParaRPr lang="ar-JO" dirty="0" smtClean="0"/>
          </a:p>
          <a:p>
            <a:r>
              <a:rPr lang="en-US" dirty="0"/>
              <a:t>Provisional seizure</a:t>
            </a:r>
            <a:r>
              <a:rPr lang="en-US" dirty="0" smtClean="0"/>
              <a:t>.</a:t>
            </a:r>
            <a:endParaRPr lang="ar-JO" dirty="0" smtClean="0"/>
          </a:p>
          <a:p>
            <a:r>
              <a:rPr lang="ar-SA" dirty="0" smtClean="0"/>
              <a:t> </a:t>
            </a:r>
            <a:r>
              <a:rPr lang="en-US" dirty="0"/>
              <a:t>Retroactive implementation of the </a:t>
            </a:r>
            <a:r>
              <a:rPr lang="en-US" dirty="0" smtClean="0"/>
              <a:t>law</a:t>
            </a:r>
            <a:r>
              <a:rPr lang="ar-JO" dirty="0" smtClean="0"/>
              <a:t>.</a:t>
            </a:r>
          </a:p>
          <a:p>
            <a:r>
              <a:rPr lang="en-US" dirty="0"/>
              <a:t>Sale by public auction.</a:t>
            </a:r>
            <a:endParaRPr lang="en-US"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
            <a:ext cx="1603375" cy="135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74169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274638"/>
            <a:ext cx="5486400" cy="1143000"/>
          </a:xfrm>
        </p:spPr>
        <p:txBody>
          <a:bodyPr>
            <a:noAutofit/>
          </a:bodyPr>
          <a:lstStyle/>
          <a:p>
            <a:r>
              <a:rPr lang="en-US" sz="3600" b="1" dirty="0"/>
              <a:t>The most prominent challenges in asset recovery</a:t>
            </a:r>
          </a:p>
        </p:txBody>
      </p:sp>
      <p:sp>
        <p:nvSpPr>
          <p:cNvPr id="3" name="Content Placeholder 2"/>
          <p:cNvSpPr>
            <a:spLocks noGrp="1"/>
          </p:cNvSpPr>
          <p:nvPr>
            <p:ph idx="1"/>
          </p:nvPr>
        </p:nvSpPr>
        <p:spPr/>
        <p:txBody>
          <a:bodyPr>
            <a:normAutofit/>
          </a:bodyPr>
          <a:lstStyle/>
          <a:p>
            <a:r>
              <a:rPr lang="en-US" sz="2600" dirty="0"/>
              <a:t>Some countries did not respond by seizing funds or allowing their </a:t>
            </a:r>
            <a:r>
              <a:rPr lang="en-US" sz="2600" dirty="0" smtClean="0"/>
              <a:t>recovery</a:t>
            </a:r>
            <a:r>
              <a:rPr lang="ar-JO" sz="2600" dirty="0" smtClean="0"/>
              <a:t>,</a:t>
            </a:r>
            <a:r>
              <a:rPr lang="en-US" sz="2600" dirty="0" smtClean="0"/>
              <a:t> </a:t>
            </a:r>
            <a:r>
              <a:rPr lang="en-US" sz="2600" dirty="0"/>
              <a:t>except by a final ruling from a regular court</a:t>
            </a:r>
            <a:r>
              <a:rPr lang="en-US" sz="2600" dirty="0" smtClean="0"/>
              <a:t>.</a:t>
            </a:r>
            <a:endParaRPr lang="ar-JO" sz="2600" dirty="0" smtClean="0"/>
          </a:p>
          <a:p>
            <a:r>
              <a:rPr lang="en-US" sz="2600" dirty="0"/>
              <a:t>People with multiple nationalities are perpetrators of crimes</a:t>
            </a:r>
            <a:r>
              <a:rPr lang="en-US" sz="2600" dirty="0" smtClean="0"/>
              <a:t>.</a:t>
            </a:r>
            <a:endParaRPr lang="ar-JO" sz="2600" dirty="0" smtClean="0"/>
          </a:p>
          <a:p>
            <a:r>
              <a:rPr lang="en-US" sz="2600" dirty="0"/>
              <a:t>Safe havens for money smuggling, making it difficult to trace </a:t>
            </a:r>
            <a:r>
              <a:rPr lang="en-US" sz="2600" dirty="0" smtClean="0"/>
              <a:t>money</a:t>
            </a:r>
            <a:r>
              <a:rPr lang="ar-JO" sz="2600" dirty="0" smtClean="0"/>
              <a:t>.</a:t>
            </a:r>
          </a:p>
          <a:p>
            <a:r>
              <a:rPr lang="en-US" sz="2600" dirty="0"/>
              <a:t>Managing recovered </a:t>
            </a:r>
            <a:r>
              <a:rPr lang="en-US" sz="2600" dirty="0" smtClean="0"/>
              <a:t>assets</a:t>
            </a:r>
            <a:r>
              <a:rPr lang="ar-JO" sz="2600" dirty="0" smtClean="0"/>
              <a:t>.</a:t>
            </a:r>
          </a:p>
          <a:p>
            <a:r>
              <a:rPr lang="en-US" sz="2600" dirty="0"/>
              <a:t>Lack of adequate understanding and training for some countries in asset recovery procedures.</a:t>
            </a:r>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56369"/>
            <a:ext cx="1600200" cy="1352550"/>
          </a:xfrm>
          <a:prstGeom prst="rect">
            <a:avLst/>
          </a:prstGeom>
        </p:spPr>
      </p:pic>
    </p:spTree>
    <p:extLst>
      <p:ext uri="{BB962C8B-B14F-4D97-AF65-F5344CB8AC3E}">
        <p14:creationId xmlns:p14="http://schemas.microsoft.com/office/powerpoint/2010/main" val="36142246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74638"/>
            <a:ext cx="5791200" cy="1143000"/>
          </a:xfrm>
        </p:spPr>
        <p:txBody>
          <a:bodyPr>
            <a:normAutofit fontScale="90000"/>
          </a:bodyPr>
          <a:lstStyle/>
          <a:p>
            <a:r>
              <a:rPr lang="en-US" b="1" dirty="0"/>
              <a:t>To view and communicate</a:t>
            </a:r>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www.youtube.com/watch?v=L7a7Lp6G8YM</a:t>
            </a:r>
            <a:endParaRPr lang="ar-JO" dirty="0">
              <a:hlinkClick r:id="rId2"/>
            </a:endParaRPr>
          </a:p>
          <a:p>
            <a:pPr marL="0" indent="0">
              <a:buNone/>
            </a:pPr>
            <a:endParaRPr lang="ar-JO" dirty="0" smtClean="0">
              <a:hlinkClick r:id="rId2"/>
            </a:endParaRPr>
          </a:p>
          <a:p>
            <a:r>
              <a:rPr lang="en-US" dirty="0" smtClean="0">
                <a:hlinkClick r:id="rId2"/>
              </a:rPr>
              <a:t>https</a:t>
            </a:r>
            <a:r>
              <a:rPr lang="en-US" dirty="0">
                <a:hlinkClick r:id="rId2"/>
              </a:rPr>
              <a:t>://</a:t>
            </a:r>
            <a:r>
              <a:rPr lang="en-US" dirty="0" smtClean="0">
                <a:hlinkClick r:id="rId2"/>
              </a:rPr>
              <a:t>www.jiacc.gov.jo/Default/En</a:t>
            </a:r>
            <a:r>
              <a:rPr lang="ar-JO" dirty="0" smtClean="0"/>
              <a:t> </a:t>
            </a:r>
            <a:endParaRPr lang="en-US" dirty="0" smtClean="0"/>
          </a:p>
          <a:p>
            <a:endParaRPr lang="ar-JO" dirty="0" smtClean="0"/>
          </a:p>
          <a:p>
            <a:endParaRPr lang="ar-JO" dirty="0" smtClean="0"/>
          </a:p>
          <a:p>
            <a:endParaRPr lang="en-US"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56369"/>
            <a:ext cx="1600200" cy="1352550"/>
          </a:xfrm>
          <a:prstGeom prst="rect">
            <a:avLst/>
          </a:prstGeom>
        </p:spPr>
      </p:pic>
    </p:spTree>
    <p:extLst>
      <p:ext uri="{BB962C8B-B14F-4D97-AF65-F5344CB8AC3E}">
        <p14:creationId xmlns:p14="http://schemas.microsoft.com/office/powerpoint/2010/main" val="3355160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endParaRPr lang="ar-SA" sz="5400" b="1" dirty="0" smtClean="0"/>
          </a:p>
          <a:p>
            <a:pPr marL="0" indent="0" algn="ctr" rtl="1">
              <a:buNone/>
            </a:pPr>
            <a:r>
              <a:rPr lang="en-US" sz="5400" b="1" dirty="0"/>
              <a:t>Thank you for listening,,,</a:t>
            </a:r>
            <a:endParaRPr lang="en-US" sz="5400" b="1"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
            <a:ext cx="1603375" cy="135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1059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3200" dirty="0"/>
              <a:t>The importance of the recovery axis</a:t>
            </a:r>
            <a:endParaRPr lang="en-US" sz="3200" dirty="0"/>
          </a:p>
        </p:txBody>
      </p:sp>
      <p:sp>
        <p:nvSpPr>
          <p:cNvPr id="3" name="Content Placeholder 2"/>
          <p:cNvSpPr>
            <a:spLocks noGrp="1"/>
          </p:cNvSpPr>
          <p:nvPr>
            <p:ph idx="1"/>
          </p:nvPr>
        </p:nvSpPr>
        <p:spPr/>
        <p:txBody>
          <a:bodyPr>
            <a:normAutofit/>
          </a:bodyPr>
          <a:lstStyle/>
          <a:p>
            <a:pPr marL="514350" indent="-514350" algn="justLow">
              <a:buFont typeface="+mj-lt"/>
              <a:buAutoNum type="arabicPeriod"/>
            </a:pPr>
            <a:r>
              <a:rPr lang="ar-SA" sz="2100" dirty="0" smtClean="0"/>
              <a:t>‏</a:t>
            </a:r>
            <a:r>
              <a:rPr lang="en-US" sz="2100" dirty="0"/>
              <a:t>The global cost of corruption, according to estimates by the World Economic Forum, is $2.6 trillion annually, which constitutes 5% of the size of the global economy.</a:t>
            </a:r>
            <a:endParaRPr lang="ar-SA" sz="2100" dirty="0" smtClean="0"/>
          </a:p>
          <a:p>
            <a:pPr marL="514350" indent="-514350" algn="justLow">
              <a:buFont typeface="+mj-lt"/>
              <a:buAutoNum type="arabicPeriod"/>
            </a:pPr>
            <a:r>
              <a:rPr lang="en-US" sz="2100" dirty="0"/>
              <a:t>The amount of bribes paid annually is estimated at (1) trillion </a:t>
            </a:r>
            <a:r>
              <a:rPr lang="en-US" sz="2100" dirty="0" smtClean="0"/>
              <a:t>dollar</a:t>
            </a:r>
            <a:r>
              <a:rPr lang="ar-JO" sz="2100" dirty="0" smtClean="0"/>
              <a:t>.</a:t>
            </a:r>
            <a:endParaRPr lang="ar-SA" sz="2100" dirty="0" smtClean="0"/>
          </a:p>
          <a:p>
            <a:pPr marL="514350" indent="-514350" algn="justLow">
              <a:buFont typeface="+mj-lt"/>
              <a:buAutoNum type="arabicPeriod"/>
            </a:pPr>
            <a:r>
              <a:rPr lang="en-US" sz="2100" dirty="0"/>
              <a:t>Recovering stolen funds resulting from acts of corruption is considered one of the best means of preventing and reducing crime, as it deprives corrupt people of benefiting from the proceeds of corruption crimes</a:t>
            </a:r>
            <a:r>
              <a:rPr lang="en-US" sz="2100" dirty="0" smtClean="0"/>
              <a:t>.</a:t>
            </a:r>
            <a:endParaRPr lang="ar-JO" sz="2100" dirty="0" smtClean="0"/>
          </a:p>
          <a:p>
            <a:pPr marL="514350" indent="-514350" algn="justLow">
              <a:buFont typeface="+mj-lt"/>
              <a:buAutoNum type="arabicPeriod"/>
            </a:pPr>
            <a:r>
              <a:rPr lang="en-US" sz="2100" dirty="0"/>
              <a:t>The recovered funds are considered part of the compensation for the damages of the crimes committed</a:t>
            </a:r>
            <a:r>
              <a:rPr lang="en-US" sz="2100" dirty="0" smtClean="0"/>
              <a:t>.</a:t>
            </a:r>
            <a:endParaRPr lang="ar-JO" sz="2100" dirty="0" smtClean="0"/>
          </a:p>
          <a:p>
            <a:pPr marL="514350" indent="-514350" algn="justLow">
              <a:buFont typeface="+mj-lt"/>
              <a:buAutoNum type="arabicPeriod"/>
            </a:pPr>
            <a:r>
              <a:rPr lang="en-US" sz="2100" dirty="0"/>
              <a:t>Asset recovery prevents money laundering crimes arising from predicate corruption crimes or any other crimes.</a:t>
            </a:r>
            <a:r>
              <a:rPr lang="ar-SA" sz="2100" dirty="0" smtClean="0"/>
              <a:t> </a:t>
            </a:r>
            <a:endParaRPr lang="ar-SA" sz="2100" dirty="0" smtClean="0"/>
          </a:p>
          <a:p>
            <a:pPr marL="514350" indent="-514350" algn="r" rtl="1">
              <a:buFont typeface="+mj-lt"/>
              <a:buAutoNum type="arabicPeriod"/>
            </a:pPr>
            <a:endParaRPr lang="en-US" sz="2100" dirty="0"/>
          </a:p>
        </p:txBody>
      </p:sp>
      <p:sp>
        <p:nvSpPr>
          <p:cNvPr id="4" name="Date Placeholder 3"/>
          <p:cNvSpPr>
            <a:spLocks noGrp="1"/>
          </p:cNvSpPr>
          <p:nvPr>
            <p:ph type="dt" sz="half" idx="10"/>
          </p:nvPr>
        </p:nvSpPr>
        <p:spPr/>
        <p:txBody>
          <a:bodyPr/>
          <a:lstStyle/>
          <a:p>
            <a:fld id="{3D05C55D-22FD-4902-8175-3C9112568593}" type="datetime2">
              <a:rPr lang="en-US" smtClean="0"/>
              <a:t>Tuesday, December 5, 2023</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1" y="152399"/>
            <a:ext cx="1600200" cy="1295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7822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56150"/>
          </a:xfrm>
        </p:spPr>
        <p:txBody>
          <a:bodyPr>
            <a:normAutofit/>
          </a:bodyPr>
          <a:lstStyle/>
          <a:p>
            <a:pPr algn="justLow"/>
            <a:r>
              <a:rPr lang="en-US" sz="2000" dirty="0"/>
              <a:t>United Nations Convention against Corruption 2003</a:t>
            </a:r>
            <a:r>
              <a:rPr lang="en-US" sz="2000" dirty="0" smtClean="0"/>
              <a:t>.</a:t>
            </a:r>
            <a:endParaRPr lang="ar-JO" sz="2000" dirty="0" smtClean="0"/>
          </a:p>
          <a:p>
            <a:pPr algn="justLow"/>
            <a:r>
              <a:rPr lang="en-US" sz="2000" dirty="0"/>
              <a:t>United Nations Convention against Transnational Organized Crime of 2000</a:t>
            </a:r>
            <a:r>
              <a:rPr lang="en-US" sz="2000" dirty="0" smtClean="0"/>
              <a:t>.</a:t>
            </a:r>
            <a:endParaRPr lang="ar-JO" sz="2000" dirty="0" smtClean="0"/>
          </a:p>
          <a:p>
            <a:pPr algn="justLow"/>
            <a:r>
              <a:rPr lang="en-US" sz="2000" dirty="0"/>
              <a:t>International Convention for the Suppression of the Financing of Terrorism of 1999</a:t>
            </a:r>
            <a:r>
              <a:rPr lang="en-US" sz="2000" dirty="0" smtClean="0"/>
              <a:t>.</a:t>
            </a:r>
            <a:endParaRPr lang="ar-JO" sz="2000" dirty="0" smtClean="0"/>
          </a:p>
          <a:p>
            <a:pPr algn="justLow"/>
            <a:r>
              <a:rPr lang="en-US" sz="2000" dirty="0"/>
              <a:t>United Nations Convention against Illicit Traffic in Narcotic Drugs and Psychotropic Substances of 1988</a:t>
            </a:r>
            <a:r>
              <a:rPr lang="en-US" sz="2000" dirty="0" smtClean="0"/>
              <a:t>.</a:t>
            </a:r>
            <a:endParaRPr lang="ar-JO" sz="2000" dirty="0" smtClean="0"/>
          </a:p>
          <a:p>
            <a:pPr algn="justLow"/>
            <a:r>
              <a:rPr lang="en-US" sz="2000" dirty="0"/>
              <a:t>The Arab Anti-Corruption Convention, under the management and supervision of the General Secretariat of the League of Arab States, 2010</a:t>
            </a:r>
            <a:r>
              <a:rPr lang="en-US" sz="2000" dirty="0" smtClean="0"/>
              <a:t>.</a:t>
            </a:r>
            <a:endParaRPr lang="ar-JO" sz="2000" dirty="0" smtClean="0"/>
          </a:p>
          <a:p>
            <a:pPr algn="justLow"/>
            <a:r>
              <a:rPr lang="en-US" sz="2000" b="1" dirty="0"/>
              <a:t>International Anti-Corruption Academy (IACA) </a:t>
            </a:r>
            <a:r>
              <a:rPr lang="en-US" sz="2000" b="1" dirty="0" smtClean="0"/>
              <a:t>2007 </a:t>
            </a:r>
            <a:r>
              <a:rPr lang="en-US" sz="2000" b="1" dirty="0"/>
              <a:t>- The Kingdom joined the Asset Recovery Initiative (STAR), which was launched in 2007 in cooperation between the United Nations Office </a:t>
            </a:r>
            <a:r>
              <a:rPr lang="en-US" sz="2000" b="1" dirty="0" smtClean="0"/>
              <a:t>on </a:t>
            </a:r>
            <a:r>
              <a:rPr lang="en-US" sz="2000" b="1" dirty="0"/>
              <a:t>Drugs and Crime and the World Bank in order to activate and raise the efficiency of law enforcement personnel to recover stolen assets</a:t>
            </a:r>
            <a:r>
              <a:rPr lang="en-US" sz="2000" b="1" dirty="0" smtClean="0"/>
              <a:t>.</a:t>
            </a:r>
            <a:endParaRPr lang="ar-JO" sz="2000" b="1" dirty="0" smtClean="0"/>
          </a:p>
          <a:p>
            <a:pPr algn="justLow"/>
            <a:r>
              <a:rPr lang="en-US" sz="2000" b="1" dirty="0" smtClean="0"/>
              <a:t>…etc.</a:t>
            </a:r>
            <a:endParaRPr lang="en-US" sz="2000" b="1"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599" y="152401"/>
            <a:ext cx="1524001"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2"/>
          <p:cNvSpPr>
            <a:spLocks noGrp="1" noChangeArrowheads="1"/>
          </p:cNvSpPr>
          <p:nvPr>
            <p:ph type="title"/>
          </p:nvPr>
        </p:nvSpPr>
        <p:spPr bwMode="auto">
          <a:xfrm>
            <a:off x="2362200" y="697375"/>
            <a:ext cx="6324600"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02124"/>
                </a:solidFill>
                <a:effectLst/>
                <a:latin typeface="inherit"/>
              </a:rPr>
              <a:t>Regional and international agreements: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51313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6629400" cy="1143000"/>
          </a:xfrm>
        </p:spPr>
        <p:txBody>
          <a:bodyPr>
            <a:noAutofit/>
          </a:bodyPr>
          <a:lstStyle/>
          <a:p>
            <a:pPr algn="r"/>
            <a:r>
              <a:rPr lang="en-US" sz="2200" b="1" dirty="0"/>
              <a:t>Legal provisions related to asset recovery in the United Nations Convention against Corruption, Chapter Five</a:t>
            </a:r>
            <a:endParaRPr lang="en-US" sz="2200" dirty="0"/>
          </a:p>
        </p:txBody>
      </p:sp>
      <p:sp>
        <p:nvSpPr>
          <p:cNvPr id="3" name="Content Placeholder 2"/>
          <p:cNvSpPr>
            <a:spLocks noGrp="1"/>
          </p:cNvSpPr>
          <p:nvPr>
            <p:ph idx="1"/>
          </p:nvPr>
        </p:nvSpPr>
        <p:spPr>
          <a:xfrm>
            <a:off x="457200" y="1600200"/>
            <a:ext cx="8229600" cy="4668838"/>
          </a:xfrm>
        </p:spPr>
        <p:txBody>
          <a:bodyPr>
            <a:noAutofit/>
          </a:bodyPr>
          <a:lstStyle/>
          <a:p>
            <a:pPr marL="0" indent="0">
              <a:buNone/>
            </a:pPr>
            <a:r>
              <a:rPr lang="en-US" sz="1800" b="1" dirty="0">
                <a:cs typeface="+mj-cs"/>
              </a:rPr>
              <a:t>With regard to preventing and detecting the transfer of proceeds derived from crimes</a:t>
            </a:r>
            <a:r>
              <a:rPr lang="en-US" sz="1800" b="1" dirty="0" smtClean="0">
                <a:cs typeface="+mj-cs"/>
              </a:rPr>
              <a:t>:</a:t>
            </a:r>
            <a:endParaRPr lang="ar-JO" sz="1800" b="1" dirty="0" smtClean="0">
              <a:cs typeface="+mj-cs"/>
            </a:endParaRPr>
          </a:p>
          <a:p>
            <a:r>
              <a:rPr lang="en-US" sz="1800" dirty="0">
                <a:cs typeface="+mj-cs"/>
              </a:rPr>
              <a:t>Verify the identity of customers by taking reasonable steps to determine the identity of the beneficial owners of funds deposited in high value </a:t>
            </a:r>
            <a:r>
              <a:rPr lang="en-US" sz="1800" dirty="0" smtClean="0">
                <a:cs typeface="+mj-cs"/>
              </a:rPr>
              <a:t>accounts.</a:t>
            </a:r>
            <a:endParaRPr lang="ar-JO" sz="1800" dirty="0">
              <a:cs typeface="+mj-cs"/>
            </a:endParaRPr>
          </a:p>
          <a:p>
            <a:r>
              <a:rPr lang="en-US" sz="1800" dirty="0">
                <a:cs typeface="+mj-cs"/>
              </a:rPr>
              <a:t>Issuing guidance on the types of natural or legal persons to which financial institutions are expected to apply careful examination to their accounts, and the types of accounts and transactions to which they are expected to pay special </a:t>
            </a:r>
            <a:r>
              <a:rPr lang="en-US" sz="1800" dirty="0" smtClean="0">
                <a:cs typeface="+mj-cs"/>
              </a:rPr>
              <a:t>attention</a:t>
            </a:r>
            <a:r>
              <a:rPr lang="en-US" sz="1800" dirty="0">
                <a:cs typeface="+mj-cs"/>
              </a:rPr>
              <a:t>.</a:t>
            </a:r>
            <a:endParaRPr lang="en-US" sz="1800" dirty="0" smtClean="0">
              <a:cs typeface="+mj-cs"/>
            </a:endParaRPr>
          </a:p>
          <a:p>
            <a:r>
              <a:rPr lang="en-US" sz="1800" dirty="0">
                <a:cs typeface="+mj-cs"/>
              </a:rPr>
              <a:t>Maintaining customer/customer identity records as part of databases for reference</a:t>
            </a:r>
            <a:r>
              <a:rPr lang="en-US" sz="1800" dirty="0" smtClean="0">
                <a:cs typeface="+mj-cs"/>
              </a:rPr>
              <a:t>.</a:t>
            </a:r>
          </a:p>
          <a:p>
            <a:r>
              <a:rPr lang="en-US" sz="1800" dirty="0">
                <a:cs typeface="+mj-cs"/>
              </a:rPr>
              <a:t>Preventing the establishment of banks that do not have a physical presence and are not affiliated with a regulated financial group.</a:t>
            </a:r>
            <a:r>
              <a:rPr lang="ar-SA" sz="1800" dirty="0" smtClean="0">
                <a:cs typeface="+mj-cs"/>
              </a:rPr>
              <a:t> </a:t>
            </a:r>
            <a:endParaRPr lang="en-US" sz="1800" dirty="0" smtClean="0">
              <a:cs typeface="+mj-cs"/>
            </a:endParaRPr>
          </a:p>
          <a:p>
            <a:r>
              <a:rPr lang="en-US" sz="1800" dirty="0">
                <a:cs typeface="+mj-cs"/>
              </a:rPr>
              <a:t>Establish effective financial disclosure systems for relevant public officials and provide appropriate penalties for non-compliance</a:t>
            </a:r>
            <a:r>
              <a:rPr lang="ar-SA" sz="1800" dirty="0" smtClean="0">
                <a:cs typeface="+mj-cs"/>
              </a:rPr>
              <a:t>.</a:t>
            </a:r>
            <a:endParaRPr lang="en-US" sz="1800" dirty="0">
              <a:cs typeface="+mj-cs"/>
            </a:endParaRPr>
          </a:p>
          <a:p>
            <a:pPr lvl="0" algn="l"/>
            <a:r>
              <a:rPr lang="en-US" sz="1800" dirty="0">
                <a:cs typeface="+mj-cs"/>
              </a:rPr>
              <a:t>Take measures to oblige people to report external accounts.</a:t>
            </a:r>
            <a:endParaRPr lang="en-US" sz="1800" dirty="0">
              <a:cs typeface="+mj-cs"/>
            </a:endParaRPr>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714019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4638"/>
            <a:ext cx="6629400" cy="1143000"/>
          </a:xfrm>
        </p:spPr>
        <p:txBody>
          <a:bodyPr>
            <a:normAutofit/>
          </a:bodyPr>
          <a:lstStyle/>
          <a:p>
            <a:pPr algn="r" rtl="1"/>
            <a:r>
              <a:rPr lang="en-US" sz="2600" b="1" dirty="0"/>
              <a:t>Regarding direct </a:t>
            </a:r>
            <a:r>
              <a:rPr lang="en-US" sz="2600" b="1" dirty="0" smtClean="0"/>
              <a:t>asset </a:t>
            </a:r>
            <a:r>
              <a:rPr lang="en-US" sz="2600" b="1" dirty="0"/>
              <a:t>recovery measures</a:t>
            </a:r>
            <a:endParaRPr lang="en-US" sz="2600" dirty="0"/>
          </a:p>
        </p:txBody>
      </p:sp>
      <p:sp>
        <p:nvSpPr>
          <p:cNvPr id="3" name="Content Placeholder 2"/>
          <p:cNvSpPr>
            <a:spLocks noGrp="1"/>
          </p:cNvSpPr>
          <p:nvPr>
            <p:ph idx="1"/>
          </p:nvPr>
        </p:nvSpPr>
        <p:spPr/>
        <p:txBody>
          <a:bodyPr>
            <a:normAutofit lnSpcReduction="10000"/>
          </a:bodyPr>
          <a:lstStyle/>
          <a:p>
            <a:pPr lvl="0"/>
            <a:r>
              <a:rPr lang="en-US" dirty="0"/>
              <a:t>Taking measures that allow recourse to the civil judiciary to prove ownership of the assets that are the subject of the corruption crime</a:t>
            </a:r>
            <a:r>
              <a:rPr lang="en-US" dirty="0" smtClean="0"/>
              <a:t>.</a:t>
            </a:r>
          </a:p>
          <a:p>
            <a:pPr lvl="0"/>
            <a:r>
              <a:rPr lang="en-US" dirty="0"/>
              <a:t>Taking measures that allow recourse to civil justice to obtain fair compensation as a result of corruption</a:t>
            </a:r>
            <a:r>
              <a:rPr lang="en-US" dirty="0" smtClean="0"/>
              <a:t>.</a:t>
            </a:r>
          </a:p>
          <a:p>
            <a:pPr lvl="0"/>
            <a:r>
              <a:rPr lang="en-US" b="1" dirty="0"/>
              <a:t>Recognizing foreign court rulings issued to confirm </a:t>
            </a:r>
            <a:r>
              <a:rPr lang="en-US" b="1" dirty="0" smtClean="0"/>
              <a:t>asset </a:t>
            </a:r>
            <a:r>
              <a:rPr lang="en-US" b="1" dirty="0"/>
              <a:t>subject to the crime of corruption.</a:t>
            </a:r>
            <a:endParaRPr lang="en-US" b="1"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881292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740" y="274638"/>
            <a:ext cx="6781060" cy="1143000"/>
          </a:xfrm>
        </p:spPr>
        <p:txBody>
          <a:bodyPr>
            <a:normAutofit/>
          </a:bodyPr>
          <a:lstStyle/>
          <a:p>
            <a:pPr lvl="0" algn="l"/>
            <a:r>
              <a:rPr lang="en-US" sz="2400" b="1" dirty="0"/>
              <a:t>Mechanisms for recovering property through international cooperation in the field of confiscation</a:t>
            </a:r>
            <a:endParaRPr lang="en-US" sz="2400" dirty="0"/>
          </a:p>
        </p:txBody>
      </p:sp>
      <p:sp>
        <p:nvSpPr>
          <p:cNvPr id="3" name="Content Placeholder 2"/>
          <p:cNvSpPr>
            <a:spLocks noGrp="1"/>
          </p:cNvSpPr>
          <p:nvPr>
            <p:ph idx="1"/>
          </p:nvPr>
        </p:nvSpPr>
        <p:spPr/>
        <p:txBody>
          <a:bodyPr>
            <a:normAutofit/>
          </a:bodyPr>
          <a:lstStyle/>
          <a:p>
            <a:pPr lvl="0"/>
            <a:r>
              <a:rPr lang="en-US" sz="2600" dirty="0"/>
              <a:t>International cooperation in the field of mutual legal assistance through the implementation of foreign judgments establishing the right to ownership of assets/funds acquired through corrupt acts, including the implementation of forfeiture judgments issued by a foreign court or a foreign court confiscation order.</a:t>
            </a:r>
            <a:endParaRPr lang="ar-JO" sz="2600" dirty="0" smtClean="0"/>
          </a:p>
          <a:p>
            <a:pPr lvl="0"/>
            <a:r>
              <a:rPr lang="en-US" sz="2600" dirty="0"/>
              <a:t>Applying the principle of sources not based on a conviction in cases of death, escape, or absence</a:t>
            </a:r>
            <a:r>
              <a:rPr lang="en-US" sz="2600" dirty="0" smtClean="0"/>
              <a:t>.</a:t>
            </a:r>
            <a:endParaRPr lang="ar-JO" sz="2600" dirty="0" smtClean="0"/>
          </a:p>
          <a:p>
            <a:pPr lvl="0"/>
            <a:r>
              <a:rPr lang="en-US" sz="2600" dirty="0"/>
              <a:t>Implementing seizure or freezing orders issued by a competent court</a:t>
            </a:r>
            <a:r>
              <a:rPr lang="ar-SA" sz="2600" dirty="0" smtClean="0"/>
              <a:t>.</a:t>
            </a:r>
            <a:endParaRPr lang="en-US" sz="2600" dirty="0"/>
          </a:p>
          <a:p>
            <a:pPr algn="r" rtl="1"/>
            <a:endParaRPr lang="en-US"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1999476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740" y="274638"/>
            <a:ext cx="6781060" cy="1143000"/>
          </a:xfrm>
        </p:spPr>
        <p:txBody>
          <a:bodyPr>
            <a:normAutofit/>
          </a:bodyPr>
          <a:lstStyle/>
          <a:p>
            <a:pPr algn="l"/>
            <a:r>
              <a:rPr lang="en-US" sz="2800" b="1" dirty="0"/>
              <a:t>International cooperation for the purposes of confiscation</a:t>
            </a:r>
            <a:endParaRPr lang="en-US" sz="2800" dirty="0"/>
          </a:p>
        </p:txBody>
      </p:sp>
      <p:sp>
        <p:nvSpPr>
          <p:cNvPr id="3" name="Content Placeholder 2"/>
          <p:cNvSpPr>
            <a:spLocks noGrp="1"/>
          </p:cNvSpPr>
          <p:nvPr>
            <p:ph idx="1"/>
          </p:nvPr>
        </p:nvSpPr>
        <p:spPr/>
        <p:txBody>
          <a:bodyPr>
            <a:normAutofit lnSpcReduction="10000"/>
          </a:bodyPr>
          <a:lstStyle/>
          <a:p>
            <a:pPr lvl="0"/>
            <a:r>
              <a:rPr lang="en-US" sz="2400" dirty="0"/>
              <a:t>Accepting requests for assistance related to confiscation rulings and referring them to the competent local authorities</a:t>
            </a:r>
            <a:r>
              <a:rPr lang="en-US" sz="2400" dirty="0" smtClean="0"/>
              <a:t>.</a:t>
            </a:r>
            <a:endParaRPr lang="ar-JO" sz="2400" dirty="0" smtClean="0"/>
          </a:p>
          <a:p>
            <a:pPr lvl="0"/>
            <a:r>
              <a:rPr lang="en-US" sz="2400" dirty="0"/>
              <a:t>Taking measures to detect, trace, freeze or seize criminal proceeds, property, equipment or other tools for the purpose of confiscating them by order issued either by the requesting State Party or by the requested State Party.</a:t>
            </a:r>
            <a:endParaRPr lang="ar-JO" sz="2400" dirty="0" smtClean="0"/>
          </a:p>
          <a:p>
            <a:pPr lvl="0"/>
            <a:r>
              <a:rPr lang="en-US" sz="2400" dirty="0"/>
              <a:t>Taking into account the rights of others (third party) in good faith</a:t>
            </a:r>
            <a:r>
              <a:rPr lang="en-US" sz="2400" dirty="0" smtClean="0"/>
              <a:t>.</a:t>
            </a:r>
            <a:endParaRPr lang="ar-JO" sz="2400" dirty="0" smtClean="0"/>
          </a:p>
          <a:p>
            <a:pPr lvl="0"/>
            <a:r>
              <a:rPr lang="en-US" sz="2400" dirty="0"/>
              <a:t>Providing information from one State Party - without prior request - to the other State Party that may lead to the disclosure of criminal proceeds or contribute to the recovery of assets.</a:t>
            </a:r>
            <a:endParaRPr lang="en-US" sz="2400"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1846245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740" y="274638"/>
            <a:ext cx="6781060" cy="1143000"/>
          </a:xfrm>
        </p:spPr>
        <p:txBody>
          <a:bodyPr>
            <a:normAutofit fontScale="90000"/>
          </a:bodyPr>
          <a:lstStyle/>
          <a:p>
            <a:pPr algn="l"/>
            <a:r>
              <a:rPr lang="en-US" sz="2400" b="1" dirty="0"/>
              <a:t>Legal provisions related to recovery in the Jordanian Integrity and Anti-Corruption Law and its amendments No. (13) of 2016</a:t>
            </a:r>
            <a:endParaRPr lang="en-US" sz="2400" b="1" dirty="0"/>
          </a:p>
        </p:txBody>
      </p:sp>
      <p:sp>
        <p:nvSpPr>
          <p:cNvPr id="3" name="Content Placeholder 2"/>
          <p:cNvSpPr>
            <a:spLocks noGrp="1"/>
          </p:cNvSpPr>
          <p:nvPr>
            <p:ph idx="1"/>
          </p:nvPr>
        </p:nvSpPr>
        <p:spPr>
          <a:xfrm>
            <a:off x="457200" y="1600200"/>
            <a:ext cx="8229600" cy="4668838"/>
          </a:xfrm>
        </p:spPr>
        <p:txBody>
          <a:bodyPr>
            <a:noAutofit/>
          </a:bodyPr>
          <a:lstStyle/>
          <a:p>
            <a:pPr marL="0" indent="0">
              <a:lnSpc>
                <a:spcPct val="120000"/>
              </a:lnSpc>
              <a:buNone/>
            </a:pPr>
            <a:r>
              <a:rPr lang="en-US" sz="1800" b="1" dirty="0"/>
              <a:t>Article (8) of the same law stipulates that the following powers are granted </a:t>
            </a:r>
            <a:r>
              <a:rPr lang="en-US" sz="1800" b="1" dirty="0" smtClean="0"/>
              <a:t>to</a:t>
            </a:r>
            <a:r>
              <a:rPr lang="en-US" sz="1800" b="1" dirty="0"/>
              <a:t> </a:t>
            </a:r>
            <a:r>
              <a:rPr lang="en-US" sz="1800" b="1" dirty="0" smtClean="0"/>
              <a:t>the board </a:t>
            </a:r>
            <a:r>
              <a:rPr lang="en-US" sz="1800" b="1" dirty="0"/>
              <a:t>members of the </a:t>
            </a:r>
            <a:r>
              <a:rPr lang="en-US" sz="1800" b="1" dirty="0" smtClean="0"/>
              <a:t>Authority:</a:t>
            </a:r>
          </a:p>
          <a:p>
            <a:pPr>
              <a:lnSpc>
                <a:spcPct val="120000"/>
              </a:lnSpc>
            </a:pPr>
            <a:r>
              <a:rPr lang="en-US" sz="1600" dirty="0" smtClean="0"/>
              <a:t> </a:t>
            </a:r>
            <a:r>
              <a:rPr lang="ar-JO" sz="1600" dirty="0"/>
              <a:t>‏ </a:t>
            </a:r>
            <a:r>
              <a:rPr lang="en-US" sz="1800" dirty="0"/>
              <a:t>B. Requesting the competent judicial authority to issue an urgent decision to seize movable and immovable funds and banning the travel of anyone who commits any acts of corruption, or requesting that these decisions be amended or canceled in accordance with the legislation in force. </a:t>
            </a:r>
            <a:r>
              <a:rPr lang="ar-JO" sz="1800" dirty="0" smtClean="0"/>
              <a:t>‏</a:t>
            </a:r>
            <a:endParaRPr lang="ar-JO" sz="1800" dirty="0" smtClean="0"/>
          </a:p>
          <a:p>
            <a:pPr>
              <a:lnSpc>
                <a:spcPct val="120000"/>
              </a:lnSpc>
            </a:pPr>
            <a:r>
              <a:rPr lang="en-US" sz="1800" dirty="0"/>
              <a:t>C. If the Council finds evidence of abnormal growth in the wealth of any of those covered by the provisions of the Illicit Gains Law, it may request the Financial Disclosure Department to provide it with an exact copy of the declarations and any data or information related to that person</a:t>
            </a:r>
            <a:r>
              <a:rPr lang="en-US" sz="1800" dirty="0" smtClean="0"/>
              <a:t>.</a:t>
            </a:r>
          </a:p>
          <a:p>
            <a:pPr>
              <a:lnSpc>
                <a:spcPct val="120000"/>
              </a:lnSpc>
            </a:pPr>
            <a:r>
              <a:rPr lang="en-US" sz="1800" dirty="0"/>
              <a:t> ‎ </a:t>
            </a:r>
            <a:r>
              <a:rPr lang="en-US" sz="1800" b="1" dirty="0" smtClean="0"/>
              <a:t>D. </a:t>
            </a:r>
            <a:r>
              <a:rPr lang="en-US" sz="1800" b="1" dirty="0"/>
              <a:t>The Council has the right to contribute to recovering money obtained from acts of corruption, whether the money is inside the Kingdom or </a:t>
            </a:r>
            <a:r>
              <a:rPr lang="en-US" sz="1800" b="1" dirty="0" smtClean="0"/>
              <a:t>not </a:t>
            </a:r>
            <a:r>
              <a:rPr lang="en-US" sz="1800" b="1" dirty="0"/>
              <a:t>outside and deliver it to its beneficiaries in accordance with the relevant legislation</a:t>
            </a:r>
            <a:r>
              <a:rPr lang="en-US" sz="1800" dirty="0"/>
              <a:t>. </a:t>
            </a:r>
            <a:r>
              <a:rPr lang="ar-JO" sz="1800" dirty="0" smtClean="0"/>
              <a:t>‏</a:t>
            </a:r>
            <a:endParaRPr lang="ar-JO" sz="1800" dirty="0" smtClean="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3965485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6629400" cy="1143000"/>
          </a:xfrm>
        </p:spPr>
        <p:txBody>
          <a:bodyPr>
            <a:normAutofit/>
          </a:bodyPr>
          <a:lstStyle/>
          <a:p>
            <a:pPr algn="l"/>
            <a:r>
              <a:rPr lang="en-US" sz="2800" b="1" dirty="0"/>
              <a:t>Methods of contributing to recovery through the Authority</a:t>
            </a:r>
            <a:endParaRPr lang="en-US" sz="2800" b="1" dirty="0"/>
          </a:p>
        </p:txBody>
      </p:sp>
      <p:sp>
        <p:nvSpPr>
          <p:cNvPr id="3" name="Content Placeholder 2"/>
          <p:cNvSpPr>
            <a:spLocks noGrp="1"/>
          </p:cNvSpPr>
          <p:nvPr>
            <p:ph idx="1"/>
          </p:nvPr>
        </p:nvSpPr>
        <p:spPr/>
        <p:txBody>
          <a:bodyPr>
            <a:normAutofit/>
          </a:bodyPr>
          <a:lstStyle/>
          <a:p>
            <a:pPr algn="justLow"/>
            <a:r>
              <a:rPr lang="en-US" sz="2200" b="1" dirty="0"/>
              <a:t>Direct recovery: </a:t>
            </a:r>
            <a:r>
              <a:rPr lang="en-US" sz="2200" dirty="0"/>
              <a:t>The Authority contributes directly to the collection of funds arising from corruption and deposited in a trust account with the Central Bank of Jordan</a:t>
            </a:r>
            <a:r>
              <a:rPr lang="en-US" sz="2200" dirty="0" smtClean="0"/>
              <a:t>.</a:t>
            </a:r>
          </a:p>
          <a:p>
            <a:pPr algn="justLow"/>
            <a:r>
              <a:rPr lang="ar-SA" sz="2200" dirty="0" smtClean="0"/>
              <a:t> </a:t>
            </a:r>
            <a:r>
              <a:rPr lang="en-US" sz="2200" b="1" dirty="0"/>
              <a:t>Indirect recovery: </a:t>
            </a:r>
            <a:r>
              <a:rPr lang="en-US" sz="2200" dirty="0"/>
              <a:t>Here, the Authority follows up on corruption cases that have a financial impact in cooperation with relevant authorities such as: the Income Tax and Customs Department and the Public Funds Collection Directorate</a:t>
            </a:r>
            <a:r>
              <a:rPr lang="en-US" sz="2200" b="1" dirty="0" smtClean="0"/>
              <a:t>.</a:t>
            </a:r>
            <a:endParaRPr lang="ar-JO" sz="2200" b="1" dirty="0" smtClean="0"/>
          </a:p>
          <a:p>
            <a:pPr algn="justLow"/>
            <a:r>
              <a:rPr lang="en-US" sz="2100" b="1" dirty="0"/>
              <a:t>In 2022, the Commission contributed with the relevant departments to recovering a total of (159,483,902) / one hundred and </a:t>
            </a:r>
            <a:r>
              <a:rPr lang="en-US" sz="2100" b="1" dirty="0" smtClean="0"/>
              <a:t>fifty</a:t>
            </a:r>
            <a:r>
              <a:rPr lang="ar-JO" sz="2100" b="1" dirty="0" smtClean="0"/>
              <a:t> </a:t>
            </a:r>
            <a:r>
              <a:rPr lang="en-US" sz="2100" b="1" dirty="0" smtClean="0"/>
              <a:t>nine </a:t>
            </a:r>
            <a:r>
              <a:rPr lang="en-US" sz="2100" b="1" dirty="0"/>
              <a:t>million, four hundred and eighty-three thousand, nine hundred and two dinars, of which (10,900,000) / ten million and nine hundred thousand dinars are a direct recovery through the </a:t>
            </a:r>
            <a:r>
              <a:rPr lang="en-US" sz="2100" b="1" dirty="0" smtClean="0"/>
              <a:t>Commission</a:t>
            </a:r>
            <a:r>
              <a:rPr lang="ar-JO" sz="2100" b="1" dirty="0" smtClean="0"/>
              <a:t>.</a:t>
            </a:r>
            <a:endParaRPr lang="ar-SA" sz="2100" b="1" dirty="0" smtClean="0"/>
          </a:p>
          <a:p>
            <a:pPr marL="0" indent="0" algn="r" rtl="1">
              <a:buNone/>
            </a:pPr>
            <a:endParaRPr lang="en-US" dirty="0"/>
          </a:p>
        </p:txBody>
      </p:sp>
      <p:sp>
        <p:nvSpPr>
          <p:cNvPr id="4" name="Date Placeholder 3"/>
          <p:cNvSpPr>
            <a:spLocks noGrp="1"/>
          </p:cNvSpPr>
          <p:nvPr>
            <p:ph type="dt" sz="half" idx="10"/>
          </p:nvPr>
        </p:nvSpPr>
        <p:spPr/>
        <p:txBody>
          <a:bodyPr/>
          <a:lstStyle/>
          <a:p>
            <a:fld id="{3D05C55D-22FD-4902-8175-3C9112568593}" type="datetime2">
              <a:rPr lang="en-US" smtClean="0"/>
              <a:t>Wednesday, December 6, 2023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540" y="152400"/>
            <a:ext cx="1600200" cy="1352550"/>
          </a:xfrm>
          <a:prstGeom prst="rect">
            <a:avLst/>
          </a:prstGeom>
        </p:spPr>
      </p:pic>
    </p:spTree>
    <p:extLst>
      <p:ext uri="{BB962C8B-B14F-4D97-AF65-F5344CB8AC3E}">
        <p14:creationId xmlns:p14="http://schemas.microsoft.com/office/powerpoint/2010/main" val="2986064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TotalTime>
  <Words>1392</Words>
  <Application>Microsoft Office PowerPoint</Application>
  <PresentationFormat>On-screen Show (4:3)</PresentationFormat>
  <Paragraphs>94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inherit</vt:lpstr>
      <vt:lpstr>Times New Roman</vt:lpstr>
      <vt:lpstr>Office Theme</vt:lpstr>
      <vt:lpstr>PowerPoint Presentation</vt:lpstr>
      <vt:lpstr>The importance of the recovery axis</vt:lpstr>
      <vt:lpstr>Regional and international agreements: </vt:lpstr>
      <vt:lpstr>Legal provisions related to asset recovery in the United Nations Convention against Corruption, Chapter Five</vt:lpstr>
      <vt:lpstr>Regarding direct asset recovery measures</vt:lpstr>
      <vt:lpstr>Mechanisms for recovering property through international cooperation in the field of confiscation</vt:lpstr>
      <vt:lpstr>International cooperation for the purposes of confiscation</vt:lpstr>
      <vt:lpstr>Legal provisions related to recovery in the Jordanian Integrity and Anti-Corruption Law and its amendments No. (13) of 2016</vt:lpstr>
      <vt:lpstr>Methods of contributing to recovery through the Authority</vt:lpstr>
      <vt:lpstr>Practical case on direct and indirect recovery</vt:lpstr>
      <vt:lpstr>Exemption from punishment or reduction in accordance with Article 7 of the Jordanian Economic Crimes Law</vt:lpstr>
      <vt:lpstr>The powers granted to the Public Prosecution in accordance with the Economic Crimes Law</vt:lpstr>
      <vt:lpstr>Asset recovery enhancements according to Jordanian law</vt:lpstr>
      <vt:lpstr>The most prominent challenges in asset recovery</vt:lpstr>
      <vt:lpstr>To view and communicate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إجراءات التسوية و الإسترداد وفقاً للتشريعات الأردنية</dc:title>
  <dc:creator>mohanad abumorad</dc:creator>
  <cp:lastModifiedBy>Laptop-SSD-01</cp:lastModifiedBy>
  <cp:revision>68</cp:revision>
  <dcterms:created xsi:type="dcterms:W3CDTF">2021-03-15T05:55:10Z</dcterms:created>
  <dcterms:modified xsi:type="dcterms:W3CDTF">2023-12-06T02:54:28Z</dcterms:modified>
</cp:coreProperties>
</file>