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65" r:id="rId3"/>
    <p:sldId id="257" r:id="rId4"/>
    <p:sldId id="267" r:id="rId5"/>
    <p:sldId id="258" r:id="rId6"/>
    <p:sldId id="259" r:id="rId7"/>
    <p:sldId id="270" r:id="rId8"/>
    <p:sldId id="261" r:id="rId9"/>
    <p:sldId id="262" r:id="rId10"/>
    <p:sldId id="274" r:id="rId11"/>
    <p:sldId id="271" r:id="rId12"/>
    <p:sldId id="263" r:id="rId13"/>
    <p:sldId id="272" r:id="rId14"/>
    <p:sldId id="273" r:id="rId15"/>
    <p:sldId id="278" r:id="rId16"/>
    <p:sldId id="279" r:id="rId17"/>
    <p:sldId id="281" r:id="rId18"/>
    <p:sldId id="280" r:id="rId19"/>
    <p:sldId id="277" r:id="rId20"/>
    <p:sldId id="268" r:id="rId21"/>
    <p:sldId id="275"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svg"/></Relationships>
</file>

<file path=ppt/diagrams/_rels/data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4" Type="http://schemas.openxmlformats.org/officeDocument/2006/relationships/image" Target="../media/image13.jpeg"/></Relationships>
</file>

<file path=ppt/diagrams/_rels/data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image" Target="../media/image21.jpg"/></Relationships>
</file>

<file path=ppt/diagrams/_rels/data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image" Target="../media/image23.jpeg"/><Relationship Id="rId4" Type="http://schemas.openxmlformats.org/officeDocument/2006/relationships/image" Target="../media/image26.jpg"/></Relationships>
</file>

<file path=ppt/diagrams/_rels/drawing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4"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image" Target="../media/image21.jpg"/></Relationships>
</file>

<file path=ppt/diagrams/_rels/drawing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image" Target="../media/image23.jpeg"/><Relationship Id="rId4" Type="http://schemas.openxmlformats.org/officeDocument/2006/relationships/image" Target="../media/image26.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C59F0E-E95A-45FF-8443-612A813F5F88}" type="doc">
      <dgm:prSet loTypeId="urn:microsoft.com/office/officeart/2008/layout/VerticalCurvedList" loCatId="list" qsTypeId="urn:microsoft.com/office/officeart/2005/8/quickstyle/3d1" qsCatId="3D" csTypeId="urn:microsoft.com/office/officeart/2005/8/colors/accent0_3" csCatId="mainScheme" phldr="1"/>
      <dgm:spPr/>
      <dgm:t>
        <a:bodyPr/>
        <a:lstStyle/>
        <a:p>
          <a:endParaRPr lang="en-IN"/>
        </a:p>
      </dgm:t>
    </dgm:pt>
    <dgm:pt modelId="{FEB1C7ED-4E2D-44FD-BB08-6118CE439E13}">
      <dgm:prSet phldrT="[Text]"/>
      <dgm:spPr/>
      <dgm:t>
        <a:bodyPr/>
        <a:lstStyle/>
        <a:p>
          <a:r>
            <a:rPr lang="en-GB" b="1" dirty="0"/>
            <a:t>presented itself as a company engaged in IT sector including e-commerce solutions.</a:t>
          </a:r>
          <a:endParaRPr lang="en-IN" b="1" dirty="0"/>
        </a:p>
      </dgm:t>
    </dgm:pt>
    <dgm:pt modelId="{0A3017F3-2A5D-47D4-A005-2C1DEB744FCC}" type="parTrans" cxnId="{5DC1ACCB-894E-4A51-8361-0CF3D1BC1788}">
      <dgm:prSet/>
      <dgm:spPr/>
      <dgm:t>
        <a:bodyPr/>
        <a:lstStyle/>
        <a:p>
          <a:endParaRPr lang="en-IN"/>
        </a:p>
      </dgm:t>
    </dgm:pt>
    <dgm:pt modelId="{C6A67E1C-73A7-44AD-B013-C3B650110345}" type="sibTrans" cxnId="{5DC1ACCB-894E-4A51-8361-0CF3D1BC1788}">
      <dgm:prSet/>
      <dgm:spPr/>
      <dgm:t>
        <a:bodyPr/>
        <a:lstStyle/>
        <a:p>
          <a:endParaRPr lang="en-IN"/>
        </a:p>
      </dgm:t>
    </dgm:pt>
    <dgm:pt modelId="{FCC97E89-C249-481A-A43D-7983B7380B46}">
      <dgm:prSet phldrT="[Text]"/>
      <dgm:spPr/>
      <dgm:t>
        <a:bodyPr/>
        <a:lstStyle/>
        <a:p>
          <a:r>
            <a:rPr lang="en-IN" b="1" dirty="0"/>
            <a:t>Internal web based solutions.</a:t>
          </a:r>
        </a:p>
      </dgm:t>
    </dgm:pt>
    <dgm:pt modelId="{2AE916B1-4B1E-4127-8E1F-569AAFC4588E}" type="parTrans" cxnId="{61F73C0B-02BD-4E18-82D7-0337F9A8FBE8}">
      <dgm:prSet/>
      <dgm:spPr/>
      <dgm:t>
        <a:bodyPr/>
        <a:lstStyle/>
        <a:p>
          <a:endParaRPr lang="en-IN"/>
        </a:p>
      </dgm:t>
    </dgm:pt>
    <dgm:pt modelId="{9020E2F4-B0E6-42ED-A656-CA6A7113CE6B}" type="sibTrans" cxnId="{61F73C0B-02BD-4E18-82D7-0337F9A8FBE8}">
      <dgm:prSet/>
      <dgm:spPr/>
      <dgm:t>
        <a:bodyPr/>
        <a:lstStyle/>
        <a:p>
          <a:endParaRPr lang="en-IN"/>
        </a:p>
      </dgm:t>
    </dgm:pt>
    <dgm:pt modelId="{0ADDD3BD-F5C5-4209-8776-0CE69D70BB39}">
      <dgm:prSet phldrT="[Text]"/>
      <dgm:spPr/>
      <dgm:t>
        <a:bodyPr/>
        <a:lstStyle/>
        <a:p>
          <a:r>
            <a:rPr lang="en-IN" b="1" dirty="0"/>
            <a:t>develop components of and E-Commerce solution or application for E-Business.</a:t>
          </a:r>
        </a:p>
      </dgm:t>
    </dgm:pt>
    <dgm:pt modelId="{2E49075B-0E2D-4FE9-B9FC-5ADCA5A7D68C}" type="parTrans" cxnId="{FF6AD190-4D18-4E10-AFD8-D24AF00794C6}">
      <dgm:prSet/>
      <dgm:spPr/>
      <dgm:t>
        <a:bodyPr/>
        <a:lstStyle/>
        <a:p>
          <a:endParaRPr lang="en-IN"/>
        </a:p>
      </dgm:t>
    </dgm:pt>
    <dgm:pt modelId="{AFB5BB13-4128-4E50-97C9-03D1B3EEAE59}" type="sibTrans" cxnId="{FF6AD190-4D18-4E10-AFD8-D24AF00794C6}">
      <dgm:prSet/>
      <dgm:spPr/>
      <dgm:t>
        <a:bodyPr/>
        <a:lstStyle/>
        <a:p>
          <a:endParaRPr lang="en-IN"/>
        </a:p>
      </dgm:t>
    </dgm:pt>
    <dgm:pt modelId="{2CE0BB2C-8E32-4678-A008-C8C2E5654125}">
      <dgm:prSet/>
      <dgm:spPr/>
      <dgm:t>
        <a:bodyPr/>
        <a:lstStyle/>
        <a:p>
          <a:r>
            <a:rPr lang="en-GB" b="1" dirty="0"/>
            <a:t>The website of the company has modelled itself as a price comparison platform.</a:t>
          </a:r>
          <a:endParaRPr lang="en-IN" b="1" dirty="0"/>
        </a:p>
      </dgm:t>
    </dgm:pt>
    <dgm:pt modelId="{6865F658-B129-4461-BEDA-1444D80148B5}" type="parTrans" cxnId="{D4B7992F-B47B-4FD0-9DF4-67634FBEA71E}">
      <dgm:prSet/>
      <dgm:spPr/>
      <dgm:t>
        <a:bodyPr/>
        <a:lstStyle/>
        <a:p>
          <a:endParaRPr lang="en-IN"/>
        </a:p>
      </dgm:t>
    </dgm:pt>
    <dgm:pt modelId="{051A995B-F813-4A60-B735-810E4C27BB8E}" type="sibTrans" cxnId="{D4B7992F-B47B-4FD0-9DF4-67634FBEA71E}">
      <dgm:prSet/>
      <dgm:spPr/>
      <dgm:t>
        <a:bodyPr/>
        <a:lstStyle/>
        <a:p>
          <a:endParaRPr lang="en-IN"/>
        </a:p>
      </dgm:t>
    </dgm:pt>
    <dgm:pt modelId="{810329D4-4510-467E-B381-F335DD0C6BE6}" type="pres">
      <dgm:prSet presAssocID="{FFC59F0E-E95A-45FF-8443-612A813F5F88}" presName="Name0" presStyleCnt="0">
        <dgm:presLayoutVars>
          <dgm:chMax val="7"/>
          <dgm:chPref val="7"/>
          <dgm:dir/>
        </dgm:presLayoutVars>
      </dgm:prSet>
      <dgm:spPr/>
    </dgm:pt>
    <dgm:pt modelId="{BC67BFF2-9BE7-4716-AEBD-270B3351C422}" type="pres">
      <dgm:prSet presAssocID="{FFC59F0E-E95A-45FF-8443-612A813F5F88}" presName="Name1" presStyleCnt="0"/>
      <dgm:spPr/>
    </dgm:pt>
    <dgm:pt modelId="{898FAE1E-73FE-499D-BA51-7F581F6605DE}" type="pres">
      <dgm:prSet presAssocID="{FFC59F0E-E95A-45FF-8443-612A813F5F88}" presName="cycle" presStyleCnt="0"/>
      <dgm:spPr/>
    </dgm:pt>
    <dgm:pt modelId="{3A6D0CB2-C166-4295-AA33-C6CFDD5799C3}" type="pres">
      <dgm:prSet presAssocID="{FFC59F0E-E95A-45FF-8443-612A813F5F88}" presName="srcNode" presStyleLbl="node1" presStyleIdx="0" presStyleCnt="4"/>
      <dgm:spPr/>
    </dgm:pt>
    <dgm:pt modelId="{771D8FC8-FE61-4E68-8BDE-891A70936164}" type="pres">
      <dgm:prSet presAssocID="{FFC59F0E-E95A-45FF-8443-612A813F5F88}" presName="conn" presStyleLbl="parChTrans1D2" presStyleIdx="0" presStyleCnt="1"/>
      <dgm:spPr/>
    </dgm:pt>
    <dgm:pt modelId="{99D911BB-141A-485E-B720-095B6BCB1F5B}" type="pres">
      <dgm:prSet presAssocID="{FFC59F0E-E95A-45FF-8443-612A813F5F88}" presName="extraNode" presStyleLbl="node1" presStyleIdx="0" presStyleCnt="4"/>
      <dgm:spPr/>
    </dgm:pt>
    <dgm:pt modelId="{52C4F461-385F-4CB1-BF85-648B8A7CF106}" type="pres">
      <dgm:prSet presAssocID="{FFC59F0E-E95A-45FF-8443-612A813F5F88}" presName="dstNode" presStyleLbl="node1" presStyleIdx="0" presStyleCnt="4"/>
      <dgm:spPr/>
    </dgm:pt>
    <dgm:pt modelId="{158DB264-E8C6-4D80-BFB7-D34ADBFAD70D}" type="pres">
      <dgm:prSet presAssocID="{FEB1C7ED-4E2D-44FD-BB08-6118CE439E13}" presName="text_1" presStyleLbl="node1" presStyleIdx="0" presStyleCnt="4">
        <dgm:presLayoutVars>
          <dgm:bulletEnabled val="1"/>
        </dgm:presLayoutVars>
      </dgm:prSet>
      <dgm:spPr/>
    </dgm:pt>
    <dgm:pt modelId="{E757E4E4-4231-4DDE-B35D-BDFB019A4772}" type="pres">
      <dgm:prSet presAssocID="{FEB1C7ED-4E2D-44FD-BB08-6118CE439E13}" presName="accent_1" presStyleCnt="0"/>
      <dgm:spPr/>
    </dgm:pt>
    <dgm:pt modelId="{22FEEBB8-70DE-475D-99E0-9468C94DED36}" type="pres">
      <dgm:prSet presAssocID="{FEB1C7ED-4E2D-44FD-BB08-6118CE439E13}" presName="accentRepeatNode" presStyleLbl="solidFgAcc1" presStyleIdx="0" presStyleCnt="4"/>
      <dgm:spPr/>
    </dgm:pt>
    <dgm:pt modelId="{BCB2A9F2-5A90-48BA-90AA-7072D88CF7AA}" type="pres">
      <dgm:prSet presAssocID="{2CE0BB2C-8E32-4678-A008-C8C2E5654125}" presName="text_2" presStyleLbl="node1" presStyleIdx="1" presStyleCnt="4">
        <dgm:presLayoutVars>
          <dgm:bulletEnabled val="1"/>
        </dgm:presLayoutVars>
      </dgm:prSet>
      <dgm:spPr/>
    </dgm:pt>
    <dgm:pt modelId="{D0C6AF54-6722-45B6-BA74-DC15B69554BB}" type="pres">
      <dgm:prSet presAssocID="{2CE0BB2C-8E32-4678-A008-C8C2E5654125}" presName="accent_2" presStyleCnt="0"/>
      <dgm:spPr/>
    </dgm:pt>
    <dgm:pt modelId="{7084F01A-BDB6-4C90-AE32-65D27BC40077}" type="pres">
      <dgm:prSet presAssocID="{2CE0BB2C-8E32-4678-A008-C8C2E5654125}" presName="accentRepeatNode" presStyleLbl="solidFgAcc1" presStyleIdx="1" presStyleCnt="4"/>
      <dgm:spPr/>
    </dgm:pt>
    <dgm:pt modelId="{AD29BFA6-CEF7-4D65-BD5C-88188D8109F8}" type="pres">
      <dgm:prSet presAssocID="{FCC97E89-C249-481A-A43D-7983B7380B46}" presName="text_3" presStyleLbl="node1" presStyleIdx="2" presStyleCnt="4">
        <dgm:presLayoutVars>
          <dgm:bulletEnabled val="1"/>
        </dgm:presLayoutVars>
      </dgm:prSet>
      <dgm:spPr/>
    </dgm:pt>
    <dgm:pt modelId="{BAA99DC0-F682-462A-917A-5C6D33C6F79B}" type="pres">
      <dgm:prSet presAssocID="{FCC97E89-C249-481A-A43D-7983B7380B46}" presName="accent_3" presStyleCnt="0"/>
      <dgm:spPr/>
    </dgm:pt>
    <dgm:pt modelId="{DAA876B6-335A-45FA-A9B7-B46B13F4039E}" type="pres">
      <dgm:prSet presAssocID="{FCC97E89-C249-481A-A43D-7983B7380B46}" presName="accentRepeatNode" presStyleLbl="solidFgAcc1" presStyleIdx="2" presStyleCnt="4"/>
      <dgm:spPr/>
    </dgm:pt>
    <dgm:pt modelId="{49FE7358-13F2-49A7-982A-195651EA73BD}" type="pres">
      <dgm:prSet presAssocID="{0ADDD3BD-F5C5-4209-8776-0CE69D70BB39}" presName="text_4" presStyleLbl="node1" presStyleIdx="3" presStyleCnt="4">
        <dgm:presLayoutVars>
          <dgm:bulletEnabled val="1"/>
        </dgm:presLayoutVars>
      </dgm:prSet>
      <dgm:spPr/>
    </dgm:pt>
    <dgm:pt modelId="{8884F418-0AC9-478D-8438-171278503807}" type="pres">
      <dgm:prSet presAssocID="{0ADDD3BD-F5C5-4209-8776-0CE69D70BB39}" presName="accent_4" presStyleCnt="0"/>
      <dgm:spPr/>
    </dgm:pt>
    <dgm:pt modelId="{6F991587-8467-4721-8AFD-6BF399585CE7}" type="pres">
      <dgm:prSet presAssocID="{0ADDD3BD-F5C5-4209-8776-0CE69D70BB39}" presName="accentRepeatNode" presStyleLbl="solidFgAcc1" presStyleIdx="3" presStyleCnt="4"/>
      <dgm:spPr/>
    </dgm:pt>
  </dgm:ptLst>
  <dgm:cxnLst>
    <dgm:cxn modelId="{1DDB7C01-3F97-461A-8565-C387E59491BB}" type="presOf" srcId="{FEB1C7ED-4E2D-44FD-BB08-6118CE439E13}" destId="{158DB264-E8C6-4D80-BFB7-D34ADBFAD70D}" srcOrd="0" destOrd="0" presId="urn:microsoft.com/office/officeart/2008/layout/VerticalCurvedList"/>
    <dgm:cxn modelId="{61F73C0B-02BD-4E18-82D7-0337F9A8FBE8}" srcId="{FFC59F0E-E95A-45FF-8443-612A813F5F88}" destId="{FCC97E89-C249-481A-A43D-7983B7380B46}" srcOrd="2" destOrd="0" parTransId="{2AE916B1-4B1E-4127-8E1F-569AAFC4588E}" sibTransId="{9020E2F4-B0E6-42ED-A656-CA6A7113CE6B}"/>
    <dgm:cxn modelId="{D1DF6D28-EB89-47C6-96EC-23F5EF1C0E01}" type="presOf" srcId="{2CE0BB2C-8E32-4678-A008-C8C2E5654125}" destId="{BCB2A9F2-5A90-48BA-90AA-7072D88CF7AA}" srcOrd="0" destOrd="0" presId="urn:microsoft.com/office/officeart/2008/layout/VerticalCurvedList"/>
    <dgm:cxn modelId="{D4B7992F-B47B-4FD0-9DF4-67634FBEA71E}" srcId="{FFC59F0E-E95A-45FF-8443-612A813F5F88}" destId="{2CE0BB2C-8E32-4678-A008-C8C2E5654125}" srcOrd="1" destOrd="0" parTransId="{6865F658-B129-4461-BEDA-1444D80148B5}" sibTransId="{051A995B-F813-4A60-B735-810E4C27BB8E}"/>
    <dgm:cxn modelId="{FF6AD190-4D18-4E10-AFD8-D24AF00794C6}" srcId="{FFC59F0E-E95A-45FF-8443-612A813F5F88}" destId="{0ADDD3BD-F5C5-4209-8776-0CE69D70BB39}" srcOrd="3" destOrd="0" parTransId="{2E49075B-0E2D-4FE9-B9FC-5ADCA5A7D68C}" sibTransId="{AFB5BB13-4128-4E50-97C9-03D1B3EEAE59}"/>
    <dgm:cxn modelId="{B0E58999-8C0A-45D0-A431-ACBDEF195B38}" type="presOf" srcId="{FCC97E89-C249-481A-A43D-7983B7380B46}" destId="{AD29BFA6-CEF7-4D65-BD5C-88188D8109F8}" srcOrd="0" destOrd="0" presId="urn:microsoft.com/office/officeart/2008/layout/VerticalCurvedList"/>
    <dgm:cxn modelId="{D2B94EAD-F974-459A-AEB9-999E95F28662}" type="presOf" srcId="{C6A67E1C-73A7-44AD-B013-C3B650110345}" destId="{771D8FC8-FE61-4E68-8BDE-891A70936164}" srcOrd="0" destOrd="0" presId="urn:microsoft.com/office/officeart/2008/layout/VerticalCurvedList"/>
    <dgm:cxn modelId="{5DC1ACCB-894E-4A51-8361-0CF3D1BC1788}" srcId="{FFC59F0E-E95A-45FF-8443-612A813F5F88}" destId="{FEB1C7ED-4E2D-44FD-BB08-6118CE439E13}" srcOrd="0" destOrd="0" parTransId="{0A3017F3-2A5D-47D4-A005-2C1DEB744FCC}" sibTransId="{C6A67E1C-73A7-44AD-B013-C3B650110345}"/>
    <dgm:cxn modelId="{055E37E0-8C1F-47E4-8675-3FBFE5B49DC8}" type="presOf" srcId="{FFC59F0E-E95A-45FF-8443-612A813F5F88}" destId="{810329D4-4510-467E-B381-F335DD0C6BE6}" srcOrd="0" destOrd="0" presId="urn:microsoft.com/office/officeart/2008/layout/VerticalCurvedList"/>
    <dgm:cxn modelId="{72A3ABE2-D201-4FEF-A255-A0FA46B7F487}" type="presOf" srcId="{0ADDD3BD-F5C5-4209-8776-0CE69D70BB39}" destId="{49FE7358-13F2-49A7-982A-195651EA73BD}" srcOrd="0" destOrd="0" presId="urn:microsoft.com/office/officeart/2008/layout/VerticalCurvedList"/>
    <dgm:cxn modelId="{96B765A3-60CA-476C-9D73-654D22679FFB}" type="presParOf" srcId="{810329D4-4510-467E-B381-F335DD0C6BE6}" destId="{BC67BFF2-9BE7-4716-AEBD-270B3351C422}" srcOrd="0" destOrd="0" presId="urn:microsoft.com/office/officeart/2008/layout/VerticalCurvedList"/>
    <dgm:cxn modelId="{804DA73D-F32F-4AC0-A266-C946524DB423}" type="presParOf" srcId="{BC67BFF2-9BE7-4716-AEBD-270B3351C422}" destId="{898FAE1E-73FE-499D-BA51-7F581F6605DE}" srcOrd="0" destOrd="0" presId="urn:microsoft.com/office/officeart/2008/layout/VerticalCurvedList"/>
    <dgm:cxn modelId="{95A0D7D8-5CFE-44C3-AA0B-D07F65EBF792}" type="presParOf" srcId="{898FAE1E-73FE-499D-BA51-7F581F6605DE}" destId="{3A6D0CB2-C166-4295-AA33-C6CFDD5799C3}" srcOrd="0" destOrd="0" presId="urn:microsoft.com/office/officeart/2008/layout/VerticalCurvedList"/>
    <dgm:cxn modelId="{95A018E6-8DC1-4DA8-819B-E3567DADFB94}" type="presParOf" srcId="{898FAE1E-73FE-499D-BA51-7F581F6605DE}" destId="{771D8FC8-FE61-4E68-8BDE-891A70936164}" srcOrd="1" destOrd="0" presId="urn:microsoft.com/office/officeart/2008/layout/VerticalCurvedList"/>
    <dgm:cxn modelId="{84F78834-38DC-44B2-8AD5-F7D9D0969C0A}" type="presParOf" srcId="{898FAE1E-73FE-499D-BA51-7F581F6605DE}" destId="{99D911BB-141A-485E-B720-095B6BCB1F5B}" srcOrd="2" destOrd="0" presId="urn:microsoft.com/office/officeart/2008/layout/VerticalCurvedList"/>
    <dgm:cxn modelId="{75230AF2-AFC9-41A9-91B9-D34E25210F25}" type="presParOf" srcId="{898FAE1E-73FE-499D-BA51-7F581F6605DE}" destId="{52C4F461-385F-4CB1-BF85-648B8A7CF106}" srcOrd="3" destOrd="0" presId="urn:microsoft.com/office/officeart/2008/layout/VerticalCurvedList"/>
    <dgm:cxn modelId="{07A4D4DC-9902-4ADF-8B71-9880CC24946F}" type="presParOf" srcId="{BC67BFF2-9BE7-4716-AEBD-270B3351C422}" destId="{158DB264-E8C6-4D80-BFB7-D34ADBFAD70D}" srcOrd="1" destOrd="0" presId="urn:microsoft.com/office/officeart/2008/layout/VerticalCurvedList"/>
    <dgm:cxn modelId="{1562054F-F748-4AEA-BC6E-77100E877999}" type="presParOf" srcId="{BC67BFF2-9BE7-4716-AEBD-270B3351C422}" destId="{E757E4E4-4231-4DDE-B35D-BDFB019A4772}" srcOrd="2" destOrd="0" presId="urn:microsoft.com/office/officeart/2008/layout/VerticalCurvedList"/>
    <dgm:cxn modelId="{17106F41-E75E-4A4B-BCF7-524F0E04CB53}" type="presParOf" srcId="{E757E4E4-4231-4DDE-B35D-BDFB019A4772}" destId="{22FEEBB8-70DE-475D-99E0-9468C94DED36}" srcOrd="0" destOrd="0" presId="urn:microsoft.com/office/officeart/2008/layout/VerticalCurvedList"/>
    <dgm:cxn modelId="{787CA936-A572-4F94-9636-7F2B04538199}" type="presParOf" srcId="{BC67BFF2-9BE7-4716-AEBD-270B3351C422}" destId="{BCB2A9F2-5A90-48BA-90AA-7072D88CF7AA}" srcOrd="3" destOrd="0" presId="urn:microsoft.com/office/officeart/2008/layout/VerticalCurvedList"/>
    <dgm:cxn modelId="{25716392-C199-4AD2-BC81-BDC143CA9BF4}" type="presParOf" srcId="{BC67BFF2-9BE7-4716-AEBD-270B3351C422}" destId="{D0C6AF54-6722-45B6-BA74-DC15B69554BB}" srcOrd="4" destOrd="0" presId="urn:microsoft.com/office/officeart/2008/layout/VerticalCurvedList"/>
    <dgm:cxn modelId="{28D9511D-8093-49E1-B5BB-F171D756CDC6}" type="presParOf" srcId="{D0C6AF54-6722-45B6-BA74-DC15B69554BB}" destId="{7084F01A-BDB6-4C90-AE32-65D27BC40077}" srcOrd="0" destOrd="0" presId="urn:microsoft.com/office/officeart/2008/layout/VerticalCurvedList"/>
    <dgm:cxn modelId="{C2A03A05-9AD9-401F-AD43-19FB626CF20E}" type="presParOf" srcId="{BC67BFF2-9BE7-4716-AEBD-270B3351C422}" destId="{AD29BFA6-CEF7-4D65-BD5C-88188D8109F8}" srcOrd="5" destOrd="0" presId="urn:microsoft.com/office/officeart/2008/layout/VerticalCurvedList"/>
    <dgm:cxn modelId="{7C911D7F-A342-46BB-A2C9-42B4892C1DD2}" type="presParOf" srcId="{BC67BFF2-9BE7-4716-AEBD-270B3351C422}" destId="{BAA99DC0-F682-462A-917A-5C6D33C6F79B}" srcOrd="6" destOrd="0" presId="urn:microsoft.com/office/officeart/2008/layout/VerticalCurvedList"/>
    <dgm:cxn modelId="{83945F3D-FEAB-4D3D-B7F6-99FD12146C14}" type="presParOf" srcId="{BAA99DC0-F682-462A-917A-5C6D33C6F79B}" destId="{DAA876B6-335A-45FA-A9B7-B46B13F4039E}" srcOrd="0" destOrd="0" presId="urn:microsoft.com/office/officeart/2008/layout/VerticalCurvedList"/>
    <dgm:cxn modelId="{B00314DA-24C6-4DCA-8CA5-549C2BFDEF7A}" type="presParOf" srcId="{BC67BFF2-9BE7-4716-AEBD-270B3351C422}" destId="{49FE7358-13F2-49A7-982A-195651EA73BD}" srcOrd="7" destOrd="0" presId="urn:microsoft.com/office/officeart/2008/layout/VerticalCurvedList"/>
    <dgm:cxn modelId="{3642AE3F-E118-43E3-B971-C760CFF539B5}" type="presParOf" srcId="{BC67BFF2-9BE7-4716-AEBD-270B3351C422}" destId="{8884F418-0AC9-478D-8438-171278503807}" srcOrd="8" destOrd="0" presId="urn:microsoft.com/office/officeart/2008/layout/VerticalCurvedList"/>
    <dgm:cxn modelId="{EBD69FBC-A57A-4C2B-A58E-F4917CBF97A9}" type="presParOf" srcId="{8884F418-0AC9-478D-8438-171278503807}" destId="{6F991587-8467-4721-8AFD-6BF399585CE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B8F25C-7584-4D45-A707-D1FBA0198EF5}" type="doc">
      <dgm:prSet loTypeId="urn:microsoft.com/office/officeart/2005/8/layout/vList4" loCatId="list" qsTypeId="urn:microsoft.com/office/officeart/2005/8/quickstyle/3d3" qsCatId="3D" csTypeId="urn:microsoft.com/office/officeart/2005/8/colors/accent1_1" csCatId="accent1" phldr="1"/>
      <dgm:spPr/>
    </dgm:pt>
    <dgm:pt modelId="{778FF3EC-7B0A-49FB-8113-E6039898BF07}">
      <dgm:prSet phldrT="[Text]"/>
      <dgm:spPr/>
      <dgm:t>
        <a:bodyPr/>
        <a:lstStyle/>
        <a:p>
          <a:r>
            <a:rPr lang="en-US" b="1" dirty="0"/>
            <a:t>The company ‘X’ has primarily presented itself as a company engaged in IT and ITES sectors including e-commerce solutions. The website of the company has modelled itself as a price comparison platform. </a:t>
          </a:r>
        </a:p>
        <a:p>
          <a:r>
            <a:rPr lang="en-US" b="1" dirty="0"/>
            <a:t>However, the investigations revealed that the company X is involved in trading of crypto currency along with its sister concern Y, a crypto exchange platform.</a:t>
          </a:r>
          <a:endParaRPr lang="en-IN" b="1" dirty="0"/>
        </a:p>
      </dgm:t>
    </dgm:pt>
    <dgm:pt modelId="{DDB5B389-9D30-414E-A7A9-591DC3B891AC}" type="parTrans" cxnId="{AC241E63-47EC-448F-A707-72E7779FABB3}">
      <dgm:prSet/>
      <dgm:spPr/>
      <dgm:t>
        <a:bodyPr/>
        <a:lstStyle/>
        <a:p>
          <a:endParaRPr lang="en-IN"/>
        </a:p>
      </dgm:t>
    </dgm:pt>
    <dgm:pt modelId="{1B55E651-7BBE-4D1E-8B5D-9FB82B22F909}" type="sibTrans" cxnId="{AC241E63-47EC-448F-A707-72E7779FABB3}">
      <dgm:prSet/>
      <dgm:spPr/>
      <dgm:t>
        <a:bodyPr/>
        <a:lstStyle/>
        <a:p>
          <a:endParaRPr lang="en-IN"/>
        </a:p>
      </dgm:t>
    </dgm:pt>
    <dgm:pt modelId="{9C6E7F9A-9AEB-4CAD-B48D-49D498E76912}">
      <dgm:prSet phldrT="[Text]"/>
      <dgm:spPr/>
      <dgm:t>
        <a:bodyPr/>
        <a:lstStyle/>
        <a:p>
          <a:r>
            <a:rPr lang="en-US" b="1" dirty="0"/>
            <a:t>During investigation, the individuals, being company directors, employees and traders who received huge funds from the company X through banking channel, failed to explain the rationale of such receipts and  denied any trading in crypto assets.</a:t>
          </a:r>
          <a:endParaRPr lang="en-IN" b="1" dirty="0"/>
        </a:p>
      </dgm:t>
    </dgm:pt>
    <dgm:pt modelId="{F64C7B06-DC59-4AA8-9D60-A3193C08FF4B}" type="parTrans" cxnId="{B9D60E31-D2B3-4624-BB25-EBAAC3693ACF}">
      <dgm:prSet/>
      <dgm:spPr/>
      <dgm:t>
        <a:bodyPr/>
        <a:lstStyle/>
        <a:p>
          <a:endParaRPr lang="en-IN"/>
        </a:p>
      </dgm:t>
    </dgm:pt>
    <dgm:pt modelId="{CADF9EB4-2581-472F-9754-8C5C4707C595}" type="sibTrans" cxnId="{B9D60E31-D2B3-4624-BB25-EBAAC3693ACF}">
      <dgm:prSet/>
      <dgm:spPr/>
      <dgm:t>
        <a:bodyPr/>
        <a:lstStyle/>
        <a:p>
          <a:endParaRPr lang="en-IN"/>
        </a:p>
      </dgm:t>
    </dgm:pt>
    <dgm:pt modelId="{6A621CC7-E93E-4685-AC35-DA81146CEA95}">
      <dgm:prSet phldrT="[Text]"/>
      <dgm:spPr/>
      <dgm:t>
        <a:bodyPr/>
        <a:lstStyle/>
        <a:p>
          <a:r>
            <a:rPr lang="en-US" b="1" dirty="0"/>
            <a:t>The ledgers of the exchanges were verified and found that the individuals were engaged in crypto trading and did not disclose their transactions in lawful manner</a:t>
          </a:r>
          <a:endParaRPr lang="en-IN" b="1" dirty="0"/>
        </a:p>
      </dgm:t>
    </dgm:pt>
    <dgm:pt modelId="{56E6DD6D-386E-49D6-874B-80A804D0E1DC}" type="parTrans" cxnId="{E90DF263-8EB0-4FA0-B41C-32F9619C7A8D}">
      <dgm:prSet/>
      <dgm:spPr/>
      <dgm:t>
        <a:bodyPr/>
        <a:lstStyle/>
        <a:p>
          <a:endParaRPr lang="en-IN"/>
        </a:p>
      </dgm:t>
    </dgm:pt>
    <dgm:pt modelId="{5D80A3CA-93C3-4344-BA20-07DFCE03916A}" type="sibTrans" cxnId="{E90DF263-8EB0-4FA0-B41C-32F9619C7A8D}">
      <dgm:prSet/>
      <dgm:spPr/>
      <dgm:t>
        <a:bodyPr/>
        <a:lstStyle/>
        <a:p>
          <a:endParaRPr lang="en-IN"/>
        </a:p>
      </dgm:t>
    </dgm:pt>
    <dgm:pt modelId="{A0DF79EB-4343-4650-AE1B-2FA42AEB0CEF}" type="pres">
      <dgm:prSet presAssocID="{C0B8F25C-7584-4D45-A707-D1FBA0198EF5}" presName="linear" presStyleCnt="0">
        <dgm:presLayoutVars>
          <dgm:dir/>
          <dgm:resizeHandles val="exact"/>
        </dgm:presLayoutVars>
      </dgm:prSet>
      <dgm:spPr/>
    </dgm:pt>
    <dgm:pt modelId="{856F8C8E-8DA7-4459-9B7D-160BAA1461EC}" type="pres">
      <dgm:prSet presAssocID="{778FF3EC-7B0A-49FB-8113-E6039898BF07}" presName="comp" presStyleCnt="0"/>
      <dgm:spPr/>
    </dgm:pt>
    <dgm:pt modelId="{E9A59F40-3B4D-4DF1-B84C-21FEC4115B0C}" type="pres">
      <dgm:prSet presAssocID="{778FF3EC-7B0A-49FB-8113-E6039898BF07}" presName="box" presStyleLbl="node1" presStyleIdx="0" presStyleCnt="3"/>
      <dgm:spPr/>
    </dgm:pt>
    <dgm:pt modelId="{6D98AF17-1022-402F-B6D2-D8FFBFD2C584}" type="pres">
      <dgm:prSet presAssocID="{778FF3EC-7B0A-49FB-8113-E6039898BF07}" presName="img" presStyleLbl="fgImgPlace1" presStyleIdx="0" presStyleCnt="3" custScaleX="57450" custScaleY="62689" custLinFactNeighborX="-16415" custLinFactNeighborY="-5628"/>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2000" b="-12000"/>
          </a:stretch>
        </a:blipFill>
        <a:ln>
          <a:solidFill>
            <a:schemeClr val="bg2"/>
          </a:solidFill>
        </a:ln>
      </dgm:spPr>
      <dgm:extLst>
        <a:ext uri="{E40237B7-FDA0-4F09-8148-C483321AD2D9}">
          <dgm14:cNvPr xmlns:dgm14="http://schemas.microsoft.com/office/drawing/2010/diagram" id="0" name="" descr="Search Inventory with solid fill"/>
        </a:ext>
      </dgm:extLst>
    </dgm:pt>
    <dgm:pt modelId="{8279CF5C-7EDD-48DE-A8DD-1618801A0081}" type="pres">
      <dgm:prSet presAssocID="{778FF3EC-7B0A-49FB-8113-E6039898BF07}" presName="text" presStyleLbl="node1" presStyleIdx="0" presStyleCnt="3">
        <dgm:presLayoutVars>
          <dgm:bulletEnabled val="1"/>
        </dgm:presLayoutVars>
      </dgm:prSet>
      <dgm:spPr/>
    </dgm:pt>
    <dgm:pt modelId="{B5246C77-8845-42BC-AF29-1C8584F1AD9C}" type="pres">
      <dgm:prSet presAssocID="{1B55E651-7BBE-4D1E-8B5D-9FB82B22F909}" presName="spacer" presStyleCnt="0"/>
      <dgm:spPr/>
    </dgm:pt>
    <dgm:pt modelId="{E006FB10-3500-4923-95F4-A2BAE1345E59}" type="pres">
      <dgm:prSet presAssocID="{9C6E7F9A-9AEB-4CAD-B48D-49D498E76912}" presName="comp" presStyleCnt="0"/>
      <dgm:spPr/>
    </dgm:pt>
    <dgm:pt modelId="{F8303AB6-35C6-4948-8917-6F6F66377744}" type="pres">
      <dgm:prSet presAssocID="{9C6E7F9A-9AEB-4CAD-B48D-49D498E76912}" presName="box" presStyleLbl="node1" presStyleIdx="1" presStyleCnt="3"/>
      <dgm:spPr/>
    </dgm:pt>
    <dgm:pt modelId="{C857B339-3FE9-4B74-A9E2-5E90810FFA06}" type="pres">
      <dgm:prSet presAssocID="{9C6E7F9A-9AEB-4CAD-B48D-49D498E76912}" presName="img" presStyleLbl="fgImgPlace1" presStyleIdx="1" presStyleCnt="3" custScaleX="54411" custScaleY="66572" custLinFactNeighborX="-17022" custLinFactNeighborY="-8359"/>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2000" b="-12000"/>
          </a:stretch>
        </a:blipFill>
      </dgm:spPr>
      <dgm:extLst>
        <a:ext uri="{E40237B7-FDA0-4F09-8148-C483321AD2D9}">
          <dgm14:cNvPr xmlns:dgm14="http://schemas.microsoft.com/office/drawing/2010/diagram" id="0" name="" descr="Eye Scan with solid fill"/>
        </a:ext>
      </dgm:extLst>
    </dgm:pt>
    <dgm:pt modelId="{86F933D2-8BD0-4A1B-B931-5208B83DAFF0}" type="pres">
      <dgm:prSet presAssocID="{9C6E7F9A-9AEB-4CAD-B48D-49D498E76912}" presName="text" presStyleLbl="node1" presStyleIdx="1" presStyleCnt="3">
        <dgm:presLayoutVars>
          <dgm:bulletEnabled val="1"/>
        </dgm:presLayoutVars>
      </dgm:prSet>
      <dgm:spPr/>
    </dgm:pt>
    <dgm:pt modelId="{A4E34CF7-E474-4B53-987F-C77136659122}" type="pres">
      <dgm:prSet presAssocID="{CADF9EB4-2581-472F-9754-8C5C4707C595}" presName="spacer" presStyleCnt="0"/>
      <dgm:spPr/>
    </dgm:pt>
    <dgm:pt modelId="{BF6CA931-D489-4C78-AE41-930A60149D95}" type="pres">
      <dgm:prSet presAssocID="{6A621CC7-E93E-4685-AC35-DA81146CEA95}" presName="comp" presStyleCnt="0"/>
      <dgm:spPr/>
    </dgm:pt>
    <dgm:pt modelId="{0895B311-D170-41B1-A0C2-7075C8658BAE}" type="pres">
      <dgm:prSet presAssocID="{6A621CC7-E93E-4685-AC35-DA81146CEA95}" presName="box" presStyleLbl="node1" presStyleIdx="2" presStyleCnt="3"/>
      <dgm:spPr/>
    </dgm:pt>
    <dgm:pt modelId="{359FDAC3-67DA-486E-A581-FCD1BECB664E}" type="pres">
      <dgm:prSet presAssocID="{6A621CC7-E93E-4685-AC35-DA81146CEA95}" presName="img" presStyleLbl="fgImgPlace1" presStyleIdx="2" presStyleCnt="3" custScaleX="59275" custScaleY="56013" custLinFactNeighborX="-18846" custLinFactNeighborY="-10638"/>
      <dgm:spPr>
        <a:blipFill>
          <a:blip xmlns:r="http://schemas.openxmlformats.org/officeDocument/2006/relationships" r:embed="rId5">
            <a:extLst>
              <a:ext uri="{96DAC541-7B7A-43D3-8B79-37D633B846F1}">
                <asvg:svgBlip xmlns:asvg="http://schemas.microsoft.com/office/drawing/2016/SVG/main" r:embed="rId6"/>
              </a:ext>
            </a:extLst>
          </a:blip>
          <a:srcRect/>
          <a:stretch>
            <a:fillRect t="-12000" b="-12000"/>
          </a:stretch>
        </a:blipFill>
      </dgm:spPr>
      <dgm:extLst>
        <a:ext uri="{E40237B7-FDA0-4F09-8148-C483321AD2D9}">
          <dgm14:cNvPr xmlns:dgm14="http://schemas.microsoft.com/office/drawing/2010/diagram" id="0" name="" descr="Aperture with solid fill"/>
        </a:ext>
      </dgm:extLst>
    </dgm:pt>
    <dgm:pt modelId="{D8211FB6-04CC-41F3-B8A1-ACB4987B7479}" type="pres">
      <dgm:prSet presAssocID="{6A621CC7-E93E-4685-AC35-DA81146CEA95}" presName="text" presStyleLbl="node1" presStyleIdx="2" presStyleCnt="3">
        <dgm:presLayoutVars>
          <dgm:bulletEnabled val="1"/>
        </dgm:presLayoutVars>
      </dgm:prSet>
      <dgm:spPr/>
    </dgm:pt>
  </dgm:ptLst>
  <dgm:cxnLst>
    <dgm:cxn modelId="{6DA01504-6B4C-4989-81DE-0129E4C53475}" type="presOf" srcId="{778FF3EC-7B0A-49FB-8113-E6039898BF07}" destId="{8279CF5C-7EDD-48DE-A8DD-1618801A0081}" srcOrd="1" destOrd="0" presId="urn:microsoft.com/office/officeart/2005/8/layout/vList4"/>
    <dgm:cxn modelId="{2324E304-1B68-4CC5-BCB2-0A973A796E52}" type="presOf" srcId="{6A621CC7-E93E-4685-AC35-DA81146CEA95}" destId="{0895B311-D170-41B1-A0C2-7075C8658BAE}" srcOrd="0" destOrd="0" presId="urn:microsoft.com/office/officeart/2005/8/layout/vList4"/>
    <dgm:cxn modelId="{B9D60E31-D2B3-4624-BB25-EBAAC3693ACF}" srcId="{C0B8F25C-7584-4D45-A707-D1FBA0198EF5}" destId="{9C6E7F9A-9AEB-4CAD-B48D-49D498E76912}" srcOrd="1" destOrd="0" parTransId="{F64C7B06-DC59-4AA8-9D60-A3193C08FF4B}" sibTransId="{CADF9EB4-2581-472F-9754-8C5C4707C595}"/>
    <dgm:cxn modelId="{C29CB935-FE8E-45DB-ADEF-304593C5FB8F}" type="presOf" srcId="{6A621CC7-E93E-4685-AC35-DA81146CEA95}" destId="{D8211FB6-04CC-41F3-B8A1-ACB4987B7479}" srcOrd="1" destOrd="0" presId="urn:microsoft.com/office/officeart/2005/8/layout/vList4"/>
    <dgm:cxn modelId="{29EA1D60-CE5C-4F0D-BCA4-B61BB7B42D9B}" type="presOf" srcId="{9C6E7F9A-9AEB-4CAD-B48D-49D498E76912}" destId="{86F933D2-8BD0-4A1B-B931-5208B83DAFF0}" srcOrd="1" destOrd="0" presId="urn:microsoft.com/office/officeart/2005/8/layout/vList4"/>
    <dgm:cxn modelId="{AC241E63-47EC-448F-A707-72E7779FABB3}" srcId="{C0B8F25C-7584-4D45-A707-D1FBA0198EF5}" destId="{778FF3EC-7B0A-49FB-8113-E6039898BF07}" srcOrd="0" destOrd="0" parTransId="{DDB5B389-9D30-414E-A7A9-591DC3B891AC}" sibTransId="{1B55E651-7BBE-4D1E-8B5D-9FB82B22F909}"/>
    <dgm:cxn modelId="{E90DF263-8EB0-4FA0-B41C-32F9619C7A8D}" srcId="{C0B8F25C-7584-4D45-A707-D1FBA0198EF5}" destId="{6A621CC7-E93E-4685-AC35-DA81146CEA95}" srcOrd="2" destOrd="0" parTransId="{56E6DD6D-386E-49D6-874B-80A804D0E1DC}" sibTransId="{5D80A3CA-93C3-4344-BA20-07DFCE03916A}"/>
    <dgm:cxn modelId="{EDB40272-1EB7-4187-946A-9B8C42312A90}" type="presOf" srcId="{C0B8F25C-7584-4D45-A707-D1FBA0198EF5}" destId="{A0DF79EB-4343-4650-AE1B-2FA42AEB0CEF}" srcOrd="0" destOrd="0" presId="urn:microsoft.com/office/officeart/2005/8/layout/vList4"/>
    <dgm:cxn modelId="{89E6DF98-C2A7-495C-834E-294EAEDBC169}" type="presOf" srcId="{9C6E7F9A-9AEB-4CAD-B48D-49D498E76912}" destId="{F8303AB6-35C6-4948-8917-6F6F66377744}" srcOrd="0" destOrd="0" presId="urn:microsoft.com/office/officeart/2005/8/layout/vList4"/>
    <dgm:cxn modelId="{32978DB4-C5A5-4896-BF8D-5D881C29A0A8}" type="presOf" srcId="{778FF3EC-7B0A-49FB-8113-E6039898BF07}" destId="{E9A59F40-3B4D-4DF1-B84C-21FEC4115B0C}" srcOrd="0" destOrd="0" presId="urn:microsoft.com/office/officeart/2005/8/layout/vList4"/>
    <dgm:cxn modelId="{B72A76BF-D03C-4FF4-8239-D3DDFBE9F36C}" type="presParOf" srcId="{A0DF79EB-4343-4650-AE1B-2FA42AEB0CEF}" destId="{856F8C8E-8DA7-4459-9B7D-160BAA1461EC}" srcOrd="0" destOrd="0" presId="urn:microsoft.com/office/officeart/2005/8/layout/vList4"/>
    <dgm:cxn modelId="{CBDD75A5-01EA-4005-A312-F2C1A429445A}" type="presParOf" srcId="{856F8C8E-8DA7-4459-9B7D-160BAA1461EC}" destId="{E9A59F40-3B4D-4DF1-B84C-21FEC4115B0C}" srcOrd="0" destOrd="0" presId="urn:microsoft.com/office/officeart/2005/8/layout/vList4"/>
    <dgm:cxn modelId="{217F5CE9-86B8-4D3B-854C-5506666B3506}" type="presParOf" srcId="{856F8C8E-8DA7-4459-9B7D-160BAA1461EC}" destId="{6D98AF17-1022-402F-B6D2-D8FFBFD2C584}" srcOrd="1" destOrd="0" presId="urn:microsoft.com/office/officeart/2005/8/layout/vList4"/>
    <dgm:cxn modelId="{2CB74950-8780-4046-82AA-64C627FE85F8}" type="presParOf" srcId="{856F8C8E-8DA7-4459-9B7D-160BAA1461EC}" destId="{8279CF5C-7EDD-48DE-A8DD-1618801A0081}" srcOrd="2" destOrd="0" presId="urn:microsoft.com/office/officeart/2005/8/layout/vList4"/>
    <dgm:cxn modelId="{CA8BA07B-F77D-4100-93CC-AC19D3484698}" type="presParOf" srcId="{A0DF79EB-4343-4650-AE1B-2FA42AEB0CEF}" destId="{B5246C77-8845-42BC-AF29-1C8584F1AD9C}" srcOrd="1" destOrd="0" presId="urn:microsoft.com/office/officeart/2005/8/layout/vList4"/>
    <dgm:cxn modelId="{7E864AE5-A13B-4666-9A45-B691DEDA2993}" type="presParOf" srcId="{A0DF79EB-4343-4650-AE1B-2FA42AEB0CEF}" destId="{E006FB10-3500-4923-95F4-A2BAE1345E59}" srcOrd="2" destOrd="0" presId="urn:microsoft.com/office/officeart/2005/8/layout/vList4"/>
    <dgm:cxn modelId="{365B7D03-8A03-42F4-8C01-6C975C12D12E}" type="presParOf" srcId="{E006FB10-3500-4923-95F4-A2BAE1345E59}" destId="{F8303AB6-35C6-4948-8917-6F6F66377744}" srcOrd="0" destOrd="0" presId="urn:microsoft.com/office/officeart/2005/8/layout/vList4"/>
    <dgm:cxn modelId="{EB181E41-67EB-44AB-8FB4-359CF033792E}" type="presParOf" srcId="{E006FB10-3500-4923-95F4-A2BAE1345E59}" destId="{C857B339-3FE9-4B74-A9E2-5E90810FFA06}" srcOrd="1" destOrd="0" presId="urn:microsoft.com/office/officeart/2005/8/layout/vList4"/>
    <dgm:cxn modelId="{88CD1442-33C9-43C4-9595-3B05C5534445}" type="presParOf" srcId="{E006FB10-3500-4923-95F4-A2BAE1345E59}" destId="{86F933D2-8BD0-4A1B-B931-5208B83DAFF0}" srcOrd="2" destOrd="0" presId="urn:microsoft.com/office/officeart/2005/8/layout/vList4"/>
    <dgm:cxn modelId="{8E59B4A4-B7D8-4050-98BC-20CA11D17B86}" type="presParOf" srcId="{A0DF79EB-4343-4650-AE1B-2FA42AEB0CEF}" destId="{A4E34CF7-E474-4B53-987F-C77136659122}" srcOrd="3" destOrd="0" presId="urn:microsoft.com/office/officeart/2005/8/layout/vList4"/>
    <dgm:cxn modelId="{173F4605-3D67-4F20-85D2-5F40FCC64E29}" type="presParOf" srcId="{A0DF79EB-4343-4650-AE1B-2FA42AEB0CEF}" destId="{BF6CA931-D489-4C78-AE41-930A60149D95}" srcOrd="4" destOrd="0" presId="urn:microsoft.com/office/officeart/2005/8/layout/vList4"/>
    <dgm:cxn modelId="{2A0606C6-1427-41C5-B484-B6B0B8305B76}" type="presParOf" srcId="{BF6CA931-D489-4C78-AE41-930A60149D95}" destId="{0895B311-D170-41B1-A0C2-7075C8658BAE}" srcOrd="0" destOrd="0" presId="urn:microsoft.com/office/officeart/2005/8/layout/vList4"/>
    <dgm:cxn modelId="{5C27BC4A-E972-4853-8E10-33CD1D18A83A}" type="presParOf" srcId="{BF6CA931-D489-4C78-AE41-930A60149D95}" destId="{359FDAC3-67DA-486E-A581-FCD1BECB664E}" srcOrd="1" destOrd="0" presId="urn:microsoft.com/office/officeart/2005/8/layout/vList4"/>
    <dgm:cxn modelId="{B89699CB-F6DC-4864-831D-82EDCFE1AE26}" type="presParOf" srcId="{BF6CA931-D489-4C78-AE41-930A60149D95}" destId="{D8211FB6-04CC-41F3-B8A1-ACB4987B7479}"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5E9A03E-86D8-4D99-9E99-226D9AE0175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IN"/>
        </a:p>
      </dgm:t>
    </dgm:pt>
    <dgm:pt modelId="{4758B02C-6E98-4B40-BE19-48FFA1E13E65}">
      <dgm:prSet phldrT="[Text]"/>
      <dgm:spPr/>
      <dgm:t>
        <a:bodyPr/>
        <a:lstStyle/>
        <a:p>
          <a:pPr>
            <a:lnSpc>
              <a:spcPct val="100000"/>
            </a:lnSpc>
          </a:pPr>
          <a:r>
            <a:rPr lang="en-US" dirty="0"/>
            <a:t>Company and individuals routed unaccounted money through crypto exchanges. </a:t>
          </a:r>
        </a:p>
        <a:p>
          <a:pPr>
            <a:lnSpc>
              <a:spcPct val="100000"/>
            </a:lnSpc>
          </a:pPr>
          <a:r>
            <a:rPr lang="en-US" b="1" dirty="0"/>
            <a:t>Suspicious transactions of funds debited to related entities, where no previous credits with the company were found.</a:t>
          </a:r>
          <a:endParaRPr lang="en-IN" b="1" dirty="0"/>
        </a:p>
      </dgm:t>
    </dgm:pt>
    <dgm:pt modelId="{7E2B4F17-4F17-492A-92C2-A8C9B0F615AA}" type="parTrans" cxnId="{6CD34BD0-F299-41E0-8680-958FB9539A96}">
      <dgm:prSet/>
      <dgm:spPr/>
      <dgm:t>
        <a:bodyPr/>
        <a:lstStyle/>
        <a:p>
          <a:endParaRPr lang="en-IN"/>
        </a:p>
      </dgm:t>
    </dgm:pt>
    <dgm:pt modelId="{1CDDA702-88F8-4F6F-8F4F-E811F3AD6882}" type="sibTrans" cxnId="{6CD34BD0-F299-41E0-8680-958FB9539A96}">
      <dgm:prSet/>
      <dgm:spPr/>
      <dgm:t>
        <a:bodyPr/>
        <a:lstStyle/>
        <a:p>
          <a:endParaRPr lang="en-IN"/>
        </a:p>
      </dgm:t>
    </dgm:pt>
    <dgm:pt modelId="{3B6A7ED3-8BC1-4354-843D-DF94788FACE0}">
      <dgm:prSet phldrT="[Text]"/>
      <dgm:spPr/>
      <dgm:t>
        <a:bodyPr/>
        <a:lstStyle/>
        <a:p>
          <a:pPr>
            <a:lnSpc>
              <a:spcPct val="100000"/>
            </a:lnSpc>
          </a:pPr>
          <a:r>
            <a:rPr lang="en-US" dirty="0"/>
            <a:t>Crypto merchants pool VDAs from various individuals and entities from outside the exchanges and these tokens are sold on the exchanges for higher prices. The prices of crypto tokens vary between exchanges and off-exchange markets. </a:t>
          </a:r>
          <a:r>
            <a:rPr lang="en-US" b="1" dirty="0"/>
            <a:t>By leveraging the price differences of the VDAs across various exchanges, the merchants make profits.</a:t>
          </a:r>
          <a:endParaRPr lang="en-IN" b="1" dirty="0"/>
        </a:p>
      </dgm:t>
    </dgm:pt>
    <dgm:pt modelId="{B1AFD326-7E42-4950-8B26-3D8B9179CDC7}" type="parTrans" cxnId="{62090779-55BD-4590-9733-1CE5EEF9006A}">
      <dgm:prSet/>
      <dgm:spPr/>
      <dgm:t>
        <a:bodyPr/>
        <a:lstStyle/>
        <a:p>
          <a:endParaRPr lang="en-IN"/>
        </a:p>
      </dgm:t>
    </dgm:pt>
    <dgm:pt modelId="{62EB8453-A503-4B4F-8B9E-DCD0983EBC83}" type="sibTrans" cxnId="{62090779-55BD-4590-9733-1CE5EEF9006A}">
      <dgm:prSet/>
      <dgm:spPr/>
      <dgm:t>
        <a:bodyPr/>
        <a:lstStyle/>
        <a:p>
          <a:endParaRPr lang="en-IN"/>
        </a:p>
      </dgm:t>
    </dgm:pt>
    <dgm:pt modelId="{CD6F342E-81F9-4E84-B84E-E1A30A355B17}">
      <dgm:prSet/>
      <dgm:spPr/>
      <dgm:t>
        <a:bodyPr/>
        <a:lstStyle/>
        <a:p>
          <a:pPr>
            <a:lnSpc>
              <a:spcPct val="100000"/>
            </a:lnSpc>
          </a:pPr>
          <a:r>
            <a:rPr lang="en-US" dirty="0"/>
            <a:t>Suspicious Crypto trading in VDAs through such exchange were detected either by buying through fiat currency and selling through transfer of VDA to other closed entities or transfer to other exchanges and vice versa. </a:t>
          </a:r>
          <a:r>
            <a:rPr lang="en-US" b="1" dirty="0"/>
            <a:t>Thereby, it prevented the detection of gains either as investments or receipts which are not reflected in banking channel.</a:t>
          </a:r>
          <a:endParaRPr lang="en-IN" b="1" dirty="0"/>
        </a:p>
      </dgm:t>
    </dgm:pt>
    <dgm:pt modelId="{E8B70619-87EE-40C6-8037-2017265A4158}" type="parTrans" cxnId="{E4985B34-B944-47CF-B2DE-93DF7A9051F7}">
      <dgm:prSet/>
      <dgm:spPr/>
      <dgm:t>
        <a:bodyPr/>
        <a:lstStyle/>
        <a:p>
          <a:endParaRPr lang="en-IN"/>
        </a:p>
      </dgm:t>
    </dgm:pt>
    <dgm:pt modelId="{3294B939-E17C-4A6A-8563-B036DC5A3DDD}" type="sibTrans" cxnId="{E4985B34-B944-47CF-B2DE-93DF7A9051F7}">
      <dgm:prSet/>
      <dgm:spPr/>
      <dgm:t>
        <a:bodyPr/>
        <a:lstStyle/>
        <a:p>
          <a:endParaRPr lang="en-IN"/>
        </a:p>
      </dgm:t>
    </dgm:pt>
    <dgm:pt modelId="{921135D9-00AC-462C-BC25-B833D744E6AD}" type="pres">
      <dgm:prSet presAssocID="{E5E9A03E-86D8-4D99-9E99-226D9AE0175B}" presName="root" presStyleCnt="0">
        <dgm:presLayoutVars>
          <dgm:dir/>
          <dgm:resizeHandles val="exact"/>
        </dgm:presLayoutVars>
      </dgm:prSet>
      <dgm:spPr/>
    </dgm:pt>
    <dgm:pt modelId="{2352297C-55A3-4FF2-8156-DB563C9DBF88}" type="pres">
      <dgm:prSet presAssocID="{4758B02C-6E98-4B40-BE19-48FFA1E13E65}" presName="compNode" presStyleCnt="0"/>
      <dgm:spPr/>
    </dgm:pt>
    <dgm:pt modelId="{4455BEBA-19FF-44AC-A76B-DA75D0588B8F}" type="pres">
      <dgm:prSet presAssocID="{4758B02C-6E98-4B40-BE19-48FFA1E13E65}" presName="bgRect" presStyleLbl="bgShp" presStyleIdx="0" presStyleCnt="3"/>
      <dgm:spPr/>
    </dgm:pt>
    <dgm:pt modelId="{40C9F7B6-5146-4E51-B9B9-48479998532C}" type="pres">
      <dgm:prSet presAssocID="{4758B02C-6E98-4B40-BE19-48FFA1E13E6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2CC18949-E004-49F4-9CEF-84CB596D8028}" type="pres">
      <dgm:prSet presAssocID="{4758B02C-6E98-4B40-BE19-48FFA1E13E65}" presName="spaceRect" presStyleCnt="0"/>
      <dgm:spPr/>
    </dgm:pt>
    <dgm:pt modelId="{D0EE2571-D4B3-4882-9324-6E3005B0E76F}" type="pres">
      <dgm:prSet presAssocID="{4758B02C-6E98-4B40-BE19-48FFA1E13E65}" presName="parTx" presStyleLbl="revTx" presStyleIdx="0" presStyleCnt="3" custScaleX="108162">
        <dgm:presLayoutVars>
          <dgm:chMax val="0"/>
          <dgm:chPref val="0"/>
        </dgm:presLayoutVars>
      </dgm:prSet>
      <dgm:spPr/>
    </dgm:pt>
    <dgm:pt modelId="{FD2F2E88-D092-42B0-B542-5139CCB9CBD1}" type="pres">
      <dgm:prSet presAssocID="{1CDDA702-88F8-4F6F-8F4F-E811F3AD6882}" presName="sibTrans" presStyleCnt="0"/>
      <dgm:spPr/>
    </dgm:pt>
    <dgm:pt modelId="{92BDC307-F3A4-49A4-8BB1-9F77790F44A1}" type="pres">
      <dgm:prSet presAssocID="{3B6A7ED3-8BC1-4354-843D-DF94788FACE0}" presName="compNode" presStyleCnt="0"/>
      <dgm:spPr/>
    </dgm:pt>
    <dgm:pt modelId="{F9C7541E-A297-46F8-B913-643BCE409419}" type="pres">
      <dgm:prSet presAssocID="{3B6A7ED3-8BC1-4354-843D-DF94788FACE0}" presName="bgRect" presStyleLbl="bgShp" presStyleIdx="1" presStyleCnt="3"/>
      <dgm:spPr/>
    </dgm:pt>
    <dgm:pt modelId="{0078007C-1369-42F8-ABC5-1D4BCAC0C40F}" type="pres">
      <dgm:prSet presAssocID="{3B6A7ED3-8BC1-4354-843D-DF94788FACE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ins"/>
        </a:ext>
      </dgm:extLst>
    </dgm:pt>
    <dgm:pt modelId="{3CAC510F-B81A-4165-AEAC-BC25CEA86968}" type="pres">
      <dgm:prSet presAssocID="{3B6A7ED3-8BC1-4354-843D-DF94788FACE0}" presName="spaceRect" presStyleCnt="0"/>
      <dgm:spPr/>
    </dgm:pt>
    <dgm:pt modelId="{82E90C4B-E547-49E9-AE61-613C2FECA150}" type="pres">
      <dgm:prSet presAssocID="{3B6A7ED3-8BC1-4354-843D-DF94788FACE0}" presName="parTx" presStyleLbl="revTx" presStyleIdx="1" presStyleCnt="3" custScaleX="111580">
        <dgm:presLayoutVars>
          <dgm:chMax val="0"/>
          <dgm:chPref val="0"/>
        </dgm:presLayoutVars>
      </dgm:prSet>
      <dgm:spPr/>
    </dgm:pt>
    <dgm:pt modelId="{8C62F3DD-516F-4AAD-9CD7-D295396C4183}" type="pres">
      <dgm:prSet presAssocID="{62EB8453-A503-4B4F-8B9E-DCD0983EBC83}" presName="sibTrans" presStyleCnt="0"/>
      <dgm:spPr/>
    </dgm:pt>
    <dgm:pt modelId="{3B1FD2DC-659F-4CFD-B423-CDD356EF0724}" type="pres">
      <dgm:prSet presAssocID="{CD6F342E-81F9-4E84-B84E-E1A30A355B17}" presName="compNode" presStyleCnt="0"/>
      <dgm:spPr/>
    </dgm:pt>
    <dgm:pt modelId="{DD5DA4AB-465E-4C3C-BA34-F818A44FB1DF}" type="pres">
      <dgm:prSet presAssocID="{CD6F342E-81F9-4E84-B84E-E1A30A355B17}" presName="bgRect" presStyleLbl="bgShp" presStyleIdx="2" presStyleCnt="3"/>
      <dgm:spPr/>
    </dgm:pt>
    <dgm:pt modelId="{45699BE2-C19E-4DC7-B1DC-78288730F2F9}" type="pres">
      <dgm:prSet presAssocID="{CD6F342E-81F9-4E84-B84E-E1A30A355B1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75500E1B-493C-4C83-8430-1CE7B149A9F6}" type="pres">
      <dgm:prSet presAssocID="{CD6F342E-81F9-4E84-B84E-E1A30A355B17}" presName="spaceRect" presStyleCnt="0"/>
      <dgm:spPr/>
    </dgm:pt>
    <dgm:pt modelId="{E3FCCADB-539A-4C1D-B874-8FB074D9049E}" type="pres">
      <dgm:prSet presAssocID="{CD6F342E-81F9-4E84-B84E-E1A30A355B17}" presName="parTx" presStyleLbl="revTx" presStyleIdx="2" presStyleCnt="3" custScaleX="110449">
        <dgm:presLayoutVars>
          <dgm:chMax val="0"/>
          <dgm:chPref val="0"/>
        </dgm:presLayoutVars>
      </dgm:prSet>
      <dgm:spPr/>
    </dgm:pt>
  </dgm:ptLst>
  <dgm:cxnLst>
    <dgm:cxn modelId="{E4985B34-B944-47CF-B2DE-93DF7A9051F7}" srcId="{E5E9A03E-86D8-4D99-9E99-226D9AE0175B}" destId="{CD6F342E-81F9-4E84-B84E-E1A30A355B17}" srcOrd="2" destOrd="0" parTransId="{E8B70619-87EE-40C6-8037-2017265A4158}" sibTransId="{3294B939-E17C-4A6A-8563-B036DC5A3DDD}"/>
    <dgm:cxn modelId="{62090779-55BD-4590-9733-1CE5EEF9006A}" srcId="{E5E9A03E-86D8-4D99-9E99-226D9AE0175B}" destId="{3B6A7ED3-8BC1-4354-843D-DF94788FACE0}" srcOrd="1" destOrd="0" parTransId="{B1AFD326-7E42-4950-8B26-3D8B9179CDC7}" sibTransId="{62EB8453-A503-4B4F-8B9E-DCD0983EBC83}"/>
    <dgm:cxn modelId="{9BCA6685-F994-4227-8300-5DDECA4068F6}" type="presOf" srcId="{3B6A7ED3-8BC1-4354-843D-DF94788FACE0}" destId="{82E90C4B-E547-49E9-AE61-613C2FECA150}" srcOrd="0" destOrd="0" presId="urn:microsoft.com/office/officeart/2018/2/layout/IconVerticalSolidList"/>
    <dgm:cxn modelId="{D1FEE2A6-924A-4060-857B-900D3F58A900}" type="presOf" srcId="{CD6F342E-81F9-4E84-B84E-E1A30A355B17}" destId="{E3FCCADB-539A-4C1D-B874-8FB074D9049E}" srcOrd="0" destOrd="0" presId="urn:microsoft.com/office/officeart/2018/2/layout/IconVerticalSolidList"/>
    <dgm:cxn modelId="{6CD34BD0-F299-41E0-8680-958FB9539A96}" srcId="{E5E9A03E-86D8-4D99-9E99-226D9AE0175B}" destId="{4758B02C-6E98-4B40-BE19-48FFA1E13E65}" srcOrd="0" destOrd="0" parTransId="{7E2B4F17-4F17-492A-92C2-A8C9B0F615AA}" sibTransId="{1CDDA702-88F8-4F6F-8F4F-E811F3AD6882}"/>
    <dgm:cxn modelId="{265520D2-B7CB-43C0-9AEF-751FF786175C}" type="presOf" srcId="{4758B02C-6E98-4B40-BE19-48FFA1E13E65}" destId="{D0EE2571-D4B3-4882-9324-6E3005B0E76F}" srcOrd="0" destOrd="0" presId="urn:microsoft.com/office/officeart/2018/2/layout/IconVerticalSolidList"/>
    <dgm:cxn modelId="{EBB4A3F0-FE70-49C2-BDD4-7B15DFC0B7CF}" type="presOf" srcId="{E5E9A03E-86D8-4D99-9E99-226D9AE0175B}" destId="{921135D9-00AC-462C-BC25-B833D744E6AD}" srcOrd="0" destOrd="0" presId="urn:microsoft.com/office/officeart/2018/2/layout/IconVerticalSolidList"/>
    <dgm:cxn modelId="{E03676A7-7061-4264-8722-D1B03D1FE5D9}" type="presParOf" srcId="{921135D9-00AC-462C-BC25-B833D744E6AD}" destId="{2352297C-55A3-4FF2-8156-DB563C9DBF88}" srcOrd="0" destOrd="0" presId="urn:microsoft.com/office/officeart/2018/2/layout/IconVerticalSolidList"/>
    <dgm:cxn modelId="{0AED288E-E985-4758-9F7C-44074AC1C2F4}" type="presParOf" srcId="{2352297C-55A3-4FF2-8156-DB563C9DBF88}" destId="{4455BEBA-19FF-44AC-A76B-DA75D0588B8F}" srcOrd="0" destOrd="0" presId="urn:microsoft.com/office/officeart/2018/2/layout/IconVerticalSolidList"/>
    <dgm:cxn modelId="{AA0CFBA5-F090-4F97-BBCA-B2D3291C0739}" type="presParOf" srcId="{2352297C-55A3-4FF2-8156-DB563C9DBF88}" destId="{40C9F7B6-5146-4E51-B9B9-48479998532C}" srcOrd="1" destOrd="0" presId="urn:microsoft.com/office/officeart/2018/2/layout/IconVerticalSolidList"/>
    <dgm:cxn modelId="{6D089D27-F508-4BBF-9280-9D6AA79849AC}" type="presParOf" srcId="{2352297C-55A3-4FF2-8156-DB563C9DBF88}" destId="{2CC18949-E004-49F4-9CEF-84CB596D8028}" srcOrd="2" destOrd="0" presId="urn:microsoft.com/office/officeart/2018/2/layout/IconVerticalSolidList"/>
    <dgm:cxn modelId="{A2D71973-56D2-44EA-B0CC-0F8056636C77}" type="presParOf" srcId="{2352297C-55A3-4FF2-8156-DB563C9DBF88}" destId="{D0EE2571-D4B3-4882-9324-6E3005B0E76F}" srcOrd="3" destOrd="0" presId="urn:microsoft.com/office/officeart/2018/2/layout/IconVerticalSolidList"/>
    <dgm:cxn modelId="{BE251F7B-FE21-413C-A483-2A6026B7E95D}" type="presParOf" srcId="{921135D9-00AC-462C-BC25-B833D744E6AD}" destId="{FD2F2E88-D092-42B0-B542-5139CCB9CBD1}" srcOrd="1" destOrd="0" presId="urn:microsoft.com/office/officeart/2018/2/layout/IconVerticalSolidList"/>
    <dgm:cxn modelId="{9DB63B6A-E39D-4FA8-97B7-137A2F8FDE30}" type="presParOf" srcId="{921135D9-00AC-462C-BC25-B833D744E6AD}" destId="{92BDC307-F3A4-49A4-8BB1-9F77790F44A1}" srcOrd="2" destOrd="0" presId="urn:microsoft.com/office/officeart/2018/2/layout/IconVerticalSolidList"/>
    <dgm:cxn modelId="{19C19AC5-F1C5-4D2C-A2AA-6C9503E01C86}" type="presParOf" srcId="{92BDC307-F3A4-49A4-8BB1-9F77790F44A1}" destId="{F9C7541E-A297-46F8-B913-643BCE409419}" srcOrd="0" destOrd="0" presId="urn:microsoft.com/office/officeart/2018/2/layout/IconVerticalSolidList"/>
    <dgm:cxn modelId="{9A98A078-5AD0-4D6C-8033-479D444E26E8}" type="presParOf" srcId="{92BDC307-F3A4-49A4-8BB1-9F77790F44A1}" destId="{0078007C-1369-42F8-ABC5-1D4BCAC0C40F}" srcOrd="1" destOrd="0" presId="urn:microsoft.com/office/officeart/2018/2/layout/IconVerticalSolidList"/>
    <dgm:cxn modelId="{7A10CF7C-A44B-4867-A4DB-AC7C8EE436B7}" type="presParOf" srcId="{92BDC307-F3A4-49A4-8BB1-9F77790F44A1}" destId="{3CAC510F-B81A-4165-AEAC-BC25CEA86968}" srcOrd="2" destOrd="0" presId="urn:microsoft.com/office/officeart/2018/2/layout/IconVerticalSolidList"/>
    <dgm:cxn modelId="{04B90504-6EE3-458F-B5B5-F3FFE4BD52AF}" type="presParOf" srcId="{92BDC307-F3A4-49A4-8BB1-9F77790F44A1}" destId="{82E90C4B-E547-49E9-AE61-613C2FECA150}" srcOrd="3" destOrd="0" presId="urn:microsoft.com/office/officeart/2018/2/layout/IconVerticalSolidList"/>
    <dgm:cxn modelId="{B0524019-BB6E-41C0-BBA3-88AE6CF9D011}" type="presParOf" srcId="{921135D9-00AC-462C-BC25-B833D744E6AD}" destId="{8C62F3DD-516F-4AAD-9CD7-D295396C4183}" srcOrd="3" destOrd="0" presId="urn:microsoft.com/office/officeart/2018/2/layout/IconVerticalSolidList"/>
    <dgm:cxn modelId="{D4721A26-D217-4A0E-97DA-CC389A6F2A01}" type="presParOf" srcId="{921135D9-00AC-462C-BC25-B833D744E6AD}" destId="{3B1FD2DC-659F-4CFD-B423-CDD356EF0724}" srcOrd="4" destOrd="0" presId="urn:microsoft.com/office/officeart/2018/2/layout/IconVerticalSolidList"/>
    <dgm:cxn modelId="{981C5F5A-F3DA-4ECE-AE26-44CD7C18271A}" type="presParOf" srcId="{3B1FD2DC-659F-4CFD-B423-CDD356EF0724}" destId="{DD5DA4AB-465E-4C3C-BA34-F818A44FB1DF}" srcOrd="0" destOrd="0" presId="urn:microsoft.com/office/officeart/2018/2/layout/IconVerticalSolidList"/>
    <dgm:cxn modelId="{A6C7697B-6C7A-4BBE-A6D9-0FA80A57114C}" type="presParOf" srcId="{3B1FD2DC-659F-4CFD-B423-CDD356EF0724}" destId="{45699BE2-C19E-4DC7-B1DC-78288730F2F9}" srcOrd="1" destOrd="0" presId="urn:microsoft.com/office/officeart/2018/2/layout/IconVerticalSolidList"/>
    <dgm:cxn modelId="{EE031E90-0A85-4B03-9094-81C8EE1E0EA0}" type="presParOf" srcId="{3B1FD2DC-659F-4CFD-B423-CDD356EF0724}" destId="{75500E1B-493C-4C83-8430-1CE7B149A9F6}" srcOrd="2" destOrd="0" presId="urn:microsoft.com/office/officeart/2018/2/layout/IconVerticalSolidList"/>
    <dgm:cxn modelId="{593B100B-B402-49EB-82E6-EA8658F31930}" type="presParOf" srcId="{3B1FD2DC-659F-4CFD-B423-CDD356EF0724}" destId="{E3FCCADB-539A-4C1D-B874-8FB074D9049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5E9A03E-86D8-4D99-9E99-226D9AE0175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IN"/>
        </a:p>
      </dgm:t>
    </dgm:pt>
    <dgm:pt modelId="{F3FCDB0F-15B2-40AA-9496-D1796C891E34}">
      <dgm:prSet phldrT="[Text]"/>
      <dgm:spPr/>
      <dgm:t>
        <a:bodyPr/>
        <a:lstStyle/>
        <a:p>
          <a:pPr>
            <a:lnSpc>
              <a:spcPct val="100000"/>
            </a:lnSpc>
          </a:pPr>
          <a:r>
            <a:rPr lang="en-US" b="1" dirty="0"/>
            <a:t>Arbitrage trading </a:t>
          </a:r>
          <a:r>
            <a:rPr lang="en-US" dirty="0"/>
            <a:t>wherein users earn profits by leveraging the price differentials in same VDA across the exchanges due to market inefficiencies and earning marginal commission/profits.</a:t>
          </a:r>
          <a:endParaRPr lang="en-IN" dirty="0"/>
        </a:p>
      </dgm:t>
    </dgm:pt>
    <dgm:pt modelId="{E44FC676-377C-4155-B344-423BA1612B62}" type="parTrans" cxnId="{F0971861-F1C0-4258-A8DC-230458FC4965}">
      <dgm:prSet/>
      <dgm:spPr/>
      <dgm:t>
        <a:bodyPr/>
        <a:lstStyle/>
        <a:p>
          <a:endParaRPr lang="en-IN"/>
        </a:p>
      </dgm:t>
    </dgm:pt>
    <dgm:pt modelId="{A0587B6C-7FE8-43FB-8F8B-9D01753409DD}" type="sibTrans" cxnId="{F0971861-F1C0-4258-A8DC-230458FC4965}">
      <dgm:prSet/>
      <dgm:spPr/>
      <dgm:t>
        <a:bodyPr/>
        <a:lstStyle/>
        <a:p>
          <a:endParaRPr lang="en-IN"/>
        </a:p>
      </dgm:t>
    </dgm:pt>
    <dgm:pt modelId="{9752DE97-F8A4-4976-A1B5-B931B0781941}">
      <dgm:prSet phldrT="[Text]"/>
      <dgm:spPr/>
      <dgm:t>
        <a:bodyPr/>
        <a:lstStyle/>
        <a:p>
          <a:pPr>
            <a:lnSpc>
              <a:spcPct val="100000"/>
            </a:lnSpc>
          </a:pPr>
          <a:r>
            <a:rPr lang="en-US" dirty="0"/>
            <a:t>In some cases, profits on transfer in VDAs are retained in terms of crypto tokens and not withdrawn to the bank account. </a:t>
          </a:r>
          <a:r>
            <a:rPr lang="en-US" b="1" dirty="0"/>
            <a:t>Therefore, gains on transfer of VDAs were not offered to tax.</a:t>
          </a:r>
          <a:endParaRPr lang="en-IN" b="1" dirty="0"/>
        </a:p>
      </dgm:t>
    </dgm:pt>
    <dgm:pt modelId="{84726820-29C5-4F7E-99C4-4F81AEF37331}" type="parTrans" cxnId="{29649588-E0AE-4783-8C61-F282C64A7FEF}">
      <dgm:prSet/>
      <dgm:spPr/>
      <dgm:t>
        <a:bodyPr/>
        <a:lstStyle/>
        <a:p>
          <a:endParaRPr lang="en-IN"/>
        </a:p>
      </dgm:t>
    </dgm:pt>
    <dgm:pt modelId="{837B59AC-062A-45BE-8746-C2385F38F178}" type="sibTrans" cxnId="{29649588-E0AE-4783-8C61-F282C64A7FEF}">
      <dgm:prSet/>
      <dgm:spPr/>
      <dgm:t>
        <a:bodyPr/>
        <a:lstStyle/>
        <a:p>
          <a:endParaRPr lang="en-IN"/>
        </a:p>
      </dgm:t>
    </dgm:pt>
    <dgm:pt modelId="{93F376A6-3B83-47FC-A5A2-A8FE3A0074F1}">
      <dgm:prSet phldrT="[Text]"/>
      <dgm:spPr/>
      <dgm:t>
        <a:bodyPr/>
        <a:lstStyle/>
        <a:p>
          <a:pPr>
            <a:lnSpc>
              <a:spcPct val="100000"/>
            </a:lnSpc>
          </a:pPr>
          <a:r>
            <a:rPr lang="en-US" dirty="0"/>
            <a:t>VDA transactions being pseudo-anonymous in nature, only the trader/investor has the complete visibility to all the transactions done by them and accounts maintained by them. </a:t>
          </a:r>
          <a:r>
            <a:rPr lang="en-US" b="1" dirty="0"/>
            <a:t>Therefore, the nature of credit entries in the bank accounts remains unexplained.</a:t>
          </a:r>
          <a:endParaRPr lang="en-IN" b="1" dirty="0"/>
        </a:p>
      </dgm:t>
    </dgm:pt>
    <dgm:pt modelId="{BC6E199B-490E-4841-8B99-19C6ACBA5CCA}" type="parTrans" cxnId="{1D85700F-B17F-4CE7-80B1-101DA8A83AF1}">
      <dgm:prSet/>
      <dgm:spPr/>
      <dgm:t>
        <a:bodyPr/>
        <a:lstStyle/>
        <a:p>
          <a:endParaRPr lang="en-IN"/>
        </a:p>
      </dgm:t>
    </dgm:pt>
    <dgm:pt modelId="{D00B15A7-DAF4-45AE-A426-EDAA362107E0}" type="sibTrans" cxnId="{1D85700F-B17F-4CE7-80B1-101DA8A83AF1}">
      <dgm:prSet/>
      <dgm:spPr/>
      <dgm:t>
        <a:bodyPr/>
        <a:lstStyle/>
        <a:p>
          <a:endParaRPr lang="en-IN"/>
        </a:p>
      </dgm:t>
    </dgm:pt>
    <dgm:pt modelId="{8D3C0836-4446-412C-9162-067769159BDF}" type="pres">
      <dgm:prSet presAssocID="{E5E9A03E-86D8-4D99-9E99-226D9AE0175B}" presName="root" presStyleCnt="0">
        <dgm:presLayoutVars>
          <dgm:dir/>
          <dgm:resizeHandles val="exact"/>
        </dgm:presLayoutVars>
      </dgm:prSet>
      <dgm:spPr/>
    </dgm:pt>
    <dgm:pt modelId="{3E533696-CD9D-43D8-93A8-233F1B4993F3}" type="pres">
      <dgm:prSet presAssocID="{F3FCDB0F-15B2-40AA-9496-D1796C891E34}" presName="compNode" presStyleCnt="0"/>
      <dgm:spPr/>
    </dgm:pt>
    <dgm:pt modelId="{3A09E2B8-78A5-4EA2-8098-74256EDF924C}" type="pres">
      <dgm:prSet presAssocID="{F3FCDB0F-15B2-40AA-9496-D1796C891E34}" presName="bgRect" presStyleLbl="bgShp" presStyleIdx="0" presStyleCnt="3"/>
      <dgm:spPr/>
    </dgm:pt>
    <dgm:pt modelId="{91288CC8-7C21-48B7-BBB3-83BF5DF339C7}" type="pres">
      <dgm:prSet presAssocID="{F3FCDB0F-15B2-40AA-9496-D1796C891E3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03DF78B7-4C4F-4085-96C5-C3B247786C37}" type="pres">
      <dgm:prSet presAssocID="{F3FCDB0F-15B2-40AA-9496-D1796C891E34}" presName="spaceRect" presStyleCnt="0"/>
      <dgm:spPr/>
    </dgm:pt>
    <dgm:pt modelId="{B5DA638B-2B81-4690-884D-F571CF7DCB7E}" type="pres">
      <dgm:prSet presAssocID="{F3FCDB0F-15B2-40AA-9496-D1796C891E34}" presName="parTx" presStyleLbl="revTx" presStyleIdx="0" presStyleCnt="3">
        <dgm:presLayoutVars>
          <dgm:chMax val="0"/>
          <dgm:chPref val="0"/>
        </dgm:presLayoutVars>
      </dgm:prSet>
      <dgm:spPr/>
    </dgm:pt>
    <dgm:pt modelId="{F4C6C6A8-8ABF-42E5-93D3-A4F937A0BA6A}" type="pres">
      <dgm:prSet presAssocID="{A0587B6C-7FE8-43FB-8F8B-9D01753409DD}" presName="sibTrans" presStyleCnt="0"/>
      <dgm:spPr/>
    </dgm:pt>
    <dgm:pt modelId="{5E55A027-496F-44B7-9EAF-701F4415C15E}" type="pres">
      <dgm:prSet presAssocID="{9752DE97-F8A4-4976-A1B5-B931B0781941}" presName="compNode" presStyleCnt="0"/>
      <dgm:spPr/>
    </dgm:pt>
    <dgm:pt modelId="{15983F18-AE6F-44E9-819D-F6AAEDC8D8B7}" type="pres">
      <dgm:prSet presAssocID="{9752DE97-F8A4-4976-A1B5-B931B0781941}" presName="bgRect" presStyleLbl="bgShp" presStyleIdx="1" presStyleCnt="3"/>
      <dgm:spPr/>
    </dgm:pt>
    <dgm:pt modelId="{4624621E-F401-4752-A303-579E6404388C}" type="pres">
      <dgm:prSet presAssocID="{9752DE97-F8A4-4976-A1B5-B931B078194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tcoin"/>
        </a:ext>
      </dgm:extLst>
    </dgm:pt>
    <dgm:pt modelId="{966713C0-63C6-4393-8DFE-D3F8FFDC562D}" type="pres">
      <dgm:prSet presAssocID="{9752DE97-F8A4-4976-A1B5-B931B0781941}" presName="spaceRect" presStyleCnt="0"/>
      <dgm:spPr/>
    </dgm:pt>
    <dgm:pt modelId="{ECC30504-68B1-49D0-AE91-7DC2E6870379}" type="pres">
      <dgm:prSet presAssocID="{9752DE97-F8A4-4976-A1B5-B931B0781941}" presName="parTx" presStyleLbl="revTx" presStyleIdx="1" presStyleCnt="3">
        <dgm:presLayoutVars>
          <dgm:chMax val="0"/>
          <dgm:chPref val="0"/>
        </dgm:presLayoutVars>
      </dgm:prSet>
      <dgm:spPr/>
    </dgm:pt>
    <dgm:pt modelId="{6FE1DE2D-130C-4C66-A299-DD8426654C47}" type="pres">
      <dgm:prSet presAssocID="{837B59AC-062A-45BE-8746-C2385F38F178}" presName="sibTrans" presStyleCnt="0"/>
      <dgm:spPr/>
    </dgm:pt>
    <dgm:pt modelId="{A7DA492D-69A9-449C-9062-5CB3287B6DFA}" type="pres">
      <dgm:prSet presAssocID="{93F376A6-3B83-47FC-A5A2-A8FE3A0074F1}" presName="compNode" presStyleCnt="0"/>
      <dgm:spPr/>
    </dgm:pt>
    <dgm:pt modelId="{81689655-B8F1-4791-B1D4-092D4A308EF3}" type="pres">
      <dgm:prSet presAssocID="{93F376A6-3B83-47FC-A5A2-A8FE3A0074F1}" presName="bgRect" presStyleLbl="bgShp" presStyleIdx="2" presStyleCnt="3"/>
      <dgm:spPr/>
    </dgm:pt>
    <dgm:pt modelId="{4FD9EA55-3FC6-4B64-A001-9AAFC29CDB1F}" type="pres">
      <dgm:prSet presAssocID="{93F376A6-3B83-47FC-A5A2-A8FE3A0074F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9DCF0A5C-09A3-41E2-BD07-7ED363E9BDA7}" type="pres">
      <dgm:prSet presAssocID="{93F376A6-3B83-47FC-A5A2-A8FE3A0074F1}" presName="spaceRect" presStyleCnt="0"/>
      <dgm:spPr/>
    </dgm:pt>
    <dgm:pt modelId="{5FB4FDF8-F34F-4755-9301-DFF9E8FB5049}" type="pres">
      <dgm:prSet presAssocID="{93F376A6-3B83-47FC-A5A2-A8FE3A0074F1}" presName="parTx" presStyleLbl="revTx" presStyleIdx="2" presStyleCnt="3">
        <dgm:presLayoutVars>
          <dgm:chMax val="0"/>
          <dgm:chPref val="0"/>
        </dgm:presLayoutVars>
      </dgm:prSet>
      <dgm:spPr/>
    </dgm:pt>
  </dgm:ptLst>
  <dgm:cxnLst>
    <dgm:cxn modelId="{1D85700F-B17F-4CE7-80B1-101DA8A83AF1}" srcId="{E5E9A03E-86D8-4D99-9E99-226D9AE0175B}" destId="{93F376A6-3B83-47FC-A5A2-A8FE3A0074F1}" srcOrd="2" destOrd="0" parTransId="{BC6E199B-490E-4841-8B99-19C6ACBA5CCA}" sibTransId="{D00B15A7-DAF4-45AE-A426-EDAA362107E0}"/>
    <dgm:cxn modelId="{51BC011E-5EAD-43E6-A258-7A83B305A6DF}" type="presOf" srcId="{E5E9A03E-86D8-4D99-9E99-226D9AE0175B}" destId="{8D3C0836-4446-412C-9162-067769159BDF}" srcOrd="0" destOrd="0" presId="urn:microsoft.com/office/officeart/2018/2/layout/IconVerticalSolidList"/>
    <dgm:cxn modelId="{90719134-8EE8-444E-9224-7C0B6339BCC2}" type="presOf" srcId="{9752DE97-F8A4-4976-A1B5-B931B0781941}" destId="{ECC30504-68B1-49D0-AE91-7DC2E6870379}" srcOrd="0" destOrd="0" presId="urn:microsoft.com/office/officeart/2018/2/layout/IconVerticalSolidList"/>
    <dgm:cxn modelId="{F0971861-F1C0-4258-A8DC-230458FC4965}" srcId="{E5E9A03E-86D8-4D99-9E99-226D9AE0175B}" destId="{F3FCDB0F-15B2-40AA-9496-D1796C891E34}" srcOrd="0" destOrd="0" parTransId="{E44FC676-377C-4155-B344-423BA1612B62}" sibTransId="{A0587B6C-7FE8-43FB-8F8B-9D01753409DD}"/>
    <dgm:cxn modelId="{29649588-E0AE-4783-8C61-F282C64A7FEF}" srcId="{E5E9A03E-86D8-4D99-9E99-226D9AE0175B}" destId="{9752DE97-F8A4-4976-A1B5-B931B0781941}" srcOrd="1" destOrd="0" parTransId="{84726820-29C5-4F7E-99C4-4F81AEF37331}" sibTransId="{837B59AC-062A-45BE-8746-C2385F38F178}"/>
    <dgm:cxn modelId="{ED9F12C6-5E6F-4D8C-8B0E-D093DD809494}" type="presOf" srcId="{93F376A6-3B83-47FC-A5A2-A8FE3A0074F1}" destId="{5FB4FDF8-F34F-4755-9301-DFF9E8FB5049}" srcOrd="0" destOrd="0" presId="urn:microsoft.com/office/officeart/2018/2/layout/IconVerticalSolidList"/>
    <dgm:cxn modelId="{F713EDDB-F799-4BDE-A41D-BD9B4C0BBF1B}" type="presOf" srcId="{F3FCDB0F-15B2-40AA-9496-D1796C891E34}" destId="{B5DA638B-2B81-4690-884D-F571CF7DCB7E}" srcOrd="0" destOrd="0" presId="urn:microsoft.com/office/officeart/2018/2/layout/IconVerticalSolidList"/>
    <dgm:cxn modelId="{AF797ECE-87D6-49BA-A68B-177484FCCB46}" type="presParOf" srcId="{8D3C0836-4446-412C-9162-067769159BDF}" destId="{3E533696-CD9D-43D8-93A8-233F1B4993F3}" srcOrd="0" destOrd="0" presId="urn:microsoft.com/office/officeart/2018/2/layout/IconVerticalSolidList"/>
    <dgm:cxn modelId="{98AACCDB-1A36-4D60-95B8-AA34FEC418DF}" type="presParOf" srcId="{3E533696-CD9D-43D8-93A8-233F1B4993F3}" destId="{3A09E2B8-78A5-4EA2-8098-74256EDF924C}" srcOrd="0" destOrd="0" presId="urn:microsoft.com/office/officeart/2018/2/layout/IconVerticalSolidList"/>
    <dgm:cxn modelId="{9203140E-C036-4F71-B2DE-6C03161F5180}" type="presParOf" srcId="{3E533696-CD9D-43D8-93A8-233F1B4993F3}" destId="{91288CC8-7C21-48B7-BBB3-83BF5DF339C7}" srcOrd="1" destOrd="0" presId="urn:microsoft.com/office/officeart/2018/2/layout/IconVerticalSolidList"/>
    <dgm:cxn modelId="{BC05D365-F934-4D01-8614-486CD21A6D78}" type="presParOf" srcId="{3E533696-CD9D-43D8-93A8-233F1B4993F3}" destId="{03DF78B7-4C4F-4085-96C5-C3B247786C37}" srcOrd="2" destOrd="0" presId="urn:microsoft.com/office/officeart/2018/2/layout/IconVerticalSolidList"/>
    <dgm:cxn modelId="{FAA8A35B-7E44-49B6-A039-04031093EB0F}" type="presParOf" srcId="{3E533696-CD9D-43D8-93A8-233F1B4993F3}" destId="{B5DA638B-2B81-4690-884D-F571CF7DCB7E}" srcOrd="3" destOrd="0" presId="urn:microsoft.com/office/officeart/2018/2/layout/IconVerticalSolidList"/>
    <dgm:cxn modelId="{4B39A1B6-3397-4BE5-8BA4-518CB796CFC9}" type="presParOf" srcId="{8D3C0836-4446-412C-9162-067769159BDF}" destId="{F4C6C6A8-8ABF-42E5-93D3-A4F937A0BA6A}" srcOrd="1" destOrd="0" presId="urn:microsoft.com/office/officeart/2018/2/layout/IconVerticalSolidList"/>
    <dgm:cxn modelId="{EB7C2491-6318-4D4D-896B-128BCC1BEB62}" type="presParOf" srcId="{8D3C0836-4446-412C-9162-067769159BDF}" destId="{5E55A027-496F-44B7-9EAF-701F4415C15E}" srcOrd="2" destOrd="0" presId="urn:microsoft.com/office/officeart/2018/2/layout/IconVerticalSolidList"/>
    <dgm:cxn modelId="{0E2E92C0-951C-4195-AD2B-0A3BDDF0DCAB}" type="presParOf" srcId="{5E55A027-496F-44B7-9EAF-701F4415C15E}" destId="{15983F18-AE6F-44E9-819D-F6AAEDC8D8B7}" srcOrd="0" destOrd="0" presId="urn:microsoft.com/office/officeart/2018/2/layout/IconVerticalSolidList"/>
    <dgm:cxn modelId="{18E64C69-945E-4C6B-9F39-A4E6C4091D7F}" type="presParOf" srcId="{5E55A027-496F-44B7-9EAF-701F4415C15E}" destId="{4624621E-F401-4752-A303-579E6404388C}" srcOrd="1" destOrd="0" presId="urn:microsoft.com/office/officeart/2018/2/layout/IconVerticalSolidList"/>
    <dgm:cxn modelId="{46752CC7-48BC-4547-91CE-ED5A523D9814}" type="presParOf" srcId="{5E55A027-496F-44B7-9EAF-701F4415C15E}" destId="{966713C0-63C6-4393-8DFE-D3F8FFDC562D}" srcOrd="2" destOrd="0" presId="urn:microsoft.com/office/officeart/2018/2/layout/IconVerticalSolidList"/>
    <dgm:cxn modelId="{2BD4E2C6-8B79-4DE4-91E7-AC3EAE59D9FC}" type="presParOf" srcId="{5E55A027-496F-44B7-9EAF-701F4415C15E}" destId="{ECC30504-68B1-49D0-AE91-7DC2E6870379}" srcOrd="3" destOrd="0" presId="urn:microsoft.com/office/officeart/2018/2/layout/IconVerticalSolidList"/>
    <dgm:cxn modelId="{3A800F66-93FD-416D-89E9-6FDD89C51E63}" type="presParOf" srcId="{8D3C0836-4446-412C-9162-067769159BDF}" destId="{6FE1DE2D-130C-4C66-A299-DD8426654C47}" srcOrd="3" destOrd="0" presId="urn:microsoft.com/office/officeart/2018/2/layout/IconVerticalSolidList"/>
    <dgm:cxn modelId="{863D5BD1-BAA8-4D70-A33C-C1FA5D08BAEF}" type="presParOf" srcId="{8D3C0836-4446-412C-9162-067769159BDF}" destId="{A7DA492D-69A9-449C-9062-5CB3287B6DFA}" srcOrd="4" destOrd="0" presId="urn:microsoft.com/office/officeart/2018/2/layout/IconVerticalSolidList"/>
    <dgm:cxn modelId="{F443397B-ACA3-43C0-924A-DA5CDD5D822F}" type="presParOf" srcId="{A7DA492D-69A9-449C-9062-5CB3287B6DFA}" destId="{81689655-B8F1-4791-B1D4-092D4A308EF3}" srcOrd="0" destOrd="0" presId="urn:microsoft.com/office/officeart/2018/2/layout/IconVerticalSolidList"/>
    <dgm:cxn modelId="{2C78BB9A-E763-4314-93A4-4534D0659624}" type="presParOf" srcId="{A7DA492D-69A9-449C-9062-5CB3287B6DFA}" destId="{4FD9EA55-3FC6-4B64-A001-9AAFC29CDB1F}" srcOrd="1" destOrd="0" presId="urn:microsoft.com/office/officeart/2018/2/layout/IconVerticalSolidList"/>
    <dgm:cxn modelId="{2D9C59D6-1F9E-4FD2-B2E9-B1D42DC4A714}" type="presParOf" srcId="{A7DA492D-69A9-449C-9062-5CB3287B6DFA}" destId="{9DCF0A5C-09A3-41E2-BD07-7ED363E9BDA7}" srcOrd="2" destOrd="0" presId="urn:microsoft.com/office/officeart/2018/2/layout/IconVerticalSolidList"/>
    <dgm:cxn modelId="{84174471-97BA-4D20-A7B8-88B3D98C1E5C}" type="presParOf" srcId="{A7DA492D-69A9-449C-9062-5CB3287B6DFA}" destId="{5FB4FDF8-F34F-4755-9301-DFF9E8FB504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3393D03-F4D9-4B56-BE33-997D43A861F1}" type="doc">
      <dgm:prSet loTypeId="urn:microsoft.com/office/officeart/2005/8/layout/target3" loCatId="list" qsTypeId="urn:microsoft.com/office/officeart/2005/8/quickstyle/simple1" qsCatId="simple" csTypeId="urn:microsoft.com/office/officeart/2005/8/colors/colorful1" csCatId="colorful" phldr="1"/>
      <dgm:spPr/>
      <dgm:t>
        <a:bodyPr/>
        <a:lstStyle/>
        <a:p>
          <a:endParaRPr lang="en-IN"/>
        </a:p>
      </dgm:t>
    </dgm:pt>
    <dgm:pt modelId="{2822EF31-626F-4CEE-9857-AAB4A5D47522}">
      <dgm:prSet phldrT="[Text]"/>
      <dgm:spPr/>
      <dgm:t>
        <a:bodyPr/>
        <a:lstStyle/>
        <a:p>
          <a:r>
            <a:rPr lang="en-IN" b="1" dirty="0">
              <a:solidFill>
                <a:schemeClr val="bg1"/>
              </a:solidFill>
            </a:rPr>
            <a:t>Procedural and registration irregularities</a:t>
          </a:r>
        </a:p>
      </dgm:t>
    </dgm:pt>
    <dgm:pt modelId="{394272AC-291C-4D84-B969-925972FA5F0B}" type="parTrans" cxnId="{FC05B83A-278C-4393-A87E-A2DEDE338966}">
      <dgm:prSet/>
      <dgm:spPr/>
      <dgm:t>
        <a:bodyPr/>
        <a:lstStyle/>
        <a:p>
          <a:endParaRPr lang="en-IN"/>
        </a:p>
      </dgm:t>
    </dgm:pt>
    <dgm:pt modelId="{E3AA6E28-F219-4731-8E1F-C3A9B0EE28A4}" type="sibTrans" cxnId="{FC05B83A-278C-4393-A87E-A2DEDE338966}">
      <dgm:prSet/>
      <dgm:spPr/>
      <dgm:t>
        <a:bodyPr/>
        <a:lstStyle/>
        <a:p>
          <a:endParaRPr lang="en-IN"/>
        </a:p>
      </dgm:t>
    </dgm:pt>
    <dgm:pt modelId="{5088C432-0CA6-4DFB-8E98-995D448B3B3D}">
      <dgm:prSet phldrT="[Text]"/>
      <dgm:spPr/>
      <dgm:t>
        <a:bodyPr/>
        <a:lstStyle/>
        <a:p>
          <a:r>
            <a:rPr lang="en-IN" b="1" dirty="0">
              <a:solidFill>
                <a:schemeClr val="bg1"/>
              </a:solidFill>
            </a:rPr>
            <a:t>non-compliance to provisions of tax deduction at source</a:t>
          </a:r>
        </a:p>
      </dgm:t>
    </dgm:pt>
    <dgm:pt modelId="{4B77D606-2364-4999-BD11-00FB0CEFBB02}" type="parTrans" cxnId="{6BFBC100-9485-467C-90DC-570C77E0EF98}">
      <dgm:prSet/>
      <dgm:spPr/>
      <dgm:t>
        <a:bodyPr/>
        <a:lstStyle/>
        <a:p>
          <a:endParaRPr lang="en-IN"/>
        </a:p>
      </dgm:t>
    </dgm:pt>
    <dgm:pt modelId="{ED1E7A4A-FF04-41AB-A256-7D35746CEB2A}" type="sibTrans" cxnId="{6BFBC100-9485-467C-90DC-570C77E0EF98}">
      <dgm:prSet/>
      <dgm:spPr/>
      <dgm:t>
        <a:bodyPr/>
        <a:lstStyle/>
        <a:p>
          <a:endParaRPr lang="en-IN"/>
        </a:p>
      </dgm:t>
    </dgm:pt>
    <dgm:pt modelId="{44C07292-627B-41EC-945C-0895F96D1183}">
      <dgm:prSet phldrT="[Text]"/>
      <dgm:spPr/>
      <dgm:t>
        <a:bodyPr/>
        <a:lstStyle/>
        <a:p>
          <a:r>
            <a:rPr lang="en-IN" b="1" dirty="0">
              <a:solidFill>
                <a:schemeClr val="bg1"/>
              </a:solidFill>
            </a:rPr>
            <a:t>non-disclosure of correct income to tax</a:t>
          </a:r>
        </a:p>
      </dgm:t>
    </dgm:pt>
    <dgm:pt modelId="{B46D141B-55E9-4EA7-B82D-E318393F62A4}" type="parTrans" cxnId="{A7C72770-EEC8-4260-BEAB-0F577C95EE75}">
      <dgm:prSet/>
      <dgm:spPr/>
      <dgm:t>
        <a:bodyPr/>
        <a:lstStyle/>
        <a:p>
          <a:endParaRPr lang="en-IN"/>
        </a:p>
      </dgm:t>
    </dgm:pt>
    <dgm:pt modelId="{E1948FB6-D7B0-47F1-A9F3-A8E1A06A905B}" type="sibTrans" cxnId="{A7C72770-EEC8-4260-BEAB-0F577C95EE75}">
      <dgm:prSet/>
      <dgm:spPr/>
      <dgm:t>
        <a:bodyPr/>
        <a:lstStyle/>
        <a:p>
          <a:endParaRPr lang="en-IN"/>
        </a:p>
      </dgm:t>
    </dgm:pt>
    <dgm:pt modelId="{B8069AD8-BF8C-4F19-9147-0F29334110B1}">
      <dgm:prSet phldrT="[Text]"/>
      <dgm:spPr/>
      <dgm:t>
        <a:bodyPr/>
        <a:lstStyle/>
        <a:p>
          <a:r>
            <a:rPr lang="en-IN" b="1" dirty="0">
              <a:solidFill>
                <a:schemeClr val="bg1"/>
              </a:solidFill>
            </a:rPr>
            <a:t>estimated undisclosed income of USD 129 million</a:t>
          </a:r>
        </a:p>
      </dgm:t>
    </dgm:pt>
    <dgm:pt modelId="{FA6C2262-910A-4391-9DF7-674E79A262F1}" type="parTrans" cxnId="{491CED8C-3224-47D1-B462-F6BF9144F788}">
      <dgm:prSet/>
      <dgm:spPr/>
      <dgm:t>
        <a:bodyPr/>
        <a:lstStyle/>
        <a:p>
          <a:endParaRPr lang="en-IN"/>
        </a:p>
      </dgm:t>
    </dgm:pt>
    <dgm:pt modelId="{1C40B4D7-5370-4198-AF4F-0ACCCD9F2F42}" type="sibTrans" cxnId="{491CED8C-3224-47D1-B462-F6BF9144F788}">
      <dgm:prSet/>
      <dgm:spPr/>
      <dgm:t>
        <a:bodyPr/>
        <a:lstStyle/>
        <a:p>
          <a:endParaRPr lang="en-IN"/>
        </a:p>
      </dgm:t>
    </dgm:pt>
    <dgm:pt modelId="{1335A205-9206-4D71-B10D-02C55C951D0B}">
      <dgm:prSet phldrT="[Text]"/>
      <dgm:spPr/>
      <dgm:t>
        <a:bodyPr/>
        <a:lstStyle/>
        <a:p>
          <a:r>
            <a:rPr lang="en-GB" b="1" dirty="0">
              <a:solidFill>
                <a:schemeClr val="bg1"/>
              </a:solidFill>
            </a:rPr>
            <a:t>Routing of funds at multiple levels to hide the source of undisclosed funds</a:t>
          </a:r>
          <a:endParaRPr lang="en-IN" b="1" dirty="0">
            <a:solidFill>
              <a:schemeClr val="bg1"/>
            </a:solidFill>
          </a:endParaRPr>
        </a:p>
      </dgm:t>
    </dgm:pt>
    <dgm:pt modelId="{B13EEB42-49A0-4CCD-A818-FDE614A59B48}" type="parTrans" cxnId="{CCFD9D74-85B8-43DA-8D13-58FBA109FC17}">
      <dgm:prSet/>
      <dgm:spPr/>
      <dgm:t>
        <a:bodyPr/>
        <a:lstStyle/>
        <a:p>
          <a:endParaRPr lang="en-IN"/>
        </a:p>
      </dgm:t>
    </dgm:pt>
    <dgm:pt modelId="{51ECF7AB-8AA5-4A6A-A015-97DB129B503B}" type="sibTrans" cxnId="{CCFD9D74-85B8-43DA-8D13-58FBA109FC17}">
      <dgm:prSet/>
      <dgm:spPr/>
      <dgm:t>
        <a:bodyPr/>
        <a:lstStyle/>
        <a:p>
          <a:endParaRPr lang="en-IN"/>
        </a:p>
      </dgm:t>
    </dgm:pt>
    <dgm:pt modelId="{652C8A16-F8D5-4216-BD13-D5D767CCE1DE}">
      <dgm:prSet phldrT="[Text]"/>
      <dgm:spPr/>
      <dgm:t>
        <a:bodyPr/>
        <a:lstStyle/>
        <a:p>
          <a:r>
            <a:rPr lang="en-GB" b="1" dirty="0">
              <a:solidFill>
                <a:schemeClr val="bg1"/>
              </a:solidFill>
            </a:rPr>
            <a:t>Non-disclosure of true and correct business activities</a:t>
          </a:r>
          <a:endParaRPr lang="en-IN" b="1" dirty="0">
            <a:solidFill>
              <a:schemeClr val="bg1"/>
            </a:solidFill>
          </a:endParaRPr>
        </a:p>
      </dgm:t>
    </dgm:pt>
    <dgm:pt modelId="{8CEEF7E1-F898-4809-B49C-973C97237F4E}" type="parTrans" cxnId="{FB2D788A-9084-44DF-9594-D63B31ECD64F}">
      <dgm:prSet/>
      <dgm:spPr/>
      <dgm:t>
        <a:bodyPr/>
        <a:lstStyle/>
        <a:p>
          <a:endParaRPr lang="en-IN"/>
        </a:p>
      </dgm:t>
    </dgm:pt>
    <dgm:pt modelId="{2B7DD793-5112-4E8A-931F-F2437A1A3084}" type="sibTrans" cxnId="{FB2D788A-9084-44DF-9594-D63B31ECD64F}">
      <dgm:prSet/>
      <dgm:spPr/>
      <dgm:t>
        <a:bodyPr/>
        <a:lstStyle/>
        <a:p>
          <a:endParaRPr lang="en-IN"/>
        </a:p>
      </dgm:t>
    </dgm:pt>
    <dgm:pt modelId="{A5C1830B-BC40-423A-984B-927C46C0F165}" type="pres">
      <dgm:prSet presAssocID="{73393D03-F4D9-4B56-BE33-997D43A861F1}" presName="Name0" presStyleCnt="0">
        <dgm:presLayoutVars>
          <dgm:chMax val="7"/>
          <dgm:dir/>
          <dgm:animLvl val="lvl"/>
          <dgm:resizeHandles val="exact"/>
        </dgm:presLayoutVars>
      </dgm:prSet>
      <dgm:spPr/>
    </dgm:pt>
    <dgm:pt modelId="{1BBF643B-B131-4EFA-A5C4-460C17805092}" type="pres">
      <dgm:prSet presAssocID="{652C8A16-F8D5-4216-BD13-D5D767CCE1DE}" presName="circle1" presStyleLbl="node1" presStyleIdx="0" presStyleCnt="6"/>
      <dgm:spPr/>
    </dgm:pt>
    <dgm:pt modelId="{71EDA750-F031-411D-8C76-50ED91A2551B}" type="pres">
      <dgm:prSet presAssocID="{652C8A16-F8D5-4216-BD13-D5D767CCE1DE}" presName="space" presStyleCnt="0"/>
      <dgm:spPr/>
    </dgm:pt>
    <dgm:pt modelId="{09910F1C-9406-47A0-BC13-D9699CA8216F}" type="pres">
      <dgm:prSet presAssocID="{652C8A16-F8D5-4216-BD13-D5D767CCE1DE}" presName="rect1" presStyleLbl="alignAcc1" presStyleIdx="0" presStyleCnt="6"/>
      <dgm:spPr/>
    </dgm:pt>
    <dgm:pt modelId="{03400740-D327-490F-B145-F21473086DE3}" type="pres">
      <dgm:prSet presAssocID="{2822EF31-626F-4CEE-9857-AAB4A5D47522}" presName="vertSpace2" presStyleLbl="node1" presStyleIdx="0" presStyleCnt="6"/>
      <dgm:spPr/>
    </dgm:pt>
    <dgm:pt modelId="{AC9CB2EB-6082-43FA-96C5-172E61BAF6EF}" type="pres">
      <dgm:prSet presAssocID="{2822EF31-626F-4CEE-9857-AAB4A5D47522}" presName="circle2" presStyleLbl="node1" presStyleIdx="1" presStyleCnt="6"/>
      <dgm:spPr/>
    </dgm:pt>
    <dgm:pt modelId="{36CC082C-DC6D-4479-831C-0825C2E6DD9D}" type="pres">
      <dgm:prSet presAssocID="{2822EF31-626F-4CEE-9857-AAB4A5D47522}" presName="rect2" presStyleLbl="alignAcc1" presStyleIdx="1" presStyleCnt="6"/>
      <dgm:spPr/>
    </dgm:pt>
    <dgm:pt modelId="{81A3FA7E-97B5-45E0-80B0-0F55288C8FC4}" type="pres">
      <dgm:prSet presAssocID="{1335A205-9206-4D71-B10D-02C55C951D0B}" presName="vertSpace3" presStyleLbl="node1" presStyleIdx="1" presStyleCnt="6"/>
      <dgm:spPr/>
    </dgm:pt>
    <dgm:pt modelId="{5EA969D3-EFD3-4BB2-B24C-AD686C1D5D6A}" type="pres">
      <dgm:prSet presAssocID="{1335A205-9206-4D71-B10D-02C55C951D0B}" presName="circle3" presStyleLbl="node1" presStyleIdx="2" presStyleCnt="6"/>
      <dgm:spPr/>
    </dgm:pt>
    <dgm:pt modelId="{DA050406-37F1-4EE6-A63A-6475B670AA18}" type="pres">
      <dgm:prSet presAssocID="{1335A205-9206-4D71-B10D-02C55C951D0B}" presName="rect3" presStyleLbl="alignAcc1" presStyleIdx="2" presStyleCnt="6"/>
      <dgm:spPr/>
    </dgm:pt>
    <dgm:pt modelId="{7F471315-3F56-4B25-80F1-EA4A2F8ACFDC}" type="pres">
      <dgm:prSet presAssocID="{5088C432-0CA6-4DFB-8E98-995D448B3B3D}" presName="vertSpace4" presStyleLbl="node1" presStyleIdx="2" presStyleCnt="6"/>
      <dgm:spPr/>
    </dgm:pt>
    <dgm:pt modelId="{F23402AB-3929-4DCD-9C74-EB265DEB2253}" type="pres">
      <dgm:prSet presAssocID="{5088C432-0CA6-4DFB-8E98-995D448B3B3D}" presName="circle4" presStyleLbl="node1" presStyleIdx="3" presStyleCnt="6"/>
      <dgm:spPr/>
    </dgm:pt>
    <dgm:pt modelId="{B7A7E1DC-CECC-4412-8A41-D95D7F4BC6F4}" type="pres">
      <dgm:prSet presAssocID="{5088C432-0CA6-4DFB-8E98-995D448B3B3D}" presName="rect4" presStyleLbl="alignAcc1" presStyleIdx="3" presStyleCnt="6"/>
      <dgm:spPr/>
    </dgm:pt>
    <dgm:pt modelId="{0F43EE2F-9E17-40D6-9C41-1A610622EF7C}" type="pres">
      <dgm:prSet presAssocID="{44C07292-627B-41EC-945C-0895F96D1183}" presName="vertSpace5" presStyleLbl="node1" presStyleIdx="3" presStyleCnt="6"/>
      <dgm:spPr/>
    </dgm:pt>
    <dgm:pt modelId="{609B1434-875B-42CC-8BDB-0E11D4C1BDF8}" type="pres">
      <dgm:prSet presAssocID="{44C07292-627B-41EC-945C-0895F96D1183}" presName="circle5" presStyleLbl="node1" presStyleIdx="4" presStyleCnt="6"/>
      <dgm:spPr/>
    </dgm:pt>
    <dgm:pt modelId="{141BAE34-3F65-4E5F-AD9C-F8839DB3F0A3}" type="pres">
      <dgm:prSet presAssocID="{44C07292-627B-41EC-945C-0895F96D1183}" presName="rect5" presStyleLbl="alignAcc1" presStyleIdx="4" presStyleCnt="6"/>
      <dgm:spPr/>
    </dgm:pt>
    <dgm:pt modelId="{8104FDE5-BBAD-46E0-8A38-1E593F7D4DDF}" type="pres">
      <dgm:prSet presAssocID="{B8069AD8-BF8C-4F19-9147-0F29334110B1}" presName="vertSpace6" presStyleLbl="node1" presStyleIdx="4" presStyleCnt="6"/>
      <dgm:spPr/>
    </dgm:pt>
    <dgm:pt modelId="{EA5D57BF-FB55-477B-A402-0A5213DE1179}" type="pres">
      <dgm:prSet presAssocID="{B8069AD8-BF8C-4F19-9147-0F29334110B1}" presName="circle6" presStyleLbl="node1" presStyleIdx="5" presStyleCnt="6"/>
      <dgm:spPr/>
    </dgm:pt>
    <dgm:pt modelId="{5C556B97-EB83-4C8D-90AC-F07765C32407}" type="pres">
      <dgm:prSet presAssocID="{B8069AD8-BF8C-4F19-9147-0F29334110B1}" presName="rect6" presStyleLbl="alignAcc1" presStyleIdx="5" presStyleCnt="6"/>
      <dgm:spPr/>
    </dgm:pt>
    <dgm:pt modelId="{E1205133-7FBD-40A0-9DCB-F40E446C7A2B}" type="pres">
      <dgm:prSet presAssocID="{652C8A16-F8D5-4216-BD13-D5D767CCE1DE}" presName="rect1ParTxNoCh" presStyleLbl="alignAcc1" presStyleIdx="5" presStyleCnt="6">
        <dgm:presLayoutVars>
          <dgm:chMax val="1"/>
          <dgm:bulletEnabled val="1"/>
        </dgm:presLayoutVars>
      </dgm:prSet>
      <dgm:spPr/>
    </dgm:pt>
    <dgm:pt modelId="{9876D32D-4B6C-497B-B706-AB3C47F3310B}" type="pres">
      <dgm:prSet presAssocID="{2822EF31-626F-4CEE-9857-AAB4A5D47522}" presName="rect2ParTxNoCh" presStyleLbl="alignAcc1" presStyleIdx="5" presStyleCnt="6">
        <dgm:presLayoutVars>
          <dgm:chMax val="1"/>
          <dgm:bulletEnabled val="1"/>
        </dgm:presLayoutVars>
      </dgm:prSet>
      <dgm:spPr/>
    </dgm:pt>
    <dgm:pt modelId="{ECA5BCE0-1EB4-449D-8DDF-53BA8FA61C13}" type="pres">
      <dgm:prSet presAssocID="{1335A205-9206-4D71-B10D-02C55C951D0B}" presName="rect3ParTxNoCh" presStyleLbl="alignAcc1" presStyleIdx="5" presStyleCnt="6">
        <dgm:presLayoutVars>
          <dgm:chMax val="1"/>
          <dgm:bulletEnabled val="1"/>
        </dgm:presLayoutVars>
      </dgm:prSet>
      <dgm:spPr/>
    </dgm:pt>
    <dgm:pt modelId="{16CB932B-9907-4F19-AEBE-B016280A480D}" type="pres">
      <dgm:prSet presAssocID="{5088C432-0CA6-4DFB-8E98-995D448B3B3D}" presName="rect4ParTxNoCh" presStyleLbl="alignAcc1" presStyleIdx="5" presStyleCnt="6">
        <dgm:presLayoutVars>
          <dgm:chMax val="1"/>
          <dgm:bulletEnabled val="1"/>
        </dgm:presLayoutVars>
      </dgm:prSet>
      <dgm:spPr/>
    </dgm:pt>
    <dgm:pt modelId="{D49C07C0-8A29-4ECC-B363-B803334DC3DE}" type="pres">
      <dgm:prSet presAssocID="{44C07292-627B-41EC-945C-0895F96D1183}" presName="rect5ParTxNoCh" presStyleLbl="alignAcc1" presStyleIdx="5" presStyleCnt="6">
        <dgm:presLayoutVars>
          <dgm:chMax val="1"/>
          <dgm:bulletEnabled val="1"/>
        </dgm:presLayoutVars>
      </dgm:prSet>
      <dgm:spPr/>
    </dgm:pt>
    <dgm:pt modelId="{E6785DD1-E3E9-40C1-9602-B685CCB53251}" type="pres">
      <dgm:prSet presAssocID="{B8069AD8-BF8C-4F19-9147-0F29334110B1}" presName="rect6ParTxNoCh" presStyleLbl="alignAcc1" presStyleIdx="5" presStyleCnt="6">
        <dgm:presLayoutVars>
          <dgm:chMax val="1"/>
          <dgm:bulletEnabled val="1"/>
        </dgm:presLayoutVars>
      </dgm:prSet>
      <dgm:spPr/>
    </dgm:pt>
  </dgm:ptLst>
  <dgm:cxnLst>
    <dgm:cxn modelId="{6BFBC100-9485-467C-90DC-570C77E0EF98}" srcId="{73393D03-F4D9-4B56-BE33-997D43A861F1}" destId="{5088C432-0CA6-4DFB-8E98-995D448B3B3D}" srcOrd="3" destOrd="0" parTransId="{4B77D606-2364-4999-BD11-00FB0CEFBB02}" sibTransId="{ED1E7A4A-FF04-41AB-A256-7D35746CEB2A}"/>
    <dgm:cxn modelId="{CE37D302-DA58-4172-9C68-08D952684DEC}" type="presOf" srcId="{652C8A16-F8D5-4216-BD13-D5D767CCE1DE}" destId="{E1205133-7FBD-40A0-9DCB-F40E446C7A2B}" srcOrd="1" destOrd="0" presId="urn:microsoft.com/office/officeart/2005/8/layout/target3"/>
    <dgm:cxn modelId="{5B6C700C-0263-4B27-AE26-E32B30C2F391}" type="presOf" srcId="{B8069AD8-BF8C-4F19-9147-0F29334110B1}" destId="{E6785DD1-E3E9-40C1-9602-B685CCB53251}" srcOrd="1" destOrd="0" presId="urn:microsoft.com/office/officeart/2005/8/layout/target3"/>
    <dgm:cxn modelId="{13FD4D15-63FB-49B0-BA7B-8BE52C7C7ECD}" type="presOf" srcId="{B8069AD8-BF8C-4F19-9147-0F29334110B1}" destId="{5C556B97-EB83-4C8D-90AC-F07765C32407}" srcOrd="0" destOrd="0" presId="urn:microsoft.com/office/officeart/2005/8/layout/target3"/>
    <dgm:cxn modelId="{7B123A1C-372C-493B-834B-2295FB75BFEF}" type="presOf" srcId="{73393D03-F4D9-4B56-BE33-997D43A861F1}" destId="{A5C1830B-BC40-423A-984B-927C46C0F165}" srcOrd="0" destOrd="0" presId="urn:microsoft.com/office/officeart/2005/8/layout/target3"/>
    <dgm:cxn modelId="{969F6828-B0AA-49FD-98CF-FA8F7DD2EA3A}" type="presOf" srcId="{5088C432-0CA6-4DFB-8E98-995D448B3B3D}" destId="{B7A7E1DC-CECC-4412-8A41-D95D7F4BC6F4}" srcOrd="0" destOrd="0" presId="urn:microsoft.com/office/officeart/2005/8/layout/target3"/>
    <dgm:cxn modelId="{FC05B83A-278C-4393-A87E-A2DEDE338966}" srcId="{73393D03-F4D9-4B56-BE33-997D43A861F1}" destId="{2822EF31-626F-4CEE-9857-AAB4A5D47522}" srcOrd="1" destOrd="0" parTransId="{394272AC-291C-4D84-B969-925972FA5F0B}" sibTransId="{E3AA6E28-F219-4731-8E1F-C3A9B0EE28A4}"/>
    <dgm:cxn modelId="{A436015E-D9FD-4560-A002-89D761AD6292}" type="presOf" srcId="{1335A205-9206-4D71-B10D-02C55C951D0B}" destId="{DA050406-37F1-4EE6-A63A-6475B670AA18}" srcOrd="0" destOrd="0" presId="urn:microsoft.com/office/officeart/2005/8/layout/target3"/>
    <dgm:cxn modelId="{15901C5F-7E2C-4F4B-BC91-1E353C6BFE30}" type="presOf" srcId="{1335A205-9206-4D71-B10D-02C55C951D0B}" destId="{ECA5BCE0-1EB4-449D-8DDF-53BA8FA61C13}" srcOrd="1" destOrd="0" presId="urn:microsoft.com/office/officeart/2005/8/layout/target3"/>
    <dgm:cxn modelId="{3BA18042-147B-4F0A-BB42-9B3CC109BBFA}" type="presOf" srcId="{2822EF31-626F-4CEE-9857-AAB4A5D47522}" destId="{9876D32D-4B6C-497B-B706-AB3C47F3310B}" srcOrd="1" destOrd="0" presId="urn:microsoft.com/office/officeart/2005/8/layout/target3"/>
    <dgm:cxn modelId="{A7C72770-EEC8-4260-BEAB-0F577C95EE75}" srcId="{73393D03-F4D9-4B56-BE33-997D43A861F1}" destId="{44C07292-627B-41EC-945C-0895F96D1183}" srcOrd="4" destOrd="0" parTransId="{B46D141B-55E9-4EA7-B82D-E318393F62A4}" sibTransId="{E1948FB6-D7B0-47F1-A9F3-A8E1A06A905B}"/>
    <dgm:cxn modelId="{CCFD9D74-85B8-43DA-8D13-58FBA109FC17}" srcId="{73393D03-F4D9-4B56-BE33-997D43A861F1}" destId="{1335A205-9206-4D71-B10D-02C55C951D0B}" srcOrd="2" destOrd="0" parTransId="{B13EEB42-49A0-4CCD-A818-FDE614A59B48}" sibTransId="{51ECF7AB-8AA5-4A6A-A015-97DB129B503B}"/>
    <dgm:cxn modelId="{4D159689-1874-4228-B54D-F9E9BDFAC655}" type="presOf" srcId="{652C8A16-F8D5-4216-BD13-D5D767CCE1DE}" destId="{09910F1C-9406-47A0-BC13-D9699CA8216F}" srcOrd="0" destOrd="0" presId="urn:microsoft.com/office/officeart/2005/8/layout/target3"/>
    <dgm:cxn modelId="{FB2D788A-9084-44DF-9594-D63B31ECD64F}" srcId="{73393D03-F4D9-4B56-BE33-997D43A861F1}" destId="{652C8A16-F8D5-4216-BD13-D5D767CCE1DE}" srcOrd="0" destOrd="0" parTransId="{8CEEF7E1-F898-4809-B49C-973C97237F4E}" sibTransId="{2B7DD793-5112-4E8A-931F-F2437A1A3084}"/>
    <dgm:cxn modelId="{491CED8C-3224-47D1-B462-F6BF9144F788}" srcId="{73393D03-F4D9-4B56-BE33-997D43A861F1}" destId="{B8069AD8-BF8C-4F19-9147-0F29334110B1}" srcOrd="5" destOrd="0" parTransId="{FA6C2262-910A-4391-9DF7-674E79A262F1}" sibTransId="{1C40B4D7-5370-4198-AF4F-0ACCCD9F2F42}"/>
    <dgm:cxn modelId="{AC75A58E-9F75-4B1C-8A9F-47C043AB6BB8}" type="presOf" srcId="{2822EF31-626F-4CEE-9857-AAB4A5D47522}" destId="{36CC082C-DC6D-4479-831C-0825C2E6DD9D}" srcOrd="0" destOrd="0" presId="urn:microsoft.com/office/officeart/2005/8/layout/target3"/>
    <dgm:cxn modelId="{1E9EBCC1-56C2-4D36-A881-5647AFB300BC}" type="presOf" srcId="{5088C432-0CA6-4DFB-8E98-995D448B3B3D}" destId="{16CB932B-9907-4F19-AEBE-B016280A480D}" srcOrd="1" destOrd="0" presId="urn:microsoft.com/office/officeart/2005/8/layout/target3"/>
    <dgm:cxn modelId="{A800CCDA-5953-4B5C-8D1C-5F9B7C5BAA82}" type="presOf" srcId="{44C07292-627B-41EC-945C-0895F96D1183}" destId="{141BAE34-3F65-4E5F-AD9C-F8839DB3F0A3}" srcOrd="0" destOrd="0" presId="urn:microsoft.com/office/officeart/2005/8/layout/target3"/>
    <dgm:cxn modelId="{49491AF2-74F6-42DF-92BB-8B33B975FF04}" type="presOf" srcId="{44C07292-627B-41EC-945C-0895F96D1183}" destId="{D49C07C0-8A29-4ECC-B363-B803334DC3DE}" srcOrd="1" destOrd="0" presId="urn:microsoft.com/office/officeart/2005/8/layout/target3"/>
    <dgm:cxn modelId="{130BE41A-20B0-4F2A-B72B-FEA80DDF8055}" type="presParOf" srcId="{A5C1830B-BC40-423A-984B-927C46C0F165}" destId="{1BBF643B-B131-4EFA-A5C4-460C17805092}" srcOrd="0" destOrd="0" presId="urn:microsoft.com/office/officeart/2005/8/layout/target3"/>
    <dgm:cxn modelId="{3D631B98-C0BA-4C5C-A5BD-5F18457132D3}" type="presParOf" srcId="{A5C1830B-BC40-423A-984B-927C46C0F165}" destId="{71EDA750-F031-411D-8C76-50ED91A2551B}" srcOrd="1" destOrd="0" presId="urn:microsoft.com/office/officeart/2005/8/layout/target3"/>
    <dgm:cxn modelId="{73D402F6-FD6C-4389-A748-D3E13CE0A77D}" type="presParOf" srcId="{A5C1830B-BC40-423A-984B-927C46C0F165}" destId="{09910F1C-9406-47A0-BC13-D9699CA8216F}" srcOrd="2" destOrd="0" presId="urn:microsoft.com/office/officeart/2005/8/layout/target3"/>
    <dgm:cxn modelId="{23591F66-7019-4525-9B95-617D3E62D824}" type="presParOf" srcId="{A5C1830B-BC40-423A-984B-927C46C0F165}" destId="{03400740-D327-490F-B145-F21473086DE3}" srcOrd="3" destOrd="0" presId="urn:microsoft.com/office/officeart/2005/8/layout/target3"/>
    <dgm:cxn modelId="{E8248941-4A64-404C-832E-AF42A586E048}" type="presParOf" srcId="{A5C1830B-BC40-423A-984B-927C46C0F165}" destId="{AC9CB2EB-6082-43FA-96C5-172E61BAF6EF}" srcOrd="4" destOrd="0" presId="urn:microsoft.com/office/officeart/2005/8/layout/target3"/>
    <dgm:cxn modelId="{9AC6D7AF-7AEE-40AB-B86E-62351FF1FD03}" type="presParOf" srcId="{A5C1830B-BC40-423A-984B-927C46C0F165}" destId="{36CC082C-DC6D-4479-831C-0825C2E6DD9D}" srcOrd="5" destOrd="0" presId="urn:microsoft.com/office/officeart/2005/8/layout/target3"/>
    <dgm:cxn modelId="{DF4191E2-A2F4-4BE1-B7EF-BCE62C55F0C2}" type="presParOf" srcId="{A5C1830B-BC40-423A-984B-927C46C0F165}" destId="{81A3FA7E-97B5-45E0-80B0-0F55288C8FC4}" srcOrd="6" destOrd="0" presId="urn:microsoft.com/office/officeart/2005/8/layout/target3"/>
    <dgm:cxn modelId="{A3FF5BFC-0E2D-4E4D-94BA-E2FCDBFD6A53}" type="presParOf" srcId="{A5C1830B-BC40-423A-984B-927C46C0F165}" destId="{5EA969D3-EFD3-4BB2-B24C-AD686C1D5D6A}" srcOrd="7" destOrd="0" presId="urn:microsoft.com/office/officeart/2005/8/layout/target3"/>
    <dgm:cxn modelId="{15363488-C6D0-42D0-8A1E-9B6E5B7E7A3E}" type="presParOf" srcId="{A5C1830B-BC40-423A-984B-927C46C0F165}" destId="{DA050406-37F1-4EE6-A63A-6475B670AA18}" srcOrd="8" destOrd="0" presId="urn:microsoft.com/office/officeart/2005/8/layout/target3"/>
    <dgm:cxn modelId="{B9003020-6D4D-44A6-B8FA-5846B989F231}" type="presParOf" srcId="{A5C1830B-BC40-423A-984B-927C46C0F165}" destId="{7F471315-3F56-4B25-80F1-EA4A2F8ACFDC}" srcOrd="9" destOrd="0" presId="urn:microsoft.com/office/officeart/2005/8/layout/target3"/>
    <dgm:cxn modelId="{B9AD497F-B76F-4E96-B600-081D7DB5A20C}" type="presParOf" srcId="{A5C1830B-BC40-423A-984B-927C46C0F165}" destId="{F23402AB-3929-4DCD-9C74-EB265DEB2253}" srcOrd="10" destOrd="0" presId="urn:microsoft.com/office/officeart/2005/8/layout/target3"/>
    <dgm:cxn modelId="{8A7EACA5-600F-4319-98E1-7F2AEE5A540D}" type="presParOf" srcId="{A5C1830B-BC40-423A-984B-927C46C0F165}" destId="{B7A7E1DC-CECC-4412-8A41-D95D7F4BC6F4}" srcOrd="11" destOrd="0" presId="urn:microsoft.com/office/officeart/2005/8/layout/target3"/>
    <dgm:cxn modelId="{E5E9B505-23E0-416E-B700-B7B1B5960CE4}" type="presParOf" srcId="{A5C1830B-BC40-423A-984B-927C46C0F165}" destId="{0F43EE2F-9E17-40D6-9C41-1A610622EF7C}" srcOrd="12" destOrd="0" presId="urn:microsoft.com/office/officeart/2005/8/layout/target3"/>
    <dgm:cxn modelId="{7A110FBE-B7AC-4E87-BDBA-B0934EF37934}" type="presParOf" srcId="{A5C1830B-BC40-423A-984B-927C46C0F165}" destId="{609B1434-875B-42CC-8BDB-0E11D4C1BDF8}" srcOrd="13" destOrd="0" presId="urn:microsoft.com/office/officeart/2005/8/layout/target3"/>
    <dgm:cxn modelId="{1002B5D2-751B-4B42-B7D0-4712D2F8AC2D}" type="presParOf" srcId="{A5C1830B-BC40-423A-984B-927C46C0F165}" destId="{141BAE34-3F65-4E5F-AD9C-F8839DB3F0A3}" srcOrd="14" destOrd="0" presId="urn:microsoft.com/office/officeart/2005/8/layout/target3"/>
    <dgm:cxn modelId="{14BAF593-E62E-457C-8725-9227721BD72F}" type="presParOf" srcId="{A5C1830B-BC40-423A-984B-927C46C0F165}" destId="{8104FDE5-BBAD-46E0-8A38-1E593F7D4DDF}" srcOrd="15" destOrd="0" presId="urn:microsoft.com/office/officeart/2005/8/layout/target3"/>
    <dgm:cxn modelId="{224556C2-4EBF-4CA2-9D8E-D63E35061C2E}" type="presParOf" srcId="{A5C1830B-BC40-423A-984B-927C46C0F165}" destId="{EA5D57BF-FB55-477B-A402-0A5213DE1179}" srcOrd="16" destOrd="0" presId="urn:microsoft.com/office/officeart/2005/8/layout/target3"/>
    <dgm:cxn modelId="{D08E4109-D284-452D-8A73-2A499527167B}" type="presParOf" srcId="{A5C1830B-BC40-423A-984B-927C46C0F165}" destId="{5C556B97-EB83-4C8D-90AC-F07765C32407}" srcOrd="17" destOrd="0" presId="urn:microsoft.com/office/officeart/2005/8/layout/target3"/>
    <dgm:cxn modelId="{DFBFD902-2D53-4712-BD51-0E1DF9921982}" type="presParOf" srcId="{A5C1830B-BC40-423A-984B-927C46C0F165}" destId="{E1205133-7FBD-40A0-9DCB-F40E446C7A2B}" srcOrd="18" destOrd="0" presId="urn:microsoft.com/office/officeart/2005/8/layout/target3"/>
    <dgm:cxn modelId="{B71CCA46-EFC9-40B2-98CD-D9AB5C8A1715}" type="presParOf" srcId="{A5C1830B-BC40-423A-984B-927C46C0F165}" destId="{9876D32D-4B6C-497B-B706-AB3C47F3310B}" srcOrd="19" destOrd="0" presId="urn:microsoft.com/office/officeart/2005/8/layout/target3"/>
    <dgm:cxn modelId="{968B52BA-40C6-4F32-8E91-094EB874152F}" type="presParOf" srcId="{A5C1830B-BC40-423A-984B-927C46C0F165}" destId="{ECA5BCE0-1EB4-449D-8DDF-53BA8FA61C13}" srcOrd="20" destOrd="0" presId="urn:microsoft.com/office/officeart/2005/8/layout/target3"/>
    <dgm:cxn modelId="{A3F360C6-8C88-4250-BE45-ADE7D57DBCD4}" type="presParOf" srcId="{A5C1830B-BC40-423A-984B-927C46C0F165}" destId="{16CB932B-9907-4F19-AEBE-B016280A480D}" srcOrd="21" destOrd="0" presId="urn:microsoft.com/office/officeart/2005/8/layout/target3"/>
    <dgm:cxn modelId="{C7ECBC51-AB9A-49C0-8803-9D75D5C76CA4}" type="presParOf" srcId="{A5C1830B-BC40-423A-984B-927C46C0F165}" destId="{D49C07C0-8A29-4ECC-B363-B803334DC3DE}" srcOrd="22" destOrd="0" presId="urn:microsoft.com/office/officeart/2005/8/layout/target3"/>
    <dgm:cxn modelId="{113D68C4-CA74-4BAF-9CE3-BE21CC8C1840}" type="presParOf" srcId="{A5C1830B-BC40-423A-984B-927C46C0F165}" destId="{E6785DD1-E3E9-40C1-9602-B685CCB53251}" srcOrd="23"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FC59F0E-E95A-45FF-8443-612A813F5F88}" type="doc">
      <dgm:prSet loTypeId="urn:microsoft.com/office/officeart/2008/layout/VerticalCurvedList" loCatId="list" qsTypeId="urn:microsoft.com/office/officeart/2005/8/quickstyle/3d1" qsCatId="3D" csTypeId="urn:microsoft.com/office/officeart/2005/8/colors/accent0_2" csCatId="mainScheme" phldr="1"/>
      <dgm:spPr/>
      <dgm:t>
        <a:bodyPr/>
        <a:lstStyle/>
        <a:p>
          <a:endParaRPr lang="en-IN"/>
        </a:p>
      </dgm:t>
    </dgm:pt>
    <dgm:pt modelId="{FEB1C7ED-4E2D-44FD-BB08-6118CE439E13}">
      <dgm:prSet phldrT="[Text]"/>
      <dgm:spPr/>
      <dgm:t>
        <a:bodyPr/>
        <a:lstStyle/>
        <a:p>
          <a:r>
            <a:rPr lang="en-GB" b="1" dirty="0"/>
            <a:t>Engaged in providing services as VASP</a:t>
          </a:r>
          <a:endParaRPr lang="en-IN" b="1" dirty="0"/>
        </a:p>
      </dgm:t>
    </dgm:pt>
    <dgm:pt modelId="{0A3017F3-2A5D-47D4-A005-2C1DEB744FCC}" type="parTrans" cxnId="{5DC1ACCB-894E-4A51-8361-0CF3D1BC1788}">
      <dgm:prSet/>
      <dgm:spPr/>
      <dgm:t>
        <a:bodyPr/>
        <a:lstStyle/>
        <a:p>
          <a:endParaRPr lang="en-IN"/>
        </a:p>
      </dgm:t>
    </dgm:pt>
    <dgm:pt modelId="{C6A67E1C-73A7-44AD-B013-C3B650110345}" type="sibTrans" cxnId="{5DC1ACCB-894E-4A51-8361-0CF3D1BC1788}">
      <dgm:prSet/>
      <dgm:spPr/>
      <dgm:t>
        <a:bodyPr/>
        <a:lstStyle/>
        <a:p>
          <a:endParaRPr lang="en-IN"/>
        </a:p>
      </dgm:t>
    </dgm:pt>
    <dgm:pt modelId="{2CE0BB2C-8E32-4678-A008-C8C2E5654125}">
      <dgm:prSet/>
      <dgm:spPr/>
      <dgm:t>
        <a:bodyPr/>
        <a:lstStyle/>
        <a:p>
          <a:r>
            <a:rPr lang="en-IN" b="1" dirty="0"/>
            <a:t>Running a crypto exchange platform</a:t>
          </a:r>
        </a:p>
      </dgm:t>
    </dgm:pt>
    <dgm:pt modelId="{6865F658-B129-4461-BEDA-1444D80148B5}" type="parTrans" cxnId="{D4B7992F-B47B-4FD0-9DF4-67634FBEA71E}">
      <dgm:prSet/>
      <dgm:spPr/>
      <dgm:t>
        <a:bodyPr/>
        <a:lstStyle/>
        <a:p>
          <a:endParaRPr lang="en-IN"/>
        </a:p>
      </dgm:t>
    </dgm:pt>
    <dgm:pt modelId="{051A995B-F813-4A60-B735-810E4C27BB8E}" type="sibTrans" cxnId="{D4B7992F-B47B-4FD0-9DF4-67634FBEA71E}">
      <dgm:prSet/>
      <dgm:spPr/>
      <dgm:t>
        <a:bodyPr/>
        <a:lstStyle/>
        <a:p>
          <a:endParaRPr lang="en-IN"/>
        </a:p>
      </dgm:t>
    </dgm:pt>
    <dgm:pt modelId="{810329D4-4510-467E-B381-F335DD0C6BE6}" type="pres">
      <dgm:prSet presAssocID="{FFC59F0E-E95A-45FF-8443-612A813F5F88}" presName="Name0" presStyleCnt="0">
        <dgm:presLayoutVars>
          <dgm:chMax val="7"/>
          <dgm:chPref val="7"/>
          <dgm:dir/>
        </dgm:presLayoutVars>
      </dgm:prSet>
      <dgm:spPr/>
    </dgm:pt>
    <dgm:pt modelId="{BC67BFF2-9BE7-4716-AEBD-270B3351C422}" type="pres">
      <dgm:prSet presAssocID="{FFC59F0E-E95A-45FF-8443-612A813F5F88}" presName="Name1" presStyleCnt="0"/>
      <dgm:spPr/>
    </dgm:pt>
    <dgm:pt modelId="{898FAE1E-73FE-499D-BA51-7F581F6605DE}" type="pres">
      <dgm:prSet presAssocID="{FFC59F0E-E95A-45FF-8443-612A813F5F88}" presName="cycle" presStyleCnt="0"/>
      <dgm:spPr/>
    </dgm:pt>
    <dgm:pt modelId="{3A6D0CB2-C166-4295-AA33-C6CFDD5799C3}" type="pres">
      <dgm:prSet presAssocID="{FFC59F0E-E95A-45FF-8443-612A813F5F88}" presName="srcNode" presStyleLbl="node1" presStyleIdx="0" presStyleCnt="2"/>
      <dgm:spPr/>
    </dgm:pt>
    <dgm:pt modelId="{771D8FC8-FE61-4E68-8BDE-891A70936164}" type="pres">
      <dgm:prSet presAssocID="{FFC59F0E-E95A-45FF-8443-612A813F5F88}" presName="conn" presStyleLbl="parChTrans1D2" presStyleIdx="0" presStyleCnt="1"/>
      <dgm:spPr/>
    </dgm:pt>
    <dgm:pt modelId="{99D911BB-141A-485E-B720-095B6BCB1F5B}" type="pres">
      <dgm:prSet presAssocID="{FFC59F0E-E95A-45FF-8443-612A813F5F88}" presName="extraNode" presStyleLbl="node1" presStyleIdx="0" presStyleCnt="2"/>
      <dgm:spPr/>
    </dgm:pt>
    <dgm:pt modelId="{52C4F461-385F-4CB1-BF85-648B8A7CF106}" type="pres">
      <dgm:prSet presAssocID="{FFC59F0E-E95A-45FF-8443-612A813F5F88}" presName="dstNode" presStyleLbl="node1" presStyleIdx="0" presStyleCnt="2"/>
      <dgm:spPr/>
    </dgm:pt>
    <dgm:pt modelId="{158DB264-E8C6-4D80-BFB7-D34ADBFAD70D}" type="pres">
      <dgm:prSet presAssocID="{FEB1C7ED-4E2D-44FD-BB08-6118CE439E13}" presName="text_1" presStyleLbl="node1" presStyleIdx="0" presStyleCnt="2">
        <dgm:presLayoutVars>
          <dgm:bulletEnabled val="1"/>
        </dgm:presLayoutVars>
      </dgm:prSet>
      <dgm:spPr/>
    </dgm:pt>
    <dgm:pt modelId="{E757E4E4-4231-4DDE-B35D-BDFB019A4772}" type="pres">
      <dgm:prSet presAssocID="{FEB1C7ED-4E2D-44FD-BB08-6118CE439E13}" presName="accent_1" presStyleCnt="0"/>
      <dgm:spPr/>
    </dgm:pt>
    <dgm:pt modelId="{22FEEBB8-70DE-475D-99E0-9468C94DED36}" type="pres">
      <dgm:prSet presAssocID="{FEB1C7ED-4E2D-44FD-BB08-6118CE439E13}" presName="accentRepeatNode" presStyleLbl="solidFgAcc1" presStyleIdx="0" presStyleCnt="2"/>
      <dgm:spPr/>
    </dgm:pt>
    <dgm:pt modelId="{BCB2A9F2-5A90-48BA-90AA-7072D88CF7AA}" type="pres">
      <dgm:prSet presAssocID="{2CE0BB2C-8E32-4678-A008-C8C2E5654125}" presName="text_2" presStyleLbl="node1" presStyleIdx="1" presStyleCnt="2">
        <dgm:presLayoutVars>
          <dgm:bulletEnabled val="1"/>
        </dgm:presLayoutVars>
      </dgm:prSet>
      <dgm:spPr/>
    </dgm:pt>
    <dgm:pt modelId="{D0C6AF54-6722-45B6-BA74-DC15B69554BB}" type="pres">
      <dgm:prSet presAssocID="{2CE0BB2C-8E32-4678-A008-C8C2E5654125}" presName="accent_2" presStyleCnt="0"/>
      <dgm:spPr/>
    </dgm:pt>
    <dgm:pt modelId="{7084F01A-BDB6-4C90-AE32-65D27BC40077}" type="pres">
      <dgm:prSet presAssocID="{2CE0BB2C-8E32-4678-A008-C8C2E5654125}" presName="accentRepeatNode" presStyleLbl="solidFgAcc1" presStyleIdx="1" presStyleCnt="2"/>
      <dgm:spPr/>
    </dgm:pt>
  </dgm:ptLst>
  <dgm:cxnLst>
    <dgm:cxn modelId="{1DDB7C01-3F97-461A-8565-C387E59491BB}" type="presOf" srcId="{FEB1C7ED-4E2D-44FD-BB08-6118CE439E13}" destId="{158DB264-E8C6-4D80-BFB7-D34ADBFAD70D}" srcOrd="0" destOrd="0" presId="urn:microsoft.com/office/officeart/2008/layout/VerticalCurvedList"/>
    <dgm:cxn modelId="{D1DF6D28-EB89-47C6-96EC-23F5EF1C0E01}" type="presOf" srcId="{2CE0BB2C-8E32-4678-A008-C8C2E5654125}" destId="{BCB2A9F2-5A90-48BA-90AA-7072D88CF7AA}" srcOrd="0" destOrd="0" presId="urn:microsoft.com/office/officeart/2008/layout/VerticalCurvedList"/>
    <dgm:cxn modelId="{D4B7992F-B47B-4FD0-9DF4-67634FBEA71E}" srcId="{FFC59F0E-E95A-45FF-8443-612A813F5F88}" destId="{2CE0BB2C-8E32-4678-A008-C8C2E5654125}" srcOrd="1" destOrd="0" parTransId="{6865F658-B129-4461-BEDA-1444D80148B5}" sibTransId="{051A995B-F813-4A60-B735-810E4C27BB8E}"/>
    <dgm:cxn modelId="{D2B94EAD-F974-459A-AEB9-999E95F28662}" type="presOf" srcId="{C6A67E1C-73A7-44AD-B013-C3B650110345}" destId="{771D8FC8-FE61-4E68-8BDE-891A70936164}" srcOrd="0" destOrd="0" presId="urn:microsoft.com/office/officeart/2008/layout/VerticalCurvedList"/>
    <dgm:cxn modelId="{5DC1ACCB-894E-4A51-8361-0CF3D1BC1788}" srcId="{FFC59F0E-E95A-45FF-8443-612A813F5F88}" destId="{FEB1C7ED-4E2D-44FD-BB08-6118CE439E13}" srcOrd="0" destOrd="0" parTransId="{0A3017F3-2A5D-47D4-A005-2C1DEB744FCC}" sibTransId="{C6A67E1C-73A7-44AD-B013-C3B650110345}"/>
    <dgm:cxn modelId="{055E37E0-8C1F-47E4-8675-3FBFE5B49DC8}" type="presOf" srcId="{FFC59F0E-E95A-45FF-8443-612A813F5F88}" destId="{810329D4-4510-467E-B381-F335DD0C6BE6}" srcOrd="0" destOrd="0" presId="urn:microsoft.com/office/officeart/2008/layout/VerticalCurvedList"/>
    <dgm:cxn modelId="{96B765A3-60CA-476C-9D73-654D22679FFB}" type="presParOf" srcId="{810329D4-4510-467E-B381-F335DD0C6BE6}" destId="{BC67BFF2-9BE7-4716-AEBD-270B3351C422}" srcOrd="0" destOrd="0" presId="urn:microsoft.com/office/officeart/2008/layout/VerticalCurvedList"/>
    <dgm:cxn modelId="{804DA73D-F32F-4AC0-A266-C946524DB423}" type="presParOf" srcId="{BC67BFF2-9BE7-4716-AEBD-270B3351C422}" destId="{898FAE1E-73FE-499D-BA51-7F581F6605DE}" srcOrd="0" destOrd="0" presId="urn:microsoft.com/office/officeart/2008/layout/VerticalCurvedList"/>
    <dgm:cxn modelId="{95A0D7D8-5CFE-44C3-AA0B-D07F65EBF792}" type="presParOf" srcId="{898FAE1E-73FE-499D-BA51-7F581F6605DE}" destId="{3A6D0CB2-C166-4295-AA33-C6CFDD5799C3}" srcOrd="0" destOrd="0" presId="urn:microsoft.com/office/officeart/2008/layout/VerticalCurvedList"/>
    <dgm:cxn modelId="{95A018E6-8DC1-4DA8-819B-E3567DADFB94}" type="presParOf" srcId="{898FAE1E-73FE-499D-BA51-7F581F6605DE}" destId="{771D8FC8-FE61-4E68-8BDE-891A70936164}" srcOrd="1" destOrd="0" presId="urn:microsoft.com/office/officeart/2008/layout/VerticalCurvedList"/>
    <dgm:cxn modelId="{84F78834-38DC-44B2-8AD5-F7D9D0969C0A}" type="presParOf" srcId="{898FAE1E-73FE-499D-BA51-7F581F6605DE}" destId="{99D911BB-141A-485E-B720-095B6BCB1F5B}" srcOrd="2" destOrd="0" presId="urn:microsoft.com/office/officeart/2008/layout/VerticalCurvedList"/>
    <dgm:cxn modelId="{75230AF2-AFC9-41A9-91B9-D34E25210F25}" type="presParOf" srcId="{898FAE1E-73FE-499D-BA51-7F581F6605DE}" destId="{52C4F461-385F-4CB1-BF85-648B8A7CF106}" srcOrd="3" destOrd="0" presId="urn:microsoft.com/office/officeart/2008/layout/VerticalCurvedList"/>
    <dgm:cxn modelId="{07A4D4DC-9902-4ADF-8B71-9880CC24946F}" type="presParOf" srcId="{BC67BFF2-9BE7-4716-AEBD-270B3351C422}" destId="{158DB264-E8C6-4D80-BFB7-D34ADBFAD70D}" srcOrd="1" destOrd="0" presId="urn:microsoft.com/office/officeart/2008/layout/VerticalCurvedList"/>
    <dgm:cxn modelId="{1562054F-F748-4AEA-BC6E-77100E877999}" type="presParOf" srcId="{BC67BFF2-9BE7-4716-AEBD-270B3351C422}" destId="{E757E4E4-4231-4DDE-B35D-BDFB019A4772}" srcOrd="2" destOrd="0" presId="urn:microsoft.com/office/officeart/2008/layout/VerticalCurvedList"/>
    <dgm:cxn modelId="{17106F41-E75E-4A4B-BCF7-524F0E04CB53}" type="presParOf" srcId="{E757E4E4-4231-4DDE-B35D-BDFB019A4772}" destId="{22FEEBB8-70DE-475D-99E0-9468C94DED36}" srcOrd="0" destOrd="0" presId="urn:microsoft.com/office/officeart/2008/layout/VerticalCurvedList"/>
    <dgm:cxn modelId="{787CA936-A572-4F94-9636-7F2B04538199}" type="presParOf" srcId="{BC67BFF2-9BE7-4716-AEBD-270B3351C422}" destId="{BCB2A9F2-5A90-48BA-90AA-7072D88CF7AA}" srcOrd="3" destOrd="0" presId="urn:microsoft.com/office/officeart/2008/layout/VerticalCurvedList"/>
    <dgm:cxn modelId="{25716392-C199-4AD2-BC81-BDC143CA9BF4}" type="presParOf" srcId="{BC67BFF2-9BE7-4716-AEBD-270B3351C422}" destId="{D0C6AF54-6722-45B6-BA74-DC15B69554BB}" srcOrd="4" destOrd="0" presId="urn:microsoft.com/office/officeart/2008/layout/VerticalCurvedList"/>
    <dgm:cxn modelId="{28D9511D-8093-49E1-B5BB-F171D756CDC6}" type="presParOf" srcId="{D0C6AF54-6722-45B6-BA74-DC15B69554BB}" destId="{7084F01A-BDB6-4C90-AE32-65D27BC4007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5C24B5-FBD2-4142-9279-1AD7E9051D29}" type="doc">
      <dgm:prSet loTypeId="urn:microsoft.com/office/officeart/2005/8/layout/vList4" loCatId="list" qsTypeId="urn:microsoft.com/office/officeart/2005/8/quickstyle/3d3" qsCatId="3D" csTypeId="urn:microsoft.com/office/officeart/2005/8/colors/accent0_2" csCatId="mainScheme" phldr="1"/>
      <dgm:spPr/>
      <dgm:t>
        <a:bodyPr/>
        <a:lstStyle/>
        <a:p>
          <a:endParaRPr lang="en-IN"/>
        </a:p>
      </dgm:t>
    </dgm:pt>
    <dgm:pt modelId="{F78569A5-599E-46C5-BABF-68D4C71AD5FE}">
      <dgm:prSet phldrT="[Text]"/>
      <dgm:spPr/>
      <dgm:t>
        <a:bodyPr/>
        <a:lstStyle/>
        <a:p>
          <a:r>
            <a:rPr lang="en-US" b="1" dirty="0"/>
            <a:t>Suspicious Transaction Report: </a:t>
          </a:r>
        </a:p>
        <a:p>
          <a:r>
            <a:rPr lang="en-US" b="0" dirty="0"/>
            <a:t>Closely Linked Accounts used for </a:t>
          </a:r>
          <a:r>
            <a:rPr lang="en-US" b="1" dirty="0"/>
            <a:t>circular trading </a:t>
          </a:r>
          <a:r>
            <a:rPr lang="en-US" b="0" dirty="0"/>
            <a:t>amongst themselves, and the transacting entities shared common directors.</a:t>
          </a:r>
          <a:endParaRPr lang="en-IN" b="0" dirty="0"/>
        </a:p>
      </dgm:t>
    </dgm:pt>
    <dgm:pt modelId="{0724EF5E-7E3A-4B29-9E95-2DA086888C22}" type="parTrans" cxnId="{FD272D8B-7261-4DEF-BBF9-BE9B4F7FDB7C}">
      <dgm:prSet/>
      <dgm:spPr/>
      <dgm:t>
        <a:bodyPr/>
        <a:lstStyle/>
        <a:p>
          <a:endParaRPr lang="en-IN"/>
        </a:p>
      </dgm:t>
    </dgm:pt>
    <dgm:pt modelId="{3039A61A-6F07-40F0-89EC-D16A543CBA59}" type="sibTrans" cxnId="{FD272D8B-7261-4DEF-BBF9-BE9B4F7FDB7C}">
      <dgm:prSet/>
      <dgm:spPr/>
      <dgm:t>
        <a:bodyPr/>
        <a:lstStyle/>
        <a:p>
          <a:endParaRPr lang="en-IN"/>
        </a:p>
      </dgm:t>
    </dgm:pt>
    <dgm:pt modelId="{98DC631F-B74B-4493-91F1-9D0338195F68}">
      <dgm:prSet phldrT="[Text]"/>
      <dgm:spPr/>
      <dgm:t>
        <a:bodyPr/>
        <a:lstStyle/>
        <a:p>
          <a:r>
            <a:rPr lang="en-US" b="1" dirty="0"/>
            <a:t>Company Registry:</a:t>
          </a:r>
        </a:p>
        <a:p>
          <a:r>
            <a:rPr lang="en-US" b="0" dirty="0"/>
            <a:t>Revealed that directors of company ‘X’ are also directors in company ‘Y’, a crypto currency exchange.</a:t>
          </a:r>
          <a:endParaRPr lang="en-IN" b="0" dirty="0"/>
        </a:p>
      </dgm:t>
    </dgm:pt>
    <dgm:pt modelId="{4905047C-8B3F-4D3A-B74D-1016F2FD19EE}" type="parTrans" cxnId="{36EC9A37-8760-4EBA-BB45-C13ACC65E73D}">
      <dgm:prSet/>
      <dgm:spPr/>
      <dgm:t>
        <a:bodyPr/>
        <a:lstStyle/>
        <a:p>
          <a:endParaRPr lang="en-IN"/>
        </a:p>
      </dgm:t>
    </dgm:pt>
    <dgm:pt modelId="{5831C596-5608-49AE-8556-73F84DA0B252}" type="sibTrans" cxnId="{36EC9A37-8760-4EBA-BB45-C13ACC65E73D}">
      <dgm:prSet/>
      <dgm:spPr/>
      <dgm:t>
        <a:bodyPr/>
        <a:lstStyle/>
        <a:p>
          <a:endParaRPr lang="en-IN"/>
        </a:p>
      </dgm:t>
    </dgm:pt>
    <dgm:pt modelId="{CD2BF21B-7A5A-4026-BC58-B43BEC7FDF16}">
      <dgm:prSet/>
      <dgm:spPr/>
      <dgm:t>
        <a:bodyPr/>
        <a:lstStyle/>
        <a:p>
          <a:r>
            <a:rPr lang="en-US" b="1" dirty="0"/>
            <a:t>Bank Statements:</a:t>
          </a:r>
        </a:p>
        <a:p>
          <a:r>
            <a:rPr lang="en-US" b="0" dirty="0"/>
            <a:t>Revealed that the </a:t>
          </a:r>
          <a:r>
            <a:rPr lang="en-US" b="1" dirty="0"/>
            <a:t>credits flowed in from multiple persons </a:t>
          </a:r>
          <a:r>
            <a:rPr lang="en-US" b="0" dirty="0"/>
            <a:t>into the bank accounts of company ‘X’. From there the </a:t>
          </a:r>
          <a:r>
            <a:rPr lang="en-US" b="1" dirty="0"/>
            <a:t>funds were debited to other individuals</a:t>
          </a:r>
          <a:r>
            <a:rPr lang="en-US" b="0" dirty="0"/>
            <a:t> in a pattern which resembled regular payments against investments.</a:t>
          </a:r>
        </a:p>
      </dgm:t>
    </dgm:pt>
    <dgm:pt modelId="{C2C83717-9B69-4B68-A4F7-7C258161CBEC}" type="parTrans" cxnId="{10A0934F-3AE9-4553-A5BF-62115EB83D06}">
      <dgm:prSet/>
      <dgm:spPr/>
      <dgm:t>
        <a:bodyPr/>
        <a:lstStyle/>
        <a:p>
          <a:endParaRPr lang="en-IN"/>
        </a:p>
      </dgm:t>
    </dgm:pt>
    <dgm:pt modelId="{7C48F124-FD73-4FA7-B4F1-28854835929C}" type="sibTrans" cxnId="{10A0934F-3AE9-4553-A5BF-62115EB83D06}">
      <dgm:prSet/>
      <dgm:spPr/>
      <dgm:t>
        <a:bodyPr/>
        <a:lstStyle/>
        <a:p>
          <a:endParaRPr lang="en-IN"/>
        </a:p>
      </dgm:t>
    </dgm:pt>
    <dgm:pt modelId="{470F91A9-9BEA-4FC7-B840-9B401FCFF516}">
      <dgm:prSet/>
      <dgm:spPr/>
      <dgm:t>
        <a:bodyPr/>
        <a:lstStyle/>
        <a:p>
          <a:r>
            <a:rPr lang="en-US" b="1" dirty="0"/>
            <a:t>Disguise in Nature of Business:</a:t>
          </a:r>
        </a:p>
        <a:p>
          <a:r>
            <a:rPr lang="en-US" b="0" dirty="0"/>
            <a:t>Although company ‘X’ have not mentioned its nature of business as trading in cryptocurrency, yet prima facie it appeared that the company ‘X’ was involved in actual trading of Cryptocurrency which is further supplemented by the fact that company ‘Y’ states that it is a part of the group company ‘X’.</a:t>
          </a:r>
        </a:p>
      </dgm:t>
    </dgm:pt>
    <dgm:pt modelId="{E2017DB3-D0BA-4730-83D2-0E3FF62A1B02}" type="parTrans" cxnId="{EAACFA36-2562-4C59-A71D-42632FCAA9F2}">
      <dgm:prSet/>
      <dgm:spPr/>
      <dgm:t>
        <a:bodyPr/>
        <a:lstStyle/>
        <a:p>
          <a:endParaRPr lang="en-IN"/>
        </a:p>
      </dgm:t>
    </dgm:pt>
    <dgm:pt modelId="{F595189B-2B72-42D1-9044-FC95D15CEF99}" type="sibTrans" cxnId="{EAACFA36-2562-4C59-A71D-42632FCAA9F2}">
      <dgm:prSet/>
      <dgm:spPr/>
      <dgm:t>
        <a:bodyPr/>
        <a:lstStyle/>
        <a:p>
          <a:endParaRPr lang="en-IN"/>
        </a:p>
      </dgm:t>
    </dgm:pt>
    <dgm:pt modelId="{9BB670DD-874A-43D3-82A4-36A9709CBCDE}" type="pres">
      <dgm:prSet presAssocID="{525C24B5-FBD2-4142-9279-1AD7E9051D29}" presName="linear" presStyleCnt="0">
        <dgm:presLayoutVars>
          <dgm:dir/>
          <dgm:resizeHandles val="exact"/>
        </dgm:presLayoutVars>
      </dgm:prSet>
      <dgm:spPr/>
    </dgm:pt>
    <dgm:pt modelId="{ED67E357-890F-48F3-B91C-904F7CF721CA}" type="pres">
      <dgm:prSet presAssocID="{F78569A5-599E-46C5-BABF-68D4C71AD5FE}" presName="comp" presStyleCnt="0"/>
      <dgm:spPr/>
    </dgm:pt>
    <dgm:pt modelId="{4F14A634-E8F9-4CC0-8DB7-A98DC51263D8}" type="pres">
      <dgm:prSet presAssocID="{F78569A5-599E-46C5-BABF-68D4C71AD5FE}" presName="box" presStyleLbl="node1" presStyleIdx="0" presStyleCnt="4"/>
      <dgm:spPr/>
    </dgm:pt>
    <dgm:pt modelId="{1B25389E-D9F6-43BD-892B-904511D9E118}" type="pres">
      <dgm:prSet presAssocID="{F78569A5-599E-46C5-BABF-68D4C71AD5FE}" presName="img"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dgm:spPr>
      <dgm:extLst>
        <a:ext uri="{E40237B7-FDA0-4F09-8148-C483321AD2D9}">
          <dgm14:cNvPr xmlns:dgm14="http://schemas.microsoft.com/office/drawing/2010/diagram" id="0" name="" descr="Letters in shelves"/>
        </a:ext>
      </dgm:extLst>
    </dgm:pt>
    <dgm:pt modelId="{43EABFCE-AE54-4ABF-A263-96453C5D003A}" type="pres">
      <dgm:prSet presAssocID="{F78569A5-599E-46C5-BABF-68D4C71AD5FE}" presName="text" presStyleLbl="node1" presStyleIdx="0" presStyleCnt="4">
        <dgm:presLayoutVars>
          <dgm:bulletEnabled val="1"/>
        </dgm:presLayoutVars>
      </dgm:prSet>
      <dgm:spPr/>
    </dgm:pt>
    <dgm:pt modelId="{E8C23002-559F-46BD-94C8-FC9D177C18DC}" type="pres">
      <dgm:prSet presAssocID="{3039A61A-6F07-40F0-89EC-D16A543CBA59}" presName="spacer" presStyleCnt="0"/>
      <dgm:spPr/>
    </dgm:pt>
    <dgm:pt modelId="{3DEA6303-1D47-4A02-9F87-4A5E285EC23D}" type="pres">
      <dgm:prSet presAssocID="{98DC631F-B74B-4493-91F1-9D0338195F68}" presName="comp" presStyleCnt="0"/>
      <dgm:spPr/>
    </dgm:pt>
    <dgm:pt modelId="{B8E163B3-E20D-4054-9F57-81C0B1B99D9A}" type="pres">
      <dgm:prSet presAssocID="{98DC631F-B74B-4493-91F1-9D0338195F68}" presName="box" presStyleLbl="node1" presStyleIdx="1" presStyleCnt="4"/>
      <dgm:spPr/>
    </dgm:pt>
    <dgm:pt modelId="{8575A933-A019-4DDB-B91E-ED00717C7788}" type="pres">
      <dgm:prSet presAssocID="{98DC631F-B74B-4493-91F1-9D0338195F68}" presName="img"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dgm:spPr>
      <dgm:extLst>
        <a:ext uri="{E40237B7-FDA0-4F09-8148-C483321AD2D9}">
          <dgm14:cNvPr xmlns:dgm14="http://schemas.microsoft.com/office/drawing/2010/diagram" id="0" name="" descr="Magnifying glass showing decling performance"/>
        </a:ext>
      </dgm:extLst>
    </dgm:pt>
    <dgm:pt modelId="{96C23FAF-1221-4D2F-8196-173EE4605F60}" type="pres">
      <dgm:prSet presAssocID="{98DC631F-B74B-4493-91F1-9D0338195F68}" presName="text" presStyleLbl="node1" presStyleIdx="1" presStyleCnt="4">
        <dgm:presLayoutVars>
          <dgm:bulletEnabled val="1"/>
        </dgm:presLayoutVars>
      </dgm:prSet>
      <dgm:spPr/>
    </dgm:pt>
    <dgm:pt modelId="{6A2236C0-D70E-45D0-B903-DAE25597A4B4}" type="pres">
      <dgm:prSet presAssocID="{5831C596-5608-49AE-8556-73F84DA0B252}" presName="spacer" presStyleCnt="0"/>
      <dgm:spPr/>
    </dgm:pt>
    <dgm:pt modelId="{46C5BD7C-B398-459C-8EF3-629EB972BD08}" type="pres">
      <dgm:prSet presAssocID="{CD2BF21B-7A5A-4026-BC58-B43BEC7FDF16}" presName="comp" presStyleCnt="0"/>
      <dgm:spPr/>
    </dgm:pt>
    <dgm:pt modelId="{869A03D2-A812-4FD9-A871-17F0FA181B85}" type="pres">
      <dgm:prSet presAssocID="{CD2BF21B-7A5A-4026-BC58-B43BEC7FDF16}" presName="box" presStyleLbl="node1" presStyleIdx="2" presStyleCnt="4"/>
      <dgm:spPr/>
    </dgm:pt>
    <dgm:pt modelId="{F2B27976-D1CE-4971-B2C3-4B2ED5BBC68A}" type="pres">
      <dgm:prSet presAssocID="{CD2BF21B-7A5A-4026-BC58-B43BEC7FDF16}" presName="img"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8000" b="-8000"/>
          </a:stretch>
        </a:blipFill>
      </dgm:spPr>
      <dgm:extLst>
        <a:ext uri="{E40237B7-FDA0-4F09-8148-C483321AD2D9}">
          <dgm14:cNvPr xmlns:dgm14="http://schemas.microsoft.com/office/drawing/2010/diagram" id="0" name="" descr="Spreadsheet and calculator"/>
        </a:ext>
      </dgm:extLst>
    </dgm:pt>
    <dgm:pt modelId="{BED009B2-68CA-487C-AEB9-4C9624B4310F}" type="pres">
      <dgm:prSet presAssocID="{CD2BF21B-7A5A-4026-BC58-B43BEC7FDF16}" presName="text" presStyleLbl="node1" presStyleIdx="2" presStyleCnt="4">
        <dgm:presLayoutVars>
          <dgm:bulletEnabled val="1"/>
        </dgm:presLayoutVars>
      </dgm:prSet>
      <dgm:spPr/>
    </dgm:pt>
    <dgm:pt modelId="{B5EFCB2C-372A-43E2-9DEC-3401E2D78041}" type="pres">
      <dgm:prSet presAssocID="{7C48F124-FD73-4FA7-B4F1-28854835929C}" presName="spacer" presStyleCnt="0"/>
      <dgm:spPr/>
    </dgm:pt>
    <dgm:pt modelId="{47F668F6-93BD-4F60-A74A-E66081ABC18C}" type="pres">
      <dgm:prSet presAssocID="{470F91A9-9BEA-4FC7-B840-9B401FCFF516}" presName="comp" presStyleCnt="0"/>
      <dgm:spPr/>
    </dgm:pt>
    <dgm:pt modelId="{4D2CC374-0A1F-4778-A12F-90DA837443D9}" type="pres">
      <dgm:prSet presAssocID="{470F91A9-9BEA-4FC7-B840-9B401FCFF516}" presName="box" presStyleLbl="node1" presStyleIdx="3" presStyleCnt="4"/>
      <dgm:spPr/>
    </dgm:pt>
    <dgm:pt modelId="{35849E63-C4A0-414E-A889-1B86524D1DB6}" type="pres">
      <dgm:prSet presAssocID="{470F91A9-9BEA-4FC7-B840-9B401FCFF516}" presName="img"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8000" b="-8000"/>
          </a:stretch>
        </a:blipFill>
      </dgm:spPr>
      <dgm:extLst>
        <a:ext uri="{E40237B7-FDA0-4F09-8148-C483321AD2D9}">
          <dgm14:cNvPr xmlns:dgm14="http://schemas.microsoft.com/office/drawing/2010/diagram" id="0" name="" descr="close up of man finger on stock market charts"/>
        </a:ext>
      </dgm:extLst>
    </dgm:pt>
    <dgm:pt modelId="{DD259679-C571-4791-B157-B0DD27FAA2BA}" type="pres">
      <dgm:prSet presAssocID="{470F91A9-9BEA-4FC7-B840-9B401FCFF516}" presName="text" presStyleLbl="node1" presStyleIdx="3" presStyleCnt="4">
        <dgm:presLayoutVars>
          <dgm:bulletEnabled val="1"/>
        </dgm:presLayoutVars>
      </dgm:prSet>
      <dgm:spPr/>
    </dgm:pt>
  </dgm:ptLst>
  <dgm:cxnLst>
    <dgm:cxn modelId="{DCE26408-F007-49AB-9E31-9C031AB0994A}" type="presOf" srcId="{CD2BF21B-7A5A-4026-BC58-B43BEC7FDF16}" destId="{BED009B2-68CA-487C-AEB9-4C9624B4310F}" srcOrd="1" destOrd="0" presId="urn:microsoft.com/office/officeart/2005/8/layout/vList4"/>
    <dgm:cxn modelId="{298DC119-C731-4205-A474-64E396F05872}" type="presOf" srcId="{470F91A9-9BEA-4FC7-B840-9B401FCFF516}" destId="{DD259679-C571-4791-B157-B0DD27FAA2BA}" srcOrd="1" destOrd="0" presId="urn:microsoft.com/office/officeart/2005/8/layout/vList4"/>
    <dgm:cxn modelId="{E8EB4C32-E305-4AF0-8784-A97C10E3BF50}" type="presOf" srcId="{525C24B5-FBD2-4142-9279-1AD7E9051D29}" destId="{9BB670DD-874A-43D3-82A4-36A9709CBCDE}" srcOrd="0" destOrd="0" presId="urn:microsoft.com/office/officeart/2005/8/layout/vList4"/>
    <dgm:cxn modelId="{EAACFA36-2562-4C59-A71D-42632FCAA9F2}" srcId="{525C24B5-FBD2-4142-9279-1AD7E9051D29}" destId="{470F91A9-9BEA-4FC7-B840-9B401FCFF516}" srcOrd="3" destOrd="0" parTransId="{E2017DB3-D0BA-4730-83D2-0E3FF62A1B02}" sibTransId="{F595189B-2B72-42D1-9044-FC95D15CEF99}"/>
    <dgm:cxn modelId="{36EC9A37-8760-4EBA-BB45-C13ACC65E73D}" srcId="{525C24B5-FBD2-4142-9279-1AD7E9051D29}" destId="{98DC631F-B74B-4493-91F1-9D0338195F68}" srcOrd="1" destOrd="0" parTransId="{4905047C-8B3F-4D3A-B74D-1016F2FD19EE}" sibTransId="{5831C596-5608-49AE-8556-73F84DA0B252}"/>
    <dgm:cxn modelId="{28B01F6E-053A-4FE1-81B6-8E5434862B35}" type="presOf" srcId="{470F91A9-9BEA-4FC7-B840-9B401FCFF516}" destId="{4D2CC374-0A1F-4778-A12F-90DA837443D9}" srcOrd="0" destOrd="0" presId="urn:microsoft.com/office/officeart/2005/8/layout/vList4"/>
    <dgm:cxn modelId="{10A0934F-3AE9-4553-A5BF-62115EB83D06}" srcId="{525C24B5-FBD2-4142-9279-1AD7E9051D29}" destId="{CD2BF21B-7A5A-4026-BC58-B43BEC7FDF16}" srcOrd="2" destOrd="0" parTransId="{C2C83717-9B69-4B68-A4F7-7C258161CBEC}" sibTransId="{7C48F124-FD73-4FA7-B4F1-28854835929C}"/>
    <dgm:cxn modelId="{FA5BAE7B-3B73-40D3-B7E7-FDCE49C6EA73}" type="presOf" srcId="{F78569A5-599E-46C5-BABF-68D4C71AD5FE}" destId="{4F14A634-E8F9-4CC0-8DB7-A98DC51263D8}" srcOrd="0" destOrd="0" presId="urn:microsoft.com/office/officeart/2005/8/layout/vList4"/>
    <dgm:cxn modelId="{2388DC7B-FA47-4A26-87BB-1429887377D4}" type="presOf" srcId="{98DC631F-B74B-4493-91F1-9D0338195F68}" destId="{B8E163B3-E20D-4054-9F57-81C0B1B99D9A}" srcOrd="0" destOrd="0" presId="urn:microsoft.com/office/officeart/2005/8/layout/vList4"/>
    <dgm:cxn modelId="{FD272D8B-7261-4DEF-BBF9-BE9B4F7FDB7C}" srcId="{525C24B5-FBD2-4142-9279-1AD7E9051D29}" destId="{F78569A5-599E-46C5-BABF-68D4C71AD5FE}" srcOrd="0" destOrd="0" parTransId="{0724EF5E-7E3A-4B29-9E95-2DA086888C22}" sibTransId="{3039A61A-6F07-40F0-89EC-D16A543CBA59}"/>
    <dgm:cxn modelId="{9A59E7A0-C837-439A-BB8A-F9AA7C40D47A}" type="presOf" srcId="{CD2BF21B-7A5A-4026-BC58-B43BEC7FDF16}" destId="{869A03D2-A812-4FD9-A871-17F0FA181B85}" srcOrd="0" destOrd="0" presId="urn:microsoft.com/office/officeart/2005/8/layout/vList4"/>
    <dgm:cxn modelId="{516A08CA-0B10-4A3A-A6A1-7F69FB1AC40D}" type="presOf" srcId="{F78569A5-599E-46C5-BABF-68D4C71AD5FE}" destId="{43EABFCE-AE54-4ABF-A263-96453C5D003A}" srcOrd="1" destOrd="0" presId="urn:microsoft.com/office/officeart/2005/8/layout/vList4"/>
    <dgm:cxn modelId="{A22146DB-17B8-4BD3-A6C3-34BE409672BA}" type="presOf" srcId="{98DC631F-B74B-4493-91F1-9D0338195F68}" destId="{96C23FAF-1221-4D2F-8196-173EE4605F60}" srcOrd="1" destOrd="0" presId="urn:microsoft.com/office/officeart/2005/8/layout/vList4"/>
    <dgm:cxn modelId="{9B044BC8-1607-4317-88A5-960543D913BB}" type="presParOf" srcId="{9BB670DD-874A-43D3-82A4-36A9709CBCDE}" destId="{ED67E357-890F-48F3-B91C-904F7CF721CA}" srcOrd="0" destOrd="0" presId="urn:microsoft.com/office/officeart/2005/8/layout/vList4"/>
    <dgm:cxn modelId="{893EB512-B825-4B10-8AB3-F13966DCD023}" type="presParOf" srcId="{ED67E357-890F-48F3-B91C-904F7CF721CA}" destId="{4F14A634-E8F9-4CC0-8DB7-A98DC51263D8}" srcOrd="0" destOrd="0" presId="urn:microsoft.com/office/officeart/2005/8/layout/vList4"/>
    <dgm:cxn modelId="{E3D320EE-9CDE-453B-985B-5D6C4B2D0AEC}" type="presParOf" srcId="{ED67E357-890F-48F3-B91C-904F7CF721CA}" destId="{1B25389E-D9F6-43BD-892B-904511D9E118}" srcOrd="1" destOrd="0" presId="urn:microsoft.com/office/officeart/2005/8/layout/vList4"/>
    <dgm:cxn modelId="{4686E89A-6145-46AD-AA7C-429708B30330}" type="presParOf" srcId="{ED67E357-890F-48F3-B91C-904F7CF721CA}" destId="{43EABFCE-AE54-4ABF-A263-96453C5D003A}" srcOrd="2" destOrd="0" presId="urn:microsoft.com/office/officeart/2005/8/layout/vList4"/>
    <dgm:cxn modelId="{276CB739-1886-4B3A-987F-BA4EE080FCFC}" type="presParOf" srcId="{9BB670DD-874A-43D3-82A4-36A9709CBCDE}" destId="{E8C23002-559F-46BD-94C8-FC9D177C18DC}" srcOrd="1" destOrd="0" presId="urn:microsoft.com/office/officeart/2005/8/layout/vList4"/>
    <dgm:cxn modelId="{212EA2AE-3348-45FA-9D32-02F1AB8971FD}" type="presParOf" srcId="{9BB670DD-874A-43D3-82A4-36A9709CBCDE}" destId="{3DEA6303-1D47-4A02-9F87-4A5E285EC23D}" srcOrd="2" destOrd="0" presId="urn:microsoft.com/office/officeart/2005/8/layout/vList4"/>
    <dgm:cxn modelId="{7DCDE120-4EC8-42FA-B294-D06D79E21802}" type="presParOf" srcId="{3DEA6303-1D47-4A02-9F87-4A5E285EC23D}" destId="{B8E163B3-E20D-4054-9F57-81C0B1B99D9A}" srcOrd="0" destOrd="0" presId="urn:microsoft.com/office/officeart/2005/8/layout/vList4"/>
    <dgm:cxn modelId="{37AAF242-96E3-49B5-A4B8-98D950EDB590}" type="presParOf" srcId="{3DEA6303-1D47-4A02-9F87-4A5E285EC23D}" destId="{8575A933-A019-4DDB-B91E-ED00717C7788}" srcOrd="1" destOrd="0" presId="urn:microsoft.com/office/officeart/2005/8/layout/vList4"/>
    <dgm:cxn modelId="{672EABD7-C42A-481C-B9B5-D1C2451B37D3}" type="presParOf" srcId="{3DEA6303-1D47-4A02-9F87-4A5E285EC23D}" destId="{96C23FAF-1221-4D2F-8196-173EE4605F60}" srcOrd="2" destOrd="0" presId="urn:microsoft.com/office/officeart/2005/8/layout/vList4"/>
    <dgm:cxn modelId="{9A115E8D-0D98-479D-BF9F-9BD262F669BA}" type="presParOf" srcId="{9BB670DD-874A-43D3-82A4-36A9709CBCDE}" destId="{6A2236C0-D70E-45D0-B903-DAE25597A4B4}" srcOrd="3" destOrd="0" presId="urn:microsoft.com/office/officeart/2005/8/layout/vList4"/>
    <dgm:cxn modelId="{5E9B9752-0024-4067-8CD2-BEB6A59F85B6}" type="presParOf" srcId="{9BB670DD-874A-43D3-82A4-36A9709CBCDE}" destId="{46C5BD7C-B398-459C-8EF3-629EB972BD08}" srcOrd="4" destOrd="0" presId="urn:microsoft.com/office/officeart/2005/8/layout/vList4"/>
    <dgm:cxn modelId="{BB38291C-4427-4199-8EB5-0CBE9F8B236F}" type="presParOf" srcId="{46C5BD7C-B398-459C-8EF3-629EB972BD08}" destId="{869A03D2-A812-4FD9-A871-17F0FA181B85}" srcOrd="0" destOrd="0" presId="urn:microsoft.com/office/officeart/2005/8/layout/vList4"/>
    <dgm:cxn modelId="{93E1EC19-F959-493F-BCAC-971FB886A12F}" type="presParOf" srcId="{46C5BD7C-B398-459C-8EF3-629EB972BD08}" destId="{F2B27976-D1CE-4971-B2C3-4B2ED5BBC68A}" srcOrd="1" destOrd="0" presId="urn:microsoft.com/office/officeart/2005/8/layout/vList4"/>
    <dgm:cxn modelId="{531C48A5-6D4A-4262-9BEF-9D84C53D1C9E}" type="presParOf" srcId="{46C5BD7C-B398-459C-8EF3-629EB972BD08}" destId="{BED009B2-68CA-487C-AEB9-4C9624B4310F}" srcOrd="2" destOrd="0" presId="urn:microsoft.com/office/officeart/2005/8/layout/vList4"/>
    <dgm:cxn modelId="{82837D79-6C29-467B-86EF-DE60FD4530BA}" type="presParOf" srcId="{9BB670DD-874A-43D3-82A4-36A9709CBCDE}" destId="{B5EFCB2C-372A-43E2-9DEC-3401E2D78041}" srcOrd="5" destOrd="0" presId="urn:microsoft.com/office/officeart/2005/8/layout/vList4"/>
    <dgm:cxn modelId="{3D041BAB-1BFE-4304-A8C9-F36AEC259428}" type="presParOf" srcId="{9BB670DD-874A-43D3-82A4-36A9709CBCDE}" destId="{47F668F6-93BD-4F60-A74A-E66081ABC18C}" srcOrd="6" destOrd="0" presId="urn:microsoft.com/office/officeart/2005/8/layout/vList4"/>
    <dgm:cxn modelId="{DCEABF65-265F-44D2-9351-426E18431DFD}" type="presParOf" srcId="{47F668F6-93BD-4F60-A74A-E66081ABC18C}" destId="{4D2CC374-0A1F-4778-A12F-90DA837443D9}" srcOrd="0" destOrd="0" presId="urn:microsoft.com/office/officeart/2005/8/layout/vList4"/>
    <dgm:cxn modelId="{764A059B-9E32-41CE-82EA-4011C9ABD744}" type="presParOf" srcId="{47F668F6-93BD-4F60-A74A-E66081ABC18C}" destId="{35849E63-C4A0-414E-A889-1B86524D1DB6}" srcOrd="1" destOrd="0" presId="urn:microsoft.com/office/officeart/2005/8/layout/vList4"/>
    <dgm:cxn modelId="{1465EB1E-8182-41C0-85D0-1BED895E960C}" type="presParOf" srcId="{47F668F6-93BD-4F60-A74A-E66081ABC18C}" destId="{DD259679-C571-4791-B157-B0DD27FAA2B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D37C2F-937E-4E47-8626-7CCAA325D86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a:scene3d>
          <a:camera prst="perspectiveLeft" fov="0" zoom="91000">
            <a:rot lat="0" lon="0" rev="0"/>
          </a:camera>
          <a:lightRig rig="threePt" dir="t">
            <a:rot lat="0" lon="0" rev="20640000"/>
          </a:lightRig>
        </a:scene3d>
      </dgm:spPr>
    </dgm:pt>
    <dgm:pt modelId="{ED958171-1E12-4235-BDBA-209EB5D39F99}">
      <dgm:prSet phldrT="[Text]"/>
      <dgm:spPr/>
      <dgm:t>
        <a:bodyPr/>
        <a:lstStyle/>
        <a:p>
          <a:pPr>
            <a:lnSpc>
              <a:spcPct val="100000"/>
            </a:lnSpc>
          </a:pPr>
          <a:r>
            <a:rPr lang="en-US" dirty="0"/>
            <a:t>Funds received from multiple persons in small amounts in the bank accounts of group companies linked with Company ‘X’</a:t>
          </a:r>
          <a:endParaRPr lang="en-IN" dirty="0"/>
        </a:p>
      </dgm:t>
    </dgm:pt>
    <dgm:pt modelId="{D78A7251-3BBA-4ADC-A581-D9DF3710174F}" type="parTrans" cxnId="{49626DFA-0423-4A0A-9A24-61E374A86B53}">
      <dgm:prSet/>
      <dgm:spPr/>
      <dgm:t>
        <a:bodyPr/>
        <a:lstStyle/>
        <a:p>
          <a:endParaRPr lang="en-IN"/>
        </a:p>
      </dgm:t>
    </dgm:pt>
    <dgm:pt modelId="{20163635-3526-47C2-8193-AE7573A47D9D}" type="sibTrans" cxnId="{49626DFA-0423-4A0A-9A24-61E374A86B53}">
      <dgm:prSet/>
      <dgm:spPr/>
      <dgm:t>
        <a:bodyPr/>
        <a:lstStyle/>
        <a:p>
          <a:endParaRPr lang="en-IN"/>
        </a:p>
      </dgm:t>
    </dgm:pt>
    <dgm:pt modelId="{61FB167B-88D5-4A40-9938-017C72D6D6B6}">
      <dgm:prSet phldrT="[Text]"/>
      <dgm:spPr/>
      <dgm:t>
        <a:bodyPr/>
        <a:lstStyle/>
        <a:p>
          <a:pPr>
            <a:lnSpc>
              <a:spcPct val="100000"/>
            </a:lnSpc>
          </a:pPr>
          <a:r>
            <a:rPr lang="en-US" dirty="0"/>
            <a:t>Funds in these accounts are pooled into the virtual Account of Company ‘X’ maintained by </a:t>
          </a:r>
          <a:r>
            <a:rPr lang="en-US" dirty="0" err="1"/>
            <a:t>Hypto</a:t>
          </a:r>
          <a:r>
            <a:rPr lang="en-US" dirty="0"/>
            <a:t> in Bank</a:t>
          </a:r>
          <a:endParaRPr lang="en-IN" dirty="0"/>
        </a:p>
      </dgm:t>
    </dgm:pt>
    <dgm:pt modelId="{32C7EA79-999F-47F5-8C13-B76671AA3EA7}" type="parTrans" cxnId="{0649C34F-767A-4679-BD6F-950D03989C8E}">
      <dgm:prSet/>
      <dgm:spPr/>
      <dgm:t>
        <a:bodyPr/>
        <a:lstStyle/>
        <a:p>
          <a:endParaRPr lang="en-IN"/>
        </a:p>
      </dgm:t>
    </dgm:pt>
    <dgm:pt modelId="{91C56772-E1D4-42E4-BE10-2B4BD2FDD45C}" type="sibTrans" cxnId="{0649C34F-767A-4679-BD6F-950D03989C8E}">
      <dgm:prSet/>
      <dgm:spPr/>
      <dgm:t>
        <a:bodyPr/>
        <a:lstStyle/>
        <a:p>
          <a:endParaRPr lang="en-IN"/>
        </a:p>
      </dgm:t>
    </dgm:pt>
    <dgm:pt modelId="{CB2DA7BC-F89F-43A5-8F70-3461F77F2208}">
      <dgm:prSet phldrT="[Text]"/>
      <dgm:spPr/>
      <dgm:t>
        <a:bodyPr/>
        <a:lstStyle/>
        <a:p>
          <a:pPr>
            <a:lnSpc>
              <a:spcPct val="100000"/>
            </a:lnSpc>
          </a:pPr>
          <a:r>
            <a:rPr lang="en-US" dirty="0"/>
            <a:t>On the basis of API instructions, payments are made to other individuals from the account of Company ‘X’</a:t>
          </a:r>
          <a:endParaRPr lang="en-IN" dirty="0"/>
        </a:p>
      </dgm:t>
    </dgm:pt>
    <dgm:pt modelId="{4653DF91-5A9C-4664-A398-06532076794D}" type="parTrans" cxnId="{A1D0A0A0-E746-4FE7-BB51-731328A6EB50}">
      <dgm:prSet/>
      <dgm:spPr/>
      <dgm:t>
        <a:bodyPr/>
        <a:lstStyle/>
        <a:p>
          <a:endParaRPr lang="en-IN"/>
        </a:p>
      </dgm:t>
    </dgm:pt>
    <dgm:pt modelId="{43B3864A-B627-4BDE-8AF0-427EFD4B4A27}" type="sibTrans" cxnId="{A1D0A0A0-E746-4FE7-BB51-731328A6EB50}">
      <dgm:prSet/>
      <dgm:spPr/>
      <dgm:t>
        <a:bodyPr/>
        <a:lstStyle/>
        <a:p>
          <a:endParaRPr lang="en-IN"/>
        </a:p>
      </dgm:t>
    </dgm:pt>
    <dgm:pt modelId="{A14DB112-D28C-4C8A-B719-C7BE27D01ECD}" type="pres">
      <dgm:prSet presAssocID="{A7D37C2F-937E-4E47-8626-7CCAA325D86A}" presName="root" presStyleCnt="0">
        <dgm:presLayoutVars>
          <dgm:dir/>
          <dgm:resizeHandles val="exact"/>
        </dgm:presLayoutVars>
      </dgm:prSet>
      <dgm:spPr/>
    </dgm:pt>
    <dgm:pt modelId="{1B32DD31-2731-4123-A5FD-6E7C766E0107}" type="pres">
      <dgm:prSet presAssocID="{ED958171-1E12-4235-BDBA-209EB5D39F99}" presName="compNode" presStyleCnt="0"/>
      <dgm:spPr/>
    </dgm:pt>
    <dgm:pt modelId="{7D64C43D-0202-4A2F-8AD2-C3795DB6FF99}" type="pres">
      <dgm:prSet presAssocID="{ED958171-1E12-4235-BDBA-209EB5D39F99}" presName="bgRect" presStyleLbl="bgShp" presStyleIdx="0" presStyleCnt="3"/>
      <dgm:spPr/>
    </dgm:pt>
    <dgm:pt modelId="{C95E2C4D-9AB0-49C5-904F-3CD92FDFC68E}" type="pres">
      <dgm:prSet presAssocID="{ED958171-1E12-4235-BDBA-209EB5D39F9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scene3d>
          <a:camera prst="perspectiveLeft" fov="0" zoom="91000">
            <a:rot lat="0" lon="0" rev="0"/>
          </a:camera>
          <a:lightRig rig="threePt" dir="t">
            <a:rot lat="0" lon="0" rev="20640000"/>
          </a:lightRig>
        </a:scene3d>
      </dgm:spPr>
      <dgm:extLst>
        <a:ext uri="{E40237B7-FDA0-4F09-8148-C483321AD2D9}">
          <dgm14:cNvPr xmlns:dgm14="http://schemas.microsoft.com/office/drawing/2010/diagram" id="0" name="" descr="Money"/>
        </a:ext>
      </dgm:extLst>
    </dgm:pt>
    <dgm:pt modelId="{EABD0E6E-25A7-4254-A52D-F411636B71CC}" type="pres">
      <dgm:prSet presAssocID="{ED958171-1E12-4235-BDBA-209EB5D39F99}" presName="spaceRect" presStyleCnt="0"/>
      <dgm:spPr/>
    </dgm:pt>
    <dgm:pt modelId="{205341E6-2067-47D4-8B32-06A961F9A5B7}" type="pres">
      <dgm:prSet presAssocID="{ED958171-1E12-4235-BDBA-209EB5D39F99}" presName="parTx" presStyleLbl="revTx" presStyleIdx="0" presStyleCnt="3">
        <dgm:presLayoutVars>
          <dgm:chMax val="0"/>
          <dgm:chPref val="0"/>
        </dgm:presLayoutVars>
      </dgm:prSet>
      <dgm:spPr/>
    </dgm:pt>
    <dgm:pt modelId="{F7321FC4-1FD4-4167-AF38-9D4F6638DEFE}" type="pres">
      <dgm:prSet presAssocID="{20163635-3526-47C2-8193-AE7573A47D9D}" presName="sibTrans" presStyleCnt="0"/>
      <dgm:spPr/>
    </dgm:pt>
    <dgm:pt modelId="{C89AE38B-5608-42F0-A0F8-CE2DD32FB863}" type="pres">
      <dgm:prSet presAssocID="{61FB167B-88D5-4A40-9938-017C72D6D6B6}" presName="compNode" presStyleCnt="0"/>
      <dgm:spPr/>
    </dgm:pt>
    <dgm:pt modelId="{03A894F7-9917-4E99-B059-ECEFD3DFD795}" type="pres">
      <dgm:prSet presAssocID="{61FB167B-88D5-4A40-9938-017C72D6D6B6}" presName="bgRect" presStyleLbl="bgShp" presStyleIdx="1" presStyleCnt="3"/>
      <dgm:spPr/>
    </dgm:pt>
    <dgm:pt modelId="{D701120F-8EBB-4199-9EEC-12C567E08C97}" type="pres">
      <dgm:prSet presAssocID="{61FB167B-88D5-4A40-9938-017C72D6D6B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scene3d>
          <a:camera prst="perspectiveLeft" fov="0" zoom="91000">
            <a:rot lat="0" lon="0" rev="0"/>
          </a:camera>
          <a:lightRig rig="threePt" dir="t">
            <a:rot lat="0" lon="0" rev="20640000"/>
          </a:lightRig>
        </a:scene3d>
      </dgm:spPr>
      <dgm:extLst>
        <a:ext uri="{E40237B7-FDA0-4F09-8148-C483321AD2D9}">
          <dgm14:cNvPr xmlns:dgm14="http://schemas.microsoft.com/office/drawing/2010/diagram" id="0" name="" descr="Bank"/>
        </a:ext>
      </dgm:extLst>
    </dgm:pt>
    <dgm:pt modelId="{4B4D8CCA-141E-45EF-B38E-480A98950D47}" type="pres">
      <dgm:prSet presAssocID="{61FB167B-88D5-4A40-9938-017C72D6D6B6}" presName="spaceRect" presStyleCnt="0"/>
      <dgm:spPr/>
    </dgm:pt>
    <dgm:pt modelId="{6BCA1DF2-5A54-4901-ADF4-2B9CA19C623F}" type="pres">
      <dgm:prSet presAssocID="{61FB167B-88D5-4A40-9938-017C72D6D6B6}" presName="parTx" presStyleLbl="revTx" presStyleIdx="1" presStyleCnt="3">
        <dgm:presLayoutVars>
          <dgm:chMax val="0"/>
          <dgm:chPref val="0"/>
        </dgm:presLayoutVars>
      </dgm:prSet>
      <dgm:spPr/>
    </dgm:pt>
    <dgm:pt modelId="{2AC543E6-2CF8-4B96-BFE0-E3D1B184AA06}" type="pres">
      <dgm:prSet presAssocID="{91C56772-E1D4-42E4-BE10-2B4BD2FDD45C}" presName="sibTrans" presStyleCnt="0"/>
      <dgm:spPr/>
    </dgm:pt>
    <dgm:pt modelId="{351A4DE3-3342-404D-AD5E-D5774A6DDFBA}" type="pres">
      <dgm:prSet presAssocID="{CB2DA7BC-F89F-43A5-8F70-3461F77F2208}" presName="compNode" presStyleCnt="0"/>
      <dgm:spPr/>
    </dgm:pt>
    <dgm:pt modelId="{1C7834A0-C066-4401-BDC4-4DC6FB8FB526}" type="pres">
      <dgm:prSet presAssocID="{CB2DA7BC-F89F-43A5-8F70-3461F77F2208}" presName="bgRect" presStyleLbl="bgShp" presStyleIdx="2" presStyleCnt="3"/>
      <dgm:spPr/>
    </dgm:pt>
    <dgm:pt modelId="{7FFB543E-D155-46E2-A048-094070093A59}" type="pres">
      <dgm:prSet presAssocID="{CB2DA7BC-F89F-43A5-8F70-3461F77F220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scene3d>
          <a:camera prst="perspectiveLeft" fov="0" zoom="91000">
            <a:rot lat="0" lon="0" rev="0"/>
          </a:camera>
          <a:lightRig rig="threePt" dir="t">
            <a:rot lat="0" lon="0" rev="20640000"/>
          </a:lightRig>
        </a:scene3d>
      </dgm:spPr>
      <dgm:extLst>
        <a:ext uri="{E40237B7-FDA0-4F09-8148-C483321AD2D9}">
          <dgm14:cNvPr xmlns:dgm14="http://schemas.microsoft.com/office/drawing/2010/diagram" id="0" name="" descr="Processor"/>
        </a:ext>
      </dgm:extLst>
    </dgm:pt>
    <dgm:pt modelId="{CEEDE5FB-31DC-4CB7-AA4B-B3A2F816DA29}" type="pres">
      <dgm:prSet presAssocID="{CB2DA7BC-F89F-43A5-8F70-3461F77F2208}" presName="spaceRect" presStyleCnt="0"/>
      <dgm:spPr/>
    </dgm:pt>
    <dgm:pt modelId="{B4BE2761-14DD-4E7A-9BFE-0B9B9637B6DF}" type="pres">
      <dgm:prSet presAssocID="{CB2DA7BC-F89F-43A5-8F70-3461F77F2208}" presName="parTx" presStyleLbl="revTx" presStyleIdx="2" presStyleCnt="3">
        <dgm:presLayoutVars>
          <dgm:chMax val="0"/>
          <dgm:chPref val="0"/>
        </dgm:presLayoutVars>
      </dgm:prSet>
      <dgm:spPr/>
    </dgm:pt>
  </dgm:ptLst>
  <dgm:cxnLst>
    <dgm:cxn modelId="{D26D1D2C-268E-4DC6-9E19-A238209C7C95}" type="presOf" srcId="{A7D37C2F-937E-4E47-8626-7CCAA325D86A}" destId="{A14DB112-D28C-4C8A-B719-C7BE27D01ECD}" srcOrd="0" destOrd="0" presId="urn:microsoft.com/office/officeart/2018/2/layout/IconVerticalSolidList"/>
    <dgm:cxn modelId="{7135C532-B300-492A-BC59-841A53D0C811}" type="presOf" srcId="{61FB167B-88D5-4A40-9938-017C72D6D6B6}" destId="{6BCA1DF2-5A54-4901-ADF4-2B9CA19C623F}" srcOrd="0" destOrd="0" presId="urn:microsoft.com/office/officeart/2018/2/layout/IconVerticalSolidList"/>
    <dgm:cxn modelId="{0649C34F-767A-4679-BD6F-950D03989C8E}" srcId="{A7D37C2F-937E-4E47-8626-7CCAA325D86A}" destId="{61FB167B-88D5-4A40-9938-017C72D6D6B6}" srcOrd="1" destOrd="0" parTransId="{32C7EA79-999F-47F5-8C13-B76671AA3EA7}" sibTransId="{91C56772-E1D4-42E4-BE10-2B4BD2FDD45C}"/>
    <dgm:cxn modelId="{A1D0A0A0-E746-4FE7-BB51-731328A6EB50}" srcId="{A7D37C2F-937E-4E47-8626-7CCAA325D86A}" destId="{CB2DA7BC-F89F-43A5-8F70-3461F77F2208}" srcOrd="2" destOrd="0" parTransId="{4653DF91-5A9C-4664-A398-06532076794D}" sibTransId="{43B3864A-B627-4BDE-8AF0-427EFD4B4A27}"/>
    <dgm:cxn modelId="{F2B5ABE5-59E3-4BD9-AA0D-E966B92ABABA}" type="presOf" srcId="{ED958171-1E12-4235-BDBA-209EB5D39F99}" destId="{205341E6-2067-47D4-8B32-06A961F9A5B7}" srcOrd="0" destOrd="0" presId="urn:microsoft.com/office/officeart/2018/2/layout/IconVerticalSolidList"/>
    <dgm:cxn modelId="{700797F3-A209-40AA-A919-F3E743F74F2B}" type="presOf" srcId="{CB2DA7BC-F89F-43A5-8F70-3461F77F2208}" destId="{B4BE2761-14DD-4E7A-9BFE-0B9B9637B6DF}" srcOrd="0" destOrd="0" presId="urn:microsoft.com/office/officeart/2018/2/layout/IconVerticalSolidList"/>
    <dgm:cxn modelId="{49626DFA-0423-4A0A-9A24-61E374A86B53}" srcId="{A7D37C2F-937E-4E47-8626-7CCAA325D86A}" destId="{ED958171-1E12-4235-BDBA-209EB5D39F99}" srcOrd="0" destOrd="0" parTransId="{D78A7251-3BBA-4ADC-A581-D9DF3710174F}" sibTransId="{20163635-3526-47C2-8193-AE7573A47D9D}"/>
    <dgm:cxn modelId="{80C67999-DBF7-4558-8D62-F0603A06AE9C}" type="presParOf" srcId="{A14DB112-D28C-4C8A-B719-C7BE27D01ECD}" destId="{1B32DD31-2731-4123-A5FD-6E7C766E0107}" srcOrd="0" destOrd="0" presId="urn:microsoft.com/office/officeart/2018/2/layout/IconVerticalSolidList"/>
    <dgm:cxn modelId="{13BBB580-9BE8-469C-B4AB-8FC3EF2ED844}" type="presParOf" srcId="{1B32DD31-2731-4123-A5FD-6E7C766E0107}" destId="{7D64C43D-0202-4A2F-8AD2-C3795DB6FF99}" srcOrd="0" destOrd="0" presId="urn:microsoft.com/office/officeart/2018/2/layout/IconVerticalSolidList"/>
    <dgm:cxn modelId="{2883373B-61BC-4686-985F-E68D73961BF1}" type="presParOf" srcId="{1B32DD31-2731-4123-A5FD-6E7C766E0107}" destId="{C95E2C4D-9AB0-49C5-904F-3CD92FDFC68E}" srcOrd="1" destOrd="0" presId="urn:microsoft.com/office/officeart/2018/2/layout/IconVerticalSolidList"/>
    <dgm:cxn modelId="{B0E3914D-80BB-4B0C-9F36-A138B8238A42}" type="presParOf" srcId="{1B32DD31-2731-4123-A5FD-6E7C766E0107}" destId="{EABD0E6E-25A7-4254-A52D-F411636B71CC}" srcOrd="2" destOrd="0" presId="urn:microsoft.com/office/officeart/2018/2/layout/IconVerticalSolidList"/>
    <dgm:cxn modelId="{C0F8C5F6-C9DC-4D6C-9351-F8C4581FBE5E}" type="presParOf" srcId="{1B32DD31-2731-4123-A5FD-6E7C766E0107}" destId="{205341E6-2067-47D4-8B32-06A961F9A5B7}" srcOrd="3" destOrd="0" presId="urn:microsoft.com/office/officeart/2018/2/layout/IconVerticalSolidList"/>
    <dgm:cxn modelId="{F5A38487-6660-4ADA-B99E-65A51460271A}" type="presParOf" srcId="{A14DB112-D28C-4C8A-B719-C7BE27D01ECD}" destId="{F7321FC4-1FD4-4167-AF38-9D4F6638DEFE}" srcOrd="1" destOrd="0" presId="urn:microsoft.com/office/officeart/2018/2/layout/IconVerticalSolidList"/>
    <dgm:cxn modelId="{23C5CCD4-28A0-4304-A9B5-C9EFEEA57178}" type="presParOf" srcId="{A14DB112-D28C-4C8A-B719-C7BE27D01ECD}" destId="{C89AE38B-5608-42F0-A0F8-CE2DD32FB863}" srcOrd="2" destOrd="0" presId="urn:microsoft.com/office/officeart/2018/2/layout/IconVerticalSolidList"/>
    <dgm:cxn modelId="{7F838FFD-304A-43C3-84B8-625BB6C16131}" type="presParOf" srcId="{C89AE38B-5608-42F0-A0F8-CE2DD32FB863}" destId="{03A894F7-9917-4E99-B059-ECEFD3DFD795}" srcOrd="0" destOrd="0" presId="urn:microsoft.com/office/officeart/2018/2/layout/IconVerticalSolidList"/>
    <dgm:cxn modelId="{176FAF35-745C-4098-AE29-8F4A61279757}" type="presParOf" srcId="{C89AE38B-5608-42F0-A0F8-CE2DD32FB863}" destId="{D701120F-8EBB-4199-9EEC-12C567E08C97}" srcOrd="1" destOrd="0" presId="urn:microsoft.com/office/officeart/2018/2/layout/IconVerticalSolidList"/>
    <dgm:cxn modelId="{0FA200DC-71AB-48BC-83DA-713D5F2351A1}" type="presParOf" srcId="{C89AE38B-5608-42F0-A0F8-CE2DD32FB863}" destId="{4B4D8CCA-141E-45EF-B38E-480A98950D47}" srcOrd="2" destOrd="0" presId="urn:microsoft.com/office/officeart/2018/2/layout/IconVerticalSolidList"/>
    <dgm:cxn modelId="{B29A51C2-0DD3-45BA-97A1-C2FBE32AD19C}" type="presParOf" srcId="{C89AE38B-5608-42F0-A0F8-CE2DD32FB863}" destId="{6BCA1DF2-5A54-4901-ADF4-2B9CA19C623F}" srcOrd="3" destOrd="0" presId="urn:microsoft.com/office/officeart/2018/2/layout/IconVerticalSolidList"/>
    <dgm:cxn modelId="{B20BF964-F3ED-48E9-8910-7FCFD7CB117B}" type="presParOf" srcId="{A14DB112-D28C-4C8A-B719-C7BE27D01ECD}" destId="{2AC543E6-2CF8-4B96-BFE0-E3D1B184AA06}" srcOrd="3" destOrd="0" presId="urn:microsoft.com/office/officeart/2018/2/layout/IconVerticalSolidList"/>
    <dgm:cxn modelId="{A7EEC1D7-870F-4E22-A1FC-A0183CA1754D}" type="presParOf" srcId="{A14DB112-D28C-4C8A-B719-C7BE27D01ECD}" destId="{351A4DE3-3342-404D-AD5E-D5774A6DDFBA}" srcOrd="4" destOrd="0" presId="urn:microsoft.com/office/officeart/2018/2/layout/IconVerticalSolidList"/>
    <dgm:cxn modelId="{7CB5CB4C-4CB5-45E7-9A93-65D23EFE7C04}" type="presParOf" srcId="{351A4DE3-3342-404D-AD5E-D5774A6DDFBA}" destId="{1C7834A0-C066-4401-BDC4-4DC6FB8FB526}" srcOrd="0" destOrd="0" presId="urn:microsoft.com/office/officeart/2018/2/layout/IconVerticalSolidList"/>
    <dgm:cxn modelId="{FC28B0D3-1D28-448F-A306-38B3DBD8B2EE}" type="presParOf" srcId="{351A4DE3-3342-404D-AD5E-D5774A6DDFBA}" destId="{7FFB543E-D155-46E2-A048-094070093A59}" srcOrd="1" destOrd="0" presId="urn:microsoft.com/office/officeart/2018/2/layout/IconVerticalSolidList"/>
    <dgm:cxn modelId="{7B94DEDC-9975-4975-A0D9-A4D66D832B86}" type="presParOf" srcId="{351A4DE3-3342-404D-AD5E-D5774A6DDFBA}" destId="{CEEDE5FB-31DC-4CB7-AA4B-B3A2F816DA29}" srcOrd="2" destOrd="0" presId="urn:microsoft.com/office/officeart/2018/2/layout/IconVerticalSolidList"/>
    <dgm:cxn modelId="{24307EA8-3F1D-4547-989D-6CF99F6191DC}" type="presParOf" srcId="{351A4DE3-3342-404D-AD5E-D5774A6DDFBA}" destId="{B4BE2761-14DD-4E7A-9BFE-0B9B9637B6D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EA04C8-B4D8-4DD5-BE05-13FBBACB62FE}" type="doc">
      <dgm:prSet loTypeId="urn:microsoft.com/office/officeart/2005/8/layout/hProcess6" loCatId="process" qsTypeId="urn:microsoft.com/office/officeart/2005/8/quickstyle/simple2" qsCatId="simple" csTypeId="urn:microsoft.com/office/officeart/2005/8/colors/colorful3" csCatId="colorful" phldr="1"/>
      <dgm:spPr/>
      <dgm:t>
        <a:bodyPr/>
        <a:lstStyle/>
        <a:p>
          <a:endParaRPr lang="en-IN"/>
        </a:p>
      </dgm:t>
    </dgm:pt>
    <dgm:pt modelId="{42213D66-9391-46AC-B929-4AF2532CE4F1}">
      <dgm:prSet phldrT="[Text]"/>
      <dgm:spPr/>
      <dgm:t>
        <a:bodyPr/>
        <a:lstStyle/>
        <a:p>
          <a:r>
            <a:rPr lang="en-GB" b="1" dirty="0"/>
            <a:t>Funds collected from individuals</a:t>
          </a:r>
          <a:endParaRPr lang="en-IN" b="1" dirty="0"/>
        </a:p>
      </dgm:t>
    </dgm:pt>
    <dgm:pt modelId="{BFA81712-FCB7-4D53-9030-5F2D1C621DB6}" type="parTrans" cxnId="{4C4869F1-946A-416D-8CCC-533253B85EE0}">
      <dgm:prSet/>
      <dgm:spPr/>
      <dgm:t>
        <a:bodyPr/>
        <a:lstStyle/>
        <a:p>
          <a:endParaRPr lang="en-IN"/>
        </a:p>
      </dgm:t>
    </dgm:pt>
    <dgm:pt modelId="{E293726E-CBB7-4639-A9AD-7D578F8B9176}" type="sibTrans" cxnId="{4C4869F1-946A-416D-8CCC-533253B85EE0}">
      <dgm:prSet/>
      <dgm:spPr/>
      <dgm:t>
        <a:bodyPr/>
        <a:lstStyle/>
        <a:p>
          <a:endParaRPr lang="en-IN"/>
        </a:p>
      </dgm:t>
    </dgm:pt>
    <dgm:pt modelId="{EC843FFE-6411-4102-AB74-31639603A782}">
      <dgm:prSet phldrT="[Text]"/>
      <dgm:spPr/>
      <dgm:t>
        <a:bodyPr/>
        <a:lstStyle/>
        <a:p>
          <a:r>
            <a:rPr lang="en-GB" b="1" dirty="0"/>
            <a:t>Conduit Companies whose directors are employees of Company ‘X</a:t>
          </a:r>
          <a:r>
            <a:rPr lang="en-GB" dirty="0"/>
            <a:t>’</a:t>
          </a:r>
          <a:endParaRPr lang="en-IN" dirty="0"/>
        </a:p>
      </dgm:t>
    </dgm:pt>
    <dgm:pt modelId="{82A16DF7-1CFC-40B8-B2D9-4502A43386D4}" type="parTrans" cxnId="{CC23650D-0259-485D-9796-746E336A368E}">
      <dgm:prSet/>
      <dgm:spPr/>
      <dgm:t>
        <a:bodyPr/>
        <a:lstStyle/>
        <a:p>
          <a:endParaRPr lang="en-IN"/>
        </a:p>
      </dgm:t>
    </dgm:pt>
    <dgm:pt modelId="{C3513D34-51F5-4270-9639-904131BA8A48}" type="sibTrans" cxnId="{CC23650D-0259-485D-9796-746E336A368E}">
      <dgm:prSet/>
      <dgm:spPr/>
      <dgm:t>
        <a:bodyPr/>
        <a:lstStyle/>
        <a:p>
          <a:endParaRPr lang="en-IN"/>
        </a:p>
      </dgm:t>
    </dgm:pt>
    <dgm:pt modelId="{FD86977E-B638-4059-A40E-64F4EA6FAE0C}">
      <dgm:prSet phldrT="[Text]"/>
      <dgm:spPr/>
      <dgm:t>
        <a:bodyPr/>
        <a:lstStyle/>
        <a:p>
          <a:r>
            <a:rPr lang="en-GB" b="1" dirty="0" err="1"/>
            <a:t>Hypto</a:t>
          </a:r>
          <a:r>
            <a:rPr lang="en-GB" b="1" dirty="0"/>
            <a:t> Account</a:t>
          </a:r>
          <a:endParaRPr lang="en-IN" b="1" dirty="0"/>
        </a:p>
      </dgm:t>
    </dgm:pt>
    <dgm:pt modelId="{A4D8821C-350F-41BC-8F25-3C5F1B86A299}" type="parTrans" cxnId="{56B3DC5E-3C2A-4CF6-B972-4C4DC4F5634D}">
      <dgm:prSet/>
      <dgm:spPr/>
      <dgm:t>
        <a:bodyPr/>
        <a:lstStyle/>
        <a:p>
          <a:endParaRPr lang="en-IN"/>
        </a:p>
      </dgm:t>
    </dgm:pt>
    <dgm:pt modelId="{06C60E64-B4F5-450D-BAD9-80DCA0644524}" type="sibTrans" cxnId="{56B3DC5E-3C2A-4CF6-B972-4C4DC4F5634D}">
      <dgm:prSet/>
      <dgm:spPr/>
      <dgm:t>
        <a:bodyPr/>
        <a:lstStyle/>
        <a:p>
          <a:endParaRPr lang="en-IN"/>
        </a:p>
      </dgm:t>
    </dgm:pt>
    <dgm:pt modelId="{609B6482-7AFC-47CA-BFD5-A3BE562681FC}">
      <dgm:prSet phldrT="[Text]"/>
      <dgm:spPr/>
      <dgm:t>
        <a:bodyPr/>
        <a:lstStyle/>
        <a:p>
          <a:r>
            <a:rPr lang="en-GB" b="1" dirty="0"/>
            <a:t>A digital payment gateway account of Company ‘X’</a:t>
          </a:r>
          <a:endParaRPr lang="en-IN" b="1" dirty="0"/>
        </a:p>
      </dgm:t>
    </dgm:pt>
    <dgm:pt modelId="{4E9C5B04-4120-4741-87F7-27D93C9CAD5C}" type="parTrans" cxnId="{24187DAF-F8F7-4751-88C7-BCD22DC24408}">
      <dgm:prSet/>
      <dgm:spPr/>
      <dgm:t>
        <a:bodyPr/>
        <a:lstStyle/>
        <a:p>
          <a:endParaRPr lang="en-IN"/>
        </a:p>
      </dgm:t>
    </dgm:pt>
    <dgm:pt modelId="{CE502CDC-55D8-4D7A-9C35-E1F96D893C51}" type="sibTrans" cxnId="{24187DAF-F8F7-4751-88C7-BCD22DC24408}">
      <dgm:prSet/>
      <dgm:spPr/>
      <dgm:t>
        <a:bodyPr/>
        <a:lstStyle/>
        <a:p>
          <a:endParaRPr lang="en-IN"/>
        </a:p>
      </dgm:t>
    </dgm:pt>
    <dgm:pt modelId="{D5C79227-EEDC-4C59-8E1A-B24DA143F776}">
      <dgm:prSet phldrT="[Text]"/>
      <dgm:spPr/>
      <dgm:t>
        <a:bodyPr/>
        <a:lstStyle/>
        <a:p>
          <a:r>
            <a:rPr lang="en-GB" b="1" dirty="0"/>
            <a:t>To other Individuals</a:t>
          </a:r>
          <a:endParaRPr lang="en-IN" b="1" dirty="0"/>
        </a:p>
      </dgm:t>
    </dgm:pt>
    <dgm:pt modelId="{FCF71362-247E-4465-AA97-6767AE9049EC}" type="parTrans" cxnId="{7DD35460-7228-4FFB-8D13-3498A395591B}">
      <dgm:prSet/>
      <dgm:spPr/>
      <dgm:t>
        <a:bodyPr/>
        <a:lstStyle/>
        <a:p>
          <a:endParaRPr lang="en-IN"/>
        </a:p>
      </dgm:t>
    </dgm:pt>
    <dgm:pt modelId="{008F23F2-50C7-4B81-8299-2B7F32855684}" type="sibTrans" cxnId="{7DD35460-7228-4FFB-8D13-3498A395591B}">
      <dgm:prSet/>
      <dgm:spPr/>
      <dgm:t>
        <a:bodyPr/>
        <a:lstStyle/>
        <a:p>
          <a:endParaRPr lang="en-IN"/>
        </a:p>
      </dgm:t>
    </dgm:pt>
    <dgm:pt modelId="{7B891E1F-0433-457C-8A00-FC435D5F30D0}">
      <dgm:prSet phldrT="[Text]"/>
      <dgm:spPr/>
      <dgm:t>
        <a:bodyPr/>
        <a:lstStyle/>
        <a:p>
          <a:r>
            <a:rPr lang="en-GB" b="1" dirty="0"/>
            <a:t>Bank transfers To Unrelated parties</a:t>
          </a:r>
          <a:endParaRPr lang="en-IN" b="1" dirty="0"/>
        </a:p>
      </dgm:t>
    </dgm:pt>
    <dgm:pt modelId="{A5596EB6-412B-4337-8401-C8F3E0BA77D2}" type="parTrans" cxnId="{0417B196-85AA-43AB-BA44-92A637CBEDB2}">
      <dgm:prSet/>
      <dgm:spPr/>
      <dgm:t>
        <a:bodyPr/>
        <a:lstStyle/>
        <a:p>
          <a:endParaRPr lang="en-IN"/>
        </a:p>
      </dgm:t>
    </dgm:pt>
    <dgm:pt modelId="{3F8DB25C-B3B9-40EF-81AC-C5D18FB4D2E0}" type="sibTrans" cxnId="{0417B196-85AA-43AB-BA44-92A637CBEDB2}">
      <dgm:prSet/>
      <dgm:spPr/>
      <dgm:t>
        <a:bodyPr/>
        <a:lstStyle/>
        <a:p>
          <a:endParaRPr lang="en-IN"/>
        </a:p>
      </dgm:t>
    </dgm:pt>
    <dgm:pt modelId="{D6EB9A6F-7D63-443C-87B2-01B4158E559B}" type="pres">
      <dgm:prSet presAssocID="{F9EA04C8-B4D8-4DD5-BE05-13FBBACB62FE}" presName="theList" presStyleCnt="0">
        <dgm:presLayoutVars>
          <dgm:dir/>
          <dgm:animLvl val="lvl"/>
          <dgm:resizeHandles val="exact"/>
        </dgm:presLayoutVars>
      </dgm:prSet>
      <dgm:spPr/>
    </dgm:pt>
    <dgm:pt modelId="{85F3BEF4-3A75-4CA2-97CB-D859EF23CB39}" type="pres">
      <dgm:prSet presAssocID="{42213D66-9391-46AC-B929-4AF2532CE4F1}" presName="compNode" presStyleCnt="0"/>
      <dgm:spPr/>
    </dgm:pt>
    <dgm:pt modelId="{B3CA3273-41B9-49D4-B46A-8D67E0E86EFB}" type="pres">
      <dgm:prSet presAssocID="{42213D66-9391-46AC-B929-4AF2532CE4F1}" presName="noGeometry" presStyleCnt="0"/>
      <dgm:spPr/>
    </dgm:pt>
    <dgm:pt modelId="{EE12F23C-9A81-42DD-9835-D179B59601CD}" type="pres">
      <dgm:prSet presAssocID="{42213D66-9391-46AC-B929-4AF2532CE4F1}" presName="childTextVisible" presStyleLbl="bgAccFollowNode1" presStyleIdx="0" presStyleCnt="3">
        <dgm:presLayoutVars>
          <dgm:bulletEnabled val="1"/>
        </dgm:presLayoutVars>
      </dgm:prSet>
      <dgm:spPr/>
    </dgm:pt>
    <dgm:pt modelId="{F82115D1-FFEE-4FC8-8E83-06E7088DC453}" type="pres">
      <dgm:prSet presAssocID="{42213D66-9391-46AC-B929-4AF2532CE4F1}" presName="childTextHidden" presStyleLbl="bgAccFollowNode1" presStyleIdx="0" presStyleCnt="3"/>
      <dgm:spPr/>
    </dgm:pt>
    <dgm:pt modelId="{04B465D7-4A6D-4944-9F9F-D7104AFB0D88}" type="pres">
      <dgm:prSet presAssocID="{42213D66-9391-46AC-B929-4AF2532CE4F1}" presName="parentText" presStyleLbl="node1" presStyleIdx="0" presStyleCnt="3">
        <dgm:presLayoutVars>
          <dgm:chMax val="1"/>
          <dgm:bulletEnabled val="1"/>
        </dgm:presLayoutVars>
      </dgm:prSet>
      <dgm:spPr/>
    </dgm:pt>
    <dgm:pt modelId="{A599CED6-02B0-4418-8D17-4462839FA05B}" type="pres">
      <dgm:prSet presAssocID="{42213D66-9391-46AC-B929-4AF2532CE4F1}" presName="aSpace" presStyleCnt="0"/>
      <dgm:spPr/>
    </dgm:pt>
    <dgm:pt modelId="{5A12CC44-01E9-4CBE-BAAF-3C991020B6FD}" type="pres">
      <dgm:prSet presAssocID="{FD86977E-B638-4059-A40E-64F4EA6FAE0C}" presName="compNode" presStyleCnt="0"/>
      <dgm:spPr/>
    </dgm:pt>
    <dgm:pt modelId="{20EC1F74-80D7-435C-B3A5-BDD757FB495B}" type="pres">
      <dgm:prSet presAssocID="{FD86977E-B638-4059-A40E-64F4EA6FAE0C}" presName="noGeometry" presStyleCnt="0"/>
      <dgm:spPr/>
    </dgm:pt>
    <dgm:pt modelId="{7A8C7454-9E26-4EE5-A987-A2A3EAFB81FB}" type="pres">
      <dgm:prSet presAssocID="{FD86977E-B638-4059-A40E-64F4EA6FAE0C}" presName="childTextVisible" presStyleLbl="bgAccFollowNode1" presStyleIdx="1" presStyleCnt="3">
        <dgm:presLayoutVars>
          <dgm:bulletEnabled val="1"/>
        </dgm:presLayoutVars>
      </dgm:prSet>
      <dgm:spPr/>
    </dgm:pt>
    <dgm:pt modelId="{5C91AE12-8DE5-4F9B-8D80-B3332F7E740C}" type="pres">
      <dgm:prSet presAssocID="{FD86977E-B638-4059-A40E-64F4EA6FAE0C}" presName="childTextHidden" presStyleLbl="bgAccFollowNode1" presStyleIdx="1" presStyleCnt="3"/>
      <dgm:spPr/>
    </dgm:pt>
    <dgm:pt modelId="{C1AF9CAE-63EF-49A4-A05D-6BDF1C4E11BC}" type="pres">
      <dgm:prSet presAssocID="{FD86977E-B638-4059-A40E-64F4EA6FAE0C}" presName="parentText" presStyleLbl="node1" presStyleIdx="1" presStyleCnt="3">
        <dgm:presLayoutVars>
          <dgm:chMax val="1"/>
          <dgm:bulletEnabled val="1"/>
        </dgm:presLayoutVars>
      </dgm:prSet>
      <dgm:spPr/>
    </dgm:pt>
    <dgm:pt modelId="{AFA8DEC6-B64F-4F8A-BCF1-E4DF639C261E}" type="pres">
      <dgm:prSet presAssocID="{FD86977E-B638-4059-A40E-64F4EA6FAE0C}" presName="aSpace" presStyleCnt="0"/>
      <dgm:spPr/>
    </dgm:pt>
    <dgm:pt modelId="{5EC64DF1-D7A5-4F2E-9560-89EA602CB520}" type="pres">
      <dgm:prSet presAssocID="{D5C79227-EEDC-4C59-8E1A-B24DA143F776}" presName="compNode" presStyleCnt="0"/>
      <dgm:spPr/>
    </dgm:pt>
    <dgm:pt modelId="{66B01826-FCEE-4F8E-B220-858FC7561357}" type="pres">
      <dgm:prSet presAssocID="{D5C79227-EEDC-4C59-8E1A-B24DA143F776}" presName="noGeometry" presStyleCnt="0"/>
      <dgm:spPr/>
    </dgm:pt>
    <dgm:pt modelId="{983CC09D-EBFF-47DA-AE69-E4AEDAAF7CCE}" type="pres">
      <dgm:prSet presAssocID="{D5C79227-EEDC-4C59-8E1A-B24DA143F776}" presName="childTextVisible" presStyleLbl="bgAccFollowNode1" presStyleIdx="2" presStyleCnt="3">
        <dgm:presLayoutVars>
          <dgm:bulletEnabled val="1"/>
        </dgm:presLayoutVars>
      </dgm:prSet>
      <dgm:spPr/>
    </dgm:pt>
    <dgm:pt modelId="{21AAB640-3F2B-4224-B41F-5953FB7A9781}" type="pres">
      <dgm:prSet presAssocID="{D5C79227-EEDC-4C59-8E1A-B24DA143F776}" presName="childTextHidden" presStyleLbl="bgAccFollowNode1" presStyleIdx="2" presStyleCnt="3"/>
      <dgm:spPr/>
    </dgm:pt>
    <dgm:pt modelId="{746A4D93-4764-4DFC-94CA-EFC01494A05E}" type="pres">
      <dgm:prSet presAssocID="{D5C79227-EEDC-4C59-8E1A-B24DA143F776}" presName="parentText" presStyleLbl="node1" presStyleIdx="2" presStyleCnt="3">
        <dgm:presLayoutVars>
          <dgm:chMax val="1"/>
          <dgm:bulletEnabled val="1"/>
        </dgm:presLayoutVars>
      </dgm:prSet>
      <dgm:spPr/>
    </dgm:pt>
  </dgm:ptLst>
  <dgm:cxnLst>
    <dgm:cxn modelId="{CC23650D-0259-485D-9796-746E336A368E}" srcId="{42213D66-9391-46AC-B929-4AF2532CE4F1}" destId="{EC843FFE-6411-4102-AB74-31639603A782}" srcOrd="0" destOrd="0" parTransId="{82A16DF7-1CFC-40B8-B2D9-4502A43386D4}" sibTransId="{C3513D34-51F5-4270-9639-904131BA8A48}"/>
    <dgm:cxn modelId="{A4F11419-9791-49C4-9230-C1996996BD66}" type="presOf" srcId="{F9EA04C8-B4D8-4DD5-BE05-13FBBACB62FE}" destId="{D6EB9A6F-7D63-443C-87B2-01B4158E559B}" srcOrd="0" destOrd="0" presId="urn:microsoft.com/office/officeart/2005/8/layout/hProcess6"/>
    <dgm:cxn modelId="{8BEE482C-3F3E-4C93-8853-6068BE13A008}" type="presOf" srcId="{7B891E1F-0433-457C-8A00-FC435D5F30D0}" destId="{983CC09D-EBFF-47DA-AE69-E4AEDAAF7CCE}" srcOrd="0" destOrd="0" presId="urn:microsoft.com/office/officeart/2005/8/layout/hProcess6"/>
    <dgm:cxn modelId="{26356130-DC0D-41FD-92C2-2A9491633D21}" type="presOf" srcId="{EC843FFE-6411-4102-AB74-31639603A782}" destId="{F82115D1-FFEE-4FC8-8E83-06E7088DC453}" srcOrd="1" destOrd="0" presId="urn:microsoft.com/office/officeart/2005/8/layout/hProcess6"/>
    <dgm:cxn modelId="{C32FFE35-2CAD-4AEC-930E-A2937681B26B}" type="presOf" srcId="{D5C79227-EEDC-4C59-8E1A-B24DA143F776}" destId="{746A4D93-4764-4DFC-94CA-EFC01494A05E}" srcOrd="0" destOrd="0" presId="urn:microsoft.com/office/officeart/2005/8/layout/hProcess6"/>
    <dgm:cxn modelId="{56B3DC5E-3C2A-4CF6-B972-4C4DC4F5634D}" srcId="{F9EA04C8-B4D8-4DD5-BE05-13FBBACB62FE}" destId="{FD86977E-B638-4059-A40E-64F4EA6FAE0C}" srcOrd="1" destOrd="0" parTransId="{A4D8821C-350F-41BC-8F25-3C5F1B86A299}" sibTransId="{06C60E64-B4F5-450D-BAD9-80DCA0644524}"/>
    <dgm:cxn modelId="{7DD35460-7228-4FFB-8D13-3498A395591B}" srcId="{F9EA04C8-B4D8-4DD5-BE05-13FBBACB62FE}" destId="{D5C79227-EEDC-4C59-8E1A-B24DA143F776}" srcOrd="2" destOrd="0" parTransId="{FCF71362-247E-4465-AA97-6767AE9049EC}" sibTransId="{008F23F2-50C7-4B81-8299-2B7F32855684}"/>
    <dgm:cxn modelId="{2F582549-7249-4256-941E-F9A0C7F35186}" type="presOf" srcId="{609B6482-7AFC-47CA-BFD5-A3BE562681FC}" destId="{5C91AE12-8DE5-4F9B-8D80-B3332F7E740C}" srcOrd="1" destOrd="0" presId="urn:microsoft.com/office/officeart/2005/8/layout/hProcess6"/>
    <dgm:cxn modelId="{0417B196-85AA-43AB-BA44-92A637CBEDB2}" srcId="{D5C79227-EEDC-4C59-8E1A-B24DA143F776}" destId="{7B891E1F-0433-457C-8A00-FC435D5F30D0}" srcOrd="0" destOrd="0" parTransId="{A5596EB6-412B-4337-8401-C8F3E0BA77D2}" sibTransId="{3F8DB25C-B3B9-40EF-81AC-C5D18FB4D2E0}"/>
    <dgm:cxn modelId="{2E4311A1-976C-4708-AB27-1226C7E427ED}" type="presOf" srcId="{7B891E1F-0433-457C-8A00-FC435D5F30D0}" destId="{21AAB640-3F2B-4224-B41F-5953FB7A9781}" srcOrd="1" destOrd="0" presId="urn:microsoft.com/office/officeart/2005/8/layout/hProcess6"/>
    <dgm:cxn modelId="{24187DAF-F8F7-4751-88C7-BCD22DC24408}" srcId="{FD86977E-B638-4059-A40E-64F4EA6FAE0C}" destId="{609B6482-7AFC-47CA-BFD5-A3BE562681FC}" srcOrd="0" destOrd="0" parTransId="{4E9C5B04-4120-4741-87F7-27D93C9CAD5C}" sibTransId="{CE502CDC-55D8-4D7A-9C35-E1F96D893C51}"/>
    <dgm:cxn modelId="{67F1CCBA-29A4-4D50-9D8B-2460FCDB8025}" type="presOf" srcId="{FD86977E-B638-4059-A40E-64F4EA6FAE0C}" destId="{C1AF9CAE-63EF-49A4-A05D-6BDF1C4E11BC}" srcOrd="0" destOrd="0" presId="urn:microsoft.com/office/officeart/2005/8/layout/hProcess6"/>
    <dgm:cxn modelId="{CC3493CA-E96E-40BF-9465-57C6CF810AA0}" type="presOf" srcId="{609B6482-7AFC-47CA-BFD5-A3BE562681FC}" destId="{7A8C7454-9E26-4EE5-A987-A2A3EAFB81FB}" srcOrd="0" destOrd="0" presId="urn:microsoft.com/office/officeart/2005/8/layout/hProcess6"/>
    <dgm:cxn modelId="{95CDF0E4-97EF-450B-8783-9472AE98836E}" type="presOf" srcId="{EC843FFE-6411-4102-AB74-31639603A782}" destId="{EE12F23C-9A81-42DD-9835-D179B59601CD}" srcOrd="0" destOrd="0" presId="urn:microsoft.com/office/officeart/2005/8/layout/hProcess6"/>
    <dgm:cxn modelId="{CAEA88EC-205F-4250-9218-5DF69FDADBBD}" type="presOf" srcId="{42213D66-9391-46AC-B929-4AF2532CE4F1}" destId="{04B465D7-4A6D-4944-9F9F-D7104AFB0D88}" srcOrd="0" destOrd="0" presId="urn:microsoft.com/office/officeart/2005/8/layout/hProcess6"/>
    <dgm:cxn modelId="{4C4869F1-946A-416D-8CCC-533253B85EE0}" srcId="{F9EA04C8-B4D8-4DD5-BE05-13FBBACB62FE}" destId="{42213D66-9391-46AC-B929-4AF2532CE4F1}" srcOrd="0" destOrd="0" parTransId="{BFA81712-FCB7-4D53-9030-5F2D1C621DB6}" sibTransId="{E293726E-CBB7-4639-A9AD-7D578F8B9176}"/>
    <dgm:cxn modelId="{96DDBC42-8820-432E-AFC8-67617DA97F53}" type="presParOf" srcId="{D6EB9A6F-7D63-443C-87B2-01B4158E559B}" destId="{85F3BEF4-3A75-4CA2-97CB-D859EF23CB39}" srcOrd="0" destOrd="0" presId="urn:microsoft.com/office/officeart/2005/8/layout/hProcess6"/>
    <dgm:cxn modelId="{89C34030-CD39-4AD3-9C0C-515FC6AE7539}" type="presParOf" srcId="{85F3BEF4-3A75-4CA2-97CB-D859EF23CB39}" destId="{B3CA3273-41B9-49D4-B46A-8D67E0E86EFB}" srcOrd="0" destOrd="0" presId="urn:microsoft.com/office/officeart/2005/8/layout/hProcess6"/>
    <dgm:cxn modelId="{707466AE-AF41-4327-A7C1-95C725BB94AE}" type="presParOf" srcId="{85F3BEF4-3A75-4CA2-97CB-D859EF23CB39}" destId="{EE12F23C-9A81-42DD-9835-D179B59601CD}" srcOrd="1" destOrd="0" presId="urn:microsoft.com/office/officeart/2005/8/layout/hProcess6"/>
    <dgm:cxn modelId="{0BEDE0CD-6BDA-4F40-AF73-43DCB4155DAA}" type="presParOf" srcId="{85F3BEF4-3A75-4CA2-97CB-D859EF23CB39}" destId="{F82115D1-FFEE-4FC8-8E83-06E7088DC453}" srcOrd="2" destOrd="0" presId="urn:microsoft.com/office/officeart/2005/8/layout/hProcess6"/>
    <dgm:cxn modelId="{8882E4FB-CE02-460B-8D27-67ACD8D1E325}" type="presParOf" srcId="{85F3BEF4-3A75-4CA2-97CB-D859EF23CB39}" destId="{04B465D7-4A6D-4944-9F9F-D7104AFB0D88}" srcOrd="3" destOrd="0" presId="urn:microsoft.com/office/officeart/2005/8/layout/hProcess6"/>
    <dgm:cxn modelId="{7CB6201A-2F0B-40CB-B361-ACF1BBE11AF7}" type="presParOf" srcId="{D6EB9A6F-7D63-443C-87B2-01B4158E559B}" destId="{A599CED6-02B0-4418-8D17-4462839FA05B}" srcOrd="1" destOrd="0" presId="urn:microsoft.com/office/officeart/2005/8/layout/hProcess6"/>
    <dgm:cxn modelId="{2412C341-7C62-4E8E-8D25-6933EEA3CC21}" type="presParOf" srcId="{D6EB9A6F-7D63-443C-87B2-01B4158E559B}" destId="{5A12CC44-01E9-4CBE-BAAF-3C991020B6FD}" srcOrd="2" destOrd="0" presId="urn:microsoft.com/office/officeart/2005/8/layout/hProcess6"/>
    <dgm:cxn modelId="{63688D8D-95D3-4B8E-B623-64AAD6AA322A}" type="presParOf" srcId="{5A12CC44-01E9-4CBE-BAAF-3C991020B6FD}" destId="{20EC1F74-80D7-435C-B3A5-BDD757FB495B}" srcOrd="0" destOrd="0" presId="urn:microsoft.com/office/officeart/2005/8/layout/hProcess6"/>
    <dgm:cxn modelId="{B9B27B5D-86D5-42A4-B7E4-33FBD6D942F5}" type="presParOf" srcId="{5A12CC44-01E9-4CBE-BAAF-3C991020B6FD}" destId="{7A8C7454-9E26-4EE5-A987-A2A3EAFB81FB}" srcOrd="1" destOrd="0" presId="urn:microsoft.com/office/officeart/2005/8/layout/hProcess6"/>
    <dgm:cxn modelId="{0354FC00-A510-4C30-ABD7-40C1CECF0B72}" type="presParOf" srcId="{5A12CC44-01E9-4CBE-BAAF-3C991020B6FD}" destId="{5C91AE12-8DE5-4F9B-8D80-B3332F7E740C}" srcOrd="2" destOrd="0" presId="urn:microsoft.com/office/officeart/2005/8/layout/hProcess6"/>
    <dgm:cxn modelId="{F76AA4CE-0177-4E8A-8BA2-D5BA58D2A1AF}" type="presParOf" srcId="{5A12CC44-01E9-4CBE-BAAF-3C991020B6FD}" destId="{C1AF9CAE-63EF-49A4-A05D-6BDF1C4E11BC}" srcOrd="3" destOrd="0" presId="urn:microsoft.com/office/officeart/2005/8/layout/hProcess6"/>
    <dgm:cxn modelId="{2BDE3BD5-93C0-48AF-9312-87851AE031B1}" type="presParOf" srcId="{D6EB9A6F-7D63-443C-87B2-01B4158E559B}" destId="{AFA8DEC6-B64F-4F8A-BCF1-E4DF639C261E}" srcOrd="3" destOrd="0" presId="urn:microsoft.com/office/officeart/2005/8/layout/hProcess6"/>
    <dgm:cxn modelId="{8F10DCB7-8709-4EEF-B345-36BC06E14991}" type="presParOf" srcId="{D6EB9A6F-7D63-443C-87B2-01B4158E559B}" destId="{5EC64DF1-D7A5-4F2E-9560-89EA602CB520}" srcOrd="4" destOrd="0" presId="urn:microsoft.com/office/officeart/2005/8/layout/hProcess6"/>
    <dgm:cxn modelId="{464C3E41-D936-4A9D-85A5-8CEB7B2EE230}" type="presParOf" srcId="{5EC64DF1-D7A5-4F2E-9560-89EA602CB520}" destId="{66B01826-FCEE-4F8E-B220-858FC7561357}" srcOrd="0" destOrd="0" presId="urn:microsoft.com/office/officeart/2005/8/layout/hProcess6"/>
    <dgm:cxn modelId="{9ACD39EB-A8A6-408E-A260-80C2C9887269}" type="presParOf" srcId="{5EC64DF1-D7A5-4F2E-9560-89EA602CB520}" destId="{983CC09D-EBFF-47DA-AE69-E4AEDAAF7CCE}" srcOrd="1" destOrd="0" presId="urn:microsoft.com/office/officeart/2005/8/layout/hProcess6"/>
    <dgm:cxn modelId="{C7C48EFF-03DD-4E5A-90AE-E2A6E536229E}" type="presParOf" srcId="{5EC64DF1-D7A5-4F2E-9560-89EA602CB520}" destId="{21AAB640-3F2B-4224-B41F-5953FB7A9781}" srcOrd="2" destOrd="0" presId="urn:microsoft.com/office/officeart/2005/8/layout/hProcess6"/>
    <dgm:cxn modelId="{A61FB093-A68D-4C59-A9F8-9A137692162C}" type="presParOf" srcId="{5EC64DF1-D7A5-4F2E-9560-89EA602CB520}" destId="{746A4D93-4764-4DFC-94CA-EFC01494A05E}" srcOrd="3" destOrd="0" presId="urn:microsoft.com/office/officeart/2005/8/layout/hProcess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078F53-629D-4A84-A40D-2F994D772A9B}"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n-IN"/>
        </a:p>
      </dgm:t>
    </dgm:pt>
    <dgm:pt modelId="{94373A05-EA4F-4ADC-B9C9-6901F943A537}">
      <dgm:prSet phldrT="[Text]"/>
      <dgm:spPr/>
      <dgm:t>
        <a:bodyPr/>
        <a:lstStyle/>
        <a:p>
          <a:r>
            <a:rPr lang="en-GB" b="1" dirty="0"/>
            <a:t>Such individuals having no previous transactions with company ‘X’.</a:t>
          </a:r>
          <a:endParaRPr lang="en-IN" b="1" dirty="0"/>
        </a:p>
      </dgm:t>
    </dgm:pt>
    <dgm:pt modelId="{5687F96A-C01C-42AB-BBC4-E324991F4DEA}" type="parTrans" cxnId="{E29816E1-08BB-41D0-BB21-9547BEB5D5B6}">
      <dgm:prSet/>
      <dgm:spPr/>
      <dgm:t>
        <a:bodyPr/>
        <a:lstStyle/>
        <a:p>
          <a:endParaRPr lang="en-IN"/>
        </a:p>
      </dgm:t>
    </dgm:pt>
    <dgm:pt modelId="{A6B080CF-242E-4CAA-A059-4FBD1C7174C9}" type="sibTrans" cxnId="{E29816E1-08BB-41D0-BB21-9547BEB5D5B6}">
      <dgm:prSet/>
      <dgm:spPr/>
      <dgm:t>
        <a:bodyPr/>
        <a:lstStyle/>
        <a:p>
          <a:endParaRPr lang="en-IN"/>
        </a:p>
      </dgm:t>
    </dgm:pt>
    <dgm:pt modelId="{53EEC982-8A53-4BF1-96C0-EA6F8904B4A5}">
      <dgm:prSet phldrT="[Text]" phldr="1"/>
      <dgm:spPr/>
      <dgm:t>
        <a:bodyPr/>
        <a:lstStyle/>
        <a:p>
          <a:endParaRPr lang="en-IN" dirty="0"/>
        </a:p>
      </dgm:t>
    </dgm:pt>
    <dgm:pt modelId="{99E56F49-B5B7-48AD-97B2-2855EDD48975}" type="parTrans" cxnId="{86187DEB-2281-4D94-BB44-A1A43339329B}">
      <dgm:prSet/>
      <dgm:spPr/>
      <dgm:t>
        <a:bodyPr/>
        <a:lstStyle/>
        <a:p>
          <a:endParaRPr lang="en-IN"/>
        </a:p>
      </dgm:t>
    </dgm:pt>
    <dgm:pt modelId="{B2A3E101-9DA5-4334-8E36-4AF9081D0A4E}" type="sibTrans" cxnId="{86187DEB-2281-4D94-BB44-A1A43339329B}">
      <dgm:prSet/>
      <dgm:spPr/>
      <dgm:t>
        <a:bodyPr/>
        <a:lstStyle/>
        <a:p>
          <a:endParaRPr lang="en-IN"/>
        </a:p>
      </dgm:t>
    </dgm:pt>
    <dgm:pt modelId="{7EB5DBF6-1EFA-496C-BD02-E9B840AF71CA}">
      <dgm:prSet phldrT="[Text]"/>
      <dgm:spPr/>
      <dgm:t>
        <a:bodyPr/>
        <a:lstStyle/>
        <a:p>
          <a:r>
            <a:rPr lang="en-GB" b="1" dirty="0"/>
            <a:t>Appeared to be individuals who have initially invested on crypto platform of company ‘Y’ through undisclosed means and now received returns through company ‘X’.</a:t>
          </a:r>
          <a:endParaRPr lang="en-IN" b="1" dirty="0"/>
        </a:p>
      </dgm:t>
    </dgm:pt>
    <dgm:pt modelId="{36F9A2BA-47C0-46B3-BCC2-9B8D23E367D2}" type="parTrans" cxnId="{D69C6CCD-9803-4D3D-A9E3-FD7112E90A5A}">
      <dgm:prSet/>
      <dgm:spPr/>
      <dgm:t>
        <a:bodyPr/>
        <a:lstStyle/>
        <a:p>
          <a:endParaRPr lang="en-IN"/>
        </a:p>
      </dgm:t>
    </dgm:pt>
    <dgm:pt modelId="{D76FAFC3-7B05-4502-A5D5-87D8CC64CE09}" type="sibTrans" cxnId="{D69C6CCD-9803-4D3D-A9E3-FD7112E90A5A}">
      <dgm:prSet/>
      <dgm:spPr/>
      <dgm:t>
        <a:bodyPr/>
        <a:lstStyle/>
        <a:p>
          <a:endParaRPr lang="en-IN"/>
        </a:p>
      </dgm:t>
    </dgm:pt>
    <dgm:pt modelId="{15FDC249-41D0-4912-86DC-A7D24599C07D}">
      <dgm:prSet phldrT="[Text]" phldr="1"/>
      <dgm:spPr/>
      <dgm:t>
        <a:bodyPr/>
        <a:lstStyle/>
        <a:p>
          <a:endParaRPr lang="en-IN" dirty="0"/>
        </a:p>
      </dgm:t>
    </dgm:pt>
    <dgm:pt modelId="{B70A2EBB-DC29-46AF-B819-13BE789734FB}" type="parTrans" cxnId="{B669AF02-F303-4B4D-81D8-B78E906EE834}">
      <dgm:prSet/>
      <dgm:spPr/>
      <dgm:t>
        <a:bodyPr/>
        <a:lstStyle/>
        <a:p>
          <a:endParaRPr lang="en-IN"/>
        </a:p>
      </dgm:t>
    </dgm:pt>
    <dgm:pt modelId="{2780F159-32F9-481E-820F-6186C1748ADE}" type="sibTrans" cxnId="{B669AF02-F303-4B4D-81D8-B78E906EE834}">
      <dgm:prSet/>
      <dgm:spPr/>
      <dgm:t>
        <a:bodyPr/>
        <a:lstStyle/>
        <a:p>
          <a:endParaRPr lang="en-IN"/>
        </a:p>
      </dgm:t>
    </dgm:pt>
    <dgm:pt modelId="{A63A89FB-FD58-48C5-803A-2A00F770CA9F}" type="pres">
      <dgm:prSet presAssocID="{FA078F53-629D-4A84-A40D-2F994D772A9B}" presName="linear" presStyleCnt="0">
        <dgm:presLayoutVars>
          <dgm:animLvl val="lvl"/>
          <dgm:resizeHandles val="exact"/>
        </dgm:presLayoutVars>
      </dgm:prSet>
      <dgm:spPr/>
    </dgm:pt>
    <dgm:pt modelId="{C4B15C19-0550-45FE-B9E0-8CB80A87B14D}" type="pres">
      <dgm:prSet presAssocID="{94373A05-EA4F-4ADC-B9C9-6901F943A537}" presName="parentText" presStyleLbl="node1" presStyleIdx="0" presStyleCnt="2">
        <dgm:presLayoutVars>
          <dgm:chMax val="0"/>
          <dgm:bulletEnabled val="1"/>
        </dgm:presLayoutVars>
      </dgm:prSet>
      <dgm:spPr/>
    </dgm:pt>
    <dgm:pt modelId="{D68BD74C-E559-4300-9829-34612C775EDA}" type="pres">
      <dgm:prSet presAssocID="{94373A05-EA4F-4ADC-B9C9-6901F943A537}" presName="childText" presStyleLbl="revTx" presStyleIdx="0" presStyleCnt="2">
        <dgm:presLayoutVars>
          <dgm:bulletEnabled val="1"/>
        </dgm:presLayoutVars>
      </dgm:prSet>
      <dgm:spPr/>
    </dgm:pt>
    <dgm:pt modelId="{AA254D3F-5572-4C41-90E2-AF89806371A4}" type="pres">
      <dgm:prSet presAssocID="{7EB5DBF6-1EFA-496C-BD02-E9B840AF71CA}" presName="parentText" presStyleLbl="node1" presStyleIdx="1" presStyleCnt="2">
        <dgm:presLayoutVars>
          <dgm:chMax val="0"/>
          <dgm:bulletEnabled val="1"/>
        </dgm:presLayoutVars>
      </dgm:prSet>
      <dgm:spPr/>
    </dgm:pt>
    <dgm:pt modelId="{2259EF06-B08E-48F6-A583-3FBD2324BAA7}" type="pres">
      <dgm:prSet presAssocID="{7EB5DBF6-1EFA-496C-BD02-E9B840AF71CA}" presName="childText" presStyleLbl="revTx" presStyleIdx="1" presStyleCnt="2">
        <dgm:presLayoutVars>
          <dgm:bulletEnabled val="1"/>
        </dgm:presLayoutVars>
      </dgm:prSet>
      <dgm:spPr/>
    </dgm:pt>
  </dgm:ptLst>
  <dgm:cxnLst>
    <dgm:cxn modelId="{B669AF02-F303-4B4D-81D8-B78E906EE834}" srcId="{7EB5DBF6-1EFA-496C-BD02-E9B840AF71CA}" destId="{15FDC249-41D0-4912-86DC-A7D24599C07D}" srcOrd="0" destOrd="0" parTransId="{B70A2EBB-DC29-46AF-B819-13BE789734FB}" sibTransId="{2780F159-32F9-481E-820F-6186C1748ADE}"/>
    <dgm:cxn modelId="{8DC12F72-95F1-4D77-AB94-6E8FB7A49A15}" type="presOf" srcId="{94373A05-EA4F-4ADC-B9C9-6901F943A537}" destId="{C4B15C19-0550-45FE-B9E0-8CB80A87B14D}" srcOrd="0" destOrd="0" presId="urn:microsoft.com/office/officeart/2005/8/layout/vList2"/>
    <dgm:cxn modelId="{38BCA155-0CC2-4DD2-AF11-486E0BB29EC1}" type="presOf" srcId="{53EEC982-8A53-4BF1-96C0-EA6F8904B4A5}" destId="{D68BD74C-E559-4300-9829-34612C775EDA}" srcOrd="0" destOrd="0" presId="urn:microsoft.com/office/officeart/2005/8/layout/vList2"/>
    <dgm:cxn modelId="{12F2559D-757C-4727-99AF-B3C6D6D084C3}" type="presOf" srcId="{15FDC249-41D0-4912-86DC-A7D24599C07D}" destId="{2259EF06-B08E-48F6-A583-3FBD2324BAA7}" srcOrd="0" destOrd="0" presId="urn:microsoft.com/office/officeart/2005/8/layout/vList2"/>
    <dgm:cxn modelId="{CE31D1BC-38FA-444F-AA4C-3A309DC18910}" type="presOf" srcId="{7EB5DBF6-1EFA-496C-BD02-E9B840AF71CA}" destId="{AA254D3F-5572-4C41-90E2-AF89806371A4}" srcOrd="0" destOrd="0" presId="urn:microsoft.com/office/officeart/2005/8/layout/vList2"/>
    <dgm:cxn modelId="{D69C6CCD-9803-4D3D-A9E3-FD7112E90A5A}" srcId="{FA078F53-629D-4A84-A40D-2F994D772A9B}" destId="{7EB5DBF6-1EFA-496C-BD02-E9B840AF71CA}" srcOrd="1" destOrd="0" parTransId="{36F9A2BA-47C0-46B3-BCC2-9B8D23E367D2}" sibTransId="{D76FAFC3-7B05-4502-A5D5-87D8CC64CE09}"/>
    <dgm:cxn modelId="{E29816E1-08BB-41D0-BB21-9547BEB5D5B6}" srcId="{FA078F53-629D-4A84-A40D-2F994D772A9B}" destId="{94373A05-EA4F-4ADC-B9C9-6901F943A537}" srcOrd="0" destOrd="0" parTransId="{5687F96A-C01C-42AB-BBC4-E324991F4DEA}" sibTransId="{A6B080CF-242E-4CAA-A059-4FBD1C7174C9}"/>
    <dgm:cxn modelId="{86187DEB-2281-4D94-BB44-A1A43339329B}" srcId="{94373A05-EA4F-4ADC-B9C9-6901F943A537}" destId="{53EEC982-8A53-4BF1-96C0-EA6F8904B4A5}" srcOrd="0" destOrd="0" parTransId="{99E56F49-B5B7-48AD-97B2-2855EDD48975}" sibTransId="{B2A3E101-9DA5-4334-8E36-4AF9081D0A4E}"/>
    <dgm:cxn modelId="{4A633CEC-D244-41E1-A645-BD86788B25E2}" type="presOf" srcId="{FA078F53-629D-4A84-A40D-2F994D772A9B}" destId="{A63A89FB-FD58-48C5-803A-2A00F770CA9F}" srcOrd="0" destOrd="0" presId="urn:microsoft.com/office/officeart/2005/8/layout/vList2"/>
    <dgm:cxn modelId="{51D3B6DE-4108-42B7-A60B-6A477D7C8C98}" type="presParOf" srcId="{A63A89FB-FD58-48C5-803A-2A00F770CA9F}" destId="{C4B15C19-0550-45FE-B9E0-8CB80A87B14D}" srcOrd="0" destOrd="0" presId="urn:microsoft.com/office/officeart/2005/8/layout/vList2"/>
    <dgm:cxn modelId="{E60673AD-209F-462F-A0A1-E7B9DF79BBEE}" type="presParOf" srcId="{A63A89FB-FD58-48C5-803A-2A00F770CA9F}" destId="{D68BD74C-E559-4300-9829-34612C775EDA}" srcOrd="1" destOrd="0" presId="urn:microsoft.com/office/officeart/2005/8/layout/vList2"/>
    <dgm:cxn modelId="{20DBA311-D3E2-4E24-8F80-8C352FCB377D}" type="presParOf" srcId="{A63A89FB-FD58-48C5-803A-2A00F770CA9F}" destId="{AA254D3F-5572-4C41-90E2-AF89806371A4}" srcOrd="2" destOrd="0" presId="urn:microsoft.com/office/officeart/2005/8/layout/vList2"/>
    <dgm:cxn modelId="{AAC6D5D0-658F-44B1-B392-17DACF0C011F}" type="presParOf" srcId="{A63A89FB-FD58-48C5-803A-2A00F770CA9F}" destId="{2259EF06-B08E-48F6-A583-3FBD2324BAA7}" srcOrd="3"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DFACA7-163C-4FA0-A83B-D1A985D29BE5}"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IN"/>
        </a:p>
      </dgm:t>
    </dgm:pt>
    <dgm:pt modelId="{2FAADC82-EE39-4E0D-9F31-92E38B8E95EF}">
      <dgm:prSet phldrT="[Text]" custT="1"/>
      <dgm:spPr/>
      <dgm:t>
        <a:bodyPr/>
        <a:lstStyle/>
        <a:p>
          <a:r>
            <a:rPr lang="en-US" sz="1200" b="1" u="sng" dirty="0"/>
            <a:t>Search and seizure:</a:t>
          </a:r>
        </a:p>
        <a:p>
          <a:r>
            <a:rPr lang="en-US" sz="1200" b="1" dirty="0"/>
            <a:t>Investigation actions were conducted in the </a:t>
          </a:r>
          <a:r>
            <a:rPr lang="en-US" sz="1200" b="1" u="sng" dirty="0"/>
            <a:t>‘X’ group companies, by identifying certain crypto traders/investors</a:t>
          </a:r>
          <a:r>
            <a:rPr lang="en-US" sz="1200" b="1" dirty="0"/>
            <a:t> along with crypto exchange, to unearth various modus operandi of tax evasion in the domain of VDAs. During the action, various incriminating documents and digital data were seized.</a:t>
          </a:r>
          <a:endParaRPr lang="en-IN" sz="1200" b="1" dirty="0"/>
        </a:p>
      </dgm:t>
    </dgm:pt>
    <dgm:pt modelId="{A55783F6-E146-44EC-9E59-F2C2DAEBDC22}" type="parTrans" cxnId="{C5B033FA-DDF5-429E-BFF0-313AF048B32D}">
      <dgm:prSet/>
      <dgm:spPr/>
      <dgm:t>
        <a:bodyPr/>
        <a:lstStyle/>
        <a:p>
          <a:endParaRPr lang="en-IN"/>
        </a:p>
      </dgm:t>
    </dgm:pt>
    <dgm:pt modelId="{133B584A-C265-4F81-9917-C46FDA5B4C4F}" type="sibTrans" cxnId="{C5B033FA-DDF5-429E-BFF0-313AF048B32D}">
      <dgm:prSet/>
      <dgm:spPr/>
      <dgm:t>
        <a:bodyPr/>
        <a:lstStyle/>
        <a:p>
          <a:endParaRPr lang="en-IN"/>
        </a:p>
      </dgm:t>
    </dgm:pt>
    <dgm:pt modelId="{BCECAB46-9B40-4C6E-BFA3-D03158BFD909}">
      <dgm:prSet phldrT="[Text]"/>
      <dgm:spPr/>
      <dgm:t>
        <a:bodyPr/>
        <a:lstStyle/>
        <a:p>
          <a:r>
            <a:rPr lang="en-US" b="1" u="sng" dirty="0"/>
            <a:t>Pooling of Funds</a:t>
          </a:r>
        </a:p>
        <a:p>
          <a:r>
            <a:rPr lang="en-US" b="1" dirty="0"/>
            <a:t>It is revealed that certain entities doing activities in the name of gaming/social networking/software services have pooled money from public, diverted the funds and transferred the same to Company ‘X’ Bank Accounts for the purpose of purchase of Crypto Currencies on the Platform.</a:t>
          </a:r>
          <a:endParaRPr lang="en-IN" b="1" dirty="0"/>
        </a:p>
      </dgm:t>
    </dgm:pt>
    <dgm:pt modelId="{C1C671E2-1852-4782-8D44-661B4960758D}" type="parTrans" cxnId="{A0E96362-17C2-4305-BB01-7C9CDF92727A}">
      <dgm:prSet/>
      <dgm:spPr/>
      <dgm:t>
        <a:bodyPr/>
        <a:lstStyle/>
        <a:p>
          <a:endParaRPr lang="en-IN"/>
        </a:p>
      </dgm:t>
    </dgm:pt>
    <dgm:pt modelId="{04450BD8-6175-4AA0-9116-6921EE041015}" type="sibTrans" cxnId="{A0E96362-17C2-4305-BB01-7C9CDF92727A}">
      <dgm:prSet/>
      <dgm:spPr/>
      <dgm:t>
        <a:bodyPr/>
        <a:lstStyle/>
        <a:p>
          <a:endParaRPr lang="en-IN"/>
        </a:p>
      </dgm:t>
    </dgm:pt>
    <dgm:pt modelId="{550E845F-A5F0-4372-971A-630774F3368E}" type="pres">
      <dgm:prSet presAssocID="{FBDFACA7-163C-4FA0-A83B-D1A985D29BE5}" presName="root" presStyleCnt="0">
        <dgm:presLayoutVars>
          <dgm:dir/>
          <dgm:resizeHandles val="exact"/>
        </dgm:presLayoutVars>
      </dgm:prSet>
      <dgm:spPr/>
    </dgm:pt>
    <dgm:pt modelId="{A5F31084-59CA-4E78-A7F6-3B833444AF0C}" type="pres">
      <dgm:prSet presAssocID="{2FAADC82-EE39-4E0D-9F31-92E38B8E95EF}" presName="compNode" presStyleCnt="0"/>
      <dgm:spPr/>
    </dgm:pt>
    <dgm:pt modelId="{DD2F7712-BE04-4A41-88AF-5C1906A9BCDC}" type="pres">
      <dgm:prSet presAssocID="{2FAADC82-EE39-4E0D-9F31-92E38B8E95EF}" presName="iconRect" presStyleLbl="node1" presStyleIdx="0" presStyleCnt="2" custLinFactNeighborX="-5928" custLinFactNeighborY="11931"/>
      <dgm:spPr>
        <a:blipFill>
          <a:blip xmlns:r="http://schemas.openxmlformats.org/officeDocument/2006/relationships" r:embed="rId1"/>
          <a:srcRect/>
          <a:stretch>
            <a:fillRect l="-25000" r="-25000"/>
          </a:stretch>
        </a:blipFill>
        <a:ln>
          <a:noFill/>
        </a:ln>
      </dgm:spPr>
      <dgm:extLst>
        <a:ext uri="{E40237B7-FDA0-4F09-8148-C483321AD2D9}">
          <dgm14:cNvPr xmlns:dgm14="http://schemas.microsoft.com/office/drawing/2010/diagram" id="0" name="" descr="Close up of pushpins on roadmap route"/>
        </a:ext>
      </dgm:extLst>
    </dgm:pt>
    <dgm:pt modelId="{6A0EF379-F3F3-44DB-B169-71E879C0495C}" type="pres">
      <dgm:prSet presAssocID="{2FAADC82-EE39-4E0D-9F31-92E38B8E95EF}" presName="spaceRect" presStyleCnt="0"/>
      <dgm:spPr/>
    </dgm:pt>
    <dgm:pt modelId="{6934F301-2FB4-44EA-8DD0-569EC94C1155}" type="pres">
      <dgm:prSet presAssocID="{2FAADC82-EE39-4E0D-9F31-92E38B8E95EF}" presName="textRect" presStyleLbl="revTx" presStyleIdx="0" presStyleCnt="2" custScaleX="157837" custScaleY="140032">
        <dgm:presLayoutVars>
          <dgm:chMax val="1"/>
          <dgm:chPref val="1"/>
        </dgm:presLayoutVars>
      </dgm:prSet>
      <dgm:spPr/>
    </dgm:pt>
    <dgm:pt modelId="{67C3D24F-76E2-4294-BC80-6B17B44F3D7B}" type="pres">
      <dgm:prSet presAssocID="{133B584A-C265-4F81-9917-C46FDA5B4C4F}" presName="sibTrans" presStyleCnt="0"/>
      <dgm:spPr/>
    </dgm:pt>
    <dgm:pt modelId="{E18232A3-8BE3-4625-B240-108190FBBC51}" type="pres">
      <dgm:prSet presAssocID="{BCECAB46-9B40-4C6E-BFA3-D03158BFD909}" presName="compNode" presStyleCnt="0"/>
      <dgm:spPr/>
    </dgm:pt>
    <dgm:pt modelId="{39CFF4A3-A121-4916-AF2F-46C465801A79}" type="pres">
      <dgm:prSet presAssocID="{BCECAB46-9B40-4C6E-BFA3-D03158BFD909}" presName="iconRect" presStyleLbl="node1" presStyleIdx="1" presStyleCnt="2" custLinFactNeighborX="950" custLinFactNeighborY="4281"/>
      <dgm:spPr>
        <a:blipFill>
          <a:blip xmlns:r="http://schemas.openxmlformats.org/officeDocument/2006/relationships" r:embed="rId2"/>
          <a:srcRect/>
          <a:stretch>
            <a:fillRect l="-25000" r="-25000"/>
          </a:stretch>
        </a:blipFill>
        <a:ln>
          <a:noFill/>
        </a:ln>
      </dgm:spPr>
      <dgm:extLst>
        <a:ext uri="{E40237B7-FDA0-4F09-8148-C483321AD2D9}">
          <dgm14:cNvPr xmlns:dgm14="http://schemas.microsoft.com/office/drawing/2010/diagram" id="0" name="" descr="Collection of different record albums"/>
        </a:ext>
      </dgm:extLst>
    </dgm:pt>
    <dgm:pt modelId="{E97CFE6E-67E8-40EA-B5DE-4AD7D9BEAEA3}" type="pres">
      <dgm:prSet presAssocID="{BCECAB46-9B40-4C6E-BFA3-D03158BFD909}" presName="spaceRect" presStyleCnt="0"/>
      <dgm:spPr/>
    </dgm:pt>
    <dgm:pt modelId="{78759A41-11FF-444C-9758-0A47946308FE}" type="pres">
      <dgm:prSet presAssocID="{BCECAB46-9B40-4C6E-BFA3-D03158BFD909}" presName="textRect" presStyleLbl="revTx" presStyleIdx="1" presStyleCnt="2" custScaleX="145081" custScaleY="132842" custLinFactNeighborX="427" custLinFactNeighborY="-10521">
        <dgm:presLayoutVars>
          <dgm:chMax val="1"/>
          <dgm:chPref val="1"/>
        </dgm:presLayoutVars>
      </dgm:prSet>
      <dgm:spPr/>
    </dgm:pt>
  </dgm:ptLst>
  <dgm:cxnLst>
    <dgm:cxn modelId="{DAD14E1D-BDB5-4056-80BB-D0151DFC4335}" type="presOf" srcId="{FBDFACA7-163C-4FA0-A83B-D1A985D29BE5}" destId="{550E845F-A5F0-4372-971A-630774F3368E}" srcOrd="0" destOrd="0" presId="urn:microsoft.com/office/officeart/2018/2/layout/IconLabelList"/>
    <dgm:cxn modelId="{E4CC3327-8BC0-4D28-A08F-6F6308DD9F4C}" type="presOf" srcId="{BCECAB46-9B40-4C6E-BFA3-D03158BFD909}" destId="{78759A41-11FF-444C-9758-0A47946308FE}" srcOrd="0" destOrd="0" presId="urn:microsoft.com/office/officeart/2018/2/layout/IconLabelList"/>
    <dgm:cxn modelId="{A0E96362-17C2-4305-BB01-7C9CDF92727A}" srcId="{FBDFACA7-163C-4FA0-A83B-D1A985D29BE5}" destId="{BCECAB46-9B40-4C6E-BFA3-D03158BFD909}" srcOrd="1" destOrd="0" parTransId="{C1C671E2-1852-4782-8D44-661B4960758D}" sibTransId="{04450BD8-6175-4AA0-9116-6921EE041015}"/>
    <dgm:cxn modelId="{7DE1BECC-8FD9-4873-83BD-B78725A58064}" type="presOf" srcId="{2FAADC82-EE39-4E0D-9F31-92E38B8E95EF}" destId="{6934F301-2FB4-44EA-8DD0-569EC94C1155}" srcOrd="0" destOrd="0" presId="urn:microsoft.com/office/officeart/2018/2/layout/IconLabelList"/>
    <dgm:cxn modelId="{C5B033FA-DDF5-429E-BFF0-313AF048B32D}" srcId="{FBDFACA7-163C-4FA0-A83B-D1A985D29BE5}" destId="{2FAADC82-EE39-4E0D-9F31-92E38B8E95EF}" srcOrd="0" destOrd="0" parTransId="{A55783F6-E146-44EC-9E59-F2C2DAEBDC22}" sibTransId="{133B584A-C265-4F81-9917-C46FDA5B4C4F}"/>
    <dgm:cxn modelId="{F8A18A20-83F3-4F9E-B094-840DD2C5135D}" type="presParOf" srcId="{550E845F-A5F0-4372-971A-630774F3368E}" destId="{A5F31084-59CA-4E78-A7F6-3B833444AF0C}" srcOrd="0" destOrd="0" presId="urn:microsoft.com/office/officeart/2018/2/layout/IconLabelList"/>
    <dgm:cxn modelId="{80B9D325-5010-42EC-9697-9C20904F152F}" type="presParOf" srcId="{A5F31084-59CA-4E78-A7F6-3B833444AF0C}" destId="{DD2F7712-BE04-4A41-88AF-5C1906A9BCDC}" srcOrd="0" destOrd="0" presId="urn:microsoft.com/office/officeart/2018/2/layout/IconLabelList"/>
    <dgm:cxn modelId="{906C0EA8-7DB7-4780-BCC0-65D30CCDBFFF}" type="presParOf" srcId="{A5F31084-59CA-4E78-A7F6-3B833444AF0C}" destId="{6A0EF379-F3F3-44DB-B169-71E879C0495C}" srcOrd="1" destOrd="0" presId="urn:microsoft.com/office/officeart/2018/2/layout/IconLabelList"/>
    <dgm:cxn modelId="{4383D674-6B62-4138-92C5-365F102D4CB3}" type="presParOf" srcId="{A5F31084-59CA-4E78-A7F6-3B833444AF0C}" destId="{6934F301-2FB4-44EA-8DD0-569EC94C1155}" srcOrd="2" destOrd="0" presId="urn:microsoft.com/office/officeart/2018/2/layout/IconLabelList"/>
    <dgm:cxn modelId="{C3DCE793-826D-42E9-A618-7B904045D405}" type="presParOf" srcId="{550E845F-A5F0-4372-971A-630774F3368E}" destId="{67C3D24F-76E2-4294-BC80-6B17B44F3D7B}" srcOrd="1" destOrd="0" presId="urn:microsoft.com/office/officeart/2018/2/layout/IconLabelList"/>
    <dgm:cxn modelId="{2F437218-A18E-40FB-B9F8-CA448FF4FE1D}" type="presParOf" srcId="{550E845F-A5F0-4372-971A-630774F3368E}" destId="{E18232A3-8BE3-4625-B240-108190FBBC51}" srcOrd="2" destOrd="0" presId="urn:microsoft.com/office/officeart/2018/2/layout/IconLabelList"/>
    <dgm:cxn modelId="{2BC79F27-6C40-4B43-A255-DCF6BC8BA67B}" type="presParOf" srcId="{E18232A3-8BE3-4625-B240-108190FBBC51}" destId="{39CFF4A3-A121-4916-AF2F-46C465801A79}" srcOrd="0" destOrd="0" presId="urn:microsoft.com/office/officeart/2018/2/layout/IconLabelList"/>
    <dgm:cxn modelId="{E807640E-84DB-459C-8C64-95AE00C95FF3}" type="presParOf" srcId="{E18232A3-8BE3-4625-B240-108190FBBC51}" destId="{E97CFE6E-67E8-40EA-B5DE-4AD7D9BEAEA3}" srcOrd="1" destOrd="0" presId="urn:microsoft.com/office/officeart/2018/2/layout/IconLabelList"/>
    <dgm:cxn modelId="{34222ACA-69DC-4E34-8318-050AC17934B8}" type="presParOf" srcId="{E18232A3-8BE3-4625-B240-108190FBBC51}" destId="{78759A41-11FF-444C-9758-0A47946308F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B8F25C-7584-4D45-A707-D1FBA0198EF5}" type="doc">
      <dgm:prSet loTypeId="urn:microsoft.com/office/officeart/2005/8/layout/pList2" loCatId="picture" qsTypeId="urn:microsoft.com/office/officeart/2005/8/quickstyle/3d3" qsCatId="3D" csTypeId="urn:microsoft.com/office/officeart/2005/8/colors/accent1_1" csCatId="accent1" phldr="1"/>
      <dgm:spPr/>
    </dgm:pt>
    <dgm:pt modelId="{778FF3EC-7B0A-49FB-8113-E6039898BF07}">
      <dgm:prSet phldrT="[Text]"/>
      <dgm:spPr/>
      <dgm:t>
        <a:bodyPr/>
        <a:lstStyle/>
        <a:p>
          <a:r>
            <a:rPr lang="en-GB" b="1" dirty="0"/>
            <a:t>Identification</a:t>
          </a:r>
          <a:r>
            <a:rPr lang="en-GB" b="1" baseline="0" dirty="0"/>
            <a:t> and seizure of digital evidences</a:t>
          </a:r>
          <a:r>
            <a:rPr lang="en-GB" baseline="0" dirty="0"/>
            <a:t> – digital devices, digital ledger accounts, user lists. </a:t>
          </a:r>
          <a:endParaRPr lang="en-IN" dirty="0"/>
        </a:p>
      </dgm:t>
    </dgm:pt>
    <dgm:pt modelId="{DDB5B389-9D30-414E-A7A9-591DC3B891AC}" type="parTrans" cxnId="{AC241E63-47EC-448F-A707-72E7779FABB3}">
      <dgm:prSet/>
      <dgm:spPr/>
      <dgm:t>
        <a:bodyPr/>
        <a:lstStyle/>
        <a:p>
          <a:endParaRPr lang="en-IN"/>
        </a:p>
      </dgm:t>
    </dgm:pt>
    <dgm:pt modelId="{1B55E651-7BBE-4D1E-8B5D-9FB82B22F909}" type="sibTrans" cxnId="{AC241E63-47EC-448F-A707-72E7779FABB3}">
      <dgm:prSet/>
      <dgm:spPr/>
      <dgm:t>
        <a:bodyPr/>
        <a:lstStyle/>
        <a:p>
          <a:endParaRPr lang="en-IN"/>
        </a:p>
      </dgm:t>
    </dgm:pt>
    <dgm:pt modelId="{9C6E7F9A-9AEB-4CAD-B48D-49D498E76912}">
      <dgm:prSet phldrT="[Text]"/>
      <dgm:spPr/>
      <dgm:t>
        <a:bodyPr/>
        <a:lstStyle/>
        <a:p>
          <a:r>
            <a:rPr lang="en-US" b="1" dirty="0"/>
            <a:t>Statements recorded </a:t>
          </a:r>
          <a:r>
            <a:rPr lang="en-US" dirty="0"/>
            <a:t>for employees who acted as directors and shareholders of conduit companies which pooled the funds.</a:t>
          </a:r>
          <a:endParaRPr lang="en-IN" dirty="0"/>
        </a:p>
      </dgm:t>
    </dgm:pt>
    <dgm:pt modelId="{F64C7B06-DC59-4AA8-9D60-A3193C08FF4B}" type="parTrans" cxnId="{B9D60E31-D2B3-4624-BB25-EBAAC3693ACF}">
      <dgm:prSet/>
      <dgm:spPr/>
      <dgm:t>
        <a:bodyPr/>
        <a:lstStyle/>
        <a:p>
          <a:endParaRPr lang="en-IN"/>
        </a:p>
      </dgm:t>
    </dgm:pt>
    <dgm:pt modelId="{CADF9EB4-2581-472F-9754-8C5C4707C595}" type="sibTrans" cxnId="{B9D60E31-D2B3-4624-BB25-EBAAC3693ACF}">
      <dgm:prSet/>
      <dgm:spPr/>
      <dgm:t>
        <a:bodyPr/>
        <a:lstStyle/>
        <a:p>
          <a:endParaRPr lang="en-IN"/>
        </a:p>
      </dgm:t>
    </dgm:pt>
    <dgm:pt modelId="{6A621CC7-E93E-4685-AC35-DA81146CEA95}">
      <dgm:prSet phldrT="[Text]"/>
      <dgm:spPr/>
      <dgm:t>
        <a:bodyPr/>
        <a:lstStyle/>
        <a:p>
          <a:r>
            <a:rPr lang="en-US" b="1" dirty="0"/>
            <a:t>Ledgers of the exchange </a:t>
          </a:r>
          <a:r>
            <a:rPr lang="en-US" b="0" dirty="0"/>
            <a:t>were seized and</a:t>
          </a:r>
          <a:r>
            <a:rPr lang="en-US" dirty="0"/>
            <a:t> verified.</a:t>
          </a:r>
          <a:endParaRPr lang="en-IN" dirty="0"/>
        </a:p>
      </dgm:t>
    </dgm:pt>
    <dgm:pt modelId="{56E6DD6D-386E-49D6-874B-80A804D0E1DC}" type="parTrans" cxnId="{E90DF263-8EB0-4FA0-B41C-32F9619C7A8D}">
      <dgm:prSet/>
      <dgm:spPr/>
      <dgm:t>
        <a:bodyPr/>
        <a:lstStyle/>
        <a:p>
          <a:endParaRPr lang="en-IN"/>
        </a:p>
      </dgm:t>
    </dgm:pt>
    <dgm:pt modelId="{5D80A3CA-93C3-4344-BA20-07DFCE03916A}" type="sibTrans" cxnId="{E90DF263-8EB0-4FA0-B41C-32F9619C7A8D}">
      <dgm:prSet/>
      <dgm:spPr/>
      <dgm:t>
        <a:bodyPr/>
        <a:lstStyle/>
        <a:p>
          <a:endParaRPr lang="en-IN"/>
        </a:p>
      </dgm:t>
    </dgm:pt>
    <dgm:pt modelId="{28526C7F-E368-4240-BAC5-0DA965621F08}">
      <dgm:prSet phldrT="[Text]"/>
      <dgm:spPr/>
      <dgm:t>
        <a:bodyPr/>
        <a:lstStyle/>
        <a:p>
          <a:r>
            <a:rPr lang="en-GB" b="1" dirty="0"/>
            <a:t>Entities which received the funds were confronted </a:t>
          </a:r>
          <a:r>
            <a:rPr lang="en-GB" dirty="0"/>
            <a:t>regarding rationale of funds received from company ‘X’</a:t>
          </a:r>
          <a:endParaRPr lang="en-IN" dirty="0"/>
        </a:p>
      </dgm:t>
    </dgm:pt>
    <dgm:pt modelId="{3E2EDBA6-34F9-436B-BA6F-37BF9041731E}" type="parTrans" cxnId="{E7C19724-0B75-49C7-8311-C23D45096924}">
      <dgm:prSet/>
      <dgm:spPr/>
      <dgm:t>
        <a:bodyPr/>
        <a:lstStyle/>
        <a:p>
          <a:endParaRPr lang="en-IN"/>
        </a:p>
      </dgm:t>
    </dgm:pt>
    <dgm:pt modelId="{F4EC2715-D37C-4E43-BDC2-3F5D14EBA4E2}" type="sibTrans" cxnId="{E7C19724-0B75-49C7-8311-C23D45096924}">
      <dgm:prSet/>
      <dgm:spPr/>
      <dgm:t>
        <a:bodyPr/>
        <a:lstStyle/>
        <a:p>
          <a:endParaRPr lang="en-IN"/>
        </a:p>
      </dgm:t>
    </dgm:pt>
    <dgm:pt modelId="{B20B48F6-93F5-4E60-ABB5-7E5F82FE717B}" type="pres">
      <dgm:prSet presAssocID="{C0B8F25C-7584-4D45-A707-D1FBA0198EF5}" presName="Name0" presStyleCnt="0">
        <dgm:presLayoutVars>
          <dgm:dir/>
          <dgm:resizeHandles val="exact"/>
        </dgm:presLayoutVars>
      </dgm:prSet>
      <dgm:spPr/>
    </dgm:pt>
    <dgm:pt modelId="{EA440CA9-AB65-4732-BBF0-77C638372F02}" type="pres">
      <dgm:prSet presAssocID="{C0B8F25C-7584-4D45-A707-D1FBA0198EF5}" presName="bkgdShp" presStyleLbl="alignAccFollowNode1" presStyleIdx="0" presStyleCnt="1"/>
      <dgm:spPr/>
    </dgm:pt>
    <dgm:pt modelId="{AF3EF213-AA12-4253-B816-EA7B80FCFF67}" type="pres">
      <dgm:prSet presAssocID="{C0B8F25C-7584-4D45-A707-D1FBA0198EF5}" presName="linComp" presStyleCnt="0"/>
      <dgm:spPr/>
    </dgm:pt>
    <dgm:pt modelId="{B5D02D59-95F3-4551-A4C5-61CF69DB5000}" type="pres">
      <dgm:prSet presAssocID="{778FF3EC-7B0A-49FB-8113-E6039898BF07}" presName="compNode" presStyleCnt="0"/>
      <dgm:spPr/>
    </dgm:pt>
    <dgm:pt modelId="{A6903FAB-3632-435B-A515-C6DD40838885}" type="pres">
      <dgm:prSet presAssocID="{778FF3EC-7B0A-49FB-8113-E6039898BF07}" presName="node" presStyleLbl="node1" presStyleIdx="0" presStyleCnt="4">
        <dgm:presLayoutVars>
          <dgm:bulletEnabled val="1"/>
        </dgm:presLayoutVars>
      </dgm:prSet>
      <dgm:spPr/>
    </dgm:pt>
    <dgm:pt modelId="{6EB85F46-0214-48CD-87D9-78E06C96FCD2}" type="pres">
      <dgm:prSet presAssocID="{778FF3EC-7B0A-49FB-8113-E6039898BF07}" presName="invisiNode" presStyleLbl="node1" presStyleIdx="0" presStyleCnt="4"/>
      <dgm:spPr/>
    </dgm:pt>
    <dgm:pt modelId="{D8970B59-1732-4CEB-9A5B-C400D5D28BDF}" type="pres">
      <dgm:prSet presAssocID="{778FF3EC-7B0A-49FB-8113-E6039898BF07}"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extLst>
        <a:ext uri="{E40237B7-FDA0-4F09-8148-C483321AD2D9}">
          <dgm14:cNvPr xmlns:dgm14="http://schemas.microsoft.com/office/drawing/2010/diagram" id="0" name="" descr="Transparent padlock"/>
        </a:ext>
      </dgm:extLst>
    </dgm:pt>
    <dgm:pt modelId="{1C345838-B7B9-47C9-B8B3-6663EB18D8B2}" type="pres">
      <dgm:prSet presAssocID="{1B55E651-7BBE-4D1E-8B5D-9FB82B22F909}" presName="sibTrans" presStyleLbl="sibTrans2D1" presStyleIdx="0" presStyleCnt="0"/>
      <dgm:spPr/>
    </dgm:pt>
    <dgm:pt modelId="{8042BF63-43FD-4D08-A025-77F493FDBE4D}" type="pres">
      <dgm:prSet presAssocID="{9C6E7F9A-9AEB-4CAD-B48D-49D498E76912}" presName="compNode" presStyleCnt="0"/>
      <dgm:spPr/>
    </dgm:pt>
    <dgm:pt modelId="{4BA8D1F2-D388-4999-BC8C-FB501A53D466}" type="pres">
      <dgm:prSet presAssocID="{9C6E7F9A-9AEB-4CAD-B48D-49D498E76912}" presName="node" presStyleLbl="node1" presStyleIdx="1" presStyleCnt="4">
        <dgm:presLayoutVars>
          <dgm:bulletEnabled val="1"/>
        </dgm:presLayoutVars>
      </dgm:prSet>
      <dgm:spPr/>
    </dgm:pt>
    <dgm:pt modelId="{BC861F63-0DAF-4514-A04D-6D3ABDCCFED2}" type="pres">
      <dgm:prSet presAssocID="{9C6E7F9A-9AEB-4CAD-B48D-49D498E76912}" presName="invisiNode" presStyleLbl="node1" presStyleIdx="1" presStyleCnt="4"/>
      <dgm:spPr/>
    </dgm:pt>
    <dgm:pt modelId="{E0E652C3-F77B-4ACC-940B-B129E2BEBEBC}" type="pres">
      <dgm:prSet presAssocID="{9C6E7F9A-9AEB-4CAD-B48D-49D498E76912}" presName="imagNode" presStyleLbl="fgImgPlace1" presStyleIdx="1" presStyleCnt="4"/>
      <dgm:spPr>
        <a:blipFill>
          <a:blip xmlns:r="http://schemas.openxmlformats.org/officeDocument/2006/relationships" r:embed="rId2"/>
          <a:srcRect/>
          <a:stretch>
            <a:fillRect l="-5000" r="-5000"/>
          </a:stretch>
        </a:blipFill>
      </dgm:spPr>
      <dgm:extLst>
        <a:ext uri="{E40237B7-FDA0-4F09-8148-C483321AD2D9}">
          <dgm14:cNvPr xmlns:dgm14="http://schemas.microsoft.com/office/drawing/2010/diagram" id="0" name="" descr="People standing around man working on laptop"/>
        </a:ext>
      </dgm:extLst>
    </dgm:pt>
    <dgm:pt modelId="{C939876F-832F-44A2-AE0A-6617A168FCB1}" type="pres">
      <dgm:prSet presAssocID="{CADF9EB4-2581-472F-9754-8C5C4707C595}" presName="sibTrans" presStyleLbl="sibTrans2D1" presStyleIdx="0" presStyleCnt="0"/>
      <dgm:spPr/>
    </dgm:pt>
    <dgm:pt modelId="{0C1CE519-E6CA-4D17-A1C4-FE33089647DE}" type="pres">
      <dgm:prSet presAssocID="{6A621CC7-E93E-4685-AC35-DA81146CEA95}" presName="compNode" presStyleCnt="0"/>
      <dgm:spPr/>
    </dgm:pt>
    <dgm:pt modelId="{C6E6AF71-871E-4ABD-A784-7D4F13A3F455}" type="pres">
      <dgm:prSet presAssocID="{6A621CC7-E93E-4685-AC35-DA81146CEA95}" presName="node" presStyleLbl="node1" presStyleIdx="2" presStyleCnt="4">
        <dgm:presLayoutVars>
          <dgm:bulletEnabled val="1"/>
        </dgm:presLayoutVars>
      </dgm:prSet>
      <dgm:spPr/>
    </dgm:pt>
    <dgm:pt modelId="{5A1E10FC-22FB-447C-9988-6705141B53E7}" type="pres">
      <dgm:prSet presAssocID="{6A621CC7-E93E-4685-AC35-DA81146CEA95}" presName="invisiNode" presStyleLbl="node1" presStyleIdx="2" presStyleCnt="4"/>
      <dgm:spPr/>
    </dgm:pt>
    <dgm:pt modelId="{955C3AF6-C70A-49EF-894C-47E960EB35A9}" type="pres">
      <dgm:prSet presAssocID="{6A621CC7-E93E-4685-AC35-DA81146CEA95}" presName="imagNode" presStyleLbl="fgImgPlace1" presStyleIdx="2" presStyleCnt="4"/>
      <dgm:spPr>
        <a:blipFill>
          <a:blip xmlns:r="http://schemas.openxmlformats.org/officeDocument/2006/relationships" r:embed="rId3"/>
          <a:srcRect/>
          <a:stretch>
            <a:fillRect l="-18000" r="-18000"/>
          </a:stretch>
        </a:blipFill>
      </dgm:spPr>
      <dgm:extLst>
        <a:ext uri="{E40237B7-FDA0-4F09-8148-C483321AD2D9}">
          <dgm14:cNvPr xmlns:dgm14="http://schemas.microsoft.com/office/drawing/2010/diagram" id="0" name="" descr="Graphs and charts"/>
        </a:ext>
      </dgm:extLst>
    </dgm:pt>
    <dgm:pt modelId="{C8B9B89B-B4A5-417D-848F-2900D78F6D05}" type="pres">
      <dgm:prSet presAssocID="{5D80A3CA-93C3-4344-BA20-07DFCE03916A}" presName="sibTrans" presStyleLbl="sibTrans2D1" presStyleIdx="0" presStyleCnt="0"/>
      <dgm:spPr/>
    </dgm:pt>
    <dgm:pt modelId="{51229E94-113D-4786-8C85-04BE817A06A8}" type="pres">
      <dgm:prSet presAssocID="{28526C7F-E368-4240-BAC5-0DA965621F08}" presName="compNode" presStyleCnt="0"/>
      <dgm:spPr/>
    </dgm:pt>
    <dgm:pt modelId="{92CC4BF5-209B-492F-B890-CFF469BDFDA2}" type="pres">
      <dgm:prSet presAssocID="{28526C7F-E368-4240-BAC5-0DA965621F08}" presName="node" presStyleLbl="node1" presStyleIdx="3" presStyleCnt="4">
        <dgm:presLayoutVars>
          <dgm:bulletEnabled val="1"/>
        </dgm:presLayoutVars>
      </dgm:prSet>
      <dgm:spPr/>
    </dgm:pt>
    <dgm:pt modelId="{919965A5-A491-404A-8FCB-A5A28A8238BA}" type="pres">
      <dgm:prSet presAssocID="{28526C7F-E368-4240-BAC5-0DA965621F08}" presName="invisiNode" presStyleLbl="node1" presStyleIdx="3" presStyleCnt="4"/>
      <dgm:spPr/>
    </dgm:pt>
    <dgm:pt modelId="{DEE04BF0-D6FB-43D2-8D83-DF5313A195B2}" type="pres">
      <dgm:prSet presAssocID="{28526C7F-E368-4240-BAC5-0DA965621F08}" presName="imagNode" presStyleLbl="fgImgPlace1" presStyleIdx="3" presStyleCnt="4"/>
      <dgm:spPr>
        <a:blipFill>
          <a:blip xmlns:r="http://schemas.openxmlformats.org/officeDocument/2006/relationships" r:embed="rId4"/>
          <a:srcRect/>
          <a:stretch>
            <a:fillRect l="-16000" r="-16000"/>
          </a:stretch>
        </a:blipFill>
      </dgm:spPr>
      <dgm:extLst>
        <a:ext uri="{E40237B7-FDA0-4F09-8148-C483321AD2D9}">
          <dgm14:cNvPr xmlns:dgm14="http://schemas.microsoft.com/office/drawing/2010/diagram" id="0" name="" descr="People in an office"/>
        </a:ext>
      </dgm:extLst>
    </dgm:pt>
  </dgm:ptLst>
  <dgm:cxnLst>
    <dgm:cxn modelId="{A63C7521-A164-4A22-B07E-1C5BFB86512E}" type="presOf" srcId="{9C6E7F9A-9AEB-4CAD-B48D-49D498E76912}" destId="{4BA8D1F2-D388-4999-BC8C-FB501A53D466}" srcOrd="0" destOrd="0" presId="urn:microsoft.com/office/officeart/2005/8/layout/pList2"/>
    <dgm:cxn modelId="{E7C19724-0B75-49C7-8311-C23D45096924}" srcId="{C0B8F25C-7584-4D45-A707-D1FBA0198EF5}" destId="{28526C7F-E368-4240-BAC5-0DA965621F08}" srcOrd="3" destOrd="0" parTransId="{3E2EDBA6-34F9-436B-BA6F-37BF9041731E}" sibTransId="{F4EC2715-D37C-4E43-BDC2-3F5D14EBA4E2}"/>
    <dgm:cxn modelId="{D1D83429-2263-467F-9E3C-82A5B5BB90E5}" type="presOf" srcId="{5D80A3CA-93C3-4344-BA20-07DFCE03916A}" destId="{C8B9B89B-B4A5-417D-848F-2900D78F6D05}" srcOrd="0" destOrd="0" presId="urn:microsoft.com/office/officeart/2005/8/layout/pList2"/>
    <dgm:cxn modelId="{B9D60E31-D2B3-4624-BB25-EBAAC3693ACF}" srcId="{C0B8F25C-7584-4D45-A707-D1FBA0198EF5}" destId="{9C6E7F9A-9AEB-4CAD-B48D-49D498E76912}" srcOrd="1" destOrd="0" parTransId="{F64C7B06-DC59-4AA8-9D60-A3193C08FF4B}" sibTransId="{CADF9EB4-2581-472F-9754-8C5C4707C595}"/>
    <dgm:cxn modelId="{AC241E63-47EC-448F-A707-72E7779FABB3}" srcId="{C0B8F25C-7584-4D45-A707-D1FBA0198EF5}" destId="{778FF3EC-7B0A-49FB-8113-E6039898BF07}" srcOrd="0" destOrd="0" parTransId="{DDB5B389-9D30-414E-A7A9-591DC3B891AC}" sibTransId="{1B55E651-7BBE-4D1E-8B5D-9FB82B22F909}"/>
    <dgm:cxn modelId="{E90DF263-8EB0-4FA0-B41C-32F9619C7A8D}" srcId="{C0B8F25C-7584-4D45-A707-D1FBA0198EF5}" destId="{6A621CC7-E93E-4685-AC35-DA81146CEA95}" srcOrd="2" destOrd="0" parTransId="{56E6DD6D-386E-49D6-874B-80A804D0E1DC}" sibTransId="{5D80A3CA-93C3-4344-BA20-07DFCE03916A}"/>
    <dgm:cxn modelId="{41F86B4A-F1AA-4F5F-80E8-EF0A59795997}" type="presOf" srcId="{1B55E651-7BBE-4D1E-8B5D-9FB82B22F909}" destId="{1C345838-B7B9-47C9-B8B3-6663EB18D8B2}" srcOrd="0" destOrd="0" presId="urn:microsoft.com/office/officeart/2005/8/layout/pList2"/>
    <dgm:cxn modelId="{9C6DEC92-72D4-4ABA-B679-BBDA311F5C17}" type="presOf" srcId="{28526C7F-E368-4240-BAC5-0DA965621F08}" destId="{92CC4BF5-209B-492F-B890-CFF469BDFDA2}" srcOrd="0" destOrd="0" presId="urn:microsoft.com/office/officeart/2005/8/layout/pList2"/>
    <dgm:cxn modelId="{340C2C93-C365-4AD7-85AB-CAFC65F2D82C}" type="presOf" srcId="{778FF3EC-7B0A-49FB-8113-E6039898BF07}" destId="{A6903FAB-3632-435B-A515-C6DD40838885}" srcOrd="0" destOrd="0" presId="urn:microsoft.com/office/officeart/2005/8/layout/pList2"/>
    <dgm:cxn modelId="{37AC5997-D35A-444E-B18E-5BE31B8F6D1B}" type="presOf" srcId="{CADF9EB4-2581-472F-9754-8C5C4707C595}" destId="{C939876F-832F-44A2-AE0A-6617A168FCB1}" srcOrd="0" destOrd="0" presId="urn:microsoft.com/office/officeart/2005/8/layout/pList2"/>
    <dgm:cxn modelId="{FD716AA3-9D5C-4EC0-9FDC-72AB9AB053FD}" type="presOf" srcId="{6A621CC7-E93E-4685-AC35-DA81146CEA95}" destId="{C6E6AF71-871E-4ABD-A784-7D4F13A3F455}" srcOrd="0" destOrd="0" presId="urn:microsoft.com/office/officeart/2005/8/layout/pList2"/>
    <dgm:cxn modelId="{C1C1E2FA-3B2B-4D51-8343-9A14A435063A}" type="presOf" srcId="{C0B8F25C-7584-4D45-A707-D1FBA0198EF5}" destId="{B20B48F6-93F5-4E60-ABB5-7E5F82FE717B}" srcOrd="0" destOrd="0" presId="urn:microsoft.com/office/officeart/2005/8/layout/pList2"/>
    <dgm:cxn modelId="{7C595D2E-9597-45B7-97F3-8CD17636D7B3}" type="presParOf" srcId="{B20B48F6-93F5-4E60-ABB5-7E5F82FE717B}" destId="{EA440CA9-AB65-4732-BBF0-77C638372F02}" srcOrd="0" destOrd="0" presId="urn:microsoft.com/office/officeart/2005/8/layout/pList2"/>
    <dgm:cxn modelId="{DDAFAD3A-8DAF-421D-8653-8802E91473C6}" type="presParOf" srcId="{B20B48F6-93F5-4E60-ABB5-7E5F82FE717B}" destId="{AF3EF213-AA12-4253-B816-EA7B80FCFF67}" srcOrd="1" destOrd="0" presId="urn:microsoft.com/office/officeart/2005/8/layout/pList2"/>
    <dgm:cxn modelId="{239E8260-6F10-4B73-B4C4-5798842EBA31}" type="presParOf" srcId="{AF3EF213-AA12-4253-B816-EA7B80FCFF67}" destId="{B5D02D59-95F3-4551-A4C5-61CF69DB5000}" srcOrd="0" destOrd="0" presId="urn:microsoft.com/office/officeart/2005/8/layout/pList2"/>
    <dgm:cxn modelId="{A20971D8-6E43-4B05-9CAA-A717FCCBAD69}" type="presParOf" srcId="{B5D02D59-95F3-4551-A4C5-61CF69DB5000}" destId="{A6903FAB-3632-435B-A515-C6DD40838885}" srcOrd="0" destOrd="0" presId="urn:microsoft.com/office/officeart/2005/8/layout/pList2"/>
    <dgm:cxn modelId="{1209FE36-A507-4FFD-AD44-67859A48F9A1}" type="presParOf" srcId="{B5D02D59-95F3-4551-A4C5-61CF69DB5000}" destId="{6EB85F46-0214-48CD-87D9-78E06C96FCD2}" srcOrd="1" destOrd="0" presId="urn:microsoft.com/office/officeart/2005/8/layout/pList2"/>
    <dgm:cxn modelId="{3C725A8F-FF49-4B50-90B8-7A42487253AF}" type="presParOf" srcId="{B5D02D59-95F3-4551-A4C5-61CF69DB5000}" destId="{D8970B59-1732-4CEB-9A5B-C400D5D28BDF}" srcOrd="2" destOrd="0" presId="urn:microsoft.com/office/officeart/2005/8/layout/pList2"/>
    <dgm:cxn modelId="{1B878F6C-C614-4B42-82EE-AE6A35580E1F}" type="presParOf" srcId="{AF3EF213-AA12-4253-B816-EA7B80FCFF67}" destId="{1C345838-B7B9-47C9-B8B3-6663EB18D8B2}" srcOrd="1" destOrd="0" presId="urn:microsoft.com/office/officeart/2005/8/layout/pList2"/>
    <dgm:cxn modelId="{21FA494A-4DDA-4162-8351-FD01CFE67315}" type="presParOf" srcId="{AF3EF213-AA12-4253-B816-EA7B80FCFF67}" destId="{8042BF63-43FD-4D08-A025-77F493FDBE4D}" srcOrd="2" destOrd="0" presId="urn:microsoft.com/office/officeart/2005/8/layout/pList2"/>
    <dgm:cxn modelId="{CE4226CE-61E0-4025-B1E6-9956BF03FA58}" type="presParOf" srcId="{8042BF63-43FD-4D08-A025-77F493FDBE4D}" destId="{4BA8D1F2-D388-4999-BC8C-FB501A53D466}" srcOrd="0" destOrd="0" presId="urn:microsoft.com/office/officeart/2005/8/layout/pList2"/>
    <dgm:cxn modelId="{F38D5163-E396-4EF3-8AAE-9BB64DD55697}" type="presParOf" srcId="{8042BF63-43FD-4D08-A025-77F493FDBE4D}" destId="{BC861F63-0DAF-4514-A04D-6D3ABDCCFED2}" srcOrd="1" destOrd="0" presId="urn:microsoft.com/office/officeart/2005/8/layout/pList2"/>
    <dgm:cxn modelId="{A7D31A15-89A7-417B-B127-B6D562B105A4}" type="presParOf" srcId="{8042BF63-43FD-4D08-A025-77F493FDBE4D}" destId="{E0E652C3-F77B-4ACC-940B-B129E2BEBEBC}" srcOrd="2" destOrd="0" presId="urn:microsoft.com/office/officeart/2005/8/layout/pList2"/>
    <dgm:cxn modelId="{F51D379C-EF06-4F19-871D-8C233CC2BAFE}" type="presParOf" srcId="{AF3EF213-AA12-4253-B816-EA7B80FCFF67}" destId="{C939876F-832F-44A2-AE0A-6617A168FCB1}" srcOrd="3" destOrd="0" presId="urn:microsoft.com/office/officeart/2005/8/layout/pList2"/>
    <dgm:cxn modelId="{72E841CD-795F-4726-860F-BC3890257105}" type="presParOf" srcId="{AF3EF213-AA12-4253-B816-EA7B80FCFF67}" destId="{0C1CE519-E6CA-4D17-A1C4-FE33089647DE}" srcOrd="4" destOrd="0" presId="urn:microsoft.com/office/officeart/2005/8/layout/pList2"/>
    <dgm:cxn modelId="{84F3447D-1845-44B6-8E3B-9787EA49B289}" type="presParOf" srcId="{0C1CE519-E6CA-4D17-A1C4-FE33089647DE}" destId="{C6E6AF71-871E-4ABD-A784-7D4F13A3F455}" srcOrd="0" destOrd="0" presId="urn:microsoft.com/office/officeart/2005/8/layout/pList2"/>
    <dgm:cxn modelId="{FDDECC3D-B91B-46CD-8B62-524B6E8709E2}" type="presParOf" srcId="{0C1CE519-E6CA-4D17-A1C4-FE33089647DE}" destId="{5A1E10FC-22FB-447C-9988-6705141B53E7}" srcOrd="1" destOrd="0" presId="urn:microsoft.com/office/officeart/2005/8/layout/pList2"/>
    <dgm:cxn modelId="{006442B5-403A-43F8-9452-8AAFA9E7A712}" type="presParOf" srcId="{0C1CE519-E6CA-4D17-A1C4-FE33089647DE}" destId="{955C3AF6-C70A-49EF-894C-47E960EB35A9}" srcOrd="2" destOrd="0" presId="urn:microsoft.com/office/officeart/2005/8/layout/pList2"/>
    <dgm:cxn modelId="{9081FFA8-8411-42B6-9D9E-9CABDF4F6B4A}" type="presParOf" srcId="{AF3EF213-AA12-4253-B816-EA7B80FCFF67}" destId="{C8B9B89B-B4A5-417D-848F-2900D78F6D05}" srcOrd="5" destOrd="0" presId="urn:microsoft.com/office/officeart/2005/8/layout/pList2"/>
    <dgm:cxn modelId="{4274F78D-2210-414D-914A-7DA366B4668D}" type="presParOf" srcId="{AF3EF213-AA12-4253-B816-EA7B80FCFF67}" destId="{51229E94-113D-4786-8C85-04BE817A06A8}" srcOrd="6" destOrd="0" presId="urn:microsoft.com/office/officeart/2005/8/layout/pList2"/>
    <dgm:cxn modelId="{99A1D417-B270-424A-B590-B184BABDE12F}" type="presParOf" srcId="{51229E94-113D-4786-8C85-04BE817A06A8}" destId="{92CC4BF5-209B-492F-B890-CFF469BDFDA2}" srcOrd="0" destOrd="0" presId="urn:microsoft.com/office/officeart/2005/8/layout/pList2"/>
    <dgm:cxn modelId="{17B3EC6C-74F9-4047-ABC0-08CC9D5E46FE}" type="presParOf" srcId="{51229E94-113D-4786-8C85-04BE817A06A8}" destId="{919965A5-A491-404A-8FCB-A5A28A8238BA}" srcOrd="1" destOrd="0" presId="urn:microsoft.com/office/officeart/2005/8/layout/pList2"/>
    <dgm:cxn modelId="{E539711F-A8C4-4295-850E-CC6555E2E449}" type="presParOf" srcId="{51229E94-113D-4786-8C85-04BE817A06A8}" destId="{DEE04BF0-D6FB-43D2-8D83-DF5313A195B2}"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0B8F25C-7584-4D45-A707-D1FBA0198EF5}" type="doc">
      <dgm:prSet loTypeId="urn:microsoft.com/office/officeart/2005/8/layout/matrix1" loCatId="matrix" qsTypeId="urn:microsoft.com/office/officeart/2005/8/quickstyle/simple1" qsCatId="simple" csTypeId="urn:microsoft.com/office/officeart/2005/8/colors/colorful1" csCatId="colorful" phldr="1"/>
      <dgm:spPr/>
    </dgm:pt>
    <dgm:pt modelId="{778FF3EC-7B0A-49FB-8113-E6039898BF07}">
      <dgm:prSet phldrT="[Text]"/>
      <dgm:spPr/>
      <dgm:t>
        <a:bodyPr/>
        <a:lstStyle/>
        <a:p>
          <a:r>
            <a:rPr lang="en-GB" b="1" dirty="0">
              <a:solidFill>
                <a:schemeClr val="bg1"/>
              </a:solidFill>
            </a:rPr>
            <a:t>modes of transfer</a:t>
          </a:r>
          <a:endParaRPr lang="en-IN" b="1" dirty="0">
            <a:solidFill>
              <a:schemeClr val="bg1"/>
            </a:solidFill>
          </a:endParaRPr>
        </a:p>
      </dgm:t>
    </dgm:pt>
    <dgm:pt modelId="{DDB5B389-9D30-414E-A7A9-591DC3B891AC}" type="parTrans" cxnId="{AC241E63-47EC-448F-A707-72E7779FABB3}">
      <dgm:prSet/>
      <dgm:spPr/>
      <dgm:t>
        <a:bodyPr/>
        <a:lstStyle/>
        <a:p>
          <a:endParaRPr lang="en-IN"/>
        </a:p>
      </dgm:t>
    </dgm:pt>
    <dgm:pt modelId="{1B55E651-7BBE-4D1E-8B5D-9FB82B22F909}" type="sibTrans" cxnId="{AC241E63-47EC-448F-A707-72E7779FABB3}">
      <dgm:prSet/>
      <dgm:spPr/>
      <dgm:t>
        <a:bodyPr/>
        <a:lstStyle/>
        <a:p>
          <a:endParaRPr lang="en-IN"/>
        </a:p>
      </dgm:t>
    </dgm:pt>
    <dgm:pt modelId="{9C6E7F9A-9AEB-4CAD-B48D-49D498E76912}">
      <dgm:prSet phldrT="[Text]"/>
      <dgm:spPr/>
      <dgm:t>
        <a:bodyPr/>
        <a:lstStyle/>
        <a:p>
          <a:endParaRPr lang="en-IN"/>
        </a:p>
      </dgm:t>
    </dgm:pt>
    <dgm:pt modelId="{F64C7B06-DC59-4AA8-9D60-A3193C08FF4B}" type="parTrans" cxnId="{B9D60E31-D2B3-4624-BB25-EBAAC3693ACF}">
      <dgm:prSet/>
      <dgm:spPr/>
      <dgm:t>
        <a:bodyPr/>
        <a:lstStyle/>
        <a:p>
          <a:endParaRPr lang="en-IN"/>
        </a:p>
      </dgm:t>
    </dgm:pt>
    <dgm:pt modelId="{CADF9EB4-2581-472F-9754-8C5C4707C595}" type="sibTrans" cxnId="{B9D60E31-D2B3-4624-BB25-EBAAC3693ACF}">
      <dgm:prSet/>
      <dgm:spPr/>
      <dgm:t>
        <a:bodyPr/>
        <a:lstStyle/>
        <a:p>
          <a:endParaRPr lang="en-IN"/>
        </a:p>
      </dgm:t>
    </dgm:pt>
    <dgm:pt modelId="{6A621CC7-E93E-4685-AC35-DA81146CEA95}">
      <dgm:prSet phldrT="[Text]"/>
      <dgm:spPr/>
      <dgm:t>
        <a:bodyPr/>
        <a:lstStyle/>
        <a:p>
          <a:endParaRPr lang="en-IN"/>
        </a:p>
      </dgm:t>
    </dgm:pt>
    <dgm:pt modelId="{56E6DD6D-386E-49D6-874B-80A804D0E1DC}" type="parTrans" cxnId="{E90DF263-8EB0-4FA0-B41C-32F9619C7A8D}">
      <dgm:prSet/>
      <dgm:spPr/>
      <dgm:t>
        <a:bodyPr/>
        <a:lstStyle/>
        <a:p>
          <a:endParaRPr lang="en-IN"/>
        </a:p>
      </dgm:t>
    </dgm:pt>
    <dgm:pt modelId="{5D80A3CA-93C3-4344-BA20-07DFCE03916A}" type="sibTrans" cxnId="{E90DF263-8EB0-4FA0-B41C-32F9619C7A8D}">
      <dgm:prSet/>
      <dgm:spPr/>
      <dgm:t>
        <a:bodyPr/>
        <a:lstStyle/>
        <a:p>
          <a:endParaRPr lang="en-IN"/>
        </a:p>
      </dgm:t>
    </dgm:pt>
    <dgm:pt modelId="{28526C7F-E368-4240-BAC5-0DA965621F08}">
      <dgm:prSet phldrT="[Text]"/>
      <dgm:spPr/>
      <dgm:t>
        <a:bodyPr/>
        <a:lstStyle/>
        <a:p>
          <a:endParaRPr lang="en-IN"/>
        </a:p>
      </dgm:t>
    </dgm:pt>
    <dgm:pt modelId="{3E2EDBA6-34F9-436B-BA6F-37BF9041731E}" type="parTrans" cxnId="{E7C19724-0B75-49C7-8311-C23D45096924}">
      <dgm:prSet/>
      <dgm:spPr/>
      <dgm:t>
        <a:bodyPr/>
        <a:lstStyle/>
        <a:p>
          <a:endParaRPr lang="en-IN"/>
        </a:p>
      </dgm:t>
    </dgm:pt>
    <dgm:pt modelId="{F4EC2715-D37C-4E43-BDC2-3F5D14EBA4E2}" type="sibTrans" cxnId="{E7C19724-0B75-49C7-8311-C23D45096924}">
      <dgm:prSet/>
      <dgm:spPr/>
      <dgm:t>
        <a:bodyPr/>
        <a:lstStyle/>
        <a:p>
          <a:endParaRPr lang="en-IN"/>
        </a:p>
      </dgm:t>
    </dgm:pt>
    <dgm:pt modelId="{A69122E2-5BA6-418D-A9DF-54AC584FBF30}">
      <dgm:prSet/>
      <dgm:spPr/>
      <dgm:t>
        <a:bodyPr/>
        <a:lstStyle/>
        <a:p>
          <a:r>
            <a:rPr lang="en-GB" b="1" dirty="0"/>
            <a:t>Client has VDA who intends to sell in return of money</a:t>
          </a:r>
          <a:endParaRPr lang="en-IN" b="1" dirty="0"/>
        </a:p>
      </dgm:t>
    </dgm:pt>
    <dgm:pt modelId="{4027BD2F-18E1-4A74-9CCA-B4EDEAC9A5F0}" type="parTrans" cxnId="{9D2D8D26-A9E7-49F1-AA3D-0532B01E2768}">
      <dgm:prSet/>
      <dgm:spPr/>
      <dgm:t>
        <a:bodyPr/>
        <a:lstStyle/>
        <a:p>
          <a:endParaRPr lang="en-IN"/>
        </a:p>
      </dgm:t>
    </dgm:pt>
    <dgm:pt modelId="{4F74ECB0-6F8E-4B28-B6E6-239B2DEC7060}" type="sibTrans" cxnId="{9D2D8D26-A9E7-49F1-AA3D-0532B01E2768}">
      <dgm:prSet/>
      <dgm:spPr/>
      <dgm:t>
        <a:bodyPr/>
        <a:lstStyle/>
        <a:p>
          <a:endParaRPr lang="en-IN"/>
        </a:p>
      </dgm:t>
    </dgm:pt>
    <dgm:pt modelId="{64A55F96-212E-4334-B734-62E7E9091059}">
      <dgm:prSet/>
      <dgm:spPr/>
      <dgm:t>
        <a:bodyPr/>
        <a:lstStyle/>
        <a:p>
          <a:r>
            <a:rPr lang="en-GB" b="1" dirty="0"/>
            <a:t>Client has VDA who intends to sell, and another client wants to buy</a:t>
          </a:r>
          <a:endParaRPr lang="en-IN" b="1" dirty="0"/>
        </a:p>
      </dgm:t>
    </dgm:pt>
    <dgm:pt modelId="{7E9E7FE2-2C56-4E27-BDEF-C3B014614CDF}" type="parTrans" cxnId="{38DB77E3-2C07-4D0E-8F62-5C8F717AF3F6}">
      <dgm:prSet/>
      <dgm:spPr/>
      <dgm:t>
        <a:bodyPr/>
        <a:lstStyle/>
        <a:p>
          <a:endParaRPr lang="en-IN"/>
        </a:p>
      </dgm:t>
    </dgm:pt>
    <dgm:pt modelId="{F20712BC-18B4-46C6-A321-883FBE725559}" type="sibTrans" cxnId="{38DB77E3-2C07-4D0E-8F62-5C8F717AF3F6}">
      <dgm:prSet/>
      <dgm:spPr/>
      <dgm:t>
        <a:bodyPr/>
        <a:lstStyle/>
        <a:p>
          <a:endParaRPr lang="en-IN"/>
        </a:p>
      </dgm:t>
    </dgm:pt>
    <dgm:pt modelId="{88C2ED52-19F8-4601-8252-192EF172F770}">
      <dgm:prSet/>
      <dgm:spPr/>
      <dgm:t>
        <a:bodyPr/>
        <a:lstStyle/>
        <a:p>
          <a:r>
            <a:rPr lang="en-GB" b="1" dirty="0"/>
            <a:t>Peer to peer transaction</a:t>
          </a:r>
          <a:endParaRPr lang="en-IN" b="1" dirty="0"/>
        </a:p>
      </dgm:t>
    </dgm:pt>
    <dgm:pt modelId="{3482DC5D-3B81-4E78-BD36-F3FF9D34D35B}" type="parTrans" cxnId="{2923E28F-D4BF-4129-A56C-660E6BD74A6C}">
      <dgm:prSet/>
      <dgm:spPr/>
      <dgm:t>
        <a:bodyPr/>
        <a:lstStyle/>
        <a:p>
          <a:endParaRPr lang="en-IN"/>
        </a:p>
      </dgm:t>
    </dgm:pt>
    <dgm:pt modelId="{3860B7A2-C930-4584-A306-27876F6DAD98}" type="sibTrans" cxnId="{2923E28F-D4BF-4129-A56C-660E6BD74A6C}">
      <dgm:prSet/>
      <dgm:spPr/>
      <dgm:t>
        <a:bodyPr/>
        <a:lstStyle/>
        <a:p>
          <a:endParaRPr lang="en-IN"/>
        </a:p>
      </dgm:t>
    </dgm:pt>
    <dgm:pt modelId="{F7A19D33-F8AF-4A8C-8D9D-1034D2EBF342}">
      <dgm:prSet/>
      <dgm:spPr/>
      <dgm:t>
        <a:bodyPr/>
        <a:lstStyle/>
        <a:p>
          <a:r>
            <a:rPr lang="en-GB" b="1" dirty="0"/>
            <a:t>Arbitrage trading on exchanges</a:t>
          </a:r>
          <a:endParaRPr lang="en-IN" b="1" dirty="0"/>
        </a:p>
      </dgm:t>
    </dgm:pt>
    <dgm:pt modelId="{DF448DE1-CFB1-4633-9B30-B8C8D170B16C}" type="parTrans" cxnId="{CC35D4F2-E6F1-45E0-BB98-1E7B2F6483CA}">
      <dgm:prSet/>
      <dgm:spPr/>
      <dgm:t>
        <a:bodyPr/>
        <a:lstStyle/>
        <a:p>
          <a:endParaRPr lang="en-IN"/>
        </a:p>
      </dgm:t>
    </dgm:pt>
    <dgm:pt modelId="{2D48DDA9-7A6A-4CED-AE86-FD3FF007FE5A}" type="sibTrans" cxnId="{CC35D4F2-E6F1-45E0-BB98-1E7B2F6483CA}">
      <dgm:prSet/>
      <dgm:spPr/>
      <dgm:t>
        <a:bodyPr/>
        <a:lstStyle/>
        <a:p>
          <a:endParaRPr lang="en-IN"/>
        </a:p>
      </dgm:t>
    </dgm:pt>
    <dgm:pt modelId="{AD0D4C04-B426-407C-8F97-7AEE090A6879}" type="pres">
      <dgm:prSet presAssocID="{C0B8F25C-7584-4D45-A707-D1FBA0198EF5}" presName="diagram" presStyleCnt="0">
        <dgm:presLayoutVars>
          <dgm:chMax val="1"/>
          <dgm:dir/>
          <dgm:animLvl val="ctr"/>
          <dgm:resizeHandles val="exact"/>
        </dgm:presLayoutVars>
      </dgm:prSet>
      <dgm:spPr/>
    </dgm:pt>
    <dgm:pt modelId="{274A7E87-29E8-46E0-AC97-43A2AF61801A}" type="pres">
      <dgm:prSet presAssocID="{C0B8F25C-7584-4D45-A707-D1FBA0198EF5}" presName="matrix" presStyleCnt="0"/>
      <dgm:spPr/>
    </dgm:pt>
    <dgm:pt modelId="{3E00604F-3540-4F75-83F3-24093ACE7C80}" type="pres">
      <dgm:prSet presAssocID="{C0B8F25C-7584-4D45-A707-D1FBA0198EF5}" presName="tile1" presStyleLbl="node1" presStyleIdx="0" presStyleCnt="4"/>
      <dgm:spPr/>
    </dgm:pt>
    <dgm:pt modelId="{6C851651-331E-461D-803E-3349362DA78E}" type="pres">
      <dgm:prSet presAssocID="{C0B8F25C-7584-4D45-A707-D1FBA0198EF5}" presName="tile1text" presStyleLbl="node1" presStyleIdx="0" presStyleCnt="4">
        <dgm:presLayoutVars>
          <dgm:chMax val="0"/>
          <dgm:chPref val="0"/>
          <dgm:bulletEnabled val="1"/>
        </dgm:presLayoutVars>
      </dgm:prSet>
      <dgm:spPr/>
    </dgm:pt>
    <dgm:pt modelId="{6F8F8184-0912-448E-BCB2-E56D5E4C00C3}" type="pres">
      <dgm:prSet presAssocID="{C0B8F25C-7584-4D45-A707-D1FBA0198EF5}" presName="tile2" presStyleLbl="node1" presStyleIdx="1" presStyleCnt="4"/>
      <dgm:spPr/>
    </dgm:pt>
    <dgm:pt modelId="{C2410EAA-D06B-42FF-8015-7180D5C405FC}" type="pres">
      <dgm:prSet presAssocID="{C0B8F25C-7584-4D45-A707-D1FBA0198EF5}" presName="tile2text" presStyleLbl="node1" presStyleIdx="1" presStyleCnt="4">
        <dgm:presLayoutVars>
          <dgm:chMax val="0"/>
          <dgm:chPref val="0"/>
          <dgm:bulletEnabled val="1"/>
        </dgm:presLayoutVars>
      </dgm:prSet>
      <dgm:spPr/>
    </dgm:pt>
    <dgm:pt modelId="{371E1CEF-3725-4240-9A91-E9A60D480493}" type="pres">
      <dgm:prSet presAssocID="{C0B8F25C-7584-4D45-A707-D1FBA0198EF5}" presName="tile3" presStyleLbl="node1" presStyleIdx="2" presStyleCnt="4"/>
      <dgm:spPr/>
    </dgm:pt>
    <dgm:pt modelId="{5C243A59-5D7C-47A1-BF6D-5D1F7E99FB02}" type="pres">
      <dgm:prSet presAssocID="{C0B8F25C-7584-4D45-A707-D1FBA0198EF5}" presName="tile3text" presStyleLbl="node1" presStyleIdx="2" presStyleCnt="4">
        <dgm:presLayoutVars>
          <dgm:chMax val="0"/>
          <dgm:chPref val="0"/>
          <dgm:bulletEnabled val="1"/>
        </dgm:presLayoutVars>
      </dgm:prSet>
      <dgm:spPr/>
    </dgm:pt>
    <dgm:pt modelId="{EFBD06AA-9BF4-4ED9-BB41-1D5ABB7C09F2}" type="pres">
      <dgm:prSet presAssocID="{C0B8F25C-7584-4D45-A707-D1FBA0198EF5}" presName="tile4" presStyleLbl="node1" presStyleIdx="3" presStyleCnt="4"/>
      <dgm:spPr/>
    </dgm:pt>
    <dgm:pt modelId="{45D44300-7899-4747-9876-ECFAD2850C4B}" type="pres">
      <dgm:prSet presAssocID="{C0B8F25C-7584-4D45-A707-D1FBA0198EF5}" presName="tile4text" presStyleLbl="node1" presStyleIdx="3" presStyleCnt="4">
        <dgm:presLayoutVars>
          <dgm:chMax val="0"/>
          <dgm:chPref val="0"/>
          <dgm:bulletEnabled val="1"/>
        </dgm:presLayoutVars>
      </dgm:prSet>
      <dgm:spPr/>
    </dgm:pt>
    <dgm:pt modelId="{9C8C859C-6C18-4F87-910C-DFB4ED55D839}" type="pres">
      <dgm:prSet presAssocID="{C0B8F25C-7584-4D45-A707-D1FBA0198EF5}" presName="centerTile" presStyleLbl="fgShp" presStyleIdx="0" presStyleCnt="1">
        <dgm:presLayoutVars>
          <dgm:chMax val="0"/>
          <dgm:chPref val="0"/>
        </dgm:presLayoutVars>
      </dgm:prSet>
      <dgm:spPr/>
    </dgm:pt>
  </dgm:ptLst>
  <dgm:cxnLst>
    <dgm:cxn modelId="{B4242B1C-875D-4575-B61C-89F9578571E6}" type="presOf" srcId="{C0B8F25C-7584-4D45-A707-D1FBA0198EF5}" destId="{AD0D4C04-B426-407C-8F97-7AEE090A6879}" srcOrd="0" destOrd="0" presId="urn:microsoft.com/office/officeart/2005/8/layout/matrix1"/>
    <dgm:cxn modelId="{22D21621-47F1-4081-8AAB-170E32DADE28}" type="presOf" srcId="{778FF3EC-7B0A-49FB-8113-E6039898BF07}" destId="{9C8C859C-6C18-4F87-910C-DFB4ED55D839}" srcOrd="0" destOrd="0" presId="urn:microsoft.com/office/officeart/2005/8/layout/matrix1"/>
    <dgm:cxn modelId="{E7C19724-0B75-49C7-8311-C23D45096924}" srcId="{C0B8F25C-7584-4D45-A707-D1FBA0198EF5}" destId="{28526C7F-E368-4240-BAC5-0DA965621F08}" srcOrd="3" destOrd="0" parTransId="{3E2EDBA6-34F9-436B-BA6F-37BF9041731E}" sibTransId="{F4EC2715-D37C-4E43-BDC2-3F5D14EBA4E2}"/>
    <dgm:cxn modelId="{9D2D8D26-A9E7-49F1-AA3D-0532B01E2768}" srcId="{778FF3EC-7B0A-49FB-8113-E6039898BF07}" destId="{A69122E2-5BA6-418D-A9DF-54AC584FBF30}" srcOrd="0" destOrd="0" parTransId="{4027BD2F-18E1-4A74-9CCA-B4EDEAC9A5F0}" sibTransId="{4F74ECB0-6F8E-4B28-B6E6-239B2DEC7060}"/>
    <dgm:cxn modelId="{B9D60E31-D2B3-4624-BB25-EBAAC3693ACF}" srcId="{C0B8F25C-7584-4D45-A707-D1FBA0198EF5}" destId="{9C6E7F9A-9AEB-4CAD-B48D-49D498E76912}" srcOrd="1" destOrd="0" parTransId="{F64C7B06-DC59-4AA8-9D60-A3193C08FF4B}" sibTransId="{CADF9EB4-2581-472F-9754-8C5C4707C595}"/>
    <dgm:cxn modelId="{151D5E33-C581-4AA2-82FB-00EAD5CF9E93}" type="presOf" srcId="{F7A19D33-F8AF-4A8C-8D9D-1034D2EBF342}" destId="{EFBD06AA-9BF4-4ED9-BB41-1D5ABB7C09F2}" srcOrd="0" destOrd="0" presId="urn:microsoft.com/office/officeart/2005/8/layout/matrix1"/>
    <dgm:cxn modelId="{AC241E63-47EC-448F-A707-72E7779FABB3}" srcId="{C0B8F25C-7584-4D45-A707-D1FBA0198EF5}" destId="{778FF3EC-7B0A-49FB-8113-E6039898BF07}" srcOrd="0" destOrd="0" parTransId="{DDB5B389-9D30-414E-A7A9-591DC3B891AC}" sibTransId="{1B55E651-7BBE-4D1E-8B5D-9FB82B22F909}"/>
    <dgm:cxn modelId="{E90DF263-8EB0-4FA0-B41C-32F9619C7A8D}" srcId="{C0B8F25C-7584-4D45-A707-D1FBA0198EF5}" destId="{6A621CC7-E93E-4685-AC35-DA81146CEA95}" srcOrd="2" destOrd="0" parTransId="{56E6DD6D-386E-49D6-874B-80A804D0E1DC}" sibTransId="{5D80A3CA-93C3-4344-BA20-07DFCE03916A}"/>
    <dgm:cxn modelId="{E4822467-2FE3-4E35-B0B2-949E2ECB41E1}" type="presOf" srcId="{F7A19D33-F8AF-4A8C-8D9D-1034D2EBF342}" destId="{45D44300-7899-4747-9876-ECFAD2850C4B}" srcOrd="1" destOrd="0" presId="urn:microsoft.com/office/officeart/2005/8/layout/matrix1"/>
    <dgm:cxn modelId="{5FE6E14C-17F0-4FDD-A81F-AE7F43F2E7AA}" type="presOf" srcId="{88C2ED52-19F8-4601-8252-192EF172F770}" destId="{371E1CEF-3725-4240-9A91-E9A60D480493}" srcOrd="0" destOrd="0" presId="urn:microsoft.com/office/officeart/2005/8/layout/matrix1"/>
    <dgm:cxn modelId="{3EB9AF51-CAB5-4BC2-A455-F0E815EC4C19}" type="presOf" srcId="{64A55F96-212E-4334-B734-62E7E9091059}" destId="{C2410EAA-D06B-42FF-8015-7180D5C405FC}" srcOrd="1" destOrd="0" presId="urn:microsoft.com/office/officeart/2005/8/layout/matrix1"/>
    <dgm:cxn modelId="{2923E28F-D4BF-4129-A56C-660E6BD74A6C}" srcId="{778FF3EC-7B0A-49FB-8113-E6039898BF07}" destId="{88C2ED52-19F8-4601-8252-192EF172F770}" srcOrd="2" destOrd="0" parTransId="{3482DC5D-3B81-4E78-BD36-F3FF9D34D35B}" sibTransId="{3860B7A2-C930-4584-A306-27876F6DAD98}"/>
    <dgm:cxn modelId="{20E9EB92-A4C1-45C3-AF92-F5C93DA8802D}" type="presOf" srcId="{88C2ED52-19F8-4601-8252-192EF172F770}" destId="{5C243A59-5D7C-47A1-BF6D-5D1F7E99FB02}" srcOrd="1" destOrd="0" presId="urn:microsoft.com/office/officeart/2005/8/layout/matrix1"/>
    <dgm:cxn modelId="{CB6D6FBD-91E8-448E-B9A8-E3C999A86D1F}" type="presOf" srcId="{A69122E2-5BA6-418D-A9DF-54AC584FBF30}" destId="{3E00604F-3540-4F75-83F3-24093ACE7C80}" srcOrd="0" destOrd="0" presId="urn:microsoft.com/office/officeart/2005/8/layout/matrix1"/>
    <dgm:cxn modelId="{93C7A3BD-AFA4-4334-8D61-284CEF8E89CE}" type="presOf" srcId="{64A55F96-212E-4334-B734-62E7E9091059}" destId="{6F8F8184-0912-448E-BCB2-E56D5E4C00C3}" srcOrd="0" destOrd="0" presId="urn:microsoft.com/office/officeart/2005/8/layout/matrix1"/>
    <dgm:cxn modelId="{E77198D4-097F-4CFE-AE8A-DACE274AD315}" type="presOf" srcId="{A69122E2-5BA6-418D-A9DF-54AC584FBF30}" destId="{6C851651-331E-461D-803E-3349362DA78E}" srcOrd="1" destOrd="0" presId="urn:microsoft.com/office/officeart/2005/8/layout/matrix1"/>
    <dgm:cxn modelId="{38DB77E3-2C07-4D0E-8F62-5C8F717AF3F6}" srcId="{778FF3EC-7B0A-49FB-8113-E6039898BF07}" destId="{64A55F96-212E-4334-B734-62E7E9091059}" srcOrd="1" destOrd="0" parTransId="{7E9E7FE2-2C56-4E27-BDEF-C3B014614CDF}" sibTransId="{F20712BC-18B4-46C6-A321-883FBE725559}"/>
    <dgm:cxn modelId="{CC35D4F2-E6F1-45E0-BB98-1E7B2F6483CA}" srcId="{778FF3EC-7B0A-49FB-8113-E6039898BF07}" destId="{F7A19D33-F8AF-4A8C-8D9D-1034D2EBF342}" srcOrd="3" destOrd="0" parTransId="{DF448DE1-CFB1-4633-9B30-B8C8D170B16C}" sibTransId="{2D48DDA9-7A6A-4CED-AE86-FD3FF007FE5A}"/>
    <dgm:cxn modelId="{55824116-4185-47D6-93F7-B3700C78B50A}" type="presParOf" srcId="{AD0D4C04-B426-407C-8F97-7AEE090A6879}" destId="{274A7E87-29E8-46E0-AC97-43A2AF61801A}" srcOrd="0" destOrd="0" presId="urn:microsoft.com/office/officeart/2005/8/layout/matrix1"/>
    <dgm:cxn modelId="{CC5CD03C-537A-4C5E-905E-D3EFDDCC2BBB}" type="presParOf" srcId="{274A7E87-29E8-46E0-AC97-43A2AF61801A}" destId="{3E00604F-3540-4F75-83F3-24093ACE7C80}" srcOrd="0" destOrd="0" presId="urn:microsoft.com/office/officeart/2005/8/layout/matrix1"/>
    <dgm:cxn modelId="{B465B525-6D72-472F-AA58-B962A68D3E4C}" type="presParOf" srcId="{274A7E87-29E8-46E0-AC97-43A2AF61801A}" destId="{6C851651-331E-461D-803E-3349362DA78E}" srcOrd="1" destOrd="0" presId="urn:microsoft.com/office/officeart/2005/8/layout/matrix1"/>
    <dgm:cxn modelId="{5359F06B-76D4-4772-B2DE-82BE3E0D00CC}" type="presParOf" srcId="{274A7E87-29E8-46E0-AC97-43A2AF61801A}" destId="{6F8F8184-0912-448E-BCB2-E56D5E4C00C3}" srcOrd="2" destOrd="0" presId="urn:microsoft.com/office/officeart/2005/8/layout/matrix1"/>
    <dgm:cxn modelId="{04B6ABFD-D9DD-45FB-BF7E-0B40A31A5F97}" type="presParOf" srcId="{274A7E87-29E8-46E0-AC97-43A2AF61801A}" destId="{C2410EAA-D06B-42FF-8015-7180D5C405FC}" srcOrd="3" destOrd="0" presId="urn:microsoft.com/office/officeart/2005/8/layout/matrix1"/>
    <dgm:cxn modelId="{FC79DAF0-2BBF-4FC6-9123-82FDC5B7BC86}" type="presParOf" srcId="{274A7E87-29E8-46E0-AC97-43A2AF61801A}" destId="{371E1CEF-3725-4240-9A91-E9A60D480493}" srcOrd="4" destOrd="0" presId="urn:microsoft.com/office/officeart/2005/8/layout/matrix1"/>
    <dgm:cxn modelId="{7854C47F-A299-4D64-892A-2AC0A9289BE3}" type="presParOf" srcId="{274A7E87-29E8-46E0-AC97-43A2AF61801A}" destId="{5C243A59-5D7C-47A1-BF6D-5D1F7E99FB02}" srcOrd="5" destOrd="0" presId="urn:microsoft.com/office/officeart/2005/8/layout/matrix1"/>
    <dgm:cxn modelId="{97D9CA97-4699-493F-BBC7-07941D0AAAC5}" type="presParOf" srcId="{274A7E87-29E8-46E0-AC97-43A2AF61801A}" destId="{EFBD06AA-9BF4-4ED9-BB41-1D5ABB7C09F2}" srcOrd="6" destOrd="0" presId="urn:microsoft.com/office/officeart/2005/8/layout/matrix1"/>
    <dgm:cxn modelId="{2228EC84-56CF-4F89-A733-DEA58ED849B9}" type="presParOf" srcId="{274A7E87-29E8-46E0-AC97-43A2AF61801A}" destId="{45D44300-7899-4747-9876-ECFAD2850C4B}" srcOrd="7" destOrd="0" presId="urn:microsoft.com/office/officeart/2005/8/layout/matrix1"/>
    <dgm:cxn modelId="{F9D915D6-32B8-4D09-A68D-CD584C7B73EE}" type="presParOf" srcId="{AD0D4C04-B426-407C-8F97-7AEE090A6879}" destId="{9C8C859C-6C18-4F87-910C-DFB4ED55D839}"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D8FC8-FE61-4E68-8BDE-891A70936164}">
      <dsp:nvSpPr>
        <dsp:cNvPr id="0" name=""/>
        <dsp:cNvSpPr/>
      </dsp:nvSpPr>
      <dsp:spPr>
        <a:xfrm>
          <a:off x="-5512553" y="-844001"/>
          <a:ext cx="6563592" cy="6563592"/>
        </a:xfrm>
        <a:prstGeom prst="blockArc">
          <a:avLst>
            <a:gd name="adj1" fmla="val 18900000"/>
            <a:gd name="adj2" fmla="val 2700000"/>
            <a:gd name="adj3" fmla="val 329"/>
          </a:avLst>
        </a:prstGeom>
        <a:noFill/>
        <a:ln w="19050" cap="rnd"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58DB264-E8C6-4D80-BFB7-D34ADBFAD70D}">
      <dsp:nvSpPr>
        <dsp:cNvPr id="0" name=""/>
        <dsp:cNvSpPr/>
      </dsp:nvSpPr>
      <dsp:spPr>
        <a:xfrm>
          <a:off x="550220" y="374835"/>
          <a:ext cx="9204505" cy="750060"/>
        </a:xfrm>
        <a:prstGeom prst="rect">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5361" tIns="55880" rIns="55880" bIns="55880" numCol="1" spcCol="1270" anchor="ctr" anchorCtr="0">
          <a:noAutofit/>
        </a:bodyPr>
        <a:lstStyle/>
        <a:p>
          <a:pPr marL="0" lvl="0" indent="0" algn="l" defTabSz="977900">
            <a:lnSpc>
              <a:spcPct val="90000"/>
            </a:lnSpc>
            <a:spcBef>
              <a:spcPct val="0"/>
            </a:spcBef>
            <a:spcAft>
              <a:spcPct val="35000"/>
            </a:spcAft>
            <a:buNone/>
          </a:pPr>
          <a:r>
            <a:rPr lang="en-GB" sz="2200" b="1" kern="1200" dirty="0"/>
            <a:t>presented itself as a company engaged in IT sector including e-commerce solutions.</a:t>
          </a:r>
          <a:endParaRPr lang="en-IN" sz="2200" b="1" kern="1200" dirty="0"/>
        </a:p>
      </dsp:txBody>
      <dsp:txXfrm>
        <a:off x="550220" y="374835"/>
        <a:ext cx="9204505" cy="750060"/>
      </dsp:txXfrm>
    </dsp:sp>
    <dsp:sp modelId="{22FEEBB8-70DE-475D-99E0-9468C94DED36}">
      <dsp:nvSpPr>
        <dsp:cNvPr id="0" name=""/>
        <dsp:cNvSpPr/>
      </dsp:nvSpPr>
      <dsp:spPr>
        <a:xfrm>
          <a:off x="81432" y="281077"/>
          <a:ext cx="937575" cy="937575"/>
        </a:xfrm>
        <a:prstGeom prst="ellipse">
          <a:avLst/>
        </a:prstGeom>
        <a:solidFill>
          <a:schemeClr val="lt2">
            <a:hueOff val="0"/>
            <a:satOff val="0"/>
            <a:lumOff val="0"/>
            <a:alphaOff val="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CB2A9F2-5A90-48BA-90AA-7072D88CF7AA}">
      <dsp:nvSpPr>
        <dsp:cNvPr id="0" name=""/>
        <dsp:cNvSpPr/>
      </dsp:nvSpPr>
      <dsp:spPr>
        <a:xfrm>
          <a:off x="980247" y="1500121"/>
          <a:ext cx="8774478" cy="750060"/>
        </a:xfrm>
        <a:prstGeom prst="rect">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5361" tIns="55880" rIns="55880" bIns="55880" numCol="1" spcCol="1270" anchor="ctr" anchorCtr="0">
          <a:noAutofit/>
        </a:bodyPr>
        <a:lstStyle/>
        <a:p>
          <a:pPr marL="0" lvl="0" indent="0" algn="l" defTabSz="977900">
            <a:lnSpc>
              <a:spcPct val="90000"/>
            </a:lnSpc>
            <a:spcBef>
              <a:spcPct val="0"/>
            </a:spcBef>
            <a:spcAft>
              <a:spcPct val="35000"/>
            </a:spcAft>
            <a:buNone/>
          </a:pPr>
          <a:r>
            <a:rPr lang="en-GB" sz="2200" b="1" kern="1200" dirty="0"/>
            <a:t>The website of the company has modelled itself as a price comparison platform.</a:t>
          </a:r>
          <a:endParaRPr lang="en-IN" sz="2200" b="1" kern="1200" dirty="0"/>
        </a:p>
      </dsp:txBody>
      <dsp:txXfrm>
        <a:off x="980247" y="1500121"/>
        <a:ext cx="8774478" cy="750060"/>
      </dsp:txXfrm>
    </dsp:sp>
    <dsp:sp modelId="{7084F01A-BDB6-4C90-AE32-65D27BC40077}">
      <dsp:nvSpPr>
        <dsp:cNvPr id="0" name=""/>
        <dsp:cNvSpPr/>
      </dsp:nvSpPr>
      <dsp:spPr>
        <a:xfrm>
          <a:off x="511459" y="1406363"/>
          <a:ext cx="937575" cy="937575"/>
        </a:xfrm>
        <a:prstGeom prst="ellipse">
          <a:avLst/>
        </a:prstGeom>
        <a:solidFill>
          <a:schemeClr val="lt2">
            <a:hueOff val="0"/>
            <a:satOff val="0"/>
            <a:lumOff val="0"/>
            <a:alphaOff val="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D29BFA6-CEF7-4D65-BD5C-88188D8109F8}">
      <dsp:nvSpPr>
        <dsp:cNvPr id="0" name=""/>
        <dsp:cNvSpPr/>
      </dsp:nvSpPr>
      <dsp:spPr>
        <a:xfrm>
          <a:off x="980247" y="2625407"/>
          <a:ext cx="8774478" cy="750060"/>
        </a:xfrm>
        <a:prstGeom prst="rect">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5361" tIns="55880" rIns="55880" bIns="55880" numCol="1" spcCol="1270" anchor="ctr" anchorCtr="0">
          <a:noAutofit/>
        </a:bodyPr>
        <a:lstStyle/>
        <a:p>
          <a:pPr marL="0" lvl="0" indent="0" algn="l" defTabSz="977900">
            <a:lnSpc>
              <a:spcPct val="90000"/>
            </a:lnSpc>
            <a:spcBef>
              <a:spcPct val="0"/>
            </a:spcBef>
            <a:spcAft>
              <a:spcPct val="35000"/>
            </a:spcAft>
            <a:buNone/>
          </a:pPr>
          <a:r>
            <a:rPr lang="en-IN" sz="2200" b="1" kern="1200" dirty="0"/>
            <a:t>Internal web based solutions.</a:t>
          </a:r>
        </a:p>
      </dsp:txBody>
      <dsp:txXfrm>
        <a:off x="980247" y="2625407"/>
        <a:ext cx="8774478" cy="750060"/>
      </dsp:txXfrm>
    </dsp:sp>
    <dsp:sp modelId="{DAA876B6-335A-45FA-A9B7-B46B13F4039E}">
      <dsp:nvSpPr>
        <dsp:cNvPr id="0" name=""/>
        <dsp:cNvSpPr/>
      </dsp:nvSpPr>
      <dsp:spPr>
        <a:xfrm>
          <a:off x="511459" y="2531650"/>
          <a:ext cx="937575" cy="937575"/>
        </a:xfrm>
        <a:prstGeom prst="ellipse">
          <a:avLst/>
        </a:prstGeom>
        <a:solidFill>
          <a:schemeClr val="lt2">
            <a:hueOff val="0"/>
            <a:satOff val="0"/>
            <a:lumOff val="0"/>
            <a:alphaOff val="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9FE7358-13F2-49A7-982A-195651EA73BD}">
      <dsp:nvSpPr>
        <dsp:cNvPr id="0" name=""/>
        <dsp:cNvSpPr/>
      </dsp:nvSpPr>
      <dsp:spPr>
        <a:xfrm>
          <a:off x="550220" y="3750693"/>
          <a:ext cx="9204505" cy="750060"/>
        </a:xfrm>
        <a:prstGeom prst="rect">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5361" tIns="55880" rIns="55880" bIns="55880" numCol="1" spcCol="1270" anchor="ctr" anchorCtr="0">
          <a:noAutofit/>
        </a:bodyPr>
        <a:lstStyle/>
        <a:p>
          <a:pPr marL="0" lvl="0" indent="0" algn="l" defTabSz="977900">
            <a:lnSpc>
              <a:spcPct val="90000"/>
            </a:lnSpc>
            <a:spcBef>
              <a:spcPct val="0"/>
            </a:spcBef>
            <a:spcAft>
              <a:spcPct val="35000"/>
            </a:spcAft>
            <a:buNone/>
          </a:pPr>
          <a:r>
            <a:rPr lang="en-IN" sz="2200" b="1" kern="1200" dirty="0"/>
            <a:t>develop components of and E-Commerce solution or application for E-Business.</a:t>
          </a:r>
        </a:p>
      </dsp:txBody>
      <dsp:txXfrm>
        <a:off x="550220" y="3750693"/>
        <a:ext cx="9204505" cy="750060"/>
      </dsp:txXfrm>
    </dsp:sp>
    <dsp:sp modelId="{6F991587-8467-4721-8AFD-6BF399585CE7}">
      <dsp:nvSpPr>
        <dsp:cNvPr id="0" name=""/>
        <dsp:cNvSpPr/>
      </dsp:nvSpPr>
      <dsp:spPr>
        <a:xfrm>
          <a:off x="81432" y="3656936"/>
          <a:ext cx="937575" cy="937575"/>
        </a:xfrm>
        <a:prstGeom prst="ellipse">
          <a:avLst/>
        </a:prstGeom>
        <a:solidFill>
          <a:schemeClr val="lt2">
            <a:hueOff val="0"/>
            <a:satOff val="0"/>
            <a:lumOff val="0"/>
            <a:alphaOff val="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59F40-3B4D-4DF1-B84C-21FEC4115B0C}">
      <dsp:nvSpPr>
        <dsp:cNvPr id="0" name=""/>
        <dsp:cNvSpPr/>
      </dsp:nvSpPr>
      <dsp:spPr>
        <a:xfrm>
          <a:off x="0" y="0"/>
          <a:ext cx="7753023" cy="1550688"/>
        </a:xfrm>
        <a:prstGeom prst="roundRect">
          <a:avLst>
            <a:gd name="adj" fmla="val 10000"/>
          </a:avLst>
        </a:prstGeom>
        <a:solidFill>
          <a:schemeClr val="l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The company ‘X’ has primarily presented itself as a company engaged in IT and ITES sectors including e-commerce solutions. The website of the company has modelled itself as a price comparison platform. </a:t>
          </a:r>
        </a:p>
        <a:p>
          <a:pPr marL="0" lvl="0" indent="0" algn="l" defTabSz="577850">
            <a:lnSpc>
              <a:spcPct val="90000"/>
            </a:lnSpc>
            <a:spcBef>
              <a:spcPct val="0"/>
            </a:spcBef>
            <a:spcAft>
              <a:spcPct val="35000"/>
            </a:spcAft>
            <a:buNone/>
          </a:pPr>
          <a:r>
            <a:rPr lang="en-US" sz="1300" b="1" kern="1200" dirty="0"/>
            <a:t>However, the investigations revealed that the company X is involved in trading of crypto currency along with its sister concern Y, a crypto exchange platform.</a:t>
          </a:r>
          <a:endParaRPr lang="en-IN" sz="1300" b="1" kern="1200" dirty="0"/>
        </a:p>
      </dsp:txBody>
      <dsp:txXfrm>
        <a:off x="1705673" y="0"/>
        <a:ext cx="6047349" cy="1550688"/>
      </dsp:txXfrm>
    </dsp:sp>
    <dsp:sp modelId="{6D98AF17-1022-402F-B6D2-D8FFBFD2C584}">
      <dsp:nvSpPr>
        <dsp:cNvPr id="0" name=""/>
        <dsp:cNvSpPr/>
      </dsp:nvSpPr>
      <dsp:spPr>
        <a:xfrm>
          <a:off x="230428" y="316681"/>
          <a:ext cx="890822" cy="777688"/>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2000" b="-12000"/>
          </a:stretch>
        </a:blipFill>
        <a:ln>
          <a:solidFill>
            <a:schemeClr val="bg2"/>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8303AB6-35C6-4948-8917-6F6F66377744}">
      <dsp:nvSpPr>
        <dsp:cNvPr id="0" name=""/>
        <dsp:cNvSpPr/>
      </dsp:nvSpPr>
      <dsp:spPr>
        <a:xfrm>
          <a:off x="0" y="1705756"/>
          <a:ext cx="7753023" cy="1550688"/>
        </a:xfrm>
        <a:prstGeom prst="roundRect">
          <a:avLst>
            <a:gd name="adj" fmla="val 10000"/>
          </a:avLst>
        </a:prstGeom>
        <a:solidFill>
          <a:schemeClr val="l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During investigation, the individuals, being company directors, employees and traders who received huge funds from the company X through banking channel, failed to explain the rationale of such receipts and  denied any trading in crypto assets.</a:t>
          </a:r>
          <a:endParaRPr lang="en-IN" sz="1300" b="1" kern="1200" dirty="0"/>
        </a:p>
      </dsp:txBody>
      <dsp:txXfrm>
        <a:off x="1705673" y="1705756"/>
        <a:ext cx="6047349" cy="1550688"/>
      </dsp:txXfrm>
    </dsp:sp>
    <dsp:sp modelId="{C857B339-3FE9-4B74-A9E2-5E90810FFA06}">
      <dsp:nvSpPr>
        <dsp:cNvPr id="0" name=""/>
        <dsp:cNvSpPr/>
      </dsp:nvSpPr>
      <dsp:spPr>
        <a:xfrm>
          <a:off x="244577" y="1964473"/>
          <a:ext cx="843699" cy="825859"/>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2000" b="-12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895B311-D170-41B1-A0C2-7075C8658BAE}">
      <dsp:nvSpPr>
        <dsp:cNvPr id="0" name=""/>
        <dsp:cNvSpPr/>
      </dsp:nvSpPr>
      <dsp:spPr>
        <a:xfrm>
          <a:off x="0" y="3411513"/>
          <a:ext cx="7753023" cy="1550688"/>
        </a:xfrm>
        <a:prstGeom prst="roundRect">
          <a:avLst>
            <a:gd name="adj" fmla="val 10000"/>
          </a:avLst>
        </a:prstGeom>
        <a:solidFill>
          <a:schemeClr val="l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The ledgers of the exchanges were verified and found that the individuals were engaged in crypto trading and did not disclose their transactions in lawful manner</a:t>
          </a:r>
          <a:endParaRPr lang="en-IN" sz="1300" b="1" kern="1200" dirty="0"/>
        </a:p>
      </dsp:txBody>
      <dsp:txXfrm>
        <a:off x="1705673" y="3411513"/>
        <a:ext cx="6047349" cy="1550688"/>
      </dsp:txXfrm>
    </dsp:sp>
    <dsp:sp modelId="{359FDAC3-67DA-486E-A581-FCD1BECB664E}">
      <dsp:nvSpPr>
        <dsp:cNvPr id="0" name=""/>
        <dsp:cNvSpPr/>
      </dsp:nvSpPr>
      <dsp:spPr>
        <a:xfrm>
          <a:off x="178583" y="3707453"/>
          <a:ext cx="919120" cy="694869"/>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12000" b="-12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5BEBA-19FF-44AC-A76B-DA75D0588B8F}">
      <dsp:nvSpPr>
        <dsp:cNvPr id="0" name=""/>
        <dsp:cNvSpPr/>
      </dsp:nvSpPr>
      <dsp:spPr>
        <a:xfrm>
          <a:off x="-12226" y="8058"/>
          <a:ext cx="6496050" cy="15242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C9F7B6-5146-4E51-B9B9-48479998532C}">
      <dsp:nvSpPr>
        <dsp:cNvPr id="0" name=""/>
        <dsp:cNvSpPr/>
      </dsp:nvSpPr>
      <dsp:spPr>
        <a:xfrm>
          <a:off x="448855" y="351012"/>
          <a:ext cx="839971" cy="8383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0EE2571-D4B3-4882-9324-6E3005B0E76F}">
      <dsp:nvSpPr>
        <dsp:cNvPr id="0" name=""/>
        <dsp:cNvSpPr/>
      </dsp:nvSpPr>
      <dsp:spPr>
        <a:xfrm>
          <a:off x="1566348" y="8058"/>
          <a:ext cx="4865058" cy="1525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473" tIns="161473" rIns="161473" bIns="161473" numCol="1" spcCol="1270" anchor="ctr" anchorCtr="0">
          <a:noAutofit/>
        </a:bodyPr>
        <a:lstStyle/>
        <a:p>
          <a:pPr marL="0" lvl="0" indent="0" algn="l" defTabSz="622300">
            <a:lnSpc>
              <a:spcPct val="100000"/>
            </a:lnSpc>
            <a:spcBef>
              <a:spcPct val="0"/>
            </a:spcBef>
            <a:spcAft>
              <a:spcPct val="35000"/>
            </a:spcAft>
            <a:buNone/>
          </a:pPr>
          <a:r>
            <a:rPr lang="en-US" sz="1400" kern="1200" dirty="0"/>
            <a:t>Company and individuals routed unaccounted money through crypto exchanges. </a:t>
          </a:r>
        </a:p>
        <a:p>
          <a:pPr marL="0" lvl="0" indent="0" algn="l" defTabSz="622300">
            <a:lnSpc>
              <a:spcPct val="100000"/>
            </a:lnSpc>
            <a:spcBef>
              <a:spcPct val="0"/>
            </a:spcBef>
            <a:spcAft>
              <a:spcPct val="35000"/>
            </a:spcAft>
            <a:buNone/>
          </a:pPr>
          <a:r>
            <a:rPr lang="en-US" sz="1400" b="1" kern="1200" dirty="0"/>
            <a:t>Suspicious transactions of funds debited to related entities, where no previous credits with the company were found.</a:t>
          </a:r>
          <a:endParaRPr lang="en-IN" sz="1400" b="1" kern="1200" dirty="0"/>
        </a:p>
      </dsp:txBody>
      <dsp:txXfrm>
        <a:off x="1566348" y="8058"/>
        <a:ext cx="4865058" cy="1525729"/>
      </dsp:txXfrm>
    </dsp:sp>
    <dsp:sp modelId="{F9C7541E-A297-46F8-B913-643BCE409419}">
      <dsp:nvSpPr>
        <dsp:cNvPr id="0" name=""/>
        <dsp:cNvSpPr/>
      </dsp:nvSpPr>
      <dsp:spPr>
        <a:xfrm>
          <a:off x="-12226" y="1838933"/>
          <a:ext cx="6496050" cy="15242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78007C-1369-42F8-ABC5-1D4BCAC0C40F}">
      <dsp:nvSpPr>
        <dsp:cNvPr id="0" name=""/>
        <dsp:cNvSpPr/>
      </dsp:nvSpPr>
      <dsp:spPr>
        <a:xfrm>
          <a:off x="448855" y="2181887"/>
          <a:ext cx="839971" cy="8383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2E90C4B-E547-49E9-AE61-613C2FECA150}">
      <dsp:nvSpPr>
        <dsp:cNvPr id="0" name=""/>
        <dsp:cNvSpPr/>
      </dsp:nvSpPr>
      <dsp:spPr>
        <a:xfrm>
          <a:off x="1489478" y="1838933"/>
          <a:ext cx="5018797" cy="1525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473" tIns="161473" rIns="161473" bIns="161473" numCol="1" spcCol="1270" anchor="ctr" anchorCtr="0">
          <a:noAutofit/>
        </a:bodyPr>
        <a:lstStyle/>
        <a:p>
          <a:pPr marL="0" lvl="0" indent="0" algn="l" defTabSz="622300">
            <a:lnSpc>
              <a:spcPct val="100000"/>
            </a:lnSpc>
            <a:spcBef>
              <a:spcPct val="0"/>
            </a:spcBef>
            <a:spcAft>
              <a:spcPct val="35000"/>
            </a:spcAft>
            <a:buNone/>
          </a:pPr>
          <a:r>
            <a:rPr lang="en-US" sz="1400" kern="1200" dirty="0"/>
            <a:t>Crypto merchants pool VDAs from various individuals and entities from outside the exchanges and these tokens are sold on the exchanges for higher prices. The prices of crypto tokens vary between exchanges and off-exchange markets. </a:t>
          </a:r>
          <a:r>
            <a:rPr lang="en-US" sz="1400" b="1" kern="1200" dirty="0"/>
            <a:t>By leveraging the price differences of the VDAs across various exchanges, the merchants make profits.</a:t>
          </a:r>
          <a:endParaRPr lang="en-IN" sz="1400" b="1" kern="1200" dirty="0"/>
        </a:p>
      </dsp:txBody>
      <dsp:txXfrm>
        <a:off x="1489478" y="1838933"/>
        <a:ext cx="5018797" cy="1525729"/>
      </dsp:txXfrm>
    </dsp:sp>
    <dsp:sp modelId="{DD5DA4AB-465E-4C3C-BA34-F818A44FB1DF}">
      <dsp:nvSpPr>
        <dsp:cNvPr id="0" name=""/>
        <dsp:cNvSpPr/>
      </dsp:nvSpPr>
      <dsp:spPr>
        <a:xfrm>
          <a:off x="-12226" y="3669808"/>
          <a:ext cx="6496050" cy="15242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699BE2-C19E-4DC7-B1DC-78288730F2F9}">
      <dsp:nvSpPr>
        <dsp:cNvPr id="0" name=""/>
        <dsp:cNvSpPr/>
      </dsp:nvSpPr>
      <dsp:spPr>
        <a:xfrm>
          <a:off x="448855" y="4012762"/>
          <a:ext cx="839971" cy="8383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3FCCADB-539A-4C1D-B874-8FB074D9049E}">
      <dsp:nvSpPr>
        <dsp:cNvPr id="0" name=""/>
        <dsp:cNvSpPr/>
      </dsp:nvSpPr>
      <dsp:spPr>
        <a:xfrm>
          <a:off x="1514914" y="3669808"/>
          <a:ext cx="4967926" cy="1525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473" tIns="161473" rIns="161473" bIns="161473" numCol="1" spcCol="1270" anchor="ctr" anchorCtr="0">
          <a:noAutofit/>
        </a:bodyPr>
        <a:lstStyle/>
        <a:p>
          <a:pPr marL="0" lvl="0" indent="0" algn="l" defTabSz="622300">
            <a:lnSpc>
              <a:spcPct val="100000"/>
            </a:lnSpc>
            <a:spcBef>
              <a:spcPct val="0"/>
            </a:spcBef>
            <a:spcAft>
              <a:spcPct val="35000"/>
            </a:spcAft>
            <a:buNone/>
          </a:pPr>
          <a:r>
            <a:rPr lang="en-US" sz="1400" kern="1200" dirty="0"/>
            <a:t>Suspicious Crypto trading in VDAs through such exchange were detected either by buying through fiat currency and selling through transfer of VDA to other closed entities or transfer to other exchanges and vice versa. </a:t>
          </a:r>
          <a:r>
            <a:rPr lang="en-US" sz="1400" b="1" kern="1200" dirty="0"/>
            <a:t>Thereby, it prevented the detection of gains either as investments or receipts which are not reflected in banking channel.</a:t>
          </a:r>
          <a:endParaRPr lang="en-IN" sz="1400" b="1" kern="1200" dirty="0"/>
        </a:p>
      </dsp:txBody>
      <dsp:txXfrm>
        <a:off x="1514914" y="3669808"/>
        <a:ext cx="4967926" cy="152572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9E2B8-78A5-4EA2-8098-74256EDF924C}">
      <dsp:nvSpPr>
        <dsp:cNvPr id="0" name=""/>
        <dsp:cNvSpPr/>
      </dsp:nvSpPr>
      <dsp:spPr>
        <a:xfrm>
          <a:off x="0" y="2936"/>
          <a:ext cx="6496050" cy="13376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288CC8-7C21-48B7-BBB3-83BF5DF339C7}">
      <dsp:nvSpPr>
        <dsp:cNvPr id="0" name=""/>
        <dsp:cNvSpPr/>
      </dsp:nvSpPr>
      <dsp:spPr>
        <a:xfrm>
          <a:off x="404633" y="303903"/>
          <a:ext cx="736416" cy="7356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5DA638B-2B81-4690-884D-F571CF7DCB7E}">
      <dsp:nvSpPr>
        <dsp:cNvPr id="0" name=""/>
        <dsp:cNvSpPr/>
      </dsp:nvSpPr>
      <dsp:spPr>
        <a:xfrm>
          <a:off x="1545684" y="2936"/>
          <a:ext cx="4765799" cy="1338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704" tIns="141704" rIns="141704" bIns="141704" numCol="1" spcCol="1270" anchor="ctr" anchorCtr="0">
          <a:noAutofit/>
        </a:bodyPr>
        <a:lstStyle/>
        <a:p>
          <a:pPr marL="0" lvl="0" indent="0" algn="l" defTabSz="622300">
            <a:lnSpc>
              <a:spcPct val="100000"/>
            </a:lnSpc>
            <a:spcBef>
              <a:spcPct val="0"/>
            </a:spcBef>
            <a:spcAft>
              <a:spcPct val="35000"/>
            </a:spcAft>
            <a:buNone/>
          </a:pPr>
          <a:r>
            <a:rPr lang="en-US" sz="1400" b="1" kern="1200" dirty="0"/>
            <a:t>Arbitrage trading </a:t>
          </a:r>
          <a:r>
            <a:rPr lang="en-US" sz="1400" kern="1200" dirty="0"/>
            <a:t>wherein users earn profits by leveraging the price differentials in same VDA across the exchanges due to market inefficiencies and earning marginal commission/profits.</a:t>
          </a:r>
          <a:endParaRPr lang="en-IN" sz="1400" kern="1200" dirty="0"/>
        </a:p>
      </dsp:txBody>
      <dsp:txXfrm>
        <a:off x="1545684" y="2936"/>
        <a:ext cx="4765799" cy="1338939"/>
      </dsp:txXfrm>
    </dsp:sp>
    <dsp:sp modelId="{15983F18-AE6F-44E9-819D-F6AAEDC8D8B7}">
      <dsp:nvSpPr>
        <dsp:cNvPr id="0" name=""/>
        <dsp:cNvSpPr/>
      </dsp:nvSpPr>
      <dsp:spPr>
        <a:xfrm>
          <a:off x="0" y="1616530"/>
          <a:ext cx="6496050" cy="13376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24621E-F401-4752-A303-579E6404388C}">
      <dsp:nvSpPr>
        <dsp:cNvPr id="0" name=""/>
        <dsp:cNvSpPr/>
      </dsp:nvSpPr>
      <dsp:spPr>
        <a:xfrm>
          <a:off x="404633" y="1917497"/>
          <a:ext cx="736416" cy="7356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CC30504-68B1-49D0-AE91-7DC2E6870379}">
      <dsp:nvSpPr>
        <dsp:cNvPr id="0" name=""/>
        <dsp:cNvSpPr/>
      </dsp:nvSpPr>
      <dsp:spPr>
        <a:xfrm>
          <a:off x="1545684" y="1616530"/>
          <a:ext cx="4765799" cy="1338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704" tIns="141704" rIns="141704" bIns="141704" numCol="1" spcCol="1270" anchor="ctr" anchorCtr="0">
          <a:noAutofit/>
        </a:bodyPr>
        <a:lstStyle/>
        <a:p>
          <a:pPr marL="0" lvl="0" indent="0" algn="l" defTabSz="622300">
            <a:lnSpc>
              <a:spcPct val="100000"/>
            </a:lnSpc>
            <a:spcBef>
              <a:spcPct val="0"/>
            </a:spcBef>
            <a:spcAft>
              <a:spcPct val="35000"/>
            </a:spcAft>
            <a:buNone/>
          </a:pPr>
          <a:r>
            <a:rPr lang="en-US" sz="1400" kern="1200" dirty="0"/>
            <a:t>In some cases, profits on transfer in VDAs are retained in terms of crypto tokens and not withdrawn to the bank account. </a:t>
          </a:r>
          <a:r>
            <a:rPr lang="en-US" sz="1400" b="1" kern="1200" dirty="0"/>
            <a:t>Therefore, gains on transfer of VDAs were not offered to tax.</a:t>
          </a:r>
          <a:endParaRPr lang="en-IN" sz="1400" b="1" kern="1200" dirty="0"/>
        </a:p>
      </dsp:txBody>
      <dsp:txXfrm>
        <a:off x="1545684" y="1616530"/>
        <a:ext cx="4765799" cy="1338939"/>
      </dsp:txXfrm>
    </dsp:sp>
    <dsp:sp modelId="{81689655-B8F1-4791-B1D4-092D4A308EF3}">
      <dsp:nvSpPr>
        <dsp:cNvPr id="0" name=""/>
        <dsp:cNvSpPr/>
      </dsp:nvSpPr>
      <dsp:spPr>
        <a:xfrm>
          <a:off x="0" y="3230124"/>
          <a:ext cx="6496050" cy="13376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D9EA55-3FC6-4B64-A001-9AAFC29CDB1F}">
      <dsp:nvSpPr>
        <dsp:cNvPr id="0" name=""/>
        <dsp:cNvSpPr/>
      </dsp:nvSpPr>
      <dsp:spPr>
        <a:xfrm>
          <a:off x="405029" y="3531091"/>
          <a:ext cx="736416" cy="7356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FB4FDF8-F34F-4755-9301-DFF9E8FB5049}">
      <dsp:nvSpPr>
        <dsp:cNvPr id="0" name=""/>
        <dsp:cNvSpPr/>
      </dsp:nvSpPr>
      <dsp:spPr>
        <a:xfrm>
          <a:off x="1546475" y="3230124"/>
          <a:ext cx="4765799" cy="1338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704" tIns="141704" rIns="141704" bIns="141704" numCol="1" spcCol="1270" anchor="ctr" anchorCtr="0">
          <a:noAutofit/>
        </a:bodyPr>
        <a:lstStyle/>
        <a:p>
          <a:pPr marL="0" lvl="0" indent="0" algn="l" defTabSz="622300">
            <a:lnSpc>
              <a:spcPct val="100000"/>
            </a:lnSpc>
            <a:spcBef>
              <a:spcPct val="0"/>
            </a:spcBef>
            <a:spcAft>
              <a:spcPct val="35000"/>
            </a:spcAft>
            <a:buNone/>
          </a:pPr>
          <a:r>
            <a:rPr lang="en-US" sz="1400" kern="1200" dirty="0"/>
            <a:t>VDA transactions being pseudo-anonymous in nature, only the trader/investor has the complete visibility to all the transactions done by them and accounts maintained by them. </a:t>
          </a:r>
          <a:r>
            <a:rPr lang="en-US" sz="1400" b="1" kern="1200" dirty="0"/>
            <a:t>Therefore, the nature of credit entries in the bank accounts remains unexplained.</a:t>
          </a:r>
          <a:endParaRPr lang="en-IN" sz="1400" b="1" kern="1200" dirty="0"/>
        </a:p>
      </dsp:txBody>
      <dsp:txXfrm>
        <a:off x="1546475" y="3230124"/>
        <a:ext cx="4765799" cy="13389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F643B-B131-4EFA-A5C4-460C17805092}">
      <dsp:nvSpPr>
        <dsp:cNvPr id="0" name=""/>
        <dsp:cNvSpPr/>
      </dsp:nvSpPr>
      <dsp:spPr>
        <a:xfrm>
          <a:off x="0" y="0"/>
          <a:ext cx="3893270" cy="3893270"/>
        </a:xfrm>
        <a:prstGeom prst="pie">
          <a:avLst>
            <a:gd name="adj1" fmla="val 5400000"/>
            <a:gd name="adj2" fmla="val 1620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910F1C-9406-47A0-BC13-D9699CA8216F}">
      <dsp:nvSpPr>
        <dsp:cNvPr id="0" name=""/>
        <dsp:cNvSpPr/>
      </dsp:nvSpPr>
      <dsp:spPr>
        <a:xfrm>
          <a:off x="1946635" y="0"/>
          <a:ext cx="5778107" cy="389327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solidFill>
                <a:schemeClr val="bg1"/>
              </a:solidFill>
            </a:rPr>
            <a:t>Non-disclosure of true and correct business activities</a:t>
          </a:r>
          <a:endParaRPr lang="en-IN" sz="1300" b="1" kern="1200" dirty="0">
            <a:solidFill>
              <a:schemeClr val="bg1"/>
            </a:solidFill>
          </a:endParaRPr>
        </a:p>
      </dsp:txBody>
      <dsp:txXfrm>
        <a:off x="1946635" y="0"/>
        <a:ext cx="5778107" cy="486659"/>
      </dsp:txXfrm>
    </dsp:sp>
    <dsp:sp modelId="{AC9CB2EB-6082-43FA-96C5-172E61BAF6EF}">
      <dsp:nvSpPr>
        <dsp:cNvPr id="0" name=""/>
        <dsp:cNvSpPr/>
      </dsp:nvSpPr>
      <dsp:spPr>
        <a:xfrm>
          <a:off x="340661" y="486659"/>
          <a:ext cx="3211946" cy="3211946"/>
        </a:xfrm>
        <a:prstGeom prst="pie">
          <a:avLst>
            <a:gd name="adj1" fmla="val 5400000"/>
            <a:gd name="adj2" fmla="val 1620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CC082C-DC6D-4479-831C-0825C2E6DD9D}">
      <dsp:nvSpPr>
        <dsp:cNvPr id="0" name=""/>
        <dsp:cNvSpPr/>
      </dsp:nvSpPr>
      <dsp:spPr>
        <a:xfrm>
          <a:off x="1946635" y="486659"/>
          <a:ext cx="5778107" cy="3211946"/>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IN" sz="1300" b="1" kern="1200" dirty="0">
              <a:solidFill>
                <a:schemeClr val="bg1"/>
              </a:solidFill>
            </a:rPr>
            <a:t>Procedural and registration irregularities</a:t>
          </a:r>
        </a:p>
      </dsp:txBody>
      <dsp:txXfrm>
        <a:off x="1946635" y="486659"/>
        <a:ext cx="5778107" cy="486660"/>
      </dsp:txXfrm>
    </dsp:sp>
    <dsp:sp modelId="{5EA969D3-EFD3-4BB2-B24C-AD686C1D5D6A}">
      <dsp:nvSpPr>
        <dsp:cNvPr id="0" name=""/>
        <dsp:cNvSpPr/>
      </dsp:nvSpPr>
      <dsp:spPr>
        <a:xfrm>
          <a:off x="681323" y="973320"/>
          <a:ext cx="2530622" cy="2530622"/>
        </a:xfrm>
        <a:prstGeom prst="pie">
          <a:avLst>
            <a:gd name="adj1" fmla="val 5400000"/>
            <a:gd name="adj2" fmla="val 1620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050406-37F1-4EE6-A63A-6475B670AA18}">
      <dsp:nvSpPr>
        <dsp:cNvPr id="0" name=""/>
        <dsp:cNvSpPr/>
      </dsp:nvSpPr>
      <dsp:spPr>
        <a:xfrm>
          <a:off x="1946635" y="973320"/>
          <a:ext cx="5778107" cy="2530622"/>
        </a:xfrm>
        <a:prstGeom prst="rect">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solidFill>
                <a:schemeClr val="bg1"/>
              </a:solidFill>
            </a:rPr>
            <a:t>Routing of funds at multiple levels to hide the source of undisclosed funds</a:t>
          </a:r>
          <a:endParaRPr lang="en-IN" sz="1300" b="1" kern="1200" dirty="0">
            <a:solidFill>
              <a:schemeClr val="bg1"/>
            </a:solidFill>
          </a:endParaRPr>
        </a:p>
      </dsp:txBody>
      <dsp:txXfrm>
        <a:off x="1946635" y="973320"/>
        <a:ext cx="5778107" cy="486656"/>
      </dsp:txXfrm>
    </dsp:sp>
    <dsp:sp modelId="{F23402AB-3929-4DCD-9C74-EB265DEB2253}">
      <dsp:nvSpPr>
        <dsp:cNvPr id="0" name=""/>
        <dsp:cNvSpPr/>
      </dsp:nvSpPr>
      <dsp:spPr>
        <a:xfrm>
          <a:off x="1021983" y="1459976"/>
          <a:ext cx="1849303" cy="1849303"/>
        </a:xfrm>
        <a:prstGeom prst="pie">
          <a:avLst>
            <a:gd name="adj1" fmla="val 5400000"/>
            <a:gd name="adj2" fmla="val 1620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A7E1DC-CECC-4412-8A41-D95D7F4BC6F4}">
      <dsp:nvSpPr>
        <dsp:cNvPr id="0" name=""/>
        <dsp:cNvSpPr/>
      </dsp:nvSpPr>
      <dsp:spPr>
        <a:xfrm>
          <a:off x="1946635" y="1459976"/>
          <a:ext cx="5778107" cy="1849303"/>
        </a:xfrm>
        <a:prstGeom prst="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IN" sz="1300" b="1" kern="1200" dirty="0">
              <a:solidFill>
                <a:schemeClr val="bg1"/>
              </a:solidFill>
            </a:rPr>
            <a:t>non-compliance to provisions of tax deduction at source</a:t>
          </a:r>
        </a:p>
      </dsp:txBody>
      <dsp:txXfrm>
        <a:off x="1946635" y="1459976"/>
        <a:ext cx="5778107" cy="486659"/>
      </dsp:txXfrm>
    </dsp:sp>
    <dsp:sp modelId="{609B1434-875B-42CC-8BDB-0E11D4C1BDF8}">
      <dsp:nvSpPr>
        <dsp:cNvPr id="0" name=""/>
        <dsp:cNvSpPr/>
      </dsp:nvSpPr>
      <dsp:spPr>
        <a:xfrm>
          <a:off x="1362645" y="1946636"/>
          <a:ext cx="1167979" cy="1167979"/>
        </a:xfrm>
        <a:prstGeom prst="pie">
          <a:avLst>
            <a:gd name="adj1" fmla="val 5400000"/>
            <a:gd name="adj2" fmla="val 1620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1BAE34-3F65-4E5F-AD9C-F8839DB3F0A3}">
      <dsp:nvSpPr>
        <dsp:cNvPr id="0" name=""/>
        <dsp:cNvSpPr/>
      </dsp:nvSpPr>
      <dsp:spPr>
        <a:xfrm>
          <a:off x="1946635" y="1946636"/>
          <a:ext cx="5778107" cy="1167979"/>
        </a:xfrm>
        <a:prstGeom prst="rect">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IN" sz="1300" b="1" kern="1200" dirty="0">
              <a:solidFill>
                <a:schemeClr val="bg1"/>
              </a:solidFill>
            </a:rPr>
            <a:t>non-disclosure of correct income to tax</a:t>
          </a:r>
        </a:p>
      </dsp:txBody>
      <dsp:txXfrm>
        <a:off x="1946635" y="1946636"/>
        <a:ext cx="5778107" cy="486660"/>
      </dsp:txXfrm>
    </dsp:sp>
    <dsp:sp modelId="{EA5D57BF-FB55-477B-A402-0A5213DE1179}">
      <dsp:nvSpPr>
        <dsp:cNvPr id="0" name=""/>
        <dsp:cNvSpPr/>
      </dsp:nvSpPr>
      <dsp:spPr>
        <a:xfrm>
          <a:off x="1703306" y="2433296"/>
          <a:ext cx="486656" cy="486656"/>
        </a:xfrm>
        <a:prstGeom prst="pie">
          <a:avLst>
            <a:gd name="adj1" fmla="val 5400000"/>
            <a:gd name="adj2" fmla="val 1620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556B97-EB83-4C8D-90AC-F07765C32407}">
      <dsp:nvSpPr>
        <dsp:cNvPr id="0" name=""/>
        <dsp:cNvSpPr/>
      </dsp:nvSpPr>
      <dsp:spPr>
        <a:xfrm>
          <a:off x="1946635" y="2433296"/>
          <a:ext cx="5778107" cy="486656"/>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IN" sz="1300" b="1" kern="1200" dirty="0">
              <a:solidFill>
                <a:schemeClr val="bg1"/>
              </a:solidFill>
            </a:rPr>
            <a:t>estimated undisclosed income of USD 129 million</a:t>
          </a:r>
        </a:p>
      </dsp:txBody>
      <dsp:txXfrm>
        <a:off x="1946635" y="2433296"/>
        <a:ext cx="5778107" cy="486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D8FC8-FE61-4E68-8BDE-891A70936164}">
      <dsp:nvSpPr>
        <dsp:cNvPr id="0" name=""/>
        <dsp:cNvSpPr/>
      </dsp:nvSpPr>
      <dsp:spPr>
        <a:xfrm>
          <a:off x="-2660604" y="-412849"/>
          <a:ext cx="3194592" cy="3194592"/>
        </a:xfrm>
        <a:prstGeom prst="blockArc">
          <a:avLst>
            <a:gd name="adj1" fmla="val 18900000"/>
            <a:gd name="adj2" fmla="val 2700000"/>
            <a:gd name="adj3" fmla="val 676"/>
          </a:avLst>
        </a:prstGeom>
        <a:noFill/>
        <a:ln w="19050" cap="rnd"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58DB264-E8C6-4D80-BFB7-D34ADBFAD70D}">
      <dsp:nvSpPr>
        <dsp:cNvPr id="0" name=""/>
        <dsp:cNvSpPr/>
      </dsp:nvSpPr>
      <dsp:spPr>
        <a:xfrm>
          <a:off x="435461" y="338420"/>
          <a:ext cx="6640998" cy="676745"/>
        </a:xfrm>
        <a:prstGeom prst="rect">
          <a:avLst/>
        </a:prstGeom>
        <a:gradFill rotWithShape="0">
          <a:gsLst>
            <a:gs pos="0">
              <a:schemeClr val="lt1">
                <a:hueOff val="0"/>
                <a:satOff val="0"/>
                <a:lumOff val="0"/>
                <a:alphaOff val="0"/>
                <a:tint val="98000"/>
                <a:lumMod val="114000"/>
              </a:schemeClr>
            </a:gs>
            <a:gs pos="100000">
              <a:schemeClr val="l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7167" tIns="63500" rIns="63500" bIns="63500" numCol="1" spcCol="1270" anchor="ctr" anchorCtr="0">
          <a:noAutofit/>
        </a:bodyPr>
        <a:lstStyle/>
        <a:p>
          <a:pPr marL="0" lvl="0" indent="0" algn="l" defTabSz="1111250">
            <a:lnSpc>
              <a:spcPct val="90000"/>
            </a:lnSpc>
            <a:spcBef>
              <a:spcPct val="0"/>
            </a:spcBef>
            <a:spcAft>
              <a:spcPct val="35000"/>
            </a:spcAft>
            <a:buNone/>
          </a:pPr>
          <a:r>
            <a:rPr lang="en-GB" sz="2500" b="1" kern="1200" dirty="0"/>
            <a:t>Engaged in providing services as VASP</a:t>
          </a:r>
          <a:endParaRPr lang="en-IN" sz="2500" b="1" kern="1200" dirty="0"/>
        </a:p>
      </dsp:txBody>
      <dsp:txXfrm>
        <a:off x="435461" y="338420"/>
        <a:ext cx="6640998" cy="676745"/>
      </dsp:txXfrm>
    </dsp:sp>
    <dsp:sp modelId="{22FEEBB8-70DE-475D-99E0-9468C94DED36}">
      <dsp:nvSpPr>
        <dsp:cNvPr id="0" name=""/>
        <dsp:cNvSpPr/>
      </dsp:nvSpPr>
      <dsp:spPr>
        <a:xfrm>
          <a:off x="12495" y="253826"/>
          <a:ext cx="845931" cy="845931"/>
        </a:xfrm>
        <a:prstGeom prst="ellipse">
          <a:avLst/>
        </a:prstGeom>
        <a:solidFill>
          <a:schemeClr val="lt1">
            <a:hueOff val="0"/>
            <a:satOff val="0"/>
            <a:lumOff val="0"/>
            <a:alphaOff val="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CB2A9F2-5A90-48BA-90AA-7072D88CF7AA}">
      <dsp:nvSpPr>
        <dsp:cNvPr id="0" name=""/>
        <dsp:cNvSpPr/>
      </dsp:nvSpPr>
      <dsp:spPr>
        <a:xfrm>
          <a:off x="435461" y="1353727"/>
          <a:ext cx="6640998" cy="676745"/>
        </a:xfrm>
        <a:prstGeom prst="rect">
          <a:avLst/>
        </a:prstGeom>
        <a:gradFill rotWithShape="0">
          <a:gsLst>
            <a:gs pos="0">
              <a:schemeClr val="lt1">
                <a:hueOff val="0"/>
                <a:satOff val="0"/>
                <a:lumOff val="0"/>
                <a:alphaOff val="0"/>
                <a:tint val="98000"/>
                <a:lumMod val="114000"/>
              </a:schemeClr>
            </a:gs>
            <a:gs pos="100000">
              <a:schemeClr val="l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7167" tIns="63500" rIns="63500" bIns="63500" numCol="1" spcCol="1270" anchor="ctr" anchorCtr="0">
          <a:noAutofit/>
        </a:bodyPr>
        <a:lstStyle/>
        <a:p>
          <a:pPr marL="0" lvl="0" indent="0" algn="l" defTabSz="1111250">
            <a:lnSpc>
              <a:spcPct val="90000"/>
            </a:lnSpc>
            <a:spcBef>
              <a:spcPct val="0"/>
            </a:spcBef>
            <a:spcAft>
              <a:spcPct val="35000"/>
            </a:spcAft>
            <a:buNone/>
          </a:pPr>
          <a:r>
            <a:rPr lang="en-IN" sz="2500" b="1" kern="1200" dirty="0"/>
            <a:t>Running a crypto exchange platform</a:t>
          </a:r>
        </a:p>
      </dsp:txBody>
      <dsp:txXfrm>
        <a:off x="435461" y="1353727"/>
        <a:ext cx="6640998" cy="676745"/>
      </dsp:txXfrm>
    </dsp:sp>
    <dsp:sp modelId="{7084F01A-BDB6-4C90-AE32-65D27BC40077}">
      <dsp:nvSpPr>
        <dsp:cNvPr id="0" name=""/>
        <dsp:cNvSpPr/>
      </dsp:nvSpPr>
      <dsp:spPr>
        <a:xfrm>
          <a:off x="12495" y="1269134"/>
          <a:ext cx="845931" cy="845931"/>
        </a:xfrm>
        <a:prstGeom prst="ellipse">
          <a:avLst/>
        </a:prstGeom>
        <a:solidFill>
          <a:schemeClr val="lt1">
            <a:hueOff val="0"/>
            <a:satOff val="0"/>
            <a:lumOff val="0"/>
            <a:alphaOff val="0"/>
          </a:schemeClr>
        </a:solidFill>
        <a:ln w="9525" cap="rnd" cmpd="sng" algn="ctr">
          <a:solidFill>
            <a:schemeClr val="dk2">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4A634-E8F9-4CC0-8DB7-A98DC51263D8}">
      <dsp:nvSpPr>
        <dsp:cNvPr id="0" name=""/>
        <dsp:cNvSpPr/>
      </dsp:nvSpPr>
      <dsp:spPr>
        <a:xfrm>
          <a:off x="0" y="0"/>
          <a:ext cx="8690429" cy="1259416"/>
        </a:xfrm>
        <a:prstGeom prst="roundRect">
          <a:avLst>
            <a:gd name="adj" fmla="val 10000"/>
          </a:avLst>
        </a:prstGeom>
        <a:solidFill>
          <a:schemeClr val="l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Suspicious Transaction Report: </a:t>
          </a:r>
        </a:p>
        <a:p>
          <a:pPr marL="0" lvl="0" indent="0" algn="l" defTabSz="622300">
            <a:lnSpc>
              <a:spcPct val="90000"/>
            </a:lnSpc>
            <a:spcBef>
              <a:spcPct val="0"/>
            </a:spcBef>
            <a:spcAft>
              <a:spcPct val="35000"/>
            </a:spcAft>
            <a:buNone/>
          </a:pPr>
          <a:r>
            <a:rPr lang="en-US" sz="1400" b="0" kern="1200" dirty="0"/>
            <a:t>Closely Linked Accounts used for </a:t>
          </a:r>
          <a:r>
            <a:rPr lang="en-US" sz="1400" b="1" kern="1200" dirty="0"/>
            <a:t>circular trading </a:t>
          </a:r>
          <a:r>
            <a:rPr lang="en-US" sz="1400" b="0" kern="1200" dirty="0"/>
            <a:t>amongst themselves, and the transacting entities shared common directors.</a:t>
          </a:r>
          <a:endParaRPr lang="en-IN" sz="1400" b="0" kern="1200" dirty="0"/>
        </a:p>
      </dsp:txBody>
      <dsp:txXfrm>
        <a:off x="1864027" y="0"/>
        <a:ext cx="6826401" cy="1259416"/>
      </dsp:txXfrm>
    </dsp:sp>
    <dsp:sp modelId="{1B25389E-D9F6-43BD-892B-904511D9E118}">
      <dsp:nvSpPr>
        <dsp:cNvPr id="0" name=""/>
        <dsp:cNvSpPr/>
      </dsp:nvSpPr>
      <dsp:spPr>
        <a:xfrm>
          <a:off x="125941" y="125941"/>
          <a:ext cx="1738085" cy="1007533"/>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8E163B3-E20D-4054-9F57-81C0B1B99D9A}">
      <dsp:nvSpPr>
        <dsp:cNvPr id="0" name=""/>
        <dsp:cNvSpPr/>
      </dsp:nvSpPr>
      <dsp:spPr>
        <a:xfrm>
          <a:off x="0" y="1385358"/>
          <a:ext cx="8690429" cy="1259416"/>
        </a:xfrm>
        <a:prstGeom prst="roundRect">
          <a:avLst>
            <a:gd name="adj" fmla="val 10000"/>
          </a:avLst>
        </a:prstGeom>
        <a:solidFill>
          <a:schemeClr val="l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Company Registry:</a:t>
          </a:r>
        </a:p>
        <a:p>
          <a:pPr marL="0" lvl="0" indent="0" algn="l" defTabSz="622300">
            <a:lnSpc>
              <a:spcPct val="90000"/>
            </a:lnSpc>
            <a:spcBef>
              <a:spcPct val="0"/>
            </a:spcBef>
            <a:spcAft>
              <a:spcPct val="35000"/>
            </a:spcAft>
            <a:buNone/>
          </a:pPr>
          <a:r>
            <a:rPr lang="en-US" sz="1400" b="0" kern="1200" dirty="0"/>
            <a:t>Revealed that directors of company ‘X’ are also directors in company ‘Y’, a crypto currency exchange.</a:t>
          </a:r>
          <a:endParaRPr lang="en-IN" sz="1400" b="0" kern="1200" dirty="0"/>
        </a:p>
      </dsp:txBody>
      <dsp:txXfrm>
        <a:off x="1864027" y="1385358"/>
        <a:ext cx="6826401" cy="1259416"/>
      </dsp:txXfrm>
    </dsp:sp>
    <dsp:sp modelId="{8575A933-A019-4DDB-B91E-ED00717C7788}">
      <dsp:nvSpPr>
        <dsp:cNvPr id="0" name=""/>
        <dsp:cNvSpPr/>
      </dsp:nvSpPr>
      <dsp:spPr>
        <a:xfrm>
          <a:off x="125941" y="1511300"/>
          <a:ext cx="1738085" cy="1007533"/>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69A03D2-A812-4FD9-A871-17F0FA181B85}">
      <dsp:nvSpPr>
        <dsp:cNvPr id="0" name=""/>
        <dsp:cNvSpPr/>
      </dsp:nvSpPr>
      <dsp:spPr>
        <a:xfrm>
          <a:off x="0" y="2770716"/>
          <a:ext cx="8690429" cy="1259416"/>
        </a:xfrm>
        <a:prstGeom prst="roundRect">
          <a:avLst>
            <a:gd name="adj" fmla="val 10000"/>
          </a:avLst>
        </a:prstGeom>
        <a:solidFill>
          <a:schemeClr val="l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Bank Statements:</a:t>
          </a:r>
        </a:p>
        <a:p>
          <a:pPr marL="0" lvl="0" indent="0" algn="l" defTabSz="622300">
            <a:lnSpc>
              <a:spcPct val="90000"/>
            </a:lnSpc>
            <a:spcBef>
              <a:spcPct val="0"/>
            </a:spcBef>
            <a:spcAft>
              <a:spcPct val="35000"/>
            </a:spcAft>
            <a:buNone/>
          </a:pPr>
          <a:r>
            <a:rPr lang="en-US" sz="1400" b="0" kern="1200" dirty="0"/>
            <a:t>Revealed that the </a:t>
          </a:r>
          <a:r>
            <a:rPr lang="en-US" sz="1400" b="1" kern="1200" dirty="0"/>
            <a:t>credits flowed in from multiple persons </a:t>
          </a:r>
          <a:r>
            <a:rPr lang="en-US" sz="1400" b="0" kern="1200" dirty="0"/>
            <a:t>into the bank accounts of company ‘X’. From there the </a:t>
          </a:r>
          <a:r>
            <a:rPr lang="en-US" sz="1400" b="1" kern="1200" dirty="0"/>
            <a:t>funds were debited to other individuals</a:t>
          </a:r>
          <a:r>
            <a:rPr lang="en-US" sz="1400" b="0" kern="1200" dirty="0"/>
            <a:t> in a pattern which resembled regular payments against investments.</a:t>
          </a:r>
        </a:p>
      </dsp:txBody>
      <dsp:txXfrm>
        <a:off x="1864027" y="2770716"/>
        <a:ext cx="6826401" cy="1259416"/>
      </dsp:txXfrm>
    </dsp:sp>
    <dsp:sp modelId="{F2B27976-D1CE-4971-B2C3-4B2ED5BBC68A}">
      <dsp:nvSpPr>
        <dsp:cNvPr id="0" name=""/>
        <dsp:cNvSpPr/>
      </dsp:nvSpPr>
      <dsp:spPr>
        <a:xfrm>
          <a:off x="125941" y="2896658"/>
          <a:ext cx="1738085" cy="1007533"/>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8000" b="-8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D2CC374-0A1F-4778-A12F-90DA837443D9}">
      <dsp:nvSpPr>
        <dsp:cNvPr id="0" name=""/>
        <dsp:cNvSpPr/>
      </dsp:nvSpPr>
      <dsp:spPr>
        <a:xfrm>
          <a:off x="0" y="4156075"/>
          <a:ext cx="8690429" cy="1259416"/>
        </a:xfrm>
        <a:prstGeom prst="roundRect">
          <a:avLst>
            <a:gd name="adj" fmla="val 10000"/>
          </a:avLst>
        </a:prstGeom>
        <a:solidFill>
          <a:schemeClr val="l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Disguise in Nature of Business:</a:t>
          </a:r>
        </a:p>
        <a:p>
          <a:pPr marL="0" lvl="0" indent="0" algn="l" defTabSz="622300">
            <a:lnSpc>
              <a:spcPct val="90000"/>
            </a:lnSpc>
            <a:spcBef>
              <a:spcPct val="0"/>
            </a:spcBef>
            <a:spcAft>
              <a:spcPct val="35000"/>
            </a:spcAft>
            <a:buNone/>
          </a:pPr>
          <a:r>
            <a:rPr lang="en-US" sz="1400" b="0" kern="1200" dirty="0"/>
            <a:t>Although company ‘X’ have not mentioned its nature of business as trading in cryptocurrency, yet prima facie it appeared that the company ‘X’ was involved in actual trading of Cryptocurrency which is further supplemented by the fact that company ‘Y’ states that it is a part of the group company ‘X’.</a:t>
          </a:r>
        </a:p>
      </dsp:txBody>
      <dsp:txXfrm>
        <a:off x="1864027" y="4156075"/>
        <a:ext cx="6826401" cy="1259416"/>
      </dsp:txXfrm>
    </dsp:sp>
    <dsp:sp modelId="{35849E63-C4A0-414E-A889-1B86524D1DB6}">
      <dsp:nvSpPr>
        <dsp:cNvPr id="0" name=""/>
        <dsp:cNvSpPr/>
      </dsp:nvSpPr>
      <dsp:spPr>
        <a:xfrm>
          <a:off x="125941" y="4282016"/>
          <a:ext cx="1738085" cy="1007533"/>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8000" b="-8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4C43D-0202-4A2F-8AD2-C3795DB6FF99}">
      <dsp:nvSpPr>
        <dsp:cNvPr id="0" name=""/>
        <dsp:cNvSpPr/>
      </dsp:nvSpPr>
      <dsp:spPr>
        <a:xfrm>
          <a:off x="0" y="717"/>
          <a:ext cx="7886700" cy="16787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5E2C4D-9AB0-49C5-904F-3CD92FDFC68E}">
      <dsp:nvSpPr>
        <dsp:cNvPr id="0" name=""/>
        <dsp:cNvSpPr/>
      </dsp:nvSpPr>
      <dsp:spPr>
        <a:xfrm>
          <a:off x="507810" y="378427"/>
          <a:ext cx="923291" cy="9232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a:scene3d>
          <a:camera prst="perspectiveLeft" fov="0" zoom="91000">
            <a:rot lat="0" lon="0" rev="0"/>
          </a:camera>
          <a:lightRig rig="threePt" dir="t">
            <a:rot lat="0" lon="0" rev="20640000"/>
          </a:lightRig>
        </a:scene3d>
      </dsp:spPr>
      <dsp:style>
        <a:lnRef idx="2">
          <a:scrgbClr r="0" g="0" b="0"/>
        </a:lnRef>
        <a:fillRef idx="1">
          <a:scrgbClr r="0" g="0" b="0"/>
        </a:fillRef>
        <a:effectRef idx="0">
          <a:scrgbClr r="0" g="0" b="0"/>
        </a:effectRef>
        <a:fontRef idx="minor">
          <a:schemeClr val="lt1"/>
        </a:fontRef>
      </dsp:style>
    </dsp:sp>
    <dsp:sp modelId="{205341E6-2067-47D4-8B32-06A961F9A5B7}">
      <dsp:nvSpPr>
        <dsp:cNvPr id="0" name=""/>
        <dsp:cNvSpPr/>
      </dsp:nvSpPr>
      <dsp:spPr>
        <a:xfrm>
          <a:off x="1938911" y="717"/>
          <a:ext cx="5947788" cy="1678711"/>
        </a:xfrm>
        <a:prstGeom prst="rect">
          <a:avLst/>
        </a:prstGeom>
        <a:noFill/>
        <a:ln>
          <a:noFill/>
        </a:ln>
        <a:effectLst/>
        <a:scene3d>
          <a:camera prst="perspectiveLeft" fov="0" zoom="91000">
            <a:rot lat="0" lon="0" rev="0"/>
          </a:camera>
          <a:lightRig rig="threePt" dir="t">
            <a:rot lat="0" lon="0" rev="20640000"/>
          </a:lightRig>
        </a:scene3d>
      </dsp:spPr>
      <dsp:style>
        <a:lnRef idx="0">
          <a:scrgbClr r="0" g="0" b="0"/>
        </a:lnRef>
        <a:fillRef idx="0">
          <a:scrgbClr r="0" g="0" b="0"/>
        </a:fillRef>
        <a:effectRef idx="0">
          <a:scrgbClr r="0" g="0" b="0"/>
        </a:effectRef>
        <a:fontRef idx="minor"/>
      </dsp:style>
      <dsp:txBody>
        <a:bodyPr spcFirstLastPara="0" vert="horz" wrap="square" lIns="177664" tIns="177664" rIns="177664" bIns="177664" numCol="1" spcCol="1270" anchor="ctr" anchorCtr="0">
          <a:noAutofit/>
        </a:bodyPr>
        <a:lstStyle/>
        <a:p>
          <a:pPr marL="0" lvl="0" indent="0" algn="l" defTabSz="933450">
            <a:lnSpc>
              <a:spcPct val="100000"/>
            </a:lnSpc>
            <a:spcBef>
              <a:spcPct val="0"/>
            </a:spcBef>
            <a:spcAft>
              <a:spcPct val="35000"/>
            </a:spcAft>
            <a:buNone/>
          </a:pPr>
          <a:r>
            <a:rPr lang="en-US" sz="2100" kern="1200" dirty="0"/>
            <a:t>Funds received from multiple persons in small amounts in the bank accounts of group companies linked with Company ‘X’</a:t>
          </a:r>
          <a:endParaRPr lang="en-IN" sz="2100" kern="1200" dirty="0"/>
        </a:p>
      </dsp:txBody>
      <dsp:txXfrm>
        <a:off x="1938911" y="717"/>
        <a:ext cx="5947788" cy="1678711"/>
      </dsp:txXfrm>
    </dsp:sp>
    <dsp:sp modelId="{03A894F7-9917-4E99-B059-ECEFD3DFD795}">
      <dsp:nvSpPr>
        <dsp:cNvPr id="0" name=""/>
        <dsp:cNvSpPr/>
      </dsp:nvSpPr>
      <dsp:spPr>
        <a:xfrm>
          <a:off x="0" y="2099106"/>
          <a:ext cx="7886700" cy="16787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01120F-8EBB-4199-9EEC-12C567E08C97}">
      <dsp:nvSpPr>
        <dsp:cNvPr id="0" name=""/>
        <dsp:cNvSpPr/>
      </dsp:nvSpPr>
      <dsp:spPr>
        <a:xfrm>
          <a:off x="507810" y="2476816"/>
          <a:ext cx="923291" cy="9232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a:scene3d>
          <a:camera prst="perspectiveLeft" fov="0" zoom="91000">
            <a:rot lat="0" lon="0" rev="0"/>
          </a:camera>
          <a:lightRig rig="threePt" dir="t">
            <a:rot lat="0" lon="0" rev="20640000"/>
          </a:lightRig>
        </a:scene3d>
      </dsp:spPr>
      <dsp:style>
        <a:lnRef idx="2">
          <a:scrgbClr r="0" g="0" b="0"/>
        </a:lnRef>
        <a:fillRef idx="1">
          <a:scrgbClr r="0" g="0" b="0"/>
        </a:fillRef>
        <a:effectRef idx="0">
          <a:scrgbClr r="0" g="0" b="0"/>
        </a:effectRef>
        <a:fontRef idx="minor">
          <a:schemeClr val="lt1"/>
        </a:fontRef>
      </dsp:style>
    </dsp:sp>
    <dsp:sp modelId="{6BCA1DF2-5A54-4901-ADF4-2B9CA19C623F}">
      <dsp:nvSpPr>
        <dsp:cNvPr id="0" name=""/>
        <dsp:cNvSpPr/>
      </dsp:nvSpPr>
      <dsp:spPr>
        <a:xfrm>
          <a:off x="1938911" y="2099106"/>
          <a:ext cx="5947788" cy="1678711"/>
        </a:xfrm>
        <a:prstGeom prst="rect">
          <a:avLst/>
        </a:prstGeom>
        <a:noFill/>
        <a:ln>
          <a:noFill/>
        </a:ln>
        <a:effectLst/>
        <a:scene3d>
          <a:camera prst="perspectiveLeft" fov="0" zoom="91000">
            <a:rot lat="0" lon="0" rev="0"/>
          </a:camera>
          <a:lightRig rig="threePt" dir="t">
            <a:rot lat="0" lon="0" rev="20640000"/>
          </a:lightRig>
        </a:scene3d>
      </dsp:spPr>
      <dsp:style>
        <a:lnRef idx="0">
          <a:scrgbClr r="0" g="0" b="0"/>
        </a:lnRef>
        <a:fillRef idx="0">
          <a:scrgbClr r="0" g="0" b="0"/>
        </a:fillRef>
        <a:effectRef idx="0">
          <a:scrgbClr r="0" g="0" b="0"/>
        </a:effectRef>
        <a:fontRef idx="minor"/>
      </dsp:style>
      <dsp:txBody>
        <a:bodyPr spcFirstLastPara="0" vert="horz" wrap="square" lIns="177664" tIns="177664" rIns="177664" bIns="177664" numCol="1" spcCol="1270" anchor="ctr" anchorCtr="0">
          <a:noAutofit/>
        </a:bodyPr>
        <a:lstStyle/>
        <a:p>
          <a:pPr marL="0" lvl="0" indent="0" algn="l" defTabSz="933450">
            <a:lnSpc>
              <a:spcPct val="100000"/>
            </a:lnSpc>
            <a:spcBef>
              <a:spcPct val="0"/>
            </a:spcBef>
            <a:spcAft>
              <a:spcPct val="35000"/>
            </a:spcAft>
            <a:buNone/>
          </a:pPr>
          <a:r>
            <a:rPr lang="en-US" sz="2100" kern="1200" dirty="0"/>
            <a:t>Funds in these accounts are pooled into the virtual Account of Company ‘X’ maintained by </a:t>
          </a:r>
          <a:r>
            <a:rPr lang="en-US" sz="2100" kern="1200" dirty="0" err="1"/>
            <a:t>Hypto</a:t>
          </a:r>
          <a:r>
            <a:rPr lang="en-US" sz="2100" kern="1200" dirty="0"/>
            <a:t> in Bank</a:t>
          </a:r>
          <a:endParaRPr lang="en-IN" sz="2100" kern="1200" dirty="0"/>
        </a:p>
      </dsp:txBody>
      <dsp:txXfrm>
        <a:off x="1938911" y="2099106"/>
        <a:ext cx="5947788" cy="1678711"/>
      </dsp:txXfrm>
    </dsp:sp>
    <dsp:sp modelId="{1C7834A0-C066-4401-BDC4-4DC6FB8FB526}">
      <dsp:nvSpPr>
        <dsp:cNvPr id="0" name=""/>
        <dsp:cNvSpPr/>
      </dsp:nvSpPr>
      <dsp:spPr>
        <a:xfrm>
          <a:off x="0" y="4197496"/>
          <a:ext cx="7886700" cy="16787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FB543E-D155-46E2-A048-094070093A59}">
      <dsp:nvSpPr>
        <dsp:cNvPr id="0" name=""/>
        <dsp:cNvSpPr/>
      </dsp:nvSpPr>
      <dsp:spPr>
        <a:xfrm>
          <a:off x="507810" y="4575206"/>
          <a:ext cx="923291" cy="9232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a:scene3d>
          <a:camera prst="perspectiveLeft" fov="0" zoom="91000">
            <a:rot lat="0" lon="0" rev="0"/>
          </a:camera>
          <a:lightRig rig="threePt" dir="t">
            <a:rot lat="0" lon="0" rev="20640000"/>
          </a:lightRig>
        </a:scene3d>
      </dsp:spPr>
      <dsp:style>
        <a:lnRef idx="2">
          <a:scrgbClr r="0" g="0" b="0"/>
        </a:lnRef>
        <a:fillRef idx="1">
          <a:scrgbClr r="0" g="0" b="0"/>
        </a:fillRef>
        <a:effectRef idx="0">
          <a:scrgbClr r="0" g="0" b="0"/>
        </a:effectRef>
        <a:fontRef idx="minor">
          <a:schemeClr val="lt1"/>
        </a:fontRef>
      </dsp:style>
    </dsp:sp>
    <dsp:sp modelId="{B4BE2761-14DD-4E7A-9BFE-0B9B9637B6DF}">
      <dsp:nvSpPr>
        <dsp:cNvPr id="0" name=""/>
        <dsp:cNvSpPr/>
      </dsp:nvSpPr>
      <dsp:spPr>
        <a:xfrm>
          <a:off x="1938911" y="4197496"/>
          <a:ext cx="5947788" cy="1678711"/>
        </a:xfrm>
        <a:prstGeom prst="rect">
          <a:avLst/>
        </a:prstGeom>
        <a:noFill/>
        <a:ln>
          <a:noFill/>
        </a:ln>
        <a:effectLst/>
        <a:scene3d>
          <a:camera prst="perspectiveLeft" fov="0" zoom="91000">
            <a:rot lat="0" lon="0" rev="0"/>
          </a:camera>
          <a:lightRig rig="threePt" dir="t">
            <a:rot lat="0" lon="0" rev="20640000"/>
          </a:lightRig>
        </a:scene3d>
      </dsp:spPr>
      <dsp:style>
        <a:lnRef idx="0">
          <a:scrgbClr r="0" g="0" b="0"/>
        </a:lnRef>
        <a:fillRef idx="0">
          <a:scrgbClr r="0" g="0" b="0"/>
        </a:fillRef>
        <a:effectRef idx="0">
          <a:scrgbClr r="0" g="0" b="0"/>
        </a:effectRef>
        <a:fontRef idx="minor"/>
      </dsp:style>
      <dsp:txBody>
        <a:bodyPr spcFirstLastPara="0" vert="horz" wrap="square" lIns="177664" tIns="177664" rIns="177664" bIns="177664" numCol="1" spcCol="1270" anchor="ctr" anchorCtr="0">
          <a:noAutofit/>
        </a:bodyPr>
        <a:lstStyle/>
        <a:p>
          <a:pPr marL="0" lvl="0" indent="0" algn="l" defTabSz="933450">
            <a:lnSpc>
              <a:spcPct val="100000"/>
            </a:lnSpc>
            <a:spcBef>
              <a:spcPct val="0"/>
            </a:spcBef>
            <a:spcAft>
              <a:spcPct val="35000"/>
            </a:spcAft>
            <a:buNone/>
          </a:pPr>
          <a:r>
            <a:rPr lang="en-US" sz="2100" kern="1200" dirty="0"/>
            <a:t>On the basis of API instructions, payments are made to other individuals from the account of Company ‘X’</a:t>
          </a:r>
          <a:endParaRPr lang="en-IN" sz="2100" kern="1200" dirty="0"/>
        </a:p>
      </dsp:txBody>
      <dsp:txXfrm>
        <a:off x="1938911" y="4197496"/>
        <a:ext cx="5947788" cy="16787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2F23C-9A81-42DD-9835-D179B59601CD}">
      <dsp:nvSpPr>
        <dsp:cNvPr id="0" name=""/>
        <dsp:cNvSpPr/>
      </dsp:nvSpPr>
      <dsp:spPr>
        <a:xfrm>
          <a:off x="568792" y="376460"/>
          <a:ext cx="2258064" cy="1973832"/>
        </a:xfrm>
        <a:prstGeom prst="rightArrow">
          <a:avLst>
            <a:gd name="adj1" fmla="val 70000"/>
            <a:gd name="adj2" fmla="val 50000"/>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0" lvl="0" indent="0" algn="ctr" defTabSz="577850">
            <a:lnSpc>
              <a:spcPct val="90000"/>
            </a:lnSpc>
            <a:spcBef>
              <a:spcPct val="0"/>
            </a:spcBef>
            <a:spcAft>
              <a:spcPct val="35000"/>
            </a:spcAft>
            <a:buNone/>
          </a:pPr>
          <a:r>
            <a:rPr lang="en-GB" sz="1300" b="1" kern="1200" dirty="0"/>
            <a:t>Conduit Companies whose directors are employees of Company ‘X</a:t>
          </a:r>
          <a:r>
            <a:rPr lang="en-GB" sz="1300" kern="1200" dirty="0"/>
            <a:t>’</a:t>
          </a:r>
          <a:endParaRPr lang="en-IN" sz="1300" kern="1200" dirty="0"/>
        </a:p>
      </dsp:txBody>
      <dsp:txXfrm>
        <a:off x="1133308" y="672535"/>
        <a:ext cx="1100806" cy="1381682"/>
      </dsp:txXfrm>
    </dsp:sp>
    <dsp:sp modelId="{04B465D7-4A6D-4944-9F9F-D7104AFB0D88}">
      <dsp:nvSpPr>
        <dsp:cNvPr id="0" name=""/>
        <dsp:cNvSpPr/>
      </dsp:nvSpPr>
      <dsp:spPr>
        <a:xfrm>
          <a:off x="4276" y="798860"/>
          <a:ext cx="1129032" cy="1129032"/>
        </a:xfrm>
        <a:prstGeom prst="ellipse">
          <a:avLst/>
        </a:prstGeom>
        <a:solidFill>
          <a:schemeClr val="accent3">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dirty="0"/>
            <a:t>Funds collected from individuals</a:t>
          </a:r>
          <a:endParaRPr lang="en-IN" sz="1100" b="1" kern="1200" dirty="0"/>
        </a:p>
      </dsp:txBody>
      <dsp:txXfrm>
        <a:off x="169619" y="964203"/>
        <a:ext cx="798346" cy="798346"/>
      </dsp:txXfrm>
    </dsp:sp>
    <dsp:sp modelId="{7A8C7454-9E26-4EE5-A987-A2A3EAFB81FB}">
      <dsp:nvSpPr>
        <dsp:cNvPr id="0" name=""/>
        <dsp:cNvSpPr/>
      </dsp:nvSpPr>
      <dsp:spPr>
        <a:xfrm>
          <a:off x="3532501" y="376460"/>
          <a:ext cx="2258064" cy="1973832"/>
        </a:xfrm>
        <a:prstGeom prst="rightArrow">
          <a:avLst>
            <a:gd name="adj1" fmla="val 70000"/>
            <a:gd name="adj2" fmla="val 50000"/>
          </a:avLst>
        </a:prstGeom>
        <a:solidFill>
          <a:schemeClr val="accent3">
            <a:tint val="40000"/>
            <a:alpha val="90000"/>
            <a:hueOff val="3416492"/>
            <a:satOff val="-23690"/>
            <a:lumOff val="-1144"/>
            <a:alphaOff val="0"/>
          </a:schemeClr>
        </a:solidFill>
        <a:ln w="19050" cap="rnd" cmpd="sng" algn="ctr">
          <a:solidFill>
            <a:schemeClr val="accent3">
              <a:tint val="40000"/>
              <a:alpha val="90000"/>
              <a:hueOff val="3416492"/>
              <a:satOff val="-23690"/>
              <a:lumOff val="-11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0" lvl="0" indent="0" algn="ctr" defTabSz="577850">
            <a:lnSpc>
              <a:spcPct val="90000"/>
            </a:lnSpc>
            <a:spcBef>
              <a:spcPct val="0"/>
            </a:spcBef>
            <a:spcAft>
              <a:spcPct val="35000"/>
            </a:spcAft>
            <a:buNone/>
          </a:pPr>
          <a:r>
            <a:rPr lang="en-GB" sz="1300" b="1" kern="1200" dirty="0"/>
            <a:t>A digital payment gateway account of Company ‘X’</a:t>
          </a:r>
          <a:endParaRPr lang="en-IN" sz="1300" b="1" kern="1200" dirty="0"/>
        </a:p>
      </dsp:txBody>
      <dsp:txXfrm>
        <a:off x="4097017" y="672535"/>
        <a:ext cx="1100806" cy="1381682"/>
      </dsp:txXfrm>
    </dsp:sp>
    <dsp:sp modelId="{C1AF9CAE-63EF-49A4-A05D-6BDF1C4E11BC}">
      <dsp:nvSpPr>
        <dsp:cNvPr id="0" name=""/>
        <dsp:cNvSpPr/>
      </dsp:nvSpPr>
      <dsp:spPr>
        <a:xfrm>
          <a:off x="2967985" y="798860"/>
          <a:ext cx="1129032" cy="1129032"/>
        </a:xfrm>
        <a:prstGeom prst="ellipse">
          <a:avLst/>
        </a:prstGeom>
        <a:solidFill>
          <a:schemeClr val="accent3">
            <a:hueOff val="3283952"/>
            <a:satOff val="-25316"/>
            <a:lumOff val="686"/>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dirty="0" err="1"/>
            <a:t>Hypto</a:t>
          </a:r>
          <a:r>
            <a:rPr lang="en-GB" sz="1100" b="1" kern="1200" dirty="0"/>
            <a:t> Account</a:t>
          </a:r>
          <a:endParaRPr lang="en-IN" sz="1100" b="1" kern="1200" dirty="0"/>
        </a:p>
      </dsp:txBody>
      <dsp:txXfrm>
        <a:off x="3133328" y="964203"/>
        <a:ext cx="798346" cy="798346"/>
      </dsp:txXfrm>
    </dsp:sp>
    <dsp:sp modelId="{983CC09D-EBFF-47DA-AE69-E4AEDAAF7CCE}">
      <dsp:nvSpPr>
        <dsp:cNvPr id="0" name=""/>
        <dsp:cNvSpPr/>
      </dsp:nvSpPr>
      <dsp:spPr>
        <a:xfrm>
          <a:off x="6496211" y="376460"/>
          <a:ext cx="2258064" cy="1973832"/>
        </a:xfrm>
        <a:prstGeom prst="rightArrow">
          <a:avLst>
            <a:gd name="adj1" fmla="val 70000"/>
            <a:gd name="adj2" fmla="val 50000"/>
          </a:avLst>
        </a:prstGeom>
        <a:solidFill>
          <a:schemeClr val="accent3">
            <a:tint val="40000"/>
            <a:alpha val="90000"/>
            <a:hueOff val="6832984"/>
            <a:satOff val="-47380"/>
            <a:lumOff val="-2289"/>
            <a:alphaOff val="0"/>
          </a:schemeClr>
        </a:solidFill>
        <a:ln w="19050" cap="rnd" cmpd="sng" algn="ctr">
          <a:solidFill>
            <a:schemeClr val="accent3">
              <a:tint val="40000"/>
              <a:alpha val="90000"/>
              <a:hueOff val="6832984"/>
              <a:satOff val="-47380"/>
              <a:lumOff val="-22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0" lvl="0" indent="0" algn="ctr" defTabSz="577850">
            <a:lnSpc>
              <a:spcPct val="90000"/>
            </a:lnSpc>
            <a:spcBef>
              <a:spcPct val="0"/>
            </a:spcBef>
            <a:spcAft>
              <a:spcPct val="35000"/>
            </a:spcAft>
            <a:buNone/>
          </a:pPr>
          <a:r>
            <a:rPr lang="en-GB" sz="1300" b="1" kern="1200" dirty="0"/>
            <a:t>Bank transfers To Unrelated parties</a:t>
          </a:r>
          <a:endParaRPr lang="en-IN" sz="1300" b="1" kern="1200" dirty="0"/>
        </a:p>
      </dsp:txBody>
      <dsp:txXfrm>
        <a:off x="7060727" y="672535"/>
        <a:ext cx="1100806" cy="1381682"/>
      </dsp:txXfrm>
    </dsp:sp>
    <dsp:sp modelId="{746A4D93-4764-4DFC-94CA-EFC01494A05E}">
      <dsp:nvSpPr>
        <dsp:cNvPr id="0" name=""/>
        <dsp:cNvSpPr/>
      </dsp:nvSpPr>
      <dsp:spPr>
        <a:xfrm>
          <a:off x="5931695" y="798860"/>
          <a:ext cx="1129032" cy="1129032"/>
        </a:xfrm>
        <a:prstGeom prst="ellipse">
          <a:avLst/>
        </a:prstGeom>
        <a:solidFill>
          <a:schemeClr val="accent3">
            <a:hueOff val="6567904"/>
            <a:satOff val="-50632"/>
            <a:lumOff val="1373"/>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dirty="0"/>
            <a:t>To other Individuals</a:t>
          </a:r>
          <a:endParaRPr lang="en-IN" sz="1100" b="1" kern="1200" dirty="0"/>
        </a:p>
      </dsp:txBody>
      <dsp:txXfrm>
        <a:off x="6097038" y="964203"/>
        <a:ext cx="798346" cy="7983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15C19-0550-45FE-B9E0-8CB80A87B14D}">
      <dsp:nvSpPr>
        <dsp:cNvPr id="0" name=""/>
        <dsp:cNvSpPr/>
      </dsp:nvSpPr>
      <dsp:spPr>
        <a:xfrm>
          <a:off x="0" y="29579"/>
          <a:ext cx="4100661" cy="615346"/>
        </a:xfrm>
        <a:prstGeom prst="roundRect">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1" kern="1200" dirty="0"/>
            <a:t>Such individuals having no previous transactions with company ‘X’.</a:t>
          </a:r>
          <a:endParaRPr lang="en-IN" sz="1100" b="1" kern="1200" dirty="0"/>
        </a:p>
      </dsp:txBody>
      <dsp:txXfrm>
        <a:off x="30039" y="59618"/>
        <a:ext cx="4040583" cy="555268"/>
      </dsp:txXfrm>
    </dsp:sp>
    <dsp:sp modelId="{D68BD74C-E559-4300-9829-34612C775EDA}">
      <dsp:nvSpPr>
        <dsp:cNvPr id="0" name=""/>
        <dsp:cNvSpPr/>
      </dsp:nvSpPr>
      <dsp:spPr>
        <a:xfrm>
          <a:off x="0" y="644926"/>
          <a:ext cx="4100661" cy="182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96" tIns="13970" rIns="78232" bIns="13970" numCol="1" spcCol="1270" anchor="t" anchorCtr="0">
          <a:noAutofit/>
        </a:bodyPr>
        <a:lstStyle/>
        <a:p>
          <a:pPr marL="57150" lvl="1" indent="-57150" algn="l" defTabSz="400050">
            <a:lnSpc>
              <a:spcPct val="90000"/>
            </a:lnSpc>
            <a:spcBef>
              <a:spcPct val="0"/>
            </a:spcBef>
            <a:spcAft>
              <a:spcPct val="20000"/>
            </a:spcAft>
            <a:buChar char="•"/>
          </a:pPr>
          <a:endParaRPr lang="en-IN" sz="900" kern="1200" dirty="0"/>
        </a:p>
      </dsp:txBody>
      <dsp:txXfrm>
        <a:off x="0" y="644926"/>
        <a:ext cx="4100661" cy="182160"/>
      </dsp:txXfrm>
    </dsp:sp>
    <dsp:sp modelId="{AA254D3F-5572-4C41-90E2-AF89806371A4}">
      <dsp:nvSpPr>
        <dsp:cNvPr id="0" name=""/>
        <dsp:cNvSpPr/>
      </dsp:nvSpPr>
      <dsp:spPr>
        <a:xfrm>
          <a:off x="0" y="827086"/>
          <a:ext cx="4100661" cy="615346"/>
        </a:xfrm>
        <a:prstGeom prst="roundRect">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1" kern="1200" dirty="0"/>
            <a:t>Appeared to be individuals who have initially invested on crypto platform of company ‘Y’ through undisclosed means and now received returns through company ‘X’.</a:t>
          </a:r>
          <a:endParaRPr lang="en-IN" sz="1100" b="1" kern="1200" dirty="0"/>
        </a:p>
      </dsp:txBody>
      <dsp:txXfrm>
        <a:off x="30039" y="857125"/>
        <a:ext cx="4040583" cy="555268"/>
      </dsp:txXfrm>
    </dsp:sp>
    <dsp:sp modelId="{2259EF06-B08E-48F6-A583-3FBD2324BAA7}">
      <dsp:nvSpPr>
        <dsp:cNvPr id="0" name=""/>
        <dsp:cNvSpPr/>
      </dsp:nvSpPr>
      <dsp:spPr>
        <a:xfrm>
          <a:off x="0" y="1442433"/>
          <a:ext cx="4100661" cy="182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96" tIns="13970" rIns="78232" bIns="13970" numCol="1" spcCol="1270" anchor="t" anchorCtr="0">
          <a:noAutofit/>
        </a:bodyPr>
        <a:lstStyle/>
        <a:p>
          <a:pPr marL="57150" lvl="1" indent="-57150" algn="l" defTabSz="400050">
            <a:lnSpc>
              <a:spcPct val="90000"/>
            </a:lnSpc>
            <a:spcBef>
              <a:spcPct val="0"/>
            </a:spcBef>
            <a:spcAft>
              <a:spcPct val="20000"/>
            </a:spcAft>
            <a:buChar char="•"/>
          </a:pPr>
          <a:endParaRPr lang="en-IN" sz="900" kern="1200" dirty="0"/>
        </a:p>
      </dsp:txBody>
      <dsp:txXfrm>
        <a:off x="0" y="1442433"/>
        <a:ext cx="4100661" cy="1821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F7712-BE04-4A41-88AF-5C1906A9BCDC}">
      <dsp:nvSpPr>
        <dsp:cNvPr id="0" name=""/>
        <dsp:cNvSpPr/>
      </dsp:nvSpPr>
      <dsp:spPr>
        <a:xfrm>
          <a:off x="1854724" y="831687"/>
          <a:ext cx="1518750" cy="1518750"/>
        </a:xfrm>
        <a:prstGeom prst="rect">
          <a:avLst/>
        </a:prstGeom>
        <a:blipFill>
          <a:blip xmlns:r="http://schemas.openxmlformats.org/officeDocument/2006/relationships" r:embed="rId1"/>
          <a:srcRect/>
          <a:stretch>
            <a:fillRect l="-25000" r="-25000"/>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934F301-2FB4-44EA-8DD0-569EC94C1155}">
      <dsp:nvSpPr>
        <dsp:cNvPr id="0" name=""/>
        <dsp:cNvSpPr/>
      </dsp:nvSpPr>
      <dsp:spPr>
        <a:xfrm>
          <a:off x="40631" y="2411762"/>
          <a:ext cx="5326998" cy="1510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b="1" u="sng" kern="1200" dirty="0"/>
            <a:t>Search and seizure:</a:t>
          </a:r>
        </a:p>
        <a:p>
          <a:pPr marL="0" lvl="0" indent="0" algn="ctr" defTabSz="533400">
            <a:lnSpc>
              <a:spcPct val="90000"/>
            </a:lnSpc>
            <a:spcBef>
              <a:spcPct val="0"/>
            </a:spcBef>
            <a:spcAft>
              <a:spcPct val="35000"/>
            </a:spcAft>
            <a:buNone/>
          </a:pPr>
          <a:r>
            <a:rPr lang="en-US" sz="1200" b="1" kern="1200" dirty="0"/>
            <a:t>Investigation actions were conducted in the </a:t>
          </a:r>
          <a:r>
            <a:rPr lang="en-US" sz="1200" b="1" u="sng" kern="1200" dirty="0"/>
            <a:t>‘X’ group companies, by identifying certain crypto traders/investors</a:t>
          </a:r>
          <a:r>
            <a:rPr lang="en-US" sz="1200" b="1" kern="1200" dirty="0"/>
            <a:t> along with crypto exchange, to unearth various modus operandi of tax evasion in the domain of VDAs. During the action, various incriminating documents and digital data were seized.</a:t>
          </a:r>
          <a:endParaRPr lang="en-IN" sz="1200" b="1" kern="1200" dirty="0"/>
        </a:p>
      </dsp:txBody>
      <dsp:txXfrm>
        <a:off x="40631" y="2411762"/>
        <a:ext cx="5326998" cy="1510497"/>
      </dsp:txXfrm>
    </dsp:sp>
    <dsp:sp modelId="{39CFF4A3-A121-4916-AF2F-46C465801A79}">
      <dsp:nvSpPr>
        <dsp:cNvPr id="0" name=""/>
        <dsp:cNvSpPr/>
      </dsp:nvSpPr>
      <dsp:spPr>
        <a:xfrm>
          <a:off x="7661550" y="734892"/>
          <a:ext cx="1518750" cy="1518750"/>
        </a:xfrm>
        <a:prstGeom prst="rect">
          <a:avLst/>
        </a:prstGeom>
        <a:blipFill>
          <a:blip xmlns:r="http://schemas.openxmlformats.org/officeDocument/2006/relationships" r:embed="rId2"/>
          <a:srcRect/>
          <a:stretch>
            <a:fillRect l="-25000" r="-25000"/>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8759A41-11FF-444C-9758-0A47946308FE}">
      <dsp:nvSpPr>
        <dsp:cNvPr id="0" name=""/>
        <dsp:cNvSpPr/>
      </dsp:nvSpPr>
      <dsp:spPr>
        <a:xfrm>
          <a:off x="5972666" y="2356442"/>
          <a:ext cx="4896483" cy="1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b="1" u="sng" kern="1200" dirty="0"/>
            <a:t>Pooling of Funds</a:t>
          </a:r>
        </a:p>
        <a:p>
          <a:pPr marL="0" lvl="0" indent="0" algn="ctr" defTabSz="533400">
            <a:lnSpc>
              <a:spcPct val="90000"/>
            </a:lnSpc>
            <a:spcBef>
              <a:spcPct val="0"/>
            </a:spcBef>
            <a:spcAft>
              <a:spcPct val="35000"/>
            </a:spcAft>
            <a:buNone/>
          </a:pPr>
          <a:r>
            <a:rPr lang="en-US" sz="1200" b="1" kern="1200" dirty="0"/>
            <a:t>It is revealed that certain entities doing activities in the name of gaming/social networking/software services have pooled money from public, diverted the funds and transferred the same to Company ‘X’ Bank Accounts for the purpose of purchase of Crypto Currencies on the Platform.</a:t>
          </a:r>
          <a:endParaRPr lang="en-IN" sz="1200" b="1" kern="1200" dirty="0"/>
        </a:p>
      </dsp:txBody>
      <dsp:txXfrm>
        <a:off x="5972666" y="2356442"/>
        <a:ext cx="4896483" cy="14329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440CA9-AB65-4732-BBF0-77C638372F02}">
      <dsp:nvSpPr>
        <dsp:cNvPr id="0" name=""/>
        <dsp:cNvSpPr/>
      </dsp:nvSpPr>
      <dsp:spPr>
        <a:xfrm>
          <a:off x="0" y="0"/>
          <a:ext cx="9492595" cy="2090484"/>
        </a:xfrm>
        <a:prstGeom prst="roundRect">
          <a:avLst>
            <a:gd name="adj" fmla="val 10000"/>
          </a:avLst>
        </a:prstGeom>
        <a:solidFill>
          <a:schemeClr val="l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D8970B59-1732-4CEB-9A5B-C400D5D28BDF}">
      <dsp:nvSpPr>
        <dsp:cNvPr id="0" name=""/>
        <dsp:cNvSpPr/>
      </dsp:nvSpPr>
      <dsp:spPr>
        <a:xfrm>
          <a:off x="287392" y="278731"/>
          <a:ext cx="2073909" cy="1533022"/>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6903FAB-3632-435B-A515-C6DD40838885}">
      <dsp:nvSpPr>
        <dsp:cNvPr id="0" name=""/>
        <dsp:cNvSpPr/>
      </dsp:nvSpPr>
      <dsp:spPr>
        <a:xfrm rot="10800000">
          <a:off x="287392" y="2090484"/>
          <a:ext cx="2073909" cy="2555037"/>
        </a:xfrm>
        <a:prstGeom prst="round2SameRect">
          <a:avLst>
            <a:gd name="adj1" fmla="val 10500"/>
            <a:gd name="adj2" fmla="val 0"/>
          </a:avLst>
        </a:prstGeom>
        <a:solidFill>
          <a:schemeClr val="l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GB" sz="1600" b="1" kern="1200" dirty="0"/>
            <a:t>Identification</a:t>
          </a:r>
          <a:r>
            <a:rPr lang="en-GB" sz="1600" b="1" kern="1200" baseline="0" dirty="0"/>
            <a:t> and seizure of digital evidences</a:t>
          </a:r>
          <a:r>
            <a:rPr lang="en-GB" sz="1600" kern="1200" baseline="0" dirty="0"/>
            <a:t> – digital devices, digital ledger accounts, user lists. </a:t>
          </a:r>
          <a:endParaRPr lang="en-IN" sz="1600" kern="1200" dirty="0"/>
        </a:p>
      </dsp:txBody>
      <dsp:txXfrm rot="10800000">
        <a:off x="351172" y="2090484"/>
        <a:ext cx="1946349" cy="2491257"/>
      </dsp:txXfrm>
    </dsp:sp>
    <dsp:sp modelId="{E0E652C3-F77B-4ACC-940B-B129E2BEBEBC}">
      <dsp:nvSpPr>
        <dsp:cNvPr id="0" name=""/>
        <dsp:cNvSpPr/>
      </dsp:nvSpPr>
      <dsp:spPr>
        <a:xfrm>
          <a:off x="2568692" y="278731"/>
          <a:ext cx="2073909" cy="1533022"/>
        </a:xfrm>
        <a:prstGeom prst="roundRect">
          <a:avLst>
            <a:gd name="adj" fmla="val 10000"/>
          </a:avLst>
        </a:prstGeom>
        <a:blipFill>
          <a:blip xmlns:r="http://schemas.openxmlformats.org/officeDocument/2006/relationships" r:embed="rId2"/>
          <a:srcRect/>
          <a:stretch>
            <a:fillRect l="-5000" r="-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BA8D1F2-D388-4999-BC8C-FB501A53D466}">
      <dsp:nvSpPr>
        <dsp:cNvPr id="0" name=""/>
        <dsp:cNvSpPr/>
      </dsp:nvSpPr>
      <dsp:spPr>
        <a:xfrm rot="10800000">
          <a:off x="2568692" y="2090484"/>
          <a:ext cx="2073909" cy="2555037"/>
        </a:xfrm>
        <a:prstGeom prst="round2SameRect">
          <a:avLst>
            <a:gd name="adj1" fmla="val 10500"/>
            <a:gd name="adj2" fmla="val 0"/>
          </a:avLst>
        </a:prstGeom>
        <a:solidFill>
          <a:schemeClr val="l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t>Statements recorded </a:t>
          </a:r>
          <a:r>
            <a:rPr lang="en-US" sz="1600" kern="1200" dirty="0"/>
            <a:t>for employees who acted as directors and shareholders of conduit companies which pooled the funds.</a:t>
          </a:r>
          <a:endParaRPr lang="en-IN" sz="1600" kern="1200" dirty="0"/>
        </a:p>
      </dsp:txBody>
      <dsp:txXfrm rot="10800000">
        <a:off x="2632472" y="2090484"/>
        <a:ext cx="1946349" cy="2491257"/>
      </dsp:txXfrm>
    </dsp:sp>
    <dsp:sp modelId="{955C3AF6-C70A-49EF-894C-47E960EB35A9}">
      <dsp:nvSpPr>
        <dsp:cNvPr id="0" name=""/>
        <dsp:cNvSpPr/>
      </dsp:nvSpPr>
      <dsp:spPr>
        <a:xfrm>
          <a:off x="4849992" y="278731"/>
          <a:ext cx="2073909" cy="1533022"/>
        </a:xfrm>
        <a:prstGeom prst="roundRect">
          <a:avLst>
            <a:gd name="adj" fmla="val 10000"/>
          </a:avLst>
        </a:prstGeom>
        <a:blipFill>
          <a:blip xmlns:r="http://schemas.openxmlformats.org/officeDocument/2006/relationships" r:embed="rId3"/>
          <a:srcRect/>
          <a:stretch>
            <a:fillRect l="-18000" r="-18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6E6AF71-871E-4ABD-A784-7D4F13A3F455}">
      <dsp:nvSpPr>
        <dsp:cNvPr id="0" name=""/>
        <dsp:cNvSpPr/>
      </dsp:nvSpPr>
      <dsp:spPr>
        <a:xfrm rot="10800000">
          <a:off x="4849992" y="2090484"/>
          <a:ext cx="2073909" cy="2555037"/>
        </a:xfrm>
        <a:prstGeom prst="round2SameRect">
          <a:avLst>
            <a:gd name="adj1" fmla="val 10500"/>
            <a:gd name="adj2" fmla="val 0"/>
          </a:avLst>
        </a:prstGeom>
        <a:solidFill>
          <a:schemeClr val="l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t>Ledgers of the exchange </a:t>
          </a:r>
          <a:r>
            <a:rPr lang="en-US" sz="1600" b="0" kern="1200" dirty="0"/>
            <a:t>were seized and</a:t>
          </a:r>
          <a:r>
            <a:rPr lang="en-US" sz="1600" kern="1200" dirty="0"/>
            <a:t> verified.</a:t>
          </a:r>
          <a:endParaRPr lang="en-IN" sz="1600" kern="1200" dirty="0"/>
        </a:p>
      </dsp:txBody>
      <dsp:txXfrm rot="10800000">
        <a:off x="4913772" y="2090484"/>
        <a:ext cx="1946349" cy="2491257"/>
      </dsp:txXfrm>
    </dsp:sp>
    <dsp:sp modelId="{DEE04BF0-D6FB-43D2-8D83-DF5313A195B2}">
      <dsp:nvSpPr>
        <dsp:cNvPr id="0" name=""/>
        <dsp:cNvSpPr/>
      </dsp:nvSpPr>
      <dsp:spPr>
        <a:xfrm>
          <a:off x="7131293" y="278731"/>
          <a:ext cx="2073909" cy="1533022"/>
        </a:xfrm>
        <a:prstGeom prst="roundRect">
          <a:avLst>
            <a:gd name="adj" fmla="val 10000"/>
          </a:avLst>
        </a:prstGeom>
        <a:blipFill>
          <a:blip xmlns:r="http://schemas.openxmlformats.org/officeDocument/2006/relationships" r:embed="rId4"/>
          <a:srcRect/>
          <a:stretch>
            <a:fillRect l="-16000" r="-16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2CC4BF5-209B-492F-B890-CFF469BDFDA2}">
      <dsp:nvSpPr>
        <dsp:cNvPr id="0" name=""/>
        <dsp:cNvSpPr/>
      </dsp:nvSpPr>
      <dsp:spPr>
        <a:xfrm rot="10800000">
          <a:off x="7131293" y="2090484"/>
          <a:ext cx="2073909" cy="2555037"/>
        </a:xfrm>
        <a:prstGeom prst="round2SameRect">
          <a:avLst>
            <a:gd name="adj1" fmla="val 10500"/>
            <a:gd name="adj2" fmla="val 0"/>
          </a:avLst>
        </a:prstGeom>
        <a:solidFill>
          <a:schemeClr val="l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GB" sz="1600" b="1" kern="1200" dirty="0"/>
            <a:t>Entities which received the funds were confronted </a:t>
          </a:r>
          <a:r>
            <a:rPr lang="en-GB" sz="1600" kern="1200" dirty="0"/>
            <a:t>regarding rationale of funds received from company ‘X’</a:t>
          </a:r>
          <a:endParaRPr lang="en-IN" sz="1600" kern="1200" dirty="0"/>
        </a:p>
      </dsp:txBody>
      <dsp:txXfrm rot="10800000">
        <a:off x="7195073" y="2090484"/>
        <a:ext cx="1946349" cy="249125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0604F-3540-4F75-83F3-24093ACE7C80}">
      <dsp:nvSpPr>
        <dsp:cNvPr id="0" name=""/>
        <dsp:cNvSpPr/>
      </dsp:nvSpPr>
      <dsp:spPr>
        <a:xfrm rot="16200000">
          <a:off x="1211768" y="-1211768"/>
          <a:ext cx="2322761" cy="4746297"/>
        </a:xfrm>
        <a:prstGeom prst="round1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GB" sz="2600" b="1" kern="1200" dirty="0"/>
            <a:t>Client has VDA who intends to sell in return of money</a:t>
          </a:r>
          <a:endParaRPr lang="en-IN" sz="2600" b="1" kern="1200" dirty="0"/>
        </a:p>
      </dsp:txBody>
      <dsp:txXfrm rot="5400000">
        <a:off x="0" y="0"/>
        <a:ext cx="4746297" cy="1742070"/>
      </dsp:txXfrm>
    </dsp:sp>
    <dsp:sp modelId="{6F8F8184-0912-448E-BCB2-E56D5E4C00C3}">
      <dsp:nvSpPr>
        <dsp:cNvPr id="0" name=""/>
        <dsp:cNvSpPr/>
      </dsp:nvSpPr>
      <dsp:spPr>
        <a:xfrm>
          <a:off x="4746297" y="0"/>
          <a:ext cx="4746297" cy="2322761"/>
        </a:xfrm>
        <a:prstGeom prst="round1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GB" sz="2600" b="1" kern="1200" dirty="0"/>
            <a:t>Client has VDA who intends to sell, and another client wants to buy</a:t>
          </a:r>
          <a:endParaRPr lang="en-IN" sz="2600" b="1" kern="1200" dirty="0"/>
        </a:p>
      </dsp:txBody>
      <dsp:txXfrm>
        <a:off x="4746297" y="0"/>
        <a:ext cx="4746297" cy="1742070"/>
      </dsp:txXfrm>
    </dsp:sp>
    <dsp:sp modelId="{371E1CEF-3725-4240-9A91-E9A60D480493}">
      <dsp:nvSpPr>
        <dsp:cNvPr id="0" name=""/>
        <dsp:cNvSpPr/>
      </dsp:nvSpPr>
      <dsp:spPr>
        <a:xfrm rot="10800000">
          <a:off x="0" y="2322761"/>
          <a:ext cx="4746297" cy="2322761"/>
        </a:xfrm>
        <a:prstGeom prst="round1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GB" sz="2600" b="1" kern="1200" dirty="0"/>
            <a:t>Peer to peer transaction</a:t>
          </a:r>
          <a:endParaRPr lang="en-IN" sz="2600" b="1" kern="1200" dirty="0"/>
        </a:p>
      </dsp:txBody>
      <dsp:txXfrm rot="10800000">
        <a:off x="0" y="2903451"/>
        <a:ext cx="4746297" cy="1742070"/>
      </dsp:txXfrm>
    </dsp:sp>
    <dsp:sp modelId="{EFBD06AA-9BF4-4ED9-BB41-1D5ABB7C09F2}">
      <dsp:nvSpPr>
        <dsp:cNvPr id="0" name=""/>
        <dsp:cNvSpPr/>
      </dsp:nvSpPr>
      <dsp:spPr>
        <a:xfrm rot="5400000">
          <a:off x="5958065" y="1110992"/>
          <a:ext cx="2322761" cy="4746297"/>
        </a:xfrm>
        <a:prstGeom prst="round1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GB" sz="2600" b="1" kern="1200" dirty="0"/>
            <a:t>Arbitrage trading on exchanges</a:t>
          </a:r>
          <a:endParaRPr lang="en-IN" sz="2600" b="1" kern="1200" dirty="0"/>
        </a:p>
      </dsp:txBody>
      <dsp:txXfrm rot="-5400000">
        <a:off x="4746297" y="2903450"/>
        <a:ext cx="4746297" cy="1742070"/>
      </dsp:txXfrm>
    </dsp:sp>
    <dsp:sp modelId="{9C8C859C-6C18-4F87-910C-DFB4ED55D839}">
      <dsp:nvSpPr>
        <dsp:cNvPr id="0" name=""/>
        <dsp:cNvSpPr/>
      </dsp:nvSpPr>
      <dsp:spPr>
        <a:xfrm>
          <a:off x="3322408" y="1742070"/>
          <a:ext cx="2847778" cy="1161380"/>
        </a:xfrm>
        <a:prstGeom prst="roundRect">
          <a:avLst/>
        </a:prstGeom>
        <a:solidFill>
          <a:schemeClr val="accent2">
            <a:tint val="4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kern="1200" dirty="0">
              <a:solidFill>
                <a:schemeClr val="bg1"/>
              </a:solidFill>
            </a:rPr>
            <a:t>modes of transfer</a:t>
          </a:r>
          <a:endParaRPr lang="en-IN" sz="2600" b="1" kern="1200" dirty="0">
            <a:solidFill>
              <a:schemeClr val="bg1"/>
            </a:solidFill>
          </a:endParaRPr>
        </a:p>
      </dsp:txBody>
      <dsp:txXfrm>
        <a:off x="3379102" y="1798764"/>
        <a:ext cx="2734390" cy="104799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0966E-FA39-4E00-949A-A5BAB45422FC}" type="datetimeFigureOut">
              <a:rPr lang="en-IN" smtClean="0"/>
              <a:t>27-05-2025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7CE714-6313-4938-A00B-708471590DA8}" type="slidenum">
              <a:rPr lang="en-IN" smtClean="0"/>
              <a:t>‹#›</a:t>
            </a:fld>
            <a:endParaRPr lang="en-IN"/>
          </a:p>
        </p:txBody>
      </p:sp>
    </p:spTree>
    <p:extLst>
      <p:ext uri="{BB962C8B-B14F-4D97-AF65-F5344CB8AC3E}">
        <p14:creationId xmlns:p14="http://schemas.microsoft.com/office/powerpoint/2010/main" val="1798060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73AF1-4306-24F0-9D0F-98DCA4D53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E611C-6316-9D37-6A36-8E1C0E526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D4B8D-B48B-5597-C6AD-F428A31BDA7F}"/>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7FDB95BF-287E-72D2-3EB7-33A6DECBA763}"/>
              </a:ext>
            </a:extLst>
          </p:cNvPr>
          <p:cNvSpPr>
            <a:spLocks noGrp="1"/>
          </p:cNvSpPr>
          <p:nvPr>
            <p:ph type="sldNum" sz="quarter" idx="10"/>
          </p:nvPr>
        </p:nvSpPr>
        <p:spPr/>
        <p:txBody>
          <a:bodyPr/>
          <a:lstStyle/>
          <a:p>
            <a:fld id="{677CE714-6313-4938-A00B-708471590DA8}" type="slidenum">
              <a:rPr lang="en-IN" smtClean="0"/>
              <a:t>14</a:t>
            </a:fld>
            <a:endParaRPr lang="en-IN"/>
          </a:p>
        </p:txBody>
      </p:sp>
    </p:spTree>
    <p:extLst>
      <p:ext uri="{BB962C8B-B14F-4D97-AF65-F5344CB8AC3E}">
        <p14:creationId xmlns:p14="http://schemas.microsoft.com/office/powerpoint/2010/main" val="312323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B24C86-583B-4DC8-B1AB-B761C418552F}" type="datetimeFigureOut">
              <a:rPr lang="en-IN" smtClean="0"/>
              <a:t>27-05-2025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B62B47-B27F-4DAC-8BCD-623ECE781E36}" type="slidenum">
              <a:rPr lang="en-IN" smtClean="0"/>
              <a:t>‹#›</a:t>
            </a:fld>
            <a:endParaRPr lang="en-IN"/>
          </a:p>
        </p:txBody>
      </p:sp>
    </p:spTree>
    <p:extLst>
      <p:ext uri="{BB962C8B-B14F-4D97-AF65-F5344CB8AC3E}">
        <p14:creationId xmlns:p14="http://schemas.microsoft.com/office/powerpoint/2010/main" val="3398908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24C86-583B-4DC8-B1AB-B761C418552F}" type="datetimeFigureOut">
              <a:rPr lang="en-IN" smtClean="0"/>
              <a:t>27-05-2025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DB62B47-B27F-4DAC-8BCD-623ECE781E36}" type="slidenum">
              <a:rPr lang="en-IN" smtClean="0"/>
              <a:t>‹#›</a:t>
            </a:fld>
            <a:endParaRPr lang="en-IN"/>
          </a:p>
        </p:txBody>
      </p:sp>
    </p:spTree>
    <p:extLst>
      <p:ext uri="{BB962C8B-B14F-4D97-AF65-F5344CB8AC3E}">
        <p14:creationId xmlns:p14="http://schemas.microsoft.com/office/powerpoint/2010/main" val="330971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EB24C86-583B-4DC8-B1AB-B761C418552F}" type="datetimeFigureOut">
              <a:rPr lang="en-IN" smtClean="0"/>
              <a:t>27-05-2025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B62B47-B27F-4DAC-8BCD-623ECE781E36}" type="slidenum">
              <a:rPr lang="en-IN" smtClean="0"/>
              <a:t>‹#›</a:t>
            </a:fld>
            <a:endParaRPr lang="en-IN"/>
          </a:p>
        </p:txBody>
      </p:sp>
    </p:spTree>
    <p:extLst>
      <p:ext uri="{BB962C8B-B14F-4D97-AF65-F5344CB8AC3E}">
        <p14:creationId xmlns:p14="http://schemas.microsoft.com/office/powerpoint/2010/main" val="266982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EB24C86-583B-4DC8-B1AB-B761C418552F}" type="datetimeFigureOut">
              <a:rPr lang="en-IN" smtClean="0"/>
              <a:t>27-05-2025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B62B47-B27F-4DAC-8BCD-623ECE781E36}" type="slidenum">
              <a:rPr lang="en-IN" smtClean="0"/>
              <a:t>‹#›</a:t>
            </a:fld>
            <a:endParaRPr lang="en-IN"/>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105258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24C86-583B-4DC8-B1AB-B761C418552F}" type="datetimeFigureOut">
              <a:rPr lang="en-IN" smtClean="0"/>
              <a:t>27-05-2025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B62B47-B27F-4DAC-8BCD-623ECE781E36}" type="slidenum">
              <a:rPr lang="en-IN" smtClean="0"/>
              <a:t>‹#›</a:t>
            </a:fld>
            <a:endParaRPr lang="en-IN"/>
          </a:p>
        </p:txBody>
      </p:sp>
    </p:spTree>
    <p:extLst>
      <p:ext uri="{BB962C8B-B14F-4D97-AF65-F5344CB8AC3E}">
        <p14:creationId xmlns:p14="http://schemas.microsoft.com/office/powerpoint/2010/main" val="678463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EB24C86-583B-4DC8-B1AB-B761C418552F}" type="datetimeFigureOut">
              <a:rPr lang="en-IN" smtClean="0"/>
              <a:t>27-05-2025</a:t>
            </a:fld>
            <a:endParaRPr lang="en-IN"/>
          </a:p>
        </p:txBody>
      </p:sp>
      <p:sp>
        <p:nvSpPr>
          <p:cNvPr id="4"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B62B47-B27F-4DAC-8BCD-623ECE781E36}" type="slidenum">
              <a:rPr lang="en-IN" smtClean="0"/>
              <a:t>‹#›</a:t>
            </a:fld>
            <a:endParaRPr lang="en-IN"/>
          </a:p>
        </p:txBody>
      </p:sp>
    </p:spTree>
    <p:extLst>
      <p:ext uri="{BB962C8B-B14F-4D97-AF65-F5344CB8AC3E}">
        <p14:creationId xmlns:p14="http://schemas.microsoft.com/office/powerpoint/2010/main" val="1862008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EB24C86-583B-4DC8-B1AB-B761C418552F}" type="datetimeFigureOut">
              <a:rPr lang="en-IN" smtClean="0"/>
              <a:t>27-05-2025</a:t>
            </a:fld>
            <a:endParaRPr lang="en-IN"/>
          </a:p>
        </p:txBody>
      </p:sp>
      <p:sp>
        <p:nvSpPr>
          <p:cNvPr id="4"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B62B47-B27F-4DAC-8BCD-623ECE781E36}" type="slidenum">
              <a:rPr lang="en-IN" smtClean="0"/>
              <a:t>‹#›</a:t>
            </a:fld>
            <a:endParaRPr lang="en-IN"/>
          </a:p>
        </p:txBody>
      </p:sp>
    </p:spTree>
    <p:extLst>
      <p:ext uri="{BB962C8B-B14F-4D97-AF65-F5344CB8AC3E}">
        <p14:creationId xmlns:p14="http://schemas.microsoft.com/office/powerpoint/2010/main" val="657046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B24C86-583B-4DC8-B1AB-B761C418552F}" type="datetimeFigureOut">
              <a:rPr lang="en-IN" smtClean="0"/>
              <a:t>27-05-2025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B62B47-B27F-4DAC-8BCD-623ECE781E36}" type="slidenum">
              <a:rPr lang="en-IN" smtClean="0"/>
              <a:t>‹#›</a:t>
            </a:fld>
            <a:endParaRPr lang="en-IN"/>
          </a:p>
        </p:txBody>
      </p:sp>
    </p:spTree>
    <p:extLst>
      <p:ext uri="{BB962C8B-B14F-4D97-AF65-F5344CB8AC3E}">
        <p14:creationId xmlns:p14="http://schemas.microsoft.com/office/powerpoint/2010/main" val="4015037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B24C86-583B-4DC8-B1AB-B761C418552F}" type="datetimeFigureOut">
              <a:rPr lang="en-IN" smtClean="0"/>
              <a:t>27-05-2025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B62B47-B27F-4DAC-8BCD-623ECE781E36}" type="slidenum">
              <a:rPr lang="en-IN" smtClean="0"/>
              <a:t>‹#›</a:t>
            </a:fld>
            <a:endParaRPr lang="en-IN"/>
          </a:p>
        </p:txBody>
      </p:sp>
    </p:spTree>
    <p:extLst>
      <p:ext uri="{BB962C8B-B14F-4D97-AF65-F5344CB8AC3E}">
        <p14:creationId xmlns:p14="http://schemas.microsoft.com/office/powerpoint/2010/main" val="1146119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EB24C86-583B-4DC8-B1AB-B761C418552F}" type="datetimeFigureOut">
              <a:rPr lang="en-IN" smtClean="0"/>
              <a:t>27-05-2025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B62B47-B27F-4DAC-8BCD-623ECE781E36}" type="slidenum">
              <a:rPr lang="en-IN" smtClean="0"/>
              <a:t>‹#›</a:t>
            </a:fld>
            <a:endParaRPr lang="en-IN"/>
          </a:p>
        </p:txBody>
      </p:sp>
    </p:spTree>
    <p:extLst>
      <p:ext uri="{BB962C8B-B14F-4D97-AF65-F5344CB8AC3E}">
        <p14:creationId xmlns:p14="http://schemas.microsoft.com/office/powerpoint/2010/main" val="4035875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24C86-583B-4DC8-B1AB-B761C418552F}" type="datetimeFigureOut">
              <a:rPr lang="en-IN" smtClean="0"/>
              <a:t>27-05-2025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B62B47-B27F-4DAC-8BCD-623ECE781E36}" type="slidenum">
              <a:rPr lang="en-IN" smtClean="0"/>
              <a:t>‹#›</a:t>
            </a:fld>
            <a:endParaRPr lang="en-IN"/>
          </a:p>
        </p:txBody>
      </p:sp>
    </p:spTree>
    <p:extLst>
      <p:ext uri="{BB962C8B-B14F-4D97-AF65-F5344CB8AC3E}">
        <p14:creationId xmlns:p14="http://schemas.microsoft.com/office/powerpoint/2010/main" val="3911210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B24C86-583B-4DC8-B1AB-B761C418552F}" type="datetimeFigureOut">
              <a:rPr lang="en-IN" smtClean="0"/>
              <a:t>27-05-2025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DB62B47-B27F-4DAC-8BCD-623ECE781E36}" type="slidenum">
              <a:rPr lang="en-IN" smtClean="0"/>
              <a:t>‹#›</a:t>
            </a:fld>
            <a:endParaRPr lang="en-IN"/>
          </a:p>
        </p:txBody>
      </p:sp>
    </p:spTree>
    <p:extLst>
      <p:ext uri="{BB962C8B-B14F-4D97-AF65-F5344CB8AC3E}">
        <p14:creationId xmlns:p14="http://schemas.microsoft.com/office/powerpoint/2010/main" val="1786539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B24C86-583B-4DC8-B1AB-B761C418552F}" type="datetimeFigureOut">
              <a:rPr lang="en-IN" smtClean="0"/>
              <a:t>27-05-2025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DB62B47-B27F-4DAC-8BCD-623ECE781E36}" type="slidenum">
              <a:rPr lang="en-IN" smtClean="0"/>
              <a:t>‹#›</a:t>
            </a:fld>
            <a:endParaRPr lang="en-IN"/>
          </a:p>
        </p:txBody>
      </p:sp>
    </p:spTree>
    <p:extLst>
      <p:ext uri="{BB962C8B-B14F-4D97-AF65-F5344CB8AC3E}">
        <p14:creationId xmlns:p14="http://schemas.microsoft.com/office/powerpoint/2010/main" val="459769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EB24C86-583B-4DC8-B1AB-B761C418552F}" type="datetimeFigureOut">
              <a:rPr lang="en-IN" smtClean="0"/>
              <a:t>27-05-2025</a:t>
            </a:fld>
            <a:endParaRPr lang="en-IN"/>
          </a:p>
        </p:txBody>
      </p:sp>
      <p:sp>
        <p:nvSpPr>
          <p:cNvPr id="5" name="Footer Placeholder 3"/>
          <p:cNvSpPr>
            <a:spLocks noGrp="1"/>
          </p:cNvSpPr>
          <p:nvPr>
            <p:ph type="ftr" sz="quarter" idx="11"/>
          </p:nvPr>
        </p:nvSpPr>
        <p:spPr/>
        <p:txBody>
          <a:bodyPr/>
          <a:lstStyle/>
          <a:p>
            <a:endParaRPr lang="en-IN"/>
          </a:p>
        </p:txBody>
      </p:sp>
      <p:sp>
        <p:nvSpPr>
          <p:cNvPr id="6" name="Slide Number Placeholder 4"/>
          <p:cNvSpPr>
            <a:spLocks noGrp="1"/>
          </p:cNvSpPr>
          <p:nvPr>
            <p:ph type="sldNum" sz="quarter" idx="12"/>
          </p:nvPr>
        </p:nvSpPr>
        <p:spPr/>
        <p:txBody>
          <a:bodyPr/>
          <a:lstStyle/>
          <a:p>
            <a:fld id="{6DB62B47-B27F-4DAC-8BCD-623ECE781E36}" type="slidenum">
              <a:rPr lang="en-IN" smtClean="0"/>
              <a:t>‹#›</a:t>
            </a:fld>
            <a:endParaRPr lang="en-IN"/>
          </a:p>
        </p:txBody>
      </p:sp>
    </p:spTree>
    <p:extLst>
      <p:ext uri="{BB962C8B-B14F-4D97-AF65-F5344CB8AC3E}">
        <p14:creationId xmlns:p14="http://schemas.microsoft.com/office/powerpoint/2010/main" val="2881746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EB24C86-583B-4DC8-B1AB-B761C418552F}" type="datetimeFigureOut">
              <a:rPr lang="en-IN" smtClean="0"/>
              <a:t>27-05-2025</a:t>
            </a:fld>
            <a:endParaRPr lang="en-IN"/>
          </a:p>
        </p:txBody>
      </p:sp>
      <p:sp>
        <p:nvSpPr>
          <p:cNvPr id="5" name="Footer Placeholder 2"/>
          <p:cNvSpPr>
            <a:spLocks noGrp="1"/>
          </p:cNvSpPr>
          <p:nvPr>
            <p:ph type="ftr" sz="quarter" idx="11"/>
          </p:nvPr>
        </p:nvSpPr>
        <p:spPr/>
        <p:txBody>
          <a:bodyPr/>
          <a:lstStyle/>
          <a:p>
            <a:endParaRPr lang="en-IN"/>
          </a:p>
        </p:txBody>
      </p:sp>
      <p:sp>
        <p:nvSpPr>
          <p:cNvPr id="6" name="Slide Number Placeholder 3"/>
          <p:cNvSpPr>
            <a:spLocks noGrp="1"/>
          </p:cNvSpPr>
          <p:nvPr>
            <p:ph type="sldNum" sz="quarter" idx="12"/>
          </p:nvPr>
        </p:nvSpPr>
        <p:spPr/>
        <p:txBody>
          <a:bodyPr/>
          <a:lstStyle/>
          <a:p>
            <a:fld id="{6DB62B47-B27F-4DAC-8BCD-623ECE781E36}" type="slidenum">
              <a:rPr lang="en-IN" smtClean="0"/>
              <a:t>‹#›</a:t>
            </a:fld>
            <a:endParaRPr lang="en-IN"/>
          </a:p>
        </p:txBody>
      </p:sp>
    </p:spTree>
    <p:extLst>
      <p:ext uri="{BB962C8B-B14F-4D97-AF65-F5344CB8AC3E}">
        <p14:creationId xmlns:p14="http://schemas.microsoft.com/office/powerpoint/2010/main" val="357182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EB24C86-583B-4DC8-B1AB-B761C418552F}" type="datetimeFigureOut">
              <a:rPr lang="en-IN" smtClean="0"/>
              <a:t>27-05-2025</a:t>
            </a:fld>
            <a:endParaRPr lang="en-IN"/>
          </a:p>
        </p:txBody>
      </p:sp>
      <p:sp>
        <p:nvSpPr>
          <p:cNvPr id="5" name="Footer Placeholder 5"/>
          <p:cNvSpPr>
            <a:spLocks noGrp="1"/>
          </p:cNvSpPr>
          <p:nvPr>
            <p:ph type="ftr" sz="quarter" idx="11"/>
          </p:nvPr>
        </p:nvSpPr>
        <p:spPr/>
        <p:txBody>
          <a:bodyPr/>
          <a:lstStyle/>
          <a:p>
            <a:endParaRPr lang="en-IN"/>
          </a:p>
        </p:txBody>
      </p:sp>
      <p:sp>
        <p:nvSpPr>
          <p:cNvPr id="6" name="Slide Number Placeholder 6"/>
          <p:cNvSpPr>
            <a:spLocks noGrp="1"/>
          </p:cNvSpPr>
          <p:nvPr>
            <p:ph type="sldNum" sz="quarter" idx="12"/>
          </p:nvPr>
        </p:nvSpPr>
        <p:spPr/>
        <p:txBody>
          <a:bodyPr/>
          <a:lstStyle/>
          <a:p>
            <a:fld id="{6DB62B47-B27F-4DAC-8BCD-623ECE781E36}" type="slidenum">
              <a:rPr lang="en-IN" smtClean="0"/>
              <a:t>‹#›</a:t>
            </a:fld>
            <a:endParaRPr lang="en-IN"/>
          </a:p>
        </p:txBody>
      </p:sp>
    </p:spTree>
    <p:extLst>
      <p:ext uri="{BB962C8B-B14F-4D97-AF65-F5344CB8AC3E}">
        <p14:creationId xmlns:p14="http://schemas.microsoft.com/office/powerpoint/2010/main" val="3961101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24C86-583B-4DC8-B1AB-B761C418552F}" type="datetimeFigureOut">
              <a:rPr lang="en-IN" smtClean="0"/>
              <a:t>27-05-2025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DB62B47-B27F-4DAC-8BCD-623ECE781E36}" type="slidenum">
              <a:rPr lang="en-IN" smtClean="0"/>
              <a:t>‹#›</a:t>
            </a:fld>
            <a:endParaRPr lang="en-IN"/>
          </a:p>
        </p:txBody>
      </p:sp>
    </p:spTree>
    <p:extLst>
      <p:ext uri="{BB962C8B-B14F-4D97-AF65-F5344CB8AC3E}">
        <p14:creationId xmlns:p14="http://schemas.microsoft.com/office/powerpoint/2010/main" val="1709600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EB24C86-583B-4DC8-B1AB-B761C418552F}" type="datetimeFigureOut">
              <a:rPr lang="en-IN" smtClean="0"/>
              <a:t>27-05-2025</a:t>
            </a:fld>
            <a:endParaRPr lang="en-IN"/>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IN"/>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B62B47-B27F-4DAC-8BCD-623ECE781E36}" type="slidenum">
              <a:rPr lang="en-IN" smtClean="0"/>
              <a:t>‹#›</a:t>
            </a:fld>
            <a:endParaRPr lang="en-IN"/>
          </a:p>
        </p:txBody>
      </p:sp>
    </p:spTree>
    <p:extLst>
      <p:ext uri="{BB962C8B-B14F-4D97-AF65-F5344CB8AC3E}">
        <p14:creationId xmlns:p14="http://schemas.microsoft.com/office/powerpoint/2010/main" val="22700460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9.xml"/><Relationship Id="rId3" Type="http://schemas.microsoft.com/office/2007/relationships/hdphoto" Target="../media/hdphoto1.wdp"/><Relationship Id="rId7" Type="http://schemas.openxmlformats.org/officeDocument/2006/relationships/diagramColors" Target="../diagrams/colors9.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1.xml.rels><?xml version="1.0" encoding="UTF-8" standalone="yes"?>
<Relationships xmlns="http://schemas.openxmlformats.org/package/2006/relationships"><Relationship Id="rId8" Type="http://schemas.microsoft.com/office/2007/relationships/diagramDrawing" Target="../diagrams/drawing10.xml"/><Relationship Id="rId3" Type="http://schemas.microsoft.com/office/2007/relationships/hdphoto" Target="../media/hdphoto1.wdp"/><Relationship Id="rId7" Type="http://schemas.openxmlformats.org/officeDocument/2006/relationships/diagramColors" Target="../diagrams/colors10.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9.png"/><Relationship Id="rId7" Type="http://schemas.openxmlformats.org/officeDocument/2006/relationships/diagramQuickStyle" Target="../diagrams/quickStyle1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3.xml"/><Relationship Id="rId5" Type="http://schemas.openxmlformats.org/officeDocument/2006/relationships/diagramData" Target="../diagrams/data13.xml"/><Relationship Id="rId4" Type="http://schemas.microsoft.com/office/2007/relationships/hdphoto" Target="../media/hdphoto1.wdp"/><Relationship Id="rId9" Type="http://schemas.microsoft.com/office/2007/relationships/diagramDrawing" Target="../diagrams/drawing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1.wdp"/><Relationship Id="rId7" Type="http://schemas.openxmlformats.org/officeDocument/2006/relationships/diagramColors" Target="../diagrams/colors3.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microsoft.com/office/2007/relationships/hdphoto" Target="../media/hdphoto1.wdp"/><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8" Type="http://schemas.microsoft.com/office/2007/relationships/diagramDrawing" Target="../diagrams/drawing8.xml"/><Relationship Id="rId3" Type="http://schemas.microsoft.com/office/2007/relationships/hdphoto" Target="../media/hdphoto1.wdp"/><Relationship Id="rId7" Type="http://schemas.openxmlformats.org/officeDocument/2006/relationships/diagramColors" Target="../diagrams/colors8.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Picture 3" descr="Sample being pipetted into a petri dish">
            <a:extLst>
              <a:ext uri="{FF2B5EF4-FFF2-40B4-BE49-F238E27FC236}">
                <a16:creationId xmlns:a16="http://schemas.microsoft.com/office/drawing/2014/main" id="{B3E7B621-BF38-A9E3-28DD-235CF52FEC93}"/>
              </a:ext>
            </a:extLst>
          </p:cNvPr>
          <p:cNvPicPr>
            <a:picLocks noChangeAspect="1"/>
          </p:cNvPicPr>
          <p:nvPr/>
        </p:nvPicPr>
        <p:blipFill>
          <a:blip r:embed="rId3">
            <a:duotone>
              <a:prstClr val="black"/>
              <a:schemeClr val="accent5">
                <a:tint val="45000"/>
                <a:satMod val="400000"/>
              </a:schemeClr>
            </a:duotone>
            <a:alphaModFix amt="25000"/>
          </a:blip>
          <a:srcRect l="9091" t="31590"/>
          <a:stretch>
            <a:fillRect/>
          </a:stretch>
        </p:blipFill>
        <p:spPr>
          <a:xfrm>
            <a:off x="20" y="10"/>
            <a:ext cx="12191980" cy="6857990"/>
          </a:xfrm>
          <a:prstGeom prst="rect">
            <a:avLst/>
          </a:prstGeom>
        </p:spPr>
      </p:pic>
      <p:sp>
        <p:nvSpPr>
          <p:cNvPr id="2" name="Title 1"/>
          <p:cNvSpPr>
            <a:spLocks noGrp="1"/>
          </p:cNvSpPr>
          <p:nvPr>
            <p:ph type="ctrTitle"/>
          </p:nvPr>
        </p:nvSpPr>
        <p:spPr>
          <a:xfrm>
            <a:off x="1758577" y="1495425"/>
            <a:ext cx="9493995" cy="3267075"/>
          </a:xfrm>
        </p:spPr>
        <p:txBody>
          <a:bodyPr>
            <a:normAutofit/>
          </a:bodyPr>
          <a:lstStyle/>
          <a:p>
            <a:pPr>
              <a:lnSpc>
                <a:spcPct val="90000"/>
              </a:lnSpc>
            </a:pPr>
            <a:r>
              <a:rPr lang="en-GB" b="1" dirty="0"/>
              <a:t>Case Study: </a:t>
            </a:r>
            <a:br>
              <a:rPr lang="en-GB" b="1" dirty="0"/>
            </a:br>
            <a:r>
              <a:rPr lang="en-GB" b="1" dirty="0"/>
              <a:t>Crypto and VDA trading </a:t>
            </a:r>
            <a:endParaRPr lang="en-IN" b="1" u="sng" dirty="0"/>
          </a:p>
        </p:txBody>
      </p:sp>
      <p:sp>
        <p:nvSpPr>
          <p:cNvPr id="14" name="Rectangle 13">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N"/>
          </a:p>
        </p:txBody>
      </p:sp>
    </p:spTree>
    <p:extLst>
      <p:ext uri="{BB962C8B-B14F-4D97-AF65-F5344CB8AC3E}">
        <p14:creationId xmlns:p14="http://schemas.microsoft.com/office/powerpoint/2010/main" val="188376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artisticWatercolorSponge/>
                    </a14:imgEffect>
                  </a14:imgLayer>
                </a14:imgProps>
              </a:ext>
            </a:extLst>
          </a:blip>
          <a:stretch/>
        </a:blipFill>
        <a:effectLst/>
      </p:bgPr>
    </p:bg>
    <p:spTree>
      <p:nvGrpSpPr>
        <p:cNvPr id="1" name="">
          <a:extLst>
            <a:ext uri="{FF2B5EF4-FFF2-40B4-BE49-F238E27FC236}">
              <a16:creationId xmlns:a16="http://schemas.microsoft.com/office/drawing/2014/main" id="{78CD4F4E-896E-3900-F945-13E36CCB97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EA969-FCB2-73D0-4DDF-C75B8C5063E5}"/>
              </a:ext>
            </a:extLst>
          </p:cNvPr>
          <p:cNvSpPr>
            <a:spLocks noGrp="1"/>
          </p:cNvSpPr>
          <p:nvPr>
            <p:ph type="title"/>
          </p:nvPr>
        </p:nvSpPr>
        <p:spPr/>
        <p:txBody>
          <a:bodyPr/>
          <a:lstStyle/>
          <a:p>
            <a:pPr algn="ctr"/>
            <a:r>
              <a:rPr lang="en-US" sz="3500" b="1" dirty="0">
                <a:solidFill>
                  <a:schemeClr val="tx1"/>
                </a:solidFill>
              </a:rPr>
              <a:t>Types of transactions revealed</a:t>
            </a:r>
            <a:endParaRPr lang="en-IN" sz="3500" b="1" dirty="0">
              <a:solidFill>
                <a:schemeClr val="tx1"/>
              </a:solidFill>
            </a:endParaRPr>
          </a:p>
        </p:txBody>
      </p:sp>
      <p:sp>
        <p:nvSpPr>
          <p:cNvPr id="3" name="Content Placeholder 2">
            <a:extLst>
              <a:ext uri="{FF2B5EF4-FFF2-40B4-BE49-F238E27FC236}">
                <a16:creationId xmlns:a16="http://schemas.microsoft.com/office/drawing/2014/main" id="{6ED9F3D5-8B4D-D330-7845-4A149ABCD1D0}"/>
              </a:ext>
            </a:extLst>
          </p:cNvPr>
          <p:cNvSpPr>
            <a:spLocks noGrp="1"/>
          </p:cNvSpPr>
          <p:nvPr>
            <p:ph idx="1"/>
          </p:nvPr>
        </p:nvSpPr>
        <p:spPr/>
        <p:txBody>
          <a:bodyPr>
            <a:normAutofit/>
          </a:bodyPr>
          <a:lstStyle/>
          <a:p>
            <a:pPr marL="0" lvl="0" indent="0">
              <a:buNone/>
            </a:pPr>
            <a:endParaRPr lang="en-IN" dirty="0"/>
          </a:p>
          <a:p>
            <a:pPr marL="0" indent="0">
              <a:buNone/>
            </a:pPr>
            <a:endParaRPr lang="en-IN" dirty="0"/>
          </a:p>
        </p:txBody>
      </p:sp>
      <p:graphicFrame>
        <p:nvGraphicFramePr>
          <p:cNvPr id="7" name="Diagram 6">
            <a:extLst>
              <a:ext uri="{FF2B5EF4-FFF2-40B4-BE49-F238E27FC236}">
                <a16:creationId xmlns:a16="http://schemas.microsoft.com/office/drawing/2014/main" id="{3D903BFF-E2CB-8C7F-E87E-C79F7FAAA425}"/>
              </a:ext>
            </a:extLst>
          </p:cNvPr>
          <p:cNvGraphicFramePr/>
          <p:nvPr>
            <p:extLst>
              <p:ext uri="{D42A27DB-BD31-4B8C-83A1-F6EECF244321}">
                <p14:modId xmlns:p14="http://schemas.microsoft.com/office/powerpoint/2010/main" val="4264175944"/>
              </p:ext>
            </p:extLst>
          </p:nvPr>
        </p:nvGraphicFramePr>
        <p:xfrm>
          <a:off x="1225681" y="1617898"/>
          <a:ext cx="9492595" cy="46455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8787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artisticWatercolorSponge/>
                    </a14:imgEffect>
                  </a14:imgLayer>
                </a14:imgProps>
              </a:ext>
            </a:extLst>
          </a:blip>
          <a:stretch/>
        </a:blipFill>
        <a:effectLst/>
      </p:bgPr>
    </p:bg>
    <p:spTree>
      <p:nvGrpSpPr>
        <p:cNvPr id="1" name="">
          <a:extLst>
            <a:ext uri="{FF2B5EF4-FFF2-40B4-BE49-F238E27FC236}">
              <a16:creationId xmlns:a16="http://schemas.microsoft.com/office/drawing/2014/main" id="{E85A11C1-148C-493D-C010-4A7AC88B0D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3FA6A5-50BD-911A-82D6-55952308E353}"/>
              </a:ext>
            </a:extLst>
          </p:cNvPr>
          <p:cNvSpPr>
            <a:spLocks noGrp="1"/>
          </p:cNvSpPr>
          <p:nvPr>
            <p:ph type="title"/>
          </p:nvPr>
        </p:nvSpPr>
        <p:spPr/>
        <p:txBody>
          <a:bodyPr/>
          <a:lstStyle/>
          <a:p>
            <a:pPr algn="ctr"/>
            <a:r>
              <a:rPr lang="en-US" b="1" dirty="0">
                <a:solidFill>
                  <a:schemeClr val="tx1"/>
                </a:solidFill>
              </a:rPr>
              <a:t>Findings during investigation</a:t>
            </a:r>
            <a:endParaRPr lang="en-IN" b="1" dirty="0">
              <a:solidFill>
                <a:schemeClr val="tx1"/>
              </a:solidFill>
            </a:endParaRPr>
          </a:p>
        </p:txBody>
      </p:sp>
      <p:sp>
        <p:nvSpPr>
          <p:cNvPr id="3" name="Content Placeholder 2">
            <a:extLst>
              <a:ext uri="{FF2B5EF4-FFF2-40B4-BE49-F238E27FC236}">
                <a16:creationId xmlns:a16="http://schemas.microsoft.com/office/drawing/2014/main" id="{630817DE-63D7-65F8-A394-680B959A68F7}"/>
              </a:ext>
            </a:extLst>
          </p:cNvPr>
          <p:cNvSpPr>
            <a:spLocks noGrp="1"/>
          </p:cNvSpPr>
          <p:nvPr>
            <p:ph idx="1"/>
          </p:nvPr>
        </p:nvSpPr>
        <p:spPr/>
        <p:txBody>
          <a:bodyPr>
            <a:normAutofit/>
          </a:bodyPr>
          <a:lstStyle/>
          <a:p>
            <a:pPr marL="0" lvl="0" indent="0">
              <a:buNone/>
            </a:pPr>
            <a:endParaRPr lang="en-IN" dirty="0"/>
          </a:p>
          <a:p>
            <a:pPr marL="0" indent="0">
              <a:buNone/>
            </a:pPr>
            <a:endParaRPr lang="en-IN" dirty="0"/>
          </a:p>
        </p:txBody>
      </p:sp>
      <p:graphicFrame>
        <p:nvGraphicFramePr>
          <p:cNvPr id="7" name="Diagram 6">
            <a:extLst>
              <a:ext uri="{FF2B5EF4-FFF2-40B4-BE49-F238E27FC236}">
                <a16:creationId xmlns:a16="http://schemas.microsoft.com/office/drawing/2014/main" id="{D812174E-D072-B3EA-0BCA-36BA9443796E}"/>
              </a:ext>
            </a:extLst>
          </p:cNvPr>
          <p:cNvGraphicFramePr/>
          <p:nvPr>
            <p:extLst>
              <p:ext uri="{D42A27DB-BD31-4B8C-83A1-F6EECF244321}">
                <p14:modId xmlns:p14="http://schemas.microsoft.com/office/powerpoint/2010/main" val="3995774506"/>
              </p:ext>
            </p:extLst>
          </p:nvPr>
        </p:nvGraphicFramePr>
        <p:xfrm>
          <a:off x="2032000" y="1536569"/>
          <a:ext cx="7753023" cy="49622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30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855" y="1447800"/>
            <a:ext cx="3108626" cy="4572000"/>
          </a:xfrm>
        </p:spPr>
        <p:txBody>
          <a:bodyPr anchor="ctr">
            <a:normAutofit/>
          </a:bodyPr>
          <a:lstStyle/>
          <a:p>
            <a:pPr lvl="0"/>
            <a:r>
              <a:rPr lang="en-US" sz="3200" dirty="0">
                <a:solidFill>
                  <a:srgbClr val="F2F2F2"/>
                </a:solidFill>
              </a:rPr>
              <a:t>Modus operandi of financial crimes in the VDA domain identified</a:t>
            </a:r>
            <a:endParaRPr lang="en-IN" sz="3200" dirty="0">
              <a:solidFill>
                <a:srgbClr val="F2F2F2"/>
              </a:solidFill>
            </a:endParaRPr>
          </a:p>
        </p:txBody>
      </p:sp>
      <p:sp>
        <p:nvSpPr>
          <p:cNvPr id="28" name="Freeform: Shape 27">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32" name="Rectangle 31">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N"/>
          </a:p>
        </p:txBody>
      </p:sp>
      <p:graphicFrame>
        <p:nvGraphicFramePr>
          <p:cNvPr id="5" name="Diagram 4"/>
          <p:cNvGraphicFramePr/>
          <p:nvPr>
            <p:extLst>
              <p:ext uri="{D42A27DB-BD31-4B8C-83A1-F6EECF244321}">
                <p14:modId xmlns:p14="http://schemas.microsoft.com/office/powerpoint/2010/main" val="2453954326"/>
              </p:ext>
            </p:extLst>
          </p:nvPr>
        </p:nvGraphicFramePr>
        <p:xfrm>
          <a:off x="5048250" y="1244338"/>
          <a:ext cx="6496050" cy="52035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34835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EA2C52-CEFC-77E2-AB56-9F3F234A515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B1C1CB-5AAE-FCBC-2BAE-EC4C1DE507AA}"/>
              </a:ext>
            </a:extLst>
          </p:cNvPr>
          <p:cNvSpPr>
            <a:spLocks noGrp="1"/>
          </p:cNvSpPr>
          <p:nvPr>
            <p:ph type="title"/>
          </p:nvPr>
        </p:nvSpPr>
        <p:spPr>
          <a:xfrm>
            <a:off x="643855" y="1447800"/>
            <a:ext cx="3108626" cy="4572000"/>
          </a:xfrm>
        </p:spPr>
        <p:txBody>
          <a:bodyPr anchor="ctr">
            <a:normAutofit/>
          </a:bodyPr>
          <a:lstStyle/>
          <a:p>
            <a:pPr lvl="0"/>
            <a:r>
              <a:rPr lang="en-US" sz="3200" dirty="0">
                <a:solidFill>
                  <a:srgbClr val="F2F2F2"/>
                </a:solidFill>
              </a:rPr>
              <a:t>Modus operandi of financial crimes in the VDA domain identified</a:t>
            </a:r>
            <a:endParaRPr lang="en-IN" sz="3200" dirty="0">
              <a:solidFill>
                <a:srgbClr val="F2F2F2"/>
              </a:solidFill>
            </a:endParaRPr>
          </a:p>
        </p:txBody>
      </p:sp>
      <p:sp>
        <p:nvSpPr>
          <p:cNvPr id="12" name="Freeform: Shape 11">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6" name="Rectangle 15">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N"/>
          </a:p>
        </p:txBody>
      </p:sp>
      <p:graphicFrame>
        <p:nvGraphicFramePr>
          <p:cNvPr id="5" name="Diagram 4">
            <a:extLst>
              <a:ext uri="{FF2B5EF4-FFF2-40B4-BE49-F238E27FC236}">
                <a16:creationId xmlns:a16="http://schemas.microsoft.com/office/drawing/2014/main" id="{61F6EEA8-49BF-FA90-888E-211C0C341851}"/>
              </a:ext>
            </a:extLst>
          </p:cNvPr>
          <p:cNvGraphicFramePr/>
          <p:nvPr>
            <p:extLst>
              <p:ext uri="{D42A27DB-BD31-4B8C-83A1-F6EECF244321}">
                <p14:modId xmlns:p14="http://schemas.microsoft.com/office/powerpoint/2010/main" val="3376141171"/>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5514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4">
                    <a14:imgEffect>
                      <a14:artisticWatercolorSponge/>
                    </a14:imgEffect>
                  </a14:imgLayer>
                </a14:imgProps>
              </a:ext>
            </a:extLst>
          </a:blip>
          <a:stretch/>
        </a:blipFill>
        <a:effectLst/>
      </p:bgPr>
    </p:bg>
    <p:spTree>
      <p:nvGrpSpPr>
        <p:cNvPr id="1" name="">
          <a:extLst>
            <a:ext uri="{FF2B5EF4-FFF2-40B4-BE49-F238E27FC236}">
              <a16:creationId xmlns:a16="http://schemas.microsoft.com/office/drawing/2014/main" id="{750617F2-C0CE-21FF-78CA-3E30EDE891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004283-BBB7-7BC6-845C-9C967148D94C}"/>
              </a:ext>
            </a:extLst>
          </p:cNvPr>
          <p:cNvSpPr>
            <a:spLocks noGrp="1"/>
          </p:cNvSpPr>
          <p:nvPr>
            <p:ph type="title"/>
          </p:nvPr>
        </p:nvSpPr>
        <p:spPr/>
        <p:txBody>
          <a:bodyPr/>
          <a:lstStyle/>
          <a:p>
            <a:pPr algn="ctr"/>
            <a:r>
              <a:rPr lang="en-US" b="1" dirty="0">
                <a:solidFill>
                  <a:schemeClr val="tx1"/>
                </a:solidFill>
              </a:rPr>
              <a:t>Outcome of the Investigation </a:t>
            </a:r>
            <a:endParaRPr lang="en-IN" b="1" dirty="0">
              <a:solidFill>
                <a:schemeClr val="tx1"/>
              </a:solidFill>
            </a:endParaRPr>
          </a:p>
        </p:txBody>
      </p:sp>
      <p:sp>
        <p:nvSpPr>
          <p:cNvPr id="5" name="Slide Number Placeholder 4">
            <a:extLst>
              <a:ext uri="{FF2B5EF4-FFF2-40B4-BE49-F238E27FC236}">
                <a16:creationId xmlns:a16="http://schemas.microsoft.com/office/drawing/2014/main" id="{9407B07D-B178-2322-5063-CEBCC7C9562A}"/>
              </a:ext>
            </a:extLst>
          </p:cNvPr>
          <p:cNvSpPr>
            <a:spLocks noGrp="1"/>
          </p:cNvSpPr>
          <p:nvPr>
            <p:ph type="sldNum" sz="quarter" idx="12"/>
          </p:nvPr>
        </p:nvSpPr>
        <p:spPr/>
        <p:txBody>
          <a:bodyPr/>
          <a:lstStyle/>
          <a:p>
            <a:fld id="{6DB62B47-B27F-4DAC-8BCD-623ECE781E36}" type="slidenum">
              <a:rPr lang="en-IN" smtClean="0"/>
              <a:t>14</a:t>
            </a:fld>
            <a:endParaRPr lang="en-IN"/>
          </a:p>
        </p:txBody>
      </p:sp>
      <p:graphicFrame>
        <p:nvGraphicFramePr>
          <p:cNvPr id="3" name="Diagram 2">
            <a:extLst>
              <a:ext uri="{FF2B5EF4-FFF2-40B4-BE49-F238E27FC236}">
                <a16:creationId xmlns:a16="http://schemas.microsoft.com/office/drawing/2014/main" id="{23E85B37-D33F-50FA-43EC-E6628F9F52E1}"/>
              </a:ext>
            </a:extLst>
          </p:cNvPr>
          <p:cNvGraphicFramePr/>
          <p:nvPr>
            <p:extLst>
              <p:ext uri="{D42A27DB-BD31-4B8C-83A1-F6EECF244321}">
                <p14:modId xmlns:p14="http://schemas.microsoft.com/office/powerpoint/2010/main" val="1326897625"/>
              </p:ext>
            </p:extLst>
          </p:nvPr>
        </p:nvGraphicFramePr>
        <p:xfrm>
          <a:off x="2032000" y="1979629"/>
          <a:ext cx="7724742" cy="38932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0080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2AAA-6145-F67F-D217-4B86E35D62CC}"/>
              </a:ext>
            </a:extLst>
          </p:cNvPr>
          <p:cNvSpPr>
            <a:spLocks noGrp="1"/>
          </p:cNvSpPr>
          <p:nvPr>
            <p:ph type="title"/>
          </p:nvPr>
        </p:nvSpPr>
        <p:spPr/>
        <p:txBody>
          <a:bodyPr/>
          <a:lstStyle/>
          <a:p>
            <a:r>
              <a:rPr lang="en-IN" sz="4400" b="1" u="sng" dirty="0">
                <a:solidFill>
                  <a:schemeClr val="tx1"/>
                </a:solidFill>
                <a:effectLst/>
                <a:latin typeface="Calibri" panose="020F0502020204030204" pitchFamily="34" charset="0"/>
                <a:ea typeface="Calibri" panose="020F0502020204030204" pitchFamily="34" charset="0"/>
              </a:rPr>
              <a:t>Challenges for the investigators:</a:t>
            </a:r>
            <a:endParaRPr lang="en-IN" dirty="0">
              <a:solidFill>
                <a:schemeClr val="tx1"/>
              </a:solidFill>
            </a:endParaRPr>
          </a:p>
        </p:txBody>
      </p:sp>
      <p:sp>
        <p:nvSpPr>
          <p:cNvPr id="3" name="Content Placeholder 2">
            <a:extLst>
              <a:ext uri="{FF2B5EF4-FFF2-40B4-BE49-F238E27FC236}">
                <a16:creationId xmlns:a16="http://schemas.microsoft.com/office/drawing/2014/main" id="{7E0F8932-F448-8E7B-EE7E-48A1060FF2CE}"/>
              </a:ext>
            </a:extLst>
          </p:cNvPr>
          <p:cNvSpPr>
            <a:spLocks noGrp="1"/>
          </p:cNvSpPr>
          <p:nvPr>
            <p:ph idx="1"/>
          </p:nvPr>
        </p:nvSpPr>
        <p:spPr>
          <a:xfrm>
            <a:off x="1103312" y="1352940"/>
            <a:ext cx="10046770" cy="4895460"/>
          </a:xfrm>
        </p:spPr>
        <p:txBody>
          <a:bodyPr>
            <a:noAutofit/>
          </a:bodyPr>
          <a:lstStyle/>
          <a:p>
            <a:pPr marL="180340" algn="just">
              <a:buAutoNum type="alphaLcParenBoth"/>
            </a:pPr>
            <a:r>
              <a:rPr lang="en-IN" sz="1800" b="1" dirty="0">
                <a:latin typeface="Arial" panose="020B0604020202020204" pitchFamily="34" charset="0"/>
                <a:ea typeface="Calibri" panose="020F0502020204030204" pitchFamily="34" charset="0"/>
                <a:cs typeface="Arial" panose="020B0604020202020204" pitchFamily="34" charset="0"/>
              </a:rPr>
              <a:t>E</a:t>
            </a:r>
            <a:r>
              <a:rPr lang="en-IN" sz="1800" b="1" dirty="0">
                <a:effectLst/>
                <a:latin typeface="Arial" panose="020B0604020202020204" pitchFamily="34" charset="0"/>
                <a:ea typeface="Calibri" panose="020F0502020204030204" pitchFamily="34" charset="0"/>
                <a:cs typeface="Arial" panose="020B0604020202020204" pitchFamily="34" charset="0"/>
              </a:rPr>
              <a:t>ncryption/cryptography </a:t>
            </a:r>
            <a:r>
              <a:rPr lang="en-IN" sz="1800" dirty="0">
                <a:effectLst/>
                <a:latin typeface="Arial" panose="020B0604020202020204" pitchFamily="34" charset="0"/>
                <a:ea typeface="Calibri" panose="020F0502020204030204" pitchFamily="34" charset="0"/>
                <a:cs typeface="Arial" panose="020B0604020202020204" pitchFamily="34" charset="0"/>
              </a:rPr>
              <a:t>allowing privacy, pseudonymity, or anonymity driven by Mixers or tumblers and other services available in the market complicates the detection of tax evasion.</a:t>
            </a:r>
            <a:r>
              <a:rPr lang="en-IN" sz="1800" b="1" dirty="0">
                <a:effectLst/>
                <a:latin typeface="Arial" panose="020B0604020202020204" pitchFamily="34" charset="0"/>
                <a:ea typeface="Calibri" panose="020F0502020204030204" pitchFamily="34" charset="0"/>
                <a:cs typeface="Arial" panose="020B0604020202020204" pitchFamily="34" charset="0"/>
              </a:rPr>
              <a:t>  </a:t>
            </a:r>
            <a:endParaRPr lang="en-IN" sz="1800" b="1" dirty="0">
              <a:latin typeface="Arial" panose="020B0604020202020204" pitchFamily="34" charset="0"/>
              <a:ea typeface="Calibri" panose="020F0502020204030204" pitchFamily="34" charset="0"/>
              <a:cs typeface="Arial" panose="020B0604020202020204" pitchFamily="34" charset="0"/>
            </a:endParaRPr>
          </a:p>
          <a:p>
            <a:pPr marL="180340" algn="just">
              <a:buAutoNum type="alphaLcParenBoth"/>
            </a:pPr>
            <a:r>
              <a:rPr lang="en-IN" sz="1800" b="1" dirty="0">
                <a:effectLst/>
                <a:latin typeface="Arial" panose="020B0604020202020204" pitchFamily="34" charset="0"/>
                <a:ea typeface="Calibri" panose="020F0502020204030204" pitchFamily="34" charset="0"/>
                <a:cs typeface="Arial" panose="020B0604020202020204" pitchFamily="34" charset="0"/>
              </a:rPr>
              <a:t>Peer-to-Peer cross-border transfer and portability: </a:t>
            </a:r>
            <a:r>
              <a:rPr lang="en-IN" sz="1800" dirty="0">
                <a:effectLst/>
                <a:latin typeface="Arial" panose="020B0604020202020204" pitchFamily="34" charset="0"/>
                <a:ea typeface="Calibri" panose="020F0502020204030204" pitchFamily="34" charset="0"/>
                <a:cs typeface="Arial" panose="020B0604020202020204" pitchFamily="34" charset="0"/>
              </a:rPr>
              <a:t>This feature is attractive to tax evaders who receive payments from the person located anywhere in the world without having to pass through a bank or other financial institution. </a:t>
            </a:r>
            <a:endParaRPr lang="en-IN" sz="1800" dirty="0">
              <a:latin typeface="Arial" panose="020B0604020202020204" pitchFamily="34" charset="0"/>
              <a:ea typeface="Calibri" panose="020F0502020204030204" pitchFamily="34" charset="0"/>
              <a:cs typeface="Arial" panose="020B0604020202020204" pitchFamily="34" charset="0"/>
            </a:endParaRPr>
          </a:p>
          <a:p>
            <a:pPr marL="180340" algn="just">
              <a:buAutoNum type="alphaLcParenBoth"/>
            </a:pPr>
            <a:r>
              <a:rPr lang="en-IN" sz="1800" b="1" dirty="0">
                <a:effectLst/>
                <a:latin typeface="Arial" panose="020B0604020202020204" pitchFamily="34" charset="0"/>
                <a:ea typeface="Calibri" panose="020F0502020204030204" pitchFamily="34" charset="0"/>
                <a:cs typeface="Arial" panose="020B0604020202020204" pitchFamily="34" charset="0"/>
              </a:rPr>
              <a:t>Absence of face-to-face control: </a:t>
            </a:r>
            <a:r>
              <a:rPr lang="en-IN" sz="1800" dirty="0">
                <a:effectLst/>
                <a:latin typeface="Arial" panose="020B0604020202020204" pitchFamily="34" charset="0"/>
                <a:ea typeface="Calibri" panose="020F0502020204030204" pitchFamily="34" charset="0"/>
                <a:cs typeface="Arial" panose="020B0604020202020204" pitchFamily="34" charset="0"/>
              </a:rPr>
              <a:t>Lack of face-to-face control is an inherit in all types of VDAs.</a:t>
            </a:r>
            <a:r>
              <a:rPr lang="en-IN" sz="1800" b="1" dirty="0">
                <a:effectLst/>
                <a:latin typeface="Arial" panose="020B0604020202020204" pitchFamily="34" charset="0"/>
                <a:ea typeface="Calibri" panose="020F0502020204030204" pitchFamily="34" charset="0"/>
                <a:cs typeface="Arial" panose="020B0604020202020204" pitchFamily="34" charset="0"/>
              </a:rPr>
              <a:t> </a:t>
            </a:r>
            <a:endParaRPr lang="en-IN" sz="1800" b="1" dirty="0">
              <a:latin typeface="Arial" panose="020B0604020202020204" pitchFamily="34" charset="0"/>
              <a:ea typeface="Calibri" panose="020F0502020204030204" pitchFamily="34" charset="0"/>
              <a:cs typeface="Arial" panose="020B0604020202020204" pitchFamily="34" charset="0"/>
            </a:endParaRPr>
          </a:p>
          <a:p>
            <a:pPr marL="180340" algn="just">
              <a:buAutoNum type="alphaLcParenBoth"/>
            </a:pPr>
            <a:r>
              <a:rPr lang="en-IN" sz="1800" b="1" dirty="0">
                <a:effectLst/>
                <a:latin typeface="Arial" panose="020B0604020202020204" pitchFamily="34" charset="0"/>
                <a:ea typeface="Calibri" panose="020F0502020204030204" pitchFamily="34" charset="0"/>
                <a:cs typeface="Arial" panose="020B0604020202020204" pitchFamily="34" charset="0"/>
              </a:rPr>
              <a:t>Traceability: </a:t>
            </a:r>
            <a:r>
              <a:rPr lang="en-IN" sz="1800" dirty="0">
                <a:effectLst/>
                <a:latin typeface="Arial" panose="020B0604020202020204" pitchFamily="34" charset="0"/>
                <a:ea typeface="Calibri" panose="020F0502020204030204" pitchFamily="34" charset="0"/>
                <a:cs typeface="Arial" panose="020B0604020202020204" pitchFamily="34" charset="0"/>
              </a:rPr>
              <a:t>The traceability of the transactions is inbuilt in the Blockchain technology. However, the anonymity feature, makes it difficult to trace the physical identity of the participants.</a:t>
            </a:r>
            <a:endParaRPr lang="en-IN" sz="1800" dirty="0">
              <a:latin typeface="Arial" panose="020B0604020202020204" pitchFamily="34" charset="0"/>
              <a:ea typeface="Calibri" panose="020F0502020204030204" pitchFamily="34" charset="0"/>
              <a:cs typeface="Arial" panose="020B0604020202020204" pitchFamily="34" charset="0"/>
            </a:endParaRPr>
          </a:p>
          <a:p>
            <a:pPr marL="180340" algn="just">
              <a:buAutoNum type="alphaLcParenBoth"/>
            </a:pPr>
            <a:r>
              <a:rPr lang="en-IN" sz="1800" b="1" dirty="0">
                <a:effectLst/>
                <a:latin typeface="Arial" panose="020B0604020202020204" pitchFamily="34" charset="0"/>
                <a:ea typeface="Calibri" panose="020F0502020204030204" pitchFamily="34" charset="0"/>
                <a:cs typeface="Arial" panose="020B0604020202020204" pitchFamily="34" charset="0"/>
              </a:rPr>
              <a:t>Speed of transfer: </a:t>
            </a:r>
            <a:r>
              <a:rPr lang="en-IN" sz="1800" dirty="0">
                <a:effectLst/>
                <a:latin typeface="Arial" panose="020B0604020202020204" pitchFamily="34" charset="0"/>
                <a:ea typeface="Calibri" panose="020F0502020204030204" pitchFamily="34" charset="0"/>
                <a:cs typeface="Arial" panose="020B0604020202020204" pitchFamily="34" charset="0"/>
              </a:rPr>
              <a:t>The speed of transfer is an in-built feature of the technology itself. This makes VDAs more attractive to the tax evaders.</a:t>
            </a:r>
            <a:r>
              <a:rPr lang="en-IN" sz="1800" b="1" dirty="0">
                <a:effectLst/>
                <a:latin typeface="Arial" panose="020B0604020202020204" pitchFamily="34" charset="0"/>
                <a:ea typeface="Calibri" panose="020F0502020204030204" pitchFamily="34" charset="0"/>
                <a:cs typeface="Arial" panose="020B0604020202020204" pitchFamily="34" charset="0"/>
              </a:rPr>
              <a:t> </a:t>
            </a:r>
            <a:endParaRPr lang="en-IN" sz="1800" b="1" dirty="0">
              <a:latin typeface="Arial" panose="020B0604020202020204" pitchFamily="34" charset="0"/>
              <a:ea typeface="Calibri" panose="020F0502020204030204" pitchFamily="34" charset="0"/>
              <a:cs typeface="Arial" panose="020B0604020202020204" pitchFamily="34" charset="0"/>
            </a:endParaRPr>
          </a:p>
          <a:p>
            <a:pPr marL="180340" algn="just">
              <a:buAutoNum type="alphaLcParenBoth"/>
            </a:pPr>
            <a:r>
              <a:rPr lang="en-IN" sz="1800" b="1" dirty="0">
                <a:effectLst/>
                <a:latin typeface="Arial" panose="020B0604020202020204" pitchFamily="34" charset="0"/>
                <a:ea typeface="Calibri" panose="020F0502020204030204" pitchFamily="34" charset="0"/>
                <a:cs typeface="Arial" panose="020B0604020202020204" pitchFamily="34" charset="0"/>
              </a:rPr>
              <a:t>Lack of third-party information: </a:t>
            </a:r>
            <a:r>
              <a:rPr lang="en-IN" sz="1800" dirty="0">
                <a:effectLst/>
                <a:latin typeface="Arial" panose="020B0604020202020204" pitchFamily="34" charset="0"/>
                <a:ea typeface="Calibri" panose="020F0502020204030204" pitchFamily="34" charset="0"/>
                <a:cs typeface="Arial" panose="020B0604020202020204" pitchFamily="34" charset="0"/>
              </a:rPr>
              <a:t>At times, data available with VASPs and Banks is not complete, which makes task of investigating such transactions difficult.</a:t>
            </a:r>
            <a:endParaRPr lang="en-I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3881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31103-6D76-8224-7013-183109E16CE9}"/>
              </a:ext>
            </a:extLst>
          </p:cNvPr>
          <p:cNvSpPr>
            <a:spLocks noGrp="1"/>
          </p:cNvSpPr>
          <p:nvPr>
            <p:ph type="title"/>
          </p:nvPr>
        </p:nvSpPr>
        <p:spPr/>
        <p:txBody>
          <a:bodyPr/>
          <a:lstStyle/>
          <a:p>
            <a:r>
              <a:rPr lang="en-IN" sz="4400" b="1" u="sng" dirty="0">
                <a:effectLst/>
                <a:latin typeface="Times New Roman" panose="02020603050405020304" pitchFamily="18" charset="0"/>
                <a:ea typeface="Times New Roman" panose="02020603050405020304" pitchFamily="18" charset="0"/>
              </a:rPr>
              <a:t>Best Practices during Enforcement Action:</a:t>
            </a:r>
            <a:endParaRPr lang="en-IN" dirty="0"/>
          </a:p>
        </p:txBody>
      </p:sp>
      <p:sp>
        <p:nvSpPr>
          <p:cNvPr id="3" name="Content Placeholder 2">
            <a:extLst>
              <a:ext uri="{FF2B5EF4-FFF2-40B4-BE49-F238E27FC236}">
                <a16:creationId xmlns:a16="http://schemas.microsoft.com/office/drawing/2014/main" id="{5680250C-A5AC-8C6D-ABB2-B85F4100666B}"/>
              </a:ext>
            </a:extLst>
          </p:cNvPr>
          <p:cNvSpPr>
            <a:spLocks noGrp="1"/>
          </p:cNvSpPr>
          <p:nvPr>
            <p:ph idx="1"/>
          </p:nvPr>
        </p:nvSpPr>
        <p:spPr>
          <a:xfrm>
            <a:off x="1112643" y="2052918"/>
            <a:ext cx="8946541" cy="4195481"/>
          </a:xfrm>
        </p:spPr>
        <p:txBody>
          <a:bodyPr>
            <a:noAutofit/>
          </a:bodyPr>
          <a:lstStyle/>
          <a:p>
            <a:pPr marL="0" lvl="0" indent="0" algn="just">
              <a:lnSpc>
                <a:spcPct val="107000"/>
              </a:lnSpc>
              <a:buNone/>
            </a:pPr>
            <a:r>
              <a:rPr lang="en-IN" b="1" dirty="0">
                <a:effectLst/>
                <a:latin typeface="Times New Roman" panose="02020603050405020304" pitchFamily="18" charset="0"/>
                <a:ea typeface="Times New Roman" panose="02020603050405020304" pitchFamily="18" charset="0"/>
                <a:cs typeface="Mangal" panose="02040503050203030202" pitchFamily="18" charset="0"/>
              </a:rPr>
              <a:t>Searching for Clues:</a:t>
            </a:r>
            <a:r>
              <a:rPr lang="en-IN" dirty="0">
                <a:effectLst/>
                <a:latin typeface="Times New Roman" panose="02020603050405020304" pitchFamily="18" charset="0"/>
                <a:ea typeface="Times New Roman" panose="02020603050405020304" pitchFamily="18" charset="0"/>
                <a:cs typeface="Mangal" panose="02040503050203030202" pitchFamily="18" charset="0"/>
              </a:rPr>
              <a:t> Smartphones are the most common devices for VDA transactions, but laptops, tablets, and desktops are also used. These devices should be carefully scanned for wallet apps downloaded from Google Play Store or App Store.</a:t>
            </a:r>
            <a:endParaRPr lang="en-IN" dirty="0">
              <a:effectLst/>
              <a:latin typeface="Calibri" panose="020F0502020204030204" pitchFamily="34" charset="0"/>
              <a:ea typeface="Calibri" panose="020F0502020204030204" pitchFamily="34" charset="0"/>
              <a:cs typeface="Mangal" panose="02040503050203030202" pitchFamily="18" charset="0"/>
            </a:endParaRPr>
          </a:p>
          <a:p>
            <a:pPr marL="270510" algn="just">
              <a:lnSpc>
                <a:spcPct val="107000"/>
              </a:lnSpc>
              <a:buNone/>
            </a:pPr>
            <a:endParaRPr lang="en-IN" b="1" dirty="0">
              <a:latin typeface="Times New Roman" panose="02020603050405020304" pitchFamily="18" charset="0"/>
              <a:ea typeface="Times New Roman" panose="02020603050405020304" pitchFamily="18" charset="0"/>
              <a:cs typeface="Mangal" panose="02040503050203030202" pitchFamily="18" charset="0"/>
            </a:endParaRPr>
          </a:p>
          <a:p>
            <a:pPr marL="270510" algn="just">
              <a:lnSpc>
                <a:spcPct val="107000"/>
              </a:lnSpc>
              <a:buNone/>
            </a:pPr>
            <a:r>
              <a:rPr lang="en-IN" b="1" dirty="0">
                <a:effectLst/>
                <a:latin typeface="Times New Roman" panose="02020603050405020304" pitchFamily="18" charset="0"/>
                <a:ea typeface="Times New Roman" panose="02020603050405020304" pitchFamily="18" charset="0"/>
                <a:cs typeface="Mangal" panose="02040503050203030202" pitchFamily="18" charset="0"/>
              </a:rPr>
              <a:t>Detecting Bitcoin Wallets:</a:t>
            </a:r>
            <a:r>
              <a:rPr lang="en-IN" dirty="0">
                <a:effectLst/>
                <a:latin typeface="Times New Roman" panose="02020603050405020304" pitchFamily="18" charset="0"/>
                <a:ea typeface="Times New Roman" panose="02020603050405020304" pitchFamily="18" charset="0"/>
                <a:cs typeface="Mangal" panose="02040503050203030202" pitchFamily="18" charset="0"/>
              </a:rPr>
              <a:t> To find if a device has a Crypto wallet:</a:t>
            </a:r>
            <a:endParaRPr lang="en-IN"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gn="just">
              <a:lnSpc>
                <a:spcPct val="107000"/>
              </a:lnSpc>
              <a:spcAft>
                <a:spcPts val="800"/>
              </a:spcAft>
              <a:buSzPts val="1000"/>
              <a:buFont typeface="Symbol" panose="05050102010706020507" pitchFamily="18" charset="2"/>
              <a:buChar char=""/>
              <a:tabLst>
                <a:tab pos="1143000" algn="l"/>
              </a:tabLst>
            </a:pPr>
            <a:r>
              <a:rPr lang="en-IN" dirty="0">
                <a:effectLst/>
                <a:latin typeface="Times New Roman" panose="02020603050405020304" pitchFamily="18" charset="0"/>
                <a:ea typeface="Times New Roman" panose="02020603050405020304" pitchFamily="18" charset="0"/>
                <a:cs typeface="Mangal" panose="02040503050203030202" pitchFamily="18" charset="0"/>
              </a:rPr>
              <a:t>On an Android phone, open the Google Play Store, tap the menu button (three lines on the left corner), then tap "My apps &amp; games." Tap "All" to see a list of all apps downloaded using your Google account.</a:t>
            </a:r>
            <a:endParaRPr lang="en-IN"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gn="just">
              <a:lnSpc>
                <a:spcPct val="107000"/>
              </a:lnSpc>
              <a:spcAft>
                <a:spcPts val="800"/>
              </a:spcAft>
              <a:buSzPts val="1000"/>
              <a:buFont typeface="Symbol" panose="05050102010706020507" pitchFamily="18" charset="2"/>
              <a:buChar char=""/>
              <a:tabLst>
                <a:tab pos="1143000" algn="l"/>
              </a:tabLst>
            </a:pPr>
            <a:r>
              <a:rPr lang="en-IN" dirty="0">
                <a:effectLst/>
                <a:latin typeface="Times New Roman" panose="02020603050405020304" pitchFamily="18" charset="0"/>
                <a:ea typeface="Times New Roman" panose="02020603050405020304" pitchFamily="18" charset="0"/>
                <a:cs typeface="Mangal" panose="02040503050203030202" pitchFamily="18" charset="0"/>
              </a:rPr>
              <a:t>Similar steps can be followed for iOS and Windows devices.</a:t>
            </a:r>
            <a:endParaRPr lang="en-IN" dirty="0">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788114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96176-8698-03AE-0BDC-54EC26FEB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25257-0DF8-D7E1-6BFD-182D6A4932ED}"/>
              </a:ext>
            </a:extLst>
          </p:cNvPr>
          <p:cNvSpPr>
            <a:spLocks noGrp="1"/>
          </p:cNvSpPr>
          <p:nvPr>
            <p:ph type="title"/>
          </p:nvPr>
        </p:nvSpPr>
        <p:spPr/>
        <p:txBody>
          <a:bodyPr/>
          <a:lstStyle/>
          <a:p>
            <a:r>
              <a:rPr lang="en-IN" sz="4400" b="1" u="sng" dirty="0">
                <a:effectLst/>
                <a:latin typeface="Times New Roman" panose="02020603050405020304" pitchFamily="18" charset="0"/>
                <a:ea typeface="Times New Roman" panose="02020603050405020304" pitchFamily="18" charset="0"/>
              </a:rPr>
              <a:t>Best Practices during Enforcement Action:</a:t>
            </a:r>
            <a:endParaRPr lang="en-IN" dirty="0"/>
          </a:p>
        </p:txBody>
      </p:sp>
      <p:sp>
        <p:nvSpPr>
          <p:cNvPr id="3" name="Content Placeholder 2">
            <a:extLst>
              <a:ext uri="{FF2B5EF4-FFF2-40B4-BE49-F238E27FC236}">
                <a16:creationId xmlns:a16="http://schemas.microsoft.com/office/drawing/2014/main" id="{37CB8173-3036-8C84-04BE-52EFF3E3F087}"/>
              </a:ext>
            </a:extLst>
          </p:cNvPr>
          <p:cNvSpPr>
            <a:spLocks noGrp="1"/>
          </p:cNvSpPr>
          <p:nvPr>
            <p:ph idx="1"/>
          </p:nvPr>
        </p:nvSpPr>
        <p:spPr>
          <a:xfrm>
            <a:off x="1104293" y="1931620"/>
            <a:ext cx="8946541" cy="4195481"/>
          </a:xfrm>
        </p:spPr>
        <p:txBody>
          <a:bodyPr>
            <a:noAutofit/>
          </a:bodyPr>
          <a:lstStyle/>
          <a:p>
            <a:pPr marL="0" lvl="0" indent="0" algn="just">
              <a:lnSpc>
                <a:spcPct val="107000"/>
              </a:lnSpc>
              <a:spcAft>
                <a:spcPts val="800"/>
              </a:spcAft>
              <a:buSzPts val="1000"/>
              <a:buNone/>
              <a:tabLst>
                <a:tab pos="1143000" algn="l"/>
              </a:tabLst>
            </a:pPr>
            <a:r>
              <a:rPr lang="en-IN" b="1" dirty="0">
                <a:effectLst/>
                <a:latin typeface="Times New Roman" panose="02020603050405020304" pitchFamily="18" charset="0"/>
                <a:ea typeface="Times New Roman" panose="02020603050405020304" pitchFamily="18" charset="0"/>
                <a:cs typeface="Mangal" panose="02040503050203030202" pitchFamily="18" charset="0"/>
              </a:rPr>
              <a:t>Questionnaire for Recording Statements:</a:t>
            </a:r>
            <a:r>
              <a:rPr lang="en-IN" dirty="0">
                <a:effectLst/>
                <a:latin typeface="Times New Roman" panose="02020603050405020304" pitchFamily="18" charset="0"/>
                <a:ea typeface="Times New Roman" panose="02020603050405020304" pitchFamily="18" charset="0"/>
                <a:cs typeface="Mangal" panose="02040503050203030202" pitchFamily="18" charset="0"/>
              </a:rPr>
              <a:t> During enquiries, include dedicated questions on VDAs in the standard questionnaire for the authorized officer. Ask about:</a:t>
            </a:r>
            <a:endParaRPr lang="en-IN" dirty="0">
              <a:effectLst/>
              <a:latin typeface="Calibri" panose="020F0502020204030204" pitchFamily="34" charset="0"/>
              <a:ea typeface="Calibri" panose="020F0502020204030204" pitchFamily="34" charset="0"/>
              <a:cs typeface="Mangal" panose="02040503050203030202" pitchFamily="18" charset="0"/>
            </a:endParaRPr>
          </a:p>
          <a:p>
            <a:pPr marL="1143000" lvl="2" indent="-228600" algn="just">
              <a:spcAft>
                <a:spcPts val="800"/>
              </a:spcAft>
              <a:buSzPts val="1000"/>
              <a:buFont typeface="Wingdings" panose="05000000000000000000" pitchFamily="2" charset="2"/>
              <a:buChar char=""/>
              <a:tabLst>
                <a:tab pos="1371600" algn="l"/>
              </a:tabLst>
            </a:pPr>
            <a:r>
              <a:rPr lang="en-IN" sz="2000" dirty="0">
                <a:effectLst/>
                <a:latin typeface="Times New Roman" panose="02020603050405020304" pitchFamily="18" charset="0"/>
                <a:ea typeface="Times New Roman" panose="02020603050405020304" pitchFamily="18" charset="0"/>
                <a:cs typeface="Mangal" panose="02040503050203030202" pitchFamily="18" charset="0"/>
              </a:rPr>
              <a:t>Buying and selling of VDAs with transaction detail</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pPr marL="1143000" lvl="2" indent="-228600" algn="just">
              <a:spcAft>
                <a:spcPts val="800"/>
              </a:spcAft>
              <a:buSzPts val="1000"/>
              <a:buFont typeface="Wingdings" panose="05000000000000000000" pitchFamily="2" charset="2"/>
              <a:buChar char=""/>
              <a:tabLst>
                <a:tab pos="1371600" algn="l"/>
              </a:tabLst>
            </a:pPr>
            <a:r>
              <a:rPr lang="en-IN" sz="2000" dirty="0">
                <a:effectLst/>
                <a:latin typeface="Times New Roman" panose="02020603050405020304" pitchFamily="18" charset="0"/>
                <a:ea typeface="Times New Roman" panose="02020603050405020304" pitchFamily="18" charset="0"/>
                <a:cs typeface="Mangal" panose="02040503050203030202" pitchFamily="18" charset="0"/>
              </a:rPr>
              <a:t>Current holdings/balance of VDAs</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pPr marL="1143000" lvl="2" indent="-228600" algn="just">
              <a:spcAft>
                <a:spcPts val="800"/>
              </a:spcAft>
              <a:buSzPts val="1000"/>
              <a:buFont typeface="Wingdings" panose="05000000000000000000" pitchFamily="2" charset="2"/>
              <a:buChar char=""/>
              <a:tabLst>
                <a:tab pos="1371600" algn="l"/>
              </a:tabLst>
            </a:pPr>
            <a:r>
              <a:rPr lang="en-IN" sz="2000" dirty="0">
                <a:effectLst/>
                <a:latin typeface="Times New Roman" panose="02020603050405020304" pitchFamily="18" charset="0"/>
                <a:ea typeface="Times New Roman" panose="02020603050405020304" pitchFamily="18" charset="0"/>
                <a:cs typeface="Mangal" panose="02040503050203030202" pitchFamily="18" charset="0"/>
              </a:rPr>
              <a:t>Source of investment/earning</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pPr marL="1143000" lvl="2" indent="-228600" algn="just">
              <a:spcAft>
                <a:spcPts val="800"/>
              </a:spcAft>
              <a:buSzPts val="1000"/>
              <a:buFont typeface="Wingdings" panose="05000000000000000000" pitchFamily="2" charset="2"/>
              <a:buChar char=""/>
              <a:tabLst>
                <a:tab pos="1371600" algn="l"/>
              </a:tabLst>
            </a:pPr>
            <a:r>
              <a:rPr lang="en-IN" sz="2000" dirty="0">
                <a:effectLst/>
                <a:latin typeface="Times New Roman" panose="02020603050405020304" pitchFamily="18" charset="0"/>
                <a:ea typeface="Times New Roman" panose="02020603050405020304" pitchFamily="18" charset="0"/>
                <a:cs typeface="Mangal" panose="02040503050203030202" pitchFamily="18" charset="0"/>
              </a:rPr>
              <a:t>Details of exchanges/intermediaries used</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pPr marL="1143000" lvl="2" indent="-228600" algn="just">
              <a:spcAft>
                <a:spcPts val="800"/>
              </a:spcAft>
              <a:buSzPts val="1000"/>
              <a:buFont typeface="Wingdings" panose="05000000000000000000" pitchFamily="2" charset="2"/>
              <a:buChar char=""/>
              <a:tabLst>
                <a:tab pos="1371600" algn="l"/>
              </a:tabLst>
            </a:pPr>
            <a:r>
              <a:rPr lang="en-IN" sz="2000" dirty="0">
                <a:effectLst/>
                <a:latin typeface="Times New Roman" panose="02020603050405020304" pitchFamily="18" charset="0"/>
                <a:ea typeface="Times New Roman" panose="02020603050405020304" pitchFamily="18" charset="0"/>
                <a:cs typeface="Mangal" panose="02040503050203030202" pitchFamily="18" charset="0"/>
              </a:rPr>
              <a:t>Details of wallets and devices used</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pPr marL="1143000" lvl="2" indent="-228600" algn="just">
              <a:spcAft>
                <a:spcPts val="800"/>
              </a:spcAft>
              <a:buSzPts val="1000"/>
              <a:buFont typeface="Wingdings" panose="05000000000000000000" pitchFamily="2" charset="2"/>
              <a:buChar char=""/>
              <a:tabLst>
                <a:tab pos="1371600" algn="l"/>
              </a:tabLst>
            </a:pPr>
            <a:r>
              <a:rPr lang="en-IN" sz="2000" dirty="0">
                <a:effectLst/>
                <a:latin typeface="Times New Roman" panose="02020603050405020304" pitchFamily="18" charset="0"/>
                <a:ea typeface="Times New Roman" panose="02020603050405020304" pitchFamily="18" charset="0"/>
                <a:cs typeface="Mangal" panose="02040503050203030202" pitchFamily="18" charset="0"/>
              </a:rPr>
              <a:t>Public &amp; private keys/seeds of wallets</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pPr marL="1143000" lvl="2" indent="-228600" algn="just">
              <a:spcAft>
                <a:spcPts val="800"/>
              </a:spcAft>
              <a:buSzPts val="1000"/>
              <a:buFont typeface="Wingdings" panose="05000000000000000000" pitchFamily="2" charset="2"/>
              <a:buChar char=""/>
              <a:tabLst>
                <a:tab pos="1371600" algn="l"/>
              </a:tabLst>
            </a:pPr>
            <a:r>
              <a:rPr lang="en-IN" sz="2000" dirty="0">
                <a:effectLst/>
                <a:latin typeface="Times New Roman" panose="02020603050405020304" pitchFamily="18" charset="0"/>
                <a:ea typeface="Times New Roman" panose="02020603050405020304" pitchFamily="18" charset="0"/>
                <a:cs typeface="Mangal" panose="02040503050203030202" pitchFamily="18" charset="0"/>
              </a:rPr>
              <a:t>Declaration of profits/gains from VDA transactions in tax filings</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pPr marL="1143000" lvl="2" indent="-228600" algn="just">
              <a:spcAft>
                <a:spcPts val="800"/>
              </a:spcAft>
              <a:buSzPts val="1000"/>
              <a:buFont typeface="Wingdings" panose="05000000000000000000" pitchFamily="2" charset="2"/>
              <a:buChar char=""/>
              <a:tabLst>
                <a:tab pos="1371600" algn="l"/>
              </a:tabLst>
            </a:pPr>
            <a:r>
              <a:rPr lang="en-IN" sz="2000" dirty="0">
                <a:effectLst/>
                <a:latin typeface="Times New Roman" panose="02020603050405020304" pitchFamily="18" charset="0"/>
                <a:ea typeface="Times New Roman" panose="02020603050405020304" pitchFamily="18" charset="0"/>
                <a:cs typeface="Mangal" panose="02040503050203030202" pitchFamily="18" charset="0"/>
              </a:rPr>
              <a:t>Transactions conducted on behalf of others</a:t>
            </a:r>
            <a:endParaRPr lang="en-IN" sz="20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370065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71260-DB52-CCB2-1F90-FD0FF59A1393}"/>
              </a:ext>
            </a:extLst>
          </p:cNvPr>
          <p:cNvSpPr>
            <a:spLocks noGrp="1"/>
          </p:cNvSpPr>
          <p:nvPr>
            <p:ph type="title"/>
          </p:nvPr>
        </p:nvSpPr>
        <p:spPr/>
        <p:txBody>
          <a:bodyPr/>
          <a:lstStyle/>
          <a:p>
            <a:r>
              <a:rPr lang="en-IN" sz="4000" b="1" u="sng" dirty="0">
                <a:effectLst/>
                <a:latin typeface="Times New Roman" panose="02020603050405020304" pitchFamily="18" charset="0"/>
                <a:ea typeface="Times New Roman" panose="02020603050405020304" pitchFamily="18" charset="0"/>
              </a:rPr>
              <a:t>Best Practices during Enforcement Action:</a:t>
            </a:r>
            <a:endParaRPr lang="en-IN" dirty="0"/>
          </a:p>
        </p:txBody>
      </p:sp>
      <p:sp>
        <p:nvSpPr>
          <p:cNvPr id="3" name="Content Placeholder 2">
            <a:extLst>
              <a:ext uri="{FF2B5EF4-FFF2-40B4-BE49-F238E27FC236}">
                <a16:creationId xmlns:a16="http://schemas.microsoft.com/office/drawing/2014/main" id="{769B4E1F-491B-DA3F-3427-8EA18BE88250}"/>
              </a:ext>
            </a:extLst>
          </p:cNvPr>
          <p:cNvSpPr>
            <a:spLocks noGrp="1"/>
          </p:cNvSpPr>
          <p:nvPr>
            <p:ph idx="1"/>
          </p:nvPr>
        </p:nvSpPr>
        <p:spPr/>
        <p:txBody>
          <a:bodyPr/>
          <a:lstStyle/>
          <a:p>
            <a:pPr marL="0" lvl="0" indent="0" algn="just">
              <a:lnSpc>
                <a:spcPct val="107000"/>
              </a:lnSpc>
              <a:buNone/>
            </a:pPr>
            <a:r>
              <a:rPr lang="en-IN" sz="2000" b="1" dirty="0" err="1">
                <a:effectLst/>
                <a:latin typeface="Times New Roman" panose="02020603050405020304" pitchFamily="18" charset="0"/>
                <a:ea typeface="Times New Roman" panose="02020603050405020304" pitchFamily="18" charset="0"/>
                <a:cs typeface="Mangal" panose="02040503050203030202" pitchFamily="18" charset="0"/>
              </a:rPr>
              <a:t>Prohibitory</a:t>
            </a:r>
            <a:r>
              <a:rPr lang="en-IN" sz="2000" b="1" dirty="0">
                <a:effectLst/>
                <a:latin typeface="Times New Roman" panose="02020603050405020304" pitchFamily="18" charset="0"/>
                <a:ea typeface="Times New Roman" panose="02020603050405020304" pitchFamily="18" charset="0"/>
                <a:cs typeface="Mangal" panose="02040503050203030202" pitchFamily="18" charset="0"/>
              </a:rPr>
              <a:t> Notice to Intermediaries and Seizure of VDAs:</a:t>
            </a:r>
            <a:r>
              <a:rPr lang="en-IN" sz="2000" dirty="0">
                <a:effectLst/>
                <a:latin typeface="Times New Roman" panose="02020603050405020304" pitchFamily="18" charset="0"/>
                <a:ea typeface="Times New Roman" panose="02020603050405020304" pitchFamily="18" charset="0"/>
                <a:cs typeface="Mangal" panose="02040503050203030202" pitchFamily="18" charset="0"/>
              </a:rPr>
              <a:t> Enforcement can involve placing a </a:t>
            </a:r>
            <a:r>
              <a:rPr lang="en-IN" sz="2000" dirty="0" err="1">
                <a:effectLst/>
                <a:latin typeface="Times New Roman" panose="02020603050405020304" pitchFamily="18" charset="0"/>
                <a:ea typeface="Times New Roman" panose="02020603050405020304" pitchFamily="18" charset="0"/>
                <a:cs typeface="Mangal" panose="02040503050203030202" pitchFamily="18" charset="0"/>
              </a:rPr>
              <a:t>Prohibitory</a:t>
            </a:r>
            <a:r>
              <a:rPr lang="en-IN" sz="2000" dirty="0">
                <a:effectLst/>
                <a:latin typeface="Times New Roman" panose="02020603050405020304" pitchFamily="18" charset="0"/>
                <a:ea typeface="Times New Roman" panose="02020603050405020304" pitchFamily="18" charset="0"/>
                <a:cs typeface="Mangal" panose="02040503050203030202" pitchFamily="18" charset="0"/>
              </a:rPr>
              <a:t> Order (PO) on intermediaries or individuals. If an off-chain wallet is discovered, various options including directing the intermediary to convert VDAs into fiat currency for seizure may be explored.</a:t>
            </a:r>
            <a:endParaRPr lang="en-IN" dirty="0">
              <a:latin typeface="Calibri" panose="020F0502020204030204" pitchFamily="34" charset="0"/>
              <a:ea typeface="Calibri" panose="020F0502020204030204" pitchFamily="34" charset="0"/>
              <a:cs typeface="Mangal" panose="02040503050203030202" pitchFamily="18" charset="0"/>
            </a:endParaRPr>
          </a:p>
          <a:p>
            <a:pPr marL="342900" lvl="0" indent="-342900" algn="just">
              <a:lnSpc>
                <a:spcPct val="107000"/>
              </a:lnSpc>
              <a:buFont typeface="+mj-lt"/>
              <a:buAutoNum type="alphaLcParenR"/>
            </a:pPr>
            <a:endParaRPr lang="en-IN" sz="2000" dirty="0">
              <a:effectLst/>
              <a:latin typeface="Calibri" panose="020F0502020204030204" pitchFamily="34" charset="0"/>
              <a:ea typeface="Calibri" panose="020F0502020204030204" pitchFamily="34" charset="0"/>
              <a:cs typeface="Mangal" panose="02040503050203030202" pitchFamily="18" charset="0"/>
            </a:endParaRPr>
          </a:p>
          <a:p>
            <a:pPr>
              <a:buNone/>
            </a:pPr>
            <a:r>
              <a:rPr lang="en-IN" sz="2000" b="1" dirty="0">
                <a:effectLst/>
                <a:latin typeface="Times New Roman" panose="02020603050405020304" pitchFamily="18" charset="0"/>
                <a:ea typeface="Times New Roman" panose="02020603050405020304" pitchFamily="18" charset="0"/>
              </a:rPr>
              <a:t>Chain of Custody of Documents and Evidence:</a:t>
            </a:r>
            <a:r>
              <a:rPr lang="en-IN" sz="2000" dirty="0">
                <a:effectLst/>
                <a:latin typeface="Times New Roman" panose="02020603050405020304" pitchFamily="18" charset="0"/>
                <a:ea typeface="Times New Roman" panose="02020603050405020304" pitchFamily="18" charset="0"/>
              </a:rPr>
              <a:t> Ensure the standard protocol for the seizure of digital evidence is followed. Maintain the chain of custody for documents and evidence to ensure the seizure withstands judicial scrutiny.</a:t>
            </a:r>
            <a:endParaRPr lang="en-IN" sz="2000" dirty="0"/>
          </a:p>
          <a:p>
            <a:endParaRPr lang="en-IN" dirty="0"/>
          </a:p>
        </p:txBody>
      </p:sp>
    </p:spTree>
    <p:extLst>
      <p:ext uri="{BB962C8B-B14F-4D97-AF65-F5344CB8AC3E}">
        <p14:creationId xmlns:p14="http://schemas.microsoft.com/office/powerpoint/2010/main" val="1538299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7485A-3AFF-4FA6-0B3B-F214F7CAE1AD}"/>
            </a:ext>
          </a:extLst>
        </p:cNvPr>
        <p:cNvGrpSpPr/>
        <p:nvPr/>
      </p:nvGrpSpPr>
      <p:grpSpPr>
        <a:xfrm>
          <a:off x="0" y="0"/>
          <a:ext cx="0" cy="0"/>
          <a:chOff x="0" y="0"/>
          <a:chExt cx="0" cy="0"/>
        </a:xfrm>
      </p:grpSpPr>
      <p:pic>
        <p:nvPicPr>
          <p:cNvPr id="4" name="Picture 3" descr="Sample being pipetted into a petri dish">
            <a:extLst>
              <a:ext uri="{FF2B5EF4-FFF2-40B4-BE49-F238E27FC236}">
                <a16:creationId xmlns:a16="http://schemas.microsoft.com/office/drawing/2014/main" id="{D6858061-FF18-2A2C-8271-F0695CA711F6}"/>
              </a:ext>
            </a:extLst>
          </p:cNvPr>
          <p:cNvPicPr>
            <a:picLocks noChangeAspect="1"/>
          </p:cNvPicPr>
          <p:nvPr/>
        </p:nvPicPr>
        <p:blipFill>
          <a:blip r:embed="rId2">
            <a:duotone>
              <a:prstClr val="black"/>
              <a:schemeClr val="accent5">
                <a:tint val="45000"/>
                <a:satMod val="400000"/>
              </a:schemeClr>
            </a:duotone>
            <a:alphaModFix amt="25000"/>
          </a:blip>
          <a:srcRect l="9091" t="3159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E7BBA9BE-52E7-E9C8-BBC0-0D34F9591D0C}"/>
              </a:ext>
            </a:extLst>
          </p:cNvPr>
          <p:cNvSpPr>
            <a:spLocks noGrp="1"/>
          </p:cNvSpPr>
          <p:nvPr>
            <p:ph type="ctrTitle"/>
          </p:nvPr>
        </p:nvSpPr>
        <p:spPr>
          <a:xfrm>
            <a:off x="1475773" y="873256"/>
            <a:ext cx="9493995" cy="3267075"/>
          </a:xfrm>
        </p:spPr>
        <p:txBody>
          <a:bodyPr>
            <a:normAutofit/>
          </a:bodyPr>
          <a:lstStyle/>
          <a:p>
            <a:pPr algn="ctr">
              <a:lnSpc>
                <a:spcPct val="90000"/>
              </a:lnSpc>
            </a:pPr>
            <a:r>
              <a:rPr lang="en-GB" b="1" dirty="0"/>
              <a:t>Thank You</a:t>
            </a:r>
            <a:endParaRPr lang="en-IN" b="1" u="sng" dirty="0"/>
          </a:p>
        </p:txBody>
      </p:sp>
    </p:spTree>
    <p:extLst>
      <p:ext uri="{BB962C8B-B14F-4D97-AF65-F5344CB8AC3E}">
        <p14:creationId xmlns:p14="http://schemas.microsoft.com/office/powerpoint/2010/main" val="2149612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B7A999-2E7F-494D-A062-41B99EF05A39}"/>
              </a:ext>
            </a:extLst>
          </p:cNvPr>
          <p:cNvSpPr>
            <a:spLocks noGrp="1"/>
          </p:cNvSpPr>
          <p:nvPr>
            <p:ph type="title"/>
          </p:nvPr>
        </p:nvSpPr>
        <p:spPr>
          <a:xfrm>
            <a:off x="648930" y="629266"/>
            <a:ext cx="6188190" cy="1622321"/>
          </a:xfrm>
        </p:spPr>
        <p:txBody>
          <a:bodyPr>
            <a:normAutofit/>
          </a:bodyPr>
          <a:lstStyle/>
          <a:p>
            <a:r>
              <a:rPr lang="en-GB" b="1" dirty="0">
                <a:solidFill>
                  <a:srgbClr val="EBEBEB"/>
                </a:solidFill>
              </a:rPr>
              <a:t>Work experience:</a:t>
            </a:r>
            <a:endParaRPr lang="en-IN" b="1" dirty="0">
              <a:solidFill>
                <a:srgbClr val="EBEBEB"/>
              </a:solidFill>
            </a:endParaRPr>
          </a:p>
        </p:txBody>
      </p:sp>
      <p:sp>
        <p:nvSpPr>
          <p:cNvPr id="3" name="Content Placeholder 2">
            <a:extLst>
              <a:ext uri="{FF2B5EF4-FFF2-40B4-BE49-F238E27FC236}">
                <a16:creationId xmlns:a16="http://schemas.microsoft.com/office/drawing/2014/main" id="{79A28755-3A54-9E64-06FC-5D1CD2FB6646}"/>
              </a:ext>
            </a:extLst>
          </p:cNvPr>
          <p:cNvSpPr>
            <a:spLocks noGrp="1"/>
          </p:cNvSpPr>
          <p:nvPr>
            <p:ph idx="1"/>
          </p:nvPr>
        </p:nvSpPr>
        <p:spPr>
          <a:xfrm>
            <a:off x="648510" y="1609725"/>
            <a:ext cx="6188189" cy="3971925"/>
          </a:xfrm>
        </p:spPr>
        <p:txBody>
          <a:bodyPr>
            <a:normAutofit/>
          </a:bodyPr>
          <a:lstStyle/>
          <a:p>
            <a:pPr marL="0" indent="0">
              <a:lnSpc>
                <a:spcPct val="90000"/>
              </a:lnSpc>
              <a:buNone/>
            </a:pPr>
            <a:endParaRPr lang="en-IN" b="0" i="0" u="none" strike="noStrike" baseline="0" dirty="0">
              <a:solidFill>
                <a:srgbClr val="FFFFFF"/>
              </a:solidFill>
              <a:latin typeface="Times New Roman" panose="02020603050405020304" pitchFamily="18" charset="0"/>
            </a:endParaRPr>
          </a:p>
          <a:p>
            <a:pPr>
              <a:lnSpc>
                <a:spcPct val="90000"/>
              </a:lnSpc>
            </a:pPr>
            <a:r>
              <a:rPr lang="en-GB" dirty="0">
                <a:solidFill>
                  <a:srgbClr val="FFFFFF"/>
                </a:solidFill>
                <a:latin typeface="Times New Roman" panose="02020603050405020304" pitchFamily="18" charset="0"/>
                <a:cs typeface="Times New Roman" panose="02020603050405020304" pitchFamily="18" charset="0"/>
              </a:rPr>
              <a:t>I</a:t>
            </a:r>
            <a:r>
              <a:rPr lang="en-GB" b="0" i="0" u="none" strike="noStrike" baseline="0" dirty="0">
                <a:solidFill>
                  <a:srgbClr val="FFFFFF"/>
                </a:solidFill>
                <a:latin typeface="Times New Roman" panose="02020603050405020304" pitchFamily="18" charset="0"/>
                <a:cs typeface="Times New Roman" panose="02020603050405020304" pitchFamily="18" charset="0"/>
              </a:rPr>
              <a:t>ntelligence gathering</a:t>
            </a:r>
            <a:endParaRPr lang="en-IN" b="0" i="0" u="none" strike="noStrike" baseline="0" dirty="0">
              <a:solidFill>
                <a:srgbClr val="FFFFFF"/>
              </a:solidFill>
              <a:latin typeface="Times New Roman" panose="02020603050405020304" pitchFamily="18" charset="0"/>
              <a:cs typeface="Times New Roman" panose="02020603050405020304" pitchFamily="18" charset="0"/>
            </a:endParaRPr>
          </a:p>
          <a:p>
            <a:pPr>
              <a:lnSpc>
                <a:spcPct val="90000"/>
              </a:lnSpc>
            </a:pPr>
            <a:r>
              <a:rPr lang="en-IN" dirty="0">
                <a:solidFill>
                  <a:srgbClr val="FFFFFF"/>
                </a:solidFill>
                <a:latin typeface="Times New Roman" panose="02020603050405020304" pitchFamily="18" charset="0"/>
                <a:cs typeface="Times New Roman" panose="02020603050405020304" pitchFamily="18" charset="0"/>
              </a:rPr>
              <a:t>C</a:t>
            </a:r>
            <a:r>
              <a:rPr lang="en-IN" b="0" i="0" u="none" strike="noStrike" baseline="0" dirty="0">
                <a:solidFill>
                  <a:srgbClr val="FFFFFF"/>
                </a:solidFill>
                <a:latin typeface="Times New Roman" panose="02020603050405020304" pitchFamily="18" charset="0"/>
                <a:cs typeface="Times New Roman" panose="02020603050405020304" pitchFamily="18" charset="0"/>
              </a:rPr>
              <a:t>onducting search and seizures </a:t>
            </a:r>
          </a:p>
          <a:p>
            <a:pPr>
              <a:lnSpc>
                <a:spcPct val="90000"/>
              </a:lnSpc>
            </a:pPr>
            <a:r>
              <a:rPr lang="en-IN" dirty="0">
                <a:solidFill>
                  <a:srgbClr val="FFFFFF"/>
                </a:solidFill>
                <a:latin typeface="Times New Roman" panose="02020603050405020304" pitchFamily="18" charset="0"/>
                <a:cs typeface="Times New Roman" panose="02020603050405020304" pitchFamily="18" charset="0"/>
              </a:rPr>
              <a:t>P</a:t>
            </a:r>
            <a:r>
              <a:rPr lang="en-IN" b="0" i="0" u="none" strike="noStrike" baseline="0" dirty="0">
                <a:solidFill>
                  <a:srgbClr val="FFFFFF"/>
                </a:solidFill>
                <a:latin typeface="Times New Roman" panose="02020603050405020304" pitchFamily="18" charset="0"/>
                <a:cs typeface="Times New Roman" panose="02020603050405020304" pitchFamily="18" charset="0"/>
              </a:rPr>
              <a:t>ost search investigations </a:t>
            </a:r>
          </a:p>
          <a:p>
            <a:pPr>
              <a:lnSpc>
                <a:spcPct val="90000"/>
              </a:lnSpc>
            </a:pPr>
            <a:r>
              <a:rPr lang="en-GB" dirty="0">
                <a:solidFill>
                  <a:srgbClr val="FFFFFF"/>
                </a:solidFill>
                <a:latin typeface="Times New Roman" panose="02020603050405020304" pitchFamily="18" charset="0"/>
                <a:cs typeface="Times New Roman" panose="02020603050405020304" pitchFamily="18" charset="0"/>
              </a:rPr>
              <a:t>A</a:t>
            </a:r>
            <a:r>
              <a:rPr lang="en-GB" b="0" i="0" u="none" strike="noStrike" baseline="0" dirty="0">
                <a:solidFill>
                  <a:srgbClr val="FFFFFF"/>
                </a:solidFill>
                <a:latin typeface="Times New Roman" panose="02020603050405020304" pitchFamily="18" charset="0"/>
                <a:cs typeface="Times New Roman" panose="02020603050405020304" pitchFamily="18" charset="0"/>
              </a:rPr>
              <a:t>udit &amp; assessment of search and seizure cases </a:t>
            </a:r>
            <a:endParaRPr lang="en-IN" b="0" i="0" u="none" strike="noStrike" baseline="0" dirty="0">
              <a:solidFill>
                <a:srgbClr val="FFFFFF"/>
              </a:solidFill>
              <a:latin typeface="Times New Roman" panose="02020603050405020304" pitchFamily="18" charset="0"/>
              <a:cs typeface="Times New Roman" panose="02020603050405020304" pitchFamily="18" charset="0"/>
            </a:endParaRPr>
          </a:p>
          <a:p>
            <a:pPr>
              <a:lnSpc>
                <a:spcPct val="90000"/>
              </a:lnSpc>
            </a:pPr>
            <a:r>
              <a:rPr lang="en-GB" dirty="0">
                <a:solidFill>
                  <a:srgbClr val="FFFFFF"/>
                </a:solidFill>
                <a:latin typeface="Times New Roman" panose="02020603050405020304" pitchFamily="18" charset="0"/>
                <a:cs typeface="Times New Roman" panose="02020603050405020304" pitchFamily="18" charset="0"/>
              </a:rPr>
              <a:t>A</a:t>
            </a:r>
            <a:r>
              <a:rPr lang="en-GB" b="0" i="0" u="none" strike="noStrike" baseline="0" dirty="0">
                <a:solidFill>
                  <a:srgbClr val="FFFFFF"/>
                </a:solidFill>
                <a:latin typeface="Times New Roman" panose="02020603050405020304" pitchFamily="18" charset="0"/>
                <a:cs typeface="Times New Roman" panose="02020603050405020304" pitchFamily="18" charset="0"/>
              </a:rPr>
              <a:t>nalysis &amp; verification of voluminous seized material including digital data and mobile based tracking tools </a:t>
            </a:r>
            <a:endParaRPr lang="en-IN" b="0" i="0" u="none" strike="noStrike" baseline="0" dirty="0">
              <a:solidFill>
                <a:srgbClr val="FFFFFF"/>
              </a:solidFill>
              <a:latin typeface="Times New Roman" panose="02020603050405020304" pitchFamily="18" charset="0"/>
              <a:cs typeface="Times New Roman" panose="02020603050405020304" pitchFamily="18" charset="0"/>
            </a:endParaRPr>
          </a:p>
          <a:p>
            <a:pPr>
              <a:lnSpc>
                <a:spcPct val="90000"/>
              </a:lnSpc>
            </a:pPr>
            <a:r>
              <a:rPr lang="en-GB" b="0" i="0" u="none" strike="noStrike" baseline="0" dirty="0">
                <a:solidFill>
                  <a:srgbClr val="FFFFFF"/>
                </a:solidFill>
                <a:latin typeface="Times New Roman" panose="02020603050405020304" pitchFamily="18" charset="0"/>
                <a:cs typeface="Times New Roman" panose="02020603050405020304" pitchFamily="18" charset="0"/>
              </a:rPr>
              <a:t>Suspicious transaction reports and tax evasion petitions</a:t>
            </a:r>
            <a:endParaRPr lang="en-IN" b="0" i="0" u="none" strike="noStrike" baseline="0" dirty="0">
              <a:solidFill>
                <a:srgbClr val="FFFFFF"/>
              </a:solidFill>
              <a:latin typeface="Times New Roman" panose="02020603050405020304" pitchFamily="18" charset="0"/>
              <a:cs typeface="Times New Roman" panose="02020603050405020304" pitchFamily="18" charset="0"/>
            </a:endParaRPr>
          </a:p>
          <a:p>
            <a:pPr>
              <a:lnSpc>
                <a:spcPct val="90000"/>
              </a:lnSpc>
            </a:pPr>
            <a:r>
              <a:rPr lang="en-IN" dirty="0">
                <a:solidFill>
                  <a:srgbClr val="FFFFFF"/>
                </a:solidFill>
                <a:latin typeface="Times New Roman" panose="02020603050405020304" pitchFamily="18" charset="0"/>
                <a:cs typeface="Times New Roman" panose="02020603050405020304" pitchFamily="18" charset="0"/>
              </a:rPr>
              <a:t>Tax deducted at source and spot verifications</a:t>
            </a:r>
            <a:endParaRPr lang="en-GB" b="0" i="0" u="none" strike="noStrike" baseline="0" dirty="0">
              <a:solidFill>
                <a:srgbClr val="FFFFFF"/>
              </a:solidFill>
              <a:latin typeface="Times New Roman" panose="02020603050405020304" pitchFamily="18" charset="0"/>
              <a:cs typeface="Times New Roman" panose="02020603050405020304" pitchFamily="18" charset="0"/>
            </a:endParaRPr>
          </a:p>
        </p:txBody>
      </p:sp>
      <p:sp>
        <p:nvSpPr>
          <p:cNvPr id="16"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7" name="Picture 16" descr="Desk with productivity items">
            <a:extLst>
              <a:ext uri="{FF2B5EF4-FFF2-40B4-BE49-F238E27FC236}">
                <a16:creationId xmlns:a16="http://schemas.microsoft.com/office/drawing/2014/main" id="{AB785BC7-4BBB-70A7-357D-95CE5A18972D}"/>
              </a:ext>
            </a:extLst>
          </p:cNvPr>
          <p:cNvPicPr>
            <a:picLocks noChangeAspect="1"/>
          </p:cNvPicPr>
          <p:nvPr/>
        </p:nvPicPr>
        <p:blipFill>
          <a:blip r:embed="rId3"/>
          <a:srcRect l="33471" r="18221" b="-2"/>
          <a:stretch>
            <a:fill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359369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F237B-CEC8-0D7C-5780-F5F8D5FABC5A}"/>
              </a:ext>
            </a:extLst>
          </p:cNvPr>
          <p:cNvSpPr>
            <a:spLocks noGrp="1"/>
          </p:cNvSpPr>
          <p:nvPr>
            <p:ph type="title"/>
          </p:nvPr>
        </p:nvSpPr>
        <p:spPr>
          <a:xfrm>
            <a:off x="1527142" y="452718"/>
            <a:ext cx="8523692" cy="1400530"/>
          </a:xfrm>
        </p:spPr>
        <p:txBody>
          <a:bodyPr/>
          <a:lstStyle/>
          <a:p>
            <a:r>
              <a:rPr lang="en-GB" b="1" dirty="0"/>
              <a:t>Arbitrage Trading</a:t>
            </a:r>
            <a:endParaRPr lang="en-IN" b="1" dirty="0"/>
          </a:p>
        </p:txBody>
      </p:sp>
      <p:sp>
        <p:nvSpPr>
          <p:cNvPr id="3" name="Content Placeholder 2">
            <a:extLst>
              <a:ext uri="{FF2B5EF4-FFF2-40B4-BE49-F238E27FC236}">
                <a16:creationId xmlns:a16="http://schemas.microsoft.com/office/drawing/2014/main" id="{BEB5B660-F656-60BF-7449-0E31562F1457}"/>
              </a:ext>
            </a:extLst>
          </p:cNvPr>
          <p:cNvSpPr>
            <a:spLocks noGrp="1"/>
          </p:cNvSpPr>
          <p:nvPr>
            <p:ph idx="1"/>
          </p:nvPr>
        </p:nvSpPr>
        <p:spPr>
          <a:xfrm>
            <a:off x="1103312" y="2052918"/>
            <a:ext cx="9379294" cy="4195481"/>
          </a:xfrm>
        </p:spPr>
        <p:txBody>
          <a:bodyPr/>
          <a:lstStyle/>
          <a:p>
            <a:r>
              <a:rPr lang="en-GB" b="1" i="0" dirty="0">
                <a:effectLst/>
                <a:latin typeface="Google Sans"/>
              </a:rPr>
              <a:t>Crypto arbitrage </a:t>
            </a:r>
            <a:r>
              <a:rPr lang="en-GB" i="0" dirty="0">
                <a:effectLst/>
                <a:latin typeface="Google Sans"/>
              </a:rPr>
              <a:t>is a trading strategy that exploits price differences for the same cryptocurrency across different exchanges. For example, if Bitcoin is priced at $50,000 on one exchange and $50,200 on another, an arbitrage trader can buy on the cheaper exchange and sell on the higher-priced exchange to profit from the $200 difference.</a:t>
            </a:r>
            <a:r>
              <a:rPr lang="en-GB" i="0" dirty="0">
                <a:solidFill>
                  <a:srgbClr val="1F1F1F"/>
                </a:solidFill>
                <a:effectLst/>
                <a:latin typeface="Google Sans"/>
              </a:rPr>
              <a:t> </a:t>
            </a:r>
          </a:p>
          <a:p>
            <a:r>
              <a:rPr lang="en-GB" b="1" i="0" dirty="0">
                <a:effectLst/>
                <a:latin typeface="Google Sans"/>
              </a:rPr>
              <a:t>The bigger the price difference between exchanges, the greater the potential profit.</a:t>
            </a:r>
            <a:endParaRPr lang="en-GB" dirty="0">
              <a:solidFill>
                <a:srgbClr val="1F1F1F"/>
              </a:solidFill>
              <a:latin typeface="Google Sans"/>
            </a:endParaRPr>
          </a:p>
          <a:p>
            <a:r>
              <a:rPr lang="en-GB" b="0" i="0" dirty="0">
                <a:effectLst/>
                <a:latin typeface="Google Sans"/>
              </a:rPr>
              <a:t>Automated trading bots can help identify and execute arbitrage opportunities more efficiently. </a:t>
            </a:r>
            <a:endParaRPr lang="en-IN" b="1" dirty="0"/>
          </a:p>
        </p:txBody>
      </p:sp>
    </p:spTree>
    <p:extLst>
      <p:ext uri="{BB962C8B-B14F-4D97-AF65-F5344CB8AC3E}">
        <p14:creationId xmlns:p14="http://schemas.microsoft.com/office/powerpoint/2010/main" val="3889912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DD9FA-8A8C-E023-194E-E216BC036F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616C99-0F8F-BB45-EE1B-B70699034196}"/>
              </a:ext>
            </a:extLst>
          </p:cNvPr>
          <p:cNvSpPr>
            <a:spLocks noGrp="1"/>
          </p:cNvSpPr>
          <p:nvPr>
            <p:ph type="title"/>
          </p:nvPr>
        </p:nvSpPr>
        <p:spPr>
          <a:xfrm>
            <a:off x="1527142" y="452718"/>
            <a:ext cx="8523692" cy="1400530"/>
          </a:xfrm>
        </p:spPr>
        <p:txBody>
          <a:bodyPr/>
          <a:lstStyle/>
          <a:p>
            <a:r>
              <a:rPr lang="en-GB" b="1" dirty="0" err="1"/>
              <a:t>Hypto</a:t>
            </a:r>
            <a:r>
              <a:rPr lang="en-GB" b="1" dirty="0"/>
              <a:t> account</a:t>
            </a:r>
            <a:endParaRPr lang="en-IN" b="1" dirty="0"/>
          </a:p>
        </p:txBody>
      </p:sp>
      <p:sp>
        <p:nvSpPr>
          <p:cNvPr id="3" name="Content Placeholder 2">
            <a:extLst>
              <a:ext uri="{FF2B5EF4-FFF2-40B4-BE49-F238E27FC236}">
                <a16:creationId xmlns:a16="http://schemas.microsoft.com/office/drawing/2014/main" id="{2A782FC8-C9CE-4FCB-AFC3-D1E34A32FF43}"/>
              </a:ext>
            </a:extLst>
          </p:cNvPr>
          <p:cNvSpPr>
            <a:spLocks noGrp="1"/>
          </p:cNvSpPr>
          <p:nvPr>
            <p:ph idx="1"/>
          </p:nvPr>
        </p:nvSpPr>
        <p:spPr>
          <a:xfrm>
            <a:off x="1103312" y="2052918"/>
            <a:ext cx="9379294" cy="4195481"/>
          </a:xfrm>
        </p:spPr>
        <p:txBody>
          <a:bodyPr/>
          <a:lstStyle/>
          <a:p>
            <a:r>
              <a:rPr lang="en-GB" i="0" dirty="0" err="1">
                <a:effectLst/>
                <a:latin typeface="Google Sans"/>
              </a:rPr>
              <a:t>Hypto</a:t>
            </a:r>
            <a:r>
              <a:rPr lang="en-GB" i="0" dirty="0">
                <a:effectLst/>
                <a:latin typeface="Google Sans"/>
              </a:rPr>
              <a:t> is a financial infrastructure platform that provides open banking APIs to tech companies. Through </a:t>
            </a:r>
            <a:r>
              <a:rPr lang="en-GB" i="0" dirty="0" err="1">
                <a:effectLst/>
                <a:latin typeface="Google Sans"/>
              </a:rPr>
              <a:t>Hypto</a:t>
            </a:r>
            <a:r>
              <a:rPr lang="en-GB" dirty="0" err="1">
                <a:latin typeface="Google Sans"/>
              </a:rPr>
              <a:t>’s</a:t>
            </a:r>
            <a:r>
              <a:rPr lang="en-GB" dirty="0">
                <a:latin typeface="Google Sans"/>
              </a:rPr>
              <a:t> plug and play APIs that can be integrated with almost zero effort, entities can automate their entire banking and payment operations. </a:t>
            </a:r>
          </a:p>
          <a:p>
            <a:r>
              <a:rPr lang="en-GB" dirty="0">
                <a:latin typeface="Google Sans"/>
              </a:rPr>
              <a:t>It is seen that most of the crypto exchanges are integrated with </a:t>
            </a:r>
            <a:r>
              <a:rPr lang="en-GB" dirty="0" err="1">
                <a:latin typeface="Google Sans"/>
              </a:rPr>
              <a:t>Hypto</a:t>
            </a:r>
            <a:r>
              <a:rPr lang="en-GB" dirty="0">
                <a:latin typeface="Google Sans"/>
              </a:rPr>
              <a:t> account/gateway for disbursal and collection of payments.</a:t>
            </a:r>
          </a:p>
        </p:txBody>
      </p:sp>
    </p:spTree>
    <p:extLst>
      <p:ext uri="{BB962C8B-B14F-4D97-AF65-F5344CB8AC3E}">
        <p14:creationId xmlns:p14="http://schemas.microsoft.com/office/powerpoint/2010/main" val="3123447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BD046-49CB-8271-FECD-09214C91EA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E80E46-534E-A462-DE6B-94538349C835}"/>
              </a:ext>
            </a:extLst>
          </p:cNvPr>
          <p:cNvSpPr>
            <a:spLocks noGrp="1"/>
          </p:cNvSpPr>
          <p:nvPr>
            <p:ph type="title"/>
          </p:nvPr>
        </p:nvSpPr>
        <p:spPr>
          <a:xfrm>
            <a:off x="1527142" y="452718"/>
            <a:ext cx="8523692" cy="1400530"/>
          </a:xfrm>
        </p:spPr>
        <p:txBody>
          <a:bodyPr/>
          <a:lstStyle/>
          <a:p>
            <a:r>
              <a:rPr lang="en-GB" b="1" dirty="0"/>
              <a:t>Crypto tokens involved:</a:t>
            </a:r>
            <a:endParaRPr lang="en-IN" b="1" dirty="0"/>
          </a:p>
        </p:txBody>
      </p:sp>
      <p:sp>
        <p:nvSpPr>
          <p:cNvPr id="3" name="Content Placeholder 2">
            <a:extLst>
              <a:ext uri="{FF2B5EF4-FFF2-40B4-BE49-F238E27FC236}">
                <a16:creationId xmlns:a16="http://schemas.microsoft.com/office/drawing/2014/main" id="{07DFF1A4-2453-7E09-1B03-AE3BE2876E5E}"/>
              </a:ext>
            </a:extLst>
          </p:cNvPr>
          <p:cNvSpPr>
            <a:spLocks noGrp="1"/>
          </p:cNvSpPr>
          <p:nvPr>
            <p:ph idx="1"/>
          </p:nvPr>
        </p:nvSpPr>
        <p:spPr>
          <a:xfrm>
            <a:off x="1103312" y="2052918"/>
            <a:ext cx="9379294" cy="4195481"/>
          </a:xfrm>
        </p:spPr>
        <p:txBody>
          <a:bodyPr/>
          <a:lstStyle/>
          <a:p>
            <a:r>
              <a:rPr lang="en-GB" i="0" dirty="0">
                <a:effectLst/>
                <a:latin typeface="Google Sans"/>
              </a:rPr>
              <a:t>USDT</a:t>
            </a:r>
          </a:p>
          <a:p>
            <a:r>
              <a:rPr lang="en-GB" dirty="0">
                <a:latin typeface="Google Sans"/>
              </a:rPr>
              <a:t>Bitcoin (BTC)</a:t>
            </a:r>
          </a:p>
          <a:p>
            <a:r>
              <a:rPr lang="en-GB" dirty="0" err="1">
                <a:latin typeface="Google Sans"/>
              </a:rPr>
              <a:t>Etherium</a:t>
            </a:r>
            <a:r>
              <a:rPr lang="en-GB" dirty="0">
                <a:latin typeface="Google Sans"/>
              </a:rPr>
              <a:t> (ETH)</a:t>
            </a:r>
          </a:p>
          <a:p>
            <a:r>
              <a:rPr lang="en-GB" dirty="0">
                <a:latin typeface="Google Sans"/>
              </a:rPr>
              <a:t>Ripple (XRP)</a:t>
            </a:r>
          </a:p>
          <a:p>
            <a:r>
              <a:rPr lang="en-GB" dirty="0">
                <a:latin typeface="Google Sans"/>
              </a:rPr>
              <a:t>Solana (SOL)</a:t>
            </a:r>
          </a:p>
          <a:p>
            <a:r>
              <a:rPr lang="en-GB" dirty="0">
                <a:latin typeface="Google Sans"/>
              </a:rPr>
              <a:t>Lite Coin (LTC)</a:t>
            </a:r>
          </a:p>
          <a:p>
            <a:r>
              <a:rPr lang="en-GB" dirty="0" err="1">
                <a:latin typeface="Google Sans"/>
              </a:rPr>
              <a:t>WazirxToken</a:t>
            </a:r>
            <a:r>
              <a:rPr lang="en-GB" dirty="0">
                <a:latin typeface="Google Sans"/>
              </a:rPr>
              <a:t> (WRX)</a:t>
            </a:r>
          </a:p>
          <a:p>
            <a:endParaRPr lang="en-GB" dirty="0">
              <a:latin typeface="Google Sans"/>
            </a:endParaRPr>
          </a:p>
        </p:txBody>
      </p:sp>
    </p:spTree>
    <p:extLst>
      <p:ext uri="{BB962C8B-B14F-4D97-AF65-F5344CB8AC3E}">
        <p14:creationId xmlns:p14="http://schemas.microsoft.com/office/powerpoint/2010/main" val="2525952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artisticLightScreen/>
                    </a14:imgEffect>
                  </a14:imgLayer>
                </a14:imgProps>
              </a:ext>
            </a:extLst>
          </a:blip>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60714"/>
            <a:ext cx="10515600" cy="4816249"/>
          </a:xfrm>
        </p:spPr>
        <p:txBody>
          <a:bodyPr>
            <a:normAutofit/>
          </a:bodyPr>
          <a:lstStyle/>
          <a:p>
            <a:pPr marL="0" indent="0">
              <a:buNone/>
            </a:pPr>
            <a:endParaRPr lang="en-US" dirty="0"/>
          </a:p>
          <a:p>
            <a:pPr lvl="8"/>
            <a:endParaRPr lang="en-US" dirty="0"/>
          </a:p>
        </p:txBody>
      </p:sp>
      <p:sp>
        <p:nvSpPr>
          <p:cNvPr id="22" name="Rectangle 21"/>
          <p:cNvSpPr/>
          <p:nvPr/>
        </p:nvSpPr>
        <p:spPr>
          <a:xfrm>
            <a:off x="2296886" y="1925321"/>
            <a:ext cx="6879771" cy="646331"/>
          </a:xfrm>
          <a:prstGeom prst="rect">
            <a:avLst/>
          </a:prstGeom>
        </p:spPr>
        <p:txBody>
          <a:bodyPr wrap="square">
            <a:spAutoFit/>
          </a:bodyPr>
          <a:lstStyle/>
          <a:p>
            <a:endParaRPr lang="en-US" dirty="0"/>
          </a:p>
          <a:p>
            <a:endParaRPr lang="en-IN" dirty="0"/>
          </a:p>
        </p:txBody>
      </p:sp>
      <p:graphicFrame>
        <p:nvGraphicFramePr>
          <p:cNvPr id="23" name="Diagram 22"/>
          <p:cNvGraphicFramePr/>
          <p:nvPr>
            <p:extLst>
              <p:ext uri="{D42A27DB-BD31-4B8C-83A1-F6EECF244321}">
                <p14:modId xmlns:p14="http://schemas.microsoft.com/office/powerpoint/2010/main" val="3110930009"/>
              </p:ext>
            </p:extLst>
          </p:nvPr>
        </p:nvGraphicFramePr>
        <p:xfrm>
          <a:off x="1046375" y="1982410"/>
          <a:ext cx="9822730" cy="48755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5744FF23-C4C7-1F20-7560-57F5343A8DB4}"/>
              </a:ext>
            </a:extLst>
          </p:cNvPr>
          <p:cNvSpPr txBox="1"/>
          <p:nvPr/>
        </p:nvSpPr>
        <p:spPr>
          <a:xfrm>
            <a:off x="4065871" y="266823"/>
            <a:ext cx="7610475" cy="630942"/>
          </a:xfrm>
          <a:prstGeom prst="rect">
            <a:avLst/>
          </a:prstGeom>
          <a:noFill/>
        </p:spPr>
        <p:txBody>
          <a:bodyPr wrap="square" rtlCol="0">
            <a:spAutoFit/>
          </a:bodyPr>
          <a:lstStyle/>
          <a:p>
            <a:r>
              <a:rPr lang="en-GB" sz="3500" b="1" dirty="0"/>
              <a:t>Brief of the Case:</a:t>
            </a:r>
            <a:endParaRPr lang="en-IN" sz="3500" b="1" dirty="0"/>
          </a:p>
        </p:txBody>
      </p:sp>
      <p:sp>
        <p:nvSpPr>
          <p:cNvPr id="4" name="Rectangle 3">
            <a:extLst>
              <a:ext uri="{FF2B5EF4-FFF2-40B4-BE49-F238E27FC236}">
                <a16:creationId xmlns:a16="http://schemas.microsoft.com/office/drawing/2014/main" id="{D10632F1-DDDF-7D14-BFF5-DCC00DD77C64}"/>
              </a:ext>
            </a:extLst>
          </p:cNvPr>
          <p:cNvSpPr/>
          <p:nvPr/>
        </p:nvSpPr>
        <p:spPr>
          <a:xfrm>
            <a:off x="3563333" y="1027522"/>
            <a:ext cx="4894082" cy="9893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a:r>
              <a:rPr lang="en-GB" sz="3000" b="1" dirty="0"/>
              <a:t>COMPANY ‘X’</a:t>
            </a:r>
            <a:endParaRPr lang="en-IN" dirty="0"/>
          </a:p>
        </p:txBody>
      </p:sp>
    </p:spTree>
    <p:extLst>
      <p:ext uri="{BB962C8B-B14F-4D97-AF65-F5344CB8AC3E}">
        <p14:creationId xmlns:p14="http://schemas.microsoft.com/office/powerpoint/2010/main" val="4258138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artisticLightScreen/>
                    </a14:imgEffect>
                  </a14:imgLayer>
                </a14:imgProps>
              </a:ext>
            </a:extLst>
          </a:blip>
          <a:stretch/>
        </a:blipFill>
        <a:effectLst/>
      </p:bgPr>
    </p:bg>
    <p:spTree>
      <p:nvGrpSpPr>
        <p:cNvPr id="1" name="">
          <a:extLst>
            <a:ext uri="{FF2B5EF4-FFF2-40B4-BE49-F238E27FC236}">
              <a16:creationId xmlns:a16="http://schemas.microsoft.com/office/drawing/2014/main" id="{C017991A-656B-31A7-3F03-128DDDB0570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536D58-FB46-0438-7942-B16EB2DE1CC3}"/>
              </a:ext>
            </a:extLst>
          </p:cNvPr>
          <p:cNvSpPr>
            <a:spLocks noGrp="1"/>
          </p:cNvSpPr>
          <p:nvPr>
            <p:ph idx="1"/>
          </p:nvPr>
        </p:nvSpPr>
        <p:spPr>
          <a:xfrm>
            <a:off x="838200" y="1360714"/>
            <a:ext cx="10515600" cy="4816249"/>
          </a:xfrm>
        </p:spPr>
        <p:txBody>
          <a:bodyPr>
            <a:normAutofit/>
          </a:bodyPr>
          <a:lstStyle/>
          <a:p>
            <a:pPr marL="0" indent="0">
              <a:buNone/>
            </a:pPr>
            <a:endParaRPr lang="en-US" dirty="0"/>
          </a:p>
          <a:p>
            <a:pPr lvl="8"/>
            <a:endParaRPr lang="en-US" dirty="0"/>
          </a:p>
        </p:txBody>
      </p:sp>
      <p:sp>
        <p:nvSpPr>
          <p:cNvPr id="22" name="Rectangle 21">
            <a:extLst>
              <a:ext uri="{FF2B5EF4-FFF2-40B4-BE49-F238E27FC236}">
                <a16:creationId xmlns:a16="http://schemas.microsoft.com/office/drawing/2014/main" id="{7EB36987-D347-ED76-C015-6E0E45D630F6}"/>
              </a:ext>
            </a:extLst>
          </p:cNvPr>
          <p:cNvSpPr/>
          <p:nvPr/>
        </p:nvSpPr>
        <p:spPr>
          <a:xfrm>
            <a:off x="2296886" y="1925321"/>
            <a:ext cx="6879771" cy="646331"/>
          </a:xfrm>
          <a:prstGeom prst="rect">
            <a:avLst/>
          </a:prstGeom>
        </p:spPr>
        <p:txBody>
          <a:bodyPr wrap="square">
            <a:spAutoFit/>
          </a:bodyPr>
          <a:lstStyle/>
          <a:p>
            <a:endParaRPr lang="en-US" dirty="0"/>
          </a:p>
          <a:p>
            <a:endParaRPr lang="en-IN" dirty="0"/>
          </a:p>
        </p:txBody>
      </p:sp>
      <p:graphicFrame>
        <p:nvGraphicFramePr>
          <p:cNvPr id="23" name="Diagram 22">
            <a:extLst>
              <a:ext uri="{FF2B5EF4-FFF2-40B4-BE49-F238E27FC236}">
                <a16:creationId xmlns:a16="http://schemas.microsoft.com/office/drawing/2014/main" id="{B634E014-A1E2-8EAB-9F59-CAE55A831A11}"/>
              </a:ext>
            </a:extLst>
          </p:cNvPr>
          <p:cNvGraphicFramePr/>
          <p:nvPr>
            <p:extLst>
              <p:ext uri="{D42A27DB-BD31-4B8C-83A1-F6EECF244321}">
                <p14:modId xmlns:p14="http://schemas.microsoft.com/office/powerpoint/2010/main" val="154227106"/>
              </p:ext>
            </p:extLst>
          </p:nvPr>
        </p:nvGraphicFramePr>
        <p:xfrm>
          <a:off x="2631031" y="2740434"/>
          <a:ext cx="7088956" cy="23688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BEF797F6-5DEB-B286-0494-630B470F2B29}"/>
              </a:ext>
            </a:extLst>
          </p:cNvPr>
          <p:cNvSpPr txBox="1"/>
          <p:nvPr/>
        </p:nvSpPr>
        <p:spPr>
          <a:xfrm>
            <a:off x="4065871" y="266823"/>
            <a:ext cx="7610475" cy="630942"/>
          </a:xfrm>
          <a:prstGeom prst="rect">
            <a:avLst/>
          </a:prstGeom>
          <a:noFill/>
        </p:spPr>
        <p:txBody>
          <a:bodyPr wrap="square" rtlCol="0">
            <a:spAutoFit/>
          </a:bodyPr>
          <a:lstStyle/>
          <a:p>
            <a:r>
              <a:rPr lang="en-GB" sz="3500" b="1" dirty="0"/>
              <a:t>Brief of the Case:</a:t>
            </a:r>
            <a:endParaRPr lang="en-IN" sz="3500" b="1" dirty="0"/>
          </a:p>
        </p:txBody>
      </p:sp>
      <p:sp>
        <p:nvSpPr>
          <p:cNvPr id="4" name="Rectangle 3">
            <a:extLst>
              <a:ext uri="{FF2B5EF4-FFF2-40B4-BE49-F238E27FC236}">
                <a16:creationId xmlns:a16="http://schemas.microsoft.com/office/drawing/2014/main" id="{6CF8811E-6A87-5C7D-F9ED-E03B3D79EEDD}"/>
              </a:ext>
            </a:extLst>
          </p:cNvPr>
          <p:cNvSpPr/>
          <p:nvPr/>
        </p:nvSpPr>
        <p:spPr>
          <a:xfrm>
            <a:off x="3695474" y="1300840"/>
            <a:ext cx="4960070" cy="111908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a:r>
              <a:rPr lang="en-GB" sz="3000" b="1" dirty="0"/>
              <a:t>COMPANY ‘Y’</a:t>
            </a:r>
            <a:endParaRPr lang="en-IN" dirty="0"/>
          </a:p>
        </p:txBody>
      </p:sp>
    </p:spTree>
    <p:extLst>
      <p:ext uri="{BB962C8B-B14F-4D97-AF65-F5344CB8AC3E}">
        <p14:creationId xmlns:p14="http://schemas.microsoft.com/office/powerpoint/2010/main" val="621562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artisticWatercolorSponge/>
                    </a14:imgEffect>
                  </a14:imgLayer>
                </a14:imgProps>
              </a:ext>
            </a:extLst>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6366" y="218499"/>
            <a:ext cx="9404723" cy="794657"/>
          </a:xfrm>
        </p:spPr>
        <p:txBody>
          <a:bodyPr/>
          <a:lstStyle/>
          <a:p>
            <a:pPr algn="ctr"/>
            <a:r>
              <a:rPr lang="en-US" b="1" dirty="0">
                <a:solidFill>
                  <a:schemeClr val="tx1"/>
                </a:solidFill>
              </a:rPr>
              <a:t>Intelligence Gathered:</a:t>
            </a:r>
            <a:endParaRPr lang="en-IN" b="1" dirty="0">
              <a:solidFill>
                <a:schemeClr val="tx1"/>
              </a:solidFill>
            </a:endParaRPr>
          </a:p>
        </p:txBody>
      </p:sp>
      <p:graphicFrame>
        <p:nvGraphicFramePr>
          <p:cNvPr id="6" name="Diagram 5"/>
          <p:cNvGraphicFramePr/>
          <p:nvPr>
            <p:extLst>
              <p:ext uri="{D42A27DB-BD31-4B8C-83A1-F6EECF244321}">
                <p14:modId xmlns:p14="http://schemas.microsoft.com/office/powerpoint/2010/main" val="2144255080"/>
              </p:ext>
            </p:extLst>
          </p:nvPr>
        </p:nvGraphicFramePr>
        <p:xfrm>
          <a:off x="1596570" y="1089781"/>
          <a:ext cx="869042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3643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26341" y="828674"/>
            <a:ext cx="3788483" cy="5276849"/>
          </a:xfrm>
        </p:spPr>
        <p:txBody>
          <a:bodyPr anchor="ctr">
            <a:normAutofit/>
          </a:bodyPr>
          <a:lstStyle/>
          <a:p>
            <a:r>
              <a:rPr lang="en-US" sz="4500" b="1" dirty="0">
                <a:solidFill>
                  <a:srgbClr val="F2F2F2"/>
                </a:solidFill>
              </a:rPr>
              <a:t>Fund Flow</a:t>
            </a:r>
            <a:endParaRPr lang="en-IN" sz="4500" b="1" dirty="0">
              <a:solidFill>
                <a:srgbClr val="F2F2F2"/>
              </a:solidFill>
            </a:endParaRPr>
          </a:p>
        </p:txBody>
      </p:sp>
      <p:sp>
        <p:nvSpPr>
          <p:cNvPr id="10" name="Freeform: Shape 9">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4" name="Rectangle 13">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N"/>
          </a:p>
        </p:txBody>
      </p:sp>
      <p:graphicFrame>
        <p:nvGraphicFramePr>
          <p:cNvPr id="2" name="Diagram 1"/>
          <p:cNvGraphicFramePr/>
          <p:nvPr>
            <p:extLst>
              <p:ext uri="{D42A27DB-BD31-4B8C-83A1-F6EECF244321}">
                <p14:modId xmlns:p14="http://schemas.microsoft.com/office/powerpoint/2010/main" val="1232772601"/>
              </p:ext>
            </p:extLst>
          </p:nvPr>
        </p:nvGraphicFramePr>
        <p:xfrm>
          <a:off x="4006443" y="752477"/>
          <a:ext cx="7886700" cy="5876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04851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artisticChalkSketch/>
                    </a14:imgEffect>
                  </a14:imgLayer>
                </a14:imgProps>
              </a:ext>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DF3A-18EC-3327-E182-4D066C010D2E}"/>
              </a:ext>
            </a:extLst>
          </p:cNvPr>
          <p:cNvSpPr>
            <a:spLocks noGrp="1"/>
          </p:cNvSpPr>
          <p:nvPr>
            <p:ph type="title"/>
          </p:nvPr>
        </p:nvSpPr>
        <p:spPr/>
        <p:txBody>
          <a:bodyPr/>
          <a:lstStyle/>
          <a:p>
            <a:pPr algn="ctr"/>
            <a:r>
              <a:rPr lang="en-GB" b="1" dirty="0"/>
              <a:t>Suspicious fund flow</a:t>
            </a:r>
            <a:endParaRPr lang="en-IN" b="1" dirty="0"/>
          </a:p>
        </p:txBody>
      </p:sp>
      <p:graphicFrame>
        <p:nvGraphicFramePr>
          <p:cNvPr id="6" name="Content Placeholder 5">
            <a:extLst>
              <a:ext uri="{FF2B5EF4-FFF2-40B4-BE49-F238E27FC236}">
                <a16:creationId xmlns:a16="http://schemas.microsoft.com/office/drawing/2014/main" id="{9174F464-B6A5-3FDE-AE2A-01C757A8DA62}"/>
              </a:ext>
            </a:extLst>
          </p:cNvPr>
          <p:cNvGraphicFramePr>
            <a:graphicFrameLocks noGrp="1"/>
          </p:cNvGraphicFramePr>
          <p:nvPr>
            <p:ph idx="1"/>
            <p:extLst>
              <p:ext uri="{D42A27DB-BD31-4B8C-83A1-F6EECF244321}">
                <p14:modId xmlns:p14="http://schemas.microsoft.com/office/powerpoint/2010/main" val="2131778337"/>
              </p:ext>
            </p:extLst>
          </p:nvPr>
        </p:nvGraphicFramePr>
        <p:xfrm>
          <a:off x="1205580" y="2278000"/>
          <a:ext cx="8758552" cy="27267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a:extLst>
              <a:ext uri="{FF2B5EF4-FFF2-40B4-BE49-F238E27FC236}">
                <a16:creationId xmlns:a16="http://schemas.microsoft.com/office/drawing/2014/main" id="{E0EA2781-CB51-C629-DE36-25D45BBA1132}"/>
              </a:ext>
            </a:extLst>
          </p:cNvPr>
          <p:cNvGraphicFramePr/>
          <p:nvPr>
            <p:extLst>
              <p:ext uri="{D42A27DB-BD31-4B8C-83A1-F6EECF244321}">
                <p14:modId xmlns:p14="http://schemas.microsoft.com/office/powerpoint/2010/main" val="151802542"/>
              </p:ext>
            </p:extLst>
          </p:nvPr>
        </p:nvGraphicFramePr>
        <p:xfrm>
          <a:off x="7739405" y="4751109"/>
          <a:ext cx="4100661" cy="16541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21557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2"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p:cNvSpPr>
            <a:spLocks noGrp="1"/>
          </p:cNvSpPr>
          <p:nvPr>
            <p:ph type="title"/>
          </p:nvPr>
        </p:nvSpPr>
        <p:spPr>
          <a:xfrm>
            <a:off x="648930" y="629267"/>
            <a:ext cx="9252154" cy="1016654"/>
          </a:xfrm>
        </p:spPr>
        <p:txBody>
          <a:bodyPr>
            <a:normAutofit/>
          </a:bodyPr>
          <a:lstStyle/>
          <a:p>
            <a:r>
              <a:rPr lang="en-US" b="1">
                <a:solidFill>
                  <a:srgbClr val="EBEBEB"/>
                </a:solidFill>
              </a:rPr>
              <a:t>Investigation Conducted</a:t>
            </a:r>
            <a:endParaRPr lang="en-IN" b="1">
              <a:solidFill>
                <a:srgbClr val="EBEBEB"/>
              </a:solidFill>
            </a:endParaRPr>
          </a:p>
        </p:txBody>
      </p:sp>
      <p:sp>
        <p:nvSpPr>
          <p:cNvPr id="24" name="Rectangle 23">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6" name="Freeform: Shape 25">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IN"/>
          </a:p>
        </p:txBody>
      </p:sp>
      <p:sp>
        <p:nvSpPr>
          <p:cNvPr id="3" name="Content Placeholder 2"/>
          <p:cNvSpPr>
            <a:spLocks noGrp="1"/>
          </p:cNvSpPr>
          <p:nvPr>
            <p:ph idx="1"/>
          </p:nvPr>
        </p:nvSpPr>
        <p:spPr>
          <a:xfrm>
            <a:off x="7144512" y="8107680"/>
            <a:ext cx="2064093" cy="1127759"/>
          </a:xfrm>
        </p:spPr>
        <p:txBody>
          <a:bodyPr/>
          <a:lstStyle/>
          <a:p>
            <a:pPr lvl="0"/>
            <a:endParaRPr lang="en-IN" dirty="0"/>
          </a:p>
        </p:txBody>
      </p:sp>
      <p:graphicFrame>
        <p:nvGraphicFramePr>
          <p:cNvPr id="4" name="Diagram 3"/>
          <p:cNvGraphicFramePr/>
          <p:nvPr>
            <p:extLst>
              <p:ext uri="{D42A27DB-BD31-4B8C-83A1-F6EECF244321}">
                <p14:modId xmlns:p14="http://schemas.microsoft.com/office/powerpoint/2010/main" val="2698832154"/>
              </p:ext>
            </p:extLst>
          </p:nvPr>
        </p:nvGraphicFramePr>
        <p:xfrm>
          <a:off x="648930" y="1762067"/>
          <a:ext cx="10895370" cy="4572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64937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artisticWatercolorSponge/>
                    </a14:imgEffect>
                  </a14:imgLayer>
                </a14:imgProps>
              </a:ext>
            </a:extLst>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500" b="1" dirty="0">
                <a:solidFill>
                  <a:schemeClr val="tx1"/>
                </a:solidFill>
              </a:rPr>
              <a:t>Investigative steps during investigation</a:t>
            </a:r>
            <a:endParaRPr lang="en-IN" sz="3500" b="1" dirty="0">
              <a:solidFill>
                <a:schemeClr val="tx1"/>
              </a:solidFill>
            </a:endParaRPr>
          </a:p>
        </p:txBody>
      </p:sp>
      <p:sp>
        <p:nvSpPr>
          <p:cNvPr id="3" name="Content Placeholder 2"/>
          <p:cNvSpPr>
            <a:spLocks noGrp="1"/>
          </p:cNvSpPr>
          <p:nvPr>
            <p:ph idx="1"/>
          </p:nvPr>
        </p:nvSpPr>
        <p:spPr/>
        <p:txBody>
          <a:bodyPr>
            <a:normAutofit/>
          </a:bodyPr>
          <a:lstStyle/>
          <a:p>
            <a:pPr marL="0" lvl="0" indent="0">
              <a:buNone/>
            </a:pPr>
            <a:endParaRPr lang="en-IN" dirty="0"/>
          </a:p>
          <a:p>
            <a:pPr marL="0" indent="0">
              <a:buNone/>
            </a:pPr>
            <a:endParaRPr lang="en-IN" dirty="0"/>
          </a:p>
        </p:txBody>
      </p:sp>
      <p:graphicFrame>
        <p:nvGraphicFramePr>
          <p:cNvPr id="7" name="Diagram 6"/>
          <p:cNvGraphicFramePr/>
          <p:nvPr>
            <p:extLst>
              <p:ext uri="{D42A27DB-BD31-4B8C-83A1-F6EECF244321}">
                <p14:modId xmlns:p14="http://schemas.microsoft.com/office/powerpoint/2010/main" val="2858885383"/>
              </p:ext>
            </p:extLst>
          </p:nvPr>
        </p:nvGraphicFramePr>
        <p:xfrm>
          <a:off x="933450" y="1853249"/>
          <a:ext cx="9492595" cy="46455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7677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CE25ECC-F68D-4600-AC00-9A65B8D84733}">
  <we:reference id="wa200005566" version="3.0.0.3" store="en-US" storeType="OMEX"/>
  <we:alternateReferences>
    <we:reference id="wa200005566" version="3.0.0.3"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TM03090434[[fn=Wood Type]]</Template>
  <TotalTime>675</TotalTime>
  <Words>1755</Words>
  <Application>Microsoft Office PowerPoint</Application>
  <PresentationFormat>Widescreen</PresentationFormat>
  <Paragraphs>124</Paragraphs>
  <Slides>22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Century Gothic</vt:lpstr>
      <vt:lpstr>Google Sans</vt:lpstr>
      <vt:lpstr>Symbol</vt:lpstr>
      <vt:lpstr>Times New Roman</vt:lpstr>
      <vt:lpstr>Wingdings</vt:lpstr>
      <vt:lpstr>Wingdings 3</vt:lpstr>
      <vt:lpstr>Ion</vt:lpstr>
      <vt:lpstr>Case Study:  Crypto and VDA trading </vt:lpstr>
      <vt:lpstr>Work experience:</vt:lpstr>
      <vt:lpstr>PowerPoint Presentation</vt:lpstr>
      <vt:lpstr>PowerPoint Presentation</vt:lpstr>
      <vt:lpstr>Intelligence Gathered:</vt:lpstr>
      <vt:lpstr>Fund Flow</vt:lpstr>
      <vt:lpstr>Suspicious fund flow</vt:lpstr>
      <vt:lpstr>Investigation Conducted</vt:lpstr>
      <vt:lpstr>Investigative steps during investigation</vt:lpstr>
      <vt:lpstr>Types of transactions revealed</vt:lpstr>
      <vt:lpstr>Findings during investigation</vt:lpstr>
      <vt:lpstr>Modus operandi of financial crimes in the VDA domain identified</vt:lpstr>
      <vt:lpstr>Modus operandi of financial crimes in the VDA domain identified</vt:lpstr>
      <vt:lpstr>Outcome of the Investigation </vt:lpstr>
      <vt:lpstr>Challenges for the investigators:</vt:lpstr>
      <vt:lpstr>Best Practices during Enforcement Action:</vt:lpstr>
      <vt:lpstr>Best Practices during Enforcement Action:</vt:lpstr>
      <vt:lpstr>Best Practices during Enforcement Action:</vt:lpstr>
      <vt:lpstr>Thank You</vt:lpstr>
      <vt:lpstr>Arbitrage Trading</vt:lpstr>
      <vt:lpstr>Hypto account</vt:lpstr>
      <vt:lpstr>Crypto tokens involved: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Operational Analysis on Buyhatke Internet Private Limited</dc:title>
  <dc:creator>HP</dc:creator>
  <cp:lastModifiedBy>income tax</cp:lastModifiedBy>
  <cp:revision>76</cp:revision>
  <dcterms:created xsi:type="dcterms:W3CDTF">2025-05-13T09:45:18Z</dcterms:created>
  <dcterms:modified xsi:type="dcterms:W3CDTF">2025-05-27T04:51:54Z</dcterms:modified>
</cp:coreProperties>
</file>