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48" r:id="rId3"/>
    <p:sldId id="323" r:id="rId4"/>
    <p:sldId id="341" r:id="rId5"/>
    <p:sldId id="354" r:id="rId6"/>
    <p:sldId id="352" r:id="rId7"/>
    <p:sldId id="353" r:id="rId8"/>
    <p:sldId id="351" r:id="rId9"/>
    <p:sldId id="350" r:id="rId10"/>
    <p:sldId id="346" r:id="rId11"/>
    <p:sldId id="261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ji R. Vaka" initials="JRV" lastIdx="2" clrIdx="0">
    <p:extLst>
      <p:ext uri="{19B8F6BF-5375-455C-9EA6-DF929625EA0E}">
        <p15:presenceInfo xmlns:p15="http://schemas.microsoft.com/office/powerpoint/2012/main" userId="S-1-5-21-420529562-3360275332-497670915-37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8"/>
    <a:srgbClr val="0000CC"/>
    <a:srgbClr val="00FF00"/>
    <a:srgbClr val="6DCFF6"/>
    <a:srgbClr val="99FF99"/>
    <a:srgbClr val="9999FF"/>
    <a:srgbClr val="00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7" autoAdjust="0"/>
    <p:restoredTop sz="85098" autoAdjust="0"/>
  </p:normalViewPr>
  <p:slideViewPr>
    <p:cSldViewPr snapToGrid="0">
      <p:cViewPr varScale="1">
        <p:scale>
          <a:sx n="67" d="100"/>
          <a:sy n="67" d="100"/>
        </p:scale>
        <p:origin x="144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J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AC61F8-A825-4D53-A6F8-95B347D5D208}" type="datetimeFigureOut">
              <a:rPr lang="en-FJ" smtClean="0"/>
              <a:t>27/05/2025</a:t>
            </a:fld>
            <a:endParaRPr lang="en-FJ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J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J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B30C7A-E718-4F60-A816-DFD6DCCAD369}" type="slidenum">
              <a:rPr lang="en-FJ" smtClean="0"/>
              <a:t>‹#›</a:t>
            </a:fld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422697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0C7A-E718-4F60-A816-DFD6DCCAD369}" type="slidenum">
              <a:rPr lang="en-FJ" smtClean="0"/>
              <a:t>1</a:t>
            </a:fld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218687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investment was designed to enable the tax office to simplify tax administration in Fiji and to create better customer service</a:t>
            </a:r>
          </a:p>
          <a:p>
            <a:endParaRPr lang="en-US" dirty="0"/>
          </a:p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0C7A-E718-4F60-A816-DFD6DCCAD369}" type="slidenum">
              <a:rPr lang="en-FJ" smtClean="0"/>
              <a:t>2</a:t>
            </a:fld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1001595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0C7A-E718-4F60-A816-DFD6DCCAD369}" type="slidenum">
              <a:rPr lang="en-FJ" smtClean="0"/>
              <a:t>3</a:t>
            </a:fld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3391393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Accountant maintains a copy of VAT return with signature of taxpayers indicating taxpayer has authorised the lodgement of tax return.</a:t>
            </a:r>
            <a:endParaRPr lang="en-FJ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30C7A-E718-4F60-A816-DFD6DCCAD369}" type="slidenum">
              <a:rPr lang="en-FJ" smtClean="0"/>
              <a:t>4</a:t>
            </a:fld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1500863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3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5" b="16736"/>
          <a:stretch/>
        </p:blipFill>
        <p:spPr>
          <a:xfrm>
            <a:off x="7544567" y="2573083"/>
            <a:ext cx="4634735" cy="4284921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167" y="2569854"/>
            <a:ext cx="6629400" cy="1325563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167" y="3987489"/>
            <a:ext cx="66294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Aller" panose="02000503030000020004" pitchFamily="2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722561"/>
            <a:ext cx="4902200" cy="113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6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638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868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5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9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447"/>
            <a:ext cx="12192000" cy="74793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1130300"/>
          </a:xfrm>
        </p:spPr>
        <p:txBody>
          <a:bodyPr/>
          <a:lstStyle>
            <a:lvl1pPr>
              <a:defRPr sz="4000">
                <a:solidFill>
                  <a:srgbClr val="0070C0"/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218286"/>
          </a:xfrm>
        </p:spPr>
        <p:txBody>
          <a:bodyPr>
            <a:normAutofit/>
          </a:bodyPr>
          <a:lstStyle>
            <a:lvl1pPr>
              <a:defRPr sz="2400">
                <a:latin typeface="Aller" panose="02000503030000020004" pitchFamily="2" charset="0"/>
              </a:defRPr>
            </a:lvl1pPr>
            <a:lvl2pPr>
              <a:defRPr sz="2000">
                <a:latin typeface="Aller" panose="02000503030000020004" pitchFamily="2" charset="0"/>
              </a:defRPr>
            </a:lvl2pPr>
            <a:lvl3pPr>
              <a:defRPr sz="1800">
                <a:latin typeface="Aller" panose="02000503030000020004" pitchFamily="2" charset="0"/>
              </a:defRPr>
            </a:lvl3pPr>
            <a:lvl4pPr>
              <a:defRPr sz="1600">
                <a:latin typeface="Aller" panose="02000503030000020004" pitchFamily="2" charset="0"/>
              </a:defRPr>
            </a:lvl4pPr>
            <a:lvl5pPr>
              <a:defRPr sz="1600">
                <a:latin typeface="Aller" panose="02000503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0BF5330-A31E-474C-8373-CAF735833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67" y="6043911"/>
            <a:ext cx="2776735" cy="67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3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A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67" y="6080782"/>
            <a:ext cx="2776735" cy="627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1130300"/>
          </a:xfrm>
        </p:spPr>
        <p:txBody>
          <a:bodyPr/>
          <a:lstStyle>
            <a:lvl1pPr>
              <a:defRPr sz="4000">
                <a:solidFill>
                  <a:srgbClr val="003258"/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21828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258"/>
                </a:solidFill>
                <a:latin typeface="Aller" panose="02000503030000020004" pitchFamily="2" charset="0"/>
              </a:defRPr>
            </a:lvl1pPr>
            <a:lvl2pPr>
              <a:defRPr sz="2000">
                <a:solidFill>
                  <a:srgbClr val="003258"/>
                </a:solidFill>
                <a:latin typeface="Aller" panose="02000503030000020004" pitchFamily="2" charset="0"/>
              </a:defRPr>
            </a:lvl2pPr>
            <a:lvl3pPr>
              <a:defRPr sz="1800">
                <a:solidFill>
                  <a:srgbClr val="003258"/>
                </a:solidFill>
                <a:latin typeface="Aller" panose="02000503030000020004" pitchFamily="2" charset="0"/>
              </a:defRPr>
            </a:lvl3pPr>
            <a:lvl4pPr>
              <a:defRPr sz="1600">
                <a:solidFill>
                  <a:srgbClr val="003258"/>
                </a:solidFill>
                <a:latin typeface="Aller" panose="02000503030000020004" pitchFamily="2" charset="0"/>
              </a:defRPr>
            </a:lvl4pPr>
            <a:lvl5pPr>
              <a:defRPr sz="1600">
                <a:solidFill>
                  <a:srgbClr val="003258"/>
                </a:solidFill>
                <a:latin typeface="Aller" panose="02000503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0BF5330-A31E-474C-8373-CAF735833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69"/>
            <a:ext cx="12192000" cy="7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12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rgbClr val="6DCFF6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1130300"/>
          </a:xfrm>
        </p:spPr>
        <p:txBody>
          <a:bodyPr/>
          <a:lstStyle>
            <a:lvl1pPr>
              <a:defRPr sz="4000">
                <a:solidFill>
                  <a:srgbClr val="003258"/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21828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258"/>
                </a:solidFill>
                <a:latin typeface="Aller" panose="02000503030000020004" pitchFamily="2" charset="0"/>
              </a:defRPr>
            </a:lvl1pPr>
            <a:lvl2pPr>
              <a:defRPr sz="2000">
                <a:solidFill>
                  <a:srgbClr val="003258"/>
                </a:solidFill>
                <a:latin typeface="Aller" panose="02000503030000020004" pitchFamily="2" charset="0"/>
              </a:defRPr>
            </a:lvl2pPr>
            <a:lvl3pPr>
              <a:defRPr sz="1800">
                <a:solidFill>
                  <a:srgbClr val="003258"/>
                </a:solidFill>
                <a:latin typeface="Aller" panose="02000503030000020004" pitchFamily="2" charset="0"/>
              </a:defRPr>
            </a:lvl3pPr>
            <a:lvl4pPr>
              <a:defRPr sz="1600">
                <a:solidFill>
                  <a:srgbClr val="003258"/>
                </a:solidFill>
                <a:latin typeface="Aller" panose="02000503030000020004" pitchFamily="2" charset="0"/>
              </a:defRPr>
            </a:lvl4pPr>
            <a:lvl5pPr>
              <a:defRPr sz="1600">
                <a:solidFill>
                  <a:srgbClr val="003258"/>
                </a:solidFill>
                <a:latin typeface="Aller" panose="02000503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0BF5330-A31E-474C-8373-CAF735833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69"/>
            <a:ext cx="12192000" cy="747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275" y="6080782"/>
            <a:ext cx="2776732" cy="62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8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rgbClr val="0032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11303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ller" panose="02000503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225"/>
            <a:ext cx="10515600" cy="421828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Aller" panose="02000503030000020004" pitchFamily="2" charset="0"/>
              </a:defRPr>
            </a:lvl1pPr>
            <a:lvl2pPr>
              <a:defRPr sz="2000">
                <a:solidFill>
                  <a:schemeClr val="bg1"/>
                </a:solidFill>
                <a:latin typeface="Aller" panose="02000503030000020004" pitchFamily="2" charset="0"/>
              </a:defRPr>
            </a:lvl2pPr>
            <a:lvl3pPr>
              <a:defRPr sz="1800">
                <a:solidFill>
                  <a:schemeClr val="bg1"/>
                </a:solidFill>
                <a:latin typeface="Aller" panose="02000503030000020004" pitchFamily="2" charset="0"/>
              </a:defRPr>
            </a:lvl3pPr>
            <a:lvl4pPr>
              <a:defRPr sz="1600">
                <a:solidFill>
                  <a:schemeClr val="bg1"/>
                </a:solidFill>
                <a:latin typeface="Aller" panose="02000503030000020004" pitchFamily="2" charset="0"/>
              </a:defRPr>
            </a:lvl4pPr>
            <a:lvl5pPr>
              <a:defRPr sz="1600">
                <a:solidFill>
                  <a:schemeClr val="bg1"/>
                </a:solidFill>
                <a:latin typeface="Aller" panose="02000503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4"/>
            <a:ext cx="2743200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40BF5330-A31E-474C-8373-CAF73583357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769"/>
            <a:ext cx="12192000" cy="7479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567" y="6089909"/>
            <a:ext cx="2776735" cy="64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6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1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0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35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13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60116-BC55-4310-87F2-E36AEF0D20D1}" type="datetimeFigureOut">
              <a:rPr lang="en-US" smtClean="0"/>
              <a:t>5/27/2025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F5330-A31E-474C-8373-CAF7358335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37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87" r:id="rId4"/>
    <p:sldLayoutId id="2147483688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6944" y="5080340"/>
            <a:ext cx="6099158" cy="1127046"/>
          </a:xfrm>
        </p:spPr>
        <p:txBody>
          <a:bodyPr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Compliance Division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319" y="4815982"/>
            <a:ext cx="5361739" cy="1655762"/>
          </a:xfrm>
        </p:spPr>
        <p:txBody>
          <a:bodyPr>
            <a:normAutofit fontScale="92500" lnSpcReduction="10000"/>
          </a:bodyPr>
          <a:lstStyle/>
          <a:p>
            <a:endParaRPr lang="en-US" sz="18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Shivneet Chand  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[Fraud &amp; Evasion] </a:t>
            </a:r>
          </a:p>
          <a:p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- 2025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1AF7FF2-E37C-9048-1B63-E86ADC7FECD0}"/>
              </a:ext>
            </a:extLst>
          </p:cNvPr>
          <p:cNvSpPr txBox="1">
            <a:spLocks/>
          </p:cNvSpPr>
          <p:nvPr/>
        </p:nvSpPr>
        <p:spPr>
          <a:xfrm>
            <a:off x="2294254" y="2628866"/>
            <a:ext cx="6099158" cy="1127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Misuse of Technology in Financial Crimes</a:t>
            </a: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74AD38-9DD9-4425-0EE0-64468107893D}"/>
              </a:ext>
            </a:extLst>
          </p:cNvPr>
          <p:cNvSpPr txBox="1">
            <a:spLocks/>
          </p:cNvSpPr>
          <p:nvPr/>
        </p:nvSpPr>
        <p:spPr>
          <a:xfrm>
            <a:off x="2143434" y="2773293"/>
            <a:ext cx="6400798" cy="10495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Aller" panose="02000503030000020004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TOPIC: VAT FRAUD IN FIJI</a:t>
            </a:r>
          </a:p>
        </p:txBody>
      </p:sp>
    </p:spTree>
    <p:extLst>
      <p:ext uri="{BB962C8B-B14F-4D97-AF65-F5344CB8AC3E}">
        <p14:creationId xmlns:p14="http://schemas.microsoft.com/office/powerpoint/2010/main" val="292271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F071-3461-5635-6476-AE6ABC48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FJ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DCE40-3DE7-5817-D662-0F2D6BA4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798"/>
            <a:ext cx="10515600" cy="465806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accountant has been referred to Fiji Independent Commission Against Corruption (FICAC)</a:t>
            </a:r>
          </a:p>
          <a:p>
            <a:pPr>
              <a:lnSpc>
                <a:spcPct val="107000"/>
              </a:lnSpc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case, and similar instances of technology misuse, emphasize the evolving nature of financial crime.</a:t>
            </a:r>
          </a:p>
        </p:txBody>
      </p:sp>
    </p:spTree>
    <p:extLst>
      <p:ext uri="{BB962C8B-B14F-4D97-AF65-F5344CB8AC3E}">
        <p14:creationId xmlns:p14="http://schemas.microsoft.com/office/powerpoint/2010/main" val="2565286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9716" y="3169073"/>
            <a:ext cx="10154994" cy="21600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</a:p>
          <a:p>
            <a:pPr algn="ctr"/>
            <a:endParaRPr lang="en-US" sz="3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4">
            <a:extLst>
              <a:ext uri="{FF2B5EF4-FFF2-40B4-BE49-F238E27FC236}">
                <a16:creationId xmlns:a16="http://schemas.microsoft.com/office/drawing/2014/main" id="{BE323DE6-EBB4-5EA8-35FF-F5284BD17B0A}"/>
              </a:ext>
            </a:extLst>
          </p:cNvPr>
          <p:cNvSpPr txBox="1">
            <a:spLocks/>
          </p:cNvSpPr>
          <p:nvPr/>
        </p:nvSpPr>
        <p:spPr>
          <a:xfrm>
            <a:off x="827640" y="2657796"/>
            <a:ext cx="6629400" cy="86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ller" panose="02000503030000020004" pitchFamily="2" charset="0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875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EEE90-E364-F780-BCF4-62F89594A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Fiji's Digital Transformation &amp; Tax System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37A2-188A-892E-5B0D-FC114391B7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7586"/>
            <a:ext cx="10515600" cy="44909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Fiji introduced an online tax system, where taxpayers could use the online platform for wide range of tax services such as: </a:t>
            </a:r>
          </a:p>
          <a:p>
            <a:r>
              <a:rPr lang="en-US" dirty="0"/>
              <a:t>Registration for tax services; </a:t>
            </a:r>
          </a:p>
          <a:p>
            <a:r>
              <a:rPr lang="en-US" dirty="0"/>
              <a:t>Access to tax statements;</a:t>
            </a:r>
          </a:p>
          <a:p>
            <a:r>
              <a:rPr lang="en-US" dirty="0"/>
              <a:t>Filing of tax returns and tax payments;</a:t>
            </a:r>
          </a:p>
          <a:p>
            <a:r>
              <a:rPr lang="en-US" dirty="0"/>
              <a:t>Tax returns are self assessed.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the online platforms it was expected to provide: </a:t>
            </a:r>
          </a:p>
          <a:p>
            <a:r>
              <a:rPr lang="en-US" dirty="0"/>
              <a:t>Streamline processes;</a:t>
            </a:r>
          </a:p>
          <a:p>
            <a:r>
              <a:rPr lang="en-US" dirty="0"/>
              <a:t>Reduce traditional fraud.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91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524023-AE07-7280-B5C9-C1EB24966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3453"/>
            <a:ext cx="10515600" cy="1216406"/>
          </a:xfrm>
        </p:spPr>
        <p:txBody>
          <a:bodyPr>
            <a:normAutofit/>
          </a:bodyPr>
          <a:lstStyle/>
          <a:p>
            <a:r>
              <a:rPr lang="en-US" dirty="0"/>
              <a:t>Misuse of Tax Online System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E5644-9F69-4870-EA91-A31C258E4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39521"/>
            <a:ext cx="10672483" cy="5191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accountant misused online tax system for VAT evasion schemes.</a:t>
            </a:r>
          </a:p>
          <a:p>
            <a:r>
              <a:rPr lang="en-US" dirty="0"/>
              <a:t>The accountant obtained login credentials of his clients and accessed taxpayer's online portal to lodge tax returns.</a:t>
            </a:r>
          </a:p>
          <a:p>
            <a:r>
              <a:rPr lang="en-US" dirty="0"/>
              <a:t>The accountant manipulated VAT inputs with significantly inflated refund claims were submitted.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A19DDC-E321-C3E4-2D6D-9938E391E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259" y="3429000"/>
            <a:ext cx="3505504" cy="294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5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97C68-7D3E-6A95-A8CD-46776A848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7752"/>
            <a:ext cx="10515600" cy="680278"/>
          </a:xfrm>
        </p:spPr>
        <p:txBody>
          <a:bodyPr/>
          <a:lstStyle/>
          <a:p>
            <a:r>
              <a:rPr lang="en-US" dirty="0"/>
              <a:t>Investigation Process</a:t>
            </a:r>
            <a:endParaRPr lang="en-FJ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6E80F2-EBE5-DE49-34C0-6C2F2B8E6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7788"/>
            <a:ext cx="10515599" cy="4440723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FJ" dirty="0"/>
              <a:t>Initial investigation revealed the creation of fake invoices</a:t>
            </a:r>
            <a:r>
              <a:rPr lang="en-US" dirty="0"/>
              <a:t> by the accountant</a:t>
            </a:r>
            <a:r>
              <a:rPr lang="en-FJ" dirty="0"/>
              <a:t> to support the bogus VAT refund claims.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FJ" dirty="0"/>
              <a:t>A key finding was the accountant's unauthorized access to taxpayer accounts</a:t>
            </a:r>
            <a:r>
              <a:rPr lang="en-US" dirty="0"/>
              <a:t>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Taxpayers</a:t>
            </a:r>
            <a:r>
              <a:rPr lang="en-FJ" dirty="0"/>
              <a:t> </a:t>
            </a:r>
            <a:r>
              <a:rPr lang="en-US" dirty="0"/>
              <a:t>may </a:t>
            </a:r>
            <a:r>
              <a:rPr lang="en-FJ" dirty="0"/>
              <a:t>had provided their login details</a:t>
            </a:r>
            <a:r>
              <a:rPr lang="en-US" dirty="0"/>
              <a:t>; 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Knowingly to collude and obtain financial advantage.</a:t>
            </a:r>
          </a:p>
          <a:p>
            <a:pPr marL="800089" lvl="1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/>
              <a:t>Unknowingly by placing faith in the accountant. </a:t>
            </a:r>
          </a:p>
          <a:p>
            <a:pPr marL="355600" lvl="1" indent="-342900">
              <a:lnSpc>
                <a:spcPct val="107000"/>
              </a:lnSpc>
              <a:spcAft>
                <a:spcPts val="800"/>
              </a:spcAft>
              <a:buSzPts val="1000"/>
              <a:tabLst>
                <a:tab pos="355600" algn="l"/>
                <a:tab pos="457200" algn="l"/>
              </a:tabLst>
            </a:pPr>
            <a:r>
              <a:rPr lang="en-US" sz="2400" dirty="0"/>
              <a:t>The accountant exploited the taxpayers' limited understanding of accounting principles and tax obligations.</a:t>
            </a:r>
            <a:endParaRPr lang="en-FJ" sz="2400" dirty="0"/>
          </a:p>
          <a:p>
            <a:pPr marL="457189" lvl="1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endParaRPr lang="en-FJ" dirty="0"/>
          </a:p>
          <a:p>
            <a:pPr marL="457189" lvl="1" indent="0">
              <a:buNone/>
            </a:pPr>
            <a:endParaRPr lang="en-US" dirty="0"/>
          </a:p>
          <a:p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268261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k Chart - Alleged Tax Fraud">
            <a:extLst>
              <a:ext uri="{FF2B5EF4-FFF2-40B4-BE49-F238E27FC236}">
                <a16:creationId xmlns:a16="http://schemas.microsoft.com/office/drawing/2014/main" id="{0B7E6C13-DF50-FE52-A9AE-70FFD2798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754" y="68263"/>
            <a:ext cx="9052491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330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7F0B5-213A-4DA5-1DFF-584EA833F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FJ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FE54B4-0781-8BC3-4A92-80B787A87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82600"/>
            <a:ext cx="5505450" cy="5575299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6DA927B-3C21-4A57-45CD-46D802F2F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82599"/>
            <a:ext cx="5116830" cy="5575299"/>
          </a:xfrm>
        </p:spPr>
      </p:pic>
    </p:spTree>
    <p:extLst>
      <p:ext uri="{BB962C8B-B14F-4D97-AF65-F5344CB8AC3E}">
        <p14:creationId xmlns:p14="http://schemas.microsoft.com/office/powerpoint/2010/main" val="367210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6E008-1EA2-92BC-633F-FA35194651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825" b="3417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66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1061D-754B-2F1E-68B8-6C24C69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957"/>
            <a:ext cx="10515600" cy="917972"/>
          </a:xfrm>
        </p:spPr>
        <p:txBody>
          <a:bodyPr/>
          <a:lstStyle/>
          <a:p>
            <a:r>
              <a:rPr lang="en-US" dirty="0"/>
              <a:t>Individual Audits Expose the Scale of the Crime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097F9-410C-09B6-739D-348AF6588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1864659"/>
            <a:ext cx="11359258" cy="403918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FJ" sz="2800" dirty="0"/>
              <a:t>The individual audits of the accountant's clients clearly confirmed the fraudulent VAT refund scheme.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FJ" sz="2800" dirty="0"/>
              <a:t>The audits detailed the specific manipulations of financial figures within each affected account.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FJ" sz="2800" dirty="0"/>
              <a:t>The accountant's consistent pattern of generating inflated refund claims was established.</a:t>
            </a:r>
          </a:p>
        </p:txBody>
      </p:sp>
    </p:spTree>
    <p:extLst>
      <p:ext uri="{BB962C8B-B14F-4D97-AF65-F5344CB8AC3E}">
        <p14:creationId xmlns:p14="http://schemas.microsoft.com/office/powerpoint/2010/main" val="182598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7FEDA-FD6B-CF18-D82B-77E882A95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AC1CC-4EB9-CA30-DCE9-18B29647F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2600"/>
            <a:ext cx="10515600" cy="1130300"/>
          </a:xfrm>
        </p:spPr>
        <p:txBody>
          <a:bodyPr anchor="ctr">
            <a:normAutofit/>
          </a:bodyPr>
          <a:lstStyle/>
          <a:p>
            <a:r>
              <a:rPr lang="en-US" dirty="0"/>
              <a:t>Outcome: Consequences and Lessons Learned</a:t>
            </a:r>
            <a:endParaRPr lang="en-FJ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3F06A-995D-47B4-A381-37918EFF8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040"/>
            <a:ext cx="10934700" cy="4166795"/>
          </a:xfrm>
        </p:spPr>
        <p:txBody>
          <a:bodyPr>
            <a:normAutofit/>
          </a:bodyPr>
          <a:lstStyle/>
          <a:p>
            <a:r>
              <a:rPr lang="en-US" sz="3200" dirty="0"/>
              <a:t>The taxpayers faced penalties for their involvement due to the irregularities in their tax filings.</a:t>
            </a:r>
          </a:p>
          <a:p>
            <a:r>
              <a:rPr lang="en-US" sz="3200" dirty="0"/>
              <a:t>They were advised to engage registered tax agents to ensure compliance in the future.</a:t>
            </a:r>
          </a:p>
          <a:p>
            <a:r>
              <a:rPr lang="en-US" sz="3200" dirty="0"/>
              <a:t>The case highlighted the critical need for taxpayer education regarding their tax obligations and the importance of secure online practices.</a:t>
            </a:r>
          </a:p>
          <a:p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154453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7347</TotalTime>
  <Words>404</Words>
  <Application>Microsoft Office PowerPoint</Application>
  <PresentationFormat>Widescreen</PresentationFormat>
  <Paragraphs>51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Aller</vt:lpstr>
      <vt:lpstr>Aptos</vt:lpstr>
      <vt:lpstr>Arial</vt:lpstr>
      <vt:lpstr>Calibri</vt:lpstr>
      <vt:lpstr>Calibri Light</vt:lpstr>
      <vt:lpstr>Symbol</vt:lpstr>
      <vt:lpstr>Office Theme</vt:lpstr>
      <vt:lpstr>Compliance Division  </vt:lpstr>
      <vt:lpstr>Fiji's Digital Transformation &amp; Tax System</vt:lpstr>
      <vt:lpstr>Misuse of Tax Online System</vt:lpstr>
      <vt:lpstr>Investigation Process</vt:lpstr>
      <vt:lpstr>PowerPoint Presentation</vt:lpstr>
      <vt:lpstr>PowerPoint Presentation</vt:lpstr>
      <vt:lpstr>PowerPoint Presentation</vt:lpstr>
      <vt:lpstr>Individual Audits Expose the Scale of the Crime</vt:lpstr>
      <vt:lpstr>Outcome: Consequences and Lessons Learned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Mow</dc:creator>
  <cp:lastModifiedBy>Shivneet S. Chand</cp:lastModifiedBy>
  <cp:revision>481</cp:revision>
  <cp:lastPrinted>2023-02-14T19:51:03Z</cp:lastPrinted>
  <dcterms:created xsi:type="dcterms:W3CDTF">2019-09-05T18:53:21Z</dcterms:created>
  <dcterms:modified xsi:type="dcterms:W3CDTF">2025-05-27T05:39:57Z</dcterms:modified>
</cp:coreProperties>
</file>