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6" r:id="rId2"/>
    <p:sldId id="259" r:id="rId3"/>
    <p:sldId id="263" r:id="rId4"/>
    <p:sldId id="276" r:id="rId5"/>
    <p:sldId id="388" r:id="rId6"/>
    <p:sldId id="265" r:id="rId7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HK Modular" pitchFamily="2" charset="77"/>
      <p:regular r:id="rId15"/>
      <p:bold r:id="rId16"/>
    </p:embeddedFont>
    <p:embeddedFont>
      <p:font typeface="Poppins Bold" pitchFamily="2" charset="77"/>
      <p:regular r:id="rId17"/>
      <p:bold r:id="rId18"/>
    </p:embeddedFont>
    <p:embeddedFont>
      <p:font typeface="Poppins Light" panose="020B0604020202020204" pitchFamily="34" charset="0"/>
      <p:regular r:id="rId19"/>
      <p: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7" autoAdjust="0"/>
    <p:restoredTop sz="90000" autoAdjust="0"/>
  </p:normalViewPr>
  <p:slideViewPr>
    <p:cSldViewPr>
      <p:cViewPr>
        <p:scale>
          <a:sx n="100" d="100"/>
          <a:sy n="100" d="100"/>
        </p:scale>
        <p:origin x="-648" y="-9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r>
              <a:rPr lang="en-GB" sz="2000" dirty="0"/>
              <a:t>Comparison of cheating</a:t>
            </a:r>
            <a:r>
              <a:rPr lang="en-GB" sz="2000" baseline="0" dirty="0"/>
              <a:t> cases (</a:t>
            </a:r>
            <a:r>
              <a:rPr lang="en-GB" sz="2000" dirty="0"/>
              <a:t>2022, 2023, and 2024)</a:t>
            </a:r>
          </a:p>
        </c:rich>
      </c:tx>
      <c:layout>
        <c:manualLayout>
          <c:xMode val="edge"/>
          <c:yMode val="edge"/>
          <c:x val="0.21690886689518948"/>
          <c:y val="2.65854047282471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bg1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en-BN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367684595834728E-2"/>
          <c:y val="9.195453840404981E-2"/>
          <c:w val="0.91463231540416523"/>
          <c:h val="0.7761803234767403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Cheating (Non Cyber Enabled)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83</c:v>
                </c:pt>
                <c:pt idx="1">
                  <c:v>289</c:v>
                </c:pt>
                <c:pt idx="2">
                  <c:v>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4A-3D4D-A036-D52F83F6F23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Online Scam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748</c:v>
                </c:pt>
                <c:pt idx="1">
                  <c:v>848</c:v>
                </c:pt>
                <c:pt idx="2">
                  <c:v>861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4A-3D4D-A036-D52F83F6F2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76428000"/>
        <c:axId val="380394320"/>
        <c:axId val="0"/>
      </c:bar3DChart>
      <c:catAx>
        <c:axId val="1376428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endParaRPr lang="en-BN"/>
          </a:p>
        </c:txPr>
        <c:crossAx val="380394320"/>
        <c:crosses val="autoZero"/>
        <c:auto val="1"/>
        <c:lblAlgn val="ctr"/>
        <c:lblOffset val="100"/>
        <c:noMultiLvlLbl val="0"/>
      </c:catAx>
      <c:valAx>
        <c:axId val="38039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endParaRPr lang="en-BN"/>
          </a:p>
        </c:txPr>
        <c:crossAx val="1376428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847936358832237"/>
          <c:y val="0.92714727696040833"/>
          <c:w val="0.70509394566566563"/>
          <c:h val="5.51800141113545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en-B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0" i="0">
          <a:solidFill>
            <a:schemeClr val="bg1"/>
          </a:solidFill>
          <a:latin typeface="Calibri Light" panose="020F0302020204030204" pitchFamily="34" charset="0"/>
          <a:cs typeface="Calibri Light" panose="020F0302020204030204" pitchFamily="34" charset="0"/>
        </a:defRPr>
      </a:pPr>
      <a:endParaRPr lang="en-B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r>
              <a:rPr lang="en-US" sz="1800" dirty="0"/>
              <a:t>Total</a:t>
            </a:r>
            <a:r>
              <a:rPr lang="en-US" sz="1800" baseline="0" dirty="0"/>
              <a:t> Losses Online Scams</a:t>
            </a:r>
            <a:r>
              <a:rPr lang="en-US" sz="1800" dirty="0"/>
              <a:t> (2022, 2023 &amp; 2424)</a:t>
            </a:r>
          </a:p>
        </c:rich>
      </c:tx>
      <c:layout>
        <c:manualLayout>
          <c:xMode val="edge"/>
          <c:yMode val="edge"/>
          <c:x val="0.22346491178933103"/>
          <c:y val="5.17327971143993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bg1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en-BN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Losses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5000000</c:v>
                </c:pt>
                <c:pt idx="1">
                  <c:v>2419969.35</c:v>
                </c:pt>
                <c:pt idx="2">
                  <c:v>4800000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67-8742-872C-70F25385A8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axId val="1351143392"/>
        <c:axId val="1351145392"/>
      </c:barChart>
      <c:catAx>
        <c:axId val="13511433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endParaRPr lang="en-BN"/>
          </a:p>
        </c:txPr>
        <c:crossAx val="1351145392"/>
        <c:crosses val="autoZero"/>
        <c:auto val="1"/>
        <c:lblAlgn val="ctr"/>
        <c:lblOffset val="100"/>
        <c:noMultiLvlLbl val="0"/>
      </c:catAx>
      <c:valAx>
        <c:axId val="1351145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511433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0" i="0">
          <a:solidFill>
            <a:schemeClr val="bg1"/>
          </a:solidFill>
          <a:latin typeface="Calibri Light" panose="020F0302020204030204" pitchFamily="34" charset="0"/>
          <a:cs typeface="Calibri Light" panose="020F0302020204030204" pitchFamily="34" charset="0"/>
        </a:defRPr>
      </a:pPr>
      <a:endParaRPr lang="en-B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041435432587314E-2"/>
          <c:y val="0.1376273089248628"/>
          <c:w val="0.96208320003620884"/>
          <c:h val="0.694490171166462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Jumlah 5 M) Teratas Jenis Penipuan Dalam Online 2023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1.5886581317780808E-3"/>
                  <c:y val="7.08193502688872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0F5-0649-AD4F-9DC5B9E8C814}"/>
                </c:ext>
              </c:extLst>
            </c:dLbl>
            <c:dLbl>
              <c:idx val="1"/>
              <c:layout>
                <c:manualLayout>
                  <c:x val="4.7659743953341405E-3"/>
                  <c:y val="4.52329211767780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425214981721676E-2"/>
                      <c:h val="6.14770586050861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0F5-0649-AD4F-9DC5B9E8C814}"/>
                </c:ext>
              </c:extLst>
            </c:dLbl>
            <c:dLbl>
              <c:idx val="2"/>
              <c:layout>
                <c:manualLayout>
                  <c:x val="0"/>
                  <c:y val="9.98184493927682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F5-0649-AD4F-9DC5B9E8C814}"/>
                </c:ext>
              </c:extLst>
            </c:dLbl>
            <c:dLbl>
              <c:idx val="3"/>
              <c:layout>
                <c:manualLayout>
                  <c:x val="8.4686736631003998E-4"/>
                  <c:y val="1.80137615704126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36404053329822"/>
                      <c:h val="7.577624550245845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0F5-0649-AD4F-9DC5B9E8C814}"/>
                </c:ext>
              </c:extLst>
            </c:dLbl>
            <c:dLbl>
              <c:idx val="4"/>
              <c:layout>
                <c:manualLayout>
                  <c:x val="-1.5886581317780663E-3"/>
                  <c:y val="1.00441669990510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0F5-0649-AD4F-9DC5B9E8C8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B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E-Commerce Scam</c:v>
                </c:pt>
                <c:pt idx="1">
                  <c:v>Investment Scam</c:v>
                </c:pt>
                <c:pt idx="2">
                  <c:v>Social Media Impersonation</c:v>
                </c:pt>
                <c:pt idx="3">
                  <c:v>Loan / Money Lending Scam</c:v>
                </c:pt>
                <c:pt idx="4">
                  <c:v>Prize / Parcel / Advance Fee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339</c:v>
                </c:pt>
                <c:pt idx="1">
                  <c:v>178</c:v>
                </c:pt>
                <c:pt idx="2">
                  <c:v>72</c:v>
                </c:pt>
                <c:pt idx="3">
                  <c:v>51</c:v>
                </c:pt>
                <c:pt idx="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0F5-0649-AD4F-9DC5B9E8C81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4"/>
        <c:overlap val="-25"/>
        <c:axId val="488279456"/>
        <c:axId val="488281184"/>
      </c:barChart>
      <c:catAx>
        <c:axId val="488279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N"/>
          </a:p>
        </c:txPr>
        <c:crossAx val="488281184"/>
        <c:crosses val="autoZero"/>
        <c:auto val="1"/>
        <c:lblAlgn val="ctr"/>
        <c:lblOffset val="100"/>
        <c:noMultiLvlLbl val="0"/>
      </c:catAx>
      <c:valAx>
        <c:axId val="4882811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88279456"/>
        <c:crosses val="autoZero"/>
        <c:crossBetween val="between"/>
      </c:valAx>
      <c:spPr>
        <a:solidFill>
          <a:schemeClr val="bg2"/>
        </a:solidFill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B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227BF-38AC-A247-92DB-67A019B1DEAA}" type="datetimeFigureOut">
              <a:rPr lang="en-BN" smtClean="0"/>
              <a:t>24/5/25</a:t>
            </a:fld>
            <a:endParaRPr lang="en-B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CB840-E043-B14A-A1AF-E32984F62E36}" type="slidenum">
              <a:rPr lang="en-BN" smtClean="0"/>
              <a:t>‹#›</a:t>
            </a:fld>
            <a:endParaRPr lang="en-BN"/>
          </a:p>
        </p:txBody>
      </p:sp>
    </p:spTree>
    <p:extLst>
      <p:ext uri="{BB962C8B-B14F-4D97-AF65-F5344CB8AC3E}">
        <p14:creationId xmlns:p14="http://schemas.microsoft.com/office/powerpoint/2010/main" val="1868815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CB840-E043-B14A-A1AF-E32984F62E36}" type="slidenum">
              <a:rPr lang="en-BN" smtClean="0"/>
              <a:t>1</a:t>
            </a:fld>
            <a:endParaRPr lang="en-BN"/>
          </a:p>
        </p:txBody>
      </p:sp>
    </p:spTree>
    <p:extLst>
      <p:ext uri="{BB962C8B-B14F-4D97-AF65-F5344CB8AC3E}">
        <p14:creationId xmlns:p14="http://schemas.microsoft.com/office/powerpoint/2010/main" val="165210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N" dirty="0"/>
              <a:t>TREN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CB840-E043-B14A-A1AF-E32984F62E36}" type="slidenum">
              <a:rPr lang="en-BN" smtClean="0"/>
              <a:t>2</a:t>
            </a:fld>
            <a:endParaRPr lang="en-BN"/>
          </a:p>
        </p:txBody>
      </p:sp>
    </p:spTree>
    <p:extLst>
      <p:ext uri="{BB962C8B-B14F-4D97-AF65-F5344CB8AC3E}">
        <p14:creationId xmlns:p14="http://schemas.microsoft.com/office/powerpoint/2010/main" val="1284180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CB840-E043-B14A-A1AF-E32984F62E36}" type="slidenum">
              <a:rPr lang="en-BN" smtClean="0"/>
              <a:t>3</a:t>
            </a:fld>
            <a:endParaRPr lang="en-BN"/>
          </a:p>
        </p:txBody>
      </p:sp>
    </p:spTree>
    <p:extLst>
      <p:ext uri="{BB962C8B-B14F-4D97-AF65-F5344CB8AC3E}">
        <p14:creationId xmlns:p14="http://schemas.microsoft.com/office/powerpoint/2010/main" val="1009783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CB840-E043-B14A-A1AF-E32984F62E36}" type="slidenum">
              <a:rPr lang="en-BN" smtClean="0"/>
              <a:t>4</a:t>
            </a:fld>
            <a:endParaRPr lang="en-BN"/>
          </a:p>
        </p:txBody>
      </p:sp>
    </p:spTree>
    <p:extLst>
      <p:ext uri="{BB962C8B-B14F-4D97-AF65-F5344CB8AC3E}">
        <p14:creationId xmlns:p14="http://schemas.microsoft.com/office/powerpoint/2010/main" val="95488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BBDDB-EB89-B24C-89FD-2B43102AA153}" type="slidenum">
              <a:rPr lang="en-BN" smtClean="0"/>
              <a:t>5</a:t>
            </a:fld>
            <a:endParaRPr lang="en-BN"/>
          </a:p>
        </p:txBody>
      </p:sp>
    </p:spTree>
    <p:extLst>
      <p:ext uri="{BB962C8B-B14F-4D97-AF65-F5344CB8AC3E}">
        <p14:creationId xmlns:p14="http://schemas.microsoft.com/office/powerpoint/2010/main" val="874545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6.jpe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microsoft.com/office/2007/relationships/hdphoto" Target="../media/hdphoto7.wdp"/><Relationship Id="rId18" Type="http://schemas.openxmlformats.org/officeDocument/2006/relationships/image" Target="../media/image16.png"/><Relationship Id="rId26" Type="http://schemas.openxmlformats.org/officeDocument/2006/relationships/image" Target="../media/image21.jpeg"/><Relationship Id="rId3" Type="http://schemas.openxmlformats.org/officeDocument/2006/relationships/image" Target="../media/image6.jpeg"/><Relationship Id="rId21" Type="http://schemas.microsoft.com/office/2007/relationships/hdphoto" Target="../media/hdphoto14.wdp"/><Relationship Id="rId7" Type="http://schemas.microsoft.com/office/2007/relationships/hdphoto" Target="../media/hdphoto2.wdp"/><Relationship Id="rId12" Type="http://schemas.microsoft.com/office/2007/relationships/hdphoto" Target="../media/hdphoto6.wdp"/><Relationship Id="rId17" Type="http://schemas.microsoft.com/office/2007/relationships/hdphoto" Target="../media/hdphoto11.wdp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microsoft.com/office/2007/relationships/hdphoto" Target="../media/hdphoto10.wdp"/><Relationship Id="rId20" Type="http://schemas.microsoft.com/office/2007/relationships/hdphoto" Target="../media/hdphoto13.wdp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24" Type="http://schemas.openxmlformats.org/officeDocument/2006/relationships/image" Target="../media/image19.jpeg"/><Relationship Id="rId5" Type="http://schemas.microsoft.com/office/2007/relationships/hdphoto" Target="../media/hdphoto1.wdp"/><Relationship Id="rId15" Type="http://schemas.microsoft.com/office/2007/relationships/hdphoto" Target="../media/hdphoto9.wdp"/><Relationship Id="rId23" Type="http://schemas.openxmlformats.org/officeDocument/2006/relationships/image" Target="../media/image18.png"/><Relationship Id="rId28" Type="http://schemas.openxmlformats.org/officeDocument/2006/relationships/image" Target="../media/image23.jpeg"/><Relationship Id="rId10" Type="http://schemas.microsoft.com/office/2007/relationships/hdphoto" Target="../media/hdphoto4.wdp"/><Relationship Id="rId19" Type="http://schemas.microsoft.com/office/2007/relationships/hdphoto" Target="../media/hdphoto12.wdp"/><Relationship Id="rId4" Type="http://schemas.openxmlformats.org/officeDocument/2006/relationships/image" Target="../media/image13.png"/><Relationship Id="rId9" Type="http://schemas.microsoft.com/office/2007/relationships/hdphoto" Target="../media/hdphoto3.wdp"/><Relationship Id="rId14" Type="http://schemas.microsoft.com/office/2007/relationships/hdphoto" Target="../media/hdphoto8.wdp"/><Relationship Id="rId22" Type="http://schemas.openxmlformats.org/officeDocument/2006/relationships/image" Target="../media/image17.png"/><Relationship Id="rId27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  <p:txBody>
          <a:bodyPr/>
          <a:lstStyle/>
          <a:p>
            <a:endParaRPr lang="en-BN" dirty="0"/>
          </a:p>
        </p:txBody>
      </p:sp>
      <p:grpSp>
        <p:nvGrpSpPr>
          <p:cNvPr id="3" name="Group 3"/>
          <p:cNvGrpSpPr/>
          <p:nvPr/>
        </p:nvGrpSpPr>
        <p:grpSpPr>
          <a:xfrm>
            <a:off x="-136089" y="-387141"/>
            <a:ext cx="9030960" cy="11146926"/>
            <a:chOff x="0" y="0"/>
            <a:chExt cx="2378524" cy="29358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78524" cy="2935816"/>
            </a:xfrm>
            <a:custGeom>
              <a:avLst/>
              <a:gdLst/>
              <a:ahLst/>
              <a:cxnLst/>
              <a:rect l="l" t="t" r="r" b="b"/>
              <a:pathLst>
                <a:path w="2378524" h="2935816">
                  <a:moveTo>
                    <a:pt x="0" y="0"/>
                  </a:moveTo>
                  <a:lnTo>
                    <a:pt x="2378524" y="0"/>
                  </a:lnTo>
                  <a:lnTo>
                    <a:pt x="2378524" y="2935816"/>
                  </a:lnTo>
                  <a:lnTo>
                    <a:pt x="0" y="2935816"/>
                  </a:lnTo>
                  <a:close/>
                </a:path>
              </a:pathLst>
            </a:custGeom>
            <a:gradFill rotWithShape="1">
              <a:gsLst>
                <a:gs pos="0">
                  <a:srgbClr val="071121">
                    <a:alpha val="100000"/>
                  </a:srgbClr>
                </a:gs>
                <a:gs pos="50000">
                  <a:srgbClr val="060F1F">
                    <a:alpha val="78500"/>
                  </a:srgbClr>
                </a:gs>
                <a:gs pos="100000">
                  <a:srgbClr val="060F1F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2378524" cy="2935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1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369161" y="8872582"/>
            <a:ext cx="5549677" cy="506253"/>
          </a:xfrm>
          <a:custGeom>
            <a:avLst/>
            <a:gdLst/>
            <a:ahLst/>
            <a:cxnLst/>
            <a:rect l="l" t="t" r="r" b="b"/>
            <a:pathLst>
              <a:path w="5549677" h="506253">
                <a:moveTo>
                  <a:pt x="0" y="0"/>
                </a:moveTo>
                <a:lnTo>
                  <a:pt x="5549676" y="0"/>
                </a:lnTo>
                <a:lnTo>
                  <a:pt x="5549676" y="506253"/>
                </a:lnTo>
                <a:lnTo>
                  <a:pt x="0" y="5062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092719" y="4154002"/>
            <a:ext cx="14371257" cy="2284898"/>
            <a:chOff x="0" y="-58784"/>
            <a:chExt cx="3785022" cy="601784"/>
          </a:xfrm>
        </p:grpSpPr>
        <p:sp>
          <p:nvSpPr>
            <p:cNvPr id="8" name="Freeform 8"/>
            <p:cNvSpPr/>
            <p:nvPr/>
          </p:nvSpPr>
          <p:spPr>
            <a:xfrm>
              <a:off x="0" y="-58784"/>
              <a:ext cx="3785022" cy="543000"/>
            </a:xfrm>
            <a:custGeom>
              <a:avLst/>
              <a:gdLst/>
              <a:ahLst/>
              <a:cxnLst/>
              <a:rect l="l" t="t" r="r" b="b"/>
              <a:pathLst>
                <a:path w="3785022" h="543000">
                  <a:moveTo>
                    <a:pt x="0" y="0"/>
                  </a:moveTo>
                  <a:lnTo>
                    <a:pt x="3785022" y="0"/>
                  </a:lnTo>
                  <a:lnTo>
                    <a:pt x="3785022" y="543000"/>
                  </a:lnTo>
                  <a:lnTo>
                    <a:pt x="0" y="543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C1C1">
                      <a:alpha val="25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3785022" cy="543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17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7315200" y="9007269"/>
            <a:ext cx="3789829" cy="251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17"/>
              </a:lnSpc>
              <a:spcBef>
                <a:spcPct val="0"/>
              </a:spcBef>
            </a:pPr>
            <a:r>
              <a:rPr lang="en-US" sz="1775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ROYAL BRUNEI POLICE FORCE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092720" y="4645094"/>
            <a:ext cx="14102562" cy="11233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400" spc="949" dirty="0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OVERVIEW ONLINE SCAMS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400" spc="949" dirty="0" err="1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brunei</a:t>
            </a:r>
            <a:r>
              <a:rPr lang="en-US" sz="3400" spc="949" dirty="0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 </a:t>
            </a:r>
            <a:r>
              <a:rPr lang="en-US" sz="3400" spc="949" dirty="0" err="1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darussalam</a:t>
            </a:r>
            <a:endParaRPr lang="en-US" sz="3400" spc="949" dirty="0">
              <a:solidFill>
                <a:srgbClr val="FFFFFF"/>
              </a:solidFill>
              <a:latin typeface="HK Modular"/>
              <a:ea typeface="HK Modular"/>
              <a:cs typeface="HK Modular"/>
              <a:sym typeface="HK Modular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E897610-05D0-DA31-4089-FB53ED24BC2D}"/>
              </a:ext>
            </a:extLst>
          </p:cNvPr>
          <p:cNvGrpSpPr/>
          <p:nvPr/>
        </p:nvGrpSpPr>
        <p:grpSpPr>
          <a:xfrm>
            <a:off x="7757939" y="723900"/>
            <a:ext cx="2273864" cy="2527181"/>
            <a:chOff x="2904067" y="1397501"/>
            <a:chExt cx="4097866" cy="486781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1051CA6-6093-A024-03A4-9056C31E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4067" y="1397501"/>
              <a:ext cx="4097866" cy="486781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7F49B1-D0FE-7AE0-80F2-1E9A42B83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8776" y="1910827"/>
              <a:ext cx="2585037" cy="2498522"/>
            </a:xfrm>
            <a:prstGeom prst="rect">
              <a:avLst/>
            </a:prstGeom>
          </p:spPr>
        </p:pic>
      </p:grpSp>
      <p:sp>
        <p:nvSpPr>
          <p:cNvPr id="10" name="TextBox 22">
            <a:extLst>
              <a:ext uri="{FF2B5EF4-FFF2-40B4-BE49-F238E27FC236}">
                <a16:creationId xmlns:a16="http://schemas.microsoft.com/office/drawing/2014/main" id="{B8DB649A-8A80-64BF-4A4F-7A4DFFED1C79}"/>
              </a:ext>
            </a:extLst>
          </p:cNvPr>
          <p:cNvSpPr txBox="1"/>
          <p:nvPr/>
        </p:nvSpPr>
        <p:spPr>
          <a:xfrm>
            <a:off x="14249400" y="9944100"/>
            <a:ext cx="3789829" cy="228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917"/>
              </a:lnSpc>
              <a:spcBef>
                <a:spcPct val="0"/>
              </a:spcBef>
            </a:pPr>
            <a:r>
              <a:rPr lang="en-US" sz="1200" dirty="0">
                <a:solidFill>
                  <a:schemeClr val="tx2">
                    <a:lumMod val="40000"/>
                    <a:lumOff val="60000"/>
                  </a:schemeClr>
                </a:solidFill>
                <a:latin typeface="Poppins Light"/>
                <a:ea typeface="Poppins Light"/>
                <a:cs typeface="Poppins Light"/>
                <a:sym typeface="Poppins Light"/>
              </a:rPr>
              <a:t>CCD/CID/RBPF – MAY 2025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93AB4A-B1AF-DF77-FBF8-A42B152FDB99}"/>
              </a:ext>
            </a:extLst>
          </p:cNvPr>
          <p:cNvSpPr txBox="1"/>
          <p:nvPr/>
        </p:nvSpPr>
        <p:spPr>
          <a:xfrm>
            <a:off x="4287137" y="6483602"/>
            <a:ext cx="92135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2743200" algn="ctr"/>
                <a:tab pos="5486400" algn="r"/>
              </a:tabLst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OECD ASIA-PACIFIC ACADEMY FOR TAX AND FINANCIAL CRIME INVESTIGATION</a:t>
            </a:r>
            <a:endParaRPr lang="en-BN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tabLst>
                <a:tab pos="2743200" algn="ctr"/>
                <a:tab pos="5486400" algn="r"/>
              </a:tabLst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MISUSE OF TECHNOLOGY IN FINANCIAL CRIMES (SPECIALTY) PILOT PROGRAMME</a:t>
            </a:r>
            <a:endParaRPr lang="en-BN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369161" y="8871130"/>
            <a:ext cx="5549677" cy="506253"/>
          </a:xfrm>
          <a:custGeom>
            <a:avLst/>
            <a:gdLst/>
            <a:ahLst/>
            <a:cxnLst/>
            <a:rect l="l" t="t" r="r" b="b"/>
            <a:pathLst>
              <a:path w="5549677" h="506253">
                <a:moveTo>
                  <a:pt x="0" y="0"/>
                </a:moveTo>
                <a:lnTo>
                  <a:pt x="5549676" y="0"/>
                </a:lnTo>
                <a:lnTo>
                  <a:pt x="5549676" y="506253"/>
                </a:lnTo>
                <a:lnTo>
                  <a:pt x="0" y="5062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7336538" y="9005816"/>
            <a:ext cx="3658768" cy="251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17"/>
              </a:lnSpc>
              <a:spcBef>
                <a:spcPct val="0"/>
              </a:spcBef>
            </a:pPr>
            <a:r>
              <a:rPr lang="en-US" sz="1775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ROYAL BRUNEI POLICE FORCE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506439" y="1795835"/>
            <a:ext cx="11275121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3"/>
              </a:lnSpc>
              <a:spcBef>
                <a:spcPct val="0"/>
              </a:spcBef>
            </a:pPr>
            <a:r>
              <a:rPr lang="en-US" sz="4000" spc="787" dirty="0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SCOPE OF PRESENTATION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641FD6-5628-EE1C-4E6A-BD94B1BC83DA}"/>
              </a:ext>
            </a:extLst>
          </p:cNvPr>
          <p:cNvGrpSpPr/>
          <p:nvPr/>
        </p:nvGrpSpPr>
        <p:grpSpPr>
          <a:xfrm>
            <a:off x="3738416" y="3056103"/>
            <a:ext cx="4150712" cy="4995195"/>
            <a:chOff x="259854" y="3072112"/>
            <a:chExt cx="4150712" cy="4995195"/>
          </a:xfrm>
        </p:grpSpPr>
        <p:grpSp>
          <p:nvGrpSpPr>
            <p:cNvPr id="15" name="Group 15"/>
            <p:cNvGrpSpPr/>
            <p:nvPr/>
          </p:nvGrpSpPr>
          <p:grpSpPr>
            <a:xfrm>
              <a:off x="781745" y="3072112"/>
              <a:ext cx="3273072" cy="3808666"/>
              <a:chOff x="0" y="0"/>
              <a:chExt cx="6985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b="-28745"/>
                </a:stretch>
              </a:blipFill>
              <a:ln w="66675" cap="sq">
                <a:gradFill>
                  <a:gsLst>
                    <a:gs pos="0">
                      <a:srgbClr val="4274C3">
                        <a:alpha val="100000"/>
                      </a:srgbClr>
                    </a:gs>
                    <a:gs pos="50000">
                      <a:srgbClr val="FFFFFF">
                        <a:alpha val="78500"/>
                      </a:srgbClr>
                    </a:gs>
                    <a:gs pos="100000">
                      <a:srgbClr val="060F1F">
                        <a:alpha val="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  <p:txBody>
              <a:bodyPr/>
              <a:lstStyle/>
              <a:p>
                <a:endParaRPr lang="en-BN" dirty="0"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83298" y="6963899"/>
              <a:ext cx="3927268" cy="1103408"/>
              <a:chOff x="0" y="0"/>
              <a:chExt cx="1034342" cy="290609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034342" cy="290609"/>
              </a:xfrm>
              <a:custGeom>
                <a:avLst/>
                <a:gdLst/>
                <a:ahLst/>
                <a:cxnLst/>
                <a:rect l="l" t="t" r="r" b="b"/>
                <a:pathLst>
                  <a:path w="1034342" h="290609">
                    <a:moveTo>
                      <a:pt x="145305" y="0"/>
                    </a:moveTo>
                    <a:lnTo>
                      <a:pt x="889037" y="0"/>
                    </a:lnTo>
                    <a:cubicBezTo>
                      <a:pt x="969287" y="0"/>
                      <a:pt x="1034342" y="65055"/>
                      <a:pt x="1034342" y="145305"/>
                    </a:cubicBezTo>
                    <a:lnTo>
                      <a:pt x="1034342" y="145305"/>
                    </a:lnTo>
                    <a:cubicBezTo>
                      <a:pt x="1034342" y="183842"/>
                      <a:pt x="1019033" y="220801"/>
                      <a:pt x="991783" y="248051"/>
                    </a:cubicBezTo>
                    <a:cubicBezTo>
                      <a:pt x="964533" y="275301"/>
                      <a:pt x="927575" y="290609"/>
                      <a:pt x="889037" y="290609"/>
                    </a:cubicBezTo>
                    <a:lnTo>
                      <a:pt x="145305" y="290609"/>
                    </a:lnTo>
                    <a:cubicBezTo>
                      <a:pt x="106768" y="290609"/>
                      <a:pt x="69809" y="275301"/>
                      <a:pt x="42559" y="248051"/>
                    </a:cubicBezTo>
                    <a:cubicBezTo>
                      <a:pt x="15309" y="220801"/>
                      <a:pt x="0" y="183842"/>
                      <a:pt x="0" y="145305"/>
                    </a:cubicBezTo>
                    <a:lnTo>
                      <a:pt x="0" y="145305"/>
                    </a:lnTo>
                    <a:cubicBezTo>
                      <a:pt x="0" y="106768"/>
                      <a:pt x="15309" y="69809"/>
                      <a:pt x="42559" y="42559"/>
                    </a:cubicBezTo>
                    <a:cubicBezTo>
                      <a:pt x="69809" y="15309"/>
                      <a:pt x="106768" y="0"/>
                      <a:pt x="14530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71121">
                      <a:alpha val="100000"/>
                    </a:srgbClr>
                  </a:gs>
                  <a:gs pos="50000">
                    <a:srgbClr val="4F5661">
                      <a:alpha val="78500"/>
                    </a:srgbClr>
                  </a:gs>
                  <a:gs pos="100000">
                    <a:srgbClr val="060F1F">
                      <a:alpha val="0"/>
                    </a:srgbClr>
                  </a:gs>
                </a:gsLst>
                <a:lin ang="0"/>
              </a:gra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0"/>
                <a:ext cx="1034342" cy="290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17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259854" y="3486150"/>
              <a:ext cx="1118380" cy="1301387"/>
              <a:chOff x="0" y="0"/>
              <a:chExt cx="6985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71121">
                      <a:alpha val="100000"/>
                    </a:srgbClr>
                  </a:gs>
                  <a:gs pos="50000">
                    <a:srgbClr val="4F5661">
                      <a:alpha val="78500"/>
                    </a:srgbClr>
                  </a:gs>
                  <a:gs pos="100000">
                    <a:srgbClr val="060F1F">
                      <a:alpha val="0"/>
                    </a:srgbClr>
                  </a:gs>
                </a:gsLst>
                <a:lin ang="5400000"/>
              </a:gra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139700"/>
                <a:ext cx="698500" cy="533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17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782017" y="7345460"/>
              <a:ext cx="3272800" cy="3018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64"/>
                </a:lnSpc>
                <a:spcBef>
                  <a:spcPct val="0"/>
                </a:spcBef>
              </a:pPr>
              <a:r>
                <a:rPr lang="en-US" sz="2096" b="1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Overview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39443D4-2318-045A-0EEB-ACCAACEF5CF8}"/>
              </a:ext>
            </a:extLst>
          </p:cNvPr>
          <p:cNvGrpSpPr/>
          <p:nvPr/>
        </p:nvGrpSpPr>
        <p:grpSpPr>
          <a:xfrm>
            <a:off x="10180714" y="3076243"/>
            <a:ext cx="4018531" cy="4995195"/>
            <a:chOff x="8643923" y="3072112"/>
            <a:chExt cx="4018531" cy="4995195"/>
          </a:xfrm>
        </p:grpSpPr>
        <p:grpSp>
          <p:nvGrpSpPr>
            <p:cNvPr id="17" name="Group 17"/>
            <p:cNvGrpSpPr/>
            <p:nvPr/>
          </p:nvGrpSpPr>
          <p:grpSpPr>
            <a:xfrm>
              <a:off x="9203113" y="3072112"/>
              <a:ext cx="3273072" cy="3808666"/>
              <a:chOff x="0" y="0"/>
              <a:chExt cx="6985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t="-14493" b="-14493"/>
                </a:stretch>
              </a:blipFill>
              <a:ln w="66675" cap="sq">
                <a:gradFill>
                  <a:gsLst>
                    <a:gs pos="0">
                      <a:srgbClr val="4274C3">
                        <a:alpha val="100000"/>
                      </a:srgbClr>
                    </a:gs>
                    <a:gs pos="50000">
                      <a:srgbClr val="FFFFFF">
                        <a:alpha val="78500"/>
                      </a:srgbClr>
                    </a:gs>
                    <a:gs pos="100000">
                      <a:srgbClr val="060F1F">
                        <a:alpha val="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  <p:txBody>
              <a:bodyPr/>
              <a:lstStyle/>
              <a:p>
                <a:endParaRPr lang="en-BN" dirty="0"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8643923" y="3486150"/>
              <a:ext cx="1118380" cy="1301387"/>
              <a:chOff x="0" y="0"/>
              <a:chExt cx="6985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71121">
                      <a:alpha val="100000"/>
                    </a:srgbClr>
                  </a:gs>
                  <a:gs pos="50000">
                    <a:srgbClr val="4F5661">
                      <a:alpha val="78500"/>
                    </a:srgbClr>
                  </a:gs>
                  <a:gs pos="100000">
                    <a:srgbClr val="060F1F">
                      <a:alpha val="0"/>
                    </a:srgbClr>
                  </a:gs>
                </a:gsLst>
                <a:lin ang="5400000"/>
              </a:gra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139700"/>
                <a:ext cx="698500" cy="533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17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735186" y="6963899"/>
              <a:ext cx="3927268" cy="1103408"/>
              <a:chOff x="0" y="0"/>
              <a:chExt cx="1034342" cy="290609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1034342" cy="290609"/>
              </a:xfrm>
              <a:custGeom>
                <a:avLst/>
                <a:gdLst/>
                <a:ahLst/>
                <a:cxnLst/>
                <a:rect l="l" t="t" r="r" b="b"/>
                <a:pathLst>
                  <a:path w="1034342" h="290609">
                    <a:moveTo>
                      <a:pt x="145305" y="0"/>
                    </a:moveTo>
                    <a:lnTo>
                      <a:pt x="889037" y="0"/>
                    </a:lnTo>
                    <a:cubicBezTo>
                      <a:pt x="969287" y="0"/>
                      <a:pt x="1034342" y="65055"/>
                      <a:pt x="1034342" y="145305"/>
                    </a:cubicBezTo>
                    <a:lnTo>
                      <a:pt x="1034342" y="145305"/>
                    </a:lnTo>
                    <a:cubicBezTo>
                      <a:pt x="1034342" y="183842"/>
                      <a:pt x="1019033" y="220801"/>
                      <a:pt x="991783" y="248051"/>
                    </a:cubicBezTo>
                    <a:cubicBezTo>
                      <a:pt x="964533" y="275301"/>
                      <a:pt x="927575" y="290609"/>
                      <a:pt x="889037" y="290609"/>
                    </a:cubicBezTo>
                    <a:lnTo>
                      <a:pt x="145305" y="290609"/>
                    </a:lnTo>
                    <a:cubicBezTo>
                      <a:pt x="106768" y="290609"/>
                      <a:pt x="69809" y="275301"/>
                      <a:pt x="42559" y="248051"/>
                    </a:cubicBezTo>
                    <a:cubicBezTo>
                      <a:pt x="15309" y="220801"/>
                      <a:pt x="0" y="183842"/>
                      <a:pt x="0" y="145305"/>
                    </a:cubicBezTo>
                    <a:lnTo>
                      <a:pt x="0" y="145305"/>
                    </a:lnTo>
                    <a:cubicBezTo>
                      <a:pt x="0" y="106768"/>
                      <a:pt x="15309" y="69809"/>
                      <a:pt x="42559" y="42559"/>
                    </a:cubicBezTo>
                    <a:cubicBezTo>
                      <a:pt x="69809" y="15309"/>
                      <a:pt x="106768" y="0"/>
                      <a:pt x="14530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71121">
                      <a:alpha val="100000"/>
                    </a:srgbClr>
                  </a:gs>
                  <a:gs pos="50000">
                    <a:srgbClr val="4F5661">
                      <a:alpha val="78500"/>
                    </a:srgbClr>
                  </a:gs>
                  <a:gs pos="100000">
                    <a:srgbClr val="060F1F">
                      <a:alpha val="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BN" dirty="0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0"/>
                <a:ext cx="1034342" cy="290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17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9167646" y="7344105"/>
              <a:ext cx="3465085" cy="3018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64"/>
                </a:lnSpc>
                <a:spcBef>
                  <a:spcPct val="0"/>
                </a:spcBef>
              </a:pPr>
              <a:r>
                <a:rPr lang="en-US" sz="2096" b="1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Case Example</a:t>
              </a:r>
            </a:p>
          </p:txBody>
        </p:sp>
      </p:grpSp>
      <p:sp>
        <p:nvSpPr>
          <p:cNvPr id="6" name="TextBox 22">
            <a:extLst>
              <a:ext uri="{FF2B5EF4-FFF2-40B4-BE49-F238E27FC236}">
                <a16:creationId xmlns:a16="http://schemas.microsoft.com/office/drawing/2014/main" id="{AB956946-2DE4-84C1-CE71-303C63C13DEE}"/>
              </a:ext>
            </a:extLst>
          </p:cNvPr>
          <p:cNvSpPr txBox="1"/>
          <p:nvPr/>
        </p:nvSpPr>
        <p:spPr>
          <a:xfrm>
            <a:off x="14249400" y="9944100"/>
            <a:ext cx="3789829" cy="228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917"/>
              </a:lnSpc>
              <a:spcBef>
                <a:spcPct val="0"/>
              </a:spcBef>
            </a:pPr>
            <a:r>
              <a:rPr lang="en-US" sz="1200" dirty="0">
                <a:solidFill>
                  <a:schemeClr val="tx2">
                    <a:lumMod val="40000"/>
                    <a:lumOff val="60000"/>
                  </a:schemeClr>
                </a:solidFill>
                <a:latin typeface="Poppins Light"/>
                <a:ea typeface="Poppins Light"/>
                <a:cs typeface="Poppins Light"/>
                <a:sym typeface="Poppins Light"/>
              </a:rPr>
              <a:t>CCD/CID/RBPF – MAY 2025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62708" y="-2606899"/>
            <a:ext cx="331984" cy="202810"/>
            <a:chOff x="0" y="0"/>
            <a:chExt cx="442646" cy="27041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42646" cy="63500"/>
              <a:chOff x="0" y="0"/>
              <a:chExt cx="87436" cy="1254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7436" cy="12543"/>
              </a:xfrm>
              <a:custGeom>
                <a:avLst/>
                <a:gdLst/>
                <a:ahLst/>
                <a:cxnLst/>
                <a:rect l="l" t="t" r="r" b="b"/>
                <a:pathLst>
                  <a:path w="87436" h="12543">
                    <a:moveTo>
                      <a:pt x="0" y="0"/>
                    </a:moveTo>
                    <a:lnTo>
                      <a:pt x="87436" y="0"/>
                    </a:lnTo>
                    <a:lnTo>
                      <a:pt x="8743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0"/>
                <a:ext cx="87436" cy="125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17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105314"/>
              <a:ext cx="442646" cy="63500"/>
              <a:chOff x="0" y="0"/>
              <a:chExt cx="87436" cy="1254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7436" cy="12543"/>
              </a:xfrm>
              <a:custGeom>
                <a:avLst/>
                <a:gdLst/>
                <a:ahLst/>
                <a:cxnLst/>
                <a:rect l="l" t="t" r="r" b="b"/>
                <a:pathLst>
                  <a:path w="87436" h="12543">
                    <a:moveTo>
                      <a:pt x="0" y="0"/>
                    </a:moveTo>
                    <a:lnTo>
                      <a:pt x="87436" y="0"/>
                    </a:lnTo>
                    <a:lnTo>
                      <a:pt x="8743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0"/>
                <a:ext cx="87436" cy="125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17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206914"/>
              <a:ext cx="442646" cy="63500"/>
              <a:chOff x="0" y="0"/>
              <a:chExt cx="87436" cy="1254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7436" cy="12543"/>
              </a:xfrm>
              <a:custGeom>
                <a:avLst/>
                <a:gdLst/>
                <a:ahLst/>
                <a:cxnLst/>
                <a:rect l="l" t="t" r="r" b="b"/>
                <a:pathLst>
                  <a:path w="87436" h="12543">
                    <a:moveTo>
                      <a:pt x="0" y="0"/>
                    </a:moveTo>
                    <a:lnTo>
                      <a:pt x="87436" y="0"/>
                    </a:lnTo>
                    <a:lnTo>
                      <a:pt x="87436" y="12543"/>
                    </a:lnTo>
                    <a:lnTo>
                      <a:pt x="0" y="1254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0"/>
                <a:ext cx="87436" cy="125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17"/>
                  </a:lnSpc>
                </a:pPr>
                <a:endParaRPr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1391939" y="-2543121"/>
            <a:ext cx="528063" cy="139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7"/>
              </a:lnSpc>
              <a:spcBef>
                <a:spcPct val="0"/>
              </a:spcBef>
            </a:pPr>
            <a:r>
              <a:rPr lang="en-US" sz="997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PAGE 8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-3505200" y="22206"/>
            <a:ext cx="28296158" cy="5170340"/>
            <a:chOff x="0" y="0"/>
            <a:chExt cx="7452486" cy="808825"/>
          </a:xfrm>
        </p:grpSpPr>
        <p:sp>
          <p:nvSpPr>
            <p:cNvPr id="19" name="Freeform 19"/>
            <p:cNvSpPr/>
            <p:nvPr/>
          </p:nvSpPr>
          <p:spPr>
            <a:xfrm>
              <a:off x="2062417" y="312326"/>
              <a:ext cx="5390069" cy="496499"/>
            </a:xfrm>
            <a:custGeom>
              <a:avLst/>
              <a:gdLst/>
              <a:ahLst/>
              <a:cxnLst/>
              <a:rect l="l" t="t" r="r" b="b"/>
              <a:pathLst>
                <a:path w="5390069" h="723963">
                  <a:moveTo>
                    <a:pt x="0" y="0"/>
                  </a:moveTo>
                  <a:lnTo>
                    <a:pt x="5390069" y="0"/>
                  </a:lnTo>
                  <a:lnTo>
                    <a:pt x="5390069" y="723963"/>
                  </a:lnTo>
                  <a:lnTo>
                    <a:pt x="0" y="723963"/>
                  </a:lnTo>
                  <a:close/>
                </a:path>
              </a:pathLst>
            </a:custGeom>
            <a:gradFill rotWithShape="1">
              <a:gsLst>
                <a:gs pos="0">
                  <a:srgbClr val="060F1F">
                    <a:alpha val="0"/>
                  </a:srgbClr>
                </a:gs>
                <a:gs pos="33333">
                  <a:srgbClr val="071121">
                    <a:alpha val="100000"/>
                  </a:srgbClr>
                </a:gs>
                <a:gs pos="66667">
                  <a:srgbClr val="4F5661">
                    <a:alpha val="78500"/>
                  </a:srgbClr>
                </a:gs>
                <a:gs pos="100000">
                  <a:srgbClr val="060F1F">
                    <a:alpha val="0"/>
                  </a:srgbClr>
                </a:gs>
              </a:gsLst>
              <a:lin ang="0"/>
            </a:gradFill>
          </p:spPr>
        </p:sp>
        <p:sp>
          <p:nvSpPr>
            <p:cNvPr id="20" name="TextBox 20"/>
            <p:cNvSpPr txBox="1"/>
            <p:nvPr/>
          </p:nvSpPr>
          <p:spPr>
            <a:xfrm>
              <a:off x="0" y="0"/>
              <a:ext cx="5390069" cy="723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17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14761695" y="294585"/>
            <a:ext cx="30906009" cy="1472017"/>
            <a:chOff x="0" y="0"/>
            <a:chExt cx="8139857" cy="566828"/>
          </a:xfrm>
        </p:grpSpPr>
        <p:sp>
          <p:nvSpPr>
            <p:cNvPr id="22" name="Freeform 22"/>
            <p:cNvSpPr/>
            <p:nvPr/>
          </p:nvSpPr>
          <p:spPr>
            <a:xfrm>
              <a:off x="2749788" y="106905"/>
              <a:ext cx="5390069" cy="421255"/>
            </a:xfrm>
            <a:custGeom>
              <a:avLst/>
              <a:gdLst/>
              <a:ahLst/>
              <a:cxnLst/>
              <a:rect l="l" t="t" r="r" b="b"/>
              <a:pathLst>
                <a:path w="5390069" h="566828">
                  <a:moveTo>
                    <a:pt x="0" y="0"/>
                  </a:moveTo>
                  <a:lnTo>
                    <a:pt x="5390069" y="0"/>
                  </a:lnTo>
                  <a:lnTo>
                    <a:pt x="5390069" y="566828"/>
                  </a:lnTo>
                  <a:lnTo>
                    <a:pt x="0" y="566828"/>
                  </a:lnTo>
                  <a:close/>
                </a:path>
              </a:pathLst>
            </a:custGeom>
            <a:gradFill rotWithShape="1">
              <a:gsLst>
                <a:gs pos="0">
                  <a:srgbClr val="060F1F">
                    <a:alpha val="0"/>
                  </a:srgbClr>
                </a:gs>
                <a:gs pos="33333">
                  <a:srgbClr val="071121">
                    <a:alpha val="100000"/>
                  </a:srgbClr>
                </a:gs>
                <a:gs pos="66667">
                  <a:srgbClr val="4F5661">
                    <a:alpha val="78500"/>
                  </a:srgbClr>
                </a:gs>
                <a:gs pos="100000">
                  <a:srgbClr val="060F1F">
                    <a:alpha val="0"/>
                  </a:srgbClr>
                </a:gs>
              </a:gsLst>
              <a:lin ang="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0" y="0"/>
              <a:ext cx="5390069" cy="5668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17"/>
                </a:lnSpc>
              </a:pPr>
              <a:endParaRPr sz="1600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391938" y="769575"/>
            <a:ext cx="16362662" cy="792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53"/>
              </a:lnSpc>
              <a:spcBef>
                <a:spcPct val="0"/>
              </a:spcBef>
            </a:pPr>
            <a:r>
              <a:rPr lang="en-US" sz="5400" spc="787" dirty="0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OVERVIEW ONLINE SCAM</a:t>
            </a:r>
          </a:p>
        </p:txBody>
      </p:sp>
      <p:sp>
        <p:nvSpPr>
          <p:cNvPr id="25" name="Freeform 25"/>
          <p:cNvSpPr/>
          <p:nvPr/>
        </p:nvSpPr>
        <p:spPr>
          <a:xfrm>
            <a:off x="-4419600" y="572211"/>
            <a:ext cx="5747382" cy="1066088"/>
          </a:xfrm>
          <a:custGeom>
            <a:avLst/>
            <a:gdLst/>
            <a:ahLst/>
            <a:cxnLst/>
            <a:rect l="l" t="t" r="r" b="b"/>
            <a:pathLst>
              <a:path w="5798308" h="2033701">
                <a:moveTo>
                  <a:pt x="0" y="0"/>
                </a:moveTo>
                <a:lnTo>
                  <a:pt x="5798308" y="0"/>
                </a:lnTo>
                <a:lnTo>
                  <a:pt x="5798308" y="2033702"/>
                </a:lnTo>
                <a:lnTo>
                  <a:pt x="0" y="20337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1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6FD734C-4E92-1425-1104-C7DC399BC4E8}"/>
              </a:ext>
            </a:extLst>
          </p:cNvPr>
          <p:cNvGrpSpPr/>
          <p:nvPr/>
        </p:nvGrpSpPr>
        <p:grpSpPr>
          <a:xfrm>
            <a:off x="266701" y="2019300"/>
            <a:ext cx="9493729" cy="8055924"/>
            <a:chOff x="266701" y="2484140"/>
            <a:chExt cx="9944099" cy="8055924"/>
          </a:xfrm>
        </p:grpSpPr>
        <p:graphicFrame>
          <p:nvGraphicFramePr>
            <p:cNvPr id="31" name="Chart 30">
              <a:extLst>
                <a:ext uri="{FF2B5EF4-FFF2-40B4-BE49-F238E27FC236}">
                  <a16:creationId xmlns:a16="http://schemas.microsoft.com/office/drawing/2014/main" id="{1989FEDA-0F0D-E470-0E38-7EAE0C64393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85255140"/>
                </p:ext>
              </p:extLst>
            </p:nvPr>
          </p:nvGraphicFramePr>
          <p:xfrm>
            <a:off x="266701" y="2484140"/>
            <a:ext cx="9944099" cy="805592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13541CE-8CAD-163B-3B58-E940BF183270}"/>
                </a:ext>
              </a:extLst>
            </p:cNvPr>
            <p:cNvSpPr txBox="1"/>
            <p:nvPr/>
          </p:nvSpPr>
          <p:spPr>
            <a:xfrm>
              <a:off x="7623979" y="4160540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N" sz="2400" dirty="0"/>
                <a:t>861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879B4D1-FD69-41A3-F980-C0F657229343}"/>
                </a:ext>
              </a:extLst>
            </p:cNvPr>
            <p:cNvSpPr txBox="1"/>
            <p:nvPr/>
          </p:nvSpPr>
          <p:spPr>
            <a:xfrm>
              <a:off x="4953000" y="4765675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N" sz="2400" dirty="0"/>
                <a:t>848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80F026A-0E17-5110-C17A-B81E136F99F7}"/>
                </a:ext>
              </a:extLst>
            </p:cNvPr>
            <p:cNvSpPr txBox="1"/>
            <p:nvPr/>
          </p:nvSpPr>
          <p:spPr>
            <a:xfrm>
              <a:off x="2286000" y="5984875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N" sz="2400" dirty="0"/>
                <a:t>748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05FE0D1-0034-7490-92C5-F97E8E67CC02}"/>
                </a:ext>
              </a:extLst>
            </p:cNvPr>
            <p:cNvSpPr txBox="1"/>
            <p:nvPr/>
          </p:nvSpPr>
          <p:spPr>
            <a:xfrm>
              <a:off x="2286000" y="8872835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N" sz="2400" dirty="0"/>
                <a:t>83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2F69F36-8A1D-C58C-D9D5-E151F02E3577}"/>
                </a:ext>
              </a:extLst>
            </p:cNvPr>
            <p:cNvSpPr txBox="1"/>
            <p:nvPr/>
          </p:nvSpPr>
          <p:spPr>
            <a:xfrm>
              <a:off x="4953000" y="8042275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N" sz="2400" dirty="0"/>
                <a:t>289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2B7AC63-A1A2-FB5F-1E45-304932ABC880}"/>
                </a:ext>
              </a:extLst>
            </p:cNvPr>
            <p:cNvSpPr txBox="1"/>
            <p:nvPr/>
          </p:nvSpPr>
          <p:spPr>
            <a:xfrm>
              <a:off x="7620000" y="7513340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N" sz="2400" dirty="0"/>
                <a:t>426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035F6FE-9A5F-0122-7DD1-0C13D863A02C}"/>
                </a:ext>
              </a:extLst>
            </p:cNvPr>
            <p:cNvSpPr txBox="1"/>
            <p:nvPr/>
          </p:nvSpPr>
          <p:spPr>
            <a:xfrm>
              <a:off x="2286000" y="9253835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N" sz="2400" dirty="0">
                  <a:solidFill>
                    <a:schemeClr val="bg1"/>
                  </a:solidFill>
                </a:rPr>
                <a:t>2022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01CA6F0-CB49-7EDB-CEF0-E17831B9E698}"/>
                </a:ext>
              </a:extLst>
            </p:cNvPr>
            <p:cNvSpPr txBox="1"/>
            <p:nvPr/>
          </p:nvSpPr>
          <p:spPr>
            <a:xfrm>
              <a:off x="4953000" y="9253835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N" sz="2400" dirty="0">
                  <a:solidFill>
                    <a:schemeClr val="bg1"/>
                  </a:solidFill>
                </a:rPr>
                <a:t>2023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F7361B7-0E71-EA78-E01D-FDE13C6C5BA3}"/>
                </a:ext>
              </a:extLst>
            </p:cNvPr>
            <p:cNvSpPr txBox="1"/>
            <p:nvPr/>
          </p:nvSpPr>
          <p:spPr>
            <a:xfrm>
              <a:off x="7391400" y="9253835"/>
              <a:ext cx="1562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N" sz="2400" dirty="0">
                  <a:solidFill>
                    <a:schemeClr val="bg1"/>
                  </a:solidFill>
                </a:rPr>
                <a:t>2024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B9323BE-5E6B-F90E-E069-766B679A71B3}"/>
              </a:ext>
            </a:extLst>
          </p:cNvPr>
          <p:cNvGrpSpPr/>
          <p:nvPr/>
        </p:nvGrpSpPr>
        <p:grpSpPr>
          <a:xfrm>
            <a:off x="10744200" y="2122072"/>
            <a:ext cx="8033382" cy="3173828"/>
            <a:chOff x="10972800" y="2890650"/>
            <a:chExt cx="8077200" cy="6679899"/>
          </a:xfrm>
        </p:grpSpPr>
        <p:graphicFrame>
          <p:nvGraphicFramePr>
            <p:cNvPr id="41" name="Chart 40">
              <a:extLst>
                <a:ext uri="{FF2B5EF4-FFF2-40B4-BE49-F238E27FC236}">
                  <a16:creationId xmlns:a16="http://schemas.microsoft.com/office/drawing/2014/main" id="{EE698A3C-A460-EF0C-0673-6E86BB640D9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06106663"/>
                </p:ext>
              </p:extLst>
            </p:nvPr>
          </p:nvGraphicFramePr>
          <p:xfrm>
            <a:off x="10972800" y="2890650"/>
            <a:ext cx="8077200" cy="66798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52BE6-725E-7435-CF78-0E1677E64139}"/>
                </a:ext>
              </a:extLst>
            </p:cNvPr>
            <p:cNvSpPr txBox="1"/>
            <p:nvPr/>
          </p:nvSpPr>
          <p:spPr>
            <a:xfrm>
              <a:off x="12001362" y="6230143"/>
              <a:ext cx="2495757" cy="842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N" sz="2000" dirty="0"/>
                <a:t>~USD$1.9 million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26FA300-71A9-1AA2-F8C3-016B9CBE31D5}"/>
                </a:ext>
              </a:extLst>
            </p:cNvPr>
            <p:cNvSpPr txBox="1"/>
            <p:nvPr/>
          </p:nvSpPr>
          <p:spPr>
            <a:xfrm>
              <a:off x="12122034" y="4465998"/>
              <a:ext cx="2313909" cy="842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N" sz="2000" dirty="0"/>
                <a:t>~USD$3.7 million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8AE9409-4311-1351-21E1-5B85ECAB467B}"/>
                </a:ext>
              </a:extLst>
            </p:cNvPr>
            <p:cNvSpPr txBox="1"/>
            <p:nvPr/>
          </p:nvSpPr>
          <p:spPr>
            <a:xfrm>
              <a:off x="11968803" y="7999391"/>
              <a:ext cx="2613660" cy="842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N" sz="2000" dirty="0"/>
                <a:t>~USD$3.9  million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941E58-027F-A604-1819-14EDE3C99A44}"/>
              </a:ext>
            </a:extLst>
          </p:cNvPr>
          <p:cNvGrpSpPr/>
          <p:nvPr/>
        </p:nvGrpSpPr>
        <p:grpSpPr>
          <a:xfrm>
            <a:off x="10027131" y="5398570"/>
            <a:ext cx="7994168" cy="4653248"/>
            <a:chOff x="7156800" y="888196"/>
            <a:chExt cx="4854575" cy="346516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B864979-5AF5-9C07-DE89-BB6DD82027D8}"/>
                </a:ext>
              </a:extLst>
            </p:cNvPr>
            <p:cNvGrpSpPr/>
            <p:nvPr/>
          </p:nvGrpSpPr>
          <p:grpSpPr>
            <a:xfrm>
              <a:off x="7156800" y="888196"/>
              <a:ext cx="4854575" cy="3465163"/>
              <a:chOff x="1240057" y="1249266"/>
              <a:chExt cx="4716234" cy="5452400"/>
            </a:xfrm>
          </p:grpSpPr>
          <p:graphicFrame>
            <p:nvGraphicFramePr>
              <p:cNvPr id="26" name="Chart 25">
                <a:extLst>
                  <a:ext uri="{FF2B5EF4-FFF2-40B4-BE49-F238E27FC236}">
                    <a16:creationId xmlns:a16="http://schemas.microsoft.com/office/drawing/2014/main" id="{B13077AB-339D-D082-0A3C-49842C5C49D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005326203"/>
                  </p:ext>
                </p:extLst>
              </p:nvPr>
            </p:nvGraphicFramePr>
            <p:xfrm>
              <a:off x="1240057" y="1249266"/>
              <a:ext cx="4716234" cy="54524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0A8F5E7-65DA-7CF5-5BD0-0698B628ECF9}"/>
                  </a:ext>
                </a:extLst>
              </p:cNvPr>
              <p:cNvSpPr txBox="1"/>
              <p:nvPr/>
            </p:nvSpPr>
            <p:spPr>
              <a:xfrm>
                <a:off x="1329324" y="1388490"/>
                <a:ext cx="4537700" cy="507104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BN" b="1" dirty="0"/>
                  <a:t>5 TOP ONLINE SCAM (2024)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AFD9661-F2B1-A692-D58F-F5581C46DDF0}"/>
                  </a:ext>
                </a:extLst>
              </p:cNvPr>
              <p:cNvSpPr txBox="1"/>
              <p:nvPr/>
            </p:nvSpPr>
            <p:spPr>
              <a:xfrm>
                <a:off x="2188683" y="2334369"/>
                <a:ext cx="675861" cy="435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BN" sz="1200" b="1" dirty="0">
                    <a:solidFill>
                      <a:schemeClr val="bg2"/>
                    </a:solidFill>
                  </a:rPr>
                  <a:t>198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9E8C27E-3391-4AD4-3CE4-192061F39C89}"/>
                  </a:ext>
                </a:extLst>
              </p:cNvPr>
              <p:cNvSpPr txBox="1"/>
              <p:nvPr/>
            </p:nvSpPr>
            <p:spPr>
              <a:xfrm>
                <a:off x="2994478" y="3515855"/>
                <a:ext cx="521250" cy="435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BN" sz="1200" b="1" dirty="0">
                    <a:solidFill>
                      <a:schemeClr val="bg2"/>
                    </a:solidFill>
                  </a:rPr>
                  <a:t>76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2823F4-03B8-B942-C1D7-462A308778AC}"/>
                  </a:ext>
                </a:extLst>
              </p:cNvPr>
              <p:cNvSpPr txBox="1"/>
              <p:nvPr/>
            </p:nvSpPr>
            <p:spPr>
              <a:xfrm>
                <a:off x="3634101" y="3711629"/>
                <a:ext cx="672248" cy="435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BN" sz="1200" b="1" dirty="0">
                    <a:solidFill>
                      <a:schemeClr val="bg2"/>
                    </a:solidFill>
                  </a:rPr>
                  <a:t>70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74A4B38-0671-10E8-4B8C-EC03E8FC95E4}"/>
                  </a:ext>
                </a:extLst>
              </p:cNvPr>
              <p:cNvSpPr txBox="1"/>
              <p:nvPr/>
            </p:nvSpPr>
            <p:spPr>
              <a:xfrm>
                <a:off x="4397520" y="3920777"/>
                <a:ext cx="675861" cy="435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BN" sz="1200" b="1" dirty="0">
                    <a:solidFill>
                      <a:schemeClr val="bg2"/>
                    </a:solidFill>
                  </a:rPr>
                  <a:t>46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E5D8B4-A0AF-5E3B-9C9C-21A88D146D84}"/>
                </a:ext>
              </a:extLst>
            </p:cNvPr>
            <p:cNvSpPr txBox="1"/>
            <p:nvPr/>
          </p:nvSpPr>
          <p:spPr>
            <a:xfrm>
              <a:off x="11126848" y="2535246"/>
              <a:ext cx="6956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N" sz="1200" b="1" dirty="0">
                  <a:solidFill>
                    <a:schemeClr val="bg2"/>
                  </a:solidFill>
                </a:rPr>
                <a:t>11</a:t>
              </a:r>
            </a:p>
          </p:txBody>
        </p:sp>
      </p:grpSp>
      <p:sp>
        <p:nvSpPr>
          <p:cNvPr id="49" name="TextBox 22">
            <a:extLst>
              <a:ext uri="{FF2B5EF4-FFF2-40B4-BE49-F238E27FC236}">
                <a16:creationId xmlns:a16="http://schemas.microsoft.com/office/drawing/2014/main" id="{03D01D28-8AB7-9DE0-FC2C-253F6CDDE273}"/>
              </a:ext>
            </a:extLst>
          </p:cNvPr>
          <p:cNvSpPr txBox="1"/>
          <p:nvPr/>
        </p:nvSpPr>
        <p:spPr>
          <a:xfrm>
            <a:off x="14249400" y="9944100"/>
            <a:ext cx="3789829" cy="228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917"/>
              </a:lnSpc>
              <a:spcBef>
                <a:spcPct val="0"/>
              </a:spcBef>
            </a:pPr>
            <a:r>
              <a:rPr lang="en-US" sz="1200" dirty="0">
                <a:solidFill>
                  <a:schemeClr val="tx2">
                    <a:lumMod val="40000"/>
                    <a:lumOff val="60000"/>
                  </a:schemeClr>
                </a:solidFill>
                <a:latin typeface="Poppins Light"/>
                <a:ea typeface="Poppins Light"/>
                <a:cs typeface="Poppins Light"/>
                <a:sym typeface="Poppins Light"/>
              </a:rPr>
              <a:t>CCD/CID/RBPF – MAY 2025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685800" y="-38100"/>
            <a:ext cx="20465418" cy="1637823"/>
            <a:chOff x="0" y="0"/>
            <a:chExt cx="5390069" cy="4313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390069" cy="431361"/>
            </a:xfrm>
            <a:custGeom>
              <a:avLst/>
              <a:gdLst/>
              <a:ahLst/>
              <a:cxnLst/>
              <a:rect l="l" t="t" r="r" b="b"/>
              <a:pathLst>
                <a:path w="5390069" h="431361">
                  <a:moveTo>
                    <a:pt x="0" y="0"/>
                  </a:moveTo>
                  <a:lnTo>
                    <a:pt x="5390069" y="0"/>
                  </a:lnTo>
                  <a:lnTo>
                    <a:pt x="5390069" y="431361"/>
                  </a:lnTo>
                  <a:lnTo>
                    <a:pt x="0" y="431361"/>
                  </a:lnTo>
                  <a:close/>
                </a:path>
              </a:pathLst>
            </a:custGeom>
            <a:gradFill rotWithShape="1">
              <a:gsLst>
                <a:gs pos="0">
                  <a:srgbClr val="071121">
                    <a:alpha val="100000"/>
                  </a:srgbClr>
                </a:gs>
                <a:gs pos="50000">
                  <a:srgbClr val="4F5661">
                    <a:alpha val="78500"/>
                  </a:srgbClr>
                </a:gs>
                <a:gs pos="100000">
                  <a:srgbClr val="060F1F">
                    <a:alpha val="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5390069" cy="4313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17"/>
                </a:lnSpc>
              </a:pPr>
              <a:endParaRPr/>
            </a:p>
          </p:txBody>
        </p:sp>
      </p:grpSp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  <p:txBody>
          <a:bodyPr/>
          <a:lstStyle/>
          <a:p>
            <a:endParaRPr lang="en-B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807C72-891C-91F5-63DA-4971ACC02FAD}"/>
              </a:ext>
            </a:extLst>
          </p:cNvPr>
          <p:cNvSpPr/>
          <p:nvPr/>
        </p:nvSpPr>
        <p:spPr>
          <a:xfrm>
            <a:off x="228600" y="1257300"/>
            <a:ext cx="17754600" cy="868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459B29-36BC-C6CF-E840-4689327CA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3390900"/>
            <a:ext cx="3289300" cy="4483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507716-424D-9B8B-548E-9C456D4CC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4909" y="2895123"/>
            <a:ext cx="1168400" cy="25273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86A07E8-8691-D175-EBD4-844AF2413603}"/>
              </a:ext>
            </a:extLst>
          </p:cNvPr>
          <p:cNvGrpSpPr/>
          <p:nvPr/>
        </p:nvGrpSpPr>
        <p:grpSpPr>
          <a:xfrm>
            <a:off x="6810059" y="4158773"/>
            <a:ext cx="5473700" cy="527527"/>
            <a:chOff x="6810059" y="4158773"/>
            <a:chExt cx="5473700" cy="527527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7DFD93B-DEE2-86A0-1807-310EEFEED8EF}"/>
                </a:ext>
              </a:extLst>
            </p:cNvPr>
            <p:cNvCxnSpPr/>
            <p:nvPr/>
          </p:nvCxnSpPr>
          <p:spPr>
            <a:xfrm>
              <a:off x="6810059" y="4686300"/>
              <a:ext cx="547370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068B14-4710-F597-5383-6111F6C766C2}"/>
                </a:ext>
              </a:extLst>
            </p:cNvPr>
            <p:cNvSpPr txBox="1"/>
            <p:nvPr/>
          </p:nvSpPr>
          <p:spPr>
            <a:xfrm>
              <a:off x="9089708" y="4158773"/>
              <a:ext cx="198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N" sz="2800" dirty="0"/>
                <a:t>USD$389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7B37320-011B-88F8-DE45-226FEE3A937F}"/>
              </a:ext>
            </a:extLst>
          </p:cNvPr>
          <p:cNvGrpSpPr/>
          <p:nvPr/>
        </p:nvGrpSpPr>
        <p:grpSpPr>
          <a:xfrm>
            <a:off x="-152400" y="280890"/>
            <a:ext cx="25494618" cy="1637823"/>
            <a:chOff x="5672852" y="4141698"/>
            <a:chExt cx="20465418" cy="1637823"/>
          </a:xfrm>
        </p:grpSpPr>
        <p:grpSp>
          <p:nvGrpSpPr>
            <p:cNvPr id="12" name="Group 14">
              <a:extLst>
                <a:ext uri="{FF2B5EF4-FFF2-40B4-BE49-F238E27FC236}">
                  <a16:creationId xmlns:a16="http://schemas.microsoft.com/office/drawing/2014/main" id="{99834BB1-DA3B-961C-4298-B02A56C0E3BC}"/>
                </a:ext>
              </a:extLst>
            </p:cNvPr>
            <p:cNvGrpSpPr/>
            <p:nvPr/>
          </p:nvGrpSpPr>
          <p:grpSpPr>
            <a:xfrm>
              <a:off x="5672852" y="4141698"/>
              <a:ext cx="20465418" cy="1637823"/>
              <a:chOff x="0" y="0"/>
              <a:chExt cx="5390069" cy="431361"/>
            </a:xfrm>
          </p:grpSpPr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763839BE-3D2E-2EAC-6E12-ED0A6F40E242}"/>
                  </a:ext>
                </a:extLst>
              </p:cNvPr>
              <p:cNvSpPr/>
              <p:nvPr/>
            </p:nvSpPr>
            <p:spPr>
              <a:xfrm>
                <a:off x="1675460" y="40723"/>
                <a:ext cx="3714609" cy="198905"/>
              </a:xfrm>
              <a:custGeom>
                <a:avLst/>
                <a:gdLst/>
                <a:ahLst/>
                <a:cxnLst/>
                <a:rect l="l" t="t" r="r" b="b"/>
                <a:pathLst>
                  <a:path w="5390069" h="431361">
                    <a:moveTo>
                      <a:pt x="0" y="0"/>
                    </a:moveTo>
                    <a:lnTo>
                      <a:pt x="5390069" y="0"/>
                    </a:lnTo>
                    <a:lnTo>
                      <a:pt x="5390069" y="431361"/>
                    </a:lnTo>
                    <a:lnTo>
                      <a:pt x="0" y="43136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60F1F">
                      <a:alpha val="0"/>
                    </a:srgbClr>
                  </a:gs>
                  <a:gs pos="33333">
                    <a:srgbClr val="071121">
                      <a:alpha val="100000"/>
                    </a:srgbClr>
                  </a:gs>
                  <a:gs pos="66667">
                    <a:srgbClr val="4F5661">
                      <a:alpha val="78500"/>
                    </a:srgbClr>
                  </a:gs>
                  <a:gs pos="100000">
                    <a:srgbClr val="060F1F">
                      <a:alpha val="0"/>
                    </a:srgbClr>
                  </a:gs>
                </a:gsLst>
                <a:lin ang="0"/>
              </a:gradFill>
            </p:spPr>
          </p:sp>
          <p:sp>
            <p:nvSpPr>
              <p:cNvPr id="19" name="TextBox 16">
                <a:extLst>
                  <a:ext uri="{FF2B5EF4-FFF2-40B4-BE49-F238E27FC236}">
                    <a16:creationId xmlns:a16="http://schemas.microsoft.com/office/drawing/2014/main" id="{E53267BF-4A61-BA87-8259-A99D8B897A8A}"/>
                  </a:ext>
                </a:extLst>
              </p:cNvPr>
              <p:cNvSpPr txBox="1"/>
              <p:nvPr/>
            </p:nvSpPr>
            <p:spPr>
              <a:xfrm>
                <a:off x="0" y="0"/>
                <a:ext cx="5390069" cy="4313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17"/>
                  </a:lnSpc>
                </a:pPr>
                <a:endParaRPr/>
              </a:p>
            </p:txBody>
          </p:sp>
        </p:grpSp>
        <p:sp>
          <p:nvSpPr>
            <p:cNvPr id="13" name="TextBox 27">
              <a:extLst>
                <a:ext uri="{FF2B5EF4-FFF2-40B4-BE49-F238E27FC236}">
                  <a16:creationId xmlns:a16="http://schemas.microsoft.com/office/drawing/2014/main" id="{E33ECE57-484F-8621-A0C7-0C65184A4678}"/>
                </a:ext>
              </a:extLst>
            </p:cNvPr>
            <p:cNvSpPr txBox="1"/>
            <p:nvPr/>
          </p:nvSpPr>
          <p:spPr>
            <a:xfrm>
              <a:off x="14798285" y="4410336"/>
              <a:ext cx="6997029" cy="641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16"/>
                </a:lnSpc>
                <a:spcBef>
                  <a:spcPct val="0"/>
                </a:spcBef>
              </a:pPr>
              <a:r>
                <a:rPr lang="en-US" sz="4644" spc="585" dirty="0">
                  <a:solidFill>
                    <a:srgbClr val="FFFFFF"/>
                  </a:solidFill>
                  <a:latin typeface="HK Modular"/>
                  <a:ea typeface="HK Modular"/>
                  <a:cs typeface="HK Modular"/>
                  <a:sym typeface="HK Modular"/>
                </a:rPr>
                <a:t>Case example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1175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248A6FAB-169A-7412-69C2-3B30D39B091A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  <p:txBody>
          <a:bodyPr/>
          <a:lstStyle/>
          <a:p>
            <a:endParaRPr lang="en-B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867B27-90F9-3033-B0CA-ADA34AF38059}"/>
              </a:ext>
            </a:extLst>
          </p:cNvPr>
          <p:cNvSpPr/>
          <p:nvPr/>
        </p:nvSpPr>
        <p:spPr>
          <a:xfrm>
            <a:off x="0" y="896164"/>
            <a:ext cx="18288000" cy="9124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N" dirty="0"/>
          </a:p>
        </p:txBody>
      </p:sp>
      <p:pic>
        <p:nvPicPr>
          <p:cNvPr id="4" name="Picture 2" descr="Businesswoman avatar faceless profile Royalty Free Vector">
            <a:extLst>
              <a:ext uri="{FF2B5EF4-FFF2-40B4-BE49-F238E27FC236}">
                <a16:creationId xmlns:a16="http://schemas.microsoft.com/office/drawing/2014/main" id="{C0845819-68D5-57BF-C271-DAE695817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130" b="83426" l="19600" r="79500">
                        <a14:foregroundMark x1="47600" y1="12130" x2="47600" y2="12130"/>
                        <a14:foregroundMark x1="34300" y1="73611" x2="34300" y2="73611"/>
                        <a14:foregroundMark x1="36400" y1="77315" x2="42800" y2="80741"/>
                        <a14:foregroundMark x1="33500" y1="72593" x2="27400" y2="76944"/>
                        <a14:foregroundMark x1="27400" y1="76944" x2="33800" y2="81204"/>
                        <a14:foregroundMark x1="33800" y1="81204" x2="34800" y2="81019"/>
                        <a14:foregroundMark x1="19600" y1="83426" x2="19600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55" t="5420" r="13425" b="13664"/>
          <a:stretch/>
        </p:blipFill>
        <p:spPr bwMode="auto">
          <a:xfrm>
            <a:off x="896322" y="5145244"/>
            <a:ext cx="631191" cy="78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5" name="Picture 1464">
            <a:extLst>
              <a:ext uri="{FF2B5EF4-FFF2-40B4-BE49-F238E27FC236}">
                <a16:creationId xmlns:a16="http://schemas.microsoft.com/office/drawing/2014/main" id="{0D1B6967-A42C-BDF0-8209-C0C9F8DA49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67985" y="5302445"/>
            <a:ext cx="635252" cy="536298"/>
          </a:xfrm>
          <a:prstGeom prst="rect">
            <a:avLst/>
          </a:prstGeom>
        </p:spPr>
      </p:pic>
      <p:pic>
        <p:nvPicPr>
          <p:cNvPr id="1467" name="Picture 1466">
            <a:extLst>
              <a:ext uri="{FF2B5EF4-FFF2-40B4-BE49-F238E27FC236}">
                <a16:creationId xmlns:a16="http://schemas.microsoft.com/office/drawing/2014/main" id="{AA29B146-9B04-8E8F-D562-A521C6E4D3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1601" y="5294138"/>
            <a:ext cx="635252" cy="536300"/>
          </a:xfrm>
          <a:prstGeom prst="rect">
            <a:avLst/>
          </a:prstGeom>
        </p:spPr>
      </p:pic>
      <p:pic>
        <p:nvPicPr>
          <p:cNvPr id="1468" name="Picture 1467">
            <a:extLst>
              <a:ext uri="{FF2B5EF4-FFF2-40B4-BE49-F238E27FC236}">
                <a16:creationId xmlns:a16="http://schemas.microsoft.com/office/drawing/2014/main" id="{CF01DD07-A31A-8BD4-018D-8C32398155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22288" y="6553526"/>
            <a:ext cx="635252" cy="536300"/>
          </a:xfrm>
          <a:prstGeom prst="rect">
            <a:avLst/>
          </a:prstGeom>
        </p:spPr>
      </p:pic>
      <p:pic>
        <p:nvPicPr>
          <p:cNvPr id="1469" name="Picture 1468">
            <a:extLst>
              <a:ext uri="{FF2B5EF4-FFF2-40B4-BE49-F238E27FC236}">
                <a16:creationId xmlns:a16="http://schemas.microsoft.com/office/drawing/2014/main" id="{F055977E-8D8C-7B57-0E70-EEF4C937E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0075" y="4637165"/>
            <a:ext cx="635252" cy="536300"/>
          </a:xfrm>
          <a:prstGeom prst="rect">
            <a:avLst/>
          </a:prstGeom>
        </p:spPr>
      </p:pic>
      <p:pic>
        <p:nvPicPr>
          <p:cNvPr id="1470" name="Picture 1469">
            <a:extLst>
              <a:ext uri="{FF2B5EF4-FFF2-40B4-BE49-F238E27FC236}">
                <a16:creationId xmlns:a16="http://schemas.microsoft.com/office/drawing/2014/main" id="{982EB507-8504-8969-5447-985B5F92F1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8181" y="4630673"/>
            <a:ext cx="635252" cy="536300"/>
          </a:xfrm>
          <a:prstGeom prst="rect">
            <a:avLst/>
          </a:prstGeom>
        </p:spPr>
      </p:pic>
      <p:cxnSp>
        <p:nvCxnSpPr>
          <p:cNvPr id="1471" name="Straight Arrow Connector 1470">
            <a:extLst>
              <a:ext uri="{FF2B5EF4-FFF2-40B4-BE49-F238E27FC236}">
                <a16:creationId xmlns:a16="http://schemas.microsoft.com/office/drawing/2014/main" id="{D5BEE91F-1664-4802-BEE4-E41C6B0E34A3}"/>
              </a:ext>
            </a:extLst>
          </p:cNvPr>
          <p:cNvCxnSpPr>
            <a:cxnSpLocks/>
            <a:stCxn id="1467" idx="3"/>
            <a:endCxn id="1465" idx="1"/>
          </p:cNvCxnSpPr>
          <p:nvPr/>
        </p:nvCxnSpPr>
        <p:spPr>
          <a:xfrm>
            <a:off x="2286853" y="5562289"/>
            <a:ext cx="9781133" cy="830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72" name="Picture 1471">
            <a:extLst>
              <a:ext uri="{FF2B5EF4-FFF2-40B4-BE49-F238E27FC236}">
                <a16:creationId xmlns:a16="http://schemas.microsoft.com/office/drawing/2014/main" id="{E7992CC7-5C1E-B7EA-FD73-3E20434141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1454" y="4630485"/>
            <a:ext cx="635252" cy="536298"/>
          </a:xfrm>
          <a:prstGeom prst="rect">
            <a:avLst/>
          </a:prstGeom>
        </p:spPr>
      </p:pic>
      <p:pic>
        <p:nvPicPr>
          <p:cNvPr id="1473" name="Picture 2" descr="Crypto exchange Binance to invest $200 mln in U.S. media firm Forbes |  Reuters">
            <a:extLst>
              <a:ext uri="{FF2B5EF4-FFF2-40B4-BE49-F238E27FC236}">
                <a16:creationId xmlns:a16="http://schemas.microsoft.com/office/drawing/2014/main" id="{83DFF314-6B7E-F3E3-BAC9-671284BD2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9163" y="5969417"/>
            <a:ext cx="1562648" cy="85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9" name="TextBox 1478">
            <a:extLst>
              <a:ext uri="{FF2B5EF4-FFF2-40B4-BE49-F238E27FC236}">
                <a16:creationId xmlns:a16="http://schemas.microsoft.com/office/drawing/2014/main" id="{85EAEEF5-4B23-9056-F98D-9B8A35E2AF34}"/>
              </a:ext>
            </a:extLst>
          </p:cNvPr>
          <p:cNvSpPr txBox="1"/>
          <p:nvPr/>
        </p:nvSpPr>
        <p:spPr>
          <a:xfrm>
            <a:off x="2255128" y="5274815"/>
            <a:ext cx="932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200" dirty="0"/>
              <a:t>389</a:t>
            </a:r>
          </a:p>
        </p:txBody>
      </p:sp>
      <p:sp>
        <p:nvSpPr>
          <p:cNvPr id="1481" name="TextBox 1480">
            <a:extLst>
              <a:ext uri="{FF2B5EF4-FFF2-40B4-BE49-F238E27FC236}">
                <a16:creationId xmlns:a16="http://schemas.microsoft.com/office/drawing/2014/main" id="{2724070A-8FF5-C5FB-C9AB-E2BEA0826518}"/>
              </a:ext>
            </a:extLst>
          </p:cNvPr>
          <p:cNvSpPr txBox="1"/>
          <p:nvPr/>
        </p:nvSpPr>
        <p:spPr>
          <a:xfrm>
            <a:off x="11337587" y="5278946"/>
            <a:ext cx="1060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200" dirty="0"/>
              <a:t>67,040</a:t>
            </a:r>
          </a:p>
        </p:txBody>
      </p:sp>
      <p:sp>
        <p:nvSpPr>
          <p:cNvPr id="1482" name="TextBox 1481">
            <a:extLst>
              <a:ext uri="{FF2B5EF4-FFF2-40B4-BE49-F238E27FC236}">
                <a16:creationId xmlns:a16="http://schemas.microsoft.com/office/drawing/2014/main" id="{D2C34228-5349-D3D4-18F4-67AE893B51D7}"/>
              </a:ext>
            </a:extLst>
          </p:cNvPr>
          <p:cNvSpPr txBox="1"/>
          <p:nvPr/>
        </p:nvSpPr>
        <p:spPr>
          <a:xfrm>
            <a:off x="13489532" y="7983694"/>
            <a:ext cx="1025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200" dirty="0"/>
              <a:t>16,267</a:t>
            </a:r>
          </a:p>
        </p:txBody>
      </p:sp>
      <p:sp>
        <p:nvSpPr>
          <p:cNvPr id="1483" name="TextBox 1482">
            <a:extLst>
              <a:ext uri="{FF2B5EF4-FFF2-40B4-BE49-F238E27FC236}">
                <a16:creationId xmlns:a16="http://schemas.microsoft.com/office/drawing/2014/main" id="{D4A40934-E12A-681D-C11D-53F27349446A}"/>
              </a:ext>
            </a:extLst>
          </p:cNvPr>
          <p:cNvSpPr txBox="1"/>
          <p:nvPr/>
        </p:nvSpPr>
        <p:spPr>
          <a:xfrm>
            <a:off x="13478973" y="6584399"/>
            <a:ext cx="1025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200" dirty="0"/>
              <a:t>3,783</a:t>
            </a:r>
          </a:p>
        </p:txBody>
      </p:sp>
      <p:sp>
        <p:nvSpPr>
          <p:cNvPr id="1484" name="Right Brace 1483">
            <a:extLst>
              <a:ext uri="{FF2B5EF4-FFF2-40B4-BE49-F238E27FC236}">
                <a16:creationId xmlns:a16="http://schemas.microsoft.com/office/drawing/2014/main" id="{18288B15-5FC6-4690-09BF-DA307A02C797}"/>
              </a:ext>
            </a:extLst>
          </p:cNvPr>
          <p:cNvSpPr/>
          <p:nvPr/>
        </p:nvSpPr>
        <p:spPr>
          <a:xfrm flipH="1">
            <a:off x="13293770" y="6171692"/>
            <a:ext cx="447861" cy="2105388"/>
          </a:xfrm>
          <a:prstGeom prst="rightBrace">
            <a:avLst>
              <a:gd name="adj1" fmla="val 8333"/>
              <a:gd name="adj2" fmla="val 48909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N" sz="750"/>
          </a:p>
        </p:txBody>
      </p:sp>
      <p:cxnSp>
        <p:nvCxnSpPr>
          <p:cNvPr id="1485" name="Straight Arrow Connector 1484">
            <a:extLst>
              <a:ext uri="{FF2B5EF4-FFF2-40B4-BE49-F238E27FC236}">
                <a16:creationId xmlns:a16="http://schemas.microsoft.com/office/drawing/2014/main" id="{84A000F4-FC2F-65A0-EEB4-F84AF3F737E3}"/>
              </a:ext>
            </a:extLst>
          </p:cNvPr>
          <p:cNvCxnSpPr>
            <a:cxnSpLocks/>
          </p:cNvCxnSpPr>
          <p:nvPr/>
        </p:nvCxnSpPr>
        <p:spPr>
          <a:xfrm>
            <a:off x="13746226" y="8277080"/>
            <a:ext cx="61913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87" name="TextBox 1486">
            <a:extLst>
              <a:ext uri="{FF2B5EF4-FFF2-40B4-BE49-F238E27FC236}">
                <a16:creationId xmlns:a16="http://schemas.microsoft.com/office/drawing/2014/main" id="{004DC1DD-074C-CF7C-EBC0-8EFC77D0E12D}"/>
              </a:ext>
            </a:extLst>
          </p:cNvPr>
          <p:cNvSpPr txBox="1"/>
          <p:nvPr/>
        </p:nvSpPr>
        <p:spPr>
          <a:xfrm>
            <a:off x="13487400" y="5885744"/>
            <a:ext cx="218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200" dirty="0"/>
              <a:t>43,754</a:t>
            </a:r>
          </a:p>
        </p:txBody>
      </p:sp>
      <p:sp>
        <p:nvSpPr>
          <p:cNvPr id="1491" name="TextBox 1490">
            <a:extLst>
              <a:ext uri="{FF2B5EF4-FFF2-40B4-BE49-F238E27FC236}">
                <a16:creationId xmlns:a16="http://schemas.microsoft.com/office/drawing/2014/main" id="{77F6F417-67F0-F7F0-3058-81A4811A825C}"/>
              </a:ext>
            </a:extLst>
          </p:cNvPr>
          <p:cNvSpPr txBox="1"/>
          <p:nvPr/>
        </p:nvSpPr>
        <p:spPr>
          <a:xfrm>
            <a:off x="11102054" y="3663266"/>
            <a:ext cx="1230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Romance Scam  / Job Scam</a:t>
            </a:r>
            <a:endParaRPr lang="en-BN" sz="1200" dirty="0"/>
          </a:p>
        </p:txBody>
      </p:sp>
      <p:pic>
        <p:nvPicPr>
          <p:cNvPr id="1492" name="Picture 1491">
            <a:extLst>
              <a:ext uri="{FF2B5EF4-FFF2-40B4-BE49-F238E27FC236}">
                <a16:creationId xmlns:a16="http://schemas.microsoft.com/office/drawing/2014/main" id="{D4D79740-0636-A571-2FD4-2885D1237B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2940" y="4627749"/>
            <a:ext cx="635252" cy="536298"/>
          </a:xfrm>
          <a:prstGeom prst="rect">
            <a:avLst/>
          </a:prstGeom>
        </p:spPr>
      </p:pic>
      <p:sp>
        <p:nvSpPr>
          <p:cNvPr id="1497" name="Rectangle 1496">
            <a:extLst>
              <a:ext uri="{FF2B5EF4-FFF2-40B4-BE49-F238E27FC236}">
                <a16:creationId xmlns:a16="http://schemas.microsoft.com/office/drawing/2014/main" id="{9B443476-6EB9-AE51-2F7F-2B179990F7DD}"/>
              </a:ext>
            </a:extLst>
          </p:cNvPr>
          <p:cNvSpPr/>
          <p:nvPr/>
        </p:nvSpPr>
        <p:spPr>
          <a:xfrm>
            <a:off x="12261551" y="5526302"/>
            <a:ext cx="252008" cy="24029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N" sz="1650" b="1" dirty="0"/>
              <a:t>M</a:t>
            </a:r>
            <a:endParaRPr lang="en-BN" sz="2700" b="1" dirty="0"/>
          </a:p>
        </p:txBody>
      </p:sp>
      <p:sp>
        <p:nvSpPr>
          <p:cNvPr id="1498" name="Rectangle 1497">
            <a:extLst>
              <a:ext uri="{FF2B5EF4-FFF2-40B4-BE49-F238E27FC236}">
                <a16:creationId xmlns:a16="http://schemas.microsoft.com/office/drawing/2014/main" id="{EF179242-3271-440A-A39D-27D68A7EA00E}"/>
              </a:ext>
            </a:extLst>
          </p:cNvPr>
          <p:cNvSpPr/>
          <p:nvPr/>
        </p:nvSpPr>
        <p:spPr>
          <a:xfrm>
            <a:off x="9439907" y="4856450"/>
            <a:ext cx="252008" cy="24029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N" sz="1650" b="1" dirty="0">
                <a:solidFill>
                  <a:schemeClr val="tx1"/>
                </a:solidFill>
              </a:rPr>
              <a:t>C</a:t>
            </a:r>
            <a:endParaRPr lang="en-BN" sz="2700" b="1" dirty="0">
              <a:solidFill>
                <a:schemeClr val="tx1"/>
              </a:solidFill>
            </a:endParaRPr>
          </a:p>
        </p:txBody>
      </p:sp>
      <p:sp>
        <p:nvSpPr>
          <p:cNvPr id="1499" name="Rectangle 1498">
            <a:extLst>
              <a:ext uri="{FF2B5EF4-FFF2-40B4-BE49-F238E27FC236}">
                <a16:creationId xmlns:a16="http://schemas.microsoft.com/office/drawing/2014/main" id="{DAA1AD11-0956-A9B9-4BD5-111AF29296F7}"/>
              </a:ext>
            </a:extLst>
          </p:cNvPr>
          <p:cNvSpPr/>
          <p:nvPr/>
        </p:nvSpPr>
        <p:spPr>
          <a:xfrm>
            <a:off x="1845253" y="5498635"/>
            <a:ext cx="252008" cy="24029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N" sz="1650" b="1" dirty="0">
                <a:solidFill>
                  <a:schemeClr val="tx1"/>
                </a:solidFill>
              </a:rPr>
              <a:t>R</a:t>
            </a:r>
            <a:endParaRPr lang="en-BN" sz="2700" b="1" dirty="0">
              <a:solidFill>
                <a:schemeClr val="tx1"/>
              </a:solidFill>
            </a:endParaRPr>
          </a:p>
        </p:txBody>
      </p:sp>
      <p:grpSp>
        <p:nvGrpSpPr>
          <p:cNvPr id="1500" name="Group 1499">
            <a:extLst>
              <a:ext uri="{FF2B5EF4-FFF2-40B4-BE49-F238E27FC236}">
                <a16:creationId xmlns:a16="http://schemas.microsoft.com/office/drawing/2014/main" id="{46293F20-10EA-ACE1-6A6F-B935045B4424}"/>
              </a:ext>
            </a:extLst>
          </p:cNvPr>
          <p:cNvGrpSpPr/>
          <p:nvPr/>
        </p:nvGrpSpPr>
        <p:grpSpPr>
          <a:xfrm>
            <a:off x="14384414" y="7972327"/>
            <a:ext cx="635252" cy="536300"/>
            <a:chOff x="9802568" y="2504665"/>
            <a:chExt cx="423501" cy="357533"/>
          </a:xfrm>
        </p:grpSpPr>
        <p:pic>
          <p:nvPicPr>
            <p:cNvPr id="1626" name="Picture 1625">
              <a:extLst>
                <a:ext uri="{FF2B5EF4-FFF2-40B4-BE49-F238E27FC236}">
                  <a16:creationId xmlns:a16="http://schemas.microsoft.com/office/drawing/2014/main" id="{B69999B3-1A9C-4056-1C36-52125BAF7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33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02568" y="2504665"/>
              <a:ext cx="423501" cy="357533"/>
            </a:xfrm>
            <a:prstGeom prst="rect">
              <a:avLst/>
            </a:prstGeom>
          </p:spPr>
        </p:pic>
        <p:sp>
          <p:nvSpPr>
            <p:cNvPr id="1627" name="Rectangle 1626">
              <a:extLst>
                <a:ext uri="{FF2B5EF4-FFF2-40B4-BE49-F238E27FC236}">
                  <a16:creationId xmlns:a16="http://schemas.microsoft.com/office/drawing/2014/main" id="{BACACB74-441F-A547-D9B6-B9FB076A1378}"/>
                </a:ext>
              </a:extLst>
            </p:cNvPr>
            <p:cNvSpPr/>
            <p:nvPr/>
          </p:nvSpPr>
          <p:spPr>
            <a:xfrm>
              <a:off x="9932295" y="2655428"/>
              <a:ext cx="168005" cy="16019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N" sz="1650" b="1" dirty="0"/>
                <a:t>M</a:t>
              </a:r>
              <a:endParaRPr lang="en-BN" sz="2700" b="1" dirty="0"/>
            </a:p>
          </p:txBody>
        </p:sp>
      </p:grpSp>
      <p:pic>
        <p:nvPicPr>
          <p:cNvPr id="1501" name="Picture 2" descr="Businesswoman avatar faceless profile Royalty Free Vector">
            <a:extLst>
              <a:ext uri="{FF2B5EF4-FFF2-40B4-BE49-F238E27FC236}">
                <a16:creationId xmlns:a16="http://schemas.microsoft.com/office/drawing/2014/main" id="{9D4B3796-51D5-1FF5-88D8-EA1B35BC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130" b="83426" l="19600" r="79500">
                        <a14:foregroundMark x1="47600" y1="12130" x2="47600" y2="12130"/>
                        <a14:foregroundMark x1="34300" y1="73611" x2="34300" y2="73611"/>
                        <a14:foregroundMark x1="36400" y1="77315" x2="42800" y2="80741"/>
                        <a14:foregroundMark x1="33500" y1="72593" x2="27400" y2="76944"/>
                        <a14:foregroundMark x1="27400" y1="76944" x2="33800" y2="81204"/>
                        <a14:foregroundMark x1="33800" y1="81204" x2="34800" y2="81019"/>
                        <a14:foregroundMark x1="19600" y1="83426" x2="19600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55" t="5420" r="13425" b="13664"/>
          <a:stretch/>
        </p:blipFill>
        <p:spPr bwMode="auto">
          <a:xfrm>
            <a:off x="10304733" y="3847582"/>
            <a:ext cx="631191" cy="78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2" name="Picture 2" descr="Businesswoman avatar faceless profile Royalty Free Vector">
            <a:extLst>
              <a:ext uri="{FF2B5EF4-FFF2-40B4-BE49-F238E27FC236}">
                <a16:creationId xmlns:a16="http://schemas.microsoft.com/office/drawing/2014/main" id="{039F2158-C5F1-317E-EE83-9391A4BEC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130" b="83426" l="19600" r="79500">
                        <a14:foregroundMark x1="47600" y1="12130" x2="47600" y2="12130"/>
                        <a14:foregroundMark x1="34300" y1="73611" x2="34300" y2="73611"/>
                        <a14:foregroundMark x1="36400" y1="77315" x2="42800" y2="80741"/>
                        <a14:foregroundMark x1="33500" y1="72593" x2="27400" y2="76944"/>
                        <a14:foregroundMark x1="27400" y1="76944" x2="33800" y2="81204"/>
                        <a14:foregroundMark x1="33800" y1="81204" x2="34800" y2="81019"/>
                        <a14:foregroundMark x1="19600" y1="83426" x2="19600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55" t="5420" r="13425" b="13664"/>
          <a:stretch/>
        </p:blipFill>
        <p:spPr bwMode="auto">
          <a:xfrm>
            <a:off x="9221438" y="3850829"/>
            <a:ext cx="631191" cy="78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3" name="TextBox 1502">
            <a:extLst>
              <a:ext uri="{FF2B5EF4-FFF2-40B4-BE49-F238E27FC236}">
                <a16:creationId xmlns:a16="http://schemas.microsoft.com/office/drawing/2014/main" id="{03E6E4FB-F633-1802-F592-061B645624EC}"/>
              </a:ext>
            </a:extLst>
          </p:cNvPr>
          <p:cNvSpPr txBox="1"/>
          <p:nvPr/>
        </p:nvSpPr>
        <p:spPr>
          <a:xfrm>
            <a:off x="10410576" y="4023716"/>
            <a:ext cx="659331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575" b="1" dirty="0"/>
              <a:t>11</a:t>
            </a:r>
          </a:p>
        </p:txBody>
      </p:sp>
      <p:sp>
        <p:nvSpPr>
          <p:cNvPr id="1504" name="TextBox 1503">
            <a:extLst>
              <a:ext uri="{FF2B5EF4-FFF2-40B4-BE49-F238E27FC236}">
                <a16:creationId xmlns:a16="http://schemas.microsoft.com/office/drawing/2014/main" id="{468986F8-F6E2-484B-F33D-9999CDB6D00B}"/>
              </a:ext>
            </a:extLst>
          </p:cNvPr>
          <p:cNvSpPr txBox="1"/>
          <p:nvPr/>
        </p:nvSpPr>
        <p:spPr>
          <a:xfrm>
            <a:off x="9308209" y="4019489"/>
            <a:ext cx="60859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575" b="1" dirty="0"/>
              <a:t>10</a:t>
            </a:r>
          </a:p>
        </p:txBody>
      </p:sp>
      <p:grpSp>
        <p:nvGrpSpPr>
          <p:cNvPr id="1505" name="Group 1504">
            <a:extLst>
              <a:ext uri="{FF2B5EF4-FFF2-40B4-BE49-F238E27FC236}">
                <a16:creationId xmlns:a16="http://schemas.microsoft.com/office/drawing/2014/main" id="{38FC4F57-24AB-A4C3-D4E7-0AAFE1043F36}"/>
              </a:ext>
            </a:extLst>
          </p:cNvPr>
          <p:cNvGrpSpPr/>
          <p:nvPr/>
        </p:nvGrpSpPr>
        <p:grpSpPr>
          <a:xfrm>
            <a:off x="8209443" y="3849598"/>
            <a:ext cx="631191" cy="788894"/>
            <a:chOff x="5221400" y="2052920"/>
            <a:chExt cx="420794" cy="525929"/>
          </a:xfrm>
        </p:grpSpPr>
        <p:pic>
          <p:nvPicPr>
            <p:cNvPr id="1624" name="Picture 2" descr="Businesswoman avatar faceless profile Royalty Free Vector">
              <a:extLst>
                <a:ext uri="{FF2B5EF4-FFF2-40B4-BE49-F238E27FC236}">
                  <a16:creationId xmlns:a16="http://schemas.microsoft.com/office/drawing/2014/main" id="{BF73BDFB-D0CB-A420-70A3-E58971CB97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2130" b="83426" l="19600" r="79500">
                          <a14:foregroundMark x1="47600" y1="12130" x2="47600" y2="12130"/>
                          <a14:foregroundMark x1="34300" y1="73611" x2="34300" y2="73611"/>
                          <a14:foregroundMark x1="36400" y1="77315" x2="42800" y2="80741"/>
                          <a14:foregroundMark x1="33500" y1="72593" x2="27400" y2="76944"/>
                          <a14:foregroundMark x1="27400" y1="76944" x2="33800" y2="81204"/>
                          <a14:foregroundMark x1="33800" y1="81204" x2="34800" y2="81019"/>
                          <a14:foregroundMark x1="19600" y1="83426" x2="19600" y2="8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5" t="5420" r="13425" b="13664"/>
            <a:stretch/>
          </p:blipFill>
          <p:spPr bwMode="auto">
            <a:xfrm>
              <a:off x="5221400" y="2052920"/>
              <a:ext cx="420794" cy="525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25" name="TextBox 1624">
              <a:extLst>
                <a:ext uri="{FF2B5EF4-FFF2-40B4-BE49-F238E27FC236}">
                  <a16:creationId xmlns:a16="http://schemas.microsoft.com/office/drawing/2014/main" id="{A9043989-AD88-EC50-3EC4-C19841165F22}"/>
                </a:ext>
              </a:extLst>
            </p:cNvPr>
            <p:cNvSpPr txBox="1"/>
            <p:nvPr/>
          </p:nvSpPr>
          <p:spPr>
            <a:xfrm>
              <a:off x="5315523" y="2156651"/>
              <a:ext cx="227416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N" sz="1575" b="1" dirty="0"/>
                <a:t>9</a:t>
              </a:r>
            </a:p>
          </p:txBody>
        </p:sp>
      </p:grpSp>
      <p:grpSp>
        <p:nvGrpSpPr>
          <p:cNvPr id="1506" name="Group 1505">
            <a:extLst>
              <a:ext uri="{FF2B5EF4-FFF2-40B4-BE49-F238E27FC236}">
                <a16:creationId xmlns:a16="http://schemas.microsoft.com/office/drawing/2014/main" id="{4075DB72-3C19-F50F-3138-C53EC12AF15A}"/>
              </a:ext>
            </a:extLst>
          </p:cNvPr>
          <p:cNvGrpSpPr/>
          <p:nvPr/>
        </p:nvGrpSpPr>
        <p:grpSpPr>
          <a:xfrm>
            <a:off x="7123701" y="3847562"/>
            <a:ext cx="631191" cy="788894"/>
            <a:chOff x="5221400" y="2052920"/>
            <a:chExt cx="420794" cy="525929"/>
          </a:xfrm>
        </p:grpSpPr>
        <p:pic>
          <p:nvPicPr>
            <p:cNvPr id="1622" name="Picture 2" descr="Businesswoman avatar faceless profile Royalty Free Vector">
              <a:extLst>
                <a:ext uri="{FF2B5EF4-FFF2-40B4-BE49-F238E27FC236}">
                  <a16:creationId xmlns:a16="http://schemas.microsoft.com/office/drawing/2014/main" id="{53C76E1C-2696-68F7-FF3F-89C7C6E2CC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2130" b="83426" l="19600" r="79500">
                          <a14:foregroundMark x1="47600" y1="12130" x2="47600" y2="12130"/>
                          <a14:foregroundMark x1="34300" y1="73611" x2="34300" y2="73611"/>
                          <a14:foregroundMark x1="36400" y1="77315" x2="42800" y2="80741"/>
                          <a14:foregroundMark x1="33500" y1="72593" x2="27400" y2="76944"/>
                          <a14:foregroundMark x1="27400" y1="76944" x2="33800" y2="81204"/>
                          <a14:foregroundMark x1="33800" y1="81204" x2="34800" y2="81019"/>
                          <a14:foregroundMark x1="19600" y1="83426" x2="19600" y2="8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5" t="5420" r="13425" b="13664"/>
            <a:stretch/>
          </p:blipFill>
          <p:spPr bwMode="auto">
            <a:xfrm>
              <a:off x="5221400" y="2052920"/>
              <a:ext cx="420794" cy="525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23" name="TextBox 1622">
              <a:extLst>
                <a:ext uri="{FF2B5EF4-FFF2-40B4-BE49-F238E27FC236}">
                  <a16:creationId xmlns:a16="http://schemas.microsoft.com/office/drawing/2014/main" id="{BD2B80C7-3E81-314C-9185-4448041C5CBB}"/>
                </a:ext>
              </a:extLst>
            </p:cNvPr>
            <p:cNvSpPr txBox="1"/>
            <p:nvPr/>
          </p:nvSpPr>
          <p:spPr>
            <a:xfrm>
              <a:off x="5315523" y="2156651"/>
              <a:ext cx="227416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N" sz="1575" b="1" dirty="0"/>
                <a:t>8</a:t>
              </a:r>
            </a:p>
          </p:txBody>
        </p:sp>
      </p:grpSp>
      <p:grpSp>
        <p:nvGrpSpPr>
          <p:cNvPr id="1507" name="Group 1506">
            <a:extLst>
              <a:ext uri="{FF2B5EF4-FFF2-40B4-BE49-F238E27FC236}">
                <a16:creationId xmlns:a16="http://schemas.microsoft.com/office/drawing/2014/main" id="{2CDB8A25-7F05-2A16-7875-24A1CE34D9C7}"/>
              </a:ext>
            </a:extLst>
          </p:cNvPr>
          <p:cNvGrpSpPr/>
          <p:nvPr/>
        </p:nvGrpSpPr>
        <p:grpSpPr>
          <a:xfrm>
            <a:off x="11798078" y="4641814"/>
            <a:ext cx="533994" cy="693500"/>
            <a:chOff x="5221400" y="2052920"/>
            <a:chExt cx="420794" cy="525929"/>
          </a:xfrm>
        </p:grpSpPr>
        <p:pic>
          <p:nvPicPr>
            <p:cNvPr id="1620" name="Picture 2" descr="Businesswoman avatar faceless profile Royalty Free Vector">
              <a:extLst>
                <a:ext uri="{FF2B5EF4-FFF2-40B4-BE49-F238E27FC236}">
                  <a16:creationId xmlns:a16="http://schemas.microsoft.com/office/drawing/2014/main" id="{EE78E620-FF40-D625-B026-340743077F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2130" b="83426" l="19600" r="79500">
                          <a14:foregroundMark x1="47600" y1="12130" x2="47600" y2="12130"/>
                          <a14:foregroundMark x1="34300" y1="73611" x2="34300" y2="73611"/>
                          <a14:foregroundMark x1="36400" y1="77315" x2="42800" y2="80741"/>
                          <a14:foregroundMark x1="33500" y1="72593" x2="27400" y2="76944"/>
                          <a14:foregroundMark x1="27400" y1="76944" x2="33800" y2="81204"/>
                          <a14:foregroundMark x1="33800" y1="81204" x2="34800" y2="81019"/>
                          <a14:foregroundMark x1="19600" y1="83426" x2="19600" y2="8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5" t="5420" r="13425" b="13664"/>
            <a:stretch/>
          </p:blipFill>
          <p:spPr bwMode="auto">
            <a:xfrm>
              <a:off x="5221400" y="2052920"/>
              <a:ext cx="420794" cy="525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21" name="TextBox 1620">
              <a:extLst>
                <a:ext uri="{FF2B5EF4-FFF2-40B4-BE49-F238E27FC236}">
                  <a16:creationId xmlns:a16="http://schemas.microsoft.com/office/drawing/2014/main" id="{0DC20B10-D736-A181-4254-BF14EBDABDF8}"/>
                </a:ext>
              </a:extLst>
            </p:cNvPr>
            <p:cNvSpPr txBox="1"/>
            <p:nvPr/>
          </p:nvSpPr>
          <p:spPr>
            <a:xfrm>
              <a:off x="5326156" y="2167284"/>
              <a:ext cx="227416" cy="2538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BN" sz="1575" b="1" dirty="0"/>
                <a:t>2</a:t>
              </a:r>
            </a:p>
          </p:txBody>
        </p:sp>
      </p:grpSp>
      <p:pic>
        <p:nvPicPr>
          <p:cNvPr id="1508" name="Picture 1507">
            <a:extLst>
              <a:ext uri="{FF2B5EF4-FFF2-40B4-BE49-F238E27FC236}">
                <a16:creationId xmlns:a16="http://schemas.microsoft.com/office/drawing/2014/main" id="{2F28A4C9-63B1-9734-16A9-862C10C4B2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3341" y="4642787"/>
            <a:ext cx="635252" cy="536300"/>
          </a:xfrm>
          <a:prstGeom prst="rect">
            <a:avLst/>
          </a:prstGeom>
        </p:spPr>
      </p:pic>
      <p:pic>
        <p:nvPicPr>
          <p:cNvPr id="1509" name="Picture 1508">
            <a:extLst>
              <a:ext uri="{FF2B5EF4-FFF2-40B4-BE49-F238E27FC236}">
                <a16:creationId xmlns:a16="http://schemas.microsoft.com/office/drawing/2014/main" id="{E5EE0B51-03A1-FA2B-FB46-54CB144713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1446" y="4636295"/>
            <a:ext cx="635252" cy="536300"/>
          </a:xfrm>
          <a:prstGeom prst="rect">
            <a:avLst/>
          </a:prstGeom>
        </p:spPr>
      </p:pic>
      <p:pic>
        <p:nvPicPr>
          <p:cNvPr id="1510" name="Picture 1509">
            <a:extLst>
              <a:ext uri="{FF2B5EF4-FFF2-40B4-BE49-F238E27FC236}">
                <a16:creationId xmlns:a16="http://schemas.microsoft.com/office/drawing/2014/main" id="{4FE10D5E-623B-3C3E-A43F-8AD7817F30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4719" y="4636107"/>
            <a:ext cx="635252" cy="536298"/>
          </a:xfrm>
          <a:prstGeom prst="rect">
            <a:avLst/>
          </a:prstGeom>
        </p:spPr>
      </p:pic>
      <p:pic>
        <p:nvPicPr>
          <p:cNvPr id="1511" name="Picture 1510">
            <a:extLst>
              <a:ext uri="{FF2B5EF4-FFF2-40B4-BE49-F238E27FC236}">
                <a16:creationId xmlns:a16="http://schemas.microsoft.com/office/drawing/2014/main" id="{E92D2970-BB56-AA04-7FE2-E0E7E78797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6206" y="4633371"/>
            <a:ext cx="635252" cy="536298"/>
          </a:xfrm>
          <a:prstGeom prst="rect">
            <a:avLst/>
          </a:prstGeom>
        </p:spPr>
      </p:pic>
      <p:sp>
        <p:nvSpPr>
          <p:cNvPr id="1512" name="Rectangle 1511">
            <a:extLst>
              <a:ext uri="{FF2B5EF4-FFF2-40B4-BE49-F238E27FC236}">
                <a16:creationId xmlns:a16="http://schemas.microsoft.com/office/drawing/2014/main" id="{D661B767-6CC9-120E-FD7B-8471F0C078E3}"/>
              </a:ext>
            </a:extLst>
          </p:cNvPr>
          <p:cNvSpPr/>
          <p:nvPr/>
        </p:nvSpPr>
        <p:spPr>
          <a:xfrm>
            <a:off x="5153173" y="4862072"/>
            <a:ext cx="252008" cy="24029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N" sz="1650" b="1" dirty="0">
                <a:solidFill>
                  <a:schemeClr val="tx1"/>
                </a:solidFill>
              </a:rPr>
              <a:t>C</a:t>
            </a:r>
            <a:endParaRPr lang="en-BN" sz="2700" b="1" dirty="0">
              <a:solidFill>
                <a:schemeClr val="tx1"/>
              </a:solidFill>
            </a:endParaRPr>
          </a:p>
        </p:txBody>
      </p:sp>
      <p:pic>
        <p:nvPicPr>
          <p:cNvPr id="1513" name="Picture 2" descr="Businesswoman avatar faceless profile Royalty Free Vector">
            <a:extLst>
              <a:ext uri="{FF2B5EF4-FFF2-40B4-BE49-F238E27FC236}">
                <a16:creationId xmlns:a16="http://schemas.microsoft.com/office/drawing/2014/main" id="{D72B2EB4-4C7E-55B2-A4A1-251CFAFD7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130" b="83426" l="19600" r="79500">
                        <a14:foregroundMark x1="47600" y1="12130" x2="47600" y2="12130"/>
                        <a14:foregroundMark x1="34300" y1="73611" x2="34300" y2="73611"/>
                        <a14:foregroundMark x1="36400" y1="77315" x2="42800" y2="80741"/>
                        <a14:foregroundMark x1="33500" y1="72593" x2="27400" y2="76944"/>
                        <a14:foregroundMark x1="27400" y1="76944" x2="33800" y2="81204"/>
                        <a14:foregroundMark x1="33800" y1="81204" x2="34800" y2="81019"/>
                        <a14:foregroundMark x1="19600" y1="83426" x2="19600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55" t="5420" r="13425" b="13664"/>
          <a:stretch/>
        </p:blipFill>
        <p:spPr bwMode="auto">
          <a:xfrm>
            <a:off x="6017999" y="3853204"/>
            <a:ext cx="631191" cy="78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4" name="TextBox 1513">
            <a:extLst>
              <a:ext uri="{FF2B5EF4-FFF2-40B4-BE49-F238E27FC236}">
                <a16:creationId xmlns:a16="http://schemas.microsoft.com/office/drawing/2014/main" id="{2BD4F257-299A-9E5E-340D-39824EEB1FF7}"/>
              </a:ext>
            </a:extLst>
          </p:cNvPr>
          <p:cNvSpPr txBox="1"/>
          <p:nvPr/>
        </p:nvSpPr>
        <p:spPr>
          <a:xfrm>
            <a:off x="6163032" y="4016275"/>
            <a:ext cx="34112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575" b="1" dirty="0"/>
              <a:t>7</a:t>
            </a:r>
          </a:p>
        </p:txBody>
      </p:sp>
      <p:grpSp>
        <p:nvGrpSpPr>
          <p:cNvPr id="1515" name="Group 1514">
            <a:extLst>
              <a:ext uri="{FF2B5EF4-FFF2-40B4-BE49-F238E27FC236}">
                <a16:creationId xmlns:a16="http://schemas.microsoft.com/office/drawing/2014/main" id="{999AA531-E761-A2D6-7503-BC9B5280201C}"/>
              </a:ext>
            </a:extLst>
          </p:cNvPr>
          <p:cNvGrpSpPr/>
          <p:nvPr/>
        </p:nvGrpSpPr>
        <p:grpSpPr>
          <a:xfrm>
            <a:off x="3922709" y="3855220"/>
            <a:ext cx="631191" cy="788894"/>
            <a:chOff x="5221400" y="2052920"/>
            <a:chExt cx="420794" cy="525929"/>
          </a:xfrm>
        </p:grpSpPr>
        <p:pic>
          <p:nvPicPr>
            <p:cNvPr id="1618" name="Picture 2" descr="Businesswoman avatar faceless profile Royalty Free Vector">
              <a:extLst>
                <a:ext uri="{FF2B5EF4-FFF2-40B4-BE49-F238E27FC236}">
                  <a16:creationId xmlns:a16="http://schemas.microsoft.com/office/drawing/2014/main" id="{C00D22F0-CE71-AB8E-28B5-2FDE7CDE6A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2130" b="83426" l="19600" r="79500">
                          <a14:foregroundMark x1="47600" y1="12130" x2="47600" y2="12130"/>
                          <a14:foregroundMark x1="34300" y1="73611" x2="34300" y2="73611"/>
                          <a14:foregroundMark x1="36400" y1="77315" x2="42800" y2="80741"/>
                          <a14:foregroundMark x1="33500" y1="72593" x2="27400" y2="76944"/>
                          <a14:foregroundMark x1="27400" y1="76944" x2="33800" y2="81204"/>
                          <a14:foregroundMark x1="33800" y1="81204" x2="34800" y2="81019"/>
                          <a14:foregroundMark x1="19600" y1="83426" x2="19600" y2="8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5" t="5420" r="13425" b="13664"/>
            <a:stretch/>
          </p:blipFill>
          <p:spPr bwMode="auto">
            <a:xfrm>
              <a:off x="5221400" y="2052920"/>
              <a:ext cx="420794" cy="525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19" name="TextBox 1618">
              <a:extLst>
                <a:ext uri="{FF2B5EF4-FFF2-40B4-BE49-F238E27FC236}">
                  <a16:creationId xmlns:a16="http://schemas.microsoft.com/office/drawing/2014/main" id="{EF47CC00-6A10-D7C1-CC4D-3CED66E475AC}"/>
                </a:ext>
              </a:extLst>
            </p:cNvPr>
            <p:cNvSpPr txBox="1"/>
            <p:nvPr/>
          </p:nvSpPr>
          <p:spPr>
            <a:xfrm>
              <a:off x="5315523" y="2156651"/>
              <a:ext cx="227416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N" sz="1575" b="1" dirty="0"/>
                <a:t>5</a:t>
              </a:r>
            </a:p>
          </p:txBody>
        </p:sp>
      </p:grpSp>
      <p:grpSp>
        <p:nvGrpSpPr>
          <p:cNvPr id="1516" name="Group 1515">
            <a:extLst>
              <a:ext uri="{FF2B5EF4-FFF2-40B4-BE49-F238E27FC236}">
                <a16:creationId xmlns:a16="http://schemas.microsoft.com/office/drawing/2014/main" id="{840901E6-4344-F3EE-9740-AFB7DA6C6EFE}"/>
              </a:ext>
            </a:extLst>
          </p:cNvPr>
          <p:cNvGrpSpPr/>
          <p:nvPr/>
        </p:nvGrpSpPr>
        <p:grpSpPr>
          <a:xfrm>
            <a:off x="2836967" y="3853184"/>
            <a:ext cx="631191" cy="788894"/>
            <a:chOff x="5221400" y="2052920"/>
            <a:chExt cx="420794" cy="525929"/>
          </a:xfrm>
        </p:grpSpPr>
        <p:pic>
          <p:nvPicPr>
            <p:cNvPr id="1616" name="Picture 2" descr="Businesswoman avatar faceless profile Royalty Free Vector">
              <a:extLst>
                <a:ext uri="{FF2B5EF4-FFF2-40B4-BE49-F238E27FC236}">
                  <a16:creationId xmlns:a16="http://schemas.microsoft.com/office/drawing/2014/main" id="{1410C748-5B39-4295-FB76-A5C2AAE2B1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2130" b="83426" l="19600" r="79500">
                          <a14:foregroundMark x1="47600" y1="12130" x2="47600" y2="12130"/>
                          <a14:foregroundMark x1="34300" y1="73611" x2="34300" y2="73611"/>
                          <a14:foregroundMark x1="36400" y1="77315" x2="42800" y2="80741"/>
                          <a14:foregroundMark x1="33500" y1="72593" x2="27400" y2="76944"/>
                          <a14:foregroundMark x1="27400" y1="76944" x2="33800" y2="81204"/>
                          <a14:foregroundMark x1="33800" y1="81204" x2="34800" y2="81019"/>
                          <a14:foregroundMark x1="19600" y1="83426" x2="19600" y2="8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5" t="5420" r="13425" b="13664"/>
            <a:stretch/>
          </p:blipFill>
          <p:spPr bwMode="auto">
            <a:xfrm>
              <a:off x="5221400" y="2052920"/>
              <a:ext cx="420794" cy="525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17" name="TextBox 1616">
              <a:extLst>
                <a:ext uri="{FF2B5EF4-FFF2-40B4-BE49-F238E27FC236}">
                  <a16:creationId xmlns:a16="http://schemas.microsoft.com/office/drawing/2014/main" id="{9FEFB9A8-42D8-E2B6-6E54-89177ED38967}"/>
                </a:ext>
              </a:extLst>
            </p:cNvPr>
            <p:cNvSpPr txBox="1"/>
            <p:nvPr/>
          </p:nvSpPr>
          <p:spPr>
            <a:xfrm>
              <a:off x="5315523" y="2156651"/>
              <a:ext cx="227416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N" sz="1575" b="1" dirty="0"/>
                <a:t>4</a:t>
              </a:r>
            </a:p>
          </p:txBody>
        </p:sp>
      </p:grpSp>
      <p:cxnSp>
        <p:nvCxnSpPr>
          <p:cNvPr id="1517" name="Straight Arrow Connector 1516">
            <a:extLst>
              <a:ext uri="{FF2B5EF4-FFF2-40B4-BE49-F238E27FC236}">
                <a16:creationId xmlns:a16="http://schemas.microsoft.com/office/drawing/2014/main" id="{90FDEE44-AC6E-AB7F-C18A-0ACB8E528957}"/>
              </a:ext>
            </a:extLst>
          </p:cNvPr>
          <p:cNvCxnSpPr>
            <a:cxnSpLocks/>
            <a:stCxn id="1510" idx="2"/>
          </p:cNvCxnSpPr>
          <p:nvPr/>
        </p:nvCxnSpPr>
        <p:spPr>
          <a:xfrm>
            <a:off x="3162345" y="5172405"/>
            <a:ext cx="0" cy="379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21" name="Picture 1520">
            <a:extLst>
              <a:ext uri="{FF2B5EF4-FFF2-40B4-BE49-F238E27FC236}">
                <a16:creationId xmlns:a16="http://schemas.microsoft.com/office/drawing/2014/main" id="{A9DB71C0-59C4-EB08-AFFC-32D2CA20BA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1510" y="6067198"/>
            <a:ext cx="635252" cy="536300"/>
          </a:xfrm>
          <a:prstGeom prst="rect">
            <a:avLst/>
          </a:prstGeom>
        </p:spPr>
      </p:pic>
      <p:pic>
        <p:nvPicPr>
          <p:cNvPr id="1522" name="Picture 1521">
            <a:extLst>
              <a:ext uri="{FF2B5EF4-FFF2-40B4-BE49-F238E27FC236}">
                <a16:creationId xmlns:a16="http://schemas.microsoft.com/office/drawing/2014/main" id="{D2CE3739-B140-3BAE-B681-97FDB779FF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1866" y="6060706"/>
            <a:ext cx="635252" cy="536300"/>
          </a:xfrm>
          <a:prstGeom prst="rect">
            <a:avLst/>
          </a:prstGeom>
        </p:spPr>
      </p:pic>
      <p:pic>
        <p:nvPicPr>
          <p:cNvPr id="1523" name="Picture 1522">
            <a:extLst>
              <a:ext uri="{FF2B5EF4-FFF2-40B4-BE49-F238E27FC236}">
                <a16:creationId xmlns:a16="http://schemas.microsoft.com/office/drawing/2014/main" id="{96971A41-F8EC-8B6E-F362-A0B45FAF1C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5139" y="6060518"/>
            <a:ext cx="635252" cy="536298"/>
          </a:xfrm>
          <a:prstGeom prst="rect">
            <a:avLst/>
          </a:prstGeom>
        </p:spPr>
      </p:pic>
      <p:pic>
        <p:nvPicPr>
          <p:cNvPr id="1524" name="Picture 1523">
            <a:extLst>
              <a:ext uri="{FF2B5EF4-FFF2-40B4-BE49-F238E27FC236}">
                <a16:creationId xmlns:a16="http://schemas.microsoft.com/office/drawing/2014/main" id="{6721B0EB-F890-941C-AD12-678AD4A4AE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4375" y="6057782"/>
            <a:ext cx="635252" cy="536298"/>
          </a:xfrm>
          <a:prstGeom prst="rect">
            <a:avLst/>
          </a:prstGeom>
        </p:spPr>
      </p:pic>
      <p:pic>
        <p:nvPicPr>
          <p:cNvPr id="1525" name="Picture 1524">
            <a:extLst>
              <a:ext uri="{FF2B5EF4-FFF2-40B4-BE49-F238E27FC236}">
                <a16:creationId xmlns:a16="http://schemas.microsoft.com/office/drawing/2014/main" id="{D2DB3D68-86FA-A436-33BF-FC7A3D3CA7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9277" y="6072820"/>
            <a:ext cx="635252" cy="536300"/>
          </a:xfrm>
          <a:prstGeom prst="rect">
            <a:avLst/>
          </a:prstGeom>
        </p:spPr>
      </p:pic>
      <p:pic>
        <p:nvPicPr>
          <p:cNvPr id="1526" name="Picture 1525">
            <a:extLst>
              <a:ext uri="{FF2B5EF4-FFF2-40B4-BE49-F238E27FC236}">
                <a16:creationId xmlns:a16="http://schemas.microsoft.com/office/drawing/2014/main" id="{C5071EB7-CB9F-756E-F7B5-076677ABD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5132" y="6066328"/>
            <a:ext cx="635252" cy="536300"/>
          </a:xfrm>
          <a:prstGeom prst="rect">
            <a:avLst/>
          </a:prstGeom>
        </p:spPr>
      </p:pic>
      <p:pic>
        <p:nvPicPr>
          <p:cNvPr id="1527" name="Picture 1526">
            <a:extLst>
              <a:ext uri="{FF2B5EF4-FFF2-40B4-BE49-F238E27FC236}">
                <a16:creationId xmlns:a16="http://schemas.microsoft.com/office/drawing/2014/main" id="{5E0920B9-F4EB-9023-E97A-C3700FB194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8405" y="6066140"/>
            <a:ext cx="635252" cy="536298"/>
          </a:xfrm>
          <a:prstGeom prst="rect">
            <a:avLst/>
          </a:prstGeom>
        </p:spPr>
      </p:pic>
      <p:pic>
        <p:nvPicPr>
          <p:cNvPr id="1528" name="Picture 1527">
            <a:extLst>
              <a:ext uri="{FF2B5EF4-FFF2-40B4-BE49-F238E27FC236}">
                <a16:creationId xmlns:a16="http://schemas.microsoft.com/office/drawing/2014/main" id="{495210D6-FE2E-67F3-3145-31174674AC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5389" y="6063404"/>
            <a:ext cx="635252" cy="536298"/>
          </a:xfrm>
          <a:prstGeom prst="rect">
            <a:avLst/>
          </a:prstGeom>
        </p:spPr>
      </p:pic>
      <p:sp>
        <p:nvSpPr>
          <p:cNvPr id="1529" name="Rectangle 1528">
            <a:extLst>
              <a:ext uri="{FF2B5EF4-FFF2-40B4-BE49-F238E27FC236}">
                <a16:creationId xmlns:a16="http://schemas.microsoft.com/office/drawing/2014/main" id="{BE2FEAEA-1A10-6FF1-21AC-AF0520741F0A}"/>
              </a:ext>
            </a:extLst>
          </p:cNvPr>
          <p:cNvSpPr/>
          <p:nvPr/>
        </p:nvSpPr>
        <p:spPr>
          <a:xfrm>
            <a:off x="5156858" y="6292105"/>
            <a:ext cx="252008" cy="24029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N" sz="1650" b="1" dirty="0">
                <a:solidFill>
                  <a:schemeClr val="tx1"/>
                </a:solidFill>
              </a:rPr>
              <a:t>I</a:t>
            </a:r>
            <a:endParaRPr lang="en-BN" sz="2700" b="1" dirty="0">
              <a:solidFill>
                <a:schemeClr val="tx1"/>
              </a:solidFill>
            </a:endParaRPr>
          </a:p>
        </p:txBody>
      </p:sp>
      <p:cxnSp>
        <p:nvCxnSpPr>
          <p:cNvPr id="1530" name="Straight Arrow Connector 1529">
            <a:extLst>
              <a:ext uri="{FF2B5EF4-FFF2-40B4-BE49-F238E27FC236}">
                <a16:creationId xmlns:a16="http://schemas.microsoft.com/office/drawing/2014/main" id="{8181368F-208B-7BD6-F408-9AF2389D177B}"/>
              </a:ext>
            </a:extLst>
          </p:cNvPr>
          <p:cNvCxnSpPr>
            <a:cxnSpLocks/>
            <a:stCxn id="1527" idx="0"/>
          </p:cNvCxnSpPr>
          <p:nvPr/>
        </p:nvCxnSpPr>
        <p:spPr>
          <a:xfrm flipV="1">
            <a:off x="3166031" y="5126942"/>
            <a:ext cx="0" cy="9391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1" name="Straight Arrow Connector 1530">
            <a:extLst>
              <a:ext uri="{FF2B5EF4-FFF2-40B4-BE49-F238E27FC236}">
                <a16:creationId xmlns:a16="http://schemas.microsoft.com/office/drawing/2014/main" id="{5035CDCF-E466-697E-0374-1F7D22EB3222}"/>
              </a:ext>
            </a:extLst>
          </p:cNvPr>
          <p:cNvCxnSpPr>
            <a:cxnSpLocks/>
            <a:stCxn id="1525" idx="0"/>
          </p:cNvCxnSpPr>
          <p:nvPr/>
        </p:nvCxnSpPr>
        <p:spPr>
          <a:xfrm flipV="1">
            <a:off x="4236904" y="5583080"/>
            <a:ext cx="4064" cy="489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2" name="Straight Arrow Connector 1531">
            <a:extLst>
              <a:ext uri="{FF2B5EF4-FFF2-40B4-BE49-F238E27FC236}">
                <a16:creationId xmlns:a16="http://schemas.microsoft.com/office/drawing/2014/main" id="{2EA32CFA-79B8-730D-728A-54ED0DCB22D6}"/>
              </a:ext>
            </a:extLst>
          </p:cNvPr>
          <p:cNvCxnSpPr>
            <a:cxnSpLocks/>
            <a:stCxn id="1526" idx="0"/>
          </p:cNvCxnSpPr>
          <p:nvPr/>
        </p:nvCxnSpPr>
        <p:spPr>
          <a:xfrm flipV="1">
            <a:off x="5262758" y="5583080"/>
            <a:ext cx="4064" cy="483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3" name="Straight Arrow Connector 1532">
            <a:extLst>
              <a:ext uri="{FF2B5EF4-FFF2-40B4-BE49-F238E27FC236}">
                <a16:creationId xmlns:a16="http://schemas.microsoft.com/office/drawing/2014/main" id="{543EF15B-6B03-5A63-B5BE-621730AB263F}"/>
              </a:ext>
            </a:extLst>
          </p:cNvPr>
          <p:cNvCxnSpPr>
            <a:cxnSpLocks/>
            <a:stCxn id="1528" idx="0"/>
          </p:cNvCxnSpPr>
          <p:nvPr/>
        </p:nvCxnSpPr>
        <p:spPr>
          <a:xfrm flipH="1" flipV="1">
            <a:off x="6362655" y="5583080"/>
            <a:ext cx="360" cy="480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4" name="Straight Arrow Connector 1533">
            <a:extLst>
              <a:ext uri="{FF2B5EF4-FFF2-40B4-BE49-F238E27FC236}">
                <a16:creationId xmlns:a16="http://schemas.microsoft.com/office/drawing/2014/main" id="{82AE75E8-6130-8BCC-CE40-0DFA2201A0F1}"/>
              </a:ext>
            </a:extLst>
          </p:cNvPr>
          <p:cNvCxnSpPr>
            <a:cxnSpLocks/>
            <a:stCxn id="1523" idx="0"/>
          </p:cNvCxnSpPr>
          <p:nvPr/>
        </p:nvCxnSpPr>
        <p:spPr>
          <a:xfrm flipV="1">
            <a:off x="7452766" y="5583080"/>
            <a:ext cx="4064" cy="477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5" name="Straight Arrow Connector 1534">
            <a:extLst>
              <a:ext uri="{FF2B5EF4-FFF2-40B4-BE49-F238E27FC236}">
                <a16:creationId xmlns:a16="http://schemas.microsoft.com/office/drawing/2014/main" id="{5C9C1380-A495-E72D-92DE-DE2A943AB4B8}"/>
              </a:ext>
            </a:extLst>
          </p:cNvPr>
          <p:cNvCxnSpPr>
            <a:cxnSpLocks/>
            <a:stCxn id="1521" idx="0"/>
          </p:cNvCxnSpPr>
          <p:nvPr/>
        </p:nvCxnSpPr>
        <p:spPr>
          <a:xfrm flipH="1" flipV="1">
            <a:off x="8535451" y="5583080"/>
            <a:ext cx="3686" cy="484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6" name="Straight Arrow Connector 1535">
            <a:extLst>
              <a:ext uri="{FF2B5EF4-FFF2-40B4-BE49-F238E27FC236}">
                <a16:creationId xmlns:a16="http://schemas.microsoft.com/office/drawing/2014/main" id="{7CBF2817-14F2-7878-6D99-8B765A3E155E}"/>
              </a:ext>
            </a:extLst>
          </p:cNvPr>
          <p:cNvCxnSpPr>
            <a:cxnSpLocks/>
            <a:stCxn id="1522" idx="0"/>
          </p:cNvCxnSpPr>
          <p:nvPr/>
        </p:nvCxnSpPr>
        <p:spPr>
          <a:xfrm flipH="1" flipV="1">
            <a:off x="9549138" y="5583080"/>
            <a:ext cx="354" cy="4776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7" name="Straight Arrow Connector 1536">
            <a:extLst>
              <a:ext uri="{FF2B5EF4-FFF2-40B4-BE49-F238E27FC236}">
                <a16:creationId xmlns:a16="http://schemas.microsoft.com/office/drawing/2014/main" id="{1DEE51C1-AACA-9A34-59C8-FB6DD2C5C11B}"/>
              </a:ext>
            </a:extLst>
          </p:cNvPr>
          <p:cNvCxnSpPr>
            <a:cxnSpLocks/>
            <a:stCxn id="1524" idx="0"/>
          </p:cNvCxnSpPr>
          <p:nvPr/>
        </p:nvCxnSpPr>
        <p:spPr>
          <a:xfrm flipH="1" flipV="1">
            <a:off x="10637519" y="5590829"/>
            <a:ext cx="4482" cy="4669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38" name="Picture 2" descr="Businesswoman avatar faceless profile Royalty Free Vector">
            <a:extLst>
              <a:ext uri="{FF2B5EF4-FFF2-40B4-BE49-F238E27FC236}">
                <a16:creationId xmlns:a16="http://schemas.microsoft.com/office/drawing/2014/main" id="{CF652169-0EE4-B5D3-980F-05EF3F311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130" b="83426" l="19600" r="79500">
                        <a14:foregroundMark x1="47600" y1="12130" x2="47600" y2="12130"/>
                        <a14:foregroundMark x1="34300" y1="73611" x2="34300" y2="73611"/>
                        <a14:foregroundMark x1="36400" y1="77315" x2="42800" y2="80741"/>
                        <a14:foregroundMark x1="33500" y1="72593" x2="27400" y2="76944"/>
                        <a14:foregroundMark x1="27400" y1="76944" x2="33800" y2="81204"/>
                        <a14:foregroundMark x1="33800" y1="81204" x2="34800" y2="81019"/>
                        <a14:foregroundMark x1="19600" y1="83426" x2="19600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55" t="5420" r="13425" b="13664"/>
          <a:stretch/>
        </p:blipFill>
        <p:spPr bwMode="auto">
          <a:xfrm>
            <a:off x="10316361" y="6554570"/>
            <a:ext cx="631191" cy="78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9" name="Picture 2" descr="Businesswoman avatar faceless profile Royalty Free Vector">
            <a:extLst>
              <a:ext uri="{FF2B5EF4-FFF2-40B4-BE49-F238E27FC236}">
                <a16:creationId xmlns:a16="http://schemas.microsoft.com/office/drawing/2014/main" id="{E2BD6243-1288-AF32-B691-F49B434043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130" b="83426" l="19600" r="79500">
                        <a14:foregroundMark x1="47600" y1="12130" x2="47600" y2="12130"/>
                        <a14:foregroundMark x1="34300" y1="73611" x2="34300" y2="73611"/>
                        <a14:foregroundMark x1="36400" y1="77315" x2="42800" y2="80741"/>
                        <a14:foregroundMark x1="33500" y1="72593" x2="27400" y2="76944"/>
                        <a14:foregroundMark x1="27400" y1="76944" x2="33800" y2="81204"/>
                        <a14:foregroundMark x1="33800" y1="81204" x2="34800" y2="81019"/>
                        <a14:foregroundMark x1="19600" y1="83426" x2="19600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55" t="5420" r="13425" b="13664"/>
          <a:stretch/>
        </p:blipFill>
        <p:spPr bwMode="auto">
          <a:xfrm>
            <a:off x="9233066" y="6557818"/>
            <a:ext cx="631191" cy="78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0" name="TextBox 1539">
            <a:extLst>
              <a:ext uri="{FF2B5EF4-FFF2-40B4-BE49-F238E27FC236}">
                <a16:creationId xmlns:a16="http://schemas.microsoft.com/office/drawing/2014/main" id="{199759B7-9C80-0082-EB89-1CF62A5AF382}"/>
              </a:ext>
            </a:extLst>
          </p:cNvPr>
          <p:cNvSpPr txBox="1"/>
          <p:nvPr/>
        </p:nvSpPr>
        <p:spPr>
          <a:xfrm>
            <a:off x="10461395" y="6717641"/>
            <a:ext cx="341124" cy="3347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BN" sz="1575" b="1" dirty="0"/>
              <a:t>18</a:t>
            </a:r>
          </a:p>
        </p:txBody>
      </p:sp>
      <p:sp>
        <p:nvSpPr>
          <p:cNvPr id="1541" name="TextBox 1540">
            <a:extLst>
              <a:ext uri="{FF2B5EF4-FFF2-40B4-BE49-F238E27FC236}">
                <a16:creationId xmlns:a16="http://schemas.microsoft.com/office/drawing/2014/main" id="{8360CD5F-CA4C-9F44-4B14-8EC02A6A5A13}"/>
              </a:ext>
            </a:extLst>
          </p:cNvPr>
          <p:cNvSpPr txBox="1"/>
          <p:nvPr/>
        </p:nvSpPr>
        <p:spPr>
          <a:xfrm>
            <a:off x="9400062" y="6713414"/>
            <a:ext cx="341124" cy="3347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BN" sz="1575" b="1" dirty="0"/>
              <a:t>17</a:t>
            </a:r>
          </a:p>
        </p:txBody>
      </p:sp>
      <p:grpSp>
        <p:nvGrpSpPr>
          <p:cNvPr id="1542" name="Group 1541">
            <a:extLst>
              <a:ext uri="{FF2B5EF4-FFF2-40B4-BE49-F238E27FC236}">
                <a16:creationId xmlns:a16="http://schemas.microsoft.com/office/drawing/2014/main" id="{92F36531-60B8-BBB9-1E80-6A35EBD6AC60}"/>
              </a:ext>
            </a:extLst>
          </p:cNvPr>
          <p:cNvGrpSpPr/>
          <p:nvPr/>
        </p:nvGrpSpPr>
        <p:grpSpPr>
          <a:xfrm>
            <a:off x="8221071" y="6556586"/>
            <a:ext cx="631191" cy="788894"/>
            <a:chOff x="5221400" y="2052920"/>
            <a:chExt cx="420794" cy="525929"/>
          </a:xfrm>
        </p:grpSpPr>
        <p:pic>
          <p:nvPicPr>
            <p:cNvPr id="1614" name="Picture 2" descr="Businesswoman avatar faceless profile Royalty Free Vector">
              <a:extLst>
                <a:ext uri="{FF2B5EF4-FFF2-40B4-BE49-F238E27FC236}">
                  <a16:creationId xmlns:a16="http://schemas.microsoft.com/office/drawing/2014/main" id="{1187AE6A-4AFC-93A7-3EB4-E8F35FF755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2130" b="83426" l="19600" r="79500">
                          <a14:foregroundMark x1="47600" y1="12130" x2="47600" y2="12130"/>
                          <a14:foregroundMark x1="34300" y1="73611" x2="34300" y2="73611"/>
                          <a14:foregroundMark x1="36400" y1="77315" x2="42800" y2="80741"/>
                          <a14:foregroundMark x1="33500" y1="72593" x2="27400" y2="76944"/>
                          <a14:foregroundMark x1="27400" y1="76944" x2="33800" y2="81204"/>
                          <a14:foregroundMark x1="33800" y1="81204" x2="34800" y2="81019"/>
                          <a14:foregroundMark x1="19600" y1="83426" x2="19600" y2="8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5" t="5420" r="13425" b="13664"/>
            <a:stretch/>
          </p:blipFill>
          <p:spPr bwMode="auto">
            <a:xfrm>
              <a:off x="5221400" y="2052920"/>
              <a:ext cx="420794" cy="525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15" name="TextBox 1614">
              <a:extLst>
                <a:ext uri="{FF2B5EF4-FFF2-40B4-BE49-F238E27FC236}">
                  <a16:creationId xmlns:a16="http://schemas.microsoft.com/office/drawing/2014/main" id="{BD4CC720-44EE-14EB-CD9F-F98232C683F1}"/>
                </a:ext>
              </a:extLst>
            </p:cNvPr>
            <p:cNvSpPr txBox="1"/>
            <p:nvPr/>
          </p:nvSpPr>
          <p:spPr>
            <a:xfrm>
              <a:off x="5326156" y="2156651"/>
              <a:ext cx="227416" cy="22313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BN" sz="1575" b="1" dirty="0"/>
                <a:t>16</a:t>
              </a:r>
            </a:p>
          </p:txBody>
        </p:sp>
      </p:grpSp>
      <p:grpSp>
        <p:nvGrpSpPr>
          <p:cNvPr id="1543" name="Group 1542">
            <a:extLst>
              <a:ext uri="{FF2B5EF4-FFF2-40B4-BE49-F238E27FC236}">
                <a16:creationId xmlns:a16="http://schemas.microsoft.com/office/drawing/2014/main" id="{08CC7A6F-E987-B5B8-F5F8-B8568E4ACEFF}"/>
              </a:ext>
            </a:extLst>
          </p:cNvPr>
          <p:cNvGrpSpPr/>
          <p:nvPr/>
        </p:nvGrpSpPr>
        <p:grpSpPr>
          <a:xfrm>
            <a:off x="7135329" y="6554551"/>
            <a:ext cx="631191" cy="788894"/>
            <a:chOff x="5221400" y="2052920"/>
            <a:chExt cx="420794" cy="525929"/>
          </a:xfrm>
        </p:grpSpPr>
        <p:pic>
          <p:nvPicPr>
            <p:cNvPr id="1612" name="Picture 2" descr="Businesswoman avatar faceless profile Royalty Free Vector">
              <a:extLst>
                <a:ext uri="{FF2B5EF4-FFF2-40B4-BE49-F238E27FC236}">
                  <a16:creationId xmlns:a16="http://schemas.microsoft.com/office/drawing/2014/main" id="{92CACE4D-1F26-A3B7-6D00-40A2980382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2130" b="83426" l="19600" r="79500">
                          <a14:foregroundMark x1="47600" y1="12130" x2="47600" y2="12130"/>
                          <a14:foregroundMark x1="34300" y1="73611" x2="34300" y2="73611"/>
                          <a14:foregroundMark x1="36400" y1="77315" x2="42800" y2="80741"/>
                          <a14:foregroundMark x1="33500" y1="72593" x2="27400" y2="76944"/>
                          <a14:foregroundMark x1="27400" y1="76944" x2="33800" y2="81204"/>
                          <a14:foregroundMark x1="33800" y1="81204" x2="34800" y2="81019"/>
                          <a14:foregroundMark x1="19600" y1="83426" x2="19600" y2="8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5" t="5420" r="13425" b="13664"/>
            <a:stretch/>
          </p:blipFill>
          <p:spPr bwMode="auto">
            <a:xfrm>
              <a:off x="5221400" y="2052920"/>
              <a:ext cx="420794" cy="525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13" name="TextBox 1612">
              <a:extLst>
                <a:ext uri="{FF2B5EF4-FFF2-40B4-BE49-F238E27FC236}">
                  <a16:creationId xmlns:a16="http://schemas.microsoft.com/office/drawing/2014/main" id="{3D8207EB-CEAD-4BE0-9F07-CAAD65CCAD77}"/>
                </a:ext>
              </a:extLst>
            </p:cNvPr>
            <p:cNvSpPr txBox="1"/>
            <p:nvPr/>
          </p:nvSpPr>
          <p:spPr>
            <a:xfrm>
              <a:off x="5328080" y="2156651"/>
              <a:ext cx="227416" cy="22313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BN" sz="1575" b="1" dirty="0"/>
                <a:t>15</a:t>
              </a:r>
            </a:p>
          </p:txBody>
        </p:sp>
      </p:grpSp>
      <p:pic>
        <p:nvPicPr>
          <p:cNvPr id="1544" name="Picture 2" descr="Businesswoman avatar faceless profile Royalty Free Vector">
            <a:extLst>
              <a:ext uri="{FF2B5EF4-FFF2-40B4-BE49-F238E27FC236}">
                <a16:creationId xmlns:a16="http://schemas.microsoft.com/office/drawing/2014/main" id="{C48256CC-0DB4-F2C1-CB61-4427EEA3F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2130" b="83426" l="19600" r="79500">
                        <a14:foregroundMark x1="47600" y1="12130" x2="47600" y2="12130"/>
                        <a14:foregroundMark x1="34300" y1="73611" x2="34300" y2="73611"/>
                        <a14:foregroundMark x1="36400" y1="77315" x2="42800" y2="80741"/>
                        <a14:foregroundMark x1="33500" y1="72593" x2="27400" y2="76944"/>
                        <a14:foregroundMark x1="27400" y1="76944" x2="33800" y2="81204"/>
                        <a14:foregroundMark x1="33800" y1="81204" x2="34800" y2="81019"/>
                        <a14:foregroundMark x1="19600" y1="83426" x2="19600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55" t="5420" r="13425" b="13664"/>
          <a:stretch/>
        </p:blipFill>
        <p:spPr bwMode="auto">
          <a:xfrm>
            <a:off x="6029627" y="6560192"/>
            <a:ext cx="631191" cy="78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" name="TextBox 1545">
            <a:extLst>
              <a:ext uri="{FF2B5EF4-FFF2-40B4-BE49-F238E27FC236}">
                <a16:creationId xmlns:a16="http://schemas.microsoft.com/office/drawing/2014/main" id="{2ADDCE3E-9C7F-E598-CE2D-9D589868A906}"/>
              </a:ext>
            </a:extLst>
          </p:cNvPr>
          <p:cNvSpPr txBox="1"/>
          <p:nvPr/>
        </p:nvSpPr>
        <p:spPr>
          <a:xfrm>
            <a:off x="6190610" y="6723263"/>
            <a:ext cx="341124" cy="3347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BN" sz="1575" b="1" dirty="0"/>
              <a:t>14</a:t>
            </a:r>
          </a:p>
        </p:txBody>
      </p:sp>
      <p:grpSp>
        <p:nvGrpSpPr>
          <p:cNvPr id="1548" name="Group 1547">
            <a:extLst>
              <a:ext uri="{FF2B5EF4-FFF2-40B4-BE49-F238E27FC236}">
                <a16:creationId xmlns:a16="http://schemas.microsoft.com/office/drawing/2014/main" id="{CC58667E-5722-D21E-12D3-BE645C46F390}"/>
              </a:ext>
            </a:extLst>
          </p:cNvPr>
          <p:cNvGrpSpPr/>
          <p:nvPr/>
        </p:nvGrpSpPr>
        <p:grpSpPr>
          <a:xfrm>
            <a:off x="2848595" y="6560174"/>
            <a:ext cx="631191" cy="788894"/>
            <a:chOff x="5221400" y="2052920"/>
            <a:chExt cx="420794" cy="525929"/>
          </a:xfrm>
        </p:grpSpPr>
        <p:pic>
          <p:nvPicPr>
            <p:cNvPr id="1610" name="Picture 2" descr="Businesswoman avatar faceless profile Royalty Free Vector">
              <a:extLst>
                <a:ext uri="{FF2B5EF4-FFF2-40B4-BE49-F238E27FC236}">
                  <a16:creationId xmlns:a16="http://schemas.microsoft.com/office/drawing/2014/main" id="{C86AF042-07E7-215F-9B74-52DB5A23C7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2130" b="83426" l="19600" r="79500">
                          <a14:foregroundMark x1="47600" y1="12130" x2="47600" y2="12130"/>
                          <a14:foregroundMark x1="34300" y1="73611" x2="34300" y2="73611"/>
                          <a14:foregroundMark x1="36400" y1="77315" x2="42800" y2="80741"/>
                          <a14:foregroundMark x1="33500" y1="72593" x2="27400" y2="76944"/>
                          <a14:foregroundMark x1="27400" y1="76944" x2="33800" y2="81204"/>
                          <a14:foregroundMark x1="33800" y1="81204" x2="34800" y2="81019"/>
                          <a14:foregroundMark x1="19600" y1="83426" x2="19600" y2="8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5" t="5420" r="13425" b="13664"/>
            <a:stretch/>
          </p:blipFill>
          <p:spPr bwMode="auto">
            <a:xfrm>
              <a:off x="5221400" y="2052920"/>
              <a:ext cx="420794" cy="525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11" name="TextBox 1610">
              <a:extLst>
                <a:ext uri="{FF2B5EF4-FFF2-40B4-BE49-F238E27FC236}">
                  <a16:creationId xmlns:a16="http://schemas.microsoft.com/office/drawing/2014/main" id="{77160714-5804-DADA-DE1B-E8B9C18919F0}"/>
                </a:ext>
              </a:extLst>
            </p:cNvPr>
            <p:cNvSpPr txBox="1"/>
            <p:nvPr/>
          </p:nvSpPr>
          <p:spPr>
            <a:xfrm>
              <a:off x="5277551" y="2156651"/>
              <a:ext cx="361186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N" sz="1575" b="1" dirty="0"/>
                <a:t>12</a:t>
              </a:r>
            </a:p>
          </p:txBody>
        </p:sp>
      </p:grpSp>
      <p:grpSp>
        <p:nvGrpSpPr>
          <p:cNvPr id="1549" name="Group 1548">
            <a:extLst>
              <a:ext uri="{FF2B5EF4-FFF2-40B4-BE49-F238E27FC236}">
                <a16:creationId xmlns:a16="http://schemas.microsoft.com/office/drawing/2014/main" id="{9A93FCD1-4A57-425F-14A8-B5C357B7E35F}"/>
              </a:ext>
            </a:extLst>
          </p:cNvPr>
          <p:cNvGrpSpPr/>
          <p:nvPr/>
        </p:nvGrpSpPr>
        <p:grpSpPr>
          <a:xfrm>
            <a:off x="4947474" y="3764001"/>
            <a:ext cx="599604" cy="841611"/>
            <a:chOff x="2675081" y="5196930"/>
            <a:chExt cx="399736" cy="561074"/>
          </a:xfrm>
        </p:grpSpPr>
        <p:pic>
          <p:nvPicPr>
            <p:cNvPr id="1608" name="Picture 2" descr="Man avatar profile. Male face icon. Vector illustration. Stock Vector |  Adobe Stock">
              <a:extLst>
                <a:ext uri="{FF2B5EF4-FFF2-40B4-BE49-F238E27FC236}">
                  <a16:creationId xmlns:a16="http://schemas.microsoft.com/office/drawing/2014/main" id="{181B0318-B661-EEBF-95C2-B4BF0184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9000" r="90000">
                          <a14:foregroundMark x1="9000" y1="88900" x2="9000" y2="889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8" r="20691" b="15149"/>
            <a:stretch/>
          </p:blipFill>
          <p:spPr bwMode="auto">
            <a:xfrm>
              <a:off x="2675081" y="5196930"/>
              <a:ext cx="399736" cy="561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09" name="TextBox 1608">
              <a:extLst>
                <a:ext uri="{FF2B5EF4-FFF2-40B4-BE49-F238E27FC236}">
                  <a16:creationId xmlns:a16="http://schemas.microsoft.com/office/drawing/2014/main" id="{02694BFF-E0D7-D1A5-209B-0D65038D226E}"/>
                </a:ext>
              </a:extLst>
            </p:cNvPr>
            <p:cNvSpPr txBox="1"/>
            <p:nvPr/>
          </p:nvSpPr>
          <p:spPr>
            <a:xfrm>
              <a:off x="2761241" y="5355371"/>
              <a:ext cx="227416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N" sz="1575" b="1" dirty="0"/>
                <a:t>6</a:t>
              </a:r>
            </a:p>
          </p:txBody>
        </p:sp>
      </p:grpSp>
      <p:sp>
        <p:nvSpPr>
          <p:cNvPr id="1550" name="Rectangle 1549">
            <a:extLst>
              <a:ext uri="{FF2B5EF4-FFF2-40B4-BE49-F238E27FC236}">
                <a16:creationId xmlns:a16="http://schemas.microsoft.com/office/drawing/2014/main" id="{EDE4F1B0-C237-67E2-74F6-2FC2B1385D47}"/>
              </a:ext>
            </a:extLst>
          </p:cNvPr>
          <p:cNvSpPr/>
          <p:nvPr/>
        </p:nvSpPr>
        <p:spPr>
          <a:xfrm>
            <a:off x="6231781" y="4864460"/>
            <a:ext cx="252008" cy="24029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N" sz="1650" b="1" dirty="0">
                <a:solidFill>
                  <a:schemeClr val="tx1"/>
                </a:solidFill>
              </a:rPr>
              <a:t>C</a:t>
            </a:r>
            <a:endParaRPr lang="en-BN" sz="2700" b="1" dirty="0">
              <a:solidFill>
                <a:schemeClr val="tx1"/>
              </a:solidFill>
            </a:endParaRPr>
          </a:p>
        </p:txBody>
      </p:sp>
      <p:grpSp>
        <p:nvGrpSpPr>
          <p:cNvPr id="1552" name="Group 1551">
            <a:extLst>
              <a:ext uri="{FF2B5EF4-FFF2-40B4-BE49-F238E27FC236}">
                <a16:creationId xmlns:a16="http://schemas.microsoft.com/office/drawing/2014/main" id="{9A9DE1DA-4E6F-9D34-2D4A-348975341E5D}"/>
              </a:ext>
            </a:extLst>
          </p:cNvPr>
          <p:cNvGrpSpPr/>
          <p:nvPr/>
        </p:nvGrpSpPr>
        <p:grpSpPr>
          <a:xfrm>
            <a:off x="4949648" y="6499569"/>
            <a:ext cx="612050" cy="841611"/>
            <a:chOff x="2675081" y="5196930"/>
            <a:chExt cx="408033" cy="561074"/>
          </a:xfrm>
        </p:grpSpPr>
        <p:pic>
          <p:nvPicPr>
            <p:cNvPr id="1604" name="Picture 2" descr="Man avatar profile. Male face icon. Vector illustration. Stock Vector |  Adobe Stock">
              <a:extLst>
                <a:ext uri="{FF2B5EF4-FFF2-40B4-BE49-F238E27FC236}">
                  <a16:creationId xmlns:a16="http://schemas.microsoft.com/office/drawing/2014/main" id="{CA036EC6-6562-1B54-4AB0-1FF6384E65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9000" r="90000">
                          <a14:foregroundMark x1="9000" y1="88900" x2="9000" y2="889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8" r="20691" b="15149"/>
            <a:stretch/>
          </p:blipFill>
          <p:spPr bwMode="auto">
            <a:xfrm>
              <a:off x="2675081" y="5196930"/>
              <a:ext cx="399736" cy="561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05" name="TextBox 1604">
              <a:extLst>
                <a:ext uri="{FF2B5EF4-FFF2-40B4-BE49-F238E27FC236}">
                  <a16:creationId xmlns:a16="http://schemas.microsoft.com/office/drawing/2014/main" id="{317AE86F-2C05-A50E-DD4D-E8E908C74195}"/>
                </a:ext>
              </a:extLst>
            </p:cNvPr>
            <p:cNvSpPr txBox="1"/>
            <p:nvPr/>
          </p:nvSpPr>
          <p:spPr>
            <a:xfrm>
              <a:off x="2728116" y="5329244"/>
              <a:ext cx="354998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N" sz="1575" b="1" dirty="0"/>
                <a:t>13</a:t>
              </a:r>
            </a:p>
          </p:txBody>
        </p:sp>
      </p:grpSp>
      <p:sp>
        <p:nvSpPr>
          <p:cNvPr id="1553" name="Rectangle 1552">
            <a:extLst>
              <a:ext uri="{FF2B5EF4-FFF2-40B4-BE49-F238E27FC236}">
                <a16:creationId xmlns:a16="http://schemas.microsoft.com/office/drawing/2014/main" id="{B62217A9-C00E-C1F6-C3F3-112BAABAC289}"/>
              </a:ext>
            </a:extLst>
          </p:cNvPr>
          <p:cNvSpPr/>
          <p:nvPr/>
        </p:nvSpPr>
        <p:spPr>
          <a:xfrm>
            <a:off x="3035248" y="4866686"/>
            <a:ext cx="252008" cy="24029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N" sz="1650" b="1" dirty="0"/>
              <a:t>M</a:t>
            </a:r>
            <a:endParaRPr lang="en-BN" sz="2700" b="1" dirty="0"/>
          </a:p>
        </p:txBody>
      </p:sp>
      <p:sp>
        <p:nvSpPr>
          <p:cNvPr id="1554" name="Rectangle 1553">
            <a:extLst>
              <a:ext uri="{FF2B5EF4-FFF2-40B4-BE49-F238E27FC236}">
                <a16:creationId xmlns:a16="http://schemas.microsoft.com/office/drawing/2014/main" id="{21CB509F-23E6-43B9-E2F4-8BCA13E0BCC8}"/>
              </a:ext>
            </a:extLst>
          </p:cNvPr>
          <p:cNvSpPr/>
          <p:nvPr/>
        </p:nvSpPr>
        <p:spPr>
          <a:xfrm>
            <a:off x="6246700" y="6281464"/>
            <a:ext cx="252008" cy="24029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N" sz="1650" b="1" dirty="0">
                <a:solidFill>
                  <a:schemeClr val="tx1"/>
                </a:solidFill>
              </a:rPr>
              <a:t>R</a:t>
            </a:r>
            <a:endParaRPr lang="en-BN" sz="2700" b="1" dirty="0">
              <a:solidFill>
                <a:schemeClr val="tx1"/>
              </a:solidFill>
            </a:endParaRPr>
          </a:p>
        </p:txBody>
      </p:sp>
      <p:cxnSp>
        <p:nvCxnSpPr>
          <p:cNvPr id="1566" name="Straight Arrow Connector 1565">
            <a:extLst>
              <a:ext uri="{FF2B5EF4-FFF2-40B4-BE49-F238E27FC236}">
                <a16:creationId xmlns:a16="http://schemas.microsoft.com/office/drawing/2014/main" id="{C9D48992-055F-76B9-37CB-74B462DA3101}"/>
              </a:ext>
            </a:extLst>
          </p:cNvPr>
          <p:cNvCxnSpPr>
            <a:cxnSpLocks/>
          </p:cNvCxnSpPr>
          <p:nvPr/>
        </p:nvCxnSpPr>
        <p:spPr>
          <a:xfrm>
            <a:off x="13525647" y="6836336"/>
            <a:ext cx="8966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67" name="Group 1566">
            <a:extLst>
              <a:ext uri="{FF2B5EF4-FFF2-40B4-BE49-F238E27FC236}">
                <a16:creationId xmlns:a16="http://schemas.microsoft.com/office/drawing/2014/main" id="{64C14ED9-8EC0-B39A-8E84-1747BB66E8B9}"/>
              </a:ext>
            </a:extLst>
          </p:cNvPr>
          <p:cNvGrpSpPr/>
          <p:nvPr/>
        </p:nvGrpSpPr>
        <p:grpSpPr>
          <a:xfrm>
            <a:off x="14435187" y="7081313"/>
            <a:ext cx="631191" cy="788894"/>
            <a:chOff x="5221400" y="2052920"/>
            <a:chExt cx="420794" cy="525929"/>
          </a:xfrm>
        </p:grpSpPr>
        <p:pic>
          <p:nvPicPr>
            <p:cNvPr id="1602" name="Picture 2" descr="Businesswoman avatar faceless profile Royalty Free Vector">
              <a:extLst>
                <a:ext uri="{FF2B5EF4-FFF2-40B4-BE49-F238E27FC236}">
                  <a16:creationId xmlns:a16="http://schemas.microsoft.com/office/drawing/2014/main" id="{BDE435AF-E939-AA2D-424F-D58D4F9BE0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2130" b="83426" l="19600" r="79500">
                          <a14:foregroundMark x1="47600" y1="12130" x2="47600" y2="12130"/>
                          <a14:foregroundMark x1="34300" y1="73611" x2="34300" y2="73611"/>
                          <a14:foregroundMark x1="36400" y1="77315" x2="42800" y2="80741"/>
                          <a14:foregroundMark x1="33500" y1="72593" x2="27400" y2="76944"/>
                          <a14:foregroundMark x1="27400" y1="76944" x2="33800" y2="81204"/>
                          <a14:foregroundMark x1="33800" y1="81204" x2="34800" y2="81019"/>
                          <a14:foregroundMark x1="19600" y1="83426" x2="19600" y2="8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5" t="5420" r="13425" b="13664"/>
            <a:stretch/>
          </p:blipFill>
          <p:spPr bwMode="auto">
            <a:xfrm>
              <a:off x="5221400" y="2052920"/>
              <a:ext cx="420794" cy="525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03" name="TextBox 1602">
              <a:extLst>
                <a:ext uri="{FF2B5EF4-FFF2-40B4-BE49-F238E27FC236}">
                  <a16:creationId xmlns:a16="http://schemas.microsoft.com/office/drawing/2014/main" id="{79387857-79A5-B3EF-9A02-02187A3CA961}"/>
                </a:ext>
              </a:extLst>
            </p:cNvPr>
            <p:cNvSpPr txBox="1"/>
            <p:nvPr/>
          </p:nvSpPr>
          <p:spPr>
            <a:xfrm>
              <a:off x="5326156" y="2167284"/>
              <a:ext cx="227416" cy="22313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BN" sz="1575" b="1" dirty="0"/>
                <a:t>2</a:t>
              </a:r>
            </a:p>
          </p:txBody>
        </p:sp>
      </p:grpSp>
      <p:grpSp>
        <p:nvGrpSpPr>
          <p:cNvPr id="1568" name="Group 1567">
            <a:extLst>
              <a:ext uri="{FF2B5EF4-FFF2-40B4-BE49-F238E27FC236}">
                <a16:creationId xmlns:a16="http://schemas.microsoft.com/office/drawing/2014/main" id="{EA19F95C-13C7-2F8B-AAA9-8172B9A6A358}"/>
              </a:ext>
            </a:extLst>
          </p:cNvPr>
          <p:cNvGrpSpPr/>
          <p:nvPr/>
        </p:nvGrpSpPr>
        <p:grpSpPr>
          <a:xfrm>
            <a:off x="14406039" y="8494489"/>
            <a:ext cx="631191" cy="788894"/>
            <a:chOff x="5210304" y="1951336"/>
            <a:chExt cx="420794" cy="525929"/>
          </a:xfrm>
        </p:grpSpPr>
        <p:pic>
          <p:nvPicPr>
            <p:cNvPr id="1600" name="Picture 2" descr="Businesswoman avatar faceless profile Royalty Free Vector">
              <a:extLst>
                <a:ext uri="{FF2B5EF4-FFF2-40B4-BE49-F238E27FC236}">
                  <a16:creationId xmlns:a16="http://schemas.microsoft.com/office/drawing/2014/main" id="{3F24DC4A-F331-0454-F64C-9449094248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2130" b="83426" l="19600" r="79500">
                          <a14:foregroundMark x1="47600" y1="12130" x2="47600" y2="12130"/>
                          <a14:foregroundMark x1="34300" y1="73611" x2="34300" y2="73611"/>
                          <a14:foregroundMark x1="36400" y1="77315" x2="42800" y2="80741"/>
                          <a14:foregroundMark x1="33500" y1="72593" x2="27400" y2="76944"/>
                          <a14:foregroundMark x1="27400" y1="76944" x2="33800" y2="81204"/>
                          <a14:foregroundMark x1="33800" y1="81204" x2="34800" y2="81019"/>
                          <a14:foregroundMark x1="19600" y1="83426" x2="19600" y2="8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5" t="5420" r="13425" b="13664"/>
            <a:stretch/>
          </p:blipFill>
          <p:spPr bwMode="auto">
            <a:xfrm>
              <a:off x="5210304" y="1951336"/>
              <a:ext cx="420794" cy="525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01" name="TextBox 1600">
              <a:extLst>
                <a:ext uri="{FF2B5EF4-FFF2-40B4-BE49-F238E27FC236}">
                  <a16:creationId xmlns:a16="http://schemas.microsoft.com/office/drawing/2014/main" id="{6E8E8B51-2844-ED1D-1214-54C42AF3C87C}"/>
                </a:ext>
              </a:extLst>
            </p:cNvPr>
            <p:cNvSpPr txBox="1"/>
            <p:nvPr/>
          </p:nvSpPr>
          <p:spPr>
            <a:xfrm>
              <a:off x="5317781" y="2051528"/>
              <a:ext cx="227416" cy="22313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BN" sz="1575" b="1" dirty="0"/>
                <a:t>3</a:t>
              </a:r>
            </a:p>
          </p:txBody>
        </p:sp>
      </p:grpSp>
      <p:sp>
        <p:nvSpPr>
          <p:cNvPr id="1570" name="TextBox 1569">
            <a:extLst>
              <a:ext uri="{FF2B5EF4-FFF2-40B4-BE49-F238E27FC236}">
                <a16:creationId xmlns:a16="http://schemas.microsoft.com/office/drawing/2014/main" id="{FC96AD4D-864D-C0B3-1B01-6B47AAA91D95}"/>
              </a:ext>
            </a:extLst>
          </p:cNvPr>
          <p:cNvSpPr txBox="1"/>
          <p:nvPr/>
        </p:nvSpPr>
        <p:spPr>
          <a:xfrm>
            <a:off x="14135359" y="9386923"/>
            <a:ext cx="1613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Romance Scam  / Job Scam</a:t>
            </a:r>
            <a:endParaRPr lang="en-BN" sz="1200" dirty="0"/>
          </a:p>
        </p:txBody>
      </p:sp>
      <p:pic>
        <p:nvPicPr>
          <p:cNvPr id="1571" name="Picture 2" descr="Crypto exchange Binance to invest $200 mln in U.S. media firm Forbes |  Reuters">
            <a:extLst>
              <a:ext uri="{FF2B5EF4-FFF2-40B4-BE49-F238E27FC236}">
                <a16:creationId xmlns:a16="http://schemas.microsoft.com/office/drawing/2014/main" id="{33530A14-7F0D-2A76-6A28-5396571E6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9543" y="7862758"/>
            <a:ext cx="1562648" cy="85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72" name="Straight Arrow Connector 1571">
            <a:extLst>
              <a:ext uri="{FF2B5EF4-FFF2-40B4-BE49-F238E27FC236}">
                <a16:creationId xmlns:a16="http://schemas.microsoft.com/office/drawing/2014/main" id="{2B0FAEBC-C9BB-57E4-CE23-2889ADB03438}"/>
              </a:ext>
            </a:extLst>
          </p:cNvPr>
          <p:cNvCxnSpPr>
            <a:cxnSpLocks/>
          </p:cNvCxnSpPr>
          <p:nvPr/>
        </p:nvCxnSpPr>
        <p:spPr>
          <a:xfrm>
            <a:off x="15013104" y="8263932"/>
            <a:ext cx="60950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73" name="TextBox 1572">
            <a:extLst>
              <a:ext uri="{FF2B5EF4-FFF2-40B4-BE49-F238E27FC236}">
                <a16:creationId xmlns:a16="http://schemas.microsoft.com/office/drawing/2014/main" id="{18BE27A3-8706-13A8-DBC8-F24D88B80ECD}"/>
              </a:ext>
            </a:extLst>
          </p:cNvPr>
          <p:cNvSpPr txBox="1"/>
          <p:nvPr/>
        </p:nvSpPr>
        <p:spPr>
          <a:xfrm>
            <a:off x="15573738" y="5673263"/>
            <a:ext cx="1754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Access by Scammer</a:t>
            </a:r>
            <a:endParaRPr lang="en-BN" sz="1200" dirty="0"/>
          </a:p>
        </p:txBody>
      </p:sp>
      <p:sp>
        <p:nvSpPr>
          <p:cNvPr id="1574" name="TextBox 1573">
            <a:extLst>
              <a:ext uri="{FF2B5EF4-FFF2-40B4-BE49-F238E27FC236}">
                <a16:creationId xmlns:a16="http://schemas.microsoft.com/office/drawing/2014/main" id="{F31F5341-A9B9-207F-A7F7-C745EBFC14F2}"/>
              </a:ext>
            </a:extLst>
          </p:cNvPr>
          <p:cNvSpPr txBox="1"/>
          <p:nvPr/>
        </p:nvSpPr>
        <p:spPr>
          <a:xfrm>
            <a:off x="15661100" y="7592146"/>
            <a:ext cx="1658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Access by Scammer</a:t>
            </a:r>
            <a:endParaRPr lang="en-BN" sz="1200" dirty="0"/>
          </a:p>
        </p:txBody>
      </p:sp>
      <p:cxnSp>
        <p:nvCxnSpPr>
          <p:cNvPr id="1587" name="Straight Arrow Connector 1586">
            <a:extLst>
              <a:ext uri="{FF2B5EF4-FFF2-40B4-BE49-F238E27FC236}">
                <a16:creationId xmlns:a16="http://schemas.microsoft.com/office/drawing/2014/main" id="{0884BF6E-7811-D44E-ED89-AEC8089892BA}"/>
              </a:ext>
            </a:extLst>
          </p:cNvPr>
          <p:cNvCxnSpPr>
            <a:cxnSpLocks/>
            <a:stCxn id="1610" idx="2"/>
            <a:endCxn id="1447" idx="0"/>
          </p:cNvCxnSpPr>
          <p:nvPr/>
        </p:nvCxnSpPr>
        <p:spPr>
          <a:xfrm flipH="1">
            <a:off x="3161729" y="7349066"/>
            <a:ext cx="2462" cy="33015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90" name="Picture 1589">
            <a:extLst>
              <a:ext uri="{FF2B5EF4-FFF2-40B4-BE49-F238E27FC236}">
                <a16:creationId xmlns:a16="http://schemas.microsoft.com/office/drawing/2014/main" id="{1D117837-ED58-ED7D-F5EA-08D4F452A4D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58496" y="2381313"/>
            <a:ext cx="635252" cy="580917"/>
          </a:xfrm>
          <a:prstGeom prst="rect">
            <a:avLst/>
          </a:prstGeom>
        </p:spPr>
      </p:pic>
      <p:sp>
        <p:nvSpPr>
          <p:cNvPr id="1591" name="TextBox 1590">
            <a:extLst>
              <a:ext uri="{FF2B5EF4-FFF2-40B4-BE49-F238E27FC236}">
                <a16:creationId xmlns:a16="http://schemas.microsoft.com/office/drawing/2014/main" id="{8024DEFB-6D2E-835E-F011-B9AEF384CFCC}"/>
              </a:ext>
            </a:extLst>
          </p:cNvPr>
          <p:cNvSpPr txBox="1"/>
          <p:nvPr/>
        </p:nvSpPr>
        <p:spPr>
          <a:xfrm>
            <a:off x="2163450" y="2185408"/>
            <a:ext cx="1407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Romance Scam  / Job Scam</a:t>
            </a:r>
            <a:endParaRPr lang="en-BN" sz="1200" dirty="0"/>
          </a:p>
        </p:txBody>
      </p:sp>
      <p:sp>
        <p:nvSpPr>
          <p:cNvPr id="1592" name="TextBox 1591">
            <a:extLst>
              <a:ext uri="{FF2B5EF4-FFF2-40B4-BE49-F238E27FC236}">
                <a16:creationId xmlns:a16="http://schemas.microsoft.com/office/drawing/2014/main" id="{40DB84A7-2DF0-EADB-0CE8-CD1F0540F920}"/>
              </a:ext>
            </a:extLst>
          </p:cNvPr>
          <p:cNvSpPr txBox="1"/>
          <p:nvPr/>
        </p:nvSpPr>
        <p:spPr>
          <a:xfrm>
            <a:off x="79528" y="6175484"/>
            <a:ext cx="144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Romance</a:t>
            </a:r>
          </a:p>
          <a:p>
            <a:pPr algn="ctr"/>
            <a:r>
              <a:rPr lang="en-US" sz="1200" dirty="0"/>
              <a:t>Scam</a:t>
            </a:r>
            <a:endParaRPr lang="en-BN" sz="1200" dirty="0"/>
          </a:p>
        </p:txBody>
      </p:sp>
      <p:pic>
        <p:nvPicPr>
          <p:cNvPr id="1597" name="Picture 2" descr="Crypto exchange Binance to invest $200 mln in U.S. media firm Forbes |  Reuters">
            <a:extLst>
              <a:ext uri="{FF2B5EF4-FFF2-40B4-BE49-F238E27FC236}">
                <a16:creationId xmlns:a16="http://schemas.microsoft.com/office/drawing/2014/main" id="{BE35B634-2DAB-328E-0666-7C10591BA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36" y="3909362"/>
            <a:ext cx="1562648" cy="85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9" name="TextBox 1598">
            <a:extLst>
              <a:ext uri="{FF2B5EF4-FFF2-40B4-BE49-F238E27FC236}">
                <a16:creationId xmlns:a16="http://schemas.microsoft.com/office/drawing/2014/main" id="{1F055A32-7DB7-60C6-E2BC-C0B1B7B67CA6}"/>
              </a:ext>
            </a:extLst>
          </p:cNvPr>
          <p:cNvSpPr txBox="1"/>
          <p:nvPr/>
        </p:nvSpPr>
        <p:spPr>
          <a:xfrm>
            <a:off x="271130" y="3655012"/>
            <a:ext cx="2116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Access by Scammer</a:t>
            </a:r>
            <a:endParaRPr lang="en-BN" sz="1200" dirty="0"/>
          </a:p>
        </p:txBody>
      </p:sp>
      <p:cxnSp>
        <p:nvCxnSpPr>
          <p:cNvPr id="1582" name="Straight Arrow Connector 1581">
            <a:extLst>
              <a:ext uri="{FF2B5EF4-FFF2-40B4-BE49-F238E27FC236}">
                <a16:creationId xmlns:a16="http://schemas.microsoft.com/office/drawing/2014/main" id="{4E109186-9B09-E7D2-F3E9-E148900E71A6}"/>
              </a:ext>
            </a:extLst>
          </p:cNvPr>
          <p:cNvCxnSpPr>
            <a:cxnSpLocks/>
          </p:cNvCxnSpPr>
          <p:nvPr/>
        </p:nvCxnSpPr>
        <p:spPr>
          <a:xfrm>
            <a:off x="1211918" y="6060428"/>
            <a:ext cx="0" cy="72921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0" name="Oval 1579">
            <a:extLst>
              <a:ext uri="{FF2B5EF4-FFF2-40B4-BE49-F238E27FC236}">
                <a16:creationId xmlns:a16="http://schemas.microsoft.com/office/drawing/2014/main" id="{44808C33-F25D-ED70-39CA-9EF51E649A54}"/>
              </a:ext>
            </a:extLst>
          </p:cNvPr>
          <p:cNvSpPr/>
          <p:nvPr/>
        </p:nvSpPr>
        <p:spPr>
          <a:xfrm>
            <a:off x="715475" y="5142378"/>
            <a:ext cx="957918" cy="8777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N" sz="2700"/>
          </a:p>
        </p:txBody>
      </p:sp>
      <p:sp>
        <p:nvSpPr>
          <p:cNvPr id="1629" name="Rectangle 1628">
            <a:extLst>
              <a:ext uri="{FF2B5EF4-FFF2-40B4-BE49-F238E27FC236}">
                <a16:creationId xmlns:a16="http://schemas.microsoft.com/office/drawing/2014/main" id="{C0D586A3-1AC4-3FD7-D701-F6230A2D1609}"/>
              </a:ext>
            </a:extLst>
          </p:cNvPr>
          <p:cNvSpPr/>
          <p:nvPr/>
        </p:nvSpPr>
        <p:spPr>
          <a:xfrm>
            <a:off x="14610011" y="6733732"/>
            <a:ext cx="252008" cy="24029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N" sz="1650" b="1" dirty="0"/>
              <a:t>M</a:t>
            </a:r>
            <a:endParaRPr lang="en-BN" sz="27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41F100-B343-5E59-538E-4966170559C4}"/>
              </a:ext>
            </a:extLst>
          </p:cNvPr>
          <p:cNvSpPr txBox="1"/>
          <p:nvPr/>
        </p:nvSpPr>
        <p:spPr>
          <a:xfrm>
            <a:off x="1106676" y="5342193"/>
            <a:ext cx="34112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575" b="1" dirty="0"/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392418-DD6F-4C13-C0E4-14BE4DD4E94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789572" y="9021638"/>
            <a:ext cx="858495" cy="7175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427D01-B97C-E64A-BDD4-380E902937B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79567" y="6836336"/>
            <a:ext cx="858495" cy="7175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E6D39B-6721-8623-2165-182903D7A9E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596" y="1002268"/>
            <a:ext cx="1588100" cy="2218490"/>
          </a:xfrm>
          <a:prstGeom prst="rect">
            <a:avLst/>
          </a:prstGeom>
        </p:spPr>
      </p:pic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C3F07ED9-DF5B-9143-3BBA-11DA9A42F25F}"/>
              </a:ext>
            </a:extLst>
          </p:cNvPr>
          <p:cNvCxnSpPr>
            <a:cxnSpLocks/>
            <a:stCxn id="1590" idx="0"/>
            <a:endCxn id="23" idx="3"/>
          </p:cNvCxnSpPr>
          <p:nvPr/>
        </p:nvCxnSpPr>
        <p:spPr>
          <a:xfrm rot="16200000" flipV="1">
            <a:off x="1770509" y="2075700"/>
            <a:ext cx="269801" cy="341427"/>
          </a:xfrm>
          <a:prstGeom prst="bentConnector2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975209BC-EA31-5519-9849-9C85AD68C27D}"/>
              </a:ext>
            </a:extLst>
          </p:cNvPr>
          <p:cNvCxnSpPr>
            <a:cxnSpLocks/>
            <a:stCxn id="1616" idx="0"/>
            <a:endCxn id="1590" idx="3"/>
          </p:cNvCxnSpPr>
          <p:nvPr/>
        </p:nvCxnSpPr>
        <p:spPr>
          <a:xfrm rot="16200000" flipV="1">
            <a:off x="2182449" y="2883070"/>
            <a:ext cx="1181412" cy="758816"/>
          </a:xfrm>
          <a:prstGeom prst="bentConnector2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B912AE01-B45C-822E-12A6-8175C9912852}"/>
              </a:ext>
            </a:extLst>
          </p:cNvPr>
          <p:cNvSpPr/>
          <p:nvPr/>
        </p:nvSpPr>
        <p:spPr>
          <a:xfrm>
            <a:off x="4117448" y="4868297"/>
            <a:ext cx="252008" cy="24029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N" sz="1650" b="1" dirty="0">
                <a:solidFill>
                  <a:schemeClr val="tx1"/>
                </a:solidFill>
              </a:rPr>
              <a:t>C</a:t>
            </a:r>
            <a:endParaRPr lang="en-BN" sz="2700" b="1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70B7C6C-43B1-61D1-5A1D-D3AC0FC7D20B}"/>
              </a:ext>
            </a:extLst>
          </p:cNvPr>
          <p:cNvSpPr/>
          <p:nvPr/>
        </p:nvSpPr>
        <p:spPr>
          <a:xfrm>
            <a:off x="7328138" y="4855537"/>
            <a:ext cx="252008" cy="24029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N" sz="1650" b="1" dirty="0">
                <a:solidFill>
                  <a:schemeClr val="tx1"/>
                </a:solidFill>
              </a:rPr>
              <a:t>C</a:t>
            </a:r>
            <a:endParaRPr lang="en-BN" sz="2700" b="1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A2D3A21-9322-ADCB-BA7E-D931E1FF98C2}"/>
              </a:ext>
            </a:extLst>
          </p:cNvPr>
          <p:cNvSpPr/>
          <p:nvPr/>
        </p:nvSpPr>
        <p:spPr>
          <a:xfrm>
            <a:off x="8412365" y="4868600"/>
            <a:ext cx="252008" cy="24029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N" sz="1650" b="1" dirty="0">
                <a:solidFill>
                  <a:schemeClr val="tx1"/>
                </a:solidFill>
              </a:rPr>
              <a:t>C</a:t>
            </a:r>
            <a:endParaRPr lang="en-BN" sz="2700" b="1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E57E47-7E39-C82D-C3F2-26BCA9F7D4D3}"/>
              </a:ext>
            </a:extLst>
          </p:cNvPr>
          <p:cNvCxnSpPr>
            <a:cxnSpLocks/>
          </p:cNvCxnSpPr>
          <p:nvPr/>
        </p:nvCxnSpPr>
        <p:spPr>
          <a:xfrm>
            <a:off x="4243451" y="5177111"/>
            <a:ext cx="0" cy="379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AED9B94-980C-705D-20EB-1A9E4BC4167D}"/>
              </a:ext>
            </a:extLst>
          </p:cNvPr>
          <p:cNvCxnSpPr>
            <a:cxnSpLocks/>
          </p:cNvCxnSpPr>
          <p:nvPr/>
        </p:nvCxnSpPr>
        <p:spPr>
          <a:xfrm>
            <a:off x="5272133" y="5182463"/>
            <a:ext cx="0" cy="379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AF7A80D-6A1D-351F-8243-624436C6C282}"/>
              </a:ext>
            </a:extLst>
          </p:cNvPr>
          <p:cNvCxnSpPr>
            <a:cxnSpLocks/>
          </p:cNvCxnSpPr>
          <p:nvPr/>
        </p:nvCxnSpPr>
        <p:spPr>
          <a:xfrm>
            <a:off x="6357783" y="5182463"/>
            <a:ext cx="0" cy="379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17231A0-AD0A-C757-4FEB-A8FEC32A8F27}"/>
              </a:ext>
            </a:extLst>
          </p:cNvPr>
          <p:cNvCxnSpPr>
            <a:cxnSpLocks/>
          </p:cNvCxnSpPr>
          <p:nvPr/>
        </p:nvCxnSpPr>
        <p:spPr>
          <a:xfrm>
            <a:off x="7452848" y="5188598"/>
            <a:ext cx="0" cy="379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F7629F7-A25B-8E18-C227-BE3E1227B92B}"/>
              </a:ext>
            </a:extLst>
          </p:cNvPr>
          <p:cNvCxnSpPr>
            <a:cxnSpLocks/>
          </p:cNvCxnSpPr>
          <p:nvPr/>
        </p:nvCxnSpPr>
        <p:spPr>
          <a:xfrm>
            <a:off x="8535450" y="5188598"/>
            <a:ext cx="0" cy="379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CDBA94C-0BD0-E649-C4A9-91C7F2DD7ACC}"/>
              </a:ext>
            </a:extLst>
          </p:cNvPr>
          <p:cNvCxnSpPr>
            <a:cxnSpLocks/>
          </p:cNvCxnSpPr>
          <p:nvPr/>
        </p:nvCxnSpPr>
        <p:spPr>
          <a:xfrm>
            <a:off x="9552846" y="5182463"/>
            <a:ext cx="0" cy="379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3901F1C-D50A-2618-85AE-362C8F9A0E30}"/>
              </a:ext>
            </a:extLst>
          </p:cNvPr>
          <p:cNvCxnSpPr>
            <a:cxnSpLocks/>
          </p:cNvCxnSpPr>
          <p:nvPr/>
        </p:nvCxnSpPr>
        <p:spPr>
          <a:xfrm>
            <a:off x="10641999" y="5185127"/>
            <a:ext cx="0" cy="379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BDCF74C-9097-F85C-F479-0A2074B38D51}"/>
              </a:ext>
            </a:extLst>
          </p:cNvPr>
          <p:cNvSpPr txBox="1"/>
          <p:nvPr/>
        </p:nvSpPr>
        <p:spPr>
          <a:xfrm>
            <a:off x="3127671" y="5151757"/>
            <a:ext cx="682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200" dirty="0"/>
              <a:t>311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F56BEC2-01A1-45D7-7F99-B82C537185E2}"/>
              </a:ext>
            </a:extLst>
          </p:cNvPr>
          <p:cNvSpPr txBox="1"/>
          <p:nvPr/>
        </p:nvSpPr>
        <p:spPr>
          <a:xfrm>
            <a:off x="4194471" y="5157329"/>
            <a:ext cx="682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200" dirty="0"/>
              <a:t>662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DCAC385-0EBF-D286-E4AE-2B0D227537E9}"/>
              </a:ext>
            </a:extLst>
          </p:cNvPr>
          <p:cNvSpPr txBox="1"/>
          <p:nvPr/>
        </p:nvSpPr>
        <p:spPr>
          <a:xfrm>
            <a:off x="5261271" y="5157398"/>
            <a:ext cx="682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200" dirty="0"/>
              <a:t>3,230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A56D178-2003-E7E5-CBAE-C40B2C53D10D}"/>
              </a:ext>
            </a:extLst>
          </p:cNvPr>
          <p:cNvSpPr txBox="1"/>
          <p:nvPr/>
        </p:nvSpPr>
        <p:spPr>
          <a:xfrm>
            <a:off x="6328071" y="5164732"/>
            <a:ext cx="682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200" dirty="0"/>
              <a:t>739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B98C1BF-10ED-9EFC-5D11-313121A6E833}"/>
              </a:ext>
            </a:extLst>
          </p:cNvPr>
          <p:cNvSpPr txBox="1"/>
          <p:nvPr/>
        </p:nvSpPr>
        <p:spPr>
          <a:xfrm>
            <a:off x="7394871" y="5163746"/>
            <a:ext cx="682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200" dirty="0"/>
              <a:t>4,705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B41735B-724A-1B75-019E-A031FEAD3BF0}"/>
              </a:ext>
            </a:extLst>
          </p:cNvPr>
          <p:cNvSpPr txBox="1"/>
          <p:nvPr/>
        </p:nvSpPr>
        <p:spPr>
          <a:xfrm>
            <a:off x="8537871" y="5155448"/>
            <a:ext cx="682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200" dirty="0"/>
              <a:t>2,553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A98C2D2-533F-B856-0E9D-22469C573BA7}"/>
              </a:ext>
            </a:extLst>
          </p:cNvPr>
          <p:cNvSpPr txBox="1"/>
          <p:nvPr/>
        </p:nvSpPr>
        <p:spPr>
          <a:xfrm>
            <a:off x="9528471" y="5157329"/>
            <a:ext cx="682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200" dirty="0"/>
              <a:t>467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88800A5-CC20-669C-FF50-B603A9EAEA64}"/>
              </a:ext>
            </a:extLst>
          </p:cNvPr>
          <p:cNvSpPr txBox="1"/>
          <p:nvPr/>
        </p:nvSpPr>
        <p:spPr>
          <a:xfrm>
            <a:off x="10595271" y="5155121"/>
            <a:ext cx="682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200" dirty="0"/>
              <a:t>233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F451C76-ACA0-B0DB-CA47-F93703E46329}"/>
              </a:ext>
            </a:extLst>
          </p:cNvPr>
          <p:cNvGrpSpPr/>
          <p:nvPr/>
        </p:nvGrpSpPr>
        <p:grpSpPr>
          <a:xfrm>
            <a:off x="4941446" y="1168865"/>
            <a:ext cx="3891633" cy="1249191"/>
            <a:chOff x="3330880" y="831807"/>
            <a:chExt cx="2594422" cy="83279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C1BB2B2-E039-8B2E-1F32-018A5A698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330880" y="844256"/>
              <a:ext cx="712698" cy="8056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553168A-E358-EB85-416E-B3CFF594A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933" b="31017"/>
            <a:stretch/>
          </p:blipFill>
          <p:spPr>
            <a:xfrm>
              <a:off x="4123256" y="840783"/>
              <a:ext cx="821190" cy="807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8B4CC6C-4365-EA46-599F-5CF9F9F17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/>
            <a:srcRect b="38458"/>
            <a:stretch/>
          </p:blipFill>
          <p:spPr>
            <a:xfrm>
              <a:off x="4989288" y="831807"/>
              <a:ext cx="936014" cy="832794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01DCBCF4-260C-48D3-DD53-4B5573BF350F}"/>
              </a:ext>
            </a:extLst>
          </p:cNvPr>
          <p:cNvSpPr/>
          <p:nvPr/>
        </p:nvSpPr>
        <p:spPr>
          <a:xfrm>
            <a:off x="4801885" y="1074260"/>
            <a:ext cx="4118957" cy="14440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N" sz="270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9A75F893-D93E-7F02-5ACD-3AF3B74F986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24031" y="2910674"/>
            <a:ext cx="635252" cy="58091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99CAD69-805F-2A60-4069-E72B5CA9A10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947473" y="2920829"/>
            <a:ext cx="599606" cy="57391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238CB23-E268-1184-1747-FF565B4D325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012692" y="2913326"/>
            <a:ext cx="599606" cy="57391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0FB2255-CBD6-F0BE-DFE6-350D578198A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149275" y="2916812"/>
            <a:ext cx="599606" cy="5739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BCE72B2-31E1-743A-1563-FDAEB5105C7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06598" y="2913326"/>
            <a:ext cx="599606" cy="57391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9ECDA89-9DA2-2320-2849-C2532E1F5ED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199625" y="2912436"/>
            <a:ext cx="599606" cy="573912"/>
          </a:xfrm>
          <a:prstGeom prst="rect">
            <a:avLst/>
          </a:prstGeom>
        </p:spPr>
      </p:pic>
      <p:cxnSp>
        <p:nvCxnSpPr>
          <p:cNvPr id="1408" name="Straight Arrow Connector 1407">
            <a:extLst>
              <a:ext uri="{FF2B5EF4-FFF2-40B4-BE49-F238E27FC236}">
                <a16:creationId xmlns:a16="http://schemas.microsoft.com/office/drawing/2014/main" id="{EFB1A25A-F95F-6C2F-84BD-B172B31E251E}"/>
              </a:ext>
            </a:extLst>
          </p:cNvPr>
          <p:cNvCxnSpPr>
            <a:cxnSpLocks/>
            <a:stCxn id="58" idx="0"/>
          </p:cNvCxnSpPr>
          <p:nvPr/>
        </p:nvCxnSpPr>
        <p:spPr>
          <a:xfrm flipV="1">
            <a:off x="5247276" y="2529661"/>
            <a:ext cx="0" cy="39116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0" name="Straight Arrow Connector 1409">
            <a:extLst>
              <a:ext uri="{FF2B5EF4-FFF2-40B4-BE49-F238E27FC236}">
                <a16:creationId xmlns:a16="http://schemas.microsoft.com/office/drawing/2014/main" id="{E02644A1-C6FF-F1AC-DCF7-162BFB4480DF}"/>
              </a:ext>
            </a:extLst>
          </p:cNvPr>
          <p:cNvCxnSpPr>
            <a:cxnSpLocks/>
            <a:stCxn id="59" idx="0"/>
          </p:cNvCxnSpPr>
          <p:nvPr/>
        </p:nvCxnSpPr>
        <p:spPr>
          <a:xfrm flipH="1" flipV="1">
            <a:off x="6295175" y="2534815"/>
            <a:ext cx="17321" cy="37851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2" name="Straight Arrow Connector 1411">
            <a:extLst>
              <a:ext uri="{FF2B5EF4-FFF2-40B4-BE49-F238E27FC236}">
                <a16:creationId xmlns:a16="http://schemas.microsoft.com/office/drawing/2014/main" id="{0B36159F-ED35-F746-3CB8-B10F01EDDB5E}"/>
              </a:ext>
            </a:extLst>
          </p:cNvPr>
          <p:cNvCxnSpPr>
            <a:cxnSpLocks/>
            <a:stCxn id="60" idx="0"/>
          </p:cNvCxnSpPr>
          <p:nvPr/>
        </p:nvCxnSpPr>
        <p:spPr>
          <a:xfrm flipH="1" flipV="1">
            <a:off x="7435448" y="2522528"/>
            <a:ext cx="13631" cy="39428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5" name="Straight Arrow Connector 1414">
            <a:extLst>
              <a:ext uri="{FF2B5EF4-FFF2-40B4-BE49-F238E27FC236}">
                <a16:creationId xmlns:a16="http://schemas.microsoft.com/office/drawing/2014/main" id="{C429F965-16C2-E752-D58E-98DE36AC2D9B}"/>
              </a:ext>
            </a:extLst>
          </p:cNvPr>
          <p:cNvCxnSpPr>
            <a:cxnSpLocks/>
            <a:stCxn id="61" idx="0"/>
          </p:cNvCxnSpPr>
          <p:nvPr/>
        </p:nvCxnSpPr>
        <p:spPr>
          <a:xfrm flipH="1" flipV="1">
            <a:off x="8504514" y="2529661"/>
            <a:ext cx="1887" cy="38366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7" name="Straight Arrow Connector 1416">
            <a:extLst>
              <a:ext uri="{FF2B5EF4-FFF2-40B4-BE49-F238E27FC236}">
                <a16:creationId xmlns:a16="http://schemas.microsoft.com/office/drawing/2014/main" id="{1FD8DF0A-F4F1-DF05-4F2B-5FB8B23BF120}"/>
              </a:ext>
            </a:extLst>
          </p:cNvPr>
          <p:cNvCxnSpPr>
            <a:stCxn id="1618" idx="0"/>
            <a:endCxn id="57" idx="2"/>
          </p:cNvCxnSpPr>
          <p:nvPr/>
        </p:nvCxnSpPr>
        <p:spPr>
          <a:xfrm flipV="1">
            <a:off x="4238305" y="3491591"/>
            <a:ext cx="3353" cy="36362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8" name="Straight Arrow Connector 1417">
            <a:extLst>
              <a:ext uri="{FF2B5EF4-FFF2-40B4-BE49-F238E27FC236}">
                <a16:creationId xmlns:a16="http://schemas.microsoft.com/office/drawing/2014/main" id="{29234ED8-E3E0-6815-565E-0D57BC67F7B6}"/>
              </a:ext>
            </a:extLst>
          </p:cNvPr>
          <p:cNvCxnSpPr/>
          <p:nvPr/>
        </p:nvCxnSpPr>
        <p:spPr>
          <a:xfrm flipV="1">
            <a:off x="5250757" y="3485969"/>
            <a:ext cx="3353" cy="36362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9" name="Straight Arrow Connector 1418">
            <a:extLst>
              <a:ext uri="{FF2B5EF4-FFF2-40B4-BE49-F238E27FC236}">
                <a16:creationId xmlns:a16="http://schemas.microsoft.com/office/drawing/2014/main" id="{35303DCC-6F3D-2E73-56F4-759A29C54205}"/>
              </a:ext>
            </a:extLst>
          </p:cNvPr>
          <p:cNvCxnSpPr/>
          <p:nvPr/>
        </p:nvCxnSpPr>
        <p:spPr>
          <a:xfrm flipV="1">
            <a:off x="6328687" y="3504628"/>
            <a:ext cx="3353" cy="36362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0" name="Straight Arrow Connector 1419">
            <a:extLst>
              <a:ext uri="{FF2B5EF4-FFF2-40B4-BE49-F238E27FC236}">
                <a16:creationId xmlns:a16="http://schemas.microsoft.com/office/drawing/2014/main" id="{77A3C0AF-B5D8-048D-0C0A-638B091D8888}"/>
              </a:ext>
            </a:extLst>
          </p:cNvPr>
          <p:cNvCxnSpPr/>
          <p:nvPr/>
        </p:nvCxnSpPr>
        <p:spPr>
          <a:xfrm flipV="1">
            <a:off x="7425706" y="3493051"/>
            <a:ext cx="3353" cy="36362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1" name="Straight Arrow Connector 1420">
            <a:extLst>
              <a:ext uri="{FF2B5EF4-FFF2-40B4-BE49-F238E27FC236}">
                <a16:creationId xmlns:a16="http://schemas.microsoft.com/office/drawing/2014/main" id="{84E62ACF-C88A-B9B2-7C8A-D6AE6B98C239}"/>
              </a:ext>
            </a:extLst>
          </p:cNvPr>
          <p:cNvCxnSpPr/>
          <p:nvPr/>
        </p:nvCxnSpPr>
        <p:spPr>
          <a:xfrm flipV="1">
            <a:off x="8508910" y="3480565"/>
            <a:ext cx="3353" cy="36362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2" name="Straight Arrow Connector 1421">
            <a:extLst>
              <a:ext uri="{FF2B5EF4-FFF2-40B4-BE49-F238E27FC236}">
                <a16:creationId xmlns:a16="http://schemas.microsoft.com/office/drawing/2014/main" id="{B2E7DE1D-31D9-A9CF-D3AE-DFABEED743F3}"/>
              </a:ext>
            </a:extLst>
          </p:cNvPr>
          <p:cNvCxnSpPr/>
          <p:nvPr/>
        </p:nvCxnSpPr>
        <p:spPr>
          <a:xfrm flipV="1">
            <a:off x="9529462" y="3477415"/>
            <a:ext cx="3353" cy="36362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9" name="Elbow Connector 1428">
            <a:extLst>
              <a:ext uri="{FF2B5EF4-FFF2-40B4-BE49-F238E27FC236}">
                <a16:creationId xmlns:a16="http://schemas.microsoft.com/office/drawing/2014/main" id="{6950F033-514E-6A9D-CF4C-5039816BE066}"/>
              </a:ext>
            </a:extLst>
          </p:cNvPr>
          <p:cNvCxnSpPr>
            <a:stCxn id="57" idx="0"/>
            <a:endCxn id="52" idx="1"/>
          </p:cNvCxnSpPr>
          <p:nvPr/>
        </p:nvCxnSpPr>
        <p:spPr>
          <a:xfrm rot="5400000" flipH="1" flipV="1">
            <a:off x="3964586" y="2073377"/>
            <a:ext cx="1114368" cy="560228"/>
          </a:xfrm>
          <a:prstGeom prst="bentConnector2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1" name="Elbow Connector 1430">
            <a:extLst>
              <a:ext uri="{FF2B5EF4-FFF2-40B4-BE49-F238E27FC236}">
                <a16:creationId xmlns:a16="http://schemas.microsoft.com/office/drawing/2014/main" id="{4A582A8A-3159-D0EC-079B-35BD7E6A2D65}"/>
              </a:ext>
            </a:extLst>
          </p:cNvPr>
          <p:cNvCxnSpPr>
            <a:stCxn id="62" idx="0"/>
            <a:endCxn id="52" idx="3"/>
          </p:cNvCxnSpPr>
          <p:nvPr/>
        </p:nvCxnSpPr>
        <p:spPr>
          <a:xfrm rot="16200000" flipV="1">
            <a:off x="8652071" y="2065078"/>
            <a:ext cx="1116131" cy="578588"/>
          </a:xfrm>
          <a:prstGeom prst="bentConnector2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2" name="TextBox 1431">
            <a:extLst>
              <a:ext uri="{FF2B5EF4-FFF2-40B4-BE49-F238E27FC236}">
                <a16:creationId xmlns:a16="http://schemas.microsoft.com/office/drawing/2014/main" id="{7B51C93E-992B-17B5-6AEC-D80478B40C70}"/>
              </a:ext>
            </a:extLst>
          </p:cNvPr>
          <p:cNvSpPr txBox="1"/>
          <p:nvPr/>
        </p:nvSpPr>
        <p:spPr>
          <a:xfrm>
            <a:off x="8915400" y="1329035"/>
            <a:ext cx="799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Old Coin Scam</a:t>
            </a:r>
            <a:endParaRPr lang="en-BN" sz="1200" dirty="0"/>
          </a:p>
        </p:txBody>
      </p:sp>
      <p:sp>
        <p:nvSpPr>
          <p:cNvPr id="1433" name="TextBox 1432">
            <a:extLst>
              <a:ext uri="{FF2B5EF4-FFF2-40B4-BE49-F238E27FC236}">
                <a16:creationId xmlns:a16="http://schemas.microsoft.com/office/drawing/2014/main" id="{94B72665-BCB9-2F0C-BE14-498A6910EC28}"/>
              </a:ext>
            </a:extLst>
          </p:cNvPr>
          <p:cNvSpPr txBox="1"/>
          <p:nvPr/>
        </p:nvSpPr>
        <p:spPr>
          <a:xfrm>
            <a:off x="4114800" y="1317359"/>
            <a:ext cx="72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Old Coin Scam</a:t>
            </a:r>
            <a:endParaRPr lang="en-BN" sz="1200" dirty="0"/>
          </a:p>
        </p:txBody>
      </p:sp>
      <p:sp>
        <p:nvSpPr>
          <p:cNvPr id="1441" name="Rectangle 1440">
            <a:extLst>
              <a:ext uri="{FF2B5EF4-FFF2-40B4-BE49-F238E27FC236}">
                <a16:creationId xmlns:a16="http://schemas.microsoft.com/office/drawing/2014/main" id="{335C96B5-FE85-D4B0-501D-A9A119B7388A}"/>
              </a:ext>
            </a:extLst>
          </p:cNvPr>
          <p:cNvSpPr/>
          <p:nvPr/>
        </p:nvSpPr>
        <p:spPr>
          <a:xfrm>
            <a:off x="3035248" y="6286072"/>
            <a:ext cx="252008" cy="24029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N" sz="1650" b="1" dirty="0">
                <a:solidFill>
                  <a:schemeClr val="tx1"/>
                </a:solidFill>
              </a:rPr>
              <a:t>I</a:t>
            </a:r>
            <a:endParaRPr lang="en-BN" sz="2700" b="1" dirty="0">
              <a:solidFill>
                <a:schemeClr val="tx1"/>
              </a:solidFill>
            </a:endParaRPr>
          </a:p>
        </p:txBody>
      </p:sp>
      <p:cxnSp>
        <p:nvCxnSpPr>
          <p:cNvPr id="1443" name="Elbow Connector 1442">
            <a:extLst>
              <a:ext uri="{FF2B5EF4-FFF2-40B4-BE49-F238E27FC236}">
                <a16:creationId xmlns:a16="http://schemas.microsoft.com/office/drawing/2014/main" id="{6AFC4C42-E29D-9DBC-AABE-2D8CA2480A69}"/>
              </a:ext>
            </a:extLst>
          </p:cNvPr>
          <p:cNvCxnSpPr>
            <a:stCxn id="1610" idx="3"/>
            <a:endCxn id="1525" idx="2"/>
          </p:cNvCxnSpPr>
          <p:nvPr/>
        </p:nvCxnSpPr>
        <p:spPr>
          <a:xfrm flipV="1">
            <a:off x="3479786" y="6609119"/>
            <a:ext cx="757118" cy="34550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4" name="TextBox 1443">
            <a:extLst>
              <a:ext uri="{FF2B5EF4-FFF2-40B4-BE49-F238E27FC236}">
                <a16:creationId xmlns:a16="http://schemas.microsoft.com/office/drawing/2014/main" id="{6AA7C69A-C3B1-44A2-F99A-C7ECFB3062D0}"/>
              </a:ext>
            </a:extLst>
          </p:cNvPr>
          <p:cNvSpPr txBox="1"/>
          <p:nvPr/>
        </p:nvSpPr>
        <p:spPr>
          <a:xfrm>
            <a:off x="3158260" y="5680610"/>
            <a:ext cx="804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200" dirty="0"/>
              <a:t>20,897</a:t>
            </a:r>
          </a:p>
        </p:txBody>
      </p:sp>
      <p:sp>
        <p:nvSpPr>
          <p:cNvPr id="1445" name="TextBox 1444">
            <a:extLst>
              <a:ext uri="{FF2B5EF4-FFF2-40B4-BE49-F238E27FC236}">
                <a16:creationId xmlns:a16="http://schemas.microsoft.com/office/drawing/2014/main" id="{10442314-F9F3-11AC-02CA-D151AA8B9F8C}"/>
              </a:ext>
            </a:extLst>
          </p:cNvPr>
          <p:cNvSpPr txBox="1"/>
          <p:nvPr/>
        </p:nvSpPr>
        <p:spPr>
          <a:xfrm>
            <a:off x="4237995" y="5673323"/>
            <a:ext cx="562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200" dirty="0"/>
              <a:t>389</a:t>
            </a:r>
          </a:p>
        </p:txBody>
      </p:sp>
      <p:sp>
        <p:nvSpPr>
          <p:cNvPr id="1446" name="TextBox 1445">
            <a:extLst>
              <a:ext uri="{FF2B5EF4-FFF2-40B4-BE49-F238E27FC236}">
                <a16:creationId xmlns:a16="http://schemas.microsoft.com/office/drawing/2014/main" id="{98FC3B15-6647-509C-1942-481370E26FDC}"/>
              </a:ext>
            </a:extLst>
          </p:cNvPr>
          <p:cNvSpPr txBox="1"/>
          <p:nvPr/>
        </p:nvSpPr>
        <p:spPr>
          <a:xfrm>
            <a:off x="5215660" y="5673263"/>
            <a:ext cx="804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200" dirty="0"/>
              <a:t>10,896</a:t>
            </a:r>
          </a:p>
        </p:txBody>
      </p:sp>
      <p:pic>
        <p:nvPicPr>
          <p:cNvPr id="1447" name="Picture 1446">
            <a:extLst>
              <a:ext uri="{FF2B5EF4-FFF2-40B4-BE49-F238E27FC236}">
                <a16:creationId xmlns:a16="http://schemas.microsoft.com/office/drawing/2014/main" id="{CCD767EE-EDDB-A5BB-3428-35BDF736E64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61926" y="7679220"/>
            <a:ext cx="599606" cy="573912"/>
          </a:xfrm>
          <a:prstGeom prst="rect">
            <a:avLst/>
          </a:prstGeom>
        </p:spPr>
      </p:pic>
      <p:cxnSp>
        <p:nvCxnSpPr>
          <p:cNvPr id="1450" name="Straight Arrow Connector 1449">
            <a:extLst>
              <a:ext uri="{FF2B5EF4-FFF2-40B4-BE49-F238E27FC236}">
                <a16:creationId xmlns:a16="http://schemas.microsoft.com/office/drawing/2014/main" id="{5ED86EA3-1AB9-0BAE-5755-D930E56FA1EB}"/>
              </a:ext>
            </a:extLst>
          </p:cNvPr>
          <p:cNvCxnSpPr>
            <a:cxnSpLocks/>
            <a:stCxn id="1604" idx="2"/>
            <a:endCxn id="1451" idx="0"/>
          </p:cNvCxnSpPr>
          <p:nvPr/>
        </p:nvCxnSpPr>
        <p:spPr>
          <a:xfrm>
            <a:off x="5249447" y="7341184"/>
            <a:ext cx="5421" cy="34447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1" name="Picture 1450">
            <a:extLst>
              <a:ext uri="{FF2B5EF4-FFF2-40B4-BE49-F238E27FC236}">
                <a16:creationId xmlns:a16="http://schemas.microsoft.com/office/drawing/2014/main" id="{31218EEC-9175-03B9-86C3-2D0E911CAD2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955065" y="7685657"/>
            <a:ext cx="599606" cy="573912"/>
          </a:xfrm>
          <a:prstGeom prst="rect">
            <a:avLst/>
          </a:prstGeom>
        </p:spPr>
      </p:pic>
      <p:pic>
        <p:nvPicPr>
          <p:cNvPr id="1452" name="Picture 1451">
            <a:extLst>
              <a:ext uri="{FF2B5EF4-FFF2-40B4-BE49-F238E27FC236}">
                <a16:creationId xmlns:a16="http://schemas.microsoft.com/office/drawing/2014/main" id="{486F6A30-C379-0B3E-25D1-7DAC00BF9E6A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t="30464"/>
          <a:stretch/>
        </p:blipFill>
        <p:spPr>
          <a:xfrm>
            <a:off x="3350612" y="8191386"/>
            <a:ext cx="1708961" cy="1606005"/>
          </a:xfrm>
          <a:prstGeom prst="rect">
            <a:avLst/>
          </a:prstGeom>
        </p:spPr>
      </p:pic>
      <p:cxnSp>
        <p:nvCxnSpPr>
          <p:cNvPr id="1454" name="Elbow Connector 1453">
            <a:extLst>
              <a:ext uri="{FF2B5EF4-FFF2-40B4-BE49-F238E27FC236}">
                <a16:creationId xmlns:a16="http://schemas.microsoft.com/office/drawing/2014/main" id="{14CC2823-AF11-0F95-F205-905AADC8F076}"/>
              </a:ext>
            </a:extLst>
          </p:cNvPr>
          <p:cNvCxnSpPr>
            <a:cxnSpLocks/>
            <a:stCxn id="1451" idx="2"/>
            <a:endCxn id="1452" idx="3"/>
          </p:cNvCxnSpPr>
          <p:nvPr/>
        </p:nvCxnSpPr>
        <p:spPr>
          <a:xfrm rot="5400000">
            <a:off x="4789811" y="8529332"/>
            <a:ext cx="734820" cy="195296"/>
          </a:xfrm>
          <a:prstGeom prst="bentConnector2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6" name="Elbow Connector 1455">
            <a:extLst>
              <a:ext uri="{FF2B5EF4-FFF2-40B4-BE49-F238E27FC236}">
                <a16:creationId xmlns:a16="http://schemas.microsoft.com/office/drawing/2014/main" id="{1A1BB6A4-C6E7-7894-D5C3-D59056087FB1}"/>
              </a:ext>
            </a:extLst>
          </p:cNvPr>
          <p:cNvCxnSpPr>
            <a:cxnSpLocks/>
            <a:stCxn id="1447" idx="2"/>
            <a:endCxn id="1452" idx="1"/>
          </p:cNvCxnSpPr>
          <p:nvPr/>
        </p:nvCxnSpPr>
        <p:spPr>
          <a:xfrm rot="16200000" flipH="1">
            <a:off x="2885543" y="8529318"/>
            <a:ext cx="741257" cy="188883"/>
          </a:xfrm>
          <a:prstGeom prst="bentConnector2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7" name="TextBox 1456">
            <a:extLst>
              <a:ext uri="{FF2B5EF4-FFF2-40B4-BE49-F238E27FC236}">
                <a16:creationId xmlns:a16="http://schemas.microsoft.com/office/drawing/2014/main" id="{6DE4B634-1C2A-06E2-C01C-891DE4F3E63E}"/>
              </a:ext>
            </a:extLst>
          </p:cNvPr>
          <p:cNvSpPr txBox="1"/>
          <p:nvPr/>
        </p:nvSpPr>
        <p:spPr>
          <a:xfrm>
            <a:off x="3598407" y="7742645"/>
            <a:ext cx="1150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Investment</a:t>
            </a:r>
          </a:p>
          <a:p>
            <a:pPr algn="ctr"/>
            <a:r>
              <a:rPr lang="en-US" sz="1200" dirty="0"/>
              <a:t>Scam</a:t>
            </a:r>
            <a:endParaRPr lang="en-BN" sz="1200" dirty="0"/>
          </a:p>
        </p:txBody>
      </p:sp>
      <p:sp>
        <p:nvSpPr>
          <p:cNvPr id="1460" name="Rectangle 1459">
            <a:extLst>
              <a:ext uri="{FF2B5EF4-FFF2-40B4-BE49-F238E27FC236}">
                <a16:creationId xmlns:a16="http://schemas.microsoft.com/office/drawing/2014/main" id="{2F7FFF1A-1AD3-EE5C-5472-6ECB12654511}"/>
              </a:ext>
            </a:extLst>
          </p:cNvPr>
          <p:cNvSpPr/>
          <p:nvPr/>
        </p:nvSpPr>
        <p:spPr>
          <a:xfrm>
            <a:off x="7323713" y="6289528"/>
            <a:ext cx="252008" cy="24029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N" sz="1650" b="1" dirty="0">
                <a:solidFill>
                  <a:schemeClr val="tx1"/>
                </a:solidFill>
              </a:rPr>
              <a:t>R</a:t>
            </a:r>
            <a:endParaRPr lang="en-BN" sz="2700" b="1" dirty="0">
              <a:solidFill>
                <a:schemeClr val="tx1"/>
              </a:solidFill>
            </a:endParaRPr>
          </a:p>
        </p:txBody>
      </p:sp>
      <p:sp>
        <p:nvSpPr>
          <p:cNvPr id="1461" name="TextBox 1460">
            <a:extLst>
              <a:ext uri="{FF2B5EF4-FFF2-40B4-BE49-F238E27FC236}">
                <a16:creationId xmlns:a16="http://schemas.microsoft.com/office/drawing/2014/main" id="{FB2F2323-74EC-D089-2031-2590BD58095F}"/>
              </a:ext>
            </a:extLst>
          </p:cNvPr>
          <p:cNvSpPr txBox="1"/>
          <p:nvPr/>
        </p:nvSpPr>
        <p:spPr>
          <a:xfrm>
            <a:off x="6358660" y="5682676"/>
            <a:ext cx="804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200" dirty="0"/>
              <a:t>17,512</a:t>
            </a:r>
          </a:p>
        </p:txBody>
      </p:sp>
      <p:pic>
        <p:nvPicPr>
          <p:cNvPr id="1462" name="Picture 1461">
            <a:extLst>
              <a:ext uri="{FF2B5EF4-FFF2-40B4-BE49-F238E27FC236}">
                <a16:creationId xmlns:a16="http://schemas.microsoft.com/office/drawing/2014/main" id="{14CCA204-95A8-0A44-ACB0-18FC2C5CB73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58564" y="7671735"/>
            <a:ext cx="635252" cy="580917"/>
          </a:xfrm>
          <a:prstGeom prst="rect">
            <a:avLst/>
          </a:prstGeom>
        </p:spPr>
      </p:pic>
      <p:sp>
        <p:nvSpPr>
          <p:cNvPr id="1463" name="TextBox 1462">
            <a:extLst>
              <a:ext uri="{FF2B5EF4-FFF2-40B4-BE49-F238E27FC236}">
                <a16:creationId xmlns:a16="http://schemas.microsoft.com/office/drawing/2014/main" id="{C802794C-FF0B-3031-ABFE-8FE1DFDF2AA6}"/>
              </a:ext>
            </a:extLst>
          </p:cNvPr>
          <p:cNvSpPr txBox="1"/>
          <p:nvPr/>
        </p:nvSpPr>
        <p:spPr>
          <a:xfrm>
            <a:off x="5601499" y="8230123"/>
            <a:ext cx="144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Romance</a:t>
            </a:r>
          </a:p>
          <a:p>
            <a:pPr algn="ctr"/>
            <a:r>
              <a:rPr lang="en-US" sz="1200" dirty="0"/>
              <a:t>Scam</a:t>
            </a:r>
            <a:endParaRPr lang="en-BN" sz="1200" dirty="0"/>
          </a:p>
        </p:txBody>
      </p:sp>
      <p:cxnSp>
        <p:nvCxnSpPr>
          <p:cNvPr id="1025" name="Straight Arrow Connector 1024">
            <a:extLst>
              <a:ext uri="{FF2B5EF4-FFF2-40B4-BE49-F238E27FC236}">
                <a16:creationId xmlns:a16="http://schemas.microsoft.com/office/drawing/2014/main" id="{A40E10B5-4DEB-0613-2E1E-A1D3B8C6564C}"/>
              </a:ext>
            </a:extLst>
          </p:cNvPr>
          <p:cNvCxnSpPr>
            <a:cxnSpLocks/>
          </p:cNvCxnSpPr>
          <p:nvPr/>
        </p:nvCxnSpPr>
        <p:spPr>
          <a:xfrm>
            <a:off x="6339539" y="7331941"/>
            <a:ext cx="5421" cy="34447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1028">
            <a:extLst>
              <a:ext uri="{FF2B5EF4-FFF2-40B4-BE49-F238E27FC236}">
                <a16:creationId xmlns:a16="http://schemas.microsoft.com/office/drawing/2014/main" id="{37D97605-2DD2-D5DE-E4B3-44CFD5AE82A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49275" y="7666469"/>
            <a:ext cx="635252" cy="580917"/>
          </a:xfrm>
          <a:prstGeom prst="rect">
            <a:avLst/>
          </a:prstGeom>
        </p:spPr>
      </p:pic>
      <p:cxnSp>
        <p:nvCxnSpPr>
          <p:cNvPr id="1031" name="Straight Arrow Connector 1030">
            <a:extLst>
              <a:ext uri="{FF2B5EF4-FFF2-40B4-BE49-F238E27FC236}">
                <a16:creationId xmlns:a16="http://schemas.microsoft.com/office/drawing/2014/main" id="{736D0C59-3F09-77E1-55A5-99608F7FB9A6}"/>
              </a:ext>
            </a:extLst>
          </p:cNvPr>
          <p:cNvCxnSpPr>
            <a:cxnSpLocks/>
          </p:cNvCxnSpPr>
          <p:nvPr/>
        </p:nvCxnSpPr>
        <p:spPr>
          <a:xfrm>
            <a:off x="7443656" y="7310963"/>
            <a:ext cx="5421" cy="34447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A08DDE78-A5B6-3F7A-B08A-6BAB57BD55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2078" y="8469804"/>
            <a:ext cx="635252" cy="536298"/>
          </a:xfrm>
          <a:prstGeom prst="rect">
            <a:avLst/>
          </a:prstGeom>
        </p:spPr>
      </p:pic>
      <p:pic>
        <p:nvPicPr>
          <p:cNvPr id="1033" name="Picture 1032">
            <a:extLst>
              <a:ext uri="{FF2B5EF4-FFF2-40B4-BE49-F238E27FC236}">
                <a16:creationId xmlns:a16="http://schemas.microsoft.com/office/drawing/2014/main" id="{0E97C5B6-E555-8D2A-A23C-BB805890B5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0583" y="9106434"/>
            <a:ext cx="635252" cy="536298"/>
          </a:xfrm>
          <a:prstGeom prst="rect">
            <a:avLst/>
          </a:prstGeom>
        </p:spPr>
      </p:pic>
      <p:sp>
        <p:nvSpPr>
          <p:cNvPr id="1034" name="Rectangle 1033">
            <a:extLst>
              <a:ext uri="{FF2B5EF4-FFF2-40B4-BE49-F238E27FC236}">
                <a16:creationId xmlns:a16="http://schemas.microsoft.com/office/drawing/2014/main" id="{FB662FDF-2933-8012-404E-C2B0E4E344C0}"/>
              </a:ext>
            </a:extLst>
          </p:cNvPr>
          <p:cNvSpPr/>
          <p:nvPr/>
        </p:nvSpPr>
        <p:spPr>
          <a:xfrm>
            <a:off x="9342203" y="8706293"/>
            <a:ext cx="252008" cy="24029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N" sz="1650" b="1" dirty="0"/>
              <a:t>M</a:t>
            </a:r>
            <a:endParaRPr lang="en-BN" sz="2700" b="1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0462EE0F-AE57-BCE6-A6E5-C5A5171C0DD1}"/>
              </a:ext>
            </a:extLst>
          </p:cNvPr>
          <p:cNvSpPr/>
          <p:nvPr/>
        </p:nvSpPr>
        <p:spPr>
          <a:xfrm>
            <a:off x="9342202" y="9325109"/>
            <a:ext cx="252008" cy="24029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N" sz="1650" b="1" dirty="0"/>
              <a:t>M</a:t>
            </a:r>
            <a:endParaRPr lang="en-BN" sz="2700" b="1" dirty="0"/>
          </a:p>
        </p:txBody>
      </p:sp>
      <p:cxnSp>
        <p:nvCxnSpPr>
          <p:cNvPr id="1037" name="Elbow Connector 1036">
            <a:extLst>
              <a:ext uri="{FF2B5EF4-FFF2-40B4-BE49-F238E27FC236}">
                <a16:creationId xmlns:a16="http://schemas.microsoft.com/office/drawing/2014/main" id="{B7606C0A-16B5-9343-314E-A34D3EC11F58}"/>
              </a:ext>
            </a:extLst>
          </p:cNvPr>
          <p:cNvCxnSpPr>
            <a:stCxn id="1523" idx="3"/>
            <a:endCxn id="1032" idx="1"/>
          </p:cNvCxnSpPr>
          <p:nvPr/>
        </p:nvCxnSpPr>
        <p:spPr>
          <a:xfrm>
            <a:off x="7770391" y="6328667"/>
            <a:ext cx="1381688" cy="2409287"/>
          </a:xfrm>
          <a:prstGeom prst="bentConnector3">
            <a:avLst>
              <a:gd name="adj1" fmla="val 1312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Elbow Connector 1039">
            <a:extLst>
              <a:ext uri="{FF2B5EF4-FFF2-40B4-BE49-F238E27FC236}">
                <a16:creationId xmlns:a16="http://schemas.microsoft.com/office/drawing/2014/main" id="{42A3CC48-D425-9D33-C3D3-44EAEE9A5B0C}"/>
              </a:ext>
            </a:extLst>
          </p:cNvPr>
          <p:cNvCxnSpPr>
            <a:endCxn id="1033" idx="1"/>
          </p:cNvCxnSpPr>
          <p:nvPr/>
        </p:nvCxnSpPr>
        <p:spPr>
          <a:xfrm>
            <a:off x="7951523" y="8717042"/>
            <a:ext cx="1199060" cy="657542"/>
          </a:xfrm>
          <a:prstGeom prst="bentConnector3">
            <a:avLst>
              <a:gd name="adj1" fmla="val -11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2" name="TextBox 1041">
            <a:extLst>
              <a:ext uri="{FF2B5EF4-FFF2-40B4-BE49-F238E27FC236}">
                <a16:creationId xmlns:a16="http://schemas.microsoft.com/office/drawing/2014/main" id="{B235CA8C-B84F-8CE9-2189-457486599374}"/>
              </a:ext>
            </a:extLst>
          </p:cNvPr>
          <p:cNvSpPr txBox="1"/>
          <p:nvPr/>
        </p:nvSpPr>
        <p:spPr>
          <a:xfrm>
            <a:off x="7425460" y="5673509"/>
            <a:ext cx="804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200" dirty="0"/>
              <a:t>2,958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674C3ECE-2D82-DFE3-E6C5-6804A266F134}"/>
              </a:ext>
            </a:extLst>
          </p:cNvPr>
          <p:cNvSpPr txBox="1"/>
          <p:nvPr/>
        </p:nvSpPr>
        <p:spPr>
          <a:xfrm>
            <a:off x="7894531" y="8459291"/>
            <a:ext cx="804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200" dirty="0"/>
              <a:t>1,,167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677CBA13-E860-07A7-BA6C-DFBF8F85174C}"/>
              </a:ext>
            </a:extLst>
          </p:cNvPr>
          <p:cNvSpPr txBox="1"/>
          <p:nvPr/>
        </p:nvSpPr>
        <p:spPr>
          <a:xfrm>
            <a:off x="7881188" y="9113836"/>
            <a:ext cx="804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200" dirty="0"/>
              <a:t>10,896</a:t>
            </a: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51C6D336-9EBC-B098-FB3F-06FF0F720DC4}"/>
              </a:ext>
            </a:extLst>
          </p:cNvPr>
          <p:cNvSpPr txBox="1"/>
          <p:nvPr/>
        </p:nvSpPr>
        <p:spPr>
          <a:xfrm>
            <a:off x="6744676" y="8223725"/>
            <a:ext cx="144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Romance</a:t>
            </a:r>
          </a:p>
          <a:p>
            <a:pPr algn="ctr"/>
            <a:r>
              <a:rPr lang="en-US" sz="1200" dirty="0"/>
              <a:t>Scam</a:t>
            </a:r>
            <a:endParaRPr lang="en-BN" sz="1200" dirty="0"/>
          </a:p>
        </p:txBody>
      </p:sp>
      <p:pic>
        <p:nvPicPr>
          <p:cNvPr id="1050" name="Picture 1049">
            <a:extLst>
              <a:ext uri="{FF2B5EF4-FFF2-40B4-BE49-F238E27FC236}">
                <a16:creationId xmlns:a16="http://schemas.microsoft.com/office/drawing/2014/main" id="{A30FEBC9-1F85-B650-C64B-842E851D300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282918" y="1035284"/>
            <a:ext cx="1757369" cy="2287484"/>
          </a:xfrm>
          <a:prstGeom prst="rect">
            <a:avLst/>
          </a:prstGeom>
        </p:spPr>
      </p:pic>
      <p:cxnSp>
        <p:nvCxnSpPr>
          <p:cNvPr id="1053" name="Elbow Connector 1052">
            <a:extLst>
              <a:ext uri="{FF2B5EF4-FFF2-40B4-BE49-F238E27FC236}">
                <a16:creationId xmlns:a16="http://schemas.microsoft.com/office/drawing/2014/main" id="{4EB63B3B-F583-7424-616C-D1D1EA2906CD}"/>
              </a:ext>
            </a:extLst>
          </p:cNvPr>
          <p:cNvCxnSpPr>
            <a:cxnSpLocks/>
            <a:stCxn id="1510" idx="1"/>
            <a:endCxn id="1597" idx="3"/>
          </p:cNvCxnSpPr>
          <p:nvPr/>
        </p:nvCxnSpPr>
        <p:spPr>
          <a:xfrm rot="10800000">
            <a:off x="2044085" y="4336167"/>
            <a:ext cx="800636" cy="568089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4" name="TextBox 1053">
            <a:extLst>
              <a:ext uri="{FF2B5EF4-FFF2-40B4-BE49-F238E27FC236}">
                <a16:creationId xmlns:a16="http://schemas.microsoft.com/office/drawing/2014/main" id="{054F5A68-C02F-A6FF-B771-8F526BE8B9E4}"/>
              </a:ext>
            </a:extLst>
          </p:cNvPr>
          <p:cNvSpPr txBox="1"/>
          <p:nvPr/>
        </p:nvSpPr>
        <p:spPr>
          <a:xfrm>
            <a:off x="8537871" y="5675906"/>
            <a:ext cx="682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200" dirty="0"/>
              <a:t>156</a:t>
            </a:r>
          </a:p>
        </p:txBody>
      </p:sp>
      <p:sp>
        <p:nvSpPr>
          <p:cNvPr id="1055" name="TextBox 1054">
            <a:extLst>
              <a:ext uri="{FF2B5EF4-FFF2-40B4-BE49-F238E27FC236}">
                <a16:creationId xmlns:a16="http://schemas.microsoft.com/office/drawing/2014/main" id="{BCEB1035-CA52-A491-5961-D2F7FCB97BF6}"/>
              </a:ext>
            </a:extLst>
          </p:cNvPr>
          <p:cNvSpPr txBox="1"/>
          <p:nvPr/>
        </p:nvSpPr>
        <p:spPr>
          <a:xfrm>
            <a:off x="9528471" y="5660920"/>
            <a:ext cx="682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200" dirty="0"/>
              <a:t>8</a:t>
            </a:r>
          </a:p>
        </p:txBody>
      </p:sp>
      <p:sp>
        <p:nvSpPr>
          <p:cNvPr id="1056" name="TextBox 1055">
            <a:extLst>
              <a:ext uri="{FF2B5EF4-FFF2-40B4-BE49-F238E27FC236}">
                <a16:creationId xmlns:a16="http://schemas.microsoft.com/office/drawing/2014/main" id="{EFE85A50-F403-F54D-C4EA-0F6BFCBB90E9}"/>
              </a:ext>
            </a:extLst>
          </p:cNvPr>
          <p:cNvSpPr txBox="1"/>
          <p:nvPr/>
        </p:nvSpPr>
        <p:spPr>
          <a:xfrm>
            <a:off x="10671471" y="5646251"/>
            <a:ext cx="682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200" dirty="0"/>
              <a:t>157</a:t>
            </a:r>
          </a:p>
        </p:txBody>
      </p:sp>
      <p:cxnSp>
        <p:nvCxnSpPr>
          <p:cNvPr id="1076" name="Elbow Connector 1075">
            <a:extLst>
              <a:ext uri="{FF2B5EF4-FFF2-40B4-BE49-F238E27FC236}">
                <a16:creationId xmlns:a16="http://schemas.microsoft.com/office/drawing/2014/main" id="{D30D124D-3B7F-AE66-D699-C78DD80B1B4A}"/>
              </a:ext>
            </a:extLst>
          </p:cNvPr>
          <p:cNvCxnSpPr>
            <a:stCxn id="1620" idx="0"/>
            <a:endCxn id="1050" idx="2"/>
          </p:cNvCxnSpPr>
          <p:nvPr/>
        </p:nvCxnSpPr>
        <p:spPr>
          <a:xfrm rot="16200000" flipV="1">
            <a:off x="10953816" y="3530554"/>
            <a:ext cx="1319046" cy="903473"/>
          </a:xfrm>
          <a:prstGeom prst="bentConnector3">
            <a:avLst>
              <a:gd name="adj1" fmla="val 33288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8" name="Picture 1077">
            <a:extLst>
              <a:ext uri="{FF2B5EF4-FFF2-40B4-BE49-F238E27FC236}">
                <a16:creationId xmlns:a16="http://schemas.microsoft.com/office/drawing/2014/main" id="{3F7BE6C4-1FE7-1AFB-EF17-790444F791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31314" y="8485340"/>
            <a:ext cx="635252" cy="536298"/>
          </a:xfrm>
          <a:prstGeom prst="rect">
            <a:avLst/>
          </a:prstGeom>
        </p:spPr>
      </p:pic>
      <p:cxnSp>
        <p:nvCxnSpPr>
          <p:cNvPr id="1080" name="Elbow Connector 1079">
            <a:extLst>
              <a:ext uri="{FF2B5EF4-FFF2-40B4-BE49-F238E27FC236}">
                <a16:creationId xmlns:a16="http://schemas.microsoft.com/office/drawing/2014/main" id="{98ED6B77-C922-77F0-271D-8D72970E61CB}"/>
              </a:ext>
            </a:extLst>
          </p:cNvPr>
          <p:cNvCxnSpPr>
            <a:stCxn id="1600" idx="3"/>
            <a:endCxn id="6" idx="1"/>
          </p:cNvCxnSpPr>
          <p:nvPr/>
        </p:nvCxnSpPr>
        <p:spPr>
          <a:xfrm>
            <a:off x="15037231" y="8888936"/>
            <a:ext cx="752342" cy="491463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1" name="Rectangle 1080">
            <a:extLst>
              <a:ext uri="{FF2B5EF4-FFF2-40B4-BE49-F238E27FC236}">
                <a16:creationId xmlns:a16="http://schemas.microsoft.com/office/drawing/2014/main" id="{FC78370F-CC7A-25CB-839E-AEBED638B87D}"/>
              </a:ext>
            </a:extLst>
          </p:cNvPr>
          <p:cNvSpPr/>
          <p:nvPr/>
        </p:nvSpPr>
        <p:spPr>
          <a:xfrm>
            <a:off x="13022935" y="8712047"/>
            <a:ext cx="252008" cy="24029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N" sz="1650" b="1" dirty="0"/>
              <a:t>M</a:t>
            </a:r>
            <a:endParaRPr lang="en-BN" sz="2700" b="1" dirty="0"/>
          </a:p>
        </p:txBody>
      </p:sp>
      <p:pic>
        <p:nvPicPr>
          <p:cNvPr id="1082" name="Picture 1081">
            <a:extLst>
              <a:ext uri="{FF2B5EF4-FFF2-40B4-BE49-F238E27FC236}">
                <a16:creationId xmlns:a16="http://schemas.microsoft.com/office/drawing/2014/main" id="{7EDF40AE-BF7C-2014-15EC-9416246255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7540" y="6071049"/>
            <a:ext cx="635252" cy="536298"/>
          </a:xfrm>
          <a:prstGeom prst="rect">
            <a:avLst/>
          </a:prstGeom>
        </p:spPr>
      </p:pic>
      <p:sp>
        <p:nvSpPr>
          <p:cNvPr id="1086" name="Rectangle 1085">
            <a:extLst>
              <a:ext uri="{FF2B5EF4-FFF2-40B4-BE49-F238E27FC236}">
                <a16:creationId xmlns:a16="http://schemas.microsoft.com/office/drawing/2014/main" id="{6993E16C-FBFD-D220-E8F8-C9AC23960899}"/>
              </a:ext>
            </a:extLst>
          </p:cNvPr>
          <p:cNvSpPr/>
          <p:nvPr/>
        </p:nvSpPr>
        <p:spPr>
          <a:xfrm>
            <a:off x="11592458" y="6309251"/>
            <a:ext cx="252008" cy="24029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N" sz="1650" b="1" dirty="0">
                <a:solidFill>
                  <a:schemeClr val="tx1"/>
                </a:solidFill>
              </a:rPr>
              <a:t>R</a:t>
            </a:r>
            <a:endParaRPr lang="en-BN" sz="2700" b="1" dirty="0">
              <a:solidFill>
                <a:schemeClr val="tx1"/>
              </a:solidFill>
            </a:endParaRPr>
          </a:p>
        </p:txBody>
      </p:sp>
      <p:pic>
        <p:nvPicPr>
          <p:cNvPr id="1087" name="Picture 2" descr="Businesswoman avatar faceless profile Royalty Free Vector">
            <a:extLst>
              <a:ext uri="{FF2B5EF4-FFF2-40B4-BE49-F238E27FC236}">
                <a16:creationId xmlns:a16="http://schemas.microsoft.com/office/drawing/2014/main" id="{E3AB2458-75AB-947F-6366-DCACD8443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130" b="83426" l="19600" r="79500">
                        <a14:foregroundMark x1="47600" y1="12130" x2="47600" y2="12130"/>
                        <a14:foregroundMark x1="34300" y1="73611" x2="34300" y2="73611"/>
                        <a14:foregroundMark x1="36400" y1="77315" x2="42800" y2="80741"/>
                        <a14:foregroundMark x1="33500" y1="72593" x2="27400" y2="76944"/>
                        <a14:foregroundMark x1="27400" y1="76944" x2="33800" y2="81204"/>
                        <a14:foregroundMark x1="33800" y1="81204" x2="34800" y2="81019"/>
                        <a14:foregroundMark x1="19600" y1="83426" x2="19600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55" t="5420" r="13425" b="13664"/>
          <a:stretch/>
        </p:blipFill>
        <p:spPr bwMode="auto">
          <a:xfrm>
            <a:off x="11418912" y="6549197"/>
            <a:ext cx="631191" cy="78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3" name="TextBox 1632">
            <a:extLst>
              <a:ext uri="{FF2B5EF4-FFF2-40B4-BE49-F238E27FC236}">
                <a16:creationId xmlns:a16="http://schemas.microsoft.com/office/drawing/2014/main" id="{D473D5C1-39CD-5795-DF8F-506FEA1AC488}"/>
              </a:ext>
            </a:extLst>
          </p:cNvPr>
          <p:cNvSpPr txBox="1"/>
          <p:nvPr/>
        </p:nvSpPr>
        <p:spPr>
          <a:xfrm>
            <a:off x="11664901" y="5641736"/>
            <a:ext cx="1060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200" dirty="0"/>
              <a:t>778</a:t>
            </a:r>
          </a:p>
        </p:txBody>
      </p:sp>
      <p:sp>
        <p:nvSpPr>
          <p:cNvPr id="1634" name="TextBox 1633">
            <a:extLst>
              <a:ext uri="{FF2B5EF4-FFF2-40B4-BE49-F238E27FC236}">
                <a16:creationId xmlns:a16="http://schemas.microsoft.com/office/drawing/2014/main" id="{5A01262A-4D86-F89A-24D7-3FE56926646E}"/>
              </a:ext>
            </a:extLst>
          </p:cNvPr>
          <p:cNvSpPr txBox="1"/>
          <p:nvPr/>
        </p:nvSpPr>
        <p:spPr>
          <a:xfrm>
            <a:off x="12420600" y="8457692"/>
            <a:ext cx="1060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N" sz="1200" dirty="0"/>
              <a:t>389</a:t>
            </a:r>
          </a:p>
        </p:txBody>
      </p:sp>
      <p:sp>
        <p:nvSpPr>
          <p:cNvPr id="1635" name="TextBox 1634">
            <a:extLst>
              <a:ext uri="{FF2B5EF4-FFF2-40B4-BE49-F238E27FC236}">
                <a16:creationId xmlns:a16="http://schemas.microsoft.com/office/drawing/2014/main" id="{9AA7D791-75FD-F7D5-5DB2-C7BA6C366468}"/>
              </a:ext>
            </a:extLst>
          </p:cNvPr>
          <p:cNvSpPr txBox="1"/>
          <p:nvPr/>
        </p:nvSpPr>
        <p:spPr>
          <a:xfrm>
            <a:off x="11566691" y="6722071"/>
            <a:ext cx="341124" cy="3347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BN" sz="1575" b="1" dirty="0"/>
              <a:t>19</a:t>
            </a:r>
          </a:p>
        </p:txBody>
      </p:sp>
      <p:cxnSp>
        <p:nvCxnSpPr>
          <p:cNvPr id="1640" name="Straight Arrow Connector 1639">
            <a:extLst>
              <a:ext uri="{FF2B5EF4-FFF2-40B4-BE49-F238E27FC236}">
                <a16:creationId xmlns:a16="http://schemas.microsoft.com/office/drawing/2014/main" id="{4F75B76C-0123-B540-A22C-5DA522AC1890}"/>
              </a:ext>
            </a:extLst>
          </p:cNvPr>
          <p:cNvCxnSpPr>
            <a:cxnSpLocks/>
          </p:cNvCxnSpPr>
          <p:nvPr/>
        </p:nvCxnSpPr>
        <p:spPr>
          <a:xfrm flipH="1" flipV="1">
            <a:off x="11714418" y="5590829"/>
            <a:ext cx="4482" cy="4669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42" name="Elbow Connector 1641">
            <a:extLst>
              <a:ext uri="{FF2B5EF4-FFF2-40B4-BE49-F238E27FC236}">
                <a16:creationId xmlns:a16="http://schemas.microsoft.com/office/drawing/2014/main" id="{CBD7D574-CB9E-97D4-C698-CC5C1D25A33A}"/>
              </a:ext>
            </a:extLst>
          </p:cNvPr>
          <p:cNvCxnSpPr>
            <a:stCxn id="1082" idx="3"/>
            <a:endCxn id="1078" idx="1"/>
          </p:cNvCxnSpPr>
          <p:nvPr/>
        </p:nvCxnSpPr>
        <p:spPr>
          <a:xfrm>
            <a:off x="12052792" y="6339199"/>
            <a:ext cx="778523" cy="2414291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3" name="TextBox 1642">
            <a:extLst>
              <a:ext uri="{FF2B5EF4-FFF2-40B4-BE49-F238E27FC236}">
                <a16:creationId xmlns:a16="http://schemas.microsoft.com/office/drawing/2014/main" id="{CD289998-2437-191B-7B35-D618570F55B1}"/>
              </a:ext>
            </a:extLst>
          </p:cNvPr>
          <p:cNvSpPr txBox="1"/>
          <p:nvPr/>
        </p:nvSpPr>
        <p:spPr>
          <a:xfrm>
            <a:off x="12634759" y="1040085"/>
            <a:ext cx="5581460" cy="429348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BN" sz="1950" b="1" dirty="0"/>
              <a:t>Finding:</a:t>
            </a:r>
          </a:p>
          <a:p>
            <a:pPr marL="209550" indent="-209550">
              <a:buFont typeface="Arial" panose="020B0604020202020204" pitchFamily="34" charset="0"/>
              <a:buChar char="•"/>
            </a:pPr>
            <a:r>
              <a:rPr lang="en-BN" sz="1950" dirty="0"/>
              <a:t>7 Mule Account (3 Binance)</a:t>
            </a:r>
          </a:p>
          <a:p>
            <a:pPr marL="209550" indent="-209550">
              <a:buFont typeface="Arial" panose="020B0604020202020204" pitchFamily="34" charset="0"/>
              <a:buChar char="•"/>
            </a:pPr>
            <a:r>
              <a:rPr lang="en-BN" sz="1950" dirty="0"/>
              <a:t>Only 3 Reported Case</a:t>
            </a:r>
          </a:p>
          <a:p>
            <a:pPr marL="209550" indent="-209550">
              <a:buFont typeface="Arial" panose="020B0604020202020204" pitchFamily="34" charset="0"/>
              <a:buChar char="•"/>
            </a:pPr>
            <a:r>
              <a:rPr lang="en-BN" sz="1950" dirty="0"/>
              <a:t>11 Victims</a:t>
            </a:r>
          </a:p>
          <a:p>
            <a:pPr marL="209550" indent="-209550">
              <a:buFont typeface="Arial" panose="020B0604020202020204" pitchFamily="34" charset="0"/>
              <a:buChar char="•"/>
            </a:pPr>
            <a:r>
              <a:rPr lang="en-BN" sz="1950" dirty="0"/>
              <a:t>Total Lost USD$79,492</a:t>
            </a:r>
          </a:p>
          <a:p>
            <a:r>
              <a:rPr lang="en-BN" sz="1950" b="1" dirty="0"/>
              <a:t>Offence:</a:t>
            </a:r>
          </a:p>
          <a:p>
            <a:pPr marL="209550" indent="-209550">
              <a:buFont typeface="Arial" panose="020B0604020202020204" pitchFamily="34" charset="0"/>
              <a:buChar char="•"/>
            </a:pPr>
            <a:r>
              <a:rPr lang="en-BN" sz="1950" dirty="0"/>
              <a:t>Sec 109 Abetment, Penal Code Chap 22  </a:t>
            </a:r>
          </a:p>
          <a:p>
            <a:pPr marL="209550" indent="-209550">
              <a:buFont typeface="Arial" panose="020B0604020202020204" pitchFamily="34" charset="0"/>
              <a:buChar char="•"/>
            </a:pPr>
            <a:r>
              <a:rPr lang="en-BN" sz="1950" dirty="0"/>
              <a:t>Sec 120B Criminal Conspiracy, Penal Code Chap 22</a:t>
            </a:r>
          </a:p>
          <a:p>
            <a:pPr marL="209550" indent="-209550">
              <a:buFont typeface="Arial" panose="020B0604020202020204" pitchFamily="34" charset="0"/>
              <a:buChar char="•"/>
            </a:pPr>
            <a:r>
              <a:rPr lang="en-BN" sz="1950" dirty="0"/>
              <a:t>Sec 414 Assisting in concealment or disposal of stolen property, knowing it to be stolen, Penal Code Chap 22</a:t>
            </a:r>
          </a:p>
          <a:p>
            <a:pPr marL="209550" indent="-209550">
              <a:buFont typeface="Arial" panose="020B0604020202020204" pitchFamily="34" charset="0"/>
              <a:buChar char="•"/>
            </a:pPr>
            <a:r>
              <a:rPr lang="en-BN" sz="1950" dirty="0"/>
              <a:t>Sec 419 / 420 Cheating, Penal Code Chap 22</a:t>
            </a:r>
          </a:p>
          <a:p>
            <a:pPr marL="209550" indent="-209550">
              <a:buFont typeface="Arial" panose="020B0604020202020204" pitchFamily="34" charset="0"/>
              <a:buChar char="•"/>
            </a:pPr>
            <a:r>
              <a:rPr lang="en-BN" sz="1950" dirty="0"/>
              <a:t>Sec 3 Money Laundering, Criminal Asset Recovery Order (CARO), 2012</a:t>
            </a:r>
          </a:p>
        </p:txBody>
      </p:sp>
      <p:cxnSp>
        <p:nvCxnSpPr>
          <p:cNvPr id="1645" name="Elbow Connector 1644">
            <a:extLst>
              <a:ext uri="{FF2B5EF4-FFF2-40B4-BE49-F238E27FC236}">
                <a16:creationId xmlns:a16="http://schemas.microsoft.com/office/drawing/2014/main" id="{56D3FABF-601D-0169-048E-B0F86A084F7F}"/>
              </a:ext>
            </a:extLst>
          </p:cNvPr>
          <p:cNvCxnSpPr>
            <a:cxnSpLocks/>
            <a:stCxn id="1465" idx="3"/>
            <a:endCxn id="1484" idx="1"/>
          </p:cNvCxnSpPr>
          <p:nvPr/>
        </p:nvCxnSpPr>
        <p:spPr>
          <a:xfrm>
            <a:off x="12703237" y="5570594"/>
            <a:ext cx="590534" cy="1630823"/>
          </a:xfrm>
          <a:prstGeom prst="bentConnector3">
            <a:avLst>
              <a:gd name="adj1" fmla="val 30674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7" name="Straight Arrow Connector 1656">
            <a:extLst>
              <a:ext uri="{FF2B5EF4-FFF2-40B4-BE49-F238E27FC236}">
                <a16:creationId xmlns:a16="http://schemas.microsoft.com/office/drawing/2014/main" id="{1DD1573F-D6DA-9814-5499-1EA18317C73A}"/>
              </a:ext>
            </a:extLst>
          </p:cNvPr>
          <p:cNvCxnSpPr>
            <a:cxnSpLocks/>
          </p:cNvCxnSpPr>
          <p:nvPr/>
        </p:nvCxnSpPr>
        <p:spPr>
          <a:xfrm flipV="1">
            <a:off x="13704068" y="6171692"/>
            <a:ext cx="1835391" cy="434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Group 14">
            <a:extLst>
              <a:ext uri="{FF2B5EF4-FFF2-40B4-BE49-F238E27FC236}">
                <a16:creationId xmlns:a16="http://schemas.microsoft.com/office/drawing/2014/main" id="{3594A0AC-9D64-FB8C-0782-8A70505B94D8}"/>
              </a:ext>
            </a:extLst>
          </p:cNvPr>
          <p:cNvGrpSpPr/>
          <p:nvPr/>
        </p:nvGrpSpPr>
        <p:grpSpPr>
          <a:xfrm>
            <a:off x="-685800" y="-38100"/>
            <a:ext cx="20465418" cy="1637823"/>
            <a:chOff x="0" y="0"/>
            <a:chExt cx="5390069" cy="431361"/>
          </a:xfrm>
        </p:grpSpPr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F589D68-9CBD-6306-5BD9-27BE0C7B918C}"/>
                </a:ext>
              </a:extLst>
            </p:cNvPr>
            <p:cNvSpPr/>
            <p:nvPr/>
          </p:nvSpPr>
          <p:spPr>
            <a:xfrm>
              <a:off x="0" y="0"/>
              <a:ext cx="5390069" cy="230815"/>
            </a:xfrm>
            <a:custGeom>
              <a:avLst/>
              <a:gdLst/>
              <a:ahLst/>
              <a:cxnLst/>
              <a:rect l="l" t="t" r="r" b="b"/>
              <a:pathLst>
                <a:path w="5390069" h="431361">
                  <a:moveTo>
                    <a:pt x="0" y="0"/>
                  </a:moveTo>
                  <a:lnTo>
                    <a:pt x="5390069" y="0"/>
                  </a:lnTo>
                  <a:lnTo>
                    <a:pt x="5390069" y="431361"/>
                  </a:lnTo>
                  <a:lnTo>
                    <a:pt x="0" y="431361"/>
                  </a:lnTo>
                  <a:close/>
                </a:path>
              </a:pathLst>
            </a:custGeom>
            <a:gradFill rotWithShape="1">
              <a:gsLst>
                <a:gs pos="0">
                  <a:srgbClr val="071121">
                    <a:alpha val="100000"/>
                  </a:srgbClr>
                </a:gs>
                <a:gs pos="50000">
                  <a:srgbClr val="4F5661">
                    <a:alpha val="78500"/>
                  </a:srgbClr>
                </a:gs>
                <a:gs pos="100000">
                  <a:srgbClr val="060F1F">
                    <a:alpha val="0"/>
                  </a:srgbClr>
                </a:gs>
              </a:gsLst>
              <a:lin ang="0"/>
            </a:gradFill>
          </p:spPr>
        </p:sp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48B6A5FC-1BBF-9C8A-3A2E-CA20029A64F9}"/>
                </a:ext>
              </a:extLst>
            </p:cNvPr>
            <p:cNvSpPr txBox="1"/>
            <p:nvPr/>
          </p:nvSpPr>
          <p:spPr>
            <a:xfrm>
              <a:off x="0" y="0"/>
              <a:ext cx="5390069" cy="4313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17"/>
                </a:lnSpc>
              </a:pPr>
              <a:endParaRPr/>
            </a:p>
          </p:txBody>
        </p:sp>
      </p:grpSp>
      <p:sp>
        <p:nvSpPr>
          <p:cNvPr id="15" name="TextBox 27">
            <a:extLst>
              <a:ext uri="{FF2B5EF4-FFF2-40B4-BE49-F238E27FC236}">
                <a16:creationId xmlns:a16="http://schemas.microsoft.com/office/drawing/2014/main" id="{9D3B2635-AA94-C0B4-DD49-A42A0B648282}"/>
              </a:ext>
            </a:extLst>
          </p:cNvPr>
          <p:cNvSpPr txBox="1"/>
          <p:nvPr/>
        </p:nvSpPr>
        <p:spPr>
          <a:xfrm>
            <a:off x="11181214" y="257721"/>
            <a:ext cx="8716489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6"/>
              </a:lnSpc>
              <a:spcBef>
                <a:spcPct val="0"/>
              </a:spcBef>
            </a:pPr>
            <a:r>
              <a:rPr lang="en-US" sz="4644" spc="585" dirty="0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Case example</a:t>
            </a:r>
          </a:p>
        </p:txBody>
      </p:sp>
    </p:spTree>
    <p:extLst>
      <p:ext uri="{BB962C8B-B14F-4D97-AF65-F5344CB8AC3E}">
        <p14:creationId xmlns:p14="http://schemas.microsoft.com/office/powerpoint/2010/main" val="30758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628799" y="4197366"/>
            <a:ext cx="11030402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7"/>
              </a:lnSpc>
            </a:pPr>
            <a:r>
              <a:rPr lang="en-US" sz="6433" spc="810" dirty="0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THANK YOU</a:t>
            </a:r>
          </a:p>
        </p:txBody>
      </p:sp>
      <p:sp>
        <p:nvSpPr>
          <p:cNvPr id="16" name="Freeform 16"/>
          <p:cNvSpPr/>
          <p:nvPr/>
        </p:nvSpPr>
        <p:spPr>
          <a:xfrm>
            <a:off x="6369162" y="6907022"/>
            <a:ext cx="5549677" cy="506253"/>
          </a:xfrm>
          <a:custGeom>
            <a:avLst/>
            <a:gdLst/>
            <a:ahLst/>
            <a:cxnLst/>
            <a:rect l="l" t="t" r="r" b="b"/>
            <a:pathLst>
              <a:path w="5549677" h="506253">
                <a:moveTo>
                  <a:pt x="0" y="0"/>
                </a:moveTo>
                <a:lnTo>
                  <a:pt x="5549676" y="0"/>
                </a:lnTo>
                <a:lnTo>
                  <a:pt x="5549676" y="506252"/>
                </a:lnTo>
                <a:lnTo>
                  <a:pt x="0" y="5062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7239000" y="7048500"/>
            <a:ext cx="4094629" cy="251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17"/>
              </a:lnSpc>
              <a:spcBef>
                <a:spcPct val="0"/>
              </a:spcBef>
            </a:pPr>
            <a:r>
              <a:rPr lang="en-US" sz="1775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ROYAL BRUNEI POLICE FORCE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4010</TotalTime>
  <Words>338</Words>
  <Application>Microsoft Macintosh PowerPoint</Application>
  <PresentationFormat>Custom</PresentationFormat>
  <Paragraphs>141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Calibri</vt:lpstr>
      <vt:lpstr>Poppins Light</vt:lpstr>
      <vt:lpstr>Calibri Light</vt:lpstr>
      <vt:lpstr>HK Modular</vt:lpstr>
      <vt:lpstr>Arial</vt:lpstr>
      <vt:lpstr>Poppins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46</cp:revision>
  <dcterms:created xsi:type="dcterms:W3CDTF">2006-08-16T00:00:00Z</dcterms:created>
  <dcterms:modified xsi:type="dcterms:W3CDTF">2025-05-24T15:36:33Z</dcterms:modified>
  <dc:identifier>DAGTc0IrHGs</dc:identifier>
</cp:coreProperties>
</file>