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3"/>
  </p:notesMasterIdLst>
  <p:handoutMasterIdLst>
    <p:handoutMasterId r:id="rId34"/>
  </p:handoutMasterIdLst>
  <p:sldIdLst>
    <p:sldId id="257" r:id="rId5"/>
    <p:sldId id="258" r:id="rId6"/>
    <p:sldId id="406" r:id="rId7"/>
    <p:sldId id="277" r:id="rId8"/>
    <p:sldId id="389" r:id="rId9"/>
    <p:sldId id="280" r:id="rId10"/>
    <p:sldId id="390" r:id="rId11"/>
    <p:sldId id="391" r:id="rId12"/>
    <p:sldId id="392" r:id="rId13"/>
    <p:sldId id="388" r:id="rId14"/>
    <p:sldId id="278" r:id="rId15"/>
    <p:sldId id="363" r:id="rId16"/>
    <p:sldId id="364" r:id="rId17"/>
    <p:sldId id="365" r:id="rId18"/>
    <p:sldId id="395" r:id="rId19"/>
    <p:sldId id="271" r:id="rId20"/>
    <p:sldId id="323" r:id="rId21"/>
    <p:sldId id="326" r:id="rId22"/>
    <p:sldId id="396" r:id="rId23"/>
    <p:sldId id="400" r:id="rId24"/>
    <p:sldId id="275" r:id="rId25"/>
    <p:sldId id="397" r:id="rId26"/>
    <p:sldId id="398" r:id="rId27"/>
    <p:sldId id="399" r:id="rId28"/>
    <p:sldId id="407" r:id="rId29"/>
    <p:sldId id="256" r:id="rId30"/>
    <p:sldId id="294" r:id="rId31"/>
    <p:sldId id="266" r:id="rId32"/>
  </p:sldIdLst>
  <p:sldSz cx="12192000" cy="6858000"/>
  <p:notesSz cx="7104063" cy="102346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guide id="3" pos="456"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2E1"/>
    <a:srgbClr val="C4F8EE"/>
    <a:srgbClr val="7093D2"/>
    <a:srgbClr val="B17EEE"/>
    <a:srgbClr val="949CEC"/>
    <a:srgbClr val="17BB9C"/>
    <a:srgbClr val="40E8C8"/>
    <a:srgbClr val="9CB4E0"/>
    <a:srgbClr val="72EED6"/>
    <a:srgbClr val="C3F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6" autoAdjust="0"/>
    <p:restoredTop sz="81086" autoAdjust="0"/>
  </p:normalViewPr>
  <p:slideViewPr>
    <p:cSldViewPr snapToGrid="0" showGuides="1">
      <p:cViewPr varScale="1">
        <p:scale>
          <a:sx n="45" d="100"/>
          <a:sy n="45" d="100"/>
        </p:scale>
        <p:origin x="20" y="72"/>
      </p:cViewPr>
      <p:guideLst>
        <p:guide orient="horz" pos="2064"/>
        <p:guide pos="3840"/>
        <p:guide pos="456"/>
        <p:guide pos="72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0" d="100"/>
          <a:sy n="50" d="100"/>
        </p:scale>
        <p:origin x="141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95565989743831E-2"/>
          <c:y val="0.10365271657747578"/>
          <c:w val="0.89789146235213635"/>
          <c:h val="0.86088714354075613"/>
        </c:manualLayout>
      </c:layout>
      <c:barChart>
        <c:barDir val="col"/>
        <c:grouping val="percentStacked"/>
        <c:varyColors val="0"/>
        <c:ser>
          <c:idx val="0"/>
          <c:order val="0"/>
          <c:tx>
            <c:strRef>
              <c:f>Sheet1!$B$1</c:f>
              <c:strCache>
                <c:ptCount val="1"/>
                <c:pt idx="0">
                  <c:v>系列 1</c:v>
                </c:pt>
              </c:strCache>
            </c:strRef>
          </c:tx>
          <c:spPr>
            <a:solidFill>
              <a:srgbClr val="40E8C8"/>
            </a:solidFill>
            <a:ln>
              <a:solidFill>
                <a:schemeClr val="dk1"/>
              </a:solid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altLang="ja-JP" sz="1600" b="1" dirty="0">
                        <a:latin typeface="+mj-ea"/>
                        <a:ea typeface="+mj-ea"/>
                      </a:rPr>
                      <a:t>Sales exclusion</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8B0-47C4-B37E-599EE3E918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カテゴリ 1</c:v>
                </c:pt>
              </c:strCache>
            </c:strRef>
          </c:cat>
          <c:val>
            <c:numRef>
              <c:f>Sheet1!$B$2</c:f>
              <c:numCache>
                <c:formatCode>General</c:formatCode>
                <c:ptCount val="1"/>
                <c:pt idx="0">
                  <c:v>5</c:v>
                </c:pt>
              </c:numCache>
            </c:numRef>
          </c:val>
          <c:extLst>
            <c:ext xmlns:c16="http://schemas.microsoft.com/office/drawing/2014/chart" uri="{C3380CC4-5D6E-409C-BE32-E72D297353CC}">
              <c16:uniqueId val="{00000001-18B0-47C4-B37E-599EE3E91829}"/>
            </c:ext>
          </c:extLst>
        </c:ser>
        <c:ser>
          <c:idx val="1"/>
          <c:order val="1"/>
          <c:tx>
            <c:strRef>
              <c:f>Sheet1!$C$1</c:f>
              <c:strCache>
                <c:ptCount val="1"/>
                <c:pt idx="0">
                  <c:v>系列 2</c:v>
                </c:pt>
              </c:strCache>
            </c:strRef>
          </c:tx>
          <c:spPr>
            <a:solidFill>
              <a:srgbClr val="C3F5ED"/>
            </a:solidFill>
            <a:ln>
              <a:solidFill>
                <a:schemeClr val="dk1"/>
              </a:solidFill>
            </a:ln>
            <a:effectLst/>
          </c:spPr>
          <c:invertIfNegative val="0"/>
          <c:dLbls>
            <c:dLbl>
              <c:idx val="0"/>
              <c:layout>
                <c:manualLayout>
                  <c:x val="-1.3806980038537895E-2"/>
                  <c:y val="2.4096867283163306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j-ea"/>
                        <a:ea typeface="+mj-ea"/>
                        <a:cs typeface="+mn-cs"/>
                      </a:defRPr>
                    </a:pPr>
                    <a:r>
                      <a:rPr lang="en-US" altLang="ja-JP" sz="1600" b="1" dirty="0">
                        <a:latin typeface="+mj-ea"/>
                        <a:ea typeface="+mj-ea"/>
                      </a:rPr>
                      <a:t>Fictitious costs to</a:t>
                    </a:r>
                    <a:r>
                      <a:rPr lang="en-US" altLang="ja-JP" sz="1600" b="1" baseline="0" dirty="0">
                        <a:latin typeface="+mj-ea"/>
                        <a:ea typeface="+mj-ea"/>
                      </a:rPr>
                      <a:t> subcontractors </a:t>
                    </a:r>
                    <a:endParaRPr lang="en-US" altLang="ja-JP" sz="1600" b="1" dirty="0">
                      <a:latin typeface="+mj-ea"/>
                      <a:ea typeface="+mj-ea"/>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7631647210192531"/>
                      <c:h val="0.20883295085431913"/>
                    </c:manualLayout>
                  </c15:layout>
                </c:ext>
                <c:ext xmlns:c16="http://schemas.microsoft.com/office/drawing/2014/chart" uri="{C3380CC4-5D6E-409C-BE32-E72D297353CC}">
                  <c16:uniqueId val="{00000002-18B0-47C4-B37E-599EE3E918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カテゴリ 1</c:v>
                </c:pt>
              </c:strCache>
            </c:strRef>
          </c:cat>
          <c:val>
            <c:numRef>
              <c:f>Sheet1!$C$2</c:f>
              <c:numCache>
                <c:formatCode>General</c:formatCode>
                <c:ptCount val="1"/>
                <c:pt idx="0">
                  <c:v>4</c:v>
                </c:pt>
              </c:numCache>
            </c:numRef>
          </c:val>
          <c:extLst>
            <c:ext xmlns:c16="http://schemas.microsoft.com/office/drawing/2014/chart" uri="{C3380CC4-5D6E-409C-BE32-E72D297353CC}">
              <c16:uniqueId val="{00000003-18B0-47C4-B37E-599EE3E91829}"/>
            </c:ext>
          </c:extLst>
        </c:ser>
        <c:ser>
          <c:idx val="2"/>
          <c:order val="2"/>
          <c:tx>
            <c:strRef>
              <c:f>Sheet1!$D$1</c:f>
              <c:strCache>
                <c:ptCount val="1"/>
                <c:pt idx="0">
                  <c:v>系列 3</c:v>
                </c:pt>
              </c:strCache>
            </c:strRef>
          </c:tx>
          <c:spPr>
            <a:solidFill>
              <a:srgbClr val="EEFCFA"/>
            </a:solidFill>
            <a:ln>
              <a:solidFill>
                <a:schemeClr val="dk1"/>
              </a:solidFill>
            </a:ln>
            <a:effectLst/>
          </c:spPr>
          <c:invertIfNegative val="0"/>
          <c:dLbls>
            <c:dLbl>
              <c:idx val="0"/>
              <c:layout>
                <c:manualLayout>
                  <c:x val="-1.7581914211990492E-2"/>
                  <c:y val="4.1377066268108269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j-ea"/>
                        <a:ea typeface="+mj-ea"/>
                        <a:cs typeface="+mn-cs"/>
                      </a:defRPr>
                    </a:pPr>
                    <a:r>
                      <a:rPr lang="en-US" altLang="ja-JP" sz="1600" dirty="0"/>
                      <a:t>Fictitious</a:t>
                    </a:r>
                    <a:r>
                      <a:rPr lang="en-US" altLang="ja-JP" sz="1600" baseline="0" dirty="0"/>
                      <a:t> purchase</a:t>
                    </a:r>
                    <a:endParaRPr lang="en-US" altLang="ja-JP" sz="16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47181804614849376"/>
                      <c:h val="0.11139288476761815"/>
                    </c:manualLayout>
                  </c15:layout>
                </c:ext>
                <c:ext xmlns:c16="http://schemas.microsoft.com/office/drawing/2014/chart" uri="{C3380CC4-5D6E-409C-BE32-E72D297353CC}">
                  <c16:uniqueId val="{00000004-18B0-47C4-B37E-599EE3E918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j-ea"/>
                    <a:ea typeface="+mj-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カテゴリ 1</c:v>
                </c:pt>
              </c:strCache>
            </c:strRef>
          </c:cat>
          <c:val>
            <c:numRef>
              <c:f>Sheet1!$D$2</c:f>
              <c:numCache>
                <c:formatCode>General</c:formatCode>
                <c:ptCount val="1"/>
                <c:pt idx="0">
                  <c:v>2</c:v>
                </c:pt>
              </c:numCache>
            </c:numRef>
          </c:val>
          <c:extLst>
            <c:ext xmlns:c16="http://schemas.microsoft.com/office/drawing/2014/chart" uri="{C3380CC4-5D6E-409C-BE32-E72D297353CC}">
              <c16:uniqueId val="{00000005-18B0-47C4-B37E-599EE3E91829}"/>
            </c:ext>
          </c:extLst>
        </c:ser>
        <c:dLbls>
          <c:showLegendKey val="0"/>
          <c:showVal val="1"/>
          <c:showCatName val="0"/>
          <c:showSerName val="0"/>
          <c:showPercent val="0"/>
          <c:showBubbleSize val="0"/>
        </c:dLbls>
        <c:gapWidth val="100"/>
        <c:overlap val="100"/>
        <c:axId val="758970736"/>
        <c:axId val="868946912"/>
      </c:barChart>
      <c:catAx>
        <c:axId val="758970736"/>
        <c:scaling>
          <c:orientation val="minMax"/>
        </c:scaling>
        <c:delete val="1"/>
        <c:axPos val="b"/>
        <c:numFmt formatCode="General" sourceLinked="1"/>
        <c:majorTickMark val="none"/>
        <c:minorTickMark val="none"/>
        <c:tickLblPos val="nextTo"/>
        <c:crossAx val="868946912"/>
        <c:crosses val="autoZero"/>
        <c:auto val="1"/>
        <c:lblAlgn val="ctr"/>
        <c:lblOffset val="100"/>
        <c:noMultiLvlLbl val="0"/>
      </c:catAx>
      <c:valAx>
        <c:axId val="86894691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58970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44201367529191E-2"/>
          <c:y val="0.11728712151785493"/>
          <c:w val="0.89789146235213635"/>
          <c:h val="0.85120335006848868"/>
        </c:manualLayout>
      </c:layout>
      <c:barChart>
        <c:barDir val="col"/>
        <c:grouping val="percentStacked"/>
        <c:varyColors val="0"/>
        <c:ser>
          <c:idx val="0"/>
          <c:order val="0"/>
          <c:tx>
            <c:strRef>
              <c:f>Sheet1!$B$1</c:f>
              <c:strCache>
                <c:ptCount val="1"/>
                <c:pt idx="0">
                  <c:v>系列 1</c:v>
                </c:pt>
              </c:strCache>
            </c:strRef>
          </c:tx>
          <c:spPr>
            <a:solidFill>
              <a:srgbClr val="99CCFF"/>
            </a:solidFill>
            <a:ln>
              <a:solidFill>
                <a:schemeClr val="dk1"/>
              </a:solidFill>
            </a:ln>
            <a:effectLst/>
          </c:spPr>
          <c:invertIfNegative val="0"/>
          <c:dLbls>
            <c:dLbl>
              <c:idx val="0"/>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r>
                      <a:rPr lang="en-US" altLang="ja-JP" sz="1600" b="1" dirty="0">
                        <a:solidFill>
                          <a:schemeClr val="bg1"/>
                        </a:solidFill>
                        <a:latin typeface="+mj-ea"/>
                        <a:ea typeface="+mj-ea"/>
                      </a:rPr>
                      <a:t>deposit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B73-4D7B-9624-9D8D6520968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カテゴリ 1</c:v>
                </c:pt>
              </c:strCache>
            </c:strRef>
          </c:cat>
          <c:val>
            <c:numRef>
              <c:f>Sheet1!$B$2</c:f>
              <c:numCache>
                <c:formatCode>General</c:formatCode>
                <c:ptCount val="1"/>
                <c:pt idx="0">
                  <c:v>4</c:v>
                </c:pt>
              </c:numCache>
            </c:numRef>
          </c:val>
          <c:extLst>
            <c:ext xmlns:c16="http://schemas.microsoft.com/office/drawing/2014/chart" uri="{C3380CC4-5D6E-409C-BE32-E72D297353CC}">
              <c16:uniqueId val="{00000001-5B73-4D7B-9624-9D8D65209683}"/>
            </c:ext>
          </c:extLst>
        </c:ser>
        <c:ser>
          <c:idx val="1"/>
          <c:order val="1"/>
          <c:tx>
            <c:strRef>
              <c:f>Sheet1!$C$1</c:f>
              <c:strCache>
                <c:ptCount val="1"/>
                <c:pt idx="0">
                  <c:v>系列 2</c:v>
                </c:pt>
              </c:strCache>
            </c:strRef>
          </c:tx>
          <c:spPr>
            <a:solidFill>
              <a:srgbClr val="3366FF"/>
            </a:solidFill>
            <a:ln>
              <a:solidFill>
                <a:schemeClr val="dk1"/>
              </a:solidFill>
            </a:ln>
            <a:effectLst/>
          </c:spPr>
          <c:invertIfNegative val="0"/>
          <c:dLbls>
            <c:dLbl>
              <c:idx val="0"/>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j-ea"/>
                        <a:ea typeface="+mj-ea"/>
                        <a:cs typeface="+mn-cs"/>
                      </a:defRPr>
                    </a:pPr>
                    <a:r>
                      <a:rPr lang="en-US" altLang="ja-JP" sz="1600" b="1" dirty="0">
                        <a:solidFill>
                          <a:schemeClr val="bg1"/>
                        </a:solidFill>
                        <a:latin typeface="+mj-ea"/>
                        <a:ea typeface="+mj-ea"/>
                      </a:rPr>
                      <a:t>cash</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B73-4D7B-9624-9D8D6520968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カテゴリ 1</c:v>
                </c:pt>
              </c:strCache>
            </c:strRef>
          </c:cat>
          <c:val>
            <c:numRef>
              <c:f>Sheet1!$C$2</c:f>
              <c:numCache>
                <c:formatCode>General</c:formatCode>
                <c:ptCount val="1"/>
                <c:pt idx="0">
                  <c:v>3</c:v>
                </c:pt>
              </c:numCache>
            </c:numRef>
          </c:val>
          <c:extLst>
            <c:ext xmlns:c16="http://schemas.microsoft.com/office/drawing/2014/chart" uri="{C3380CC4-5D6E-409C-BE32-E72D297353CC}">
              <c16:uniqueId val="{00000003-5B73-4D7B-9624-9D8D65209683}"/>
            </c:ext>
          </c:extLst>
        </c:ser>
        <c:ser>
          <c:idx val="2"/>
          <c:order val="2"/>
          <c:tx>
            <c:strRef>
              <c:f>Sheet1!$D$1</c:f>
              <c:strCache>
                <c:ptCount val="1"/>
                <c:pt idx="0">
                  <c:v>系列 3</c:v>
                </c:pt>
              </c:strCache>
            </c:strRef>
          </c:tx>
          <c:spPr>
            <a:solidFill>
              <a:srgbClr val="3333FF"/>
            </a:solidFill>
            <a:ln>
              <a:solidFill>
                <a:schemeClr val="dk1"/>
              </a:solidFill>
            </a:ln>
            <a:effectLst/>
          </c:spPr>
          <c:invertIfNegative val="0"/>
          <c:dLbls>
            <c:dLbl>
              <c:idx val="0"/>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j-ea"/>
                        <a:ea typeface="+mj-ea"/>
                        <a:cs typeface="+mn-cs"/>
                      </a:defRPr>
                    </a:pPr>
                    <a:r>
                      <a:rPr lang="en-US" altLang="ja-JP" sz="1600" dirty="0">
                        <a:solidFill>
                          <a:schemeClr val="bg1"/>
                        </a:solidFill>
                      </a:rPr>
                      <a:t>securities</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B73-4D7B-9624-9D8D6520968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j-ea"/>
                    <a:ea typeface="+mj-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カテゴリ 1</c:v>
                </c:pt>
              </c:strCache>
            </c:strRef>
          </c:cat>
          <c:val>
            <c:numRef>
              <c:f>Sheet1!$D$2</c:f>
              <c:numCache>
                <c:formatCode>General</c:formatCode>
                <c:ptCount val="1"/>
                <c:pt idx="0">
                  <c:v>2</c:v>
                </c:pt>
              </c:numCache>
            </c:numRef>
          </c:val>
          <c:extLst>
            <c:ext xmlns:c16="http://schemas.microsoft.com/office/drawing/2014/chart" uri="{C3380CC4-5D6E-409C-BE32-E72D297353CC}">
              <c16:uniqueId val="{00000005-5B73-4D7B-9624-9D8D65209683}"/>
            </c:ext>
          </c:extLst>
        </c:ser>
        <c:ser>
          <c:idx val="3"/>
          <c:order val="3"/>
          <c:tx>
            <c:strRef>
              <c:f>Sheet1!$E$1</c:f>
              <c:strCache>
                <c:ptCount val="1"/>
                <c:pt idx="0">
                  <c:v>系列 4</c:v>
                </c:pt>
              </c:strCache>
            </c:strRef>
          </c:tx>
          <c:spPr>
            <a:pattFill prst="pct5">
              <a:fgClr>
                <a:srgbClr val="002060"/>
              </a:fgClr>
              <a:bgClr>
                <a:schemeClr val="bg1"/>
              </a:bgClr>
            </a:pattFill>
            <a:ln>
              <a:solidFill>
                <a:schemeClr val="dk1"/>
              </a:solidFill>
            </a:ln>
            <a:effectLst/>
          </c:spPr>
          <c:invertIfNegative val="0"/>
          <c:dLbls>
            <c:dLbl>
              <c:idx val="0"/>
              <c:layout>
                <c:manualLayout>
                  <c:x val="1.1450480450709231E-7"/>
                  <c:y val="4.8504172231487687E-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j-ea"/>
                        <a:ea typeface="+mj-ea"/>
                        <a:cs typeface="+mn-cs"/>
                      </a:defRPr>
                    </a:pPr>
                    <a:r>
                      <a:rPr lang="en-US" altLang="ja-JP" sz="2000" b="1" dirty="0">
                        <a:latin typeface="+mn-lt"/>
                        <a:ea typeface="+mj-ea"/>
                      </a:rPr>
                      <a:t>Unknown assets</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5691598707451802"/>
                      <c:h val="0.14022101965185335"/>
                    </c:manualLayout>
                  </c15:layout>
                </c:ext>
                <c:ext xmlns:c16="http://schemas.microsoft.com/office/drawing/2014/chart" uri="{C3380CC4-5D6E-409C-BE32-E72D297353CC}">
                  <c16:uniqueId val="{00000006-5B73-4D7B-9624-9D8D652096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カテゴリ 1</c:v>
                </c:pt>
              </c:strCache>
            </c:strRef>
          </c:cat>
          <c:val>
            <c:numRef>
              <c:f>Sheet1!$E$2</c:f>
              <c:numCache>
                <c:formatCode>General</c:formatCode>
                <c:ptCount val="1"/>
                <c:pt idx="0">
                  <c:v>3</c:v>
                </c:pt>
              </c:numCache>
            </c:numRef>
          </c:val>
          <c:extLst>
            <c:ext xmlns:c16="http://schemas.microsoft.com/office/drawing/2014/chart" uri="{C3380CC4-5D6E-409C-BE32-E72D297353CC}">
              <c16:uniqueId val="{00000007-5B73-4D7B-9624-9D8D65209683}"/>
            </c:ext>
          </c:extLst>
        </c:ser>
        <c:dLbls>
          <c:showLegendKey val="0"/>
          <c:showVal val="1"/>
          <c:showCatName val="0"/>
          <c:showSerName val="0"/>
          <c:showPercent val="0"/>
          <c:showBubbleSize val="0"/>
        </c:dLbls>
        <c:gapWidth val="100"/>
        <c:overlap val="100"/>
        <c:axId val="758970736"/>
        <c:axId val="868946912"/>
      </c:barChart>
      <c:catAx>
        <c:axId val="758970736"/>
        <c:scaling>
          <c:orientation val="minMax"/>
        </c:scaling>
        <c:delete val="1"/>
        <c:axPos val="b"/>
        <c:numFmt formatCode="General" sourceLinked="1"/>
        <c:majorTickMark val="none"/>
        <c:minorTickMark val="none"/>
        <c:tickLblPos val="nextTo"/>
        <c:crossAx val="868946912"/>
        <c:crosses val="autoZero"/>
        <c:auto val="1"/>
        <c:lblAlgn val="ctr"/>
        <c:lblOffset val="100"/>
        <c:noMultiLvlLbl val="0"/>
      </c:catAx>
      <c:valAx>
        <c:axId val="86894691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58970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A90942-8599-48DE-992D-4C574365892B}" type="doc">
      <dgm:prSet loTypeId="urn:microsoft.com/office/officeart/2005/8/layout/pyramid1" loCatId="pyramid" qsTypeId="urn:microsoft.com/office/officeart/2005/8/quickstyle/simple1" qsCatId="simple" csTypeId="urn:microsoft.com/office/officeart/2005/8/colors/accent1_5" csCatId="accent1" phldr="1"/>
      <dgm:spPr/>
    </dgm:pt>
    <dgm:pt modelId="{92EC9B7D-4E87-4AF4-90BF-71181EFE8405}">
      <dgm:prSet phldrT="[テキスト]"/>
      <dgm:spPr>
        <a:solidFill>
          <a:srgbClr val="7D4BC9">
            <a:alpha val="90000"/>
          </a:srgbClr>
        </a:solidFill>
      </dgm:spPr>
      <dgm:t>
        <a:bodyPr/>
        <a:lstStyle/>
        <a:p>
          <a:r>
            <a:rPr lang="en-US" altLang="ja-JP" dirty="0"/>
            <a:t>NTA</a:t>
          </a:r>
          <a:endParaRPr lang="ja-JP" altLang="en-US" dirty="0"/>
        </a:p>
      </dgm:t>
    </dgm:pt>
    <dgm:pt modelId="{A3DF4D75-0FF3-4EE5-B1D8-BA785605DA53}" type="parTrans" cxnId="{B237C1AB-3D84-4A22-97CF-D9527500600D}">
      <dgm:prSet/>
      <dgm:spPr/>
      <dgm:t>
        <a:bodyPr/>
        <a:lstStyle/>
        <a:p>
          <a:endParaRPr lang="ja-JP" altLang="en-US"/>
        </a:p>
      </dgm:t>
    </dgm:pt>
    <dgm:pt modelId="{AC29BF1E-C0C5-44C6-9C30-D6CA075E1BC8}" type="sibTrans" cxnId="{B237C1AB-3D84-4A22-97CF-D9527500600D}">
      <dgm:prSet/>
      <dgm:spPr/>
      <dgm:t>
        <a:bodyPr/>
        <a:lstStyle/>
        <a:p>
          <a:endParaRPr lang="ja-JP" altLang="en-US"/>
        </a:p>
      </dgm:t>
    </dgm:pt>
    <dgm:pt modelId="{EF3DD612-33F4-4C4E-B215-A5B7C0C17D16}">
      <dgm:prSet phldrT="[テキスト]"/>
      <dgm:spPr/>
      <dgm:t>
        <a:bodyPr/>
        <a:lstStyle/>
        <a:p>
          <a:r>
            <a:rPr lang="en-US" altLang="en-US" dirty="0"/>
            <a:t>  Regional Taxation Bureaus(Office)</a:t>
          </a:r>
          <a:endParaRPr lang="ja-JP" altLang="en-US" dirty="0"/>
        </a:p>
        <a:p>
          <a:endParaRPr lang="en-US" altLang="ja-JP" dirty="0"/>
        </a:p>
      </dgm:t>
    </dgm:pt>
    <dgm:pt modelId="{C6827A4B-B125-41AC-87C3-257651B420FF}" type="parTrans" cxnId="{E465718C-2E99-4BE8-9CEF-5ABEAC839651}">
      <dgm:prSet/>
      <dgm:spPr/>
      <dgm:t>
        <a:bodyPr/>
        <a:lstStyle/>
        <a:p>
          <a:endParaRPr lang="ja-JP" altLang="en-US"/>
        </a:p>
      </dgm:t>
    </dgm:pt>
    <dgm:pt modelId="{C8C5EF6F-CD40-4B78-84D6-2114EE068431}" type="sibTrans" cxnId="{E465718C-2E99-4BE8-9CEF-5ABEAC839651}">
      <dgm:prSet/>
      <dgm:spPr/>
      <dgm:t>
        <a:bodyPr/>
        <a:lstStyle/>
        <a:p>
          <a:endParaRPr lang="ja-JP" altLang="en-US"/>
        </a:p>
      </dgm:t>
    </dgm:pt>
    <dgm:pt modelId="{A2340003-01DA-406E-B02B-283CF612798D}">
      <dgm:prSet phldrT="[テキスト]"/>
      <dgm:spPr>
        <a:solidFill>
          <a:srgbClr val="7BEBD8">
            <a:alpha val="50000"/>
          </a:srgbClr>
        </a:solidFill>
      </dgm:spPr>
      <dgm:t>
        <a:bodyPr/>
        <a:lstStyle/>
        <a:p>
          <a:r>
            <a:rPr lang="en-US" altLang="ja-JP" dirty="0"/>
            <a:t>Tax Offices</a:t>
          </a:r>
          <a:endParaRPr lang="ja-JP" altLang="en-US" dirty="0"/>
        </a:p>
      </dgm:t>
    </dgm:pt>
    <dgm:pt modelId="{B61B2460-B817-4D97-8D8D-0D08907B58A0}" type="parTrans" cxnId="{F78C0C38-1BF0-4714-B065-D4A364108E9C}">
      <dgm:prSet/>
      <dgm:spPr/>
      <dgm:t>
        <a:bodyPr/>
        <a:lstStyle/>
        <a:p>
          <a:endParaRPr lang="ja-JP" altLang="en-US"/>
        </a:p>
      </dgm:t>
    </dgm:pt>
    <dgm:pt modelId="{7DD027A4-35DD-4B43-B8AB-3D812288077F}" type="sibTrans" cxnId="{F78C0C38-1BF0-4714-B065-D4A364108E9C}">
      <dgm:prSet/>
      <dgm:spPr/>
      <dgm:t>
        <a:bodyPr/>
        <a:lstStyle/>
        <a:p>
          <a:endParaRPr lang="ja-JP" altLang="en-US"/>
        </a:p>
      </dgm:t>
    </dgm:pt>
    <dgm:pt modelId="{69F3F347-09BE-41A8-B62A-F9DA4F8442B8}" type="pres">
      <dgm:prSet presAssocID="{2CA90942-8599-48DE-992D-4C574365892B}" presName="Name0" presStyleCnt="0">
        <dgm:presLayoutVars>
          <dgm:dir/>
          <dgm:animLvl val="lvl"/>
          <dgm:resizeHandles val="exact"/>
        </dgm:presLayoutVars>
      </dgm:prSet>
      <dgm:spPr/>
    </dgm:pt>
    <dgm:pt modelId="{3E95E214-3F90-4F7E-B303-08C7A1F5BEA6}" type="pres">
      <dgm:prSet presAssocID="{92EC9B7D-4E87-4AF4-90BF-71181EFE8405}" presName="Name8" presStyleCnt="0"/>
      <dgm:spPr/>
    </dgm:pt>
    <dgm:pt modelId="{54492473-CC24-4264-B518-E8DF30BC4011}" type="pres">
      <dgm:prSet presAssocID="{92EC9B7D-4E87-4AF4-90BF-71181EFE8405}" presName="level" presStyleLbl="node1" presStyleIdx="0" presStyleCnt="3">
        <dgm:presLayoutVars>
          <dgm:chMax val="1"/>
          <dgm:bulletEnabled val="1"/>
        </dgm:presLayoutVars>
      </dgm:prSet>
      <dgm:spPr/>
    </dgm:pt>
    <dgm:pt modelId="{CA96A041-A411-4649-872A-1058FB35C5C5}" type="pres">
      <dgm:prSet presAssocID="{92EC9B7D-4E87-4AF4-90BF-71181EFE8405}" presName="levelTx" presStyleLbl="revTx" presStyleIdx="0" presStyleCnt="0">
        <dgm:presLayoutVars>
          <dgm:chMax val="1"/>
          <dgm:bulletEnabled val="1"/>
        </dgm:presLayoutVars>
      </dgm:prSet>
      <dgm:spPr/>
    </dgm:pt>
    <dgm:pt modelId="{255474AC-15A7-4EB4-9574-877F4160AB32}" type="pres">
      <dgm:prSet presAssocID="{EF3DD612-33F4-4C4E-B215-A5B7C0C17D16}" presName="Name8" presStyleCnt="0"/>
      <dgm:spPr/>
    </dgm:pt>
    <dgm:pt modelId="{ECBFE1B7-F492-43AF-8465-0DE242E435A1}" type="pres">
      <dgm:prSet presAssocID="{EF3DD612-33F4-4C4E-B215-A5B7C0C17D16}" presName="level" presStyleLbl="node1" presStyleIdx="1" presStyleCnt="3">
        <dgm:presLayoutVars>
          <dgm:chMax val="1"/>
          <dgm:bulletEnabled val="1"/>
        </dgm:presLayoutVars>
      </dgm:prSet>
      <dgm:spPr/>
    </dgm:pt>
    <dgm:pt modelId="{9550752A-9A16-4BD8-A374-90870C9D3DE8}" type="pres">
      <dgm:prSet presAssocID="{EF3DD612-33F4-4C4E-B215-A5B7C0C17D16}" presName="levelTx" presStyleLbl="revTx" presStyleIdx="0" presStyleCnt="0">
        <dgm:presLayoutVars>
          <dgm:chMax val="1"/>
          <dgm:bulletEnabled val="1"/>
        </dgm:presLayoutVars>
      </dgm:prSet>
      <dgm:spPr/>
    </dgm:pt>
    <dgm:pt modelId="{FC46147C-BA60-41AB-A7D7-B8352816914A}" type="pres">
      <dgm:prSet presAssocID="{A2340003-01DA-406E-B02B-283CF612798D}" presName="Name8" presStyleCnt="0"/>
      <dgm:spPr/>
    </dgm:pt>
    <dgm:pt modelId="{E3401C1A-589A-4865-B8E9-8C25E81AD8DE}" type="pres">
      <dgm:prSet presAssocID="{A2340003-01DA-406E-B02B-283CF612798D}" presName="level" presStyleLbl="node1" presStyleIdx="2" presStyleCnt="3">
        <dgm:presLayoutVars>
          <dgm:chMax val="1"/>
          <dgm:bulletEnabled val="1"/>
        </dgm:presLayoutVars>
      </dgm:prSet>
      <dgm:spPr/>
    </dgm:pt>
    <dgm:pt modelId="{EBEB48FF-585D-4109-9E85-78B80F607839}" type="pres">
      <dgm:prSet presAssocID="{A2340003-01DA-406E-B02B-283CF612798D}" presName="levelTx" presStyleLbl="revTx" presStyleIdx="0" presStyleCnt="0">
        <dgm:presLayoutVars>
          <dgm:chMax val="1"/>
          <dgm:bulletEnabled val="1"/>
        </dgm:presLayoutVars>
      </dgm:prSet>
      <dgm:spPr/>
    </dgm:pt>
  </dgm:ptLst>
  <dgm:cxnLst>
    <dgm:cxn modelId="{112B3C24-9CAB-487E-82A0-1B3AAD833E04}" type="presOf" srcId="{EF3DD612-33F4-4C4E-B215-A5B7C0C17D16}" destId="{ECBFE1B7-F492-43AF-8465-0DE242E435A1}" srcOrd="0" destOrd="0" presId="urn:microsoft.com/office/officeart/2005/8/layout/pyramid1"/>
    <dgm:cxn modelId="{F78C0C38-1BF0-4714-B065-D4A364108E9C}" srcId="{2CA90942-8599-48DE-992D-4C574365892B}" destId="{A2340003-01DA-406E-B02B-283CF612798D}" srcOrd="2" destOrd="0" parTransId="{B61B2460-B817-4D97-8D8D-0D08907B58A0}" sibTransId="{7DD027A4-35DD-4B43-B8AB-3D812288077F}"/>
    <dgm:cxn modelId="{57CA8B40-660E-4EE8-9EF4-19DAA9E626C9}" type="presOf" srcId="{2CA90942-8599-48DE-992D-4C574365892B}" destId="{69F3F347-09BE-41A8-B62A-F9DA4F8442B8}" srcOrd="0" destOrd="0" presId="urn:microsoft.com/office/officeart/2005/8/layout/pyramid1"/>
    <dgm:cxn modelId="{41BE725C-BEAA-42A9-99E4-EC97F539E31E}" type="presOf" srcId="{A2340003-01DA-406E-B02B-283CF612798D}" destId="{E3401C1A-589A-4865-B8E9-8C25E81AD8DE}" srcOrd="0" destOrd="0" presId="urn:microsoft.com/office/officeart/2005/8/layout/pyramid1"/>
    <dgm:cxn modelId="{FFC9376F-7166-4C22-8F37-903CF0F3078F}" type="presOf" srcId="{92EC9B7D-4E87-4AF4-90BF-71181EFE8405}" destId="{54492473-CC24-4264-B518-E8DF30BC4011}" srcOrd="0" destOrd="0" presId="urn:microsoft.com/office/officeart/2005/8/layout/pyramid1"/>
    <dgm:cxn modelId="{8CB22757-CE62-46A0-AD7B-007E8D9A74DE}" type="presOf" srcId="{92EC9B7D-4E87-4AF4-90BF-71181EFE8405}" destId="{CA96A041-A411-4649-872A-1058FB35C5C5}" srcOrd="1" destOrd="0" presId="urn:microsoft.com/office/officeart/2005/8/layout/pyramid1"/>
    <dgm:cxn modelId="{E465718C-2E99-4BE8-9CEF-5ABEAC839651}" srcId="{2CA90942-8599-48DE-992D-4C574365892B}" destId="{EF3DD612-33F4-4C4E-B215-A5B7C0C17D16}" srcOrd="1" destOrd="0" parTransId="{C6827A4B-B125-41AC-87C3-257651B420FF}" sibTransId="{C8C5EF6F-CD40-4B78-84D6-2114EE068431}"/>
    <dgm:cxn modelId="{A7E81B96-E2B0-488B-9205-78D63C4AA20A}" type="presOf" srcId="{EF3DD612-33F4-4C4E-B215-A5B7C0C17D16}" destId="{9550752A-9A16-4BD8-A374-90870C9D3DE8}" srcOrd="1" destOrd="0" presId="urn:microsoft.com/office/officeart/2005/8/layout/pyramid1"/>
    <dgm:cxn modelId="{B237C1AB-3D84-4A22-97CF-D9527500600D}" srcId="{2CA90942-8599-48DE-992D-4C574365892B}" destId="{92EC9B7D-4E87-4AF4-90BF-71181EFE8405}" srcOrd="0" destOrd="0" parTransId="{A3DF4D75-0FF3-4EE5-B1D8-BA785605DA53}" sibTransId="{AC29BF1E-C0C5-44C6-9C30-D6CA075E1BC8}"/>
    <dgm:cxn modelId="{C7CA74B9-B74F-4D0F-8DA0-66A039B4D000}" type="presOf" srcId="{A2340003-01DA-406E-B02B-283CF612798D}" destId="{EBEB48FF-585D-4109-9E85-78B80F607839}" srcOrd="1" destOrd="0" presId="urn:microsoft.com/office/officeart/2005/8/layout/pyramid1"/>
    <dgm:cxn modelId="{BE7F4CEC-5156-4AA4-A076-ADBAE161A7B4}" type="presParOf" srcId="{69F3F347-09BE-41A8-B62A-F9DA4F8442B8}" destId="{3E95E214-3F90-4F7E-B303-08C7A1F5BEA6}" srcOrd="0" destOrd="0" presId="urn:microsoft.com/office/officeart/2005/8/layout/pyramid1"/>
    <dgm:cxn modelId="{3FDC01A5-15A0-4809-A4F1-F3AFFBC1A95A}" type="presParOf" srcId="{3E95E214-3F90-4F7E-B303-08C7A1F5BEA6}" destId="{54492473-CC24-4264-B518-E8DF30BC4011}" srcOrd="0" destOrd="0" presId="urn:microsoft.com/office/officeart/2005/8/layout/pyramid1"/>
    <dgm:cxn modelId="{0BB8CBA9-77C0-4B2C-9490-53526F6B150D}" type="presParOf" srcId="{3E95E214-3F90-4F7E-B303-08C7A1F5BEA6}" destId="{CA96A041-A411-4649-872A-1058FB35C5C5}" srcOrd="1" destOrd="0" presId="urn:microsoft.com/office/officeart/2005/8/layout/pyramid1"/>
    <dgm:cxn modelId="{C88DEB41-E2BF-41C0-9A09-DADEA799AD1A}" type="presParOf" srcId="{69F3F347-09BE-41A8-B62A-F9DA4F8442B8}" destId="{255474AC-15A7-4EB4-9574-877F4160AB32}" srcOrd="1" destOrd="0" presId="urn:microsoft.com/office/officeart/2005/8/layout/pyramid1"/>
    <dgm:cxn modelId="{F8C7FD85-A4B0-484B-B6DE-07A6F7F575BD}" type="presParOf" srcId="{255474AC-15A7-4EB4-9574-877F4160AB32}" destId="{ECBFE1B7-F492-43AF-8465-0DE242E435A1}" srcOrd="0" destOrd="0" presId="urn:microsoft.com/office/officeart/2005/8/layout/pyramid1"/>
    <dgm:cxn modelId="{3A17602B-A6C5-4B95-8F69-0711AB03221E}" type="presParOf" srcId="{255474AC-15A7-4EB4-9574-877F4160AB32}" destId="{9550752A-9A16-4BD8-A374-90870C9D3DE8}" srcOrd="1" destOrd="0" presId="urn:microsoft.com/office/officeart/2005/8/layout/pyramid1"/>
    <dgm:cxn modelId="{B645B775-09E8-4311-8D22-11DEE16D1AF1}" type="presParOf" srcId="{69F3F347-09BE-41A8-B62A-F9DA4F8442B8}" destId="{FC46147C-BA60-41AB-A7D7-B8352816914A}" srcOrd="2" destOrd="0" presId="urn:microsoft.com/office/officeart/2005/8/layout/pyramid1"/>
    <dgm:cxn modelId="{AAAC5CE2-BFA8-4EED-9521-EE63FAFB0045}" type="presParOf" srcId="{FC46147C-BA60-41AB-A7D7-B8352816914A}" destId="{E3401C1A-589A-4865-B8E9-8C25E81AD8DE}" srcOrd="0" destOrd="0" presId="urn:microsoft.com/office/officeart/2005/8/layout/pyramid1"/>
    <dgm:cxn modelId="{6AF9AF3D-DE01-49B9-A89E-E7B13C80B610}" type="presParOf" srcId="{FC46147C-BA60-41AB-A7D7-B8352816914A}" destId="{EBEB48FF-585D-4109-9E85-78B80F6078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6138C7-48A0-4951-AC14-D3F9EB06E40B}" type="doc">
      <dgm:prSet loTypeId="urn:microsoft.com/office/officeart/2005/8/layout/radial2" loCatId="relationship" qsTypeId="urn:microsoft.com/office/officeart/2005/8/quickstyle/simple1" qsCatId="simple" csTypeId="urn:microsoft.com/office/officeart/2005/8/colors/accent1_4" csCatId="accent1" phldr="1"/>
      <dgm:spPr/>
      <dgm:t>
        <a:bodyPr/>
        <a:lstStyle/>
        <a:p>
          <a:endParaRPr kumimoji="1" lang="ja-JP" altLang="en-US"/>
        </a:p>
      </dgm:t>
    </dgm:pt>
    <dgm:pt modelId="{33AC8A85-8B4F-4165-8BEB-6E9172E6F4F4}">
      <dgm:prSet phldrT="[テキスト]" custT="1"/>
      <dgm:spPr>
        <a:solidFill>
          <a:srgbClr val="8335E5"/>
        </a:solidFill>
      </dgm:spPr>
      <dgm:t>
        <a:bodyPr/>
        <a:lstStyle/>
        <a:p>
          <a:r>
            <a:rPr kumimoji="1" lang="en-US" altLang="ja-JP" sz="1800" dirty="0"/>
            <a:t>By deception or wrongful acts </a:t>
          </a:r>
          <a:endParaRPr kumimoji="1" lang="ja-JP" altLang="en-US" sz="1800" dirty="0"/>
        </a:p>
      </dgm:t>
    </dgm:pt>
    <dgm:pt modelId="{733ABBC1-FE03-4973-9A1E-1C30D2A6D475}" type="parTrans" cxnId="{5A6DF8D1-B0BA-48AF-AC25-FCC59F2A2BAF}">
      <dgm:prSet/>
      <dgm:spPr/>
      <dgm:t>
        <a:bodyPr/>
        <a:lstStyle/>
        <a:p>
          <a:endParaRPr kumimoji="1" lang="ja-JP" altLang="en-US"/>
        </a:p>
      </dgm:t>
    </dgm:pt>
    <dgm:pt modelId="{63E026C6-0B1B-4510-B6B4-74B3F41495C8}" type="sibTrans" cxnId="{5A6DF8D1-B0BA-48AF-AC25-FCC59F2A2BAF}">
      <dgm:prSet/>
      <dgm:spPr/>
      <dgm:t>
        <a:bodyPr/>
        <a:lstStyle/>
        <a:p>
          <a:endParaRPr kumimoji="1" lang="ja-JP" altLang="en-US"/>
        </a:p>
      </dgm:t>
    </dgm:pt>
    <dgm:pt modelId="{BE831C28-02A6-4382-8FE5-B7E08D43BB2C}">
      <dgm:prSet phldrT="[テキスト]" custT="1"/>
      <dgm:spPr>
        <a:solidFill>
          <a:srgbClr val="6C92E1"/>
        </a:solidFill>
      </dgm:spPr>
      <dgm:t>
        <a:bodyPr/>
        <a:lstStyle/>
        <a:p>
          <a:r>
            <a:rPr kumimoji="1" lang="en-US" altLang="ja-JP" sz="1800" dirty="0"/>
            <a:t>File fraudulent refund by deception or other wrongful acts</a:t>
          </a:r>
          <a:endParaRPr kumimoji="1" lang="ja-JP" altLang="en-US" sz="1800" dirty="0"/>
        </a:p>
      </dgm:t>
    </dgm:pt>
    <dgm:pt modelId="{A18C2C4E-BBCE-454B-9ECB-6D27A6D1951B}" type="parTrans" cxnId="{B2776D6B-426B-4BB9-A27C-7DA16FAF0DFC}">
      <dgm:prSet/>
      <dgm:spPr/>
      <dgm:t>
        <a:bodyPr/>
        <a:lstStyle/>
        <a:p>
          <a:endParaRPr kumimoji="1" lang="ja-JP" altLang="en-US"/>
        </a:p>
      </dgm:t>
    </dgm:pt>
    <dgm:pt modelId="{FE909223-511F-4B67-AA79-20015E3F7F11}" type="sibTrans" cxnId="{B2776D6B-426B-4BB9-A27C-7DA16FAF0DFC}">
      <dgm:prSet/>
      <dgm:spPr/>
      <dgm:t>
        <a:bodyPr/>
        <a:lstStyle/>
        <a:p>
          <a:endParaRPr kumimoji="1" lang="ja-JP" altLang="en-US"/>
        </a:p>
      </dgm:t>
    </dgm:pt>
    <dgm:pt modelId="{01882D4D-5026-4AC9-8F05-9186B28B25C6}">
      <dgm:prSet phldrT="[テキスト]" custT="1"/>
      <dgm:spPr/>
      <dgm:t>
        <a:bodyPr/>
        <a:lstStyle/>
        <a:p>
          <a:r>
            <a:rPr kumimoji="1" lang="en-US" altLang="ja-JP" sz="1800" dirty="0"/>
            <a:t>no filing returns with intention (without other wrongful acts )</a:t>
          </a:r>
          <a:endParaRPr kumimoji="1" lang="ja-JP" altLang="en-US" sz="1800" dirty="0"/>
        </a:p>
      </dgm:t>
    </dgm:pt>
    <dgm:pt modelId="{F3B684BA-2944-416E-80C2-D6A1A7517BB3}" type="parTrans" cxnId="{B73072AF-5CFC-4B6E-AFD2-2D273CBAE9E3}">
      <dgm:prSet/>
      <dgm:spPr/>
      <dgm:t>
        <a:bodyPr/>
        <a:lstStyle/>
        <a:p>
          <a:endParaRPr kumimoji="1" lang="ja-JP" altLang="en-US"/>
        </a:p>
      </dgm:t>
    </dgm:pt>
    <dgm:pt modelId="{748660E6-0D4A-4854-B618-29CBB3B2BF9E}" type="sibTrans" cxnId="{B73072AF-5CFC-4B6E-AFD2-2D273CBAE9E3}">
      <dgm:prSet/>
      <dgm:spPr/>
      <dgm:t>
        <a:bodyPr/>
        <a:lstStyle/>
        <a:p>
          <a:endParaRPr kumimoji="1" lang="ja-JP" altLang="en-US"/>
        </a:p>
      </dgm:t>
    </dgm:pt>
    <dgm:pt modelId="{1C7A8D4D-8C1D-4D5B-A738-6BDEFF06B845}">
      <dgm:prSet custT="1"/>
      <dgm:spPr/>
      <dgm:t>
        <a:bodyPr/>
        <a:lstStyle/>
        <a:p>
          <a:r>
            <a:rPr kumimoji="1" lang="en-US" altLang="ja-JP" sz="1800" dirty="0"/>
            <a:t>No filing returns (without intention) </a:t>
          </a:r>
          <a:endParaRPr kumimoji="1" lang="ja-JP" altLang="en-US" sz="1800" dirty="0"/>
        </a:p>
      </dgm:t>
    </dgm:pt>
    <dgm:pt modelId="{F85210CF-EE2F-4DF2-8556-6AE7B214BE68}" type="parTrans" cxnId="{8B6E631F-A71B-4672-A641-0722C9A212EE}">
      <dgm:prSet/>
      <dgm:spPr/>
      <dgm:t>
        <a:bodyPr/>
        <a:lstStyle/>
        <a:p>
          <a:endParaRPr kumimoji="1" lang="ja-JP" altLang="en-US"/>
        </a:p>
      </dgm:t>
    </dgm:pt>
    <dgm:pt modelId="{D337AC1C-E1F7-4D5C-901E-0C7AB3EDE124}" type="sibTrans" cxnId="{8B6E631F-A71B-4672-A641-0722C9A212EE}">
      <dgm:prSet/>
      <dgm:spPr/>
      <dgm:t>
        <a:bodyPr/>
        <a:lstStyle/>
        <a:p>
          <a:endParaRPr kumimoji="1" lang="ja-JP" altLang="en-US"/>
        </a:p>
      </dgm:t>
    </dgm:pt>
    <dgm:pt modelId="{F33EFF00-0D27-45A7-A55D-0D88C76C3BF9}" type="pres">
      <dgm:prSet presAssocID="{9B6138C7-48A0-4951-AC14-D3F9EB06E40B}" presName="composite" presStyleCnt="0">
        <dgm:presLayoutVars>
          <dgm:chMax val="5"/>
          <dgm:dir/>
          <dgm:animLvl val="ctr"/>
          <dgm:resizeHandles val="exact"/>
        </dgm:presLayoutVars>
      </dgm:prSet>
      <dgm:spPr/>
    </dgm:pt>
    <dgm:pt modelId="{0BCE7C16-710A-4D83-82EB-B8FEEE94827F}" type="pres">
      <dgm:prSet presAssocID="{9B6138C7-48A0-4951-AC14-D3F9EB06E40B}" presName="cycle" presStyleCnt="0"/>
      <dgm:spPr/>
    </dgm:pt>
    <dgm:pt modelId="{028F2005-6CF5-41B9-8326-32E8FF4EC2D6}" type="pres">
      <dgm:prSet presAssocID="{9B6138C7-48A0-4951-AC14-D3F9EB06E40B}" presName="centerShape" presStyleCnt="0"/>
      <dgm:spPr/>
    </dgm:pt>
    <dgm:pt modelId="{E160FEB4-FBDD-485C-82CC-C8C47C828ADF}" type="pres">
      <dgm:prSet presAssocID="{9B6138C7-48A0-4951-AC14-D3F9EB06E40B}" presName="connSite" presStyleLbl="node1" presStyleIdx="0" presStyleCnt="5"/>
      <dgm:spPr/>
    </dgm:pt>
    <dgm:pt modelId="{05C60FA7-04DE-4311-953E-F241A53C7E69}" type="pres">
      <dgm:prSet presAssocID="{9B6138C7-48A0-4951-AC14-D3F9EB06E40B}" presName="visible" presStyleLbl="node1" presStyleIdx="0" presStyleCnt="5" custScaleX="107569" custScaleY="104800" custLinFactNeighborX="-14427" custLinFactNeighborY="1515"/>
      <dgm:spPr>
        <a:solidFill>
          <a:srgbClr val="BAF4EA"/>
        </a:solidFill>
        <a:ln>
          <a:solidFill>
            <a:schemeClr val="bg1"/>
          </a:solidFill>
        </a:ln>
      </dgm:spPr>
    </dgm:pt>
    <dgm:pt modelId="{4F737A8C-A661-4192-A806-F3C9B56917AB}" type="pres">
      <dgm:prSet presAssocID="{733ABBC1-FE03-4973-9A1E-1C30D2A6D475}" presName="Name25" presStyleLbl="parChTrans1D1" presStyleIdx="0" presStyleCnt="4"/>
      <dgm:spPr/>
    </dgm:pt>
    <dgm:pt modelId="{5AFB46B5-47B8-4605-B9B0-5850311C7543}" type="pres">
      <dgm:prSet presAssocID="{33AC8A85-8B4F-4165-8BEB-6E9172E6F4F4}" presName="node" presStyleCnt="0"/>
      <dgm:spPr/>
    </dgm:pt>
    <dgm:pt modelId="{2225818A-69D9-4516-8374-3EFABAAF4967}" type="pres">
      <dgm:prSet presAssocID="{33AC8A85-8B4F-4165-8BEB-6E9172E6F4F4}" presName="parentNode" presStyleLbl="node1" presStyleIdx="1" presStyleCnt="5" custScaleX="145613" custScaleY="151016" custLinFactNeighborX="66165" custLinFactNeighborY="-6167">
        <dgm:presLayoutVars>
          <dgm:chMax val="1"/>
          <dgm:bulletEnabled val="1"/>
        </dgm:presLayoutVars>
      </dgm:prSet>
      <dgm:spPr/>
    </dgm:pt>
    <dgm:pt modelId="{3620B623-AA55-4C5B-BF4D-8F02B47CB31A}" type="pres">
      <dgm:prSet presAssocID="{33AC8A85-8B4F-4165-8BEB-6E9172E6F4F4}" presName="childNode" presStyleLbl="revTx" presStyleIdx="0" presStyleCnt="0">
        <dgm:presLayoutVars>
          <dgm:bulletEnabled val="1"/>
        </dgm:presLayoutVars>
      </dgm:prSet>
      <dgm:spPr/>
    </dgm:pt>
    <dgm:pt modelId="{4880D214-07A3-453E-A6FD-E9D922D5BEEC}" type="pres">
      <dgm:prSet presAssocID="{A18C2C4E-BBCE-454B-9ECB-6D27A6D1951B}" presName="Name25" presStyleLbl="parChTrans1D1" presStyleIdx="1" presStyleCnt="4"/>
      <dgm:spPr/>
    </dgm:pt>
    <dgm:pt modelId="{4D214677-5651-43D8-B17E-E242C2A499D1}" type="pres">
      <dgm:prSet presAssocID="{BE831C28-02A6-4382-8FE5-B7E08D43BB2C}" presName="node" presStyleCnt="0"/>
      <dgm:spPr/>
    </dgm:pt>
    <dgm:pt modelId="{9ED29918-636C-443E-8C5E-98D89B975E71}" type="pres">
      <dgm:prSet presAssocID="{BE831C28-02A6-4382-8FE5-B7E08D43BB2C}" presName="parentNode" presStyleLbl="node1" presStyleIdx="2" presStyleCnt="5" custScaleX="169736" custScaleY="178118" custLinFactX="25905" custLinFactNeighborX="100000" custLinFactNeighborY="-7299">
        <dgm:presLayoutVars>
          <dgm:chMax val="1"/>
          <dgm:bulletEnabled val="1"/>
        </dgm:presLayoutVars>
      </dgm:prSet>
      <dgm:spPr/>
    </dgm:pt>
    <dgm:pt modelId="{AE8D9E53-1E9C-4E58-975E-CC9F91ED4017}" type="pres">
      <dgm:prSet presAssocID="{BE831C28-02A6-4382-8FE5-B7E08D43BB2C}" presName="childNode" presStyleLbl="revTx" presStyleIdx="0" presStyleCnt="0">
        <dgm:presLayoutVars>
          <dgm:bulletEnabled val="1"/>
        </dgm:presLayoutVars>
      </dgm:prSet>
      <dgm:spPr/>
    </dgm:pt>
    <dgm:pt modelId="{0629DAF8-8860-4A5A-9DDA-EA3EAC4BF165}" type="pres">
      <dgm:prSet presAssocID="{F3B684BA-2944-416E-80C2-D6A1A7517BB3}" presName="Name25" presStyleLbl="parChTrans1D1" presStyleIdx="2" presStyleCnt="4"/>
      <dgm:spPr/>
    </dgm:pt>
    <dgm:pt modelId="{FC862636-CB78-490F-8F33-D9E0505CB381}" type="pres">
      <dgm:prSet presAssocID="{01882D4D-5026-4AC9-8F05-9186B28B25C6}" presName="node" presStyleCnt="0"/>
      <dgm:spPr/>
    </dgm:pt>
    <dgm:pt modelId="{ABFF1B7C-179B-4889-8ECC-0BCE43B8E2B6}" type="pres">
      <dgm:prSet presAssocID="{01882D4D-5026-4AC9-8F05-9186B28B25C6}" presName="parentNode" presStyleLbl="node1" presStyleIdx="3" presStyleCnt="5" custScaleX="168689" custScaleY="152390" custLinFactX="55038" custLinFactNeighborX="100000" custLinFactNeighborY="32338">
        <dgm:presLayoutVars>
          <dgm:chMax val="1"/>
          <dgm:bulletEnabled val="1"/>
        </dgm:presLayoutVars>
      </dgm:prSet>
      <dgm:spPr/>
    </dgm:pt>
    <dgm:pt modelId="{DFD09435-BC38-4275-93A8-46DA72E7B9E6}" type="pres">
      <dgm:prSet presAssocID="{01882D4D-5026-4AC9-8F05-9186B28B25C6}" presName="childNode" presStyleLbl="revTx" presStyleIdx="0" presStyleCnt="0">
        <dgm:presLayoutVars>
          <dgm:bulletEnabled val="1"/>
        </dgm:presLayoutVars>
      </dgm:prSet>
      <dgm:spPr/>
    </dgm:pt>
    <dgm:pt modelId="{3C29E65F-77C2-4E79-8288-04A5AF6B8616}" type="pres">
      <dgm:prSet presAssocID="{F85210CF-EE2F-4DF2-8556-6AE7B214BE68}" presName="Name25" presStyleLbl="parChTrans1D1" presStyleIdx="3" presStyleCnt="4"/>
      <dgm:spPr/>
    </dgm:pt>
    <dgm:pt modelId="{6A3E9ED3-D3D9-4B5C-95D5-26B2B9CDF654}" type="pres">
      <dgm:prSet presAssocID="{1C7A8D4D-8C1D-4D5B-A738-6BDEFF06B845}" presName="node" presStyleCnt="0"/>
      <dgm:spPr/>
    </dgm:pt>
    <dgm:pt modelId="{69410238-E5C8-45A0-A0B6-24DC1F4B2751}" type="pres">
      <dgm:prSet presAssocID="{1C7A8D4D-8C1D-4D5B-A738-6BDEFF06B845}" presName="parentNode" presStyleLbl="node1" presStyleIdx="4" presStyleCnt="5" custScaleX="143296" custScaleY="135643" custLinFactNeighborX="48918" custLinFactNeighborY="3225">
        <dgm:presLayoutVars>
          <dgm:chMax val="1"/>
          <dgm:bulletEnabled val="1"/>
        </dgm:presLayoutVars>
      </dgm:prSet>
      <dgm:spPr/>
    </dgm:pt>
    <dgm:pt modelId="{42B2F8B5-D957-4DB0-903E-CB02378AED65}" type="pres">
      <dgm:prSet presAssocID="{1C7A8D4D-8C1D-4D5B-A738-6BDEFF06B845}" presName="childNode" presStyleLbl="revTx" presStyleIdx="0" presStyleCnt="0">
        <dgm:presLayoutVars>
          <dgm:bulletEnabled val="1"/>
        </dgm:presLayoutVars>
      </dgm:prSet>
      <dgm:spPr/>
    </dgm:pt>
  </dgm:ptLst>
  <dgm:cxnLst>
    <dgm:cxn modelId="{8B6E631F-A71B-4672-A641-0722C9A212EE}" srcId="{9B6138C7-48A0-4951-AC14-D3F9EB06E40B}" destId="{1C7A8D4D-8C1D-4D5B-A738-6BDEFF06B845}" srcOrd="3" destOrd="0" parTransId="{F85210CF-EE2F-4DF2-8556-6AE7B214BE68}" sibTransId="{D337AC1C-E1F7-4D5C-901E-0C7AB3EDE124}"/>
    <dgm:cxn modelId="{27547D26-A56C-47BC-80C3-DA285934F930}" type="presOf" srcId="{733ABBC1-FE03-4973-9A1E-1C30D2A6D475}" destId="{4F737A8C-A661-4192-A806-F3C9B56917AB}" srcOrd="0" destOrd="0" presId="urn:microsoft.com/office/officeart/2005/8/layout/radial2"/>
    <dgm:cxn modelId="{8AE2212D-6A3F-4583-8999-7C639D37FC31}" type="presOf" srcId="{F85210CF-EE2F-4DF2-8556-6AE7B214BE68}" destId="{3C29E65F-77C2-4E79-8288-04A5AF6B8616}" srcOrd="0" destOrd="0" presId="urn:microsoft.com/office/officeart/2005/8/layout/radial2"/>
    <dgm:cxn modelId="{5E5D095F-6048-489B-BC78-5D17E6A89986}" type="presOf" srcId="{A18C2C4E-BBCE-454B-9ECB-6D27A6D1951B}" destId="{4880D214-07A3-453E-A6FD-E9D922D5BEEC}" srcOrd="0" destOrd="0" presId="urn:microsoft.com/office/officeart/2005/8/layout/radial2"/>
    <dgm:cxn modelId="{B2776D6B-426B-4BB9-A27C-7DA16FAF0DFC}" srcId="{9B6138C7-48A0-4951-AC14-D3F9EB06E40B}" destId="{BE831C28-02A6-4382-8FE5-B7E08D43BB2C}" srcOrd="1" destOrd="0" parTransId="{A18C2C4E-BBCE-454B-9ECB-6D27A6D1951B}" sibTransId="{FE909223-511F-4B67-AA79-20015E3F7F11}"/>
    <dgm:cxn modelId="{EF989885-3988-44EB-9EB1-410A7D879ACE}" type="presOf" srcId="{1C7A8D4D-8C1D-4D5B-A738-6BDEFF06B845}" destId="{69410238-E5C8-45A0-A0B6-24DC1F4B2751}" srcOrd="0" destOrd="0" presId="urn:microsoft.com/office/officeart/2005/8/layout/radial2"/>
    <dgm:cxn modelId="{543F23A5-8B00-4564-B916-D23B98125B83}" type="presOf" srcId="{33AC8A85-8B4F-4165-8BEB-6E9172E6F4F4}" destId="{2225818A-69D9-4516-8374-3EFABAAF4967}" srcOrd="0" destOrd="0" presId="urn:microsoft.com/office/officeart/2005/8/layout/radial2"/>
    <dgm:cxn modelId="{B73072AF-5CFC-4B6E-AFD2-2D273CBAE9E3}" srcId="{9B6138C7-48A0-4951-AC14-D3F9EB06E40B}" destId="{01882D4D-5026-4AC9-8F05-9186B28B25C6}" srcOrd="2" destOrd="0" parTransId="{F3B684BA-2944-416E-80C2-D6A1A7517BB3}" sibTransId="{748660E6-0D4A-4854-B618-29CBB3B2BF9E}"/>
    <dgm:cxn modelId="{35CBD3B7-E155-4DBB-9117-4717A0ABA895}" type="presOf" srcId="{9B6138C7-48A0-4951-AC14-D3F9EB06E40B}" destId="{F33EFF00-0D27-45A7-A55D-0D88C76C3BF9}" srcOrd="0" destOrd="0" presId="urn:microsoft.com/office/officeart/2005/8/layout/radial2"/>
    <dgm:cxn modelId="{73726ACA-6597-49A6-9DFC-06833364DD19}" type="presOf" srcId="{BE831C28-02A6-4382-8FE5-B7E08D43BB2C}" destId="{9ED29918-636C-443E-8C5E-98D89B975E71}" srcOrd="0" destOrd="0" presId="urn:microsoft.com/office/officeart/2005/8/layout/radial2"/>
    <dgm:cxn modelId="{5A6DF8D1-B0BA-48AF-AC25-FCC59F2A2BAF}" srcId="{9B6138C7-48A0-4951-AC14-D3F9EB06E40B}" destId="{33AC8A85-8B4F-4165-8BEB-6E9172E6F4F4}" srcOrd="0" destOrd="0" parTransId="{733ABBC1-FE03-4973-9A1E-1C30D2A6D475}" sibTransId="{63E026C6-0B1B-4510-B6B4-74B3F41495C8}"/>
    <dgm:cxn modelId="{8477FDE2-6D5D-4565-A3AB-876D60F2F58C}" type="presOf" srcId="{01882D4D-5026-4AC9-8F05-9186B28B25C6}" destId="{ABFF1B7C-179B-4889-8ECC-0BCE43B8E2B6}" srcOrd="0" destOrd="0" presId="urn:microsoft.com/office/officeart/2005/8/layout/radial2"/>
    <dgm:cxn modelId="{ACCCFFF4-DA4D-4868-BD6D-6AF3B77F1BA0}" type="presOf" srcId="{F3B684BA-2944-416E-80C2-D6A1A7517BB3}" destId="{0629DAF8-8860-4A5A-9DDA-EA3EAC4BF165}" srcOrd="0" destOrd="0" presId="urn:microsoft.com/office/officeart/2005/8/layout/radial2"/>
    <dgm:cxn modelId="{EF792AA9-08D6-4384-A187-8A06996548CB}" type="presParOf" srcId="{F33EFF00-0D27-45A7-A55D-0D88C76C3BF9}" destId="{0BCE7C16-710A-4D83-82EB-B8FEEE94827F}" srcOrd="0" destOrd="0" presId="urn:microsoft.com/office/officeart/2005/8/layout/radial2"/>
    <dgm:cxn modelId="{A4EBFAF3-6DB0-4850-A792-46F7BC7D368D}" type="presParOf" srcId="{0BCE7C16-710A-4D83-82EB-B8FEEE94827F}" destId="{028F2005-6CF5-41B9-8326-32E8FF4EC2D6}" srcOrd="0" destOrd="0" presId="urn:microsoft.com/office/officeart/2005/8/layout/radial2"/>
    <dgm:cxn modelId="{71C6F95C-5A29-4EB7-94DB-2B7738E6738D}" type="presParOf" srcId="{028F2005-6CF5-41B9-8326-32E8FF4EC2D6}" destId="{E160FEB4-FBDD-485C-82CC-C8C47C828ADF}" srcOrd="0" destOrd="0" presId="urn:microsoft.com/office/officeart/2005/8/layout/radial2"/>
    <dgm:cxn modelId="{EE5C18FA-D21B-4B26-8B88-94DF1A298F80}" type="presParOf" srcId="{028F2005-6CF5-41B9-8326-32E8FF4EC2D6}" destId="{05C60FA7-04DE-4311-953E-F241A53C7E69}" srcOrd="1" destOrd="0" presId="urn:microsoft.com/office/officeart/2005/8/layout/radial2"/>
    <dgm:cxn modelId="{BFFEAE76-B427-4195-A203-F9E76D864827}" type="presParOf" srcId="{0BCE7C16-710A-4D83-82EB-B8FEEE94827F}" destId="{4F737A8C-A661-4192-A806-F3C9B56917AB}" srcOrd="1" destOrd="0" presId="urn:microsoft.com/office/officeart/2005/8/layout/radial2"/>
    <dgm:cxn modelId="{5C8A8A24-E171-45BB-8F47-C239D5A33370}" type="presParOf" srcId="{0BCE7C16-710A-4D83-82EB-B8FEEE94827F}" destId="{5AFB46B5-47B8-4605-B9B0-5850311C7543}" srcOrd="2" destOrd="0" presId="urn:microsoft.com/office/officeart/2005/8/layout/radial2"/>
    <dgm:cxn modelId="{C1D9B367-33D2-4968-B671-0BB91619BC5C}" type="presParOf" srcId="{5AFB46B5-47B8-4605-B9B0-5850311C7543}" destId="{2225818A-69D9-4516-8374-3EFABAAF4967}" srcOrd="0" destOrd="0" presId="urn:microsoft.com/office/officeart/2005/8/layout/radial2"/>
    <dgm:cxn modelId="{0E37736B-B6E2-420C-BFA9-C0C7BBE8C88A}" type="presParOf" srcId="{5AFB46B5-47B8-4605-B9B0-5850311C7543}" destId="{3620B623-AA55-4C5B-BF4D-8F02B47CB31A}" srcOrd="1" destOrd="0" presId="urn:microsoft.com/office/officeart/2005/8/layout/radial2"/>
    <dgm:cxn modelId="{F5E5D311-4888-42CB-8FB9-5B7684CD0DE3}" type="presParOf" srcId="{0BCE7C16-710A-4D83-82EB-B8FEEE94827F}" destId="{4880D214-07A3-453E-A6FD-E9D922D5BEEC}" srcOrd="3" destOrd="0" presId="urn:microsoft.com/office/officeart/2005/8/layout/radial2"/>
    <dgm:cxn modelId="{C04ED87B-9BC5-4BC8-8E0B-BB9CA2B57954}" type="presParOf" srcId="{0BCE7C16-710A-4D83-82EB-B8FEEE94827F}" destId="{4D214677-5651-43D8-B17E-E242C2A499D1}" srcOrd="4" destOrd="0" presId="urn:microsoft.com/office/officeart/2005/8/layout/radial2"/>
    <dgm:cxn modelId="{B07F1C45-4BF3-41F0-810F-0F6391BA9A33}" type="presParOf" srcId="{4D214677-5651-43D8-B17E-E242C2A499D1}" destId="{9ED29918-636C-443E-8C5E-98D89B975E71}" srcOrd="0" destOrd="0" presId="urn:microsoft.com/office/officeart/2005/8/layout/radial2"/>
    <dgm:cxn modelId="{707B93A1-1788-4D1E-B7BD-CB8F1329CF71}" type="presParOf" srcId="{4D214677-5651-43D8-B17E-E242C2A499D1}" destId="{AE8D9E53-1E9C-4E58-975E-CC9F91ED4017}" srcOrd="1" destOrd="0" presId="urn:microsoft.com/office/officeart/2005/8/layout/radial2"/>
    <dgm:cxn modelId="{F3203A5F-63D2-45D9-8D1D-EC699302F694}" type="presParOf" srcId="{0BCE7C16-710A-4D83-82EB-B8FEEE94827F}" destId="{0629DAF8-8860-4A5A-9DDA-EA3EAC4BF165}" srcOrd="5" destOrd="0" presId="urn:microsoft.com/office/officeart/2005/8/layout/radial2"/>
    <dgm:cxn modelId="{18F82EE1-BB31-4E22-A082-75C075D9C42F}" type="presParOf" srcId="{0BCE7C16-710A-4D83-82EB-B8FEEE94827F}" destId="{FC862636-CB78-490F-8F33-D9E0505CB381}" srcOrd="6" destOrd="0" presId="urn:microsoft.com/office/officeart/2005/8/layout/radial2"/>
    <dgm:cxn modelId="{D81CE2F3-8F3E-404F-8E13-CFD770E59F53}" type="presParOf" srcId="{FC862636-CB78-490F-8F33-D9E0505CB381}" destId="{ABFF1B7C-179B-4889-8ECC-0BCE43B8E2B6}" srcOrd="0" destOrd="0" presId="urn:microsoft.com/office/officeart/2005/8/layout/radial2"/>
    <dgm:cxn modelId="{0C937E32-022F-4CF1-9648-A6AC6F3E9717}" type="presParOf" srcId="{FC862636-CB78-490F-8F33-D9E0505CB381}" destId="{DFD09435-BC38-4275-93A8-46DA72E7B9E6}" srcOrd="1" destOrd="0" presId="urn:microsoft.com/office/officeart/2005/8/layout/radial2"/>
    <dgm:cxn modelId="{FAFD615D-1BF9-448C-972D-698895E2BE24}" type="presParOf" srcId="{0BCE7C16-710A-4D83-82EB-B8FEEE94827F}" destId="{3C29E65F-77C2-4E79-8288-04A5AF6B8616}" srcOrd="7" destOrd="0" presId="urn:microsoft.com/office/officeart/2005/8/layout/radial2"/>
    <dgm:cxn modelId="{C97B7295-5B4B-466D-B41B-8FF218E20DE5}" type="presParOf" srcId="{0BCE7C16-710A-4D83-82EB-B8FEEE94827F}" destId="{6A3E9ED3-D3D9-4B5C-95D5-26B2B9CDF654}" srcOrd="8" destOrd="0" presId="urn:microsoft.com/office/officeart/2005/8/layout/radial2"/>
    <dgm:cxn modelId="{D7ADAA1B-2FC0-4C53-8B3B-F267383C411C}" type="presParOf" srcId="{6A3E9ED3-D3D9-4B5C-95D5-26B2B9CDF654}" destId="{69410238-E5C8-45A0-A0B6-24DC1F4B2751}" srcOrd="0" destOrd="0" presId="urn:microsoft.com/office/officeart/2005/8/layout/radial2"/>
    <dgm:cxn modelId="{7509F2A0-30CA-4C02-81E1-87956E3D67E1}" type="presParOf" srcId="{6A3E9ED3-D3D9-4B5C-95D5-26B2B9CDF654}" destId="{42B2F8B5-D957-4DB0-903E-CB02378AED6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C9B973-560F-4682-B6D0-11FE47065C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0B21C203-9DEE-4622-B79C-6068CC05C7EC}">
      <dgm:prSet/>
      <dgm:spPr>
        <a:solidFill>
          <a:srgbClr val="C4F8EE"/>
        </a:solidFill>
      </dgm:spPr>
      <dgm:t>
        <a:bodyPr/>
        <a:lstStyle/>
        <a:p>
          <a:r>
            <a:rPr lang="en-US" altLang="ja-JP" dirty="0">
              <a:solidFill>
                <a:schemeClr val="tx2">
                  <a:lumMod val="75000"/>
                </a:schemeClr>
              </a:solidFill>
            </a:rPr>
            <a:t>The burden of proof</a:t>
          </a:r>
        </a:p>
      </dgm:t>
    </dgm:pt>
    <dgm:pt modelId="{E6DC5450-B6CA-4701-A9E3-905D20896262}" type="parTrans" cxnId="{B0581BC3-A9A8-4D7A-B8D2-C1C86B90592A}">
      <dgm:prSet/>
      <dgm:spPr/>
      <dgm:t>
        <a:bodyPr/>
        <a:lstStyle/>
        <a:p>
          <a:endParaRPr kumimoji="1" lang="ja-JP" altLang="en-US"/>
        </a:p>
      </dgm:t>
    </dgm:pt>
    <dgm:pt modelId="{753CF02B-131D-4A8A-8ED3-E6A8E5A888DA}" type="sibTrans" cxnId="{B0581BC3-A9A8-4D7A-B8D2-C1C86B90592A}">
      <dgm:prSet/>
      <dgm:spPr/>
      <dgm:t>
        <a:bodyPr/>
        <a:lstStyle/>
        <a:p>
          <a:endParaRPr kumimoji="1" lang="ja-JP" altLang="en-US"/>
        </a:p>
      </dgm:t>
    </dgm:pt>
    <dgm:pt modelId="{F751B126-BA16-42DA-B912-16DFBAEFF8DE}">
      <dgm:prSet/>
      <dgm:spPr>
        <a:solidFill>
          <a:srgbClr val="949CEC"/>
        </a:solidFill>
      </dgm:spPr>
      <dgm:t>
        <a:bodyPr/>
        <a:lstStyle/>
        <a:p>
          <a:r>
            <a:rPr lang="en-US" altLang="ja-JP" dirty="0">
              <a:solidFill>
                <a:schemeClr val="tx2">
                  <a:lumMod val="75000"/>
                </a:schemeClr>
              </a:solidFill>
            </a:rPr>
            <a:t>Structural Elements of the Crime</a:t>
          </a:r>
          <a:endParaRPr lang="ja-JP" altLang="en-US" dirty="0"/>
        </a:p>
      </dgm:t>
    </dgm:pt>
    <dgm:pt modelId="{BC406513-004F-4106-BF4F-905A8729C19E}" type="parTrans" cxnId="{46BF76C3-5A6C-4DF2-9E01-44E6616DD443}">
      <dgm:prSet/>
      <dgm:spPr/>
      <dgm:t>
        <a:bodyPr/>
        <a:lstStyle/>
        <a:p>
          <a:endParaRPr kumimoji="1" lang="ja-JP" altLang="en-US"/>
        </a:p>
      </dgm:t>
    </dgm:pt>
    <dgm:pt modelId="{2AAE74C1-215A-4948-B86B-7794655B0169}" type="sibTrans" cxnId="{46BF76C3-5A6C-4DF2-9E01-44E6616DD443}">
      <dgm:prSet/>
      <dgm:spPr/>
      <dgm:t>
        <a:bodyPr/>
        <a:lstStyle/>
        <a:p>
          <a:endParaRPr kumimoji="1" lang="ja-JP" altLang="en-US"/>
        </a:p>
      </dgm:t>
    </dgm:pt>
    <dgm:pt modelId="{1D50AC63-F935-47AF-8516-0B2800AA4FE2}">
      <dgm:prSet/>
      <dgm:spPr>
        <a:solidFill>
          <a:srgbClr val="40E8C8"/>
        </a:solidFill>
      </dgm:spPr>
      <dgm:t>
        <a:bodyPr/>
        <a:lstStyle/>
        <a:p>
          <a:r>
            <a:rPr lang="en-US" altLang="ja-JP" dirty="0">
              <a:solidFill>
                <a:schemeClr val="tx1"/>
              </a:solidFill>
            </a:rPr>
            <a:t>Typical Defenses made by the suspect</a:t>
          </a:r>
          <a:endParaRPr lang="ja-JP" altLang="en-US" dirty="0">
            <a:solidFill>
              <a:schemeClr val="tx1"/>
            </a:solidFill>
          </a:endParaRPr>
        </a:p>
      </dgm:t>
    </dgm:pt>
    <dgm:pt modelId="{D35E22EB-50DE-4FC5-BF0F-FF7C638390F5}" type="parTrans" cxnId="{46F5CF61-51F5-48B5-A840-4AD0BF3D2C29}">
      <dgm:prSet/>
      <dgm:spPr/>
      <dgm:t>
        <a:bodyPr/>
        <a:lstStyle/>
        <a:p>
          <a:endParaRPr kumimoji="1" lang="ja-JP" altLang="en-US"/>
        </a:p>
      </dgm:t>
    </dgm:pt>
    <dgm:pt modelId="{C92E7678-5345-410C-A5A8-2D51A98A2DD1}" type="sibTrans" cxnId="{46F5CF61-51F5-48B5-A840-4AD0BF3D2C29}">
      <dgm:prSet/>
      <dgm:spPr/>
      <dgm:t>
        <a:bodyPr/>
        <a:lstStyle/>
        <a:p>
          <a:endParaRPr kumimoji="1" lang="ja-JP" altLang="en-US"/>
        </a:p>
      </dgm:t>
    </dgm:pt>
    <dgm:pt modelId="{F861F4AB-C4BF-4E75-9043-5CFFE6F19396}">
      <dgm:prSet/>
      <dgm:spPr>
        <a:solidFill>
          <a:srgbClr val="6C92E1"/>
        </a:solidFill>
      </dgm:spPr>
      <dgm:t>
        <a:bodyPr/>
        <a:lstStyle/>
        <a:p>
          <a:r>
            <a:rPr lang="en-US" altLang="ja-JP" dirty="0">
              <a:solidFill>
                <a:schemeClr val="tx1"/>
              </a:solidFill>
            </a:rPr>
            <a:t>Collection of Evidence</a:t>
          </a:r>
          <a:endParaRPr lang="ja-JP" altLang="en-US" dirty="0">
            <a:solidFill>
              <a:schemeClr val="tx1"/>
            </a:solidFill>
          </a:endParaRPr>
        </a:p>
      </dgm:t>
    </dgm:pt>
    <dgm:pt modelId="{C3CD06F8-DC0C-4548-A114-C834A268FFB2}" type="parTrans" cxnId="{8B936472-F9B5-46F1-B66E-7580AA84AAC2}">
      <dgm:prSet/>
      <dgm:spPr/>
      <dgm:t>
        <a:bodyPr/>
        <a:lstStyle/>
        <a:p>
          <a:endParaRPr kumimoji="1" lang="ja-JP" altLang="en-US"/>
        </a:p>
      </dgm:t>
    </dgm:pt>
    <dgm:pt modelId="{9750995A-3AFA-4820-A406-3CC6D3CC8C75}" type="sibTrans" cxnId="{8B936472-F9B5-46F1-B66E-7580AA84AAC2}">
      <dgm:prSet/>
      <dgm:spPr/>
      <dgm:t>
        <a:bodyPr/>
        <a:lstStyle/>
        <a:p>
          <a:endParaRPr kumimoji="1" lang="ja-JP" altLang="en-US"/>
        </a:p>
      </dgm:t>
    </dgm:pt>
    <dgm:pt modelId="{8A3C244B-5BBD-48B1-9A94-F64BB05CA2F5}">
      <dgm:prSet/>
      <dgm:spPr>
        <a:solidFill>
          <a:srgbClr val="B17EEE"/>
        </a:solidFill>
      </dgm:spPr>
      <dgm:t>
        <a:bodyPr/>
        <a:lstStyle/>
        <a:p>
          <a:r>
            <a:rPr lang="en-US" altLang="ja-JP" dirty="0">
              <a:solidFill>
                <a:schemeClr val="tx1"/>
              </a:solidFill>
            </a:rPr>
            <a:t>NTA’s Approach</a:t>
          </a:r>
          <a:endParaRPr lang="ja-JP" altLang="en-US" dirty="0">
            <a:solidFill>
              <a:schemeClr val="tx1"/>
            </a:solidFill>
          </a:endParaRPr>
        </a:p>
      </dgm:t>
    </dgm:pt>
    <dgm:pt modelId="{863DA0AB-D836-4EDA-8CD5-7E3CFEF21ABC}" type="parTrans" cxnId="{10302F04-6DE3-449E-A52E-30C66DC486F6}">
      <dgm:prSet/>
      <dgm:spPr/>
      <dgm:t>
        <a:bodyPr/>
        <a:lstStyle/>
        <a:p>
          <a:endParaRPr kumimoji="1" lang="ja-JP" altLang="en-US"/>
        </a:p>
      </dgm:t>
    </dgm:pt>
    <dgm:pt modelId="{B4F49F96-7AC3-4AFC-A0B4-E57C6534F729}" type="sibTrans" cxnId="{10302F04-6DE3-449E-A52E-30C66DC486F6}">
      <dgm:prSet/>
      <dgm:spPr/>
      <dgm:t>
        <a:bodyPr/>
        <a:lstStyle/>
        <a:p>
          <a:endParaRPr kumimoji="1" lang="ja-JP" altLang="en-US"/>
        </a:p>
      </dgm:t>
    </dgm:pt>
    <dgm:pt modelId="{5D375DC6-1756-4CEC-9090-7C3C251BE154}" type="pres">
      <dgm:prSet presAssocID="{6BC9B973-560F-4682-B6D0-11FE47065C70}" presName="Name0" presStyleCnt="0">
        <dgm:presLayoutVars>
          <dgm:chMax val="7"/>
          <dgm:chPref val="7"/>
          <dgm:dir/>
        </dgm:presLayoutVars>
      </dgm:prSet>
      <dgm:spPr/>
    </dgm:pt>
    <dgm:pt modelId="{1BE1EF5E-C828-478D-955D-E279429DF99B}" type="pres">
      <dgm:prSet presAssocID="{6BC9B973-560F-4682-B6D0-11FE47065C70}" presName="Name1" presStyleCnt="0"/>
      <dgm:spPr/>
    </dgm:pt>
    <dgm:pt modelId="{40156921-26E0-47C8-9567-AB62092F5D0F}" type="pres">
      <dgm:prSet presAssocID="{6BC9B973-560F-4682-B6D0-11FE47065C70}" presName="cycle" presStyleCnt="0"/>
      <dgm:spPr/>
    </dgm:pt>
    <dgm:pt modelId="{17D077AD-6A00-4EC1-B74B-7435B072B87E}" type="pres">
      <dgm:prSet presAssocID="{6BC9B973-560F-4682-B6D0-11FE47065C70}" presName="srcNode" presStyleLbl="node1" presStyleIdx="0" presStyleCnt="5"/>
      <dgm:spPr/>
    </dgm:pt>
    <dgm:pt modelId="{579B2348-BEF0-4424-A34A-0E1BECDBAA45}" type="pres">
      <dgm:prSet presAssocID="{6BC9B973-560F-4682-B6D0-11FE47065C70}" presName="conn" presStyleLbl="parChTrans1D2" presStyleIdx="0" presStyleCnt="1"/>
      <dgm:spPr/>
    </dgm:pt>
    <dgm:pt modelId="{FF31C017-E5A7-4021-A51D-177D2D2D93EF}" type="pres">
      <dgm:prSet presAssocID="{6BC9B973-560F-4682-B6D0-11FE47065C70}" presName="extraNode" presStyleLbl="node1" presStyleIdx="0" presStyleCnt="5"/>
      <dgm:spPr/>
    </dgm:pt>
    <dgm:pt modelId="{68021DFB-7237-40E7-9569-FAFA8F866D72}" type="pres">
      <dgm:prSet presAssocID="{6BC9B973-560F-4682-B6D0-11FE47065C70}" presName="dstNode" presStyleLbl="node1" presStyleIdx="0" presStyleCnt="5"/>
      <dgm:spPr/>
    </dgm:pt>
    <dgm:pt modelId="{14F53C15-4D3D-4A80-8105-AAE0A4C14701}" type="pres">
      <dgm:prSet presAssocID="{0B21C203-9DEE-4622-B79C-6068CC05C7EC}" presName="text_1" presStyleLbl="node1" presStyleIdx="0" presStyleCnt="5">
        <dgm:presLayoutVars>
          <dgm:bulletEnabled val="1"/>
        </dgm:presLayoutVars>
      </dgm:prSet>
      <dgm:spPr/>
    </dgm:pt>
    <dgm:pt modelId="{7AC12818-9312-4E5B-8C9B-A7AB7C2C7DCF}" type="pres">
      <dgm:prSet presAssocID="{0B21C203-9DEE-4622-B79C-6068CC05C7EC}" presName="accent_1" presStyleCnt="0"/>
      <dgm:spPr/>
    </dgm:pt>
    <dgm:pt modelId="{0D49471F-EA6D-48D9-AC3A-4BE96B9D19AE}" type="pres">
      <dgm:prSet presAssocID="{0B21C203-9DEE-4622-B79C-6068CC05C7EC}" presName="accentRepeatNode" presStyleLbl="solidFgAcc1" presStyleIdx="0" presStyleCnt="5"/>
      <dgm:spPr>
        <a:solidFill>
          <a:srgbClr val="C3F5ED"/>
        </a:solidFill>
      </dgm:spPr>
    </dgm:pt>
    <dgm:pt modelId="{B18924D9-3D18-43F3-ABCB-ACC0D669F634}" type="pres">
      <dgm:prSet presAssocID="{F751B126-BA16-42DA-B912-16DFBAEFF8DE}" presName="text_2" presStyleLbl="node1" presStyleIdx="1" presStyleCnt="5">
        <dgm:presLayoutVars>
          <dgm:bulletEnabled val="1"/>
        </dgm:presLayoutVars>
      </dgm:prSet>
      <dgm:spPr/>
    </dgm:pt>
    <dgm:pt modelId="{58F4D319-13C0-4711-B079-FBC442F0A47B}" type="pres">
      <dgm:prSet presAssocID="{F751B126-BA16-42DA-B912-16DFBAEFF8DE}" presName="accent_2" presStyleCnt="0"/>
      <dgm:spPr/>
    </dgm:pt>
    <dgm:pt modelId="{AABA7D7A-6156-449D-A980-12652F45A22F}" type="pres">
      <dgm:prSet presAssocID="{F751B126-BA16-42DA-B912-16DFBAEFF8DE}" presName="accentRepeatNode" presStyleLbl="solidFgAcc1" presStyleIdx="1" presStyleCnt="5"/>
      <dgm:spPr>
        <a:solidFill>
          <a:srgbClr val="6C92E1"/>
        </a:solidFill>
      </dgm:spPr>
    </dgm:pt>
    <dgm:pt modelId="{A41F3AA2-D9F0-4925-BC31-5124B445F1E6}" type="pres">
      <dgm:prSet presAssocID="{1D50AC63-F935-47AF-8516-0B2800AA4FE2}" presName="text_3" presStyleLbl="node1" presStyleIdx="2" presStyleCnt="5">
        <dgm:presLayoutVars>
          <dgm:bulletEnabled val="1"/>
        </dgm:presLayoutVars>
      </dgm:prSet>
      <dgm:spPr/>
    </dgm:pt>
    <dgm:pt modelId="{F03A18AB-8897-40A7-A319-6B318CF6900B}" type="pres">
      <dgm:prSet presAssocID="{1D50AC63-F935-47AF-8516-0B2800AA4FE2}" presName="accent_3" presStyleCnt="0"/>
      <dgm:spPr/>
    </dgm:pt>
    <dgm:pt modelId="{7BC658CD-17E2-461B-B4B4-1605040B08C9}" type="pres">
      <dgm:prSet presAssocID="{1D50AC63-F935-47AF-8516-0B2800AA4FE2}" presName="accentRepeatNode" presStyleLbl="solidFgAcc1" presStyleIdx="2" presStyleCnt="5"/>
      <dgm:spPr>
        <a:solidFill>
          <a:srgbClr val="40E8C8"/>
        </a:solidFill>
        <a:ln>
          <a:solidFill>
            <a:srgbClr val="6C92E1"/>
          </a:solidFill>
        </a:ln>
      </dgm:spPr>
    </dgm:pt>
    <dgm:pt modelId="{E8714E8B-6AF7-4634-9A6D-FB2321FA2BB4}" type="pres">
      <dgm:prSet presAssocID="{F861F4AB-C4BF-4E75-9043-5CFFE6F19396}" presName="text_4" presStyleLbl="node1" presStyleIdx="3" presStyleCnt="5">
        <dgm:presLayoutVars>
          <dgm:bulletEnabled val="1"/>
        </dgm:presLayoutVars>
      </dgm:prSet>
      <dgm:spPr/>
    </dgm:pt>
    <dgm:pt modelId="{3AA2896C-C829-46C2-862C-BD43ABFD4FA3}" type="pres">
      <dgm:prSet presAssocID="{F861F4AB-C4BF-4E75-9043-5CFFE6F19396}" presName="accent_4" presStyleCnt="0"/>
      <dgm:spPr/>
    </dgm:pt>
    <dgm:pt modelId="{2062FF4C-20B4-4E61-AB7A-74B04AE80742}" type="pres">
      <dgm:prSet presAssocID="{F861F4AB-C4BF-4E75-9043-5CFFE6F19396}" presName="accentRepeatNode" presStyleLbl="solidFgAcc1" presStyleIdx="3" presStyleCnt="5"/>
      <dgm:spPr>
        <a:solidFill>
          <a:srgbClr val="6C92E1"/>
        </a:solidFill>
      </dgm:spPr>
    </dgm:pt>
    <dgm:pt modelId="{7B0B8D84-1F7A-4CD9-B683-D3F8AB589650}" type="pres">
      <dgm:prSet presAssocID="{8A3C244B-5BBD-48B1-9A94-F64BB05CA2F5}" presName="text_5" presStyleLbl="node1" presStyleIdx="4" presStyleCnt="5">
        <dgm:presLayoutVars>
          <dgm:bulletEnabled val="1"/>
        </dgm:presLayoutVars>
      </dgm:prSet>
      <dgm:spPr/>
    </dgm:pt>
    <dgm:pt modelId="{E17067CA-5338-4022-AB93-B67D789A9397}" type="pres">
      <dgm:prSet presAssocID="{8A3C244B-5BBD-48B1-9A94-F64BB05CA2F5}" presName="accent_5" presStyleCnt="0"/>
      <dgm:spPr/>
    </dgm:pt>
    <dgm:pt modelId="{29F8537E-0A13-4FD8-94AD-48969E5535C2}" type="pres">
      <dgm:prSet presAssocID="{8A3C244B-5BBD-48B1-9A94-F64BB05CA2F5}" presName="accentRepeatNode" presStyleLbl="solidFgAcc1" presStyleIdx="4" presStyleCnt="5"/>
      <dgm:spPr>
        <a:solidFill>
          <a:srgbClr val="B17EEE"/>
        </a:solidFill>
        <a:ln>
          <a:solidFill>
            <a:schemeClr val="accent5"/>
          </a:solidFill>
        </a:ln>
      </dgm:spPr>
    </dgm:pt>
  </dgm:ptLst>
  <dgm:cxnLst>
    <dgm:cxn modelId="{10302F04-6DE3-449E-A52E-30C66DC486F6}" srcId="{6BC9B973-560F-4682-B6D0-11FE47065C70}" destId="{8A3C244B-5BBD-48B1-9A94-F64BB05CA2F5}" srcOrd="4" destOrd="0" parTransId="{863DA0AB-D836-4EDA-8CD5-7E3CFEF21ABC}" sibTransId="{B4F49F96-7AC3-4AFC-A0B4-E57C6534F729}"/>
    <dgm:cxn modelId="{CB838004-2E8D-4D84-AF09-4400EB5B7DD6}" type="presOf" srcId="{6BC9B973-560F-4682-B6D0-11FE47065C70}" destId="{5D375DC6-1756-4CEC-9090-7C3C251BE154}" srcOrd="0" destOrd="0" presId="urn:microsoft.com/office/officeart/2008/layout/VerticalCurvedList"/>
    <dgm:cxn modelId="{71397733-89D9-495B-B323-4EFA7AC7DA21}" type="presOf" srcId="{1D50AC63-F935-47AF-8516-0B2800AA4FE2}" destId="{A41F3AA2-D9F0-4925-BC31-5124B445F1E6}" srcOrd="0" destOrd="0" presId="urn:microsoft.com/office/officeart/2008/layout/VerticalCurvedList"/>
    <dgm:cxn modelId="{46F5CF61-51F5-48B5-A840-4AD0BF3D2C29}" srcId="{6BC9B973-560F-4682-B6D0-11FE47065C70}" destId="{1D50AC63-F935-47AF-8516-0B2800AA4FE2}" srcOrd="2" destOrd="0" parTransId="{D35E22EB-50DE-4FC5-BF0F-FF7C638390F5}" sibTransId="{C92E7678-5345-410C-A5A8-2D51A98A2DD1}"/>
    <dgm:cxn modelId="{8B936472-F9B5-46F1-B66E-7580AA84AAC2}" srcId="{6BC9B973-560F-4682-B6D0-11FE47065C70}" destId="{F861F4AB-C4BF-4E75-9043-5CFFE6F19396}" srcOrd="3" destOrd="0" parTransId="{C3CD06F8-DC0C-4548-A114-C834A268FFB2}" sibTransId="{9750995A-3AFA-4820-A406-3CC6D3CC8C75}"/>
    <dgm:cxn modelId="{1D60ED83-4F63-4D67-95C6-ABFB05D3E7A7}" type="presOf" srcId="{0B21C203-9DEE-4622-B79C-6068CC05C7EC}" destId="{14F53C15-4D3D-4A80-8105-AAE0A4C14701}" srcOrd="0" destOrd="0" presId="urn:microsoft.com/office/officeart/2008/layout/VerticalCurvedList"/>
    <dgm:cxn modelId="{5ABBA586-ECEB-4BA8-A261-3876B8A485F8}" type="presOf" srcId="{8A3C244B-5BBD-48B1-9A94-F64BB05CA2F5}" destId="{7B0B8D84-1F7A-4CD9-B683-D3F8AB589650}" srcOrd="0" destOrd="0" presId="urn:microsoft.com/office/officeart/2008/layout/VerticalCurvedList"/>
    <dgm:cxn modelId="{B0581BC3-A9A8-4D7A-B8D2-C1C86B90592A}" srcId="{6BC9B973-560F-4682-B6D0-11FE47065C70}" destId="{0B21C203-9DEE-4622-B79C-6068CC05C7EC}" srcOrd="0" destOrd="0" parTransId="{E6DC5450-B6CA-4701-A9E3-905D20896262}" sibTransId="{753CF02B-131D-4A8A-8ED3-E6A8E5A888DA}"/>
    <dgm:cxn modelId="{46BF76C3-5A6C-4DF2-9E01-44E6616DD443}" srcId="{6BC9B973-560F-4682-B6D0-11FE47065C70}" destId="{F751B126-BA16-42DA-B912-16DFBAEFF8DE}" srcOrd="1" destOrd="0" parTransId="{BC406513-004F-4106-BF4F-905A8729C19E}" sibTransId="{2AAE74C1-215A-4948-B86B-7794655B0169}"/>
    <dgm:cxn modelId="{D31F33C6-884F-416D-B4D4-A25179807B21}" type="presOf" srcId="{753CF02B-131D-4A8A-8ED3-E6A8E5A888DA}" destId="{579B2348-BEF0-4424-A34A-0E1BECDBAA45}" srcOrd="0" destOrd="0" presId="urn:microsoft.com/office/officeart/2008/layout/VerticalCurvedList"/>
    <dgm:cxn modelId="{2E1055E4-1577-409A-B450-DFB2DE970A25}" type="presOf" srcId="{F861F4AB-C4BF-4E75-9043-5CFFE6F19396}" destId="{E8714E8B-6AF7-4634-9A6D-FB2321FA2BB4}" srcOrd="0" destOrd="0" presId="urn:microsoft.com/office/officeart/2008/layout/VerticalCurvedList"/>
    <dgm:cxn modelId="{CBFF69FE-81FB-404C-B02F-4F70F7F7038A}" type="presOf" srcId="{F751B126-BA16-42DA-B912-16DFBAEFF8DE}" destId="{B18924D9-3D18-43F3-ABCB-ACC0D669F634}" srcOrd="0" destOrd="0" presId="urn:microsoft.com/office/officeart/2008/layout/VerticalCurvedList"/>
    <dgm:cxn modelId="{DE28C00C-6B76-43D5-BF95-CB235953E008}" type="presParOf" srcId="{5D375DC6-1756-4CEC-9090-7C3C251BE154}" destId="{1BE1EF5E-C828-478D-955D-E279429DF99B}" srcOrd="0" destOrd="0" presId="urn:microsoft.com/office/officeart/2008/layout/VerticalCurvedList"/>
    <dgm:cxn modelId="{CCAC07EE-331F-4499-B471-159CACDB5C7C}" type="presParOf" srcId="{1BE1EF5E-C828-478D-955D-E279429DF99B}" destId="{40156921-26E0-47C8-9567-AB62092F5D0F}" srcOrd="0" destOrd="0" presId="urn:microsoft.com/office/officeart/2008/layout/VerticalCurvedList"/>
    <dgm:cxn modelId="{3EEE425B-9731-4250-A4AF-9FEFB7E6FC11}" type="presParOf" srcId="{40156921-26E0-47C8-9567-AB62092F5D0F}" destId="{17D077AD-6A00-4EC1-B74B-7435B072B87E}" srcOrd="0" destOrd="0" presId="urn:microsoft.com/office/officeart/2008/layout/VerticalCurvedList"/>
    <dgm:cxn modelId="{7BB2599C-1DA2-4517-9233-6D1ABBAA6C6B}" type="presParOf" srcId="{40156921-26E0-47C8-9567-AB62092F5D0F}" destId="{579B2348-BEF0-4424-A34A-0E1BECDBAA45}" srcOrd="1" destOrd="0" presId="urn:microsoft.com/office/officeart/2008/layout/VerticalCurvedList"/>
    <dgm:cxn modelId="{F7524DA9-B444-4D34-8CF1-035E6E8225E2}" type="presParOf" srcId="{40156921-26E0-47C8-9567-AB62092F5D0F}" destId="{FF31C017-E5A7-4021-A51D-177D2D2D93EF}" srcOrd="2" destOrd="0" presId="urn:microsoft.com/office/officeart/2008/layout/VerticalCurvedList"/>
    <dgm:cxn modelId="{C6D8F179-75F8-48A4-B9F5-CA904D18678F}" type="presParOf" srcId="{40156921-26E0-47C8-9567-AB62092F5D0F}" destId="{68021DFB-7237-40E7-9569-FAFA8F866D72}" srcOrd="3" destOrd="0" presId="urn:microsoft.com/office/officeart/2008/layout/VerticalCurvedList"/>
    <dgm:cxn modelId="{C9B04288-4DCD-4F85-B72D-0736270BF85F}" type="presParOf" srcId="{1BE1EF5E-C828-478D-955D-E279429DF99B}" destId="{14F53C15-4D3D-4A80-8105-AAE0A4C14701}" srcOrd="1" destOrd="0" presId="urn:microsoft.com/office/officeart/2008/layout/VerticalCurvedList"/>
    <dgm:cxn modelId="{669595DF-B068-4643-9882-5009E7087E1F}" type="presParOf" srcId="{1BE1EF5E-C828-478D-955D-E279429DF99B}" destId="{7AC12818-9312-4E5B-8C9B-A7AB7C2C7DCF}" srcOrd="2" destOrd="0" presId="urn:microsoft.com/office/officeart/2008/layout/VerticalCurvedList"/>
    <dgm:cxn modelId="{6974D7BD-079A-4141-AFF9-05CE7D8F5404}" type="presParOf" srcId="{7AC12818-9312-4E5B-8C9B-A7AB7C2C7DCF}" destId="{0D49471F-EA6D-48D9-AC3A-4BE96B9D19AE}" srcOrd="0" destOrd="0" presId="urn:microsoft.com/office/officeart/2008/layout/VerticalCurvedList"/>
    <dgm:cxn modelId="{7BD4EFE9-FA93-43BA-91C4-F913B431962E}" type="presParOf" srcId="{1BE1EF5E-C828-478D-955D-E279429DF99B}" destId="{B18924D9-3D18-43F3-ABCB-ACC0D669F634}" srcOrd="3" destOrd="0" presId="urn:microsoft.com/office/officeart/2008/layout/VerticalCurvedList"/>
    <dgm:cxn modelId="{D2DE42E9-E527-46C0-8653-6605E928FB7D}" type="presParOf" srcId="{1BE1EF5E-C828-478D-955D-E279429DF99B}" destId="{58F4D319-13C0-4711-B079-FBC442F0A47B}" srcOrd="4" destOrd="0" presId="urn:microsoft.com/office/officeart/2008/layout/VerticalCurvedList"/>
    <dgm:cxn modelId="{7E8099A3-AD03-404C-A55C-D8919A0A8338}" type="presParOf" srcId="{58F4D319-13C0-4711-B079-FBC442F0A47B}" destId="{AABA7D7A-6156-449D-A980-12652F45A22F}" srcOrd="0" destOrd="0" presId="urn:microsoft.com/office/officeart/2008/layout/VerticalCurvedList"/>
    <dgm:cxn modelId="{35048DEC-920A-49E5-8AE4-B3DAEFC6F9A5}" type="presParOf" srcId="{1BE1EF5E-C828-478D-955D-E279429DF99B}" destId="{A41F3AA2-D9F0-4925-BC31-5124B445F1E6}" srcOrd="5" destOrd="0" presId="urn:microsoft.com/office/officeart/2008/layout/VerticalCurvedList"/>
    <dgm:cxn modelId="{C22C0EC0-03F3-46A2-94EA-3E30A2605FAE}" type="presParOf" srcId="{1BE1EF5E-C828-478D-955D-E279429DF99B}" destId="{F03A18AB-8897-40A7-A319-6B318CF6900B}" srcOrd="6" destOrd="0" presId="urn:microsoft.com/office/officeart/2008/layout/VerticalCurvedList"/>
    <dgm:cxn modelId="{17036171-82BE-4666-B444-3FADE541E4A7}" type="presParOf" srcId="{F03A18AB-8897-40A7-A319-6B318CF6900B}" destId="{7BC658CD-17E2-461B-B4B4-1605040B08C9}" srcOrd="0" destOrd="0" presId="urn:microsoft.com/office/officeart/2008/layout/VerticalCurvedList"/>
    <dgm:cxn modelId="{44BF7BEC-86F9-45E8-BF30-122068F6D36E}" type="presParOf" srcId="{1BE1EF5E-C828-478D-955D-E279429DF99B}" destId="{E8714E8B-6AF7-4634-9A6D-FB2321FA2BB4}" srcOrd="7" destOrd="0" presId="urn:microsoft.com/office/officeart/2008/layout/VerticalCurvedList"/>
    <dgm:cxn modelId="{F9E268BD-D915-4410-BEBC-43E60166B2F7}" type="presParOf" srcId="{1BE1EF5E-C828-478D-955D-E279429DF99B}" destId="{3AA2896C-C829-46C2-862C-BD43ABFD4FA3}" srcOrd="8" destOrd="0" presId="urn:microsoft.com/office/officeart/2008/layout/VerticalCurvedList"/>
    <dgm:cxn modelId="{F598CF37-C507-4DE8-A12E-D0054BD4CE55}" type="presParOf" srcId="{3AA2896C-C829-46C2-862C-BD43ABFD4FA3}" destId="{2062FF4C-20B4-4E61-AB7A-74B04AE80742}" srcOrd="0" destOrd="0" presId="urn:microsoft.com/office/officeart/2008/layout/VerticalCurvedList"/>
    <dgm:cxn modelId="{46AEFA53-C45A-433E-AF31-CD81C471ADCB}" type="presParOf" srcId="{1BE1EF5E-C828-478D-955D-E279429DF99B}" destId="{7B0B8D84-1F7A-4CD9-B683-D3F8AB589650}" srcOrd="9" destOrd="0" presId="urn:microsoft.com/office/officeart/2008/layout/VerticalCurvedList"/>
    <dgm:cxn modelId="{D219A515-46A2-4FF9-9EC5-5100A0B9BC5F}" type="presParOf" srcId="{1BE1EF5E-C828-478D-955D-E279429DF99B}" destId="{E17067CA-5338-4022-AB93-B67D789A9397}" srcOrd="10" destOrd="0" presId="urn:microsoft.com/office/officeart/2008/layout/VerticalCurvedList"/>
    <dgm:cxn modelId="{A9DA691F-7547-4291-AD36-5F02A070C68B}" type="presParOf" srcId="{E17067CA-5338-4022-AB93-B67D789A9397}" destId="{29F8537E-0A13-4FD8-94AD-48969E5535C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E0A4BD-0E88-4D84-BA7C-0C4BF5C2B97F}"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kumimoji="1" lang="ja-JP" altLang="en-US"/>
        </a:p>
      </dgm:t>
    </dgm:pt>
    <dgm:pt modelId="{369620F6-D86D-4B8E-BD5A-F33266FEB269}">
      <dgm:prSet phldrT="[テキスト]"/>
      <dgm:spPr/>
      <dgm:t>
        <a:bodyPr/>
        <a:lstStyle/>
        <a:p>
          <a:r>
            <a:rPr kumimoji="1" lang="en-US" altLang="ja-JP" dirty="0"/>
            <a:t>Tax Crime</a:t>
          </a:r>
          <a:endParaRPr kumimoji="1" lang="ja-JP" altLang="en-US" dirty="0"/>
        </a:p>
      </dgm:t>
    </dgm:pt>
    <dgm:pt modelId="{EADA9BB7-D0FB-444A-AEBF-75FAA55F4D72}" type="parTrans" cxnId="{A3A592EB-0B0E-4A21-8779-F1B66D3C89BF}">
      <dgm:prSet/>
      <dgm:spPr/>
      <dgm:t>
        <a:bodyPr/>
        <a:lstStyle/>
        <a:p>
          <a:endParaRPr kumimoji="1" lang="ja-JP" altLang="en-US"/>
        </a:p>
      </dgm:t>
    </dgm:pt>
    <dgm:pt modelId="{BA833370-945C-48F3-9B7F-AD2681E671C8}" type="sibTrans" cxnId="{A3A592EB-0B0E-4A21-8779-F1B66D3C89BF}">
      <dgm:prSet/>
      <dgm:spPr/>
      <dgm:t>
        <a:bodyPr/>
        <a:lstStyle/>
        <a:p>
          <a:endParaRPr kumimoji="1" lang="ja-JP" altLang="en-US"/>
        </a:p>
      </dgm:t>
    </dgm:pt>
    <dgm:pt modelId="{8099874B-DB54-4094-A6AD-38F18148CA43}">
      <dgm:prSet phldrT="[テキスト]"/>
      <dgm:spPr>
        <a:solidFill>
          <a:srgbClr val="949CEC"/>
        </a:solidFill>
      </dgm:spPr>
      <dgm:t>
        <a:bodyPr/>
        <a:lstStyle/>
        <a:p>
          <a:r>
            <a:rPr kumimoji="1" lang="en-US" altLang="ja-JP" dirty="0"/>
            <a:t>Taxpayer</a:t>
          </a:r>
          <a:endParaRPr kumimoji="1" lang="ja-JP" altLang="en-US" dirty="0"/>
        </a:p>
      </dgm:t>
    </dgm:pt>
    <dgm:pt modelId="{5333384A-86AA-4EA7-AFD0-FDBA2D8F0443}" type="parTrans" cxnId="{41A3849B-A99A-4FA5-9317-7A088708E19E}">
      <dgm:prSet/>
      <dgm:spPr/>
      <dgm:t>
        <a:bodyPr/>
        <a:lstStyle/>
        <a:p>
          <a:endParaRPr kumimoji="1" lang="ja-JP" altLang="en-US"/>
        </a:p>
      </dgm:t>
    </dgm:pt>
    <dgm:pt modelId="{BC8A2AAF-DD7B-47A5-B0E8-14C90ACAFC19}" type="sibTrans" cxnId="{41A3849B-A99A-4FA5-9317-7A088708E19E}">
      <dgm:prSet/>
      <dgm:spPr/>
      <dgm:t>
        <a:bodyPr/>
        <a:lstStyle/>
        <a:p>
          <a:endParaRPr kumimoji="1" lang="ja-JP" altLang="en-US"/>
        </a:p>
      </dgm:t>
    </dgm:pt>
    <dgm:pt modelId="{EC6F290E-8E65-4060-8E94-9736C85F6013}">
      <dgm:prSet phldrT="[テキスト]"/>
      <dgm:spPr>
        <a:solidFill>
          <a:srgbClr val="B17EEE"/>
        </a:solidFill>
      </dgm:spPr>
      <dgm:t>
        <a:bodyPr/>
        <a:lstStyle/>
        <a:p>
          <a:r>
            <a:rPr kumimoji="1" lang="en-US" altLang="ja-JP" dirty="0"/>
            <a:t>Guilty action</a:t>
          </a:r>
          <a:endParaRPr kumimoji="1" lang="ja-JP" altLang="en-US" dirty="0"/>
        </a:p>
      </dgm:t>
    </dgm:pt>
    <dgm:pt modelId="{658E1703-5237-4444-BC21-F56BCD503AE6}" type="parTrans" cxnId="{A3B2A35C-CCED-48E3-B5BB-FC67743CCFEA}">
      <dgm:prSet/>
      <dgm:spPr/>
      <dgm:t>
        <a:bodyPr/>
        <a:lstStyle/>
        <a:p>
          <a:endParaRPr kumimoji="1" lang="ja-JP" altLang="en-US"/>
        </a:p>
      </dgm:t>
    </dgm:pt>
    <dgm:pt modelId="{AC65B2D2-ADCE-43B8-88E2-27DC11601169}" type="sibTrans" cxnId="{A3B2A35C-CCED-48E3-B5BB-FC67743CCFEA}">
      <dgm:prSet/>
      <dgm:spPr/>
      <dgm:t>
        <a:bodyPr/>
        <a:lstStyle/>
        <a:p>
          <a:endParaRPr kumimoji="1" lang="ja-JP" altLang="en-US"/>
        </a:p>
      </dgm:t>
    </dgm:pt>
    <dgm:pt modelId="{587859DE-1663-4CAA-91D8-48A1E9114145}">
      <dgm:prSet phldrT="[テキスト]"/>
      <dgm:spPr>
        <a:solidFill>
          <a:srgbClr val="7093D2"/>
        </a:solidFill>
        <a:ln>
          <a:solidFill>
            <a:srgbClr val="6C92E1"/>
          </a:solidFill>
        </a:ln>
      </dgm:spPr>
      <dgm:t>
        <a:bodyPr/>
        <a:lstStyle/>
        <a:p>
          <a:r>
            <a:rPr kumimoji="1" lang="en-US" altLang="ja-JP" dirty="0"/>
            <a:t>Result</a:t>
          </a:r>
          <a:endParaRPr kumimoji="1" lang="ja-JP" altLang="en-US" dirty="0"/>
        </a:p>
      </dgm:t>
    </dgm:pt>
    <dgm:pt modelId="{80DF238C-92F3-4164-815B-7F9EEA91E3AA}" type="parTrans" cxnId="{1F9A8C8A-2446-45FB-BD0E-3BAA39676047}">
      <dgm:prSet/>
      <dgm:spPr/>
      <dgm:t>
        <a:bodyPr/>
        <a:lstStyle/>
        <a:p>
          <a:endParaRPr kumimoji="1" lang="ja-JP" altLang="en-US"/>
        </a:p>
      </dgm:t>
    </dgm:pt>
    <dgm:pt modelId="{B38507E4-ED6C-4763-AEF0-7303312DF99C}" type="sibTrans" cxnId="{1F9A8C8A-2446-45FB-BD0E-3BAA39676047}">
      <dgm:prSet/>
      <dgm:spPr/>
      <dgm:t>
        <a:bodyPr/>
        <a:lstStyle/>
        <a:p>
          <a:endParaRPr kumimoji="1" lang="ja-JP" altLang="en-US"/>
        </a:p>
      </dgm:t>
    </dgm:pt>
    <dgm:pt modelId="{E0324A7B-FEEB-43AA-99BD-AAB86DADC1B3}">
      <dgm:prSet phldrT="[テキスト]"/>
      <dgm:spPr>
        <a:solidFill>
          <a:srgbClr val="72EED6"/>
        </a:solidFill>
      </dgm:spPr>
      <dgm:t>
        <a:bodyPr/>
        <a:lstStyle/>
        <a:p>
          <a:r>
            <a:rPr kumimoji="1" lang="en-US" altLang="ja-JP" dirty="0"/>
            <a:t>Cause and Effect</a:t>
          </a:r>
          <a:endParaRPr kumimoji="1" lang="ja-JP" altLang="en-US" dirty="0"/>
        </a:p>
      </dgm:t>
    </dgm:pt>
    <dgm:pt modelId="{33059B09-DB84-455C-87E7-2D7BE213617E}" type="parTrans" cxnId="{C3B132DB-3208-43F5-A12D-802E08B9334D}">
      <dgm:prSet/>
      <dgm:spPr/>
      <dgm:t>
        <a:bodyPr/>
        <a:lstStyle/>
        <a:p>
          <a:endParaRPr kumimoji="1" lang="ja-JP" altLang="en-US"/>
        </a:p>
      </dgm:t>
    </dgm:pt>
    <dgm:pt modelId="{58F2D1C2-A30B-4C1E-9489-86941C5D1D44}" type="sibTrans" cxnId="{C3B132DB-3208-43F5-A12D-802E08B9334D}">
      <dgm:prSet/>
      <dgm:spPr/>
      <dgm:t>
        <a:bodyPr/>
        <a:lstStyle/>
        <a:p>
          <a:endParaRPr kumimoji="1" lang="ja-JP" altLang="en-US"/>
        </a:p>
      </dgm:t>
    </dgm:pt>
    <dgm:pt modelId="{9126F7D9-F5D8-44D7-B138-4669DC558C1A}">
      <dgm:prSet phldrT="[テキスト]"/>
      <dgm:spPr>
        <a:solidFill>
          <a:srgbClr val="17BB9C"/>
        </a:solidFill>
      </dgm:spPr>
      <dgm:t>
        <a:bodyPr/>
        <a:lstStyle/>
        <a:p>
          <a:r>
            <a:rPr kumimoji="1" lang="en-US" altLang="ja-JP" dirty="0">
              <a:solidFill>
                <a:schemeClr val="bg1"/>
              </a:solidFill>
            </a:rPr>
            <a:t>Guilty mind</a:t>
          </a:r>
          <a:endParaRPr kumimoji="1" lang="ja-JP" altLang="en-US" dirty="0">
            <a:solidFill>
              <a:schemeClr val="bg1"/>
            </a:solidFill>
          </a:endParaRPr>
        </a:p>
      </dgm:t>
    </dgm:pt>
    <dgm:pt modelId="{16AAE500-7D49-4104-A3E3-30556F2F2440}" type="parTrans" cxnId="{AFDAFE39-98AA-48E7-84F8-54EE051F63B6}">
      <dgm:prSet/>
      <dgm:spPr/>
      <dgm:t>
        <a:bodyPr/>
        <a:lstStyle/>
        <a:p>
          <a:endParaRPr kumimoji="1" lang="ja-JP" altLang="en-US"/>
        </a:p>
      </dgm:t>
    </dgm:pt>
    <dgm:pt modelId="{910E2BB7-67EC-4F37-8C1B-50DBF6A4C4EB}" type="sibTrans" cxnId="{AFDAFE39-98AA-48E7-84F8-54EE051F63B6}">
      <dgm:prSet/>
      <dgm:spPr/>
      <dgm:t>
        <a:bodyPr/>
        <a:lstStyle/>
        <a:p>
          <a:endParaRPr kumimoji="1" lang="ja-JP" altLang="en-US"/>
        </a:p>
      </dgm:t>
    </dgm:pt>
    <dgm:pt modelId="{21BB9CA3-2FC2-49FB-909D-FA9F50C2C7B6}" type="pres">
      <dgm:prSet presAssocID="{73E0A4BD-0E88-4D84-BA7C-0C4BF5C2B97F}" presName="Name0" presStyleCnt="0">
        <dgm:presLayoutVars>
          <dgm:chMax val="1"/>
          <dgm:chPref val="1"/>
          <dgm:dir/>
          <dgm:animOne val="branch"/>
          <dgm:animLvl val="lvl"/>
        </dgm:presLayoutVars>
      </dgm:prSet>
      <dgm:spPr/>
    </dgm:pt>
    <dgm:pt modelId="{4688212C-1F2F-40CB-AAD8-668BDD5A9040}" type="pres">
      <dgm:prSet presAssocID="{369620F6-D86D-4B8E-BD5A-F33266FEB269}" presName="singleCycle" presStyleCnt="0"/>
      <dgm:spPr/>
    </dgm:pt>
    <dgm:pt modelId="{CD5AD75B-B3F7-4E5C-A52E-536C772A9F8B}" type="pres">
      <dgm:prSet presAssocID="{369620F6-D86D-4B8E-BD5A-F33266FEB269}" presName="singleCenter" presStyleLbl="node1" presStyleIdx="0" presStyleCnt="6" custScaleX="131973" custScaleY="90842" custLinFactNeighborX="1974" custLinFactNeighborY="-2493">
        <dgm:presLayoutVars>
          <dgm:chMax val="7"/>
          <dgm:chPref val="7"/>
        </dgm:presLayoutVars>
      </dgm:prSet>
      <dgm:spPr/>
    </dgm:pt>
    <dgm:pt modelId="{4CB7C970-3993-44C3-9ABE-3157FBCFEC36}" type="pres">
      <dgm:prSet presAssocID="{5333384A-86AA-4EA7-AFD0-FDBA2D8F0443}" presName="Name56" presStyleLbl="parChTrans1D2" presStyleIdx="0" presStyleCnt="5"/>
      <dgm:spPr/>
    </dgm:pt>
    <dgm:pt modelId="{44ECDC97-01D3-4328-9C77-EB5387763C6A}" type="pres">
      <dgm:prSet presAssocID="{8099874B-DB54-4094-A6AD-38F18148CA43}" presName="text0" presStyleLbl="node1" presStyleIdx="1" presStyleCnt="6" custScaleX="196687" custScaleY="110628" custRadScaleRad="88402" custRadScaleInc="6123">
        <dgm:presLayoutVars>
          <dgm:bulletEnabled val="1"/>
        </dgm:presLayoutVars>
      </dgm:prSet>
      <dgm:spPr/>
    </dgm:pt>
    <dgm:pt modelId="{99858DAD-6AED-4C6A-8971-DC8F674DCE4D}" type="pres">
      <dgm:prSet presAssocID="{658E1703-5237-4444-BC21-F56BCD503AE6}" presName="Name56" presStyleLbl="parChTrans1D2" presStyleIdx="1" presStyleCnt="5"/>
      <dgm:spPr/>
    </dgm:pt>
    <dgm:pt modelId="{8E32D220-E032-4825-8389-6EEB5D9265EF}" type="pres">
      <dgm:prSet presAssocID="{EC6F290E-8E65-4060-8E94-9736C85F6013}" presName="text0" presStyleLbl="node1" presStyleIdx="2" presStyleCnt="6" custScaleX="173116" custScaleY="106703" custRadScaleRad="113090" custRadScaleInc="6840">
        <dgm:presLayoutVars>
          <dgm:bulletEnabled val="1"/>
        </dgm:presLayoutVars>
      </dgm:prSet>
      <dgm:spPr/>
    </dgm:pt>
    <dgm:pt modelId="{871CA3E7-4C78-4950-A1A5-A0C98C18C4D4}" type="pres">
      <dgm:prSet presAssocID="{80DF238C-92F3-4164-815B-7F9EEA91E3AA}" presName="Name56" presStyleLbl="parChTrans1D2" presStyleIdx="2" presStyleCnt="5"/>
      <dgm:spPr/>
    </dgm:pt>
    <dgm:pt modelId="{CED061FA-31FB-4D98-AFE5-B5297F7B680F}" type="pres">
      <dgm:prSet presAssocID="{587859DE-1663-4CAA-91D8-48A1E9114145}" presName="text0" presStyleLbl="node1" presStyleIdx="3" presStyleCnt="6" custScaleX="174244" custRadScaleRad="105366" custRadScaleInc="-35809">
        <dgm:presLayoutVars>
          <dgm:bulletEnabled val="1"/>
        </dgm:presLayoutVars>
      </dgm:prSet>
      <dgm:spPr/>
    </dgm:pt>
    <dgm:pt modelId="{4F732509-4AA6-4206-B73D-191B29769617}" type="pres">
      <dgm:prSet presAssocID="{33059B09-DB84-455C-87E7-2D7BE213617E}" presName="Name56" presStyleLbl="parChTrans1D2" presStyleIdx="3" presStyleCnt="5"/>
      <dgm:spPr/>
    </dgm:pt>
    <dgm:pt modelId="{C0F5C9D9-DB14-457F-BC4C-737B441B1E16}" type="pres">
      <dgm:prSet presAssocID="{E0324A7B-FEEB-43AA-99BD-AAB86DADC1B3}" presName="text0" presStyleLbl="node1" presStyleIdx="4" presStyleCnt="6" custScaleX="190714" custRadScaleRad="91455" custRadScaleInc="13209">
        <dgm:presLayoutVars>
          <dgm:bulletEnabled val="1"/>
        </dgm:presLayoutVars>
      </dgm:prSet>
      <dgm:spPr/>
    </dgm:pt>
    <dgm:pt modelId="{CEE78955-D42F-41AB-B4A0-9E0608F31410}" type="pres">
      <dgm:prSet presAssocID="{16AAE500-7D49-4104-A3E3-30556F2F2440}" presName="Name56" presStyleLbl="parChTrans1D2" presStyleIdx="4" presStyleCnt="5"/>
      <dgm:spPr/>
    </dgm:pt>
    <dgm:pt modelId="{A90F0D27-7523-45E2-88E6-7DF7485BF5FE}" type="pres">
      <dgm:prSet presAssocID="{9126F7D9-F5D8-44D7-B138-4669DC558C1A}" presName="text0" presStyleLbl="node1" presStyleIdx="5" presStyleCnt="6" custScaleX="168231" custRadScaleRad="102493" custRadScaleInc="-2165">
        <dgm:presLayoutVars>
          <dgm:bulletEnabled val="1"/>
        </dgm:presLayoutVars>
      </dgm:prSet>
      <dgm:spPr/>
    </dgm:pt>
  </dgm:ptLst>
  <dgm:cxnLst>
    <dgm:cxn modelId="{D7DA600F-C357-4553-A4F8-EE71624744BF}" type="presOf" srcId="{658E1703-5237-4444-BC21-F56BCD503AE6}" destId="{99858DAD-6AED-4C6A-8971-DC8F674DCE4D}" srcOrd="0" destOrd="0" presId="urn:microsoft.com/office/officeart/2008/layout/RadialCluster"/>
    <dgm:cxn modelId="{AFDAFE39-98AA-48E7-84F8-54EE051F63B6}" srcId="{369620F6-D86D-4B8E-BD5A-F33266FEB269}" destId="{9126F7D9-F5D8-44D7-B138-4669DC558C1A}" srcOrd="4" destOrd="0" parTransId="{16AAE500-7D49-4104-A3E3-30556F2F2440}" sibTransId="{910E2BB7-67EC-4F37-8C1B-50DBF6A4C4EB}"/>
    <dgm:cxn modelId="{BB752C3A-77D6-44EA-9BD7-1760C21DF4E9}" type="presOf" srcId="{9126F7D9-F5D8-44D7-B138-4669DC558C1A}" destId="{A90F0D27-7523-45E2-88E6-7DF7485BF5FE}" srcOrd="0" destOrd="0" presId="urn:microsoft.com/office/officeart/2008/layout/RadialCluster"/>
    <dgm:cxn modelId="{59C9683A-9096-401E-A1E1-D8DE4B105708}" type="presOf" srcId="{73E0A4BD-0E88-4D84-BA7C-0C4BF5C2B97F}" destId="{21BB9CA3-2FC2-49FB-909D-FA9F50C2C7B6}" srcOrd="0" destOrd="0" presId="urn:microsoft.com/office/officeart/2008/layout/RadialCluster"/>
    <dgm:cxn modelId="{A3B2A35C-CCED-48E3-B5BB-FC67743CCFEA}" srcId="{369620F6-D86D-4B8E-BD5A-F33266FEB269}" destId="{EC6F290E-8E65-4060-8E94-9736C85F6013}" srcOrd="1" destOrd="0" parTransId="{658E1703-5237-4444-BC21-F56BCD503AE6}" sibTransId="{AC65B2D2-ADCE-43B8-88E2-27DC11601169}"/>
    <dgm:cxn modelId="{B7DC6B4B-B79C-4A33-8170-17546D2D49FE}" type="presOf" srcId="{EC6F290E-8E65-4060-8E94-9736C85F6013}" destId="{8E32D220-E032-4825-8389-6EEB5D9265EF}" srcOrd="0" destOrd="0" presId="urn:microsoft.com/office/officeart/2008/layout/RadialCluster"/>
    <dgm:cxn modelId="{A3500A77-BBD6-4690-83B1-67B2C58ABEE7}" type="presOf" srcId="{5333384A-86AA-4EA7-AFD0-FDBA2D8F0443}" destId="{4CB7C970-3993-44C3-9ABE-3157FBCFEC36}" srcOrd="0" destOrd="0" presId="urn:microsoft.com/office/officeart/2008/layout/RadialCluster"/>
    <dgm:cxn modelId="{1F9A8C8A-2446-45FB-BD0E-3BAA39676047}" srcId="{369620F6-D86D-4B8E-BD5A-F33266FEB269}" destId="{587859DE-1663-4CAA-91D8-48A1E9114145}" srcOrd="2" destOrd="0" parTransId="{80DF238C-92F3-4164-815B-7F9EEA91E3AA}" sibTransId="{B38507E4-ED6C-4763-AEF0-7303312DF99C}"/>
    <dgm:cxn modelId="{41A3849B-A99A-4FA5-9317-7A088708E19E}" srcId="{369620F6-D86D-4B8E-BD5A-F33266FEB269}" destId="{8099874B-DB54-4094-A6AD-38F18148CA43}" srcOrd="0" destOrd="0" parTransId="{5333384A-86AA-4EA7-AFD0-FDBA2D8F0443}" sibTransId="{BC8A2AAF-DD7B-47A5-B0E8-14C90ACAFC19}"/>
    <dgm:cxn modelId="{075AB8A7-6883-494A-AAA8-FFF2D0135A7B}" type="presOf" srcId="{33059B09-DB84-455C-87E7-2D7BE213617E}" destId="{4F732509-4AA6-4206-B73D-191B29769617}" srcOrd="0" destOrd="0" presId="urn:microsoft.com/office/officeart/2008/layout/RadialCluster"/>
    <dgm:cxn modelId="{38A844B9-CC44-4009-830C-CE2D2E3AAE71}" type="presOf" srcId="{E0324A7B-FEEB-43AA-99BD-AAB86DADC1B3}" destId="{C0F5C9D9-DB14-457F-BC4C-737B441B1E16}" srcOrd="0" destOrd="0" presId="urn:microsoft.com/office/officeart/2008/layout/RadialCluster"/>
    <dgm:cxn modelId="{B88F3DBE-2D8C-46AF-8393-9506CACD6C5F}" type="presOf" srcId="{369620F6-D86D-4B8E-BD5A-F33266FEB269}" destId="{CD5AD75B-B3F7-4E5C-A52E-536C772A9F8B}" srcOrd="0" destOrd="0" presId="urn:microsoft.com/office/officeart/2008/layout/RadialCluster"/>
    <dgm:cxn modelId="{C3B132DB-3208-43F5-A12D-802E08B9334D}" srcId="{369620F6-D86D-4B8E-BD5A-F33266FEB269}" destId="{E0324A7B-FEEB-43AA-99BD-AAB86DADC1B3}" srcOrd="3" destOrd="0" parTransId="{33059B09-DB84-455C-87E7-2D7BE213617E}" sibTransId="{58F2D1C2-A30B-4C1E-9489-86941C5D1D44}"/>
    <dgm:cxn modelId="{D6D9C3DC-38B9-4E14-B173-F45E4B596EAF}" type="presOf" srcId="{587859DE-1663-4CAA-91D8-48A1E9114145}" destId="{CED061FA-31FB-4D98-AFE5-B5297F7B680F}" srcOrd="0" destOrd="0" presId="urn:microsoft.com/office/officeart/2008/layout/RadialCluster"/>
    <dgm:cxn modelId="{A3A592EB-0B0E-4A21-8779-F1B66D3C89BF}" srcId="{73E0A4BD-0E88-4D84-BA7C-0C4BF5C2B97F}" destId="{369620F6-D86D-4B8E-BD5A-F33266FEB269}" srcOrd="0" destOrd="0" parTransId="{EADA9BB7-D0FB-444A-AEBF-75FAA55F4D72}" sibTransId="{BA833370-945C-48F3-9B7F-AD2681E671C8}"/>
    <dgm:cxn modelId="{FCCCCEF0-7060-45B4-883A-7E7B18F1404B}" type="presOf" srcId="{8099874B-DB54-4094-A6AD-38F18148CA43}" destId="{44ECDC97-01D3-4328-9C77-EB5387763C6A}" srcOrd="0" destOrd="0" presId="urn:microsoft.com/office/officeart/2008/layout/RadialCluster"/>
    <dgm:cxn modelId="{EF5047F9-693F-49AE-A235-10623EE67C2A}" type="presOf" srcId="{16AAE500-7D49-4104-A3E3-30556F2F2440}" destId="{CEE78955-D42F-41AB-B4A0-9E0608F31410}" srcOrd="0" destOrd="0" presId="urn:microsoft.com/office/officeart/2008/layout/RadialCluster"/>
    <dgm:cxn modelId="{AFFAE5FB-E08C-494A-A440-1F5AD2E91AFE}" type="presOf" srcId="{80DF238C-92F3-4164-815B-7F9EEA91E3AA}" destId="{871CA3E7-4C78-4950-A1A5-A0C98C18C4D4}" srcOrd="0" destOrd="0" presId="urn:microsoft.com/office/officeart/2008/layout/RadialCluster"/>
    <dgm:cxn modelId="{4B476B94-3C6B-4C6F-B424-BCEA0A85FF8C}" type="presParOf" srcId="{21BB9CA3-2FC2-49FB-909D-FA9F50C2C7B6}" destId="{4688212C-1F2F-40CB-AAD8-668BDD5A9040}" srcOrd="0" destOrd="0" presId="urn:microsoft.com/office/officeart/2008/layout/RadialCluster"/>
    <dgm:cxn modelId="{97ED2104-E60D-4B75-8317-B7C5599BCF34}" type="presParOf" srcId="{4688212C-1F2F-40CB-AAD8-668BDD5A9040}" destId="{CD5AD75B-B3F7-4E5C-A52E-536C772A9F8B}" srcOrd="0" destOrd="0" presId="urn:microsoft.com/office/officeart/2008/layout/RadialCluster"/>
    <dgm:cxn modelId="{A4621569-1FBC-43CC-AAD5-9938D42C6D77}" type="presParOf" srcId="{4688212C-1F2F-40CB-AAD8-668BDD5A9040}" destId="{4CB7C970-3993-44C3-9ABE-3157FBCFEC36}" srcOrd="1" destOrd="0" presId="urn:microsoft.com/office/officeart/2008/layout/RadialCluster"/>
    <dgm:cxn modelId="{4A40F20C-0A2A-4DB3-8B69-3B0C4CDEADED}" type="presParOf" srcId="{4688212C-1F2F-40CB-AAD8-668BDD5A9040}" destId="{44ECDC97-01D3-4328-9C77-EB5387763C6A}" srcOrd="2" destOrd="0" presId="urn:microsoft.com/office/officeart/2008/layout/RadialCluster"/>
    <dgm:cxn modelId="{04A5162E-7602-45A0-9706-54EB1483986A}" type="presParOf" srcId="{4688212C-1F2F-40CB-AAD8-668BDD5A9040}" destId="{99858DAD-6AED-4C6A-8971-DC8F674DCE4D}" srcOrd="3" destOrd="0" presId="urn:microsoft.com/office/officeart/2008/layout/RadialCluster"/>
    <dgm:cxn modelId="{04F1F49F-0AD0-4599-8D63-34A04E6BE508}" type="presParOf" srcId="{4688212C-1F2F-40CB-AAD8-668BDD5A9040}" destId="{8E32D220-E032-4825-8389-6EEB5D9265EF}" srcOrd="4" destOrd="0" presId="urn:microsoft.com/office/officeart/2008/layout/RadialCluster"/>
    <dgm:cxn modelId="{ED4179DB-0FC3-4666-A464-9335E96A8ED7}" type="presParOf" srcId="{4688212C-1F2F-40CB-AAD8-668BDD5A9040}" destId="{871CA3E7-4C78-4950-A1A5-A0C98C18C4D4}" srcOrd="5" destOrd="0" presId="urn:microsoft.com/office/officeart/2008/layout/RadialCluster"/>
    <dgm:cxn modelId="{6239DA42-1E6A-49B8-B801-D3F2B92DF8F8}" type="presParOf" srcId="{4688212C-1F2F-40CB-AAD8-668BDD5A9040}" destId="{CED061FA-31FB-4D98-AFE5-B5297F7B680F}" srcOrd="6" destOrd="0" presId="urn:microsoft.com/office/officeart/2008/layout/RadialCluster"/>
    <dgm:cxn modelId="{64F6301C-C7BD-4EAA-B274-1DC37A7C29E7}" type="presParOf" srcId="{4688212C-1F2F-40CB-AAD8-668BDD5A9040}" destId="{4F732509-4AA6-4206-B73D-191B29769617}" srcOrd="7" destOrd="0" presId="urn:microsoft.com/office/officeart/2008/layout/RadialCluster"/>
    <dgm:cxn modelId="{92844DE3-9995-4553-A29D-114AB3EA51BB}" type="presParOf" srcId="{4688212C-1F2F-40CB-AAD8-668BDD5A9040}" destId="{C0F5C9D9-DB14-457F-BC4C-737B441B1E16}" srcOrd="8" destOrd="0" presId="urn:microsoft.com/office/officeart/2008/layout/RadialCluster"/>
    <dgm:cxn modelId="{1875A92F-5460-4587-BC5C-6ACA297B3DA7}" type="presParOf" srcId="{4688212C-1F2F-40CB-AAD8-668BDD5A9040}" destId="{CEE78955-D42F-41AB-B4A0-9E0608F31410}" srcOrd="9" destOrd="0" presId="urn:microsoft.com/office/officeart/2008/layout/RadialCluster"/>
    <dgm:cxn modelId="{EF385E7F-D6EB-479A-B5AE-E91FE4807A7C}" type="presParOf" srcId="{4688212C-1F2F-40CB-AAD8-668BDD5A9040}" destId="{A90F0D27-7523-45E2-88E6-7DF7485BF5FE}"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7685B5-40F8-4455-9CC1-560E09EE03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B05296A4-5EAE-42C5-84E4-708A782C51AD}">
      <dgm:prSet phldrT="[テキスト]" custT="1"/>
      <dgm:spPr>
        <a:solidFill>
          <a:schemeClr val="accent1">
            <a:lumMod val="20000"/>
            <a:lumOff val="80000"/>
          </a:schemeClr>
        </a:solidFill>
      </dgm:spPr>
      <dgm:t>
        <a:bodyPr/>
        <a:lstStyle/>
        <a:p>
          <a:pPr>
            <a:buNone/>
          </a:pPr>
          <a:r>
            <a:rPr lang="en-US" altLang="ja-JP" sz="3600" dirty="0">
              <a:solidFill>
                <a:schemeClr val="tx2">
                  <a:lumMod val="75000"/>
                </a:schemeClr>
              </a:solidFill>
            </a:rPr>
            <a:t>Case1. Denial by claiming other fund sources</a:t>
          </a:r>
          <a:endParaRPr kumimoji="1" lang="ja-JP" altLang="en-US" sz="3600" dirty="0"/>
        </a:p>
      </dgm:t>
    </dgm:pt>
    <dgm:pt modelId="{82DC156C-E78D-43DB-AFD2-CADCD58A7E0D}" type="parTrans" cxnId="{C36FCE01-EFD1-485D-AAED-56E9A9B262A4}">
      <dgm:prSet/>
      <dgm:spPr/>
      <dgm:t>
        <a:bodyPr/>
        <a:lstStyle/>
        <a:p>
          <a:endParaRPr kumimoji="1" lang="ja-JP" altLang="en-US"/>
        </a:p>
      </dgm:t>
    </dgm:pt>
    <dgm:pt modelId="{6D90628A-2D53-4873-8076-EC9C66EAFB89}" type="sibTrans" cxnId="{C36FCE01-EFD1-485D-AAED-56E9A9B262A4}">
      <dgm:prSet/>
      <dgm:spPr/>
      <dgm:t>
        <a:bodyPr/>
        <a:lstStyle/>
        <a:p>
          <a:endParaRPr kumimoji="1" lang="ja-JP" altLang="en-US"/>
        </a:p>
      </dgm:t>
    </dgm:pt>
    <dgm:pt modelId="{A555F430-4151-4FC5-B1A5-CEE793E0946A}">
      <dgm:prSet phldrT="[テキスト]" custT="1"/>
      <dgm:spPr/>
      <dgm:t>
        <a:bodyPr/>
        <a:lstStyle/>
        <a:p>
          <a:pPr>
            <a:buNone/>
          </a:pPr>
          <a:endParaRPr kumimoji="1" lang="ja-JP" altLang="en-US" sz="3600" dirty="0"/>
        </a:p>
      </dgm:t>
    </dgm:pt>
    <dgm:pt modelId="{42578B11-DA60-4244-8021-A64B06AF8166}" type="parTrans" cxnId="{26CE8AFB-4F9F-4A29-B2B1-0D17B809E857}">
      <dgm:prSet/>
      <dgm:spPr/>
      <dgm:t>
        <a:bodyPr/>
        <a:lstStyle/>
        <a:p>
          <a:endParaRPr kumimoji="1" lang="ja-JP" altLang="en-US"/>
        </a:p>
      </dgm:t>
    </dgm:pt>
    <dgm:pt modelId="{0C0EA5E5-B291-46D4-8030-6983A3DCF23E}" type="sibTrans" cxnId="{26CE8AFB-4F9F-4A29-B2B1-0D17B809E857}">
      <dgm:prSet/>
      <dgm:spPr/>
      <dgm:t>
        <a:bodyPr/>
        <a:lstStyle/>
        <a:p>
          <a:endParaRPr kumimoji="1" lang="ja-JP" altLang="en-US"/>
        </a:p>
      </dgm:t>
    </dgm:pt>
    <dgm:pt modelId="{3F5E1F15-42C9-452C-AC03-53E84EFA6360}">
      <dgm:prSet phldrT="[テキスト]" custT="1"/>
      <dgm:spPr>
        <a:solidFill>
          <a:srgbClr val="C4F8EE"/>
        </a:solidFill>
      </dgm:spPr>
      <dgm:t>
        <a:bodyPr/>
        <a:lstStyle/>
        <a:p>
          <a:pPr>
            <a:buNone/>
          </a:pPr>
          <a:r>
            <a:rPr lang="en-US" altLang="ja-JP" sz="3600" dirty="0">
              <a:solidFill>
                <a:schemeClr val="tx2">
                  <a:lumMod val="75000"/>
                </a:schemeClr>
              </a:solidFill>
            </a:rPr>
            <a:t>Case2. Denial by claiming existence of a transaction</a:t>
          </a:r>
          <a:endParaRPr kumimoji="1" lang="ja-JP" altLang="en-US" sz="3600" dirty="0"/>
        </a:p>
      </dgm:t>
    </dgm:pt>
    <dgm:pt modelId="{AE297FED-B1A7-4D9F-A2AA-979CA4BFC77F}" type="parTrans" cxnId="{8D7D8736-092C-41ED-87ED-99BE60296652}">
      <dgm:prSet/>
      <dgm:spPr/>
      <dgm:t>
        <a:bodyPr/>
        <a:lstStyle/>
        <a:p>
          <a:endParaRPr kumimoji="1" lang="ja-JP" altLang="en-US"/>
        </a:p>
      </dgm:t>
    </dgm:pt>
    <dgm:pt modelId="{DE36C0E5-58C5-403A-96C2-EEA34F7DB591}" type="sibTrans" cxnId="{8D7D8736-092C-41ED-87ED-99BE60296652}">
      <dgm:prSet/>
      <dgm:spPr/>
      <dgm:t>
        <a:bodyPr/>
        <a:lstStyle/>
        <a:p>
          <a:endParaRPr kumimoji="1" lang="ja-JP" altLang="en-US"/>
        </a:p>
      </dgm:t>
    </dgm:pt>
    <dgm:pt modelId="{7FAE46E0-E9A4-415C-9507-7C133D732633}">
      <dgm:prSet phldrT="[テキスト]"/>
      <dgm:spPr/>
      <dgm:t>
        <a:bodyPr/>
        <a:lstStyle/>
        <a:p>
          <a:endParaRPr kumimoji="1" lang="ja-JP" altLang="en-US" dirty="0"/>
        </a:p>
      </dgm:t>
    </dgm:pt>
    <dgm:pt modelId="{8CF91E4A-8FF8-4823-A68F-049FF6EF44EA}" type="parTrans" cxnId="{126B7AEB-72D3-47DE-B6F4-773667480AB3}">
      <dgm:prSet/>
      <dgm:spPr/>
      <dgm:t>
        <a:bodyPr/>
        <a:lstStyle/>
        <a:p>
          <a:endParaRPr kumimoji="1" lang="ja-JP" altLang="en-US"/>
        </a:p>
      </dgm:t>
    </dgm:pt>
    <dgm:pt modelId="{DA5D5747-9758-4B90-8E2A-36DACCD46A7A}" type="sibTrans" cxnId="{126B7AEB-72D3-47DE-B6F4-773667480AB3}">
      <dgm:prSet/>
      <dgm:spPr/>
      <dgm:t>
        <a:bodyPr/>
        <a:lstStyle/>
        <a:p>
          <a:endParaRPr kumimoji="1" lang="ja-JP" altLang="en-US"/>
        </a:p>
      </dgm:t>
    </dgm:pt>
    <dgm:pt modelId="{C7845EE4-BDB0-498F-97D2-EA86ECA0CEC1}">
      <dgm:prSet custT="1"/>
      <dgm:spPr>
        <a:solidFill>
          <a:srgbClr val="949CEC"/>
        </a:solidFill>
      </dgm:spPr>
      <dgm:t>
        <a:bodyPr/>
        <a:lstStyle/>
        <a:p>
          <a:r>
            <a:rPr lang="en-US" altLang="ja-JP" sz="3600" dirty="0">
              <a:solidFill>
                <a:schemeClr val="tx2">
                  <a:lumMod val="75000"/>
                </a:schemeClr>
              </a:solidFill>
            </a:rPr>
            <a:t>Case3. Denial by claiming no intention</a:t>
          </a:r>
        </a:p>
      </dgm:t>
    </dgm:pt>
    <dgm:pt modelId="{D1A7BBB0-898E-45F3-83E3-0C2C78304209}" type="parTrans" cxnId="{37475079-F65B-4F83-8E9F-5C5D06F4E216}">
      <dgm:prSet/>
      <dgm:spPr/>
      <dgm:t>
        <a:bodyPr/>
        <a:lstStyle/>
        <a:p>
          <a:endParaRPr kumimoji="1" lang="ja-JP" altLang="en-US"/>
        </a:p>
      </dgm:t>
    </dgm:pt>
    <dgm:pt modelId="{B469EE9D-9EA8-4EF9-BE3D-6A3D356E8062}" type="sibTrans" cxnId="{37475079-F65B-4F83-8E9F-5C5D06F4E216}">
      <dgm:prSet/>
      <dgm:spPr/>
      <dgm:t>
        <a:bodyPr/>
        <a:lstStyle/>
        <a:p>
          <a:endParaRPr kumimoji="1" lang="ja-JP" altLang="en-US"/>
        </a:p>
      </dgm:t>
    </dgm:pt>
    <dgm:pt modelId="{9147BF58-D241-4A8A-ACAC-99EB1013B375}">
      <dgm:prSet custT="1"/>
      <dgm:spPr>
        <a:solidFill>
          <a:srgbClr val="B17EEE"/>
        </a:solidFill>
      </dgm:spPr>
      <dgm:t>
        <a:bodyPr/>
        <a:lstStyle/>
        <a:p>
          <a:r>
            <a:rPr lang="en-US" altLang="ja-JP" sz="3600" dirty="0">
              <a:solidFill>
                <a:schemeClr val="tx2">
                  <a:lumMod val="75000"/>
                </a:schemeClr>
              </a:solidFill>
            </a:rPr>
            <a:t>Case4. Obstructing the investigation</a:t>
          </a:r>
        </a:p>
      </dgm:t>
    </dgm:pt>
    <dgm:pt modelId="{CEA25201-085E-4EDD-896A-16FCCA630932}" type="parTrans" cxnId="{DBB570A4-5ED9-494E-8077-699BF508D4CF}">
      <dgm:prSet/>
      <dgm:spPr/>
      <dgm:t>
        <a:bodyPr/>
        <a:lstStyle/>
        <a:p>
          <a:endParaRPr kumimoji="1" lang="ja-JP" altLang="en-US"/>
        </a:p>
      </dgm:t>
    </dgm:pt>
    <dgm:pt modelId="{99DB8CED-0413-4778-8CF6-ADACF92DC80C}" type="sibTrans" cxnId="{DBB570A4-5ED9-494E-8077-699BF508D4CF}">
      <dgm:prSet/>
      <dgm:spPr/>
      <dgm:t>
        <a:bodyPr/>
        <a:lstStyle/>
        <a:p>
          <a:endParaRPr kumimoji="1" lang="ja-JP" altLang="en-US"/>
        </a:p>
      </dgm:t>
    </dgm:pt>
    <dgm:pt modelId="{1CCCAD1D-532B-4E39-B522-2BE342BE32A9}" type="pres">
      <dgm:prSet presAssocID="{E17685B5-40F8-4455-9CC1-560E09EE0346}" presName="linear" presStyleCnt="0">
        <dgm:presLayoutVars>
          <dgm:animLvl val="lvl"/>
          <dgm:resizeHandles val="exact"/>
        </dgm:presLayoutVars>
      </dgm:prSet>
      <dgm:spPr/>
    </dgm:pt>
    <dgm:pt modelId="{579BA4A0-6355-4895-A67C-E39962598DAA}" type="pres">
      <dgm:prSet presAssocID="{B05296A4-5EAE-42C5-84E4-708A782C51AD}" presName="parentText" presStyleLbl="node1" presStyleIdx="0" presStyleCnt="4" custLinFactNeighborX="-81" custLinFactNeighborY="41347">
        <dgm:presLayoutVars>
          <dgm:chMax val="0"/>
          <dgm:bulletEnabled val="1"/>
        </dgm:presLayoutVars>
      </dgm:prSet>
      <dgm:spPr/>
    </dgm:pt>
    <dgm:pt modelId="{E4BC54E1-C829-408C-A768-545084C82063}" type="pres">
      <dgm:prSet presAssocID="{B05296A4-5EAE-42C5-84E4-708A782C51AD}" presName="childText" presStyleLbl="revTx" presStyleIdx="0" presStyleCnt="2" custLinFactNeighborX="-81" custLinFactNeighborY="11790">
        <dgm:presLayoutVars>
          <dgm:bulletEnabled val="1"/>
        </dgm:presLayoutVars>
      </dgm:prSet>
      <dgm:spPr/>
    </dgm:pt>
    <dgm:pt modelId="{1C89B0FD-CEC9-4573-9D5F-1459EBEBF441}" type="pres">
      <dgm:prSet presAssocID="{3F5E1F15-42C9-452C-AC03-53E84EFA6360}" presName="parentText" presStyleLbl="node1" presStyleIdx="1" presStyleCnt="4" custLinFactNeighborX="-81" custLinFactNeighborY="-9520">
        <dgm:presLayoutVars>
          <dgm:chMax val="0"/>
          <dgm:bulletEnabled val="1"/>
        </dgm:presLayoutVars>
      </dgm:prSet>
      <dgm:spPr/>
    </dgm:pt>
    <dgm:pt modelId="{7E7075A7-55F9-4FAD-9F78-81355E94C949}" type="pres">
      <dgm:prSet presAssocID="{3F5E1F15-42C9-452C-AC03-53E84EFA6360}" presName="childText" presStyleLbl="revTx" presStyleIdx="1" presStyleCnt="2">
        <dgm:presLayoutVars>
          <dgm:bulletEnabled val="1"/>
        </dgm:presLayoutVars>
      </dgm:prSet>
      <dgm:spPr/>
    </dgm:pt>
    <dgm:pt modelId="{34CE46F5-B0CF-4B71-A81B-473315304B29}" type="pres">
      <dgm:prSet presAssocID="{C7845EE4-BDB0-498F-97D2-EA86ECA0CEC1}" presName="parentText" presStyleLbl="node1" presStyleIdx="2" presStyleCnt="4" custLinFactY="-26311" custLinFactNeighborX="-81" custLinFactNeighborY="-100000">
        <dgm:presLayoutVars>
          <dgm:chMax val="0"/>
          <dgm:bulletEnabled val="1"/>
        </dgm:presLayoutVars>
      </dgm:prSet>
      <dgm:spPr/>
    </dgm:pt>
    <dgm:pt modelId="{C8E8C7BB-380E-47AA-A2D1-B53C4BACD4AD}" type="pres">
      <dgm:prSet presAssocID="{B469EE9D-9EA8-4EF9-BE3D-6A3D356E8062}" presName="spacer" presStyleCnt="0"/>
      <dgm:spPr/>
    </dgm:pt>
    <dgm:pt modelId="{9375E6D1-0865-4C75-B716-6C706D1BA0BB}" type="pres">
      <dgm:prSet presAssocID="{9147BF58-D241-4A8A-ACAC-99EB1013B375}" presName="parentText" presStyleLbl="node1" presStyleIdx="3" presStyleCnt="4" custLinFactNeighborX="-81" custLinFactNeighborY="-94594">
        <dgm:presLayoutVars>
          <dgm:chMax val="0"/>
          <dgm:bulletEnabled val="1"/>
        </dgm:presLayoutVars>
      </dgm:prSet>
      <dgm:spPr/>
    </dgm:pt>
  </dgm:ptLst>
  <dgm:cxnLst>
    <dgm:cxn modelId="{C36FCE01-EFD1-485D-AAED-56E9A9B262A4}" srcId="{E17685B5-40F8-4455-9CC1-560E09EE0346}" destId="{B05296A4-5EAE-42C5-84E4-708A782C51AD}" srcOrd="0" destOrd="0" parTransId="{82DC156C-E78D-43DB-AFD2-CADCD58A7E0D}" sibTransId="{6D90628A-2D53-4873-8076-EC9C66EAFB89}"/>
    <dgm:cxn modelId="{74483408-B643-4398-9DC4-CB1AA476827C}" type="presOf" srcId="{B05296A4-5EAE-42C5-84E4-708A782C51AD}" destId="{579BA4A0-6355-4895-A67C-E39962598DAA}" srcOrd="0" destOrd="0" presId="urn:microsoft.com/office/officeart/2005/8/layout/vList2"/>
    <dgm:cxn modelId="{73E12731-F2BE-4415-9423-87C2C7E0E5DF}" type="presOf" srcId="{A555F430-4151-4FC5-B1A5-CEE793E0946A}" destId="{E4BC54E1-C829-408C-A768-545084C82063}" srcOrd="0" destOrd="0" presId="urn:microsoft.com/office/officeart/2005/8/layout/vList2"/>
    <dgm:cxn modelId="{8D7D8736-092C-41ED-87ED-99BE60296652}" srcId="{E17685B5-40F8-4455-9CC1-560E09EE0346}" destId="{3F5E1F15-42C9-452C-AC03-53E84EFA6360}" srcOrd="1" destOrd="0" parTransId="{AE297FED-B1A7-4D9F-A2AA-979CA4BFC77F}" sibTransId="{DE36C0E5-58C5-403A-96C2-EEA34F7DB591}"/>
    <dgm:cxn modelId="{30806E47-B8E6-4EB5-9662-1612EE319BDC}" type="presOf" srcId="{9147BF58-D241-4A8A-ACAC-99EB1013B375}" destId="{9375E6D1-0865-4C75-B716-6C706D1BA0BB}" srcOrd="0" destOrd="0" presId="urn:microsoft.com/office/officeart/2005/8/layout/vList2"/>
    <dgm:cxn modelId="{689A1770-23A8-4F0C-A388-D56313D899CB}" type="presOf" srcId="{C7845EE4-BDB0-498F-97D2-EA86ECA0CEC1}" destId="{34CE46F5-B0CF-4B71-A81B-473315304B29}" srcOrd="0" destOrd="0" presId="urn:microsoft.com/office/officeart/2005/8/layout/vList2"/>
    <dgm:cxn modelId="{37475079-F65B-4F83-8E9F-5C5D06F4E216}" srcId="{E17685B5-40F8-4455-9CC1-560E09EE0346}" destId="{C7845EE4-BDB0-498F-97D2-EA86ECA0CEC1}" srcOrd="2" destOrd="0" parTransId="{D1A7BBB0-898E-45F3-83E3-0C2C78304209}" sibTransId="{B469EE9D-9EA8-4EF9-BE3D-6A3D356E8062}"/>
    <dgm:cxn modelId="{96159A8F-D9EC-49DC-8E16-C6E9348D1CCA}" type="presOf" srcId="{3F5E1F15-42C9-452C-AC03-53E84EFA6360}" destId="{1C89B0FD-CEC9-4573-9D5F-1459EBEBF441}" srcOrd="0" destOrd="0" presId="urn:microsoft.com/office/officeart/2005/8/layout/vList2"/>
    <dgm:cxn modelId="{DBB570A4-5ED9-494E-8077-699BF508D4CF}" srcId="{E17685B5-40F8-4455-9CC1-560E09EE0346}" destId="{9147BF58-D241-4A8A-ACAC-99EB1013B375}" srcOrd="3" destOrd="0" parTransId="{CEA25201-085E-4EDD-896A-16FCCA630932}" sibTransId="{99DB8CED-0413-4778-8CF6-ADACF92DC80C}"/>
    <dgm:cxn modelId="{8F02B3B1-E222-4569-B95D-8F4D111E4F22}" type="presOf" srcId="{E17685B5-40F8-4455-9CC1-560E09EE0346}" destId="{1CCCAD1D-532B-4E39-B522-2BE342BE32A9}" srcOrd="0" destOrd="0" presId="urn:microsoft.com/office/officeart/2005/8/layout/vList2"/>
    <dgm:cxn modelId="{2976FDD8-7B6E-4CD3-9A9A-8758109595DD}" type="presOf" srcId="{7FAE46E0-E9A4-415C-9507-7C133D732633}" destId="{7E7075A7-55F9-4FAD-9F78-81355E94C949}" srcOrd="0" destOrd="0" presId="urn:microsoft.com/office/officeart/2005/8/layout/vList2"/>
    <dgm:cxn modelId="{126B7AEB-72D3-47DE-B6F4-773667480AB3}" srcId="{3F5E1F15-42C9-452C-AC03-53E84EFA6360}" destId="{7FAE46E0-E9A4-415C-9507-7C133D732633}" srcOrd="0" destOrd="0" parTransId="{8CF91E4A-8FF8-4823-A68F-049FF6EF44EA}" sibTransId="{DA5D5747-9758-4B90-8E2A-36DACCD46A7A}"/>
    <dgm:cxn modelId="{26CE8AFB-4F9F-4A29-B2B1-0D17B809E857}" srcId="{B05296A4-5EAE-42C5-84E4-708A782C51AD}" destId="{A555F430-4151-4FC5-B1A5-CEE793E0946A}" srcOrd="0" destOrd="0" parTransId="{42578B11-DA60-4244-8021-A64B06AF8166}" sibTransId="{0C0EA5E5-B291-46D4-8030-6983A3DCF23E}"/>
    <dgm:cxn modelId="{2EF6CA8F-029F-4475-92ED-E8892862A9C1}" type="presParOf" srcId="{1CCCAD1D-532B-4E39-B522-2BE342BE32A9}" destId="{579BA4A0-6355-4895-A67C-E39962598DAA}" srcOrd="0" destOrd="0" presId="urn:microsoft.com/office/officeart/2005/8/layout/vList2"/>
    <dgm:cxn modelId="{10479104-F770-4440-A235-855C2D7EA20B}" type="presParOf" srcId="{1CCCAD1D-532B-4E39-B522-2BE342BE32A9}" destId="{E4BC54E1-C829-408C-A768-545084C82063}" srcOrd="1" destOrd="0" presId="urn:microsoft.com/office/officeart/2005/8/layout/vList2"/>
    <dgm:cxn modelId="{B4033725-FDBC-4C9C-ADE8-654EA284B804}" type="presParOf" srcId="{1CCCAD1D-532B-4E39-B522-2BE342BE32A9}" destId="{1C89B0FD-CEC9-4573-9D5F-1459EBEBF441}" srcOrd="2" destOrd="0" presId="urn:microsoft.com/office/officeart/2005/8/layout/vList2"/>
    <dgm:cxn modelId="{BC25BE7F-B01F-411A-AB2D-1B7FC20E472D}" type="presParOf" srcId="{1CCCAD1D-532B-4E39-B522-2BE342BE32A9}" destId="{7E7075A7-55F9-4FAD-9F78-81355E94C949}" srcOrd="3" destOrd="0" presId="urn:microsoft.com/office/officeart/2005/8/layout/vList2"/>
    <dgm:cxn modelId="{2A594795-A7B5-4916-8395-BE7CDF93362D}" type="presParOf" srcId="{1CCCAD1D-532B-4E39-B522-2BE342BE32A9}" destId="{34CE46F5-B0CF-4B71-A81B-473315304B29}" srcOrd="4" destOrd="0" presId="urn:microsoft.com/office/officeart/2005/8/layout/vList2"/>
    <dgm:cxn modelId="{9902873A-6FFB-486D-9988-9D9DAD10A227}" type="presParOf" srcId="{1CCCAD1D-532B-4E39-B522-2BE342BE32A9}" destId="{C8E8C7BB-380E-47AA-A2D1-B53C4BACD4AD}" srcOrd="5" destOrd="0" presId="urn:microsoft.com/office/officeart/2005/8/layout/vList2"/>
    <dgm:cxn modelId="{383C3D8E-2032-4092-A3EA-BA5415EFC8E1}" type="presParOf" srcId="{1CCCAD1D-532B-4E39-B522-2BE342BE32A9}" destId="{9375E6D1-0865-4C75-B716-6C706D1BA0B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B0CAC44-E09E-487A-A30D-08036CC7839D}" type="doc">
      <dgm:prSet loTypeId="urn:microsoft.com/office/officeart/2005/8/layout/hProcess9" loCatId="process" qsTypeId="urn:microsoft.com/office/officeart/2005/8/quickstyle/simple1" qsCatId="simple" csTypeId="urn:microsoft.com/office/officeart/2005/8/colors/accent1_2" csCatId="accent1" phldr="1"/>
      <dgm:spPr/>
    </dgm:pt>
    <dgm:pt modelId="{6E584BCA-AA2D-46FF-BFE7-414948681E29}">
      <dgm:prSet phldrT="[テキスト]"/>
      <dgm:spPr/>
      <dgm:t>
        <a:bodyPr/>
        <a:lstStyle/>
        <a:p>
          <a:r>
            <a:rPr kumimoji="1" lang="en-US" altLang="ja-JP" dirty="0"/>
            <a:t>Better understanding of the Law/Legal Procedure</a:t>
          </a:r>
          <a:endParaRPr kumimoji="1" lang="ja-JP" altLang="en-US" dirty="0"/>
        </a:p>
      </dgm:t>
    </dgm:pt>
    <dgm:pt modelId="{9FBEB713-7107-447C-A747-E73E88390FEE}" type="parTrans" cxnId="{95FC022A-87FB-4FD3-B6D4-0E91A2499DB2}">
      <dgm:prSet/>
      <dgm:spPr/>
      <dgm:t>
        <a:bodyPr/>
        <a:lstStyle/>
        <a:p>
          <a:endParaRPr kumimoji="1" lang="ja-JP" altLang="en-US"/>
        </a:p>
      </dgm:t>
    </dgm:pt>
    <dgm:pt modelId="{34568955-8F14-4D4C-8E38-E247D5BFD9D7}" type="sibTrans" cxnId="{95FC022A-87FB-4FD3-B6D4-0E91A2499DB2}">
      <dgm:prSet/>
      <dgm:spPr/>
      <dgm:t>
        <a:bodyPr/>
        <a:lstStyle/>
        <a:p>
          <a:endParaRPr kumimoji="1" lang="ja-JP" altLang="en-US"/>
        </a:p>
      </dgm:t>
    </dgm:pt>
    <dgm:pt modelId="{31EBD768-6B40-4E9B-885F-96E0210A37BB}">
      <dgm:prSet phldrT="[テキスト]"/>
      <dgm:spPr/>
      <dgm:t>
        <a:bodyPr/>
        <a:lstStyle/>
        <a:p>
          <a:r>
            <a:rPr kumimoji="1" lang="en-US" altLang="ja-JP" dirty="0"/>
            <a:t>Thorough Inspective Investigation</a:t>
          </a:r>
          <a:endParaRPr kumimoji="1" lang="ja-JP" altLang="en-US" dirty="0"/>
        </a:p>
      </dgm:t>
    </dgm:pt>
    <dgm:pt modelId="{22FEBEA6-340E-4EDB-AFAE-D7DB732B0E57}" type="parTrans" cxnId="{18230DE1-AE47-4DFB-97E1-6BEB48AB8DEA}">
      <dgm:prSet/>
      <dgm:spPr/>
      <dgm:t>
        <a:bodyPr/>
        <a:lstStyle/>
        <a:p>
          <a:endParaRPr kumimoji="1" lang="ja-JP" altLang="en-US"/>
        </a:p>
      </dgm:t>
    </dgm:pt>
    <dgm:pt modelId="{AB3E6B79-3C5D-47F7-83C7-D991D288BD9E}" type="sibTrans" cxnId="{18230DE1-AE47-4DFB-97E1-6BEB48AB8DEA}">
      <dgm:prSet/>
      <dgm:spPr/>
      <dgm:t>
        <a:bodyPr/>
        <a:lstStyle/>
        <a:p>
          <a:endParaRPr kumimoji="1" lang="ja-JP" altLang="en-US"/>
        </a:p>
      </dgm:t>
    </dgm:pt>
    <dgm:pt modelId="{B332CD0D-9D1A-472C-A44E-D12558DE23DC}">
      <dgm:prSet phldrT="[テキスト]"/>
      <dgm:spPr/>
      <dgm:t>
        <a:bodyPr/>
        <a:lstStyle/>
        <a:p>
          <a:r>
            <a:rPr kumimoji="1" lang="en-US" altLang="ja-JP" dirty="0"/>
            <a:t>Stronger relation with other Agencies</a:t>
          </a:r>
          <a:endParaRPr kumimoji="1" lang="ja-JP" altLang="en-US" dirty="0"/>
        </a:p>
      </dgm:t>
    </dgm:pt>
    <dgm:pt modelId="{C9EBDEBE-0D67-4FCF-B13B-659C6037358D}" type="parTrans" cxnId="{9F58079F-8560-49E5-8385-053D7C1604F8}">
      <dgm:prSet/>
      <dgm:spPr/>
      <dgm:t>
        <a:bodyPr/>
        <a:lstStyle/>
        <a:p>
          <a:endParaRPr kumimoji="1" lang="ja-JP" altLang="en-US"/>
        </a:p>
      </dgm:t>
    </dgm:pt>
    <dgm:pt modelId="{24F86E73-F132-4183-886B-82D34C7FBBDC}" type="sibTrans" cxnId="{9F58079F-8560-49E5-8385-053D7C1604F8}">
      <dgm:prSet/>
      <dgm:spPr/>
      <dgm:t>
        <a:bodyPr/>
        <a:lstStyle/>
        <a:p>
          <a:endParaRPr kumimoji="1" lang="ja-JP" altLang="en-US"/>
        </a:p>
      </dgm:t>
    </dgm:pt>
    <dgm:pt modelId="{1E14739E-164B-454C-A2B6-977BF336F42D}" type="pres">
      <dgm:prSet presAssocID="{0B0CAC44-E09E-487A-A30D-08036CC7839D}" presName="CompostProcess" presStyleCnt="0">
        <dgm:presLayoutVars>
          <dgm:dir/>
          <dgm:resizeHandles val="exact"/>
        </dgm:presLayoutVars>
      </dgm:prSet>
      <dgm:spPr/>
    </dgm:pt>
    <dgm:pt modelId="{A33BE0C6-A29D-4B24-9172-4AF9F47D8E3E}" type="pres">
      <dgm:prSet presAssocID="{0B0CAC44-E09E-487A-A30D-08036CC7839D}" presName="arrow" presStyleLbl="bgShp" presStyleIdx="0" presStyleCnt="1" custLinFactNeighborX="1473"/>
      <dgm:spPr>
        <a:gradFill rotWithShape="0">
          <a:gsLst>
            <a:gs pos="0">
              <a:schemeClr val="accent1">
                <a:lumMod val="5000"/>
                <a:lumOff val="95000"/>
              </a:schemeClr>
            </a:gs>
            <a:gs pos="69963">
              <a:srgbClr val="6C92E1"/>
            </a:gs>
            <a:gs pos="23000">
              <a:srgbClr val="C4F8EE"/>
            </a:gs>
            <a:gs pos="48000">
              <a:srgbClr val="40E8C8"/>
            </a:gs>
            <a:gs pos="100000">
              <a:srgbClr val="B17EEE"/>
            </a:gs>
          </a:gsLst>
          <a:lin ang="5400000" scaled="1"/>
        </a:gradFill>
      </dgm:spPr>
    </dgm:pt>
    <dgm:pt modelId="{3482F8C0-D52E-439B-BD79-01B74DC7A832}" type="pres">
      <dgm:prSet presAssocID="{0B0CAC44-E09E-487A-A30D-08036CC7839D}" presName="linearProcess" presStyleCnt="0"/>
      <dgm:spPr/>
    </dgm:pt>
    <dgm:pt modelId="{2AEAB190-E1B3-4291-B08C-2FE5B93191C3}" type="pres">
      <dgm:prSet presAssocID="{6E584BCA-AA2D-46FF-BFE7-414948681E29}" presName="textNode" presStyleLbl="node1" presStyleIdx="0" presStyleCnt="3">
        <dgm:presLayoutVars>
          <dgm:bulletEnabled val="1"/>
        </dgm:presLayoutVars>
      </dgm:prSet>
      <dgm:spPr/>
    </dgm:pt>
    <dgm:pt modelId="{338578D2-AEA1-4D10-B58D-415933B2FBC0}" type="pres">
      <dgm:prSet presAssocID="{34568955-8F14-4D4C-8E38-E247D5BFD9D7}" presName="sibTrans" presStyleCnt="0"/>
      <dgm:spPr/>
    </dgm:pt>
    <dgm:pt modelId="{9A063CBC-C578-4AE1-A78B-ECFE28DB6BD9}" type="pres">
      <dgm:prSet presAssocID="{31EBD768-6B40-4E9B-885F-96E0210A37BB}" presName="textNode" presStyleLbl="node1" presStyleIdx="1" presStyleCnt="3">
        <dgm:presLayoutVars>
          <dgm:bulletEnabled val="1"/>
        </dgm:presLayoutVars>
      </dgm:prSet>
      <dgm:spPr/>
    </dgm:pt>
    <dgm:pt modelId="{511F6449-989E-48B8-9F99-7754A286BB23}" type="pres">
      <dgm:prSet presAssocID="{AB3E6B79-3C5D-47F7-83C7-D991D288BD9E}" presName="sibTrans" presStyleCnt="0"/>
      <dgm:spPr/>
    </dgm:pt>
    <dgm:pt modelId="{7467E273-0AEE-4319-83E9-B58EDF77FFE8}" type="pres">
      <dgm:prSet presAssocID="{B332CD0D-9D1A-472C-A44E-D12558DE23DC}" presName="textNode" presStyleLbl="node1" presStyleIdx="2" presStyleCnt="3">
        <dgm:presLayoutVars>
          <dgm:bulletEnabled val="1"/>
        </dgm:presLayoutVars>
      </dgm:prSet>
      <dgm:spPr/>
    </dgm:pt>
  </dgm:ptLst>
  <dgm:cxnLst>
    <dgm:cxn modelId="{95FC022A-87FB-4FD3-B6D4-0E91A2499DB2}" srcId="{0B0CAC44-E09E-487A-A30D-08036CC7839D}" destId="{6E584BCA-AA2D-46FF-BFE7-414948681E29}" srcOrd="0" destOrd="0" parTransId="{9FBEB713-7107-447C-A747-E73E88390FEE}" sibTransId="{34568955-8F14-4D4C-8E38-E247D5BFD9D7}"/>
    <dgm:cxn modelId="{CC71ED4D-B265-46D0-8941-FC142F940370}" type="presOf" srcId="{0B0CAC44-E09E-487A-A30D-08036CC7839D}" destId="{1E14739E-164B-454C-A2B6-977BF336F42D}" srcOrd="0" destOrd="0" presId="urn:microsoft.com/office/officeart/2005/8/layout/hProcess9"/>
    <dgm:cxn modelId="{2752A47E-8684-45E9-BD5D-56E79EE46E84}" type="presOf" srcId="{B332CD0D-9D1A-472C-A44E-D12558DE23DC}" destId="{7467E273-0AEE-4319-83E9-B58EDF77FFE8}" srcOrd="0" destOrd="0" presId="urn:microsoft.com/office/officeart/2005/8/layout/hProcess9"/>
    <dgm:cxn modelId="{3B12029A-45C8-43F0-B004-A1D334E682F4}" type="presOf" srcId="{31EBD768-6B40-4E9B-885F-96E0210A37BB}" destId="{9A063CBC-C578-4AE1-A78B-ECFE28DB6BD9}" srcOrd="0" destOrd="0" presId="urn:microsoft.com/office/officeart/2005/8/layout/hProcess9"/>
    <dgm:cxn modelId="{9F58079F-8560-49E5-8385-053D7C1604F8}" srcId="{0B0CAC44-E09E-487A-A30D-08036CC7839D}" destId="{B332CD0D-9D1A-472C-A44E-D12558DE23DC}" srcOrd="2" destOrd="0" parTransId="{C9EBDEBE-0D67-4FCF-B13B-659C6037358D}" sibTransId="{24F86E73-F132-4183-886B-82D34C7FBBDC}"/>
    <dgm:cxn modelId="{CBCF209F-511D-45ED-9469-C65D6384FE02}" type="presOf" srcId="{6E584BCA-AA2D-46FF-BFE7-414948681E29}" destId="{2AEAB190-E1B3-4291-B08C-2FE5B93191C3}" srcOrd="0" destOrd="0" presId="urn:microsoft.com/office/officeart/2005/8/layout/hProcess9"/>
    <dgm:cxn modelId="{18230DE1-AE47-4DFB-97E1-6BEB48AB8DEA}" srcId="{0B0CAC44-E09E-487A-A30D-08036CC7839D}" destId="{31EBD768-6B40-4E9B-885F-96E0210A37BB}" srcOrd="1" destOrd="0" parTransId="{22FEBEA6-340E-4EDB-AFAE-D7DB732B0E57}" sibTransId="{AB3E6B79-3C5D-47F7-83C7-D991D288BD9E}"/>
    <dgm:cxn modelId="{033DA0FA-1C2F-4E7A-BD88-C2453823F6BE}" type="presParOf" srcId="{1E14739E-164B-454C-A2B6-977BF336F42D}" destId="{A33BE0C6-A29D-4B24-9172-4AF9F47D8E3E}" srcOrd="0" destOrd="0" presId="urn:microsoft.com/office/officeart/2005/8/layout/hProcess9"/>
    <dgm:cxn modelId="{139D2303-98B0-48BB-AAD9-3173D3C166A1}" type="presParOf" srcId="{1E14739E-164B-454C-A2B6-977BF336F42D}" destId="{3482F8C0-D52E-439B-BD79-01B74DC7A832}" srcOrd="1" destOrd="0" presId="urn:microsoft.com/office/officeart/2005/8/layout/hProcess9"/>
    <dgm:cxn modelId="{9678E289-8FA7-467F-A66A-0CE585151C91}" type="presParOf" srcId="{3482F8C0-D52E-439B-BD79-01B74DC7A832}" destId="{2AEAB190-E1B3-4291-B08C-2FE5B93191C3}" srcOrd="0" destOrd="0" presId="urn:microsoft.com/office/officeart/2005/8/layout/hProcess9"/>
    <dgm:cxn modelId="{05471E13-33D5-4268-9D2F-8557AC378685}" type="presParOf" srcId="{3482F8C0-D52E-439B-BD79-01B74DC7A832}" destId="{338578D2-AEA1-4D10-B58D-415933B2FBC0}" srcOrd="1" destOrd="0" presId="urn:microsoft.com/office/officeart/2005/8/layout/hProcess9"/>
    <dgm:cxn modelId="{F7C05B9A-1996-440C-B633-C8933F23AE0E}" type="presParOf" srcId="{3482F8C0-D52E-439B-BD79-01B74DC7A832}" destId="{9A063CBC-C578-4AE1-A78B-ECFE28DB6BD9}" srcOrd="2" destOrd="0" presId="urn:microsoft.com/office/officeart/2005/8/layout/hProcess9"/>
    <dgm:cxn modelId="{7C925348-C372-4BEB-85B5-B7A6D74F8536}" type="presParOf" srcId="{3482F8C0-D52E-439B-BD79-01B74DC7A832}" destId="{511F6449-989E-48B8-9F99-7754A286BB23}" srcOrd="3" destOrd="0" presId="urn:microsoft.com/office/officeart/2005/8/layout/hProcess9"/>
    <dgm:cxn modelId="{2D2E2626-9693-4170-A036-4CAEF9205FBE}" type="presParOf" srcId="{3482F8C0-D52E-439B-BD79-01B74DC7A832}" destId="{7467E273-0AEE-4319-83E9-B58EDF77FFE8}" srcOrd="4"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2C06FA-AC3B-44D9-A30B-08D4DBCB079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7C5D13B4-22F7-4CBB-82D0-3A7AC7CB368E}">
      <dgm:prSet phldrT="[テキスト]" custT="1"/>
      <dgm:spPr>
        <a:solidFill>
          <a:srgbClr val="C3F5ED"/>
        </a:solidFill>
      </dgm:spPr>
      <dgm:t>
        <a:bodyPr/>
        <a:lstStyle/>
        <a:p>
          <a:pPr>
            <a:buClrTx/>
            <a:buSzTx/>
            <a:buFontTx/>
            <a:buNone/>
          </a:pPr>
          <a:r>
            <a:rPr kumimoji="1" lang="en-US" altLang="ja-JP" sz="2400" dirty="0">
              <a:solidFill>
                <a:schemeClr val="tx1"/>
              </a:solidFill>
            </a:rPr>
            <a:t>Only Voluntary Basis</a:t>
          </a:r>
          <a:endParaRPr kumimoji="1" lang="ja-JP" altLang="en-US" sz="2400" dirty="0">
            <a:solidFill>
              <a:schemeClr val="tx1"/>
            </a:solidFill>
          </a:endParaRPr>
        </a:p>
      </dgm:t>
    </dgm:pt>
    <dgm:pt modelId="{04D76534-AD9F-4FB1-8126-822A9E036D78}" type="parTrans" cxnId="{EB1DC28A-26D3-40F1-A21E-57079BD9C5F4}">
      <dgm:prSet/>
      <dgm:spPr/>
      <dgm:t>
        <a:bodyPr/>
        <a:lstStyle/>
        <a:p>
          <a:endParaRPr kumimoji="1" lang="ja-JP" altLang="en-US"/>
        </a:p>
      </dgm:t>
    </dgm:pt>
    <dgm:pt modelId="{87CD7524-EC23-4F45-9250-5C386FEA4DDD}" type="sibTrans" cxnId="{EB1DC28A-26D3-40F1-A21E-57079BD9C5F4}">
      <dgm:prSet/>
      <dgm:spPr/>
      <dgm:t>
        <a:bodyPr/>
        <a:lstStyle/>
        <a:p>
          <a:endParaRPr kumimoji="1" lang="ja-JP" altLang="en-US"/>
        </a:p>
      </dgm:t>
    </dgm:pt>
    <dgm:pt modelId="{94514412-7286-4FF2-BF13-DBA2081271E0}">
      <dgm:prSet phldrT="[テキスト]" custT="1"/>
      <dgm:spPr>
        <a:solidFill>
          <a:schemeClr val="accent5">
            <a:alpha val="90000"/>
          </a:schemeClr>
        </a:solidFill>
      </dgm:spPr>
      <dgm:t>
        <a:bodyPr/>
        <a:lstStyle/>
        <a:p>
          <a:r>
            <a:rPr kumimoji="1" lang="en-US" altLang="ja-JP" sz="2400" dirty="0"/>
            <a:t>Administrative Procedure based</a:t>
          </a:r>
          <a:r>
            <a:rPr kumimoji="1" lang="en-US" altLang="ja-JP" sz="2400" baseline="0" dirty="0"/>
            <a:t> on Act on General Rules for National Taxes</a:t>
          </a:r>
          <a:endParaRPr kumimoji="1" lang="ja-JP" altLang="en-US" sz="2400" dirty="0"/>
        </a:p>
      </dgm:t>
    </dgm:pt>
    <dgm:pt modelId="{8EABEC38-6651-4C4C-AF50-71839963FCFD}" type="parTrans" cxnId="{CE30297B-1AB6-493A-A367-D07C3153CACE}">
      <dgm:prSet/>
      <dgm:spPr/>
      <dgm:t>
        <a:bodyPr/>
        <a:lstStyle/>
        <a:p>
          <a:endParaRPr kumimoji="1" lang="ja-JP" altLang="en-US"/>
        </a:p>
      </dgm:t>
    </dgm:pt>
    <dgm:pt modelId="{7FFEDB22-0041-48BE-B71F-F09CF35B1608}" type="sibTrans" cxnId="{CE30297B-1AB6-493A-A367-D07C3153CACE}">
      <dgm:prSet/>
      <dgm:spPr/>
      <dgm:t>
        <a:bodyPr/>
        <a:lstStyle/>
        <a:p>
          <a:endParaRPr kumimoji="1" lang="ja-JP" altLang="en-US"/>
        </a:p>
      </dgm:t>
    </dgm:pt>
    <dgm:pt modelId="{5C36F6FA-4FD0-40DB-9C3B-64510A0D1469}">
      <dgm:prSet phldrT="[テキスト]" custT="1"/>
      <dgm:spPr>
        <a:solidFill>
          <a:srgbClr val="6C92E1">
            <a:alpha val="90000"/>
          </a:srgbClr>
        </a:solidFill>
      </dgm:spPr>
      <dgm:t>
        <a:bodyPr/>
        <a:lstStyle/>
        <a:p>
          <a:r>
            <a:rPr lang="en-US" altLang="ja-JP" sz="2400" dirty="0"/>
            <a:t>Taxpayer and those</a:t>
          </a:r>
          <a:r>
            <a:rPr lang="en-US" altLang="ja-JP" sz="2400" baseline="0" dirty="0"/>
            <a:t>  involved</a:t>
          </a:r>
          <a:endParaRPr kumimoji="1" lang="ja-JP" altLang="en-US" sz="2400" dirty="0"/>
        </a:p>
      </dgm:t>
    </dgm:pt>
    <dgm:pt modelId="{820CC4C5-1BC1-4E42-A79B-8C20F508E716}" type="parTrans" cxnId="{7C94D2DF-E982-4AC8-B302-21E7B663DBBD}">
      <dgm:prSet/>
      <dgm:spPr/>
      <dgm:t>
        <a:bodyPr/>
        <a:lstStyle/>
        <a:p>
          <a:endParaRPr kumimoji="1" lang="ja-JP" altLang="en-US"/>
        </a:p>
      </dgm:t>
    </dgm:pt>
    <dgm:pt modelId="{16533D65-AA41-4037-839C-1B48CA4FB8E2}" type="sibTrans" cxnId="{7C94D2DF-E982-4AC8-B302-21E7B663DBBD}">
      <dgm:prSet/>
      <dgm:spPr/>
      <dgm:t>
        <a:bodyPr/>
        <a:lstStyle/>
        <a:p>
          <a:endParaRPr kumimoji="1" lang="ja-JP" altLang="en-US"/>
        </a:p>
      </dgm:t>
    </dgm:pt>
    <dgm:pt modelId="{EFF901AE-E604-4093-9019-9EEB96015E45}">
      <dgm:prSet phldrT="[テキスト]" custT="1"/>
      <dgm:spPr>
        <a:solidFill>
          <a:srgbClr val="C3F5ED"/>
        </a:solidFill>
      </dgm:spPr>
      <dgm:t>
        <a:bodyPr/>
        <a:lstStyle/>
        <a:p>
          <a:pPr>
            <a:buClrTx/>
            <a:buSzTx/>
            <a:buFontTx/>
            <a:buNone/>
          </a:pPr>
          <a:r>
            <a:rPr kumimoji="1" lang="en-US" altLang="ja-JP" sz="2400" dirty="0">
              <a:solidFill>
                <a:schemeClr val="tx1"/>
              </a:solidFill>
            </a:rPr>
            <a:t>Voluntary Basis</a:t>
          </a:r>
        </a:p>
        <a:p>
          <a:pPr>
            <a:buClrTx/>
            <a:buSzTx/>
            <a:buFontTx/>
            <a:buNone/>
          </a:pPr>
          <a:endParaRPr kumimoji="1" lang="en-US" altLang="ja-JP" sz="2400" dirty="0">
            <a:solidFill>
              <a:schemeClr val="tx1"/>
            </a:solidFill>
          </a:endParaRPr>
        </a:p>
        <a:p>
          <a:pPr>
            <a:buClrTx/>
            <a:buSzTx/>
            <a:buFontTx/>
            <a:buNone/>
          </a:pPr>
          <a:r>
            <a:rPr kumimoji="1" lang="en-US" altLang="ja-JP" sz="2400" dirty="0">
              <a:solidFill>
                <a:schemeClr val="tx1"/>
              </a:solidFill>
            </a:rPr>
            <a:t>Compulsory</a:t>
          </a:r>
          <a:r>
            <a:rPr kumimoji="1" lang="ja-JP" altLang="en-US" sz="2400" baseline="0" dirty="0">
              <a:solidFill>
                <a:schemeClr val="tx1"/>
              </a:solidFill>
            </a:rPr>
            <a:t> </a:t>
          </a:r>
          <a:r>
            <a:rPr kumimoji="1" lang="en-US" altLang="ja-JP" sz="2400" baseline="0" dirty="0">
              <a:solidFill>
                <a:schemeClr val="tx1"/>
              </a:solidFill>
            </a:rPr>
            <a:t>Basis</a:t>
          </a:r>
          <a:endParaRPr kumimoji="1" lang="ja-JP" altLang="en-US" sz="2400" dirty="0">
            <a:solidFill>
              <a:schemeClr val="tx1"/>
            </a:solidFill>
          </a:endParaRPr>
        </a:p>
      </dgm:t>
    </dgm:pt>
    <dgm:pt modelId="{89D68E51-617F-440C-ACCC-C82C9EFE7F98}" type="parTrans" cxnId="{654BA2EF-3F90-4182-BBD1-CA443BA013BB}">
      <dgm:prSet/>
      <dgm:spPr/>
      <dgm:t>
        <a:bodyPr/>
        <a:lstStyle/>
        <a:p>
          <a:endParaRPr kumimoji="1" lang="ja-JP" altLang="en-US"/>
        </a:p>
      </dgm:t>
    </dgm:pt>
    <dgm:pt modelId="{902A63E8-4173-420E-A7C8-C7FE8F335BD6}" type="sibTrans" cxnId="{654BA2EF-3F90-4182-BBD1-CA443BA013BB}">
      <dgm:prSet/>
      <dgm:spPr/>
      <dgm:t>
        <a:bodyPr/>
        <a:lstStyle/>
        <a:p>
          <a:endParaRPr kumimoji="1" lang="ja-JP" altLang="en-US"/>
        </a:p>
      </dgm:t>
    </dgm:pt>
    <dgm:pt modelId="{DA73E405-BC5D-4F83-A82C-EDB1CA7E29A5}">
      <dgm:prSet phldrT="[テキスト]" custT="1"/>
      <dgm:spPr>
        <a:solidFill>
          <a:srgbClr val="8335E5">
            <a:alpha val="90000"/>
          </a:srgbClr>
        </a:solidFill>
      </dgm:spPr>
      <dgm:t>
        <a:bodyPr/>
        <a:lstStyle/>
        <a:p>
          <a:r>
            <a:rPr lang="en-US" altLang="ja-JP" sz="2400" dirty="0"/>
            <a:t>Procedures, equivalent to normal Criminal investigation ,</a:t>
          </a:r>
          <a:r>
            <a:rPr kumimoji="1" lang="en-US" altLang="ja-JP" sz="2400" dirty="0"/>
            <a:t>based</a:t>
          </a:r>
          <a:r>
            <a:rPr kumimoji="1" lang="en-US" altLang="ja-JP" sz="2400" baseline="0" dirty="0"/>
            <a:t> on Act on General Rules for National Taxes</a:t>
          </a:r>
          <a:endParaRPr kumimoji="1" lang="ja-JP" altLang="en-US" sz="2400" dirty="0"/>
        </a:p>
      </dgm:t>
    </dgm:pt>
    <dgm:pt modelId="{DCC1194E-530D-454E-AAEA-9494AB523F01}" type="parTrans" cxnId="{E689C891-2445-4FB0-AE99-9919311683A9}">
      <dgm:prSet/>
      <dgm:spPr/>
      <dgm:t>
        <a:bodyPr/>
        <a:lstStyle/>
        <a:p>
          <a:endParaRPr kumimoji="1" lang="ja-JP" altLang="en-US"/>
        </a:p>
      </dgm:t>
    </dgm:pt>
    <dgm:pt modelId="{2C33B954-058F-466B-B478-6EABA08E1606}" type="sibTrans" cxnId="{E689C891-2445-4FB0-AE99-9919311683A9}">
      <dgm:prSet/>
      <dgm:spPr/>
      <dgm:t>
        <a:bodyPr/>
        <a:lstStyle/>
        <a:p>
          <a:endParaRPr kumimoji="1" lang="ja-JP" altLang="en-US"/>
        </a:p>
      </dgm:t>
    </dgm:pt>
    <dgm:pt modelId="{DC951900-9744-4C8B-AC3F-02F4CDC0A51A}">
      <dgm:prSet phldrT="[テキスト]" custT="1"/>
      <dgm:spPr>
        <a:solidFill>
          <a:srgbClr val="B17EEE">
            <a:alpha val="90000"/>
          </a:srgbClr>
        </a:solidFill>
      </dgm:spPr>
      <dgm:t>
        <a:bodyPr lIns="0"/>
        <a:lstStyle/>
        <a:p>
          <a:r>
            <a:rPr kumimoji="1" lang="en-US" altLang="ja-JP" sz="2400" dirty="0"/>
            <a:t>Criminal Suspect and</a:t>
          </a:r>
        </a:p>
        <a:p>
          <a:endParaRPr kumimoji="1" lang="ja-JP" altLang="en-US" sz="2400" dirty="0"/>
        </a:p>
      </dgm:t>
    </dgm:pt>
    <dgm:pt modelId="{7BB052D6-DC64-4D9E-AE18-AE7C77A40E6B}" type="sibTrans" cxnId="{6828214B-BFB8-4218-B494-F786EBDBB11B}">
      <dgm:prSet/>
      <dgm:spPr/>
      <dgm:t>
        <a:bodyPr/>
        <a:lstStyle/>
        <a:p>
          <a:endParaRPr kumimoji="1" lang="ja-JP" altLang="en-US"/>
        </a:p>
      </dgm:t>
    </dgm:pt>
    <dgm:pt modelId="{8959E91A-442E-44E7-B1B4-E97FBBD20C0E}" type="parTrans" cxnId="{6828214B-BFB8-4218-B494-F786EBDBB11B}">
      <dgm:prSet/>
      <dgm:spPr/>
      <dgm:t>
        <a:bodyPr/>
        <a:lstStyle/>
        <a:p>
          <a:endParaRPr kumimoji="1" lang="ja-JP" altLang="en-US"/>
        </a:p>
      </dgm:t>
    </dgm:pt>
    <dgm:pt modelId="{90F08BB9-84CE-43FF-9899-BBA83EC0463E}" type="pres">
      <dgm:prSet presAssocID="{672C06FA-AC3B-44D9-A30B-08D4DBCB079E}" presName="Name0" presStyleCnt="0">
        <dgm:presLayoutVars>
          <dgm:chPref val="3"/>
          <dgm:dir/>
          <dgm:animLvl val="lvl"/>
          <dgm:resizeHandles/>
        </dgm:presLayoutVars>
      </dgm:prSet>
      <dgm:spPr/>
    </dgm:pt>
    <dgm:pt modelId="{E18732C0-2D4F-4DCB-82B2-67C5BE30E298}" type="pres">
      <dgm:prSet presAssocID="{7C5D13B4-22F7-4CBB-82D0-3A7AC7CB368E}" presName="horFlow" presStyleCnt="0"/>
      <dgm:spPr/>
    </dgm:pt>
    <dgm:pt modelId="{05F3B7DA-3352-4DB4-82F7-2A2121B360C3}" type="pres">
      <dgm:prSet presAssocID="{7C5D13B4-22F7-4CBB-82D0-3A7AC7CB368E}" presName="bigChev" presStyleLbl="node1" presStyleIdx="0" presStyleCnt="2" custScaleX="199785" custScaleY="187109" custLinFactNeighborX="-1139" custLinFactNeighborY="-38940"/>
      <dgm:spPr/>
    </dgm:pt>
    <dgm:pt modelId="{DE5610FB-7F1D-40CC-84A0-2FE44285601A}" type="pres">
      <dgm:prSet presAssocID="{8EABEC38-6651-4C4C-AF50-71839963FCFD}" presName="parTrans" presStyleCnt="0"/>
      <dgm:spPr/>
    </dgm:pt>
    <dgm:pt modelId="{531C0BD6-C702-4F52-A35C-A163BCF7FCFB}" type="pres">
      <dgm:prSet presAssocID="{94514412-7286-4FF2-BF13-DBA2081271E0}" presName="node" presStyleLbl="alignAccFollowNode1" presStyleIdx="0" presStyleCnt="4" custScaleX="333665" custScaleY="225044" custLinFactX="160517" custLinFactNeighborX="200000" custLinFactNeighborY="-37743">
        <dgm:presLayoutVars>
          <dgm:bulletEnabled val="1"/>
        </dgm:presLayoutVars>
      </dgm:prSet>
      <dgm:spPr/>
    </dgm:pt>
    <dgm:pt modelId="{09414186-4CC4-4CC3-AF96-1C75B0590F87}" type="pres">
      <dgm:prSet presAssocID="{7FFEDB22-0041-48BE-B71F-F09CF35B1608}" presName="sibTrans" presStyleCnt="0"/>
      <dgm:spPr/>
    </dgm:pt>
    <dgm:pt modelId="{68763DF4-74ED-4FCC-B5F0-6D80F553E8A2}" type="pres">
      <dgm:prSet presAssocID="{5C36F6FA-4FD0-40DB-9C3B-64510A0D1469}" presName="node" presStyleLbl="alignAccFollowNode1" presStyleIdx="1" presStyleCnt="4" custScaleX="212122" custScaleY="225277" custLinFactX="-284159" custLinFactNeighborX="-300000" custLinFactNeighborY="-38769">
        <dgm:presLayoutVars>
          <dgm:bulletEnabled val="1"/>
        </dgm:presLayoutVars>
      </dgm:prSet>
      <dgm:spPr/>
    </dgm:pt>
    <dgm:pt modelId="{CC55A57C-9EBF-49FF-820D-CC6F31136E4D}" type="pres">
      <dgm:prSet presAssocID="{7C5D13B4-22F7-4CBB-82D0-3A7AC7CB368E}" presName="vSp" presStyleCnt="0"/>
      <dgm:spPr/>
    </dgm:pt>
    <dgm:pt modelId="{FD2FB5A6-30F1-4F0F-9A1E-57B4FEEAF8AF}" type="pres">
      <dgm:prSet presAssocID="{EFF901AE-E604-4093-9019-9EEB96015E45}" presName="horFlow" presStyleCnt="0"/>
      <dgm:spPr/>
    </dgm:pt>
    <dgm:pt modelId="{B441EC16-0EFB-4F6E-B0C4-3C26F21E3F77}" type="pres">
      <dgm:prSet presAssocID="{EFF901AE-E604-4093-9019-9EEB96015E45}" presName="bigChev" presStyleLbl="node1" presStyleIdx="1" presStyleCnt="2" custScaleX="199486" custScaleY="282165" custLinFactY="13458" custLinFactNeighborX="-2105" custLinFactNeighborY="100000"/>
      <dgm:spPr/>
    </dgm:pt>
    <dgm:pt modelId="{74BD9D84-26DF-4A39-BB0C-738D3CBAD60B}" type="pres">
      <dgm:prSet presAssocID="{DCC1194E-530D-454E-AAEA-9494AB523F01}" presName="parTrans" presStyleCnt="0"/>
      <dgm:spPr/>
    </dgm:pt>
    <dgm:pt modelId="{77170D46-C99F-4D23-885B-D1A86B001280}" type="pres">
      <dgm:prSet presAssocID="{DA73E405-BC5D-4F83-A82C-EDB1CA7E29A5}" presName="node" presStyleLbl="alignAccFollowNode1" presStyleIdx="2" presStyleCnt="4" custScaleX="333652" custScaleY="340324" custLinFactX="161674" custLinFactY="50678" custLinFactNeighborX="200000" custLinFactNeighborY="100000">
        <dgm:presLayoutVars>
          <dgm:bulletEnabled val="1"/>
        </dgm:presLayoutVars>
      </dgm:prSet>
      <dgm:spPr/>
    </dgm:pt>
    <dgm:pt modelId="{5A76CAC6-A886-4131-9306-6DCA8CA9D229}" type="pres">
      <dgm:prSet presAssocID="{2C33B954-058F-466B-B478-6EABA08E1606}" presName="sibTrans" presStyleCnt="0"/>
      <dgm:spPr/>
    </dgm:pt>
    <dgm:pt modelId="{F5C23DA2-710C-41F0-AAA8-4B5B45CB9570}" type="pres">
      <dgm:prSet presAssocID="{DC951900-9744-4C8B-AC3F-02F4CDC0A51A}" presName="node" presStyleLbl="alignAccFollowNode1" presStyleIdx="3" presStyleCnt="4" custScaleX="212254" custScaleY="340041" custLinFactX="-288655" custLinFactY="37279" custLinFactNeighborX="-300000" custLinFactNeighborY="100000">
        <dgm:presLayoutVars>
          <dgm:bulletEnabled val="1"/>
        </dgm:presLayoutVars>
      </dgm:prSet>
      <dgm:spPr/>
    </dgm:pt>
  </dgm:ptLst>
  <dgm:cxnLst>
    <dgm:cxn modelId="{32BD191A-3465-43AC-A6C9-C8607AF84D9F}" type="presOf" srcId="{EFF901AE-E604-4093-9019-9EEB96015E45}" destId="{B441EC16-0EFB-4F6E-B0C4-3C26F21E3F77}" srcOrd="0" destOrd="0" presId="urn:microsoft.com/office/officeart/2005/8/layout/lProcess3"/>
    <dgm:cxn modelId="{978C7C33-7AE9-47B6-BE35-1A6B277276F1}" type="presOf" srcId="{7C5D13B4-22F7-4CBB-82D0-3A7AC7CB368E}" destId="{05F3B7DA-3352-4DB4-82F7-2A2121B360C3}" srcOrd="0" destOrd="0" presId="urn:microsoft.com/office/officeart/2005/8/layout/lProcess3"/>
    <dgm:cxn modelId="{0D7E3642-F24E-4449-848F-C2C268FA1E15}" type="presOf" srcId="{672C06FA-AC3B-44D9-A30B-08D4DBCB079E}" destId="{90F08BB9-84CE-43FF-9899-BBA83EC0463E}" srcOrd="0" destOrd="0" presId="urn:microsoft.com/office/officeart/2005/8/layout/lProcess3"/>
    <dgm:cxn modelId="{6828214B-BFB8-4218-B494-F786EBDBB11B}" srcId="{EFF901AE-E604-4093-9019-9EEB96015E45}" destId="{DC951900-9744-4C8B-AC3F-02F4CDC0A51A}" srcOrd="1" destOrd="0" parTransId="{8959E91A-442E-44E7-B1B4-E97FBBD20C0E}" sibTransId="{7BB052D6-DC64-4D9E-AE18-AE7C77A40E6B}"/>
    <dgm:cxn modelId="{CE30297B-1AB6-493A-A367-D07C3153CACE}" srcId="{7C5D13B4-22F7-4CBB-82D0-3A7AC7CB368E}" destId="{94514412-7286-4FF2-BF13-DBA2081271E0}" srcOrd="0" destOrd="0" parTransId="{8EABEC38-6651-4C4C-AF50-71839963FCFD}" sibTransId="{7FFEDB22-0041-48BE-B71F-F09CF35B1608}"/>
    <dgm:cxn modelId="{EB1DC28A-26D3-40F1-A21E-57079BD9C5F4}" srcId="{672C06FA-AC3B-44D9-A30B-08D4DBCB079E}" destId="{7C5D13B4-22F7-4CBB-82D0-3A7AC7CB368E}" srcOrd="0" destOrd="0" parTransId="{04D76534-AD9F-4FB1-8126-822A9E036D78}" sibTransId="{87CD7524-EC23-4F45-9250-5C386FEA4DDD}"/>
    <dgm:cxn modelId="{C1F46F91-EF2D-4A59-8FF2-E8B56E0AAF34}" type="presOf" srcId="{DC951900-9744-4C8B-AC3F-02F4CDC0A51A}" destId="{F5C23DA2-710C-41F0-AAA8-4B5B45CB9570}" srcOrd="0" destOrd="0" presId="urn:microsoft.com/office/officeart/2005/8/layout/lProcess3"/>
    <dgm:cxn modelId="{E689C891-2445-4FB0-AE99-9919311683A9}" srcId="{EFF901AE-E604-4093-9019-9EEB96015E45}" destId="{DA73E405-BC5D-4F83-A82C-EDB1CA7E29A5}" srcOrd="0" destOrd="0" parTransId="{DCC1194E-530D-454E-AAEA-9494AB523F01}" sibTransId="{2C33B954-058F-466B-B478-6EABA08E1606}"/>
    <dgm:cxn modelId="{C707E992-7C1C-4EED-BA94-3E0AC89C31F9}" type="presOf" srcId="{5C36F6FA-4FD0-40DB-9C3B-64510A0D1469}" destId="{68763DF4-74ED-4FCC-B5F0-6D80F553E8A2}" srcOrd="0" destOrd="0" presId="urn:microsoft.com/office/officeart/2005/8/layout/lProcess3"/>
    <dgm:cxn modelId="{042963DE-0D9B-40E1-9320-0A9FE88A7C51}" type="presOf" srcId="{94514412-7286-4FF2-BF13-DBA2081271E0}" destId="{531C0BD6-C702-4F52-A35C-A163BCF7FCFB}" srcOrd="0" destOrd="0" presId="urn:microsoft.com/office/officeart/2005/8/layout/lProcess3"/>
    <dgm:cxn modelId="{7C94D2DF-E982-4AC8-B302-21E7B663DBBD}" srcId="{7C5D13B4-22F7-4CBB-82D0-3A7AC7CB368E}" destId="{5C36F6FA-4FD0-40DB-9C3B-64510A0D1469}" srcOrd="1" destOrd="0" parTransId="{820CC4C5-1BC1-4E42-A79B-8C20F508E716}" sibTransId="{16533D65-AA41-4037-839C-1B48CA4FB8E2}"/>
    <dgm:cxn modelId="{5B6B0AE1-7A1F-403E-B922-715EB8654877}" type="presOf" srcId="{DA73E405-BC5D-4F83-A82C-EDB1CA7E29A5}" destId="{77170D46-C99F-4D23-885B-D1A86B001280}" srcOrd="0" destOrd="0" presId="urn:microsoft.com/office/officeart/2005/8/layout/lProcess3"/>
    <dgm:cxn modelId="{654BA2EF-3F90-4182-BBD1-CA443BA013BB}" srcId="{672C06FA-AC3B-44D9-A30B-08D4DBCB079E}" destId="{EFF901AE-E604-4093-9019-9EEB96015E45}" srcOrd="1" destOrd="0" parTransId="{89D68E51-617F-440C-ACCC-C82C9EFE7F98}" sibTransId="{902A63E8-4173-420E-A7C8-C7FE8F335BD6}"/>
    <dgm:cxn modelId="{245C2FDC-74DB-4933-9174-AE1224FF29B0}" type="presParOf" srcId="{90F08BB9-84CE-43FF-9899-BBA83EC0463E}" destId="{E18732C0-2D4F-4DCB-82B2-67C5BE30E298}" srcOrd="0" destOrd="0" presId="urn:microsoft.com/office/officeart/2005/8/layout/lProcess3"/>
    <dgm:cxn modelId="{4ED6B391-49FF-4321-A98E-DCFCB9C90EBF}" type="presParOf" srcId="{E18732C0-2D4F-4DCB-82B2-67C5BE30E298}" destId="{05F3B7DA-3352-4DB4-82F7-2A2121B360C3}" srcOrd="0" destOrd="0" presId="urn:microsoft.com/office/officeart/2005/8/layout/lProcess3"/>
    <dgm:cxn modelId="{6ECFD66C-9240-4129-A151-3B2D11D102F3}" type="presParOf" srcId="{E18732C0-2D4F-4DCB-82B2-67C5BE30E298}" destId="{DE5610FB-7F1D-40CC-84A0-2FE44285601A}" srcOrd="1" destOrd="0" presId="urn:microsoft.com/office/officeart/2005/8/layout/lProcess3"/>
    <dgm:cxn modelId="{310905FC-C2CF-4751-AD45-8F8A8B7D0DE1}" type="presParOf" srcId="{E18732C0-2D4F-4DCB-82B2-67C5BE30E298}" destId="{531C0BD6-C702-4F52-A35C-A163BCF7FCFB}" srcOrd="2" destOrd="0" presId="urn:microsoft.com/office/officeart/2005/8/layout/lProcess3"/>
    <dgm:cxn modelId="{10DE7478-6F93-4930-ADF0-48DF8F2C4697}" type="presParOf" srcId="{E18732C0-2D4F-4DCB-82B2-67C5BE30E298}" destId="{09414186-4CC4-4CC3-AF96-1C75B0590F87}" srcOrd="3" destOrd="0" presId="urn:microsoft.com/office/officeart/2005/8/layout/lProcess3"/>
    <dgm:cxn modelId="{FB273CF8-0DE5-4AEA-8A42-988686A7FA41}" type="presParOf" srcId="{E18732C0-2D4F-4DCB-82B2-67C5BE30E298}" destId="{68763DF4-74ED-4FCC-B5F0-6D80F553E8A2}" srcOrd="4" destOrd="0" presId="urn:microsoft.com/office/officeart/2005/8/layout/lProcess3"/>
    <dgm:cxn modelId="{E215C17B-AC6C-4C9F-9938-AF4C541B1C60}" type="presParOf" srcId="{90F08BB9-84CE-43FF-9899-BBA83EC0463E}" destId="{CC55A57C-9EBF-49FF-820D-CC6F31136E4D}" srcOrd="1" destOrd="0" presId="urn:microsoft.com/office/officeart/2005/8/layout/lProcess3"/>
    <dgm:cxn modelId="{6243E3B2-F484-4CE0-8EC4-2BACEE25B75F}" type="presParOf" srcId="{90F08BB9-84CE-43FF-9899-BBA83EC0463E}" destId="{FD2FB5A6-30F1-4F0F-9A1E-57B4FEEAF8AF}" srcOrd="2" destOrd="0" presId="urn:microsoft.com/office/officeart/2005/8/layout/lProcess3"/>
    <dgm:cxn modelId="{ABABFE76-D060-4993-9A92-12E482B5C6FC}" type="presParOf" srcId="{FD2FB5A6-30F1-4F0F-9A1E-57B4FEEAF8AF}" destId="{B441EC16-0EFB-4F6E-B0C4-3C26F21E3F77}" srcOrd="0" destOrd="0" presId="urn:microsoft.com/office/officeart/2005/8/layout/lProcess3"/>
    <dgm:cxn modelId="{35419704-33F3-4EA6-9412-CB6ABDAF44C9}" type="presParOf" srcId="{FD2FB5A6-30F1-4F0F-9A1E-57B4FEEAF8AF}" destId="{74BD9D84-26DF-4A39-BB0C-738D3CBAD60B}" srcOrd="1" destOrd="0" presId="urn:microsoft.com/office/officeart/2005/8/layout/lProcess3"/>
    <dgm:cxn modelId="{CA1AEECD-EEE6-4707-955B-4644EB4240D8}" type="presParOf" srcId="{FD2FB5A6-30F1-4F0F-9A1E-57B4FEEAF8AF}" destId="{77170D46-C99F-4D23-885B-D1A86B001280}" srcOrd="2" destOrd="0" presId="urn:microsoft.com/office/officeart/2005/8/layout/lProcess3"/>
    <dgm:cxn modelId="{1100E5E3-AC10-4D32-BA5C-743C4A189143}" type="presParOf" srcId="{FD2FB5A6-30F1-4F0F-9A1E-57B4FEEAF8AF}" destId="{5A76CAC6-A886-4131-9306-6DCA8CA9D229}" srcOrd="3" destOrd="0" presId="urn:microsoft.com/office/officeart/2005/8/layout/lProcess3"/>
    <dgm:cxn modelId="{E1164268-0503-45C2-8DFF-2C36F5D7FDD2}" type="presParOf" srcId="{FD2FB5A6-30F1-4F0F-9A1E-57B4FEEAF8AF}" destId="{F5C23DA2-710C-41F0-AAA8-4B5B45CB9570}"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2E297B-8E9E-4BFC-BC2E-50121970D0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E951D17-2921-4EB8-8AAA-CDE67BADBD6E}">
      <dgm:prSet phldrT="[テキスト]" custT="1"/>
      <dgm:spPr>
        <a:solidFill>
          <a:srgbClr val="C3F5ED"/>
        </a:solidFill>
      </dgm:spPr>
      <dgm:t>
        <a:bodyPr/>
        <a:lstStyle/>
        <a:p>
          <a:r>
            <a:rPr lang="en-US" altLang="ja-JP" sz="3200" dirty="0">
              <a:solidFill>
                <a:schemeClr val="tx1"/>
              </a:solidFill>
              <a:latin typeface="+mn-lt"/>
            </a:rPr>
            <a:t>Different types of Evidence</a:t>
          </a:r>
          <a:endParaRPr kumimoji="1" lang="ja-JP" altLang="en-US" sz="3200" dirty="0">
            <a:solidFill>
              <a:schemeClr val="tx1"/>
            </a:solidFill>
          </a:endParaRPr>
        </a:p>
      </dgm:t>
    </dgm:pt>
    <dgm:pt modelId="{89C8C56A-890F-4E41-A48B-547BE53A65F8}" type="parTrans" cxnId="{98461BB3-7ADF-4DAA-888C-1F793AA1F91B}">
      <dgm:prSet/>
      <dgm:spPr/>
      <dgm:t>
        <a:bodyPr/>
        <a:lstStyle/>
        <a:p>
          <a:endParaRPr kumimoji="1" lang="ja-JP" altLang="en-US"/>
        </a:p>
      </dgm:t>
    </dgm:pt>
    <dgm:pt modelId="{32A1CE0D-DC59-4B29-9BE7-A40DCBD7282F}" type="sibTrans" cxnId="{98461BB3-7ADF-4DAA-888C-1F793AA1F91B}">
      <dgm:prSet/>
      <dgm:spPr/>
      <dgm:t>
        <a:bodyPr/>
        <a:lstStyle/>
        <a:p>
          <a:endParaRPr kumimoji="1" lang="ja-JP" altLang="en-US"/>
        </a:p>
      </dgm:t>
    </dgm:pt>
    <dgm:pt modelId="{3AFADA56-C02A-49F7-AD50-9A6A0793E00D}">
      <dgm:prSet phldrT="[テキスト]" custT="1"/>
      <dgm:spPr/>
      <dgm:t>
        <a:bodyPr/>
        <a:lstStyle/>
        <a:p>
          <a:pPr marL="685766" lvl="2" indent="0" algn="l">
            <a:lnSpc>
              <a:spcPct val="100000"/>
            </a:lnSpc>
            <a:spcAft>
              <a:spcPts val="0"/>
            </a:spcAft>
            <a:buFont typeface="Wingdings" panose="05000000000000000000" pitchFamily="2" charset="2"/>
            <a:buChar char="Ø"/>
            <a:defRPr/>
          </a:pPr>
          <a:r>
            <a:rPr lang="en-US" altLang="ja-JP" sz="2000" b="1" dirty="0">
              <a:solidFill>
                <a:schemeClr val="tx2">
                  <a:lumMod val="75000"/>
                </a:schemeClr>
              </a:solidFill>
              <a:latin typeface="+mn-lt"/>
            </a:rPr>
            <a:t>There is</a:t>
          </a:r>
          <a:r>
            <a:rPr lang="ja-JP" altLang="en-US" sz="2000" b="1" dirty="0">
              <a:solidFill>
                <a:schemeClr val="tx2">
                  <a:lumMod val="75000"/>
                </a:schemeClr>
              </a:solidFill>
              <a:latin typeface="+mn-lt"/>
            </a:rPr>
            <a:t> </a:t>
          </a:r>
          <a:r>
            <a:rPr lang="en-US" altLang="ja-JP" sz="2000" b="1" dirty="0">
              <a:solidFill>
                <a:schemeClr val="tx2">
                  <a:lumMod val="75000"/>
                </a:schemeClr>
              </a:solidFill>
              <a:latin typeface="+mn-lt"/>
            </a:rPr>
            <a:t>a considerable difference between the types of evidence we obtain.</a:t>
          </a:r>
          <a:endParaRPr kumimoji="1" lang="ja-JP" altLang="en-US" b="1" dirty="0"/>
        </a:p>
      </dgm:t>
    </dgm:pt>
    <dgm:pt modelId="{C3667799-B2A8-49D8-BD04-38A539651E71}" type="parTrans" cxnId="{3240B398-B355-4CCF-8653-4A8D9E99B243}">
      <dgm:prSet/>
      <dgm:spPr/>
      <dgm:t>
        <a:bodyPr/>
        <a:lstStyle/>
        <a:p>
          <a:endParaRPr kumimoji="1" lang="ja-JP" altLang="en-US"/>
        </a:p>
      </dgm:t>
    </dgm:pt>
    <dgm:pt modelId="{4CC52A28-54DA-4421-A888-B7FC01F5DCF7}" type="sibTrans" cxnId="{3240B398-B355-4CCF-8653-4A8D9E99B243}">
      <dgm:prSet/>
      <dgm:spPr/>
      <dgm:t>
        <a:bodyPr/>
        <a:lstStyle/>
        <a:p>
          <a:endParaRPr kumimoji="1" lang="ja-JP" altLang="en-US"/>
        </a:p>
      </dgm:t>
    </dgm:pt>
    <dgm:pt modelId="{DBE61767-E59C-44D5-AF8F-E7A0F5D22B4F}">
      <dgm:prSet phldrT="[テキスト]" custT="1"/>
      <dgm:spPr>
        <a:solidFill>
          <a:srgbClr val="40E8C8"/>
        </a:solidFill>
      </dgm:spPr>
      <dgm:t>
        <a:bodyPr/>
        <a:lstStyle/>
        <a:p>
          <a:r>
            <a:rPr kumimoji="1" lang="en-US" altLang="ja-JP" sz="3200" dirty="0">
              <a:solidFill>
                <a:schemeClr val="tx1"/>
              </a:solidFill>
            </a:rPr>
            <a:t>Special Skills Required to Collect and Evaluate/Analyze the Evidence</a:t>
          </a:r>
          <a:endParaRPr kumimoji="1" lang="ja-JP" altLang="en-US" sz="3200" dirty="0">
            <a:solidFill>
              <a:schemeClr val="tx1"/>
            </a:solidFill>
          </a:endParaRPr>
        </a:p>
      </dgm:t>
    </dgm:pt>
    <dgm:pt modelId="{4FBC5296-7981-44A9-81E3-D4CF5A2B674D}" type="parTrans" cxnId="{336F4B9D-8AAC-4E8B-AFFF-1292FB2F6E3D}">
      <dgm:prSet/>
      <dgm:spPr/>
      <dgm:t>
        <a:bodyPr/>
        <a:lstStyle/>
        <a:p>
          <a:endParaRPr kumimoji="1" lang="ja-JP" altLang="en-US"/>
        </a:p>
      </dgm:t>
    </dgm:pt>
    <dgm:pt modelId="{F1FC06A2-31A4-4515-930F-01ED1F6E2909}" type="sibTrans" cxnId="{336F4B9D-8AAC-4E8B-AFFF-1292FB2F6E3D}">
      <dgm:prSet/>
      <dgm:spPr/>
      <dgm:t>
        <a:bodyPr/>
        <a:lstStyle/>
        <a:p>
          <a:endParaRPr kumimoji="1" lang="ja-JP" altLang="en-US"/>
        </a:p>
      </dgm:t>
    </dgm:pt>
    <dgm:pt modelId="{782754C3-7A64-4E87-82E5-B2C8C61E121E}">
      <dgm:prSet phldrT="[テキスト]" custT="1"/>
      <dgm:spPr/>
      <dgm:t>
        <a:bodyPr/>
        <a:lstStyle/>
        <a:p>
          <a:pPr marL="914353" lvl="2" indent="0">
            <a:lnSpc>
              <a:spcPct val="100000"/>
            </a:lnSpc>
            <a:buFont typeface="Wingdings" panose="05000000000000000000" pitchFamily="2" charset="2"/>
            <a:buChar char="Ø"/>
            <a:defRPr/>
          </a:pPr>
          <a:r>
            <a:rPr lang="en-US" altLang="ja-JP" sz="2000" b="1" dirty="0">
              <a:solidFill>
                <a:schemeClr val="tx2">
                  <a:lumMod val="75000"/>
                </a:schemeClr>
              </a:solidFill>
              <a:latin typeface="+mn-lt"/>
            </a:rPr>
            <a:t>Special Skills and professional knowledges on tax and accountings would be required as a set skill for tax crim investigation</a:t>
          </a:r>
        </a:p>
      </dgm:t>
    </dgm:pt>
    <dgm:pt modelId="{9960E1CF-DDBE-4008-B020-7063FBFEC62F}" type="parTrans" cxnId="{BE19F354-E2A4-46FB-A13B-B8B3019A0BC2}">
      <dgm:prSet/>
      <dgm:spPr/>
      <dgm:t>
        <a:bodyPr/>
        <a:lstStyle/>
        <a:p>
          <a:endParaRPr kumimoji="1" lang="ja-JP" altLang="en-US"/>
        </a:p>
      </dgm:t>
    </dgm:pt>
    <dgm:pt modelId="{AF1EB5C9-C61D-44FA-B09C-81FCD0014CE8}" type="sibTrans" cxnId="{BE19F354-E2A4-46FB-A13B-B8B3019A0BC2}">
      <dgm:prSet/>
      <dgm:spPr/>
      <dgm:t>
        <a:bodyPr/>
        <a:lstStyle/>
        <a:p>
          <a:endParaRPr kumimoji="1" lang="ja-JP" altLang="en-US"/>
        </a:p>
      </dgm:t>
    </dgm:pt>
    <dgm:pt modelId="{68116C48-9BB9-419C-956E-DFF5330C255A}">
      <dgm:prSet phldrT="[テキスト]" custT="1"/>
      <dgm:spPr/>
      <dgm:t>
        <a:bodyPr/>
        <a:lstStyle/>
        <a:p>
          <a:pPr marL="685766" lvl="2" indent="0" algn="l">
            <a:lnSpc>
              <a:spcPct val="100000"/>
            </a:lnSpc>
            <a:spcAft>
              <a:spcPts val="0"/>
            </a:spcAft>
            <a:buFont typeface="Wingdings" panose="05000000000000000000" pitchFamily="2" charset="2"/>
            <a:buChar char="Ø"/>
            <a:defRPr/>
          </a:pPr>
          <a:r>
            <a:rPr lang="en-US" altLang="ja-JP" sz="2000" b="1" dirty="0">
              <a:solidFill>
                <a:schemeClr val="tx2">
                  <a:lumMod val="75000"/>
                </a:schemeClr>
              </a:solidFill>
              <a:latin typeface="+mn-lt"/>
            </a:rPr>
            <a:t>Unlike general criminal cases ( weapons etc.) Tax crime evidences are usually are books and documents.</a:t>
          </a:r>
        </a:p>
        <a:p>
          <a:pPr algn="l">
            <a:spcAft>
              <a:spcPct val="20000"/>
            </a:spcAft>
          </a:pPr>
          <a:endParaRPr kumimoji="1" lang="ja-JP" altLang="en-US" dirty="0"/>
        </a:p>
      </dgm:t>
    </dgm:pt>
    <dgm:pt modelId="{EE757475-6D08-44FA-BFF7-05818EB7F68E}" type="parTrans" cxnId="{0FF8A9B6-ADFB-433C-B809-C5042221898C}">
      <dgm:prSet/>
      <dgm:spPr/>
      <dgm:t>
        <a:bodyPr/>
        <a:lstStyle/>
        <a:p>
          <a:endParaRPr kumimoji="1" lang="ja-JP" altLang="en-US"/>
        </a:p>
      </dgm:t>
    </dgm:pt>
    <dgm:pt modelId="{0153374F-09C7-47C3-BDCE-7CFB56BDCBBE}" type="sibTrans" cxnId="{0FF8A9B6-ADFB-433C-B809-C5042221898C}">
      <dgm:prSet/>
      <dgm:spPr/>
      <dgm:t>
        <a:bodyPr/>
        <a:lstStyle/>
        <a:p>
          <a:endParaRPr kumimoji="1" lang="ja-JP" altLang="en-US"/>
        </a:p>
      </dgm:t>
    </dgm:pt>
    <dgm:pt modelId="{087ED1BD-C089-422C-A787-6F70E664CAA6}" type="pres">
      <dgm:prSet presAssocID="{642E297B-8E9E-4BFC-BC2E-50121970D0B7}" presName="linear" presStyleCnt="0">
        <dgm:presLayoutVars>
          <dgm:animLvl val="lvl"/>
          <dgm:resizeHandles val="exact"/>
        </dgm:presLayoutVars>
      </dgm:prSet>
      <dgm:spPr/>
    </dgm:pt>
    <dgm:pt modelId="{240A235F-1348-4190-99A4-E20D7735918F}" type="pres">
      <dgm:prSet presAssocID="{4E951D17-2921-4EB8-8AAA-CDE67BADBD6E}" presName="parentText" presStyleLbl="node1" presStyleIdx="0" presStyleCnt="2" custScaleY="74568" custLinFactNeighborX="-560" custLinFactNeighborY="-39">
        <dgm:presLayoutVars>
          <dgm:chMax val="0"/>
          <dgm:bulletEnabled val="1"/>
        </dgm:presLayoutVars>
      </dgm:prSet>
      <dgm:spPr/>
    </dgm:pt>
    <dgm:pt modelId="{9D6D2341-AF00-4B1A-A62E-5E843A69D9E3}" type="pres">
      <dgm:prSet presAssocID="{4E951D17-2921-4EB8-8AAA-CDE67BADBD6E}" presName="childText" presStyleLbl="revTx" presStyleIdx="0" presStyleCnt="2">
        <dgm:presLayoutVars>
          <dgm:bulletEnabled val="1"/>
        </dgm:presLayoutVars>
      </dgm:prSet>
      <dgm:spPr/>
    </dgm:pt>
    <dgm:pt modelId="{2E0EDEAA-41EA-4029-A17D-624530F193F1}" type="pres">
      <dgm:prSet presAssocID="{DBE61767-E59C-44D5-AF8F-E7A0F5D22B4F}" presName="parentText" presStyleLbl="node1" presStyleIdx="1" presStyleCnt="2" custLinFactNeighborX="0" custLinFactNeighborY="-13573">
        <dgm:presLayoutVars>
          <dgm:chMax val="0"/>
          <dgm:bulletEnabled val="1"/>
        </dgm:presLayoutVars>
      </dgm:prSet>
      <dgm:spPr/>
    </dgm:pt>
    <dgm:pt modelId="{8849B8D8-B16D-4461-94F9-724F049844F6}" type="pres">
      <dgm:prSet presAssocID="{DBE61767-E59C-44D5-AF8F-E7A0F5D22B4F}" presName="childText" presStyleLbl="revTx" presStyleIdx="1" presStyleCnt="2" custScaleX="100000" custScaleY="76683" custLinFactNeighborY="-2817">
        <dgm:presLayoutVars>
          <dgm:bulletEnabled val="1"/>
        </dgm:presLayoutVars>
      </dgm:prSet>
      <dgm:spPr/>
    </dgm:pt>
  </dgm:ptLst>
  <dgm:cxnLst>
    <dgm:cxn modelId="{3B24B560-A112-4A3D-931D-35D190E72951}" type="presOf" srcId="{642E297B-8E9E-4BFC-BC2E-50121970D0B7}" destId="{087ED1BD-C089-422C-A787-6F70E664CAA6}" srcOrd="0" destOrd="0" presId="urn:microsoft.com/office/officeart/2005/8/layout/vList2"/>
    <dgm:cxn modelId="{4A5E6067-A542-4CF6-8623-8ED2275B43BB}" type="presOf" srcId="{4E951D17-2921-4EB8-8AAA-CDE67BADBD6E}" destId="{240A235F-1348-4190-99A4-E20D7735918F}" srcOrd="0" destOrd="0" presId="urn:microsoft.com/office/officeart/2005/8/layout/vList2"/>
    <dgm:cxn modelId="{BE19F354-E2A4-46FB-A13B-B8B3019A0BC2}" srcId="{DBE61767-E59C-44D5-AF8F-E7A0F5D22B4F}" destId="{782754C3-7A64-4E87-82E5-B2C8C61E121E}" srcOrd="0" destOrd="0" parTransId="{9960E1CF-DDBE-4008-B020-7063FBFEC62F}" sibTransId="{AF1EB5C9-C61D-44FA-B09C-81FCD0014CE8}"/>
    <dgm:cxn modelId="{E78F0359-1CEA-49BB-8D77-EC300399B36A}" type="presOf" srcId="{68116C48-9BB9-419C-956E-DFF5330C255A}" destId="{9D6D2341-AF00-4B1A-A62E-5E843A69D9E3}" srcOrd="0" destOrd="1" presId="urn:microsoft.com/office/officeart/2005/8/layout/vList2"/>
    <dgm:cxn modelId="{3240B398-B355-4CCF-8653-4A8D9E99B243}" srcId="{4E951D17-2921-4EB8-8AAA-CDE67BADBD6E}" destId="{3AFADA56-C02A-49F7-AD50-9A6A0793E00D}" srcOrd="0" destOrd="0" parTransId="{C3667799-B2A8-49D8-BD04-38A539651E71}" sibTransId="{4CC52A28-54DA-4421-A888-B7FC01F5DCF7}"/>
    <dgm:cxn modelId="{336F4B9D-8AAC-4E8B-AFFF-1292FB2F6E3D}" srcId="{642E297B-8E9E-4BFC-BC2E-50121970D0B7}" destId="{DBE61767-E59C-44D5-AF8F-E7A0F5D22B4F}" srcOrd="1" destOrd="0" parTransId="{4FBC5296-7981-44A9-81E3-D4CF5A2B674D}" sibTransId="{F1FC06A2-31A4-4515-930F-01ED1F6E2909}"/>
    <dgm:cxn modelId="{D6F8BA9E-59D7-4346-92D0-56888A98C6BE}" type="presOf" srcId="{DBE61767-E59C-44D5-AF8F-E7A0F5D22B4F}" destId="{2E0EDEAA-41EA-4029-A17D-624530F193F1}" srcOrd="0" destOrd="0" presId="urn:microsoft.com/office/officeart/2005/8/layout/vList2"/>
    <dgm:cxn modelId="{98461BB3-7ADF-4DAA-888C-1F793AA1F91B}" srcId="{642E297B-8E9E-4BFC-BC2E-50121970D0B7}" destId="{4E951D17-2921-4EB8-8AAA-CDE67BADBD6E}" srcOrd="0" destOrd="0" parTransId="{89C8C56A-890F-4E41-A48B-547BE53A65F8}" sibTransId="{32A1CE0D-DC59-4B29-9BE7-A40DCBD7282F}"/>
    <dgm:cxn modelId="{0FF8A9B6-ADFB-433C-B809-C5042221898C}" srcId="{4E951D17-2921-4EB8-8AAA-CDE67BADBD6E}" destId="{68116C48-9BB9-419C-956E-DFF5330C255A}" srcOrd="1" destOrd="0" parTransId="{EE757475-6D08-44FA-BFF7-05818EB7F68E}" sibTransId="{0153374F-09C7-47C3-BDCE-7CFB56BDCBBE}"/>
    <dgm:cxn modelId="{198145D1-C85A-46EA-9B90-B2C258E33AC2}" type="presOf" srcId="{782754C3-7A64-4E87-82E5-B2C8C61E121E}" destId="{8849B8D8-B16D-4461-94F9-724F049844F6}" srcOrd="0" destOrd="0" presId="urn:microsoft.com/office/officeart/2005/8/layout/vList2"/>
    <dgm:cxn modelId="{518514EC-98DE-455B-9246-6C4C1873F7FC}" type="presOf" srcId="{3AFADA56-C02A-49F7-AD50-9A6A0793E00D}" destId="{9D6D2341-AF00-4B1A-A62E-5E843A69D9E3}" srcOrd="0" destOrd="0" presId="urn:microsoft.com/office/officeart/2005/8/layout/vList2"/>
    <dgm:cxn modelId="{C69CFCA2-A197-4CE7-9418-D98884FB692F}" type="presParOf" srcId="{087ED1BD-C089-422C-A787-6F70E664CAA6}" destId="{240A235F-1348-4190-99A4-E20D7735918F}" srcOrd="0" destOrd="0" presId="urn:microsoft.com/office/officeart/2005/8/layout/vList2"/>
    <dgm:cxn modelId="{0A556CE1-A276-4FC0-AD75-F9C4D77852BC}" type="presParOf" srcId="{087ED1BD-C089-422C-A787-6F70E664CAA6}" destId="{9D6D2341-AF00-4B1A-A62E-5E843A69D9E3}" srcOrd="1" destOrd="0" presId="urn:microsoft.com/office/officeart/2005/8/layout/vList2"/>
    <dgm:cxn modelId="{D0162239-8D47-4091-8738-16B109CBB473}" type="presParOf" srcId="{087ED1BD-C089-422C-A787-6F70E664CAA6}" destId="{2E0EDEAA-41EA-4029-A17D-624530F193F1}" srcOrd="2" destOrd="0" presId="urn:microsoft.com/office/officeart/2005/8/layout/vList2"/>
    <dgm:cxn modelId="{6B980BA6-D541-4955-B345-124395712C9F}" type="presParOf" srcId="{087ED1BD-C089-422C-A787-6F70E664CAA6}" destId="{8849B8D8-B16D-4461-94F9-724F049844F6}"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C9B973-560F-4682-B6D0-11FE47065C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0B21C203-9DEE-4622-B79C-6068CC05C7EC}">
      <dgm:prSet/>
      <dgm:spPr>
        <a:solidFill>
          <a:srgbClr val="40E8C8"/>
        </a:solidFill>
      </dgm:spPr>
      <dgm:t>
        <a:bodyPr/>
        <a:lstStyle/>
        <a:p>
          <a:r>
            <a:rPr lang="en-US" altLang="ja-JP" dirty="0">
              <a:solidFill>
                <a:schemeClr val="tx2">
                  <a:lumMod val="75000"/>
                </a:schemeClr>
              </a:solidFill>
            </a:rPr>
            <a:t>What consists a Tax Crime </a:t>
          </a:r>
        </a:p>
      </dgm:t>
    </dgm:pt>
    <dgm:pt modelId="{E6DC5450-B6CA-4701-A9E3-905D20896262}" type="parTrans" cxnId="{B0581BC3-A9A8-4D7A-B8D2-C1C86B90592A}">
      <dgm:prSet/>
      <dgm:spPr/>
      <dgm:t>
        <a:bodyPr/>
        <a:lstStyle/>
        <a:p>
          <a:endParaRPr kumimoji="1" lang="ja-JP" altLang="en-US"/>
        </a:p>
      </dgm:t>
    </dgm:pt>
    <dgm:pt modelId="{753CF02B-131D-4A8A-8ED3-E6A8E5A888DA}" type="sibTrans" cxnId="{B0581BC3-A9A8-4D7A-B8D2-C1C86B90592A}">
      <dgm:prSet/>
      <dgm:spPr/>
      <dgm:t>
        <a:bodyPr/>
        <a:lstStyle/>
        <a:p>
          <a:endParaRPr kumimoji="1" lang="ja-JP" altLang="en-US"/>
        </a:p>
      </dgm:t>
    </dgm:pt>
    <dgm:pt modelId="{F751B126-BA16-42DA-B912-16DFBAEFF8DE}">
      <dgm:prSet/>
      <dgm:spPr>
        <a:solidFill>
          <a:srgbClr val="949CEC"/>
        </a:solidFill>
      </dgm:spPr>
      <dgm:t>
        <a:bodyPr/>
        <a:lstStyle/>
        <a:p>
          <a:r>
            <a:rPr lang="en-US" altLang="ja-JP" dirty="0">
              <a:solidFill>
                <a:schemeClr val="tx2">
                  <a:lumMod val="75000"/>
                </a:schemeClr>
              </a:solidFill>
            </a:rPr>
            <a:t>What are the Acts</a:t>
          </a:r>
          <a:endParaRPr lang="ja-JP" altLang="en-US" dirty="0"/>
        </a:p>
      </dgm:t>
    </dgm:pt>
    <dgm:pt modelId="{BC406513-004F-4106-BF4F-905A8729C19E}" type="parTrans" cxnId="{46BF76C3-5A6C-4DF2-9E01-44E6616DD443}">
      <dgm:prSet/>
      <dgm:spPr/>
      <dgm:t>
        <a:bodyPr/>
        <a:lstStyle/>
        <a:p>
          <a:endParaRPr kumimoji="1" lang="ja-JP" altLang="en-US"/>
        </a:p>
      </dgm:t>
    </dgm:pt>
    <dgm:pt modelId="{2AAE74C1-215A-4948-B86B-7794655B0169}" type="sibTrans" cxnId="{46BF76C3-5A6C-4DF2-9E01-44E6616DD443}">
      <dgm:prSet/>
      <dgm:spPr/>
      <dgm:t>
        <a:bodyPr/>
        <a:lstStyle/>
        <a:p>
          <a:endParaRPr kumimoji="1" lang="ja-JP" altLang="en-US"/>
        </a:p>
      </dgm:t>
    </dgm:pt>
    <dgm:pt modelId="{1D50AC63-F935-47AF-8516-0B2800AA4FE2}">
      <dgm:prSet/>
      <dgm:spPr>
        <a:solidFill>
          <a:srgbClr val="8335E5"/>
        </a:solidFill>
      </dgm:spPr>
      <dgm:t>
        <a:bodyPr/>
        <a:lstStyle/>
        <a:p>
          <a:r>
            <a:rPr lang="en-US" altLang="ja-JP" dirty="0">
              <a:solidFill>
                <a:schemeClr val="tx1"/>
              </a:solidFill>
            </a:rPr>
            <a:t>What</a:t>
          </a:r>
          <a:r>
            <a:rPr lang="en-US" altLang="ja-JP" baseline="0" dirty="0">
              <a:solidFill>
                <a:schemeClr val="tx1"/>
              </a:solidFill>
            </a:rPr>
            <a:t> are the types of Crimes</a:t>
          </a:r>
          <a:endParaRPr lang="ja-JP" altLang="en-US" dirty="0">
            <a:solidFill>
              <a:schemeClr val="tx1"/>
            </a:solidFill>
          </a:endParaRPr>
        </a:p>
      </dgm:t>
    </dgm:pt>
    <dgm:pt modelId="{D35E22EB-50DE-4FC5-BF0F-FF7C638390F5}" type="parTrans" cxnId="{46F5CF61-51F5-48B5-A840-4AD0BF3D2C29}">
      <dgm:prSet/>
      <dgm:spPr/>
      <dgm:t>
        <a:bodyPr/>
        <a:lstStyle/>
        <a:p>
          <a:endParaRPr kumimoji="1" lang="ja-JP" altLang="en-US"/>
        </a:p>
      </dgm:t>
    </dgm:pt>
    <dgm:pt modelId="{C92E7678-5345-410C-A5A8-2D51A98A2DD1}" type="sibTrans" cxnId="{46F5CF61-51F5-48B5-A840-4AD0BF3D2C29}">
      <dgm:prSet/>
      <dgm:spPr/>
      <dgm:t>
        <a:bodyPr/>
        <a:lstStyle/>
        <a:p>
          <a:endParaRPr kumimoji="1" lang="ja-JP" altLang="en-US"/>
        </a:p>
      </dgm:t>
    </dgm:pt>
    <dgm:pt modelId="{5D375DC6-1756-4CEC-9090-7C3C251BE154}" type="pres">
      <dgm:prSet presAssocID="{6BC9B973-560F-4682-B6D0-11FE47065C70}" presName="Name0" presStyleCnt="0">
        <dgm:presLayoutVars>
          <dgm:chMax val="7"/>
          <dgm:chPref val="7"/>
          <dgm:dir/>
        </dgm:presLayoutVars>
      </dgm:prSet>
      <dgm:spPr/>
    </dgm:pt>
    <dgm:pt modelId="{1BE1EF5E-C828-478D-955D-E279429DF99B}" type="pres">
      <dgm:prSet presAssocID="{6BC9B973-560F-4682-B6D0-11FE47065C70}" presName="Name1" presStyleCnt="0"/>
      <dgm:spPr/>
    </dgm:pt>
    <dgm:pt modelId="{40156921-26E0-47C8-9567-AB62092F5D0F}" type="pres">
      <dgm:prSet presAssocID="{6BC9B973-560F-4682-B6D0-11FE47065C70}" presName="cycle" presStyleCnt="0"/>
      <dgm:spPr/>
    </dgm:pt>
    <dgm:pt modelId="{17D077AD-6A00-4EC1-B74B-7435B072B87E}" type="pres">
      <dgm:prSet presAssocID="{6BC9B973-560F-4682-B6D0-11FE47065C70}" presName="srcNode" presStyleLbl="node1" presStyleIdx="0" presStyleCnt="3"/>
      <dgm:spPr/>
    </dgm:pt>
    <dgm:pt modelId="{579B2348-BEF0-4424-A34A-0E1BECDBAA45}" type="pres">
      <dgm:prSet presAssocID="{6BC9B973-560F-4682-B6D0-11FE47065C70}" presName="conn" presStyleLbl="parChTrans1D2" presStyleIdx="0" presStyleCnt="1"/>
      <dgm:spPr/>
    </dgm:pt>
    <dgm:pt modelId="{FF31C017-E5A7-4021-A51D-177D2D2D93EF}" type="pres">
      <dgm:prSet presAssocID="{6BC9B973-560F-4682-B6D0-11FE47065C70}" presName="extraNode" presStyleLbl="node1" presStyleIdx="0" presStyleCnt="3"/>
      <dgm:spPr/>
    </dgm:pt>
    <dgm:pt modelId="{68021DFB-7237-40E7-9569-FAFA8F866D72}" type="pres">
      <dgm:prSet presAssocID="{6BC9B973-560F-4682-B6D0-11FE47065C70}" presName="dstNode" presStyleLbl="node1" presStyleIdx="0" presStyleCnt="3"/>
      <dgm:spPr/>
    </dgm:pt>
    <dgm:pt modelId="{14F53C15-4D3D-4A80-8105-AAE0A4C14701}" type="pres">
      <dgm:prSet presAssocID="{0B21C203-9DEE-4622-B79C-6068CC05C7EC}" presName="text_1" presStyleLbl="node1" presStyleIdx="0" presStyleCnt="3">
        <dgm:presLayoutVars>
          <dgm:bulletEnabled val="1"/>
        </dgm:presLayoutVars>
      </dgm:prSet>
      <dgm:spPr/>
    </dgm:pt>
    <dgm:pt modelId="{7AC12818-9312-4E5B-8C9B-A7AB7C2C7DCF}" type="pres">
      <dgm:prSet presAssocID="{0B21C203-9DEE-4622-B79C-6068CC05C7EC}" presName="accent_1" presStyleCnt="0"/>
      <dgm:spPr/>
    </dgm:pt>
    <dgm:pt modelId="{0D49471F-EA6D-48D9-AC3A-4BE96B9D19AE}" type="pres">
      <dgm:prSet presAssocID="{0B21C203-9DEE-4622-B79C-6068CC05C7EC}" presName="accentRepeatNode" presStyleLbl="solidFgAcc1" presStyleIdx="0" presStyleCnt="3"/>
      <dgm:spPr>
        <a:solidFill>
          <a:srgbClr val="C3F5ED"/>
        </a:solidFill>
      </dgm:spPr>
    </dgm:pt>
    <dgm:pt modelId="{B18924D9-3D18-43F3-ABCB-ACC0D669F634}" type="pres">
      <dgm:prSet presAssocID="{F751B126-BA16-42DA-B912-16DFBAEFF8DE}" presName="text_2" presStyleLbl="node1" presStyleIdx="1" presStyleCnt="3">
        <dgm:presLayoutVars>
          <dgm:bulletEnabled val="1"/>
        </dgm:presLayoutVars>
      </dgm:prSet>
      <dgm:spPr/>
    </dgm:pt>
    <dgm:pt modelId="{58F4D319-13C0-4711-B079-FBC442F0A47B}" type="pres">
      <dgm:prSet presAssocID="{F751B126-BA16-42DA-B912-16DFBAEFF8DE}" presName="accent_2" presStyleCnt="0"/>
      <dgm:spPr/>
    </dgm:pt>
    <dgm:pt modelId="{AABA7D7A-6156-449D-A980-12652F45A22F}" type="pres">
      <dgm:prSet presAssocID="{F751B126-BA16-42DA-B912-16DFBAEFF8DE}" presName="accentRepeatNode" presStyleLbl="solidFgAcc1" presStyleIdx="1" presStyleCnt="3"/>
      <dgm:spPr>
        <a:solidFill>
          <a:srgbClr val="6C92E1"/>
        </a:solidFill>
      </dgm:spPr>
    </dgm:pt>
    <dgm:pt modelId="{A41F3AA2-D9F0-4925-BC31-5124B445F1E6}" type="pres">
      <dgm:prSet presAssocID="{1D50AC63-F935-47AF-8516-0B2800AA4FE2}" presName="text_3" presStyleLbl="node1" presStyleIdx="2" presStyleCnt="3">
        <dgm:presLayoutVars>
          <dgm:bulletEnabled val="1"/>
        </dgm:presLayoutVars>
      </dgm:prSet>
      <dgm:spPr/>
    </dgm:pt>
    <dgm:pt modelId="{F03A18AB-8897-40A7-A319-6B318CF6900B}" type="pres">
      <dgm:prSet presAssocID="{1D50AC63-F935-47AF-8516-0B2800AA4FE2}" presName="accent_3" presStyleCnt="0"/>
      <dgm:spPr/>
    </dgm:pt>
    <dgm:pt modelId="{7BC658CD-17E2-461B-B4B4-1605040B08C9}" type="pres">
      <dgm:prSet presAssocID="{1D50AC63-F935-47AF-8516-0B2800AA4FE2}" presName="accentRepeatNode" presStyleLbl="solidFgAcc1" presStyleIdx="2" presStyleCnt="3"/>
      <dgm:spPr>
        <a:solidFill>
          <a:srgbClr val="B17EEE"/>
        </a:solidFill>
        <a:ln>
          <a:solidFill>
            <a:srgbClr val="6C92E1"/>
          </a:solidFill>
        </a:ln>
      </dgm:spPr>
    </dgm:pt>
  </dgm:ptLst>
  <dgm:cxnLst>
    <dgm:cxn modelId="{CB838004-2E8D-4D84-AF09-4400EB5B7DD6}" type="presOf" srcId="{6BC9B973-560F-4682-B6D0-11FE47065C70}" destId="{5D375DC6-1756-4CEC-9090-7C3C251BE154}" srcOrd="0" destOrd="0" presId="urn:microsoft.com/office/officeart/2008/layout/VerticalCurvedList"/>
    <dgm:cxn modelId="{71397733-89D9-495B-B323-4EFA7AC7DA21}" type="presOf" srcId="{1D50AC63-F935-47AF-8516-0B2800AA4FE2}" destId="{A41F3AA2-D9F0-4925-BC31-5124B445F1E6}" srcOrd="0" destOrd="0" presId="urn:microsoft.com/office/officeart/2008/layout/VerticalCurvedList"/>
    <dgm:cxn modelId="{46F5CF61-51F5-48B5-A840-4AD0BF3D2C29}" srcId="{6BC9B973-560F-4682-B6D0-11FE47065C70}" destId="{1D50AC63-F935-47AF-8516-0B2800AA4FE2}" srcOrd="2" destOrd="0" parTransId="{D35E22EB-50DE-4FC5-BF0F-FF7C638390F5}" sibTransId="{C92E7678-5345-410C-A5A8-2D51A98A2DD1}"/>
    <dgm:cxn modelId="{1D60ED83-4F63-4D67-95C6-ABFB05D3E7A7}" type="presOf" srcId="{0B21C203-9DEE-4622-B79C-6068CC05C7EC}" destId="{14F53C15-4D3D-4A80-8105-AAE0A4C14701}" srcOrd="0" destOrd="0" presId="urn:microsoft.com/office/officeart/2008/layout/VerticalCurvedList"/>
    <dgm:cxn modelId="{B0581BC3-A9A8-4D7A-B8D2-C1C86B90592A}" srcId="{6BC9B973-560F-4682-B6D0-11FE47065C70}" destId="{0B21C203-9DEE-4622-B79C-6068CC05C7EC}" srcOrd="0" destOrd="0" parTransId="{E6DC5450-B6CA-4701-A9E3-905D20896262}" sibTransId="{753CF02B-131D-4A8A-8ED3-E6A8E5A888DA}"/>
    <dgm:cxn modelId="{46BF76C3-5A6C-4DF2-9E01-44E6616DD443}" srcId="{6BC9B973-560F-4682-B6D0-11FE47065C70}" destId="{F751B126-BA16-42DA-B912-16DFBAEFF8DE}" srcOrd="1" destOrd="0" parTransId="{BC406513-004F-4106-BF4F-905A8729C19E}" sibTransId="{2AAE74C1-215A-4948-B86B-7794655B0169}"/>
    <dgm:cxn modelId="{D31F33C6-884F-416D-B4D4-A25179807B21}" type="presOf" srcId="{753CF02B-131D-4A8A-8ED3-E6A8E5A888DA}" destId="{579B2348-BEF0-4424-A34A-0E1BECDBAA45}" srcOrd="0" destOrd="0" presId="urn:microsoft.com/office/officeart/2008/layout/VerticalCurvedList"/>
    <dgm:cxn modelId="{CBFF69FE-81FB-404C-B02F-4F70F7F7038A}" type="presOf" srcId="{F751B126-BA16-42DA-B912-16DFBAEFF8DE}" destId="{B18924D9-3D18-43F3-ABCB-ACC0D669F634}" srcOrd="0" destOrd="0" presId="urn:microsoft.com/office/officeart/2008/layout/VerticalCurvedList"/>
    <dgm:cxn modelId="{DE28C00C-6B76-43D5-BF95-CB235953E008}" type="presParOf" srcId="{5D375DC6-1756-4CEC-9090-7C3C251BE154}" destId="{1BE1EF5E-C828-478D-955D-E279429DF99B}" srcOrd="0" destOrd="0" presId="urn:microsoft.com/office/officeart/2008/layout/VerticalCurvedList"/>
    <dgm:cxn modelId="{CCAC07EE-331F-4499-B471-159CACDB5C7C}" type="presParOf" srcId="{1BE1EF5E-C828-478D-955D-E279429DF99B}" destId="{40156921-26E0-47C8-9567-AB62092F5D0F}" srcOrd="0" destOrd="0" presId="urn:microsoft.com/office/officeart/2008/layout/VerticalCurvedList"/>
    <dgm:cxn modelId="{3EEE425B-9731-4250-A4AF-9FEFB7E6FC11}" type="presParOf" srcId="{40156921-26E0-47C8-9567-AB62092F5D0F}" destId="{17D077AD-6A00-4EC1-B74B-7435B072B87E}" srcOrd="0" destOrd="0" presId="urn:microsoft.com/office/officeart/2008/layout/VerticalCurvedList"/>
    <dgm:cxn modelId="{7BB2599C-1DA2-4517-9233-6D1ABBAA6C6B}" type="presParOf" srcId="{40156921-26E0-47C8-9567-AB62092F5D0F}" destId="{579B2348-BEF0-4424-A34A-0E1BECDBAA45}" srcOrd="1" destOrd="0" presId="urn:microsoft.com/office/officeart/2008/layout/VerticalCurvedList"/>
    <dgm:cxn modelId="{F7524DA9-B444-4D34-8CF1-035E6E8225E2}" type="presParOf" srcId="{40156921-26E0-47C8-9567-AB62092F5D0F}" destId="{FF31C017-E5A7-4021-A51D-177D2D2D93EF}" srcOrd="2" destOrd="0" presId="urn:microsoft.com/office/officeart/2008/layout/VerticalCurvedList"/>
    <dgm:cxn modelId="{C6D8F179-75F8-48A4-B9F5-CA904D18678F}" type="presParOf" srcId="{40156921-26E0-47C8-9567-AB62092F5D0F}" destId="{68021DFB-7237-40E7-9569-FAFA8F866D72}" srcOrd="3" destOrd="0" presId="urn:microsoft.com/office/officeart/2008/layout/VerticalCurvedList"/>
    <dgm:cxn modelId="{C9B04288-4DCD-4F85-B72D-0736270BF85F}" type="presParOf" srcId="{1BE1EF5E-C828-478D-955D-E279429DF99B}" destId="{14F53C15-4D3D-4A80-8105-AAE0A4C14701}" srcOrd="1" destOrd="0" presId="urn:microsoft.com/office/officeart/2008/layout/VerticalCurvedList"/>
    <dgm:cxn modelId="{669595DF-B068-4643-9882-5009E7087E1F}" type="presParOf" srcId="{1BE1EF5E-C828-478D-955D-E279429DF99B}" destId="{7AC12818-9312-4E5B-8C9B-A7AB7C2C7DCF}" srcOrd="2" destOrd="0" presId="urn:microsoft.com/office/officeart/2008/layout/VerticalCurvedList"/>
    <dgm:cxn modelId="{6974D7BD-079A-4141-AFF9-05CE7D8F5404}" type="presParOf" srcId="{7AC12818-9312-4E5B-8C9B-A7AB7C2C7DCF}" destId="{0D49471F-EA6D-48D9-AC3A-4BE96B9D19AE}" srcOrd="0" destOrd="0" presId="urn:microsoft.com/office/officeart/2008/layout/VerticalCurvedList"/>
    <dgm:cxn modelId="{7BD4EFE9-FA93-43BA-91C4-F913B431962E}" type="presParOf" srcId="{1BE1EF5E-C828-478D-955D-E279429DF99B}" destId="{B18924D9-3D18-43F3-ABCB-ACC0D669F634}" srcOrd="3" destOrd="0" presId="urn:microsoft.com/office/officeart/2008/layout/VerticalCurvedList"/>
    <dgm:cxn modelId="{D2DE42E9-E527-46C0-8653-6605E928FB7D}" type="presParOf" srcId="{1BE1EF5E-C828-478D-955D-E279429DF99B}" destId="{58F4D319-13C0-4711-B079-FBC442F0A47B}" srcOrd="4" destOrd="0" presId="urn:microsoft.com/office/officeart/2008/layout/VerticalCurvedList"/>
    <dgm:cxn modelId="{7E8099A3-AD03-404C-A55C-D8919A0A8338}" type="presParOf" srcId="{58F4D319-13C0-4711-B079-FBC442F0A47B}" destId="{AABA7D7A-6156-449D-A980-12652F45A22F}" srcOrd="0" destOrd="0" presId="urn:microsoft.com/office/officeart/2008/layout/VerticalCurvedList"/>
    <dgm:cxn modelId="{35048DEC-920A-49E5-8AE4-B3DAEFC6F9A5}" type="presParOf" srcId="{1BE1EF5E-C828-478D-955D-E279429DF99B}" destId="{A41F3AA2-D9F0-4925-BC31-5124B445F1E6}" srcOrd="5" destOrd="0" presId="urn:microsoft.com/office/officeart/2008/layout/VerticalCurvedList"/>
    <dgm:cxn modelId="{C22C0EC0-03F3-46A2-94EA-3E30A2605FAE}" type="presParOf" srcId="{1BE1EF5E-C828-478D-955D-E279429DF99B}" destId="{F03A18AB-8897-40A7-A319-6B318CF6900B}" srcOrd="6" destOrd="0" presId="urn:microsoft.com/office/officeart/2008/layout/VerticalCurvedList"/>
    <dgm:cxn modelId="{17036171-82BE-4666-B444-3FADE541E4A7}" type="presParOf" srcId="{F03A18AB-8897-40A7-A319-6B318CF6900B}" destId="{7BC658CD-17E2-461B-B4B4-1605040B08C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C9B973-560F-4682-B6D0-11FE47065C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0B21C203-9DEE-4622-B79C-6068CC05C7EC}">
      <dgm:prSet/>
      <dgm:spPr>
        <a:solidFill>
          <a:srgbClr val="40E8C8"/>
        </a:solidFill>
      </dgm:spPr>
      <dgm:t>
        <a:bodyPr/>
        <a:lstStyle/>
        <a:p>
          <a:r>
            <a:rPr lang="en-US" altLang="ja-JP" dirty="0">
              <a:solidFill>
                <a:schemeClr val="tx2">
                  <a:lumMod val="75000"/>
                </a:schemeClr>
              </a:solidFill>
            </a:rPr>
            <a:t>What consists a Tax Crime </a:t>
          </a:r>
        </a:p>
      </dgm:t>
    </dgm:pt>
    <dgm:pt modelId="{E6DC5450-B6CA-4701-A9E3-905D20896262}" type="parTrans" cxnId="{B0581BC3-A9A8-4D7A-B8D2-C1C86B90592A}">
      <dgm:prSet/>
      <dgm:spPr/>
      <dgm:t>
        <a:bodyPr/>
        <a:lstStyle/>
        <a:p>
          <a:endParaRPr kumimoji="1" lang="ja-JP" altLang="en-US"/>
        </a:p>
      </dgm:t>
    </dgm:pt>
    <dgm:pt modelId="{753CF02B-131D-4A8A-8ED3-E6A8E5A888DA}" type="sibTrans" cxnId="{B0581BC3-A9A8-4D7A-B8D2-C1C86B90592A}">
      <dgm:prSet/>
      <dgm:spPr/>
      <dgm:t>
        <a:bodyPr/>
        <a:lstStyle/>
        <a:p>
          <a:endParaRPr kumimoji="1" lang="ja-JP" altLang="en-US"/>
        </a:p>
      </dgm:t>
    </dgm:pt>
    <dgm:pt modelId="{5D375DC6-1756-4CEC-9090-7C3C251BE154}" type="pres">
      <dgm:prSet presAssocID="{6BC9B973-560F-4682-B6D0-11FE47065C70}" presName="Name0" presStyleCnt="0">
        <dgm:presLayoutVars>
          <dgm:chMax val="7"/>
          <dgm:chPref val="7"/>
          <dgm:dir/>
        </dgm:presLayoutVars>
      </dgm:prSet>
      <dgm:spPr/>
    </dgm:pt>
    <dgm:pt modelId="{1BE1EF5E-C828-478D-955D-E279429DF99B}" type="pres">
      <dgm:prSet presAssocID="{6BC9B973-560F-4682-B6D0-11FE47065C70}" presName="Name1" presStyleCnt="0"/>
      <dgm:spPr/>
    </dgm:pt>
    <dgm:pt modelId="{40156921-26E0-47C8-9567-AB62092F5D0F}" type="pres">
      <dgm:prSet presAssocID="{6BC9B973-560F-4682-B6D0-11FE47065C70}" presName="cycle" presStyleCnt="0"/>
      <dgm:spPr/>
    </dgm:pt>
    <dgm:pt modelId="{17D077AD-6A00-4EC1-B74B-7435B072B87E}" type="pres">
      <dgm:prSet presAssocID="{6BC9B973-560F-4682-B6D0-11FE47065C70}" presName="srcNode" presStyleLbl="node1" presStyleIdx="0" presStyleCnt="1"/>
      <dgm:spPr/>
    </dgm:pt>
    <dgm:pt modelId="{579B2348-BEF0-4424-A34A-0E1BECDBAA45}" type="pres">
      <dgm:prSet presAssocID="{6BC9B973-560F-4682-B6D0-11FE47065C70}" presName="conn" presStyleLbl="parChTrans1D2" presStyleIdx="0" presStyleCnt="1"/>
      <dgm:spPr/>
    </dgm:pt>
    <dgm:pt modelId="{FF31C017-E5A7-4021-A51D-177D2D2D93EF}" type="pres">
      <dgm:prSet presAssocID="{6BC9B973-560F-4682-B6D0-11FE47065C70}" presName="extraNode" presStyleLbl="node1" presStyleIdx="0" presStyleCnt="1"/>
      <dgm:spPr/>
    </dgm:pt>
    <dgm:pt modelId="{68021DFB-7237-40E7-9569-FAFA8F866D72}" type="pres">
      <dgm:prSet presAssocID="{6BC9B973-560F-4682-B6D0-11FE47065C70}" presName="dstNode" presStyleLbl="node1" presStyleIdx="0" presStyleCnt="1"/>
      <dgm:spPr/>
    </dgm:pt>
    <dgm:pt modelId="{14F53C15-4D3D-4A80-8105-AAE0A4C14701}" type="pres">
      <dgm:prSet presAssocID="{0B21C203-9DEE-4622-B79C-6068CC05C7EC}" presName="text_1" presStyleLbl="node1" presStyleIdx="0" presStyleCnt="1" custLinFactNeighborX="-1615" custLinFactNeighborY="743">
        <dgm:presLayoutVars>
          <dgm:bulletEnabled val="1"/>
        </dgm:presLayoutVars>
      </dgm:prSet>
      <dgm:spPr/>
    </dgm:pt>
    <dgm:pt modelId="{7AC12818-9312-4E5B-8C9B-A7AB7C2C7DCF}" type="pres">
      <dgm:prSet presAssocID="{0B21C203-9DEE-4622-B79C-6068CC05C7EC}" presName="accent_1" presStyleCnt="0"/>
      <dgm:spPr/>
    </dgm:pt>
    <dgm:pt modelId="{0D49471F-EA6D-48D9-AC3A-4BE96B9D19AE}" type="pres">
      <dgm:prSet presAssocID="{0B21C203-9DEE-4622-B79C-6068CC05C7EC}" presName="accentRepeatNode" presStyleLbl="solidFgAcc1" presStyleIdx="0" presStyleCnt="1"/>
      <dgm:spPr>
        <a:solidFill>
          <a:srgbClr val="C3F5ED"/>
        </a:solidFill>
      </dgm:spPr>
    </dgm:pt>
  </dgm:ptLst>
  <dgm:cxnLst>
    <dgm:cxn modelId="{CB838004-2E8D-4D84-AF09-4400EB5B7DD6}" type="presOf" srcId="{6BC9B973-560F-4682-B6D0-11FE47065C70}" destId="{5D375DC6-1756-4CEC-9090-7C3C251BE154}" srcOrd="0" destOrd="0" presId="urn:microsoft.com/office/officeart/2008/layout/VerticalCurvedList"/>
    <dgm:cxn modelId="{1D60ED83-4F63-4D67-95C6-ABFB05D3E7A7}" type="presOf" srcId="{0B21C203-9DEE-4622-B79C-6068CC05C7EC}" destId="{14F53C15-4D3D-4A80-8105-AAE0A4C14701}" srcOrd="0" destOrd="0" presId="urn:microsoft.com/office/officeart/2008/layout/VerticalCurvedList"/>
    <dgm:cxn modelId="{B0581BC3-A9A8-4D7A-B8D2-C1C86B90592A}" srcId="{6BC9B973-560F-4682-B6D0-11FE47065C70}" destId="{0B21C203-9DEE-4622-B79C-6068CC05C7EC}" srcOrd="0" destOrd="0" parTransId="{E6DC5450-B6CA-4701-A9E3-905D20896262}" sibTransId="{753CF02B-131D-4A8A-8ED3-E6A8E5A888DA}"/>
    <dgm:cxn modelId="{D31F33C6-884F-416D-B4D4-A25179807B21}" type="presOf" srcId="{753CF02B-131D-4A8A-8ED3-E6A8E5A888DA}" destId="{579B2348-BEF0-4424-A34A-0E1BECDBAA45}" srcOrd="0" destOrd="0" presId="urn:microsoft.com/office/officeart/2008/layout/VerticalCurvedList"/>
    <dgm:cxn modelId="{DE28C00C-6B76-43D5-BF95-CB235953E008}" type="presParOf" srcId="{5D375DC6-1756-4CEC-9090-7C3C251BE154}" destId="{1BE1EF5E-C828-478D-955D-E279429DF99B}" srcOrd="0" destOrd="0" presId="urn:microsoft.com/office/officeart/2008/layout/VerticalCurvedList"/>
    <dgm:cxn modelId="{CCAC07EE-331F-4499-B471-159CACDB5C7C}" type="presParOf" srcId="{1BE1EF5E-C828-478D-955D-E279429DF99B}" destId="{40156921-26E0-47C8-9567-AB62092F5D0F}" srcOrd="0" destOrd="0" presId="urn:microsoft.com/office/officeart/2008/layout/VerticalCurvedList"/>
    <dgm:cxn modelId="{3EEE425B-9731-4250-A4AF-9FEFB7E6FC11}" type="presParOf" srcId="{40156921-26E0-47C8-9567-AB62092F5D0F}" destId="{17D077AD-6A00-4EC1-B74B-7435B072B87E}" srcOrd="0" destOrd="0" presId="urn:microsoft.com/office/officeart/2008/layout/VerticalCurvedList"/>
    <dgm:cxn modelId="{7BB2599C-1DA2-4517-9233-6D1ABBAA6C6B}" type="presParOf" srcId="{40156921-26E0-47C8-9567-AB62092F5D0F}" destId="{579B2348-BEF0-4424-A34A-0E1BECDBAA45}" srcOrd="1" destOrd="0" presId="urn:microsoft.com/office/officeart/2008/layout/VerticalCurvedList"/>
    <dgm:cxn modelId="{F7524DA9-B444-4D34-8CF1-035E6E8225E2}" type="presParOf" srcId="{40156921-26E0-47C8-9567-AB62092F5D0F}" destId="{FF31C017-E5A7-4021-A51D-177D2D2D93EF}" srcOrd="2" destOrd="0" presId="urn:microsoft.com/office/officeart/2008/layout/VerticalCurvedList"/>
    <dgm:cxn modelId="{C6D8F179-75F8-48A4-B9F5-CA904D18678F}" type="presParOf" srcId="{40156921-26E0-47C8-9567-AB62092F5D0F}" destId="{68021DFB-7237-40E7-9569-FAFA8F866D72}" srcOrd="3" destOrd="0" presId="urn:microsoft.com/office/officeart/2008/layout/VerticalCurvedList"/>
    <dgm:cxn modelId="{C9B04288-4DCD-4F85-B72D-0736270BF85F}" type="presParOf" srcId="{1BE1EF5E-C828-478D-955D-E279429DF99B}" destId="{14F53C15-4D3D-4A80-8105-AAE0A4C14701}" srcOrd="1" destOrd="0" presId="urn:microsoft.com/office/officeart/2008/layout/VerticalCurvedList"/>
    <dgm:cxn modelId="{669595DF-B068-4643-9882-5009E7087E1F}" type="presParOf" srcId="{1BE1EF5E-C828-478D-955D-E279429DF99B}" destId="{7AC12818-9312-4E5B-8C9B-A7AB7C2C7DCF}" srcOrd="2" destOrd="0" presId="urn:microsoft.com/office/officeart/2008/layout/VerticalCurvedList"/>
    <dgm:cxn modelId="{6974D7BD-079A-4141-AFF9-05CE7D8F5404}" type="presParOf" srcId="{7AC12818-9312-4E5B-8C9B-A7AB7C2C7DCF}" destId="{0D49471F-EA6D-48D9-AC3A-4BE96B9D19A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0C0B9F-8A8B-4F7E-BBE5-6B3E79AC536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kumimoji="1" lang="ja-JP" altLang="en-US"/>
        </a:p>
      </dgm:t>
    </dgm:pt>
    <dgm:pt modelId="{6DD57700-E965-4BD1-8A15-1960C365D098}">
      <dgm:prSet phldrT="[テキスト]"/>
      <dgm:spPr/>
      <dgm:t>
        <a:bodyPr/>
        <a:lstStyle/>
        <a:p>
          <a:r>
            <a:rPr kumimoji="1" lang="en-US" altLang="ja-JP" dirty="0"/>
            <a:t>Deception</a:t>
          </a:r>
          <a:endParaRPr kumimoji="1" lang="ja-JP" altLang="en-US" dirty="0"/>
        </a:p>
      </dgm:t>
    </dgm:pt>
    <dgm:pt modelId="{F19C8E91-86D0-4BE7-8646-70CFA38128A1}" type="parTrans" cxnId="{F81AADAB-6EFF-4EFE-B06E-071DC012D2F7}">
      <dgm:prSet/>
      <dgm:spPr/>
      <dgm:t>
        <a:bodyPr/>
        <a:lstStyle/>
        <a:p>
          <a:endParaRPr kumimoji="1" lang="ja-JP" altLang="en-US"/>
        </a:p>
      </dgm:t>
    </dgm:pt>
    <dgm:pt modelId="{2837D8B4-A671-4CE1-9DE5-372A3B9CB008}" type="sibTrans" cxnId="{F81AADAB-6EFF-4EFE-B06E-071DC012D2F7}">
      <dgm:prSet/>
      <dgm:spPr/>
      <dgm:t>
        <a:bodyPr/>
        <a:lstStyle/>
        <a:p>
          <a:endParaRPr kumimoji="1" lang="ja-JP" altLang="en-US"/>
        </a:p>
      </dgm:t>
    </dgm:pt>
    <dgm:pt modelId="{BC5E02F0-1F66-4DA6-8ED9-5AE25B800CA8}">
      <dgm:prSet phldrT="[テキスト]"/>
      <dgm:spPr/>
      <dgm:t>
        <a:bodyPr/>
        <a:lstStyle/>
        <a:p>
          <a:r>
            <a:rPr kumimoji="1" lang="en-US" altLang="ja-JP" dirty="0"/>
            <a:t>Intention</a:t>
          </a:r>
          <a:endParaRPr kumimoji="1" lang="ja-JP" altLang="en-US" dirty="0"/>
        </a:p>
      </dgm:t>
    </dgm:pt>
    <dgm:pt modelId="{6E448561-19C4-4203-964C-469DA1712329}" type="parTrans" cxnId="{4CB6D907-071F-4FD4-A415-BA9C59173A91}">
      <dgm:prSet/>
      <dgm:spPr/>
      <dgm:t>
        <a:bodyPr/>
        <a:lstStyle/>
        <a:p>
          <a:endParaRPr kumimoji="1" lang="ja-JP" altLang="en-US"/>
        </a:p>
      </dgm:t>
    </dgm:pt>
    <dgm:pt modelId="{6A806479-8208-415B-BA21-5EB3F08FAB7E}" type="sibTrans" cxnId="{4CB6D907-071F-4FD4-A415-BA9C59173A91}">
      <dgm:prSet/>
      <dgm:spPr/>
      <dgm:t>
        <a:bodyPr/>
        <a:lstStyle/>
        <a:p>
          <a:endParaRPr kumimoji="1" lang="ja-JP" altLang="en-US"/>
        </a:p>
      </dgm:t>
    </dgm:pt>
    <dgm:pt modelId="{B3E324E0-3F38-4511-8907-D3CCEAD3F094}">
      <dgm:prSet phldrT="[テキスト]"/>
      <dgm:spPr/>
      <dgm:t>
        <a:bodyPr/>
        <a:lstStyle/>
        <a:p>
          <a:r>
            <a:rPr kumimoji="1" lang="en-US" altLang="ja-JP" dirty="0"/>
            <a:t>Tax Evasion</a:t>
          </a:r>
          <a:endParaRPr kumimoji="1" lang="ja-JP" altLang="en-US" dirty="0"/>
        </a:p>
      </dgm:t>
    </dgm:pt>
    <dgm:pt modelId="{66F5395E-0F91-474C-80B1-AA04D6FC5289}" type="parTrans" cxnId="{220E6345-2286-4010-B329-DD7DDD7717FC}">
      <dgm:prSet/>
      <dgm:spPr/>
      <dgm:t>
        <a:bodyPr/>
        <a:lstStyle/>
        <a:p>
          <a:endParaRPr kumimoji="1" lang="ja-JP" altLang="en-US"/>
        </a:p>
      </dgm:t>
    </dgm:pt>
    <dgm:pt modelId="{41EFF4C8-3BEA-41EF-A8D0-9752B1F572FF}" type="sibTrans" cxnId="{220E6345-2286-4010-B329-DD7DDD7717FC}">
      <dgm:prSet/>
      <dgm:spPr/>
      <dgm:t>
        <a:bodyPr/>
        <a:lstStyle/>
        <a:p>
          <a:endParaRPr kumimoji="1" lang="ja-JP" altLang="en-US"/>
        </a:p>
      </dgm:t>
    </dgm:pt>
    <dgm:pt modelId="{1CE1EAA0-9C4B-4158-9C17-D401B2C60AD0}" type="pres">
      <dgm:prSet presAssocID="{870C0B9F-8A8B-4F7E-BBE5-6B3E79AC5365}" presName="Name0" presStyleCnt="0">
        <dgm:presLayoutVars>
          <dgm:chMax val="7"/>
          <dgm:chPref val="7"/>
          <dgm:dir/>
          <dgm:animLvl val="lvl"/>
        </dgm:presLayoutVars>
      </dgm:prSet>
      <dgm:spPr/>
    </dgm:pt>
    <dgm:pt modelId="{36514FB8-A567-43F2-8607-E6696FF0BD3D}" type="pres">
      <dgm:prSet presAssocID="{6DD57700-E965-4BD1-8A15-1960C365D098}" presName="Accent1" presStyleCnt="0"/>
      <dgm:spPr/>
    </dgm:pt>
    <dgm:pt modelId="{A9B9A703-97F9-4C84-B5FC-32E5B47CAB7E}" type="pres">
      <dgm:prSet presAssocID="{6DD57700-E965-4BD1-8A15-1960C365D098}" presName="Accent" presStyleLbl="node1" presStyleIdx="0" presStyleCnt="3"/>
      <dgm:spPr/>
    </dgm:pt>
    <dgm:pt modelId="{9705FCAD-D52C-4785-AA32-914D8995106F}" type="pres">
      <dgm:prSet presAssocID="{6DD57700-E965-4BD1-8A15-1960C365D098}" presName="Parent1" presStyleLbl="revTx" presStyleIdx="0" presStyleCnt="3">
        <dgm:presLayoutVars>
          <dgm:chMax val="1"/>
          <dgm:chPref val="1"/>
          <dgm:bulletEnabled val="1"/>
        </dgm:presLayoutVars>
      </dgm:prSet>
      <dgm:spPr/>
    </dgm:pt>
    <dgm:pt modelId="{22380C62-6030-4F70-AA3F-5A9DEE4B13B1}" type="pres">
      <dgm:prSet presAssocID="{BC5E02F0-1F66-4DA6-8ED9-5AE25B800CA8}" presName="Accent2" presStyleCnt="0"/>
      <dgm:spPr/>
    </dgm:pt>
    <dgm:pt modelId="{D03E1562-25C5-41AB-9B08-5CF74815096F}" type="pres">
      <dgm:prSet presAssocID="{BC5E02F0-1F66-4DA6-8ED9-5AE25B800CA8}" presName="Accent" presStyleLbl="node1" presStyleIdx="1" presStyleCnt="3"/>
      <dgm:spPr>
        <a:solidFill>
          <a:srgbClr val="8335E5"/>
        </a:solidFill>
      </dgm:spPr>
    </dgm:pt>
    <dgm:pt modelId="{79182EC5-1EF8-4F0E-84C2-33E3B8BE49FF}" type="pres">
      <dgm:prSet presAssocID="{BC5E02F0-1F66-4DA6-8ED9-5AE25B800CA8}" presName="Parent2" presStyleLbl="revTx" presStyleIdx="1" presStyleCnt="3">
        <dgm:presLayoutVars>
          <dgm:chMax val="1"/>
          <dgm:chPref val="1"/>
          <dgm:bulletEnabled val="1"/>
        </dgm:presLayoutVars>
      </dgm:prSet>
      <dgm:spPr/>
    </dgm:pt>
    <dgm:pt modelId="{1D1CA119-231C-4E5D-9AA3-0837B57590E2}" type="pres">
      <dgm:prSet presAssocID="{B3E324E0-3F38-4511-8907-D3CCEAD3F094}" presName="Accent3" presStyleCnt="0"/>
      <dgm:spPr/>
    </dgm:pt>
    <dgm:pt modelId="{B4D8E86A-E543-49F1-B129-F3C78C13C9CA}" type="pres">
      <dgm:prSet presAssocID="{B3E324E0-3F38-4511-8907-D3CCEAD3F094}" presName="Accent" presStyleLbl="node1" presStyleIdx="2" presStyleCnt="3"/>
      <dgm:spPr>
        <a:solidFill>
          <a:srgbClr val="40E8C8"/>
        </a:solidFill>
      </dgm:spPr>
    </dgm:pt>
    <dgm:pt modelId="{10FE18D2-769C-41EA-9596-C7D8455CDACB}" type="pres">
      <dgm:prSet presAssocID="{B3E324E0-3F38-4511-8907-D3CCEAD3F094}" presName="Parent3" presStyleLbl="revTx" presStyleIdx="2" presStyleCnt="3">
        <dgm:presLayoutVars>
          <dgm:chMax val="1"/>
          <dgm:chPref val="1"/>
          <dgm:bulletEnabled val="1"/>
        </dgm:presLayoutVars>
      </dgm:prSet>
      <dgm:spPr/>
    </dgm:pt>
  </dgm:ptLst>
  <dgm:cxnLst>
    <dgm:cxn modelId="{4CB6D907-071F-4FD4-A415-BA9C59173A91}" srcId="{870C0B9F-8A8B-4F7E-BBE5-6B3E79AC5365}" destId="{BC5E02F0-1F66-4DA6-8ED9-5AE25B800CA8}" srcOrd="1" destOrd="0" parTransId="{6E448561-19C4-4203-964C-469DA1712329}" sibTransId="{6A806479-8208-415B-BA21-5EB3F08FAB7E}"/>
    <dgm:cxn modelId="{CA0FEE07-5661-4C22-8C88-1C201D965EA5}" type="presOf" srcId="{6DD57700-E965-4BD1-8A15-1960C365D098}" destId="{9705FCAD-D52C-4785-AA32-914D8995106F}" srcOrd="0" destOrd="0" presId="urn:microsoft.com/office/officeart/2009/layout/CircleArrowProcess"/>
    <dgm:cxn modelId="{C62FBB2A-5869-4AB4-A592-CBA17AE35C22}" type="presOf" srcId="{B3E324E0-3F38-4511-8907-D3CCEAD3F094}" destId="{10FE18D2-769C-41EA-9596-C7D8455CDACB}" srcOrd="0" destOrd="0" presId="urn:microsoft.com/office/officeart/2009/layout/CircleArrowProcess"/>
    <dgm:cxn modelId="{220E6345-2286-4010-B329-DD7DDD7717FC}" srcId="{870C0B9F-8A8B-4F7E-BBE5-6B3E79AC5365}" destId="{B3E324E0-3F38-4511-8907-D3CCEAD3F094}" srcOrd="2" destOrd="0" parTransId="{66F5395E-0F91-474C-80B1-AA04D6FC5289}" sibTransId="{41EFF4C8-3BEA-41EF-A8D0-9752B1F572FF}"/>
    <dgm:cxn modelId="{00EAB458-A80C-4B56-BF97-C30BC3ED59C9}" type="presOf" srcId="{BC5E02F0-1F66-4DA6-8ED9-5AE25B800CA8}" destId="{79182EC5-1EF8-4F0E-84C2-33E3B8BE49FF}" srcOrd="0" destOrd="0" presId="urn:microsoft.com/office/officeart/2009/layout/CircleArrowProcess"/>
    <dgm:cxn modelId="{F81AADAB-6EFF-4EFE-B06E-071DC012D2F7}" srcId="{870C0B9F-8A8B-4F7E-BBE5-6B3E79AC5365}" destId="{6DD57700-E965-4BD1-8A15-1960C365D098}" srcOrd="0" destOrd="0" parTransId="{F19C8E91-86D0-4BE7-8646-70CFA38128A1}" sibTransId="{2837D8B4-A671-4CE1-9DE5-372A3B9CB008}"/>
    <dgm:cxn modelId="{30E2D9C1-02D8-4BF5-BB50-4C6E5A2EF6ED}" type="presOf" srcId="{870C0B9F-8A8B-4F7E-BBE5-6B3E79AC5365}" destId="{1CE1EAA0-9C4B-4158-9C17-D401B2C60AD0}" srcOrd="0" destOrd="0" presId="urn:microsoft.com/office/officeart/2009/layout/CircleArrowProcess"/>
    <dgm:cxn modelId="{7568FB6E-4E8C-4FD9-B240-866F0FF421D9}" type="presParOf" srcId="{1CE1EAA0-9C4B-4158-9C17-D401B2C60AD0}" destId="{36514FB8-A567-43F2-8607-E6696FF0BD3D}" srcOrd="0" destOrd="0" presId="urn:microsoft.com/office/officeart/2009/layout/CircleArrowProcess"/>
    <dgm:cxn modelId="{DCA1C052-C56A-41BA-BBBB-EC21D13A83A0}" type="presParOf" srcId="{36514FB8-A567-43F2-8607-E6696FF0BD3D}" destId="{A9B9A703-97F9-4C84-B5FC-32E5B47CAB7E}" srcOrd="0" destOrd="0" presId="urn:microsoft.com/office/officeart/2009/layout/CircleArrowProcess"/>
    <dgm:cxn modelId="{A5F61A85-15B6-46DC-988B-02E287E82424}" type="presParOf" srcId="{1CE1EAA0-9C4B-4158-9C17-D401B2C60AD0}" destId="{9705FCAD-D52C-4785-AA32-914D8995106F}" srcOrd="1" destOrd="0" presId="urn:microsoft.com/office/officeart/2009/layout/CircleArrowProcess"/>
    <dgm:cxn modelId="{3D430C2C-E96D-443A-B81A-1426EBA00CC3}" type="presParOf" srcId="{1CE1EAA0-9C4B-4158-9C17-D401B2C60AD0}" destId="{22380C62-6030-4F70-AA3F-5A9DEE4B13B1}" srcOrd="2" destOrd="0" presId="urn:microsoft.com/office/officeart/2009/layout/CircleArrowProcess"/>
    <dgm:cxn modelId="{38354909-20DF-4A0E-A336-706AE98896F5}" type="presParOf" srcId="{22380C62-6030-4F70-AA3F-5A9DEE4B13B1}" destId="{D03E1562-25C5-41AB-9B08-5CF74815096F}" srcOrd="0" destOrd="0" presId="urn:microsoft.com/office/officeart/2009/layout/CircleArrowProcess"/>
    <dgm:cxn modelId="{0E8D7F52-DD2F-4870-AF4D-A258822288DE}" type="presParOf" srcId="{1CE1EAA0-9C4B-4158-9C17-D401B2C60AD0}" destId="{79182EC5-1EF8-4F0E-84C2-33E3B8BE49FF}" srcOrd="3" destOrd="0" presId="urn:microsoft.com/office/officeart/2009/layout/CircleArrowProcess"/>
    <dgm:cxn modelId="{4C1EDAFE-1627-4CD7-B80B-D7CD53CDFCCD}" type="presParOf" srcId="{1CE1EAA0-9C4B-4158-9C17-D401B2C60AD0}" destId="{1D1CA119-231C-4E5D-9AA3-0837B57590E2}" srcOrd="4" destOrd="0" presId="urn:microsoft.com/office/officeart/2009/layout/CircleArrowProcess"/>
    <dgm:cxn modelId="{40AD41F3-E9F7-47B1-95AD-1D0DD0B569B5}" type="presParOf" srcId="{1D1CA119-231C-4E5D-9AA3-0837B57590E2}" destId="{B4D8E86A-E543-49F1-B129-F3C78C13C9CA}" srcOrd="0" destOrd="0" presId="urn:microsoft.com/office/officeart/2009/layout/CircleArrowProcess"/>
    <dgm:cxn modelId="{A5B6BCAE-40A3-4333-89DD-2EBA7F651B29}" type="presParOf" srcId="{1CE1EAA0-9C4B-4158-9C17-D401B2C60AD0}" destId="{10FE18D2-769C-41EA-9596-C7D8455CDACB}" srcOrd="5" destOrd="0" presId="urn:microsoft.com/office/officeart/2009/layout/CircleArrowProcess"/>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C9B973-560F-4682-B6D0-11FE47065C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F751B126-BA16-42DA-B912-16DFBAEFF8DE}">
      <dgm:prSet/>
      <dgm:spPr>
        <a:solidFill>
          <a:srgbClr val="949CEC"/>
        </a:solidFill>
      </dgm:spPr>
      <dgm:t>
        <a:bodyPr/>
        <a:lstStyle/>
        <a:p>
          <a:r>
            <a:rPr lang="en-US" altLang="ja-JP" dirty="0">
              <a:solidFill>
                <a:schemeClr val="tx2">
                  <a:lumMod val="75000"/>
                </a:schemeClr>
              </a:solidFill>
            </a:rPr>
            <a:t>What are the typical methods</a:t>
          </a:r>
          <a:endParaRPr lang="ja-JP" altLang="en-US" dirty="0"/>
        </a:p>
      </dgm:t>
    </dgm:pt>
    <dgm:pt modelId="{BC406513-004F-4106-BF4F-905A8729C19E}" type="parTrans" cxnId="{46BF76C3-5A6C-4DF2-9E01-44E6616DD443}">
      <dgm:prSet/>
      <dgm:spPr/>
      <dgm:t>
        <a:bodyPr/>
        <a:lstStyle/>
        <a:p>
          <a:endParaRPr kumimoji="1" lang="ja-JP" altLang="en-US"/>
        </a:p>
      </dgm:t>
    </dgm:pt>
    <dgm:pt modelId="{2AAE74C1-215A-4948-B86B-7794655B0169}" type="sibTrans" cxnId="{46BF76C3-5A6C-4DF2-9E01-44E6616DD443}">
      <dgm:prSet/>
      <dgm:spPr/>
      <dgm:t>
        <a:bodyPr/>
        <a:lstStyle/>
        <a:p>
          <a:endParaRPr kumimoji="1" lang="ja-JP" altLang="en-US"/>
        </a:p>
      </dgm:t>
    </dgm:pt>
    <dgm:pt modelId="{5D375DC6-1756-4CEC-9090-7C3C251BE154}" type="pres">
      <dgm:prSet presAssocID="{6BC9B973-560F-4682-B6D0-11FE47065C70}" presName="Name0" presStyleCnt="0">
        <dgm:presLayoutVars>
          <dgm:chMax val="7"/>
          <dgm:chPref val="7"/>
          <dgm:dir/>
        </dgm:presLayoutVars>
      </dgm:prSet>
      <dgm:spPr/>
    </dgm:pt>
    <dgm:pt modelId="{1BE1EF5E-C828-478D-955D-E279429DF99B}" type="pres">
      <dgm:prSet presAssocID="{6BC9B973-560F-4682-B6D0-11FE47065C70}" presName="Name1" presStyleCnt="0"/>
      <dgm:spPr/>
    </dgm:pt>
    <dgm:pt modelId="{40156921-26E0-47C8-9567-AB62092F5D0F}" type="pres">
      <dgm:prSet presAssocID="{6BC9B973-560F-4682-B6D0-11FE47065C70}" presName="cycle" presStyleCnt="0"/>
      <dgm:spPr/>
    </dgm:pt>
    <dgm:pt modelId="{17D077AD-6A00-4EC1-B74B-7435B072B87E}" type="pres">
      <dgm:prSet presAssocID="{6BC9B973-560F-4682-B6D0-11FE47065C70}" presName="srcNode" presStyleLbl="node1" presStyleIdx="0" presStyleCnt="1"/>
      <dgm:spPr/>
    </dgm:pt>
    <dgm:pt modelId="{579B2348-BEF0-4424-A34A-0E1BECDBAA45}" type="pres">
      <dgm:prSet presAssocID="{6BC9B973-560F-4682-B6D0-11FE47065C70}" presName="conn" presStyleLbl="parChTrans1D2" presStyleIdx="0" presStyleCnt="1"/>
      <dgm:spPr/>
    </dgm:pt>
    <dgm:pt modelId="{FF31C017-E5A7-4021-A51D-177D2D2D93EF}" type="pres">
      <dgm:prSet presAssocID="{6BC9B973-560F-4682-B6D0-11FE47065C70}" presName="extraNode" presStyleLbl="node1" presStyleIdx="0" presStyleCnt="1"/>
      <dgm:spPr/>
    </dgm:pt>
    <dgm:pt modelId="{68021DFB-7237-40E7-9569-FAFA8F866D72}" type="pres">
      <dgm:prSet presAssocID="{6BC9B973-560F-4682-B6D0-11FE47065C70}" presName="dstNode" presStyleLbl="node1" presStyleIdx="0" presStyleCnt="1"/>
      <dgm:spPr/>
    </dgm:pt>
    <dgm:pt modelId="{B71BFCBE-9404-4997-8CD2-C6FD0CA0348E}" type="pres">
      <dgm:prSet presAssocID="{F751B126-BA16-42DA-B912-16DFBAEFF8DE}" presName="text_1" presStyleLbl="node1" presStyleIdx="0" presStyleCnt="1">
        <dgm:presLayoutVars>
          <dgm:bulletEnabled val="1"/>
        </dgm:presLayoutVars>
      </dgm:prSet>
      <dgm:spPr/>
    </dgm:pt>
    <dgm:pt modelId="{8FF44CA5-77F8-413F-857B-F20C03D942F9}" type="pres">
      <dgm:prSet presAssocID="{F751B126-BA16-42DA-B912-16DFBAEFF8DE}" presName="accent_1" presStyleCnt="0"/>
      <dgm:spPr/>
    </dgm:pt>
    <dgm:pt modelId="{AABA7D7A-6156-449D-A980-12652F45A22F}" type="pres">
      <dgm:prSet presAssocID="{F751B126-BA16-42DA-B912-16DFBAEFF8DE}" presName="accentRepeatNode" presStyleLbl="solidFgAcc1" presStyleIdx="0" presStyleCnt="1"/>
      <dgm:spPr>
        <a:solidFill>
          <a:srgbClr val="6C92E1"/>
        </a:solidFill>
      </dgm:spPr>
    </dgm:pt>
  </dgm:ptLst>
  <dgm:cxnLst>
    <dgm:cxn modelId="{CB838004-2E8D-4D84-AF09-4400EB5B7DD6}" type="presOf" srcId="{6BC9B973-560F-4682-B6D0-11FE47065C70}" destId="{5D375DC6-1756-4CEC-9090-7C3C251BE154}" srcOrd="0" destOrd="0" presId="urn:microsoft.com/office/officeart/2008/layout/VerticalCurvedList"/>
    <dgm:cxn modelId="{90B81967-8596-47BC-8BD6-120897591927}" type="presOf" srcId="{2AAE74C1-215A-4948-B86B-7794655B0169}" destId="{579B2348-BEF0-4424-A34A-0E1BECDBAA45}" srcOrd="0" destOrd="0" presId="urn:microsoft.com/office/officeart/2008/layout/VerticalCurvedList"/>
    <dgm:cxn modelId="{46BF76C3-5A6C-4DF2-9E01-44E6616DD443}" srcId="{6BC9B973-560F-4682-B6D0-11FE47065C70}" destId="{F751B126-BA16-42DA-B912-16DFBAEFF8DE}" srcOrd="0" destOrd="0" parTransId="{BC406513-004F-4106-BF4F-905A8729C19E}" sibTransId="{2AAE74C1-215A-4948-B86B-7794655B0169}"/>
    <dgm:cxn modelId="{404B31E4-5C2F-49D0-9AB8-1A4BA3E2CA12}" type="presOf" srcId="{F751B126-BA16-42DA-B912-16DFBAEFF8DE}" destId="{B71BFCBE-9404-4997-8CD2-C6FD0CA0348E}" srcOrd="0" destOrd="0" presId="urn:microsoft.com/office/officeart/2008/layout/VerticalCurvedList"/>
    <dgm:cxn modelId="{DE28C00C-6B76-43D5-BF95-CB235953E008}" type="presParOf" srcId="{5D375DC6-1756-4CEC-9090-7C3C251BE154}" destId="{1BE1EF5E-C828-478D-955D-E279429DF99B}" srcOrd="0" destOrd="0" presId="urn:microsoft.com/office/officeart/2008/layout/VerticalCurvedList"/>
    <dgm:cxn modelId="{CCAC07EE-331F-4499-B471-159CACDB5C7C}" type="presParOf" srcId="{1BE1EF5E-C828-478D-955D-E279429DF99B}" destId="{40156921-26E0-47C8-9567-AB62092F5D0F}" srcOrd="0" destOrd="0" presId="urn:microsoft.com/office/officeart/2008/layout/VerticalCurvedList"/>
    <dgm:cxn modelId="{3EEE425B-9731-4250-A4AF-9FEFB7E6FC11}" type="presParOf" srcId="{40156921-26E0-47C8-9567-AB62092F5D0F}" destId="{17D077AD-6A00-4EC1-B74B-7435B072B87E}" srcOrd="0" destOrd="0" presId="urn:microsoft.com/office/officeart/2008/layout/VerticalCurvedList"/>
    <dgm:cxn modelId="{7BB2599C-1DA2-4517-9233-6D1ABBAA6C6B}" type="presParOf" srcId="{40156921-26E0-47C8-9567-AB62092F5D0F}" destId="{579B2348-BEF0-4424-A34A-0E1BECDBAA45}" srcOrd="1" destOrd="0" presId="urn:microsoft.com/office/officeart/2008/layout/VerticalCurvedList"/>
    <dgm:cxn modelId="{F7524DA9-B444-4D34-8CF1-035E6E8225E2}" type="presParOf" srcId="{40156921-26E0-47C8-9567-AB62092F5D0F}" destId="{FF31C017-E5A7-4021-A51D-177D2D2D93EF}" srcOrd="2" destOrd="0" presId="urn:microsoft.com/office/officeart/2008/layout/VerticalCurvedList"/>
    <dgm:cxn modelId="{C6D8F179-75F8-48A4-B9F5-CA904D18678F}" type="presParOf" srcId="{40156921-26E0-47C8-9567-AB62092F5D0F}" destId="{68021DFB-7237-40E7-9569-FAFA8F866D72}" srcOrd="3" destOrd="0" presId="urn:microsoft.com/office/officeart/2008/layout/VerticalCurvedList"/>
    <dgm:cxn modelId="{2DA62752-8F69-408C-9B15-2D8FB9535C84}" type="presParOf" srcId="{1BE1EF5E-C828-478D-955D-E279429DF99B}" destId="{B71BFCBE-9404-4997-8CD2-C6FD0CA0348E}" srcOrd="1" destOrd="0" presId="urn:microsoft.com/office/officeart/2008/layout/VerticalCurvedList"/>
    <dgm:cxn modelId="{B82A913E-D7CD-4EE6-B7BF-FD52CA5DBAE5}" type="presParOf" srcId="{1BE1EF5E-C828-478D-955D-E279429DF99B}" destId="{8FF44CA5-77F8-413F-857B-F20C03D942F9}" srcOrd="2" destOrd="0" presId="urn:microsoft.com/office/officeart/2008/layout/VerticalCurvedList"/>
    <dgm:cxn modelId="{9F41855F-0704-4650-A42B-5D9BD6224738}" type="presParOf" srcId="{8FF44CA5-77F8-413F-857B-F20C03D942F9}" destId="{AABA7D7A-6156-449D-A980-12652F45A22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858E9A-998B-48A5-BD2E-CC346FDC0C6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kumimoji="1" lang="ja-JP" altLang="en-US"/>
        </a:p>
      </dgm:t>
    </dgm:pt>
    <dgm:pt modelId="{17726D8B-A455-4EB2-8A4A-8C647CD97959}">
      <dgm:prSet phldrT="[テキスト]" custT="1"/>
      <dgm:spPr>
        <a:solidFill>
          <a:srgbClr val="949CEC"/>
        </a:solidFill>
      </dgm:spPr>
      <dgm:t>
        <a:bodyPr/>
        <a:lstStyle/>
        <a:p>
          <a:endParaRPr kumimoji="1" lang="ja-JP" altLang="en-US" sz="1800" dirty="0"/>
        </a:p>
      </dgm:t>
    </dgm:pt>
    <dgm:pt modelId="{64312E4B-9049-4E90-9579-9BDE019749AC}" type="parTrans" cxnId="{A750E7CF-AF08-402B-9CD9-9D26D80972D0}">
      <dgm:prSet/>
      <dgm:spPr/>
      <dgm:t>
        <a:bodyPr/>
        <a:lstStyle/>
        <a:p>
          <a:endParaRPr kumimoji="1" lang="ja-JP" altLang="en-US"/>
        </a:p>
      </dgm:t>
    </dgm:pt>
    <dgm:pt modelId="{47337E1F-51BA-4E75-A056-55E87F2FA8A5}" type="sibTrans" cxnId="{A750E7CF-AF08-402B-9CD9-9D26D80972D0}">
      <dgm:prSet/>
      <dgm:spPr>
        <a:solidFill>
          <a:srgbClr val="B17EEE"/>
        </a:solidFill>
      </dgm:spPr>
      <dgm:t>
        <a:bodyPr/>
        <a:lstStyle/>
        <a:p>
          <a:endParaRPr kumimoji="1" lang="ja-JP" altLang="en-US"/>
        </a:p>
      </dgm:t>
    </dgm:pt>
    <dgm:pt modelId="{AEC01206-3813-4FD1-BF7F-B203BB6A9FFC}">
      <dgm:prSet phldrT="[テキスト]" custT="1"/>
      <dgm:spPr>
        <a:solidFill>
          <a:srgbClr val="6C92E1"/>
        </a:solidFill>
      </dgm:spPr>
      <dgm:t>
        <a:bodyPr/>
        <a:lstStyle/>
        <a:p>
          <a:r>
            <a:rPr kumimoji="1" lang="en-US" altLang="ja-JP" sz="2800" dirty="0"/>
            <a:t>Sales</a:t>
          </a:r>
          <a:endParaRPr kumimoji="1" lang="ja-JP" altLang="en-US" sz="2800" dirty="0"/>
        </a:p>
      </dgm:t>
    </dgm:pt>
    <dgm:pt modelId="{AEFE6338-0D77-48E4-9BAA-649B91CFE27B}" type="parTrans" cxnId="{71E0BE13-8426-46C6-8CAF-B565C7D5DF65}">
      <dgm:prSet/>
      <dgm:spPr/>
      <dgm:t>
        <a:bodyPr/>
        <a:lstStyle/>
        <a:p>
          <a:endParaRPr kumimoji="1" lang="ja-JP" altLang="en-US"/>
        </a:p>
      </dgm:t>
    </dgm:pt>
    <dgm:pt modelId="{2ADA4EAC-88DF-419E-A0FA-83A1790F5AE5}" type="sibTrans" cxnId="{71E0BE13-8426-46C6-8CAF-B565C7D5DF65}">
      <dgm:prSet/>
      <dgm:spPr>
        <a:solidFill>
          <a:srgbClr val="72EED6"/>
        </a:solidFill>
      </dgm:spPr>
      <dgm:t>
        <a:bodyPr/>
        <a:lstStyle/>
        <a:p>
          <a:endParaRPr kumimoji="1" lang="ja-JP" altLang="en-US"/>
        </a:p>
      </dgm:t>
    </dgm:pt>
    <dgm:pt modelId="{7F0346F0-8EF8-4EC2-963B-35D0D03EAB78}">
      <dgm:prSet phldrT="[テキスト]"/>
      <dgm:spPr/>
      <dgm:t>
        <a:bodyPr/>
        <a:lstStyle/>
        <a:p>
          <a:r>
            <a:rPr kumimoji="1" lang="en-US" altLang="ja-JP" dirty="0"/>
            <a:t>Costs</a:t>
          </a:r>
          <a:endParaRPr kumimoji="1" lang="ja-JP" altLang="en-US" dirty="0"/>
        </a:p>
      </dgm:t>
    </dgm:pt>
    <dgm:pt modelId="{1FA4C9F7-7372-4214-83A1-F0B2B43FD84A}" type="parTrans" cxnId="{BD4C2C63-9FFD-4107-9314-1B749A33AB69}">
      <dgm:prSet/>
      <dgm:spPr/>
      <dgm:t>
        <a:bodyPr/>
        <a:lstStyle/>
        <a:p>
          <a:endParaRPr kumimoji="1" lang="ja-JP" altLang="en-US"/>
        </a:p>
      </dgm:t>
    </dgm:pt>
    <dgm:pt modelId="{52EA4CB8-A28B-4E00-B9F3-3FF95C2EE38F}" type="sibTrans" cxnId="{BD4C2C63-9FFD-4107-9314-1B749A33AB69}">
      <dgm:prSet/>
      <dgm:spPr>
        <a:solidFill>
          <a:srgbClr val="40E8C8"/>
        </a:solidFill>
        <a:ln>
          <a:prstDash val="dash"/>
        </a:ln>
      </dgm:spPr>
      <dgm:t>
        <a:bodyPr/>
        <a:lstStyle/>
        <a:p>
          <a:endParaRPr kumimoji="1" lang="ja-JP" altLang="en-US"/>
        </a:p>
      </dgm:t>
    </dgm:pt>
    <dgm:pt modelId="{30BFDA71-3160-4307-843F-53B7A1E2C311}" type="pres">
      <dgm:prSet presAssocID="{B2858E9A-998B-48A5-BD2E-CC346FDC0C6E}" presName="Name0" presStyleCnt="0">
        <dgm:presLayoutVars>
          <dgm:chMax/>
          <dgm:chPref/>
          <dgm:dir/>
          <dgm:animLvl val="lvl"/>
        </dgm:presLayoutVars>
      </dgm:prSet>
      <dgm:spPr/>
    </dgm:pt>
    <dgm:pt modelId="{81F99B3A-15EE-468F-A1F8-EBA3EBC20412}" type="pres">
      <dgm:prSet presAssocID="{17726D8B-A455-4EB2-8A4A-8C647CD97959}" presName="composite" presStyleCnt="0"/>
      <dgm:spPr/>
    </dgm:pt>
    <dgm:pt modelId="{0D6592E4-82EB-412C-AC31-DC6FBB586CDF}" type="pres">
      <dgm:prSet presAssocID="{17726D8B-A455-4EB2-8A4A-8C647CD97959}" presName="Parent1" presStyleLbl="node1" presStyleIdx="0" presStyleCnt="6" custLinFactNeighborX="8760" custLinFactNeighborY="-4571">
        <dgm:presLayoutVars>
          <dgm:chMax val="1"/>
          <dgm:chPref val="1"/>
          <dgm:bulletEnabled val="1"/>
        </dgm:presLayoutVars>
      </dgm:prSet>
      <dgm:spPr/>
    </dgm:pt>
    <dgm:pt modelId="{05D34344-FACD-4F8F-A3A0-A2E81F46CA63}" type="pres">
      <dgm:prSet presAssocID="{17726D8B-A455-4EB2-8A4A-8C647CD97959}" presName="Childtext1" presStyleLbl="revTx" presStyleIdx="0" presStyleCnt="3" custScaleX="64198" custScaleY="107105" custLinFactX="-70584" custLinFactNeighborX="-100000" custLinFactNeighborY="12810">
        <dgm:presLayoutVars>
          <dgm:chMax val="0"/>
          <dgm:chPref val="0"/>
          <dgm:bulletEnabled val="1"/>
        </dgm:presLayoutVars>
      </dgm:prSet>
      <dgm:spPr/>
    </dgm:pt>
    <dgm:pt modelId="{D0EFBDB7-9504-4D6E-BCA5-2FEE0D414EC7}" type="pres">
      <dgm:prSet presAssocID="{17726D8B-A455-4EB2-8A4A-8C647CD97959}" presName="BalanceSpacing" presStyleCnt="0"/>
      <dgm:spPr/>
    </dgm:pt>
    <dgm:pt modelId="{1B9A4D12-858F-479C-8C12-F09337864BF2}" type="pres">
      <dgm:prSet presAssocID="{17726D8B-A455-4EB2-8A4A-8C647CD97959}" presName="BalanceSpacing1" presStyleCnt="0"/>
      <dgm:spPr/>
    </dgm:pt>
    <dgm:pt modelId="{0172F4A4-692A-4C8A-8E77-DB001780A81C}" type="pres">
      <dgm:prSet presAssocID="{47337E1F-51BA-4E75-A056-55E87F2FA8A5}" presName="Accent1Text" presStyleLbl="node1" presStyleIdx="1" presStyleCnt="6"/>
      <dgm:spPr/>
    </dgm:pt>
    <dgm:pt modelId="{CDD88772-29F3-4130-B9F2-FFA2D2D53840}" type="pres">
      <dgm:prSet presAssocID="{47337E1F-51BA-4E75-A056-55E87F2FA8A5}" presName="spaceBetweenRectangles" presStyleCnt="0"/>
      <dgm:spPr/>
    </dgm:pt>
    <dgm:pt modelId="{0B97C29B-F19F-4035-9B8C-34209428050C}" type="pres">
      <dgm:prSet presAssocID="{AEC01206-3813-4FD1-BF7F-B203BB6A9FFC}" presName="composite" presStyleCnt="0"/>
      <dgm:spPr/>
    </dgm:pt>
    <dgm:pt modelId="{DBC430A7-7F43-4258-862D-294201457C4C}" type="pres">
      <dgm:prSet presAssocID="{AEC01206-3813-4FD1-BF7F-B203BB6A9FFC}" presName="Parent1" presStyleLbl="node1" presStyleIdx="2" presStyleCnt="6">
        <dgm:presLayoutVars>
          <dgm:chMax val="1"/>
          <dgm:chPref val="1"/>
          <dgm:bulletEnabled val="1"/>
        </dgm:presLayoutVars>
      </dgm:prSet>
      <dgm:spPr/>
    </dgm:pt>
    <dgm:pt modelId="{3A0E28C7-6ED0-49FC-9EF6-F55FADAEAB55}" type="pres">
      <dgm:prSet presAssocID="{AEC01206-3813-4FD1-BF7F-B203BB6A9FFC}" presName="Childtext1" presStyleLbl="revTx" presStyleIdx="1" presStyleCnt="3" custLinFactX="82583" custLinFactNeighborX="100000" custLinFactNeighborY="0">
        <dgm:presLayoutVars>
          <dgm:chMax val="0"/>
          <dgm:chPref val="0"/>
          <dgm:bulletEnabled val="1"/>
        </dgm:presLayoutVars>
      </dgm:prSet>
      <dgm:spPr/>
    </dgm:pt>
    <dgm:pt modelId="{C0B744A1-B50E-413F-819B-84019B860953}" type="pres">
      <dgm:prSet presAssocID="{AEC01206-3813-4FD1-BF7F-B203BB6A9FFC}" presName="BalanceSpacing" presStyleCnt="0"/>
      <dgm:spPr/>
    </dgm:pt>
    <dgm:pt modelId="{2ED026C1-CED6-4F5D-A4DA-91CE433998F6}" type="pres">
      <dgm:prSet presAssocID="{AEC01206-3813-4FD1-BF7F-B203BB6A9FFC}" presName="BalanceSpacing1" presStyleCnt="0"/>
      <dgm:spPr/>
    </dgm:pt>
    <dgm:pt modelId="{1C5369AC-D6D6-4264-AA60-44B492E8444D}" type="pres">
      <dgm:prSet presAssocID="{2ADA4EAC-88DF-419E-A0FA-83A1790F5AE5}" presName="Accent1Text" presStyleLbl="node1" presStyleIdx="3" presStyleCnt="6"/>
      <dgm:spPr/>
    </dgm:pt>
    <dgm:pt modelId="{64C2A96C-2D94-44DA-85B2-D1ACB86183E7}" type="pres">
      <dgm:prSet presAssocID="{2ADA4EAC-88DF-419E-A0FA-83A1790F5AE5}" presName="spaceBetweenRectangles" presStyleCnt="0"/>
      <dgm:spPr/>
    </dgm:pt>
    <dgm:pt modelId="{0EC3D8AF-5FB6-49D8-90FA-A71CA703F5CA}" type="pres">
      <dgm:prSet presAssocID="{7F0346F0-8EF8-4EC2-963B-35D0D03EAB78}" presName="composite" presStyleCnt="0"/>
      <dgm:spPr/>
    </dgm:pt>
    <dgm:pt modelId="{46AA3418-DFBF-4A00-8D7B-0218BE62EF8C}" type="pres">
      <dgm:prSet presAssocID="{7F0346F0-8EF8-4EC2-963B-35D0D03EAB78}" presName="Parent1" presStyleLbl="node1" presStyleIdx="4" presStyleCnt="6">
        <dgm:presLayoutVars>
          <dgm:chMax val="1"/>
          <dgm:chPref val="1"/>
          <dgm:bulletEnabled val="1"/>
        </dgm:presLayoutVars>
      </dgm:prSet>
      <dgm:spPr/>
    </dgm:pt>
    <dgm:pt modelId="{A7132481-30AD-431B-90F5-79C218A2DDFD}" type="pres">
      <dgm:prSet presAssocID="{7F0346F0-8EF8-4EC2-963B-35D0D03EAB78}" presName="Childtext1" presStyleLbl="revTx" presStyleIdx="2" presStyleCnt="3" custLinFactX="-68112" custLinFactNeighborX="-100000" custLinFactNeighborY="3374">
        <dgm:presLayoutVars>
          <dgm:chMax val="0"/>
          <dgm:chPref val="0"/>
          <dgm:bulletEnabled val="1"/>
        </dgm:presLayoutVars>
      </dgm:prSet>
      <dgm:spPr/>
    </dgm:pt>
    <dgm:pt modelId="{EDF89D3C-C01D-45CA-89EF-EF4043EFA4D6}" type="pres">
      <dgm:prSet presAssocID="{7F0346F0-8EF8-4EC2-963B-35D0D03EAB78}" presName="BalanceSpacing" presStyleCnt="0"/>
      <dgm:spPr/>
    </dgm:pt>
    <dgm:pt modelId="{92BF5C1E-67E5-45AC-AC85-999E61B585EA}" type="pres">
      <dgm:prSet presAssocID="{7F0346F0-8EF8-4EC2-963B-35D0D03EAB78}" presName="BalanceSpacing1" presStyleCnt="0"/>
      <dgm:spPr/>
    </dgm:pt>
    <dgm:pt modelId="{BB63DBD1-14DC-4B90-BCD1-BA44EC1A77BA}" type="pres">
      <dgm:prSet presAssocID="{52EA4CB8-A28B-4E00-B9F3-3FF95C2EE38F}" presName="Accent1Text" presStyleLbl="node1" presStyleIdx="5" presStyleCnt="6" custLinFactNeighborX="793" custLinFactNeighborY="8100"/>
      <dgm:spPr/>
    </dgm:pt>
  </dgm:ptLst>
  <dgm:cxnLst>
    <dgm:cxn modelId="{71E0BE13-8426-46C6-8CAF-B565C7D5DF65}" srcId="{B2858E9A-998B-48A5-BD2E-CC346FDC0C6E}" destId="{AEC01206-3813-4FD1-BF7F-B203BB6A9FFC}" srcOrd="1" destOrd="0" parTransId="{AEFE6338-0D77-48E4-9BAA-649B91CFE27B}" sibTransId="{2ADA4EAC-88DF-419E-A0FA-83A1790F5AE5}"/>
    <dgm:cxn modelId="{C7781933-B68F-4A76-81E5-76D555AA33B5}" type="presOf" srcId="{B2858E9A-998B-48A5-BD2E-CC346FDC0C6E}" destId="{30BFDA71-3160-4307-843F-53B7A1E2C311}" srcOrd="0" destOrd="0" presId="urn:microsoft.com/office/officeart/2008/layout/AlternatingHexagons"/>
    <dgm:cxn modelId="{DCEBAD3A-4B22-4A71-8F99-522E5EE5B745}" type="presOf" srcId="{17726D8B-A455-4EB2-8A4A-8C647CD97959}" destId="{0D6592E4-82EB-412C-AC31-DC6FBB586CDF}" srcOrd="0" destOrd="0" presId="urn:microsoft.com/office/officeart/2008/layout/AlternatingHexagons"/>
    <dgm:cxn modelId="{BD4C2C63-9FFD-4107-9314-1B749A33AB69}" srcId="{B2858E9A-998B-48A5-BD2E-CC346FDC0C6E}" destId="{7F0346F0-8EF8-4EC2-963B-35D0D03EAB78}" srcOrd="2" destOrd="0" parTransId="{1FA4C9F7-7372-4214-83A1-F0B2B43FD84A}" sibTransId="{52EA4CB8-A28B-4E00-B9F3-3FF95C2EE38F}"/>
    <dgm:cxn modelId="{267B3663-9973-40D1-BB0B-2AC819AAD5AC}" type="presOf" srcId="{AEC01206-3813-4FD1-BF7F-B203BB6A9FFC}" destId="{DBC430A7-7F43-4258-862D-294201457C4C}" srcOrd="0" destOrd="0" presId="urn:microsoft.com/office/officeart/2008/layout/AlternatingHexagons"/>
    <dgm:cxn modelId="{F029D07E-3460-4DEE-8311-DF8E781F090A}" type="presOf" srcId="{52EA4CB8-A28B-4E00-B9F3-3FF95C2EE38F}" destId="{BB63DBD1-14DC-4B90-BCD1-BA44EC1A77BA}" srcOrd="0" destOrd="0" presId="urn:microsoft.com/office/officeart/2008/layout/AlternatingHexagons"/>
    <dgm:cxn modelId="{75FCA3C6-5617-443C-8E13-B780C7C864F3}" type="presOf" srcId="{47337E1F-51BA-4E75-A056-55E87F2FA8A5}" destId="{0172F4A4-692A-4C8A-8E77-DB001780A81C}" srcOrd="0" destOrd="0" presId="urn:microsoft.com/office/officeart/2008/layout/AlternatingHexagons"/>
    <dgm:cxn modelId="{A750E7CF-AF08-402B-9CD9-9D26D80972D0}" srcId="{B2858E9A-998B-48A5-BD2E-CC346FDC0C6E}" destId="{17726D8B-A455-4EB2-8A4A-8C647CD97959}" srcOrd="0" destOrd="0" parTransId="{64312E4B-9049-4E90-9579-9BDE019749AC}" sibTransId="{47337E1F-51BA-4E75-A056-55E87F2FA8A5}"/>
    <dgm:cxn modelId="{CA88BFD2-6CC3-43D4-B9EC-D51A534DE738}" type="presOf" srcId="{7F0346F0-8EF8-4EC2-963B-35D0D03EAB78}" destId="{46AA3418-DFBF-4A00-8D7B-0218BE62EF8C}" srcOrd="0" destOrd="0" presId="urn:microsoft.com/office/officeart/2008/layout/AlternatingHexagons"/>
    <dgm:cxn modelId="{0FF200D6-EEA3-450C-B0A0-DD26C89CF4FD}" type="presOf" srcId="{2ADA4EAC-88DF-419E-A0FA-83A1790F5AE5}" destId="{1C5369AC-D6D6-4264-AA60-44B492E8444D}" srcOrd="0" destOrd="0" presId="urn:microsoft.com/office/officeart/2008/layout/AlternatingHexagons"/>
    <dgm:cxn modelId="{9033EB57-D93C-4EAC-A3A2-FA0340E1C9E5}" type="presParOf" srcId="{30BFDA71-3160-4307-843F-53B7A1E2C311}" destId="{81F99B3A-15EE-468F-A1F8-EBA3EBC20412}" srcOrd="0" destOrd="0" presId="urn:microsoft.com/office/officeart/2008/layout/AlternatingHexagons"/>
    <dgm:cxn modelId="{E0E656E2-8D35-4120-8E82-EB8F7A093AA8}" type="presParOf" srcId="{81F99B3A-15EE-468F-A1F8-EBA3EBC20412}" destId="{0D6592E4-82EB-412C-AC31-DC6FBB586CDF}" srcOrd="0" destOrd="0" presId="urn:microsoft.com/office/officeart/2008/layout/AlternatingHexagons"/>
    <dgm:cxn modelId="{49C6106C-2EC9-41C2-BAC7-863CD65E154F}" type="presParOf" srcId="{81F99B3A-15EE-468F-A1F8-EBA3EBC20412}" destId="{05D34344-FACD-4F8F-A3A0-A2E81F46CA63}" srcOrd="1" destOrd="0" presId="urn:microsoft.com/office/officeart/2008/layout/AlternatingHexagons"/>
    <dgm:cxn modelId="{74D540A1-0014-46E8-A444-D3C62EB3C060}" type="presParOf" srcId="{81F99B3A-15EE-468F-A1F8-EBA3EBC20412}" destId="{D0EFBDB7-9504-4D6E-BCA5-2FEE0D414EC7}" srcOrd="2" destOrd="0" presId="urn:microsoft.com/office/officeart/2008/layout/AlternatingHexagons"/>
    <dgm:cxn modelId="{83124A0B-C390-4EA1-8EDC-79D65B833CAE}" type="presParOf" srcId="{81F99B3A-15EE-468F-A1F8-EBA3EBC20412}" destId="{1B9A4D12-858F-479C-8C12-F09337864BF2}" srcOrd="3" destOrd="0" presId="urn:microsoft.com/office/officeart/2008/layout/AlternatingHexagons"/>
    <dgm:cxn modelId="{0206970F-8F7A-4051-8010-4AAA297A66AC}" type="presParOf" srcId="{81F99B3A-15EE-468F-A1F8-EBA3EBC20412}" destId="{0172F4A4-692A-4C8A-8E77-DB001780A81C}" srcOrd="4" destOrd="0" presId="urn:microsoft.com/office/officeart/2008/layout/AlternatingHexagons"/>
    <dgm:cxn modelId="{68FDEE64-6774-4677-960E-18CB6E18EB78}" type="presParOf" srcId="{30BFDA71-3160-4307-843F-53B7A1E2C311}" destId="{CDD88772-29F3-4130-B9F2-FFA2D2D53840}" srcOrd="1" destOrd="0" presId="urn:microsoft.com/office/officeart/2008/layout/AlternatingHexagons"/>
    <dgm:cxn modelId="{1FDAA8CB-EDFD-4D45-89F3-E195D655983F}" type="presParOf" srcId="{30BFDA71-3160-4307-843F-53B7A1E2C311}" destId="{0B97C29B-F19F-4035-9B8C-34209428050C}" srcOrd="2" destOrd="0" presId="urn:microsoft.com/office/officeart/2008/layout/AlternatingHexagons"/>
    <dgm:cxn modelId="{3389205B-6092-4557-871E-D1769547FCE4}" type="presParOf" srcId="{0B97C29B-F19F-4035-9B8C-34209428050C}" destId="{DBC430A7-7F43-4258-862D-294201457C4C}" srcOrd="0" destOrd="0" presId="urn:microsoft.com/office/officeart/2008/layout/AlternatingHexagons"/>
    <dgm:cxn modelId="{83915785-945E-43BD-B39A-1538C3276AEC}" type="presParOf" srcId="{0B97C29B-F19F-4035-9B8C-34209428050C}" destId="{3A0E28C7-6ED0-49FC-9EF6-F55FADAEAB55}" srcOrd="1" destOrd="0" presId="urn:microsoft.com/office/officeart/2008/layout/AlternatingHexagons"/>
    <dgm:cxn modelId="{B63DF535-1588-4064-9453-98D2C18B6AD2}" type="presParOf" srcId="{0B97C29B-F19F-4035-9B8C-34209428050C}" destId="{C0B744A1-B50E-413F-819B-84019B860953}" srcOrd="2" destOrd="0" presId="urn:microsoft.com/office/officeart/2008/layout/AlternatingHexagons"/>
    <dgm:cxn modelId="{FB329B1D-34DA-49D0-9C05-322A5BE46493}" type="presParOf" srcId="{0B97C29B-F19F-4035-9B8C-34209428050C}" destId="{2ED026C1-CED6-4F5D-A4DA-91CE433998F6}" srcOrd="3" destOrd="0" presId="urn:microsoft.com/office/officeart/2008/layout/AlternatingHexagons"/>
    <dgm:cxn modelId="{600F118F-80C9-49A4-B074-B166E1726FA4}" type="presParOf" srcId="{0B97C29B-F19F-4035-9B8C-34209428050C}" destId="{1C5369AC-D6D6-4264-AA60-44B492E8444D}" srcOrd="4" destOrd="0" presId="urn:microsoft.com/office/officeart/2008/layout/AlternatingHexagons"/>
    <dgm:cxn modelId="{2B54DB61-3394-4B84-80AF-C069C9DB3966}" type="presParOf" srcId="{30BFDA71-3160-4307-843F-53B7A1E2C311}" destId="{64C2A96C-2D94-44DA-85B2-D1ACB86183E7}" srcOrd="3" destOrd="0" presId="urn:microsoft.com/office/officeart/2008/layout/AlternatingHexagons"/>
    <dgm:cxn modelId="{884420D1-ADA4-40ED-BA96-50FE25789040}" type="presParOf" srcId="{30BFDA71-3160-4307-843F-53B7A1E2C311}" destId="{0EC3D8AF-5FB6-49D8-90FA-A71CA703F5CA}" srcOrd="4" destOrd="0" presId="urn:microsoft.com/office/officeart/2008/layout/AlternatingHexagons"/>
    <dgm:cxn modelId="{047CE457-E7A9-4CA2-AAC9-11898ED47DFD}" type="presParOf" srcId="{0EC3D8AF-5FB6-49D8-90FA-A71CA703F5CA}" destId="{46AA3418-DFBF-4A00-8D7B-0218BE62EF8C}" srcOrd="0" destOrd="0" presId="urn:microsoft.com/office/officeart/2008/layout/AlternatingHexagons"/>
    <dgm:cxn modelId="{1C9340BC-F603-48B3-88A2-7F0ED73243A0}" type="presParOf" srcId="{0EC3D8AF-5FB6-49D8-90FA-A71CA703F5CA}" destId="{A7132481-30AD-431B-90F5-79C218A2DDFD}" srcOrd="1" destOrd="0" presId="urn:microsoft.com/office/officeart/2008/layout/AlternatingHexagons"/>
    <dgm:cxn modelId="{8382E907-A081-4017-B2C2-912B39CD52A6}" type="presParOf" srcId="{0EC3D8AF-5FB6-49D8-90FA-A71CA703F5CA}" destId="{EDF89D3C-C01D-45CA-89EF-EF4043EFA4D6}" srcOrd="2" destOrd="0" presId="urn:microsoft.com/office/officeart/2008/layout/AlternatingHexagons"/>
    <dgm:cxn modelId="{0D9C73AE-3F10-4AD6-896D-F42AB8B4C0CA}" type="presParOf" srcId="{0EC3D8AF-5FB6-49D8-90FA-A71CA703F5CA}" destId="{92BF5C1E-67E5-45AC-AC85-999E61B585EA}" srcOrd="3" destOrd="0" presId="urn:microsoft.com/office/officeart/2008/layout/AlternatingHexagons"/>
    <dgm:cxn modelId="{F34519E7-EE9E-464B-8FAB-BF53BA1F5C9F}" type="presParOf" srcId="{0EC3D8AF-5FB6-49D8-90FA-A71CA703F5CA}" destId="{BB63DBD1-14DC-4B90-BCD1-BA44EC1A77BA}"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C9B973-560F-4682-B6D0-11FE47065C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1D50AC63-F935-47AF-8516-0B2800AA4FE2}">
      <dgm:prSet/>
      <dgm:spPr>
        <a:solidFill>
          <a:srgbClr val="8335E5"/>
        </a:solidFill>
      </dgm:spPr>
      <dgm:t>
        <a:bodyPr/>
        <a:lstStyle/>
        <a:p>
          <a:r>
            <a:rPr lang="en-US" altLang="ja-JP" dirty="0">
              <a:solidFill>
                <a:schemeClr val="tx1"/>
              </a:solidFill>
            </a:rPr>
            <a:t>What</a:t>
          </a:r>
          <a:r>
            <a:rPr lang="en-US" altLang="ja-JP" baseline="0" dirty="0">
              <a:solidFill>
                <a:schemeClr val="tx1"/>
              </a:solidFill>
            </a:rPr>
            <a:t> are the types of Crime</a:t>
          </a:r>
          <a:endParaRPr lang="ja-JP" altLang="en-US" dirty="0">
            <a:solidFill>
              <a:schemeClr val="tx1"/>
            </a:solidFill>
          </a:endParaRPr>
        </a:p>
      </dgm:t>
    </dgm:pt>
    <dgm:pt modelId="{D35E22EB-50DE-4FC5-BF0F-FF7C638390F5}" type="parTrans" cxnId="{46F5CF61-51F5-48B5-A840-4AD0BF3D2C29}">
      <dgm:prSet/>
      <dgm:spPr/>
      <dgm:t>
        <a:bodyPr/>
        <a:lstStyle/>
        <a:p>
          <a:endParaRPr kumimoji="1" lang="ja-JP" altLang="en-US"/>
        </a:p>
      </dgm:t>
    </dgm:pt>
    <dgm:pt modelId="{C92E7678-5345-410C-A5A8-2D51A98A2DD1}" type="sibTrans" cxnId="{46F5CF61-51F5-48B5-A840-4AD0BF3D2C29}">
      <dgm:prSet/>
      <dgm:spPr/>
      <dgm:t>
        <a:bodyPr/>
        <a:lstStyle/>
        <a:p>
          <a:endParaRPr kumimoji="1" lang="ja-JP" altLang="en-US"/>
        </a:p>
      </dgm:t>
    </dgm:pt>
    <dgm:pt modelId="{5D375DC6-1756-4CEC-9090-7C3C251BE154}" type="pres">
      <dgm:prSet presAssocID="{6BC9B973-560F-4682-B6D0-11FE47065C70}" presName="Name0" presStyleCnt="0">
        <dgm:presLayoutVars>
          <dgm:chMax val="7"/>
          <dgm:chPref val="7"/>
          <dgm:dir/>
        </dgm:presLayoutVars>
      </dgm:prSet>
      <dgm:spPr/>
    </dgm:pt>
    <dgm:pt modelId="{1BE1EF5E-C828-478D-955D-E279429DF99B}" type="pres">
      <dgm:prSet presAssocID="{6BC9B973-560F-4682-B6D0-11FE47065C70}" presName="Name1" presStyleCnt="0"/>
      <dgm:spPr/>
    </dgm:pt>
    <dgm:pt modelId="{40156921-26E0-47C8-9567-AB62092F5D0F}" type="pres">
      <dgm:prSet presAssocID="{6BC9B973-560F-4682-B6D0-11FE47065C70}" presName="cycle" presStyleCnt="0"/>
      <dgm:spPr/>
    </dgm:pt>
    <dgm:pt modelId="{17D077AD-6A00-4EC1-B74B-7435B072B87E}" type="pres">
      <dgm:prSet presAssocID="{6BC9B973-560F-4682-B6D0-11FE47065C70}" presName="srcNode" presStyleLbl="node1" presStyleIdx="0" presStyleCnt="1"/>
      <dgm:spPr/>
    </dgm:pt>
    <dgm:pt modelId="{579B2348-BEF0-4424-A34A-0E1BECDBAA45}" type="pres">
      <dgm:prSet presAssocID="{6BC9B973-560F-4682-B6D0-11FE47065C70}" presName="conn" presStyleLbl="parChTrans1D2" presStyleIdx="0" presStyleCnt="1"/>
      <dgm:spPr/>
    </dgm:pt>
    <dgm:pt modelId="{FF31C017-E5A7-4021-A51D-177D2D2D93EF}" type="pres">
      <dgm:prSet presAssocID="{6BC9B973-560F-4682-B6D0-11FE47065C70}" presName="extraNode" presStyleLbl="node1" presStyleIdx="0" presStyleCnt="1"/>
      <dgm:spPr/>
    </dgm:pt>
    <dgm:pt modelId="{68021DFB-7237-40E7-9569-FAFA8F866D72}" type="pres">
      <dgm:prSet presAssocID="{6BC9B973-560F-4682-B6D0-11FE47065C70}" presName="dstNode" presStyleLbl="node1" presStyleIdx="0" presStyleCnt="1"/>
      <dgm:spPr/>
    </dgm:pt>
    <dgm:pt modelId="{8599DCC0-F78A-45B5-9D96-5DF7F78B0177}" type="pres">
      <dgm:prSet presAssocID="{1D50AC63-F935-47AF-8516-0B2800AA4FE2}" presName="text_1" presStyleLbl="node1" presStyleIdx="0" presStyleCnt="1">
        <dgm:presLayoutVars>
          <dgm:bulletEnabled val="1"/>
        </dgm:presLayoutVars>
      </dgm:prSet>
      <dgm:spPr/>
    </dgm:pt>
    <dgm:pt modelId="{6C88D999-12FC-4574-BC1F-8889896B8941}" type="pres">
      <dgm:prSet presAssocID="{1D50AC63-F935-47AF-8516-0B2800AA4FE2}" presName="accent_1" presStyleCnt="0"/>
      <dgm:spPr/>
    </dgm:pt>
    <dgm:pt modelId="{7BC658CD-17E2-461B-B4B4-1605040B08C9}" type="pres">
      <dgm:prSet presAssocID="{1D50AC63-F935-47AF-8516-0B2800AA4FE2}" presName="accentRepeatNode" presStyleLbl="solidFgAcc1" presStyleIdx="0" presStyleCnt="1"/>
      <dgm:spPr>
        <a:solidFill>
          <a:srgbClr val="B17EEE"/>
        </a:solidFill>
        <a:ln>
          <a:solidFill>
            <a:srgbClr val="6C92E1"/>
          </a:solidFill>
        </a:ln>
      </dgm:spPr>
    </dgm:pt>
  </dgm:ptLst>
  <dgm:cxnLst>
    <dgm:cxn modelId="{CB838004-2E8D-4D84-AF09-4400EB5B7DD6}" type="presOf" srcId="{6BC9B973-560F-4682-B6D0-11FE47065C70}" destId="{5D375DC6-1756-4CEC-9090-7C3C251BE154}" srcOrd="0" destOrd="0" presId="urn:microsoft.com/office/officeart/2008/layout/VerticalCurvedList"/>
    <dgm:cxn modelId="{E8FD3F1D-52A6-488D-B19D-EFBFB27C1D5E}" type="presOf" srcId="{1D50AC63-F935-47AF-8516-0B2800AA4FE2}" destId="{8599DCC0-F78A-45B5-9D96-5DF7F78B0177}" srcOrd="0" destOrd="0" presId="urn:microsoft.com/office/officeart/2008/layout/VerticalCurvedList"/>
    <dgm:cxn modelId="{46F5CF61-51F5-48B5-A840-4AD0BF3D2C29}" srcId="{6BC9B973-560F-4682-B6D0-11FE47065C70}" destId="{1D50AC63-F935-47AF-8516-0B2800AA4FE2}" srcOrd="0" destOrd="0" parTransId="{D35E22EB-50DE-4FC5-BF0F-FF7C638390F5}" sibTransId="{C92E7678-5345-410C-A5A8-2D51A98A2DD1}"/>
    <dgm:cxn modelId="{C3EC8356-9217-4B9A-BEC0-5178B6A2C775}" type="presOf" srcId="{C92E7678-5345-410C-A5A8-2D51A98A2DD1}" destId="{579B2348-BEF0-4424-A34A-0E1BECDBAA45}" srcOrd="0" destOrd="0" presId="urn:microsoft.com/office/officeart/2008/layout/VerticalCurvedList"/>
    <dgm:cxn modelId="{DE28C00C-6B76-43D5-BF95-CB235953E008}" type="presParOf" srcId="{5D375DC6-1756-4CEC-9090-7C3C251BE154}" destId="{1BE1EF5E-C828-478D-955D-E279429DF99B}" srcOrd="0" destOrd="0" presId="urn:microsoft.com/office/officeart/2008/layout/VerticalCurvedList"/>
    <dgm:cxn modelId="{CCAC07EE-331F-4499-B471-159CACDB5C7C}" type="presParOf" srcId="{1BE1EF5E-C828-478D-955D-E279429DF99B}" destId="{40156921-26E0-47C8-9567-AB62092F5D0F}" srcOrd="0" destOrd="0" presId="urn:microsoft.com/office/officeart/2008/layout/VerticalCurvedList"/>
    <dgm:cxn modelId="{3EEE425B-9731-4250-A4AF-9FEFB7E6FC11}" type="presParOf" srcId="{40156921-26E0-47C8-9567-AB62092F5D0F}" destId="{17D077AD-6A00-4EC1-B74B-7435B072B87E}" srcOrd="0" destOrd="0" presId="urn:microsoft.com/office/officeart/2008/layout/VerticalCurvedList"/>
    <dgm:cxn modelId="{7BB2599C-1DA2-4517-9233-6D1ABBAA6C6B}" type="presParOf" srcId="{40156921-26E0-47C8-9567-AB62092F5D0F}" destId="{579B2348-BEF0-4424-A34A-0E1BECDBAA45}" srcOrd="1" destOrd="0" presId="urn:microsoft.com/office/officeart/2008/layout/VerticalCurvedList"/>
    <dgm:cxn modelId="{F7524DA9-B444-4D34-8CF1-035E6E8225E2}" type="presParOf" srcId="{40156921-26E0-47C8-9567-AB62092F5D0F}" destId="{FF31C017-E5A7-4021-A51D-177D2D2D93EF}" srcOrd="2" destOrd="0" presId="urn:microsoft.com/office/officeart/2008/layout/VerticalCurvedList"/>
    <dgm:cxn modelId="{C6D8F179-75F8-48A4-B9F5-CA904D18678F}" type="presParOf" srcId="{40156921-26E0-47C8-9567-AB62092F5D0F}" destId="{68021DFB-7237-40E7-9569-FAFA8F866D72}" srcOrd="3" destOrd="0" presId="urn:microsoft.com/office/officeart/2008/layout/VerticalCurvedList"/>
    <dgm:cxn modelId="{A8BBC608-D247-4A40-8DBE-54779A92E1B1}" type="presParOf" srcId="{1BE1EF5E-C828-478D-955D-E279429DF99B}" destId="{8599DCC0-F78A-45B5-9D96-5DF7F78B0177}" srcOrd="1" destOrd="0" presId="urn:microsoft.com/office/officeart/2008/layout/VerticalCurvedList"/>
    <dgm:cxn modelId="{8030B23F-24E7-4EEA-BEED-5B05D877848A}" type="presParOf" srcId="{1BE1EF5E-C828-478D-955D-E279429DF99B}" destId="{6C88D999-12FC-4574-BC1F-8889896B8941}" srcOrd="2" destOrd="0" presId="urn:microsoft.com/office/officeart/2008/layout/VerticalCurvedList"/>
    <dgm:cxn modelId="{4315E60C-23DF-4551-856D-2D5E40730BC3}" type="presParOf" srcId="{6C88D999-12FC-4574-BC1F-8889896B8941}" destId="{7BC658CD-17E2-461B-B4B4-1605040B08C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92473-CC24-4264-B518-E8DF30BC4011}">
      <dsp:nvSpPr>
        <dsp:cNvPr id="0" name=""/>
        <dsp:cNvSpPr/>
      </dsp:nvSpPr>
      <dsp:spPr>
        <a:xfrm>
          <a:off x="1585324" y="0"/>
          <a:ext cx="1585324" cy="1209153"/>
        </a:xfrm>
        <a:prstGeom prst="trapezoid">
          <a:avLst>
            <a:gd name="adj" fmla="val 65555"/>
          </a:avLst>
        </a:prstGeom>
        <a:solidFill>
          <a:srgbClr val="7D4BC9">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altLang="ja-JP" sz="2000" kern="1200" dirty="0"/>
            <a:t>NTA</a:t>
          </a:r>
          <a:endParaRPr lang="ja-JP" altLang="en-US" sz="2000" kern="1200" dirty="0"/>
        </a:p>
      </dsp:txBody>
      <dsp:txXfrm>
        <a:off x="1585324" y="0"/>
        <a:ext cx="1585324" cy="1209153"/>
      </dsp:txXfrm>
    </dsp:sp>
    <dsp:sp modelId="{ECBFE1B7-F492-43AF-8465-0DE242E435A1}">
      <dsp:nvSpPr>
        <dsp:cNvPr id="0" name=""/>
        <dsp:cNvSpPr/>
      </dsp:nvSpPr>
      <dsp:spPr>
        <a:xfrm>
          <a:off x="792662" y="1209153"/>
          <a:ext cx="3170648" cy="1209153"/>
        </a:xfrm>
        <a:prstGeom prst="trapezoid">
          <a:avLst>
            <a:gd name="adj" fmla="val 65555"/>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t>  Regional Taxation Bureaus(Office)</a:t>
          </a:r>
          <a:endParaRPr lang="ja-JP" altLang="en-US" sz="2000" kern="1200" dirty="0"/>
        </a:p>
        <a:p>
          <a:pPr marL="0" lvl="0" indent="0" algn="ctr" defTabSz="889000">
            <a:lnSpc>
              <a:spcPct val="90000"/>
            </a:lnSpc>
            <a:spcBef>
              <a:spcPct val="0"/>
            </a:spcBef>
            <a:spcAft>
              <a:spcPct val="35000"/>
            </a:spcAft>
            <a:buNone/>
          </a:pPr>
          <a:endParaRPr lang="en-US" altLang="ja-JP" sz="2000" kern="1200" dirty="0"/>
        </a:p>
      </dsp:txBody>
      <dsp:txXfrm>
        <a:off x="1347525" y="1209153"/>
        <a:ext cx="2060921" cy="1209153"/>
      </dsp:txXfrm>
    </dsp:sp>
    <dsp:sp modelId="{E3401C1A-589A-4865-B8E9-8C25E81AD8DE}">
      <dsp:nvSpPr>
        <dsp:cNvPr id="0" name=""/>
        <dsp:cNvSpPr/>
      </dsp:nvSpPr>
      <dsp:spPr>
        <a:xfrm>
          <a:off x="0" y="2418307"/>
          <a:ext cx="4755973" cy="1209153"/>
        </a:xfrm>
        <a:prstGeom prst="trapezoid">
          <a:avLst>
            <a:gd name="adj" fmla="val 65555"/>
          </a:avLst>
        </a:prstGeom>
        <a:solidFill>
          <a:srgbClr val="7BEBD8">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altLang="ja-JP" sz="2000" kern="1200" dirty="0"/>
            <a:t>Tax Offices</a:t>
          </a:r>
          <a:endParaRPr lang="ja-JP" altLang="en-US" sz="2000" kern="1200" dirty="0"/>
        </a:p>
      </dsp:txBody>
      <dsp:txXfrm>
        <a:off x="832295" y="2418307"/>
        <a:ext cx="3091382" cy="12091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9E65F-77C2-4E79-8288-04A5AF6B8616}">
      <dsp:nvSpPr>
        <dsp:cNvPr id="0" name=""/>
        <dsp:cNvSpPr/>
      </dsp:nvSpPr>
      <dsp:spPr>
        <a:xfrm rot="3095713">
          <a:off x="2740182" y="3701496"/>
          <a:ext cx="941864" cy="40869"/>
        </a:xfrm>
        <a:custGeom>
          <a:avLst/>
          <a:gdLst/>
          <a:ahLst/>
          <a:cxnLst/>
          <a:rect l="0" t="0" r="0" b="0"/>
          <a:pathLst>
            <a:path>
              <a:moveTo>
                <a:pt x="0" y="20434"/>
              </a:moveTo>
              <a:lnTo>
                <a:pt x="941864" y="204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29DAF8-8860-4A5A-9DDA-EA3EAC4BF165}">
      <dsp:nvSpPr>
        <dsp:cNvPr id="0" name=""/>
        <dsp:cNvSpPr/>
      </dsp:nvSpPr>
      <dsp:spPr>
        <a:xfrm rot="1049976">
          <a:off x="3011462" y="3177831"/>
          <a:ext cx="2060077" cy="40869"/>
        </a:xfrm>
        <a:custGeom>
          <a:avLst/>
          <a:gdLst/>
          <a:ahLst/>
          <a:cxnLst/>
          <a:rect l="0" t="0" r="0" b="0"/>
          <a:pathLst>
            <a:path>
              <a:moveTo>
                <a:pt x="0" y="20434"/>
              </a:moveTo>
              <a:lnTo>
                <a:pt x="2060077" y="204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80D214-07A3-453E-A6FD-E9D922D5BEEC}">
      <dsp:nvSpPr>
        <dsp:cNvPr id="0" name=""/>
        <dsp:cNvSpPr/>
      </dsp:nvSpPr>
      <dsp:spPr>
        <a:xfrm rot="20730860">
          <a:off x="3032993" y="2273386"/>
          <a:ext cx="1644549" cy="40869"/>
        </a:xfrm>
        <a:custGeom>
          <a:avLst/>
          <a:gdLst/>
          <a:ahLst/>
          <a:cxnLst/>
          <a:rect l="0" t="0" r="0" b="0"/>
          <a:pathLst>
            <a:path>
              <a:moveTo>
                <a:pt x="0" y="20434"/>
              </a:moveTo>
              <a:lnTo>
                <a:pt x="1644549" y="204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737A8C-A661-4192-A806-F3C9B56917AB}">
      <dsp:nvSpPr>
        <dsp:cNvPr id="0" name=""/>
        <dsp:cNvSpPr/>
      </dsp:nvSpPr>
      <dsp:spPr>
        <a:xfrm rot="18698299">
          <a:off x="2821479" y="1614412"/>
          <a:ext cx="967910" cy="40869"/>
        </a:xfrm>
        <a:custGeom>
          <a:avLst/>
          <a:gdLst/>
          <a:ahLst/>
          <a:cxnLst/>
          <a:rect l="0" t="0" r="0" b="0"/>
          <a:pathLst>
            <a:path>
              <a:moveTo>
                <a:pt x="0" y="20434"/>
              </a:moveTo>
              <a:lnTo>
                <a:pt x="967910" y="204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C60FA7-04DE-4311-953E-F241A53C7E69}">
      <dsp:nvSpPr>
        <dsp:cNvPr id="0" name=""/>
        <dsp:cNvSpPr/>
      </dsp:nvSpPr>
      <dsp:spPr>
        <a:xfrm>
          <a:off x="1059253" y="1688736"/>
          <a:ext cx="2084312" cy="2030659"/>
        </a:xfrm>
        <a:prstGeom prst="ellipse">
          <a:avLst/>
        </a:prstGeom>
        <a:solidFill>
          <a:srgbClr val="BAF4EA"/>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25818A-69D9-4516-8374-3EFABAAF4967}">
      <dsp:nvSpPr>
        <dsp:cNvPr id="0" name=""/>
        <dsp:cNvSpPr/>
      </dsp:nvSpPr>
      <dsp:spPr>
        <a:xfrm>
          <a:off x="3354316" y="-250073"/>
          <a:ext cx="1692883" cy="1755698"/>
        </a:xfrm>
        <a:prstGeom prst="ellipse">
          <a:avLst/>
        </a:prstGeom>
        <a:solidFill>
          <a:srgbClr val="833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By deception or wrongful acts </a:t>
          </a:r>
          <a:endParaRPr kumimoji="1" lang="ja-JP" altLang="en-US" sz="1800" kern="1200" dirty="0"/>
        </a:p>
      </dsp:txBody>
      <dsp:txXfrm>
        <a:off x="3602233" y="7043"/>
        <a:ext cx="1197049" cy="1241466"/>
      </dsp:txXfrm>
    </dsp:sp>
    <dsp:sp modelId="{9ED29918-636C-443E-8C5E-98D89B975E71}">
      <dsp:nvSpPr>
        <dsp:cNvPr id="0" name=""/>
        <dsp:cNvSpPr/>
      </dsp:nvSpPr>
      <dsp:spPr>
        <a:xfrm>
          <a:off x="4622796" y="805231"/>
          <a:ext cx="1973335" cy="2070784"/>
        </a:xfrm>
        <a:prstGeom prst="ellipse">
          <a:avLst/>
        </a:prstGeom>
        <a:solidFill>
          <a:srgbClr val="6C92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File fraudulent refund by deception or other wrongful acts</a:t>
          </a:r>
          <a:endParaRPr kumimoji="1" lang="ja-JP" altLang="en-US" sz="1800" kern="1200" dirty="0"/>
        </a:p>
      </dsp:txBody>
      <dsp:txXfrm>
        <a:off x="4911784" y="1108490"/>
        <a:ext cx="1395359" cy="1464266"/>
      </dsp:txXfrm>
    </dsp:sp>
    <dsp:sp modelId="{ABFF1B7C-179B-4889-8ECC-0BCE43B8E2B6}">
      <dsp:nvSpPr>
        <dsp:cNvPr id="0" name=""/>
        <dsp:cNvSpPr/>
      </dsp:nvSpPr>
      <dsp:spPr>
        <a:xfrm>
          <a:off x="4969101" y="2914063"/>
          <a:ext cx="1961163" cy="1771672"/>
        </a:xfrm>
        <a:prstGeom prst="ellipse">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no filing returns with intention (without other wrongful acts )</a:t>
          </a:r>
          <a:endParaRPr kumimoji="1" lang="ja-JP" altLang="en-US" sz="1800" kern="1200" dirty="0"/>
        </a:p>
      </dsp:txBody>
      <dsp:txXfrm>
        <a:off x="5256307" y="3173518"/>
        <a:ext cx="1386751" cy="1252762"/>
      </dsp:txXfrm>
    </dsp:sp>
    <dsp:sp modelId="{69410238-E5C8-45A0-A0B6-24DC1F4B2751}">
      <dsp:nvSpPr>
        <dsp:cNvPr id="0" name=""/>
        <dsp:cNvSpPr/>
      </dsp:nvSpPr>
      <dsp:spPr>
        <a:xfrm>
          <a:off x="3170640" y="3933158"/>
          <a:ext cx="1665946" cy="1576973"/>
        </a:xfrm>
        <a:prstGeom prst="ellipse">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No filing returns (without intention) </a:t>
          </a:r>
          <a:endParaRPr kumimoji="1" lang="ja-JP" altLang="en-US" sz="1800" kern="1200" dirty="0"/>
        </a:p>
      </dsp:txBody>
      <dsp:txXfrm>
        <a:off x="3414612" y="4164100"/>
        <a:ext cx="1178002" cy="11150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B2348-BEF0-4424-A34A-0E1BECDBAA45}">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F53C15-4D3D-4A80-8105-AAE0A4C14701}">
      <dsp:nvSpPr>
        <dsp:cNvPr id="0" name=""/>
        <dsp:cNvSpPr/>
      </dsp:nvSpPr>
      <dsp:spPr>
        <a:xfrm>
          <a:off x="509717" y="338558"/>
          <a:ext cx="9017431" cy="677550"/>
        </a:xfrm>
        <a:prstGeom prst="rect">
          <a:avLst/>
        </a:prstGeom>
        <a:solidFill>
          <a:srgbClr val="C4F8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altLang="ja-JP" sz="3500" kern="1200" dirty="0">
              <a:solidFill>
                <a:schemeClr val="tx2">
                  <a:lumMod val="75000"/>
                </a:schemeClr>
              </a:solidFill>
            </a:rPr>
            <a:t>The burden of proof</a:t>
          </a:r>
        </a:p>
      </dsp:txBody>
      <dsp:txXfrm>
        <a:off x="509717" y="338558"/>
        <a:ext cx="9017431" cy="677550"/>
      </dsp:txXfrm>
    </dsp:sp>
    <dsp:sp modelId="{0D49471F-EA6D-48D9-AC3A-4BE96B9D19AE}">
      <dsp:nvSpPr>
        <dsp:cNvPr id="0" name=""/>
        <dsp:cNvSpPr/>
      </dsp:nvSpPr>
      <dsp:spPr>
        <a:xfrm>
          <a:off x="86248" y="253864"/>
          <a:ext cx="846937" cy="846937"/>
        </a:xfrm>
        <a:prstGeom prst="ellipse">
          <a:avLst/>
        </a:prstGeom>
        <a:solidFill>
          <a:srgbClr val="C3F5E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924D9-3D18-43F3-ABCB-ACC0D669F634}">
      <dsp:nvSpPr>
        <dsp:cNvPr id="0" name=""/>
        <dsp:cNvSpPr/>
      </dsp:nvSpPr>
      <dsp:spPr>
        <a:xfrm>
          <a:off x="995230" y="1354558"/>
          <a:ext cx="8531918" cy="677550"/>
        </a:xfrm>
        <a:prstGeom prst="rect">
          <a:avLst/>
        </a:prstGeom>
        <a:solidFill>
          <a:srgbClr val="949C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altLang="ja-JP" sz="3500" kern="1200" dirty="0">
              <a:solidFill>
                <a:schemeClr val="tx2">
                  <a:lumMod val="75000"/>
                </a:schemeClr>
              </a:solidFill>
            </a:rPr>
            <a:t>Structural Elements of the Crime</a:t>
          </a:r>
          <a:endParaRPr lang="ja-JP" altLang="en-US" sz="3500" kern="1200" dirty="0"/>
        </a:p>
      </dsp:txBody>
      <dsp:txXfrm>
        <a:off x="995230" y="1354558"/>
        <a:ext cx="8531918" cy="677550"/>
      </dsp:txXfrm>
    </dsp:sp>
    <dsp:sp modelId="{AABA7D7A-6156-449D-A980-12652F45A22F}">
      <dsp:nvSpPr>
        <dsp:cNvPr id="0" name=""/>
        <dsp:cNvSpPr/>
      </dsp:nvSpPr>
      <dsp:spPr>
        <a:xfrm>
          <a:off x="571761" y="1269864"/>
          <a:ext cx="846937" cy="846937"/>
        </a:xfrm>
        <a:prstGeom prst="ellipse">
          <a:avLst/>
        </a:prstGeom>
        <a:solidFill>
          <a:srgbClr val="6C92E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1F3AA2-D9F0-4925-BC31-5124B445F1E6}">
      <dsp:nvSpPr>
        <dsp:cNvPr id="0" name=""/>
        <dsp:cNvSpPr/>
      </dsp:nvSpPr>
      <dsp:spPr>
        <a:xfrm>
          <a:off x="1144243" y="2370558"/>
          <a:ext cx="8382905" cy="677550"/>
        </a:xfrm>
        <a:prstGeom prst="rect">
          <a:avLst/>
        </a:prstGeom>
        <a:solidFill>
          <a:srgbClr val="40E8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altLang="ja-JP" sz="3500" kern="1200" dirty="0">
              <a:solidFill>
                <a:schemeClr val="tx1"/>
              </a:solidFill>
            </a:rPr>
            <a:t>Typical Defenses made by the suspect</a:t>
          </a:r>
          <a:endParaRPr lang="ja-JP" altLang="en-US" sz="3500" kern="1200" dirty="0">
            <a:solidFill>
              <a:schemeClr val="tx1"/>
            </a:solidFill>
          </a:endParaRPr>
        </a:p>
      </dsp:txBody>
      <dsp:txXfrm>
        <a:off x="1144243" y="2370558"/>
        <a:ext cx="8382905" cy="677550"/>
      </dsp:txXfrm>
    </dsp:sp>
    <dsp:sp modelId="{7BC658CD-17E2-461B-B4B4-1605040B08C9}">
      <dsp:nvSpPr>
        <dsp:cNvPr id="0" name=""/>
        <dsp:cNvSpPr/>
      </dsp:nvSpPr>
      <dsp:spPr>
        <a:xfrm>
          <a:off x="720774" y="2285864"/>
          <a:ext cx="846937" cy="846937"/>
        </a:xfrm>
        <a:prstGeom prst="ellipse">
          <a:avLst/>
        </a:prstGeom>
        <a:solidFill>
          <a:srgbClr val="40E8C8"/>
        </a:solidFill>
        <a:ln w="12700" cap="flat" cmpd="sng" algn="ctr">
          <a:solidFill>
            <a:srgbClr val="6C92E1"/>
          </a:solidFill>
          <a:prstDash val="solid"/>
          <a:miter lim="800000"/>
        </a:ln>
        <a:effectLst/>
      </dsp:spPr>
      <dsp:style>
        <a:lnRef idx="2">
          <a:scrgbClr r="0" g="0" b="0"/>
        </a:lnRef>
        <a:fillRef idx="1">
          <a:scrgbClr r="0" g="0" b="0"/>
        </a:fillRef>
        <a:effectRef idx="0">
          <a:scrgbClr r="0" g="0" b="0"/>
        </a:effectRef>
        <a:fontRef idx="minor"/>
      </dsp:style>
    </dsp:sp>
    <dsp:sp modelId="{E8714E8B-6AF7-4634-9A6D-FB2321FA2BB4}">
      <dsp:nvSpPr>
        <dsp:cNvPr id="0" name=""/>
        <dsp:cNvSpPr/>
      </dsp:nvSpPr>
      <dsp:spPr>
        <a:xfrm>
          <a:off x="995230" y="3386558"/>
          <a:ext cx="8531918" cy="677550"/>
        </a:xfrm>
        <a:prstGeom prst="rect">
          <a:avLst/>
        </a:prstGeom>
        <a:solidFill>
          <a:srgbClr val="6C92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altLang="ja-JP" sz="3500" kern="1200" dirty="0">
              <a:solidFill>
                <a:schemeClr val="tx1"/>
              </a:solidFill>
            </a:rPr>
            <a:t>Collection of Evidence</a:t>
          </a:r>
          <a:endParaRPr lang="ja-JP" altLang="en-US" sz="3500" kern="1200" dirty="0">
            <a:solidFill>
              <a:schemeClr val="tx1"/>
            </a:solidFill>
          </a:endParaRPr>
        </a:p>
      </dsp:txBody>
      <dsp:txXfrm>
        <a:off x="995230" y="3386558"/>
        <a:ext cx="8531918" cy="677550"/>
      </dsp:txXfrm>
    </dsp:sp>
    <dsp:sp modelId="{2062FF4C-20B4-4E61-AB7A-74B04AE80742}">
      <dsp:nvSpPr>
        <dsp:cNvPr id="0" name=""/>
        <dsp:cNvSpPr/>
      </dsp:nvSpPr>
      <dsp:spPr>
        <a:xfrm>
          <a:off x="571761" y="3301864"/>
          <a:ext cx="846937" cy="846937"/>
        </a:xfrm>
        <a:prstGeom prst="ellipse">
          <a:avLst/>
        </a:prstGeom>
        <a:solidFill>
          <a:srgbClr val="6C92E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0B8D84-1F7A-4CD9-B683-D3F8AB589650}">
      <dsp:nvSpPr>
        <dsp:cNvPr id="0" name=""/>
        <dsp:cNvSpPr/>
      </dsp:nvSpPr>
      <dsp:spPr>
        <a:xfrm>
          <a:off x="509717" y="4402558"/>
          <a:ext cx="9017431" cy="677550"/>
        </a:xfrm>
        <a:prstGeom prst="rect">
          <a:avLst/>
        </a:prstGeom>
        <a:solidFill>
          <a:srgbClr val="B17E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altLang="ja-JP" sz="3500" kern="1200" dirty="0">
              <a:solidFill>
                <a:schemeClr val="tx1"/>
              </a:solidFill>
            </a:rPr>
            <a:t>NTA’s Approach</a:t>
          </a:r>
          <a:endParaRPr lang="ja-JP" altLang="en-US" sz="3500" kern="1200" dirty="0">
            <a:solidFill>
              <a:schemeClr val="tx1"/>
            </a:solidFill>
          </a:endParaRPr>
        </a:p>
      </dsp:txBody>
      <dsp:txXfrm>
        <a:off x="509717" y="4402558"/>
        <a:ext cx="9017431" cy="677550"/>
      </dsp:txXfrm>
    </dsp:sp>
    <dsp:sp modelId="{29F8537E-0A13-4FD8-94AD-48969E5535C2}">
      <dsp:nvSpPr>
        <dsp:cNvPr id="0" name=""/>
        <dsp:cNvSpPr/>
      </dsp:nvSpPr>
      <dsp:spPr>
        <a:xfrm>
          <a:off x="86248" y="4317864"/>
          <a:ext cx="846937" cy="846937"/>
        </a:xfrm>
        <a:prstGeom prst="ellipse">
          <a:avLst/>
        </a:prstGeom>
        <a:solidFill>
          <a:srgbClr val="B17EEE"/>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AD75B-B3F7-4E5C-A52E-536C772A9F8B}">
      <dsp:nvSpPr>
        <dsp:cNvPr id="0" name=""/>
        <dsp:cNvSpPr/>
      </dsp:nvSpPr>
      <dsp:spPr>
        <a:xfrm>
          <a:off x="2965226" y="2193312"/>
          <a:ext cx="2236698" cy="15396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kumimoji="1" lang="en-US" altLang="ja-JP" sz="3600" kern="1200" dirty="0"/>
            <a:t>Tax Crime</a:t>
          </a:r>
          <a:endParaRPr kumimoji="1" lang="ja-JP" altLang="en-US" sz="3600" kern="1200" dirty="0"/>
        </a:p>
      </dsp:txBody>
      <dsp:txXfrm>
        <a:off x="3040383" y="2268469"/>
        <a:ext cx="2086384" cy="1389290"/>
      </dsp:txXfrm>
    </dsp:sp>
    <dsp:sp modelId="{4CB7C970-3993-44C3-9ABE-3157FBCFEC36}">
      <dsp:nvSpPr>
        <dsp:cNvPr id="0" name=""/>
        <dsp:cNvSpPr/>
      </dsp:nvSpPr>
      <dsp:spPr>
        <a:xfrm rot="16177405">
          <a:off x="3786895" y="1903603"/>
          <a:ext cx="579431" cy="0"/>
        </a:xfrm>
        <a:custGeom>
          <a:avLst/>
          <a:gdLst/>
          <a:ahLst/>
          <a:cxnLst/>
          <a:rect l="0" t="0" r="0" b="0"/>
          <a:pathLst>
            <a:path>
              <a:moveTo>
                <a:pt x="0" y="0"/>
              </a:moveTo>
              <a:lnTo>
                <a:pt x="57943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ECDC97-01D3-4328-9C77-EB5387763C6A}">
      <dsp:nvSpPr>
        <dsp:cNvPr id="0" name=""/>
        <dsp:cNvSpPr/>
      </dsp:nvSpPr>
      <dsp:spPr>
        <a:xfrm>
          <a:off x="2953862" y="357683"/>
          <a:ext cx="2233432" cy="1256209"/>
        </a:xfrm>
        <a:prstGeom prst="roundRect">
          <a:avLst/>
        </a:prstGeom>
        <a:solidFill>
          <a:srgbClr val="949C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kumimoji="1" lang="en-US" altLang="ja-JP" sz="3500" kern="1200" dirty="0"/>
            <a:t>Taxpayer</a:t>
          </a:r>
          <a:endParaRPr kumimoji="1" lang="ja-JP" altLang="en-US" sz="3500" kern="1200" dirty="0"/>
        </a:p>
      </dsp:txBody>
      <dsp:txXfrm>
        <a:off x="3015185" y="419006"/>
        <a:ext cx="2110786" cy="1133563"/>
      </dsp:txXfrm>
    </dsp:sp>
    <dsp:sp modelId="{99858DAD-6AED-4C6A-8971-DC8F674DCE4D}">
      <dsp:nvSpPr>
        <dsp:cNvPr id="0" name=""/>
        <dsp:cNvSpPr/>
      </dsp:nvSpPr>
      <dsp:spPr>
        <a:xfrm rot="20786997">
          <a:off x="5196342" y="2646606"/>
          <a:ext cx="401056" cy="0"/>
        </a:xfrm>
        <a:custGeom>
          <a:avLst/>
          <a:gdLst/>
          <a:ahLst/>
          <a:cxnLst/>
          <a:rect l="0" t="0" r="0" b="0"/>
          <a:pathLst>
            <a:path>
              <a:moveTo>
                <a:pt x="0" y="0"/>
              </a:moveTo>
              <a:lnTo>
                <a:pt x="40105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32D220-E032-4825-8389-6EEB5D9265EF}">
      <dsp:nvSpPr>
        <dsp:cNvPr id="0" name=""/>
        <dsp:cNvSpPr/>
      </dsp:nvSpPr>
      <dsp:spPr>
        <a:xfrm>
          <a:off x="5591817" y="1756924"/>
          <a:ext cx="1965777" cy="1211640"/>
        </a:xfrm>
        <a:prstGeom prst="roundRect">
          <a:avLst/>
        </a:prstGeom>
        <a:solidFill>
          <a:srgbClr val="B17E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kumimoji="1" lang="en-US" altLang="ja-JP" sz="3300" kern="1200" dirty="0"/>
            <a:t>Guilty action</a:t>
          </a:r>
          <a:endParaRPr kumimoji="1" lang="ja-JP" altLang="en-US" sz="3300" kern="1200" dirty="0"/>
        </a:p>
      </dsp:txBody>
      <dsp:txXfrm>
        <a:off x="5650964" y="1816071"/>
        <a:ext cx="1847483" cy="1093346"/>
      </dsp:txXfrm>
    </dsp:sp>
    <dsp:sp modelId="{871CA3E7-4C78-4950-A1A5-A0C98C18C4D4}">
      <dsp:nvSpPr>
        <dsp:cNvPr id="0" name=""/>
        <dsp:cNvSpPr/>
      </dsp:nvSpPr>
      <dsp:spPr>
        <a:xfrm rot="2672944">
          <a:off x="4778716" y="3945006"/>
          <a:ext cx="604657" cy="0"/>
        </a:xfrm>
        <a:custGeom>
          <a:avLst/>
          <a:gdLst/>
          <a:ahLst/>
          <a:cxnLst/>
          <a:rect l="0" t="0" r="0" b="0"/>
          <a:pathLst>
            <a:path>
              <a:moveTo>
                <a:pt x="0" y="0"/>
              </a:moveTo>
              <a:lnTo>
                <a:pt x="60465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D061FA-31FB-4D98-AFE5-B5297F7B680F}">
      <dsp:nvSpPr>
        <dsp:cNvPr id="0" name=""/>
        <dsp:cNvSpPr/>
      </dsp:nvSpPr>
      <dsp:spPr>
        <a:xfrm>
          <a:off x="4883977" y="4157095"/>
          <a:ext cx="1978586" cy="1135526"/>
        </a:xfrm>
        <a:prstGeom prst="roundRect">
          <a:avLst/>
        </a:prstGeom>
        <a:solidFill>
          <a:srgbClr val="7093D2"/>
        </a:solidFill>
        <a:ln w="12700" cap="flat" cmpd="sng" algn="ctr">
          <a:solidFill>
            <a:srgbClr val="6C92E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kumimoji="1" lang="en-US" altLang="ja-JP" sz="3500" kern="1200" dirty="0"/>
            <a:t>Result</a:t>
          </a:r>
          <a:endParaRPr kumimoji="1" lang="ja-JP" altLang="en-US" sz="3500" kern="1200" dirty="0"/>
        </a:p>
      </dsp:txBody>
      <dsp:txXfrm>
        <a:off x="4939409" y="4212527"/>
        <a:ext cx="1867722" cy="1024662"/>
      </dsp:txXfrm>
    </dsp:sp>
    <dsp:sp modelId="{4F732509-4AA6-4206-B73D-191B29769617}">
      <dsp:nvSpPr>
        <dsp:cNvPr id="0" name=""/>
        <dsp:cNvSpPr/>
      </dsp:nvSpPr>
      <dsp:spPr>
        <a:xfrm rot="7836022">
          <a:off x="2962633" y="3945012"/>
          <a:ext cx="558685" cy="0"/>
        </a:xfrm>
        <a:custGeom>
          <a:avLst/>
          <a:gdLst/>
          <a:ahLst/>
          <a:cxnLst/>
          <a:rect l="0" t="0" r="0" b="0"/>
          <a:pathLst>
            <a:path>
              <a:moveTo>
                <a:pt x="0" y="0"/>
              </a:moveTo>
              <a:lnTo>
                <a:pt x="55868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F5C9D9-DB14-457F-BC4C-737B441B1E16}">
      <dsp:nvSpPr>
        <dsp:cNvPr id="0" name=""/>
        <dsp:cNvSpPr/>
      </dsp:nvSpPr>
      <dsp:spPr>
        <a:xfrm>
          <a:off x="1490743" y="4157107"/>
          <a:ext cx="2165607" cy="1135526"/>
        </a:xfrm>
        <a:prstGeom prst="roundRect">
          <a:avLst/>
        </a:prstGeom>
        <a:solidFill>
          <a:srgbClr val="72EE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kumimoji="1" lang="en-US" altLang="ja-JP" sz="3100" kern="1200" dirty="0"/>
            <a:t>Cause and Effect</a:t>
          </a:r>
          <a:endParaRPr kumimoji="1" lang="ja-JP" altLang="en-US" sz="3100" kern="1200" dirty="0"/>
        </a:p>
      </dsp:txBody>
      <dsp:txXfrm>
        <a:off x="1546175" y="4212539"/>
        <a:ext cx="2054743" cy="1024662"/>
      </dsp:txXfrm>
    </dsp:sp>
    <dsp:sp modelId="{CEE78955-D42F-41AB-B4A0-9E0608F31410}">
      <dsp:nvSpPr>
        <dsp:cNvPr id="0" name=""/>
        <dsp:cNvSpPr/>
      </dsp:nvSpPr>
      <dsp:spPr>
        <a:xfrm rot="11638857">
          <a:off x="2617396" y="2642024"/>
          <a:ext cx="353059" cy="0"/>
        </a:xfrm>
        <a:custGeom>
          <a:avLst/>
          <a:gdLst/>
          <a:ahLst/>
          <a:cxnLst/>
          <a:rect l="0" t="0" r="0" b="0"/>
          <a:pathLst>
            <a:path>
              <a:moveTo>
                <a:pt x="0" y="0"/>
              </a:moveTo>
              <a:lnTo>
                <a:pt x="35305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0F0D27-7523-45E2-88E6-7DF7485BF5FE}">
      <dsp:nvSpPr>
        <dsp:cNvPr id="0" name=""/>
        <dsp:cNvSpPr/>
      </dsp:nvSpPr>
      <dsp:spPr>
        <a:xfrm>
          <a:off x="712318" y="1793802"/>
          <a:ext cx="1910307" cy="1135526"/>
        </a:xfrm>
        <a:prstGeom prst="roundRect">
          <a:avLst/>
        </a:prstGeom>
        <a:solidFill>
          <a:srgbClr val="17BB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kumimoji="1" lang="en-US" altLang="ja-JP" sz="3100" kern="1200" dirty="0">
              <a:solidFill>
                <a:schemeClr val="bg1"/>
              </a:solidFill>
            </a:rPr>
            <a:t>Guilty mind</a:t>
          </a:r>
          <a:endParaRPr kumimoji="1" lang="ja-JP" altLang="en-US" sz="3100" kern="1200" dirty="0">
            <a:solidFill>
              <a:schemeClr val="bg1"/>
            </a:solidFill>
          </a:endParaRPr>
        </a:p>
      </dsp:txBody>
      <dsp:txXfrm>
        <a:off x="767750" y="1849234"/>
        <a:ext cx="1799443" cy="10246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BA4A0-6355-4895-A67C-E39962598DAA}">
      <dsp:nvSpPr>
        <dsp:cNvPr id="0" name=""/>
        <dsp:cNvSpPr/>
      </dsp:nvSpPr>
      <dsp:spPr>
        <a:xfrm>
          <a:off x="0" y="388699"/>
          <a:ext cx="10289074" cy="93600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ja-JP" sz="3600" kern="1200" dirty="0">
              <a:solidFill>
                <a:schemeClr val="tx2">
                  <a:lumMod val="75000"/>
                </a:schemeClr>
              </a:solidFill>
            </a:rPr>
            <a:t>Case1. Denial by claiming other fund sources</a:t>
          </a:r>
          <a:endParaRPr kumimoji="1" lang="ja-JP" altLang="en-US" sz="3600" kern="1200" dirty="0"/>
        </a:p>
      </dsp:txBody>
      <dsp:txXfrm>
        <a:off x="45692" y="434391"/>
        <a:ext cx="10197690" cy="844616"/>
      </dsp:txXfrm>
    </dsp:sp>
    <dsp:sp modelId="{E4BC54E1-C829-408C-A768-545084C82063}">
      <dsp:nvSpPr>
        <dsp:cNvPr id="0" name=""/>
        <dsp:cNvSpPr/>
      </dsp:nvSpPr>
      <dsp:spPr>
        <a:xfrm>
          <a:off x="0" y="1092700"/>
          <a:ext cx="10289074"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78" tIns="45720" rIns="256032" bIns="45720" numCol="1" spcCol="1270" anchor="t" anchorCtr="0">
          <a:noAutofit/>
        </a:bodyPr>
        <a:lstStyle/>
        <a:p>
          <a:pPr marL="285750" lvl="1" indent="-285750" algn="l" defTabSz="1600200">
            <a:lnSpc>
              <a:spcPct val="90000"/>
            </a:lnSpc>
            <a:spcBef>
              <a:spcPct val="0"/>
            </a:spcBef>
            <a:spcAft>
              <a:spcPct val="20000"/>
            </a:spcAft>
            <a:buNone/>
          </a:pPr>
          <a:endParaRPr kumimoji="1" lang="ja-JP" altLang="en-US" sz="3600" kern="1200" dirty="0"/>
        </a:p>
      </dsp:txBody>
      <dsp:txXfrm>
        <a:off x="0" y="1092700"/>
        <a:ext cx="10289074" cy="828000"/>
      </dsp:txXfrm>
    </dsp:sp>
    <dsp:sp modelId="{1C89B0FD-CEC9-4573-9D5F-1459EBEBF441}">
      <dsp:nvSpPr>
        <dsp:cNvPr id="0" name=""/>
        <dsp:cNvSpPr/>
      </dsp:nvSpPr>
      <dsp:spPr>
        <a:xfrm>
          <a:off x="0" y="1731520"/>
          <a:ext cx="10289074" cy="936000"/>
        </a:xfrm>
        <a:prstGeom prst="roundRect">
          <a:avLst/>
        </a:prstGeom>
        <a:solidFill>
          <a:srgbClr val="C4F8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ja-JP" sz="3600" kern="1200" dirty="0">
              <a:solidFill>
                <a:schemeClr val="tx2">
                  <a:lumMod val="75000"/>
                </a:schemeClr>
              </a:solidFill>
            </a:rPr>
            <a:t>Case2. Denial by claiming existence of a transaction</a:t>
          </a:r>
          <a:endParaRPr kumimoji="1" lang="ja-JP" altLang="en-US" sz="3600" kern="1200" dirty="0"/>
        </a:p>
      </dsp:txBody>
      <dsp:txXfrm>
        <a:off x="45692" y="1777212"/>
        <a:ext cx="10197690" cy="844616"/>
      </dsp:txXfrm>
    </dsp:sp>
    <dsp:sp modelId="{7E7075A7-55F9-4FAD-9F78-81355E94C949}">
      <dsp:nvSpPr>
        <dsp:cNvPr id="0" name=""/>
        <dsp:cNvSpPr/>
      </dsp:nvSpPr>
      <dsp:spPr>
        <a:xfrm>
          <a:off x="0" y="2746346"/>
          <a:ext cx="10289074"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78"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kumimoji="1" lang="ja-JP" altLang="en-US" sz="3900" kern="1200" dirty="0"/>
        </a:p>
      </dsp:txBody>
      <dsp:txXfrm>
        <a:off x="0" y="2746346"/>
        <a:ext cx="10289074" cy="828000"/>
      </dsp:txXfrm>
    </dsp:sp>
    <dsp:sp modelId="{34CE46F5-B0CF-4B71-A81B-473315304B29}">
      <dsp:nvSpPr>
        <dsp:cNvPr id="0" name=""/>
        <dsp:cNvSpPr/>
      </dsp:nvSpPr>
      <dsp:spPr>
        <a:xfrm>
          <a:off x="0" y="3184075"/>
          <a:ext cx="10289074" cy="936000"/>
        </a:xfrm>
        <a:prstGeom prst="roundRect">
          <a:avLst/>
        </a:prstGeom>
        <a:solidFill>
          <a:srgbClr val="949C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ja-JP" sz="3600" kern="1200" dirty="0">
              <a:solidFill>
                <a:schemeClr val="tx2">
                  <a:lumMod val="75000"/>
                </a:schemeClr>
              </a:solidFill>
            </a:rPr>
            <a:t>Case3. Denial by claiming no intention</a:t>
          </a:r>
        </a:p>
      </dsp:txBody>
      <dsp:txXfrm>
        <a:off x="45692" y="3229767"/>
        <a:ext cx="10197690" cy="844616"/>
      </dsp:txXfrm>
    </dsp:sp>
    <dsp:sp modelId="{9375E6D1-0865-4C75-B716-6C706D1BA0BB}">
      <dsp:nvSpPr>
        <dsp:cNvPr id="0" name=""/>
        <dsp:cNvSpPr/>
      </dsp:nvSpPr>
      <dsp:spPr>
        <a:xfrm>
          <a:off x="0" y="4518130"/>
          <a:ext cx="10289074" cy="936000"/>
        </a:xfrm>
        <a:prstGeom prst="roundRect">
          <a:avLst/>
        </a:prstGeom>
        <a:solidFill>
          <a:srgbClr val="B17E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ja-JP" sz="3600" kern="1200" dirty="0">
              <a:solidFill>
                <a:schemeClr val="tx2">
                  <a:lumMod val="75000"/>
                </a:schemeClr>
              </a:solidFill>
            </a:rPr>
            <a:t>Case4. Obstructing the investigation</a:t>
          </a:r>
        </a:p>
      </dsp:txBody>
      <dsp:txXfrm>
        <a:off x="45692" y="4563822"/>
        <a:ext cx="10197690" cy="8446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BE0C6-A29D-4B24-9172-4AF9F47D8E3E}">
      <dsp:nvSpPr>
        <dsp:cNvPr id="0" name=""/>
        <dsp:cNvSpPr/>
      </dsp:nvSpPr>
      <dsp:spPr>
        <a:xfrm>
          <a:off x="826577" y="0"/>
          <a:ext cx="8027725" cy="3978229"/>
        </a:xfrm>
        <a:prstGeom prst="rightArrow">
          <a:avLst/>
        </a:prstGeom>
        <a:gradFill rotWithShape="0">
          <a:gsLst>
            <a:gs pos="0">
              <a:schemeClr val="accent1">
                <a:lumMod val="5000"/>
                <a:lumOff val="95000"/>
              </a:schemeClr>
            </a:gs>
            <a:gs pos="69963">
              <a:srgbClr val="6C92E1"/>
            </a:gs>
            <a:gs pos="23000">
              <a:srgbClr val="C4F8EE"/>
            </a:gs>
            <a:gs pos="48000">
              <a:srgbClr val="40E8C8"/>
            </a:gs>
            <a:gs pos="100000">
              <a:srgbClr val="B17EEE"/>
            </a:gs>
          </a:gsLst>
          <a:lin ang="5400000" scaled="1"/>
        </a:gradFill>
        <a:ln>
          <a:noFill/>
        </a:ln>
        <a:effectLst/>
      </dsp:spPr>
      <dsp:style>
        <a:lnRef idx="0">
          <a:scrgbClr r="0" g="0" b="0"/>
        </a:lnRef>
        <a:fillRef idx="1">
          <a:scrgbClr r="0" g="0" b="0"/>
        </a:fillRef>
        <a:effectRef idx="0">
          <a:scrgbClr r="0" g="0" b="0"/>
        </a:effectRef>
        <a:fontRef idx="minor"/>
      </dsp:style>
    </dsp:sp>
    <dsp:sp modelId="{2AEAB190-E1B3-4291-B08C-2FE5B93191C3}">
      <dsp:nvSpPr>
        <dsp:cNvPr id="0" name=""/>
        <dsp:cNvSpPr/>
      </dsp:nvSpPr>
      <dsp:spPr>
        <a:xfrm>
          <a:off x="10145" y="1193468"/>
          <a:ext cx="3039910" cy="15912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en-US" altLang="ja-JP" sz="2400" kern="1200" dirty="0"/>
            <a:t>Better understanding of the Law/Legal Procedure</a:t>
          </a:r>
          <a:endParaRPr kumimoji="1" lang="ja-JP" altLang="en-US" sz="2400" kern="1200" dirty="0"/>
        </a:p>
      </dsp:txBody>
      <dsp:txXfrm>
        <a:off x="87825" y="1271148"/>
        <a:ext cx="2884550" cy="1435931"/>
      </dsp:txXfrm>
    </dsp:sp>
    <dsp:sp modelId="{9A063CBC-C578-4AE1-A78B-ECFE28DB6BD9}">
      <dsp:nvSpPr>
        <dsp:cNvPr id="0" name=""/>
        <dsp:cNvSpPr/>
      </dsp:nvSpPr>
      <dsp:spPr>
        <a:xfrm>
          <a:off x="3202236" y="1193468"/>
          <a:ext cx="3039910" cy="15912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en-US" altLang="ja-JP" sz="2400" kern="1200" dirty="0"/>
            <a:t>Thorough Inspective Investigation</a:t>
          </a:r>
          <a:endParaRPr kumimoji="1" lang="ja-JP" altLang="en-US" sz="2400" kern="1200" dirty="0"/>
        </a:p>
      </dsp:txBody>
      <dsp:txXfrm>
        <a:off x="3279916" y="1271148"/>
        <a:ext cx="2884550" cy="1435931"/>
      </dsp:txXfrm>
    </dsp:sp>
    <dsp:sp modelId="{7467E273-0AEE-4319-83E9-B58EDF77FFE8}">
      <dsp:nvSpPr>
        <dsp:cNvPr id="0" name=""/>
        <dsp:cNvSpPr/>
      </dsp:nvSpPr>
      <dsp:spPr>
        <a:xfrm>
          <a:off x="6394326" y="1193468"/>
          <a:ext cx="3039910" cy="15912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en-US" altLang="ja-JP" sz="2400" kern="1200" dirty="0"/>
            <a:t>Stronger relation with other Agencies</a:t>
          </a:r>
          <a:endParaRPr kumimoji="1" lang="ja-JP" altLang="en-US" sz="2400" kern="1200" dirty="0"/>
        </a:p>
      </dsp:txBody>
      <dsp:txXfrm>
        <a:off x="6472006" y="1271148"/>
        <a:ext cx="2884550" cy="1435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3B7DA-3352-4DB4-82F7-2A2121B360C3}">
      <dsp:nvSpPr>
        <dsp:cNvPr id="0" name=""/>
        <dsp:cNvSpPr/>
      </dsp:nvSpPr>
      <dsp:spPr>
        <a:xfrm>
          <a:off x="0" y="971005"/>
          <a:ext cx="3513774" cy="1316332"/>
        </a:xfrm>
        <a:prstGeom prst="chevron">
          <a:avLst/>
        </a:prstGeom>
        <a:solidFill>
          <a:srgbClr val="C3F5E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ClrTx/>
            <a:buSzTx/>
            <a:buFontTx/>
            <a:buNone/>
          </a:pPr>
          <a:r>
            <a:rPr kumimoji="1" lang="en-US" altLang="ja-JP" sz="2400" kern="1200" dirty="0">
              <a:solidFill>
                <a:schemeClr val="tx1"/>
              </a:solidFill>
            </a:rPr>
            <a:t>Only Voluntary Basis</a:t>
          </a:r>
          <a:endParaRPr kumimoji="1" lang="ja-JP" altLang="en-US" sz="2400" kern="1200" dirty="0">
            <a:solidFill>
              <a:schemeClr val="tx1"/>
            </a:solidFill>
          </a:endParaRPr>
        </a:p>
      </dsp:txBody>
      <dsp:txXfrm>
        <a:off x="658166" y="971005"/>
        <a:ext cx="2197442" cy="1316332"/>
      </dsp:txXfrm>
    </dsp:sp>
    <dsp:sp modelId="{531C0BD6-C702-4F52-A35C-A163BCF7FCFB}">
      <dsp:nvSpPr>
        <dsp:cNvPr id="0" name=""/>
        <dsp:cNvSpPr/>
      </dsp:nvSpPr>
      <dsp:spPr>
        <a:xfrm>
          <a:off x="6037540" y="1025699"/>
          <a:ext cx="4870793" cy="1314063"/>
        </a:xfrm>
        <a:prstGeom prst="chevron">
          <a:avLst/>
        </a:prstGeom>
        <a:solidFill>
          <a:schemeClr val="accent5">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kumimoji="1" lang="en-US" altLang="ja-JP" sz="2400" kern="1200" dirty="0"/>
            <a:t>Administrative Procedure based</a:t>
          </a:r>
          <a:r>
            <a:rPr kumimoji="1" lang="en-US" altLang="ja-JP" sz="2400" kern="1200" baseline="0" dirty="0"/>
            <a:t> on Act on General Rules for National Taxes</a:t>
          </a:r>
          <a:endParaRPr kumimoji="1" lang="ja-JP" altLang="en-US" sz="2400" kern="1200" dirty="0"/>
        </a:p>
      </dsp:txBody>
      <dsp:txXfrm>
        <a:off x="6694572" y="1025699"/>
        <a:ext cx="3556730" cy="1314063"/>
      </dsp:txXfrm>
    </dsp:sp>
    <dsp:sp modelId="{68763DF4-74ED-4FCC-B5F0-6D80F553E8A2}">
      <dsp:nvSpPr>
        <dsp:cNvPr id="0" name=""/>
        <dsp:cNvSpPr/>
      </dsp:nvSpPr>
      <dsp:spPr>
        <a:xfrm>
          <a:off x="3190797" y="1019028"/>
          <a:ext cx="3096526" cy="1315424"/>
        </a:xfrm>
        <a:prstGeom prst="chevron">
          <a:avLst/>
        </a:prstGeom>
        <a:solidFill>
          <a:srgbClr val="6C92E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altLang="ja-JP" sz="2400" kern="1200" dirty="0"/>
            <a:t>Taxpayer and those</a:t>
          </a:r>
          <a:r>
            <a:rPr lang="en-US" altLang="ja-JP" sz="2400" kern="1200" baseline="0" dirty="0"/>
            <a:t>  involved</a:t>
          </a:r>
          <a:endParaRPr kumimoji="1" lang="ja-JP" altLang="en-US" sz="2400" kern="1200" dirty="0"/>
        </a:p>
      </dsp:txBody>
      <dsp:txXfrm>
        <a:off x="3848509" y="1019028"/>
        <a:ext cx="1781102" cy="1315424"/>
      </dsp:txXfrm>
    </dsp:sp>
    <dsp:sp modelId="{B441EC16-0EFB-4F6E-B0C4-3C26F21E3F77}">
      <dsp:nvSpPr>
        <dsp:cNvPr id="0" name=""/>
        <dsp:cNvSpPr/>
      </dsp:nvSpPr>
      <dsp:spPr>
        <a:xfrm>
          <a:off x="0" y="3459035"/>
          <a:ext cx="3508515" cy="1985062"/>
        </a:xfrm>
        <a:prstGeom prst="chevron">
          <a:avLst/>
        </a:prstGeom>
        <a:solidFill>
          <a:srgbClr val="C3F5E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ClrTx/>
            <a:buSzTx/>
            <a:buFontTx/>
            <a:buNone/>
          </a:pPr>
          <a:r>
            <a:rPr kumimoji="1" lang="en-US" altLang="ja-JP" sz="2400" kern="1200" dirty="0">
              <a:solidFill>
                <a:schemeClr val="tx1"/>
              </a:solidFill>
            </a:rPr>
            <a:t>Voluntary Basis</a:t>
          </a:r>
        </a:p>
        <a:p>
          <a:pPr marL="0" lvl="0" indent="0" algn="ctr" defTabSz="1066800">
            <a:lnSpc>
              <a:spcPct val="90000"/>
            </a:lnSpc>
            <a:spcBef>
              <a:spcPct val="0"/>
            </a:spcBef>
            <a:spcAft>
              <a:spcPct val="35000"/>
            </a:spcAft>
            <a:buClrTx/>
            <a:buSzTx/>
            <a:buFontTx/>
            <a:buNone/>
          </a:pPr>
          <a:endParaRPr kumimoji="1" lang="en-US" altLang="ja-JP" sz="2400" kern="1200" dirty="0">
            <a:solidFill>
              <a:schemeClr val="tx1"/>
            </a:solidFill>
          </a:endParaRPr>
        </a:p>
        <a:p>
          <a:pPr marL="0" lvl="0" indent="0" algn="ctr" defTabSz="1066800">
            <a:lnSpc>
              <a:spcPct val="90000"/>
            </a:lnSpc>
            <a:spcBef>
              <a:spcPct val="0"/>
            </a:spcBef>
            <a:spcAft>
              <a:spcPct val="35000"/>
            </a:spcAft>
            <a:buClrTx/>
            <a:buSzTx/>
            <a:buFontTx/>
            <a:buNone/>
          </a:pPr>
          <a:r>
            <a:rPr kumimoji="1" lang="en-US" altLang="ja-JP" sz="2400" kern="1200" dirty="0">
              <a:solidFill>
                <a:schemeClr val="tx1"/>
              </a:solidFill>
            </a:rPr>
            <a:t>Compulsory</a:t>
          </a:r>
          <a:r>
            <a:rPr kumimoji="1" lang="ja-JP" altLang="en-US" sz="2400" kern="1200" baseline="0" dirty="0">
              <a:solidFill>
                <a:schemeClr val="tx1"/>
              </a:solidFill>
            </a:rPr>
            <a:t> </a:t>
          </a:r>
          <a:r>
            <a:rPr kumimoji="1" lang="en-US" altLang="ja-JP" sz="2400" kern="1200" baseline="0" dirty="0">
              <a:solidFill>
                <a:schemeClr val="tx1"/>
              </a:solidFill>
            </a:rPr>
            <a:t>Basis</a:t>
          </a:r>
          <a:endParaRPr kumimoji="1" lang="ja-JP" altLang="en-US" sz="2400" kern="1200" dirty="0">
            <a:solidFill>
              <a:schemeClr val="tx1"/>
            </a:solidFill>
          </a:endParaRPr>
        </a:p>
      </dsp:txBody>
      <dsp:txXfrm>
        <a:off x="992531" y="3459035"/>
        <a:ext cx="1523453" cy="1985062"/>
      </dsp:txXfrm>
    </dsp:sp>
    <dsp:sp modelId="{77170D46-C99F-4D23-885B-D1A86B001280}">
      <dsp:nvSpPr>
        <dsp:cNvPr id="0" name=""/>
        <dsp:cNvSpPr/>
      </dsp:nvSpPr>
      <dsp:spPr>
        <a:xfrm>
          <a:off x="6049171" y="3539606"/>
          <a:ext cx="4870603" cy="1987200"/>
        </a:xfrm>
        <a:prstGeom prst="chevron">
          <a:avLst/>
        </a:prstGeom>
        <a:solidFill>
          <a:srgbClr val="8335E5">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altLang="ja-JP" sz="2400" kern="1200" dirty="0"/>
            <a:t>Procedures, equivalent to normal Criminal investigation ,</a:t>
          </a:r>
          <a:r>
            <a:rPr kumimoji="1" lang="en-US" altLang="ja-JP" sz="2400" kern="1200" dirty="0"/>
            <a:t>based</a:t>
          </a:r>
          <a:r>
            <a:rPr kumimoji="1" lang="en-US" altLang="ja-JP" sz="2400" kern="1200" baseline="0" dirty="0"/>
            <a:t> on Act on General Rules for National Taxes</a:t>
          </a:r>
          <a:endParaRPr kumimoji="1" lang="ja-JP" altLang="en-US" sz="2400" kern="1200" dirty="0"/>
        </a:p>
      </dsp:txBody>
      <dsp:txXfrm>
        <a:off x="7042771" y="3539606"/>
        <a:ext cx="2883403" cy="1987200"/>
      </dsp:txXfrm>
    </dsp:sp>
    <dsp:sp modelId="{F5C23DA2-710C-41F0-AAA8-4B5B45CB9570}">
      <dsp:nvSpPr>
        <dsp:cNvPr id="0" name=""/>
        <dsp:cNvSpPr/>
      </dsp:nvSpPr>
      <dsp:spPr>
        <a:xfrm>
          <a:off x="3119717" y="3462194"/>
          <a:ext cx="3098453" cy="1985547"/>
        </a:xfrm>
        <a:prstGeom prst="chevron">
          <a:avLst/>
        </a:prstGeom>
        <a:solidFill>
          <a:srgbClr val="B17EE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ctr" defTabSz="1066800">
            <a:lnSpc>
              <a:spcPct val="90000"/>
            </a:lnSpc>
            <a:spcBef>
              <a:spcPct val="0"/>
            </a:spcBef>
            <a:spcAft>
              <a:spcPct val="35000"/>
            </a:spcAft>
            <a:buNone/>
          </a:pPr>
          <a:r>
            <a:rPr kumimoji="1" lang="en-US" altLang="ja-JP" sz="2400" kern="1200" dirty="0"/>
            <a:t>Criminal Suspect and</a:t>
          </a:r>
        </a:p>
        <a:p>
          <a:pPr marL="0" lvl="0" indent="0" algn="ctr" defTabSz="1066800">
            <a:lnSpc>
              <a:spcPct val="90000"/>
            </a:lnSpc>
            <a:spcBef>
              <a:spcPct val="0"/>
            </a:spcBef>
            <a:spcAft>
              <a:spcPct val="35000"/>
            </a:spcAft>
            <a:buNone/>
          </a:pPr>
          <a:endParaRPr kumimoji="1" lang="ja-JP" altLang="en-US" sz="2400" kern="1200" dirty="0"/>
        </a:p>
      </dsp:txBody>
      <dsp:txXfrm>
        <a:off x="4112491" y="3462194"/>
        <a:ext cx="1112906" cy="1985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A235F-1348-4190-99A4-E20D7735918F}">
      <dsp:nvSpPr>
        <dsp:cNvPr id="0" name=""/>
        <dsp:cNvSpPr/>
      </dsp:nvSpPr>
      <dsp:spPr>
        <a:xfrm>
          <a:off x="0" y="224796"/>
          <a:ext cx="10049633" cy="964052"/>
        </a:xfrm>
        <a:prstGeom prst="roundRect">
          <a:avLst/>
        </a:prstGeom>
        <a:solidFill>
          <a:srgbClr val="C3F5E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altLang="ja-JP" sz="3200" kern="1200" dirty="0">
              <a:solidFill>
                <a:schemeClr val="tx1"/>
              </a:solidFill>
              <a:latin typeface="+mn-lt"/>
            </a:rPr>
            <a:t>Different types of Evidence</a:t>
          </a:r>
          <a:endParaRPr kumimoji="1" lang="ja-JP" altLang="en-US" sz="3200" kern="1200" dirty="0">
            <a:solidFill>
              <a:schemeClr val="tx1"/>
            </a:solidFill>
          </a:endParaRPr>
        </a:p>
      </dsp:txBody>
      <dsp:txXfrm>
        <a:off x="47061" y="271857"/>
        <a:ext cx="9955511" cy="869930"/>
      </dsp:txXfrm>
    </dsp:sp>
    <dsp:sp modelId="{9D6D2341-AF00-4B1A-A62E-5E843A69D9E3}">
      <dsp:nvSpPr>
        <dsp:cNvPr id="0" name=""/>
        <dsp:cNvSpPr/>
      </dsp:nvSpPr>
      <dsp:spPr>
        <a:xfrm>
          <a:off x="0" y="1189347"/>
          <a:ext cx="10049633" cy="127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076" tIns="25400" rIns="142240" bIns="25400" numCol="1" spcCol="1270" anchor="t" anchorCtr="0">
          <a:noAutofit/>
        </a:bodyPr>
        <a:lstStyle/>
        <a:p>
          <a:pPr marL="685766" lvl="2" indent="0" algn="l" defTabSz="889000">
            <a:lnSpc>
              <a:spcPct val="100000"/>
            </a:lnSpc>
            <a:spcBef>
              <a:spcPct val="0"/>
            </a:spcBef>
            <a:spcAft>
              <a:spcPts val="0"/>
            </a:spcAft>
            <a:buFont typeface="Wingdings" panose="05000000000000000000" pitchFamily="2" charset="2"/>
            <a:buChar char="Ø"/>
            <a:defRPr/>
          </a:pPr>
          <a:r>
            <a:rPr lang="en-US" altLang="ja-JP" sz="2000" b="1" kern="1200" dirty="0">
              <a:solidFill>
                <a:schemeClr val="tx2">
                  <a:lumMod val="75000"/>
                </a:schemeClr>
              </a:solidFill>
              <a:latin typeface="+mn-lt"/>
            </a:rPr>
            <a:t>There is</a:t>
          </a:r>
          <a:r>
            <a:rPr lang="ja-JP" altLang="en-US" sz="2000" b="1" kern="1200" dirty="0">
              <a:solidFill>
                <a:schemeClr val="tx2">
                  <a:lumMod val="75000"/>
                </a:schemeClr>
              </a:solidFill>
              <a:latin typeface="+mn-lt"/>
            </a:rPr>
            <a:t> </a:t>
          </a:r>
          <a:r>
            <a:rPr lang="en-US" altLang="ja-JP" sz="2000" b="1" kern="1200" dirty="0">
              <a:solidFill>
                <a:schemeClr val="tx2">
                  <a:lumMod val="75000"/>
                </a:schemeClr>
              </a:solidFill>
              <a:latin typeface="+mn-lt"/>
            </a:rPr>
            <a:t>a considerable difference between the types of evidence we obtain.</a:t>
          </a:r>
          <a:endParaRPr kumimoji="1" lang="ja-JP" altLang="en-US" b="1" kern="1200" dirty="0"/>
        </a:p>
        <a:p>
          <a:pPr marL="685766" lvl="2" indent="0" algn="l" defTabSz="889000">
            <a:lnSpc>
              <a:spcPct val="100000"/>
            </a:lnSpc>
            <a:spcBef>
              <a:spcPct val="0"/>
            </a:spcBef>
            <a:spcAft>
              <a:spcPts val="0"/>
            </a:spcAft>
            <a:buFont typeface="Wingdings" panose="05000000000000000000" pitchFamily="2" charset="2"/>
            <a:buChar char="Ø"/>
            <a:defRPr/>
          </a:pPr>
          <a:r>
            <a:rPr lang="en-US" altLang="ja-JP" sz="2000" b="1" kern="1200" dirty="0">
              <a:solidFill>
                <a:schemeClr val="tx2">
                  <a:lumMod val="75000"/>
                </a:schemeClr>
              </a:solidFill>
              <a:latin typeface="+mn-lt"/>
            </a:rPr>
            <a:t>Unlike general criminal cases ( weapons etc.) Tax crime evidences are usually are books and documents.</a:t>
          </a:r>
        </a:p>
        <a:p>
          <a:pPr algn="l" defTabSz="889000">
            <a:spcBef>
              <a:spcPct val="0"/>
            </a:spcBef>
            <a:spcAft>
              <a:spcPct val="20000"/>
            </a:spcAft>
          </a:pPr>
          <a:endParaRPr kumimoji="1" lang="ja-JP" altLang="en-US" kern="1200" dirty="0"/>
        </a:p>
      </dsp:txBody>
      <dsp:txXfrm>
        <a:off x="0" y="1189347"/>
        <a:ext cx="10049633" cy="1278225"/>
      </dsp:txXfrm>
    </dsp:sp>
    <dsp:sp modelId="{2E0EDEAA-41EA-4029-A17D-624530F193F1}">
      <dsp:nvSpPr>
        <dsp:cNvPr id="0" name=""/>
        <dsp:cNvSpPr/>
      </dsp:nvSpPr>
      <dsp:spPr>
        <a:xfrm>
          <a:off x="0" y="2321473"/>
          <a:ext cx="10049633" cy="1292850"/>
        </a:xfrm>
        <a:prstGeom prst="roundRect">
          <a:avLst/>
        </a:prstGeom>
        <a:solidFill>
          <a:srgbClr val="40E8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kumimoji="1" lang="en-US" altLang="ja-JP" sz="3200" kern="1200" dirty="0">
              <a:solidFill>
                <a:schemeClr val="tx1"/>
              </a:solidFill>
            </a:rPr>
            <a:t>Special Skills Required to Collect and Evaluate/Analyze the Evidence</a:t>
          </a:r>
          <a:endParaRPr kumimoji="1" lang="ja-JP" altLang="en-US" sz="3200" kern="1200" dirty="0">
            <a:solidFill>
              <a:schemeClr val="tx1"/>
            </a:solidFill>
          </a:endParaRPr>
        </a:p>
      </dsp:txBody>
      <dsp:txXfrm>
        <a:off x="63112" y="2384585"/>
        <a:ext cx="9923409" cy="1166626"/>
      </dsp:txXfrm>
    </dsp:sp>
    <dsp:sp modelId="{8849B8D8-B16D-4461-94F9-724F049844F6}">
      <dsp:nvSpPr>
        <dsp:cNvPr id="0" name=""/>
        <dsp:cNvSpPr/>
      </dsp:nvSpPr>
      <dsp:spPr>
        <a:xfrm>
          <a:off x="0" y="3724003"/>
          <a:ext cx="10049633" cy="825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076" tIns="25400" rIns="142240" bIns="25400" numCol="1" spcCol="1270" anchor="t" anchorCtr="0">
          <a:noAutofit/>
        </a:bodyPr>
        <a:lstStyle/>
        <a:p>
          <a:pPr marL="914353" lvl="2" indent="0" algn="l" defTabSz="889000">
            <a:lnSpc>
              <a:spcPct val="100000"/>
            </a:lnSpc>
            <a:spcBef>
              <a:spcPct val="0"/>
            </a:spcBef>
            <a:spcAft>
              <a:spcPct val="20000"/>
            </a:spcAft>
            <a:buFont typeface="Wingdings" panose="05000000000000000000" pitchFamily="2" charset="2"/>
            <a:buChar char="Ø"/>
            <a:defRPr/>
          </a:pPr>
          <a:r>
            <a:rPr lang="en-US" altLang="ja-JP" sz="2000" b="1" kern="1200" dirty="0">
              <a:solidFill>
                <a:schemeClr val="tx2">
                  <a:lumMod val="75000"/>
                </a:schemeClr>
              </a:solidFill>
              <a:latin typeface="+mn-lt"/>
            </a:rPr>
            <a:t>Special Skills and professional knowledges on tax and accountings would be required as a set skill for tax crim investigation</a:t>
          </a:r>
        </a:p>
      </dsp:txBody>
      <dsp:txXfrm>
        <a:off x="0" y="3724003"/>
        <a:ext cx="10049633" cy="8254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B2348-BEF0-4424-A34A-0E1BECDBAA45}">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F53C15-4D3D-4A80-8105-AAE0A4C14701}">
      <dsp:nvSpPr>
        <dsp:cNvPr id="0" name=""/>
        <dsp:cNvSpPr/>
      </dsp:nvSpPr>
      <dsp:spPr>
        <a:xfrm>
          <a:off x="752110" y="541866"/>
          <a:ext cx="8776842" cy="1083733"/>
        </a:xfrm>
        <a:prstGeom prst="rect">
          <a:avLst/>
        </a:prstGeom>
        <a:solidFill>
          <a:srgbClr val="40E8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29540" rIns="129540" bIns="129540" numCol="1" spcCol="1270" anchor="ctr" anchorCtr="0">
          <a:noAutofit/>
        </a:bodyPr>
        <a:lstStyle/>
        <a:p>
          <a:pPr marL="0" lvl="0" indent="0" algn="l" defTabSz="2266950">
            <a:lnSpc>
              <a:spcPct val="90000"/>
            </a:lnSpc>
            <a:spcBef>
              <a:spcPct val="0"/>
            </a:spcBef>
            <a:spcAft>
              <a:spcPct val="35000"/>
            </a:spcAft>
            <a:buNone/>
          </a:pPr>
          <a:r>
            <a:rPr lang="en-US" altLang="ja-JP" sz="5100" kern="1200" dirty="0">
              <a:solidFill>
                <a:schemeClr val="tx2">
                  <a:lumMod val="75000"/>
                </a:schemeClr>
              </a:solidFill>
            </a:rPr>
            <a:t>What consists a Tax Crime </a:t>
          </a:r>
        </a:p>
      </dsp:txBody>
      <dsp:txXfrm>
        <a:off x="752110" y="541866"/>
        <a:ext cx="8776842" cy="1083733"/>
      </dsp:txXfrm>
    </dsp:sp>
    <dsp:sp modelId="{0D49471F-EA6D-48D9-AC3A-4BE96B9D19AE}">
      <dsp:nvSpPr>
        <dsp:cNvPr id="0" name=""/>
        <dsp:cNvSpPr/>
      </dsp:nvSpPr>
      <dsp:spPr>
        <a:xfrm>
          <a:off x="74777" y="406400"/>
          <a:ext cx="1354666" cy="1354666"/>
        </a:xfrm>
        <a:prstGeom prst="ellipse">
          <a:avLst/>
        </a:prstGeom>
        <a:solidFill>
          <a:srgbClr val="C3F5E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924D9-3D18-43F3-ABCB-ACC0D669F634}">
      <dsp:nvSpPr>
        <dsp:cNvPr id="0" name=""/>
        <dsp:cNvSpPr/>
      </dsp:nvSpPr>
      <dsp:spPr>
        <a:xfrm>
          <a:off x="1146048" y="2167466"/>
          <a:ext cx="8382905" cy="1083733"/>
        </a:xfrm>
        <a:prstGeom prst="rect">
          <a:avLst/>
        </a:prstGeom>
        <a:solidFill>
          <a:srgbClr val="949C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29540" rIns="129540" bIns="129540" numCol="1" spcCol="1270" anchor="ctr" anchorCtr="0">
          <a:noAutofit/>
        </a:bodyPr>
        <a:lstStyle/>
        <a:p>
          <a:pPr marL="0" lvl="0" indent="0" algn="l" defTabSz="2266950">
            <a:lnSpc>
              <a:spcPct val="90000"/>
            </a:lnSpc>
            <a:spcBef>
              <a:spcPct val="0"/>
            </a:spcBef>
            <a:spcAft>
              <a:spcPct val="35000"/>
            </a:spcAft>
            <a:buNone/>
          </a:pPr>
          <a:r>
            <a:rPr lang="en-US" altLang="ja-JP" sz="5100" kern="1200" dirty="0">
              <a:solidFill>
                <a:schemeClr val="tx2">
                  <a:lumMod val="75000"/>
                </a:schemeClr>
              </a:solidFill>
            </a:rPr>
            <a:t>What are the Acts</a:t>
          </a:r>
          <a:endParaRPr lang="ja-JP" altLang="en-US" sz="5100" kern="1200" dirty="0"/>
        </a:p>
      </dsp:txBody>
      <dsp:txXfrm>
        <a:off x="1146048" y="2167466"/>
        <a:ext cx="8382905" cy="1083733"/>
      </dsp:txXfrm>
    </dsp:sp>
    <dsp:sp modelId="{AABA7D7A-6156-449D-A980-12652F45A22F}">
      <dsp:nvSpPr>
        <dsp:cNvPr id="0" name=""/>
        <dsp:cNvSpPr/>
      </dsp:nvSpPr>
      <dsp:spPr>
        <a:xfrm>
          <a:off x="468714" y="2032000"/>
          <a:ext cx="1354666" cy="1354666"/>
        </a:xfrm>
        <a:prstGeom prst="ellipse">
          <a:avLst/>
        </a:prstGeom>
        <a:solidFill>
          <a:srgbClr val="6C92E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1F3AA2-D9F0-4925-BC31-5124B445F1E6}">
      <dsp:nvSpPr>
        <dsp:cNvPr id="0" name=""/>
        <dsp:cNvSpPr/>
      </dsp:nvSpPr>
      <dsp:spPr>
        <a:xfrm>
          <a:off x="752110" y="3793066"/>
          <a:ext cx="8776842" cy="1083733"/>
        </a:xfrm>
        <a:prstGeom prst="rect">
          <a:avLst/>
        </a:prstGeom>
        <a:solidFill>
          <a:srgbClr val="833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29540" rIns="129540" bIns="129540" numCol="1" spcCol="1270" anchor="ctr" anchorCtr="0">
          <a:noAutofit/>
        </a:bodyPr>
        <a:lstStyle/>
        <a:p>
          <a:pPr marL="0" lvl="0" indent="0" algn="l" defTabSz="2266950">
            <a:lnSpc>
              <a:spcPct val="90000"/>
            </a:lnSpc>
            <a:spcBef>
              <a:spcPct val="0"/>
            </a:spcBef>
            <a:spcAft>
              <a:spcPct val="35000"/>
            </a:spcAft>
            <a:buNone/>
          </a:pPr>
          <a:r>
            <a:rPr lang="en-US" altLang="ja-JP" sz="5100" kern="1200" dirty="0">
              <a:solidFill>
                <a:schemeClr val="tx1"/>
              </a:solidFill>
            </a:rPr>
            <a:t>What</a:t>
          </a:r>
          <a:r>
            <a:rPr lang="en-US" altLang="ja-JP" sz="5100" kern="1200" baseline="0" dirty="0">
              <a:solidFill>
                <a:schemeClr val="tx1"/>
              </a:solidFill>
            </a:rPr>
            <a:t> are the types of Crimes</a:t>
          </a:r>
          <a:endParaRPr lang="ja-JP" altLang="en-US" sz="5100" kern="1200" dirty="0">
            <a:solidFill>
              <a:schemeClr val="tx1"/>
            </a:solidFill>
          </a:endParaRPr>
        </a:p>
      </dsp:txBody>
      <dsp:txXfrm>
        <a:off x="752110" y="3793066"/>
        <a:ext cx="8776842" cy="1083733"/>
      </dsp:txXfrm>
    </dsp:sp>
    <dsp:sp modelId="{7BC658CD-17E2-461B-B4B4-1605040B08C9}">
      <dsp:nvSpPr>
        <dsp:cNvPr id="0" name=""/>
        <dsp:cNvSpPr/>
      </dsp:nvSpPr>
      <dsp:spPr>
        <a:xfrm>
          <a:off x="74777" y="3657600"/>
          <a:ext cx="1354666" cy="1354666"/>
        </a:xfrm>
        <a:prstGeom prst="ellipse">
          <a:avLst/>
        </a:prstGeom>
        <a:solidFill>
          <a:srgbClr val="B17EEE"/>
        </a:solidFill>
        <a:ln w="12700" cap="flat" cmpd="sng" algn="ctr">
          <a:solidFill>
            <a:srgbClr val="6C92E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B2348-BEF0-4424-A34A-0E1BECDBAA45}">
      <dsp:nvSpPr>
        <dsp:cNvPr id="0" name=""/>
        <dsp:cNvSpPr/>
      </dsp:nvSpPr>
      <dsp:spPr>
        <a:xfrm>
          <a:off x="-2349747" y="-396208"/>
          <a:ext cx="3064562" cy="3064562"/>
        </a:xfrm>
        <a:prstGeom prst="blockArc">
          <a:avLst>
            <a:gd name="adj1" fmla="val 18900000"/>
            <a:gd name="adj2" fmla="val 2700000"/>
            <a:gd name="adj3" fmla="val 70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F53C15-4D3D-4A80-8105-AAE0A4C14701}">
      <dsp:nvSpPr>
        <dsp:cNvPr id="0" name=""/>
        <dsp:cNvSpPr/>
      </dsp:nvSpPr>
      <dsp:spPr>
        <a:xfrm>
          <a:off x="508390" y="585209"/>
          <a:ext cx="11800305" cy="1118345"/>
        </a:xfrm>
        <a:prstGeom prst="rect">
          <a:avLst/>
        </a:prstGeom>
        <a:solidFill>
          <a:srgbClr val="40E8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1758" tIns="147320" rIns="147320" bIns="147320" numCol="1" spcCol="1270" anchor="ctr" anchorCtr="0">
          <a:noAutofit/>
        </a:bodyPr>
        <a:lstStyle/>
        <a:p>
          <a:pPr marL="0" lvl="0" indent="0" algn="l" defTabSz="2578100">
            <a:lnSpc>
              <a:spcPct val="90000"/>
            </a:lnSpc>
            <a:spcBef>
              <a:spcPct val="0"/>
            </a:spcBef>
            <a:spcAft>
              <a:spcPct val="35000"/>
            </a:spcAft>
            <a:buNone/>
          </a:pPr>
          <a:r>
            <a:rPr lang="en-US" altLang="ja-JP" sz="5800" kern="1200" dirty="0">
              <a:solidFill>
                <a:schemeClr val="tx2">
                  <a:lumMod val="75000"/>
                </a:schemeClr>
              </a:solidFill>
            </a:rPr>
            <a:t>What consists a Tax Crime </a:t>
          </a:r>
        </a:p>
      </dsp:txBody>
      <dsp:txXfrm>
        <a:off x="508390" y="585209"/>
        <a:ext cx="11800305" cy="1118345"/>
      </dsp:txXfrm>
    </dsp:sp>
    <dsp:sp modelId="{0D49471F-EA6D-48D9-AC3A-4BE96B9D19AE}">
      <dsp:nvSpPr>
        <dsp:cNvPr id="0" name=""/>
        <dsp:cNvSpPr/>
      </dsp:nvSpPr>
      <dsp:spPr>
        <a:xfrm>
          <a:off x="0" y="437106"/>
          <a:ext cx="1397931" cy="1397931"/>
        </a:xfrm>
        <a:prstGeom prst="ellipse">
          <a:avLst/>
        </a:prstGeom>
        <a:solidFill>
          <a:srgbClr val="C3F5E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9A703-97F9-4C84-B5FC-32E5B47CAB7E}">
      <dsp:nvSpPr>
        <dsp:cNvPr id="0" name=""/>
        <dsp:cNvSpPr/>
      </dsp:nvSpPr>
      <dsp:spPr>
        <a:xfrm>
          <a:off x="1476616" y="0"/>
          <a:ext cx="2455698" cy="245607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5FCAD-D52C-4785-AA32-914D8995106F}">
      <dsp:nvSpPr>
        <dsp:cNvPr id="0" name=""/>
        <dsp:cNvSpPr/>
      </dsp:nvSpPr>
      <dsp:spPr>
        <a:xfrm>
          <a:off x="2019407" y="886716"/>
          <a:ext cx="1364584" cy="682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en-US" altLang="ja-JP" sz="2300" kern="1200" dirty="0"/>
            <a:t>Deception</a:t>
          </a:r>
          <a:endParaRPr kumimoji="1" lang="ja-JP" altLang="en-US" sz="2300" kern="1200" dirty="0"/>
        </a:p>
      </dsp:txBody>
      <dsp:txXfrm>
        <a:off x="2019407" y="886716"/>
        <a:ext cx="1364584" cy="682128"/>
      </dsp:txXfrm>
    </dsp:sp>
    <dsp:sp modelId="{D03E1562-25C5-41AB-9B08-5CF74815096F}">
      <dsp:nvSpPr>
        <dsp:cNvPr id="0" name=""/>
        <dsp:cNvSpPr/>
      </dsp:nvSpPr>
      <dsp:spPr>
        <a:xfrm>
          <a:off x="794555" y="1411195"/>
          <a:ext cx="2455698" cy="2456072"/>
        </a:xfrm>
        <a:prstGeom prst="leftCircularArrow">
          <a:avLst>
            <a:gd name="adj1" fmla="val 10980"/>
            <a:gd name="adj2" fmla="val 1142322"/>
            <a:gd name="adj3" fmla="val 6300000"/>
            <a:gd name="adj4" fmla="val 18900000"/>
            <a:gd name="adj5" fmla="val 12500"/>
          </a:avLst>
        </a:prstGeom>
        <a:solidFill>
          <a:srgbClr val="833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182EC5-1EF8-4F0E-84C2-33E3B8BE49FF}">
      <dsp:nvSpPr>
        <dsp:cNvPr id="0" name=""/>
        <dsp:cNvSpPr/>
      </dsp:nvSpPr>
      <dsp:spPr>
        <a:xfrm>
          <a:off x="1340112" y="2306075"/>
          <a:ext cx="1364584" cy="682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en-US" altLang="ja-JP" sz="2300" kern="1200" dirty="0"/>
            <a:t>Intention</a:t>
          </a:r>
          <a:endParaRPr kumimoji="1" lang="ja-JP" altLang="en-US" sz="2300" kern="1200" dirty="0"/>
        </a:p>
      </dsp:txBody>
      <dsp:txXfrm>
        <a:off x="1340112" y="2306075"/>
        <a:ext cx="1364584" cy="682128"/>
      </dsp:txXfrm>
    </dsp:sp>
    <dsp:sp modelId="{B4D8E86A-E543-49F1-B129-F3C78C13C9CA}">
      <dsp:nvSpPr>
        <dsp:cNvPr id="0" name=""/>
        <dsp:cNvSpPr/>
      </dsp:nvSpPr>
      <dsp:spPr>
        <a:xfrm>
          <a:off x="1651398" y="2991265"/>
          <a:ext cx="2109825" cy="2110671"/>
        </a:xfrm>
        <a:prstGeom prst="blockArc">
          <a:avLst>
            <a:gd name="adj1" fmla="val 13500000"/>
            <a:gd name="adj2" fmla="val 10800000"/>
            <a:gd name="adj3" fmla="val 12740"/>
          </a:avLst>
        </a:prstGeom>
        <a:solidFill>
          <a:srgbClr val="40E8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E18D2-769C-41EA-9596-C7D8455CDACB}">
      <dsp:nvSpPr>
        <dsp:cNvPr id="0" name=""/>
        <dsp:cNvSpPr/>
      </dsp:nvSpPr>
      <dsp:spPr>
        <a:xfrm>
          <a:off x="2022635" y="3727475"/>
          <a:ext cx="1364584" cy="682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en-US" altLang="ja-JP" sz="2300" kern="1200" dirty="0"/>
            <a:t>Tax Evasion</a:t>
          </a:r>
          <a:endParaRPr kumimoji="1" lang="ja-JP" altLang="en-US" sz="2300" kern="1200" dirty="0"/>
        </a:p>
      </dsp:txBody>
      <dsp:txXfrm>
        <a:off x="2022635" y="3727475"/>
        <a:ext cx="1364584" cy="6821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B2348-BEF0-4424-A34A-0E1BECDBAA45}">
      <dsp:nvSpPr>
        <dsp:cNvPr id="0" name=""/>
        <dsp:cNvSpPr/>
      </dsp:nvSpPr>
      <dsp:spPr>
        <a:xfrm>
          <a:off x="-2089370" y="-352885"/>
          <a:ext cx="2726036" cy="2726036"/>
        </a:xfrm>
        <a:prstGeom prst="blockArc">
          <a:avLst>
            <a:gd name="adj1" fmla="val 18900000"/>
            <a:gd name="adj2" fmla="val 2700000"/>
            <a:gd name="adj3" fmla="val 79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1BFCBE-9404-4997-8CD2-C6FD0CA0348E}">
      <dsp:nvSpPr>
        <dsp:cNvPr id="0" name=""/>
        <dsp:cNvSpPr/>
      </dsp:nvSpPr>
      <dsp:spPr>
        <a:xfrm>
          <a:off x="622190" y="512380"/>
          <a:ext cx="11366932" cy="995504"/>
        </a:xfrm>
        <a:prstGeom prst="rect">
          <a:avLst/>
        </a:prstGeom>
        <a:solidFill>
          <a:srgbClr val="949C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1793" tIns="132080" rIns="132080" bIns="132080" numCol="1" spcCol="1270" anchor="ctr" anchorCtr="0">
          <a:noAutofit/>
        </a:bodyPr>
        <a:lstStyle/>
        <a:p>
          <a:pPr marL="0" lvl="0" indent="0" algn="l" defTabSz="2311400">
            <a:lnSpc>
              <a:spcPct val="90000"/>
            </a:lnSpc>
            <a:spcBef>
              <a:spcPct val="0"/>
            </a:spcBef>
            <a:spcAft>
              <a:spcPct val="35000"/>
            </a:spcAft>
            <a:buNone/>
          </a:pPr>
          <a:r>
            <a:rPr lang="en-US" altLang="ja-JP" sz="5200" kern="1200" dirty="0">
              <a:solidFill>
                <a:schemeClr val="tx2">
                  <a:lumMod val="75000"/>
                </a:schemeClr>
              </a:solidFill>
            </a:rPr>
            <a:t>What are the typical methods</a:t>
          </a:r>
          <a:endParaRPr lang="ja-JP" altLang="en-US" sz="5200" kern="1200" dirty="0"/>
        </a:p>
      </dsp:txBody>
      <dsp:txXfrm>
        <a:off x="622190" y="512380"/>
        <a:ext cx="11366932" cy="995504"/>
      </dsp:txXfrm>
    </dsp:sp>
    <dsp:sp modelId="{AABA7D7A-6156-449D-A980-12652F45A22F}">
      <dsp:nvSpPr>
        <dsp:cNvPr id="0" name=""/>
        <dsp:cNvSpPr/>
      </dsp:nvSpPr>
      <dsp:spPr>
        <a:xfrm>
          <a:off x="0" y="387942"/>
          <a:ext cx="1244380" cy="1244380"/>
        </a:xfrm>
        <a:prstGeom prst="ellipse">
          <a:avLst/>
        </a:prstGeom>
        <a:solidFill>
          <a:srgbClr val="6C92E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592E4-82EB-412C-AC31-DC6FBB586CDF}">
      <dsp:nvSpPr>
        <dsp:cNvPr id="0" name=""/>
        <dsp:cNvSpPr/>
      </dsp:nvSpPr>
      <dsp:spPr>
        <a:xfrm rot="5400000">
          <a:off x="2796112" y="106355"/>
          <a:ext cx="1636240" cy="1423529"/>
        </a:xfrm>
        <a:prstGeom prst="hexagon">
          <a:avLst>
            <a:gd name="adj" fmla="val 25000"/>
            <a:gd name="vf" fmla="val 115470"/>
          </a:avLst>
        </a:prstGeom>
        <a:solidFill>
          <a:srgbClr val="949C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dirty="0"/>
        </a:p>
      </dsp:txBody>
      <dsp:txXfrm rot="-5400000">
        <a:off x="3124300" y="254981"/>
        <a:ext cx="979863" cy="1126278"/>
      </dsp:txXfrm>
    </dsp:sp>
    <dsp:sp modelId="{05D34344-FACD-4F8F-A3A0-A2E81F46CA63}">
      <dsp:nvSpPr>
        <dsp:cNvPr id="0" name=""/>
        <dsp:cNvSpPr/>
      </dsp:nvSpPr>
      <dsp:spPr>
        <a:xfrm>
          <a:off x="1456433" y="418947"/>
          <a:ext cx="1172284" cy="1051497"/>
        </a:xfrm>
        <a:prstGeom prst="rect">
          <a:avLst/>
        </a:prstGeom>
        <a:noFill/>
        <a:ln>
          <a:noFill/>
        </a:ln>
        <a:effectLst/>
      </dsp:spPr>
      <dsp:style>
        <a:lnRef idx="0">
          <a:scrgbClr r="0" g="0" b="0"/>
        </a:lnRef>
        <a:fillRef idx="0">
          <a:scrgbClr r="0" g="0" b="0"/>
        </a:fillRef>
        <a:effectRef idx="0">
          <a:scrgbClr r="0" g="0" b="0"/>
        </a:effectRef>
        <a:fontRef idx="minor"/>
      </dsp:style>
    </dsp:sp>
    <dsp:sp modelId="{0172F4A4-692A-4C8A-8E77-DB001780A81C}">
      <dsp:nvSpPr>
        <dsp:cNvPr id="0" name=""/>
        <dsp:cNvSpPr/>
      </dsp:nvSpPr>
      <dsp:spPr>
        <a:xfrm rot="5400000">
          <a:off x="1133999" y="107169"/>
          <a:ext cx="1636240" cy="1423529"/>
        </a:xfrm>
        <a:prstGeom prst="hexagon">
          <a:avLst>
            <a:gd name="adj" fmla="val 25000"/>
            <a:gd name="vf" fmla="val 115470"/>
          </a:avLst>
        </a:prstGeom>
        <a:solidFill>
          <a:srgbClr val="B17E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rot="-5400000">
        <a:off x="1462187" y="255795"/>
        <a:ext cx="979863" cy="1126278"/>
      </dsp:txXfrm>
    </dsp:sp>
    <dsp:sp modelId="{DBC430A7-7F43-4258-862D-294201457C4C}">
      <dsp:nvSpPr>
        <dsp:cNvPr id="0" name=""/>
        <dsp:cNvSpPr/>
      </dsp:nvSpPr>
      <dsp:spPr>
        <a:xfrm rot="5400000">
          <a:off x="1899760" y="1496010"/>
          <a:ext cx="1636240" cy="1423529"/>
        </a:xfrm>
        <a:prstGeom prst="hexagon">
          <a:avLst>
            <a:gd name="adj" fmla="val 25000"/>
            <a:gd name="vf" fmla="val 115470"/>
          </a:avLst>
        </a:prstGeom>
        <a:solidFill>
          <a:srgbClr val="6C92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en-US" altLang="ja-JP" sz="2800" kern="1200" dirty="0"/>
            <a:t>Sales</a:t>
          </a:r>
          <a:endParaRPr kumimoji="1" lang="ja-JP" altLang="en-US" sz="2800" kern="1200" dirty="0"/>
        </a:p>
      </dsp:txBody>
      <dsp:txXfrm rot="-5400000">
        <a:off x="2227948" y="1644636"/>
        <a:ext cx="979863" cy="1126278"/>
      </dsp:txXfrm>
    </dsp:sp>
    <dsp:sp modelId="{3A0E28C7-6ED0-49FC-9EF6-F55FADAEAB55}">
      <dsp:nvSpPr>
        <dsp:cNvPr id="0" name=""/>
        <dsp:cNvSpPr/>
      </dsp:nvSpPr>
      <dsp:spPr>
        <a:xfrm>
          <a:off x="3406568" y="1716903"/>
          <a:ext cx="1767139" cy="981744"/>
        </a:xfrm>
        <a:prstGeom prst="rect">
          <a:avLst/>
        </a:prstGeom>
        <a:noFill/>
        <a:ln>
          <a:noFill/>
        </a:ln>
        <a:effectLst/>
      </dsp:spPr>
      <dsp:style>
        <a:lnRef idx="0">
          <a:scrgbClr r="0" g="0" b="0"/>
        </a:lnRef>
        <a:fillRef idx="0">
          <a:scrgbClr r="0" g="0" b="0"/>
        </a:fillRef>
        <a:effectRef idx="0">
          <a:scrgbClr r="0" g="0" b="0"/>
        </a:effectRef>
        <a:fontRef idx="minor"/>
      </dsp:style>
    </dsp:sp>
    <dsp:sp modelId="{1C5369AC-D6D6-4264-AA60-44B492E8444D}">
      <dsp:nvSpPr>
        <dsp:cNvPr id="0" name=""/>
        <dsp:cNvSpPr/>
      </dsp:nvSpPr>
      <dsp:spPr>
        <a:xfrm rot="5400000">
          <a:off x="3437171" y="1496010"/>
          <a:ext cx="1636240" cy="1423529"/>
        </a:xfrm>
        <a:prstGeom prst="hexagon">
          <a:avLst>
            <a:gd name="adj" fmla="val 25000"/>
            <a:gd name="vf" fmla="val 115470"/>
          </a:avLst>
        </a:prstGeom>
        <a:solidFill>
          <a:srgbClr val="72EE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rot="-5400000">
        <a:off x="3765359" y="1644636"/>
        <a:ext cx="979863" cy="1126278"/>
      </dsp:txXfrm>
    </dsp:sp>
    <dsp:sp modelId="{46AA3418-DFBF-4A00-8D7B-0218BE62EF8C}">
      <dsp:nvSpPr>
        <dsp:cNvPr id="0" name=""/>
        <dsp:cNvSpPr/>
      </dsp:nvSpPr>
      <dsp:spPr>
        <a:xfrm rot="5400000">
          <a:off x="2671411" y="2884851"/>
          <a:ext cx="1636240" cy="142352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kumimoji="1" lang="en-US" altLang="ja-JP" sz="2700" kern="1200" dirty="0"/>
            <a:t>Costs</a:t>
          </a:r>
          <a:endParaRPr kumimoji="1" lang="ja-JP" altLang="en-US" sz="2700" kern="1200" dirty="0"/>
        </a:p>
      </dsp:txBody>
      <dsp:txXfrm rot="-5400000">
        <a:off x="2999599" y="3033477"/>
        <a:ext cx="979863" cy="1126278"/>
      </dsp:txXfrm>
    </dsp:sp>
    <dsp:sp modelId="{A7132481-30AD-431B-90F5-79C218A2DDFD}">
      <dsp:nvSpPr>
        <dsp:cNvPr id="0" name=""/>
        <dsp:cNvSpPr/>
      </dsp:nvSpPr>
      <dsp:spPr>
        <a:xfrm>
          <a:off x="1174693" y="3138868"/>
          <a:ext cx="1826044" cy="981744"/>
        </a:xfrm>
        <a:prstGeom prst="rect">
          <a:avLst/>
        </a:prstGeom>
        <a:noFill/>
        <a:ln>
          <a:noFill/>
        </a:ln>
        <a:effectLst/>
      </dsp:spPr>
      <dsp:style>
        <a:lnRef idx="0">
          <a:scrgbClr r="0" g="0" b="0"/>
        </a:lnRef>
        <a:fillRef idx="0">
          <a:scrgbClr r="0" g="0" b="0"/>
        </a:fillRef>
        <a:effectRef idx="0">
          <a:scrgbClr r="0" g="0" b="0"/>
        </a:effectRef>
        <a:fontRef idx="minor"/>
      </dsp:style>
    </dsp:sp>
    <dsp:sp modelId="{BB63DBD1-14DC-4B90-BCD1-BA44EC1A77BA}">
      <dsp:nvSpPr>
        <dsp:cNvPr id="0" name=""/>
        <dsp:cNvSpPr/>
      </dsp:nvSpPr>
      <dsp:spPr>
        <a:xfrm rot="5400000">
          <a:off x="1145288" y="2885665"/>
          <a:ext cx="1636240" cy="1423529"/>
        </a:xfrm>
        <a:prstGeom prst="hexagon">
          <a:avLst>
            <a:gd name="adj" fmla="val 25000"/>
            <a:gd name="vf" fmla="val 115470"/>
          </a:avLst>
        </a:prstGeom>
        <a:solidFill>
          <a:srgbClr val="40E8C8"/>
        </a:solidFill>
        <a:ln w="12700" cap="flat" cmpd="sng" algn="ctr">
          <a:solidFill>
            <a:scrgbClr r="0" g="0" b="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rot="-5400000">
        <a:off x="1473476" y="3034291"/>
        <a:ext cx="979863" cy="11262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B2348-BEF0-4424-A34A-0E1BECDBAA45}">
      <dsp:nvSpPr>
        <dsp:cNvPr id="0" name=""/>
        <dsp:cNvSpPr/>
      </dsp:nvSpPr>
      <dsp:spPr>
        <a:xfrm>
          <a:off x="-2178789" y="-367787"/>
          <a:ext cx="2842480" cy="2842480"/>
        </a:xfrm>
        <a:prstGeom prst="blockArc">
          <a:avLst>
            <a:gd name="adj1" fmla="val 18900000"/>
            <a:gd name="adj2" fmla="val 2700000"/>
            <a:gd name="adj3" fmla="val 76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99DCC0-F78A-45B5-9D96-5DF7F78B0177}">
      <dsp:nvSpPr>
        <dsp:cNvPr id="0" name=""/>
        <dsp:cNvSpPr/>
      </dsp:nvSpPr>
      <dsp:spPr>
        <a:xfrm>
          <a:off x="648805" y="534408"/>
          <a:ext cx="11764814" cy="1038088"/>
        </a:xfrm>
        <a:prstGeom prst="rect">
          <a:avLst/>
        </a:prstGeom>
        <a:solidFill>
          <a:srgbClr val="833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6178" tIns="137160" rIns="137160" bIns="137160" numCol="1" spcCol="1270" anchor="ctr" anchorCtr="0">
          <a:noAutofit/>
        </a:bodyPr>
        <a:lstStyle/>
        <a:p>
          <a:pPr marL="0" lvl="0" indent="0" algn="l" defTabSz="2400300">
            <a:lnSpc>
              <a:spcPct val="90000"/>
            </a:lnSpc>
            <a:spcBef>
              <a:spcPct val="0"/>
            </a:spcBef>
            <a:spcAft>
              <a:spcPct val="35000"/>
            </a:spcAft>
            <a:buNone/>
          </a:pPr>
          <a:r>
            <a:rPr lang="en-US" altLang="ja-JP" sz="5400" kern="1200" dirty="0">
              <a:solidFill>
                <a:schemeClr val="tx1"/>
              </a:solidFill>
            </a:rPr>
            <a:t>What</a:t>
          </a:r>
          <a:r>
            <a:rPr lang="en-US" altLang="ja-JP" sz="5400" kern="1200" baseline="0" dirty="0">
              <a:solidFill>
                <a:schemeClr val="tx1"/>
              </a:solidFill>
            </a:rPr>
            <a:t> are the types of Crime</a:t>
          </a:r>
          <a:endParaRPr lang="ja-JP" altLang="en-US" sz="5400" kern="1200" dirty="0">
            <a:solidFill>
              <a:schemeClr val="tx1"/>
            </a:solidFill>
          </a:endParaRPr>
        </a:p>
      </dsp:txBody>
      <dsp:txXfrm>
        <a:off x="648805" y="534408"/>
        <a:ext cx="11764814" cy="1038088"/>
      </dsp:txXfrm>
    </dsp:sp>
    <dsp:sp modelId="{7BC658CD-17E2-461B-B4B4-1605040B08C9}">
      <dsp:nvSpPr>
        <dsp:cNvPr id="0" name=""/>
        <dsp:cNvSpPr/>
      </dsp:nvSpPr>
      <dsp:spPr>
        <a:xfrm>
          <a:off x="0" y="404647"/>
          <a:ext cx="1297610" cy="1297610"/>
        </a:xfrm>
        <a:prstGeom prst="ellipse">
          <a:avLst/>
        </a:prstGeom>
        <a:solidFill>
          <a:srgbClr val="B17EEE"/>
        </a:solidFill>
        <a:ln w="12700" cap="flat" cmpd="sng" algn="ctr">
          <a:solidFill>
            <a:srgbClr val="6C92E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AF506F9-91AB-457B-A321-BA32DFC452D4}"/>
              </a:ext>
            </a:extLst>
          </p:cNvPr>
          <p:cNvSpPr>
            <a:spLocks noGrp="1"/>
          </p:cNvSpPr>
          <p:nvPr>
            <p:ph type="hdr" sz="quarter"/>
          </p:nvPr>
        </p:nvSpPr>
        <p:spPr>
          <a:xfrm>
            <a:off x="0" y="0"/>
            <a:ext cx="3078428" cy="513508"/>
          </a:xfrm>
          <a:prstGeom prst="rect">
            <a:avLst/>
          </a:prstGeom>
        </p:spPr>
        <p:txBody>
          <a:bodyPr vert="horz" lIns="95482" tIns="47740" rIns="95482" bIns="47740" rtlCol="0"/>
          <a:lstStyle>
            <a:lvl1pPr algn="l">
              <a:defRPr sz="1300"/>
            </a:lvl1pPr>
          </a:lstStyle>
          <a:p>
            <a:pPr rtl="0"/>
            <a:endParaRPr 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EE71BC67-B9B6-41AE-BB4E-51234F209844}"/>
              </a:ext>
            </a:extLst>
          </p:cNvPr>
          <p:cNvSpPr>
            <a:spLocks noGrp="1"/>
          </p:cNvSpPr>
          <p:nvPr>
            <p:ph type="dt" sz="quarter" idx="1"/>
          </p:nvPr>
        </p:nvSpPr>
        <p:spPr>
          <a:xfrm>
            <a:off x="4023991" y="0"/>
            <a:ext cx="3078428" cy="513508"/>
          </a:xfrm>
          <a:prstGeom prst="rect">
            <a:avLst/>
          </a:prstGeom>
        </p:spPr>
        <p:txBody>
          <a:bodyPr vert="horz" lIns="95482" tIns="47740" rIns="95482" bIns="47740" rtlCol="0"/>
          <a:lstStyle>
            <a:lvl1pPr algn="r">
              <a:defRPr sz="1300"/>
            </a:lvl1pPr>
          </a:lstStyle>
          <a:p>
            <a:pPr rtl="0"/>
            <a:fld id="{2C8BE51F-F4C0-403D-A983-6A06E35CA82B}" type="datetime1">
              <a:rPr lang="ja-JP" altLang="en-US" smtClean="0">
                <a:latin typeface="Meiryo UI" panose="020B0604030504040204" pitchFamily="50" charset="-128"/>
                <a:ea typeface="Meiryo UI" panose="020B0604030504040204" pitchFamily="50" charset="-128"/>
              </a:rPr>
              <a:t>2025/4/14</a:t>
            </a:fld>
            <a:endParaRPr 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A0E2BB79-F5ED-4C7F-A869-D9A323F2CA07}"/>
              </a:ext>
            </a:extLst>
          </p:cNvPr>
          <p:cNvSpPr>
            <a:spLocks noGrp="1"/>
          </p:cNvSpPr>
          <p:nvPr>
            <p:ph type="ftr" sz="quarter" idx="2"/>
          </p:nvPr>
        </p:nvSpPr>
        <p:spPr>
          <a:xfrm>
            <a:off x="0" y="9721108"/>
            <a:ext cx="3078428" cy="513507"/>
          </a:xfrm>
          <a:prstGeom prst="rect">
            <a:avLst/>
          </a:prstGeom>
        </p:spPr>
        <p:txBody>
          <a:bodyPr vert="horz" lIns="95482" tIns="47740" rIns="95482" bIns="47740" rtlCol="0" anchor="b"/>
          <a:lstStyle>
            <a:lvl1pPr algn="l">
              <a:defRPr sz="1300"/>
            </a:lvl1pPr>
          </a:lstStyle>
          <a:p>
            <a:pPr rtl="0"/>
            <a:endParaRPr 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40207CB-184F-4400-BBE4-E0B71DE06267}"/>
              </a:ext>
            </a:extLst>
          </p:cNvPr>
          <p:cNvSpPr>
            <a:spLocks noGrp="1"/>
          </p:cNvSpPr>
          <p:nvPr>
            <p:ph type="sldNum" sz="quarter" idx="3"/>
          </p:nvPr>
        </p:nvSpPr>
        <p:spPr>
          <a:xfrm>
            <a:off x="4023991" y="9721108"/>
            <a:ext cx="3078428" cy="513507"/>
          </a:xfrm>
          <a:prstGeom prst="rect">
            <a:avLst/>
          </a:prstGeom>
        </p:spPr>
        <p:txBody>
          <a:bodyPr vert="horz" lIns="95482" tIns="47740" rIns="95482" bIns="47740" rtlCol="0" anchor="b"/>
          <a:lstStyle>
            <a:lvl1pPr algn="r">
              <a:defRPr sz="1300"/>
            </a:lvl1pPr>
          </a:lstStyle>
          <a:p>
            <a:pPr rtl="0"/>
            <a:fld id="{4328996C-DF1E-45F4-80FD-86472FDB10B8}" type="slidenum">
              <a:rPr lang="en-US" smtClean="0">
                <a:latin typeface="Meiryo UI" panose="020B0604030504040204" pitchFamily="50" charset="-128"/>
                <a:ea typeface="Meiryo UI" panose="020B0604030504040204" pitchFamily="50" charset="-128"/>
              </a:rPr>
              <a:t>‹#›</a:t>
            </a:fld>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16848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8" cy="513508"/>
          </a:xfrm>
          <a:prstGeom prst="rect">
            <a:avLst/>
          </a:prstGeom>
        </p:spPr>
        <p:txBody>
          <a:bodyPr vert="horz" lIns="95482" tIns="47740" rIns="95482" bIns="47740" rtlCol="0"/>
          <a:lstStyle>
            <a:lvl1pPr algn="l">
              <a:defRPr sz="1300" baseline="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4023991" y="0"/>
            <a:ext cx="3078428" cy="513508"/>
          </a:xfrm>
          <a:prstGeom prst="rect">
            <a:avLst/>
          </a:prstGeom>
        </p:spPr>
        <p:txBody>
          <a:bodyPr vert="horz" lIns="95482" tIns="47740" rIns="95482" bIns="47740" rtlCol="0"/>
          <a:lstStyle>
            <a:lvl1pPr algn="r">
              <a:defRPr sz="1300" baseline="0">
                <a:latin typeface="Meiryo UI" panose="020B0604030504040204" pitchFamily="50" charset="-128"/>
                <a:ea typeface="Meiryo UI" panose="020B0604030504040204" pitchFamily="50" charset="-128"/>
              </a:defRPr>
            </a:lvl1pPr>
          </a:lstStyle>
          <a:p>
            <a:fld id="{8EEDDFC2-2711-4039-AE56-DAD085933A51}" type="datetime1">
              <a:rPr lang="ja-JP" altLang="en-US" smtClean="0"/>
              <a:pPr/>
              <a:t>2025/4/14</a:t>
            </a:fld>
            <a:endParaRPr lang="ja-JP" altLang="en-US">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5482" tIns="47740" rIns="95482" bIns="47740" rtlCol="0" anchor="ctr"/>
          <a:lstStyle/>
          <a:p>
            <a:pPr rtl="0"/>
            <a:endParaRPr lang="ja-JP" altLang="en-US" noProof="0"/>
          </a:p>
        </p:txBody>
      </p:sp>
      <p:sp>
        <p:nvSpPr>
          <p:cNvPr id="5" name="ノート プレースホルダー 4"/>
          <p:cNvSpPr>
            <a:spLocks noGrp="1"/>
          </p:cNvSpPr>
          <p:nvPr>
            <p:ph type="body" sz="quarter" idx="3"/>
          </p:nvPr>
        </p:nvSpPr>
        <p:spPr>
          <a:xfrm>
            <a:off x="710407" y="4925408"/>
            <a:ext cx="5683250" cy="4029879"/>
          </a:xfrm>
          <a:prstGeom prst="rect">
            <a:avLst/>
          </a:prstGeom>
        </p:spPr>
        <p:txBody>
          <a:bodyPr vert="horz" lIns="95482" tIns="47740" rIns="95482" bIns="47740"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721108"/>
            <a:ext cx="3078428" cy="513507"/>
          </a:xfrm>
          <a:prstGeom prst="rect">
            <a:avLst/>
          </a:prstGeom>
        </p:spPr>
        <p:txBody>
          <a:bodyPr vert="horz" lIns="95482" tIns="47740" rIns="95482" bIns="47740" rtlCol="0" anchor="b"/>
          <a:lstStyle>
            <a:lvl1pPr algn="l">
              <a:defRPr sz="1300" baseline="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4023991" y="9721108"/>
            <a:ext cx="3078428" cy="513507"/>
          </a:xfrm>
          <a:prstGeom prst="rect">
            <a:avLst/>
          </a:prstGeom>
        </p:spPr>
        <p:txBody>
          <a:bodyPr vert="horz" lIns="95482" tIns="47740" rIns="95482" bIns="47740" rtlCol="0" anchor="b"/>
          <a:lstStyle>
            <a:lvl1pPr algn="r">
              <a:defRPr sz="1300" baseline="0">
                <a:latin typeface="Meiryo UI" panose="020B0604030504040204" pitchFamily="50" charset="-128"/>
                <a:ea typeface="Meiryo UI" panose="020B0604030504040204" pitchFamily="50" charset="-128"/>
              </a:defRPr>
            </a:lvl1pPr>
          </a:lstStyle>
          <a:p>
            <a:fld id="{6DF8F48A-6110-47DA-8521-A1D1FFD22FEF}"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14915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1</a:t>
            </a:fld>
            <a:endParaRPr lang="ja-JP" altLang="en-US"/>
          </a:p>
        </p:txBody>
      </p:sp>
    </p:spTree>
    <p:extLst>
      <p:ext uri="{BB962C8B-B14F-4D97-AF65-F5344CB8AC3E}">
        <p14:creationId xmlns:p14="http://schemas.microsoft.com/office/powerpoint/2010/main" val="46790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r>
              <a:rPr lang="ja-JP" altLang="en-US" dirty="0"/>
              <a:t>日本における脱税の特徴です。</a:t>
            </a:r>
            <a:endParaRPr lang="en-US" altLang="ja-JP" dirty="0"/>
          </a:p>
          <a:p>
            <a:endParaRPr lang="en-US" altLang="ja-JP" dirty="0"/>
          </a:p>
          <a:p>
            <a:pPr lvl="0"/>
            <a:r>
              <a:rPr lang="en-US" altLang="ja-JP" dirty="0"/>
              <a:t>What are the features of tax crimes in Japan.</a:t>
            </a:r>
            <a:endParaRPr lang="ja-JP" altLang="ja-JP" dirty="0"/>
          </a:p>
          <a:p>
            <a:endParaRPr lang="en-US" altLang="ja-JP" dirty="0"/>
          </a:p>
          <a:p>
            <a:r>
              <a:rPr lang="ja-JP" altLang="en-US" dirty="0"/>
              <a:t>特徴のひとつは、従来型の、中小企業の会社経営や個人で行う商売によって得た利益等、合法的に得た利益を脱税するケースです。</a:t>
            </a:r>
            <a:endParaRPr lang="en-US" altLang="ja-JP" dirty="0"/>
          </a:p>
          <a:p>
            <a:endParaRPr lang="en-US" altLang="ja-JP" dirty="0"/>
          </a:p>
          <a:p>
            <a:pPr lvl="0"/>
            <a:r>
              <a:rPr lang="ja-JP" altLang="en-US" dirty="0"/>
              <a:t>①</a:t>
            </a:r>
            <a:r>
              <a:rPr lang="en-US" altLang="ja-JP" dirty="0"/>
              <a:t>One of the characteristics of Japan’s tax evasion is so-called conventional tax evasion which evades legally gained profit, such as SMEs and wealthy individuals earn through their business.</a:t>
            </a:r>
            <a:endParaRPr lang="ja-JP" altLang="ja-JP" dirty="0"/>
          </a:p>
          <a:p>
            <a:endParaRPr lang="en-US" altLang="ja-JP" dirty="0"/>
          </a:p>
          <a:p>
            <a:r>
              <a:rPr lang="ja-JP" altLang="en-US" dirty="0"/>
              <a:t>詐欺や横領などの他犯罪から発生した違法所得を脱税するケースもあります。</a:t>
            </a:r>
            <a:endParaRPr lang="en-US" altLang="ja-JP" dirty="0"/>
          </a:p>
          <a:p>
            <a:endParaRPr lang="en-US" altLang="ja-JP" dirty="0"/>
          </a:p>
          <a:p>
            <a:pPr lvl="0"/>
            <a:r>
              <a:rPr lang="ja-JP" altLang="en-US" dirty="0"/>
              <a:t>②</a:t>
            </a:r>
            <a:r>
              <a:rPr lang="en-US" altLang="ja-JP" dirty="0"/>
              <a:t>Also, there is tax evasion which evades illicit profit gained through other crimes like fraud or embezzlement.</a:t>
            </a:r>
            <a:endParaRPr lang="ja-JP" altLang="ja-JP" dirty="0"/>
          </a:p>
          <a:p>
            <a:endParaRPr lang="en-US" altLang="ja-JP" dirty="0"/>
          </a:p>
          <a:p>
            <a:r>
              <a:rPr lang="ja-JP" altLang="en-US" dirty="0"/>
              <a:t>また、最近の傾向として、査察官の調査権限が国外には及ばないことに着目して、海外業者との取引を除外したり、隠匿財産を海外に留保するケースが増えています。</a:t>
            </a:r>
            <a:endParaRPr lang="en-US" altLang="ja-JP" dirty="0"/>
          </a:p>
          <a:p>
            <a:endParaRPr lang="en-US" altLang="ja-JP" dirty="0"/>
          </a:p>
          <a:p>
            <a:r>
              <a:rPr lang="ja-JP" altLang="en-US" dirty="0"/>
              <a:t>③</a:t>
            </a:r>
            <a:r>
              <a:rPr lang="en-US" altLang="ja-JP" dirty="0"/>
              <a:t>Also, there is another trend right now that excludes transaction with overseas entities or conceal hidden assets in foreign countries, taking advantage of the fact that our investigation power cannot be executed overseas. </a:t>
            </a:r>
            <a:endParaRPr lang="ja-JP" altLang="ja-JP" dirty="0"/>
          </a:p>
          <a:p>
            <a:r>
              <a:rPr lang="en-US" altLang="ja-JP" dirty="0"/>
              <a:t> </a:t>
            </a:r>
          </a:p>
          <a:p>
            <a:r>
              <a:rPr lang="ja-JP" altLang="en-US" dirty="0"/>
              <a:t>このような場合には、査察調査の権限は海外に及ばないものの、日本は</a:t>
            </a:r>
            <a:r>
              <a:rPr lang="en-US" altLang="ja-JP" dirty="0"/>
              <a:t>150</a:t>
            </a:r>
            <a:r>
              <a:rPr lang="ja-JP" altLang="en-US" dirty="0"/>
              <a:t>ヵ国以上の国と地域と租税条約等を締結しておりますので、同条約等に基づく情報提供要請により種々の回答得て、調査に役立てています。</a:t>
            </a:r>
            <a:endParaRPr lang="en-US" altLang="ja-JP" dirty="0"/>
          </a:p>
          <a:p>
            <a:endParaRPr lang="en-US" altLang="ja-JP" dirty="0"/>
          </a:p>
          <a:p>
            <a:r>
              <a:rPr lang="en-US" altLang="ja-JP" dirty="0"/>
              <a:t>In this case, even though our judicial power doesn’t reach overseas but we concluded tax treaties with over 150 countries and regions so that we could gain information through the network and make use of them in our investigation.</a:t>
            </a:r>
          </a:p>
          <a:p>
            <a:endParaRPr lang="en-US" altLang="ja-JP" dirty="0"/>
          </a:p>
          <a:p>
            <a:r>
              <a:rPr lang="ja-JP" altLang="en-US" dirty="0"/>
              <a:t>また、ご存じのとおり、外国の金融機関等を利用した国際的な脱税や租税回避に対処するため、</a:t>
            </a:r>
            <a:r>
              <a:rPr lang="en-US" altLang="ja-JP" dirty="0"/>
              <a:t>OECD</a:t>
            </a:r>
            <a:r>
              <a:rPr lang="ja-JP" altLang="en-US" dirty="0"/>
              <a:t>において、非居住者の金融機関口座を税務当局間で定期的に交換するための国際基準である「共通報告基準（</a:t>
            </a:r>
            <a:r>
              <a:rPr lang="en-US" altLang="ja-JP" dirty="0"/>
              <a:t>CRS</a:t>
            </a:r>
            <a:r>
              <a:rPr lang="ja-JP" altLang="en-US" dirty="0"/>
              <a:t>）」が策定されており、我が国も、この枠組みに基づき、諸外国の税務当局との間で、情報交換を実施しています。国税庁では、国外送金等調書や国外財産調書などその他の資料情報等と併せて分析を行った上で、海外にある金融資産及びそこから生じる所得や、課税上問題のある海外取引の把握・解明などに活用しています。</a:t>
            </a:r>
            <a:endParaRPr lang="en-US" altLang="ja-JP" dirty="0"/>
          </a:p>
          <a:p>
            <a:endParaRPr lang="en-US" altLang="ja-JP" dirty="0"/>
          </a:p>
          <a:p>
            <a:r>
              <a:rPr lang="en-US" altLang="ja-JP" dirty="0"/>
              <a:t>In addition, as you know, to address international tax evasion and avoidance performed through foreign financial institutions, the OECD formulated the Common Reporting Standard (CRS) which is the international standard for regularly exchanging financial account information of non-residents with the tax authorities of other jurisdictions. Japan also exchanges relevant information with other foreign tax authorities based on this framework. The NTA uses the information received to detect and identify financial assets located overseas and income generated through those assets, and cross-border transactions with taxation issues after analyzing the information together with other documents and information, such as records of remittances and receipts related to foreign countries and foreign asset statements. </a:t>
            </a:r>
          </a:p>
          <a:p>
            <a:endParaRPr lang="en-US" altLang="ja-JP" dirty="0"/>
          </a:p>
          <a:p>
            <a:r>
              <a:rPr lang="ja-JP" altLang="en-US" dirty="0"/>
              <a:t>そして、最近、特に多いケースが、消費税の還付を不正に受けようとするものです。これは、国庫金の詐取ともいえるもので、極めて悪質性が高い事案であるため、厳正に対処していく必要があります。</a:t>
            </a:r>
            <a:endParaRPr lang="en-US" altLang="ja-JP" dirty="0"/>
          </a:p>
          <a:p>
            <a:endParaRPr lang="en-US" altLang="ja-JP" dirty="0"/>
          </a:p>
          <a:p>
            <a:r>
              <a:rPr lang="ja-JP" altLang="en-US" dirty="0"/>
              <a:t>④</a:t>
            </a:r>
            <a:r>
              <a:rPr lang="en-US" altLang="ja-JP" dirty="0"/>
              <a:t>Recently, Fraudulent consumption tax refund cases have been increased. This wrongdoing can be said “ Fraud to Nation’s money (</a:t>
            </a:r>
            <a:r>
              <a:rPr lang="en-US" altLang="ja-JP" sz="1300" dirty="0">
                <a:solidFill>
                  <a:srgbClr val="002060"/>
                </a:solidFill>
              </a:rPr>
              <a:t>Malicious act classified fraud of treasury money</a:t>
            </a:r>
            <a:r>
              <a:rPr lang="en-US" altLang="ja-JP" dirty="0"/>
              <a:t>)”. </a:t>
            </a:r>
            <a:endParaRPr lang="ja-JP" altLang="ja-JP" dirty="0"/>
          </a:p>
          <a:p>
            <a:r>
              <a:rPr lang="en-US" altLang="ja-JP" dirty="0"/>
              <a:t>We have to take rigorous action against it because this case is extremely a vicious tax evasion case.</a:t>
            </a:r>
            <a:r>
              <a:rPr lang="en-US" altLang="ja-JP" sz="1300" dirty="0">
                <a:solidFill>
                  <a:srgbClr val="002060"/>
                </a:solidFill>
              </a:rPr>
              <a:t> </a:t>
            </a:r>
            <a:endParaRPr lang="en-US" altLang="ja-JP" dirty="0"/>
          </a:p>
          <a:p>
            <a:pPr rtl="0"/>
            <a:endParaRPr lang="ja-JP" altLang="en-US" dirty="0"/>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10</a:t>
            </a:fld>
            <a:endParaRPr lang="ja-JP" altLang="en-US"/>
          </a:p>
        </p:txBody>
      </p:sp>
    </p:spTree>
    <p:extLst>
      <p:ext uri="{BB962C8B-B14F-4D97-AF65-F5344CB8AC3E}">
        <p14:creationId xmlns:p14="http://schemas.microsoft.com/office/powerpoint/2010/main" val="1898138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r>
              <a:rPr lang="ja-JP" altLang="en-US" sz="1300" dirty="0">
                <a:latin typeface="+mj-ea"/>
              </a:rPr>
              <a:t>では、日本の査察制度について具体的に説明します。　　</a:t>
            </a:r>
            <a:endParaRPr lang="en-US" altLang="ja-JP" sz="1300" dirty="0">
              <a:latin typeface="+mj-ea"/>
            </a:endParaRPr>
          </a:p>
          <a:p>
            <a:r>
              <a:rPr lang="ja-JP" altLang="en-US" sz="1300" dirty="0">
                <a:latin typeface="+mj-ea"/>
              </a:rPr>
              <a:t>査察制度は、悪質な脱税者に対して刑事責任を追及し、それにより多くの人に注意を促す一罰百戒の効果を通じて、適正・公平な課税の実現と申告納税制度の維持に資することを目的としています。</a:t>
            </a:r>
            <a:endParaRPr lang="en-US" altLang="ja-JP" sz="1300" dirty="0">
              <a:latin typeface="+mj-ea"/>
            </a:endParaRPr>
          </a:p>
          <a:p>
            <a:endParaRPr lang="en-US" altLang="ja-JP" sz="1300" dirty="0">
              <a:latin typeface="+mj-ea"/>
            </a:endParaRPr>
          </a:p>
          <a:p>
            <a:r>
              <a:rPr lang="en-US" altLang="ja-JP" sz="1300" dirty="0">
                <a:latin typeface="+mj-ea"/>
              </a:rPr>
              <a:t>Now I</a:t>
            </a:r>
            <a:r>
              <a:rPr lang="ja-JP" altLang="en-US" sz="1300" dirty="0">
                <a:latin typeface="+mj-ea"/>
              </a:rPr>
              <a:t>‘</a:t>
            </a:r>
            <a:r>
              <a:rPr lang="en-US" altLang="ja-JP" sz="1300" dirty="0">
                <a:latin typeface="+mj-ea"/>
              </a:rPr>
              <a:t>d like to explain in detail the </a:t>
            </a:r>
            <a:r>
              <a:rPr kumimoji="1" lang="en-US" altLang="ja-JP" sz="1300" dirty="0">
                <a:latin typeface="+mj-ea"/>
              </a:rPr>
              <a:t>Tax criminal investigation </a:t>
            </a:r>
            <a:r>
              <a:rPr lang="en-US" altLang="ja-JP" sz="1300" dirty="0">
                <a:latin typeface="+mj-ea"/>
              </a:rPr>
              <a:t>system in Japan.</a:t>
            </a:r>
            <a:r>
              <a:rPr lang="ja-JP" altLang="en-US" sz="1300" dirty="0">
                <a:latin typeface="+mj-ea"/>
              </a:rPr>
              <a:t>　</a:t>
            </a:r>
            <a:endParaRPr lang="en-US" altLang="ja-JP" sz="1300" dirty="0">
              <a:latin typeface="+mj-ea"/>
            </a:endParaRPr>
          </a:p>
          <a:p>
            <a:r>
              <a:rPr kumimoji="1" lang="en-US" altLang="ja-JP" sz="1300" dirty="0">
                <a:latin typeface="+mj-ea"/>
              </a:rPr>
              <a:t>Tax criminal investigation system aims to pursue criminal responsibility of malicious tax evaders and to contribute both to realize proper and fair taxation and to maintain the self-filling system by taxpayers through the effect of “punishing one to serve as a warning to all”.</a:t>
            </a:r>
            <a:endParaRPr lang="en-US" altLang="ja-JP" sz="1300" dirty="0">
              <a:latin typeface="+mj-ea"/>
            </a:endParaRPr>
          </a:p>
          <a:p>
            <a:endParaRPr lang="en-US" altLang="ja-JP" sz="1300" dirty="0">
              <a:latin typeface="+mj-ea"/>
            </a:endParaRPr>
          </a:p>
          <a:p>
            <a:r>
              <a:rPr lang="ja-JP" altLang="en-US" sz="1300" dirty="0">
                <a:latin typeface="+mj-ea"/>
              </a:rPr>
              <a:t>租税犯の類型及び刑罰は、次のとおりです。</a:t>
            </a:r>
            <a:endParaRPr lang="en-US" altLang="ja-JP" sz="1300" dirty="0">
              <a:latin typeface="+mj-ea"/>
            </a:endParaRPr>
          </a:p>
          <a:p>
            <a:r>
              <a:rPr lang="ja-JP" altLang="en-US" sz="1300" dirty="0">
                <a:latin typeface="+mj-ea"/>
              </a:rPr>
              <a:t>過少申告</a:t>
            </a:r>
            <a:r>
              <a:rPr lang="ja-JP" altLang="en-US" sz="1300" dirty="0" err="1">
                <a:latin typeface="+mj-ea"/>
              </a:rPr>
              <a:t>ほ</a:t>
            </a:r>
            <a:r>
              <a:rPr lang="ja-JP" altLang="en-US" sz="1300" dirty="0">
                <a:latin typeface="+mj-ea"/>
              </a:rPr>
              <a:t>脱犯及び無申告ほ脱犯及び受還付犯については、刑罰は</a:t>
            </a:r>
            <a:r>
              <a:rPr lang="en-US" altLang="ja-JP" sz="1300" dirty="0">
                <a:latin typeface="+mj-ea"/>
              </a:rPr>
              <a:t>10</a:t>
            </a:r>
            <a:r>
              <a:rPr lang="ja-JP" altLang="en-US" sz="1300" dirty="0">
                <a:latin typeface="+mj-ea"/>
              </a:rPr>
              <a:t>年以下の懲役または</a:t>
            </a:r>
            <a:r>
              <a:rPr lang="en-US" altLang="ja-JP" sz="1300" dirty="0">
                <a:latin typeface="+mj-ea"/>
              </a:rPr>
              <a:t>1,000</a:t>
            </a:r>
            <a:r>
              <a:rPr lang="ja-JP" altLang="en-US" sz="1300" dirty="0">
                <a:latin typeface="+mj-ea"/>
              </a:rPr>
              <a:t>万円以下の罰金</a:t>
            </a:r>
            <a:r>
              <a:rPr lang="en-US" altLang="ja-JP" sz="1300" dirty="0">
                <a:latin typeface="+mj-ea"/>
              </a:rPr>
              <a:t>,</a:t>
            </a:r>
            <a:r>
              <a:rPr lang="ja-JP" altLang="en-US" sz="1300" dirty="0">
                <a:latin typeface="+mj-ea"/>
              </a:rPr>
              <a:t>提訴期限は</a:t>
            </a:r>
            <a:r>
              <a:rPr lang="en-US" altLang="ja-JP" sz="1300" dirty="0">
                <a:latin typeface="+mj-ea"/>
              </a:rPr>
              <a:t>7</a:t>
            </a:r>
            <a:r>
              <a:rPr lang="ja-JP" altLang="en-US" sz="1300" dirty="0">
                <a:latin typeface="+mj-ea"/>
              </a:rPr>
              <a:t>年です。</a:t>
            </a:r>
            <a:endParaRPr lang="en-US" altLang="ja-JP" sz="1300" dirty="0">
              <a:latin typeface="+mj-ea"/>
            </a:endParaRPr>
          </a:p>
          <a:p>
            <a:pPr defTabSz="954812">
              <a:defRPr/>
            </a:pPr>
            <a:r>
              <a:rPr lang="ja-JP" altLang="en-US" sz="1300" dirty="0">
                <a:latin typeface="+mj-ea"/>
              </a:rPr>
              <a:t>単純無申告</a:t>
            </a:r>
            <a:r>
              <a:rPr lang="ja-JP" altLang="en-US" sz="1300" dirty="0" err="1">
                <a:latin typeface="+mj-ea"/>
              </a:rPr>
              <a:t>ほ</a:t>
            </a:r>
            <a:r>
              <a:rPr lang="ja-JP" altLang="en-US" sz="1300" dirty="0">
                <a:latin typeface="+mj-ea"/>
              </a:rPr>
              <a:t>脱犯については、刑罰は</a:t>
            </a:r>
            <a:r>
              <a:rPr lang="en-US" altLang="ja-JP" sz="1300" dirty="0">
                <a:latin typeface="+mj-ea"/>
              </a:rPr>
              <a:t>5</a:t>
            </a:r>
            <a:r>
              <a:rPr lang="ja-JP" altLang="en-US" sz="1300" dirty="0">
                <a:latin typeface="+mj-ea"/>
              </a:rPr>
              <a:t>年以下の懲役または</a:t>
            </a:r>
            <a:r>
              <a:rPr lang="en-US" altLang="ja-JP" sz="1300" dirty="0">
                <a:latin typeface="+mj-ea"/>
              </a:rPr>
              <a:t>500</a:t>
            </a:r>
            <a:r>
              <a:rPr lang="ja-JP" altLang="en-US" sz="1300" dirty="0">
                <a:latin typeface="+mj-ea"/>
              </a:rPr>
              <a:t>万円以下の罰金</a:t>
            </a:r>
            <a:r>
              <a:rPr lang="en-US" altLang="ja-JP" sz="1300" dirty="0">
                <a:latin typeface="+mj-ea"/>
              </a:rPr>
              <a:t>,</a:t>
            </a:r>
            <a:r>
              <a:rPr lang="ja-JP" altLang="en-US" sz="1300" dirty="0">
                <a:latin typeface="+mj-ea"/>
              </a:rPr>
              <a:t>提訴期限は</a:t>
            </a:r>
            <a:r>
              <a:rPr lang="en-US" altLang="ja-JP" sz="1300" dirty="0">
                <a:latin typeface="+mj-ea"/>
              </a:rPr>
              <a:t>5</a:t>
            </a:r>
            <a:r>
              <a:rPr lang="ja-JP" altLang="en-US" sz="1300" dirty="0">
                <a:latin typeface="+mj-ea"/>
              </a:rPr>
              <a:t>年です。</a:t>
            </a:r>
            <a:endParaRPr lang="en-US" altLang="ja-JP" sz="1300" dirty="0">
              <a:latin typeface="+mj-ea"/>
            </a:endParaRPr>
          </a:p>
          <a:p>
            <a:pPr defTabSz="954812">
              <a:defRPr/>
            </a:pPr>
            <a:r>
              <a:rPr lang="ja-JP" altLang="en-US" sz="1300" dirty="0">
                <a:latin typeface="+mj-ea"/>
              </a:rPr>
              <a:t>申告書不提出犯については、刑罰は</a:t>
            </a:r>
            <a:r>
              <a:rPr lang="en-US" altLang="ja-JP" sz="1300" dirty="0">
                <a:latin typeface="+mj-ea"/>
              </a:rPr>
              <a:t>1</a:t>
            </a:r>
            <a:r>
              <a:rPr lang="ja-JP" altLang="en-US" sz="1300" dirty="0">
                <a:latin typeface="+mj-ea"/>
              </a:rPr>
              <a:t>年以下の懲役または</a:t>
            </a:r>
            <a:r>
              <a:rPr lang="en-US" altLang="ja-JP" sz="1300" dirty="0">
                <a:latin typeface="+mj-ea"/>
              </a:rPr>
              <a:t>50</a:t>
            </a:r>
            <a:r>
              <a:rPr lang="ja-JP" altLang="en-US" sz="1300" dirty="0">
                <a:latin typeface="+mj-ea"/>
              </a:rPr>
              <a:t>万円以下の罰金</a:t>
            </a:r>
            <a:r>
              <a:rPr lang="en-US" altLang="ja-JP" sz="1300" dirty="0">
                <a:latin typeface="+mj-ea"/>
              </a:rPr>
              <a:t>,</a:t>
            </a:r>
            <a:r>
              <a:rPr lang="ja-JP" altLang="en-US" sz="1300" dirty="0">
                <a:latin typeface="+mj-ea"/>
              </a:rPr>
              <a:t>提訴期限は</a:t>
            </a:r>
            <a:r>
              <a:rPr lang="en-US" altLang="ja-JP" sz="1300" dirty="0">
                <a:latin typeface="+mj-ea"/>
              </a:rPr>
              <a:t>3</a:t>
            </a:r>
            <a:r>
              <a:rPr lang="ja-JP" altLang="en-US" sz="1300" dirty="0">
                <a:latin typeface="+mj-ea"/>
              </a:rPr>
              <a:t>年です。</a:t>
            </a:r>
            <a:endParaRPr lang="en-US" altLang="ja-JP" sz="1300" dirty="0">
              <a:latin typeface="+mj-ea"/>
            </a:endParaRPr>
          </a:p>
          <a:p>
            <a:endParaRPr lang="en-US" altLang="ja-JP" sz="1300" dirty="0">
              <a:latin typeface="+mj-ea"/>
            </a:endParaRPr>
          </a:p>
          <a:p>
            <a:endParaRPr lang="en-US" altLang="ja-JP" sz="1300" dirty="0">
              <a:latin typeface="+mj-ea"/>
            </a:endParaRPr>
          </a:p>
          <a:p>
            <a:pPr defTabSz="954812">
              <a:defRPr/>
            </a:pPr>
            <a:r>
              <a:rPr kumimoji="1" lang="en-US" altLang="ja-JP" sz="1300" dirty="0">
                <a:latin typeface="+mj-ea"/>
              </a:rPr>
              <a:t>And as you can see on this power point, there are 4 types of tax crime. </a:t>
            </a:r>
          </a:p>
          <a:p>
            <a:pPr defTabSz="954812">
              <a:defRPr/>
            </a:pPr>
            <a:r>
              <a:rPr kumimoji="1" lang="en-US" altLang="ja-JP" sz="1300" dirty="0">
                <a:latin typeface="+mj-ea"/>
              </a:rPr>
              <a:t>Types of crime and each of punishment and statute limitation are following.</a:t>
            </a:r>
          </a:p>
          <a:p>
            <a:pPr defTabSz="954812">
              <a:defRPr/>
            </a:pPr>
            <a:r>
              <a:rPr kumimoji="1" lang="ja-JP" altLang="en-US" sz="1300" dirty="0">
                <a:latin typeface="+mj-ea"/>
              </a:rPr>
              <a:t>①②</a:t>
            </a:r>
            <a:r>
              <a:rPr kumimoji="1" lang="en-US" altLang="ja-JP" sz="1300" dirty="0">
                <a:latin typeface="+mj-ea"/>
              </a:rPr>
              <a:t>First</a:t>
            </a:r>
            <a:r>
              <a:rPr kumimoji="1" lang="ja-JP" altLang="en-US" sz="1300" dirty="0">
                <a:latin typeface="+mj-ea"/>
              </a:rPr>
              <a:t> </a:t>
            </a:r>
            <a:r>
              <a:rPr kumimoji="1" lang="en-US" altLang="ja-JP" sz="1300" dirty="0">
                <a:latin typeface="+mj-ea"/>
              </a:rPr>
              <a:t>as</a:t>
            </a:r>
            <a:r>
              <a:rPr kumimoji="1" lang="ja-JP" altLang="en-US" sz="1300" dirty="0">
                <a:latin typeface="+mj-ea"/>
              </a:rPr>
              <a:t> </a:t>
            </a:r>
            <a:r>
              <a:rPr kumimoji="1" lang="en-US" altLang="ja-JP" sz="1300" dirty="0">
                <a:latin typeface="+mj-ea"/>
              </a:rPr>
              <a:t>regards Tax evasion by deception or other wrongful act and  </a:t>
            </a:r>
            <a:r>
              <a:rPr kumimoji="1" lang="en-US" altLang="ja-JP" sz="1300" dirty="0">
                <a:solidFill>
                  <a:schemeClr val="tx2">
                    <a:lumMod val="75000"/>
                  </a:schemeClr>
                </a:solidFill>
                <a:latin typeface="+mj-ea"/>
              </a:rPr>
              <a:t>F</a:t>
            </a:r>
            <a:r>
              <a:rPr kumimoji="1" lang="en-US" altLang="ja-JP" sz="1300" dirty="0">
                <a:latin typeface="+mj-ea"/>
              </a:rPr>
              <a:t>raudulent refund </a:t>
            </a:r>
            <a:r>
              <a:rPr lang="en-US" altLang="ja-JP" sz="1300" dirty="0">
                <a:solidFill>
                  <a:schemeClr val="tx2">
                    <a:lumMod val="75000"/>
                  </a:schemeClr>
                </a:solidFill>
                <a:latin typeface="+mj-ea"/>
              </a:rPr>
              <a:t>by deception or other wrongful acts,</a:t>
            </a:r>
          </a:p>
          <a:p>
            <a:pPr defTabSz="954812">
              <a:defRPr/>
            </a:pPr>
            <a:r>
              <a:rPr kumimoji="1" lang="en-US" altLang="ja-JP" sz="1300" dirty="0">
                <a:solidFill>
                  <a:schemeClr val="tx2">
                    <a:lumMod val="75000"/>
                  </a:schemeClr>
                </a:solidFill>
                <a:latin typeface="+mj-ea"/>
              </a:rPr>
              <a:t>their</a:t>
            </a:r>
            <a:r>
              <a:rPr kumimoji="1" lang="ja-JP" altLang="en-US" sz="1300" dirty="0">
                <a:latin typeface="+mj-ea"/>
              </a:rPr>
              <a:t>  </a:t>
            </a:r>
            <a:r>
              <a:rPr kumimoji="1" lang="en-US" altLang="ja-JP" sz="1300" dirty="0">
                <a:latin typeface="+mj-ea"/>
              </a:rPr>
              <a:t>punishment is </a:t>
            </a:r>
            <a:r>
              <a:rPr kumimoji="1" lang="en-US" altLang="ja-JP" sz="1300" dirty="0">
                <a:solidFill>
                  <a:schemeClr val="tx2">
                    <a:lumMod val="75000"/>
                  </a:schemeClr>
                </a:solidFill>
                <a:latin typeface="+mj-ea"/>
              </a:rPr>
              <a:t>imprisonment up to 10 years or a fine up to  \10,000,000, or both</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and</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it’s</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Statute</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Limitation</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is</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7 years.</a:t>
            </a:r>
          </a:p>
          <a:p>
            <a:pPr defTabSz="954812">
              <a:defRPr/>
            </a:pPr>
            <a:r>
              <a:rPr kumimoji="1" lang="ja-JP" altLang="en-US" sz="1300" dirty="0">
                <a:solidFill>
                  <a:schemeClr val="tx2">
                    <a:lumMod val="75000"/>
                  </a:schemeClr>
                </a:solidFill>
                <a:latin typeface="+mj-ea"/>
              </a:rPr>
              <a:t>③</a:t>
            </a:r>
            <a:r>
              <a:rPr kumimoji="1" lang="en-US" altLang="ja-JP" sz="1300" dirty="0">
                <a:solidFill>
                  <a:schemeClr val="tx2">
                    <a:lumMod val="75000"/>
                  </a:schemeClr>
                </a:solidFill>
                <a:latin typeface="+mj-ea"/>
              </a:rPr>
              <a:t>As regards Tax evasion</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by no filing returns without other wrongful acts, </a:t>
            </a:r>
            <a:r>
              <a:rPr kumimoji="1" lang="en-US" altLang="ja-JP" sz="1300" dirty="0">
                <a:latin typeface="+mj-ea"/>
              </a:rPr>
              <a:t>it’s</a:t>
            </a:r>
            <a:r>
              <a:rPr kumimoji="1" lang="ja-JP" altLang="en-US" sz="1300" dirty="0">
                <a:latin typeface="+mj-ea"/>
              </a:rPr>
              <a:t>  </a:t>
            </a:r>
            <a:r>
              <a:rPr kumimoji="1" lang="en-US" altLang="ja-JP" sz="1300" dirty="0">
                <a:latin typeface="+mj-ea"/>
              </a:rPr>
              <a:t>punishment is </a:t>
            </a:r>
            <a:r>
              <a:rPr kumimoji="1" lang="en-US" altLang="ja-JP" sz="1300" dirty="0">
                <a:solidFill>
                  <a:schemeClr val="tx2">
                    <a:lumMod val="75000"/>
                  </a:schemeClr>
                </a:solidFill>
                <a:latin typeface="+mj-ea"/>
              </a:rPr>
              <a:t>imprisonment up to 5 years or a fine up to  \5,000,000, or both and</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it’s</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Statute</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Limitation</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is</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5 years.</a:t>
            </a:r>
            <a:endParaRPr kumimoji="1" lang="ja-JP" altLang="en-US" sz="1300" dirty="0">
              <a:latin typeface="+mj-ea"/>
            </a:endParaRPr>
          </a:p>
          <a:p>
            <a:pPr defTabSz="954812">
              <a:defRPr/>
            </a:pPr>
            <a:r>
              <a:rPr kumimoji="1" lang="ja-JP" altLang="en-US" sz="1300" dirty="0">
                <a:solidFill>
                  <a:schemeClr val="tx2">
                    <a:lumMod val="75000"/>
                  </a:schemeClr>
                </a:solidFill>
                <a:latin typeface="+mj-ea"/>
              </a:rPr>
              <a:t>④</a:t>
            </a:r>
            <a:r>
              <a:rPr kumimoji="1" lang="en-US" altLang="ja-JP" sz="1300" dirty="0">
                <a:solidFill>
                  <a:schemeClr val="tx2">
                    <a:lumMod val="75000"/>
                  </a:schemeClr>
                </a:solidFill>
                <a:latin typeface="+mj-ea"/>
              </a:rPr>
              <a:t>And regarding o</a:t>
            </a:r>
            <a:r>
              <a:rPr lang="en-US" altLang="ja-JP" sz="1300" dirty="0">
                <a:solidFill>
                  <a:schemeClr val="tx2">
                    <a:lumMod val="75000"/>
                  </a:schemeClr>
                </a:solidFill>
                <a:latin typeface="+mj-ea"/>
              </a:rPr>
              <a:t>nly filing no returns without intention</a:t>
            </a:r>
            <a:r>
              <a:rPr lang="ja-JP" altLang="en-US" sz="1300" dirty="0">
                <a:solidFill>
                  <a:schemeClr val="tx2">
                    <a:lumMod val="75000"/>
                  </a:schemeClr>
                </a:solidFill>
                <a:latin typeface="+mj-ea"/>
              </a:rPr>
              <a:t> </a:t>
            </a:r>
            <a:r>
              <a:rPr lang="en-US" altLang="ja-JP" sz="1300" dirty="0">
                <a:solidFill>
                  <a:schemeClr val="tx2">
                    <a:lumMod val="75000"/>
                  </a:schemeClr>
                </a:solidFill>
                <a:latin typeface="+mj-ea"/>
              </a:rPr>
              <a:t>about Tax</a:t>
            </a:r>
            <a:r>
              <a:rPr lang="ja-JP" altLang="en-US" sz="1300" dirty="0">
                <a:solidFill>
                  <a:schemeClr val="tx2">
                    <a:lumMod val="75000"/>
                  </a:schemeClr>
                </a:solidFill>
                <a:latin typeface="+mj-ea"/>
              </a:rPr>
              <a:t> </a:t>
            </a:r>
            <a:r>
              <a:rPr lang="en-US" altLang="ja-JP" sz="1300" dirty="0">
                <a:solidFill>
                  <a:schemeClr val="tx2">
                    <a:lumMod val="75000"/>
                  </a:schemeClr>
                </a:solidFill>
                <a:latin typeface="+mj-ea"/>
              </a:rPr>
              <a:t>evasion, </a:t>
            </a:r>
            <a:r>
              <a:rPr kumimoji="1" lang="en-US" altLang="ja-JP" sz="1300" dirty="0">
                <a:latin typeface="+mj-ea"/>
              </a:rPr>
              <a:t>it’s</a:t>
            </a:r>
            <a:r>
              <a:rPr kumimoji="1" lang="ja-JP" altLang="en-US" sz="1300" dirty="0">
                <a:latin typeface="+mj-ea"/>
              </a:rPr>
              <a:t>  </a:t>
            </a:r>
            <a:r>
              <a:rPr kumimoji="1" lang="en-US" altLang="ja-JP" sz="1300" dirty="0">
                <a:latin typeface="+mj-ea"/>
              </a:rPr>
              <a:t>punishment is </a:t>
            </a:r>
            <a:r>
              <a:rPr kumimoji="1" lang="en-US" altLang="ja-JP" sz="1300" dirty="0">
                <a:solidFill>
                  <a:schemeClr val="tx2">
                    <a:lumMod val="75000"/>
                  </a:schemeClr>
                </a:solidFill>
                <a:latin typeface="+mj-ea"/>
              </a:rPr>
              <a:t>imprisonment up to 1 years or a fine up to  \500,000, or both and</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it’s</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Statute</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Limitation</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is</a:t>
            </a:r>
            <a:r>
              <a:rPr kumimoji="1" lang="ja-JP" altLang="en-US" sz="1300" dirty="0">
                <a:solidFill>
                  <a:schemeClr val="tx2">
                    <a:lumMod val="75000"/>
                  </a:schemeClr>
                </a:solidFill>
                <a:latin typeface="+mj-ea"/>
              </a:rPr>
              <a:t> </a:t>
            </a:r>
            <a:r>
              <a:rPr kumimoji="1" lang="en-US" altLang="ja-JP" sz="1300" dirty="0">
                <a:solidFill>
                  <a:schemeClr val="tx2">
                    <a:lumMod val="75000"/>
                  </a:schemeClr>
                </a:solidFill>
                <a:latin typeface="+mj-ea"/>
              </a:rPr>
              <a:t>3 years.</a:t>
            </a:r>
          </a:p>
          <a:p>
            <a:pPr rtl="0"/>
            <a:endParaRPr lang="ja-JP" altLang="en-US" dirty="0"/>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11</a:t>
            </a:fld>
            <a:endParaRPr lang="ja-JP" altLang="en-US"/>
          </a:p>
        </p:txBody>
      </p:sp>
    </p:spTree>
    <p:extLst>
      <p:ext uri="{BB962C8B-B14F-4D97-AF65-F5344CB8AC3E}">
        <p14:creationId xmlns:p14="http://schemas.microsoft.com/office/powerpoint/2010/main" val="1556160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xfrm>
            <a:off x="174625" y="1379538"/>
            <a:ext cx="6627813" cy="3727450"/>
          </a:xfrm>
          <a:prstGeom prst="rect">
            <a:avLst/>
          </a:prstGeom>
          <a:noFill/>
          <a:ln>
            <a:solidFill>
              <a:srgbClr val="000000"/>
            </a:solidFill>
            <a:miter lim="800000"/>
            <a:headEnd/>
            <a:tailEnd/>
          </a:ln>
        </p:spPr>
      </p:sp>
      <p:sp>
        <p:nvSpPr>
          <p:cNvPr id="30723" name="ノート プレースホルダ 2"/>
          <p:cNvSpPr>
            <a:spLocks noGrp="1"/>
          </p:cNvSpPr>
          <p:nvPr>
            <p:ph type="body" idx="1"/>
          </p:nvPr>
        </p:nvSpPr>
        <p:spPr bwMode="auto">
          <a:xfrm>
            <a:off x="697746" y="5314484"/>
            <a:ext cx="5581951" cy="4348212"/>
          </a:xfrm>
          <a:prstGeom prst="rect">
            <a:avLst/>
          </a:prstGeom>
          <a:noFill/>
        </p:spPr>
        <p:txBody>
          <a:bodyPr wrap="square" numCol="1" anchor="t" anchorCtr="0" compatLnSpc="1">
            <a:prstTxWarp prst="textNoShape">
              <a:avLst/>
            </a:prstTxWarp>
            <a:normAutofit/>
          </a:bodyPr>
          <a:lstStyle/>
          <a:p>
            <a:r>
              <a:rPr kumimoji="1" lang="ja-JP" altLang="ja-JP" sz="1300" dirty="0">
                <a:latin typeface="+mj-ea"/>
                <a:ea typeface="+mj-ea"/>
              </a:rPr>
              <a:t>査察調査の流れについて説明します。</a:t>
            </a:r>
          </a:p>
          <a:p>
            <a:r>
              <a:rPr kumimoji="1" lang="ja-JP" altLang="ja-JP" sz="1300" dirty="0">
                <a:latin typeface="+mj-ea"/>
                <a:ea typeface="+mj-ea"/>
              </a:rPr>
              <a:t>内</a:t>
            </a:r>
            <a:r>
              <a:rPr kumimoji="1" lang="ja-JP" altLang="en-US" sz="1300" dirty="0">
                <a:latin typeface="+mj-ea"/>
                <a:ea typeface="+mj-ea"/>
              </a:rPr>
              <a:t>偵</a:t>
            </a:r>
            <a:r>
              <a:rPr kumimoji="1" lang="ja-JP" altLang="ja-JP" sz="1300" dirty="0">
                <a:latin typeface="+mj-ea"/>
                <a:ea typeface="+mj-ea"/>
              </a:rPr>
              <a:t>調査</a:t>
            </a:r>
            <a:r>
              <a:rPr kumimoji="1" lang="ja-JP" altLang="en-US" sz="1300" dirty="0">
                <a:latin typeface="+mj-ea"/>
                <a:ea typeface="+mj-ea"/>
              </a:rPr>
              <a:t>においては</a:t>
            </a:r>
            <a:r>
              <a:rPr kumimoji="1" lang="ja-JP" altLang="ja-JP" sz="1300" dirty="0">
                <a:latin typeface="+mj-ea"/>
                <a:ea typeface="+mj-ea"/>
              </a:rPr>
              <a:t>、</a:t>
            </a:r>
          </a:p>
          <a:p>
            <a:r>
              <a:rPr kumimoji="1" lang="ja-JP" altLang="ja-JP" sz="1300" dirty="0">
                <a:latin typeface="+mj-ea"/>
                <a:ea typeface="+mj-ea"/>
              </a:rPr>
              <a:t>テレビ・新聞・インターネットや</a:t>
            </a:r>
            <a:r>
              <a:rPr kumimoji="1" lang="en-US" altLang="ja-JP" sz="1300" dirty="0">
                <a:latin typeface="+mj-ea"/>
                <a:ea typeface="+mj-ea"/>
              </a:rPr>
              <a:t>CRS</a:t>
            </a:r>
            <a:r>
              <a:rPr kumimoji="1" lang="ja-JP" altLang="ja-JP" sz="1300" dirty="0">
                <a:latin typeface="+mj-ea"/>
                <a:ea typeface="+mj-ea"/>
              </a:rPr>
              <a:t>情報等により情報を収集し、事案を選定します。ここでは、活況を呈している業界や社会的波及効果の高い案件に着目します。</a:t>
            </a:r>
          </a:p>
          <a:p>
            <a:r>
              <a:rPr kumimoji="1" lang="ja-JP" altLang="ja-JP" sz="1300" dirty="0">
                <a:latin typeface="+mj-ea"/>
                <a:ea typeface="+mj-ea"/>
              </a:rPr>
              <a:t>事案の選定後、調査対象者の申告内容について検討し、時には</a:t>
            </a:r>
            <a:r>
              <a:rPr kumimoji="1" lang="ja-JP" altLang="en-US" sz="1300" dirty="0">
                <a:latin typeface="+mj-ea"/>
                <a:ea typeface="+mj-ea"/>
              </a:rPr>
              <a:t>調査対象者を</a:t>
            </a:r>
            <a:r>
              <a:rPr kumimoji="1" lang="ja-JP" altLang="ja-JP" sz="1300" dirty="0">
                <a:latin typeface="+mj-ea"/>
                <a:ea typeface="+mj-ea"/>
              </a:rPr>
              <a:t>張り込み</a:t>
            </a:r>
            <a:r>
              <a:rPr kumimoji="1" lang="ja-JP" altLang="en-US" sz="1300" dirty="0">
                <a:latin typeface="+mj-ea"/>
                <a:ea typeface="+mj-ea"/>
              </a:rPr>
              <a:t>するこ</a:t>
            </a:r>
            <a:r>
              <a:rPr kumimoji="1" lang="ja-JP" altLang="ja-JP" sz="1300" dirty="0">
                <a:latin typeface="+mj-ea"/>
                <a:ea typeface="+mj-ea"/>
              </a:rPr>
              <a:t>ともあります。</a:t>
            </a:r>
          </a:p>
          <a:p>
            <a:r>
              <a:rPr kumimoji="1" lang="ja-JP" altLang="ja-JP" sz="1300" dirty="0">
                <a:latin typeface="+mj-ea"/>
                <a:ea typeface="+mj-ea"/>
              </a:rPr>
              <a:t>十分な調査を行った後、強制調査に着手するため裁判所へ許可状を請求します。</a:t>
            </a:r>
          </a:p>
          <a:p>
            <a:r>
              <a:rPr lang="en-US" altLang="ja-JP" dirty="0">
                <a:latin typeface="+mj-ea"/>
                <a:ea typeface="+mj-ea"/>
              </a:rPr>
              <a:t>I’ll explain flow of tax criminal investigation.</a:t>
            </a:r>
          </a:p>
          <a:p>
            <a:r>
              <a:rPr lang="en-US" altLang="ja-JP" dirty="0">
                <a:latin typeface="+mj-ea"/>
                <a:ea typeface="+mj-ea"/>
              </a:rPr>
              <a:t>At the stage of preliminary investigation,</a:t>
            </a:r>
          </a:p>
          <a:p>
            <a:r>
              <a:rPr lang="en-US" altLang="ja-JP" dirty="0">
                <a:latin typeface="+mj-ea"/>
                <a:ea typeface="+mj-ea"/>
              </a:rPr>
              <a:t>we collect information from TV, newspapers, the Internet, CRS information, etc., and select cases. </a:t>
            </a:r>
          </a:p>
          <a:p>
            <a:r>
              <a:rPr lang="en-US" altLang="ja-JP" dirty="0">
                <a:latin typeface="+mj-ea"/>
                <a:ea typeface="+mj-ea"/>
              </a:rPr>
              <a:t>At this stage, we focus on business that are booming industries and cases with high social ripple effects.</a:t>
            </a:r>
          </a:p>
          <a:p>
            <a:r>
              <a:rPr lang="en-US" altLang="ja-JP" dirty="0">
                <a:latin typeface="+mj-ea"/>
                <a:ea typeface="+mj-ea"/>
              </a:rPr>
              <a:t>After selecting a case, we consider contents of tax return of the target, and sometimes stake out the target.</a:t>
            </a:r>
          </a:p>
          <a:p>
            <a:r>
              <a:rPr lang="en-US" altLang="ja-JP" dirty="0">
                <a:latin typeface="+mj-ea"/>
                <a:ea typeface="+mj-ea"/>
              </a:rPr>
              <a:t>After conducting a thorough investigation, we request search warrants from the court to conduct a compulsory investigation.</a:t>
            </a:r>
          </a:p>
          <a:p>
            <a:endParaRPr lang="en-US" altLang="ja-JP" dirty="0">
              <a:latin typeface="ＭＳ ゴシック" pitchFamily="49" charset="-128"/>
              <a:ea typeface="ＭＳ ゴシック" pitchFamily="49" charset="-128"/>
            </a:endParaRPr>
          </a:p>
        </p:txBody>
      </p:sp>
      <p:sp>
        <p:nvSpPr>
          <p:cNvPr id="30724" name="スライド番号プレースホルダ 3"/>
          <p:cNvSpPr>
            <a:spLocks noGrp="1"/>
          </p:cNvSpPr>
          <p:nvPr>
            <p:ph type="sldNum" sz="quarter" idx="5"/>
          </p:nvPr>
        </p:nvSpPr>
        <p:spPr bwMode="auto">
          <a:xfrm>
            <a:off x="3952270" y="10489008"/>
            <a:ext cx="3023558" cy="554071"/>
          </a:xfrm>
          <a:prstGeom prst="rect">
            <a:avLst/>
          </a:prstGeom>
          <a:noFill/>
          <a:ln>
            <a:miter lim="800000"/>
            <a:headEnd/>
            <a:tailEnd/>
          </a:ln>
        </p:spPr>
        <p:txBody>
          <a:bodyPr wrap="square" lIns="95478" tIns="47740" rIns="95478" bIns="47740" numCol="1" anchorCtr="0" compatLnSpc="1">
            <a:prstTxWarp prst="textNoShape">
              <a:avLst/>
            </a:prstTxWarp>
          </a:bodyPr>
          <a:lstStyle/>
          <a:p>
            <a:pPr defTabSz="954776">
              <a:defRPr/>
            </a:pPr>
            <a:fld id="{75D23AB4-781C-4CF3-83F1-0D31E581B8CB}" type="slidenum">
              <a:rPr lang="ja-JP" altLang="en-US">
                <a:solidFill>
                  <a:prstClr val="black"/>
                </a:solidFill>
                <a:latin typeface="Calibri" panose="020F0502020204030204"/>
                <a:ea typeface="ＭＳ Ｐゴシック" pitchFamily="50" charset="-128"/>
              </a:rPr>
              <a:pPr defTabSz="954776">
                <a:defRPr/>
              </a:pPr>
              <a:t>12</a:t>
            </a:fld>
            <a:endParaRPr lang="ja-JP" altLang="en-US" dirty="0">
              <a:solidFill>
                <a:prstClr val="black"/>
              </a:solidFill>
              <a:latin typeface="Calibri" panose="020F0502020204030204"/>
              <a:ea typeface="ＭＳ Ｐゴシック" pitchFamily="50" charset="-128"/>
            </a:endParaRPr>
          </a:p>
        </p:txBody>
      </p:sp>
    </p:spTree>
    <p:extLst>
      <p:ext uri="{BB962C8B-B14F-4D97-AF65-F5344CB8AC3E}">
        <p14:creationId xmlns:p14="http://schemas.microsoft.com/office/powerpoint/2010/main" val="1402445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xfrm>
            <a:off x="174625" y="1379538"/>
            <a:ext cx="6627813" cy="3727450"/>
          </a:xfrm>
          <a:prstGeom prst="rect">
            <a:avLst/>
          </a:prstGeom>
          <a:noFill/>
          <a:ln>
            <a:solidFill>
              <a:srgbClr val="000000"/>
            </a:solidFill>
            <a:miter lim="800000"/>
            <a:headEnd/>
            <a:tailEnd/>
          </a:ln>
        </p:spPr>
      </p:sp>
      <p:sp>
        <p:nvSpPr>
          <p:cNvPr id="30723" name="ノート プレースホルダ 2"/>
          <p:cNvSpPr>
            <a:spLocks noGrp="1"/>
          </p:cNvSpPr>
          <p:nvPr>
            <p:ph type="body" idx="1"/>
          </p:nvPr>
        </p:nvSpPr>
        <p:spPr bwMode="auto">
          <a:xfrm>
            <a:off x="697746" y="5314484"/>
            <a:ext cx="5581951" cy="4348212"/>
          </a:xfrm>
          <a:prstGeom prst="rect">
            <a:avLst/>
          </a:prstGeom>
          <a:noFill/>
        </p:spPr>
        <p:txBody>
          <a:bodyPr wrap="square" numCol="1" anchor="t" anchorCtr="0" compatLnSpc="1">
            <a:prstTxWarp prst="textNoShape">
              <a:avLst/>
            </a:prstTxWarp>
            <a:normAutofit/>
          </a:bodyPr>
          <a:lstStyle/>
          <a:p>
            <a:r>
              <a:rPr kumimoji="1" lang="ja-JP" altLang="en-US" sz="1300" dirty="0">
                <a:latin typeface="+mj-ea"/>
                <a:ea typeface="+mj-ea"/>
              </a:rPr>
              <a:t>着手日当日</a:t>
            </a:r>
            <a:r>
              <a:rPr kumimoji="1" lang="ja-JP" altLang="ja-JP" sz="1300" dirty="0">
                <a:latin typeface="+mj-ea"/>
                <a:ea typeface="+mj-ea"/>
              </a:rPr>
              <a:t>においては、</a:t>
            </a:r>
          </a:p>
          <a:p>
            <a:r>
              <a:rPr kumimoji="1" lang="ja-JP" altLang="ja-JP" sz="1300" dirty="0">
                <a:latin typeface="+mj-ea"/>
                <a:ea typeface="+mj-ea"/>
              </a:rPr>
              <a:t>代表者からの</a:t>
            </a:r>
            <a:r>
              <a:rPr kumimoji="1" lang="ja-JP" altLang="en-US" sz="1300" dirty="0">
                <a:latin typeface="+mj-ea"/>
                <a:ea typeface="+mj-ea"/>
              </a:rPr>
              <a:t>聞き取りを行うと</a:t>
            </a:r>
            <a:r>
              <a:rPr kumimoji="1" lang="ja-JP" altLang="ja-JP" sz="1300" dirty="0">
                <a:latin typeface="+mj-ea"/>
                <a:ea typeface="+mj-ea"/>
              </a:rPr>
              <a:t>同時に、証拠物件の差押えを行います。</a:t>
            </a:r>
          </a:p>
          <a:p>
            <a:r>
              <a:rPr kumimoji="1" lang="ja-JP" altLang="en-US" sz="1300" dirty="0">
                <a:latin typeface="+mj-ea"/>
                <a:ea typeface="+mj-ea"/>
              </a:rPr>
              <a:t>その後、</a:t>
            </a:r>
            <a:r>
              <a:rPr kumimoji="1" lang="ja-JP" altLang="ja-JP" sz="1300" dirty="0">
                <a:latin typeface="+mj-ea"/>
                <a:ea typeface="+mj-ea"/>
              </a:rPr>
              <a:t>繰り返し、関係人に対し質問調査を行うとともに、証拠物件の検討を行い</a:t>
            </a:r>
            <a:r>
              <a:rPr kumimoji="1" lang="ja-JP" altLang="en-US" sz="1300" dirty="0">
                <a:latin typeface="+mj-ea"/>
                <a:ea typeface="+mj-ea"/>
              </a:rPr>
              <a:t>ます。</a:t>
            </a:r>
            <a:endParaRPr kumimoji="1" lang="en-US" altLang="ja-JP" sz="1300" dirty="0">
              <a:latin typeface="+mj-ea"/>
              <a:ea typeface="+mj-ea"/>
            </a:endParaRPr>
          </a:p>
          <a:p>
            <a:r>
              <a:rPr kumimoji="1" lang="ja-JP" altLang="en-US" sz="1300" dirty="0">
                <a:latin typeface="+mj-ea"/>
                <a:ea typeface="+mj-ea"/>
              </a:rPr>
              <a:t>国内では調査不能な海外資産に関する調査は、租税条約に基づき情報提供要請を行うほか、</a:t>
            </a:r>
            <a:endParaRPr kumimoji="1" lang="en-US" altLang="ja-JP" sz="1300" dirty="0">
              <a:latin typeface="+mj-ea"/>
              <a:ea typeface="+mj-ea"/>
            </a:endParaRPr>
          </a:p>
          <a:p>
            <a:r>
              <a:rPr kumimoji="1" lang="ja-JP" altLang="en-US" sz="1300" dirty="0">
                <a:latin typeface="+mj-ea"/>
                <a:ea typeface="+mj-ea"/>
              </a:rPr>
              <a:t>デジタルフォレンジックを活用し、スマートフォンやパソコンの電子情報解析を行います。</a:t>
            </a:r>
            <a:endParaRPr kumimoji="1" lang="en-US" altLang="ja-JP" sz="1300" dirty="0">
              <a:latin typeface="+mj-ea"/>
              <a:ea typeface="+mj-ea"/>
            </a:endParaRPr>
          </a:p>
          <a:p>
            <a:r>
              <a:rPr kumimoji="1" lang="ja-JP" altLang="en-US" sz="1300" dirty="0">
                <a:latin typeface="+mj-ea"/>
                <a:ea typeface="+mj-ea"/>
              </a:rPr>
              <a:t>これらの</a:t>
            </a:r>
            <a:r>
              <a:rPr kumimoji="1" lang="ja-JP" altLang="ja-JP" sz="1300" dirty="0">
                <a:latin typeface="+mj-ea"/>
                <a:ea typeface="+mj-ea"/>
              </a:rPr>
              <a:t>調査結果をまとめ、検察官へ告発を行います。</a:t>
            </a:r>
          </a:p>
          <a:p>
            <a:r>
              <a:rPr lang="en-US" altLang="ja-JP" dirty="0">
                <a:latin typeface="+mj-ea"/>
                <a:ea typeface="+mj-ea"/>
              </a:rPr>
              <a:t>On the day of start an investigation,</a:t>
            </a:r>
          </a:p>
          <a:p>
            <a:r>
              <a:rPr lang="en-US" altLang="ja-JP" dirty="0">
                <a:latin typeface="+mj-ea"/>
                <a:ea typeface="+mj-ea"/>
              </a:rPr>
              <a:t>we conduct interviews with tax evaders and related parties while simultaneously seize evidences.</a:t>
            </a:r>
          </a:p>
          <a:p>
            <a:r>
              <a:rPr lang="en-US" altLang="ja-JP" dirty="0">
                <a:latin typeface="+mj-ea"/>
                <a:ea typeface="+mj-ea"/>
              </a:rPr>
              <a:t>After that, we repeatedly conduct interviews with related parties and examine evidences.</a:t>
            </a:r>
          </a:p>
          <a:p>
            <a:r>
              <a:rPr lang="en-US" altLang="ja-JP" dirty="0">
                <a:latin typeface="+mj-ea"/>
                <a:ea typeface="+mj-ea"/>
              </a:rPr>
              <a:t>Regarding investigation on overseas assets that cannot be investigated in Japan, we request information based on tax treaties,</a:t>
            </a:r>
          </a:p>
          <a:p>
            <a:r>
              <a:rPr lang="en-US" altLang="ja-JP" dirty="0">
                <a:latin typeface="+mj-ea"/>
                <a:ea typeface="+mj-ea"/>
              </a:rPr>
              <a:t>and use digital forensics to analyze electronic information on smartphones and personal computers.</a:t>
            </a:r>
          </a:p>
          <a:p>
            <a:r>
              <a:rPr lang="en-US" altLang="ja-JP" dirty="0">
                <a:latin typeface="+mj-ea"/>
                <a:ea typeface="+mj-ea"/>
              </a:rPr>
              <a:t>We summarize these investigation results and make an accusation to the prosecutors.</a:t>
            </a:r>
          </a:p>
          <a:p>
            <a:endParaRPr lang="en-US" altLang="ja-JP" dirty="0">
              <a:latin typeface="ＭＳ ゴシック" pitchFamily="49" charset="-128"/>
              <a:ea typeface="ＭＳ ゴシック" pitchFamily="49" charset="-128"/>
            </a:endParaRPr>
          </a:p>
        </p:txBody>
      </p:sp>
      <p:sp>
        <p:nvSpPr>
          <p:cNvPr id="30724" name="スライド番号プレースホルダ 3"/>
          <p:cNvSpPr>
            <a:spLocks noGrp="1"/>
          </p:cNvSpPr>
          <p:nvPr>
            <p:ph type="sldNum" sz="quarter" idx="5"/>
          </p:nvPr>
        </p:nvSpPr>
        <p:spPr bwMode="auto">
          <a:xfrm>
            <a:off x="3952270" y="10489008"/>
            <a:ext cx="3023558" cy="554071"/>
          </a:xfrm>
          <a:prstGeom prst="rect">
            <a:avLst/>
          </a:prstGeom>
          <a:noFill/>
          <a:ln>
            <a:miter lim="800000"/>
            <a:headEnd/>
            <a:tailEnd/>
          </a:ln>
        </p:spPr>
        <p:txBody>
          <a:bodyPr wrap="square" lIns="95478" tIns="47740" rIns="95478" bIns="47740" numCol="1" anchorCtr="0" compatLnSpc="1">
            <a:prstTxWarp prst="textNoShape">
              <a:avLst/>
            </a:prstTxWarp>
          </a:bodyPr>
          <a:lstStyle/>
          <a:p>
            <a:pPr defTabSz="954776">
              <a:defRPr/>
            </a:pPr>
            <a:fld id="{75D23AB4-781C-4CF3-83F1-0D31E581B8CB}" type="slidenum">
              <a:rPr lang="ja-JP" altLang="en-US">
                <a:solidFill>
                  <a:prstClr val="black"/>
                </a:solidFill>
                <a:latin typeface="Calibri" panose="020F0502020204030204"/>
                <a:ea typeface="ＭＳ Ｐゴシック" pitchFamily="50" charset="-128"/>
              </a:rPr>
              <a:pPr defTabSz="954776">
                <a:defRPr/>
              </a:pPr>
              <a:t>13</a:t>
            </a:fld>
            <a:endParaRPr lang="ja-JP" altLang="en-US" dirty="0">
              <a:solidFill>
                <a:prstClr val="black"/>
              </a:solidFill>
              <a:latin typeface="Calibri" panose="020F0502020204030204"/>
              <a:ea typeface="ＭＳ Ｐゴシック" pitchFamily="50" charset="-128"/>
            </a:endParaRPr>
          </a:p>
        </p:txBody>
      </p:sp>
    </p:spTree>
    <p:extLst>
      <p:ext uri="{BB962C8B-B14F-4D97-AF65-F5344CB8AC3E}">
        <p14:creationId xmlns:p14="http://schemas.microsoft.com/office/powerpoint/2010/main" val="900999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xfrm>
            <a:off x="174625" y="1379538"/>
            <a:ext cx="6627813" cy="3727450"/>
          </a:xfrm>
          <a:prstGeom prst="rect">
            <a:avLst/>
          </a:prstGeom>
          <a:noFill/>
          <a:ln>
            <a:solidFill>
              <a:srgbClr val="000000"/>
            </a:solidFill>
            <a:miter lim="800000"/>
            <a:headEnd/>
            <a:tailEnd/>
          </a:ln>
        </p:spPr>
      </p:sp>
      <p:sp>
        <p:nvSpPr>
          <p:cNvPr id="30723" name="ノート プレースホルダ 2"/>
          <p:cNvSpPr>
            <a:spLocks noGrp="1"/>
          </p:cNvSpPr>
          <p:nvPr>
            <p:ph type="body" idx="1"/>
          </p:nvPr>
        </p:nvSpPr>
        <p:spPr bwMode="auto">
          <a:xfrm>
            <a:off x="697746" y="5314484"/>
            <a:ext cx="5581951" cy="4348212"/>
          </a:xfrm>
          <a:prstGeom prst="rect">
            <a:avLst/>
          </a:prstGeom>
          <a:noFill/>
        </p:spPr>
        <p:txBody>
          <a:bodyPr wrap="square" numCol="1" anchor="t" anchorCtr="0" compatLnSpc="1">
            <a:prstTxWarp prst="textNoShape">
              <a:avLst/>
            </a:prstTxWarp>
            <a:normAutofit/>
          </a:bodyPr>
          <a:lstStyle/>
          <a:p>
            <a:pPr defTabSz="954812">
              <a:defRPr/>
            </a:pPr>
            <a:r>
              <a:rPr kumimoji="1" lang="ja-JP" altLang="ja-JP" sz="1300" dirty="0">
                <a:latin typeface="+mj-ea"/>
                <a:ea typeface="+mj-ea"/>
              </a:rPr>
              <a:t>検察官への告発までが、我々査察調査官の</a:t>
            </a:r>
            <a:r>
              <a:rPr kumimoji="1" lang="ja-JP" altLang="en-US" sz="1300" dirty="0">
                <a:latin typeface="+mj-ea"/>
                <a:ea typeface="+mj-ea"/>
              </a:rPr>
              <a:t>仕事です。</a:t>
            </a:r>
            <a:endParaRPr kumimoji="1" lang="en-US" altLang="ja-JP" sz="1300" dirty="0">
              <a:latin typeface="+mj-ea"/>
              <a:ea typeface="+mj-ea"/>
            </a:endParaRPr>
          </a:p>
          <a:p>
            <a:pPr defTabSz="954812">
              <a:defRPr/>
            </a:pPr>
            <a:r>
              <a:rPr kumimoji="1" lang="ja-JP" altLang="ja-JP" sz="1300" dirty="0">
                <a:latin typeface="+mj-ea"/>
                <a:ea typeface="+mj-ea"/>
              </a:rPr>
              <a:t>告発以降は検察官</a:t>
            </a:r>
            <a:r>
              <a:rPr kumimoji="1" lang="ja-JP" altLang="en-US" sz="1300" dirty="0">
                <a:latin typeface="+mj-ea"/>
                <a:ea typeface="+mj-ea"/>
              </a:rPr>
              <a:t>によって、捜査・起訴が行われます。</a:t>
            </a:r>
            <a:endParaRPr kumimoji="1" lang="ja-JP" altLang="ja-JP" sz="1300" dirty="0">
              <a:latin typeface="+mj-ea"/>
              <a:ea typeface="+mj-ea"/>
            </a:endParaRPr>
          </a:p>
          <a:p>
            <a:r>
              <a:rPr lang="en-US" altLang="ja-JP" dirty="0">
                <a:latin typeface="+mj-ea"/>
                <a:ea typeface="+mj-ea"/>
              </a:rPr>
              <a:t>Tax investigator’s job is to handle the case until it is reported to the prosecutor.</a:t>
            </a:r>
          </a:p>
          <a:p>
            <a:r>
              <a:rPr lang="en-US" altLang="ja-JP" dirty="0">
                <a:latin typeface="+mj-ea"/>
                <a:ea typeface="+mj-ea"/>
              </a:rPr>
              <a:t>After the accusation, prosecutors investigate the tax evasion and file an indictment against the evader in the district court.</a:t>
            </a:r>
          </a:p>
        </p:txBody>
      </p:sp>
      <p:sp>
        <p:nvSpPr>
          <p:cNvPr id="30724" name="スライド番号プレースホルダ 3"/>
          <p:cNvSpPr>
            <a:spLocks noGrp="1"/>
          </p:cNvSpPr>
          <p:nvPr>
            <p:ph type="sldNum" sz="quarter" idx="5"/>
          </p:nvPr>
        </p:nvSpPr>
        <p:spPr bwMode="auto">
          <a:xfrm>
            <a:off x="3952270" y="10489008"/>
            <a:ext cx="3023558" cy="554071"/>
          </a:xfrm>
          <a:prstGeom prst="rect">
            <a:avLst/>
          </a:prstGeom>
          <a:noFill/>
          <a:ln>
            <a:miter lim="800000"/>
            <a:headEnd/>
            <a:tailEnd/>
          </a:ln>
        </p:spPr>
        <p:txBody>
          <a:bodyPr wrap="square" lIns="95478" tIns="47740" rIns="95478" bIns="47740" numCol="1" anchorCtr="0" compatLnSpc="1">
            <a:prstTxWarp prst="textNoShape">
              <a:avLst/>
            </a:prstTxWarp>
          </a:bodyPr>
          <a:lstStyle/>
          <a:p>
            <a:pPr defTabSz="954776">
              <a:defRPr/>
            </a:pPr>
            <a:fld id="{75D23AB4-781C-4CF3-83F1-0D31E581B8CB}" type="slidenum">
              <a:rPr lang="ja-JP" altLang="en-US">
                <a:solidFill>
                  <a:prstClr val="black"/>
                </a:solidFill>
                <a:latin typeface="Calibri" panose="020F0502020204030204"/>
                <a:ea typeface="ＭＳ Ｐゴシック" pitchFamily="50" charset="-128"/>
              </a:rPr>
              <a:pPr defTabSz="954776">
                <a:defRPr/>
              </a:pPr>
              <a:t>14</a:t>
            </a:fld>
            <a:endParaRPr lang="ja-JP" altLang="en-US" dirty="0">
              <a:solidFill>
                <a:prstClr val="black"/>
              </a:solidFill>
              <a:latin typeface="Calibri" panose="020F0502020204030204"/>
              <a:ea typeface="ＭＳ Ｐゴシック" pitchFamily="50" charset="-128"/>
            </a:endParaRPr>
          </a:p>
        </p:txBody>
      </p:sp>
    </p:spTree>
    <p:extLst>
      <p:ext uri="{BB962C8B-B14F-4D97-AF65-F5344CB8AC3E}">
        <p14:creationId xmlns:p14="http://schemas.microsoft.com/office/powerpoint/2010/main" val="2704052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xfrm>
            <a:off x="174625" y="1379538"/>
            <a:ext cx="6627813" cy="3727450"/>
          </a:xfrm>
          <a:prstGeom prst="rect">
            <a:avLst/>
          </a:prstGeom>
          <a:noFill/>
          <a:ln>
            <a:solidFill>
              <a:srgbClr val="000000"/>
            </a:solidFill>
            <a:miter lim="800000"/>
            <a:headEnd/>
            <a:tailEnd/>
          </a:ln>
        </p:spPr>
      </p:sp>
      <p:sp>
        <p:nvSpPr>
          <p:cNvPr id="36867" name="ノート プレースホルダ 2"/>
          <p:cNvSpPr>
            <a:spLocks noGrp="1"/>
          </p:cNvSpPr>
          <p:nvPr>
            <p:ph type="body" idx="1"/>
          </p:nvPr>
        </p:nvSpPr>
        <p:spPr bwMode="auto">
          <a:xfrm>
            <a:off x="697746" y="5314482"/>
            <a:ext cx="5581951" cy="4348212"/>
          </a:xfrm>
          <a:prstGeom prst="rect">
            <a:avLst/>
          </a:prstGeom>
          <a:noFill/>
        </p:spPr>
        <p:txBody>
          <a:bodyPr wrap="square" numCol="1" anchor="t" anchorCtr="0" compatLnSpc="1">
            <a:prstTxWarp prst="textNoShape">
              <a:avLst/>
            </a:prstTxWarp>
          </a:bodyPr>
          <a:lstStyle/>
          <a:p>
            <a:pPr defTabSz="946173">
              <a:defRPr/>
            </a:pPr>
            <a:r>
              <a:rPr lang="ja-JP" altLang="en-US" dirty="0">
                <a:latin typeface="+mn-ea"/>
                <a:ea typeface="+mn-ea"/>
              </a:rPr>
              <a:t>続きまして、脱税犯罪の立証責任について説明します。</a:t>
            </a:r>
            <a:endParaRPr lang="en-US" altLang="ja-JP" dirty="0">
              <a:latin typeface="+mn-ea"/>
              <a:ea typeface="+mn-ea"/>
            </a:endParaRPr>
          </a:p>
          <a:p>
            <a:pPr defTabSz="946173">
              <a:defRPr/>
            </a:pPr>
            <a:endParaRPr lang="en-US" altLang="ja-JP" dirty="0">
              <a:latin typeface="+mn-ea"/>
              <a:ea typeface="+mn-ea"/>
            </a:endParaRPr>
          </a:p>
          <a:p>
            <a:pPr defTabSz="946173">
              <a:defRPr/>
            </a:pPr>
            <a:r>
              <a:rPr kumimoji="1" lang="en-US" altLang="ja-JP" sz="1300" dirty="0">
                <a:latin typeface="+mn-ea"/>
                <a:ea typeface="+mn-ea"/>
              </a:rPr>
              <a:t>Next, I would like to explain burden of </a:t>
            </a:r>
            <a:r>
              <a:rPr kumimoji="1" lang="en-US" altLang="ja-JP" sz="1300" dirty="0" err="1">
                <a:latin typeface="+mn-ea"/>
                <a:ea typeface="+mn-ea"/>
              </a:rPr>
              <a:t>prrofs</a:t>
            </a:r>
            <a:r>
              <a:rPr kumimoji="1" lang="en-US" altLang="ja-JP" sz="1300" dirty="0">
                <a:latin typeface="+mn-ea"/>
                <a:ea typeface="+mn-ea"/>
              </a:rPr>
              <a:t> in tax crimes.</a:t>
            </a:r>
            <a:endParaRPr kumimoji="1" lang="ja-JP" altLang="ja-JP" sz="1300" dirty="0">
              <a:latin typeface="+mn-ea"/>
              <a:ea typeface="+mn-ea"/>
            </a:endParaRPr>
          </a:p>
          <a:p>
            <a:pPr defTabSz="946173">
              <a:defRPr/>
            </a:pPr>
            <a:endParaRPr lang="en-US" altLang="ja-JP" dirty="0">
              <a:latin typeface="+mn-ea"/>
              <a:ea typeface="+mn-ea"/>
            </a:endParaRPr>
          </a:p>
        </p:txBody>
      </p:sp>
      <p:sp>
        <p:nvSpPr>
          <p:cNvPr id="36868" name="スライド番号プレースホルダ 3"/>
          <p:cNvSpPr>
            <a:spLocks noGrp="1"/>
          </p:cNvSpPr>
          <p:nvPr>
            <p:ph type="sldNum" sz="quarter" idx="5"/>
          </p:nvPr>
        </p:nvSpPr>
        <p:spPr bwMode="auto">
          <a:xfrm>
            <a:off x="3952268" y="10489008"/>
            <a:ext cx="3023558" cy="554071"/>
          </a:xfrm>
          <a:prstGeom prst="rect">
            <a:avLst/>
          </a:prstGeom>
          <a:noFill/>
          <a:ln>
            <a:miter lim="800000"/>
            <a:headEnd/>
            <a:tailEnd/>
          </a:ln>
        </p:spPr>
        <p:txBody>
          <a:bodyPr wrap="square" numCol="1" anchorCtr="0" compatLnSpc="1">
            <a:prstTxWarp prst="textNoShape">
              <a:avLst/>
            </a:prstTxWarp>
          </a:bodyPr>
          <a:lstStyle/>
          <a:p>
            <a:fld id="{8A146B6E-E391-40C2-91BC-9EE9F45C2107}" type="slidenum">
              <a:rPr lang="ja-JP" altLang="en-US" smtClean="0">
                <a:solidFill>
                  <a:prstClr val="black"/>
                </a:solidFill>
                <a:ea typeface="ＭＳ Ｐゴシック" pitchFamily="50" charset="-128"/>
              </a:rPr>
              <a:pPr/>
              <a:t>15</a:t>
            </a:fld>
            <a:endParaRPr lang="ja-JP" altLang="en-US" dirty="0">
              <a:solidFill>
                <a:prstClr val="black"/>
              </a:solidFill>
              <a:ea typeface="ＭＳ Ｐゴシック" pitchFamily="50" charset="-128"/>
            </a:endParaRPr>
          </a:p>
        </p:txBody>
      </p:sp>
    </p:spTree>
    <p:extLst>
      <p:ext uri="{BB962C8B-B14F-4D97-AF65-F5344CB8AC3E}">
        <p14:creationId xmlns:p14="http://schemas.microsoft.com/office/powerpoint/2010/main" val="339546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bwMode="auto">
          <a:xfrm>
            <a:off x="174625" y="1379538"/>
            <a:ext cx="6627813" cy="3727450"/>
          </a:xfrm>
          <a:prstGeom prst="rect">
            <a:avLst/>
          </a:prstGeom>
          <a:noFill/>
          <a:ln>
            <a:solidFill>
              <a:srgbClr val="000000"/>
            </a:solidFill>
            <a:miter lim="800000"/>
            <a:headEnd/>
            <a:tailEnd/>
          </a:ln>
        </p:spPr>
      </p:sp>
      <p:sp>
        <p:nvSpPr>
          <p:cNvPr id="37891" name="ノート プレースホルダ 2"/>
          <p:cNvSpPr>
            <a:spLocks noGrp="1"/>
          </p:cNvSpPr>
          <p:nvPr>
            <p:ph type="body" idx="1"/>
          </p:nvPr>
        </p:nvSpPr>
        <p:spPr bwMode="auto">
          <a:xfrm>
            <a:off x="697746" y="5314482"/>
            <a:ext cx="5581951" cy="4348212"/>
          </a:xfrm>
          <a:prstGeom prst="rect">
            <a:avLst/>
          </a:prstGeom>
          <a:noFill/>
        </p:spPr>
        <p:txBody>
          <a:bodyPr wrap="square" numCol="1" anchor="t" anchorCtr="0" compatLnSpc="1">
            <a:prstTxWarp prst="textNoShape">
              <a:avLst/>
            </a:prstTxWarp>
          </a:bodyPr>
          <a:lstStyle/>
          <a:p>
            <a:endParaRPr lang="en-US" altLang="ja-JP" dirty="0">
              <a:latin typeface="ＭＳ ゴシック" pitchFamily="49" charset="-128"/>
              <a:ea typeface="ＭＳ ゴシック" pitchFamily="49" charset="-128"/>
            </a:endParaRPr>
          </a:p>
          <a:p>
            <a:r>
              <a:rPr lang="ja-JP" altLang="en-US" dirty="0">
                <a:latin typeface="+mn-ea"/>
                <a:ea typeface="+mn-ea"/>
              </a:rPr>
              <a:t>日本では、刑事事件における立証責任は検察当局が負うこととなっておりますので、脱税に関しても裁判において立証責任を負うのは、検察当局となります。</a:t>
            </a:r>
            <a:endParaRPr lang="en-US" altLang="ja-JP" dirty="0">
              <a:latin typeface="+mn-ea"/>
              <a:ea typeface="+mn-ea"/>
            </a:endParaRPr>
          </a:p>
          <a:p>
            <a:endParaRPr lang="en-US" altLang="ja-JP" sz="800" dirty="0">
              <a:latin typeface="+mn-ea"/>
              <a:ea typeface="+mn-ea"/>
            </a:endParaRPr>
          </a:p>
          <a:p>
            <a:r>
              <a:rPr kumimoji="1" lang="en-US" altLang="ja-JP" sz="1300" dirty="0">
                <a:latin typeface="+mn-ea"/>
                <a:ea typeface="+mn-ea"/>
              </a:rPr>
              <a:t>In Japan, in every criminal case, the burden of proof is imposed solely on prosecutor. This is the same even in cases of tax crimes.</a:t>
            </a:r>
            <a:endParaRPr kumimoji="1" lang="ja-JP" altLang="ja-JP" sz="1300" dirty="0">
              <a:latin typeface="+mn-ea"/>
              <a:ea typeface="+mn-ea"/>
            </a:endParaRPr>
          </a:p>
          <a:p>
            <a:r>
              <a:rPr kumimoji="1" lang="en-US" altLang="ja-JP" sz="1300" dirty="0">
                <a:latin typeface="+mn-ea"/>
                <a:ea typeface="+mn-ea"/>
              </a:rPr>
              <a:t> </a:t>
            </a:r>
            <a:endParaRPr lang="en-US" altLang="ja-JP" sz="800" dirty="0">
              <a:latin typeface="+mn-ea"/>
              <a:ea typeface="+mn-ea"/>
            </a:endParaRPr>
          </a:p>
          <a:p>
            <a:r>
              <a:rPr lang="ja-JP" altLang="en-US" dirty="0">
                <a:latin typeface="+mn-ea"/>
                <a:ea typeface="+mn-ea"/>
              </a:rPr>
              <a:t>したがって、国税査察官が脱税事件を検察当局に告発する段階においても、検察当局が公訴を維持できるだけの証拠の有無が問われることとなるのです。</a:t>
            </a:r>
            <a:endParaRPr lang="en-US" altLang="ja-JP" dirty="0">
              <a:latin typeface="+mn-ea"/>
              <a:ea typeface="+mn-ea"/>
            </a:endParaRPr>
          </a:p>
          <a:p>
            <a:endParaRPr lang="en-US" altLang="ja-JP" dirty="0">
              <a:latin typeface="+mn-ea"/>
              <a:ea typeface="+mn-ea"/>
            </a:endParaRPr>
          </a:p>
          <a:p>
            <a:pPr defTabSz="954812">
              <a:defRPr/>
            </a:pPr>
            <a:r>
              <a:rPr kumimoji="1" lang="en-US" altLang="ja-JP" sz="1300" dirty="0">
                <a:latin typeface="+mn-ea"/>
                <a:ea typeface="+mn-ea"/>
              </a:rPr>
              <a:t>Therefore, even at the stage of where the investigator bring accusations to the prosecutor, investigators must submit the case with reasonable evidence to prove that the case holds enough evidence to sustain conviction.</a:t>
            </a:r>
            <a:endParaRPr kumimoji="1" lang="ja-JP" altLang="ja-JP" sz="1300" dirty="0">
              <a:latin typeface="+mn-ea"/>
              <a:ea typeface="+mn-ea"/>
            </a:endParaRPr>
          </a:p>
        </p:txBody>
      </p:sp>
      <p:sp>
        <p:nvSpPr>
          <p:cNvPr id="37892" name="スライド番号プレースホルダ 3"/>
          <p:cNvSpPr>
            <a:spLocks noGrp="1"/>
          </p:cNvSpPr>
          <p:nvPr>
            <p:ph type="sldNum" sz="quarter" idx="5"/>
          </p:nvPr>
        </p:nvSpPr>
        <p:spPr bwMode="auto">
          <a:xfrm>
            <a:off x="3952268" y="10489008"/>
            <a:ext cx="3023558" cy="554071"/>
          </a:xfrm>
          <a:prstGeom prst="rect">
            <a:avLst/>
          </a:prstGeom>
          <a:noFill/>
          <a:ln>
            <a:miter lim="800000"/>
            <a:headEnd/>
            <a:tailEnd/>
          </a:ln>
        </p:spPr>
        <p:txBody>
          <a:bodyPr wrap="square" numCol="1" anchorCtr="0" compatLnSpc="1">
            <a:prstTxWarp prst="textNoShape">
              <a:avLst/>
            </a:prstTxWarp>
          </a:bodyPr>
          <a:lstStyle/>
          <a:p>
            <a:fld id="{EA16AA7C-EA15-4BD6-9A55-CA7203B75C97}" type="slidenum">
              <a:rPr lang="ja-JP" altLang="en-US" smtClean="0">
                <a:solidFill>
                  <a:prstClr val="black"/>
                </a:solidFill>
                <a:ea typeface="ＭＳ Ｐゴシック" pitchFamily="50" charset="-128"/>
              </a:rPr>
              <a:pPr/>
              <a:t>16</a:t>
            </a:fld>
            <a:endParaRPr lang="ja-JP" altLang="en-US" dirty="0">
              <a:solidFill>
                <a:prstClr val="black"/>
              </a:solidFill>
              <a:ea typeface="ＭＳ Ｐゴシック" pitchFamily="50" charset="-128"/>
            </a:endParaRPr>
          </a:p>
        </p:txBody>
      </p:sp>
    </p:spTree>
    <p:extLst>
      <p:ext uri="{BB962C8B-B14F-4D97-AF65-F5344CB8AC3E}">
        <p14:creationId xmlns:p14="http://schemas.microsoft.com/office/powerpoint/2010/main" val="2848432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ノート プレースホルダ 2"/>
          <p:cNvSpPr>
            <a:spLocks noGrp="1"/>
          </p:cNvSpPr>
          <p:nvPr>
            <p:ph type="body" idx="1"/>
          </p:nvPr>
        </p:nvSpPr>
        <p:spPr/>
        <p:txBody>
          <a:bodyPr/>
          <a:lstStyle/>
          <a:p>
            <a:r>
              <a:rPr lang="ja-JP" altLang="en-US" dirty="0"/>
              <a:t>脱税は、刑法上の殺人罪や窃盗罪と同様に犯罪ですから、犯罪を立証するためには、法律が規定する犯罪の成立要件を立証しなければなりません。</a:t>
            </a:r>
            <a:endParaRPr lang="en-US" altLang="ja-JP" dirty="0"/>
          </a:p>
          <a:p>
            <a:endParaRPr lang="en-US" altLang="ja-JP" dirty="0"/>
          </a:p>
          <a:p>
            <a:pPr lvl="0"/>
            <a:r>
              <a:rPr lang="en-US" altLang="ja-JP" dirty="0"/>
              <a:t>Not to mention, tax evasion is also a crime like homicide or theft. To prove tax evasion, certain necessary conditions </a:t>
            </a:r>
            <a:r>
              <a:rPr lang="ja-JP" altLang="ja-JP" dirty="0"/>
              <a:t>－</a:t>
            </a:r>
            <a:r>
              <a:rPr lang="en-US" altLang="ja-JP" dirty="0"/>
              <a:t>structural elements that constitutes the crime</a:t>
            </a:r>
            <a:r>
              <a:rPr lang="ja-JP" altLang="ja-JP" dirty="0"/>
              <a:t>－</a:t>
            </a:r>
            <a:r>
              <a:rPr lang="en-US" altLang="ja-JP" dirty="0"/>
              <a:t>must be shown as specified in the law.</a:t>
            </a:r>
            <a:endParaRPr lang="ja-JP" altLang="ja-JP" dirty="0"/>
          </a:p>
          <a:p>
            <a:endParaRPr lang="ja-JP" altLang="en-US" dirty="0"/>
          </a:p>
          <a:p>
            <a:r>
              <a:rPr lang="ja-JP" altLang="en-US" dirty="0"/>
              <a:t>脱税を犯罪として立証するためには、記載の５つの点を証拠によって立証する必要があります。</a:t>
            </a:r>
          </a:p>
          <a:p>
            <a:r>
              <a:rPr lang="ja-JP" altLang="en-US" dirty="0"/>
              <a:t>　</a:t>
            </a:r>
            <a:endParaRPr lang="en-US" altLang="ja-JP" dirty="0"/>
          </a:p>
          <a:p>
            <a:pPr lvl="0"/>
            <a:r>
              <a:rPr lang="en-US" altLang="ja-JP" dirty="0"/>
              <a:t>To prove tax evasion as a crime, you should indicate 5 points as written in this slide by each evidence. </a:t>
            </a:r>
            <a:endParaRPr lang="ja-JP" altLang="ja-JP" dirty="0"/>
          </a:p>
          <a:p>
            <a:endParaRPr lang="en-US" altLang="ja-JP" dirty="0"/>
          </a:p>
          <a:p>
            <a:r>
              <a:rPr lang="ja-JP" altLang="en-US" dirty="0"/>
              <a:t>１点目は、税法において、納税義務があると定められた者であるということです。　</a:t>
            </a:r>
            <a:endParaRPr lang="en-US" altLang="ja-JP" dirty="0"/>
          </a:p>
          <a:p>
            <a:endParaRPr lang="en-US" altLang="ja-JP" dirty="0"/>
          </a:p>
          <a:p>
            <a:pPr lvl="0"/>
            <a:r>
              <a:rPr lang="en-US" altLang="ja-JP" dirty="0"/>
              <a:t>First point is a Taxpayer, an entity or a person who is defined as a taxpayer in tax law.</a:t>
            </a:r>
            <a:endParaRPr lang="ja-JP" altLang="ja-JP" dirty="0"/>
          </a:p>
          <a:p>
            <a:endParaRPr lang="ja-JP" altLang="en-US" dirty="0"/>
          </a:p>
          <a:p>
            <a:r>
              <a:rPr lang="en-US" altLang="ja-JP" dirty="0"/>
              <a:t>2</a:t>
            </a:r>
            <a:r>
              <a:rPr lang="ja-JP" altLang="en-US" dirty="0"/>
              <a:t>点目の実行行為ですが、これは、「偽りその他不正の行為」があったかどうかということです。具体的には、二重帳簿の作成や、正規の帳簿等の破棄などが、これに該当します。</a:t>
            </a:r>
            <a:endParaRPr lang="en-US" altLang="ja-JP" dirty="0"/>
          </a:p>
          <a:p>
            <a:endParaRPr lang="en-US" altLang="ja-JP" dirty="0"/>
          </a:p>
          <a:p>
            <a:pPr lvl="0"/>
            <a:r>
              <a:rPr lang="en-US" altLang="ja-JP" dirty="0"/>
              <a:t>Second point is Guilty action. Whether or not “deception or other wrongful act” such as making fake ledger or discarding true ledger exist is important factor in this point.</a:t>
            </a:r>
            <a:endParaRPr lang="ja-JP" altLang="ja-JP" dirty="0"/>
          </a:p>
          <a:p>
            <a:endParaRPr lang="ja-JP" altLang="en-US" dirty="0"/>
          </a:p>
          <a:p>
            <a:r>
              <a:rPr lang="en-US" altLang="ja-JP" dirty="0"/>
              <a:t>3</a:t>
            </a:r>
            <a:r>
              <a:rPr lang="ja-JP" altLang="en-US" dirty="0"/>
              <a:t>点目は、結果の発生ですが、これは、「税を免れた」という結果が発生しているかということです。「税を免れた」とは、一般的には、税の収納を減少させる事実があったということとされています。</a:t>
            </a:r>
          </a:p>
          <a:p>
            <a:endParaRPr lang="en-US" altLang="ja-JP" dirty="0"/>
          </a:p>
          <a:p>
            <a:pPr lvl="0"/>
            <a:r>
              <a:rPr lang="en-US" altLang="ja-JP" dirty="0"/>
              <a:t>Third point is Result. Whether those guilty action results in “tax evasion” or not is also important. In this sense, “tax evasion” is an illegal activity in which a person or entity deliberately reduces the amount of tax revenue.</a:t>
            </a:r>
            <a:endParaRPr lang="ja-JP" altLang="ja-JP" dirty="0"/>
          </a:p>
          <a:p>
            <a:endParaRPr lang="ja-JP" altLang="en-US" dirty="0"/>
          </a:p>
          <a:p>
            <a:r>
              <a:rPr lang="ja-JP" altLang="en-US" dirty="0"/>
              <a:t>４点目は、因果関係です。税法の規定を踏まえると、「実行行為」と税を免れたという「結果」との間に因果関係が必要であるとされています</a:t>
            </a:r>
          </a:p>
          <a:p>
            <a:endParaRPr lang="en-US" altLang="ja-JP" dirty="0"/>
          </a:p>
          <a:p>
            <a:pPr lvl="0"/>
            <a:r>
              <a:rPr lang="en-US" altLang="ja-JP" dirty="0"/>
              <a:t>Forth point is cause and effect. Based on the provisions of tax law, there must be cause and effect between guilty action and tax evasion.</a:t>
            </a:r>
            <a:endParaRPr lang="ja-JP" altLang="ja-JP" dirty="0"/>
          </a:p>
          <a:p>
            <a:endParaRPr lang="ja-JP" altLang="en-US" dirty="0"/>
          </a:p>
          <a:p>
            <a:r>
              <a:rPr lang="ja-JP" altLang="en-US" dirty="0"/>
              <a:t>最後に、故意があったかどうかということです。故意があったというためには、納税義務、不正行為、結果について、全て認識していたことが必要になります</a:t>
            </a:r>
          </a:p>
          <a:p>
            <a:endParaRPr lang="en-US" altLang="ja-JP" dirty="0"/>
          </a:p>
          <a:p>
            <a:pPr lvl="0"/>
            <a:r>
              <a:rPr lang="en-US" altLang="ja-JP" dirty="0"/>
              <a:t>Final point is whether there is intention or not. In order to prove the intension to commit a crime, you must prove that tax evaders should have recognized all of their tax liability, illegal action and results. </a:t>
            </a:r>
          </a:p>
        </p:txBody>
      </p:sp>
      <p:sp>
        <p:nvSpPr>
          <p:cNvPr id="40964" name="スライド番号プレースホルダ 3"/>
          <p:cNvSpPr>
            <a:spLocks noGrp="1"/>
          </p:cNvSpPr>
          <p:nvPr>
            <p:ph type="sldNum" sz="quarter" idx="5"/>
          </p:nvPr>
        </p:nvSpPr>
        <p:spPr/>
        <p:txBody>
          <a:bodyPr/>
          <a:lstStyle/>
          <a:p>
            <a:fld id="{520134DC-D7D7-4B72-91B3-4037D2C0401A}" type="slidenum">
              <a:rPr lang="ja-JP" altLang="en-US" smtClean="0"/>
              <a:pPr/>
              <a:t>17</a:t>
            </a:fld>
            <a:endParaRPr lang="ja-JP" altLang="en-US" dirty="0"/>
          </a:p>
        </p:txBody>
      </p:sp>
      <p:sp>
        <p:nvSpPr>
          <p:cNvPr id="4" name="スライド イメージ プレースホルダー 3">
            <a:extLst>
              <a:ext uri="{FF2B5EF4-FFF2-40B4-BE49-F238E27FC236}">
                <a16:creationId xmlns:a16="http://schemas.microsoft.com/office/drawing/2014/main" id="{79E2E102-E1E1-43AE-B364-7B0A6FC60D0C}"/>
              </a:ext>
            </a:extLst>
          </p:cNvPr>
          <p:cNvSpPr>
            <a:spLocks noGrp="1" noRot="1" noChangeAspect="1"/>
          </p:cNvSpPr>
          <p:nvPr>
            <p:ph type="sldImg"/>
          </p:nvPr>
        </p:nvSpPr>
        <p:spPr>
          <a:xfrm>
            <a:off x="176213" y="336550"/>
            <a:ext cx="6624637" cy="3725863"/>
          </a:xfrm>
        </p:spPr>
      </p:sp>
    </p:spTree>
    <p:extLst>
      <p:ext uri="{BB962C8B-B14F-4D97-AF65-F5344CB8AC3E}">
        <p14:creationId xmlns:p14="http://schemas.microsoft.com/office/powerpoint/2010/main" val="73534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ノート プレースホルダ 2"/>
          <p:cNvSpPr>
            <a:spLocks noGrp="1"/>
          </p:cNvSpPr>
          <p:nvPr>
            <p:ph type="body" idx="1"/>
          </p:nvPr>
        </p:nvSpPr>
        <p:spPr/>
        <p:txBody>
          <a:bodyPr/>
          <a:lstStyle/>
          <a:p>
            <a:r>
              <a:rPr lang="ja-JP" altLang="en-US" dirty="0"/>
              <a:t>脱税嫌疑者は、様々な言い訳を次から次へと繰り出し、何とか刑事訴追を免れようとしてきます。言い訳や抵抗の例を４つご紹介します。</a:t>
            </a:r>
            <a:endParaRPr lang="en-US" altLang="ja-JP" dirty="0"/>
          </a:p>
          <a:p>
            <a:endParaRPr lang="en-US" altLang="ja-JP" dirty="0"/>
          </a:p>
          <a:p>
            <a:pPr lvl="0"/>
            <a:r>
              <a:rPr lang="en-US" altLang="ja-JP" dirty="0"/>
              <a:t>Frequently, a suspect of tax evade would make an excuse one after another in order to escape prosecution somehow.</a:t>
            </a:r>
            <a:endParaRPr lang="ja-JP" altLang="ja-JP" dirty="0"/>
          </a:p>
          <a:p>
            <a:endParaRPr lang="en-US" altLang="ja-JP" dirty="0"/>
          </a:p>
          <a:p>
            <a:r>
              <a:rPr lang="ja-JP" altLang="en-US" dirty="0"/>
              <a:t>１　本当は売上の除外で得た資金であるものを、他人から借りた資金であるとか、親から相続した財産であるなどと偽るケースです。</a:t>
            </a:r>
            <a:endParaRPr lang="en-US" altLang="ja-JP" dirty="0"/>
          </a:p>
          <a:p>
            <a:endParaRPr lang="ja-JP" altLang="ja-JP" dirty="0"/>
          </a:p>
          <a:p>
            <a:r>
              <a:rPr lang="en-US" altLang="ja-JP" dirty="0"/>
              <a:t>Firstly sales exclusion cases. Tax evaders insist the funds gained by excluding sales money are funds gained by other fund sources like borrowed money from friends or heritage assets from parents.</a:t>
            </a:r>
          </a:p>
          <a:p>
            <a:endParaRPr lang="en-US" altLang="ja-JP" dirty="0"/>
          </a:p>
          <a:p>
            <a:r>
              <a:rPr lang="ja-JP" altLang="en-US" dirty="0"/>
              <a:t>２　本当は架空経費であるものを、取引を示す書類がないだけで、実際に取引があったと主張するケースもあります。</a:t>
            </a:r>
            <a:endParaRPr lang="en-US" altLang="ja-JP" dirty="0"/>
          </a:p>
          <a:p>
            <a:endParaRPr lang="en-US" altLang="ja-JP" dirty="0"/>
          </a:p>
          <a:p>
            <a:pPr lvl="0"/>
            <a:r>
              <a:rPr lang="en-US" altLang="ja-JP" dirty="0"/>
              <a:t>Also, in other cases, particularly fictitious expenditure cases. Tax evaders sometimes claim their expenses are true and originally there ware actually transactions but just records do not exist.</a:t>
            </a:r>
            <a:endParaRPr lang="ja-JP" altLang="ja-JP" dirty="0"/>
          </a:p>
          <a:p>
            <a:endParaRPr lang="en-US" altLang="ja-JP" dirty="0"/>
          </a:p>
          <a:p>
            <a:r>
              <a:rPr lang="ja-JP" altLang="en-US" dirty="0"/>
              <a:t>３　また、そもそも税を免れる意図はなかったなどと、故意ではないことを主張するケースもあります。このケースにおいては、主張が真実か否か調査を通じて確認しなければなりません。</a:t>
            </a:r>
            <a:endParaRPr lang="en-US" altLang="ja-JP" dirty="0"/>
          </a:p>
          <a:p>
            <a:r>
              <a:rPr lang="ja-JP" altLang="en-US" dirty="0"/>
              <a:t>　　 証拠とともに事実の積み重ねが必要です。</a:t>
            </a:r>
            <a:endParaRPr lang="en-US" altLang="ja-JP" dirty="0"/>
          </a:p>
          <a:p>
            <a:endParaRPr lang="en-US" altLang="ja-JP" dirty="0"/>
          </a:p>
          <a:p>
            <a:pPr lvl="0"/>
            <a:r>
              <a:rPr lang="en-US" altLang="ja-JP" dirty="0"/>
              <a:t>Moreover, sometimes tax evaders claim that they originally has no intention to evade tax from the start.</a:t>
            </a:r>
          </a:p>
          <a:p>
            <a:pPr lvl="0"/>
            <a:r>
              <a:rPr lang="en-US" altLang="ja-JP" dirty="0"/>
              <a:t>In this case </a:t>
            </a:r>
            <a:r>
              <a:rPr lang="en-US" altLang="ja-JP" dirty="0">
                <a:solidFill>
                  <a:srgbClr val="002060"/>
                </a:solidFill>
              </a:rPr>
              <a:t>you have to confirm whether the claims are true or not  through investigation and pile the facts with evidence. </a:t>
            </a:r>
            <a:endParaRPr lang="ja-JP" altLang="ja-JP" dirty="0"/>
          </a:p>
          <a:p>
            <a:endParaRPr lang="en-US" altLang="ja-JP" dirty="0"/>
          </a:p>
          <a:p>
            <a:r>
              <a:rPr lang="ja-JP" altLang="en-US" dirty="0"/>
              <a:t>４　そのほか、脱税嫌疑者の協力者などに対する調査において、脱税を立証する重要な証拠が捨てられてしまう等の調査妨害に遭うこともあります。</a:t>
            </a:r>
            <a:endParaRPr lang="en-US" altLang="ja-JP" dirty="0"/>
          </a:p>
          <a:p>
            <a:r>
              <a:rPr lang="ja-JP" altLang="en-US" dirty="0"/>
              <a:t>　　 このような妨害に対しては、無予告による臨場調査が証拠収集のために必須となります。</a:t>
            </a:r>
            <a:endParaRPr lang="en-US" altLang="ja-JP" dirty="0"/>
          </a:p>
          <a:p>
            <a:pPr lvl="0"/>
            <a:endParaRPr lang="en-US" altLang="ja-JP" dirty="0"/>
          </a:p>
          <a:p>
            <a:pPr lvl="0"/>
            <a:r>
              <a:rPr lang="en-US" altLang="ja-JP" dirty="0"/>
              <a:t>Other than that, there are situations where, during the course of investigation, the accomplices</a:t>
            </a:r>
            <a:r>
              <a:rPr lang="ja-JP" altLang="en-US" dirty="0"/>
              <a:t> </a:t>
            </a:r>
            <a:r>
              <a:rPr lang="en-US" altLang="ja-JP" dirty="0"/>
              <a:t>of</a:t>
            </a:r>
            <a:r>
              <a:rPr lang="ja-JP" altLang="en-US" dirty="0"/>
              <a:t> </a:t>
            </a:r>
            <a:r>
              <a:rPr lang="en-US" altLang="ja-JP" dirty="0"/>
              <a:t>the</a:t>
            </a:r>
            <a:r>
              <a:rPr lang="ja-JP" altLang="en-US" dirty="0"/>
              <a:t> </a:t>
            </a:r>
            <a:r>
              <a:rPr lang="en-US" altLang="ja-JP" dirty="0"/>
              <a:t>suspect obstruct the investigation by concealing or destroying important documents and evidences. Therefore, to avoid such obstruction</a:t>
            </a:r>
            <a:r>
              <a:rPr lang="en-US" altLang="ja-JP" dirty="0">
                <a:solidFill>
                  <a:srgbClr val="002060"/>
                </a:solidFill>
              </a:rPr>
              <a:t>, it is crucial to conduct the investigation without an advance notice on the suspect.</a:t>
            </a:r>
            <a:endParaRPr lang="ja-JP" altLang="ja-JP" dirty="0"/>
          </a:p>
          <a:p>
            <a:endParaRPr lang="en-US" altLang="ja-JP" dirty="0"/>
          </a:p>
          <a:p>
            <a:r>
              <a:rPr lang="ja-JP" altLang="en-US" dirty="0"/>
              <a:t>このほかにも驚くべきエピソードがありますので紹介します。</a:t>
            </a:r>
            <a:endParaRPr lang="en-US" altLang="ja-JP" dirty="0"/>
          </a:p>
          <a:p>
            <a:r>
              <a:rPr lang="ja-JP" altLang="en-US" dirty="0"/>
              <a:t>着手日当日、調査対象法人の実質経営者は、我々の突然の臨場に対し、マンションの</a:t>
            </a:r>
            <a:r>
              <a:rPr lang="en-US" altLang="ja-JP" dirty="0"/>
              <a:t>15</a:t>
            </a:r>
            <a:r>
              <a:rPr lang="ja-JP" altLang="en-US" dirty="0"/>
              <a:t>階であったにも関わらず、</a:t>
            </a:r>
            <a:endParaRPr lang="en-US" altLang="ja-JP" dirty="0"/>
          </a:p>
          <a:p>
            <a:r>
              <a:rPr lang="ja-JP" altLang="en-US" dirty="0"/>
              <a:t>ベランダを伝って隣の家のベランダに隠れました。</a:t>
            </a:r>
            <a:endParaRPr lang="en-US" altLang="ja-JP" dirty="0"/>
          </a:p>
          <a:p>
            <a:r>
              <a:rPr lang="ja-JP" altLang="en-US" dirty="0"/>
              <a:t>同人は調査対象法人及び関係会社の印影、預金通帳及び高級腕時計</a:t>
            </a:r>
            <a:r>
              <a:rPr lang="en-US" altLang="ja-JP" dirty="0"/>
              <a:t>21</a:t>
            </a:r>
            <a:r>
              <a:rPr lang="ja-JP" altLang="en-US" dirty="0"/>
              <a:t>本をバッグに入れ逃亡を図ったのです。</a:t>
            </a:r>
            <a:endParaRPr lang="en-US" altLang="ja-JP" dirty="0"/>
          </a:p>
          <a:p>
            <a:r>
              <a:rPr lang="en-US" altLang="ja-JP" dirty="0"/>
              <a:t>There are other amazing episodes, so I would like to introduce one of them.</a:t>
            </a:r>
          </a:p>
          <a:p>
            <a:r>
              <a:rPr lang="en-US" altLang="ja-JP" dirty="0"/>
              <a:t>On the day of the starting investigation, in respond to our sudden presence, the beneficial owner of the investigated corporation climbed along the balcony railing and hid on the neighbor’s balcony, despite being on the 15th floor of the apartment.</a:t>
            </a:r>
          </a:p>
          <a:p>
            <a:r>
              <a:rPr lang="en-US" altLang="ja-JP" dirty="0"/>
              <a:t>He tried to escape carrying his bag with seals, banknotes of the investigated cooperation and affiliated cooperation, and 21 luxury watches.</a:t>
            </a:r>
          </a:p>
          <a:p>
            <a:endParaRPr lang="en-US" altLang="ja-JP" dirty="0"/>
          </a:p>
          <a:p>
            <a:r>
              <a:rPr lang="ja-JP" altLang="en-US" dirty="0"/>
              <a:t>国税査察官は、脱税者の抗弁内容を確認するために、証拠に基づいた事実を証明することが求められることから、関係箇所の一斉調査を強制的に行って、ありのままの真実の証拠を収集する必要があるのです。</a:t>
            </a:r>
            <a:endParaRPr lang="en-US" altLang="ja-JP" dirty="0"/>
          </a:p>
          <a:p>
            <a:endParaRPr lang="en-US" altLang="ja-JP" dirty="0"/>
          </a:p>
          <a:p>
            <a:pPr lvl="0"/>
            <a:r>
              <a:rPr lang="en-US" altLang="ja-JP" dirty="0"/>
              <a:t>Investigators must certify the fact based on the evidence in order to make sure the contents of tax evaders’ plea. Therefore, we have to collect true evidences by conducting compulsory search simultaneously for every places and properties related to the crime.</a:t>
            </a:r>
          </a:p>
          <a:p>
            <a:pPr lvl="0"/>
            <a:endParaRPr lang="ja-JP" altLang="ja-JP" dirty="0"/>
          </a:p>
        </p:txBody>
      </p:sp>
      <p:sp>
        <p:nvSpPr>
          <p:cNvPr id="39940" name="スライド番号プレースホルダ 3"/>
          <p:cNvSpPr>
            <a:spLocks noGrp="1"/>
          </p:cNvSpPr>
          <p:nvPr>
            <p:ph type="sldNum" sz="quarter" idx="5"/>
          </p:nvPr>
        </p:nvSpPr>
        <p:spPr/>
        <p:txBody>
          <a:bodyPr/>
          <a:lstStyle/>
          <a:p>
            <a:fld id="{1C754C6B-069A-4B6D-94AB-3BA09B573FF6}" type="slidenum">
              <a:rPr lang="ja-JP" altLang="en-US" smtClean="0"/>
              <a:pPr/>
              <a:t>18</a:t>
            </a:fld>
            <a:endParaRPr lang="ja-JP" altLang="en-US" dirty="0"/>
          </a:p>
        </p:txBody>
      </p:sp>
      <p:sp>
        <p:nvSpPr>
          <p:cNvPr id="4" name="スライド イメージ プレースホルダー 3">
            <a:extLst>
              <a:ext uri="{FF2B5EF4-FFF2-40B4-BE49-F238E27FC236}">
                <a16:creationId xmlns:a16="http://schemas.microsoft.com/office/drawing/2014/main" id="{4967D276-1B02-44FF-9584-DC669B752F2B}"/>
              </a:ext>
            </a:extLst>
          </p:cNvPr>
          <p:cNvSpPr>
            <a:spLocks noGrp="1" noRot="1" noChangeAspect="1"/>
          </p:cNvSpPr>
          <p:nvPr>
            <p:ph type="sldImg"/>
          </p:nvPr>
        </p:nvSpPr>
        <p:spPr>
          <a:xfrm>
            <a:off x="176213" y="336550"/>
            <a:ext cx="6624637" cy="3725863"/>
          </a:xfrm>
        </p:spPr>
      </p:sp>
    </p:spTree>
    <p:extLst>
      <p:ext uri="{BB962C8B-B14F-4D97-AF65-F5344CB8AC3E}">
        <p14:creationId xmlns:p14="http://schemas.microsoft.com/office/powerpoint/2010/main" val="1903618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ノート プレースホルダ 2"/>
          <p:cNvSpPr>
            <a:spLocks noGrp="1"/>
          </p:cNvSpPr>
          <p:nvPr>
            <p:ph type="body" idx="1"/>
          </p:nvPr>
        </p:nvSpPr>
        <p:spPr/>
        <p:txBody>
          <a:bodyPr/>
          <a:lstStyle/>
          <a:p>
            <a:r>
              <a:rPr lang="ja-JP" altLang="en-US" dirty="0"/>
              <a:t>犯則調査においては、より厳格な証拠収集が求められます。</a:t>
            </a:r>
          </a:p>
          <a:p>
            <a:endParaRPr lang="ja-JP" altLang="en-US" dirty="0"/>
          </a:p>
          <a:p>
            <a:r>
              <a:rPr lang="en-US" altLang="ja-JP" dirty="0"/>
              <a:t>In a criminal case, stricter evidence collection is required to pursue the criminal responsibility of tax evaders.</a:t>
            </a:r>
          </a:p>
          <a:p>
            <a:endParaRPr lang="en-US" altLang="ja-JP" dirty="0"/>
          </a:p>
          <a:p>
            <a:r>
              <a:rPr lang="ja-JP" altLang="en-US" dirty="0"/>
              <a:t>特に、脱税により得た不正資金が簿外の経費に充てられていないことを立証するために、それらがどのように費消または留保されているかを把握する必要があります。</a:t>
            </a:r>
          </a:p>
          <a:p>
            <a:endParaRPr lang="ja-JP" altLang="en-US" dirty="0"/>
          </a:p>
          <a:p>
            <a:r>
              <a:rPr lang="ja-JP" altLang="en-US" dirty="0"/>
              <a:t>①</a:t>
            </a:r>
            <a:r>
              <a:rPr lang="en-US" altLang="ja-JP" dirty="0"/>
              <a:t>In particular, in order to prove that the funds gained by tax evasion have not been used for off-the-book expenses, we must reveal how such fraudulent funds are consumed or reserved in details.</a:t>
            </a:r>
          </a:p>
          <a:p>
            <a:endParaRPr lang="en-US" altLang="ja-JP" dirty="0"/>
          </a:p>
          <a:p>
            <a:r>
              <a:rPr lang="ja-JP" altLang="en-US" dirty="0"/>
              <a:t>さらに、調査対象者やそれに関係する法人及び個人の収入・支出、資産の増減を正確に把握することで、それらの者の資金が、調査対象者の簿外の経費に充てられていないことを立証する必要があります。</a:t>
            </a:r>
          </a:p>
          <a:p>
            <a:endParaRPr lang="ja-JP" altLang="en-US" dirty="0"/>
          </a:p>
          <a:p>
            <a:r>
              <a:rPr lang="ja-JP" altLang="en-US" dirty="0"/>
              <a:t>②</a:t>
            </a:r>
            <a:r>
              <a:rPr lang="en-US" altLang="ja-JP" dirty="0"/>
              <a:t>In addition, we must prove that the funds are not being used for off-the-book expenses of the Target by accurately grasping the income and expenditure, increase/decrease assets of the Target, the companies and the individuals related with Target.</a:t>
            </a:r>
          </a:p>
          <a:p>
            <a:endParaRPr lang="en-US" altLang="ja-JP" dirty="0"/>
          </a:p>
          <a:p>
            <a:r>
              <a:rPr lang="ja-JP" altLang="en-US" dirty="0"/>
              <a:t>そのため、我々は国内外における取引や資産について調査する必要があります。国外の情報については、租税条約に基づき情報提供をお願いしております。いつもご協力いただき大変感謝しております。</a:t>
            </a:r>
          </a:p>
          <a:p>
            <a:endParaRPr lang="ja-JP" altLang="en-US" dirty="0"/>
          </a:p>
          <a:p>
            <a:r>
              <a:rPr lang="ja-JP" altLang="en-US" dirty="0"/>
              <a:t>③</a:t>
            </a:r>
            <a:r>
              <a:rPr lang="en-US" altLang="ja-JP" dirty="0"/>
              <a:t>For such reasons, we have to investigate their transactions and assets both inside and outside Japan. Regarding overseas information, we request the information in accordance with the exchange of information provisions for our income tax convention.</a:t>
            </a:r>
          </a:p>
        </p:txBody>
      </p:sp>
      <p:sp>
        <p:nvSpPr>
          <p:cNvPr id="39940" name="スライド番号プレースホルダ 3"/>
          <p:cNvSpPr>
            <a:spLocks noGrp="1"/>
          </p:cNvSpPr>
          <p:nvPr>
            <p:ph type="sldNum" sz="quarter" idx="5"/>
          </p:nvPr>
        </p:nvSpPr>
        <p:spPr/>
        <p:txBody>
          <a:bodyPr/>
          <a:lstStyle/>
          <a:p>
            <a:fld id="{1C754C6B-069A-4B6D-94AB-3BA09B573FF6}" type="slidenum">
              <a:rPr lang="ja-JP" altLang="en-US" smtClean="0"/>
              <a:pPr/>
              <a:t>19</a:t>
            </a:fld>
            <a:endParaRPr lang="ja-JP" altLang="en-US" dirty="0"/>
          </a:p>
        </p:txBody>
      </p:sp>
      <p:sp>
        <p:nvSpPr>
          <p:cNvPr id="4" name="スライド イメージ プレースホルダー 3">
            <a:extLst>
              <a:ext uri="{FF2B5EF4-FFF2-40B4-BE49-F238E27FC236}">
                <a16:creationId xmlns:a16="http://schemas.microsoft.com/office/drawing/2014/main" id="{1BBD1027-3AB1-47E5-BC3F-DA002E7FFD41}"/>
              </a:ext>
            </a:extLst>
          </p:cNvPr>
          <p:cNvSpPr>
            <a:spLocks noGrp="1" noRot="1" noChangeAspect="1"/>
          </p:cNvSpPr>
          <p:nvPr>
            <p:ph type="sldImg"/>
          </p:nvPr>
        </p:nvSpPr>
        <p:spPr>
          <a:xfrm>
            <a:off x="176213" y="336550"/>
            <a:ext cx="6624637" cy="3725863"/>
          </a:xfrm>
        </p:spPr>
      </p:sp>
    </p:spTree>
    <p:extLst>
      <p:ext uri="{BB962C8B-B14F-4D97-AF65-F5344CB8AC3E}">
        <p14:creationId xmlns:p14="http://schemas.microsoft.com/office/powerpoint/2010/main" val="18024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a:t> </a:t>
            </a:r>
          </a:p>
        </p:txBody>
      </p:sp>
      <p:sp>
        <p:nvSpPr>
          <p:cNvPr id="4" name="スライド番号プレースホルダー 3"/>
          <p:cNvSpPr>
            <a:spLocks noGrp="1"/>
          </p:cNvSpPr>
          <p:nvPr>
            <p:ph type="sldNum" sz="quarter" idx="10"/>
          </p:nvPr>
        </p:nvSpPr>
        <p:spPr/>
        <p:txBody>
          <a:bodyPr rtlCol="0"/>
          <a:lstStyle/>
          <a:p>
            <a:pPr rtl="0"/>
            <a:fld id="{6DF8F48A-6110-47DA-8521-A1D1FFD22FEF}" type="slidenum">
              <a:rPr lang="en-US" altLang="ja-JP" smtClean="0"/>
              <a:t>2</a:t>
            </a:fld>
            <a:endParaRPr lang="ja-JP" altLang="en-US"/>
          </a:p>
        </p:txBody>
      </p:sp>
    </p:spTree>
    <p:extLst>
      <p:ext uri="{BB962C8B-B14F-4D97-AF65-F5344CB8AC3E}">
        <p14:creationId xmlns:p14="http://schemas.microsoft.com/office/powerpoint/2010/main" val="2042023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ノート プレースホルダ 2"/>
          <p:cNvSpPr>
            <a:spLocks noGrp="1"/>
          </p:cNvSpPr>
          <p:nvPr>
            <p:ph type="body" idx="1"/>
          </p:nvPr>
        </p:nvSpPr>
        <p:spPr/>
        <p:txBody>
          <a:bodyPr/>
          <a:lstStyle/>
          <a:p>
            <a:r>
              <a:rPr lang="ja-JP" altLang="en-US" dirty="0"/>
              <a:t>犯則調査においては、より厳格な証拠収集が求められます。</a:t>
            </a:r>
          </a:p>
          <a:p>
            <a:endParaRPr lang="ja-JP" altLang="en-US" dirty="0"/>
          </a:p>
          <a:p>
            <a:r>
              <a:rPr lang="en-US" altLang="ja-JP" dirty="0"/>
              <a:t>In a criminal case, stricter evidence collection is required to pursue the criminal responsibility of tax evaders.</a:t>
            </a:r>
          </a:p>
          <a:p>
            <a:endParaRPr lang="en-US" altLang="ja-JP" dirty="0"/>
          </a:p>
          <a:p>
            <a:r>
              <a:rPr lang="ja-JP" altLang="en-US" dirty="0"/>
              <a:t>特に、脱税により得た不正資金が簿外の経費に充てられていないことを立証するために、それらがどのように費消または留保されているかを把握する必要があります。</a:t>
            </a:r>
          </a:p>
          <a:p>
            <a:endParaRPr lang="ja-JP" altLang="en-US" dirty="0"/>
          </a:p>
          <a:p>
            <a:r>
              <a:rPr lang="ja-JP" altLang="en-US" dirty="0"/>
              <a:t>①</a:t>
            </a:r>
            <a:r>
              <a:rPr lang="en-US" altLang="ja-JP" dirty="0"/>
              <a:t>In particular, in order to prove that the funds gained by tax evasion have not been used for off-the-book expenses, we must reveal how such fraudulent funds are consumed or reserved in details.</a:t>
            </a:r>
          </a:p>
          <a:p>
            <a:endParaRPr lang="en-US" altLang="ja-JP" dirty="0"/>
          </a:p>
          <a:p>
            <a:r>
              <a:rPr lang="ja-JP" altLang="en-US" dirty="0"/>
              <a:t>さらに、調査対象者やそれに関係する法人及び個人の収入・支出、資産の増減を正確に把握することで、それらの者の資金が、調査対象者の簿外の経費に充てられていないことを立証する必要があります。</a:t>
            </a:r>
          </a:p>
          <a:p>
            <a:endParaRPr lang="ja-JP" altLang="en-US" dirty="0"/>
          </a:p>
          <a:p>
            <a:r>
              <a:rPr lang="ja-JP" altLang="en-US" dirty="0"/>
              <a:t>②</a:t>
            </a:r>
            <a:r>
              <a:rPr lang="en-US" altLang="ja-JP" dirty="0"/>
              <a:t>In addition, we must prove that the funds are not being used for off-the-book expenses of the Target by accurately grasping the income and expenditure, increase/decrease assets of the Target, the companies and the individuals related with Target.</a:t>
            </a:r>
          </a:p>
          <a:p>
            <a:endParaRPr lang="en-US" altLang="ja-JP" dirty="0"/>
          </a:p>
          <a:p>
            <a:r>
              <a:rPr lang="ja-JP" altLang="en-US" dirty="0"/>
              <a:t>そのため、我々は国内外における取引や資産について調査する必要があります。国外の情報については、租税条約に基づき情報提供をお願いしております。いつもご協力いただき大変感謝しております。</a:t>
            </a:r>
          </a:p>
          <a:p>
            <a:endParaRPr lang="ja-JP" altLang="en-US" dirty="0"/>
          </a:p>
          <a:p>
            <a:r>
              <a:rPr lang="ja-JP" altLang="en-US" dirty="0"/>
              <a:t>③</a:t>
            </a:r>
            <a:r>
              <a:rPr lang="en-US" altLang="ja-JP" dirty="0"/>
              <a:t>For such reasons, we have to investigate their transactions and assets both inside and outside Japan. Regarding overseas information, we request the information in accordance with the exchange of information provisions for our income tax convention.</a:t>
            </a:r>
          </a:p>
        </p:txBody>
      </p:sp>
      <p:sp>
        <p:nvSpPr>
          <p:cNvPr id="39940" name="スライド番号プレースホルダ 3"/>
          <p:cNvSpPr>
            <a:spLocks noGrp="1"/>
          </p:cNvSpPr>
          <p:nvPr>
            <p:ph type="sldNum" sz="quarter" idx="5"/>
          </p:nvPr>
        </p:nvSpPr>
        <p:spPr/>
        <p:txBody>
          <a:bodyPr/>
          <a:lstStyle/>
          <a:p>
            <a:fld id="{1C754C6B-069A-4B6D-94AB-3BA09B573FF6}" type="slidenum">
              <a:rPr lang="ja-JP" altLang="en-US" smtClean="0"/>
              <a:pPr/>
              <a:t>20</a:t>
            </a:fld>
            <a:endParaRPr lang="ja-JP" altLang="en-US" dirty="0"/>
          </a:p>
        </p:txBody>
      </p:sp>
      <p:sp>
        <p:nvSpPr>
          <p:cNvPr id="4" name="スライド イメージ プレースホルダー 3">
            <a:extLst>
              <a:ext uri="{FF2B5EF4-FFF2-40B4-BE49-F238E27FC236}">
                <a16:creationId xmlns:a16="http://schemas.microsoft.com/office/drawing/2014/main" id="{1BBD1027-3AB1-47E5-BC3F-DA002E7FFD41}"/>
              </a:ext>
            </a:extLst>
          </p:cNvPr>
          <p:cNvSpPr>
            <a:spLocks noGrp="1" noRot="1" noChangeAspect="1"/>
          </p:cNvSpPr>
          <p:nvPr>
            <p:ph type="sldImg"/>
          </p:nvPr>
        </p:nvSpPr>
        <p:spPr>
          <a:xfrm>
            <a:off x="176213" y="336550"/>
            <a:ext cx="6624637" cy="3725863"/>
          </a:xfrm>
        </p:spPr>
      </p:sp>
    </p:spTree>
    <p:extLst>
      <p:ext uri="{BB962C8B-B14F-4D97-AF65-F5344CB8AC3E}">
        <p14:creationId xmlns:p14="http://schemas.microsoft.com/office/powerpoint/2010/main" val="3903371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ノート プレースホルダ 2"/>
          <p:cNvSpPr>
            <a:spLocks noGrp="1"/>
          </p:cNvSpPr>
          <p:nvPr>
            <p:ph type="body" idx="1"/>
          </p:nvPr>
        </p:nvSpPr>
        <p:spPr/>
        <p:txBody>
          <a:bodyPr/>
          <a:lstStyle/>
          <a:p>
            <a:r>
              <a:rPr lang="ja-JP" altLang="en-US" dirty="0"/>
              <a:t>　脱税の手段・方法が複雑・巧妙化している昨今では、脱税方法等の変化に的確に対応していくために多くの課題に取り組んでいます。</a:t>
            </a:r>
            <a:endParaRPr lang="en-US" altLang="ja-JP" dirty="0"/>
          </a:p>
          <a:p>
            <a:endParaRPr lang="en-US" altLang="ja-JP" dirty="0"/>
          </a:p>
          <a:p>
            <a:pPr lvl="0"/>
            <a:r>
              <a:rPr lang="en-US" altLang="ja-JP" dirty="0"/>
              <a:t>In recent tax evasion cases, the means and methods are getting more and more complicated. Therefore, we are now tackling with many challenges in order to respond appropriately to the changes of the methods of tax evasion </a:t>
            </a:r>
            <a:endParaRPr lang="ja-JP" altLang="ja-JP" dirty="0"/>
          </a:p>
          <a:p>
            <a:endParaRPr lang="en-US" altLang="ja-JP" dirty="0"/>
          </a:p>
          <a:p>
            <a:r>
              <a:rPr lang="ja-JP" altLang="en-US" dirty="0"/>
              <a:t>　裁判は徹底した法的審査であるため、判例、裁判例の研究や、検察官との意見交換を行い積極的に学んでいくことが重要です。</a:t>
            </a:r>
            <a:endParaRPr lang="en-US" altLang="ja-JP" dirty="0"/>
          </a:p>
          <a:p>
            <a:endParaRPr lang="en-US" altLang="ja-JP" dirty="0"/>
          </a:p>
          <a:p>
            <a:r>
              <a:rPr lang="ja-JP" altLang="en-US" dirty="0"/>
              <a:t>①</a:t>
            </a:r>
            <a:r>
              <a:rPr lang="en-US" altLang="ja-JP" dirty="0"/>
              <a:t>Trials are done under legal procedure. Therefore, it is important that we fully understand the courts decisions and the case laws. Also, it is important that we create a good relationship with the prosecutors so that we can have an actively exchange and share opinions on a regularly basis with the prosecutors.</a:t>
            </a:r>
            <a:endParaRPr lang="ja-JP" altLang="ja-JP" dirty="0"/>
          </a:p>
          <a:p>
            <a:endParaRPr lang="en-US" altLang="ja-JP" dirty="0"/>
          </a:p>
          <a:p>
            <a:r>
              <a:rPr lang="ja-JP" altLang="en-US" dirty="0"/>
              <a:t>　一斉調査をより一層効果的に実施するため、徹底した内偵調査を行い、一斉調査の綿密な準備を進め、戦略的な指揮監督による調査を行うことも重要です。</a:t>
            </a:r>
            <a:endParaRPr lang="en-US" altLang="ja-JP" dirty="0"/>
          </a:p>
          <a:p>
            <a:endParaRPr lang="en-US" altLang="ja-JP" dirty="0"/>
          </a:p>
          <a:p>
            <a:pPr lvl="0"/>
            <a:r>
              <a:rPr lang="ja-JP" altLang="en-US" dirty="0"/>
              <a:t>②</a:t>
            </a:r>
            <a:r>
              <a:rPr lang="en-US" altLang="ja-JP" dirty="0"/>
              <a:t>To carry out the simultaneous investigation more effectively, thorough internal investigation, exhaustive preparation and strategic operations on site must be imperative.</a:t>
            </a:r>
            <a:endParaRPr lang="ja-JP" altLang="ja-JP" dirty="0"/>
          </a:p>
          <a:p>
            <a:endParaRPr lang="en-US" altLang="ja-JP" dirty="0"/>
          </a:p>
          <a:p>
            <a:r>
              <a:rPr lang="ja-JP" altLang="en-US" dirty="0"/>
              <a:t>　そして、検察庁などの捜査機関と連携し、法的問題の相談、情報・意見の交換を行い、検察官と査察官が合同で捜査を実施することも必要となっています。</a:t>
            </a:r>
            <a:endParaRPr lang="en-US" altLang="ja-JP" dirty="0"/>
          </a:p>
          <a:p>
            <a:endParaRPr lang="en-US" altLang="ja-JP" dirty="0"/>
          </a:p>
          <a:p>
            <a:pPr lvl="0"/>
            <a:r>
              <a:rPr lang="ja-JP" altLang="en-US" dirty="0"/>
              <a:t>③</a:t>
            </a:r>
            <a:r>
              <a:rPr lang="en-US" altLang="ja-JP" dirty="0"/>
              <a:t>Today, also, cooperation with other law enforcement agencies such as prosecutor’s office is extremely necessary. Consulting legal problems, exchanging information or idea and joint investigation with them become increasingly meaningful action for us.</a:t>
            </a:r>
            <a:endParaRPr lang="ja-JP" altLang="ja-JP" dirty="0"/>
          </a:p>
        </p:txBody>
      </p:sp>
      <p:sp>
        <p:nvSpPr>
          <p:cNvPr id="40964" name="スライド番号プレースホルダ 3"/>
          <p:cNvSpPr>
            <a:spLocks noGrp="1"/>
          </p:cNvSpPr>
          <p:nvPr>
            <p:ph type="sldNum" sz="quarter" idx="5"/>
          </p:nvPr>
        </p:nvSpPr>
        <p:spPr/>
        <p:txBody>
          <a:bodyPr/>
          <a:lstStyle/>
          <a:p>
            <a:fld id="{520134DC-D7D7-4B72-91B3-4037D2C0401A}" type="slidenum">
              <a:rPr lang="ja-JP" altLang="en-US" smtClean="0"/>
              <a:pPr/>
              <a:t>21</a:t>
            </a:fld>
            <a:endParaRPr lang="ja-JP" altLang="en-US" dirty="0"/>
          </a:p>
        </p:txBody>
      </p:sp>
      <p:sp>
        <p:nvSpPr>
          <p:cNvPr id="4" name="スライド イメージ プレースホルダー 3">
            <a:extLst>
              <a:ext uri="{FF2B5EF4-FFF2-40B4-BE49-F238E27FC236}">
                <a16:creationId xmlns:a16="http://schemas.microsoft.com/office/drawing/2014/main" id="{2D02254D-DF79-4693-AD21-7E787CD12347}"/>
              </a:ext>
            </a:extLst>
          </p:cNvPr>
          <p:cNvSpPr>
            <a:spLocks noGrp="1" noRot="1" noChangeAspect="1"/>
          </p:cNvSpPr>
          <p:nvPr>
            <p:ph type="sldImg"/>
          </p:nvPr>
        </p:nvSpPr>
        <p:spPr>
          <a:xfrm>
            <a:off x="176213" y="336550"/>
            <a:ext cx="6624637" cy="3725863"/>
          </a:xfrm>
        </p:spPr>
      </p:sp>
    </p:spTree>
    <p:extLst>
      <p:ext uri="{BB962C8B-B14F-4D97-AF65-F5344CB8AC3E}">
        <p14:creationId xmlns:p14="http://schemas.microsoft.com/office/powerpoint/2010/main" val="1951574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xfrm>
            <a:off x="174625" y="1379538"/>
            <a:ext cx="6627813" cy="3727450"/>
          </a:xfrm>
          <a:prstGeom prst="rect">
            <a:avLst/>
          </a:prstGeom>
          <a:noFill/>
          <a:ln>
            <a:solidFill>
              <a:srgbClr val="000000"/>
            </a:solidFill>
            <a:miter lim="800000"/>
            <a:headEnd/>
            <a:tailEnd/>
          </a:ln>
        </p:spPr>
      </p:sp>
      <p:sp>
        <p:nvSpPr>
          <p:cNvPr id="41987" name="ノート プレースホルダ 2"/>
          <p:cNvSpPr>
            <a:spLocks noGrp="1"/>
          </p:cNvSpPr>
          <p:nvPr>
            <p:ph type="body" idx="1"/>
          </p:nvPr>
        </p:nvSpPr>
        <p:spPr bwMode="auto">
          <a:xfrm>
            <a:off x="697746" y="5314482"/>
            <a:ext cx="5581951" cy="4348212"/>
          </a:xfrm>
          <a:prstGeom prst="rect">
            <a:avLst/>
          </a:prstGeom>
          <a:noFill/>
        </p:spPr>
        <p:txBody>
          <a:bodyPr wrap="square" numCol="1" anchor="t" anchorCtr="0" compatLnSpc="1">
            <a:prstTxWarp prst="textNoShape">
              <a:avLst/>
            </a:prstTxWarp>
          </a:bodyPr>
          <a:lstStyle/>
          <a:p>
            <a:r>
              <a:rPr lang="ja-JP" altLang="en-US" dirty="0"/>
              <a:t>　</a:t>
            </a:r>
            <a:r>
              <a:rPr lang="ja-JP" altLang="en-US" dirty="0">
                <a:latin typeface="ＭＳ ゴシック" pitchFamily="49" charset="-128"/>
                <a:ea typeface="ＭＳ ゴシック" pitchFamily="49" charset="-128"/>
              </a:rPr>
              <a:t>次に、日本における脱税の取り締まりの状況を説明します。</a:t>
            </a:r>
            <a:endParaRPr lang="en-US" altLang="ja-JP" dirty="0">
              <a:latin typeface="ＭＳ ゴシック" pitchFamily="49" charset="-128"/>
              <a:ea typeface="ＭＳ ゴシック" pitchFamily="49" charset="-128"/>
            </a:endParaRPr>
          </a:p>
          <a:p>
            <a:endParaRPr lang="en-US" altLang="ja-JP" dirty="0">
              <a:latin typeface="ＭＳ ゴシック" pitchFamily="49" charset="-128"/>
              <a:ea typeface="ＭＳ ゴシック" pitchFamily="49" charset="-128"/>
            </a:endParaRPr>
          </a:p>
          <a:p>
            <a:pPr defTabSz="954812">
              <a:defRPr/>
            </a:pPr>
            <a:r>
              <a:rPr kumimoji="1" lang="en-US" altLang="ja-JP" sz="1300" dirty="0">
                <a:latin typeface="+mn-ea"/>
                <a:ea typeface="+mn-ea"/>
              </a:rPr>
              <a:t>Next, I would like to introduce current situation of tax evasion control in Japan.</a:t>
            </a:r>
            <a:endParaRPr kumimoji="1" lang="ja-JP" altLang="ja-JP" sz="1300" dirty="0">
              <a:latin typeface="+mn-ea"/>
              <a:ea typeface="+mn-ea"/>
            </a:endParaRPr>
          </a:p>
          <a:p>
            <a:endParaRPr lang="en-US" altLang="ja-JP" dirty="0">
              <a:latin typeface="ＭＳ ゴシック" pitchFamily="49" charset="-128"/>
              <a:ea typeface="ＭＳ ゴシック" pitchFamily="49" charset="-128"/>
            </a:endParaRPr>
          </a:p>
          <a:p>
            <a:r>
              <a:rPr lang="ja-JP" altLang="en-US" b="0" i="0" dirty="0">
                <a:latin typeface="ＭＳ ゴシック" pitchFamily="49" charset="-128"/>
                <a:ea typeface="ＭＳ ゴシック" pitchFamily="49" charset="-128"/>
              </a:rPr>
              <a:t>まず、</a:t>
            </a:r>
            <a:r>
              <a:rPr lang="en-US" altLang="ja-JP" b="0" i="0" dirty="0">
                <a:latin typeface="ＭＳ ゴシック" pitchFamily="49" charset="-128"/>
                <a:ea typeface="ＭＳ ゴシック" pitchFamily="49" charset="-128"/>
              </a:rPr>
              <a:t>2023</a:t>
            </a:r>
            <a:r>
              <a:rPr lang="ja-JP" altLang="en-US" b="0" i="0" dirty="0">
                <a:latin typeface="ＭＳ ゴシック" pitchFamily="49" charset="-128"/>
                <a:ea typeface="ＭＳ ゴシック" pitchFamily="49" charset="-128"/>
              </a:rPr>
              <a:t>年の日本の総国税収入は、約</a:t>
            </a:r>
            <a:r>
              <a:rPr lang="en-US" altLang="ja-JP" b="0" i="0" dirty="0">
                <a:latin typeface="ＭＳ ゴシック" pitchFamily="49" charset="-128"/>
                <a:ea typeface="ＭＳ ゴシック" pitchFamily="49" charset="-128"/>
              </a:rPr>
              <a:t>480Billion</a:t>
            </a:r>
            <a:r>
              <a:rPr lang="ja-JP" altLang="en-US" b="0" i="0" dirty="0">
                <a:latin typeface="ＭＳ ゴシック" pitchFamily="49" charset="-128"/>
                <a:ea typeface="ＭＳ ゴシック" pitchFamily="49" charset="-128"/>
              </a:rPr>
              <a:t> </a:t>
            </a:r>
            <a:r>
              <a:rPr lang="en-US" altLang="ja-JP" b="0" i="0" dirty="0">
                <a:latin typeface="ＭＳ ゴシック" pitchFamily="49" charset="-128"/>
                <a:ea typeface="ＭＳ ゴシック" pitchFamily="49" charset="-128"/>
              </a:rPr>
              <a:t>dollars</a:t>
            </a:r>
            <a:r>
              <a:rPr lang="ja-JP" altLang="en-US" b="0" i="0" dirty="0">
                <a:latin typeface="ＭＳ ゴシック" pitchFamily="49" charset="-128"/>
                <a:ea typeface="ＭＳ ゴシック" pitchFamily="49" charset="-128"/>
              </a:rPr>
              <a:t>で、税目別に収入の割合をご説明しますと、消費税が</a:t>
            </a:r>
            <a:r>
              <a:rPr lang="en-US" altLang="ja-JP" b="0" i="0" dirty="0">
                <a:latin typeface="ＭＳ ゴシック" pitchFamily="49" charset="-128"/>
                <a:ea typeface="ＭＳ ゴシック" pitchFamily="49" charset="-128"/>
              </a:rPr>
              <a:t>32.0</a:t>
            </a:r>
            <a:r>
              <a:rPr lang="ja-JP" altLang="en-US" b="0" i="0" dirty="0">
                <a:latin typeface="ＭＳ ゴシック" pitchFamily="49" charset="-128"/>
                <a:ea typeface="ＭＳ ゴシック" pitchFamily="49" charset="-128"/>
              </a:rPr>
              <a:t>％と一番多く、次いで個人所得税が</a:t>
            </a:r>
            <a:r>
              <a:rPr lang="en-US" altLang="ja-JP" b="0" i="0" dirty="0">
                <a:latin typeface="ＭＳ ゴシック" pitchFamily="49" charset="-128"/>
                <a:ea typeface="ＭＳ ゴシック" pitchFamily="49" charset="-128"/>
              </a:rPr>
              <a:t>30.5</a:t>
            </a:r>
            <a:r>
              <a:rPr lang="ja-JP" altLang="en-US" b="0" i="0" dirty="0">
                <a:latin typeface="ＭＳ ゴシック" pitchFamily="49" charset="-128"/>
                <a:ea typeface="ＭＳ ゴシック" pitchFamily="49" charset="-128"/>
              </a:rPr>
              <a:t>％、法人税が</a:t>
            </a:r>
            <a:r>
              <a:rPr lang="en-US" altLang="ja-JP" b="0" i="0" dirty="0">
                <a:latin typeface="ＭＳ ゴシック" pitchFamily="49" charset="-128"/>
                <a:ea typeface="ＭＳ ゴシック" pitchFamily="49" charset="-128"/>
              </a:rPr>
              <a:t>22.0</a:t>
            </a:r>
            <a:r>
              <a:rPr lang="ja-JP" altLang="en-US" b="0" i="0" dirty="0">
                <a:latin typeface="ＭＳ ゴシック" pitchFamily="49" charset="-128"/>
                <a:ea typeface="ＭＳ ゴシック" pitchFamily="49" charset="-128"/>
              </a:rPr>
              <a:t>％を占めています。</a:t>
            </a:r>
            <a:endParaRPr lang="en-US" altLang="ja-JP" b="0" i="0" dirty="0">
              <a:latin typeface="ＭＳ ゴシック" pitchFamily="49" charset="-128"/>
              <a:ea typeface="ＭＳ ゴシック" pitchFamily="49" charset="-128"/>
            </a:endParaRPr>
          </a:p>
          <a:p>
            <a:endParaRPr lang="en-US" altLang="ja-JP" i="1" dirty="0">
              <a:latin typeface="ＭＳ ゴシック" pitchFamily="49" charset="-128"/>
              <a:ea typeface="ＭＳ ゴシック" pitchFamily="49" charset="-128"/>
            </a:endParaRPr>
          </a:p>
          <a:p>
            <a:r>
              <a:rPr kumimoji="1" lang="en-US" altLang="ja-JP" sz="1300" dirty="0">
                <a:latin typeface="+mn-ea"/>
                <a:ea typeface="+mn-ea"/>
              </a:rPr>
              <a:t>First of all, the gross national tax revenue of Japan in 2023 is 480 Billion dollars and the percentage of each tax are Consumption Tax is on top for 32.0% and Individual Income Tax is in second place for 30.5% and Corporation Income Tax is in third place for 22.0%.</a:t>
            </a:r>
          </a:p>
          <a:p>
            <a:endParaRPr kumimoji="1" lang="en-US" altLang="ja-JP" sz="1300" dirty="0">
              <a:latin typeface="+mn-ea"/>
              <a:ea typeface="+mn-ea"/>
            </a:endParaRPr>
          </a:p>
          <a:p>
            <a:r>
              <a:rPr kumimoji="1" lang="ja-JP" altLang="en-US" sz="1300" dirty="0">
                <a:latin typeface="+mn-ea"/>
                <a:ea typeface="+mn-ea"/>
              </a:rPr>
              <a:t>　消費税の税収は日本にとって最大となっているため、我々は消費税の調査についても積極的に取り組んでおります。</a:t>
            </a:r>
            <a:endParaRPr kumimoji="1" lang="en-US" altLang="ja-JP" sz="1300" dirty="0">
              <a:latin typeface="+mn-ea"/>
              <a:ea typeface="+mn-ea"/>
            </a:endParaRPr>
          </a:p>
          <a:p>
            <a:endParaRPr kumimoji="1" lang="en-US" altLang="ja-JP" sz="1300" dirty="0">
              <a:latin typeface="+mn-ea"/>
              <a:ea typeface="+mn-ea"/>
            </a:endParaRPr>
          </a:p>
          <a:p>
            <a:r>
              <a:rPr kumimoji="1" lang="en-US" altLang="ja-JP" sz="1300" dirty="0">
                <a:latin typeface="+mn-ea"/>
                <a:ea typeface="+mn-ea"/>
              </a:rPr>
              <a:t>Since the Consumption Tax Revenue is the largest,  we are actively engaged in the investigation. </a:t>
            </a:r>
            <a:endParaRPr kumimoji="1" lang="ja-JP" altLang="ja-JP" sz="1300" dirty="0">
              <a:latin typeface="+mn-ea"/>
              <a:ea typeface="+mn-ea"/>
            </a:endParaRPr>
          </a:p>
        </p:txBody>
      </p:sp>
      <p:sp>
        <p:nvSpPr>
          <p:cNvPr id="41988" name="スライド番号プレースホルダ 3"/>
          <p:cNvSpPr>
            <a:spLocks noGrp="1"/>
          </p:cNvSpPr>
          <p:nvPr>
            <p:ph type="sldNum" sz="quarter" idx="5"/>
          </p:nvPr>
        </p:nvSpPr>
        <p:spPr bwMode="auto">
          <a:xfrm>
            <a:off x="3952268" y="10489008"/>
            <a:ext cx="3023558" cy="554071"/>
          </a:xfrm>
          <a:prstGeom prst="rect">
            <a:avLst/>
          </a:prstGeom>
          <a:noFill/>
          <a:ln>
            <a:miter lim="800000"/>
            <a:headEnd/>
            <a:tailEnd/>
          </a:ln>
        </p:spPr>
        <p:txBody>
          <a:bodyPr wrap="square" numCol="1" anchorCtr="0" compatLnSpc="1">
            <a:prstTxWarp prst="textNoShape">
              <a:avLst/>
            </a:prstTxWarp>
          </a:bodyPr>
          <a:lstStyle/>
          <a:p>
            <a:fld id="{DCB98B39-D080-4BCC-BCD0-87DAAAE4B38F}" type="slidenum">
              <a:rPr lang="ja-JP" altLang="en-US" smtClean="0">
                <a:solidFill>
                  <a:prstClr val="black"/>
                </a:solidFill>
                <a:ea typeface="ＭＳ Ｐゴシック" pitchFamily="50" charset="-128"/>
              </a:rPr>
              <a:pPr/>
              <a:t>22</a:t>
            </a:fld>
            <a:endParaRPr lang="ja-JP" altLang="en-US" dirty="0">
              <a:solidFill>
                <a:prstClr val="black"/>
              </a:solidFill>
              <a:ea typeface="ＭＳ Ｐゴシック" pitchFamily="50" charset="-128"/>
            </a:endParaRPr>
          </a:p>
        </p:txBody>
      </p:sp>
    </p:spTree>
    <p:extLst>
      <p:ext uri="{BB962C8B-B14F-4D97-AF65-F5344CB8AC3E}">
        <p14:creationId xmlns:p14="http://schemas.microsoft.com/office/powerpoint/2010/main" val="4087402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xfrm>
            <a:off x="3952268" y="10489008"/>
            <a:ext cx="3023558" cy="554071"/>
          </a:xfrm>
          <a:prstGeom prst="rect">
            <a:avLst/>
          </a:prstGeom>
          <a:noFill/>
          <a:ln>
            <a:miter lim="800000"/>
            <a:headEnd/>
            <a:tailEnd/>
          </a:ln>
        </p:spPr>
        <p:txBody>
          <a:bodyPr wrap="square" numCol="1" anchorCtr="0" compatLnSpc="1">
            <a:prstTxWarp prst="textNoShape">
              <a:avLst/>
            </a:prstTxWarp>
          </a:bodyPr>
          <a:lstStyle/>
          <a:p>
            <a:fld id="{B42DA5C1-F594-4AEA-A4C8-29A1D209B31A}" type="slidenum">
              <a:rPr lang="en-US" altLang="ja-JP" smtClean="0">
                <a:solidFill>
                  <a:prstClr val="black"/>
                </a:solidFill>
                <a:ea typeface="ＭＳ Ｐゴシック" pitchFamily="50" charset="-128"/>
              </a:rPr>
              <a:pPr/>
              <a:t>23</a:t>
            </a:fld>
            <a:endParaRPr lang="en-US" altLang="ja-JP" dirty="0">
              <a:solidFill>
                <a:prstClr val="black"/>
              </a:solidFill>
              <a:ea typeface="ＭＳ Ｐゴシック" pitchFamily="50" charset="-128"/>
            </a:endParaRPr>
          </a:p>
        </p:txBody>
      </p:sp>
      <p:sp>
        <p:nvSpPr>
          <p:cNvPr id="43011" name="Rectangle 2"/>
          <p:cNvSpPr>
            <a:spLocks noGrp="1" noRot="1" noChangeAspect="1" noChangeArrowheads="1" noTextEdit="1"/>
          </p:cNvSpPr>
          <p:nvPr>
            <p:ph type="sldImg"/>
          </p:nvPr>
        </p:nvSpPr>
        <p:spPr bwMode="auto">
          <a:xfrm>
            <a:off x="174625" y="1379538"/>
            <a:ext cx="6627813" cy="3727450"/>
          </a:xfrm>
          <a:prstGeom prst="rect">
            <a:avLst/>
          </a:prstGeom>
          <a:noFill/>
          <a:ln>
            <a:solidFill>
              <a:srgbClr val="000000"/>
            </a:solidFill>
            <a:miter lim="800000"/>
            <a:headEnd/>
            <a:tailEnd/>
          </a:ln>
        </p:spPr>
      </p:sp>
      <p:sp>
        <p:nvSpPr>
          <p:cNvPr id="43012" name="Rectangle 3"/>
          <p:cNvSpPr>
            <a:spLocks noGrp="1" noChangeArrowheads="1"/>
          </p:cNvSpPr>
          <p:nvPr>
            <p:ph type="body" idx="1"/>
          </p:nvPr>
        </p:nvSpPr>
        <p:spPr bwMode="auto">
          <a:xfrm>
            <a:off x="697746" y="5314482"/>
            <a:ext cx="5581951" cy="4348212"/>
          </a:xfrm>
          <a:prstGeom prst="rect">
            <a:avLst/>
          </a:prstGeom>
          <a:noFill/>
        </p:spPr>
        <p:txBody>
          <a:bodyPr wrap="square" numCol="1" anchor="t" anchorCtr="0" compatLnSpc="1">
            <a:prstTxWarp prst="textNoShape">
              <a:avLst/>
            </a:prstTxWarp>
            <a:normAutofit/>
          </a:bodyPr>
          <a:lstStyle/>
          <a:p>
            <a:pPr eaLnBrk="1" hangingPunct="1"/>
            <a:r>
              <a:rPr lang="ja-JP" altLang="en-US" dirty="0">
                <a:ea typeface="ＭＳ Ｐ明朝" pitchFamily="18" charset="-128"/>
              </a:rPr>
              <a:t>　</a:t>
            </a:r>
            <a:r>
              <a:rPr lang="ja-JP" altLang="en-US" dirty="0">
                <a:latin typeface="ＭＳ ゴシック" pitchFamily="49" charset="-128"/>
                <a:ea typeface="ＭＳ ゴシック" pitchFamily="49" charset="-128"/>
              </a:rPr>
              <a:t>この表が、日本における査察事件の処理件数です。</a:t>
            </a:r>
            <a:endParaRPr lang="en-US" altLang="ja-JP" dirty="0">
              <a:latin typeface="ＭＳ ゴシック" pitchFamily="49" charset="-128"/>
              <a:ea typeface="ＭＳ ゴシック" pitchFamily="49" charset="-128"/>
            </a:endParaRPr>
          </a:p>
          <a:p>
            <a:pPr eaLnBrk="1" hangingPunct="1"/>
            <a:endParaRPr lang="en-US" altLang="ja-JP" dirty="0">
              <a:latin typeface="ＭＳ ゴシック" pitchFamily="49" charset="-128"/>
              <a:ea typeface="ＭＳ ゴシック" pitchFamily="49" charset="-128"/>
            </a:endParaRPr>
          </a:p>
          <a:p>
            <a:r>
              <a:rPr kumimoji="1" lang="en-US" altLang="ja-JP" sz="1300" dirty="0">
                <a:latin typeface="+mn-ea"/>
                <a:ea typeface="+mn-ea"/>
              </a:rPr>
              <a:t>Please look at the table 1. This shows the number of our criminal tax cases of each year.</a:t>
            </a:r>
            <a:endParaRPr lang="en-US" altLang="ja-JP" sz="800" dirty="0">
              <a:latin typeface="ＭＳ ゴシック" pitchFamily="49" charset="-128"/>
              <a:ea typeface="ＭＳ ゴシック" pitchFamily="49" charset="-128"/>
            </a:endParaRPr>
          </a:p>
          <a:p>
            <a:pPr eaLnBrk="1" hangingPunct="1"/>
            <a:r>
              <a:rPr lang="ja-JP" altLang="en-US" dirty="0">
                <a:latin typeface="ＭＳ ゴシック" pitchFamily="49" charset="-128"/>
                <a:ea typeface="ＭＳ ゴシック" pitchFamily="49" charset="-128"/>
              </a:rPr>
              <a:t>　</a:t>
            </a:r>
            <a:endParaRPr lang="en-US" altLang="ja-JP" dirty="0">
              <a:latin typeface="ＭＳ ゴシック" pitchFamily="49" charset="-128"/>
              <a:ea typeface="ＭＳ ゴシック" pitchFamily="49" charset="-128"/>
            </a:endParaRPr>
          </a:p>
          <a:p>
            <a:pPr eaLnBrk="1" hangingPunct="1"/>
            <a:r>
              <a:rPr lang="en-US" altLang="ja-JP" dirty="0">
                <a:latin typeface="ＭＳ ゴシック" pitchFamily="49" charset="-128"/>
                <a:ea typeface="ＭＳ ゴシック" pitchFamily="49" charset="-128"/>
              </a:rPr>
              <a:t>2023</a:t>
            </a:r>
            <a:r>
              <a:rPr lang="ja-JP" altLang="en-US" dirty="0">
                <a:latin typeface="ＭＳ ゴシック" pitchFamily="49" charset="-128"/>
                <a:ea typeface="ＭＳ ゴシック" pitchFamily="49" charset="-128"/>
              </a:rPr>
              <a:t>年においては、全国の国税局で</a:t>
            </a:r>
            <a:r>
              <a:rPr lang="en-US" altLang="ja-JP" dirty="0">
                <a:latin typeface="ＭＳ ゴシック" pitchFamily="49" charset="-128"/>
                <a:ea typeface="ＭＳ ゴシック" pitchFamily="49" charset="-128"/>
              </a:rPr>
              <a:t>154</a:t>
            </a:r>
            <a:r>
              <a:rPr lang="ja-JP" altLang="en-US" dirty="0">
                <a:latin typeface="ＭＳ ゴシック" pitchFamily="49" charset="-128"/>
                <a:ea typeface="ＭＳ ゴシック" pitchFamily="49" charset="-128"/>
              </a:rPr>
              <a:t>件の査察調査に着手しました。</a:t>
            </a:r>
            <a:endParaRPr lang="en-US" altLang="ja-JP" dirty="0">
              <a:latin typeface="ＭＳ ゴシック" pitchFamily="49" charset="-128"/>
              <a:ea typeface="ＭＳ ゴシック" pitchFamily="49" charset="-128"/>
            </a:endParaRPr>
          </a:p>
          <a:p>
            <a:pPr eaLnBrk="1" hangingPunct="1"/>
            <a:endParaRPr lang="en-US" altLang="ja-JP" dirty="0">
              <a:latin typeface="ＭＳ ゴシック" pitchFamily="49" charset="-128"/>
              <a:ea typeface="ＭＳ ゴシック" pitchFamily="49" charset="-128"/>
            </a:endParaRPr>
          </a:p>
          <a:p>
            <a:pPr eaLnBrk="1" hangingPunct="1"/>
            <a:r>
              <a:rPr kumimoji="1" lang="en-US" altLang="ja-JP" sz="1300" dirty="0">
                <a:latin typeface="+mn-ea"/>
                <a:ea typeface="+mn-ea"/>
              </a:rPr>
              <a:t>In 2023, we started 154 criminal investigations cases in Japan.</a:t>
            </a:r>
            <a:endParaRPr lang="en-US" altLang="ja-JP" dirty="0">
              <a:latin typeface="ＭＳ ゴシック" pitchFamily="49" charset="-128"/>
              <a:ea typeface="ＭＳ ゴシック" pitchFamily="49" charset="-128"/>
            </a:endParaRPr>
          </a:p>
          <a:p>
            <a:endParaRPr lang="en-US" altLang="ja-JP" sz="800" dirty="0">
              <a:latin typeface="ＭＳ ゴシック" pitchFamily="49" charset="-128"/>
              <a:ea typeface="ＭＳ ゴシック" pitchFamily="49" charset="-128"/>
            </a:endParaRPr>
          </a:p>
          <a:p>
            <a:pPr eaLnBrk="1" hangingPunct="1"/>
            <a:r>
              <a:rPr lang="ja-JP" altLang="en-US" dirty="0">
                <a:latin typeface="ＭＳ ゴシック" pitchFamily="49" charset="-128"/>
                <a:ea typeface="ＭＳ ゴシック" pitchFamily="49" charset="-128"/>
              </a:rPr>
              <a:t>　処理件数は</a:t>
            </a:r>
            <a:r>
              <a:rPr lang="en-US" altLang="ja-JP" dirty="0">
                <a:latin typeface="ＭＳ ゴシック" pitchFamily="49" charset="-128"/>
                <a:ea typeface="ＭＳ ゴシック" pitchFamily="49" charset="-128"/>
              </a:rPr>
              <a:t>151</a:t>
            </a:r>
            <a:r>
              <a:rPr lang="ja-JP" altLang="en-US" dirty="0">
                <a:latin typeface="ＭＳ ゴシック" pitchFamily="49" charset="-128"/>
                <a:ea typeface="ＭＳ ゴシック" pitchFamily="49" charset="-128"/>
              </a:rPr>
              <a:t>件で、そのうち</a:t>
            </a:r>
            <a:r>
              <a:rPr lang="en-US" altLang="ja-JP" dirty="0">
                <a:latin typeface="ＭＳ ゴシック" pitchFamily="49" charset="-128"/>
                <a:ea typeface="ＭＳ ゴシック" pitchFamily="49" charset="-128"/>
              </a:rPr>
              <a:t>101</a:t>
            </a:r>
            <a:r>
              <a:rPr lang="ja-JP" altLang="en-US" dirty="0">
                <a:latin typeface="ＭＳ ゴシック" pitchFamily="49" charset="-128"/>
                <a:ea typeface="ＭＳ ゴシック" pitchFamily="49" charset="-128"/>
              </a:rPr>
              <a:t>件を検察官へ告発し、全国平均の告発率は約</a:t>
            </a:r>
            <a:r>
              <a:rPr lang="en-US" altLang="ja-JP" dirty="0">
                <a:latin typeface="ＭＳ ゴシック" pitchFamily="49" charset="-128"/>
                <a:ea typeface="ＭＳ ゴシック" pitchFamily="49" charset="-128"/>
              </a:rPr>
              <a:t>67</a:t>
            </a:r>
            <a:r>
              <a:rPr lang="ja-JP" altLang="en-US" dirty="0">
                <a:latin typeface="ＭＳ ゴシック" pitchFamily="49" charset="-128"/>
                <a:ea typeface="ＭＳ ゴシック" pitchFamily="49" charset="-128"/>
              </a:rPr>
              <a:t>％でした。</a:t>
            </a:r>
            <a:endParaRPr lang="en-US" altLang="ja-JP" dirty="0">
              <a:latin typeface="ＭＳ ゴシック" pitchFamily="49" charset="-128"/>
              <a:ea typeface="ＭＳ ゴシック" pitchFamily="49" charset="-128"/>
            </a:endParaRPr>
          </a:p>
          <a:p>
            <a:endParaRPr lang="en-US" altLang="ja-JP" sz="800" dirty="0">
              <a:latin typeface="ＭＳ ゴシック" pitchFamily="49" charset="-128"/>
              <a:ea typeface="ＭＳ ゴシック" pitchFamily="49" charset="-128"/>
            </a:endParaRPr>
          </a:p>
          <a:p>
            <a:pPr defTabSz="954812">
              <a:defRPr/>
            </a:pPr>
            <a:r>
              <a:rPr kumimoji="1" lang="en-US" altLang="ja-JP" sz="1300" dirty="0">
                <a:latin typeface="+mn-ea"/>
                <a:ea typeface="+mn-ea"/>
              </a:rPr>
              <a:t>and we processed 151 cases and 101 cases were actually brought to public prosecutor’s office, resulting in the ratio of accusation filed reached 67 percent.</a:t>
            </a:r>
            <a:endParaRPr kumimoji="1" lang="ja-JP" altLang="ja-JP" sz="1300" dirty="0">
              <a:latin typeface="+mn-ea"/>
              <a:ea typeface="+mn-ea"/>
            </a:endParaRPr>
          </a:p>
        </p:txBody>
      </p:sp>
    </p:spTree>
    <p:extLst>
      <p:ext uri="{BB962C8B-B14F-4D97-AF65-F5344CB8AC3E}">
        <p14:creationId xmlns:p14="http://schemas.microsoft.com/office/powerpoint/2010/main" val="379437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xfrm>
            <a:off x="174625" y="1379538"/>
            <a:ext cx="6627813" cy="3727450"/>
          </a:xfrm>
          <a:prstGeom prst="rect">
            <a:avLst/>
          </a:prstGeom>
          <a:noFill/>
          <a:ln>
            <a:solidFill>
              <a:srgbClr val="000000"/>
            </a:solidFill>
            <a:miter lim="800000"/>
            <a:headEnd/>
            <a:tailEnd/>
          </a:ln>
        </p:spPr>
      </p:sp>
      <p:sp>
        <p:nvSpPr>
          <p:cNvPr id="44035" name="ノート プレースホルダ 2"/>
          <p:cNvSpPr>
            <a:spLocks noGrp="1"/>
          </p:cNvSpPr>
          <p:nvPr>
            <p:ph type="body" idx="1"/>
          </p:nvPr>
        </p:nvSpPr>
        <p:spPr bwMode="auto">
          <a:xfrm>
            <a:off x="697746" y="5314482"/>
            <a:ext cx="5581951" cy="4348212"/>
          </a:xfrm>
          <a:prstGeom prst="rect">
            <a:avLst/>
          </a:prstGeom>
          <a:noFill/>
        </p:spPr>
        <p:txBody>
          <a:bodyPr wrap="square" numCol="1" anchor="t" anchorCtr="0" compatLnSpc="1">
            <a:prstTxWarp prst="textNoShape">
              <a:avLst/>
            </a:prstTxWarp>
          </a:bodyPr>
          <a:lstStyle/>
          <a:p>
            <a:r>
              <a:rPr lang="ja-JP" altLang="en-US" dirty="0">
                <a:latin typeface="ＭＳ ゴシック" pitchFamily="49" charset="-128"/>
                <a:ea typeface="ＭＳ ゴシック" pitchFamily="49" charset="-128"/>
              </a:rPr>
              <a:t>　これは、全国の脱税事件に係る</a:t>
            </a:r>
            <a:r>
              <a:rPr lang="en-US" altLang="ja-JP" dirty="0">
                <a:latin typeface="ＭＳ ゴシック" pitchFamily="49" charset="-128"/>
                <a:ea typeface="ＭＳ ゴシック" pitchFamily="49" charset="-128"/>
              </a:rPr>
              <a:t>2021</a:t>
            </a:r>
            <a:r>
              <a:rPr lang="ja-JP" altLang="en-US" dirty="0">
                <a:latin typeface="ＭＳ ゴシック" pitchFamily="49" charset="-128"/>
                <a:ea typeface="ＭＳ ゴシック" pitchFamily="49" charset="-128"/>
              </a:rPr>
              <a:t>年から</a:t>
            </a:r>
            <a:r>
              <a:rPr lang="en-US" altLang="ja-JP" dirty="0">
                <a:latin typeface="ＭＳ ゴシック" pitchFamily="49" charset="-128"/>
                <a:ea typeface="ＭＳ ゴシック" pitchFamily="49" charset="-128"/>
              </a:rPr>
              <a:t>2023</a:t>
            </a:r>
            <a:r>
              <a:rPr lang="ja-JP" altLang="en-US" dirty="0">
                <a:latin typeface="ＭＳ ゴシック" pitchFamily="49" charset="-128"/>
                <a:ea typeface="ＭＳ ゴシック" pitchFamily="49" charset="-128"/>
              </a:rPr>
              <a:t>年の一審判決状況であり、有罪割合は</a:t>
            </a:r>
            <a:r>
              <a:rPr lang="en-US" altLang="ja-JP" dirty="0">
                <a:latin typeface="ＭＳ ゴシック" pitchFamily="49" charset="-128"/>
                <a:ea typeface="ＭＳ ゴシック" pitchFamily="49" charset="-128"/>
              </a:rPr>
              <a:t>100</a:t>
            </a:r>
            <a:r>
              <a:rPr lang="ja-JP" altLang="en-US" dirty="0">
                <a:latin typeface="ＭＳ ゴシック" pitchFamily="49" charset="-128"/>
                <a:ea typeface="ＭＳ ゴシック" pitchFamily="49" charset="-128"/>
              </a:rPr>
              <a:t>％となっています。</a:t>
            </a:r>
            <a:endParaRPr lang="en-US" altLang="ja-JP" dirty="0">
              <a:latin typeface="ＭＳ ゴシック" pitchFamily="49" charset="-128"/>
              <a:ea typeface="ＭＳ ゴシック" pitchFamily="49" charset="-128"/>
            </a:endParaRPr>
          </a:p>
          <a:p>
            <a:endParaRPr lang="en-US" altLang="ja-JP" sz="800" dirty="0">
              <a:latin typeface="ＭＳ ゴシック" pitchFamily="49" charset="-128"/>
              <a:ea typeface="ＭＳ ゴシック" pitchFamily="49" charset="-128"/>
            </a:endParaRPr>
          </a:p>
          <a:p>
            <a:r>
              <a:rPr kumimoji="1" lang="en-US" altLang="ja-JP" sz="1300" dirty="0">
                <a:latin typeface="+mn-ea"/>
                <a:ea typeface="+mn-ea"/>
              </a:rPr>
              <a:t>This table shows the situation of verdicts at courts of the first instance regarding tax evasion case from 2021 to 2023. In each year, the rate of guilty verdict is 100%.</a:t>
            </a:r>
            <a:endParaRPr kumimoji="1" lang="ja-JP" altLang="ja-JP" sz="1300" dirty="0">
              <a:latin typeface="+mn-ea"/>
              <a:ea typeface="+mn-ea"/>
            </a:endParaRPr>
          </a:p>
          <a:p>
            <a:r>
              <a:rPr kumimoji="1" lang="en-US" altLang="ja-JP" sz="1300" dirty="0">
                <a:latin typeface="+mn-ea"/>
                <a:ea typeface="+mn-ea"/>
              </a:rPr>
              <a:t> </a:t>
            </a:r>
            <a:endParaRPr lang="en-US" altLang="ja-JP" sz="800" dirty="0">
              <a:latin typeface="ＭＳ ゴシック" pitchFamily="49" charset="-128"/>
              <a:ea typeface="ＭＳ ゴシック" pitchFamily="49" charset="-128"/>
            </a:endParaRPr>
          </a:p>
          <a:p>
            <a:r>
              <a:rPr lang="ja-JP" altLang="en-US" baseline="0" dirty="0">
                <a:latin typeface="ＭＳ ゴシック" pitchFamily="49" charset="-128"/>
                <a:ea typeface="ＭＳ ゴシック" pitchFamily="49" charset="-128"/>
              </a:rPr>
              <a:t>　</a:t>
            </a:r>
            <a:r>
              <a:rPr lang="ja-JP" altLang="en-US" dirty="0">
                <a:latin typeface="ＭＳ ゴシック" pitchFamily="49" charset="-128"/>
                <a:ea typeface="ＭＳ ゴシック" pitchFamily="49" charset="-128"/>
              </a:rPr>
              <a:t>これで査察制度の概要説明は以上です。</a:t>
            </a:r>
            <a:endParaRPr lang="en-US" altLang="ja-JP" dirty="0">
              <a:latin typeface="ＭＳ ゴシック" pitchFamily="49" charset="-128"/>
              <a:ea typeface="ＭＳ ゴシック" pitchFamily="49" charset="-128"/>
            </a:endParaRPr>
          </a:p>
          <a:p>
            <a:endParaRPr lang="en-US" altLang="ja-JP" dirty="0">
              <a:latin typeface="ＭＳ ゴシック" pitchFamily="49" charset="-128"/>
              <a:ea typeface="ＭＳ ゴシック" pitchFamily="49" charset="-128"/>
            </a:endParaRPr>
          </a:p>
          <a:p>
            <a:r>
              <a:rPr kumimoji="1" lang="en-US" altLang="ja-JP" sz="1300" dirty="0">
                <a:latin typeface="+mn-ea"/>
                <a:ea typeface="+mn-ea"/>
              </a:rPr>
              <a:t>This is the end of my presentation regarding “tax criminal investigation in Japan”.</a:t>
            </a:r>
            <a:endParaRPr kumimoji="1" lang="ja-JP" altLang="ja-JP" sz="1300" dirty="0">
              <a:latin typeface="+mn-ea"/>
              <a:ea typeface="+mn-ea"/>
            </a:endParaRPr>
          </a:p>
          <a:p>
            <a:endParaRPr kumimoji="1" lang="en-US" altLang="ja-JP" sz="1300" dirty="0">
              <a:latin typeface="+mn-ea"/>
              <a:ea typeface="+mn-ea"/>
            </a:endParaRPr>
          </a:p>
          <a:p>
            <a:r>
              <a:rPr kumimoji="1" lang="en-US" altLang="ja-JP" sz="1300" dirty="0">
                <a:latin typeface="+mn-ea"/>
                <a:ea typeface="+mn-ea"/>
              </a:rPr>
              <a:t>Thank you for listening.</a:t>
            </a:r>
            <a:endParaRPr kumimoji="1" lang="ja-JP" altLang="ja-JP" sz="1300" dirty="0">
              <a:latin typeface="+mn-ea"/>
              <a:ea typeface="+mn-ea"/>
            </a:endParaRPr>
          </a:p>
        </p:txBody>
      </p:sp>
      <p:sp>
        <p:nvSpPr>
          <p:cNvPr id="44036" name="スライド番号プレースホルダ 3"/>
          <p:cNvSpPr>
            <a:spLocks noGrp="1"/>
          </p:cNvSpPr>
          <p:nvPr>
            <p:ph type="sldNum" sz="quarter" idx="5"/>
          </p:nvPr>
        </p:nvSpPr>
        <p:spPr bwMode="auto">
          <a:xfrm>
            <a:off x="3952268" y="10489008"/>
            <a:ext cx="3023558" cy="554071"/>
          </a:xfrm>
          <a:prstGeom prst="rect">
            <a:avLst/>
          </a:prstGeom>
          <a:noFill/>
          <a:ln>
            <a:miter lim="800000"/>
            <a:headEnd/>
            <a:tailEnd/>
          </a:ln>
        </p:spPr>
        <p:txBody>
          <a:bodyPr wrap="square" numCol="1" anchorCtr="0" compatLnSpc="1">
            <a:prstTxWarp prst="textNoShape">
              <a:avLst/>
            </a:prstTxWarp>
          </a:bodyPr>
          <a:lstStyle/>
          <a:p>
            <a:fld id="{127705D7-EA11-41A9-AF67-C5FE9A69CB8D}" type="slidenum">
              <a:rPr lang="ja-JP" altLang="en-US" smtClean="0">
                <a:solidFill>
                  <a:prstClr val="black"/>
                </a:solidFill>
                <a:ea typeface="ＭＳ Ｐゴシック" pitchFamily="50" charset="-128"/>
              </a:rPr>
              <a:pPr/>
              <a:t>24</a:t>
            </a:fld>
            <a:endParaRPr lang="ja-JP" altLang="en-US" dirty="0">
              <a:solidFill>
                <a:prstClr val="black"/>
              </a:solidFill>
              <a:ea typeface="ＭＳ Ｐゴシック" pitchFamily="50" charset="-128"/>
            </a:endParaRPr>
          </a:p>
        </p:txBody>
      </p:sp>
    </p:spTree>
    <p:extLst>
      <p:ext uri="{BB962C8B-B14F-4D97-AF65-F5344CB8AC3E}">
        <p14:creationId xmlns:p14="http://schemas.microsoft.com/office/powerpoint/2010/main" val="2141187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a:t> </a:t>
            </a:r>
          </a:p>
        </p:txBody>
      </p:sp>
      <p:sp>
        <p:nvSpPr>
          <p:cNvPr id="4" name="スライド番号プレースホルダー 3"/>
          <p:cNvSpPr>
            <a:spLocks noGrp="1"/>
          </p:cNvSpPr>
          <p:nvPr>
            <p:ph type="sldNum" sz="quarter" idx="10"/>
          </p:nvPr>
        </p:nvSpPr>
        <p:spPr/>
        <p:txBody>
          <a:bodyPr rtlCol="0"/>
          <a:lstStyle/>
          <a:p>
            <a:pPr rtl="0"/>
            <a:fld id="{6DF8F48A-6110-47DA-8521-A1D1FFD22FEF}" type="slidenum">
              <a:rPr lang="en-US" altLang="ja-JP" smtClean="0"/>
              <a:t>25</a:t>
            </a:fld>
            <a:endParaRPr lang="ja-JP" altLang="en-US"/>
          </a:p>
        </p:txBody>
      </p:sp>
    </p:spTree>
    <p:extLst>
      <p:ext uri="{BB962C8B-B14F-4D97-AF65-F5344CB8AC3E}">
        <p14:creationId xmlns:p14="http://schemas.microsoft.com/office/powerpoint/2010/main" val="2075655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暗号資産追跡ツールを活用することにより脱税を解明することができた事案についてご説明いたします。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 would like to explain the case where tax evasion could be elucidated by using crypto asset tracking tools.</a:t>
            </a: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利用した追跡ツールは</a:t>
            </a:r>
            <a:r>
              <a:rPr kumimoji="1" lang="en-US" altLang="ja-JP" sz="1200" kern="1200" dirty="0" err="1">
                <a:solidFill>
                  <a:schemeClr val="tx1"/>
                </a:solidFill>
                <a:effectLst/>
                <a:latin typeface="+mn-lt"/>
                <a:ea typeface="+mn-ea"/>
                <a:cs typeface="+mn-cs"/>
              </a:rPr>
              <a:t>Chainalysis</a:t>
            </a:r>
            <a:r>
              <a:rPr kumimoji="1" lang="ja-JP" altLang="en-US" sz="1200" kern="1200" dirty="0">
                <a:solidFill>
                  <a:schemeClr val="tx1"/>
                </a:solidFill>
                <a:effectLst/>
                <a:latin typeface="+mn-lt"/>
                <a:ea typeface="+mn-ea"/>
                <a:cs typeface="+mn-cs"/>
              </a:rPr>
              <a:t>社が開発した「リアクター」であり、日本の査察部では</a:t>
            </a:r>
            <a:r>
              <a:rPr kumimoji="1" lang="en-US" altLang="ja-JP" sz="1200" kern="1200" dirty="0">
                <a:solidFill>
                  <a:schemeClr val="tx1"/>
                </a:solidFill>
                <a:effectLst/>
                <a:latin typeface="+mn-lt"/>
                <a:ea typeface="+mn-ea"/>
                <a:cs typeface="+mn-cs"/>
              </a:rPr>
              <a:t>2022</a:t>
            </a:r>
            <a:r>
              <a:rPr kumimoji="1" lang="ja-JP" altLang="en-US" sz="1200" kern="1200" dirty="0">
                <a:solidFill>
                  <a:schemeClr val="tx1"/>
                </a:solidFill>
                <a:effectLst/>
                <a:latin typeface="+mn-lt"/>
                <a:ea typeface="+mn-ea"/>
                <a:cs typeface="+mn-cs"/>
              </a:rPr>
              <a:t>年に導入いたしました。</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tracking tool used was the “Reactor“, which were developed by </a:t>
            </a:r>
            <a:r>
              <a:rPr kumimoji="1" lang="en-US" altLang="ja-JP" sz="1200" kern="1200" dirty="0" err="1">
                <a:solidFill>
                  <a:schemeClr val="tx1"/>
                </a:solidFill>
                <a:effectLst/>
                <a:latin typeface="+mn-lt"/>
                <a:ea typeface="+mn-ea"/>
                <a:cs typeface="+mn-cs"/>
              </a:rPr>
              <a:t>Chainalysis</a:t>
            </a:r>
            <a:r>
              <a:rPr kumimoji="1" lang="en-US" altLang="ja-JP" sz="1200" kern="1200" dirty="0">
                <a:solidFill>
                  <a:schemeClr val="tx1"/>
                </a:solidFill>
                <a:effectLst/>
                <a:latin typeface="+mn-lt"/>
                <a:ea typeface="+mn-ea"/>
                <a:cs typeface="+mn-cs"/>
              </a:rPr>
              <a:t> Co., Ltd. We introduced this “Reactor”</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in 2022.</a:t>
            </a: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皆様ご存じのとおり、暗号資産取引は、決済業者や金融機関などの仲介者を介さず、インターネット上で容易かつ安易に送金され、送金は英数字の羅列である暗号資産アドレスから暗号資産アドレスに対して行われることから、一見して取引当事者が分からないという特徴がござ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As you all know, crypto asset transactions are easily sent via Internet without intermediaries such as payment providers and financial institutions, and the remittances are made from a crypto asset address, which is a list of alphanumeric characters, to another crypto asset address.</a:t>
            </a: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暗号資産追跡ツールは、取引の流れを分析することで複数のアドレスの関連付けを行い、取引を名寄せ（クラスタ化）することができるため、特定の暗号資産アドレスが最終的にどのような暗号資産取引所につながっているかを追跡することができます。</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Thus such crypt-asset tracking tools can associate multiple such addresses by analyzing the flow of transactions, allowing you to track what kind of crypto asset address is ultimately connected to.</a:t>
            </a: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どの暗号資産取引所で取引を行っていたかが判明すれば、取引所に調査を行うことで、取引名義の特定が可能となります。というのは、暗号資産取引所には、利用者の本人確認が義務付けられていることから、氏名や住所の確認が可能であるからです。</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Once we grasped the places of Crypto- Exchanges where a crypt asset address are transacted at, accordingly by examining the exchanges, we can specify the accounts name of the transaction. This is because Crypto-exchanges are required to verify the identity of the user, so it is possible to confirm their name and address.</a:t>
            </a: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それでは、追跡ツールの有効利用</a:t>
            </a:r>
            <a:r>
              <a:rPr kumimoji="1" lang="ja-JP" altLang="ja-JP" sz="1200" kern="1200" dirty="0">
                <a:solidFill>
                  <a:schemeClr val="tx1"/>
                </a:solidFill>
                <a:effectLst/>
                <a:latin typeface="+mn-lt"/>
                <a:ea typeface="+mn-ea"/>
                <a:cs typeface="+mn-cs"/>
              </a:rPr>
              <a:t>例につきまして、事案に基づい</a:t>
            </a:r>
            <a:r>
              <a:rPr kumimoji="1" lang="ja-JP" altLang="en-US" sz="1200" kern="1200" dirty="0">
                <a:solidFill>
                  <a:schemeClr val="tx1"/>
                </a:solidFill>
                <a:effectLst/>
                <a:latin typeface="+mn-lt"/>
                <a:ea typeface="+mn-ea"/>
                <a:cs typeface="+mn-cs"/>
              </a:rPr>
              <a:t>てご説明させていただきます</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Now, we would like to explain the effective examples of the utilization of the tool based on the examination case.</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当該事案は、</a:t>
            </a:r>
            <a:r>
              <a:rPr kumimoji="1" lang="ja-JP" altLang="en-US" sz="1200" kern="1200" dirty="0">
                <a:solidFill>
                  <a:schemeClr val="tx1"/>
                </a:solidFill>
                <a:effectLst/>
                <a:latin typeface="+mn-lt"/>
                <a:ea typeface="+mn-ea"/>
                <a:cs typeface="+mn-cs"/>
              </a:rPr>
              <a:t>日本の消費税に係る事案です。消費税は外国の付加価値税と同じような税です。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Our case is Japanese consumption tax. Consumption tax is like a Value Added Tax (VAT) in foreign country.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日本国内で仕入れた</a:t>
            </a:r>
            <a:r>
              <a:rPr kumimoji="1" lang="ja-JP" altLang="ja-JP" sz="1200" kern="1200" dirty="0">
                <a:solidFill>
                  <a:schemeClr val="tx1"/>
                </a:solidFill>
                <a:effectLst/>
                <a:latin typeface="+mn-lt"/>
                <a:ea typeface="+mn-ea"/>
                <a:cs typeface="+mn-cs"/>
              </a:rPr>
              <a:t>電子たばこを</a:t>
            </a:r>
            <a:r>
              <a:rPr kumimoji="1" lang="ja-JP" altLang="en-US" sz="1200" kern="1200" dirty="0">
                <a:solidFill>
                  <a:schemeClr val="tx1"/>
                </a:solidFill>
                <a:effectLst/>
                <a:latin typeface="+mn-lt"/>
                <a:ea typeface="+mn-ea"/>
                <a:cs typeface="+mn-cs"/>
              </a:rPr>
              <a:t>海外へ</a:t>
            </a:r>
            <a:r>
              <a:rPr kumimoji="1" lang="ja-JP" altLang="ja-JP" sz="1200" kern="1200" dirty="0">
                <a:solidFill>
                  <a:schemeClr val="tx1"/>
                </a:solidFill>
                <a:effectLst/>
                <a:latin typeface="+mn-lt"/>
                <a:ea typeface="+mn-ea"/>
                <a:cs typeface="+mn-cs"/>
              </a:rPr>
              <a:t>輸出していると申告して、架空の免税売上を計上する等の方法により</a:t>
            </a:r>
            <a:r>
              <a:rPr kumimoji="1" lang="ja-JP" altLang="en-US" sz="1200" kern="1200" dirty="0">
                <a:solidFill>
                  <a:schemeClr val="tx1"/>
                </a:solidFill>
                <a:effectLst/>
                <a:latin typeface="+mn-lt"/>
                <a:ea typeface="+mn-ea"/>
                <a:cs typeface="+mn-cs"/>
              </a:rPr>
              <a:t>、国内で仕入れた際に支払った消費税</a:t>
            </a:r>
            <a:r>
              <a:rPr kumimoji="1" lang="ja-JP" altLang="ja-JP" sz="1200" kern="1200" dirty="0">
                <a:solidFill>
                  <a:schemeClr val="tx1"/>
                </a:solidFill>
                <a:effectLst/>
                <a:latin typeface="+mn-lt"/>
                <a:ea typeface="+mn-ea"/>
                <a:cs typeface="+mn-cs"/>
              </a:rPr>
              <a:t>の還付を</a:t>
            </a:r>
            <a:r>
              <a:rPr kumimoji="1" lang="ja-JP" altLang="en-US" sz="1200" kern="1200" dirty="0">
                <a:solidFill>
                  <a:schemeClr val="tx1"/>
                </a:solidFill>
                <a:effectLst/>
                <a:latin typeface="+mn-lt"/>
                <a:ea typeface="+mn-ea"/>
                <a:cs typeface="+mn-cs"/>
              </a:rPr>
              <a:t>不正に</a:t>
            </a:r>
            <a:r>
              <a:rPr kumimoji="1" lang="ja-JP" altLang="ja-JP" sz="1200" kern="1200" dirty="0">
                <a:solidFill>
                  <a:schemeClr val="tx1"/>
                </a:solidFill>
                <a:effectLst/>
                <a:latin typeface="+mn-lt"/>
                <a:ea typeface="+mn-ea"/>
                <a:cs typeface="+mn-cs"/>
              </a:rPr>
              <a:t>受けてい</a:t>
            </a:r>
            <a:r>
              <a:rPr kumimoji="1" lang="ja-JP" altLang="en-US" sz="1200" kern="1200" dirty="0">
                <a:solidFill>
                  <a:schemeClr val="tx1"/>
                </a:solidFill>
                <a:effectLst/>
                <a:latin typeface="+mn-lt"/>
                <a:ea typeface="+mn-ea"/>
                <a:cs typeface="+mn-cs"/>
              </a:rPr>
              <a:t>た</a:t>
            </a:r>
            <a:r>
              <a:rPr kumimoji="1" lang="ja-JP" altLang="ja-JP" sz="1200" kern="1200" dirty="0">
                <a:solidFill>
                  <a:schemeClr val="tx1"/>
                </a:solidFill>
                <a:effectLst/>
                <a:latin typeface="+mn-lt"/>
                <a:ea typeface="+mn-ea"/>
                <a:cs typeface="+mn-cs"/>
              </a:rPr>
              <a:t>事案で</a:t>
            </a:r>
            <a:r>
              <a:rPr kumimoji="1" lang="ja-JP" altLang="en-US" sz="1200" kern="1200" dirty="0">
                <a:solidFill>
                  <a:schemeClr val="tx1"/>
                </a:solidFill>
                <a:effectLst/>
                <a:latin typeface="+mn-lt"/>
                <a:ea typeface="+mn-ea"/>
                <a:cs typeface="+mn-cs"/>
              </a:rPr>
              <a:t>ございました。</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In this case, the consumption tax paid when purchasing domestically by declaring that e-cigarettes are exported overseas in Japan and accounting for fictitious tax-exempt sales. It was a case where the refund was received illegally.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r>
              <a:rPr lang="ja-JP" altLang="en-US" sz="1200" dirty="0">
                <a:latin typeface="メイリオ" panose="020B0604030504040204" pitchFamily="50" charset="-128"/>
                <a:ea typeface="メイリオ" panose="020B0604030504040204" pitchFamily="50" charset="-128"/>
              </a:rPr>
              <a:t>　</a:t>
            </a:r>
            <a:r>
              <a:rPr lang="ja-JP" altLang="en-US" sz="1200" dirty="0">
                <a:latin typeface="游ゴシック" panose="020B0400000000000000" pitchFamily="50" charset="-128"/>
                <a:ea typeface="游ゴシック" panose="020B0400000000000000" pitchFamily="50" charset="-128"/>
              </a:rPr>
              <a:t>日本の消費税について簡単に説明しますと、日本の消費税法では、売上に係る消費税額から仕入に係る消費税額を控除する方法により、支払うべき、又は還付を受けるべき消費税額を計算する。　</a:t>
            </a:r>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　輸出売上には消費税が課されず、国内仕入には消費税が課される。そのため、国内で仕入れた商品を輸出した場合には、国内仕入に係る消費税の還付を受けることとなる。</a:t>
            </a:r>
            <a:endParaRPr kumimoji="1" lang="ja-JP" altLang="en-US" sz="1200" dirty="0">
              <a:latin typeface="游ゴシック" panose="020B0400000000000000" pitchFamily="50" charset="-128"/>
              <a:ea typeface="游ゴシック" panose="020B0400000000000000" pitchFamily="50" charset="-128"/>
            </a:endParaRPr>
          </a:p>
          <a:p>
            <a:r>
              <a:rPr kumimoji="1" lang="ja-JP" altLang="en-US" sz="1200" dirty="0">
                <a:latin typeface="+mn-lt"/>
                <a:ea typeface="メイリオ" panose="020B0604030504040204" pitchFamily="50" charset="-128"/>
              </a:rPr>
              <a:t>　</a:t>
            </a:r>
            <a:r>
              <a:rPr kumimoji="1" lang="en-US" altLang="ja-JP" sz="1200" dirty="0">
                <a:latin typeface="+mn-lt"/>
                <a:ea typeface="メイリオ" panose="020B0604030504040204" pitchFamily="50" charset="-128"/>
              </a:rPr>
              <a:t>For your reference, let me explain Japanese Consumption Tax Act briefly. In Japanese Consumption Tax </a:t>
            </a:r>
            <a:r>
              <a:rPr lang="en-US" altLang="ja-JP" sz="1200" dirty="0">
                <a:latin typeface="+mn-lt"/>
                <a:ea typeface="メイリオ" panose="020B0604030504040204" pitchFamily="50" charset="-128"/>
              </a:rPr>
              <a:t>A</a:t>
            </a:r>
            <a:r>
              <a:rPr kumimoji="1" lang="en-US" altLang="ja-JP" sz="1200" dirty="0">
                <a:latin typeface="+mn-lt"/>
                <a:ea typeface="メイリオ" panose="020B0604030504040204" pitchFamily="50" charset="-128"/>
              </a:rPr>
              <a:t>ct, the amount of payment or refund of consumption tax is calculated by subtracting the tax of taxable purchase from that of taxable sales.   </a:t>
            </a:r>
          </a:p>
          <a:p>
            <a:r>
              <a:rPr kumimoji="1" lang="ja-JP" altLang="en-US" sz="1200" dirty="0">
                <a:latin typeface="+mn-lt"/>
                <a:ea typeface="メイリオ" panose="020B0604030504040204" pitchFamily="50" charset="-128"/>
              </a:rPr>
              <a:t>　</a:t>
            </a:r>
            <a:r>
              <a:rPr kumimoji="1" lang="en-US" altLang="ja-JP" sz="1200" dirty="0">
                <a:latin typeface="+mn-lt"/>
                <a:ea typeface="メイリオ" panose="020B0604030504040204" pitchFamily="50" charset="-128"/>
              </a:rPr>
              <a:t>While export sales are tax exempt transaction, local purchase are taxable. Therefore, </a:t>
            </a:r>
            <a:r>
              <a:rPr lang="en-US" altLang="ja-JP" sz="1200" dirty="0">
                <a:latin typeface="+mn-lt"/>
                <a:ea typeface="メイリオ" panose="020B0604030504040204" pitchFamily="50" charset="-128"/>
              </a:rPr>
              <a:t>in case of exporting locally purchased goods, the consumption tax on local purchase shall be refunded.</a:t>
            </a:r>
            <a:r>
              <a:rPr lang="en-US" altLang="ja-JP"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 </a:t>
            </a:r>
            <a:endParaRPr kumimoji="1" lang="ja-JP" altLang="en-US" sz="12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「リアクター」</a:t>
            </a:r>
            <a:r>
              <a:rPr kumimoji="1" lang="ja-JP" altLang="ja-JP" sz="1200" kern="1200" dirty="0">
                <a:solidFill>
                  <a:schemeClr val="tx1"/>
                </a:solidFill>
                <a:effectLst/>
                <a:latin typeface="+mn-lt"/>
                <a:ea typeface="+mn-ea"/>
                <a:cs typeface="+mn-cs"/>
              </a:rPr>
              <a:t>を使用</a:t>
            </a:r>
            <a:r>
              <a:rPr kumimoji="1" lang="ja-JP" altLang="en-US" sz="1200" kern="1200" dirty="0">
                <a:solidFill>
                  <a:schemeClr val="tx1"/>
                </a:solidFill>
                <a:effectLst/>
                <a:latin typeface="+mn-lt"/>
                <a:ea typeface="+mn-ea"/>
                <a:cs typeface="+mn-cs"/>
              </a:rPr>
              <a:t>して</a:t>
            </a:r>
            <a:r>
              <a:rPr kumimoji="1" lang="ja-JP" altLang="ja-JP" sz="1200" kern="1200" dirty="0">
                <a:solidFill>
                  <a:schemeClr val="tx1"/>
                </a:solidFill>
                <a:effectLst/>
                <a:latin typeface="+mn-lt"/>
                <a:ea typeface="+mn-ea"/>
                <a:cs typeface="+mn-cs"/>
              </a:rPr>
              <a:t>売上先から入金された暗号資産を追跡したところ、売上先が国内であることが判明し、不正の端緒を把握することができた事案を説明させていただきます。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After tracking the crypto assets deposited from the seller using "Reactor" to track the crypto assets deposited from the seller, it was found that the seller was in Japan, and we were able to grasp the origins of fraud.</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まず、事案の概要</a:t>
            </a:r>
            <a:r>
              <a:rPr kumimoji="1" lang="ja-JP" altLang="en-US" sz="1200" kern="1200" dirty="0">
                <a:solidFill>
                  <a:schemeClr val="tx1"/>
                </a:solidFill>
                <a:effectLst/>
                <a:latin typeface="+mn-lt"/>
                <a:ea typeface="+mn-ea"/>
                <a:cs typeface="+mn-cs"/>
              </a:rPr>
              <a:t>ですが</a:t>
            </a:r>
            <a:r>
              <a:rPr kumimoji="1" lang="ja-JP" altLang="ja-JP" sz="1200" kern="1200" dirty="0">
                <a:solidFill>
                  <a:schemeClr val="tx1"/>
                </a:solidFill>
                <a:effectLst/>
                <a:latin typeface="+mn-lt"/>
                <a:ea typeface="+mn-ea"/>
                <a:cs typeface="+mn-cs"/>
              </a:rPr>
              <a:t>、調査法人は、国内で大量の</a:t>
            </a:r>
            <a:r>
              <a:rPr kumimoji="1" lang="ja-JP" altLang="en-US" sz="1200" kern="1200" dirty="0">
                <a:solidFill>
                  <a:schemeClr val="tx1"/>
                </a:solidFill>
                <a:effectLst/>
                <a:latin typeface="+mn-lt"/>
                <a:ea typeface="+mn-ea"/>
                <a:cs typeface="+mn-cs"/>
              </a:rPr>
              <a:t>電子タバコ</a:t>
            </a:r>
            <a:r>
              <a:rPr kumimoji="1" lang="ja-JP" altLang="ja-JP" sz="1200" kern="1200" dirty="0">
                <a:solidFill>
                  <a:schemeClr val="tx1"/>
                </a:solidFill>
                <a:effectLst/>
                <a:latin typeface="+mn-lt"/>
                <a:ea typeface="+mn-ea"/>
                <a:cs typeface="+mn-cs"/>
              </a:rPr>
              <a:t>を仕入れ、台湾及び香港に輸出し売り上げた旨の消費税の申告を行い、輸出免税として消費税の還付を受けておりま</a:t>
            </a:r>
            <a:r>
              <a:rPr kumimoji="1" lang="ja-JP" altLang="en-US" sz="1200" kern="1200" dirty="0">
                <a:solidFill>
                  <a:schemeClr val="tx1"/>
                </a:solidFill>
                <a:effectLst/>
                <a:latin typeface="+mn-lt"/>
                <a:ea typeface="+mn-ea"/>
                <a:cs typeface="+mn-cs"/>
              </a:rPr>
              <a:t>した</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First of all, as for the outline of the case, the subject company purchased a large amount of e-cigarettes in Japan, exported them to Taiwan and Hong Kong, and filed a consumption tax refund as an export tax exemption. I received</a:t>
            </a: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調査法人の売上は増加していますが、所得は連年低調です。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While sales of research corporations are increasing, income has been sluggish for several years.</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輸出先の台湾及び香港では電子タバコの輸入を禁止していますが、消費税の確定申告書に台湾及び香港へ電子タバコを輸出している旨の輸出許可通知書が添付されております。</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import of electronic cigarettes is prohibited in Taiwan and Hong Kong, however, an export permit notice stating that e-cigarettes are being exported to Taiwan and Hong Kong is attached.</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次に初動調査についてですが、調査法人は、売上入金を台湾・香港からビットコインで送金され</a:t>
            </a:r>
            <a:r>
              <a:rPr kumimoji="1" lang="ja-JP" altLang="en-US" sz="1200" kern="1200" dirty="0">
                <a:solidFill>
                  <a:schemeClr val="tx1"/>
                </a:solidFill>
                <a:effectLst/>
                <a:latin typeface="+mn-lt"/>
                <a:ea typeface="+mn-ea"/>
                <a:cs typeface="+mn-cs"/>
              </a:rPr>
              <a:t>、それを現金に換えて預金口座に入金し</a:t>
            </a:r>
            <a:r>
              <a:rPr kumimoji="1" lang="ja-JP" altLang="ja-JP" sz="1200" kern="1200" dirty="0">
                <a:solidFill>
                  <a:schemeClr val="tx1"/>
                </a:solidFill>
                <a:effectLst/>
                <a:latin typeface="+mn-lt"/>
                <a:ea typeface="+mn-ea"/>
                <a:cs typeface="+mn-cs"/>
              </a:rPr>
              <a:t>ていると主張しておりました。</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Next, regarding the initial examination, the subject company claimed that the sales of electric cigarettes were being transferred from Taiwan and Hong Kong via Bitcoins</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and then exchanged them into cash and deposited the cash into its bank account.</a:t>
            </a: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調査法人の売上入金を確認したところ、</a:t>
            </a:r>
            <a:r>
              <a:rPr kumimoji="1" lang="ja-JP" altLang="en-US" sz="1200" kern="1200" dirty="0">
                <a:solidFill>
                  <a:schemeClr val="tx1"/>
                </a:solidFill>
                <a:effectLst/>
                <a:latin typeface="+mn-lt"/>
                <a:ea typeface="+mn-ea"/>
                <a:cs typeface="+mn-cs"/>
              </a:rPr>
              <a:t>調査法人の銀行預金口座に、</a:t>
            </a:r>
            <a:r>
              <a:rPr kumimoji="1" lang="ja-JP" altLang="ja-JP" sz="1200" kern="1200" dirty="0">
                <a:solidFill>
                  <a:schemeClr val="tx1"/>
                </a:solidFill>
                <a:effectLst/>
                <a:latin typeface="+mn-lt"/>
                <a:ea typeface="+mn-ea"/>
                <a:cs typeface="+mn-cs"/>
              </a:rPr>
              <a:t>（ビットフライヤーなどの）暗号資産取引所からの振込入金であることが判明しました。</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After confirming the sales deposit of the subject company, it was found that the transfer was made from a crypto asset exchange (such as </a:t>
            </a:r>
            <a:r>
              <a:rPr kumimoji="1" lang="en-US" altLang="ja-JP" sz="1200" kern="1200" dirty="0" err="1">
                <a:solidFill>
                  <a:schemeClr val="tx1"/>
                </a:solidFill>
                <a:effectLst/>
                <a:latin typeface="+mn-lt"/>
                <a:ea typeface="+mn-ea"/>
                <a:cs typeface="+mn-cs"/>
              </a:rPr>
              <a:t>bitFlyers</a:t>
            </a:r>
            <a:r>
              <a:rPr kumimoji="1" lang="en-US" altLang="ja-JP" sz="1200" kern="1200" dirty="0">
                <a:solidFill>
                  <a:schemeClr val="tx1"/>
                </a:solidFill>
                <a:effectLst/>
                <a:latin typeface="+mn-lt"/>
                <a:ea typeface="+mn-ea"/>
                <a:cs typeface="+mn-cs"/>
              </a:rPr>
              <a:t>) to the bank account of the company.</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取引所に文書で照会した結果、</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As a result of written inquiry to the exchange, we revealed the following things.</a:t>
            </a: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①　一つ目として、暗号資産取引所に調査法人及び代表者等の口座があること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①</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First thing, there are accounts of the subject company and its representative, etc. at the crypto asset exchange.</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②　二つ目として、</a:t>
            </a:r>
            <a:r>
              <a:rPr kumimoji="1" lang="ja-JP" altLang="en-US" sz="1200" kern="1200" dirty="0">
                <a:solidFill>
                  <a:schemeClr val="tx1"/>
                </a:solidFill>
                <a:effectLst/>
                <a:latin typeface="+mn-lt"/>
                <a:ea typeface="+mn-ea"/>
                <a:cs typeface="+mn-cs"/>
              </a:rPr>
              <a:t>これら</a:t>
            </a:r>
            <a:r>
              <a:rPr kumimoji="1" lang="ja-JP" altLang="ja-JP" sz="1200" kern="1200" dirty="0">
                <a:solidFill>
                  <a:schemeClr val="tx1"/>
                </a:solidFill>
                <a:effectLst/>
                <a:latin typeface="+mn-lt"/>
                <a:ea typeface="+mn-ea"/>
                <a:cs typeface="+mn-cs"/>
              </a:rPr>
              <a:t>の口座に暗号資産の入金が多数あること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②</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Secondly, there are a large number of crypto assets deposited in these accounts of the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③　三つ目として、暗号資産の受信アドレス</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r>
              <a:rPr kumimoji="1" lang="ja-JP" altLang="en-US" sz="1200" kern="1200" dirty="0">
                <a:solidFill>
                  <a:schemeClr val="tx1"/>
                </a:solidFill>
                <a:effectLst/>
                <a:latin typeface="+mn-lt"/>
                <a:ea typeface="+mn-ea"/>
                <a:cs typeface="+mn-cs"/>
              </a:rPr>
              <a:t>③　</a:t>
            </a:r>
            <a:r>
              <a:rPr kumimoji="1" lang="en-US" altLang="ja-JP" sz="1200" kern="1200" dirty="0">
                <a:solidFill>
                  <a:schemeClr val="tx1"/>
                </a:solidFill>
                <a:effectLst/>
                <a:latin typeface="+mn-lt"/>
                <a:ea typeface="+mn-ea"/>
                <a:cs typeface="+mn-cs"/>
              </a:rPr>
              <a:t>Thirdly,  receiver‘s address of crypt assets</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が判明し、</a:t>
            </a:r>
            <a:r>
              <a:rPr kumimoji="1" lang="ja-JP" altLang="en-US" sz="1200" kern="1200" dirty="0">
                <a:solidFill>
                  <a:schemeClr val="tx1"/>
                </a:solidFill>
                <a:effectLst/>
                <a:latin typeface="+mn-lt"/>
                <a:ea typeface="+mn-ea"/>
                <a:cs typeface="+mn-cs"/>
              </a:rPr>
              <a:t>その後、把握した複数の暗号資産の受信アドレスを基に、インターネット上の「</a:t>
            </a:r>
            <a:r>
              <a:rPr kumimoji="1" lang="en-US" altLang="ja-JP" sz="1200" kern="1200" dirty="0">
                <a:solidFill>
                  <a:schemeClr val="tx1"/>
                </a:solidFill>
                <a:effectLst/>
                <a:latin typeface="+mn-lt"/>
                <a:ea typeface="+mn-ea"/>
                <a:cs typeface="+mn-cs"/>
              </a:rPr>
              <a:t>Blockchain Explorer</a:t>
            </a:r>
            <a:r>
              <a:rPr kumimoji="1" lang="ja-JP" altLang="en-US" sz="1200" kern="1200" dirty="0">
                <a:solidFill>
                  <a:schemeClr val="tx1"/>
                </a:solidFill>
                <a:effectLst/>
                <a:latin typeface="+mn-lt"/>
                <a:ea typeface="+mn-ea"/>
                <a:cs typeface="+mn-cs"/>
              </a:rPr>
              <a:t>」というツールを用い、送金元の特定を行いましたが、</a:t>
            </a:r>
            <a:r>
              <a:rPr kumimoji="1" lang="ja-JP" altLang="ja-JP" sz="1200" kern="1200" dirty="0">
                <a:solidFill>
                  <a:schemeClr val="tx1"/>
                </a:solidFill>
                <a:effectLst/>
                <a:latin typeface="+mn-lt"/>
                <a:ea typeface="+mn-ea"/>
                <a:cs typeface="+mn-cs"/>
              </a:rPr>
              <a:t>把握できたのは送金者のアドレスまたはトランザクションハッシュのみであり、アドレス等では誰から送金されているかは判明しませんでした。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Ｗ</a:t>
            </a:r>
            <a:r>
              <a:rPr kumimoji="1" lang="en-US" altLang="ja-JP" sz="1200" kern="1200" dirty="0">
                <a:solidFill>
                  <a:schemeClr val="tx1"/>
                </a:solidFill>
                <a:effectLst/>
                <a:latin typeface="+mn-lt"/>
                <a:ea typeface="+mn-ea"/>
                <a:cs typeface="+mn-cs"/>
              </a:rPr>
              <a:t>e grasped these things, and then, based on receiver’s addresses, we tried to specify who sent such crypt assets and from where such crypt assets were sent, however, we could only know that only the address or transaction hash of the remitter, and it was not clear who sent the crypt assets from the address or transaction hash.</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今までの調査であれば、送金者の把握は困難であったかと思います。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In such situation, if we would only had a conventional examination technique, I think we could not have identify the sender.</a:t>
            </a: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今回導入した</a:t>
            </a:r>
            <a:r>
              <a:rPr kumimoji="1" lang="ja-JP" altLang="en-US" sz="1200" kern="1200" dirty="0">
                <a:solidFill>
                  <a:schemeClr val="tx1"/>
                </a:solidFill>
                <a:effectLst/>
                <a:latin typeface="+mn-lt"/>
                <a:ea typeface="+mn-ea"/>
                <a:cs typeface="+mn-cs"/>
              </a:rPr>
              <a:t>「リアクター」</a:t>
            </a:r>
            <a:r>
              <a:rPr kumimoji="1" lang="ja-JP" altLang="ja-JP" sz="1200" kern="1200" dirty="0">
                <a:solidFill>
                  <a:schemeClr val="tx1"/>
                </a:solidFill>
                <a:effectLst/>
                <a:latin typeface="+mn-lt"/>
                <a:ea typeface="+mn-ea"/>
                <a:cs typeface="+mn-cs"/>
              </a:rPr>
              <a:t>の活用についてですが、初動調査で把握した送金元アドレスまたはトランザクションハッシュを</a:t>
            </a:r>
            <a:r>
              <a:rPr kumimoji="1" lang="ja-JP" altLang="en-US" sz="1200" kern="1200" dirty="0">
                <a:solidFill>
                  <a:schemeClr val="tx1"/>
                </a:solidFill>
                <a:effectLst/>
                <a:latin typeface="+mn-lt"/>
                <a:ea typeface="+mn-ea"/>
                <a:cs typeface="+mn-cs"/>
              </a:rPr>
              <a:t>「リアクター」</a:t>
            </a:r>
            <a:r>
              <a:rPr kumimoji="1" lang="ja-JP" altLang="ja-JP" sz="1200" kern="1200" dirty="0">
                <a:solidFill>
                  <a:schemeClr val="tx1"/>
                </a:solidFill>
                <a:effectLst/>
                <a:latin typeface="+mn-lt"/>
                <a:ea typeface="+mn-ea"/>
                <a:cs typeface="+mn-cs"/>
              </a:rPr>
              <a:t>で検索したところ、当該アドレスのうち多くは国内の暗号資産取引所を使用していることが判明しました。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However, we had already introduced the Reactor at that time. Therefore, we used the Reactor and search for the remittance source address or transaction hash which we had identified in our initial survey. As a result of that, we revealed that most of these addresses had used crypto asset exchanges in Japan, not in overseas.</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国内の取引所に反面調査を行ったところ、送金した者の「本人確認手続き情報」（</a:t>
            </a:r>
            <a:r>
              <a:rPr kumimoji="1" lang="en-US" altLang="ja-JP" sz="1200" kern="1200" dirty="0">
                <a:solidFill>
                  <a:schemeClr val="tx1"/>
                </a:solidFill>
                <a:effectLst/>
                <a:latin typeface="+mn-lt"/>
                <a:ea typeface="+mn-ea"/>
                <a:cs typeface="+mn-cs"/>
              </a:rPr>
              <a:t>KYC</a:t>
            </a:r>
            <a:r>
              <a:rPr kumimoji="1" lang="ja-JP" altLang="ja-JP" sz="1200" kern="1200" dirty="0">
                <a:solidFill>
                  <a:schemeClr val="tx1"/>
                </a:solidFill>
                <a:effectLst/>
                <a:latin typeface="+mn-lt"/>
                <a:ea typeface="+mn-ea"/>
                <a:cs typeface="+mn-cs"/>
              </a:rPr>
              <a:t>情報と言いますが）から、本人が偽造した保険証で作成した仮名口座等からの送金であることを把握しました。</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Accordingly, we conducted an examination with the domestic exchange and confirmed the KYC information of the sender’s account, it revealed that the account was created with falsified ID verification and its account name was fictitious name  and then the crypto assets remittance was done from the accounts to hide beneficial sender’s name.</a:t>
            </a:r>
          </a:p>
          <a:p>
            <a:r>
              <a:rPr kumimoji="1" lang="en-US" altLang="ja-JP" sz="1200" kern="1200" dirty="0">
                <a:solidFill>
                  <a:schemeClr val="tx1"/>
                </a:solidFill>
                <a:effectLst/>
                <a:latin typeface="+mn-lt"/>
                <a:ea typeface="+mn-ea"/>
                <a:cs typeface="+mn-cs"/>
              </a:rPr>
              <a:t> </a:t>
            </a:r>
          </a:p>
          <a:p>
            <a:r>
              <a:rPr kumimoji="1" lang="ja-JP" altLang="en-US" sz="1200" kern="1200" dirty="0">
                <a:solidFill>
                  <a:schemeClr val="tx1"/>
                </a:solidFill>
                <a:effectLst/>
                <a:latin typeface="+mn-lt"/>
                <a:ea typeface="+mn-ea"/>
                <a:cs typeface="+mn-cs"/>
              </a:rPr>
              <a:t>もし代表者の主張が正しければ台湾や香港からの入金があるはずですが、そのような入金は認められませんでした。</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if the representative’s insist is right, it should have some overseas remittances, however, such remittances did not exist. </a:t>
            </a:r>
          </a:p>
          <a:p>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Reactor</a:t>
            </a:r>
            <a:r>
              <a:rPr kumimoji="1" lang="ja-JP" altLang="ja-JP" sz="1200" kern="1200" dirty="0">
                <a:solidFill>
                  <a:schemeClr val="tx1"/>
                </a:solidFill>
                <a:effectLst/>
                <a:latin typeface="+mn-lt"/>
                <a:ea typeface="+mn-ea"/>
                <a:cs typeface="+mn-cs"/>
              </a:rPr>
              <a:t>で把握した後の調査の展開ですが、調査法人代表者は、反面調査した取引所で把握した仮名口座等へ振込入金したのち、嫌疑法人等の取引所にビットコインで送金し、現金に換金した上で売上口座に入金していたこと</a:t>
            </a:r>
            <a:r>
              <a:rPr kumimoji="1" lang="ja-JP" altLang="en-US" sz="1200" kern="1200" dirty="0">
                <a:solidFill>
                  <a:schemeClr val="tx1"/>
                </a:solidFill>
                <a:effectLst/>
                <a:latin typeface="+mn-lt"/>
                <a:ea typeface="+mn-ea"/>
                <a:cs typeface="+mn-cs"/>
              </a:rPr>
              <a:t>が分かりました。</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Regarding the development of the examination after utilizing  the Reactor, the representative of the subject company had firstly made a fund transfer from the fictitious name’s bank account to the account  of exchanges we had grasped with the Reactor. And then, the representative sent the crypto assets from the account in the exchanges we grasped with our examination to the account in the exchanges that the subject company, converted the crypto assets to cash and then remitted the cash to bank account of the subjects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このことから、代表者が主張していた、売上代金は台湾・香港からビットコインでもらっていたという話は虚偽であることが判明し、実際の販売先は日本国内であり、</a:t>
            </a:r>
            <a:r>
              <a:rPr kumimoji="1" lang="ja-JP" altLang="ja-JP" sz="1200" kern="1200" dirty="0">
                <a:solidFill>
                  <a:schemeClr val="tx1"/>
                </a:solidFill>
                <a:effectLst/>
                <a:latin typeface="+mn-lt"/>
                <a:ea typeface="+mn-ea"/>
                <a:cs typeface="+mn-cs"/>
              </a:rPr>
              <a:t>申告内容は虚偽であることが</a:t>
            </a:r>
            <a:r>
              <a:rPr kumimoji="1" lang="ja-JP" altLang="en-US" sz="1200" kern="1200" dirty="0">
                <a:solidFill>
                  <a:schemeClr val="tx1"/>
                </a:solidFill>
                <a:effectLst/>
                <a:latin typeface="+mn-lt"/>
                <a:ea typeface="+mn-ea"/>
                <a:cs typeface="+mn-cs"/>
              </a:rPr>
              <a:t>判明しました。</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For these facts mentioned above, we revealed that the representative’s allegation that the sale money was sent from Taiwan or Hong Kong with BITCOIN prove to be false and the real sale destinations are in Japan and its tax returns reported to tax office are also false.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最終的に、調査対象者は</a:t>
            </a:r>
            <a:r>
              <a:rPr kumimoji="1" lang="ja-JP" altLang="ja-JP" sz="1200" kern="1200" dirty="0">
                <a:solidFill>
                  <a:schemeClr val="tx1"/>
                </a:solidFill>
                <a:effectLst/>
                <a:latin typeface="+mn-lt"/>
                <a:ea typeface="+mn-ea"/>
                <a:cs typeface="+mn-cs"/>
              </a:rPr>
              <a:t>輸出免税制度を悪用した消費税の不正還付を行っていたことが判明しました。</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Finally, it turned out that the subject company illegally had received the consumption tax refund with exploiting a tax-free export sales system. </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以上で</a:t>
            </a:r>
            <a:r>
              <a:rPr kumimoji="1" lang="en-US" altLang="ja-JP" sz="1200" kern="1200" dirty="0">
                <a:solidFill>
                  <a:schemeClr val="tx1"/>
                </a:solidFill>
                <a:effectLst/>
                <a:latin typeface="+mn-lt"/>
                <a:ea typeface="+mn-ea"/>
                <a:cs typeface="+mn-cs"/>
              </a:rPr>
              <a:t>Reactor</a:t>
            </a:r>
            <a:r>
              <a:rPr kumimoji="1" lang="ja-JP" altLang="ja-JP" sz="1200" kern="1200" dirty="0">
                <a:solidFill>
                  <a:schemeClr val="tx1"/>
                </a:solidFill>
                <a:effectLst/>
                <a:latin typeface="+mn-lt"/>
                <a:ea typeface="+mn-ea"/>
                <a:cs typeface="+mn-cs"/>
              </a:rPr>
              <a:t>の活用事例の説明を終了します。</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This concludes the explanation of the use case of Reactor.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799DD44-4AD1-4E1C-A3CB-FB315729CD7C}" type="slidenum">
              <a:rPr kumimoji="1" lang="ja-JP" altLang="en-US" smtClean="0"/>
              <a:t>26</a:t>
            </a:fld>
            <a:endParaRPr kumimoji="1" lang="ja-JP" altLang="en-US"/>
          </a:p>
        </p:txBody>
      </p:sp>
    </p:spTree>
    <p:extLst>
      <p:ext uri="{BB962C8B-B14F-4D97-AF65-F5344CB8AC3E}">
        <p14:creationId xmlns:p14="http://schemas.microsoft.com/office/powerpoint/2010/main" val="1913550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28987"/>
          </a:xfrm>
          <a:prstGeom prst="rect">
            <a:avLst/>
          </a:prstGeom>
        </p:spPr>
      </p:sp>
      <p:sp>
        <p:nvSpPr>
          <p:cNvPr id="3" name="ノート プレースホルダー 2"/>
          <p:cNvSpPr>
            <a:spLocks noGrp="1"/>
          </p:cNvSpPr>
          <p:nvPr>
            <p:ph type="body" idx="1"/>
          </p:nvPr>
        </p:nvSpPr>
        <p:spPr>
          <a:xfrm>
            <a:off x="673578" y="4748164"/>
            <a:ext cx="5388610" cy="3884861"/>
          </a:xfrm>
          <a:prstGeom prst="rect">
            <a:avLst/>
          </a:prstGeom>
        </p:spPr>
        <p:txBody>
          <a:bodyPr/>
          <a:lstStyle/>
          <a:p>
            <a:pPr defTabSz="914308">
              <a:defRPr/>
            </a:pPr>
            <a:r>
              <a:rPr kumimoji="1" lang="ja-JP" altLang="en-US" dirty="0">
                <a:latin typeface="+mn-lt"/>
                <a:ea typeface="+mn-ea"/>
              </a:rPr>
              <a:t>　いずれも、徹底した捜索と関係者を追及することで発見したものです。</a:t>
            </a:r>
            <a:endParaRPr kumimoji="1" lang="en-US" altLang="ja-JP" dirty="0">
              <a:latin typeface="+mn-lt"/>
              <a:ea typeface="+mn-ea"/>
            </a:endParaRPr>
          </a:p>
          <a:p>
            <a:pPr defTabSz="914308">
              <a:defRPr/>
            </a:pPr>
            <a:r>
              <a:rPr kumimoji="1" lang="en-US" altLang="ja-JP" dirty="0">
                <a:latin typeface="+mn-lt"/>
                <a:ea typeface="+mn-ea"/>
              </a:rPr>
              <a:t>The results of all cases came from exhaustive search and questioning the people involved by criminal investigators.</a:t>
            </a:r>
          </a:p>
          <a:p>
            <a:pPr defTabSz="914308">
              <a:defRPr/>
            </a:pPr>
            <a:endParaRPr kumimoji="1" lang="en-US" altLang="ja-JP" dirty="0">
              <a:latin typeface="+mn-lt"/>
              <a:ea typeface="+mn-ea"/>
            </a:endParaRPr>
          </a:p>
          <a:p>
            <a:pPr defTabSz="914308">
              <a:defRPr/>
            </a:pPr>
            <a:r>
              <a:rPr kumimoji="1" lang="ja-JP" altLang="en-US" dirty="0">
                <a:latin typeface="+mn-lt"/>
                <a:ea typeface="+mn-ea"/>
              </a:rPr>
              <a:t>　</a:t>
            </a:r>
            <a:r>
              <a:rPr kumimoji="1" lang="ja-JP" altLang="ja-JP" dirty="0">
                <a:latin typeface="+mn-lt"/>
                <a:ea typeface="+mn-ea"/>
              </a:rPr>
              <a:t>以上で説明を終わります。ご清聴ありがとうございました。</a:t>
            </a:r>
            <a:endParaRPr kumimoji="1" lang="en-US" altLang="ja-JP" dirty="0">
              <a:latin typeface="+mn-lt"/>
              <a:ea typeface="+mn-ea"/>
            </a:endParaRPr>
          </a:p>
          <a:p>
            <a:pPr defTabSz="914308">
              <a:defRPr/>
            </a:pPr>
            <a:r>
              <a:rPr kumimoji="1" lang="en-US" altLang="ja-JP" dirty="0">
                <a:latin typeface="+mn-lt"/>
                <a:ea typeface="+mn-ea"/>
              </a:rPr>
              <a:t>That’s all for my presentation, thank you for listening.</a:t>
            </a:r>
          </a:p>
          <a:p>
            <a:endParaRPr kumimoji="1" lang="ja-JP" altLang="en-US" dirty="0"/>
          </a:p>
        </p:txBody>
      </p:sp>
      <p:sp>
        <p:nvSpPr>
          <p:cNvPr id="4" name="スライド番号プレースホルダー 3"/>
          <p:cNvSpPr>
            <a:spLocks noGrp="1"/>
          </p:cNvSpPr>
          <p:nvPr>
            <p:ph type="sldNum" sz="quarter" idx="10"/>
          </p:nvPr>
        </p:nvSpPr>
        <p:spPr>
          <a:xfrm>
            <a:off x="3815374" y="9371286"/>
            <a:ext cx="2918831" cy="495028"/>
          </a:xfrm>
          <a:prstGeom prst="rect">
            <a:avLst/>
          </a:prstGeom>
        </p:spPr>
        <p:txBody>
          <a:bodyPr/>
          <a:lstStyle/>
          <a:p>
            <a:fld id="{6769D494-9043-43DD-A37C-3314CBD5BC3B}" type="slidenum">
              <a:rPr kumimoji="1" lang="ja-JP" altLang="en-US" smtClean="0"/>
              <a:t>27</a:t>
            </a:fld>
            <a:endParaRPr kumimoji="1" lang="ja-JP" altLang="en-US"/>
          </a:p>
        </p:txBody>
      </p:sp>
    </p:spTree>
    <p:extLst>
      <p:ext uri="{BB962C8B-B14F-4D97-AF65-F5344CB8AC3E}">
        <p14:creationId xmlns:p14="http://schemas.microsoft.com/office/powerpoint/2010/main" val="1977735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28</a:t>
            </a:fld>
            <a:endParaRPr lang="ja-JP" altLang="en-US"/>
          </a:p>
        </p:txBody>
      </p:sp>
    </p:spTree>
    <p:extLst>
      <p:ext uri="{BB962C8B-B14F-4D97-AF65-F5344CB8AC3E}">
        <p14:creationId xmlns:p14="http://schemas.microsoft.com/office/powerpoint/2010/main" val="426200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a:t> </a:t>
            </a:r>
          </a:p>
        </p:txBody>
      </p:sp>
      <p:sp>
        <p:nvSpPr>
          <p:cNvPr id="4" name="スライド番号プレースホルダー 3"/>
          <p:cNvSpPr>
            <a:spLocks noGrp="1"/>
          </p:cNvSpPr>
          <p:nvPr>
            <p:ph type="sldNum" sz="quarter" idx="10"/>
          </p:nvPr>
        </p:nvSpPr>
        <p:spPr/>
        <p:txBody>
          <a:bodyPr rtlCol="0"/>
          <a:lstStyle/>
          <a:p>
            <a:pPr rtl="0"/>
            <a:fld id="{6DF8F48A-6110-47DA-8521-A1D1FFD22FEF}" type="slidenum">
              <a:rPr lang="en-US" altLang="ja-JP" smtClean="0"/>
              <a:t>3</a:t>
            </a:fld>
            <a:endParaRPr lang="ja-JP" altLang="en-US"/>
          </a:p>
        </p:txBody>
      </p:sp>
    </p:spTree>
    <p:extLst>
      <p:ext uri="{BB962C8B-B14F-4D97-AF65-F5344CB8AC3E}">
        <p14:creationId xmlns:p14="http://schemas.microsoft.com/office/powerpoint/2010/main" val="654733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r>
              <a:rPr kumimoji="1" lang="ja-JP" altLang="en-US" dirty="0"/>
              <a:t>日本の税務職員数は約</a:t>
            </a:r>
            <a:r>
              <a:rPr kumimoji="1" lang="en-US" altLang="ja-JP" dirty="0"/>
              <a:t>56,000</a:t>
            </a:r>
            <a:r>
              <a:rPr kumimoji="1" lang="ja-JP" altLang="en-US" dirty="0"/>
              <a:t>人います。職員は、国税庁及び国税局又は税務署に分かれて勤務しております。</a:t>
            </a:r>
            <a:endParaRPr kumimoji="1" lang="en-US" altLang="ja-JP" dirty="0"/>
          </a:p>
          <a:p>
            <a:endParaRPr kumimoji="1" lang="en-US" altLang="ja-JP" dirty="0"/>
          </a:p>
          <a:p>
            <a:r>
              <a:rPr kumimoji="1" lang="ja-JP" altLang="en-US" dirty="0"/>
              <a:t>①</a:t>
            </a:r>
            <a:r>
              <a:rPr kumimoji="1" lang="en-US" altLang="ja-JP" dirty="0"/>
              <a:t>There are 56,000 tax officers in Japan. They are allocated to National Tax Agency, Regional Taxation Bureaus, Tax Offices.</a:t>
            </a:r>
          </a:p>
          <a:p>
            <a:endParaRPr kumimoji="1" lang="en-US" altLang="ja-JP" dirty="0"/>
          </a:p>
          <a:p>
            <a:r>
              <a:rPr kumimoji="1" lang="ja-JP" altLang="en-US" dirty="0"/>
              <a:t>査察調査に従事する職員は約</a:t>
            </a:r>
            <a:r>
              <a:rPr kumimoji="1" lang="en-US" altLang="ja-JP" dirty="0"/>
              <a:t>1,500</a:t>
            </a:r>
            <a:r>
              <a:rPr kumimoji="1" lang="ja-JP" altLang="en-US" dirty="0"/>
              <a:t>人おり、税務署には査察調査を実施する職員はおりません。</a:t>
            </a:r>
            <a:endParaRPr kumimoji="1" lang="en-US" altLang="ja-JP" dirty="0"/>
          </a:p>
          <a:p>
            <a:endParaRPr kumimoji="1" lang="en-US" altLang="ja-JP" dirty="0"/>
          </a:p>
          <a:p>
            <a:pPr defTabSz="954812">
              <a:defRPr/>
            </a:pPr>
            <a:r>
              <a:rPr kumimoji="1" lang="ja-JP" altLang="en-US" dirty="0"/>
              <a:t>②</a:t>
            </a:r>
            <a:r>
              <a:rPr kumimoji="1" lang="en-US" altLang="ja-JP" dirty="0"/>
              <a:t>About 1,500 officers are engaged in criminal investigation group, there is no criminal investigators in Tax Offices.</a:t>
            </a:r>
          </a:p>
          <a:p>
            <a:endParaRPr kumimoji="1" lang="en-US" altLang="ja-JP" dirty="0"/>
          </a:p>
          <a:p>
            <a:r>
              <a:rPr kumimoji="1" lang="ja-JP" altLang="en-US" dirty="0"/>
              <a:t>査察調査に従事する職員は大きく分けて内偵調査に従事する職員と、内偵調査を受けて実際に査察調査を行う職員に分かれております。</a:t>
            </a:r>
            <a:endParaRPr kumimoji="1" lang="en-US" altLang="ja-JP" dirty="0"/>
          </a:p>
          <a:p>
            <a:endParaRPr kumimoji="1" lang="en-US" altLang="ja-JP" dirty="0"/>
          </a:p>
          <a:p>
            <a:r>
              <a:rPr kumimoji="1" lang="ja-JP" altLang="en-US" dirty="0"/>
              <a:t>③</a:t>
            </a:r>
            <a:r>
              <a:rPr kumimoji="1" lang="en-US" altLang="ja-JP" dirty="0"/>
              <a:t>The criminal investigators are almost halved into the “Information Group” in charge of secret investigation etc. and the “Investigation Group” in charge of field investigation such as compulsory investigation. </a:t>
            </a:r>
          </a:p>
          <a:p>
            <a:pPr rtl="0"/>
            <a:endParaRPr lang="ja-JP" altLang="en-US" dirty="0"/>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4</a:t>
            </a:fld>
            <a:endParaRPr lang="ja-JP" altLang="en-US"/>
          </a:p>
        </p:txBody>
      </p:sp>
    </p:spTree>
    <p:extLst>
      <p:ext uri="{BB962C8B-B14F-4D97-AF65-F5344CB8AC3E}">
        <p14:creationId xmlns:p14="http://schemas.microsoft.com/office/powerpoint/2010/main" val="216065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xfrm>
            <a:off x="174625" y="1379538"/>
            <a:ext cx="6627813" cy="3727450"/>
          </a:xfrm>
          <a:prstGeom prst="rect">
            <a:avLst/>
          </a:prstGeom>
          <a:noFill/>
          <a:ln>
            <a:solidFill>
              <a:srgbClr val="000000"/>
            </a:solidFill>
            <a:miter lim="800000"/>
            <a:headEnd/>
            <a:tailEnd/>
          </a:ln>
        </p:spPr>
      </p:sp>
      <p:sp>
        <p:nvSpPr>
          <p:cNvPr id="30723" name="ノート プレースホルダ 2"/>
          <p:cNvSpPr>
            <a:spLocks noGrp="1"/>
          </p:cNvSpPr>
          <p:nvPr>
            <p:ph type="body" idx="1"/>
          </p:nvPr>
        </p:nvSpPr>
        <p:spPr bwMode="auto">
          <a:xfrm>
            <a:off x="697746" y="5314482"/>
            <a:ext cx="5581951" cy="4348212"/>
          </a:xfrm>
          <a:prstGeom prst="rect">
            <a:avLst/>
          </a:prstGeom>
          <a:noFill/>
        </p:spPr>
        <p:txBody>
          <a:bodyPr wrap="square" numCol="1" anchor="t" anchorCtr="0" compatLnSpc="1">
            <a:prstTxWarp prst="textNoShape">
              <a:avLst/>
            </a:prstTxWarp>
            <a:normAutofit/>
          </a:bodyPr>
          <a:lstStyle/>
          <a:p>
            <a:pPr defTabSz="954812" eaLnBrk="0" fontAlgn="base" hangingPunct="0">
              <a:spcBef>
                <a:spcPct val="30000"/>
              </a:spcBef>
              <a:spcAft>
                <a:spcPct val="0"/>
              </a:spcAft>
              <a:defRPr/>
            </a:pPr>
            <a:r>
              <a:rPr lang="ja-JP" altLang="en-US" dirty="0"/>
              <a:t>税務調査と犯則調査の違いを示すと表のとおりとなります</a:t>
            </a:r>
          </a:p>
          <a:p>
            <a:pPr defTabSz="954812" eaLnBrk="0" fontAlgn="base" hangingPunct="0">
              <a:spcBef>
                <a:spcPct val="30000"/>
              </a:spcBef>
              <a:spcAft>
                <a:spcPct val="0"/>
              </a:spcAft>
              <a:defRPr/>
            </a:pPr>
            <a:endParaRPr lang="en-US" altLang="ja-JP" dirty="0"/>
          </a:p>
          <a:p>
            <a:pPr defTabSz="954812" eaLnBrk="0" fontAlgn="base" hangingPunct="0">
              <a:spcBef>
                <a:spcPct val="30000"/>
              </a:spcBef>
              <a:spcAft>
                <a:spcPct val="0"/>
              </a:spcAft>
              <a:defRPr/>
            </a:pPr>
            <a:r>
              <a:rPr kumimoji="1" lang="en-US" altLang="ja-JP" sz="1300" dirty="0">
                <a:latin typeface="+mn-ea"/>
                <a:ea typeface="+mn-ea"/>
              </a:rPr>
              <a:t>The difference between ordinary tax examination and our tax crime investigation is like this, as you can see in this table.</a:t>
            </a:r>
            <a:endParaRPr kumimoji="1" lang="ja-JP" altLang="ja-JP" sz="1300" dirty="0">
              <a:latin typeface="+mn-ea"/>
              <a:ea typeface="+mn-ea"/>
            </a:endParaRPr>
          </a:p>
          <a:p>
            <a:pPr defTabSz="954812" eaLnBrk="0" fontAlgn="base" hangingPunct="0">
              <a:spcBef>
                <a:spcPct val="30000"/>
              </a:spcBef>
              <a:spcAft>
                <a:spcPct val="0"/>
              </a:spcAft>
              <a:defRPr/>
            </a:pPr>
            <a:endParaRPr lang="en-US" altLang="ja-JP" dirty="0"/>
          </a:p>
          <a:p>
            <a:pPr defTabSz="954812" eaLnBrk="0" fontAlgn="base" hangingPunct="0">
              <a:spcBef>
                <a:spcPct val="30000"/>
              </a:spcBef>
              <a:spcAft>
                <a:spcPct val="0"/>
              </a:spcAft>
              <a:defRPr/>
            </a:pPr>
            <a:r>
              <a:rPr lang="ja-JP" altLang="en-US" dirty="0"/>
              <a:t>査察制度の目的を達成するために、一般の税務調査における任意調査とは別に、脱税嫌疑者には、強制的権限を行使するなど犯罪捜査に準ずる方法で強制調査を行い、</a:t>
            </a:r>
            <a:endParaRPr lang="en-US" altLang="ja-JP" dirty="0"/>
          </a:p>
          <a:p>
            <a:pPr defTabSz="954812" eaLnBrk="0" fontAlgn="base" hangingPunct="0">
              <a:spcBef>
                <a:spcPct val="30000"/>
              </a:spcBef>
              <a:spcAft>
                <a:spcPct val="0"/>
              </a:spcAft>
              <a:defRPr/>
            </a:pPr>
            <a:r>
              <a:rPr kumimoji="1" lang="en-US" altLang="ja-JP" sz="1300" dirty="0">
                <a:latin typeface="+mn-ea"/>
                <a:ea typeface="+mn-ea"/>
              </a:rPr>
              <a:t>To complete our investigating mission, in addition our voluntary basis tax examination, we also conduct compulsory investigation using methods equivalent to normal criminal investigation toward the suspects of tax evade.</a:t>
            </a:r>
            <a:endParaRPr kumimoji="1" lang="ja-JP" altLang="ja-JP" sz="1300" dirty="0">
              <a:latin typeface="+mn-ea"/>
              <a:ea typeface="+mn-ea"/>
            </a:endParaRPr>
          </a:p>
          <a:p>
            <a:pPr defTabSz="954812" eaLnBrk="0" fontAlgn="base" hangingPunct="0">
              <a:spcBef>
                <a:spcPct val="30000"/>
              </a:spcBef>
              <a:spcAft>
                <a:spcPct val="0"/>
              </a:spcAft>
              <a:defRPr/>
            </a:pPr>
            <a:endParaRPr lang="en-US" altLang="ja-JP" dirty="0"/>
          </a:p>
          <a:p>
            <a:pPr eaLnBrk="0" fontAlgn="base" hangingPunct="0"/>
            <a:r>
              <a:rPr kumimoji="1" lang="ja-JP" altLang="ja-JP" sz="1300" dirty="0">
                <a:latin typeface="+mn-ea"/>
                <a:ea typeface="+mn-ea"/>
              </a:rPr>
              <a:t>強制調査等によって収集した証拠に基づき、正しい税金を課すほか、検察官に告発し、公訴の提起を求めています。</a:t>
            </a:r>
            <a:endParaRPr kumimoji="1" lang="en-US" altLang="ja-JP" sz="1300" dirty="0">
              <a:latin typeface="+mn-ea"/>
              <a:ea typeface="+mn-ea"/>
            </a:endParaRPr>
          </a:p>
          <a:p>
            <a:pPr eaLnBrk="0" fontAlgn="base" hangingPunct="0"/>
            <a:endParaRPr kumimoji="1" lang="ja-JP" altLang="ja-JP" sz="1300" dirty="0">
              <a:latin typeface="+mn-ea"/>
              <a:ea typeface="+mn-ea"/>
            </a:endParaRPr>
          </a:p>
          <a:p>
            <a:r>
              <a:rPr kumimoji="1" lang="en-US" altLang="ja-JP" sz="1300" dirty="0">
                <a:latin typeface="+mn-ea"/>
                <a:ea typeface="+mn-ea"/>
              </a:rPr>
              <a:t>and based on the evidences collected by our compulsory investigation, we impose additional taxes on tax evaders and in addition to that, we accuse them of violation of tax law to public prosecutor’s office and then prosecutors prosecute them to a court.</a:t>
            </a:r>
            <a:endParaRPr lang="en-US" altLang="ja-JP" sz="800" dirty="0">
              <a:latin typeface="ＭＳ ゴシック" pitchFamily="49" charset="-128"/>
              <a:ea typeface="ＭＳ ゴシック" pitchFamily="49" charset="-128"/>
            </a:endParaRPr>
          </a:p>
        </p:txBody>
      </p:sp>
      <p:sp>
        <p:nvSpPr>
          <p:cNvPr id="30724" name="スライド番号プレースホルダ 3"/>
          <p:cNvSpPr>
            <a:spLocks noGrp="1"/>
          </p:cNvSpPr>
          <p:nvPr>
            <p:ph type="sldNum" sz="quarter" idx="5"/>
          </p:nvPr>
        </p:nvSpPr>
        <p:spPr bwMode="auto">
          <a:xfrm>
            <a:off x="3952268" y="10489008"/>
            <a:ext cx="3023558" cy="554071"/>
          </a:xfrm>
          <a:prstGeom prst="rect">
            <a:avLst/>
          </a:prstGeom>
          <a:noFill/>
          <a:ln>
            <a:miter lim="800000"/>
            <a:headEnd/>
            <a:tailEnd/>
          </a:ln>
        </p:spPr>
        <p:txBody>
          <a:bodyPr wrap="square" numCol="1" anchorCtr="0" compatLnSpc="1">
            <a:prstTxWarp prst="textNoShape">
              <a:avLst/>
            </a:prstTxWarp>
          </a:bodyPr>
          <a:lstStyle/>
          <a:p>
            <a:fld id="{75D23AB4-781C-4CF3-83F1-0D31E581B8CB}" type="slidenum">
              <a:rPr lang="ja-JP" altLang="en-US" smtClean="0">
                <a:solidFill>
                  <a:prstClr val="black"/>
                </a:solidFill>
                <a:ea typeface="ＭＳ Ｐゴシック" pitchFamily="50" charset="-128"/>
              </a:rPr>
              <a:pPr/>
              <a:t>5</a:t>
            </a:fld>
            <a:endParaRPr lang="ja-JP" altLang="en-US" dirty="0">
              <a:solidFill>
                <a:prstClr val="black"/>
              </a:solidFill>
              <a:ea typeface="ＭＳ Ｐゴシック" pitchFamily="50" charset="-128"/>
            </a:endParaRPr>
          </a:p>
        </p:txBody>
      </p:sp>
    </p:spTree>
    <p:extLst>
      <p:ext uri="{BB962C8B-B14F-4D97-AF65-F5344CB8AC3E}">
        <p14:creationId xmlns:p14="http://schemas.microsoft.com/office/powerpoint/2010/main" val="267015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t>ではなぜ、警察官のような捜査機関の職員でもない国税職員が、脱税という犯罪の取締に携わる必要があるのでしょうか。</a:t>
            </a:r>
          </a:p>
          <a:p>
            <a:pPr rtl="0"/>
            <a:endParaRPr lang="ja-JP" altLang="en-US" dirty="0"/>
          </a:p>
          <a:p>
            <a:pPr rtl="0"/>
            <a:r>
              <a:rPr lang="en-US" altLang="ja-JP" dirty="0"/>
              <a:t>Then, why should tax investigators be involved in combatting tax crimes even though we are not police.</a:t>
            </a:r>
          </a:p>
          <a:p>
            <a:pPr rtl="0"/>
            <a:endParaRPr lang="en-US" altLang="ja-JP" dirty="0"/>
          </a:p>
          <a:p>
            <a:pPr rtl="0"/>
            <a:r>
              <a:rPr lang="ja-JP" altLang="en-US" dirty="0"/>
              <a:t>脱税とは、不正の行為によって、故意に、税額を免れる犯罪であるため、証拠が一般の刑事事件とは相当異なるものがあるという特殊性が、理由のひとつです。</a:t>
            </a:r>
          </a:p>
          <a:p>
            <a:pPr rtl="0"/>
            <a:endParaRPr lang="ja-JP" altLang="en-US" dirty="0"/>
          </a:p>
          <a:p>
            <a:pPr rtl="0"/>
            <a:r>
              <a:rPr lang="en-US" altLang="ja-JP" dirty="0"/>
              <a:t>One reason is peculiarity of evidence. The evidences from tax evasion are peculiar unlike other general criminal cases because tax evasion is where there is a deliberate attempt not to pay the tax which is due.</a:t>
            </a:r>
          </a:p>
          <a:p>
            <a:pPr rtl="0"/>
            <a:endParaRPr lang="en-US" altLang="ja-JP" dirty="0"/>
          </a:p>
          <a:p>
            <a:pPr rtl="0"/>
            <a:r>
              <a:rPr lang="ja-JP" altLang="en-US" dirty="0"/>
              <a:t>もうひとつの理由は、証拠の収集や、証拠に対する価値判断を行う際に、特別の経験と知識を必要とすることです。</a:t>
            </a:r>
          </a:p>
          <a:p>
            <a:pPr rtl="0"/>
            <a:endParaRPr lang="ja-JP" altLang="en-US" dirty="0"/>
          </a:p>
          <a:p>
            <a:pPr rtl="0"/>
            <a:r>
              <a:rPr lang="en-US" altLang="ja-JP" dirty="0"/>
              <a:t>The other reason is demand for specialized knowledge. Tax evasion is where there needs special experiences and knowledges on collecting evidences and valuing those evidences.</a:t>
            </a:r>
          </a:p>
          <a:p>
            <a:pPr rtl="0"/>
            <a:endParaRPr lang="en-US" altLang="ja-JP" dirty="0"/>
          </a:p>
          <a:p>
            <a:pPr rtl="0"/>
            <a:r>
              <a:rPr lang="ja-JP" altLang="en-US" dirty="0"/>
              <a:t>具体的には、「行為者を取調べる技術」のほかに、「税・会計に関する知識」など専門的かつ高度な能力が必要となります。</a:t>
            </a:r>
          </a:p>
          <a:p>
            <a:pPr rtl="0"/>
            <a:endParaRPr lang="ja-JP" altLang="en-US" dirty="0"/>
          </a:p>
          <a:p>
            <a:pPr rtl="0"/>
            <a:r>
              <a:rPr lang="en-US" altLang="ja-JP" dirty="0"/>
              <a:t>Specifically, in addition to “ interrogation technique”, highly professional and advanced knowledge, such as  tax and accounting knowledge are needed. </a:t>
            </a:r>
          </a:p>
          <a:p>
            <a:pPr rtl="0"/>
            <a:endParaRPr lang="en-US" altLang="ja-JP" dirty="0"/>
          </a:p>
          <a:p>
            <a:pPr rtl="0"/>
            <a:r>
              <a:rPr lang="ja-JP" altLang="en-US" dirty="0"/>
              <a:t>また、国税庁は国の機関として、「税制を適正に維持」し、「適正な課税を実施」する責任を負っていることから、その責任を果たすために、悪質な脱税者の取り締まりを実施しています。</a:t>
            </a:r>
          </a:p>
          <a:p>
            <a:pPr rtl="0"/>
            <a:endParaRPr lang="ja-JP" altLang="en-US" dirty="0"/>
          </a:p>
          <a:p>
            <a:pPr rtl="0"/>
            <a:r>
              <a:rPr lang="en-US" altLang="ja-JP" dirty="0"/>
              <a:t>Also, as a government authority, the mission of our National Tax Agency is to “maintain appropriate tax system” and “ implement fair taxation” so that, in order to fulfill those missions, we are pursuing malicious tax evaders.</a:t>
            </a:r>
          </a:p>
          <a:p>
            <a:pPr rtl="0"/>
            <a:r>
              <a:rPr lang="en-US" altLang="ja-JP" dirty="0"/>
              <a:t> </a:t>
            </a:r>
          </a:p>
          <a:p>
            <a:pPr rtl="0"/>
            <a:r>
              <a:rPr lang="ja-JP" altLang="en-US" dirty="0"/>
              <a:t>これらの理由から、国税職員が脱税の取締りに携わっています。</a:t>
            </a:r>
          </a:p>
          <a:p>
            <a:pPr rtl="0"/>
            <a:endParaRPr lang="ja-JP" altLang="en-US" dirty="0"/>
          </a:p>
          <a:p>
            <a:pPr rtl="0"/>
            <a:r>
              <a:rPr lang="en-US" altLang="ja-JP" dirty="0"/>
              <a:t>For these reasons, we are combatting tax evasions</a:t>
            </a:r>
            <a:endParaRPr lang="ja-JP" altLang="en-US" dirty="0"/>
          </a:p>
        </p:txBody>
      </p:sp>
      <p:sp>
        <p:nvSpPr>
          <p:cNvPr id="4" name="スライド番号プレースホルダー 3"/>
          <p:cNvSpPr>
            <a:spLocks noGrp="1"/>
          </p:cNvSpPr>
          <p:nvPr>
            <p:ph type="sldNum" sz="quarter" idx="5"/>
          </p:nvPr>
        </p:nvSpPr>
        <p:spPr/>
        <p:txBody>
          <a:bodyPr rtlCol="0"/>
          <a:lstStyle/>
          <a:p>
            <a:pPr rtl="0"/>
            <a:fld id="{6DF8F48A-6110-47DA-8521-A1D1FFD22FEF}" type="slidenum">
              <a:rPr lang="en-US" altLang="ja-JP" smtClean="0"/>
              <a:t>6</a:t>
            </a:fld>
            <a:endParaRPr lang="ja-JP" altLang="en-US"/>
          </a:p>
        </p:txBody>
      </p:sp>
    </p:spTree>
    <p:extLst>
      <p:ext uri="{BB962C8B-B14F-4D97-AF65-F5344CB8AC3E}">
        <p14:creationId xmlns:p14="http://schemas.microsoft.com/office/powerpoint/2010/main" val="427762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xfrm>
            <a:off x="174625" y="1379538"/>
            <a:ext cx="6627813" cy="3727450"/>
          </a:xfrm>
          <a:prstGeom prst="rect">
            <a:avLst/>
          </a:prstGeom>
          <a:noFill/>
          <a:ln>
            <a:solidFill>
              <a:srgbClr val="000000"/>
            </a:solidFill>
            <a:miter lim="800000"/>
            <a:headEnd/>
            <a:tailEnd/>
          </a:ln>
        </p:spPr>
      </p:sp>
      <p:sp>
        <p:nvSpPr>
          <p:cNvPr id="32771" name="ノート プレースホルダ 2"/>
          <p:cNvSpPr>
            <a:spLocks noGrp="1"/>
          </p:cNvSpPr>
          <p:nvPr>
            <p:ph type="body" idx="1"/>
          </p:nvPr>
        </p:nvSpPr>
        <p:spPr bwMode="auto">
          <a:xfrm>
            <a:off x="697746" y="5314482"/>
            <a:ext cx="5581951" cy="4348212"/>
          </a:xfrm>
          <a:prstGeom prst="rect">
            <a:avLst/>
          </a:prstGeom>
          <a:noFill/>
        </p:spPr>
        <p:txBody>
          <a:bodyPr wrap="square" numCol="1" anchor="t" anchorCtr="0" compatLnSpc="1">
            <a:prstTxWarp prst="textNoShape">
              <a:avLst/>
            </a:prstTxWarp>
          </a:bodyPr>
          <a:lstStyle/>
          <a:p>
            <a:r>
              <a:rPr lang="ja-JP" altLang="en-US" sz="1300" dirty="0">
                <a:latin typeface="+mn-ea"/>
                <a:ea typeface="+mn-ea"/>
              </a:rPr>
              <a:t>それでは、具体的な脱税の方法や、脱税犯罪の特徴について見ていきましょう。</a:t>
            </a:r>
            <a:endParaRPr lang="en-US" altLang="ja-JP" sz="1300" dirty="0">
              <a:latin typeface="+mn-ea"/>
              <a:ea typeface="+mn-ea"/>
            </a:endParaRPr>
          </a:p>
          <a:p>
            <a:endParaRPr lang="en-US" altLang="ja-JP" sz="1300" dirty="0">
              <a:latin typeface="+mn-ea"/>
              <a:ea typeface="+mn-ea"/>
            </a:endParaRPr>
          </a:p>
          <a:p>
            <a:r>
              <a:rPr kumimoji="1" lang="en-US" altLang="ja-JP" sz="1300" dirty="0">
                <a:latin typeface="+mn-ea"/>
                <a:ea typeface="+mn-ea"/>
              </a:rPr>
              <a:t>Now, let’s move on to the explanation of the types of tax crimes and the specific acts conducted by the suspects.</a:t>
            </a:r>
            <a:endParaRPr lang="en-US" altLang="ja-JP" sz="1300" dirty="0">
              <a:latin typeface="+mn-ea"/>
              <a:ea typeface="+mn-ea"/>
            </a:endParaRPr>
          </a:p>
        </p:txBody>
      </p:sp>
      <p:sp>
        <p:nvSpPr>
          <p:cNvPr id="32772" name="スライド番号プレースホルダ 3"/>
          <p:cNvSpPr>
            <a:spLocks noGrp="1"/>
          </p:cNvSpPr>
          <p:nvPr>
            <p:ph type="sldNum" sz="quarter" idx="5"/>
          </p:nvPr>
        </p:nvSpPr>
        <p:spPr bwMode="auto">
          <a:xfrm>
            <a:off x="3952268" y="10489008"/>
            <a:ext cx="3023558" cy="554071"/>
          </a:xfrm>
          <a:prstGeom prst="rect">
            <a:avLst/>
          </a:prstGeom>
          <a:noFill/>
          <a:ln>
            <a:miter lim="800000"/>
            <a:headEnd/>
            <a:tailEnd/>
          </a:ln>
        </p:spPr>
        <p:txBody>
          <a:bodyPr wrap="square" numCol="1" anchorCtr="0" compatLnSpc="1">
            <a:prstTxWarp prst="textNoShape">
              <a:avLst/>
            </a:prstTxWarp>
          </a:bodyPr>
          <a:lstStyle/>
          <a:p>
            <a:fld id="{F631CCAE-0F0D-4B1D-9188-37093086E54E}" type="slidenum">
              <a:rPr lang="ja-JP" altLang="en-US" smtClean="0">
                <a:solidFill>
                  <a:prstClr val="black"/>
                </a:solidFill>
                <a:ea typeface="ＭＳ Ｐゴシック" pitchFamily="50" charset="-128"/>
              </a:rPr>
              <a:pPr/>
              <a:t>7</a:t>
            </a:fld>
            <a:endParaRPr lang="ja-JP" altLang="en-US" dirty="0">
              <a:solidFill>
                <a:prstClr val="black"/>
              </a:solidFill>
              <a:ea typeface="ＭＳ Ｐゴシック" pitchFamily="50" charset="-128"/>
            </a:endParaRPr>
          </a:p>
        </p:txBody>
      </p:sp>
    </p:spTree>
    <p:extLst>
      <p:ext uri="{BB962C8B-B14F-4D97-AF65-F5344CB8AC3E}">
        <p14:creationId xmlns:p14="http://schemas.microsoft.com/office/powerpoint/2010/main" val="143010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xfrm>
            <a:off x="174625" y="1379538"/>
            <a:ext cx="6627813" cy="3727450"/>
          </a:xfrm>
          <a:prstGeom prst="rect">
            <a:avLst/>
          </a:prstGeom>
          <a:noFill/>
          <a:ln>
            <a:solidFill>
              <a:srgbClr val="000000"/>
            </a:solidFill>
            <a:miter lim="800000"/>
            <a:headEnd/>
            <a:tailEnd/>
          </a:ln>
        </p:spPr>
      </p:sp>
      <p:sp>
        <p:nvSpPr>
          <p:cNvPr id="32771" name="ノート プレースホルダ 2"/>
          <p:cNvSpPr>
            <a:spLocks noGrp="1"/>
          </p:cNvSpPr>
          <p:nvPr>
            <p:ph type="body" idx="1"/>
          </p:nvPr>
        </p:nvSpPr>
        <p:spPr bwMode="auto">
          <a:xfrm>
            <a:off x="697746" y="5314482"/>
            <a:ext cx="5581951" cy="4348212"/>
          </a:xfrm>
          <a:prstGeom prst="rect">
            <a:avLst/>
          </a:prstGeom>
          <a:noFill/>
        </p:spPr>
        <p:txBody>
          <a:bodyPr wrap="square" numCol="1" anchor="t" anchorCtr="0" compatLnSpc="1">
            <a:prstTxWarp prst="textNoShape">
              <a:avLst/>
            </a:prstTxWarp>
          </a:bodyPr>
          <a:lstStyle/>
          <a:p>
            <a:pPr>
              <a:spcBef>
                <a:spcPts val="730"/>
              </a:spcBef>
              <a:buClr>
                <a:schemeClr val="accent2"/>
              </a:buClr>
              <a:buSzPct val="60000"/>
              <a:defRPr/>
            </a:pPr>
            <a:r>
              <a:rPr lang="ja-JP" altLang="en-US" sz="1300" dirty="0">
                <a:latin typeface="ＭＳ Ｐゴシック" panose="020B0600070205080204" pitchFamily="50" charset="-128"/>
                <a:ea typeface="ＭＳ Ｐゴシック" panose="020B0600070205080204" pitchFamily="50" charset="-128"/>
              </a:rPr>
              <a:t>租税犯罪とは一般的は、「納税義務者が不正の行為により、故意に、その納税義務を減少させる不法な行為」による犯罪です。</a:t>
            </a:r>
            <a:endParaRPr lang="en-US" altLang="ja-JP" sz="1300" dirty="0">
              <a:latin typeface="ＭＳ Ｐゴシック" panose="020B0600070205080204" pitchFamily="50" charset="-128"/>
              <a:ea typeface="ＭＳ Ｐゴシック" panose="020B0600070205080204" pitchFamily="50" charset="-128"/>
            </a:endParaRPr>
          </a:p>
          <a:p>
            <a:endParaRPr lang="en-US" altLang="ja-JP" sz="1300" dirty="0">
              <a:latin typeface="ＭＳ Ｐゴシック" panose="020B0600070205080204" pitchFamily="50" charset="-128"/>
              <a:ea typeface="ＭＳ Ｐゴシック" panose="020B0600070205080204" pitchFamily="50" charset="-128"/>
            </a:endParaRPr>
          </a:p>
          <a:p>
            <a:r>
              <a:rPr kumimoji="1" lang="en-US" altLang="ja-JP" sz="1300" dirty="0">
                <a:latin typeface="ＭＳ Ｐゴシック" panose="020B0600070205080204" pitchFamily="50" charset="-128"/>
                <a:ea typeface="ＭＳ Ｐゴシック" panose="020B0600070205080204" pitchFamily="50" charset="-128"/>
              </a:rPr>
              <a:t>In general, tax crime</a:t>
            </a:r>
            <a:r>
              <a:rPr kumimoji="1" lang="ja-JP" altLang="en-US" sz="1300" dirty="0">
                <a:latin typeface="ＭＳ Ｐゴシック" panose="020B0600070205080204" pitchFamily="50" charset="-128"/>
                <a:ea typeface="ＭＳ Ｐゴシック" panose="020B0600070205080204" pitchFamily="50" charset="-128"/>
              </a:rPr>
              <a:t>　</a:t>
            </a:r>
            <a:r>
              <a:rPr kumimoji="1" lang="en-US" altLang="ja-JP" sz="1300" dirty="0">
                <a:latin typeface="ＭＳ Ｐゴシック" panose="020B0600070205080204" pitchFamily="50" charset="-128"/>
                <a:ea typeface="ＭＳ Ｐゴシック" panose="020B0600070205080204" pitchFamily="50" charset="-128"/>
              </a:rPr>
              <a:t>is “where tax payers intentionally reduces their tax liability with fraudulent act”.</a:t>
            </a:r>
            <a:r>
              <a:rPr kumimoji="1" lang="ja-JP" altLang="en-US" sz="1300" dirty="0">
                <a:latin typeface="ＭＳ Ｐゴシック" panose="020B0600070205080204" pitchFamily="50" charset="-128"/>
                <a:ea typeface="ＭＳ Ｐゴシック" panose="020B0600070205080204" pitchFamily="50" charset="-128"/>
              </a:rPr>
              <a:t>　</a:t>
            </a:r>
            <a:r>
              <a:rPr kumimoji="1" lang="en-US" altLang="ja-JP" sz="1300" dirty="0">
                <a:latin typeface="ＭＳ Ｐゴシック" panose="020B0600070205080204" pitchFamily="50" charset="-128"/>
                <a:ea typeface="ＭＳ Ｐゴシック" panose="020B0600070205080204" pitchFamily="50" charset="-128"/>
              </a:rPr>
              <a:t>Therefore, when there is tax evasion with intent and deception, it is considered as Tax Crime.</a:t>
            </a:r>
            <a:endParaRPr lang="en-US" altLang="ja-JP" sz="1300" dirty="0">
              <a:latin typeface="ＭＳ Ｐゴシック" panose="020B0600070205080204" pitchFamily="50" charset="-128"/>
              <a:ea typeface="ＭＳ Ｐゴシック" panose="020B0600070205080204" pitchFamily="50" charset="-128"/>
            </a:endParaRPr>
          </a:p>
          <a:p>
            <a:endParaRPr lang="en-US" altLang="ja-JP" sz="1300" dirty="0">
              <a:latin typeface="ＭＳ Ｐゴシック" panose="020B0600070205080204" pitchFamily="50" charset="-128"/>
              <a:ea typeface="ＭＳ Ｐゴシック" panose="020B0600070205080204" pitchFamily="50" charset="-128"/>
            </a:endParaRPr>
          </a:p>
          <a:p>
            <a:pPr>
              <a:spcBef>
                <a:spcPts val="730"/>
              </a:spcBef>
              <a:buClr>
                <a:schemeClr val="accent2"/>
              </a:buClr>
              <a:buSzPct val="60000"/>
              <a:defRPr/>
            </a:pPr>
            <a:r>
              <a:rPr lang="ja-JP" altLang="en-US" sz="1300" dirty="0">
                <a:latin typeface="ＭＳ Ｐゴシック" panose="020B0600070205080204" pitchFamily="50" charset="-128"/>
                <a:ea typeface="ＭＳ Ｐゴシック" panose="020B0600070205080204" pitchFamily="50" charset="-128"/>
              </a:rPr>
              <a:t>脱税をする者が大勢いますと、「国家の租税収入の減少」を招き、「国民感情として不公平感」が生じ、</a:t>
            </a:r>
            <a:endParaRPr lang="en-US" altLang="ja-JP" sz="1300" dirty="0">
              <a:latin typeface="ＭＳ Ｐゴシック" panose="020B0600070205080204" pitchFamily="50" charset="-128"/>
              <a:ea typeface="ＭＳ Ｐゴシック" panose="020B0600070205080204" pitchFamily="50" charset="-128"/>
            </a:endParaRPr>
          </a:p>
          <a:p>
            <a:endParaRPr lang="en-US" altLang="ja-JP" sz="1300" dirty="0">
              <a:latin typeface="ＭＳ Ｐゴシック" panose="020B0600070205080204" pitchFamily="50" charset="-128"/>
              <a:ea typeface="ＭＳ Ｐゴシック" panose="020B0600070205080204" pitchFamily="50" charset="-128"/>
            </a:endParaRPr>
          </a:p>
          <a:p>
            <a:r>
              <a:rPr kumimoji="1" lang="en-US" altLang="ja-JP" sz="1300" dirty="0">
                <a:latin typeface="ＭＳ Ｐゴシック" panose="020B0600070205080204" pitchFamily="50" charset="-128"/>
                <a:ea typeface="ＭＳ Ｐゴシック" panose="020B0600070205080204" pitchFamily="50" charset="-128"/>
              </a:rPr>
              <a:t>The increased number of tax evaders leads to a decrease of Tax revenue and outburst of “unfairness among people”.</a:t>
            </a:r>
            <a:endParaRPr lang="en-US" altLang="ja-JP" sz="1300" dirty="0">
              <a:latin typeface="ＭＳ Ｐゴシック" panose="020B0600070205080204" pitchFamily="50" charset="-128"/>
              <a:ea typeface="ＭＳ Ｐゴシック" panose="020B0600070205080204" pitchFamily="50" charset="-128"/>
            </a:endParaRPr>
          </a:p>
          <a:p>
            <a:endParaRPr lang="en-US" altLang="ja-JP" sz="1300" dirty="0">
              <a:latin typeface="ＭＳ Ｐゴシック" panose="020B0600070205080204" pitchFamily="50" charset="-128"/>
              <a:ea typeface="ＭＳ Ｐゴシック" panose="020B0600070205080204" pitchFamily="50" charset="-128"/>
            </a:endParaRPr>
          </a:p>
          <a:p>
            <a:r>
              <a:rPr kumimoji="1" lang="ja-JP" altLang="ja-JP" sz="1300" dirty="0">
                <a:latin typeface="ＭＳ Ｐゴシック" panose="020B0600070205080204" pitchFamily="50" charset="-128"/>
                <a:ea typeface="ＭＳ Ｐゴシック" panose="020B0600070205080204" pitchFamily="50" charset="-128"/>
              </a:rPr>
              <a:t>結果として、「国家への不信感を招く」など、国家存続上の大きな脅威につながりかねません。</a:t>
            </a:r>
            <a:endParaRPr kumimoji="1" lang="en-US" altLang="ja-JP" sz="1300" dirty="0">
              <a:latin typeface="ＭＳ Ｐゴシック" panose="020B0600070205080204" pitchFamily="50" charset="-128"/>
              <a:ea typeface="ＭＳ Ｐゴシック" panose="020B0600070205080204" pitchFamily="50" charset="-128"/>
            </a:endParaRPr>
          </a:p>
          <a:p>
            <a:endParaRPr kumimoji="1" lang="ja-JP" altLang="ja-JP" sz="1300" dirty="0">
              <a:latin typeface="ＭＳ Ｐゴシック" panose="020B0600070205080204" pitchFamily="50" charset="-128"/>
              <a:ea typeface="ＭＳ Ｐゴシック" panose="020B0600070205080204" pitchFamily="50" charset="-128"/>
            </a:endParaRPr>
          </a:p>
          <a:p>
            <a:r>
              <a:rPr kumimoji="1" lang="en-US" altLang="ja-JP" sz="1300" dirty="0">
                <a:latin typeface="ＭＳ Ｐゴシック" panose="020B0600070205080204" pitchFamily="50" charset="-128"/>
                <a:ea typeface="ＭＳ Ｐゴシック" panose="020B0600070205080204" pitchFamily="50" charset="-128"/>
              </a:rPr>
              <a:t>Eventually, this cause the distrust towards the government from the citizen and lead to a national crisis</a:t>
            </a:r>
            <a:endParaRPr lang="en-US" altLang="ja-JP" sz="1300" dirty="0">
              <a:latin typeface="ＭＳ Ｐゴシック" panose="020B0600070205080204" pitchFamily="50" charset="-128"/>
              <a:ea typeface="ＭＳ Ｐゴシック" panose="020B0600070205080204" pitchFamily="50" charset="-128"/>
            </a:endParaRPr>
          </a:p>
          <a:p>
            <a:pPr>
              <a:spcBef>
                <a:spcPts val="730"/>
              </a:spcBef>
              <a:buClr>
                <a:schemeClr val="accent2"/>
              </a:buClr>
              <a:buSzPct val="60000"/>
              <a:defRPr/>
            </a:pPr>
            <a:r>
              <a:rPr lang="ja-JP" altLang="en-US" sz="1300" dirty="0">
                <a:latin typeface="ＭＳ Ｐゴシック" panose="020B0600070205080204" pitchFamily="50" charset="-128"/>
                <a:ea typeface="ＭＳ Ｐゴシック" panose="020B0600070205080204" pitchFamily="50" charset="-128"/>
              </a:rPr>
              <a:t>そのような観点から、脱税は国家財政を根幹から揺るがしかねない犯罪であるため、厳しい取締りが求められます。</a:t>
            </a:r>
            <a:endParaRPr lang="en-US" altLang="ja-JP" sz="1300" dirty="0">
              <a:latin typeface="ＭＳ Ｐゴシック" panose="020B0600070205080204" pitchFamily="50" charset="-128"/>
              <a:ea typeface="ＭＳ Ｐゴシック" panose="020B0600070205080204" pitchFamily="50" charset="-128"/>
            </a:endParaRPr>
          </a:p>
          <a:p>
            <a:pPr defTabSz="954812">
              <a:spcBef>
                <a:spcPts val="730"/>
              </a:spcBef>
              <a:buClr>
                <a:schemeClr val="accent2"/>
              </a:buClr>
              <a:buSzPct val="60000"/>
              <a:defRPr/>
            </a:pPr>
            <a:endParaRPr kumimoji="1" lang="en-US" altLang="ja-JP" sz="1300" dirty="0">
              <a:latin typeface="ＭＳ Ｐゴシック" panose="020B0600070205080204" pitchFamily="50" charset="-128"/>
              <a:ea typeface="ＭＳ Ｐゴシック" panose="020B0600070205080204" pitchFamily="50" charset="-128"/>
            </a:endParaRPr>
          </a:p>
          <a:p>
            <a:pPr defTabSz="954812">
              <a:spcBef>
                <a:spcPts val="730"/>
              </a:spcBef>
              <a:buClr>
                <a:schemeClr val="accent2"/>
              </a:buClr>
              <a:buSzPct val="60000"/>
              <a:defRPr/>
            </a:pPr>
            <a:r>
              <a:rPr kumimoji="1" lang="en-US" altLang="ja-JP" sz="1300" dirty="0">
                <a:latin typeface="ＭＳ Ｐゴシック" panose="020B0600070205080204" pitchFamily="50" charset="-128"/>
                <a:ea typeface="ＭＳ Ｐゴシック" panose="020B0600070205080204" pitchFamily="50" charset="-128"/>
              </a:rPr>
              <a:t>From such a point of view, we have to regulate tax crime strictly because</a:t>
            </a:r>
            <a:r>
              <a:rPr kumimoji="1" lang="en-US" altLang="ja-JP" sz="1300" u="sng" dirty="0">
                <a:latin typeface="ＭＳ Ｐゴシック" panose="020B0600070205080204" pitchFamily="50" charset="-128"/>
                <a:ea typeface="ＭＳ Ｐゴシック" panose="020B0600070205080204" pitchFamily="50" charset="-128"/>
              </a:rPr>
              <a:t> tax evasion is the crime which might be crucial threats to our nation</a:t>
            </a:r>
            <a:endParaRPr lang="en-US" altLang="ja-JP" sz="1300" dirty="0">
              <a:latin typeface="+mn-ea"/>
              <a:ea typeface="+mn-ea"/>
            </a:endParaRPr>
          </a:p>
        </p:txBody>
      </p:sp>
      <p:sp>
        <p:nvSpPr>
          <p:cNvPr id="32772" name="スライド番号プレースホルダ 3"/>
          <p:cNvSpPr>
            <a:spLocks noGrp="1"/>
          </p:cNvSpPr>
          <p:nvPr>
            <p:ph type="sldNum" sz="quarter" idx="5"/>
          </p:nvPr>
        </p:nvSpPr>
        <p:spPr bwMode="auto">
          <a:xfrm>
            <a:off x="3952268" y="10489008"/>
            <a:ext cx="3023558" cy="554071"/>
          </a:xfrm>
          <a:prstGeom prst="rect">
            <a:avLst/>
          </a:prstGeom>
          <a:noFill/>
          <a:ln>
            <a:miter lim="800000"/>
            <a:headEnd/>
            <a:tailEnd/>
          </a:ln>
        </p:spPr>
        <p:txBody>
          <a:bodyPr wrap="square" numCol="1" anchorCtr="0" compatLnSpc="1">
            <a:prstTxWarp prst="textNoShape">
              <a:avLst/>
            </a:prstTxWarp>
          </a:bodyPr>
          <a:lstStyle/>
          <a:p>
            <a:fld id="{F631CCAE-0F0D-4B1D-9188-37093086E54E}" type="slidenum">
              <a:rPr lang="ja-JP" altLang="en-US" smtClean="0">
                <a:solidFill>
                  <a:prstClr val="black"/>
                </a:solidFill>
                <a:ea typeface="ＭＳ Ｐゴシック" pitchFamily="50" charset="-128"/>
              </a:rPr>
              <a:pPr/>
              <a:t>8</a:t>
            </a:fld>
            <a:endParaRPr lang="ja-JP" altLang="en-US" dirty="0">
              <a:solidFill>
                <a:prstClr val="black"/>
              </a:solidFill>
              <a:ea typeface="ＭＳ Ｐゴシック" pitchFamily="50" charset="-128"/>
            </a:endParaRPr>
          </a:p>
        </p:txBody>
      </p:sp>
    </p:spTree>
    <p:extLst>
      <p:ext uri="{BB962C8B-B14F-4D97-AF65-F5344CB8AC3E}">
        <p14:creationId xmlns:p14="http://schemas.microsoft.com/office/powerpoint/2010/main" val="5737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xfrm>
            <a:off x="174625" y="1379538"/>
            <a:ext cx="6627813" cy="3727450"/>
          </a:xfrm>
          <a:prstGeom prst="rect">
            <a:avLst/>
          </a:prstGeom>
          <a:noFill/>
          <a:ln>
            <a:solidFill>
              <a:srgbClr val="000000"/>
            </a:solidFill>
            <a:miter lim="800000"/>
            <a:headEnd/>
            <a:tailEnd/>
          </a:ln>
        </p:spPr>
      </p:sp>
      <p:sp>
        <p:nvSpPr>
          <p:cNvPr id="32771" name="ノート プレースホルダ 2"/>
          <p:cNvSpPr>
            <a:spLocks noGrp="1"/>
          </p:cNvSpPr>
          <p:nvPr>
            <p:ph type="body" idx="1"/>
          </p:nvPr>
        </p:nvSpPr>
        <p:spPr bwMode="auto">
          <a:xfrm>
            <a:off x="697746" y="5314482"/>
            <a:ext cx="5581951" cy="4348212"/>
          </a:xfrm>
          <a:prstGeom prst="rect">
            <a:avLst/>
          </a:prstGeom>
          <a:noFill/>
        </p:spPr>
        <p:txBody>
          <a:bodyPr wrap="square" numCol="1" anchor="t" anchorCtr="0" compatLnSpc="1">
            <a:prstTxWarp prst="textNoShape">
              <a:avLst/>
            </a:prstTxWarp>
          </a:bodyPr>
          <a:lstStyle/>
          <a:p>
            <a:r>
              <a:rPr lang="ja-JP" altLang="en-US" dirty="0"/>
              <a:t>典型的な</a:t>
            </a:r>
            <a:r>
              <a:rPr lang="ja-JP" altLang="en-US" sz="1300" dirty="0">
                <a:latin typeface="+mn-ea"/>
              </a:rPr>
              <a:t>脱税の方法についてご説明します。</a:t>
            </a:r>
            <a:endParaRPr lang="en-US" altLang="ja-JP" sz="1300" dirty="0">
              <a:latin typeface="+mn-ea"/>
            </a:endParaRPr>
          </a:p>
          <a:p>
            <a:endParaRPr lang="en-US" altLang="ja-JP" sz="800" dirty="0">
              <a:latin typeface="+mn-ea"/>
            </a:endParaRPr>
          </a:p>
          <a:p>
            <a:pPr defTabSz="954812">
              <a:defRPr/>
            </a:pPr>
            <a:r>
              <a:rPr kumimoji="1" lang="en-US" altLang="ja-JP" sz="1300" dirty="0">
                <a:latin typeface="+mn-ea"/>
              </a:rPr>
              <a:t>Here, I would like to share some typical acts conducted when committing tax crime.</a:t>
            </a:r>
            <a:endParaRPr kumimoji="1" lang="ja-JP" altLang="ja-JP" sz="1300" dirty="0">
              <a:latin typeface="+mn-ea"/>
            </a:endParaRPr>
          </a:p>
          <a:p>
            <a:endParaRPr lang="en-US" altLang="ja-JP" sz="800" dirty="0">
              <a:latin typeface="+mn-ea"/>
            </a:endParaRPr>
          </a:p>
          <a:p>
            <a:r>
              <a:rPr lang="ja-JP" altLang="en-US" sz="1300" dirty="0">
                <a:latin typeface="+mn-ea"/>
              </a:rPr>
              <a:t>　典型的な脱税の方法としては、「売上などを故意に少なく」したり、「架空の経費を故意に計上」するなど、不正な会計計算に基づく納税申告書を提出し、納税額を少なくする方法があります。</a:t>
            </a:r>
            <a:endParaRPr lang="en-US" altLang="ja-JP" sz="1300" dirty="0">
              <a:latin typeface="+mn-ea"/>
            </a:endParaRPr>
          </a:p>
          <a:p>
            <a:endParaRPr lang="en-US" altLang="ja-JP" sz="800" dirty="0">
              <a:latin typeface="+mn-ea"/>
            </a:endParaRPr>
          </a:p>
          <a:p>
            <a:pPr defTabSz="954812">
              <a:defRPr/>
            </a:pPr>
            <a:r>
              <a:rPr kumimoji="1" lang="ja-JP" altLang="en-US" sz="1300" dirty="0">
                <a:latin typeface="+mn-ea"/>
              </a:rPr>
              <a:t>①</a:t>
            </a:r>
            <a:r>
              <a:rPr kumimoji="1" lang="en-US" altLang="ja-JP" sz="1300" dirty="0">
                <a:latin typeface="+mn-ea"/>
              </a:rPr>
              <a:t>The typical method of tax evasion is the method to file tax return based on fabricated accounting and reduce substantial amount of tax by “ Intentionally underreporting sales or other profits” and “ Intentionally exaggerating expenses” , etc.</a:t>
            </a:r>
            <a:endParaRPr kumimoji="1" lang="ja-JP" altLang="ja-JP" sz="1300" dirty="0">
              <a:latin typeface="+mn-ea"/>
            </a:endParaRPr>
          </a:p>
          <a:p>
            <a:endParaRPr lang="en-US" altLang="ja-JP" sz="800" dirty="0">
              <a:latin typeface="+mn-ea"/>
            </a:endParaRPr>
          </a:p>
          <a:p>
            <a:r>
              <a:rPr lang="ja-JP" altLang="en-US" sz="1300" dirty="0">
                <a:latin typeface="+mn-ea"/>
              </a:rPr>
              <a:t>　また、「故意に納税申告書を提出せず」に、納税義務があること自体を隠している場合もあります。</a:t>
            </a:r>
            <a:endParaRPr lang="en-US" altLang="ja-JP" sz="1300" dirty="0">
              <a:latin typeface="+mn-ea"/>
            </a:endParaRPr>
          </a:p>
          <a:p>
            <a:endParaRPr lang="en-US" altLang="ja-JP" sz="1300" dirty="0">
              <a:latin typeface="+mn-ea"/>
            </a:endParaRPr>
          </a:p>
          <a:p>
            <a:r>
              <a:rPr kumimoji="1" lang="ja-JP" altLang="en-US" sz="1300" dirty="0">
                <a:latin typeface="+mn-ea"/>
              </a:rPr>
              <a:t>②</a:t>
            </a:r>
            <a:r>
              <a:rPr kumimoji="1" lang="en-US" altLang="ja-JP" sz="1300" dirty="0">
                <a:latin typeface="+mn-ea"/>
              </a:rPr>
              <a:t>In addition, there is a method of “ Intentional no tax-return filing” and it’s aim is to hide their tax liability.</a:t>
            </a:r>
            <a:endParaRPr kumimoji="1" lang="ja-JP" altLang="ja-JP" sz="1300" dirty="0">
              <a:latin typeface="+mn-ea"/>
            </a:endParaRPr>
          </a:p>
          <a:p>
            <a:endParaRPr lang="en-US" altLang="ja-JP" sz="1300" dirty="0">
              <a:latin typeface="+mn-ea"/>
              <a:ea typeface="+mn-ea"/>
            </a:endParaRPr>
          </a:p>
        </p:txBody>
      </p:sp>
      <p:sp>
        <p:nvSpPr>
          <p:cNvPr id="32772" name="スライド番号プレースホルダ 3"/>
          <p:cNvSpPr>
            <a:spLocks noGrp="1"/>
          </p:cNvSpPr>
          <p:nvPr>
            <p:ph type="sldNum" sz="quarter" idx="5"/>
          </p:nvPr>
        </p:nvSpPr>
        <p:spPr bwMode="auto">
          <a:xfrm>
            <a:off x="3952268" y="10489008"/>
            <a:ext cx="3023558" cy="554071"/>
          </a:xfrm>
          <a:prstGeom prst="rect">
            <a:avLst/>
          </a:prstGeom>
          <a:noFill/>
          <a:ln>
            <a:miter lim="800000"/>
            <a:headEnd/>
            <a:tailEnd/>
          </a:ln>
        </p:spPr>
        <p:txBody>
          <a:bodyPr wrap="square" numCol="1" anchorCtr="0" compatLnSpc="1">
            <a:prstTxWarp prst="textNoShape">
              <a:avLst/>
            </a:prstTxWarp>
          </a:bodyPr>
          <a:lstStyle/>
          <a:p>
            <a:fld id="{F631CCAE-0F0D-4B1D-9188-37093086E54E}" type="slidenum">
              <a:rPr lang="ja-JP" altLang="en-US" smtClean="0">
                <a:solidFill>
                  <a:prstClr val="black"/>
                </a:solidFill>
                <a:ea typeface="ＭＳ Ｐゴシック" pitchFamily="50" charset="-128"/>
              </a:rPr>
              <a:pPr/>
              <a:t>9</a:t>
            </a:fld>
            <a:endParaRPr lang="ja-JP" altLang="en-US" dirty="0">
              <a:solidFill>
                <a:prstClr val="black"/>
              </a:solidFill>
              <a:ea typeface="ＭＳ Ｐゴシック" pitchFamily="50" charset="-128"/>
            </a:endParaRPr>
          </a:p>
        </p:txBody>
      </p:sp>
    </p:spTree>
    <p:extLst>
      <p:ext uri="{BB962C8B-B14F-4D97-AF65-F5344CB8AC3E}">
        <p14:creationId xmlns:p14="http://schemas.microsoft.com/office/powerpoint/2010/main" val="54773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B0BBB5-FEB0-47AD-A01D-A9D3462038F2}"/>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58207C41-C17D-4E84-B9CC-CA142B94C10D}"/>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
        <p:nvSpPr>
          <p:cNvPr id="4" name="日付プレースホルダー 3">
            <a:extLst>
              <a:ext uri="{FF2B5EF4-FFF2-40B4-BE49-F238E27FC236}">
                <a16:creationId xmlns:a16="http://schemas.microsoft.com/office/drawing/2014/main" id="{7245F25D-6082-47DE-9B2C-675944DD1812}"/>
              </a:ext>
            </a:extLst>
          </p:cNvPr>
          <p:cNvSpPr>
            <a:spLocks noGrp="1"/>
          </p:cNvSpPr>
          <p:nvPr>
            <p:ph type="dt" sz="half" idx="10"/>
          </p:nvPr>
        </p:nvSpPr>
        <p:spPr/>
        <p:txBody>
          <a:bodyPr rtlCol="0"/>
          <a:lstStyle/>
          <a:p>
            <a:pPr rtl="0"/>
            <a:fld id="{BDDDE38B-3BDE-4018-8031-BC5F1E446ABA}" type="datetime1">
              <a:rPr lang="ja-JP" altLang="en-US" noProof="0" smtClean="0"/>
              <a:t>2025/4/14</a:t>
            </a:fld>
            <a:endParaRPr lang="ja-JP" altLang="en-US" noProof="0"/>
          </a:p>
        </p:txBody>
      </p:sp>
      <p:sp>
        <p:nvSpPr>
          <p:cNvPr id="5" name="フッター プレースホルダー 4">
            <a:extLst>
              <a:ext uri="{FF2B5EF4-FFF2-40B4-BE49-F238E27FC236}">
                <a16:creationId xmlns:a16="http://schemas.microsoft.com/office/drawing/2014/main" id="{5E24B0FF-3B25-4E5C-A0A7-4E1636362153}"/>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09377007-1A01-499B-ACAD-C9F9C20B76F8}"/>
              </a:ext>
            </a:extLst>
          </p:cNvPr>
          <p:cNvSpPr>
            <a:spLocks noGrp="1"/>
          </p:cNvSpPr>
          <p:nvPr>
            <p:ph type="sldNum" sz="quarter" idx="12"/>
          </p:nvPr>
        </p:nvSpPr>
        <p:spPr/>
        <p:txBody>
          <a:bodyPr rtlCol="0"/>
          <a:lstStyle/>
          <a:p>
            <a:pPr rtl="0"/>
            <a:fld id="{ED6580AB-5C3C-4B4F-8E2A-8B7A0A8CE695}" type="slidenum">
              <a:rPr lang="en-US" altLang="ja-JP" noProof="0" smtClean="0"/>
              <a:t>‹#›</a:t>
            </a:fld>
            <a:endParaRPr lang="ja-JP" altLang="en-US" noProof="0"/>
          </a:p>
        </p:txBody>
      </p:sp>
    </p:spTree>
    <p:extLst>
      <p:ext uri="{BB962C8B-B14F-4D97-AF65-F5344CB8AC3E}">
        <p14:creationId xmlns:p14="http://schemas.microsoft.com/office/powerpoint/2010/main" val="11699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081C24-32F4-4208-B651-CDCBFCD0312A}"/>
              </a:ext>
            </a:extLst>
          </p:cNvPr>
          <p:cNvSpPr>
            <a:spLocks noGrp="1"/>
          </p:cNvSpPr>
          <p:nvPr>
            <p:ph type="title"/>
          </p:nvPr>
        </p:nvSpPr>
        <p:spPr/>
        <p:txBody>
          <a:bodyPr rtlCol="0"/>
          <a:lstStyle/>
          <a:p>
            <a:pPr rtl="0"/>
            <a:r>
              <a:rPr lang="ja-JP" altLang="en-US" noProof="0"/>
              <a:t>マスター タイトルの書式設定</a:t>
            </a:r>
          </a:p>
        </p:txBody>
      </p:sp>
      <p:sp>
        <p:nvSpPr>
          <p:cNvPr id="3" name="縦書きテキスト プレースホルダー 2">
            <a:extLst>
              <a:ext uri="{FF2B5EF4-FFF2-40B4-BE49-F238E27FC236}">
                <a16:creationId xmlns:a16="http://schemas.microsoft.com/office/drawing/2014/main" id="{48B74779-B577-461F-A409-71F6A5A11A01}"/>
              </a:ext>
            </a:extLst>
          </p:cNvPr>
          <p:cNvSpPr>
            <a:spLocks noGrp="1"/>
          </p:cNvSpPr>
          <p:nvPr>
            <p:ph type="body" orient="vert" idx="1" hasCustomPrompt="1"/>
          </p:nvPr>
        </p:nvSpPr>
        <p:spPr/>
        <p:txBody>
          <a:bodyPr vert="eaVert" rtlCol="0"/>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89B044BD-4FA0-432C-95D7-517D2DE8C4B6}"/>
              </a:ext>
            </a:extLst>
          </p:cNvPr>
          <p:cNvSpPr>
            <a:spLocks noGrp="1"/>
          </p:cNvSpPr>
          <p:nvPr>
            <p:ph type="dt" sz="half" idx="10"/>
          </p:nvPr>
        </p:nvSpPr>
        <p:spPr/>
        <p:txBody>
          <a:bodyPr rtlCol="0"/>
          <a:lstStyle/>
          <a:p>
            <a:pPr rtl="0"/>
            <a:fld id="{19E9091E-0D9F-4D78-B132-439E8450EB95}" type="datetime1">
              <a:rPr lang="ja-JP" altLang="en-US" noProof="0" smtClean="0"/>
              <a:t>2025/4/14</a:t>
            </a:fld>
            <a:endParaRPr lang="ja-JP" altLang="en-US" noProof="0"/>
          </a:p>
        </p:txBody>
      </p:sp>
      <p:sp>
        <p:nvSpPr>
          <p:cNvPr id="5" name="フッター プレースホルダー 4">
            <a:extLst>
              <a:ext uri="{FF2B5EF4-FFF2-40B4-BE49-F238E27FC236}">
                <a16:creationId xmlns:a16="http://schemas.microsoft.com/office/drawing/2014/main" id="{AD17F283-FE61-4C9A-9E39-74D429C582C2}"/>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69F9B807-6FE9-4E47-846B-BCB39B7AE2D5}"/>
              </a:ext>
            </a:extLst>
          </p:cNvPr>
          <p:cNvSpPr>
            <a:spLocks noGrp="1"/>
          </p:cNvSpPr>
          <p:nvPr>
            <p:ph type="sldNum" sz="quarter" idx="12"/>
          </p:nvPr>
        </p:nvSpPr>
        <p:spPr/>
        <p:txBody>
          <a:bodyPr rtlCol="0"/>
          <a:lstStyle/>
          <a:p>
            <a:pPr rtl="0"/>
            <a:fld id="{ED6580AB-5C3C-4B4F-8E2A-8B7A0A8CE695}" type="slidenum">
              <a:rPr lang="en-US" altLang="ja-JP" noProof="0" smtClean="0"/>
              <a:t>‹#›</a:t>
            </a:fld>
            <a:endParaRPr lang="ja-JP" altLang="en-US" noProof="0"/>
          </a:p>
        </p:txBody>
      </p:sp>
    </p:spTree>
    <p:extLst>
      <p:ext uri="{BB962C8B-B14F-4D97-AF65-F5344CB8AC3E}">
        <p14:creationId xmlns:p14="http://schemas.microsoft.com/office/powerpoint/2010/main" val="310398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42594DD-FFD4-4AA9-BCDA-0BA87C146391}"/>
              </a:ext>
            </a:extLst>
          </p:cNvPr>
          <p:cNvSpPr>
            <a:spLocks noGrp="1"/>
          </p:cNvSpPr>
          <p:nvPr>
            <p:ph type="title" orient="vert"/>
          </p:nvPr>
        </p:nvSpPr>
        <p:spPr>
          <a:xfrm>
            <a:off x="8724900" y="365125"/>
            <a:ext cx="2628900" cy="5811838"/>
          </a:xfrm>
        </p:spPr>
        <p:txBody>
          <a:bodyPr vert="eaVert" rtlCol="0"/>
          <a:lstStyle/>
          <a:p>
            <a:pPr rtl="0"/>
            <a:r>
              <a:rPr lang="ja-JP" altLang="en-US" noProof="0"/>
              <a:t>マスター タイトルの書式設定</a:t>
            </a:r>
          </a:p>
        </p:txBody>
      </p:sp>
      <p:sp>
        <p:nvSpPr>
          <p:cNvPr id="3" name="縦書きテキスト プレースホルダー 2">
            <a:extLst>
              <a:ext uri="{FF2B5EF4-FFF2-40B4-BE49-F238E27FC236}">
                <a16:creationId xmlns:a16="http://schemas.microsoft.com/office/drawing/2014/main" id="{B79C2B6E-24EB-42CE-8B4D-3178D08C7EB8}"/>
              </a:ext>
            </a:extLst>
          </p:cNvPr>
          <p:cNvSpPr>
            <a:spLocks noGrp="1"/>
          </p:cNvSpPr>
          <p:nvPr>
            <p:ph type="body" orient="vert" idx="1" hasCustomPrompt="1"/>
          </p:nvPr>
        </p:nvSpPr>
        <p:spPr>
          <a:xfrm>
            <a:off x="838200" y="365125"/>
            <a:ext cx="7734300" cy="5811838"/>
          </a:xfrm>
        </p:spPr>
        <p:txBody>
          <a:bodyPr vert="eaVert" rtlCol="0"/>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34C92C56-63F3-4246-AAEE-2FBC89E80248}"/>
              </a:ext>
            </a:extLst>
          </p:cNvPr>
          <p:cNvSpPr>
            <a:spLocks noGrp="1"/>
          </p:cNvSpPr>
          <p:nvPr>
            <p:ph type="dt" sz="half" idx="10"/>
          </p:nvPr>
        </p:nvSpPr>
        <p:spPr/>
        <p:txBody>
          <a:bodyPr rtlCol="0"/>
          <a:lstStyle/>
          <a:p>
            <a:pPr rtl="0"/>
            <a:fld id="{0EDDDAA3-41A9-4A86-8433-29086C2B0F37}" type="datetime1">
              <a:rPr lang="ja-JP" altLang="en-US" noProof="0" smtClean="0"/>
              <a:t>2025/4/14</a:t>
            </a:fld>
            <a:endParaRPr lang="ja-JP" altLang="en-US" noProof="0"/>
          </a:p>
        </p:txBody>
      </p:sp>
      <p:sp>
        <p:nvSpPr>
          <p:cNvPr id="5" name="フッター プレースホルダー 4">
            <a:extLst>
              <a:ext uri="{FF2B5EF4-FFF2-40B4-BE49-F238E27FC236}">
                <a16:creationId xmlns:a16="http://schemas.microsoft.com/office/drawing/2014/main" id="{35C10319-C816-40EC-B1D0-FD9748E41D78}"/>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3854E9AB-6952-407A-9F06-2EB917172FBD}"/>
              </a:ext>
            </a:extLst>
          </p:cNvPr>
          <p:cNvSpPr>
            <a:spLocks noGrp="1"/>
          </p:cNvSpPr>
          <p:nvPr>
            <p:ph type="sldNum" sz="quarter" idx="12"/>
          </p:nvPr>
        </p:nvSpPr>
        <p:spPr/>
        <p:txBody>
          <a:bodyPr rtlCol="0"/>
          <a:lstStyle/>
          <a:p>
            <a:pPr rtl="0"/>
            <a:fld id="{ED6580AB-5C3C-4B4F-8E2A-8B7A0A8CE695}" type="slidenum">
              <a:rPr lang="en-US" altLang="ja-JP" noProof="0" smtClean="0"/>
              <a:t>‹#›</a:t>
            </a:fld>
            <a:endParaRPr lang="ja-JP" altLang="en-US" noProof="0"/>
          </a:p>
        </p:txBody>
      </p:sp>
    </p:spTree>
    <p:extLst>
      <p:ext uri="{BB962C8B-B14F-4D97-AF65-F5344CB8AC3E}">
        <p14:creationId xmlns:p14="http://schemas.microsoft.com/office/powerpoint/2010/main" val="360371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533400"/>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828801"/>
            <a:ext cx="5384800" cy="43021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828801"/>
            <a:ext cx="5384800" cy="43021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609600" y="6248400"/>
            <a:ext cx="2235200" cy="457200"/>
          </a:xfrm>
        </p:spPr>
        <p:txBody>
          <a:bodyPr/>
          <a:lstStyle>
            <a:lvl1pPr>
              <a:defRPr/>
            </a:lvl1pPr>
          </a:lstStyle>
          <a:p>
            <a:pPr>
              <a:defRPr/>
            </a:pPr>
            <a:fld id="{D00716BC-0D7B-4E3C-A52C-30F40BE46B68}" type="datetime1">
              <a:rPr lang="ja-JP" altLang="en-US" smtClean="0">
                <a:solidFill>
                  <a:prstClr val="black">
                    <a:tint val="75000"/>
                  </a:prstClr>
                </a:solidFill>
              </a:rPr>
              <a:t>2025/4/14</a:t>
            </a:fld>
            <a:endParaRPr lang="en-US" altLang="ja-JP" dirty="0">
              <a:solidFill>
                <a:prstClr val="black">
                  <a:tint val="75000"/>
                </a:prstClr>
              </a:solidFill>
            </a:endParaRPr>
          </a:p>
        </p:txBody>
      </p:sp>
      <p:sp>
        <p:nvSpPr>
          <p:cNvPr id="6" name="フッター プレースホルダ 5"/>
          <p:cNvSpPr>
            <a:spLocks noGrp="1"/>
          </p:cNvSpPr>
          <p:nvPr>
            <p:ph type="ftr" sz="quarter" idx="11"/>
          </p:nvPr>
        </p:nvSpPr>
        <p:spPr>
          <a:xfrm>
            <a:off x="4165600" y="6248400"/>
            <a:ext cx="3860800" cy="457200"/>
          </a:xfrm>
        </p:spPr>
        <p:txBody>
          <a:bodyPr/>
          <a:lstStyle>
            <a:lvl1pPr>
              <a:defRPr/>
            </a:lvl1pPr>
          </a:lstStyle>
          <a:p>
            <a:pPr>
              <a:defRPr/>
            </a:pPr>
            <a:endParaRPr lang="en-US" altLang="ja-JP" dirty="0">
              <a:solidFill>
                <a:prstClr val="black">
                  <a:tint val="75000"/>
                </a:prstClr>
              </a:solidFill>
            </a:endParaRPr>
          </a:p>
        </p:txBody>
      </p:sp>
      <p:sp>
        <p:nvSpPr>
          <p:cNvPr id="7" name="スライド番号プレースホルダ 6"/>
          <p:cNvSpPr>
            <a:spLocks noGrp="1"/>
          </p:cNvSpPr>
          <p:nvPr>
            <p:ph type="sldNum" sz="quarter" idx="12"/>
          </p:nvPr>
        </p:nvSpPr>
        <p:spPr>
          <a:xfrm>
            <a:off x="9042400" y="6248400"/>
            <a:ext cx="2540000" cy="457200"/>
          </a:xfrm>
        </p:spPr>
        <p:txBody>
          <a:bodyPr/>
          <a:lstStyle>
            <a:lvl1pPr>
              <a:defRPr/>
            </a:lvl1pPr>
          </a:lstStyle>
          <a:p>
            <a:pPr>
              <a:defRPr/>
            </a:pPr>
            <a:fld id="{927064F0-56BF-43A0-93AA-01619D3F2ECC}"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3152881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09600" y="533409"/>
            <a:ext cx="10972800" cy="5597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609600" y="6248400"/>
            <a:ext cx="2235200" cy="457200"/>
          </a:xfrm>
        </p:spPr>
        <p:txBody>
          <a:bodyPr/>
          <a:lstStyle>
            <a:lvl1pPr>
              <a:defRPr/>
            </a:lvl1pPr>
          </a:lstStyle>
          <a:p>
            <a:pPr>
              <a:defRPr/>
            </a:pPr>
            <a:fld id="{052428AE-2D3C-4215-BAEB-69D497ED3F05}" type="datetime1">
              <a:rPr lang="ja-JP" altLang="en-US" smtClean="0">
                <a:solidFill>
                  <a:prstClr val="black">
                    <a:tint val="75000"/>
                  </a:prstClr>
                </a:solidFill>
              </a:rPr>
              <a:t>2025/4/14</a:t>
            </a:fld>
            <a:endParaRPr lang="en-US" altLang="ja-JP" dirty="0">
              <a:solidFill>
                <a:prstClr val="black">
                  <a:tint val="75000"/>
                </a:prstClr>
              </a:solidFill>
            </a:endParaRPr>
          </a:p>
        </p:txBody>
      </p:sp>
      <p:sp>
        <p:nvSpPr>
          <p:cNvPr id="4" name="フッター プレースホルダ 3"/>
          <p:cNvSpPr>
            <a:spLocks noGrp="1"/>
          </p:cNvSpPr>
          <p:nvPr>
            <p:ph type="ftr" sz="quarter" idx="11"/>
          </p:nvPr>
        </p:nvSpPr>
        <p:spPr>
          <a:xfrm>
            <a:off x="4165600" y="6248400"/>
            <a:ext cx="3860800" cy="457200"/>
          </a:xfrm>
        </p:spPr>
        <p:txBody>
          <a:bodyPr/>
          <a:lstStyle>
            <a:lvl1pPr>
              <a:defRPr/>
            </a:lvl1pPr>
          </a:lstStyle>
          <a:p>
            <a:pPr>
              <a:defRPr/>
            </a:pPr>
            <a:endParaRPr lang="en-US" altLang="ja-JP" dirty="0">
              <a:solidFill>
                <a:prstClr val="black">
                  <a:tint val="75000"/>
                </a:prstClr>
              </a:solidFill>
            </a:endParaRPr>
          </a:p>
        </p:txBody>
      </p:sp>
      <p:sp>
        <p:nvSpPr>
          <p:cNvPr id="5" name="スライド番号プレースホルダ 4"/>
          <p:cNvSpPr>
            <a:spLocks noGrp="1"/>
          </p:cNvSpPr>
          <p:nvPr>
            <p:ph type="sldNum" sz="quarter" idx="12"/>
          </p:nvPr>
        </p:nvSpPr>
        <p:spPr>
          <a:xfrm>
            <a:off x="9042400" y="6248400"/>
            <a:ext cx="2540000" cy="457200"/>
          </a:xfrm>
        </p:spPr>
        <p:txBody>
          <a:bodyPr/>
          <a:lstStyle>
            <a:lvl1pPr>
              <a:defRPr/>
            </a:lvl1pPr>
          </a:lstStyle>
          <a:p>
            <a:pPr>
              <a:defRPr/>
            </a:pPr>
            <a:fld id="{EAA46ED8-534F-4D30-823C-2E9053E3C153}"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302826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DADCE2-978E-4923-B0E9-4C966B6798C3}"/>
              </a:ext>
            </a:extLst>
          </p:cNvPr>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6CEB0BD6-F012-4C6D-BDAD-9E90ED25A387}"/>
              </a:ext>
            </a:extLst>
          </p:cNvPr>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DEE2F9E5-192C-4E88-9147-D263893B1842}"/>
              </a:ext>
            </a:extLst>
          </p:cNvPr>
          <p:cNvSpPr>
            <a:spLocks noGrp="1"/>
          </p:cNvSpPr>
          <p:nvPr>
            <p:ph type="dt" sz="half" idx="10"/>
          </p:nvPr>
        </p:nvSpPr>
        <p:spPr/>
        <p:txBody>
          <a:bodyPr rtlCol="0"/>
          <a:lstStyle/>
          <a:p>
            <a:pPr rtl="0"/>
            <a:fld id="{430AB771-5B6B-47BC-97F6-9F48B8C58DAD}" type="datetime1">
              <a:rPr lang="ja-JP" altLang="en-US" noProof="0" smtClean="0"/>
              <a:t>2025/4/14</a:t>
            </a:fld>
            <a:endParaRPr lang="ja-JP" altLang="en-US" noProof="0"/>
          </a:p>
        </p:txBody>
      </p:sp>
      <p:sp>
        <p:nvSpPr>
          <p:cNvPr id="5" name="フッター プレースホルダー 4">
            <a:extLst>
              <a:ext uri="{FF2B5EF4-FFF2-40B4-BE49-F238E27FC236}">
                <a16:creationId xmlns:a16="http://schemas.microsoft.com/office/drawing/2014/main" id="{794A7138-3EAF-4C9D-903E-55D9BC040272}"/>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F8DB0B82-496D-45C3-A682-7AF9AFFB9693}"/>
              </a:ext>
            </a:extLst>
          </p:cNvPr>
          <p:cNvSpPr>
            <a:spLocks noGrp="1"/>
          </p:cNvSpPr>
          <p:nvPr>
            <p:ph type="sldNum" sz="quarter" idx="12"/>
          </p:nvPr>
        </p:nvSpPr>
        <p:spPr/>
        <p:txBody>
          <a:bodyPr rtlCol="0"/>
          <a:lstStyle/>
          <a:p>
            <a:pPr rtl="0"/>
            <a:fld id="{ED6580AB-5C3C-4B4F-8E2A-8B7A0A8CE695}" type="slidenum">
              <a:rPr lang="en-US" altLang="ja-JP" noProof="0" smtClean="0"/>
              <a:t>‹#›</a:t>
            </a:fld>
            <a:endParaRPr lang="ja-JP" altLang="en-US" noProof="0"/>
          </a:p>
        </p:txBody>
      </p:sp>
    </p:spTree>
    <p:extLst>
      <p:ext uri="{BB962C8B-B14F-4D97-AF65-F5344CB8AC3E}">
        <p14:creationId xmlns:p14="http://schemas.microsoft.com/office/powerpoint/2010/main" val="351512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93DAD0-5F6F-47DA-A010-1C4A30C88AB4}"/>
              </a:ext>
            </a:extLst>
          </p:cNvPr>
          <p:cNvSpPr>
            <a:spLocks noGrp="1"/>
          </p:cNvSpPr>
          <p:nvPr>
            <p:ph type="title"/>
          </p:nvPr>
        </p:nvSpPr>
        <p:spPr>
          <a:xfrm>
            <a:off x="831850" y="1709738"/>
            <a:ext cx="10515600" cy="2852737"/>
          </a:xfrm>
        </p:spPr>
        <p:txBody>
          <a:bodyPr rtlCol="0" anchor="b"/>
          <a:lstStyle>
            <a:lvl1pPr>
              <a:defRPr sz="6000"/>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AC8EFA6E-A768-42A8-B2C3-F100D82609A2}"/>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クリックしてマスター テキストのスタイルを編集</a:t>
            </a:r>
          </a:p>
        </p:txBody>
      </p:sp>
      <p:sp>
        <p:nvSpPr>
          <p:cNvPr id="4" name="日付プレースホルダー 3">
            <a:extLst>
              <a:ext uri="{FF2B5EF4-FFF2-40B4-BE49-F238E27FC236}">
                <a16:creationId xmlns:a16="http://schemas.microsoft.com/office/drawing/2014/main" id="{A2F46640-E89E-47CE-984D-0C0ECF7CF529}"/>
              </a:ext>
            </a:extLst>
          </p:cNvPr>
          <p:cNvSpPr>
            <a:spLocks noGrp="1"/>
          </p:cNvSpPr>
          <p:nvPr>
            <p:ph type="dt" sz="half" idx="10"/>
          </p:nvPr>
        </p:nvSpPr>
        <p:spPr/>
        <p:txBody>
          <a:bodyPr rtlCol="0"/>
          <a:lstStyle/>
          <a:p>
            <a:pPr rtl="0"/>
            <a:fld id="{6D6EAA3F-6288-4DAB-811D-D91722208D20}" type="datetime1">
              <a:rPr lang="ja-JP" altLang="en-US" noProof="0" smtClean="0"/>
              <a:t>2025/4/14</a:t>
            </a:fld>
            <a:endParaRPr lang="ja-JP" altLang="en-US" noProof="0"/>
          </a:p>
        </p:txBody>
      </p:sp>
      <p:sp>
        <p:nvSpPr>
          <p:cNvPr id="5" name="フッター プレースホルダー 4">
            <a:extLst>
              <a:ext uri="{FF2B5EF4-FFF2-40B4-BE49-F238E27FC236}">
                <a16:creationId xmlns:a16="http://schemas.microsoft.com/office/drawing/2014/main" id="{F4177A8F-F167-4C43-AEE7-45067080142F}"/>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EA1DA754-ED79-4909-833D-55BF9A5D80BB}"/>
              </a:ext>
            </a:extLst>
          </p:cNvPr>
          <p:cNvSpPr>
            <a:spLocks noGrp="1"/>
          </p:cNvSpPr>
          <p:nvPr>
            <p:ph type="sldNum" sz="quarter" idx="12"/>
          </p:nvPr>
        </p:nvSpPr>
        <p:spPr/>
        <p:txBody>
          <a:bodyPr rtlCol="0"/>
          <a:lstStyle/>
          <a:p>
            <a:pPr rtl="0"/>
            <a:fld id="{ED6580AB-5C3C-4B4F-8E2A-8B7A0A8CE695}" type="slidenum">
              <a:rPr lang="en-US" altLang="ja-JP" noProof="0" smtClean="0"/>
              <a:t>‹#›</a:t>
            </a:fld>
            <a:endParaRPr lang="ja-JP" altLang="en-US" noProof="0"/>
          </a:p>
        </p:txBody>
      </p:sp>
    </p:spTree>
    <p:extLst>
      <p:ext uri="{BB962C8B-B14F-4D97-AF65-F5344CB8AC3E}">
        <p14:creationId xmlns:p14="http://schemas.microsoft.com/office/powerpoint/2010/main" val="316008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9AA026-BFE6-4D2A-9ABF-C593B5666574}"/>
              </a:ext>
            </a:extLst>
          </p:cNvPr>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214747E8-A36B-4B4A-B2A4-B5283152AB22}"/>
              </a:ext>
            </a:extLst>
          </p:cNvPr>
          <p:cNvSpPr>
            <a:spLocks noGrp="1"/>
          </p:cNvSpPr>
          <p:nvPr>
            <p:ph sz="half" idx="1"/>
          </p:nvPr>
        </p:nvSpPr>
        <p:spPr>
          <a:xfrm>
            <a:off x="838200" y="1825625"/>
            <a:ext cx="5181600" cy="435133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a:extLst>
              <a:ext uri="{FF2B5EF4-FFF2-40B4-BE49-F238E27FC236}">
                <a16:creationId xmlns:a16="http://schemas.microsoft.com/office/drawing/2014/main" id="{D6C6B59D-87BD-4F32-B9BC-31F9B1A5D7AD}"/>
              </a:ext>
            </a:extLst>
          </p:cNvPr>
          <p:cNvSpPr>
            <a:spLocks noGrp="1"/>
          </p:cNvSpPr>
          <p:nvPr>
            <p:ph sz="half" idx="2"/>
          </p:nvPr>
        </p:nvSpPr>
        <p:spPr>
          <a:xfrm>
            <a:off x="6172200" y="1825625"/>
            <a:ext cx="5181600" cy="435133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a:extLst>
              <a:ext uri="{FF2B5EF4-FFF2-40B4-BE49-F238E27FC236}">
                <a16:creationId xmlns:a16="http://schemas.microsoft.com/office/drawing/2014/main" id="{85C49B47-0C41-4DCC-9902-126916D9C448}"/>
              </a:ext>
            </a:extLst>
          </p:cNvPr>
          <p:cNvSpPr>
            <a:spLocks noGrp="1"/>
          </p:cNvSpPr>
          <p:nvPr>
            <p:ph type="dt" sz="half" idx="10"/>
          </p:nvPr>
        </p:nvSpPr>
        <p:spPr/>
        <p:txBody>
          <a:bodyPr rtlCol="0"/>
          <a:lstStyle/>
          <a:p>
            <a:pPr rtl="0"/>
            <a:fld id="{646DE431-2EC1-4F45-922F-AFC2B573BC30}" type="datetime1">
              <a:rPr lang="ja-JP" altLang="en-US" noProof="0" smtClean="0"/>
              <a:t>2025/4/14</a:t>
            </a:fld>
            <a:endParaRPr lang="ja-JP" altLang="en-US" noProof="0"/>
          </a:p>
        </p:txBody>
      </p:sp>
      <p:sp>
        <p:nvSpPr>
          <p:cNvPr id="6" name="フッター プレースホルダー 5">
            <a:extLst>
              <a:ext uri="{FF2B5EF4-FFF2-40B4-BE49-F238E27FC236}">
                <a16:creationId xmlns:a16="http://schemas.microsoft.com/office/drawing/2014/main" id="{B7CD28B7-2F2D-4E80-A107-C1F266C63064}"/>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835D650A-4D0F-46AE-A132-267FCD921E82}"/>
              </a:ext>
            </a:extLst>
          </p:cNvPr>
          <p:cNvSpPr>
            <a:spLocks noGrp="1"/>
          </p:cNvSpPr>
          <p:nvPr>
            <p:ph type="sldNum" sz="quarter" idx="12"/>
          </p:nvPr>
        </p:nvSpPr>
        <p:spPr/>
        <p:txBody>
          <a:bodyPr rtlCol="0"/>
          <a:lstStyle/>
          <a:p>
            <a:pPr rtl="0"/>
            <a:fld id="{ED6580AB-5C3C-4B4F-8E2A-8B7A0A8CE695}" type="slidenum">
              <a:rPr lang="en-US" altLang="ja-JP" noProof="0" smtClean="0"/>
              <a:t>‹#›</a:t>
            </a:fld>
            <a:endParaRPr lang="ja-JP" altLang="en-US" noProof="0"/>
          </a:p>
        </p:txBody>
      </p:sp>
    </p:spTree>
    <p:extLst>
      <p:ext uri="{BB962C8B-B14F-4D97-AF65-F5344CB8AC3E}">
        <p14:creationId xmlns:p14="http://schemas.microsoft.com/office/powerpoint/2010/main" val="121987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64C6F9-F6F6-4EA1-98AA-81B84F7CC05D}"/>
              </a:ext>
            </a:extLst>
          </p:cNvPr>
          <p:cNvSpPr>
            <a:spLocks noGrp="1"/>
          </p:cNvSpPr>
          <p:nvPr>
            <p:ph type="title"/>
          </p:nvPr>
        </p:nvSpPr>
        <p:spPr>
          <a:xfrm>
            <a:off x="839788" y="365125"/>
            <a:ext cx="10515600" cy="1325563"/>
          </a:xfrm>
        </p:spPr>
        <p:txBody>
          <a:bodyPr rtlCol="0"/>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31B8B83E-B37C-46C9-8284-D6EBA0033C90}"/>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4" name="コンテンツ プレースホルダー 3">
            <a:extLst>
              <a:ext uri="{FF2B5EF4-FFF2-40B4-BE49-F238E27FC236}">
                <a16:creationId xmlns:a16="http://schemas.microsoft.com/office/drawing/2014/main" id="{19A150B8-0288-44AC-9CE7-E7BD9FB32EF9}"/>
              </a:ext>
            </a:extLst>
          </p:cNvPr>
          <p:cNvSpPr>
            <a:spLocks noGrp="1"/>
          </p:cNvSpPr>
          <p:nvPr>
            <p:ph sz="half" idx="2"/>
          </p:nvPr>
        </p:nvSpPr>
        <p:spPr>
          <a:xfrm>
            <a:off x="839788" y="2505075"/>
            <a:ext cx="5157787" cy="368458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a:extLst>
              <a:ext uri="{FF2B5EF4-FFF2-40B4-BE49-F238E27FC236}">
                <a16:creationId xmlns:a16="http://schemas.microsoft.com/office/drawing/2014/main" id="{DCF5DCAE-6027-49B9-A818-F45FADE27B27}"/>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6" name="コンテンツ プレースホルダー 5">
            <a:extLst>
              <a:ext uri="{FF2B5EF4-FFF2-40B4-BE49-F238E27FC236}">
                <a16:creationId xmlns:a16="http://schemas.microsoft.com/office/drawing/2014/main" id="{684FAE16-DBCB-4A42-BFFC-053F2D529ABA}"/>
              </a:ext>
            </a:extLst>
          </p:cNvPr>
          <p:cNvSpPr>
            <a:spLocks noGrp="1"/>
          </p:cNvSpPr>
          <p:nvPr>
            <p:ph sz="quarter" idx="4" hasCustomPrompt="1"/>
          </p:nvPr>
        </p:nvSpPr>
        <p:spPr>
          <a:xfrm>
            <a:off x="6172200" y="2505075"/>
            <a:ext cx="5183188" cy="3684588"/>
          </a:xfrm>
        </p:spPr>
        <p:txBody>
          <a:bodyPr rtlCol="0"/>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a:extLst>
              <a:ext uri="{FF2B5EF4-FFF2-40B4-BE49-F238E27FC236}">
                <a16:creationId xmlns:a16="http://schemas.microsoft.com/office/drawing/2014/main" id="{46E8C038-E6A1-499D-9E24-FA5980421C81}"/>
              </a:ext>
            </a:extLst>
          </p:cNvPr>
          <p:cNvSpPr>
            <a:spLocks noGrp="1"/>
          </p:cNvSpPr>
          <p:nvPr>
            <p:ph type="dt" sz="half" idx="10"/>
          </p:nvPr>
        </p:nvSpPr>
        <p:spPr/>
        <p:txBody>
          <a:bodyPr rtlCol="0"/>
          <a:lstStyle/>
          <a:p>
            <a:pPr rtl="0"/>
            <a:fld id="{E43F3E41-515C-48CE-ADFF-F8F75C73C3BA}" type="datetime1">
              <a:rPr lang="ja-JP" altLang="en-US" noProof="0" smtClean="0"/>
              <a:t>2025/4/14</a:t>
            </a:fld>
            <a:endParaRPr lang="ja-JP" altLang="en-US" noProof="0"/>
          </a:p>
        </p:txBody>
      </p:sp>
      <p:sp>
        <p:nvSpPr>
          <p:cNvPr id="8" name="フッター プレースホルダー 7">
            <a:extLst>
              <a:ext uri="{FF2B5EF4-FFF2-40B4-BE49-F238E27FC236}">
                <a16:creationId xmlns:a16="http://schemas.microsoft.com/office/drawing/2014/main" id="{F9F911B6-A759-487E-8CB6-CF9EF737F076}"/>
              </a:ext>
            </a:extLst>
          </p:cNvPr>
          <p:cNvSpPr>
            <a:spLocks noGrp="1"/>
          </p:cNvSpPr>
          <p:nvPr>
            <p:ph type="ftr" sz="quarter" idx="11"/>
          </p:nvPr>
        </p:nvSpPr>
        <p:spPr/>
        <p:txBody>
          <a:bodyPr rtlCol="0"/>
          <a:lstStyle/>
          <a:p>
            <a:pPr rtl="0"/>
            <a:endParaRPr lang="ja-JP" altLang="en-US" noProof="0"/>
          </a:p>
        </p:txBody>
      </p:sp>
      <p:sp>
        <p:nvSpPr>
          <p:cNvPr id="9" name="スライド番号プレースホルダー 8">
            <a:extLst>
              <a:ext uri="{FF2B5EF4-FFF2-40B4-BE49-F238E27FC236}">
                <a16:creationId xmlns:a16="http://schemas.microsoft.com/office/drawing/2014/main" id="{EA906EC0-369D-4138-8D70-148CFDEE55EE}"/>
              </a:ext>
            </a:extLst>
          </p:cNvPr>
          <p:cNvSpPr>
            <a:spLocks noGrp="1"/>
          </p:cNvSpPr>
          <p:nvPr>
            <p:ph type="sldNum" sz="quarter" idx="12"/>
          </p:nvPr>
        </p:nvSpPr>
        <p:spPr/>
        <p:txBody>
          <a:bodyPr rtlCol="0"/>
          <a:lstStyle/>
          <a:p>
            <a:pPr rtl="0"/>
            <a:fld id="{ED6580AB-5C3C-4B4F-8E2A-8B7A0A8CE695}" type="slidenum">
              <a:rPr lang="en-US" altLang="ja-JP" noProof="0" smtClean="0"/>
              <a:t>‹#›</a:t>
            </a:fld>
            <a:endParaRPr lang="ja-JP" altLang="en-US" noProof="0"/>
          </a:p>
        </p:txBody>
      </p:sp>
    </p:spTree>
    <p:extLst>
      <p:ext uri="{BB962C8B-B14F-4D97-AF65-F5344CB8AC3E}">
        <p14:creationId xmlns:p14="http://schemas.microsoft.com/office/powerpoint/2010/main" val="282455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02F8A-97AC-456C-B9E3-45A7D520C5DA}"/>
              </a:ext>
            </a:extLst>
          </p:cNvPr>
          <p:cNvSpPr>
            <a:spLocks noGrp="1"/>
          </p:cNvSpPr>
          <p:nvPr>
            <p:ph type="title"/>
          </p:nvPr>
        </p:nvSpPr>
        <p:spPr/>
        <p:txBody>
          <a:bodyPr rtlCol="0"/>
          <a:lstStyle>
            <a:lvl1pPr>
              <a:defRPr baseline="0">
                <a:latin typeface="Meiryo UI" panose="020B0604030504040204" pitchFamily="50" charset="-128"/>
              </a:defRPr>
            </a:lvl1pPr>
          </a:lstStyle>
          <a:p>
            <a:pPr rtl="0"/>
            <a:r>
              <a:rPr lang="ja-JP" altLang="en-US" noProof="0"/>
              <a:t>マスター タイトルの書式設定</a:t>
            </a:r>
          </a:p>
        </p:txBody>
      </p:sp>
      <p:sp>
        <p:nvSpPr>
          <p:cNvPr id="3" name="日付プレースホルダー 2">
            <a:extLst>
              <a:ext uri="{FF2B5EF4-FFF2-40B4-BE49-F238E27FC236}">
                <a16:creationId xmlns:a16="http://schemas.microsoft.com/office/drawing/2014/main" id="{8340F483-F2B9-47A3-9B5C-8C264B7016BD}"/>
              </a:ext>
            </a:extLst>
          </p:cNvPr>
          <p:cNvSpPr>
            <a:spLocks noGrp="1"/>
          </p:cNvSpPr>
          <p:nvPr>
            <p:ph type="dt" sz="half" idx="10"/>
          </p:nvPr>
        </p:nvSpPr>
        <p:spPr/>
        <p:txBody>
          <a:bodyPr rtlCol="0"/>
          <a:lstStyle>
            <a:lvl1pPr>
              <a:defRPr baseline="0">
                <a:latin typeface="Meiryo UI" panose="020B0604030504040204" pitchFamily="50" charset="-128"/>
              </a:defRPr>
            </a:lvl1pPr>
          </a:lstStyle>
          <a:p>
            <a:fld id="{B91193BE-7A93-498C-A4F3-D6CD50829FDC}" type="datetime1">
              <a:rPr lang="ja-JP" altLang="en-US" smtClean="0"/>
              <a:t>2025/4/14</a:t>
            </a:fld>
            <a:endParaRPr lang="ja-JP" altLang="en-US"/>
          </a:p>
        </p:txBody>
      </p:sp>
      <p:sp>
        <p:nvSpPr>
          <p:cNvPr id="4" name="フッター プレースホルダー 3">
            <a:extLst>
              <a:ext uri="{FF2B5EF4-FFF2-40B4-BE49-F238E27FC236}">
                <a16:creationId xmlns:a16="http://schemas.microsoft.com/office/drawing/2014/main" id="{25849874-9D9B-4597-B20D-33D6F58BCA32}"/>
              </a:ext>
            </a:extLst>
          </p:cNvPr>
          <p:cNvSpPr>
            <a:spLocks noGrp="1"/>
          </p:cNvSpPr>
          <p:nvPr>
            <p:ph type="ftr" sz="quarter" idx="11"/>
          </p:nvPr>
        </p:nvSpPr>
        <p:spPr/>
        <p:txBody>
          <a:bodyPr rtlCol="0"/>
          <a:lstStyle>
            <a:lvl1pPr>
              <a:defRPr baseline="0">
                <a:latin typeface="Meiryo UI" panose="020B0604030504040204" pitchFamily="50" charset="-128"/>
              </a:defRPr>
            </a:lvl1pPr>
          </a:lstStyle>
          <a:p>
            <a:endParaRPr lang="ja-JP" altLang="en-US"/>
          </a:p>
        </p:txBody>
      </p:sp>
      <p:sp>
        <p:nvSpPr>
          <p:cNvPr id="5" name="スライド番号プレースホルダー 4">
            <a:extLst>
              <a:ext uri="{FF2B5EF4-FFF2-40B4-BE49-F238E27FC236}">
                <a16:creationId xmlns:a16="http://schemas.microsoft.com/office/drawing/2014/main" id="{5B35894C-9062-435A-9758-82ED9C6D787E}"/>
              </a:ext>
            </a:extLst>
          </p:cNvPr>
          <p:cNvSpPr>
            <a:spLocks noGrp="1"/>
          </p:cNvSpPr>
          <p:nvPr>
            <p:ph type="sldNum" sz="quarter" idx="12"/>
          </p:nvPr>
        </p:nvSpPr>
        <p:spPr/>
        <p:txBody>
          <a:bodyPr rtlCol="0"/>
          <a:lstStyle>
            <a:lvl1pPr>
              <a:defRPr baseline="0">
                <a:latin typeface="Meiryo UI" panose="020B0604030504040204" pitchFamily="50" charset="-128"/>
              </a:defRPr>
            </a:lvl1pPr>
          </a:lstStyle>
          <a:p>
            <a:fld id="{ED6580AB-5C3C-4B4F-8E2A-8B7A0A8CE695}" type="slidenum">
              <a:rPr lang="en-US" altLang="ja-JP" smtClean="0"/>
              <a:pPr/>
              <a:t>‹#›</a:t>
            </a:fld>
            <a:endParaRPr lang="ja-JP" altLang="en-US"/>
          </a:p>
        </p:txBody>
      </p:sp>
    </p:spTree>
    <p:extLst>
      <p:ext uri="{BB962C8B-B14F-4D97-AF65-F5344CB8AC3E}">
        <p14:creationId xmlns:p14="http://schemas.microsoft.com/office/powerpoint/2010/main" val="2681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6A3F6AD-4D61-4238-AB7D-613625BFF81F}"/>
              </a:ext>
            </a:extLst>
          </p:cNvPr>
          <p:cNvSpPr>
            <a:spLocks noGrp="1"/>
          </p:cNvSpPr>
          <p:nvPr>
            <p:ph type="dt" sz="half" idx="10"/>
          </p:nvPr>
        </p:nvSpPr>
        <p:spPr/>
        <p:txBody>
          <a:bodyPr rtlCol="0"/>
          <a:lstStyle/>
          <a:p>
            <a:pPr rtl="0"/>
            <a:fld id="{D37524DF-B7C6-43F7-A3A8-844BAD2339C7}" type="datetime1">
              <a:rPr lang="ja-JP" altLang="en-US" noProof="0" smtClean="0"/>
              <a:t>2025/4/14</a:t>
            </a:fld>
            <a:endParaRPr lang="ja-JP" altLang="en-US" noProof="0"/>
          </a:p>
        </p:txBody>
      </p:sp>
      <p:sp>
        <p:nvSpPr>
          <p:cNvPr id="3" name="フッター プレースホルダー 2">
            <a:extLst>
              <a:ext uri="{FF2B5EF4-FFF2-40B4-BE49-F238E27FC236}">
                <a16:creationId xmlns:a16="http://schemas.microsoft.com/office/drawing/2014/main" id="{D8AACDC9-944D-47C6-B286-82C86AD94318}"/>
              </a:ext>
            </a:extLst>
          </p:cNvPr>
          <p:cNvSpPr>
            <a:spLocks noGrp="1"/>
          </p:cNvSpPr>
          <p:nvPr>
            <p:ph type="ftr" sz="quarter" idx="11"/>
          </p:nvPr>
        </p:nvSpPr>
        <p:spPr/>
        <p:txBody>
          <a:bodyPr rtlCol="0"/>
          <a:lstStyle/>
          <a:p>
            <a:pPr rtl="0"/>
            <a:endParaRPr lang="ja-JP" altLang="en-US" noProof="0"/>
          </a:p>
        </p:txBody>
      </p:sp>
      <p:sp>
        <p:nvSpPr>
          <p:cNvPr id="4" name="スライド番号プレースホルダー 3">
            <a:extLst>
              <a:ext uri="{FF2B5EF4-FFF2-40B4-BE49-F238E27FC236}">
                <a16:creationId xmlns:a16="http://schemas.microsoft.com/office/drawing/2014/main" id="{E4EAAC43-3846-4080-B764-AB2DB308C58A}"/>
              </a:ext>
            </a:extLst>
          </p:cNvPr>
          <p:cNvSpPr>
            <a:spLocks noGrp="1"/>
          </p:cNvSpPr>
          <p:nvPr>
            <p:ph type="sldNum" sz="quarter" idx="12"/>
          </p:nvPr>
        </p:nvSpPr>
        <p:spPr/>
        <p:txBody>
          <a:bodyPr rtlCol="0"/>
          <a:lstStyle/>
          <a:p>
            <a:pPr rtl="0"/>
            <a:fld id="{ED6580AB-5C3C-4B4F-8E2A-8B7A0A8CE695}" type="slidenum">
              <a:rPr lang="en-US" altLang="ja-JP" noProof="0" smtClean="0"/>
              <a:t>‹#›</a:t>
            </a:fld>
            <a:endParaRPr lang="ja-JP" altLang="en-US" noProof="0"/>
          </a:p>
        </p:txBody>
      </p:sp>
    </p:spTree>
    <p:extLst>
      <p:ext uri="{BB962C8B-B14F-4D97-AF65-F5344CB8AC3E}">
        <p14:creationId xmlns:p14="http://schemas.microsoft.com/office/powerpoint/2010/main" val="28213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F4779-0336-4AFA-B9A7-259EE8BEC151}"/>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DB82F449-DDC3-4694-81E5-91A4B8F433ED}"/>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a:extLst>
              <a:ext uri="{FF2B5EF4-FFF2-40B4-BE49-F238E27FC236}">
                <a16:creationId xmlns:a16="http://schemas.microsoft.com/office/drawing/2014/main" id="{CF00A2C4-3B2E-46AC-9605-73F5B2CC1F56}"/>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クリックしてマスター テキストのスタイルを編集</a:t>
            </a:r>
          </a:p>
        </p:txBody>
      </p:sp>
      <p:sp>
        <p:nvSpPr>
          <p:cNvPr id="5" name="日付プレースホルダー 4">
            <a:extLst>
              <a:ext uri="{FF2B5EF4-FFF2-40B4-BE49-F238E27FC236}">
                <a16:creationId xmlns:a16="http://schemas.microsoft.com/office/drawing/2014/main" id="{46909769-F5A5-4635-BD0C-D6049DEB9632}"/>
              </a:ext>
            </a:extLst>
          </p:cNvPr>
          <p:cNvSpPr>
            <a:spLocks noGrp="1"/>
          </p:cNvSpPr>
          <p:nvPr>
            <p:ph type="dt" sz="half" idx="10"/>
          </p:nvPr>
        </p:nvSpPr>
        <p:spPr/>
        <p:txBody>
          <a:bodyPr rtlCol="0"/>
          <a:lstStyle/>
          <a:p>
            <a:pPr rtl="0"/>
            <a:fld id="{090C923A-B5F5-4572-8376-EA9C0B9FB72C}" type="datetime1">
              <a:rPr lang="ja-JP" altLang="en-US" noProof="0" smtClean="0"/>
              <a:t>2025/4/14</a:t>
            </a:fld>
            <a:endParaRPr lang="ja-JP" altLang="en-US" noProof="0"/>
          </a:p>
        </p:txBody>
      </p:sp>
      <p:sp>
        <p:nvSpPr>
          <p:cNvPr id="6" name="フッター プレースホルダー 5">
            <a:extLst>
              <a:ext uri="{FF2B5EF4-FFF2-40B4-BE49-F238E27FC236}">
                <a16:creationId xmlns:a16="http://schemas.microsoft.com/office/drawing/2014/main" id="{F9252DC3-D3D7-446F-A866-D7820B7BF876}"/>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471CDB00-5218-4567-902B-845073BE8753}"/>
              </a:ext>
            </a:extLst>
          </p:cNvPr>
          <p:cNvSpPr>
            <a:spLocks noGrp="1"/>
          </p:cNvSpPr>
          <p:nvPr>
            <p:ph type="sldNum" sz="quarter" idx="12"/>
          </p:nvPr>
        </p:nvSpPr>
        <p:spPr/>
        <p:txBody>
          <a:bodyPr rtlCol="0"/>
          <a:lstStyle/>
          <a:p>
            <a:pPr rtl="0"/>
            <a:fld id="{ED6580AB-5C3C-4B4F-8E2A-8B7A0A8CE695}" type="slidenum">
              <a:rPr lang="en-US" altLang="ja-JP" noProof="0" smtClean="0"/>
              <a:t>‹#›</a:t>
            </a:fld>
            <a:endParaRPr lang="ja-JP" altLang="en-US" noProof="0"/>
          </a:p>
        </p:txBody>
      </p:sp>
    </p:spTree>
    <p:extLst>
      <p:ext uri="{BB962C8B-B14F-4D97-AF65-F5344CB8AC3E}">
        <p14:creationId xmlns:p14="http://schemas.microsoft.com/office/powerpoint/2010/main" val="17761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F661E4-9FF7-494B-A1C9-C9A1DD7052F7}"/>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a:extLst>
              <a:ext uri="{FF2B5EF4-FFF2-40B4-BE49-F238E27FC236}">
                <a16:creationId xmlns:a16="http://schemas.microsoft.com/office/drawing/2014/main" id="{5D245657-DA21-4769-84F8-88DC644508E0}"/>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a:extLst>
              <a:ext uri="{FF2B5EF4-FFF2-40B4-BE49-F238E27FC236}">
                <a16:creationId xmlns:a16="http://schemas.microsoft.com/office/drawing/2014/main" id="{A167B310-6692-4981-9CB8-FE79A091FF5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a:extLst>
              <a:ext uri="{FF2B5EF4-FFF2-40B4-BE49-F238E27FC236}">
                <a16:creationId xmlns:a16="http://schemas.microsoft.com/office/drawing/2014/main" id="{E7DA2C9E-A9AD-4BB9-A691-90BB84F58CE9}"/>
              </a:ext>
            </a:extLst>
          </p:cNvPr>
          <p:cNvSpPr>
            <a:spLocks noGrp="1"/>
          </p:cNvSpPr>
          <p:nvPr>
            <p:ph type="dt" sz="half" idx="10"/>
          </p:nvPr>
        </p:nvSpPr>
        <p:spPr/>
        <p:txBody>
          <a:bodyPr rtlCol="0"/>
          <a:lstStyle/>
          <a:p>
            <a:pPr rtl="0"/>
            <a:fld id="{9FE342BF-62AA-4313-A46D-7159BEB69BA2}" type="datetime1">
              <a:rPr lang="ja-JP" altLang="en-US" noProof="0" smtClean="0"/>
              <a:t>2025/4/14</a:t>
            </a:fld>
            <a:endParaRPr lang="ja-JP" altLang="en-US" noProof="0"/>
          </a:p>
        </p:txBody>
      </p:sp>
      <p:sp>
        <p:nvSpPr>
          <p:cNvPr id="6" name="フッター プレースホルダー 5">
            <a:extLst>
              <a:ext uri="{FF2B5EF4-FFF2-40B4-BE49-F238E27FC236}">
                <a16:creationId xmlns:a16="http://schemas.microsoft.com/office/drawing/2014/main" id="{F4B3D45D-C826-4846-BBFC-A0D98B7E7A2C}"/>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93516961-40DC-443E-9DB8-3A987DF499A9}"/>
              </a:ext>
            </a:extLst>
          </p:cNvPr>
          <p:cNvSpPr>
            <a:spLocks noGrp="1"/>
          </p:cNvSpPr>
          <p:nvPr>
            <p:ph type="sldNum" sz="quarter" idx="12"/>
          </p:nvPr>
        </p:nvSpPr>
        <p:spPr/>
        <p:txBody>
          <a:bodyPr rtlCol="0"/>
          <a:lstStyle/>
          <a:p>
            <a:pPr rtl="0"/>
            <a:fld id="{ED6580AB-5C3C-4B4F-8E2A-8B7A0A8CE695}" type="slidenum">
              <a:rPr lang="en-US" altLang="ja-JP" noProof="0" smtClean="0"/>
              <a:t>‹#›</a:t>
            </a:fld>
            <a:endParaRPr lang="ja-JP" altLang="en-US" noProof="0"/>
          </a:p>
        </p:txBody>
      </p:sp>
    </p:spTree>
    <p:extLst>
      <p:ext uri="{BB962C8B-B14F-4D97-AF65-F5344CB8AC3E}">
        <p14:creationId xmlns:p14="http://schemas.microsoft.com/office/powerpoint/2010/main" val="26313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E341CFC-63B9-4A19-A8AB-62B9E452AE5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115A838B-134E-40B6-A7E3-1119BB8BF5B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3E8943BB-9EAD-4CBC-9CA2-75F70C6B5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Meiryo UI" panose="020B0604030504040204" pitchFamily="50" charset="-128"/>
                <a:ea typeface="Meiryo UI" panose="020B0604030504040204" pitchFamily="50" charset="-128"/>
              </a:defRPr>
            </a:lvl1pPr>
          </a:lstStyle>
          <a:p>
            <a:fld id="{80B30327-FEBD-46FE-A494-0DC98535B05E}" type="datetime1">
              <a:rPr lang="ja-JP" altLang="en-US" smtClean="0"/>
              <a:t>2025/4/14</a:t>
            </a:fld>
            <a:endParaRPr lang="ja-JP" altLang="en-US"/>
          </a:p>
        </p:txBody>
      </p:sp>
      <p:sp>
        <p:nvSpPr>
          <p:cNvPr id="5" name="フッター プレースホルダー 4">
            <a:extLst>
              <a:ext uri="{FF2B5EF4-FFF2-40B4-BE49-F238E27FC236}">
                <a16:creationId xmlns:a16="http://schemas.microsoft.com/office/drawing/2014/main" id="{F204E537-5CBA-4B86-9D30-577B9F741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a:extLst>
              <a:ext uri="{FF2B5EF4-FFF2-40B4-BE49-F238E27FC236}">
                <a16:creationId xmlns:a16="http://schemas.microsoft.com/office/drawing/2014/main" id="{66E79E72-0F12-4646-BCDF-4C9EAA89C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eiryo UI" panose="020B0604030504040204" pitchFamily="50" charset="-128"/>
                <a:ea typeface="Meiryo UI" panose="020B0604030504040204" pitchFamily="50" charset="-128"/>
              </a:defRPr>
            </a:lvl1pPr>
          </a:lstStyle>
          <a:p>
            <a:fld id="{ED6580AB-5C3C-4B4F-8E2A-8B7A0A8CE695}" type="slidenum">
              <a:rPr lang="en-US" altLang="ja-JP" smtClean="0"/>
              <a:pPr/>
              <a:t>‹#›</a:t>
            </a:fld>
            <a:endParaRPr lang="ja-JP" altLang="en-US"/>
          </a:p>
        </p:txBody>
      </p:sp>
    </p:spTree>
    <p:extLst>
      <p:ext uri="{BB962C8B-B14F-4D97-AF65-F5344CB8AC3E}">
        <p14:creationId xmlns:p14="http://schemas.microsoft.com/office/powerpoint/2010/main" val="554378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baseline="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6.jpeg"/><Relationship Id="rId7" Type="http://schemas.openxmlformats.org/officeDocument/2006/relationships/diagramColors" Target="../diagrams/colors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27.png"/><Relationship Id="rId7" Type="http://schemas.openxmlformats.org/officeDocument/2006/relationships/diagramLayout" Target="../diagrams/layout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Data" Target="../diagrams/data14.xml"/><Relationship Id="rId5" Type="http://schemas.openxmlformats.org/officeDocument/2006/relationships/image" Target="../media/image29.jpg"/><Relationship Id="rId10" Type="http://schemas.microsoft.com/office/2007/relationships/diagramDrawing" Target="../diagrams/drawing14.xml"/><Relationship Id="rId4" Type="http://schemas.openxmlformats.org/officeDocument/2006/relationships/image" Target="../media/image28.png"/><Relationship Id="rId9" Type="http://schemas.openxmlformats.org/officeDocument/2006/relationships/diagramColors" Target="../diagrams/colors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4.jpeg"/><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image" Target="../media/image9.png"/><Relationship Id="rId5" Type="http://schemas.openxmlformats.org/officeDocument/2006/relationships/diagramQuickStyle" Target="../diagrams/quickStyle3.xml"/><Relationship Id="rId10"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2.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hidden="1">
            <a:extLst>
              <a:ext uri="{FF2B5EF4-FFF2-40B4-BE49-F238E27FC236}">
                <a16:creationId xmlns:a16="http://schemas.microsoft.com/office/drawing/2014/main" id="{016C325E-5B69-4D07-BBFB-7DB217A69D48}"/>
              </a:ext>
            </a:extLst>
          </p:cNvPr>
          <p:cNvSpPr>
            <a:spLocks noGrp="1"/>
          </p:cNvSpPr>
          <p:nvPr>
            <p:ph type="ctrTitle"/>
          </p:nvPr>
        </p:nvSpPr>
        <p:spPr/>
        <p:txBody>
          <a:bodyPr rtlCol="0"/>
          <a:lstStyle/>
          <a:p>
            <a:pPr rtl="0"/>
            <a:r>
              <a:rPr lang="ja" dirty="0"/>
              <a:t>人的資源スライド 1</a:t>
            </a:r>
          </a:p>
        </p:txBody>
      </p:sp>
      <p:sp>
        <p:nvSpPr>
          <p:cNvPr id="55" name="長方形 54">
            <a:extLst>
              <a:ext uri="{FF2B5EF4-FFF2-40B4-BE49-F238E27FC236}">
                <a16:creationId xmlns:a16="http://schemas.microsoft.com/office/drawing/2014/main" id="{6BBBCB2E-F413-4381-8378-02FDC20EA4F6}"/>
              </a:ext>
            </a:extLst>
          </p:cNvPr>
          <p:cNvSpPr/>
          <p:nvPr/>
        </p:nvSpPr>
        <p:spPr>
          <a:xfrm>
            <a:off x="733192" y="5358396"/>
            <a:ext cx="4042008" cy="492443"/>
          </a:xfrm>
          <a:prstGeom prst="rect">
            <a:avLst/>
          </a:prstGeom>
        </p:spPr>
        <p:txBody>
          <a:bodyPr wrap="square" lIns="0" tIns="0" rIns="0" bIns="0" rtlCol="0">
            <a:spAutoFit/>
          </a:bodyPr>
          <a:lstStyle/>
          <a:p>
            <a:pPr rtl="0"/>
            <a:r>
              <a:rPr lang="en-US" altLang="ja" sz="1600" i="1" dirty="0">
                <a:solidFill>
                  <a:srgbClr val="002060"/>
                </a:solidFill>
                <a:latin typeface="Meiryo UI" panose="020B0604030504040204" pitchFamily="50" charset="-128"/>
                <a:ea typeface="Meiryo UI" panose="020B0604030504040204" pitchFamily="50" charset="-128"/>
                <a:cs typeface="Segoe UI" panose="020B0502040204020203" pitchFamily="34" charset="0"/>
              </a:rPr>
              <a:t>NTA,  Tokyo Regional Taxation  Bureau,</a:t>
            </a:r>
          </a:p>
          <a:p>
            <a:pPr rtl="0"/>
            <a:r>
              <a:rPr lang="en-US" altLang="ja" sz="1600" i="1" dirty="0">
                <a:solidFill>
                  <a:srgbClr val="002060"/>
                </a:solidFill>
                <a:latin typeface="Meiryo UI" panose="020B0604030504040204" pitchFamily="50" charset="-128"/>
                <a:ea typeface="Meiryo UI" panose="020B0604030504040204" pitchFamily="50" charset="-128"/>
                <a:cs typeface="Segoe UI" panose="020B0502040204020203" pitchFamily="34" charset="0"/>
              </a:rPr>
              <a:t>Criminal </a:t>
            </a:r>
            <a:r>
              <a:rPr lang="en-US" altLang="ja" sz="1600" i="1">
                <a:solidFill>
                  <a:srgbClr val="002060"/>
                </a:solidFill>
                <a:latin typeface="Meiryo UI" panose="020B0604030504040204" pitchFamily="50" charset="-128"/>
                <a:ea typeface="Meiryo UI" panose="020B0604030504040204" pitchFamily="50" charset="-128"/>
                <a:cs typeface="Segoe UI" panose="020B0502040204020203" pitchFamily="34" charset="0"/>
              </a:rPr>
              <a:t>investigation Department </a:t>
            </a:r>
            <a:endParaRPr lang="ja" sz="1600" i="1" dirty="0">
              <a:solidFill>
                <a:srgbClr val="002060"/>
              </a:solidFill>
              <a:latin typeface="Meiryo UI" panose="020B0604030504040204" pitchFamily="50" charset="-128"/>
              <a:ea typeface="Meiryo UI" panose="020B0604030504040204" pitchFamily="50" charset="-128"/>
              <a:cs typeface="Segoe UI" panose="020B0502040204020203" pitchFamily="34" charset="0"/>
            </a:endParaRPr>
          </a:p>
        </p:txBody>
      </p:sp>
      <p:grpSp>
        <p:nvGrpSpPr>
          <p:cNvPr id="2" name="グループ 1">
            <a:extLst>
              <a:ext uri="{FF2B5EF4-FFF2-40B4-BE49-F238E27FC236}">
                <a16:creationId xmlns:a16="http://schemas.microsoft.com/office/drawing/2014/main" id="{8E504344-8563-476C-9EF9-4200B272FDC1}"/>
              </a:ext>
              <a:ext uri="{C183D7F6-B498-43B3-948B-1728B52AA6E4}">
                <adec:decorative xmlns:adec="http://schemas.microsoft.com/office/drawing/2017/decorative" val="1"/>
              </a:ext>
            </a:extLst>
          </p:cNvPr>
          <p:cNvGrpSpPr/>
          <p:nvPr/>
        </p:nvGrpSpPr>
        <p:grpSpPr>
          <a:xfrm>
            <a:off x="4855953" y="-2833465"/>
            <a:ext cx="8948964" cy="12105059"/>
            <a:chOff x="4855953" y="-2833465"/>
            <a:chExt cx="8948964" cy="12105059"/>
          </a:xfrm>
        </p:grpSpPr>
        <p:sp>
          <p:nvSpPr>
            <p:cNvPr id="18" name="フリーフォーム(F) 10">
              <a:extLst>
                <a:ext uri="{FF2B5EF4-FFF2-40B4-BE49-F238E27FC236}">
                  <a16:creationId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9" name="フリーフォーム(F) 11">
              <a:extLst>
                <a:ext uri="{FF2B5EF4-FFF2-40B4-BE49-F238E27FC236}">
                  <a16:creationId xmlns:a16="http://schemas.microsoft.com/office/drawing/2014/main" id="{C42C174B-303A-45F6-8FF1-93001A3AAFC1}"/>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0" name="フリーフォーム(F) 12">
              <a:extLst>
                <a:ext uri="{FF2B5EF4-FFF2-40B4-BE49-F238E27FC236}">
                  <a16:creationId xmlns:a16="http://schemas.microsoft.com/office/drawing/2014/main" id="{22AA5A4F-A0EB-453F-A699-F817D4616C6F}"/>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sp>
        <p:nvSpPr>
          <p:cNvPr id="24" name="テキスト ボックス 23">
            <a:extLst>
              <a:ext uri="{FF2B5EF4-FFF2-40B4-BE49-F238E27FC236}">
                <a16:creationId xmlns:a16="http://schemas.microsoft.com/office/drawing/2014/main" id="{C1165547-DF3A-4694-9097-2BDAF2003713}"/>
              </a:ext>
            </a:extLst>
          </p:cNvPr>
          <p:cNvSpPr txBox="1"/>
          <p:nvPr/>
        </p:nvSpPr>
        <p:spPr>
          <a:xfrm>
            <a:off x="733192" y="3224843"/>
            <a:ext cx="8920186" cy="1661993"/>
          </a:xfrm>
          <a:prstGeom prst="rect">
            <a:avLst/>
          </a:prstGeom>
          <a:noFill/>
        </p:spPr>
        <p:txBody>
          <a:bodyPr wrap="square" lIns="0" tIns="0" rIns="0" bIns="0" rtlCol="0">
            <a:spAutoFit/>
          </a:bodyPr>
          <a:lstStyle/>
          <a:p>
            <a:pPr rtl="0"/>
            <a:r>
              <a:rPr lang="en-US" altLang="ja" sz="5400" b="1" dirty="0">
                <a:solidFill>
                  <a:srgbClr val="002060"/>
                </a:solidFill>
                <a:latin typeface="Meiryo UI" panose="020B0604030504040204" pitchFamily="50" charset="-128"/>
                <a:ea typeface="Meiryo UI" panose="020B0604030504040204" pitchFamily="50" charset="-128"/>
                <a:cs typeface="Segoe UI" panose="020B0502040204020203" pitchFamily="34" charset="0"/>
              </a:rPr>
              <a:t>Misuse of Technology in Financial Crimes</a:t>
            </a:r>
            <a:endParaRPr lang="ja" sz="5400" b="1" dirty="0">
              <a:solidFill>
                <a:srgbClr val="002060"/>
              </a:solidFill>
              <a:latin typeface="Meiryo UI" panose="020B0604030504040204" pitchFamily="50" charset="-128"/>
              <a:ea typeface="Meiryo UI"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25435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 name="グループ 39" descr="これは 3 人とやり取りしている 1 人の人物のアイコン画像です。 ">
            <a:extLst>
              <a:ext uri="{FF2B5EF4-FFF2-40B4-BE49-F238E27FC236}">
                <a16:creationId xmlns:a16="http://schemas.microsoft.com/office/drawing/2014/main" id="{A17C5A41-7F3C-46BB-8705-81AE21A82189}"/>
              </a:ext>
            </a:extLst>
          </p:cNvPr>
          <p:cNvGrpSpPr/>
          <p:nvPr/>
        </p:nvGrpSpPr>
        <p:grpSpPr>
          <a:xfrm>
            <a:off x="32981" y="3025919"/>
            <a:ext cx="2586333" cy="3725276"/>
            <a:chOff x="5820662" y="-330534"/>
            <a:chExt cx="1762821" cy="2574573"/>
          </a:xfrm>
        </p:grpSpPr>
        <p:sp>
          <p:nvSpPr>
            <p:cNvPr id="189" name="円/楕円 26">
              <a:extLst>
                <a:ext uri="{FF2B5EF4-FFF2-40B4-BE49-F238E27FC236}">
                  <a16:creationId xmlns:a16="http://schemas.microsoft.com/office/drawing/2014/main" id="{F5AA6E89-C58F-4E1D-AC67-191AAA4E6159}"/>
                </a:ext>
              </a:extLst>
            </p:cNvPr>
            <p:cNvSpPr>
              <a:spLocks noChangeArrowheads="1"/>
            </p:cNvSpPr>
            <p:nvPr/>
          </p:nvSpPr>
          <p:spPr bwMode="auto">
            <a:xfrm>
              <a:off x="6247663" y="-330534"/>
              <a:ext cx="1335820" cy="1179790"/>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nvGrpSpPr>
            <p:cNvPr id="190" name="グループ 152">
              <a:extLst>
                <a:ext uri="{FF2B5EF4-FFF2-40B4-BE49-F238E27FC236}">
                  <a16:creationId xmlns:a16="http://schemas.microsoft.com/office/drawing/2014/main" id="{4CF4758F-9A24-4016-ABF5-93866E44A701}"/>
                </a:ext>
              </a:extLst>
            </p:cNvPr>
            <p:cNvGrpSpPr/>
            <p:nvPr/>
          </p:nvGrpSpPr>
          <p:grpSpPr>
            <a:xfrm>
              <a:off x="5820662" y="1860434"/>
              <a:ext cx="545597" cy="383605"/>
              <a:chOff x="2708275" y="3044826"/>
              <a:chExt cx="307975" cy="196850"/>
            </a:xfrm>
          </p:grpSpPr>
          <p:sp>
            <p:nvSpPr>
              <p:cNvPr id="191" name="円/楕円 311">
                <a:extLst>
                  <a:ext uri="{FF2B5EF4-FFF2-40B4-BE49-F238E27FC236}">
                    <a16:creationId xmlns:a16="http://schemas.microsoft.com/office/drawing/2014/main" id="{065FB16F-D92F-45FF-B7F7-276CBBA5E66A}"/>
                  </a:ext>
                </a:extLst>
              </p:cNvPr>
              <p:cNvSpPr>
                <a:spLocks noChangeArrowheads="1"/>
              </p:cNvSpPr>
              <p:nvPr/>
            </p:nvSpPr>
            <p:spPr bwMode="auto">
              <a:xfrm>
                <a:off x="2708275"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92" name="フリーフォーム(F) 314">
                <a:extLst>
                  <a:ext uri="{FF2B5EF4-FFF2-40B4-BE49-F238E27FC236}">
                    <a16:creationId xmlns:a16="http://schemas.microsoft.com/office/drawing/2014/main" id="{E2D2881B-5AF0-46E9-B5FD-F4B0EBD458AB}"/>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93" name="線 320">
                <a:extLst>
                  <a:ext uri="{FF2B5EF4-FFF2-40B4-BE49-F238E27FC236}">
                    <a16:creationId xmlns:a16="http://schemas.microsoft.com/office/drawing/2014/main" id="{FCEBAFF0-70B7-4A95-8420-FE4A2451E5E0}"/>
                  </a:ext>
                </a:extLst>
              </p:cNvPr>
              <p:cNvSpPr>
                <a:spLocks noChangeShapeType="1"/>
              </p:cNvSpPr>
              <p:nvPr/>
            </p:nvSpPr>
            <p:spPr bwMode="auto">
              <a:xfrm>
                <a:off x="2851150" y="3044826"/>
                <a:ext cx="0" cy="46038"/>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grpSp>
      <p:grpSp>
        <p:nvGrpSpPr>
          <p:cNvPr id="172" name="グループ 39" descr="これは 3 人とやり取りしている 1 人の人物のアイコン画像です。 ">
            <a:extLst>
              <a:ext uri="{FF2B5EF4-FFF2-40B4-BE49-F238E27FC236}">
                <a16:creationId xmlns:a16="http://schemas.microsoft.com/office/drawing/2014/main" id="{EC792B1C-A3F6-4FFC-89D9-3C76248E0B7A}"/>
              </a:ext>
            </a:extLst>
          </p:cNvPr>
          <p:cNvGrpSpPr/>
          <p:nvPr/>
        </p:nvGrpSpPr>
        <p:grpSpPr>
          <a:xfrm>
            <a:off x="3142687" y="1999400"/>
            <a:ext cx="2509858" cy="3025611"/>
            <a:chOff x="5820662" y="-330534"/>
            <a:chExt cx="1762821" cy="2574573"/>
          </a:xfrm>
        </p:grpSpPr>
        <p:sp>
          <p:nvSpPr>
            <p:cNvPr id="173" name="円/楕円 26">
              <a:extLst>
                <a:ext uri="{FF2B5EF4-FFF2-40B4-BE49-F238E27FC236}">
                  <a16:creationId xmlns:a16="http://schemas.microsoft.com/office/drawing/2014/main" id="{918C06B6-7983-41F8-AD1F-3E23FED25F8F}"/>
                </a:ext>
              </a:extLst>
            </p:cNvPr>
            <p:cNvSpPr>
              <a:spLocks noChangeArrowheads="1"/>
            </p:cNvSpPr>
            <p:nvPr/>
          </p:nvSpPr>
          <p:spPr bwMode="auto">
            <a:xfrm>
              <a:off x="6247663" y="-330534"/>
              <a:ext cx="1335820" cy="1179790"/>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nvGrpSpPr>
            <p:cNvPr id="174" name="グループ 152">
              <a:extLst>
                <a:ext uri="{FF2B5EF4-FFF2-40B4-BE49-F238E27FC236}">
                  <a16:creationId xmlns:a16="http://schemas.microsoft.com/office/drawing/2014/main" id="{277452A9-0296-43DD-B1FF-B11A907D35BD}"/>
                </a:ext>
              </a:extLst>
            </p:cNvPr>
            <p:cNvGrpSpPr/>
            <p:nvPr/>
          </p:nvGrpSpPr>
          <p:grpSpPr>
            <a:xfrm>
              <a:off x="5820662" y="1860434"/>
              <a:ext cx="545597" cy="383605"/>
              <a:chOff x="2708275" y="3044826"/>
              <a:chExt cx="307975" cy="196850"/>
            </a:xfrm>
          </p:grpSpPr>
          <p:sp>
            <p:nvSpPr>
              <p:cNvPr id="176" name="円/楕円 311">
                <a:extLst>
                  <a:ext uri="{FF2B5EF4-FFF2-40B4-BE49-F238E27FC236}">
                    <a16:creationId xmlns:a16="http://schemas.microsoft.com/office/drawing/2014/main" id="{A72E7C01-11C4-4DAA-AE70-55A114A6E862}"/>
                  </a:ext>
                </a:extLst>
              </p:cNvPr>
              <p:cNvSpPr>
                <a:spLocks noChangeArrowheads="1"/>
              </p:cNvSpPr>
              <p:nvPr/>
            </p:nvSpPr>
            <p:spPr bwMode="auto">
              <a:xfrm>
                <a:off x="2708275"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79" name="フリーフォーム(F) 314">
                <a:extLst>
                  <a:ext uri="{FF2B5EF4-FFF2-40B4-BE49-F238E27FC236}">
                    <a16:creationId xmlns:a16="http://schemas.microsoft.com/office/drawing/2014/main" id="{8DF13559-EF11-4B48-A279-2FC83AF79207}"/>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87" name="線 320">
                <a:extLst>
                  <a:ext uri="{FF2B5EF4-FFF2-40B4-BE49-F238E27FC236}">
                    <a16:creationId xmlns:a16="http://schemas.microsoft.com/office/drawing/2014/main" id="{E89C2842-3A9F-4A80-B9A5-C6C0C1CC85FF}"/>
                  </a:ext>
                </a:extLst>
              </p:cNvPr>
              <p:cNvSpPr>
                <a:spLocks noChangeShapeType="1"/>
              </p:cNvSpPr>
              <p:nvPr/>
            </p:nvSpPr>
            <p:spPr bwMode="auto">
              <a:xfrm>
                <a:off x="2851150" y="3044826"/>
                <a:ext cx="0" cy="46038"/>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grpSp>
      <p:sp>
        <p:nvSpPr>
          <p:cNvPr id="114" name="楕円 113">
            <a:extLst>
              <a:ext uri="{FF2B5EF4-FFF2-40B4-BE49-F238E27FC236}">
                <a16:creationId xmlns:a16="http://schemas.microsoft.com/office/drawing/2014/main" id="{94EB523F-2109-44C6-873B-A5CB19E3AFAA}"/>
              </a:ext>
            </a:extLst>
          </p:cNvPr>
          <p:cNvSpPr/>
          <p:nvPr/>
        </p:nvSpPr>
        <p:spPr>
          <a:xfrm>
            <a:off x="1807349" y="3692127"/>
            <a:ext cx="3273775" cy="30590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タイトル 23" hidden="1">
            <a:extLst>
              <a:ext uri="{FF2B5EF4-FFF2-40B4-BE49-F238E27FC236}">
                <a16:creationId xmlns:a16="http://schemas.microsoft.com/office/drawing/2014/main" id="{6FF5F564-0C08-4A3C-8BAC-1FADF459417F}"/>
              </a:ext>
            </a:extLst>
          </p:cNvPr>
          <p:cNvSpPr>
            <a:spLocks noGrp="1"/>
          </p:cNvSpPr>
          <p:nvPr>
            <p:ph type="title"/>
          </p:nvPr>
        </p:nvSpPr>
        <p:spPr/>
        <p:txBody>
          <a:bodyPr rtlCol="0"/>
          <a:lstStyle/>
          <a:p>
            <a:pPr rtl="0"/>
            <a:r>
              <a:rPr lang="ja"/>
              <a:t>人的資源スライド 4</a:t>
            </a:r>
          </a:p>
        </p:txBody>
      </p:sp>
      <p:grpSp>
        <p:nvGrpSpPr>
          <p:cNvPr id="342" name="グループ 341">
            <a:extLst>
              <a:ext uri="{FF2B5EF4-FFF2-40B4-BE49-F238E27FC236}">
                <a16:creationId xmlns:a16="http://schemas.microsoft.com/office/drawing/2014/main" id="{6ADA542D-B2D5-4962-8376-A598260BA8B9}"/>
              </a:ext>
              <a:ext uri="{C183D7F6-B498-43B3-948B-1728B52AA6E4}">
                <adec:decorative xmlns:adec="http://schemas.microsoft.com/office/drawing/2017/decorative" val="1"/>
              </a:ext>
            </a:extLst>
          </p:cNvPr>
          <p:cNvGrpSpPr/>
          <p:nvPr/>
        </p:nvGrpSpPr>
        <p:grpSpPr>
          <a:xfrm>
            <a:off x="754503" y="4470502"/>
            <a:ext cx="1598853" cy="568869"/>
            <a:chOff x="9695998" y="4665182"/>
            <a:chExt cx="1734002" cy="568869"/>
          </a:xfrm>
        </p:grpSpPr>
        <p:sp>
          <p:nvSpPr>
            <p:cNvPr id="343" name="テキスト ボックス 342">
              <a:extLst>
                <a:ext uri="{FF2B5EF4-FFF2-40B4-BE49-F238E27FC236}">
                  <a16:creationId xmlns:a16="http://schemas.microsoft.com/office/drawing/2014/main" id="{36571B2F-0463-48D1-8CC7-EA6BC8F3FB67}"/>
                </a:ext>
              </a:extLst>
            </p:cNvPr>
            <p:cNvSpPr txBox="1"/>
            <p:nvPr/>
          </p:nvSpPr>
          <p:spPr>
            <a:xfrm>
              <a:off x="9700605" y="4665182"/>
              <a:ext cx="1729395" cy="246221"/>
            </a:xfrm>
            <a:prstGeom prst="rect">
              <a:avLst/>
            </a:prstGeom>
            <a:noFill/>
          </p:spPr>
          <p:txBody>
            <a:bodyPr wrap="square" lIns="0" tIns="0" rIns="0" bIns="0" rtlCol="0">
              <a:spAutoFit/>
            </a:bodyPr>
            <a:lstStyle/>
            <a:p>
              <a:pPr algn="r" rtl="0"/>
              <a:endParaRPr lang="ja" sz="1600" b="1" dirty="0">
                <a:solidFill>
                  <a:srgbClr val="002060"/>
                </a:solidFill>
                <a:latin typeface="Meiryo UI" panose="020B0604030504040204" pitchFamily="50" charset="-128"/>
                <a:ea typeface="Meiryo UI" panose="020B0604030504040204" pitchFamily="50" charset="-128"/>
                <a:cs typeface="Segoe UI" panose="020B0502040204020203" pitchFamily="34" charset="0"/>
              </a:endParaRPr>
            </a:p>
          </p:txBody>
        </p:sp>
        <p:sp>
          <p:nvSpPr>
            <p:cNvPr id="344" name="長方形 343">
              <a:extLst>
                <a:ext uri="{FF2B5EF4-FFF2-40B4-BE49-F238E27FC236}">
                  <a16:creationId xmlns:a16="http://schemas.microsoft.com/office/drawing/2014/main" id="{2BA0C149-973C-4722-BF48-FF9DE9B8BC55}"/>
                </a:ext>
              </a:extLst>
            </p:cNvPr>
            <p:cNvSpPr/>
            <p:nvPr/>
          </p:nvSpPr>
          <p:spPr>
            <a:xfrm>
              <a:off x="9695998" y="4987830"/>
              <a:ext cx="1729394" cy="246221"/>
            </a:xfrm>
            <a:prstGeom prst="rect">
              <a:avLst/>
            </a:prstGeom>
          </p:spPr>
          <p:txBody>
            <a:bodyPr wrap="square" lIns="0" tIns="0" rIns="0" bIns="0" rtlCol="0">
              <a:spAutoFit/>
            </a:bodyPr>
            <a:lstStyle/>
            <a:p>
              <a:pPr algn="r" rtl="0"/>
              <a:endParaRPr lang="ja" sz="1600" i="1" dirty="0">
                <a:solidFill>
                  <a:srgbClr val="002060"/>
                </a:solidFill>
                <a:latin typeface="Meiryo UI" panose="020B0604030504040204" pitchFamily="50" charset="-128"/>
                <a:ea typeface="Meiryo UI" panose="020B0604030504040204" pitchFamily="50" charset="-128"/>
                <a:cs typeface="Segoe UI" panose="020B0502040204020203" pitchFamily="34" charset="0"/>
              </a:endParaRPr>
            </a:p>
          </p:txBody>
        </p:sp>
      </p:grpSp>
      <p:grpSp>
        <p:nvGrpSpPr>
          <p:cNvPr id="27" name="グループ 26" descr="これは後ろから見た男性の画像です。 ">
            <a:extLst>
              <a:ext uri="{FF2B5EF4-FFF2-40B4-BE49-F238E27FC236}">
                <a16:creationId xmlns:a16="http://schemas.microsoft.com/office/drawing/2014/main" id="{ABC2A172-1C05-4D6F-B5FB-5CEBE6B7E962}"/>
              </a:ext>
            </a:extLst>
          </p:cNvPr>
          <p:cNvGrpSpPr/>
          <p:nvPr/>
        </p:nvGrpSpPr>
        <p:grpSpPr>
          <a:xfrm>
            <a:off x="4934194" y="4178300"/>
            <a:ext cx="2668588" cy="2679700"/>
            <a:chOff x="4832350" y="3127375"/>
            <a:chExt cx="2668588" cy="2679700"/>
          </a:xfrm>
        </p:grpSpPr>
        <p:sp>
          <p:nvSpPr>
            <p:cNvPr id="5" name="フリーフォーム(F) 5">
              <a:extLst>
                <a:ext uri="{FF2B5EF4-FFF2-40B4-BE49-F238E27FC236}">
                  <a16:creationId xmlns:a16="http://schemas.microsoft.com/office/drawing/2014/main" id="{A113113D-0844-4CD7-B171-8F00F9D68757}"/>
                </a:ext>
              </a:extLst>
            </p:cNvPr>
            <p:cNvSpPr>
              <a:spLocks/>
            </p:cNvSpPr>
            <p:nvPr/>
          </p:nvSpPr>
          <p:spPr bwMode="auto">
            <a:xfrm>
              <a:off x="6364288" y="3810000"/>
              <a:ext cx="1004888" cy="1736725"/>
            </a:xfrm>
            <a:custGeom>
              <a:avLst/>
              <a:gdLst>
                <a:gd name="T0" fmla="*/ 82 w 175"/>
                <a:gd name="T1" fmla="*/ 75 h 303"/>
                <a:gd name="T2" fmla="*/ 172 w 175"/>
                <a:gd name="T3" fmla="*/ 242 h 303"/>
                <a:gd name="T4" fmla="*/ 103 w 175"/>
                <a:gd name="T5" fmla="*/ 242 h 303"/>
                <a:gd name="T6" fmla="*/ 49 w 175"/>
                <a:gd name="T7" fmla="*/ 89 h 303"/>
                <a:gd name="T8" fmla="*/ 22 w 175"/>
                <a:gd name="T9" fmla="*/ 67 h 303"/>
                <a:gd name="T10" fmla="*/ 7 w 175"/>
                <a:gd name="T11" fmla="*/ 36 h 303"/>
                <a:gd name="T12" fmla="*/ 23 w 175"/>
                <a:gd name="T13" fmla="*/ 36 h 303"/>
                <a:gd name="T14" fmla="*/ 35 w 175"/>
                <a:gd name="T15" fmla="*/ 54 h 303"/>
                <a:gd name="T16" fmla="*/ 8 w 175"/>
                <a:gd name="T17" fmla="*/ 5 h 303"/>
                <a:gd name="T18" fmla="*/ 30 w 175"/>
                <a:gd name="T19" fmla="*/ 21 h 303"/>
                <a:gd name="T20" fmla="*/ 51 w 175"/>
                <a:gd name="T21" fmla="*/ 25 h 303"/>
                <a:gd name="T22" fmla="*/ 70 w 175"/>
                <a:gd name="T23" fmla="*/ 49 h 303"/>
                <a:gd name="T24" fmla="*/ 82 w 175"/>
                <a:gd name="T25" fmla="*/ 7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303">
                  <a:moveTo>
                    <a:pt x="82" y="75"/>
                  </a:moveTo>
                  <a:cubicBezTo>
                    <a:pt x="82" y="75"/>
                    <a:pt x="175" y="184"/>
                    <a:pt x="172" y="242"/>
                  </a:cubicBezTo>
                  <a:cubicBezTo>
                    <a:pt x="169" y="299"/>
                    <a:pt x="126" y="303"/>
                    <a:pt x="103" y="242"/>
                  </a:cubicBezTo>
                  <a:cubicBezTo>
                    <a:pt x="81" y="180"/>
                    <a:pt x="49" y="89"/>
                    <a:pt x="49" y="89"/>
                  </a:cubicBezTo>
                  <a:cubicBezTo>
                    <a:pt x="49" y="89"/>
                    <a:pt x="27" y="74"/>
                    <a:pt x="22" y="67"/>
                  </a:cubicBezTo>
                  <a:cubicBezTo>
                    <a:pt x="17" y="61"/>
                    <a:pt x="13" y="39"/>
                    <a:pt x="7" y="36"/>
                  </a:cubicBezTo>
                  <a:cubicBezTo>
                    <a:pt x="0" y="33"/>
                    <a:pt x="12" y="26"/>
                    <a:pt x="23" y="36"/>
                  </a:cubicBezTo>
                  <a:cubicBezTo>
                    <a:pt x="33" y="46"/>
                    <a:pt x="30" y="57"/>
                    <a:pt x="35" y="54"/>
                  </a:cubicBezTo>
                  <a:cubicBezTo>
                    <a:pt x="40" y="50"/>
                    <a:pt x="8" y="10"/>
                    <a:pt x="8" y="5"/>
                  </a:cubicBezTo>
                  <a:cubicBezTo>
                    <a:pt x="9" y="0"/>
                    <a:pt x="30" y="21"/>
                    <a:pt x="30" y="21"/>
                  </a:cubicBezTo>
                  <a:cubicBezTo>
                    <a:pt x="30" y="21"/>
                    <a:pt x="44" y="19"/>
                    <a:pt x="51" y="25"/>
                  </a:cubicBezTo>
                  <a:cubicBezTo>
                    <a:pt x="58" y="30"/>
                    <a:pt x="67" y="43"/>
                    <a:pt x="70" y="49"/>
                  </a:cubicBezTo>
                  <a:cubicBezTo>
                    <a:pt x="72" y="55"/>
                    <a:pt x="75" y="66"/>
                    <a:pt x="82" y="75"/>
                  </a:cubicBezTo>
                  <a:close/>
                </a:path>
              </a:pathLst>
            </a:custGeom>
            <a:solidFill>
              <a:srgbClr val="F8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4" name="オートシェイプ 3">
              <a:extLst>
                <a:ext uri="{FF2B5EF4-FFF2-40B4-BE49-F238E27FC236}">
                  <a16:creationId xmlns:a16="http://schemas.microsoft.com/office/drawing/2014/main" id="{CBAFF68D-D572-4371-A91E-AC6024B691FF}"/>
                </a:ext>
              </a:extLst>
            </p:cNvPr>
            <p:cNvSpPr>
              <a:spLocks noChangeAspect="1" noChangeArrowheads="1" noTextEdit="1"/>
            </p:cNvSpPr>
            <p:nvPr/>
          </p:nvSpPr>
          <p:spPr bwMode="auto">
            <a:xfrm>
              <a:off x="4905375" y="3141662"/>
              <a:ext cx="24796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6" name="フリーフォーム(F) 6">
              <a:extLst>
                <a:ext uri="{FF2B5EF4-FFF2-40B4-BE49-F238E27FC236}">
                  <a16:creationId xmlns:a16="http://schemas.microsoft.com/office/drawing/2014/main" id="{48C4C649-8470-4879-B490-47F99A11E63F}"/>
                </a:ext>
              </a:extLst>
            </p:cNvPr>
            <p:cNvSpPr>
              <a:spLocks/>
            </p:cNvSpPr>
            <p:nvPr/>
          </p:nvSpPr>
          <p:spPr bwMode="auto">
            <a:xfrm>
              <a:off x="6610350" y="4210050"/>
              <a:ext cx="752475" cy="1301750"/>
            </a:xfrm>
            <a:custGeom>
              <a:avLst/>
              <a:gdLst>
                <a:gd name="T0" fmla="*/ 36 w 131"/>
                <a:gd name="T1" fmla="*/ 0 h 227"/>
                <a:gd name="T2" fmla="*/ 0 w 131"/>
                <a:gd name="T3" fmla="*/ 22 h 227"/>
                <a:gd name="T4" fmla="*/ 94 w 131"/>
                <a:gd name="T5" fmla="*/ 215 h 227"/>
                <a:gd name="T6" fmla="*/ 130 w 131"/>
                <a:gd name="T7" fmla="*/ 168 h 227"/>
                <a:gd name="T8" fmla="*/ 36 w 131"/>
                <a:gd name="T9" fmla="*/ 0 h 227"/>
              </a:gdLst>
              <a:ahLst/>
              <a:cxnLst>
                <a:cxn ang="0">
                  <a:pos x="T0" y="T1"/>
                </a:cxn>
                <a:cxn ang="0">
                  <a:pos x="T2" y="T3"/>
                </a:cxn>
                <a:cxn ang="0">
                  <a:pos x="T4" y="T5"/>
                </a:cxn>
                <a:cxn ang="0">
                  <a:pos x="T6" y="T7"/>
                </a:cxn>
                <a:cxn ang="0">
                  <a:pos x="T8" y="T9"/>
                </a:cxn>
              </a:cxnLst>
              <a:rect l="0" t="0" r="r" b="b"/>
              <a:pathLst>
                <a:path w="131" h="227">
                  <a:moveTo>
                    <a:pt x="36" y="0"/>
                  </a:moveTo>
                  <a:cubicBezTo>
                    <a:pt x="36" y="0"/>
                    <a:pt x="5" y="19"/>
                    <a:pt x="0" y="22"/>
                  </a:cubicBezTo>
                  <a:cubicBezTo>
                    <a:pt x="0" y="22"/>
                    <a:pt x="64" y="203"/>
                    <a:pt x="94" y="215"/>
                  </a:cubicBezTo>
                  <a:cubicBezTo>
                    <a:pt x="124" y="227"/>
                    <a:pt x="131" y="194"/>
                    <a:pt x="130" y="168"/>
                  </a:cubicBezTo>
                  <a:cubicBezTo>
                    <a:pt x="129" y="138"/>
                    <a:pt x="99" y="55"/>
                    <a:pt x="36" y="0"/>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7" name="フリーフォーム(F) 7">
              <a:extLst>
                <a:ext uri="{FF2B5EF4-FFF2-40B4-BE49-F238E27FC236}">
                  <a16:creationId xmlns:a16="http://schemas.microsoft.com/office/drawing/2014/main" id="{A6D0BE20-D8F3-4E9A-9E7A-BC6FFF63D4D3}"/>
                </a:ext>
              </a:extLst>
            </p:cNvPr>
            <p:cNvSpPr>
              <a:spLocks/>
            </p:cNvSpPr>
            <p:nvPr/>
          </p:nvSpPr>
          <p:spPr bwMode="auto">
            <a:xfrm>
              <a:off x="4883150" y="5529263"/>
              <a:ext cx="2451100" cy="257175"/>
            </a:xfrm>
            <a:custGeom>
              <a:avLst/>
              <a:gdLst>
                <a:gd name="T0" fmla="*/ 1544 w 1544"/>
                <a:gd name="T1" fmla="*/ 162 h 162"/>
                <a:gd name="T2" fmla="*/ 0 w 1544"/>
                <a:gd name="T3" fmla="*/ 162 h 162"/>
                <a:gd name="T4" fmla="*/ 156 w 1544"/>
                <a:gd name="T5" fmla="*/ 0 h 162"/>
                <a:gd name="T6" fmla="*/ 1436 w 1544"/>
                <a:gd name="T7" fmla="*/ 0 h 162"/>
                <a:gd name="T8" fmla="*/ 1544 w 1544"/>
                <a:gd name="T9" fmla="*/ 162 h 162"/>
              </a:gdLst>
              <a:ahLst/>
              <a:cxnLst>
                <a:cxn ang="0">
                  <a:pos x="T0" y="T1"/>
                </a:cxn>
                <a:cxn ang="0">
                  <a:pos x="T2" y="T3"/>
                </a:cxn>
                <a:cxn ang="0">
                  <a:pos x="T4" y="T5"/>
                </a:cxn>
                <a:cxn ang="0">
                  <a:pos x="T6" y="T7"/>
                </a:cxn>
                <a:cxn ang="0">
                  <a:pos x="T8" y="T9"/>
                </a:cxn>
              </a:cxnLst>
              <a:rect l="0" t="0" r="r" b="b"/>
              <a:pathLst>
                <a:path w="1544" h="162">
                  <a:moveTo>
                    <a:pt x="1544" y="162"/>
                  </a:moveTo>
                  <a:lnTo>
                    <a:pt x="0" y="162"/>
                  </a:lnTo>
                  <a:lnTo>
                    <a:pt x="156" y="0"/>
                  </a:lnTo>
                  <a:lnTo>
                    <a:pt x="1436" y="0"/>
                  </a:lnTo>
                  <a:lnTo>
                    <a:pt x="1544" y="162"/>
                  </a:lnTo>
                  <a:close/>
                </a:path>
              </a:pathLst>
            </a:custGeom>
            <a:gradFill flip="none" rotWithShape="1">
              <a:gsLst>
                <a:gs pos="0">
                  <a:srgbClr val="6FC9E0"/>
                </a:gs>
                <a:gs pos="39000">
                  <a:srgbClr val="4BC3E2"/>
                </a:gs>
                <a:gs pos="85000">
                  <a:srgbClr val="030341"/>
                </a:gs>
              </a:gsLst>
              <a:path path="circle">
                <a:fillToRect l="50000" t="130000" r="50000" b="-30000"/>
              </a:path>
              <a:tileRect/>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8" name="フリーフォーム(F) 8">
              <a:extLst>
                <a:ext uri="{FF2B5EF4-FFF2-40B4-BE49-F238E27FC236}">
                  <a16:creationId xmlns:a16="http://schemas.microsoft.com/office/drawing/2014/main" id="{91E2CD51-2ACF-4F68-863C-840F1804E8B5}"/>
                </a:ext>
              </a:extLst>
            </p:cNvPr>
            <p:cNvSpPr>
              <a:spLocks/>
            </p:cNvSpPr>
            <p:nvPr/>
          </p:nvSpPr>
          <p:spPr bwMode="auto">
            <a:xfrm>
              <a:off x="5313363" y="4187825"/>
              <a:ext cx="1520825" cy="1598613"/>
            </a:xfrm>
            <a:custGeom>
              <a:avLst/>
              <a:gdLst>
                <a:gd name="T0" fmla="*/ 265 w 265"/>
                <a:gd name="T1" fmla="*/ 279 h 279"/>
                <a:gd name="T2" fmla="*/ 25 w 265"/>
                <a:gd name="T3" fmla="*/ 279 h 279"/>
                <a:gd name="T4" fmla="*/ 20 w 265"/>
                <a:gd name="T5" fmla="*/ 234 h 279"/>
                <a:gd name="T6" fmla="*/ 20 w 265"/>
                <a:gd name="T7" fmla="*/ 230 h 279"/>
                <a:gd name="T8" fmla="*/ 13 w 265"/>
                <a:gd name="T9" fmla="*/ 171 h 279"/>
                <a:gd name="T10" fmla="*/ 11 w 265"/>
                <a:gd name="T11" fmla="*/ 150 h 279"/>
                <a:gd name="T12" fmla="*/ 10 w 265"/>
                <a:gd name="T13" fmla="*/ 129 h 279"/>
                <a:gd name="T14" fmla="*/ 10 w 265"/>
                <a:gd name="T15" fmla="*/ 34 h 279"/>
                <a:gd name="T16" fmla="*/ 10 w 265"/>
                <a:gd name="T17" fmla="*/ 34 h 279"/>
                <a:gd name="T18" fmla="*/ 65 w 265"/>
                <a:gd name="T19" fmla="*/ 17 h 279"/>
                <a:gd name="T20" fmla="*/ 86 w 265"/>
                <a:gd name="T21" fmla="*/ 1 h 279"/>
                <a:gd name="T22" fmla="*/ 131 w 265"/>
                <a:gd name="T23" fmla="*/ 3 h 279"/>
                <a:gd name="T24" fmla="*/ 132 w 265"/>
                <a:gd name="T25" fmla="*/ 3 h 279"/>
                <a:gd name="T26" fmla="*/ 132 w 265"/>
                <a:gd name="T27" fmla="*/ 3 h 279"/>
                <a:gd name="T28" fmla="*/ 133 w 265"/>
                <a:gd name="T29" fmla="*/ 3 h 279"/>
                <a:gd name="T30" fmla="*/ 169 w 265"/>
                <a:gd name="T31" fmla="*/ 12 h 279"/>
                <a:gd name="T32" fmla="*/ 170 w 265"/>
                <a:gd name="T33" fmla="*/ 13 h 279"/>
                <a:gd name="T34" fmla="*/ 170 w 265"/>
                <a:gd name="T35" fmla="*/ 13 h 279"/>
                <a:gd name="T36" fmla="*/ 171 w 265"/>
                <a:gd name="T37" fmla="*/ 26 h 279"/>
                <a:gd name="T38" fmla="*/ 197 w 265"/>
                <a:gd name="T39" fmla="*/ 31 h 279"/>
                <a:gd name="T40" fmla="*/ 201 w 265"/>
                <a:gd name="T41" fmla="*/ 32 h 279"/>
                <a:gd name="T42" fmla="*/ 251 w 265"/>
                <a:gd name="T43" fmla="*/ 105 h 279"/>
                <a:gd name="T44" fmla="*/ 255 w 265"/>
                <a:gd name="T45" fmla="*/ 151 h 279"/>
                <a:gd name="T46" fmla="*/ 259 w 265"/>
                <a:gd name="T47" fmla="*/ 192 h 279"/>
                <a:gd name="T48" fmla="*/ 262 w 265"/>
                <a:gd name="T49" fmla="*/ 234 h 279"/>
                <a:gd name="T50" fmla="*/ 264 w 265"/>
                <a:gd name="T51" fmla="*/ 266 h 279"/>
                <a:gd name="T52" fmla="*/ 264 w 265"/>
                <a:gd name="T53" fmla="*/ 266 h 279"/>
                <a:gd name="T54" fmla="*/ 265 w 265"/>
                <a:gd name="T5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5" h="279">
                  <a:moveTo>
                    <a:pt x="265" y="279"/>
                  </a:moveTo>
                  <a:cubicBezTo>
                    <a:pt x="25" y="279"/>
                    <a:pt x="25" y="279"/>
                    <a:pt x="25" y="279"/>
                  </a:cubicBezTo>
                  <a:cubicBezTo>
                    <a:pt x="25" y="273"/>
                    <a:pt x="23" y="256"/>
                    <a:pt x="20" y="234"/>
                  </a:cubicBezTo>
                  <a:cubicBezTo>
                    <a:pt x="20" y="232"/>
                    <a:pt x="20" y="231"/>
                    <a:pt x="20" y="230"/>
                  </a:cubicBezTo>
                  <a:cubicBezTo>
                    <a:pt x="17" y="211"/>
                    <a:pt x="15" y="191"/>
                    <a:pt x="13" y="171"/>
                  </a:cubicBezTo>
                  <a:cubicBezTo>
                    <a:pt x="13" y="164"/>
                    <a:pt x="12" y="157"/>
                    <a:pt x="11" y="150"/>
                  </a:cubicBezTo>
                  <a:cubicBezTo>
                    <a:pt x="11" y="143"/>
                    <a:pt x="11" y="136"/>
                    <a:pt x="10" y="129"/>
                  </a:cubicBezTo>
                  <a:cubicBezTo>
                    <a:pt x="8" y="78"/>
                    <a:pt x="0" y="42"/>
                    <a:pt x="10" y="34"/>
                  </a:cubicBezTo>
                  <a:cubicBezTo>
                    <a:pt x="10" y="34"/>
                    <a:pt x="10" y="34"/>
                    <a:pt x="10" y="34"/>
                  </a:cubicBezTo>
                  <a:cubicBezTo>
                    <a:pt x="19" y="26"/>
                    <a:pt x="65" y="17"/>
                    <a:pt x="65" y="17"/>
                  </a:cubicBezTo>
                  <a:cubicBezTo>
                    <a:pt x="65" y="17"/>
                    <a:pt x="70" y="2"/>
                    <a:pt x="86" y="1"/>
                  </a:cubicBezTo>
                  <a:cubicBezTo>
                    <a:pt x="102" y="0"/>
                    <a:pt x="118" y="1"/>
                    <a:pt x="131" y="3"/>
                  </a:cubicBezTo>
                  <a:cubicBezTo>
                    <a:pt x="131" y="3"/>
                    <a:pt x="132" y="3"/>
                    <a:pt x="132" y="3"/>
                  </a:cubicBezTo>
                  <a:cubicBezTo>
                    <a:pt x="132" y="3"/>
                    <a:pt x="132" y="3"/>
                    <a:pt x="132" y="3"/>
                  </a:cubicBezTo>
                  <a:cubicBezTo>
                    <a:pt x="132" y="3"/>
                    <a:pt x="133" y="3"/>
                    <a:pt x="133" y="3"/>
                  </a:cubicBezTo>
                  <a:cubicBezTo>
                    <a:pt x="152" y="6"/>
                    <a:pt x="167" y="10"/>
                    <a:pt x="169" y="12"/>
                  </a:cubicBezTo>
                  <a:cubicBezTo>
                    <a:pt x="170" y="12"/>
                    <a:pt x="170" y="13"/>
                    <a:pt x="170" y="13"/>
                  </a:cubicBezTo>
                  <a:cubicBezTo>
                    <a:pt x="170" y="13"/>
                    <a:pt x="170" y="13"/>
                    <a:pt x="170" y="13"/>
                  </a:cubicBezTo>
                  <a:cubicBezTo>
                    <a:pt x="171" y="22"/>
                    <a:pt x="171" y="26"/>
                    <a:pt x="171" y="26"/>
                  </a:cubicBezTo>
                  <a:cubicBezTo>
                    <a:pt x="171" y="26"/>
                    <a:pt x="184" y="32"/>
                    <a:pt x="197" y="31"/>
                  </a:cubicBezTo>
                  <a:cubicBezTo>
                    <a:pt x="198" y="31"/>
                    <a:pt x="199" y="31"/>
                    <a:pt x="201" y="32"/>
                  </a:cubicBezTo>
                  <a:cubicBezTo>
                    <a:pt x="216" y="35"/>
                    <a:pt x="247" y="62"/>
                    <a:pt x="251" y="105"/>
                  </a:cubicBezTo>
                  <a:cubicBezTo>
                    <a:pt x="252" y="117"/>
                    <a:pt x="254" y="133"/>
                    <a:pt x="255" y="151"/>
                  </a:cubicBezTo>
                  <a:cubicBezTo>
                    <a:pt x="256" y="164"/>
                    <a:pt x="257" y="178"/>
                    <a:pt x="259" y="192"/>
                  </a:cubicBezTo>
                  <a:cubicBezTo>
                    <a:pt x="260" y="207"/>
                    <a:pt x="261" y="221"/>
                    <a:pt x="262" y="234"/>
                  </a:cubicBezTo>
                  <a:cubicBezTo>
                    <a:pt x="263" y="246"/>
                    <a:pt x="263" y="258"/>
                    <a:pt x="264" y="266"/>
                  </a:cubicBezTo>
                  <a:cubicBezTo>
                    <a:pt x="264" y="266"/>
                    <a:pt x="264" y="266"/>
                    <a:pt x="264" y="266"/>
                  </a:cubicBezTo>
                  <a:cubicBezTo>
                    <a:pt x="264" y="272"/>
                    <a:pt x="265" y="277"/>
                    <a:pt x="265" y="279"/>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9" name="フリーフォーム(F) 9">
              <a:extLst>
                <a:ext uri="{FF2B5EF4-FFF2-40B4-BE49-F238E27FC236}">
                  <a16:creationId xmlns:a16="http://schemas.microsoft.com/office/drawing/2014/main" id="{319F10DD-B9D3-4B3A-8314-9802E27DC1C4}"/>
                </a:ext>
              </a:extLst>
            </p:cNvPr>
            <p:cNvSpPr>
              <a:spLocks/>
            </p:cNvSpPr>
            <p:nvPr/>
          </p:nvSpPr>
          <p:spPr bwMode="auto">
            <a:xfrm>
              <a:off x="4832350" y="4359275"/>
              <a:ext cx="1382713" cy="1152525"/>
            </a:xfrm>
            <a:custGeom>
              <a:avLst/>
              <a:gdLst>
                <a:gd name="T0" fmla="*/ 227 w 241"/>
                <a:gd name="T1" fmla="*/ 194 h 201"/>
                <a:gd name="T2" fmla="*/ 104 w 241"/>
                <a:gd name="T3" fmla="*/ 200 h 201"/>
                <a:gd name="T4" fmla="*/ 23 w 241"/>
                <a:gd name="T5" fmla="*/ 199 h 201"/>
                <a:gd name="T6" fmla="*/ 38 w 241"/>
                <a:gd name="T7" fmla="*/ 83 h 201"/>
                <a:gd name="T8" fmla="*/ 94 w 241"/>
                <a:gd name="T9" fmla="*/ 4 h 201"/>
                <a:gd name="T10" fmla="*/ 94 w 241"/>
                <a:gd name="T11" fmla="*/ 4 h 201"/>
                <a:gd name="T12" fmla="*/ 106 w 241"/>
                <a:gd name="T13" fmla="*/ 1 h 201"/>
                <a:gd name="T14" fmla="*/ 143 w 241"/>
                <a:gd name="T15" fmla="*/ 57 h 201"/>
                <a:gd name="T16" fmla="*/ 95 w 241"/>
                <a:gd name="T17" fmla="*/ 120 h 201"/>
                <a:gd name="T18" fmla="*/ 76 w 241"/>
                <a:gd name="T19" fmla="*/ 141 h 201"/>
                <a:gd name="T20" fmla="*/ 97 w 241"/>
                <a:gd name="T21" fmla="*/ 141 h 201"/>
                <a:gd name="T22" fmla="*/ 239 w 241"/>
                <a:gd name="T23" fmla="*/ 164 h 201"/>
                <a:gd name="T24" fmla="*/ 227 w 241"/>
                <a:gd name="T25" fmla="*/ 19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01">
                  <a:moveTo>
                    <a:pt x="227" y="194"/>
                  </a:moveTo>
                  <a:cubicBezTo>
                    <a:pt x="224" y="194"/>
                    <a:pt x="160" y="198"/>
                    <a:pt x="104" y="200"/>
                  </a:cubicBezTo>
                  <a:cubicBezTo>
                    <a:pt x="66" y="201"/>
                    <a:pt x="32" y="201"/>
                    <a:pt x="23" y="199"/>
                  </a:cubicBezTo>
                  <a:cubicBezTo>
                    <a:pt x="0" y="193"/>
                    <a:pt x="5" y="167"/>
                    <a:pt x="38" y="83"/>
                  </a:cubicBezTo>
                  <a:cubicBezTo>
                    <a:pt x="59" y="29"/>
                    <a:pt x="80" y="10"/>
                    <a:pt x="94" y="4"/>
                  </a:cubicBezTo>
                  <a:cubicBezTo>
                    <a:pt x="94" y="4"/>
                    <a:pt x="94" y="4"/>
                    <a:pt x="94" y="4"/>
                  </a:cubicBezTo>
                  <a:cubicBezTo>
                    <a:pt x="101" y="0"/>
                    <a:pt x="106" y="1"/>
                    <a:pt x="106" y="1"/>
                  </a:cubicBezTo>
                  <a:cubicBezTo>
                    <a:pt x="123" y="0"/>
                    <a:pt x="145" y="42"/>
                    <a:pt x="143" y="57"/>
                  </a:cubicBezTo>
                  <a:cubicBezTo>
                    <a:pt x="142" y="66"/>
                    <a:pt x="115" y="98"/>
                    <a:pt x="95" y="120"/>
                  </a:cubicBezTo>
                  <a:cubicBezTo>
                    <a:pt x="85" y="132"/>
                    <a:pt x="76" y="141"/>
                    <a:pt x="76" y="141"/>
                  </a:cubicBezTo>
                  <a:cubicBezTo>
                    <a:pt x="76" y="141"/>
                    <a:pt x="85" y="141"/>
                    <a:pt x="97" y="141"/>
                  </a:cubicBezTo>
                  <a:cubicBezTo>
                    <a:pt x="139" y="142"/>
                    <a:pt x="228" y="145"/>
                    <a:pt x="239" y="164"/>
                  </a:cubicBezTo>
                  <a:cubicBezTo>
                    <a:pt x="241" y="169"/>
                    <a:pt x="233" y="194"/>
                    <a:pt x="227" y="194"/>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0" name="フリーフォーム(F) 10">
              <a:extLst>
                <a:ext uri="{FF2B5EF4-FFF2-40B4-BE49-F238E27FC236}">
                  <a16:creationId xmlns:a16="http://schemas.microsoft.com/office/drawing/2014/main" id="{5849D18F-42AB-4436-A00E-CCB48479C93C}"/>
                </a:ext>
              </a:extLst>
            </p:cNvPr>
            <p:cNvSpPr>
              <a:spLocks/>
            </p:cNvSpPr>
            <p:nvPr/>
          </p:nvSpPr>
          <p:spPr bwMode="auto">
            <a:xfrm>
              <a:off x="6450013" y="4960938"/>
              <a:ext cx="333375" cy="750888"/>
            </a:xfrm>
            <a:custGeom>
              <a:avLst/>
              <a:gdLst>
                <a:gd name="T0" fmla="*/ 66 w 66"/>
                <a:gd name="T1" fmla="*/ 131 h 131"/>
                <a:gd name="T2" fmla="*/ 23 w 66"/>
                <a:gd name="T3" fmla="*/ 68 h 131"/>
                <a:gd name="T4" fmla="*/ 4 w 66"/>
                <a:gd name="T5" fmla="*/ 25 h 131"/>
                <a:gd name="T6" fmla="*/ 57 w 66"/>
                <a:gd name="T7" fmla="*/ 16 h 131"/>
                <a:gd name="T8" fmla="*/ 64 w 66"/>
                <a:gd name="T9" fmla="*/ 99 h 131"/>
                <a:gd name="T10" fmla="*/ 66 w 66"/>
                <a:gd name="T11" fmla="*/ 131 h 131"/>
              </a:gdLst>
              <a:ahLst/>
              <a:cxnLst>
                <a:cxn ang="0">
                  <a:pos x="T0" y="T1"/>
                </a:cxn>
                <a:cxn ang="0">
                  <a:pos x="T2" y="T3"/>
                </a:cxn>
                <a:cxn ang="0">
                  <a:pos x="T4" y="T5"/>
                </a:cxn>
                <a:cxn ang="0">
                  <a:pos x="T6" y="T7"/>
                </a:cxn>
                <a:cxn ang="0">
                  <a:pos x="T8" y="T9"/>
                </a:cxn>
                <a:cxn ang="0">
                  <a:pos x="T10" y="T11"/>
                </a:cxn>
              </a:cxnLst>
              <a:rect l="0" t="0" r="r" b="b"/>
              <a:pathLst>
                <a:path w="66" h="131">
                  <a:moveTo>
                    <a:pt x="66" y="131"/>
                  </a:moveTo>
                  <a:cubicBezTo>
                    <a:pt x="61" y="107"/>
                    <a:pt x="42" y="83"/>
                    <a:pt x="23" y="68"/>
                  </a:cubicBezTo>
                  <a:cubicBezTo>
                    <a:pt x="0" y="51"/>
                    <a:pt x="4" y="25"/>
                    <a:pt x="4" y="25"/>
                  </a:cubicBezTo>
                  <a:cubicBezTo>
                    <a:pt x="21" y="0"/>
                    <a:pt x="41" y="5"/>
                    <a:pt x="57" y="16"/>
                  </a:cubicBezTo>
                  <a:cubicBezTo>
                    <a:pt x="59" y="43"/>
                    <a:pt x="62" y="74"/>
                    <a:pt x="64" y="99"/>
                  </a:cubicBezTo>
                  <a:cubicBezTo>
                    <a:pt x="65" y="111"/>
                    <a:pt x="65" y="123"/>
                    <a:pt x="66" y="131"/>
                  </a:cubicBezTo>
                  <a:close/>
                </a:path>
              </a:pathLst>
            </a:custGeom>
            <a:gradFill flip="none" rotWithShape="1">
              <a:gsLst>
                <a:gs pos="100000">
                  <a:srgbClr val="7289F2">
                    <a:alpha val="0"/>
                  </a:srgbClr>
                </a:gs>
                <a:gs pos="26000">
                  <a:srgbClr val="7289F2">
                    <a:alpha val="54000"/>
                  </a:srgbClr>
                </a:gs>
              </a:gsLst>
              <a:lin ang="78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2" name="フリーフォーム:図形 21">
              <a:extLst>
                <a:ext uri="{FF2B5EF4-FFF2-40B4-BE49-F238E27FC236}">
                  <a16:creationId xmlns:a16="http://schemas.microsoft.com/office/drawing/2014/main" id="{D1D8B039-3C85-439E-9B4E-0AE3B0227E37}"/>
                </a:ext>
              </a:extLst>
            </p:cNvPr>
            <p:cNvSpPr/>
            <p:nvPr/>
          </p:nvSpPr>
          <p:spPr>
            <a:xfrm rot="20364014">
              <a:off x="6924390" y="4583236"/>
              <a:ext cx="305126" cy="641501"/>
            </a:xfrm>
            <a:custGeom>
              <a:avLst/>
              <a:gdLst>
                <a:gd name="connsiteX0" fmla="*/ 793 w 453638"/>
                <a:gd name="connsiteY0" fmla="*/ 10752 h 953733"/>
                <a:gd name="connsiteX1" fmla="*/ 331787 w 453638"/>
                <a:gd name="connsiteY1" fmla="*/ 467952 h 953733"/>
                <a:gd name="connsiteX2" fmla="*/ 436562 w 453638"/>
                <a:gd name="connsiteY2" fmla="*/ 944202 h 953733"/>
                <a:gd name="connsiteX3" fmla="*/ 793 w 453638"/>
                <a:gd name="connsiteY3" fmla="*/ 10752 h 953733"/>
              </a:gdLst>
              <a:ahLst/>
              <a:cxnLst>
                <a:cxn ang="0">
                  <a:pos x="connsiteX0" y="connsiteY0"/>
                </a:cxn>
                <a:cxn ang="0">
                  <a:pos x="connsiteX1" y="connsiteY1"/>
                </a:cxn>
                <a:cxn ang="0">
                  <a:pos x="connsiteX2" y="connsiteY2"/>
                </a:cxn>
                <a:cxn ang="0">
                  <a:pos x="connsiteX3" y="connsiteY3"/>
                </a:cxn>
              </a:cxnLst>
              <a:rect l="l" t="t" r="r" b="b"/>
              <a:pathLst>
                <a:path w="453638" h="953733">
                  <a:moveTo>
                    <a:pt x="793" y="10752"/>
                  </a:moveTo>
                  <a:cubicBezTo>
                    <a:pt x="-16669" y="-68623"/>
                    <a:pt x="259159" y="312377"/>
                    <a:pt x="331787" y="467952"/>
                  </a:cubicBezTo>
                  <a:cubicBezTo>
                    <a:pt x="404415" y="623527"/>
                    <a:pt x="490934" y="1020005"/>
                    <a:pt x="436562" y="944202"/>
                  </a:cubicBezTo>
                  <a:cubicBezTo>
                    <a:pt x="382190" y="868399"/>
                    <a:pt x="18255" y="90127"/>
                    <a:pt x="793" y="10752"/>
                  </a:cubicBezTo>
                  <a:close/>
                </a:path>
              </a:pathLst>
            </a:custGeom>
            <a:gradFill flip="none" rotWithShape="1">
              <a:gsLst>
                <a:gs pos="100000">
                  <a:srgbClr val="7289F2">
                    <a:alpha val="0"/>
                  </a:srgbClr>
                </a:gs>
                <a:gs pos="26000">
                  <a:srgbClr val="7289F2">
                    <a:alpha val="54000"/>
                  </a:srgbClr>
                </a:gs>
              </a:gsLst>
              <a:lin ang="78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solidFill>
                  <a:schemeClr val="tx1"/>
                </a:solidFill>
                <a:latin typeface="Meiryo UI" panose="020B0604030504040204" pitchFamily="50" charset="-128"/>
                <a:ea typeface="Meiryo UI" panose="020B0604030504040204" pitchFamily="50" charset="-128"/>
              </a:endParaRPr>
            </a:p>
          </p:txBody>
        </p:sp>
        <p:sp>
          <p:nvSpPr>
            <p:cNvPr id="11" name="フリーフォーム(F) 11">
              <a:extLst>
                <a:ext uri="{FF2B5EF4-FFF2-40B4-BE49-F238E27FC236}">
                  <a16:creationId xmlns:a16="http://schemas.microsoft.com/office/drawing/2014/main" id="{9C6C3AB2-1F41-4F9F-A40A-34C6948A2EEB}"/>
                </a:ext>
              </a:extLst>
            </p:cNvPr>
            <p:cNvSpPr>
              <a:spLocks/>
            </p:cNvSpPr>
            <p:nvPr/>
          </p:nvSpPr>
          <p:spPr bwMode="auto">
            <a:xfrm>
              <a:off x="6065838" y="4297363"/>
              <a:ext cx="1435100" cy="1168400"/>
            </a:xfrm>
            <a:custGeom>
              <a:avLst/>
              <a:gdLst>
                <a:gd name="T0" fmla="*/ 11 w 250"/>
                <a:gd name="T1" fmla="*/ 49 h 204"/>
                <a:gd name="T2" fmla="*/ 103 w 250"/>
                <a:gd name="T3" fmla="*/ 27 h 204"/>
                <a:gd name="T4" fmla="*/ 211 w 250"/>
                <a:gd name="T5" fmla="*/ 135 h 204"/>
                <a:gd name="T6" fmla="*/ 179 w 250"/>
                <a:gd name="T7" fmla="*/ 196 h 204"/>
                <a:gd name="T8" fmla="*/ 10 w 250"/>
                <a:gd name="T9" fmla="*/ 49 h 204"/>
                <a:gd name="T10" fmla="*/ 11 w 250"/>
                <a:gd name="T11" fmla="*/ 49 h 204"/>
              </a:gdLst>
              <a:ahLst/>
              <a:cxnLst>
                <a:cxn ang="0">
                  <a:pos x="T0" y="T1"/>
                </a:cxn>
                <a:cxn ang="0">
                  <a:pos x="T2" y="T3"/>
                </a:cxn>
                <a:cxn ang="0">
                  <a:pos x="T4" y="T5"/>
                </a:cxn>
                <a:cxn ang="0">
                  <a:pos x="T6" y="T7"/>
                </a:cxn>
                <a:cxn ang="0">
                  <a:pos x="T8" y="T9"/>
                </a:cxn>
                <a:cxn ang="0">
                  <a:pos x="T10" y="T11"/>
                </a:cxn>
              </a:cxnLst>
              <a:rect l="0" t="0" r="r" b="b"/>
              <a:pathLst>
                <a:path w="250" h="204">
                  <a:moveTo>
                    <a:pt x="11" y="49"/>
                  </a:moveTo>
                  <a:cubicBezTo>
                    <a:pt x="25" y="11"/>
                    <a:pt x="73" y="0"/>
                    <a:pt x="103" y="27"/>
                  </a:cubicBezTo>
                  <a:cubicBezTo>
                    <a:pt x="136" y="58"/>
                    <a:pt x="187" y="105"/>
                    <a:pt x="211" y="135"/>
                  </a:cubicBezTo>
                  <a:cubicBezTo>
                    <a:pt x="250" y="180"/>
                    <a:pt x="199" y="204"/>
                    <a:pt x="179" y="196"/>
                  </a:cubicBezTo>
                  <a:cubicBezTo>
                    <a:pt x="117" y="171"/>
                    <a:pt x="0" y="117"/>
                    <a:pt x="10" y="49"/>
                  </a:cubicBezTo>
                  <a:cubicBezTo>
                    <a:pt x="10" y="49"/>
                    <a:pt x="11" y="49"/>
                    <a:pt x="11" y="49"/>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2" name="フリーフォーム(F) 12">
              <a:extLst>
                <a:ext uri="{FF2B5EF4-FFF2-40B4-BE49-F238E27FC236}">
                  <a16:creationId xmlns:a16="http://schemas.microsoft.com/office/drawing/2014/main" id="{53D9C9B8-8241-4452-98F4-6F4696E0228C}"/>
                </a:ext>
              </a:extLst>
            </p:cNvPr>
            <p:cNvSpPr>
              <a:spLocks/>
            </p:cNvSpPr>
            <p:nvPr/>
          </p:nvSpPr>
          <p:spPr bwMode="auto">
            <a:xfrm>
              <a:off x="5664200" y="3127375"/>
              <a:ext cx="809625" cy="1135063"/>
            </a:xfrm>
            <a:custGeom>
              <a:avLst/>
              <a:gdLst>
                <a:gd name="T0" fmla="*/ 138 w 141"/>
                <a:gd name="T1" fmla="*/ 142 h 198"/>
                <a:gd name="T2" fmla="*/ 136 w 141"/>
                <a:gd name="T3" fmla="*/ 150 h 198"/>
                <a:gd name="T4" fmla="*/ 134 w 141"/>
                <a:gd name="T5" fmla="*/ 170 h 198"/>
                <a:gd name="T6" fmla="*/ 128 w 141"/>
                <a:gd name="T7" fmla="*/ 178 h 198"/>
                <a:gd name="T8" fmla="*/ 125 w 141"/>
                <a:gd name="T9" fmla="*/ 179 h 198"/>
                <a:gd name="T10" fmla="*/ 115 w 141"/>
                <a:gd name="T11" fmla="*/ 178 h 198"/>
                <a:gd name="T12" fmla="*/ 109 w 141"/>
                <a:gd name="T13" fmla="*/ 198 h 198"/>
                <a:gd name="T14" fmla="*/ 108 w 141"/>
                <a:gd name="T15" fmla="*/ 197 h 198"/>
                <a:gd name="T16" fmla="*/ 71 w 141"/>
                <a:gd name="T17" fmla="*/ 188 h 198"/>
                <a:gd name="T18" fmla="*/ 71 w 141"/>
                <a:gd name="T19" fmla="*/ 188 h 198"/>
                <a:gd name="T20" fmla="*/ 70 w 141"/>
                <a:gd name="T21" fmla="*/ 188 h 198"/>
                <a:gd name="T22" fmla="*/ 25 w 141"/>
                <a:gd name="T23" fmla="*/ 186 h 198"/>
                <a:gd name="T24" fmla="*/ 26 w 141"/>
                <a:gd name="T25" fmla="*/ 157 h 198"/>
                <a:gd name="T26" fmla="*/ 19 w 141"/>
                <a:gd name="T27" fmla="*/ 125 h 198"/>
                <a:gd name="T28" fmla="*/ 9 w 141"/>
                <a:gd name="T29" fmla="*/ 99 h 198"/>
                <a:gd name="T30" fmla="*/ 0 w 141"/>
                <a:gd name="T31" fmla="*/ 72 h 198"/>
                <a:gd name="T32" fmla="*/ 34 w 141"/>
                <a:gd name="T33" fmla="*/ 18 h 198"/>
                <a:gd name="T34" fmla="*/ 57 w 141"/>
                <a:gd name="T35" fmla="*/ 7 h 198"/>
                <a:gd name="T36" fmla="*/ 76 w 141"/>
                <a:gd name="T37" fmla="*/ 0 h 198"/>
                <a:gd name="T38" fmla="*/ 92 w 141"/>
                <a:gd name="T39" fmla="*/ 9 h 198"/>
                <a:gd name="T40" fmla="*/ 112 w 141"/>
                <a:gd name="T41" fmla="*/ 11 h 198"/>
                <a:gd name="T42" fmla="*/ 124 w 141"/>
                <a:gd name="T43" fmla="*/ 24 h 198"/>
                <a:gd name="T44" fmla="*/ 134 w 141"/>
                <a:gd name="T45" fmla="*/ 37 h 198"/>
                <a:gd name="T46" fmla="*/ 134 w 141"/>
                <a:gd name="T47" fmla="*/ 38 h 198"/>
                <a:gd name="T48" fmla="*/ 134 w 141"/>
                <a:gd name="T49" fmla="*/ 38 h 198"/>
                <a:gd name="T50" fmla="*/ 133 w 141"/>
                <a:gd name="T51" fmla="*/ 39 h 198"/>
                <a:gd name="T52" fmla="*/ 132 w 141"/>
                <a:gd name="T53" fmla="*/ 41 h 198"/>
                <a:gd name="T54" fmla="*/ 131 w 141"/>
                <a:gd name="T55" fmla="*/ 42 h 198"/>
                <a:gd name="T56" fmla="*/ 130 w 141"/>
                <a:gd name="T57" fmla="*/ 42 h 198"/>
                <a:gd name="T58" fmla="*/ 129 w 141"/>
                <a:gd name="T59" fmla="*/ 43 h 198"/>
                <a:gd name="T60" fmla="*/ 129 w 141"/>
                <a:gd name="T61" fmla="*/ 43 h 198"/>
                <a:gd name="T62" fmla="*/ 138 w 141"/>
                <a:gd name="T63" fmla="*/ 90 h 198"/>
                <a:gd name="T64" fmla="*/ 139 w 141"/>
                <a:gd name="T65" fmla="*/ 113 h 198"/>
                <a:gd name="T66" fmla="*/ 138 w 141"/>
                <a:gd name="T67" fmla="*/ 14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198">
                  <a:moveTo>
                    <a:pt x="138" y="142"/>
                  </a:moveTo>
                  <a:cubicBezTo>
                    <a:pt x="138" y="145"/>
                    <a:pt x="137" y="147"/>
                    <a:pt x="136" y="150"/>
                  </a:cubicBezTo>
                  <a:cubicBezTo>
                    <a:pt x="136" y="151"/>
                    <a:pt x="135" y="166"/>
                    <a:pt x="134" y="170"/>
                  </a:cubicBezTo>
                  <a:cubicBezTo>
                    <a:pt x="134" y="172"/>
                    <a:pt x="132" y="177"/>
                    <a:pt x="128" y="178"/>
                  </a:cubicBezTo>
                  <a:cubicBezTo>
                    <a:pt x="127" y="179"/>
                    <a:pt x="126" y="179"/>
                    <a:pt x="125" y="179"/>
                  </a:cubicBezTo>
                  <a:cubicBezTo>
                    <a:pt x="118" y="178"/>
                    <a:pt x="115" y="178"/>
                    <a:pt x="115" y="178"/>
                  </a:cubicBezTo>
                  <a:cubicBezTo>
                    <a:pt x="115" y="178"/>
                    <a:pt x="108" y="189"/>
                    <a:pt x="109" y="198"/>
                  </a:cubicBezTo>
                  <a:cubicBezTo>
                    <a:pt x="109" y="198"/>
                    <a:pt x="109" y="197"/>
                    <a:pt x="108" y="197"/>
                  </a:cubicBezTo>
                  <a:cubicBezTo>
                    <a:pt x="106" y="195"/>
                    <a:pt x="91" y="191"/>
                    <a:pt x="71" y="188"/>
                  </a:cubicBezTo>
                  <a:cubicBezTo>
                    <a:pt x="71" y="188"/>
                    <a:pt x="71" y="188"/>
                    <a:pt x="71" y="188"/>
                  </a:cubicBezTo>
                  <a:cubicBezTo>
                    <a:pt x="71" y="188"/>
                    <a:pt x="70" y="188"/>
                    <a:pt x="70" y="188"/>
                  </a:cubicBezTo>
                  <a:cubicBezTo>
                    <a:pt x="57" y="186"/>
                    <a:pt x="41" y="185"/>
                    <a:pt x="25" y="186"/>
                  </a:cubicBezTo>
                  <a:cubicBezTo>
                    <a:pt x="25" y="186"/>
                    <a:pt x="27" y="173"/>
                    <a:pt x="26" y="157"/>
                  </a:cubicBezTo>
                  <a:cubicBezTo>
                    <a:pt x="25" y="147"/>
                    <a:pt x="23" y="135"/>
                    <a:pt x="19" y="125"/>
                  </a:cubicBezTo>
                  <a:cubicBezTo>
                    <a:pt x="15" y="116"/>
                    <a:pt x="12" y="107"/>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ubicBezTo>
                    <a:pt x="134" y="38"/>
                    <a:pt x="134" y="38"/>
                    <a:pt x="134" y="38"/>
                  </a:cubicBezTo>
                  <a:cubicBezTo>
                    <a:pt x="134" y="38"/>
                    <a:pt x="134" y="38"/>
                    <a:pt x="134" y="38"/>
                  </a:cubicBezTo>
                  <a:cubicBezTo>
                    <a:pt x="134" y="39"/>
                    <a:pt x="134" y="39"/>
                    <a:pt x="133" y="39"/>
                  </a:cubicBezTo>
                  <a:cubicBezTo>
                    <a:pt x="133" y="40"/>
                    <a:pt x="133" y="40"/>
                    <a:pt x="132" y="41"/>
                  </a:cubicBezTo>
                  <a:cubicBezTo>
                    <a:pt x="132" y="41"/>
                    <a:pt x="131" y="41"/>
                    <a:pt x="131" y="42"/>
                  </a:cubicBezTo>
                  <a:cubicBezTo>
                    <a:pt x="131" y="42"/>
                    <a:pt x="130" y="42"/>
                    <a:pt x="130" y="42"/>
                  </a:cubicBezTo>
                  <a:cubicBezTo>
                    <a:pt x="130" y="43"/>
                    <a:pt x="130" y="43"/>
                    <a:pt x="129" y="43"/>
                  </a:cubicBezTo>
                  <a:cubicBezTo>
                    <a:pt x="129" y="43"/>
                    <a:pt x="129" y="43"/>
                    <a:pt x="129" y="43"/>
                  </a:cubicBezTo>
                  <a:cubicBezTo>
                    <a:pt x="129" y="43"/>
                    <a:pt x="139" y="82"/>
                    <a:pt x="138" y="90"/>
                  </a:cubicBezTo>
                  <a:cubicBezTo>
                    <a:pt x="138" y="97"/>
                    <a:pt x="137" y="106"/>
                    <a:pt x="139" y="113"/>
                  </a:cubicBezTo>
                  <a:cubicBezTo>
                    <a:pt x="141" y="118"/>
                    <a:pt x="141" y="129"/>
                    <a:pt x="138" y="142"/>
                  </a:cubicBezTo>
                  <a:close/>
                </a:path>
              </a:pathLst>
            </a:custGeom>
            <a:solidFill>
              <a:srgbClr val="F8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3" name="フリーフォーム 13">
              <a:extLst>
                <a:ext uri="{FF2B5EF4-FFF2-40B4-BE49-F238E27FC236}">
                  <a16:creationId xmlns:a16="http://schemas.microsoft.com/office/drawing/2014/main" id="{104737AB-59A7-4247-842C-6F97799DA28F}"/>
                </a:ext>
              </a:extLst>
            </p:cNvPr>
            <p:cNvSpPr>
              <a:spLocks/>
            </p:cNvSpPr>
            <p:nvPr/>
          </p:nvSpPr>
          <p:spPr bwMode="auto">
            <a:xfrm>
              <a:off x="5664200" y="3127375"/>
              <a:ext cx="781050" cy="900113"/>
            </a:xfrm>
            <a:custGeom>
              <a:avLst/>
              <a:gdLst>
                <a:gd name="T0" fmla="*/ 134 w 136"/>
                <a:gd name="T1" fmla="*/ 37 h 157"/>
                <a:gd name="T2" fmla="*/ 134 w 136"/>
                <a:gd name="T3" fmla="*/ 38 h 157"/>
                <a:gd name="T4" fmla="*/ 134 w 136"/>
                <a:gd name="T5" fmla="*/ 38 h 157"/>
                <a:gd name="T6" fmla="*/ 133 w 136"/>
                <a:gd name="T7" fmla="*/ 39 h 157"/>
                <a:gd name="T8" fmla="*/ 132 w 136"/>
                <a:gd name="T9" fmla="*/ 41 h 157"/>
                <a:gd name="T10" fmla="*/ 129 w 136"/>
                <a:gd name="T11" fmla="*/ 43 h 157"/>
                <a:gd name="T12" fmla="*/ 129 w 136"/>
                <a:gd name="T13" fmla="*/ 43 h 157"/>
                <a:gd name="T14" fmla="*/ 127 w 136"/>
                <a:gd name="T15" fmla="*/ 79 h 157"/>
                <a:gd name="T16" fmla="*/ 97 w 136"/>
                <a:gd name="T17" fmla="*/ 111 h 157"/>
                <a:gd name="T18" fmla="*/ 85 w 136"/>
                <a:gd name="T19" fmla="*/ 140 h 157"/>
                <a:gd name="T20" fmla="*/ 85 w 136"/>
                <a:gd name="T21" fmla="*/ 157 h 157"/>
                <a:gd name="T22" fmla="*/ 26 w 136"/>
                <a:gd name="T23" fmla="*/ 157 h 157"/>
                <a:gd name="T24" fmla="*/ 19 w 136"/>
                <a:gd name="T25" fmla="*/ 125 h 157"/>
                <a:gd name="T26" fmla="*/ 9 w 136"/>
                <a:gd name="T27" fmla="*/ 99 h 157"/>
                <a:gd name="T28" fmla="*/ 0 w 136"/>
                <a:gd name="T29" fmla="*/ 72 h 157"/>
                <a:gd name="T30" fmla="*/ 34 w 136"/>
                <a:gd name="T31" fmla="*/ 18 h 157"/>
                <a:gd name="T32" fmla="*/ 57 w 136"/>
                <a:gd name="T33" fmla="*/ 7 h 157"/>
                <a:gd name="T34" fmla="*/ 76 w 136"/>
                <a:gd name="T35" fmla="*/ 0 h 157"/>
                <a:gd name="T36" fmla="*/ 92 w 136"/>
                <a:gd name="T37" fmla="*/ 9 h 157"/>
                <a:gd name="T38" fmla="*/ 112 w 136"/>
                <a:gd name="T39" fmla="*/ 11 h 157"/>
                <a:gd name="T40" fmla="*/ 124 w 136"/>
                <a:gd name="T41" fmla="*/ 24 h 157"/>
                <a:gd name="T42" fmla="*/ 134 w 136"/>
                <a:gd name="T43" fmla="*/ 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57">
                  <a:moveTo>
                    <a:pt x="134" y="37"/>
                  </a:moveTo>
                  <a:cubicBezTo>
                    <a:pt x="134" y="38"/>
                    <a:pt x="134" y="38"/>
                    <a:pt x="134" y="38"/>
                  </a:cubicBezTo>
                  <a:cubicBezTo>
                    <a:pt x="134" y="38"/>
                    <a:pt x="134" y="38"/>
                    <a:pt x="134" y="38"/>
                  </a:cubicBezTo>
                  <a:cubicBezTo>
                    <a:pt x="134" y="39"/>
                    <a:pt x="134" y="39"/>
                    <a:pt x="133" y="39"/>
                  </a:cubicBezTo>
                  <a:cubicBezTo>
                    <a:pt x="133" y="40"/>
                    <a:pt x="133" y="40"/>
                    <a:pt x="132" y="41"/>
                  </a:cubicBezTo>
                  <a:cubicBezTo>
                    <a:pt x="131" y="42"/>
                    <a:pt x="130" y="43"/>
                    <a:pt x="129" y="43"/>
                  </a:cubicBezTo>
                  <a:cubicBezTo>
                    <a:pt x="129" y="43"/>
                    <a:pt x="129" y="43"/>
                    <a:pt x="129" y="43"/>
                  </a:cubicBezTo>
                  <a:cubicBezTo>
                    <a:pt x="127" y="79"/>
                    <a:pt x="127" y="79"/>
                    <a:pt x="127" y="79"/>
                  </a:cubicBezTo>
                  <a:cubicBezTo>
                    <a:pt x="97" y="111"/>
                    <a:pt x="97" y="111"/>
                    <a:pt x="97" y="111"/>
                  </a:cubicBezTo>
                  <a:cubicBezTo>
                    <a:pt x="89" y="119"/>
                    <a:pt x="85" y="129"/>
                    <a:pt x="85" y="140"/>
                  </a:cubicBezTo>
                  <a:cubicBezTo>
                    <a:pt x="85" y="157"/>
                    <a:pt x="85" y="157"/>
                    <a:pt x="85" y="157"/>
                  </a:cubicBezTo>
                  <a:cubicBezTo>
                    <a:pt x="26" y="157"/>
                    <a:pt x="26" y="157"/>
                    <a:pt x="26" y="157"/>
                  </a:cubicBezTo>
                  <a:cubicBezTo>
                    <a:pt x="25" y="147"/>
                    <a:pt x="23" y="135"/>
                    <a:pt x="19" y="125"/>
                  </a:cubicBezTo>
                  <a:cubicBezTo>
                    <a:pt x="15" y="116"/>
                    <a:pt x="12" y="107"/>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lose/>
                </a:path>
              </a:pathLst>
            </a:custGeom>
            <a:gradFill>
              <a:gsLst>
                <a:gs pos="75000">
                  <a:srgbClr val="F7BDBB"/>
                </a:gs>
                <a:gs pos="100000">
                  <a:srgbClr val="F7BDBB">
                    <a:alpha val="0"/>
                  </a:srgbClr>
                </a:gs>
              </a:gsLst>
              <a:lin ang="5400000" scaled="1"/>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4" name="フリーフォーム(F) 14">
              <a:extLst>
                <a:ext uri="{FF2B5EF4-FFF2-40B4-BE49-F238E27FC236}">
                  <a16:creationId xmlns:a16="http://schemas.microsoft.com/office/drawing/2014/main" id="{A4EE508E-C139-4549-AD46-4E5E82F754BB}"/>
                </a:ext>
              </a:extLst>
            </p:cNvPr>
            <p:cNvSpPr>
              <a:spLocks/>
            </p:cNvSpPr>
            <p:nvPr/>
          </p:nvSpPr>
          <p:spPr bwMode="auto">
            <a:xfrm>
              <a:off x="5664200" y="3127375"/>
              <a:ext cx="781050" cy="566738"/>
            </a:xfrm>
            <a:custGeom>
              <a:avLst/>
              <a:gdLst>
                <a:gd name="T0" fmla="*/ 134 w 136"/>
                <a:gd name="T1" fmla="*/ 37 h 99"/>
                <a:gd name="T2" fmla="*/ 134 w 136"/>
                <a:gd name="T3" fmla="*/ 38 h 99"/>
                <a:gd name="T4" fmla="*/ 134 w 136"/>
                <a:gd name="T5" fmla="*/ 38 h 99"/>
                <a:gd name="T6" fmla="*/ 133 w 136"/>
                <a:gd name="T7" fmla="*/ 39 h 99"/>
                <a:gd name="T8" fmla="*/ 132 w 136"/>
                <a:gd name="T9" fmla="*/ 41 h 99"/>
                <a:gd name="T10" fmla="*/ 131 w 136"/>
                <a:gd name="T11" fmla="*/ 42 h 99"/>
                <a:gd name="T12" fmla="*/ 130 w 136"/>
                <a:gd name="T13" fmla="*/ 42 h 99"/>
                <a:gd name="T14" fmla="*/ 129 w 136"/>
                <a:gd name="T15" fmla="*/ 43 h 99"/>
                <a:gd name="T16" fmla="*/ 129 w 136"/>
                <a:gd name="T17" fmla="*/ 43 h 99"/>
                <a:gd name="T18" fmla="*/ 72 w 136"/>
                <a:gd name="T19" fmla="*/ 96 h 99"/>
                <a:gd name="T20" fmla="*/ 70 w 136"/>
                <a:gd name="T21" fmla="*/ 99 h 99"/>
                <a:gd name="T22" fmla="*/ 9 w 136"/>
                <a:gd name="T23" fmla="*/ 99 h 99"/>
                <a:gd name="T24" fmla="*/ 0 w 136"/>
                <a:gd name="T25" fmla="*/ 72 h 99"/>
                <a:gd name="T26" fmla="*/ 34 w 136"/>
                <a:gd name="T27" fmla="*/ 18 h 99"/>
                <a:gd name="T28" fmla="*/ 57 w 136"/>
                <a:gd name="T29" fmla="*/ 7 h 99"/>
                <a:gd name="T30" fmla="*/ 76 w 136"/>
                <a:gd name="T31" fmla="*/ 0 h 99"/>
                <a:gd name="T32" fmla="*/ 92 w 136"/>
                <a:gd name="T33" fmla="*/ 9 h 99"/>
                <a:gd name="T34" fmla="*/ 112 w 136"/>
                <a:gd name="T35" fmla="*/ 11 h 99"/>
                <a:gd name="T36" fmla="*/ 124 w 136"/>
                <a:gd name="T37" fmla="*/ 24 h 99"/>
                <a:gd name="T38" fmla="*/ 134 w 136"/>
                <a:gd name="T39"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99">
                  <a:moveTo>
                    <a:pt x="134" y="37"/>
                  </a:moveTo>
                  <a:cubicBezTo>
                    <a:pt x="134" y="38"/>
                    <a:pt x="134" y="38"/>
                    <a:pt x="134" y="38"/>
                  </a:cubicBezTo>
                  <a:cubicBezTo>
                    <a:pt x="134" y="38"/>
                    <a:pt x="134" y="38"/>
                    <a:pt x="134" y="38"/>
                  </a:cubicBezTo>
                  <a:cubicBezTo>
                    <a:pt x="134" y="39"/>
                    <a:pt x="134" y="39"/>
                    <a:pt x="133" y="39"/>
                  </a:cubicBezTo>
                  <a:cubicBezTo>
                    <a:pt x="133" y="40"/>
                    <a:pt x="133" y="40"/>
                    <a:pt x="132" y="41"/>
                  </a:cubicBezTo>
                  <a:cubicBezTo>
                    <a:pt x="132" y="41"/>
                    <a:pt x="131" y="41"/>
                    <a:pt x="131" y="42"/>
                  </a:cubicBezTo>
                  <a:cubicBezTo>
                    <a:pt x="131" y="42"/>
                    <a:pt x="130" y="42"/>
                    <a:pt x="130" y="42"/>
                  </a:cubicBezTo>
                  <a:cubicBezTo>
                    <a:pt x="130" y="43"/>
                    <a:pt x="130" y="43"/>
                    <a:pt x="129" y="43"/>
                  </a:cubicBezTo>
                  <a:cubicBezTo>
                    <a:pt x="129" y="43"/>
                    <a:pt x="129" y="43"/>
                    <a:pt x="129" y="43"/>
                  </a:cubicBezTo>
                  <a:cubicBezTo>
                    <a:pt x="124" y="45"/>
                    <a:pt x="107" y="51"/>
                    <a:pt x="72" y="96"/>
                  </a:cubicBezTo>
                  <a:cubicBezTo>
                    <a:pt x="72" y="97"/>
                    <a:pt x="71" y="98"/>
                    <a:pt x="70" y="99"/>
                  </a:cubicBezTo>
                  <a:cubicBezTo>
                    <a:pt x="9" y="99"/>
                    <a:pt x="9" y="99"/>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lose/>
                </a:path>
              </a:pathLst>
            </a:custGeom>
            <a:solidFill>
              <a:srgbClr val="FA9F9C"/>
            </a:soli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5" name="フリーフォーム(F) 15">
              <a:extLst>
                <a:ext uri="{FF2B5EF4-FFF2-40B4-BE49-F238E27FC236}">
                  <a16:creationId xmlns:a16="http://schemas.microsoft.com/office/drawing/2014/main" id="{59F122DD-9773-48CA-B36A-41383E8FF7A4}"/>
                </a:ext>
              </a:extLst>
            </p:cNvPr>
            <p:cNvSpPr>
              <a:spLocks/>
            </p:cNvSpPr>
            <p:nvPr/>
          </p:nvSpPr>
          <p:spPr bwMode="auto">
            <a:xfrm>
              <a:off x="6289675" y="3775075"/>
              <a:ext cx="68263" cy="92075"/>
            </a:xfrm>
            <a:custGeom>
              <a:avLst/>
              <a:gdLst>
                <a:gd name="T0" fmla="*/ 0 w 12"/>
                <a:gd name="T1" fmla="*/ 4 h 16"/>
                <a:gd name="T2" fmla="*/ 6 w 12"/>
                <a:gd name="T3" fmla="*/ 8 h 16"/>
                <a:gd name="T4" fmla="*/ 12 w 12"/>
                <a:gd name="T5" fmla="*/ 16 h 16"/>
                <a:gd name="T6" fmla="*/ 0 w 12"/>
                <a:gd name="T7" fmla="*/ 4 h 16"/>
              </a:gdLst>
              <a:ahLst/>
              <a:cxnLst>
                <a:cxn ang="0">
                  <a:pos x="T0" y="T1"/>
                </a:cxn>
                <a:cxn ang="0">
                  <a:pos x="T2" y="T3"/>
                </a:cxn>
                <a:cxn ang="0">
                  <a:pos x="T4" y="T5"/>
                </a:cxn>
                <a:cxn ang="0">
                  <a:pos x="T6" y="T7"/>
                </a:cxn>
              </a:cxnLst>
              <a:rect l="0" t="0" r="r" b="b"/>
              <a:pathLst>
                <a:path w="12" h="16">
                  <a:moveTo>
                    <a:pt x="0" y="4"/>
                  </a:moveTo>
                  <a:cubicBezTo>
                    <a:pt x="0" y="0"/>
                    <a:pt x="4" y="3"/>
                    <a:pt x="6" y="8"/>
                  </a:cubicBezTo>
                  <a:cubicBezTo>
                    <a:pt x="7" y="13"/>
                    <a:pt x="11" y="16"/>
                    <a:pt x="12" y="16"/>
                  </a:cubicBezTo>
                  <a:cubicBezTo>
                    <a:pt x="12" y="16"/>
                    <a:pt x="1" y="14"/>
                    <a:pt x="0" y="4"/>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6" name="フリーフォーム(F) 16">
              <a:extLst>
                <a:ext uri="{FF2B5EF4-FFF2-40B4-BE49-F238E27FC236}">
                  <a16:creationId xmlns:a16="http://schemas.microsoft.com/office/drawing/2014/main" id="{0FEF4D20-2077-46B3-889D-C3694814510E}"/>
                </a:ext>
              </a:extLst>
            </p:cNvPr>
            <p:cNvSpPr>
              <a:spLocks/>
            </p:cNvSpPr>
            <p:nvPr/>
          </p:nvSpPr>
          <p:spPr bwMode="auto">
            <a:xfrm>
              <a:off x="6324600" y="3792538"/>
              <a:ext cx="131763" cy="360363"/>
            </a:xfrm>
            <a:custGeom>
              <a:avLst/>
              <a:gdLst>
                <a:gd name="T0" fmla="*/ 23 w 23"/>
                <a:gd name="T1" fmla="*/ 26 h 63"/>
                <a:gd name="T2" fmla="*/ 21 w 23"/>
                <a:gd name="T3" fmla="*/ 34 h 63"/>
                <a:gd name="T4" fmla="*/ 19 w 23"/>
                <a:gd name="T5" fmla="*/ 54 h 63"/>
                <a:gd name="T6" fmla="*/ 13 w 23"/>
                <a:gd name="T7" fmla="*/ 62 h 63"/>
                <a:gd name="T8" fmla="*/ 10 w 23"/>
                <a:gd name="T9" fmla="*/ 63 h 63"/>
                <a:gd name="T10" fmla="*/ 0 w 23"/>
                <a:gd name="T11" fmla="*/ 62 h 63"/>
                <a:gd name="T12" fmla="*/ 5 w 23"/>
                <a:gd name="T13" fmla="*/ 0 h 63"/>
                <a:gd name="T14" fmla="*/ 13 w 23"/>
                <a:gd name="T15" fmla="*/ 1 h 63"/>
                <a:gd name="T16" fmla="*/ 23 w 23"/>
                <a:gd name="T17"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3">
                  <a:moveTo>
                    <a:pt x="23" y="26"/>
                  </a:moveTo>
                  <a:cubicBezTo>
                    <a:pt x="23" y="29"/>
                    <a:pt x="22" y="31"/>
                    <a:pt x="21" y="34"/>
                  </a:cubicBezTo>
                  <a:cubicBezTo>
                    <a:pt x="21" y="35"/>
                    <a:pt x="20" y="50"/>
                    <a:pt x="19" y="54"/>
                  </a:cubicBezTo>
                  <a:cubicBezTo>
                    <a:pt x="19" y="56"/>
                    <a:pt x="17" y="61"/>
                    <a:pt x="13" y="62"/>
                  </a:cubicBezTo>
                  <a:cubicBezTo>
                    <a:pt x="12" y="63"/>
                    <a:pt x="11" y="63"/>
                    <a:pt x="10" y="63"/>
                  </a:cubicBezTo>
                  <a:cubicBezTo>
                    <a:pt x="3" y="62"/>
                    <a:pt x="0" y="62"/>
                    <a:pt x="0" y="62"/>
                  </a:cubicBezTo>
                  <a:cubicBezTo>
                    <a:pt x="0" y="62"/>
                    <a:pt x="8" y="22"/>
                    <a:pt x="5" y="0"/>
                  </a:cubicBezTo>
                  <a:cubicBezTo>
                    <a:pt x="13" y="1"/>
                    <a:pt x="13" y="1"/>
                    <a:pt x="13" y="1"/>
                  </a:cubicBezTo>
                  <a:cubicBezTo>
                    <a:pt x="13" y="1"/>
                    <a:pt x="17" y="19"/>
                    <a:pt x="23" y="26"/>
                  </a:cubicBezTo>
                  <a:close/>
                </a:path>
              </a:pathLst>
            </a:custGeom>
            <a:solidFill>
              <a:srgbClr val="FA9F9C"/>
            </a:soli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7" name="フリーフォーム(F) 17">
              <a:extLst>
                <a:ext uri="{FF2B5EF4-FFF2-40B4-BE49-F238E27FC236}">
                  <a16:creationId xmlns:a16="http://schemas.microsoft.com/office/drawing/2014/main" id="{3E67FC6E-679C-4B7D-9F05-FF6856EDEB60}"/>
                </a:ext>
              </a:extLst>
            </p:cNvPr>
            <p:cNvSpPr>
              <a:spLocks/>
            </p:cNvSpPr>
            <p:nvPr/>
          </p:nvSpPr>
          <p:spPr bwMode="auto">
            <a:xfrm>
              <a:off x="6324600" y="4010025"/>
              <a:ext cx="74613" cy="142875"/>
            </a:xfrm>
            <a:custGeom>
              <a:avLst/>
              <a:gdLst>
                <a:gd name="T0" fmla="*/ 13 w 13"/>
                <a:gd name="T1" fmla="*/ 24 h 25"/>
                <a:gd name="T2" fmla="*/ 10 w 13"/>
                <a:gd name="T3" fmla="*/ 25 h 25"/>
                <a:gd name="T4" fmla="*/ 0 w 13"/>
                <a:gd name="T5" fmla="*/ 24 h 25"/>
                <a:gd name="T6" fmla="*/ 4 w 13"/>
                <a:gd name="T7" fmla="*/ 0 h 25"/>
                <a:gd name="T8" fmla="*/ 13 w 13"/>
                <a:gd name="T9" fmla="*/ 24 h 25"/>
              </a:gdLst>
              <a:ahLst/>
              <a:cxnLst>
                <a:cxn ang="0">
                  <a:pos x="T0" y="T1"/>
                </a:cxn>
                <a:cxn ang="0">
                  <a:pos x="T2" y="T3"/>
                </a:cxn>
                <a:cxn ang="0">
                  <a:pos x="T4" y="T5"/>
                </a:cxn>
                <a:cxn ang="0">
                  <a:pos x="T6" y="T7"/>
                </a:cxn>
                <a:cxn ang="0">
                  <a:pos x="T8" y="T9"/>
                </a:cxn>
              </a:cxnLst>
              <a:rect l="0" t="0" r="r" b="b"/>
              <a:pathLst>
                <a:path w="13" h="25">
                  <a:moveTo>
                    <a:pt x="13" y="24"/>
                  </a:moveTo>
                  <a:cubicBezTo>
                    <a:pt x="12" y="25"/>
                    <a:pt x="11" y="25"/>
                    <a:pt x="10" y="25"/>
                  </a:cubicBezTo>
                  <a:cubicBezTo>
                    <a:pt x="3" y="24"/>
                    <a:pt x="0" y="24"/>
                    <a:pt x="0" y="24"/>
                  </a:cubicBezTo>
                  <a:cubicBezTo>
                    <a:pt x="4" y="0"/>
                    <a:pt x="4" y="0"/>
                    <a:pt x="4" y="0"/>
                  </a:cubicBezTo>
                  <a:cubicBezTo>
                    <a:pt x="4" y="9"/>
                    <a:pt x="9" y="18"/>
                    <a:pt x="13" y="24"/>
                  </a:cubicBezTo>
                  <a:close/>
                </a:path>
              </a:pathLst>
            </a:custGeom>
            <a:gradFill>
              <a:gsLst>
                <a:gs pos="0">
                  <a:srgbClr val="4BC3E2">
                    <a:alpha val="63000"/>
                  </a:srgbClr>
                </a:gs>
                <a:gs pos="51000">
                  <a:srgbClr val="4BC3E2">
                    <a:alpha val="0"/>
                  </a:srgbClr>
                </a:gs>
              </a:gsLst>
              <a:lin ang="16200000" scaled="0"/>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8" name="フリーフォーム(F) 18">
              <a:extLst>
                <a:ext uri="{FF2B5EF4-FFF2-40B4-BE49-F238E27FC236}">
                  <a16:creationId xmlns:a16="http://schemas.microsoft.com/office/drawing/2014/main" id="{3E28299F-82DC-4BAC-A5BB-7B5EA5A95BC3}"/>
                </a:ext>
              </a:extLst>
            </p:cNvPr>
            <p:cNvSpPr>
              <a:spLocks noEditPoints="1"/>
            </p:cNvSpPr>
            <p:nvPr/>
          </p:nvSpPr>
          <p:spPr bwMode="auto">
            <a:xfrm>
              <a:off x="4853551" y="3153906"/>
              <a:ext cx="1503363" cy="2624138"/>
            </a:xfrm>
            <a:custGeom>
              <a:avLst/>
              <a:gdLst>
                <a:gd name="T0" fmla="*/ 258 w 262"/>
                <a:gd name="T1" fmla="*/ 413 h 458"/>
                <a:gd name="T2" fmla="*/ 208 w 262"/>
                <a:gd name="T3" fmla="*/ 314 h 458"/>
                <a:gd name="T4" fmla="*/ 214 w 262"/>
                <a:gd name="T5" fmla="*/ 201 h 458"/>
                <a:gd name="T6" fmla="*/ 225 w 262"/>
                <a:gd name="T7" fmla="*/ 192 h 458"/>
                <a:gd name="T8" fmla="*/ 217 w 262"/>
                <a:gd name="T9" fmla="*/ 182 h 458"/>
                <a:gd name="T10" fmla="*/ 216 w 262"/>
                <a:gd name="T11" fmla="*/ 182 h 458"/>
                <a:gd name="T12" fmla="*/ 216 w 262"/>
                <a:gd name="T13" fmla="*/ 182 h 458"/>
                <a:gd name="T14" fmla="*/ 215 w 262"/>
                <a:gd name="T15" fmla="*/ 182 h 458"/>
                <a:gd name="T16" fmla="*/ 215 w 262"/>
                <a:gd name="T17" fmla="*/ 182 h 458"/>
                <a:gd name="T18" fmla="*/ 213 w 262"/>
                <a:gd name="T19" fmla="*/ 151 h 458"/>
                <a:gd name="T20" fmla="*/ 217 w 262"/>
                <a:gd name="T21" fmla="*/ 90 h 458"/>
                <a:gd name="T22" fmla="*/ 222 w 262"/>
                <a:gd name="T23" fmla="*/ 56 h 458"/>
                <a:gd name="T24" fmla="*/ 202 w 262"/>
                <a:gd name="T25" fmla="*/ 1 h 458"/>
                <a:gd name="T26" fmla="*/ 179 w 262"/>
                <a:gd name="T27" fmla="*/ 12 h 458"/>
                <a:gd name="T28" fmla="*/ 145 w 262"/>
                <a:gd name="T29" fmla="*/ 66 h 458"/>
                <a:gd name="T30" fmla="*/ 154 w 262"/>
                <a:gd name="T31" fmla="*/ 93 h 458"/>
                <a:gd name="T32" fmla="*/ 164 w 262"/>
                <a:gd name="T33" fmla="*/ 119 h 458"/>
                <a:gd name="T34" fmla="*/ 171 w 262"/>
                <a:gd name="T35" fmla="*/ 151 h 458"/>
                <a:gd name="T36" fmla="*/ 170 w 262"/>
                <a:gd name="T37" fmla="*/ 180 h 458"/>
                <a:gd name="T38" fmla="*/ 149 w 262"/>
                <a:gd name="T39" fmla="*/ 196 h 458"/>
                <a:gd name="T40" fmla="*/ 94 w 262"/>
                <a:gd name="T41" fmla="*/ 213 h 458"/>
                <a:gd name="T42" fmla="*/ 94 w 262"/>
                <a:gd name="T43" fmla="*/ 213 h 458"/>
                <a:gd name="T44" fmla="*/ 38 w 262"/>
                <a:gd name="T45" fmla="*/ 292 h 458"/>
                <a:gd name="T46" fmla="*/ 23 w 262"/>
                <a:gd name="T47" fmla="*/ 408 h 458"/>
                <a:gd name="T48" fmla="*/ 104 w 262"/>
                <a:gd name="T49" fmla="*/ 409 h 458"/>
                <a:gd name="T50" fmla="*/ 104 w 262"/>
                <a:gd name="T51" fmla="*/ 413 h 458"/>
                <a:gd name="T52" fmla="*/ 109 w 262"/>
                <a:gd name="T53" fmla="*/ 458 h 458"/>
                <a:gd name="T54" fmla="*/ 260 w 262"/>
                <a:gd name="T55" fmla="*/ 458 h 458"/>
                <a:gd name="T56" fmla="*/ 258 w 262"/>
                <a:gd name="T57" fmla="*/ 413 h 458"/>
                <a:gd name="T58" fmla="*/ 76 w 262"/>
                <a:gd name="T59" fmla="*/ 350 h 458"/>
                <a:gd name="T60" fmla="*/ 95 w 262"/>
                <a:gd name="T61" fmla="*/ 329 h 458"/>
                <a:gd name="T62" fmla="*/ 97 w 262"/>
                <a:gd name="T63" fmla="*/ 350 h 458"/>
                <a:gd name="T64" fmla="*/ 76 w 262"/>
                <a:gd name="T65" fmla="*/ 35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458">
                  <a:moveTo>
                    <a:pt x="258" y="413"/>
                  </a:moveTo>
                  <a:cubicBezTo>
                    <a:pt x="250" y="382"/>
                    <a:pt x="229" y="355"/>
                    <a:pt x="208" y="314"/>
                  </a:cubicBezTo>
                  <a:cubicBezTo>
                    <a:pt x="177" y="255"/>
                    <a:pt x="214" y="201"/>
                    <a:pt x="214" y="201"/>
                  </a:cubicBezTo>
                  <a:cubicBezTo>
                    <a:pt x="214" y="201"/>
                    <a:pt x="223" y="201"/>
                    <a:pt x="225" y="192"/>
                  </a:cubicBezTo>
                  <a:cubicBezTo>
                    <a:pt x="226" y="185"/>
                    <a:pt x="220" y="183"/>
                    <a:pt x="217" y="182"/>
                  </a:cubicBezTo>
                  <a:cubicBezTo>
                    <a:pt x="217" y="182"/>
                    <a:pt x="216" y="182"/>
                    <a:pt x="216" y="182"/>
                  </a:cubicBezTo>
                  <a:cubicBezTo>
                    <a:pt x="216" y="182"/>
                    <a:pt x="216" y="182"/>
                    <a:pt x="216" y="182"/>
                  </a:cubicBezTo>
                  <a:cubicBezTo>
                    <a:pt x="216" y="182"/>
                    <a:pt x="215" y="182"/>
                    <a:pt x="215" y="182"/>
                  </a:cubicBezTo>
                  <a:cubicBezTo>
                    <a:pt x="215" y="182"/>
                    <a:pt x="215" y="182"/>
                    <a:pt x="215" y="182"/>
                  </a:cubicBezTo>
                  <a:cubicBezTo>
                    <a:pt x="214" y="177"/>
                    <a:pt x="213" y="166"/>
                    <a:pt x="213" y="151"/>
                  </a:cubicBezTo>
                  <a:cubicBezTo>
                    <a:pt x="214" y="133"/>
                    <a:pt x="215" y="111"/>
                    <a:pt x="217" y="90"/>
                  </a:cubicBezTo>
                  <a:cubicBezTo>
                    <a:pt x="219" y="78"/>
                    <a:pt x="220" y="66"/>
                    <a:pt x="222" y="56"/>
                  </a:cubicBezTo>
                  <a:cubicBezTo>
                    <a:pt x="229" y="19"/>
                    <a:pt x="202" y="1"/>
                    <a:pt x="202" y="1"/>
                  </a:cubicBezTo>
                  <a:cubicBezTo>
                    <a:pt x="194" y="0"/>
                    <a:pt x="179" y="12"/>
                    <a:pt x="179" y="12"/>
                  </a:cubicBezTo>
                  <a:cubicBezTo>
                    <a:pt x="149" y="27"/>
                    <a:pt x="145" y="65"/>
                    <a:pt x="145" y="66"/>
                  </a:cubicBezTo>
                  <a:cubicBezTo>
                    <a:pt x="145" y="67"/>
                    <a:pt x="149" y="78"/>
                    <a:pt x="154" y="93"/>
                  </a:cubicBezTo>
                  <a:cubicBezTo>
                    <a:pt x="157" y="101"/>
                    <a:pt x="160" y="110"/>
                    <a:pt x="164" y="119"/>
                  </a:cubicBezTo>
                  <a:cubicBezTo>
                    <a:pt x="168" y="129"/>
                    <a:pt x="170" y="141"/>
                    <a:pt x="171" y="151"/>
                  </a:cubicBezTo>
                  <a:cubicBezTo>
                    <a:pt x="172" y="167"/>
                    <a:pt x="170" y="180"/>
                    <a:pt x="170" y="180"/>
                  </a:cubicBezTo>
                  <a:cubicBezTo>
                    <a:pt x="154" y="181"/>
                    <a:pt x="149" y="196"/>
                    <a:pt x="149" y="196"/>
                  </a:cubicBezTo>
                  <a:cubicBezTo>
                    <a:pt x="149" y="196"/>
                    <a:pt x="103" y="205"/>
                    <a:pt x="94" y="213"/>
                  </a:cubicBezTo>
                  <a:cubicBezTo>
                    <a:pt x="94" y="213"/>
                    <a:pt x="94" y="213"/>
                    <a:pt x="94" y="213"/>
                  </a:cubicBezTo>
                  <a:cubicBezTo>
                    <a:pt x="80" y="219"/>
                    <a:pt x="59" y="238"/>
                    <a:pt x="38" y="292"/>
                  </a:cubicBezTo>
                  <a:cubicBezTo>
                    <a:pt x="5" y="376"/>
                    <a:pt x="0" y="402"/>
                    <a:pt x="23" y="408"/>
                  </a:cubicBezTo>
                  <a:cubicBezTo>
                    <a:pt x="32" y="410"/>
                    <a:pt x="66" y="410"/>
                    <a:pt x="104" y="409"/>
                  </a:cubicBezTo>
                  <a:cubicBezTo>
                    <a:pt x="104" y="410"/>
                    <a:pt x="104" y="411"/>
                    <a:pt x="104" y="413"/>
                  </a:cubicBezTo>
                  <a:cubicBezTo>
                    <a:pt x="107" y="435"/>
                    <a:pt x="109" y="452"/>
                    <a:pt x="109" y="458"/>
                  </a:cubicBezTo>
                  <a:cubicBezTo>
                    <a:pt x="260" y="458"/>
                    <a:pt x="260" y="458"/>
                    <a:pt x="260" y="458"/>
                  </a:cubicBezTo>
                  <a:cubicBezTo>
                    <a:pt x="262" y="441"/>
                    <a:pt x="261" y="426"/>
                    <a:pt x="258" y="413"/>
                  </a:cubicBezTo>
                  <a:close/>
                  <a:moveTo>
                    <a:pt x="76" y="350"/>
                  </a:moveTo>
                  <a:cubicBezTo>
                    <a:pt x="76" y="350"/>
                    <a:pt x="85" y="341"/>
                    <a:pt x="95" y="329"/>
                  </a:cubicBezTo>
                  <a:cubicBezTo>
                    <a:pt x="96" y="336"/>
                    <a:pt x="97" y="343"/>
                    <a:pt x="97" y="350"/>
                  </a:cubicBezTo>
                  <a:cubicBezTo>
                    <a:pt x="85" y="350"/>
                    <a:pt x="76" y="350"/>
                    <a:pt x="76" y="350"/>
                  </a:cubicBezTo>
                  <a:close/>
                </a:path>
              </a:pathLst>
            </a:custGeom>
            <a:gradFill flip="none" rotWithShape="1">
              <a:gsLst>
                <a:gs pos="100000">
                  <a:srgbClr val="7289F2">
                    <a:alpha val="0"/>
                  </a:srgbClr>
                </a:gs>
                <a:gs pos="26000">
                  <a:srgbClr val="7289F2">
                    <a:alpha val="54000"/>
                  </a:srgbClr>
                </a:gs>
              </a:gsLst>
              <a:lin ang="7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9" name="フリーフォーム(F) 19">
              <a:extLst>
                <a:ext uri="{FF2B5EF4-FFF2-40B4-BE49-F238E27FC236}">
                  <a16:creationId xmlns:a16="http://schemas.microsoft.com/office/drawing/2014/main" id="{1F1055DB-0FAF-42E9-A9D9-33EEEA5E5D53}"/>
                </a:ext>
              </a:extLst>
            </p:cNvPr>
            <p:cNvSpPr>
              <a:spLocks/>
            </p:cNvSpPr>
            <p:nvPr/>
          </p:nvSpPr>
          <p:spPr bwMode="auto">
            <a:xfrm>
              <a:off x="5192713" y="5167313"/>
              <a:ext cx="236538" cy="338138"/>
            </a:xfrm>
            <a:custGeom>
              <a:avLst/>
              <a:gdLst>
                <a:gd name="T0" fmla="*/ 13 w 41"/>
                <a:gd name="T1" fmla="*/ 0 h 59"/>
                <a:gd name="T2" fmla="*/ 41 w 41"/>
                <a:gd name="T3" fmla="*/ 59 h 59"/>
                <a:gd name="T4" fmla="*/ 34 w 41"/>
                <a:gd name="T5" fmla="*/ 0 h 59"/>
                <a:gd name="T6" fmla="*/ 13 w 41"/>
                <a:gd name="T7" fmla="*/ 0 h 59"/>
              </a:gdLst>
              <a:ahLst/>
              <a:cxnLst>
                <a:cxn ang="0">
                  <a:pos x="T0" y="T1"/>
                </a:cxn>
                <a:cxn ang="0">
                  <a:pos x="T2" y="T3"/>
                </a:cxn>
                <a:cxn ang="0">
                  <a:pos x="T4" y="T5"/>
                </a:cxn>
                <a:cxn ang="0">
                  <a:pos x="T6" y="T7"/>
                </a:cxn>
              </a:cxnLst>
              <a:rect l="0" t="0" r="r" b="b"/>
              <a:pathLst>
                <a:path w="41" h="59">
                  <a:moveTo>
                    <a:pt x="13" y="0"/>
                  </a:moveTo>
                  <a:cubicBezTo>
                    <a:pt x="13" y="0"/>
                    <a:pt x="0" y="45"/>
                    <a:pt x="41" y="59"/>
                  </a:cubicBezTo>
                  <a:cubicBezTo>
                    <a:pt x="34" y="0"/>
                    <a:pt x="34" y="0"/>
                    <a:pt x="34" y="0"/>
                  </a:cubicBezTo>
                  <a:lnTo>
                    <a:pt x="13" y="0"/>
                  </a:lnTo>
                  <a:close/>
                </a:path>
              </a:pathLst>
            </a:custGeom>
            <a:solidFill>
              <a:srgbClr val="829CF3">
                <a:alpha val="26000"/>
              </a:srgbClr>
            </a:soli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0" name="フリーフォーム(F) 20">
              <a:extLst>
                <a:ext uri="{FF2B5EF4-FFF2-40B4-BE49-F238E27FC236}">
                  <a16:creationId xmlns:a16="http://schemas.microsoft.com/office/drawing/2014/main" id="{33DD8503-AB72-4432-BEC9-FC4887059C26}"/>
                </a:ext>
              </a:extLst>
            </p:cNvPr>
            <p:cNvSpPr>
              <a:spLocks/>
            </p:cNvSpPr>
            <p:nvPr/>
          </p:nvSpPr>
          <p:spPr bwMode="auto">
            <a:xfrm>
              <a:off x="6191250" y="3625850"/>
              <a:ext cx="333375" cy="217488"/>
            </a:xfrm>
            <a:custGeom>
              <a:avLst/>
              <a:gdLst>
                <a:gd name="T0" fmla="*/ 57 w 58"/>
                <a:gd name="T1" fmla="*/ 4 h 38"/>
                <a:gd name="T2" fmla="*/ 57 w 58"/>
                <a:gd name="T3" fmla="*/ 8 h 38"/>
                <a:gd name="T4" fmla="*/ 53 w 58"/>
                <a:gd name="T5" fmla="*/ 18 h 38"/>
                <a:gd name="T6" fmla="*/ 47 w 58"/>
                <a:gd name="T7" fmla="*/ 24 h 38"/>
                <a:gd name="T8" fmla="*/ 46 w 58"/>
                <a:gd name="T9" fmla="*/ 22 h 38"/>
                <a:gd name="T10" fmla="*/ 47 w 58"/>
                <a:gd name="T11" fmla="*/ 21 h 38"/>
                <a:gd name="T12" fmla="*/ 53 w 58"/>
                <a:gd name="T13" fmla="*/ 8 h 38"/>
                <a:gd name="T14" fmla="*/ 46 w 58"/>
                <a:gd name="T15" fmla="*/ 11 h 38"/>
                <a:gd name="T16" fmla="*/ 17 w 58"/>
                <a:gd name="T17" fmla="*/ 23 h 38"/>
                <a:gd name="T18" fmla="*/ 5 w 58"/>
                <a:gd name="T19" fmla="*/ 37 h 38"/>
                <a:gd name="T20" fmla="*/ 0 w 58"/>
                <a:gd name="T21" fmla="*/ 35 h 38"/>
                <a:gd name="T22" fmla="*/ 15 w 58"/>
                <a:gd name="T23" fmla="*/ 20 h 38"/>
                <a:gd name="T24" fmla="*/ 46 w 58"/>
                <a:gd name="T25" fmla="*/ 7 h 38"/>
                <a:gd name="T26" fmla="*/ 52 w 58"/>
                <a:gd name="T27" fmla="*/ 4 h 38"/>
                <a:gd name="T28" fmla="*/ 46 w 58"/>
                <a:gd name="T29" fmla="*/ 2 h 38"/>
                <a:gd name="T30" fmla="*/ 46 w 58"/>
                <a:gd name="T31" fmla="*/ 0 h 38"/>
                <a:gd name="T32" fmla="*/ 53 w 58"/>
                <a:gd name="T33" fmla="*/ 1 h 38"/>
                <a:gd name="T34" fmla="*/ 57 w 58"/>
                <a:gd name="T3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38">
                  <a:moveTo>
                    <a:pt x="57" y="4"/>
                  </a:moveTo>
                  <a:cubicBezTo>
                    <a:pt x="57" y="8"/>
                    <a:pt x="57" y="8"/>
                    <a:pt x="57" y="8"/>
                  </a:cubicBezTo>
                  <a:cubicBezTo>
                    <a:pt x="57" y="8"/>
                    <a:pt x="56" y="12"/>
                    <a:pt x="53" y="18"/>
                  </a:cubicBezTo>
                  <a:cubicBezTo>
                    <a:pt x="51" y="23"/>
                    <a:pt x="48" y="24"/>
                    <a:pt x="47" y="24"/>
                  </a:cubicBezTo>
                  <a:cubicBezTo>
                    <a:pt x="46" y="23"/>
                    <a:pt x="46" y="22"/>
                    <a:pt x="46" y="22"/>
                  </a:cubicBezTo>
                  <a:cubicBezTo>
                    <a:pt x="47" y="21"/>
                    <a:pt x="47" y="21"/>
                    <a:pt x="47" y="21"/>
                  </a:cubicBezTo>
                  <a:cubicBezTo>
                    <a:pt x="54" y="20"/>
                    <a:pt x="53" y="8"/>
                    <a:pt x="53" y="8"/>
                  </a:cubicBezTo>
                  <a:cubicBezTo>
                    <a:pt x="46" y="11"/>
                    <a:pt x="46" y="11"/>
                    <a:pt x="46" y="11"/>
                  </a:cubicBezTo>
                  <a:cubicBezTo>
                    <a:pt x="17" y="23"/>
                    <a:pt x="17" y="23"/>
                    <a:pt x="17" y="23"/>
                  </a:cubicBezTo>
                  <a:cubicBezTo>
                    <a:pt x="17" y="23"/>
                    <a:pt x="7" y="35"/>
                    <a:pt x="5" y="37"/>
                  </a:cubicBezTo>
                  <a:cubicBezTo>
                    <a:pt x="3" y="38"/>
                    <a:pt x="0" y="38"/>
                    <a:pt x="0" y="35"/>
                  </a:cubicBezTo>
                  <a:cubicBezTo>
                    <a:pt x="0" y="33"/>
                    <a:pt x="15" y="20"/>
                    <a:pt x="15" y="20"/>
                  </a:cubicBezTo>
                  <a:cubicBezTo>
                    <a:pt x="46" y="7"/>
                    <a:pt x="46" y="7"/>
                    <a:pt x="46" y="7"/>
                  </a:cubicBezTo>
                  <a:cubicBezTo>
                    <a:pt x="52" y="4"/>
                    <a:pt x="52" y="4"/>
                    <a:pt x="52" y="4"/>
                  </a:cubicBezTo>
                  <a:cubicBezTo>
                    <a:pt x="46" y="2"/>
                    <a:pt x="46" y="2"/>
                    <a:pt x="46" y="2"/>
                  </a:cubicBezTo>
                  <a:cubicBezTo>
                    <a:pt x="46" y="2"/>
                    <a:pt x="46" y="1"/>
                    <a:pt x="46" y="0"/>
                  </a:cubicBezTo>
                  <a:cubicBezTo>
                    <a:pt x="48" y="0"/>
                    <a:pt x="50" y="1"/>
                    <a:pt x="53" y="1"/>
                  </a:cubicBezTo>
                  <a:cubicBezTo>
                    <a:pt x="58" y="2"/>
                    <a:pt x="57" y="4"/>
                    <a:pt x="57" y="4"/>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5" name="フリーフォーム:図形 24">
              <a:extLst>
                <a:ext uri="{FF2B5EF4-FFF2-40B4-BE49-F238E27FC236}">
                  <a16:creationId xmlns:a16="http://schemas.microsoft.com/office/drawing/2014/main" id="{5734A953-9B6C-444B-B25F-6DF0B880B296}"/>
                </a:ext>
              </a:extLst>
            </p:cNvPr>
            <p:cNvSpPr/>
            <p:nvPr/>
          </p:nvSpPr>
          <p:spPr>
            <a:xfrm>
              <a:off x="6538394" y="3930239"/>
              <a:ext cx="104950" cy="82726"/>
            </a:xfrm>
            <a:custGeom>
              <a:avLst/>
              <a:gdLst>
                <a:gd name="connsiteX0" fmla="*/ 519 w 104950"/>
                <a:gd name="connsiteY0" fmla="*/ 1205 h 82726"/>
                <a:gd name="connsiteX1" fmla="*/ 64812 w 104950"/>
                <a:gd name="connsiteY1" fmla="*/ 36924 h 82726"/>
                <a:gd name="connsiteX2" fmla="*/ 102912 w 104950"/>
                <a:gd name="connsiteY2" fmla="*/ 82167 h 82726"/>
                <a:gd name="connsiteX3" fmla="*/ 519 w 104950"/>
                <a:gd name="connsiteY3" fmla="*/ 1205 h 82726"/>
              </a:gdLst>
              <a:ahLst/>
              <a:cxnLst>
                <a:cxn ang="0">
                  <a:pos x="connsiteX0" y="connsiteY0"/>
                </a:cxn>
                <a:cxn ang="0">
                  <a:pos x="connsiteX1" y="connsiteY1"/>
                </a:cxn>
                <a:cxn ang="0">
                  <a:pos x="connsiteX2" y="connsiteY2"/>
                </a:cxn>
                <a:cxn ang="0">
                  <a:pos x="connsiteX3" y="connsiteY3"/>
                </a:cxn>
              </a:cxnLst>
              <a:rect l="l" t="t" r="r" b="b"/>
              <a:pathLst>
                <a:path w="104950" h="82726">
                  <a:moveTo>
                    <a:pt x="519" y="1205"/>
                  </a:moveTo>
                  <a:cubicBezTo>
                    <a:pt x="-5831" y="-6335"/>
                    <a:pt x="47747" y="23430"/>
                    <a:pt x="64812" y="36924"/>
                  </a:cubicBezTo>
                  <a:cubicBezTo>
                    <a:pt x="81877" y="50418"/>
                    <a:pt x="113231" y="87723"/>
                    <a:pt x="102912" y="82167"/>
                  </a:cubicBezTo>
                  <a:cubicBezTo>
                    <a:pt x="92593" y="76611"/>
                    <a:pt x="6869" y="8745"/>
                    <a:pt x="519" y="12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50" name="フリーフォーム:図形 149">
              <a:extLst>
                <a:ext uri="{FF2B5EF4-FFF2-40B4-BE49-F238E27FC236}">
                  <a16:creationId xmlns:a16="http://schemas.microsoft.com/office/drawing/2014/main" id="{0981B24C-CD45-4505-87DD-EBA799A608A0}"/>
                </a:ext>
              </a:extLst>
            </p:cNvPr>
            <p:cNvSpPr/>
            <p:nvPr/>
          </p:nvSpPr>
          <p:spPr>
            <a:xfrm>
              <a:off x="6586362" y="3924595"/>
              <a:ext cx="104950" cy="82726"/>
            </a:xfrm>
            <a:custGeom>
              <a:avLst/>
              <a:gdLst>
                <a:gd name="connsiteX0" fmla="*/ 519 w 104950"/>
                <a:gd name="connsiteY0" fmla="*/ 1205 h 82726"/>
                <a:gd name="connsiteX1" fmla="*/ 64812 w 104950"/>
                <a:gd name="connsiteY1" fmla="*/ 36924 h 82726"/>
                <a:gd name="connsiteX2" fmla="*/ 102912 w 104950"/>
                <a:gd name="connsiteY2" fmla="*/ 82167 h 82726"/>
                <a:gd name="connsiteX3" fmla="*/ 519 w 104950"/>
                <a:gd name="connsiteY3" fmla="*/ 1205 h 82726"/>
              </a:gdLst>
              <a:ahLst/>
              <a:cxnLst>
                <a:cxn ang="0">
                  <a:pos x="connsiteX0" y="connsiteY0"/>
                </a:cxn>
                <a:cxn ang="0">
                  <a:pos x="connsiteX1" y="connsiteY1"/>
                </a:cxn>
                <a:cxn ang="0">
                  <a:pos x="connsiteX2" y="connsiteY2"/>
                </a:cxn>
                <a:cxn ang="0">
                  <a:pos x="connsiteX3" y="connsiteY3"/>
                </a:cxn>
              </a:cxnLst>
              <a:rect l="l" t="t" r="r" b="b"/>
              <a:pathLst>
                <a:path w="104950" h="82726">
                  <a:moveTo>
                    <a:pt x="519" y="1205"/>
                  </a:moveTo>
                  <a:cubicBezTo>
                    <a:pt x="-5831" y="-6335"/>
                    <a:pt x="47747" y="23430"/>
                    <a:pt x="64812" y="36924"/>
                  </a:cubicBezTo>
                  <a:cubicBezTo>
                    <a:pt x="81877" y="50418"/>
                    <a:pt x="113231" y="87723"/>
                    <a:pt x="102912" y="82167"/>
                  </a:cubicBezTo>
                  <a:cubicBezTo>
                    <a:pt x="92593" y="76611"/>
                    <a:pt x="6869" y="8745"/>
                    <a:pt x="519" y="12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6" name="フリーフォーム:図形 25">
              <a:extLst>
                <a:ext uri="{FF2B5EF4-FFF2-40B4-BE49-F238E27FC236}">
                  <a16:creationId xmlns:a16="http://schemas.microsoft.com/office/drawing/2014/main" id="{95F849CF-BB96-4670-91B9-CF85441BB33B}"/>
                </a:ext>
              </a:extLst>
            </p:cNvPr>
            <p:cNvSpPr/>
            <p:nvPr/>
          </p:nvSpPr>
          <p:spPr>
            <a:xfrm>
              <a:off x="6159430" y="4279900"/>
              <a:ext cx="465015" cy="55559"/>
            </a:xfrm>
            <a:custGeom>
              <a:avLst/>
              <a:gdLst>
                <a:gd name="connsiteX0" fmla="*/ 456889 w 465015"/>
                <a:gd name="connsiteY0" fmla="*/ 50805 h 55559"/>
                <a:gd name="connsiteX1" fmla="*/ 2864 w 465015"/>
                <a:gd name="connsiteY1" fmla="*/ 5 h 55559"/>
                <a:gd name="connsiteX2" fmla="*/ 272739 w 465015"/>
                <a:gd name="connsiteY2" fmla="*/ 47630 h 55559"/>
                <a:gd name="connsiteX3" fmla="*/ 456889 w 465015"/>
                <a:gd name="connsiteY3" fmla="*/ 50805 h 55559"/>
              </a:gdLst>
              <a:ahLst/>
              <a:cxnLst>
                <a:cxn ang="0">
                  <a:pos x="connsiteX0" y="connsiteY0"/>
                </a:cxn>
                <a:cxn ang="0">
                  <a:pos x="connsiteX1" y="connsiteY1"/>
                </a:cxn>
                <a:cxn ang="0">
                  <a:pos x="connsiteX2" y="connsiteY2"/>
                </a:cxn>
                <a:cxn ang="0">
                  <a:pos x="connsiteX3" y="connsiteY3"/>
                </a:cxn>
              </a:cxnLst>
              <a:rect l="l" t="t" r="r" b="b"/>
              <a:pathLst>
                <a:path w="465015" h="55559">
                  <a:moveTo>
                    <a:pt x="456889" y="50805"/>
                  </a:moveTo>
                  <a:cubicBezTo>
                    <a:pt x="411910" y="42867"/>
                    <a:pt x="33556" y="534"/>
                    <a:pt x="2864" y="5"/>
                  </a:cubicBezTo>
                  <a:cubicBezTo>
                    <a:pt x="-27828" y="-524"/>
                    <a:pt x="196539" y="39163"/>
                    <a:pt x="272739" y="47630"/>
                  </a:cubicBezTo>
                  <a:cubicBezTo>
                    <a:pt x="348939" y="56097"/>
                    <a:pt x="501868" y="58743"/>
                    <a:pt x="456889" y="508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solidFill>
                  <a:schemeClr val="tx1"/>
                </a:solidFill>
                <a:latin typeface="Meiryo UI" panose="020B0604030504040204" pitchFamily="50" charset="-128"/>
                <a:ea typeface="Meiryo UI" panose="020B0604030504040204" pitchFamily="50" charset="-128"/>
              </a:endParaRPr>
            </a:p>
          </p:txBody>
        </p:sp>
      </p:grpSp>
      <p:grpSp>
        <p:nvGrpSpPr>
          <p:cNvPr id="43" name="グループ 42">
            <a:extLst>
              <a:ext uri="{FF2B5EF4-FFF2-40B4-BE49-F238E27FC236}">
                <a16:creationId xmlns:a16="http://schemas.microsoft.com/office/drawing/2014/main" id="{A64F8879-D01A-46C0-82F4-C2574F5186EA}"/>
              </a:ext>
              <a:ext uri="{C183D7F6-B498-43B3-948B-1728B52AA6E4}">
                <adec:decorative xmlns:adec="http://schemas.microsoft.com/office/drawing/2017/decorative" val="1"/>
              </a:ext>
            </a:extLst>
          </p:cNvPr>
          <p:cNvGrpSpPr/>
          <p:nvPr/>
        </p:nvGrpSpPr>
        <p:grpSpPr>
          <a:xfrm>
            <a:off x="9854371" y="4328675"/>
            <a:ext cx="1598853" cy="645589"/>
            <a:chOff x="9695998" y="4588462"/>
            <a:chExt cx="1734002" cy="645589"/>
          </a:xfrm>
        </p:grpSpPr>
        <p:sp>
          <p:nvSpPr>
            <p:cNvPr id="331" name="テキスト ボックス 330">
              <a:extLst>
                <a:ext uri="{FF2B5EF4-FFF2-40B4-BE49-F238E27FC236}">
                  <a16:creationId xmlns:a16="http://schemas.microsoft.com/office/drawing/2014/main" id="{62109C55-9EBC-4778-80D4-D55D22307915}"/>
                </a:ext>
              </a:extLst>
            </p:cNvPr>
            <p:cNvSpPr txBox="1"/>
            <p:nvPr/>
          </p:nvSpPr>
          <p:spPr>
            <a:xfrm>
              <a:off x="9700605" y="4588462"/>
              <a:ext cx="1729395" cy="246221"/>
            </a:xfrm>
            <a:prstGeom prst="rect">
              <a:avLst/>
            </a:prstGeom>
            <a:noFill/>
          </p:spPr>
          <p:txBody>
            <a:bodyPr wrap="square" lIns="0" tIns="0" rIns="0" bIns="0" rtlCol="0">
              <a:spAutoFit/>
            </a:bodyPr>
            <a:lstStyle/>
            <a:p>
              <a:pPr rtl="0"/>
              <a:endParaRPr lang="ja" sz="1600" b="1" dirty="0">
                <a:solidFill>
                  <a:srgbClr val="002060"/>
                </a:solidFill>
                <a:latin typeface="Meiryo UI" panose="020B0604030504040204" pitchFamily="50" charset="-128"/>
                <a:ea typeface="Meiryo UI" panose="020B0604030504040204" pitchFamily="50" charset="-128"/>
                <a:cs typeface="Segoe UI" panose="020B0502040204020203" pitchFamily="34" charset="0"/>
              </a:endParaRPr>
            </a:p>
          </p:txBody>
        </p:sp>
        <p:sp>
          <p:nvSpPr>
            <p:cNvPr id="332" name="長方形 331">
              <a:extLst>
                <a:ext uri="{FF2B5EF4-FFF2-40B4-BE49-F238E27FC236}">
                  <a16:creationId xmlns:a16="http://schemas.microsoft.com/office/drawing/2014/main" id="{779BDC05-BA31-44EF-B695-331F1F3CEBCA}"/>
                </a:ext>
              </a:extLst>
            </p:cNvPr>
            <p:cNvSpPr/>
            <p:nvPr/>
          </p:nvSpPr>
          <p:spPr>
            <a:xfrm>
              <a:off x="9695998" y="4987830"/>
              <a:ext cx="1729394" cy="246221"/>
            </a:xfrm>
            <a:prstGeom prst="rect">
              <a:avLst/>
            </a:prstGeom>
          </p:spPr>
          <p:txBody>
            <a:bodyPr wrap="square" lIns="0" tIns="0" rIns="0" bIns="0" rtlCol="0">
              <a:spAutoFit/>
            </a:bodyPr>
            <a:lstStyle/>
            <a:p>
              <a:pPr rtl="0"/>
              <a:endParaRPr lang="ja" sz="1600" i="1" dirty="0">
                <a:solidFill>
                  <a:srgbClr val="002060"/>
                </a:solidFill>
                <a:latin typeface="Meiryo UI" panose="020B0604030504040204" pitchFamily="50" charset="-128"/>
                <a:ea typeface="Meiryo UI" panose="020B0604030504040204" pitchFamily="50" charset="-128"/>
                <a:cs typeface="Segoe UI" panose="020B0502040204020203" pitchFamily="34" charset="0"/>
              </a:endParaRPr>
            </a:p>
          </p:txBody>
        </p:sp>
      </p:grpSp>
      <p:grpSp>
        <p:nvGrpSpPr>
          <p:cNvPr id="147" name="グループ 152">
            <a:extLst>
              <a:ext uri="{FF2B5EF4-FFF2-40B4-BE49-F238E27FC236}">
                <a16:creationId xmlns:a16="http://schemas.microsoft.com/office/drawing/2014/main" id="{FFC631D7-F984-47E2-B0D1-A283173BBC25}"/>
              </a:ext>
            </a:extLst>
          </p:cNvPr>
          <p:cNvGrpSpPr/>
          <p:nvPr/>
        </p:nvGrpSpPr>
        <p:grpSpPr>
          <a:xfrm>
            <a:off x="8183463" y="4612910"/>
            <a:ext cx="2862881" cy="858157"/>
            <a:chOff x="2708275" y="2801306"/>
            <a:chExt cx="1616020" cy="440370"/>
          </a:xfrm>
        </p:grpSpPr>
        <p:sp>
          <p:nvSpPr>
            <p:cNvPr id="148" name="円/楕円 309">
              <a:extLst>
                <a:ext uri="{FF2B5EF4-FFF2-40B4-BE49-F238E27FC236}">
                  <a16:creationId xmlns:a16="http://schemas.microsoft.com/office/drawing/2014/main" id="{960165D6-FE4C-458E-9E3D-F723DB10345E}"/>
                </a:ext>
              </a:extLst>
            </p:cNvPr>
            <p:cNvSpPr>
              <a:spLocks noChangeArrowheads="1"/>
            </p:cNvSpPr>
            <p:nvPr/>
          </p:nvSpPr>
          <p:spPr bwMode="auto">
            <a:xfrm>
              <a:off x="2809875" y="2895601"/>
              <a:ext cx="82550" cy="8255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49" name="円/楕円 311">
              <a:extLst>
                <a:ext uri="{FF2B5EF4-FFF2-40B4-BE49-F238E27FC236}">
                  <a16:creationId xmlns:a16="http://schemas.microsoft.com/office/drawing/2014/main" id="{A924C335-F6DA-46A4-9F61-C729852226E6}"/>
                </a:ext>
              </a:extLst>
            </p:cNvPr>
            <p:cNvSpPr>
              <a:spLocks noChangeArrowheads="1"/>
            </p:cNvSpPr>
            <p:nvPr/>
          </p:nvSpPr>
          <p:spPr bwMode="auto">
            <a:xfrm>
              <a:off x="2708275"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51" name="フリーフォーム(F) 312">
              <a:extLst>
                <a:ext uri="{FF2B5EF4-FFF2-40B4-BE49-F238E27FC236}">
                  <a16:creationId xmlns:a16="http://schemas.microsoft.com/office/drawing/2014/main" id="{CA504D61-8220-4332-9103-449D28A99156}"/>
                </a:ext>
              </a:extLst>
            </p:cNvPr>
            <p:cNvSpPr>
              <a:spLocks/>
            </p:cNvSpPr>
            <p:nvPr/>
          </p:nvSpPr>
          <p:spPr bwMode="auto">
            <a:xfrm>
              <a:off x="4219520" y="2801306"/>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52" name="円/楕円 313">
              <a:extLst>
                <a:ext uri="{FF2B5EF4-FFF2-40B4-BE49-F238E27FC236}">
                  <a16:creationId xmlns:a16="http://schemas.microsoft.com/office/drawing/2014/main" id="{32922402-D6FE-46FD-B617-41C839FAEE2D}"/>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81" name="フリーフォーム(F) 314">
              <a:extLst>
                <a:ext uri="{FF2B5EF4-FFF2-40B4-BE49-F238E27FC236}">
                  <a16:creationId xmlns:a16="http://schemas.microsoft.com/office/drawing/2014/main" id="{356F4BB6-9FEC-4CCC-97F6-2D512ACEEBC3}"/>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82" name="円/楕円 315">
              <a:extLst>
                <a:ext uri="{FF2B5EF4-FFF2-40B4-BE49-F238E27FC236}">
                  <a16:creationId xmlns:a16="http://schemas.microsoft.com/office/drawing/2014/main" id="{DF1A7473-CEB9-43E5-A363-DC3FBCA8DF7E}"/>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83" name="フリーフォーム(F) 316">
              <a:extLst>
                <a:ext uri="{FF2B5EF4-FFF2-40B4-BE49-F238E27FC236}">
                  <a16:creationId xmlns:a16="http://schemas.microsoft.com/office/drawing/2014/main" id="{44E27F2B-0EA5-42BB-90E7-26F0D732EAA7}"/>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84" name="円/楕円 317">
              <a:extLst>
                <a:ext uri="{FF2B5EF4-FFF2-40B4-BE49-F238E27FC236}">
                  <a16:creationId xmlns:a16="http://schemas.microsoft.com/office/drawing/2014/main" id="{7FB8A456-F94F-446D-A9B5-F255055E63C1}"/>
                </a:ext>
              </a:extLst>
            </p:cNvPr>
            <p:cNvSpPr>
              <a:spLocks noChangeArrowheads="1"/>
            </p:cNvSpPr>
            <p:nvPr/>
          </p:nvSpPr>
          <p:spPr bwMode="auto">
            <a:xfrm>
              <a:off x="2820988"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85" name="フリーフォーム(F) 319">
              <a:extLst>
                <a:ext uri="{FF2B5EF4-FFF2-40B4-BE49-F238E27FC236}">
                  <a16:creationId xmlns:a16="http://schemas.microsoft.com/office/drawing/2014/main" id="{B1EF0C45-67A3-4306-AB9B-C1821A204EA0}"/>
                </a:ext>
              </a:extLst>
            </p:cNvPr>
            <p:cNvSpPr>
              <a:spLocks/>
            </p:cNvSpPr>
            <p:nvPr/>
          </p:nvSpPr>
          <p:spPr bwMode="auto">
            <a:xfrm>
              <a:off x="2738438" y="3074988"/>
              <a:ext cx="225425" cy="15875"/>
            </a:xfrm>
            <a:custGeom>
              <a:avLst/>
              <a:gdLst>
                <a:gd name="T0" fmla="*/ 0 w 142"/>
                <a:gd name="T1" fmla="*/ 10 h 10"/>
                <a:gd name="T2" fmla="*/ 0 w 142"/>
                <a:gd name="T3" fmla="*/ 0 h 10"/>
                <a:gd name="T4" fmla="*/ 142 w 142"/>
                <a:gd name="T5" fmla="*/ 0 h 10"/>
                <a:gd name="T6" fmla="*/ 142 w 142"/>
                <a:gd name="T7" fmla="*/ 10 h 10"/>
              </a:gdLst>
              <a:ahLst/>
              <a:cxnLst>
                <a:cxn ang="0">
                  <a:pos x="T0" y="T1"/>
                </a:cxn>
                <a:cxn ang="0">
                  <a:pos x="T2" y="T3"/>
                </a:cxn>
                <a:cxn ang="0">
                  <a:pos x="T4" y="T5"/>
                </a:cxn>
                <a:cxn ang="0">
                  <a:pos x="T6" y="T7"/>
                </a:cxn>
              </a:cxnLst>
              <a:rect l="0" t="0" r="r" b="b"/>
              <a:pathLst>
                <a:path w="142" h="10">
                  <a:moveTo>
                    <a:pt x="0" y="10"/>
                  </a:moveTo>
                  <a:lnTo>
                    <a:pt x="0" y="0"/>
                  </a:lnTo>
                  <a:lnTo>
                    <a:pt x="142" y="0"/>
                  </a:lnTo>
                  <a:lnTo>
                    <a:pt x="142" y="10"/>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86" name="線 320">
              <a:extLst>
                <a:ext uri="{FF2B5EF4-FFF2-40B4-BE49-F238E27FC236}">
                  <a16:creationId xmlns:a16="http://schemas.microsoft.com/office/drawing/2014/main" id="{CAE1E653-8353-4456-A2CC-48FEE38E02DA}"/>
                </a:ext>
              </a:extLst>
            </p:cNvPr>
            <p:cNvSpPr>
              <a:spLocks noChangeShapeType="1"/>
            </p:cNvSpPr>
            <p:nvPr/>
          </p:nvSpPr>
          <p:spPr bwMode="auto">
            <a:xfrm>
              <a:off x="2851150" y="3044826"/>
              <a:ext cx="0" cy="46038"/>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grpSp>
        <p:nvGrpSpPr>
          <p:cNvPr id="169" name="グループ 341">
            <a:extLst>
              <a:ext uri="{FF2B5EF4-FFF2-40B4-BE49-F238E27FC236}">
                <a16:creationId xmlns:a16="http://schemas.microsoft.com/office/drawing/2014/main" id="{A83B2247-A8E0-4441-AA95-B22F1BFA529E}"/>
              </a:ext>
              <a:ext uri="{C183D7F6-B498-43B3-948B-1728B52AA6E4}">
                <adec:decorative xmlns:adec="http://schemas.microsoft.com/office/drawing/2017/decorative" val="1"/>
              </a:ext>
            </a:extLst>
          </p:cNvPr>
          <p:cNvGrpSpPr/>
          <p:nvPr/>
        </p:nvGrpSpPr>
        <p:grpSpPr>
          <a:xfrm>
            <a:off x="10117025" y="4712674"/>
            <a:ext cx="1598853" cy="568869"/>
            <a:chOff x="9695998" y="4665182"/>
            <a:chExt cx="1734002" cy="568869"/>
          </a:xfrm>
        </p:grpSpPr>
        <p:sp>
          <p:nvSpPr>
            <p:cNvPr id="170" name="テキスト ボックス 169">
              <a:extLst>
                <a:ext uri="{FF2B5EF4-FFF2-40B4-BE49-F238E27FC236}">
                  <a16:creationId xmlns:a16="http://schemas.microsoft.com/office/drawing/2014/main" id="{8CED0BA1-B60D-4705-98AC-F2002AEA6E74}"/>
                </a:ext>
              </a:extLst>
            </p:cNvPr>
            <p:cNvSpPr txBox="1"/>
            <p:nvPr/>
          </p:nvSpPr>
          <p:spPr>
            <a:xfrm>
              <a:off x="9700605" y="4665182"/>
              <a:ext cx="1729395" cy="246221"/>
            </a:xfrm>
            <a:prstGeom prst="rect">
              <a:avLst/>
            </a:prstGeom>
            <a:noFill/>
          </p:spPr>
          <p:txBody>
            <a:bodyPr wrap="square" lIns="0" tIns="0" rIns="0" bIns="0" rtlCol="0">
              <a:spAutoFit/>
            </a:bodyPr>
            <a:lstStyle/>
            <a:p>
              <a:pPr algn="r" rtl="0"/>
              <a:endParaRPr lang="ja" sz="1600" b="1" dirty="0">
                <a:solidFill>
                  <a:srgbClr val="002060"/>
                </a:solidFill>
                <a:latin typeface="Meiryo UI" panose="020B0604030504040204" pitchFamily="50" charset="-128"/>
                <a:ea typeface="Meiryo UI" panose="020B0604030504040204" pitchFamily="50" charset="-128"/>
                <a:cs typeface="Segoe UI" panose="020B0502040204020203" pitchFamily="34" charset="0"/>
              </a:endParaRPr>
            </a:p>
          </p:txBody>
        </p:sp>
        <p:sp>
          <p:nvSpPr>
            <p:cNvPr id="171" name="長方形 343">
              <a:extLst>
                <a:ext uri="{FF2B5EF4-FFF2-40B4-BE49-F238E27FC236}">
                  <a16:creationId xmlns:a16="http://schemas.microsoft.com/office/drawing/2014/main" id="{F3D610E6-6B2A-4C93-BAD5-9C3F0343C378}"/>
                </a:ext>
              </a:extLst>
            </p:cNvPr>
            <p:cNvSpPr/>
            <p:nvPr/>
          </p:nvSpPr>
          <p:spPr>
            <a:xfrm>
              <a:off x="9695998" y="4987830"/>
              <a:ext cx="1729394" cy="246221"/>
            </a:xfrm>
            <a:prstGeom prst="rect">
              <a:avLst/>
            </a:prstGeom>
          </p:spPr>
          <p:txBody>
            <a:bodyPr wrap="square" lIns="0" tIns="0" rIns="0" bIns="0" rtlCol="0">
              <a:spAutoFit/>
            </a:bodyPr>
            <a:lstStyle/>
            <a:p>
              <a:pPr algn="r" rtl="0"/>
              <a:endParaRPr lang="ja" sz="1600" i="1" dirty="0">
                <a:solidFill>
                  <a:srgbClr val="002060"/>
                </a:solidFill>
                <a:latin typeface="Meiryo UI" panose="020B0604030504040204" pitchFamily="50" charset="-128"/>
                <a:ea typeface="Meiryo UI" panose="020B0604030504040204" pitchFamily="50" charset="-128"/>
                <a:cs typeface="Segoe UI" panose="020B0502040204020203" pitchFamily="34" charset="0"/>
              </a:endParaRPr>
            </a:p>
          </p:txBody>
        </p:sp>
      </p:grpSp>
      <p:grpSp>
        <p:nvGrpSpPr>
          <p:cNvPr id="202" name="グループ 39" descr="これは 3 人とやり取りしている 1 人の人物のアイコン画像です。 ">
            <a:extLst>
              <a:ext uri="{FF2B5EF4-FFF2-40B4-BE49-F238E27FC236}">
                <a16:creationId xmlns:a16="http://schemas.microsoft.com/office/drawing/2014/main" id="{E37B7D51-2398-42B7-AE16-2933B52BFC65}"/>
              </a:ext>
            </a:extLst>
          </p:cNvPr>
          <p:cNvGrpSpPr/>
          <p:nvPr/>
        </p:nvGrpSpPr>
        <p:grpSpPr>
          <a:xfrm>
            <a:off x="8253774" y="2583716"/>
            <a:ext cx="2792570" cy="2317686"/>
            <a:chOff x="5820663" y="-330534"/>
            <a:chExt cx="2862881" cy="2574575"/>
          </a:xfrm>
        </p:grpSpPr>
        <p:sp>
          <p:nvSpPr>
            <p:cNvPr id="203" name="円/楕円 26">
              <a:extLst>
                <a:ext uri="{FF2B5EF4-FFF2-40B4-BE49-F238E27FC236}">
                  <a16:creationId xmlns:a16="http://schemas.microsoft.com/office/drawing/2014/main" id="{66383F7C-2274-4827-8D1A-C6BF3D1AB3EF}"/>
                </a:ext>
              </a:extLst>
            </p:cNvPr>
            <p:cNvSpPr>
              <a:spLocks noChangeArrowheads="1"/>
            </p:cNvSpPr>
            <p:nvPr/>
          </p:nvSpPr>
          <p:spPr bwMode="auto">
            <a:xfrm>
              <a:off x="6247663" y="-330534"/>
              <a:ext cx="1335820" cy="1179790"/>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nvGrpSpPr>
            <p:cNvPr id="204" name="グループ 152">
              <a:extLst>
                <a:ext uri="{FF2B5EF4-FFF2-40B4-BE49-F238E27FC236}">
                  <a16:creationId xmlns:a16="http://schemas.microsoft.com/office/drawing/2014/main" id="{7003A575-FA42-4CC5-A9F7-4CE16C288D5A}"/>
                </a:ext>
              </a:extLst>
            </p:cNvPr>
            <p:cNvGrpSpPr/>
            <p:nvPr/>
          </p:nvGrpSpPr>
          <p:grpSpPr>
            <a:xfrm>
              <a:off x="5820663" y="1385884"/>
              <a:ext cx="2862881" cy="858157"/>
              <a:chOff x="2708275" y="2801306"/>
              <a:chExt cx="1616020" cy="440370"/>
            </a:xfrm>
          </p:grpSpPr>
          <p:sp>
            <p:nvSpPr>
              <p:cNvPr id="205" name="円/楕円 309">
                <a:extLst>
                  <a:ext uri="{FF2B5EF4-FFF2-40B4-BE49-F238E27FC236}">
                    <a16:creationId xmlns:a16="http://schemas.microsoft.com/office/drawing/2014/main" id="{028F252A-E625-4C5A-87E4-6BEF8A38DF6B}"/>
                  </a:ext>
                </a:extLst>
              </p:cNvPr>
              <p:cNvSpPr>
                <a:spLocks noChangeArrowheads="1"/>
              </p:cNvSpPr>
              <p:nvPr/>
            </p:nvSpPr>
            <p:spPr bwMode="auto">
              <a:xfrm>
                <a:off x="2809875" y="2895601"/>
                <a:ext cx="82550" cy="8255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06" name="円/楕円 311">
                <a:extLst>
                  <a:ext uri="{FF2B5EF4-FFF2-40B4-BE49-F238E27FC236}">
                    <a16:creationId xmlns:a16="http://schemas.microsoft.com/office/drawing/2014/main" id="{C703BB5F-88B5-4CE8-9436-98BA1FF2D2C8}"/>
                  </a:ext>
                </a:extLst>
              </p:cNvPr>
              <p:cNvSpPr>
                <a:spLocks noChangeArrowheads="1"/>
              </p:cNvSpPr>
              <p:nvPr/>
            </p:nvSpPr>
            <p:spPr bwMode="auto">
              <a:xfrm>
                <a:off x="2708275"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07" name="フリーフォーム(F) 312">
                <a:extLst>
                  <a:ext uri="{FF2B5EF4-FFF2-40B4-BE49-F238E27FC236}">
                    <a16:creationId xmlns:a16="http://schemas.microsoft.com/office/drawing/2014/main" id="{1934598C-7992-48AF-94E7-CF8996A10589}"/>
                  </a:ext>
                </a:extLst>
              </p:cNvPr>
              <p:cNvSpPr>
                <a:spLocks/>
              </p:cNvSpPr>
              <p:nvPr/>
            </p:nvSpPr>
            <p:spPr bwMode="auto">
              <a:xfrm>
                <a:off x="4219520" y="2801306"/>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08" name="円/楕円 313">
                <a:extLst>
                  <a:ext uri="{FF2B5EF4-FFF2-40B4-BE49-F238E27FC236}">
                    <a16:creationId xmlns:a16="http://schemas.microsoft.com/office/drawing/2014/main" id="{45F1BE77-540E-4164-BD30-57C348BD5668}"/>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09" name="フリーフォーム(F) 314">
                <a:extLst>
                  <a:ext uri="{FF2B5EF4-FFF2-40B4-BE49-F238E27FC236}">
                    <a16:creationId xmlns:a16="http://schemas.microsoft.com/office/drawing/2014/main" id="{F8D7EBE3-97DC-48A4-ACA9-052004655BB0}"/>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35" name="フリーフォーム(F) 319">
                <a:extLst>
                  <a:ext uri="{FF2B5EF4-FFF2-40B4-BE49-F238E27FC236}">
                    <a16:creationId xmlns:a16="http://schemas.microsoft.com/office/drawing/2014/main" id="{E1EBA595-E662-43DC-ADFF-1E61D12B47CB}"/>
                  </a:ext>
                </a:extLst>
              </p:cNvPr>
              <p:cNvSpPr>
                <a:spLocks/>
              </p:cNvSpPr>
              <p:nvPr/>
            </p:nvSpPr>
            <p:spPr bwMode="auto">
              <a:xfrm>
                <a:off x="2738438" y="3074988"/>
                <a:ext cx="225425" cy="15875"/>
              </a:xfrm>
              <a:custGeom>
                <a:avLst/>
                <a:gdLst>
                  <a:gd name="T0" fmla="*/ 0 w 142"/>
                  <a:gd name="T1" fmla="*/ 10 h 10"/>
                  <a:gd name="T2" fmla="*/ 0 w 142"/>
                  <a:gd name="T3" fmla="*/ 0 h 10"/>
                  <a:gd name="T4" fmla="*/ 142 w 142"/>
                  <a:gd name="T5" fmla="*/ 0 h 10"/>
                  <a:gd name="T6" fmla="*/ 142 w 142"/>
                  <a:gd name="T7" fmla="*/ 10 h 10"/>
                </a:gdLst>
                <a:ahLst/>
                <a:cxnLst>
                  <a:cxn ang="0">
                    <a:pos x="T0" y="T1"/>
                  </a:cxn>
                  <a:cxn ang="0">
                    <a:pos x="T2" y="T3"/>
                  </a:cxn>
                  <a:cxn ang="0">
                    <a:pos x="T4" y="T5"/>
                  </a:cxn>
                  <a:cxn ang="0">
                    <a:pos x="T6" y="T7"/>
                  </a:cxn>
                </a:cxnLst>
                <a:rect l="0" t="0" r="r" b="b"/>
                <a:pathLst>
                  <a:path w="142" h="10">
                    <a:moveTo>
                      <a:pt x="0" y="10"/>
                    </a:moveTo>
                    <a:lnTo>
                      <a:pt x="0" y="0"/>
                    </a:lnTo>
                    <a:lnTo>
                      <a:pt x="142" y="0"/>
                    </a:lnTo>
                    <a:lnTo>
                      <a:pt x="142" y="10"/>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36" name="線 320">
                <a:extLst>
                  <a:ext uri="{FF2B5EF4-FFF2-40B4-BE49-F238E27FC236}">
                    <a16:creationId xmlns:a16="http://schemas.microsoft.com/office/drawing/2014/main" id="{71B9B704-159F-4E4B-BB5F-438AE2390B51}"/>
                  </a:ext>
                </a:extLst>
              </p:cNvPr>
              <p:cNvSpPr>
                <a:spLocks noChangeShapeType="1"/>
              </p:cNvSpPr>
              <p:nvPr/>
            </p:nvSpPr>
            <p:spPr bwMode="auto">
              <a:xfrm>
                <a:off x="2851150" y="3044826"/>
                <a:ext cx="0" cy="46038"/>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grpSp>
      <p:grpSp>
        <p:nvGrpSpPr>
          <p:cNvPr id="237" name="グループ 39" descr="これは 3 人とやり取りしている 1 人の人物のアイコン画像です。 ">
            <a:extLst>
              <a:ext uri="{FF2B5EF4-FFF2-40B4-BE49-F238E27FC236}">
                <a16:creationId xmlns:a16="http://schemas.microsoft.com/office/drawing/2014/main" id="{0C0BDA53-7687-4508-A408-AD31E4941E9E}"/>
              </a:ext>
            </a:extLst>
          </p:cNvPr>
          <p:cNvGrpSpPr/>
          <p:nvPr/>
        </p:nvGrpSpPr>
        <p:grpSpPr>
          <a:xfrm>
            <a:off x="8020945" y="3725928"/>
            <a:ext cx="2968937" cy="2020403"/>
            <a:chOff x="5874105" y="1098118"/>
            <a:chExt cx="1906416" cy="1271588"/>
          </a:xfrm>
        </p:grpSpPr>
        <p:sp>
          <p:nvSpPr>
            <p:cNvPr id="242" name="円/楕円 26">
              <a:extLst>
                <a:ext uri="{FF2B5EF4-FFF2-40B4-BE49-F238E27FC236}">
                  <a16:creationId xmlns:a16="http://schemas.microsoft.com/office/drawing/2014/main" id="{187D96AA-BC17-47D2-BB37-4C3F968A9C05}"/>
                </a:ext>
              </a:extLst>
            </p:cNvPr>
            <p:cNvSpPr>
              <a:spLocks noChangeArrowheads="1"/>
            </p:cNvSpPr>
            <p:nvPr/>
          </p:nvSpPr>
          <p:spPr bwMode="auto">
            <a:xfrm>
              <a:off x="6507346" y="1098118"/>
              <a:ext cx="1273175" cy="1271588"/>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nvGrpSpPr>
            <p:cNvPr id="243" name="グループ 152">
              <a:extLst>
                <a:ext uri="{FF2B5EF4-FFF2-40B4-BE49-F238E27FC236}">
                  <a16:creationId xmlns:a16="http://schemas.microsoft.com/office/drawing/2014/main" id="{6AD9167B-94A7-4C89-9762-A7EABA6CD3DF}"/>
                </a:ext>
              </a:extLst>
            </p:cNvPr>
            <p:cNvGrpSpPr/>
            <p:nvPr/>
          </p:nvGrpSpPr>
          <p:grpSpPr>
            <a:xfrm>
              <a:off x="5874105" y="1569642"/>
              <a:ext cx="492162" cy="674403"/>
              <a:chOff x="2738438" y="2895601"/>
              <a:chExt cx="277812" cy="346075"/>
            </a:xfrm>
          </p:grpSpPr>
          <p:sp>
            <p:nvSpPr>
              <p:cNvPr id="244" name="円/楕円 309">
                <a:extLst>
                  <a:ext uri="{FF2B5EF4-FFF2-40B4-BE49-F238E27FC236}">
                    <a16:creationId xmlns:a16="http://schemas.microsoft.com/office/drawing/2014/main" id="{E25A6C89-A18C-4F7F-B427-EFA6D016004B}"/>
                  </a:ext>
                </a:extLst>
              </p:cNvPr>
              <p:cNvSpPr>
                <a:spLocks noChangeArrowheads="1"/>
              </p:cNvSpPr>
              <p:nvPr/>
            </p:nvSpPr>
            <p:spPr bwMode="auto">
              <a:xfrm>
                <a:off x="2809875" y="2895601"/>
                <a:ext cx="82550" cy="8255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46" name="円/楕円 313">
                <a:extLst>
                  <a:ext uri="{FF2B5EF4-FFF2-40B4-BE49-F238E27FC236}">
                    <a16:creationId xmlns:a16="http://schemas.microsoft.com/office/drawing/2014/main" id="{24B17CA3-464D-483F-AB65-C0FFBE79BA13}"/>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47" name="フリーフォーム(F) 314">
                <a:extLst>
                  <a:ext uri="{FF2B5EF4-FFF2-40B4-BE49-F238E27FC236}">
                    <a16:creationId xmlns:a16="http://schemas.microsoft.com/office/drawing/2014/main" id="{46319057-0B44-4936-AF6D-A633ABCF7306}"/>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48" name="円/楕円 315">
                <a:extLst>
                  <a:ext uri="{FF2B5EF4-FFF2-40B4-BE49-F238E27FC236}">
                    <a16:creationId xmlns:a16="http://schemas.microsoft.com/office/drawing/2014/main" id="{F29D0935-1E0D-4C01-B47D-9CA5858EA070}"/>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49" name="フリーフォーム(F) 316">
                <a:extLst>
                  <a:ext uri="{FF2B5EF4-FFF2-40B4-BE49-F238E27FC236}">
                    <a16:creationId xmlns:a16="http://schemas.microsoft.com/office/drawing/2014/main" id="{5D95241D-57E1-4CF9-8740-A066C11899A3}"/>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51" name="フリーフォーム(F) 319">
                <a:extLst>
                  <a:ext uri="{FF2B5EF4-FFF2-40B4-BE49-F238E27FC236}">
                    <a16:creationId xmlns:a16="http://schemas.microsoft.com/office/drawing/2014/main" id="{B37398D9-5903-4D54-9EE4-6AB7607F9C7B}"/>
                  </a:ext>
                </a:extLst>
              </p:cNvPr>
              <p:cNvSpPr>
                <a:spLocks/>
              </p:cNvSpPr>
              <p:nvPr/>
            </p:nvSpPr>
            <p:spPr bwMode="auto">
              <a:xfrm>
                <a:off x="2738438" y="3074988"/>
                <a:ext cx="225425" cy="15875"/>
              </a:xfrm>
              <a:custGeom>
                <a:avLst/>
                <a:gdLst>
                  <a:gd name="T0" fmla="*/ 0 w 142"/>
                  <a:gd name="T1" fmla="*/ 10 h 10"/>
                  <a:gd name="T2" fmla="*/ 0 w 142"/>
                  <a:gd name="T3" fmla="*/ 0 h 10"/>
                  <a:gd name="T4" fmla="*/ 142 w 142"/>
                  <a:gd name="T5" fmla="*/ 0 h 10"/>
                  <a:gd name="T6" fmla="*/ 142 w 142"/>
                  <a:gd name="T7" fmla="*/ 10 h 10"/>
                </a:gdLst>
                <a:ahLst/>
                <a:cxnLst>
                  <a:cxn ang="0">
                    <a:pos x="T0" y="T1"/>
                  </a:cxn>
                  <a:cxn ang="0">
                    <a:pos x="T2" y="T3"/>
                  </a:cxn>
                  <a:cxn ang="0">
                    <a:pos x="T4" y="T5"/>
                  </a:cxn>
                  <a:cxn ang="0">
                    <a:pos x="T6" y="T7"/>
                  </a:cxn>
                </a:cxnLst>
                <a:rect l="0" t="0" r="r" b="b"/>
                <a:pathLst>
                  <a:path w="142" h="10">
                    <a:moveTo>
                      <a:pt x="0" y="10"/>
                    </a:moveTo>
                    <a:lnTo>
                      <a:pt x="0" y="0"/>
                    </a:lnTo>
                    <a:lnTo>
                      <a:pt x="142" y="0"/>
                    </a:lnTo>
                    <a:lnTo>
                      <a:pt x="142" y="10"/>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252" name="線 320">
                <a:extLst>
                  <a:ext uri="{FF2B5EF4-FFF2-40B4-BE49-F238E27FC236}">
                    <a16:creationId xmlns:a16="http://schemas.microsoft.com/office/drawing/2014/main" id="{643BEB09-20EB-4369-AAE2-18D00622C034}"/>
                  </a:ext>
                </a:extLst>
              </p:cNvPr>
              <p:cNvSpPr>
                <a:spLocks noChangeShapeType="1"/>
              </p:cNvSpPr>
              <p:nvPr/>
            </p:nvSpPr>
            <p:spPr bwMode="auto">
              <a:xfrm>
                <a:off x="2851150" y="3044826"/>
                <a:ext cx="0" cy="46038"/>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grpSp>
      <p:graphicFrame>
        <p:nvGraphicFramePr>
          <p:cNvPr id="111" name="図表 110">
            <a:extLst>
              <a:ext uri="{FF2B5EF4-FFF2-40B4-BE49-F238E27FC236}">
                <a16:creationId xmlns:a16="http://schemas.microsoft.com/office/drawing/2014/main" id="{6A2F31F6-5D85-4B3A-983D-87EDCF41DD2A}"/>
              </a:ext>
            </a:extLst>
          </p:cNvPr>
          <p:cNvGraphicFramePr/>
          <p:nvPr>
            <p:extLst>
              <p:ext uri="{D42A27DB-BD31-4B8C-83A1-F6EECF244321}">
                <p14:modId xmlns:p14="http://schemas.microsoft.com/office/powerpoint/2010/main" val="2186396031"/>
              </p:ext>
            </p:extLst>
          </p:nvPr>
        </p:nvGraphicFramePr>
        <p:xfrm>
          <a:off x="-148054" y="68058"/>
          <a:ext cx="12413620" cy="2106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3" name="楕円 112">
            <a:extLst>
              <a:ext uri="{FF2B5EF4-FFF2-40B4-BE49-F238E27FC236}">
                <a16:creationId xmlns:a16="http://schemas.microsoft.com/office/drawing/2014/main" id="{98D38DAA-8B9F-48B5-A341-92F0CDA3CD7E}"/>
              </a:ext>
            </a:extLst>
          </p:cNvPr>
          <p:cNvSpPr/>
          <p:nvPr/>
        </p:nvSpPr>
        <p:spPr>
          <a:xfrm>
            <a:off x="632105" y="3322424"/>
            <a:ext cx="1954395" cy="160721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 name="テキスト ボックス 114">
            <a:extLst>
              <a:ext uri="{FF2B5EF4-FFF2-40B4-BE49-F238E27FC236}">
                <a16:creationId xmlns:a16="http://schemas.microsoft.com/office/drawing/2014/main" id="{1C4D21C4-AFA4-45A8-A813-7DC33E2CFC44}"/>
              </a:ext>
            </a:extLst>
          </p:cNvPr>
          <p:cNvSpPr txBox="1"/>
          <p:nvPr/>
        </p:nvSpPr>
        <p:spPr>
          <a:xfrm>
            <a:off x="2592850" y="4154491"/>
            <a:ext cx="2632870" cy="2308324"/>
          </a:xfrm>
          <a:prstGeom prst="rect">
            <a:avLst/>
          </a:prstGeom>
          <a:noFill/>
        </p:spPr>
        <p:txBody>
          <a:bodyPr wrap="square" rtlCol="0">
            <a:spAutoFit/>
          </a:bodyPr>
          <a:lstStyle/>
          <a:p>
            <a:pPr lvl="0"/>
            <a:r>
              <a:rPr lang="en-US" altLang="ja-JP" sz="2400" dirty="0">
                <a:solidFill>
                  <a:schemeClr val="bg1"/>
                </a:solidFill>
              </a:rPr>
              <a:t>Affiliated with other crimes, such as frauds, embezzlements and money laundering</a:t>
            </a:r>
            <a:endParaRPr lang="ja-JP" altLang="en-US" sz="2400" dirty="0">
              <a:solidFill>
                <a:schemeClr val="bg1"/>
              </a:solidFill>
            </a:endParaRPr>
          </a:p>
        </p:txBody>
      </p:sp>
      <p:sp>
        <p:nvSpPr>
          <p:cNvPr id="124" name="楕円 123">
            <a:extLst>
              <a:ext uri="{FF2B5EF4-FFF2-40B4-BE49-F238E27FC236}">
                <a16:creationId xmlns:a16="http://schemas.microsoft.com/office/drawing/2014/main" id="{7D0B3B73-13B0-4179-92D6-364C0C32C3C2}"/>
              </a:ext>
            </a:extLst>
          </p:cNvPr>
          <p:cNvSpPr/>
          <p:nvPr/>
        </p:nvSpPr>
        <p:spPr>
          <a:xfrm>
            <a:off x="3888290" y="2178089"/>
            <a:ext cx="1626604" cy="126188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6" name="楕円 135">
            <a:extLst>
              <a:ext uri="{FF2B5EF4-FFF2-40B4-BE49-F238E27FC236}">
                <a16:creationId xmlns:a16="http://schemas.microsoft.com/office/drawing/2014/main" id="{11763C38-2D39-4DDB-B479-85BA56393575}"/>
              </a:ext>
            </a:extLst>
          </p:cNvPr>
          <p:cNvSpPr/>
          <p:nvPr/>
        </p:nvSpPr>
        <p:spPr>
          <a:xfrm>
            <a:off x="5310257" y="1687621"/>
            <a:ext cx="2292525" cy="240733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楕円 141">
            <a:extLst>
              <a:ext uri="{FF2B5EF4-FFF2-40B4-BE49-F238E27FC236}">
                <a16:creationId xmlns:a16="http://schemas.microsoft.com/office/drawing/2014/main" id="{96A0A5FD-C3B2-4CDE-B965-8CA026F80768}"/>
              </a:ext>
            </a:extLst>
          </p:cNvPr>
          <p:cNvSpPr/>
          <p:nvPr/>
        </p:nvSpPr>
        <p:spPr>
          <a:xfrm>
            <a:off x="8136456" y="3561783"/>
            <a:ext cx="3525616" cy="323078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42" lvl="1">
              <a:buClr>
                <a:schemeClr val="tx2">
                  <a:lumMod val="50000"/>
                </a:schemeClr>
              </a:buClr>
              <a:buSzPct val="50000"/>
              <a:defRPr/>
            </a:pPr>
            <a:endParaRPr lang="en-US" altLang="ja-JP" sz="2800" dirty="0">
              <a:solidFill>
                <a:schemeClr val="bg1"/>
              </a:solidFill>
            </a:endParaRPr>
          </a:p>
        </p:txBody>
      </p:sp>
      <p:sp>
        <p:nvSpPr>
          <p:cNvPr id="145" name="テキスト ボックス 144">
            <a:extLst>
              <a:ext uri="{FF2B5EF4-FFF2-40B4-BE49-F238E27FC236}">
                <a16:creationId xmlns:a16="http://schemas.microsoft.com/office/drawing/2014/main" id="{BFA89428-5BD9-4019-B9EA-07C91C475D9B}"/>
              </a:ext>
            </a:extLst>
          </p:cNvPr>
          <p:cNvSpPr txBox="1"/>
          <p:nvPr/>
        </p:nvSpPr>
        <p:spPr>
          <a:xfrm>
            <a:off x="3916147" y="2406392"/>
            <a:ext cx="1521258" cy="1261884"/>
          </a:xfrm>
          <a:prstGeom prst="rect">
            <a:avLst/>
          </a:prstGeom>
          <a:noFill/>
        </p:spPr>
        <p:txBody>
          <a:bodyPr wrap="square" rtlCol="0">
            <a:spAutoFit/>
          </a:bodyPr>
          <a:lstStyle/>
          <a:p>
            <a:r>
              <a:rPr lang="en-US" altLang="ja-JP" sz="2400" dirty="0">
                <a:solidFill>
                  <a:srgbClr val="002060"/>
                </a:solidFill>
              </a:rPr>
              <a:t>Traditional</a:t>
            </a:r>
          </a:p>
          <a:p>
            <a:pPr algn="ctr"/>
            <a:r>
              <a:rPr lang="en-US" altLang="ja-JP" sz="2400" dirty="0">
                <a:solidFill>
                  <a:srgbClr val="002060"/>
                </a:solidFill>
              </a:rPr>
              <a:t>Types</a:t>
            </a:r>
          </a:p>
          <a:p>
            <a:r>
              <a:rPr lang="ja-JP" altLang="en-US" sz="2800" dirty="0">
                <a:solidFill>
                  <a:srgbClr val="002060"/>
                </a:solidFill>
              </a:rPr>
              <a:t>　</a:t>
            </a:r>
            <a:endParaRPr kumimoji="1" lang="ja-JP" altLang="en-US" sz="2800" dirty="0"/>
          </a:p>
        </p:txBody>
      </p:sp>
      <p:sp>
        <p:nvSpPr>
          <p:cNvPr id="146" name="テキスト ボックス 145">
            <a:extLst>
              <a:ext uri="{FF2B5EF4-FFF2-40B4-BE49-F238E27FC236}">
                <a16:creationId xmlns:a16="http://schemas.microsoft.com/office/drawing/2014/main" id="{020F3E91-B14D-4156-8A87-233D74B2E17B}"/>
              </a:ext>
            </a:extLst>
          </p:cNvPr>
          <p:cNvSpPr txBox="1"/>
          <p:nvPr/>
        </p:nvSpPr>
        <p:spPr>
          <a:xfrm>
            <a:off x="685990" y="3605191"/>
            <a:ext cx="2406005" cy="952248"/>
          </a:xfrm>
          <a:prstGeom prst="rect">
            <a:avLst/>
          </a:prstGeom>
          <a:noFill/>
        </p:spPr>
        <p:txBody>
          <a:bodyPr wrap="square" rtlCol="0">
            <a:spAutoFit/>
          </a:bodyPr>
          <a:lstStyle/>
          <a:p>
            <a:pPr marL="45084">
              <a:lnSpc>
                <a:spcPct val="110000"/>
              </a:lnSpc>
              <a:buClr>
                <a:schemeClr val="tx2">
                  <a:lumMod val="50000"/>
                </a:schemeClr>
              </a:buClr>
              <a:buSzPct val="100000"/>
              <a:defRPr/>
            </a:pPr>
            <a:r>
              <a:rPr lang="en-US" altLang="ja-JP" sz="2800" dirty="0">
                <a:solidFill>
                  <a:srgbClr val="002060"/>
                </a:solidFill>
              </a:rPr>
              <a:t>  </a:t>
            </a:r>
            <a:r>
              <a:rPr lang="en-US" altLang="ja-JP" sz="2400" dirty="0">
                <a:solidFill>
                  <a:srgbClr val="002060"/>
                </a:solidFill>
              </a:rPr>
              <a:t>Related to </a:t>
            </a:r>
          </a:p>
          <a:p>
            <a:pPr marL="45084">
              <a:lnSpc>
                <a:spcPct val="110000"/>
              </a:lnSpc>
              <a:buClr>
                <a:schemeClr val="tx2">
                  <a:lumMod val="50000"/>
                </a:schemeClr>
              </a:buClr>
              <a:buSzPct val="100000"/>
              <a:defRPr/>
            </a:pPr>
            <a:r>
              <a:rPr lang="en-US" altLang="ja-JP" sz="2400" dirty="0">
                <a:solidFill>
                  <a:srgbClr val="002060"/>
                </a:solidFill>
              </a:rPr>
              <a:t>illegal income</a:t>
            </a:r>
          </a:p>
        </p:txBody>
      </p:sp>
      <p:grpSp>
        <p:nvGrpSpPr>
          <p:cNvPr id="2" name="グループ化 1">
            <a:extLst>
              <a:ext uri="{FF2B5EF4-FFF2-40B4-BE49-F238E27FC236}">
                <a16:creationId xmlns:a16="http://schemas.microsoft.com/office/drawing/2014/main" id="{818403EC-D698-438E-AA96-864552FABB6F}"/>
              </a:ext>
            </a:extLst>
          </p:cNvPr>
          <p:cNvGrpSpPr/>
          <p:nvPr/>
        </p:nvGrpSpPr>
        <p:grpSpPr>
          <a:xfrm>
            <a:off x="8518528" y="2840565"/>
            <a:ext cx="1956197" cy="1256207"/>
            <a:chOff x="7905207" y="2474798"/>
            <a:chExt cx="1864816" cy="1560273"/>
          </a:xfrm>
        </p:grpSpPr>
        <p:sp>
          <p:nvSpPr>
            <p:cNvPr id="137" name="楕円 136">
              <a:extLst>
                <a:ext uri="{FF2B5EF4-FFF2-40B4-BE49-F238E27FC236}">
                  <a16:creationId xmlns:a16="http://schemas.microsoft.com/office/drawing/2014/main" id="{FDB0E617-0C40-4D96-A5ED-ED29E6B52A73}"/>
                </a:ext>
              </a:extLst>
            </p:cNvPr>
            <p:cNvSpPr/>
            <p:nvPr/>
          </p:nvSpPr>
          <p:spPr>
            <a:xfrm>
              <a:off x="7905207" y="2474798"/>
              <a:ext cx="1500591" cy="156027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5" name="テキスト ボックス 154">
              <a:extLst>
                <a:ext uri="{FF2B5EF4-FFF2-40B4-BE49-F238E27FC236}">
                  <a16:creationId xmlns:a16="http://schemas.microsoft.com/office/drawing/2014/main" id="{01223242-CAF1-4955-B29B-E2AF6FBCC003}"/>
                </a:ext>
              </a:extLst>
            </p:cNvPr>
            <p:cNvSpPr txBox="1"/>
            <p:nvPr/>
          </p:nvSpPr>
          <p:spPr>
            <a:xfrm>
              <a:off x="8108377" y="2746690"/>
              <a:ext cx="1661646" cy="759758"/>
            </a:xfrm>
            <a:prstGeom prst="rect">
              <a:avLst/>
            </a:prstGeom>
            <a:noFill/>
          </p:spPr>
          <p:txBody>
            <a:bodyPr wrap="square" rtlCol="0">
              <a:spAutoFit/>
            </a:bodyPr>
            <a:lstStyle/>
            <a:p>
              <a:pPr marL="45084">
                <a:lnSpc>
                  <a:spcPct val="110000"/>
                </a:lnSpc>
                <a:buClr>
                  <a:schemeClr val="tx2">
                    <a:lumMod val="50000"/>
                  </a:schemeClr>
                </a:buClr>
                <a:buSzPct val="100000"/>
                <a:defRPr/>
              </a:pPr>
              <a:r>
                <a:rPr lang="en-US" altLang="ja-JP" sz="2400" dirty="0">
                  <a:solidFill>
                    <a:srgbClr val="002060"/>
                  </a:solidFill>
                </a:rPr>
                <a:t>Recent </a:t>
              </a:r>
            </a:p>
            <a:p>
              <a:pPr marL="45084">
                <a:lnSpc>
                  <a:spcPct val="110000"/>
                </a:lnSpc>
                <a:buClr>
                  <a:schemeClr val="tx2">
                    <a:lumMod val="50000"/>
                  </a:schemeClr>
                </a:buClr>
                <a:buSzPct val="100000"/>
                <a:defRPr/>
              </a:pPr>
              <a:r>
                <a:rPr lang="en-US" altLang="ja-JP" sz="2400" dirty="0">
                  <a:solidFill>
                    <a:srgbClr val="002060"/>
                  </a:solidFill>
                </a:rPr>
                <a:t>trends</a:t>
              </a:r>
            </a:p>
          </p:txBody>
        </p:sp>
      </p:grpSp>
      <p:sp>
        <p:nvSpPr>
          <p:cNvPr id="163" name="テキスト ボックス 162">
            <a:extLst>
              <a:ext uri="{FF2B5EF4-FFF2-40B4-BE49-F238E27FC236}">
                <a16:creationId xmlns:a16="http://schemas.microsoft.com/office/drawing/2014/main" id="{9C6818C3-B657-4138-836F-24BC1ABD5EB5}"/>
              </a:ext>
            </a:extLst>
          </p:cNvPr>
          <p:cNvSpPr txBox="1"/>
          <p:nvPr/>
        </p:nvSpPr>
        <p:spPr>
          <a:xfrm>
            <a:off x="4989267" y="2154804"/>
            <a:ext cx="2792574" cy="1569660"/>
          </a:xfrm>
          <a:prstGeom prst="rect">
            <a:avLst/>
          </a:prstGeom>
          <a:noFill/>
        </p:spPr>
        <p:txBody>
          <a:bodyPr wrap="square" rtlCol="0">
            <a:spAutoFit/>
          </a:bodyPr>
          <a:lstStyle/>
          <a:p>
            <a:pPr marL="365742" lvl="1" algn="ctr">
              <a:buClr>
                <a:schemeClr val="tx2">
                  <a:lumMod val="50000"/>
                </a:schemeClr>
              </a:buClr>
              <a:buSzPct val="50000"/>
              <a:defRPr/>
            </a:pPr>
            <a:r>
              <a:rPr lang="en-US" altLang="ja-JP" sz="2400" dirty="0">
                <a:solidFill>
                  <a:schemeClr val="bg1"/>
                </a:solidFill>
              </a:rPr>
              <a:t>Conducted by SMEs and</a:t>
            </a:r>
          </a:p>
          <a:p>
            <a:pPr marL="365742" lvl="1" algn="ctr">
              <a:buClr>
                <a:schemeClr val="tx2">
                  <a:lumMod val="50000"/>
                </a:schemeClr>
              </a:buClr>
              <a:buSzPct val="50000"/>
              <a:defRPr/>
            </a:pPr>
            <a:r>
              <a:rPr lang="en-US" altLang="ja-JP" sz="2400" dirty="0">
                <a:solidFill>
                  <a:schemeClr val="bg1"/>
                </a:solidFill>
              </a:rPr>
              <a:t>wealthy individuals</a:t>
            </a:r>
          </a:p>
        </p:txBody>
      </p:sp>
      <p:sp>
        <p:nvSpPr>
          <p:cNvPr id="166" name="テキスト ボックス 165">
            <a:extLst>
              <a:ext uri="{FF2B5EF4-FFF2-40B4-BE49-F238E27FC236}">
                <a16:creationId xmlns:a16="http://schemas.microsoft.com/office/drawing/2014/main" id="{9EE985BA-148D-47EA-88E9-22B6B3572F6D}"/>
              </a:ext>
            </a:extLst>
          </p:cNvPr>
          <p:cNvSpPr txBox="1"/>
          <p:nvPr/>
        </p:nvSpPr>
        <p:spPr>
          <a:xfrm>
            <a:off x="7851330" y="4320701"/>
            <a:ext cx="4414235" cy="884538"/>
          </a:xfrm>
          <a:prstGeom prst="rect">
            <a:avLst/>
          </a:prstGeom>
          <a:noFill/>
        </p:spPr>
        <p:txBody>
          <a:bodyPr wrap="square" rtlCol="0">
            <a:spAutoFit/>
          </a:bodyPr>
          <a:lstStyle/>
          <a:p>
            <a:pPr marL="365742" lvl="1">
              <a:lnSpc>
                <a:spcPct val="110000"/>
              </a:lnSpc>
              <a:buClr>
                <a:schemeClr val="tx2">
                  <a:lumMod val="50000"/>
                </a:schemeClr>
              </a:buClr>
              <a:buSzPct val="50000"/>
              <a:defRPr/>
            </a:pPr>
            <a:r>
              <a:rPr lang="ja-JP" altLang="en-US" sz="2400" dirty="0">
                <a:solidFill>
                  <a:schemeClr val="bg1"/>
                </a:solidFill>
              </a:rPr>
              <a:t>・ </a:t>
            </a:r>
            <a:r>
              <a:rPr lang="en-US" altLang="ja-JP" sz="2400" dirty="0">
                <a:solidFill>
                  <a:schemeClr val="bg1"/>
                </a:solidFill>
              </a:rPr>
              <a:t>Tax evasion through international transactions</a:t>
            </a:r>
          </a:p>
        </p:txBody>
      </p:sp>
      <p:sp>
        <p:nvSpPr>
          <p:cNvPr id="168" name="テキスト ボックス 167">
            <a:extLst>
              <a:ext uri="{FF2B5EF4-FFF2-40B4-BE49-F238E27FC236}">
                <a16:creationId xmlns:a16="http://schemas.microsoft.com/office/drawing/2014/main" id="{E627BE4B-ED19-4973-BEDF-50AFCBAB3684}"/>
              </a:ext>
            </a:extLst>
          </p:cNvPr>
          <p:cNvSpPr txBox="1"/>
          <p:nvPr/>
        </p:nvSpPr>
        <p:spPr>
          <a:xfrm>
            <a:off x="7985649" y="5223006"/>
            <a:ext cx="3737443" cy="829638"/>
          </a:xfrm>
          <a:prstGeom prst="rect">
            <a:avLst/>
          </a:prstGeom>
          <a:noFill/>
        </p:spPr>
        <p:txBody>
          <a:bodyPr wrap="square" rtlCol="0">
            <a:spAutoFit/>
          </a:bodyPr>
          <a:lstStyle/>
          <a:p>
            <a:pPr marL="365742" lvl="1">
              <a:buClr>
                <a:schemeClr val="tx2">
                  <a:lumMod val="50000"/>
                </a:schemeClr>
              </a:buClr>
              <a:buSzPct val="50000"/>
              <a:defRPr/>
            </a:pPr>
            <a:r>
              <a:rPr lang="ja-JP" altLang="en-US" sz="2400" dirty="0">
                <a:solidFill>
                  <a:schemeClr val="bg1"/>
                </a:solidFill>
              </a:rPr>
              <a:t>・ </a:t>
            </a:r>
            <a:r>
              <a:rPr lang="en-US" altLang="ja-JP" sz="2400" dirty="0">
                <a:solidFill>
                  <a:schemeClr val="bg1"/>
                </a:solidFill>
              </a:rPr>
              <a:t>Fraudulent refund</a:t>
            </a:r>
          </a:p>
          <a:p>
            <a:pPr marL="365742" lvl="1">
              <a:buClr>
                <a:schemeClr val="tx2">
                  <a:lumMod val="50000"/>
                </a:schemeClr>
              </a:buClr>
              <a:buSzPct val="50000"/>
              <a:defRPr/>
            </a:pPr>
            <a:r>
              <a:rPr lang="en-US" altLang="ja-JP" sz="2400" dirty="0">
                <a:solidFill>
                  <a:schemeClr val="bg1"/>
                </a:solidFill>
              </a:rPr>
              <a:t>   of Consumption tax</a:t>
            </a:r>
          </a:p>
        </p:txBody>
      </p:sp>
    </p:spTree>
    <p:extLst>
      <p:ext uri="{BB962C8B-B14F-4D97-AF65-F5344CB8AC3E}">
        <p14:creationId xmlns:p14="http://schemas.microsoft.com/office/powerpoint/2010/main" val="144385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平行四辺形 19">
            <a:extLst>
              <a:ext uri="{FF2B5EF4-FFF2-40B4-BE49-F238E27FC236}">
                <a16:creationId xmlns:a16="http://schemas.microsoft.com/office/drawing/2014/main" id="{1901F09A-82C4-4990-BAFD-35C21EC80389}"/>
              </a:ext>
              <a:ext uri="{C183D7F6-B498-43B3-948B-1728B52AA6E4}">
                <adec:decorative xmlns:adec="http://schemas.microsoft.com/office/drawing/2017/decorative" val="1"/>
              </a:ext>
            </a:extLst>
          </p:cNvPr>
          <p:cNvSpPr/>
          <p:nvPr/>
        </p:nvSpPr>
        <p:spPr>
          <a:xfrm>
            <a:off x="10548730" y="0"/>
            <a:ext cx="1643270" cy="6857998"/>
          </a:xfrm>
          <a:prstGeom prst="parallelogram">
            <a:avLst>
              <a:gd name="adj" fmla="val 0"/>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graphicFrame>
        <p:nvGraphicFramePr>
          <p:cNvPr id="6" name="コンテンツ プレースホルダー 5">
            <a:extLst>
              <a:ext uri="{FF2B5EF4-FFF2-40B4-BE49-F238E27FC236}">
                <a16:creationId xmlns:a16="http://schemas.microsoft.com/office/drawing/2014/main" id="{EF27FCD3-004A-46AB-AB15-70960F81BC39}"/>
              </a:ext>
            </a:extLst>
          </p:cNvPr>
          <p:cNvGraphicFramePr>
            <a:graphicFrameLocks noGrp="1"/>
          </p:cNvGraphicFramePr>
          <p:nvPr>
            <p:ph sz="half" idx="2"/>
            <p:extLst>
              <p:ext uri="{D42A27DB-BD31-4B8C-83A1-F6EECF244321}">
                <p14:modId xmlns:p14="http://schemas.microsoft.com/office/powerpoint/2010/main" val="1925610922"/>
              </p:ext>
            </p:extLst>
          </p:nvPr>
        </p:nvGraphicFramePr>
        <p:xfrm>
          <a:off x="-94074" y="1254369"/>
          <a:ext cx="8534003" cy="5260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 name="タイトル 67">
            <a:extLst>
              <a:ext uri="{FF2B5EF4-FFF2-40B4-BE49-F238E27FC236}">
                <a16:creationId xmlns:a16="http://schemas.microsoft.com/office/drawing/2014/main" id="{3D46526D-118F-4F6F-BAE0-066F422EBD1E}"/>
              </a:ext>
            </a:extLst>
          </p:cNvPr>
          <p:cNvSpPr>
            <a:spLocks noGrp="1"/>
          </p:cNvSpPr>
          <p:nvPr>
            <p:ph type="title"/>
          </p:nvPr>
        </p:nvSpPr>
        <p:spPr>
          <a:xfrm>
            <a:off x="165645" y="109996"/>
            <a:ext cx="7788397" cy="987580"/>
          </a:xfrm>
        </p:spPr>
        <p:txBody>
          <a:bodyPr rtlCol="0">
            <a:normAutofit/>
          </a:bodyPr>
          <a:lstStyle/>
          <a:p>
            <a:r>
              <a:rPr lang="en-US" altLang="ja-JP" sz="4000" dirty="0">
                <a:solidFill>
                  <a:schemeClr val="tx2">
                    <a:lumMod val="75000"/>
                  </a:schemeClr>
                </a:solidFill>
                <a:latin typeface="+mn-lt"/>
                <a:cs typeface="Times New Roman" pitchFamily="18" charset="0"/>
              </a:rPr>
              <a:t>Types of tax criminal &amp; Punishments</a:t>
            </a:r>
            <a:endParaRPr lang="en-US" altLang="ja-JP" sz="4000" dirty="0">
              <a:latin typeface="+mn-lt"/>
            </a:endParaRPr>
          </a:p>
        </p:txBody>
      </p:sp>
      <p:sp>
        <p:nvSpPr>
          <p:cNvPr id="7" name="テキスト ボックス 6">
            <a:extLst>
              <a:ext uri="{FF2B5EF4-FFF2-40B4-BE49-F238E27FC236}">
                <a16:creationId xmlns:a16="http://schemas.microsoft.com/office/drawing/2014/main" id="{6D04FC33-EDFF-4E99-A88A-96F975A8CB23}"/>
              </a:ext>
            </a:extLst>
          </p:cNvPr>
          <p:cNvSpPr txBox="1"/>
          <p:nvPr/>
        </p:nvSpPr>
        <p:spPr>
          <a:xfrm>
            <a:off x="1022905" y="3607166"/>
            <a:ext cx="2058208" cy="523220"/>
          </a:xfrm>
          <a:prstGeom prst="rect">
            <a:avLst/>
          </a:prstGeom>
          <a:noFill/>
        </p:spPr>
        <p:txBody>
          <a:bodyPr wrap="square" rtlCol="0">
            <a:spAutoFit/>
          </a:bodyPr>
          <a:lstStyle/>
          <a:p>
            <a:r>
              <a:rPr kumimoji="1" lang="en-US" altLang="ja-JP" sz="2800" b="1" dirty="0"/>
              <a:t>Type of Acts</a:t>
            </a:r>
            <a:endParaRPr kumimoji="1" lang="ja-JP" altLang="en-US" sz="2800" b="1" dirty="0"/>
          </a:p>
        </p:txBody>
      </p:sp>
      <p:sp>
        <p:nvSpPr>
          <p:cNvPr id="15" name="テキスト ボックス 14">
            <a:extLst>
              <a:ext uri="{FF2B5EF4-FFF2-40B4-BE49-F238E27FC236}">
                <a16:creationId xmlns:a16="http://schemas.microsoft.com/office/drawing/2014/main" id="{4A0B13A1-4D90-44D4-80ED-DD80B826E448}"/>
              </a:ext>
            </a:extLst>
          </p:cNvPr>
          <p:cNvSpPr txBox="1"/>
          <p:nvPr/>
        </p:nvSpPr>
        <p:spPr>
          <a:xfrm>
            <a:off x="5079638" y="936896"/>
            <a:ext cx="3270052" cy="1200329"/>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dirty="0"/>
              <a:t>Imprisonment up to 10 years /fined up to  \10,000,000/ subjected both.</a:t>
            </a:r>
          </a:p>
          <a:p>
            <a:pPr marL="285750" indent="-285750">
              <a:buFont typeface="Wingdings" panose="05000000000000000000" pitchFamily="2" charset="2"/>
              <a:buChar char="l"/>
            </a:pPr>
            <a:r>
              <a:rPr kumimoji="1" lang="en-US" altLang="ja-JP" dirty="0"/>
              <a:t>Statute of limitations: 7 years</a:t>
            </a:r>
          </a:p>
        </p:txBody>
      </p:sp>
      <p:sp>
        <p:nvSpPr>
          <p:cNvPr id="16" name="テキスト ボックス 15">
            <a:extLst>
              <a:ext uri="{FF2B5EF4-FFF2-40B4-BE49-F238E27FC236}">
                <a16:creationId xmlns:a16="http://schemas.microsoft.com/office/drawing/2014/main" id="{53D35EAD-AEEE-4CA7-885C-D5EA4C7B4878}"/>
              </a:ext>
            </a:extLst>
          </p:cNvPr>
          <p:cNvSpPr txBox="1"/>
          <p:nvPr/>
        </p:nvSpPr>
        <p:spPr>
          <a:xfrm>
            <a:off x="6606198" y="2505669"/>
            <a:ext cx="3795803" cy="923330"/>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dirty="0"/>
              <a:t>Imprisonment up to 10 years /fined up to  \10,000,000/ subjected both.</a:t>
            </a:r>
          </a:p>
          <a:p>
            <a:pPr marL="285750" indent="-285750">
              <a:buFont typeface="Wingdings" panose="05000000000000000000" pitchFamily="2" charset="2"/>
              <a:buChar char="l"/>
            </a:pPr>
            <a:r>
              <a:rPr kumimoji="1" lang="en-US" altLang="ja-JP" dirty="0"/>
              <a:t>Statute of limitations: 7 years</a:t>
            </a:r>
          </a:p>
        </p:txBody>
      </p:sp>
      <p:sp>
        <p:nvSpPr>
          <p:cNvPr id="17" name="テキスト ボックス 16">
            <a:extLst>
              <a:ext uri="{FF2B5EF4-FFF2-40B4-BE49-F238E27FC236}">
                <a16:creationId xmlns:a16="http://schemas.microsoft.com/office/drawing/2014/main" id="{D47A32FE-709D-4BFE-8A28-445D51557EBF}"/>
              </a:ext>
            </a:extLst>
          </p:cNvPr>
          <p:cNvSpPr txBox="1"/>
          <p:nvPr/>
        </p:nvSpPr>
        <p:spPr>
          <a:xfrm>
            <a:off x="6836193" y="4003271"/>
            <a:ext cx="3270052" cy="1200329"/>
          </a:xfrm>
          <a:prstGeom prst="rect">
            <a:avLst/>
          </a:prstGeom>
          <a:noFill/>
        </p:spPr>
        <p:txBody>
          <a:bodyPr wrap="square" rtlCol="0">
            <a:spAutoFit/>
          </a:bodyPr>
          <a:lstStyle/>
          <a:p>
            <a:pPr marL="285750" indent="-285750">
              <a:buFont typeface="Wingdings" panose="05000000000000000000" pitchFamily="2" charset="2"/>
              <a:buChar char="l"/>
              <a:defRPr/>
            </a:pPr>
            <a:r>
              <a:rPr kumimoji="1" lang="en-US" altLang="ja-JP" dirty="0">
                <a:solidFill>
                  <a:schemeClr val="tx2">
                    <a:lumMod val="75000"/>
                  </a:schemeClr>
                </a:solidFill>
              </a:rPr>
              <a:t>Imprisonment up to 5 years /fined up to  \5,000,000/ subjected both.</a:t>
            </a:r>
          </a:p>
          <a:p>
            <a:pPr marL="285750" indent="-285750">
              <a:buFont typeface="Wingdings" panose="05000000000000000000" pitchFamily="2" charset="2"/>
              <a:buChar char="l"/>
              <a:defRPr/>
            </a:pPr>
            <a:r>
              <a:rPr kumimoji="1" lang="en-US" altLang="ja-JP" dirty="0">
                <a:solidFill>
                  <a:schemeClr val="tx2">
                    <a:lumMod val="75000"/>
                  </a:schemeClr>
                </a:solidFill>
              </a:rPr>
              <a:t>Statute of limitations: 5 years.</a:t>
            </a:r>
            <a:endParaRPr kumimoji="1" lang="ja-JP" altLang="en-US" dirty="0">
              <a:solidFill>
                <a:schemeClr val="tx2">
                  <a:lumMod val="75000"/>
                </a:schemeClr>
              </a:solidFill>
            </a:endParaRPr>
          </a:p>
        </p:txBody>
      </p:sp>
      <p:sp>
        <p:nvSpPr>
          <p:cNvPr id="18" name="テキスト ボックス 17">
            <a:extLst>
              <a:ext uri="{FF2B5EF4-FFF2-40B4-BE49-F238E27FC236}">
                <a16:creationId xmlns:a16="http://schemas.microsoft.com/office/drawing/2014/main" id="{27ECDFB3-7AC4-4A32-AA0B-E03FCDBFA699}"/>
              </a:ext>
            </a:extLst>
          </p:cNvPr>
          <p:cNvSpPr txBox="1"/>
          <p:nvPr/>
        </p:nvSpPr>
        <p:spPr>
          <a:xfrm>
            <a:off x="4695546" y="5881059"/>
            <a:ext cx="4281293" cy="923330"/>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dirty="0"/>
              <a:t>Imprisonment up to 1 years /fined up to \500,000/ subjected both.</a:t>
            </a:r>
          </a:p>
          <a:p>
            <a:pPr marL="285750" indent="-285750">
              <a:buFont typeface="Wingdings" panose="05000000000000000000" pitchFamily="2" charset="2"/>
              <a:buChar char="l"/>
            </a:pPr>
            <a:r>
              <a:rPr kumimoji="1" lang="en-US" altLang="ja-JP" dirty="0"/>
              <a:t>Statute of limitations: 3 years</a:t>
            </a:r>
          </a:p>
        </p:txBody>
      </p:sp>
    </p:spTree>
    <p:extLst>
      <p:ext uri="{BB962C8B-B14F-4D97-AF65-F5344CB8AC3E}">
        <p14:creationId xmlns:p14="http://schemas.microsoft.com/office/powerpoint/2010/main" val="264288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辺形 20">
            <a:extLst>
              <a:ext uri="{FF2B5EF4-FFF2-40B4-BE49-F238E27FC236}">
                <a16:creationId xmlns:a16="http://schemas.microsoft.com/office/drawing/2014/main" id="{26EDD279-A12F-4A53-AD31-FB80B72CD577}"/>
              </a:ext>
              <a:ext uri="{C183D7F6-B498-43B3-948B-1728B52AA6E4}">
                <adec:decorative xmlns:adec="http://schemas.microsoft.com/office/drawing/2017/decorative" val="1"/>
              </a:ext>
            </a:extLst>
          </p:cNvPr>
          <p:cNvSpPr/>
          <p:nvPr/>
        </p:nvSpPr>
        <p:spPr>
          <a:xfrm>
            <a:off x="-36192" y="890570"/>
            <a:ext cx="12228192" cy="4928497"/>
          </a:xfrm>
          <a:prstGeom prst="parallelogram">
            <a:avLst>
              <a:gd name="adj" fmla="val 0"/>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5122" name="タイトル 1"/>
          <p:cNvSpPr>
            <a:spLocks noGrp="1"/>
          </p:cNvSpPr>
          <p:nvPr>
            <p:ph type="title"/>
          </p:nvPr>
        </p:nvSpPr>
        <p:spPr>
          <a:xfrm>
            <a:off x="558803" y="201341"/>
            <a:ext cx="8507413" cy="868363"/>
          </a:xfrm>
        </p:spPr>
        <p:txBody>
          <a:bodyPr>
            <a:normAutofit/>
          </a:bodyPr>
          <a:lstStyle/>
          <a:p>
            <a:pPr>
              <a:defRPr/>
            </a:pPr>
            <a:r>
              <a:rPr lang="en-US" altLang="ja-JP" sz="3600" dirty="0">
                <a:latin typeface="+mn-lt"/>
              </a:rPr>
              <a:t>Flow of Tax Criminal Investigation</a:t>
            </a:r>
            <a:endParaRPr lang="ja-JP" altLang="en-US" sz="2200" dirty="0">
              <a:solidFill>
                <a:schemeClr val="tx2">
                  <a:lumMod val="75000"/>
                </a:schemeClr>
              </a:solidFill>
              <a:latin typeface="+mn-lt"/>
            </a:endParaRPr>
          </a:p>
        </p:txBody>
      </p:sp>
      <p:sp>
        <p:nvSpPr>
          <p:cNvPr id="2" name="スライド番号プレースホルダー 1">
            <a:extLst>
              <a:ext uri="{FF2B5EF4-FFF2-40B4-BE49-F238E27FC236}">
                <a16:creationId xmlns:a16="http://schemas.microsoft.com/office/drawing/2014/main" id="{B596DF2D-26BD-4412-8204-B51387428448}"/>
              </a:ext>
            </a:extLst>
          </p:cNvPr>
          <p:cNvSpPr>
            <a:spLocks noGrp="1"/>
          </p:cNvSpPr>
          <p:nvPr>
            <p:ph type="sldNum" sz="quarter" idx="12"/>
          </p:nvPr>
        </p:nvSpPr>
        <p:spPr>
          <a:xfrm>
            <a:off x="8665191"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C962E-B4BD-494A-B383-FB3B2DBC4283}" type="slidenum">
              <a:rPr kumimoji="1" lang="ja-JP" altLang="en-US" sz="1200" b="0" i="0" u="none" strike="noStrike" kern="1200" cap="none" spc="0" normalizeH="0" baseline="0" noProof="0" smtClean="0">
                <a:ln>
                  <a:noFill/>
                </a:ln>
                <a:solidFill>
                  <a:schemeClr val="tx1"/>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endParaRPr>
          </a:p>
        </p:txBody>
      </p:sp>
      <p:sp>
        <p:nvSpPr>
          <p:cNvPr id="8" name="矢印: 右 7">
            <a:extLst>
              <a:ext uri="{FF2B5EF4-FFF2-40B4-BE49-F238E27FC236}">
                <a16:creationId xmlns:a16="http://schemas.microsoft.com/office/drawing/2014/main" id="{6038ACC6-35D0-4EA8-91DC-AB8ED9AFA243}"/>
              </a:ext>
            </a:extLst>
          </p:cNvPr>
          <p:cNvSpPr/>
          <p:nvPr/>
        </p:nvSpPr>
        <p:spPr>
          <a:xfrm>
            <a:off x="3928305" y="3078495"/>
            <a:ext cx="692180" cy="915007"/>
          </a:xfrm>
          <a:prstGeom prst="rightArrow">
            <a:avLst/>
          </a:prstGeom>
          <a:solidFill>
            <a:srgbClr val="ED4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矢印: 右 9">
            <a:extLst>
              <a:ext uri="{FF2B5EF4-FFF2-40B4-BE49-F238E27FC236}">
                <a16:creationId xmlns:a16="http://schemas.microsoft.com/office/drawing/2014/main" id="{A3869780-555E-400B-8294-6FA4A2AB7D63}"/>
              </a:ext>
            </a:extLst>
          </p:cNvPr>
          <p:cNvSpPr/>
          <p:nvPr/>
        </p:nvSpPr>
        <p:spPr>
          <a:xfrm>
            <a:off x="7900795" y="3058231"/>
            <a:ext cx="769169" cy="915007"/>
          </a:xfrm>
          <a:prstGeom prst="rightArrow">
            <a:avLst/>
          </a:prstGeom>
          <a:solidFill>
            <a:srgbClr val="ED4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A4ECD6E0-437F-4357-83E8-1A43A46E53DD}"/>
              </a:ext>
            </a:extLst>
          </p:cNvPr>
          <p:cNvSpPr/>
          <p:nvPr/>
        </p:nvSpPr>
        <p:spPr>
          <a:xfrm>
            <a:off x="264695" y="1179095"/>
            <a:ext cx="11670631" cy="4608094"/>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254909BF-12D2-490C-95C1-AFCA12F6592B}"/>
              </a:ext>
            </a:extLst>
          </p:cNvPr>
          <p:cNvSpPr/>
          <p:nvPr/>
        </p:nvSpPr>
        <p:spPr>
          <a:xfrm>
            <a:off x="264695" y="1179095"/>
            <a:ext cx="7106489" cy="5845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t>Stage of Preliminary Investigation</a:t>
            </a:r>
            <a:endParaRPr kumimoji="1" lang="ja-JP" altLang="en-US" sz="2400" dirty="0"/>
          </a:p>
        </p:txBody>
      </p:sp>
      <p:sp>
        <p:nvSpPr>
          <p:cNvPr id="14" name="正方形/長方形 13">
            <a:extLst>
              <a:ext uri="{FF2B5EF4-FFF2-40B4-BE49-F238E27FC236}">
                <a16:creationId xmlns:a16="http://schemas.microsoft.com/office/drawing/2014/main" id="{C0EE6EB7-EC63-47BA-A419-5192B0CBFE99}"/>
              </a:ext>
            </a:extLst>
          </p:cNvPr>
          <p:cNvSpPr/>
          <p:nvPr/>
        </p:nvSpPr>
        <p:spPr>
          <a:xfrm>
            <a:off x="9066216" y="5967428"/>
            <a:ext cx="2644188" cy="7422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latin typeface="Meiryo UI" panose="020B0604030504040204" pitchFamily="50" charset="-128"/>
                <a:ea typeface="Meiryo UI" panose="020B0604030504040204" pitchFamily="50" charset="-128"/>
              </a:rPr>
              <a:t>Start</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an</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investigation</a:t>
            </a:r>
            <a:endParaRPr kumimoji="1" lang="ja-JP" altLang="en-US" sz="20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1D8E3A14-F4B6-4402-A35C-82AE2C7975F3}"/>
              </a:ext>
            </a:extLst>
          </p:cNvPr>
          <p:cNvPicPr>
            <a:picLocks noChangeAspect="1"/>
          </p:cNvPicPr>
          <p:nvPr/>
        </p:nvPicPr>
        <p:blipFill>
          <a:blip r:embed="rId3"/>
          <a:stretch>
            <a:fillRect/>
          </a:stretch>
        </p:blipFill>
        <p:spPr>
          <a:xfrm>
            <a:off x="690788" y="2585058"/>
            <a:ext cx="2512740" cy="1980000"/>
          </a:xfrm>
          <a:prstGeom prst="rect">
            <a:avLst/>
          </a:prstGeom>
        </p:spPr>
      </p:pic>
      <p:sp>
        <p:nvSpPr>
          <p:cNvPr id="6" name="正方形/長方形 5">
            <a:extLst>
              <a:ext uri="{FF2B5EF4-FFF2-40B4-BE49-F238E27FC236}">
                <a16:creationId xmlns:a16="http://schemas.microsoft.com/office/drawing/2014/main" id="{4B019AF8-3970-47D6-9513-F15D2074D1D8}"/>
              </a:ext>
            </a:extLst>
          </p:cNvPr>
          <p:cNvSpPr/>
          <p:nvPr/>
        </p:nvSpPr>
        <p:spPr>
          <a:xfrm>
            <a:off x="416129" y="2267573"/>
            <a:ext cx="3360742" cy="341133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05C36163-0EC3-4676-9A96-197F71361FB9}"/>
              </a:ext>
            </a:extLst>
          </p:cNvPr>
          <p:cNvSpPr/>
          <p:nvPr/>
        </p:nvSpPr>
        <p:spPr>
          <a:xfrm>
            <a:off x="416129" y="1873065"/>
            <a:ext cx="2233966" cy="70732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atin typeface="Meiryo UI" panose="020B0604030504040204" pitchFamily="50" charset="-128"/>
                <a:ea typeface="Meiryo UI" panose="020B0604030504040204" pitchFamily="50" charset="-128"/>
              </a:rPr>
              <a:t>Collecting information</a:t>
            </a:r>
            <a:endParaRPr kumimoji="1" lang="ja-JP" altLang="en-US" sz="20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1E63718C-C014-4A59-97B5-2FE3E21C9D44}"/>
              </a:ext>
            </a:extLst>
          </p:cNvPr>
          <p:cNvSpPr/>
          <p:nvPr/>
        </p:nvSpPr>
        <p:spPr>
          <a:xfrm>
            <a:off x="558803" y="4550953"/>
            <a:ext cx="3761406" cy="10867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eiryo UI" panose="020B0604030504040204" pitchFamily="50" charset="-128"/>
                <a:ea typeface="Meiryo UI" panose="020B0604030504040204" pitchFamily="50" charset="-128"/>
              </a:rPr>
              <a:t>TV, Newspaper, Internet,</a:t>
            </a:r>
          </a:p>
          <a:p>
            <a:r>
              <a:rPr lang="en-US" altLang="ja-JP" dirty="0">
                <a:solidFill>
                  <a:schemeClr val="tx1"/>
                </a:solidFill>
                <a:latin typeface="Meiryo UI" panose="020B0604030504040204" pitchFamily="50" charset="-128"/>
                <a:ea typeface="Meiryo UI" panose="020B0604030504040204" pitchFamily="50" charset="-128"/>
              </a:rPr>
              <a:t>Anonymous letter,</a:t>
            </a:r>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CRS,</a:t>
            </a:r>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Surveillance,</a:t>
            </a:r>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Report of</a:t>
            </a:r>
          </a:p>
          <a:p>
            <a:r>
              <a:rPr lang="en-US" altLang="ja-JP" dirty="0">
                <a:solidFill>
                  <a:schemeClr val="tx1"/>
                </a:solidFill>
                <a:latin typeface="Meiryo UI" panose="020B0604030504040204" pitchFamily="50" charset="-128"/>
                <a:ea typeface="Meiryo UI" panose="020B0604030504040204" pitchFamily="50" charset="-128"/>
              </a:rPr>
              <a:t>Foreign Assets</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ADF5658A-F9A4-48EC-9B68-437681076377}"/>
              </a:ext>
            </a:extLst>
          </p:cNvPr>
          <p:cNvSpPr/>
          <p:nvPr/>
        </p:nvSpPr>
        <p:spPr>
          <a:xfrm>
            <a:off x="8779073" y="2272662"/>
            <a:ext cx="3067943" cy="3002258"/>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17F56C48-FBCF-44AD-B31A-A539B7124C50}"/>
              </a:ext>
            </a:extLst>
          </p:cNvPr>
          <p:cNvSpPr/>
          <p:nvPr/>
        </p:nvSpPr>
        <p:spPr>
          <a:xfrm>
            <a:off x="4762065" y="2287837"/>
            <a:ext cx="3067943" cy="3411330"/>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74974610-90F7-4095-A4F9-C1282E201407}"/>
              </a:ext>
            </a:extLst>
          </p:cNvPr>
          <p:cNvSpPr/>
          <p:nvPr/>
        </p:nvSpPr>
        <p:spPr>
          <a:xfrm>
            <a:off x="4762065" y="1873065"/>
            <a:ext cx="2233966" cy="70733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atin typeface="Meiryo UI" panose="020B0604030504040204" pitchFamily="50" charset="-128"/>
                <a:ea typeface="Meiryo UI" panose="020B0604030504040204" pitchFamily="50" charset="-128"/>
              </a:rPr>
              <a:t>Analyzing</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contents</a:t>
            </a:r>
            <a:endParaRPr kumimoji="1" lang="ja-JP" altLang="en-US" sz="2000"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6353DEBC-4DA9-4E43-8C29-C76D4298C6E0}"/>
              </a:ext>
            </a:extLst>
          </p:cNvPr>
          <p:cNvPicPr>
            <a:picLocks noChangeAspect="1"/>
          </p:cNvPicPr>
          <p:nvPr/>
        </p:nvPicPr>
        <p:blipFill>
          <a:blip r:embed="rId4"/>
          <a:stretch>
            <a:fillRect/>
          </a:stretch>
        </p:blipFill>
        <p:spPr>
          <a:xfrm>
            <a:off x="4832853" y="2983238"/>
            <a:ext cx="2715477" cy="1980000"/>
          </a:xfrm>
          <a:prstGeom prst="rect">
            <a:avLst/>
          </a:prstGeom>
        </p:spPr>
      </p:pic>
      <p:sp>
        <p:nvSpPr>
          <p:cNvPr id="23" name="正方形/長方形 22">
            <a:extLst>
              <a:ext uri="{FF2B5EF4-FFF2-40B4-BE49-F238E27FC236}">
                <a16:creationId xmlns:a16="http://schemas.microsoft.com/office/drawing/2014/main" id="{40365E94-1F60-4B93-9E85-D80C36560110}"/>
              </a:ext>
            </a:extLst>
          </p:cNvPr>
          <p:cNvSpPr/>
          <p:nvPr/>
        </p:nvSpPr>
        <p:spPr>
          <a:xfrm>
            <a:off x="9066216" y="4504662"/>
            <a:ext cx="2790014" cy="79710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latin typeface="Meiryo UI" panose="020B0604030504040204" pitchFamily="50" charset="-128"/>
                <a:ea typeface="Meiryo UI" panose="020B0604030504040204" pitchFamily="50" charset="-128"/>
              </a:rPr>
              <a:t>Requesting search warrants to a court</a:t>
            </a:r>
            <a:endParaRPr kumimoji="1" lang="ja-JP" altLang="en-US" sz="2000" dirty="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97F82FD2-A7C0-46D8-B96D-ABBE9E976C5A}"/>
              </a:ext>
            </a:extLst>
          </p:cNvPr>
          <p:cNvPicPr>
            <a:picLocks noChangeAspect="1"/>
          </p:cNvPicPr>
          <p:nvPr/>
        </p:nvPicPr>
        <p:blipFill>
          <a:blip r:embed="rId5"/>
          <a:stretch>
            <a:fillRect/>
          </a:stretch>
        </p:blipFill>
        <p:spPr>
          <a:xfrm>
            <a:off x="8798281" y="2245640"/>
            <a:ext cx="3017432" cy="2232000"/>
          </a:xfrm>
          <a:prstGeom prst="rect">
            <a:avLst/>
          </a:prstGeom>
        </p:spPr>
      </p:pic>
      <p:sp>
        <p:nvSpPr>
          <p:cNvPr id="12" name="矢印: 右 11">
            <a:extLst>
              <a:ext uri="{FF2B5EF4-FFF2-40B4-BE49-F238E27FC236}">
                <a16:creationId xmlns:a16="http://schemas.microsoft.com/office/drawing/2014/main" id="{9415D208-42FC-4804-AE8C-B4519D0F08F8}"/>
              </a:ext>
            </a:extLst>
          </p:cNvPr>
          <p:cNvSpPr/>
          <p:nvPr/>
        </p:nvSpPr>
        <p:spPr>
          <a:xfrm rot="5400000">
            <a:off x="10070324" y="5241386"/>
            <a:ext cx="692509" cy="759579"/>
          </a:xfrm>
          <a:prstGeom prst="rightArrow">
            <a:avLst/>
          </a:prstGeom>
          <a:solidFill>
            <a:srgbClr val="ED4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7285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辺形 30">
            <a:extLst>
              <a:ext uri="{FF2B5EF4-FFF2-40B4-BE49-F238E27FC236}">
                <a16:creationId xmlns:a16="http://schemas.microsoft.com/office/drawing/2014/main" id="{FF3639CD-E15C-4C14-AC29-D6501D716E79}"/>
              </a:ext>
              <a:ext uri="{C183D7F6-B498-43B3-948B-1728B52AA6E4}">
                <adec:decorative xmlns:adec="http://schemas.microsoft.com/office/drawing/2017/decorative" val="1"/>
              </a:ext>
            </a:extLst>
          </p:cNvPr>
          <p:cNvSpPr/>
          <p:nvPr/>
        </p:nvSpPr>
        <p:spPr>
          <a:xfrm>
            <a:off x="-18096" y="16003"/>
            <a:ext cx="12228192" cy="6857998"/>
          </a:xfrm>
          <a:prstGeom prst="parallelogram">
            <a:avLst>
              <a:gd name="adj" fmla="val 0"/>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596DF2D-26BD-4412-8204-B51387428448}"/>
              </a:ext>
            </a:extLst>
          </p:cNvPr>
          <p:cNvSpPr>
            <a:spLocks noGrp="1"/>
          </p:cNvSpPr>
          <p:nvPr>
            <p:ph type="sldNum" sz="quarter" idx="12"/>
          </p:nvPr>
        </p:nvSpPr>
        <p:spPr>
          <a:xfrm>
            <a:off x="8665191"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C962E-B4BD-494A-B383-FB3B2DBC4283}" type="slidenum">
              <a:rPr kumimoji="1" lang="ja-JP" altLang="en-US" sz="1200" b="0" i="0" u="none" strike="noStrike" kern="1200" cap="none" spc="0" normalizeH="0" baseline="0" noProof="0" smtClean="0">
                <a:ln>
                  <a:noFill/>
                </a:ln>
                <a:solidFill>
                  <a:schemeClr val="tx1"/>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endParaRPr>
          </a:p>
        </p:txBody>
      </p:sp>
      <p:sp>
        <p:nvSpPr>
          <p:cNvPr id="12" name="矢印: 右 11">
            <a:extLst>
              <a:ext uri="{FF2B5EF4-FFF2-40B4-BE49-F238E27FC236}">
                <a16:creationId xmlns:a16="http://schemas.microsoft.com/office/drawing/2014/main" id="{9415D208-42FC-4804-AE8C-B4519D0F08F8}"/>
              </a:ext>
            </a:extLst>
          </p:cNvPr>
          <p:cNvSpPr/>
          <p:nvPr/>
        </p:nvSpPr>
        <p:spPr>
          <a:xfrm rot="5400000">
            <a:off x="10088480" y="3998959"/>
            <a:ext cx="291234" cy="759579"/>
          </a:xfrm>
          <a:prstGeom prst="rightArrow">
            <a:avLst/>
          </a:prstGeom>
          <a:solidFill>
            <a:srgbClr val="ED4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A4ECD6E0-437F-4357-83E8-1A43A46E53DD}"/>
              </a:ext>
            </a:extLst>
          </p:cNvPr>
          <p:cNvSpPr/>
          <p:nvPr/>
        </p:nvSpPr>
        <p:spPr>
          <a:xfrm>
            <a:off x="182120" y="116647"/>
            <a:ext cx="11756085" cy="6656711"/>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254909BF-12D2-490C-95C1-AFCA12F6592B}"/>
              </a:ext>
            </a:extLst>
          </p:cNvPr>
          <p:cNvSpPr/>
          <p:nvPr/>
        </p:nvSpPr>
        <p:spPr>
          <a:xfrm>
            <a:off x="182120" y="139002"/>
            <a:ext cx="6423953" cy="5845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t>Stage of Actual</a:t>
            </a:r>
            <a:r>
              <a:rPr lang="ja-JP" altLang="en-US" sz="3600" dirty="0"/>
              <a:t> </a:t>
            </a:r>
            <a:r>
              <a:rPr lang="en-US" altLang="ja-JP" sz="3600" dirty="0"/>
              <a:t>Investigation</a:t>
            </a:r>
            <a:endParaRPr lang="ja-JP" altLang="en-US" sz="3600" dirty="0"/>
          </a:p>
        </p:txBody>
      </p:sp>
      <p:pic>
        <p:nvPicPr>
          <p:cNvPr id="3" name="図 2">
            <a:extLst>
              <a:ext uri="{FF2B5EF4-FFF2-40B4-BE49-F238E27FC236}">
                <a16:creationId xmlns:a16="http://schemas.microsoft.com/office/drawing/2014/main" id="{62101F7D-B005-497C-82B6-8AC5D4A92EB6}"/>
              </a:ext>
            </a:extLst>
          </p:cNvPr>
          <p:cNvPicPr>
            <a:picLocks noChangeAspect="1"/>
          </p:cNvPicPr>
          <p:nvPr/>
        </p:nvPicPr>
        <p:blipFill>
          <a:blip r:embed="rId3"/>
          <a:stretch>
            <a:fillRect/>
          </a:stretch>
        </p:blipFill>
        <p:spPr>
          <a:xfrm>
            <a:off x="317240" y="1667368"/>
            <a:ext cx="2998723" cy="2189052"/>
          </a:xfrm>
          <a:prstGeom prst="rect">
            <a:avLst/>
          </a:prstGeom>
        </p:spPr>
      </p:pic>
      <p:pic>
        <p:nvPicPr>
          <p:cNvPr id="6" name="図 5">
            <a:extLst>
              <a:ext uri="{FF2B5EF4-FFF2-40B4-BE49-F238E27FC236}">
                <a16:creationId xmlns:a16="http://schemas.microsoft.com/office/drawing/2014/main" id="{05E6847A-7C96-414B-9D37-6B9B174FE0C1}"/>
              </a:ext>
            </a:extLst>
          </p:cNvPr>
          <p:cNvPicPr>
            <a:picLocks noChangeAspect="1"/>
          </p:cNvPicPr>
          <p:nvPr/>
        </p:nvPicPr>
        <p:blipFill>
          <a:blip r:embed="rId4"/>
          <a:stretch>
            <a:fillRect/>
          </a:stretch>
        </p:blipFill>
        <p:spPr>
          <a:xfrm>
            <a:off x="3534275" y="1661905"/>
            <a:ext cx="2998723" cy="2199978"/>
          </a:xfrm>
          <a:prstGeom prst="rect">
            <a:avLst/>
          </a:prstGeom>
        </p:spPr>
      </p:pic>
      <p:pic>
        <p:nvPicPr>
          <p:cNvPr id="11" name="図 10">
            <a:extLst>
              <a:ext uri="{FF2B5EF4-FFF2-40B4-BE49-F238E27FC236}">
                <a16:creationId xmlns:a16="http://schemas.microsoft.com/office/drawing/2014/main" id="{F831EFD1-168A-463F-9107-01D89E1C040F}"/>
              </a:ext>
            </a:extLst>
          </p:cNvPr>
          <p:cNvPicPr>
            <a:picLocks noChangeAspect="1"/>
          </p:cNvPicPr>
          <p:nvPr/>
        </p:nvPicPr>
        <p:blipFill>
          <a:blip r:embed="rId5"/>
          <a:stretch>
            <a:fillRect/>
          </a:stretch>
        </p:blipFill>
        <p:spPr>
          <a:xfrm>
            <a:off x="6953972" y="1452126"/>
            <a:ext cx="4984233" cy="1946490"/>
          </a:xfrm>
          <a:prstGeom prst="rect">
            <a:avLst/>
          </a:prstGeom>
        </p:spPr>
      </p:pic>
      <p:sp>
        <p:nvSpPr>
          <p:cNvPr id="16" name="正方形/長方形 15">
            <a:extLst>
              <a:ext uri="{FF2B5EF4-FFF2-40B4-BE49-F238E27FC236}">
                <a16:creationId xmlns:a16="http://schemas.microsoft.com/office/drawing/2014/main" id="{E52593E2-1A39-4B5A-B89D-B967F18827DB}"/>
              </a:ext>
            </a:extLst>
          </p:cNvPr>
          <p:cNvSpPr/>
          <p:nvPr/>
        </p:nvSpPr>
        <p:spPr>
          <a:xfrm>
            <a:off x="3843640" y="812057"/>
            <a:ext cx="2472057" cy="66747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latin typeface="Meiryo UI" panose="020B0604030504040204" pitchFamily="50" charset="-128"/>
                <a:ea typeface="Meiryo UI" panose="020B0604030504040204" pitchFamily="50" charset="-128"/>
              </a:rPr>
              <a:t>Seizing evidences</a:t>
            </a:r>
            <a:endParaRPr kumimoji="1" lang="ja-JP" altLang="en-US" sz="20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D33D5CA-EC67-4AFC-99F2-244005EEF3A3}"/>
              </a:ext>
            </a:extLst>
          </p:cNvPr>
          <p:cNvSpPr/>
          <p:nvPr/>
        </p:nvSpPr>
        <p:spPr>
          <a:xfrm>
            <a:off x="6996901" y="3485264"/>
            <a:ext cx="2857406" cy="615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solidFill>
                  <a:schemeClr val="tx1"/>
                </a:solidFill>
              </a:rPr>
              <a:t>Exchange of Information</a:t>
            </a:r>
            <a:endParaRPr lang="en-US" altLang="ja-JP" sz="2000" b="1" dirty="0">
              <a:solidFill>
                <a:schemeClr val="tx1"/>
              </a:solidFill>
            </a:endParaRPr>
          </a:p>
          <a:p>
            <a:r>
              <a:rPr lang="en-US" altLang="ja-JP" sz="2000" b="1" dirty="0">
                <a:solidFill>
                  <a:schemeClr val="tx1"/>
                </a:solidFill>
              </a:rPr>
              <a:t>based on tax Treaty</a:t>
            </a:r>
            <a:endParaRPr kumimoji="1" lang="ja-JP" altLang="en-US" sz="2000" b="1" dirty="0">
              <a:solidFill>
                <a:schemeClr val="tx1"/>
              </a:solidFill>
            </a:endParaRPr>
          </a:p>
        </p:txBody>
      </p:sp>
      <p:pic>
        <p:nvPicPr>
          <p:cNvPr id="21" name="図 20">
            <a:extLst>
              <a:ext uri="{FF2B5EF4-FFF2-40B4-BE49-F238E27FC236}">
                <a16:creationId xmlns:a16="http://schemas.microsoft.com/office/drawing/2014/main" id="{08D366EC-437C-482F-B766-B840EC9571A2}"/>
              </a:ext>
            </a:extLst>
          </p:cNvPr>
          <p:cNvPicPr>
            <a:picLocks noChangeAspect="1"/>
          </p:cNvPicPr>
          <p:nvPr/>
        </p:nvPicPr>
        <p:blipFill>
          <a:blip r:embed="rId6"/>
          <a:stretch>
            <a:fillRect/>
          </a:stretch>
        </p:blipFill>
        <p:spPr>
          <a:xfrm>
            <a:off x="8847057" y="4832577"/>
            <a:ext cx="2774083" cy="1888607"/>
          </a:xfrm>
          <a:prstGeom prst="rect">
            <a:avLst/>
          </a:prstGeom>
        </p:spPr>
      </p:pic>
      <p:pic>
        <p:nvPicPr>
          <p:cNvPr id="22" name="図 21">
            <a:extLst>
              <a:ext uri="{FF2B5EF4-FFF2-40B4-BE49-F238E27FC236}">
                <a16:creationId xmlns:a16="http://schemas.microsoft.com/office/drawing/2014/main" id="{2D74E5DD-5DE3-49E8-B6D6-08EB5A0907CD}"/>
              </a:ext>
            </a:extLst>
          </p:cNvPr>
          <p:cNvPicPr>
            <a:picLocks noChangeAspect="1"/>
          </p:cNvPicPr>
          <p:nvPr/>
        </p:nvPicPr>
        <p:blipFill>
          <a:blip r:embed="rId7"/>
          <a:stretch>
            <a:fillRect/>
          </a:stretch>
        </p:blipFill>
        <p:spPr>
          <a:xfrm>
            <a:off x="4626471" y="4879996"/>
            <a:ext cx="2681139" cy="1804914"/>
          </a:xfrm>
          <a:prstGeom prst="rect">
            <a:avLst/>
          </a:prstGeom>
        </p:spPr>
      </p:pic>
      <p:pic>
        <p:nvPicPr>
          <p:cNvPr id="23" name="図 22">
            <a:extLst>
              <a:ext uri="{FF2B5EF4-FFF2-40B4-BE49-F238E27FC236}">
                <a16:creationId xmlns:a16="http://schemas.microsoft.com/office/drawing/2014/main" id="{65A9EE14-7A75-4DF3-8050-B5CF08E0F860}"/>
              </a:ext>
            </a:extLst>
          </p:cNvPr>
          <p:cNvPicPr>
            <a:picLocks noChangeAspect="1"/>
          </p:cNvPicPr>
          <p:nvPr/>
        </p:nvPicPr>
        <p:blipFill>
          <a:blip r:embed="rId8"/>
          <a:stretch>
            <a:fillRect/>
          </a:stretch>
        </p:blipFill>
        <p:spPr>
          <a:xfrm>
            <a:off x="381542" y="4949519"/>
            <a:ext cx="2476426" cy="1774200"/>
          </a:xfrm>
          <a:prstGeom prst="rect">
            <a:avLst/>
          </a:prstGeom>
        </p:spPr>
      </p:pic>
      <p:sp>
        <p:nvSpPr>
          <p:cNvPr id="8" name="矢印: 右 7">
            <a:extLst>
              <a:ext uri="{FF2B5EF4-FFF2-40B4-BE49-F238E27FC236}">
                <a16:creationId xmlns:a16="http://schemas.microsoft.com/office/drawing/2014/main" id="{6038ACC6-35D0-4EA8-91DC-AB8ED9AFA243}"/>
              </a:ext>
            </a:extLst>
          </p:cNvPr>
          <p:cNvSpPr/>
          <p:nvPr/>
        </p:nvSpPr>
        <p:spPr>
          <a:xfrm>
            <a:off x="2727996" y="848278"/>
            <a:ext cx="1048083" cy="741401"/>
          </a:xfrm>
          <a:prstGeom prst="rightArrow">
            <a:avLst/>
          </a:prstGeom>
          <a:pattFill prst="smCheck">
            <a:fgClr>
              <a:srgbClr val="ED43D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F9E5EDD7-CC56-4186-A538-9626572D8758}"/>
              </a:ext>
            </a:extLst>
          </p:cNvPr>
          <p:cNvSpPr/>
          <p:nvPr/>
        </p:nvSpPr>
        <p:spPr>
          <a:xfrm>
            <a:off x="6523918" y="2334476"/>
            <a:ext cx="455104" cy="759579"/>
          </a:xfrm>
          <a:prstGeom prst="rightArrow">
            <a:avLst/>
          </a:prstGeom>
          <a:solidFill>
            <a:srgbClr val="ED4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FD1FDA07-B07F-4D57-9427-C9F6E808EF9A}"/>
              </a:ext>
            </a:extLst>
          </p:cNvPr>
          <p:cNvSpPr/>
          <p:nvPr/>
        </p:nvSpPr>
        <p:spPr>
          <a:xfrm>
            <a:off x="317241" y="812335"/>
            <a:ext cx="6188799" cy="3372568"/>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C0EE6EB7-EC63-47BA-A419-5192B0CBFE99}"/>
              </a:ext>
            </a:extLst>
          </p:cNvPr>
          <p:cNvSpPr/>
          <p:nvPr/>
        </p:nvSpPr>
        <p:spPr>
          <a:xfrm>
            <a:off x="418389" y="841921"/>
            <a:ext cx="2208460" cy="62574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atin typeface="Meiryo UI" panose="020B0604030504040204" pitchFamily="50" charset="-128"/>
                <a:ea typeface="Meiryo UI" panose="020B0604030504040204" pitchFamily="50" charset="-128"/>
              </a:rPr>
              <a:t>Compulsory </a:t>
            </a:r>
            <a:r>
              <a:rPr lang="en-US" altLang="ja-JP" sz="2000" dirty="0">
                <a:latin typeface="Meiryo UI" panose="020B0604030504040204" pitchFamily="50" charset="-128"/>
                <a:ea typeface="Meiryo UI" panose="020B0604030504040204" pitchFamily="50" charset="-128"/>
              </a:rPr>
              <a:t>i</a:t>
            </a:r>
            <a:r>
              <a:rPr kumimoji="1" lang="en-US" altLang="ja-JP" sz="2000" dirty="0">
                <a:latin typeface="Meiryo UI" panose="020B0604030504040204" pitchFamily="50" charset="-128"/>
                <a:ea typeface="Meiryo UI" panose="020B0604030504040204" pitchFamily="50" charset="-128"/>
              </a:rPr>
              <a:t>nvestigation</a:t>
            </a:r>
            <a:endParaRPr kumimoji="1" lang="ja-JP" altLang="en-US" sz="2000"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56F26746-A840-42C8-B385-6A625BD742EA}"/>
              </a:ext>
            </a:extLst>
          </p:cNvPr>
          <p:cNvSpPr/>
          <p:nvPr/>
        </p:nvSpPr>
        <p:spPr>
          <a:xfrm>
            <a:off x="6953971" y="815259"/>
            <a:ext cx="4984233" cy="3372568"/>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F7866DDD-F65B-4EB1-8853-E8351DE0533D}"/>
              </a:ext>
            </a:extLst>
          </p:cNvPr>
          <p:cNvSpPr/>
          <p:nvPr/>
        </p:nvSpPr>
        <p:spPr>
          <a:xfrm>
            <a:off x="6912922" y="782786"/>
            <a:ext cx="3562947" cy="64006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latin typeface="Meiryo UI" panose="020B0604030504040204" pitchFamily="50" charset="-128"/>
                <a:ea typeface="Meiryo UI" panose="020B0604030504040204" pitchFamily="50" charset="-128"/>
              </a:rPr>
              <a:t>Examining evidences</a:t>
            </a:r>
            <a:endParaRPr kumimoji="1" lang="ja-JP" altLang="en-US" sz="2000"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BBA73085-F5CC-4979-854B-0F07853E13FA}"/>
              </a:ext>
            </a:extLst>
          </p:cNvPr>
          <p:cNvSpPr/>
          <p:nvPr/>
        </p:nvSpPr>
        <p:spPr>
          <a:xfrm>
            <a:off x="8852463" y="4673656"/>
            <a:ext cx="2931677" cy="202356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D1BA9306-FC1C-4580-9C93-D34E39ADA99B}"/>
              </a:ext>
            </a:extLst>
          </p:cNvPr>
          <p:cNvSpPr/>
          <p:nvPr/>
        </p:nvSpPr>
        <p:spPr>
          <a:xfrm>
            <a:off x="8821907" y="4507351"/>
            <a:ext cx="2743199" cy="44216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latin typeface="Meiryo UI" panose="020B0604030504040204" pitchFamily="50" charset="-128"/>
                <a:ea typeface="Meiryo UI" panose="020B0604030504040204" pitchFamily="50" charset="-128"/>
              </a:rPr>
              <a:t>Interrogation</a:t>
            </a:r>
          </a:p>
        </p:txBody>
      </p:sp>
      <p:sp>
        <p:nvSpPr>
          <p:cNvPr id="28" name="正方形/長方形 27">
            <a:extLst>
              <a:ext uri="{FF2B5EF4-FFF2-40B4-BE49-F238E27FC236}">
                <a16:creationId xmlns:a16="http://schemas.microsoft.com/office/drawing/2014/main" id="{02DF588E-6FF1-43CA-9CFE-852A131D6745}"/>
              </a:ext>
            </a:extLst>
          </p:cNvPr>
          <p:cNvSpPr/>
          <p:nvPr/>
        </p:nvSpPr>
        <p:spPr>
          <a:xfrm>
            <a:off x="4629817" y="4673656"/>
            <a:ext cx="2774084" cy="202356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657B09B8-D5A6-494F-89FC-855364023CE7}"/>
              </a:ext>
            </a:extLst>
          </p:cNvPr>
          <p:cNvSpPr/>
          <p:nvPr/>
        </p:nvSpPr>
        <p:spPr>
          <a:xfrm>
            <a:off x="4597113" y="4338284"/>
            <a:ext cx="2806788" cy="7177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latin typeface="Meiryo UI" panose="020B0604030504040204" pitchFamily="50" charset="-128"/>
                <a:ea typeface="Meiryo UI" panose="020B0604030504040204" pitchFamily="50" charset="-128"/>
              </a:rPr>
              <a:t>Organizing</a:t>
            </a:r>
          </a:p>
          <a:p>
            <a:pPr algn="ctr"/>
            <a:r>
              <a:rPr lang="en-US" altLang="ja-JP" sz="2000" dirty="0">
                <a:latin typeface="Meiryo UI" panose="020B0604030504040204" pitchFamily="50" charset="-128"/>
                <a:ea typeface="Meiryo UI" panose="020B0604030504040204" pitchFamily="50" charset="-128"/>
              </a:rPr>
              <a:t>investigation results</a:t>
            </a:r>
            <a:endParaRPr kumimoji="1" lang="ja-JP" altLang="en-US" sz="20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DBF05FD5-C82D-43B9-870D-909F02526F72}"/>
              </a:ext>
            </a:extLst>
          </p:cNvPr>
          <p:cNvSpPr/>
          <p:nvPr/>
        </p:nvSpPr>
        <p:spPr>
          <a:xfrm>
            <a:off x="381439" y="4747859"/>
            <a:ext cx="2419016" cy="1937052"/>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E9E33F7D-0892-46BD-9D3A-8B4D9A0DFF85}"/>
              </a:ext>
            </a:extLst>
          </p:cNvPr>
          <p:cNvSpPr/>
          <p:nvPr/>
        </p:nvSpPr>
        <p:spPr>
          <a:xfrm>
            <a:off x="382937" y="4416518"/>
            <a:ext cx="3538338" cy="53619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latin typeface="Meiryo UI" panose="020B0604030504040204" pitchFamily="50" charset="-128"/>
                <a:ea typeface="Meiryo UI" panose="020B0604030504040204" pitchFamily="50" charset="-128"/>
              </a:rPr>
              <a:t>Accusation to prosecutors</a:t>
            </a:r>
            <a:endParaRPr kumimoji="1" lang="ja-JP" altLang="en-US" sz="2000" dirty="0">
              <a:latin typeface="Meiryo UI" panose="020B0604030504040204" pitchFamily="50" charset="-128"/>
              <a:ea typeface="Meiryo UI" panose="020B0604030504040204" pitchFamily="50" charset="-128"/>
            </a:endParaRPr>
          </a:p>
        </p:txBody>
      </p:sp>
      <p:sp>
        <p:nvSpPr>
          <p:cNvPr id="4" name="矢印: 左 3">
            <a:extLst>
              <a:ext uri="{FF2B5EF4-FFF2-40B4-BE49-F238E27FC236}">
                <a16:creationId xmlns:a16="http://schemas.microsoft.com/office/drawing/2014/main" id="{82A691FE-8995-4384-BA66-E850933AF258}"/>
              </a:ext>
            </a:extLst>
          </p:cNvPr>
          <p:cNvSpPr/>
          <p:nvPr/>
        </p:nvSpPr>
        <p:spPr>
          <a:xfrm>
            <a:off x="3411640" y="5390333"/>
            <a:ext cx="432000" cy="756000"/>
          </a:xfrm>
          <a:prstGeom prst="leftArrow">
            <a:avLst/>
          </a:prstGeom>
          <a:solidFill>
            <a:srgbClr val="ED4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矢印: 左 29">
            <a:extLst>
              <a:ext uri="{FF2B5EF4-FFF2-40B4-BE49-F238E27FC236}">
                <a16:creationId xmlns:a16="http://schemas.microsoft.com/office/drawing/2014/main" id="{0CF59820-EABB-48F4-B6CE-7400336DBD35}"/>
              </a:ext>
            </a:extLst>
          </p:cNvPr>
          <p:cNvSpPr/>
          <p:nvPr/>
        </p:nvSpPr>
        <p:spPr>
          <a:xfrm>
            <a:off x="7970315" y="5338385"/>
            <a:ext cx="432000" cy="756000"/>
          </a:xfrm>
          <a:prstGeom prst="leftArrow">
            <a:avLst/>
          </a:prstGeom>
          <a:solidFill>
            <a:srgbClr val="ED4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24BD56EC-F9E9-4AD2-8EE2-E4CBA65E541F}"/>
              </a:ext>
            </a:extLst>
          </p:cNvPr>
          <p:cNvSpPr/>
          <p:nvPr/>
        </p:nvSpPr>
        <p:spPr>
          <a:xfrm>
            <a:off x="9890668" y="3333692"/>
            <a:ext cx="1967859" cy="615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solidFill>
                  <a:schemeClr val="tx1"/>
                </a:solidFill>
              </a:rPr>
              <a:t>Digital Forensics</a:t>
            </a:r>
          </a:p>
        </p:txBody>
      </p:sp>
    </p:spTree>
    <p:extLst>
      <p:ext uri="{BB962C8B-B14F-4D97-AF65-F5344CB8AC3E}">
        <p14:creationId xmlns:p14="http://schemas.microsoft.com/office/powerpoint/2010/main" val="119270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平行四辺形 26">
            <a:extLst>
              <a:ext uri="{FF2B5EF4-FFF2-40B4-BE49-F238E27FC236}">
                <a16:creationId xmlns:a16="http://schemas.microsoft.com/office/drawing/2014/main" id="{C63B663F-6996-4D48-92FF-E6A2254B922A}"/>
              </a:ext>
              <a:ext uri="{C183D7F6-B498-43B3-948B-1728B52AA6E4}">
                <adec:decorative xmlns:adec="http://schemas.microsoft.com/office/drawing/2017/decorative" val="1"/>
              </a:ext>
            </a:extLst>
          </p:cNvPr>
          <p:cNvSpPr/>
          <p:nvPr/>
        </p:nvSpPr>
        <p:spPr>
          <a:xfrm>
            <a:off x="0" y="2"/>
            <a:ext cx="12192000" cy="4560161"/>
          </a:xfrm>
          <a:prstGeom prst="parallelogram">
            <a:avLst>
              <a:gd name="adj" fmla="val 0"/>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596DF2D-26BD-4412-8204-B51387428448}"/>
              </a:ext>
            </a:extLst>
          </p:cNvPr>
          <p:cNvSpPr>
            <a:spLocks noGrp="1"/>
          </p:cNvSpPr>
          <p:nvPr>
            <p:ph type="sldNum" sz="quarter" idx="12"/>
          </p:nvPr>
        </p:nvSpPr>
        <p:spPr>
          <a:xfrm>
            <a:off x="8665191"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C962E-B4BD-494A-B383-FB3B2DBC4283}" type="slidenum">
              <a:rPr kumimoji="1" lang="ja-JP" altLang="en-US" sz="1200" b="0" i="0" u="none" strike="noStrike" kern="1200" cap="none" spc="0" normalizeH="0" baseline="0" noProof="0" smtClean="0">
                <a:ln>
                  <a:noFill/>
                </a:ln>
                <a:solidFill>
                  <a:schemeClr val="tx1"/>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A4ECD6E0-437F-4357-83E8-1A43A46E53DD}"/>
              </a:ext>
            </a:extLst>
          </p:cNvPr>
          <p:cNvSpPr/>
          <p:nvPr/>
        </p:nvSpPr>
        <p:spPr>
          <a:xfrm>
            <a:off x="256674" y="270098"/>
            <a:ext cx="11670631" cy="3653853"/>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254909BF-12D2-490C-95C1-AFCA12F6592B}"/>
              </a:ext>
            </a:extLst>
          </p:cNvPr>
          <p:cNvSpPr/>
          <p:nvPr/>
        </p:nvSpPr>
        <p:spPr>
          <a:xfrm>
            <a:off x="256674" y="278077"/>
            <a:ext cx="4651228" cy="5845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After the Accusation</a:t>
            </a:r>
            <a:endParaRPr kumimoji="1" lang="ja-JP" altLang="en-US" sz="3600" dirty="0"/>
          </a:p>
        </p:txBody>
      </p:sp>
      <p:sp>
        <p:nvSpPr>
          <p:cNvPr id="26" name="矢印: 右 25">
            <a:extLst>
              <a:ext uri="{FF2B5EF4-FFF2-40B4-BE49-F238E27FC236}">
                <a16:creationId xmlns:a16="http://schemas.microsoft.com/office/drawing/2014/main" id="{F9E5EDD7-CC56-4186-A538-9626572D8758}"/>
              </a:ext>
            </a:extLst>
          </p:cNvPr>
          <p:cNvSpPr/>
          <p:nvPr/>
        </p:nvSpPr>
        <p:spPr>
          <a:xfrm>
            <a:off x="3998056" y="2167870"/>
            <a:ext cx="455104" cy="759579"/>
          </a:xfrm>
          <a:prstGeom prst="rightArrow">
            <a:avLst/>
          </a:prstGeom>
          <a:solidFill>
            <a:srgbClr val="ED4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FD1FDA07-B07F-4D57-9427-C9F6E808EF9A}"/>
              </a:ext>
            </a:extLst>
          </p:cNvPr>
          <p:cNvSpPr/>
          <p:nvPr/>
        </p:nvSpPr>
        <p:spPr>
          <a:xfrm>
            <a:off x="740472" y="1022277"/>
            <a:ext cx="2705121" cy="2719110"/>
          </a:xfrm>
          <a:prstGeom prst="rect">
            <a:avLst/>
          </a:prstGeom>
          <a:solidFill>
            <a:schemeClr val="bg1"/>
          </a:solid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B6AD9C9A-5B8E-43FF-8915-E7E7B5554E87}"/>
              </a:ext>
            </a:extLst>
          </p:cNvPr>
          <p:cNvPicPr>
            <a:picLocks noChangeAspect="1"/>
          </p:cNvPicPr>
          <p:nvPr/>
        </p:nvPicPr>
        <p:blipFill>
          <a:blip r:embed="rId3"/>
          <a:stretch>
            <a:fillRect/>
          </a:stretch>
        </p:blipFill>
        <p:spPr>
          <a:xfrm>
            <a:off x="846748" y="1780538"/>
            <a:ext cx="2574971" cy="1944000"/>
          </a:xfrm>
          <a:prstGeom prst="rect">
            <a:avLst/>
          </a:prstGeom>
        </p:spPr>
      </p:pic>
      <p:sp>
        <p:nvSpPr>
          <p:cNvPr id="14" name="正方形/長方形 13">
            <a:extLst>
              <a:ext uri="{FF2B5EF4-FFF2-40B4-BE49-F238E27FC236}">
                <a16:creationId xmlns:a16="http://schemas.microsoft.com/office/drawing/2014/main" id="{C0EE6EB7-EC63-47BA-A419-5192B0CBFE99}"/>
              </a:ext>
            </a:extLst>
          </p:cNvPr>
          <p:cNvSpPr/>
          <p:nvPr/>
        </p:nvSpPr>
        <p:spPr>
          <a:xfrm>
            <a:off x="720426" y="1063908"/>
            <a:ext cx="2716600" cy="7375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Meiryo UI" panose="020B0604030504040204" pitchFamily="50" charset="-128"/>
                <a:ea typeface="Meiryo UI" panose="020B0604030504040204" pitchFamily="50" charset="-128"/>
              </a:rPr>
              <a:t>Investigation by prosecutors</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02DD46D0-A6B1-4C01-BE90-59B08D19C9EE}"/>
              </a:ext>
            </a:extLst>
          </p:cNvPr>
          <p:cNvSpPr/>
          <p:nvPr/>
        </p:nvSpPr>
        <p:spPr>
          <a:xfrm>
            <a:off x="8810123" y="1109090"/>
            <a:ext cx="2626099" cy="2691300"/>
          </a:xfrm>
          <a:prstGeom prst="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59FD7887-969A-40C5-B6C8-C4C40E5CC4C9}"/>
              </a:ext>
            </a:extLst>
          </p:cNvPr>
          <p:cNvSpPr/>
          <p:nvPr/>
        </p:nvSpPr>
        <p:spPr>
          <a:xfrm>
            <a:off x="4498935" y="1058246"/>
            <a:ext cx="3401484" cy="2696983"/>
          </a:xfrm>
          <a:prstGeom prst="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D504EF58-6C54-4419-BE52-9AEA87E85C31}"/>
              </a:ext>
            </a:extLst>
          </p:cNvPr>
          <p:cNvPicPr>
            <a:picLocks noChangeAspect="1"/>
          </p:cNvPicPr>
          <p:nvPr/>
        </p:nvPicPr>
        <p:blipFill>
          <a:blip r:embed="rId4"/>
          <a:stretch>
            <a:fillRect/>
          </a:stretch>
        </p:blipFill>
        <p:spPr>
          <a:xfrm>
            <a:off x="4498935" y="1761387"/>
            <a:ext cx="3270639" cy="1980000"/>
          </a:xfrm>
          <a:prstGeom prst="rect">
            <a:avLst/>
          </a:prstGeom>
        </p:spPr>
      </p:pic>
      <p:pic>
        <p:nvPicPr>
          <p:cNvPr id="34" name="図 33">
            <a:extLst>
              <a:ext uri="{FF2B5EF4-FFF2-40B4-BE49-F238E27FC236}">
                <a16:creationId xmlns:a16="http://schemas.microsoft.com/office/drawing/2014/main" id="{D1BDFFF7-3071-44CD-B293-10C00562DDBD}"/>
              </a:ext>
            </a:extLst>
          </p:cNvPr>
          <p:cNvPicPr>
            <a:picLocks noChangeAspect="1"/>
          </p:cNvPicPr>
          <p:nvPr/>
        </p:nvPicPr>
        <p:blipFill>
          <a:blip r:embed="rId5"/>
          <a:stretch>
            <a:fillRect/>
          </a:stretch>
        </p:blipFill>
        <p:spPr>
          <a:xfrm>
            <a:off x="8794816" y="1762538"/>
            <a:ext cx="2656712" cy="1980000"/>
          </a:xfrm>
          <a:prstGeom prst="rect">
            <a:avLst/>
          </a:prstGeom>
        </p:spPr>
      </p:pic>
      <p:sp>
        <p:nvSpPr>
          <p:cNvPr id="16" name="正方形/長方形 15">
            <a:extLst>
              <a:ext uri="{FF2B5EF4-FFF2-40B4-BE49-F238E27FC236}">
                <a16:creationId xmlns:a16="http://schemas.microsoft.com/office/drawing/2014/main" id="{E52593E2-1A39-4B5A-B89D-B967F18827DB}"/>
              </a:ext>
            </a:extLst>
          </p:cNvPr>
          <p:cNvSpPr/>
          <p:nvPr/>
        </p:nvSpPr>
        <p:spPr>
          <a:xfrm>
            <a:off x="4468202" y="1086346"/>
            <a:ext cx="3476100" cy="68207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Meiryo UI" panose="020B0604030504040204" pitchFamily="50" charset="-128"/>
                <a:ea typeface="Meiryo UI" panose="020B0604030504040204" pitchFamily="50" charset="-128"/>
              </a:rPr>
              <a:t>Filing an indictment to a court</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F7866DDD-F65B-4EB1-8853-E8351DE0533D}"/>
              </a:ext>
            </a:extLst>
          </p:cNvPr>
          <p:cNvSpPr/>
          <p:nvPr/>
        </p:nvSpPr>
        <p:spPr>
          <a:xfrm>
            <a:off x="8810123" y="1058246"/>
            <a:ext cx="2598268" cy="727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latin typeface="Meiryo UI" panose="020B0604030504040204" pitchFamily="50" charset="-128"/>
                <a:ea typeface="Meiryo UI" panose="020B0604030504040204" pitchFamily="50" charset="-128"/>
              </a:rPr>
              <a:t>Judgement</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36" name="矢印: 右 35">
            <a:extLst>
              <a:ext uri="{FF2B5EF4-FFF2-40B4-BE49-F238E27FC236}">
                <a16:creationId xmlns:a16="http://schemas.microsoft.com/office/drawing/2014/main" id="{EC2F87B0-25B4-4C66-B318-D3E00B9102DB}"/>
              </a:ext>
            </a:extLst>
          </p:cNvPr>
          <p:cNvSpPr/>
          <p:nvPr/>
        </p:nvSpPr>
        <p:spPr>
          <a:xfrm>
            <a:off x="7944302" y="2167870"/>
            <a:ext cx="455104" cy="759579"/>
          </a:xfrm>
          <a:prstGeom prst="rightArrow">
            <a:avLst/>
          </a:prstGeom>
          <a:solidFill>
            <a:srgbClr val="ED4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矢印: 右 11">
            <a:extLst>
              <a:ext uri="{FF2B5EF4-FFF2-40B4-BE49-F238E27FC236}">
                <a16:creationId xmlns:a16="http://schemas.microsoft.com/office/drawing/2014/main" id="{9415D208-42FC-4804-AE8C-B4519D0F08F8}"/>
              </a:ext>
            </a:extLst>
          </p:cNvPr>
          <p:cNvSpPr/>
          <p:nvPr/>
        </p:nvSpPr>
        <p:spPr>
          <a:xfrm rot="7874639">
            <a:off x="9483744" y="4355926"/>
            <a:ext cx="1787960" cy="856494"/>
          </a:xfrm>
          <a:prstGeom prst="rightArrow">
            <a:avLst/>
          </a:prstGeom>
          <a:solidFill>
            <a:srgbClr val="ED4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7" name="図 36">
            <a:extLst>
              <a:ext uri="{FF2B5EF4-FFF2-40B4-BE49-F238E27FC236}">
                <a16:creationId xmlns:a16="http://schemas.microsoft.com/office/drawing/2014/main" id="{91C0CF65-1547-464D-847C-510FF6B11699}"/>
              </a:ext>
            </a:extLst>
          </p:cNvPr>
          <p:cNvPicPr>
            <a:picLocks noChangeAspect="1"/>
          </p:cNvPicPr>
          <p:nvPr/>
        </p:nvPicPr>
        <p:blipFill>
          <a:blip r:embed="rId6"/>
          <a:stretch>
            <a:fillRect/>
          </a:stretch>
        </p:blipFill>
        <p:spPr>
          <a:xfrm>
            <a:off x="720426" y="4553193"/>
            <a:ext cx="8957387" cy="2136463"/>
          </a:xfrm>
          <a:prstGeom prst="rect">
            <a:avLst/>
          </a:prstGeom>
        </p:spPr>
      </p:pic>
      <p:sp>
        <p:nvSpPr>
          <p:cNvPr id="4" name="テキスト ボックス 3">
            <a:extLst>
              <a:ext uri="{FF2B5EF4-FFF2-40B4-BE49-F238E27FC236}">
                <a16:creationId xmlns:a16="http://schemas.microsoft.com/office/drawing/2014/main" id="{0DADC0C8-5DF3-45BD-B909-134436F8276E}"/>
              </a:ext>
            </a:extLst>
          </p:cNvPr>
          <p:cNvSpPr txBox="1"/>
          <p:nvPr/>
        </p:nvSpPr>
        <p:spPr>
          <a:xfrm>
            <a:off x="534581" y="4061563"/>
            <a:ext cx="2145093" cy="400110"/>
          </a:xfrm>
          <a:prstGeom prst="rect">
            <a:avLst/>
          </a:prstGeom>
          <a:noFill/>
        </p:spPr>
        <p:txBody>
          <a:bodyPr wrap="square" rtlCol="0">
            <a:spAutoFit/>
          </a:bodyPr>
          <a:lstStyle/>
          <a:p>
            <a:r>
              <a:rPr kumimoji="1" lang="en-US" altLang="ja-JP" sz="2000" b="1" dirty="0"/>
              <a:t>Mental Distress</a:t>
            </a:r>
            <a:endParaRPr kumimoji="1" lang="ja-JP" altLang="en-US" sz="2000" b="1" dirty="0"/>
          </a:p>
        </p:txBody>
      </p:sp>
      <p:sp>
        <p:nvSpPr>
          <p:cNvPr id="22" name="テキスト ボックス 21">
            <a:extLst>
              <a:ext uri="{FF2B5EF4-FFF2-40B4-BE49-F238E27FC236}">
                <a16:creationId xmlns:a16="http://schemas.microsoft.com/office/drawing/2014/main" id="{70476912-3EBB-4292-B91B-E02CA0D98E23}"/>
              </a:ext>
            </a:extLst>
          </p:cNvPr>
          <p:cNvSpPr txBox="1"/>
          <p:nvPr/>
        </p:nvSpPr>
        <p:spPr>
          <a:xfrm>
            <a:off x="2650531" y="4082986"/>
            <a:ext cx="2145093" cy="400110"/>
          </a:xfrm>
          <a:prstGeom prst="rect">
            <a:avLst/>
          </a:prstGeom>
          <a:noFill/>
        </p:spPr>
        <p:txBody>
          <a:bodyPr wrap="square" rtlCol="0">
            <a:spAutoFit/>
          </a:bodyPr>
          <a:lstStyle/>
          <a:p>
            <a:r>
              <a:rPr lang="en-US" altLang="ja-JP" sz="2000" b="1" dirty="0"/>
              <a:t>Baring Expense</a:t>
            </a:r>
            <a:endParaRPr kumimoji="1" lang="ja-JP" altLang="en-US" sz="2000" b="1" dirty="0"/>
          </a:p>
        </p:txBody>
      </p:sp>
      <p:sp>
        <p:nvSpPr>
          <p:cNvPr id="23" name="テキスト ボックス 22">
            <a:extLst>
              <a:ext uri="{FF2B5EF4-FFF2-40B4-BE49-F238E27FC236}">
                <a16:creationId xmlns:a16="http://schemas.microsoft.com/office/drawing/2014/main" id="{AB6144B3-97E7-41B7-94AE-70E556E114A7}"/>
              </a:ext>
            </a:extLst>
          </p:cNvPr>
          <p:cNvSpPr txBox="1"/>
          <p:nvPr/>
        </p:nvSpPr>
        <p:spPr>
          <a:xfrm>
            <a:off x="4687558" y="4101581"/>
            <a:ext cx="2145093" cy="400110"/>
          </a:xfrm>
          <a:prstGeom prst="rect">
            <a:avLst/>
          </a:prstGeom>
          <a:noFill/>
        </p:spPr>
        <p:txBody>
          <a:bodyPr wrap="square" rtlCol="0">
            <a:spAutoFit/>
          </a:bodyPr>
          <a:lstStyle/>
          <a:p>
            <a:r>
              <a:rPr kumimoji="1" lang="en-US" altLang="ja-JP" sz="2000" b="1" dirty="0"/>
              <a:t>Imprisonment</a:t>
            </a:r>
            <a:endParaRPr kumimoji="1" lang="ja-JP" altLang="en-US" sz="2000" b="1" dirty="0"/>
          </a:p>
        </p:txBody>
      </p:sp>
      <p:sp>
        <p:nvSpPr>
          <p:cNvPr id="25" name="テキスト ボックス 24">
            <a:extLst>
              <a:ext uri="{FF2B5EF4-FFF2-40B4-BE49-F238E27FC236}">
                <a16:creationId xmlns:a16="http://schemas.microsoft.com/office/drawing/2014/main" id="{0E18E678-09EE-480B-9553-13A934C85CC0}"/>
              </a:ext>
            </a:extLst>
          </p:cNvPr>
          <p:cNvSpPr txBox="1"/>
          <p:nvPr/>
        </p:nvSpPr>
        <p:spPr>
          <a:xfrm>
            <a:off x="6786676" y="3926132"/>
            <a:ext cx="3756426" cy="707886"/>
          </a:xfrm>
          <a:prstGeom prst="rect">
            <a:avLst/>
          </a:prstGeom>
          <a:noFill/>
        </p:spPr>
        <p:txBody>
          <a:bodyPr wrap="square" rtlCol="0">
            <a:spAutoFit/>
          </a:bodyPr>
          <a:lstStyle/>
          <a:p>
            <a:r>
              <a:rPr lang="en-US" altLang="ja-JP" sz="2000" b="1" dirty="0"/>
              <a:t>Destroying one’s reputation and credibility</a:t>
            </a:r>
            <a:endParaRPr kumimoji="1" lang="ja-JP" altLang="en-US" sz="2000" b="1" dirty="0"/>
          </a:p>
        </p:txBody>
      </p:sp>
    </p:spTree>
    <p:extLst>
      <p:ext uri="{BB962C8B-B14F-4D97-AF65-F5344CB8AC3E}">
        <p14:creationId xmlns:p14="http://schemas.microsoft.com/office/powerpoint/2010/main" val="1980023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381000" y="376229"/>
            <a:ext cx="8229600" cy="868363"/>
          </a:xfrm>
        </p:spPr>
        <p:txBody>
          <a:bodyPr>
            <a:normAutofit fontScale="90000"/>
          </a:bodyPr>
          <a:lstStyle/>
          <a:p>
            <a:pPr>
              <a:defRPr/>
            </a:pPr>
            <a:r>
              <a:rPr lang="en-US" altLang="ja-JP" sz="4800" dirty="0">
                <a:solidFill>
                  <a:schemeClr val="tx2">
                    <a:lumMod val="75000"/>
                  </a:schemeClr>
                </a:solidFill>
              </a:rPr>
              <a:t>Burden of Proofs in Tax Crime</a:t>
            </a:r>
            <a:endParaRPr lang="ja-JP" altLang="en-US" sz="4800" dirty="0">
              <a:solidFill>
                <a:schemeClr val="tx2">
                  <a:lumMod val="75000"/>
                </a:schemeClr>
              </a:solidFill>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5154" y="3943622"/>
            <a:ext cx="1509202" cy="2107769"/>
          </a:xfrm>
          <a:prstGeom prst="rect">
            <a:avLst/>
          </a:prstGeom>
        </p:spPr>
      </p:pic>
      <p:sp>
        <p:nvSpPr>
          <p:cNvPr id="2" name="スライド番号プレースホルダー 1">
            <a:extLst>
              <a:ext uri="{FF2B5EF4-FFF2-40B4-BE49-F238E27FC236}">
                <a16:creationId xmlns:a16="http://schemas.microsoft.com/office/drawing/2014/main" id="{2A156AB9-51D2-449D-9756-9D3BAC5AC879}"/>
              </a:ext>
            </a:extLst>
          </p:cNvPr>
          <p:cNvSpPr>
            <a:spLocks noGrp="1"/>
          </p:cNvSpPr>
          <p:nvPr>
            <p:ph type="sldNum" sz="quarter" idx="12"/>
          </p:nvPr>
        </p:nvSpPr>
        <p:spPr/>
        <p:txBody>
          <a:bodyPr/>
          <a:lstStyle/>
          <a:p>
            <a:pPr>
              <a:defRPr/>
            </a:pPr>
            <a:fld id="{FABC962E-B4BD-494A-B383-FB3B2DBC4283}" type="slidenum">
              <a:rPr lang="ja-JP" altLang="en-US" smtClean="0">
                <a:solidFill>
                  <a:prstClr val="black">
                    <a:tint val="75000"/>
                  </a:prstClr>
                </a:solidFill>
              </a:rPr>
              <a:pPr>
                <a:defRPr/>
              </a:pPr>
              <a:t>15</a:t>
            </a:fld>
            <a:endParaRPr lang="ja-JP" altLang="en-US" dirty="0">
              <a:solidFill>
                <a:prstClr val="black">
                  <a:tint val="75000"/>
                </a:prstClr>
              </a:solidFill>
            </a:endParaRPr>
          </a:p>
        </p:txBody>
      </p:sp>
      <p:graphicFrame>
        <p:nvGraphicFramePr>
          <p:cNvPr id="6" name="図表 5">
            <a:extLst>
              <a:ext uri="{FF2B5EF4-FFF2-40B4-BE49-F238E27FC236}">
                <a16:creationId xmlns:a16="http://schemas.microsoft.com/office/drawing/2014/main" id="{BCAC61A2-93E9-4CE5-98CF-1518BEA1383C}"/>
              </a:ext>
            </a:extLst>
          </p:cNvPr>
          <p:cNvGraphicFramePr/>
          <p:nvPr>
            <p:extLst>
              <p:ext uri="{D42A27DB-BD31-4B8C-83A1-F6EECF244321}">
                <p14:modId xmlns:p14="http://schemas.microsoft.com/office/powerpoint/2010/main" val="1741634626"/>
              </p:ext>
            </p:extLst>
          </p:nvPr>
        </p:nvGraphicFramePr>
        <p:xfrm>
          <a:off x="493822" y="1120245"/>
          <a:ext cx="960373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2586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平行四辺形 14">
            <a:extLst>
              <a:ext uri="{FF2B5EF4-FFF2-40B4-BE49-F238E27FC236}">
                <a16:creationId xmlns:a16="http://schemas.microsoft.com/office/drawing/2014/main" id="{53A19432-8E3B-43CE-B693-D7FA62D5D170}"/>
              </a:ext>
              <a:ext uri="{C183D7F6-B498-43B3-948B-1728B52AA6E4}">
                <adec:decorative xmlns:adec="http://schemas.microsoft.com/office/drawing/2017/decorative" val="1"/>
              </a:ext>
            </a:extLst>
          </p:cNvPr>
          <p:cNvSpPr/>
          <p:nvPr/>
        </p:nvSpPr>
        <p:spPr>
          <a:xfrm>
            <a:off x="-1" y="1341507"/>
            <a:ext cx="12192001" cy="3447571"/>
          </a:xfrm>
          <a:prstGeom prst="parallelogram">
            <a:avLst>
              <a:gd name="adj" fmla="val 0"/>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6146" name="タイトル 1"/>
          <p:cNvSpPr>
            <a:spLocks noGrp="1"/>
          </p:cNvSpPr>
          <p:nvPr>
            <p:ph type="title"/>
          </p:nvPr>
        </p:nvSpPr>
        <p:spPr>
          <a:xfrm>
            <a:off x="293811" y="144016"/>
            <a:ext cx="4798396" cy="868363"/>
          </a:xfrm>
        </p:spPr>
        <p:txBody>
          <a:bodyPr>
            <a:normAutofit/>
          </a:bodyPr>
          <a:lstStyle/>
          <a:p>
            <a:pPr>
              <a:defRPr/>
            </a:pPr>
            <a:r>
              <a:rPr lang="en-US" altLang="ja-JP" sz="4800" dirty="0">
                <a:solidFill>
                  <a:schemeClr val="tx2">
                    <a:lumMod val="75000"/>
                  </a:schemeClr>
                </a:solidFill>
              </a:rPr>
              <a:t>Burden of Proof</a:t>
            </a:r>
            <a:endParaRPr lang="ja-JP" altLang="en-US" sz="4800" dirty="0">
              <a:solidFill>
                <a:schemeClr val="tx2">
                  <a:lumMod val="75000"/>
                </a:schemeClr>
              </a:solidFill>
            </a:endParaRPr>
          </a:p>
        </p:txBody>
      </p:sp>
      <p:sp>
        <p:nvSpPr>
          <p:cNvPr id="6147" name="コンテンツ プレースホルダ 2"/>
          <p:cNvSpPr>
            <a:spLocks noGrp="1"/>
          </p:cNvSpPr>
          <p:nvPr>
            <p:ph idx="1"/>
          </p:nvPr>
        </p:nvSpPr>
        <p:spPr>
          <a:xfrm>
            <a:off x="0" y="1327810"/>
            <a:ext cx="11648845" cy="1628176"/>
          </a:xfrm>
        </p:spPr>
        <p:txBody>
          <a:bodyPr>
            <a:noAutofit/>
          </a:bodyPr>
          <a:lstStyle/>
          <a:p>
            <a:pPr marL="320024" indent="-320024">
              <a:lnSpc>
                <a:spcPct val="100000"/>
              </a:lnSpc>
              <a:buNone/>
              <a:defRPr/>
            </a:pPr>
            <a:r>
              <a:rPr lang="en-US" altLang="ja-JP" sz="3200" dirty="0">
                <a:solidFill>
                  <a:schemeClr val="tx2">
                    <a:lumMod val="75000"/>
                  </a:schemeClr>
                </a:solidFill>
                <a:latin typeface="Arial" panose="020B0604020202020204" pitchFamily="34" charset="0"/>
                <a:cs typeface="Arial" panose="020B0604020202020204" pitchFamily="34" charset="0"/>
              </a:rPr>
              <a:t>   As required in criminal cases, the burden of proof on tax crime cases is also on the prosecutor</a:t>
            </a:r>
            <a:endParaRPr lang="en-US" altLang="ja-JP" sz="3200" dirty="0">
              <a:solidFill>
                <a:schemeClr val="tx2">
                  <a:lumMod val="75000"/>
                </a:schemeClr>
              </a:solidFill>
            </a:endParaRPr>
          </a:p>
          <a:p>
            <a:pPr marL="320024" indent="-320024">
              <a:buNone/>
              <a:defRPr/>
            </a:pPr>
            <a:endParaRPr lang="en-US" altLang="ja-JP" sz="3200" dirty="0">
              <a:solidFill>
                <a:schemeClr val="tx2">
                  <a:lumMod val="75000"/>
                </a:schemeClr>
              </a:solidFill>
            </a:endParaRPr>
          </a:p>
          <a:p>
            <a:pPr marL="320024" indent="-320024">
              <a:buNone/>
              <a:defRPr/>
            </a:pPr>
            <a:endParaRPr lang="en-US" altLang="ja-JP" sz="3200" dirty="0">
              <a:solidFill>
                <a:schemeClr val="tx2">
                  <a:lumMod val="75000"/>
                </a:schemeClr>
              </a:solidFill>
            </a:endParaRPr>
          </a:p>
          <a:p>
            <a:pPr marL="320024" indent="-320024">
              <a:buNone/>
              <a:defRPr/>
            </a:pPr>
            <a:r>
              <a:rPr lang="ja-JP" altLang="en-US" sz="3200" dirty="0">
                <a:solidFill>
                  <a:schemeClr val="tx2">
                    <a:lumMod val="75000"/>
                  </a:schemeClr>
                </a:solidFill>
              </a:rPr>
              <a:t>　</a:t>
            </a:r>
          </a:p>
        </p:txBody>
      </p:sp>
      <p:sp>
        <p:nvSpPr>
          <p:cNvPr id="21511" name="テキスト ボックス 7"/>
          <p:cNvSpPr txBox="1">
            <a:spLocks noChangeArrowheads="1"/>
          </p:cNvSpPr>
          <p:nvPr/>
        </p:nvSpPr>
        <p:spPr bwMode="auto">
          <a:xfrm>
            <a:off x="877078" y="4789078"/>
            <a:ext cx="10470505" cy="1569660"/>
          </a:xfrm>
          <a:prstGeom prst="rect">
            <a:avLst/>
          </a:prstGeom>
          <a:noFill/>
          <a:ln w="9525">
            <a:noFill/>
            <a:prstDash val="sysDash"/>
            <a:miter lim="800000"/>
            <a:headEnd/>
            <a:tailEnd/>
          </a:ln>
        </p:spPr>
        <p:txBody>
          <a:bodyPr wrap="square">
            <a:spAutoFit/>
          </a:bodyPr>
          <a:lstStyle/>
          <a:p>
            <a:pPr fontAlgn="base">
              <a:spcBef>
                <a:spcPct val="0"/>
              </a:spcBef>
              <a:spcAft>
                <a:spcPct val="0"/>
              </a:spcAft>
            </a:pPr>
            <a:r>
              <a:rPr lang="en-US" altLang="ja-JP" sz="3200" dirty="0">
                <a:solidFill>
                  <a:srgbClr val="44546A">
                    <a:lumMod val="75000"/>
                  </a:srgbClr>
                </a:solidFill>
                <a:latin typeface="Arial" charset="0"/>
              </a:rPr>
              <a:t>Prosecutors and investigators must prove, beyond a reasonable doubt, by providing evidence to show that the suspect committed the Tax Crime.</a:t>
            </a:r>
            <a:endParaRPr lang="ja-JP" altLang="en-US" sz="3200" dirty="0">
              <a:solidFill>
                <a:srgbClr val="44546A">
                  <a:lumMod val="75000"/>
                </a:srgbClr>
              </a:solidFill>
              <a:latin typeface="Arial" charset="0"/>
            </a:endParaRPr>
          </a:p>
        </p:txBody>
      </p:sp>
      <p:grpSp>
        <p:nvGrpSpPr>
          <p:cNvPr id="2" name="グループ化 1"/>
          <p:cNvGrpSpPr/>
          <p:nvPr/>
        </p:nvGrpSpPr>
        <p:grpSpPr>
          <a:xfrm>
            <a:off x="2085560" y="2727520"/>
            <a:ext cx="8101417" cy="1655764"/>
            <a:chOff x="1648119" y="3428999"/>
            <a:chExt cx="5901427" cy="1655764"/>
          </a:xfrm>
        </p:grpSpPr>
        <p:sp>
          <p:nvSpPr>
            <p:cNvPr id="5" name="正方形/長方形 4"/>
            <p:cNvSpPr/>
            <p:nvPr/>
          </p:nvSpPr>
          <p:spPr>
            <a:xfrm>
              <a:off x="1692275" y="3429000"/>
              <a:ext cx="1800225" cy="1655763"/>
            </a:xfrm>
            <a:prstGeom prst="rect">
              <a:avLst/>
            </a:prstGeom>
            <a:solidFill>
              <a:srgbClr val="C3F5ED"/>
            </a:solidFill>
            <a:ln>
              <a:solidFill>
                <a:srgbClr val="6C92E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2400" dirty="0">
                <a:solidFill>
                  <a:prstClr val="white"/>
                </a:solidFill>
              </a:endParaRPr>
            </a:p>
          </p:txBody>
        </p:sp>
        <p:sp>
          <p:nvSpPr>
            <p:cNvPr id="7" name="正方形/長方形 6"/>
            <p:cNvSpPr/>
            <p:nvPr/>
          </p:nvSpPr>
          <p:spPr>
            <a:xfrm>
              <a:off x="5186123" y="3428999"/>
              <a:ext cx="2363423" cy="1655763"/>
            </a:xfrm>
            <a:prstGeom prst="rect">
              <a:avLst/>
            </a:prstGeom>
            <a:solidFill>
              <a:srgbClr val="6C92E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2400" dirty="0">
                <a:solidFill>
                  <a:prstClr val="white"/>
                </a:solidFill>
              </a:endParaRPr>
            </a:p>
          </p:txBody>
        </p:sp>
        <p:sp>
          <p:nvSpPr>
            <p:cNvPr id="9" name="テキスト ボックス 8"/>
            <p:cNvSpPr txBox="1"/>
            <p:nvPr/>
          </p:nvSpPr>
          <p:spPr>
            <a:xfrm>
              <a:off x="1648119" y="3780931"/>
              <a:ext cx="1729581" cy="954107"/>
            </a:xfrm>
            <a:prstGeom prst="rect">
              <a:avLst/>
            </a:prstGeom>
            <a:noFill/>
          </p:spPr>
          <p:txBody>
            <a:bodyPr wrap="square">
              <a:spAutoFit/>
            </a:bodyPr>
            <a:lstStyle/>
            <a:p>
              <a:pPr algn="ctr" fontAlgn="base">
                <a:spcBef>
                  <a:spcPct val="0"/>
                </a:spcBef>
                <a:spcAft>
                  <a:spcPct val="0"/>
                </a:spcAft>
                <a:defRPr/>
              </a:pPr>
              <a:r>
                <a:rPr lang="ja-JP" altLang="en-US" sz="2400" dirty="0">
                  <a:solidFill>
                    <a:prstClr val="black"/>
                  </a:solidFill>
                  <a:latin typeface="Arial" charset="0"/>
                </a:rPr>
                <a:t>　</a:t>
              </a:r>
              <a:r>
                <a:rPr lang="en-US" altLang="ja-JP" sz="2800" dirty="0">
                  <a:solidFill>
                    <a:prstClr val="black"/>
                  </a:solidFill>
                </a:rPr>
                <a:t>Suspicion of tax crime</a:t>
              </a:r>
              <a:endParaRPr lang="ja-JP" altLang="en-US" sz="2800" dirty="0">
                <a:solidFill>
                  <a:prstClr val="black"/>
                </a:solidFill>
              </a:endParaRPr>
            </a:p>
          </p:txBody>
        </p:sp>
        <p:sp>
          <p:nvSpPr>
            <p:cNvPr id="10" name="テキスト ボックス 9"/>
            <p:cNvSpPr txBox="1"/>
            <p:nvPr/>
          </p:nvSpPr>
          <p:spPr>
            <a:xfrm>
              <a:off x="5186123" y="3564382"/>
              <a:ext cx="2263115" cy="1384995"/>
            </a:xfrm>
            <a:prstGeom prst="rect">
              <a:avLst/>
            </a:prstGeom>
            <a:noFill/>
          </p:spPr>
          <p:txBody>
            <a:bodyPr wrap="square">
              <a:spAutoFit/>
            </a:bodyPr>
            <a:lstStyle/>
            <a:p>
              <a:pPr algn="ctr" fontAlgn="base">
                <a:spcBef>
                  <a:spcPct val="0"/>
                </a:spcBef>
                <a:spcAft>
                  <a:spcPct val="0"/>
                </a:spcAft>
                <a:defRPr/>
              </a:pPr>
              <a:r>
                <a:rPr lang="ja-JP" altLang="en-US" sz="2400" dirty="0">
                  <a:solidFill>
                    <a:prstClr val="black"/>
                  </a:solidFill>
                  <a:latin typeface="Arial" charset="0"/>
                </a:rPr>
                <a:t>　</a:t>
              </a:r>
              <a:r>
                <a:rPr lang="en-US" altLang="ja-JP" sz="2800" dirty="0"/>
                <a:t>Facts</a:t>
              </a:r>
              <a:r>
                <a:rPr lang="ja-JP" altLang="en-US" sz="2800" dirty="0"/>
                <a:t> </a:t>
              </a:r>
              <a:r>
                <a:rPr lang="en-US" altLang="ja-JP" sz="2800" dirty="0"/>
                <a:t>that prove the committing of tax crime</a:t>
              </a:r>
              <a:endParaRPr lang="ja-JP" altLang="en-US" sz="2800" dirty="0"/>
            </a:p>
          </p:txBody>
        </p:sp>
        <p:sp>
          <p:nvSpPr>
            <p:cNvPr id="11" name="右矢印 10"/>
            <p:cNvSpPr/>
            <p:nvPr/>
          </p:nvSpPr>
          <p:spPr>
            <a:xfrm>
              <a:off x="4171696" y="3908133"/>
              <a:ext cx="647700" cy="790575"/>
            </a:xfrm>
            <a:prstGeom prst="rightArrow">
              <a:avLst/>
            </a:prstGeom>
            <a:solidFill>
              <a:srgbClr val="B17EE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2400" dirty="0">
                <a:solidFill>
                  <a:prstClr val="white"/>
                </a:solidFill>
              </a:endParaRPr>
            </a:p>
          </p:txBody>
        </p:sp>
      </p:grpSp>
      <p:sp>
        <p:nvSpPr>
          <p:cNvPr id="3" name="スライド番号プレースホルダー 2">
            <a:extLst>
              <a:ext uri="{FF2B5EF4-FFF2-40B4-BE49-F238E27FC236}">
                <a16:creationId xmlns:a16="http://schemas.microsoft.com/office/drawing/2014/main" id="{5367ACFD-5949-40A8-AF72-DFFFB6F83D0D}"/>
              </a:ext>
            </a:extLst>
          </p:cNvPr>
          <p:cNvSpPr>
            <a:spLocks noGrp="1"/>
          </p:cNvSpPr>
          <p:nvPr>
            <p:ph type="sldNum" sz="quarter" idx="12"/>
          </p:nvPr>
        </p:nvSpPr>
        <p:spPr/>
        <p:txBody>
          <a:bodyPr/>
          <a:lstStyle/>
          <a:p>
            <a:pPr>
              <a:defRPr/>
            </a:pPr>
            <a:fld id="{FABC962E-B4BD-494A-B383-FB3B2DBC4283}" type="slidenum">
              <a:rPr lang="ja-JP" altLang="en-US" smtClean="0">
                <a:solidFill>
                  <a:prstClr val="black">
                    <a:tint val="75000"/>
                  </a:prstClr>
                </a:solidFill>
              </a:rPr>
              <a:pPr>
                <a:defRPr/>
              </a:pPr>
              <a:t>16</a:t>
            </a:fld>
            <a:endParaRPr lang="ja-JP" altLang="en-US" dirty="0">
              <a:solidFill>
                <a:prstClr val="black">
                  <a:tint val="75000"/>
                </a:prstClr>
              </a:solidFill>
            </a:endParaRPr>
          </a:p>
        </p:txBody>
      </p:sp>
      <p:grpSp>
        <p:nvGrpSpPr>
          <p:cNvPr id="12" name="Google Shape;1788;p72">
            <a:extLst>
              <a:ext uri="{FF2B5EF4-FFF2-40B4-BE49-F238E27FC236}">
                <a16:creationId xmlns:a16="http://schemas.microsoft.com/office/drawing/2014/main" id="{48DD0E48-8963-4E72-BDC5-E0E8056FB8F7}"/>
              </a:ext>
            </a:extLst>
          </p:cNvPr>
          <p:cNvGrpSpPr/>
          <p:nvPr/>
        </p:nvGrpSpPr>
        <p:grpSpPr>
          <a:xfrm>
            <a:off x="518153" y="2481021"/>
            <a:ext cx="1228771" cy="1539977"/>
            <a:chOff x="7962121" y="2998661"/>
            <a:chExt cx="458824" cy="460366"/>
          </a:xfrm>
        </p:grpSpPr>
        <p:sp>
          <p:nvSpPr>
            <p:cNvPr id="13" name="Google Shape;1789;p72">
              <a:extLst>
                <a:ext uri="{FF2B5EF4-FFF2-40B4-BE49-F238E27FC236}">
                  <a16:creationId xmlns:a16="http://schemas.microsoft.com/office/drawing/2014/main" id="{298EC4BD-7843-4A23-9F96-3397A6C62AE1}"/>
                </a:ext>
              </a:extLst>
            </p:cNvPr>
            <p:cNvSpPr/>
            <p:nvPr/>
          </p:nvSpPr>
          <p:spPr>
            <a:xfrm>
              <a:off x="7962121" y="2998661"/>
              <a:ext cx="458824" cy="460366"/>
            </a:xfrm>
            <a:custGeom>
              <a:avLst/>
              <a:gdLst/>
              <a:ahLst/>
              <a:cxnLst/>
              <a:rect l="l" t="t" r="r" b="b"/>
              <a:pathLst>
                <a:path w="458824" h="460366" extrusionOk="0">
                  <a:moveTo>
                    <a:pt x="419069" y="39667"/>
                  </a:moveTo>
                  <a:cubicBezTo>
                    <a:pt x="366189" y="-13222"/>
                    <a:pt x="280121" y="-13222"/>
                    <a:pt x="227241" y="39667"/>
                  </a:cubicBezTo>
                  <a:cubicBezTo>
                    <a:pt x="176852" y="90056"/>
                    <a:pt x="175008" y="168841"/>
                    <a:pt x="218078" y="221379"/>
                  </a:cubicBezTo>
                  <a:lnTo>
                    <a:pt x="201939" y="237519"/>
                  </a:lnTo>
                  <a:cubicBezTo>
                    <a:pt x="185268" y="229346"/>
                    <a:pt x="164003" y="231837"/>
                    <a:pt x="149589" y="246250"/>
                  </a:cubicBezTo>
                  <a:lnTo>
                    <a:pt x="13347" y="382492"/>
                  </a:lnTo>
                  <a:cubicBezTo>
                    <a:pt x="-4448" y="400287"/>
                    <a:pt x="-4448" y="429231"/>
                    <a:pt x="13338" y="447025"/>
                  </a:cubicBezTo>
                  <a:cubicBezTo>
                    <a:pt x="31142" y="464811"/>
                    <a:pt x="60068" y="464820"/>
                    <a:pt x="77871" y="447016"/>
                  </a:cubicBezTo>
                  <a:lnTo>
                    <a:pt x="214113" y="310775"/>
                  </a:lnTo>
                  <a:cubicBezTo>
                    <a:pt x="228986" y="295902"/>
                    <a:pt x="231350" y="273468"/>
                    <a:pt x="221720" y="256285"/>
                  </a:cubicBezTo>
                  <a:lnTo>
                    <a:pt x="237348" y="240658"/>
                  </a:lnTo>
                  <a:cubicBezTo>
                    <a:pt x="290695" y="284285"/>
                    <a:pt x="369516" y="281039"/>
                    <a:pt x="419060" y="231495"/>
                  </a:cubicBezTo>
                  <a:cubicBezTo>
                    <a:pt x="472084" y="178471"/>
                    <a:pt x="472075" y="92682"/>
                    <a:pt x="419060" y="39667"/>
                  </a:cubicBezTo>
                  <a:close/>
                  <a:moveTo>
                    <a:pt x="58593" y="427747"/>
                  </a:moveTo>
                  <a:cubicBezTo>
                    <a:pt x="51436" y="434905"/>
                    <a:pt x="39783" y="434905"/>
                    <a:pt x="32616" y="427747"/>
                  </a:cubicBezTo>
                  <a:cubicBezTo>
                    <a:pt x="25468" y="420599"/>
                    <a:pt x="25468" y="408946"/>
                    <a:pt x="32616" y="401770"/>
                  </a:cubicBezTo>
                  <a:lnTo>
                    <a:pt x="44287" y="390099"/>
                  </a:lnTo>
                  <a:lnTo>
                    <a:pt x="70265" y="416067"/>
                  </a:lnTo>
                  <a:lnTo>
                    <a:pt x="58584" y="427747"/>
                  </a:lnTo>
                  <a:close/>
                  <a:moveTo>
                    <a:pt x="89551" y="396798"/>
                  </a:moveTo>
                  <a:lnTo>
                    <a:pt x="63584" y="370830"/>
                  </a:lnTo>
                  <a:lnTo>
                    <a:pt x="137918" y="296496"/>
                  </a:lnTo>
                  <a:lnTo>
                    <a:pt x="163886" y="322464"/>
                  </a:lnTo>
                  <a:lnTo>
                    <a:pt x="89551" y="396798"/>
                  </a:lnTo>
                  <a:close/>
                  <a:moveTo>
                    <a:pt x="194835" y="291514"/>
                  </a:moveTo>
                  <a:lnTo>
                    <a:pt x="183155" y="303195"/>
                  </a:lnTo>
                  <a:lnTo>
                    <a:pt x="157187" y="277227"/>
                  </a:lnTo>
                  <a:lnTo>
                    <a:pt x="168867" y="265546"/>
                  </a:lnTo>
                  <a:cubicBezTo>
                    <a:pt x="176015" y="258398"/>
                    <a:pt x="187660" y="258335"/>
                    <a:pt x="194844" y="265537"/>
                  </a:cubicBezTo>
                  <a:cubicBezTo>
                    <a:pt x="202019" y="272713"/>
                    <a:pt x="202019" y="284330"/>
                    <a:pt x="194835" y="291514"/>
                  </a:cubicBezTo>
                  <a:close/>
                  <a:moveTo>
                    <a:pt x="399800" y="212226"/>
                  </a:moveTo>
                  <a:cubicBezTo>
                    <a:pt x="357539" y="254487"/>
                    <a:pt x="288780" y="254487"/>
                    <a:pt x="246519" y="212226"/>
                  </a:cubicBezTo>
                  <a:cubicBezTo>
                    <a:pt x="204249" y="169938"/>
                    <a:pt x="204078" y="101404"/>
                    <a:pt x="246519" y="58945"/>
                  </a:cubicBezTo>
                  <a:cubicBezTo>
                    <a:pt x="288762" y="16702"/>
                    <a:pt x="357539" y="16684"/>
                    <a:pt x="399800" y="58945"/>
                  </a:cubicBezTo>
                  <a:cubicBezTo>
                    <a:pt x="441989" y="101152"/>
                    <a:pt x="442331" y="169695"/>
                    <a:pt x="399800" y="2122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7B879D"/>
                </a:solidFill>
                <a:latin typeface="Arial"/>
                <a:ea typeface="Arial"/>
                <a:cs typeface="Arial"/>
                <a:sym typeface="Arial"/>
              </a:endParaRPr>
            </a:p>
          </p:txBody>
        </p:sp>
        <p:sp>
          <p:nvSpPr>
            <p:cNvPr id="14" name="Google Shape;1790;p72">
              <a:extLst>
                <a:ext uri="{FF2B5EF4-FFF2-40B4-BE49-F238E27FC236}">
                  <a16:creationId xmlns:a16="http://schemas.microsoft.com/office/drawing/2014/main" id="{AF7D140E-B6CF-451C-A6EC-6086D64DD76E}"/>
                </a:ext>
              </a:extLst>
            </p:cNvPr>
            <p:cNvSpPr/>
            <p:nvPr/>
          </p:nvSpPr>
          <p:spPr>
            <a:xfrm>
              <a:off x="8199442" y="3048417"/>
              <a:ext cx="171653" cy="171660"/>
            </a:xfrm>
            <a:custGeom>
              <a:avLst/>
              <a:gdLst/>
              <a:ahLst/>
              <a:cxnLst/>
              <a:rect l="l" t="t" r="r" b="b"/>
              <a:pathLst>
                <a:path w="171653" h="171660" extrusionOk="0">
                  <a:moveTo>
                    <a:pt x="146546" y="25114"/>
                  </a:moveTo>
                  <a:cubicBezTo>
                    <a:pt x="113070" y="-8371"/>
                    <a:pt x="58590" y="-8371"/>
                    <a:pt x="25114" y="25114"/>
                  </a:cubicBezTo>
                  <a:cubicBezTo>
                    <a:pt x="-8371" y="58599"/>
                    <a:pt x="-8371" y="113070"/>
                    <a:pt x="25114" y="146546"/>
                  </a:cubicBezTo>
                  <a:cubicBezTo>
                    <a:pt x="58689" y="180121"/>
                    <a:pt x="113151" y="179941"/>
                    <a:pt x="146546" y="146546"/>
                  </a:cubicBezTo>
                  <a:cubicBezTo>
                    <a:pt x="180022" y="113061"/>
                    <a:pt x="180022" y="58590"/>
                    <a:pt x="146546" y="25114"/>
                  </a:cubicBezTo>
                  <a:close/>
                  <a:moveTo>
                    <a:pt x="127268" y="127277"/>
                  </a:moveTo>
                  <a:cubicBezTo>
                    <a:pt x="104420" y="150125"/>
                    <a:pt x="67240" y="150125"/>
                    <a:pt x="44383" y="127277"/>
                  </a:cubicBezTo>
                  <a:cubicBezTo>
                    <a:pt x="21535" y="104420"/>
                    <a:pt x="21535" y="67249"/>
                    <a:pt x="44383" y="44392"/>
                  </a:cubicBezTo>
                  <a:cubicBezTo>
                    <a:pt x="67240" y="21562"/>
                    <a:pt x="104402" y="21544"/>
                    <a:pt x="127268" y="44392"/>
                  </a:cubicBezTo>
                  <a:cubicBezTo>
                    <a:pt x="150116" y="67249"/>
                    <a:pt x="150116" y="104429"/>
                    <a:pt x="127268" y="1272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7B879D"/>
                </a:solidFill>
                <a:latin typeface="Arial"/>
                <a:ea typeface="Arial"/>
                <a:cs typeface="Arial"/>
                <a:sym typeface="Arial"/>
              </a:endParaRPr>
            </a:p>
          </p:txBody>
        </p:sp>
      </p:grpSp>
    </p:spTree>
    <p:extLst>
      <p:ext uri="{BB962C8B-B14F-4D97-AF65-F5344CB8AC3E}">
        <p14:creationId xmlns:p14="http://schemas.microsoft.com/office/powerpoint/2010/main" val="301249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平行四辺形 16">
            <a:extLst>
              <a:ext uri="{FF2B5EF4-FFF2-40B4-BE49-F238E27FC236}">
                <a16:creationId xmlns:a16="http://schemas.microsoft.com/office/drawing/2014/main" id="{28ACF3F8-D79F-47FF-87B1-BF5F1F69BD0F}"/>
              </a:ext>
              <a:ext uri="{C183D7F6-B498-43B3-948B-1728B52AA6E4}">
                <adec:decorative xmlns:adec="http://schemas.microsoft.com/office/drawing/2017/decorative" val="1"/>
              </a:ext>
            </a:extLst>
          </p:cNvPr>
          <p:cNvSpPr/>
          <p:nvPr/>
        </p:nvSpPr>
        <p:spPr>
          <a:xfrm>
            <a:off x="-4674" y="2153439"/>
            <a:ext cx="12192001" cy="3447571"/>
          </a:xfrm>
          <a:prstGeom prst="parallelogram">
            <a:avLst>
              <a:gd name="adj" fmla="val 0"/>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grpSp>
        <p:nvGrpSpPr>
          <p:cNvPr id="8" name="グループ 152">
            <a:extLst>
              <a:ext uri="{FF2B5EF4-FFF2-40B4-BE49-F238E27FC236}">
                <a16:creationId xmlns:a16="http://schemas.microsoft.com/office/drawing/2014/main" id="{2757DA71-695B-4F6C-8CA9-46707EA6AF26}"/>
              </a:ext>
            </a:extLst>
          </p:cNvPr>
          <p:cNvGrpSpPr/>
          <p:nvPr/>
        </p:nvGrpSpPr>
        <p:grpSpPr>
          <a:xfrm>
            <a:off x="5526347" y="5370610"/>
            <a:ext cx="10590817" cy="2240401"/>
            <a:chOff x="2708275" y="2801306"/>
            <a:chExt cx="1616020" cy="440370"/>
          </a:xfrm>
        </p:grpSpPr>
        <p:sp>
          <p:nvSpPr>
            <p:cNvPr id="9" name="円/楕円 309">
              <a:extLst>
                <a:ext uri="{FF2B5EF4-FFF2-40B4-BE49-F238E27FC236}">
                  <a16:creationId xmlns:a16="http://schemas.microsoft.com/office/drawing/2014/main" id="{AA71EC14-DCE3-438A-ACB4-D4046A156BBB}"/>
                </a:ext>
              </a:extLst>
            </p:cNvPr>
            <p:cNvSpPr>
              <a:spLocks noChangeArrowheads="1"/>
            </p:cNvSpPr>
            <p:nvPr/>
          </p:nvSpPr>
          <p:spPr bwMode="auto">
            <a:xfrm>
              <a:off x="2809875" y="2895601"/>
              <a:ext cx="82550" cy="8255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1" name="円/楕円 311">
              <a:extLst>
                <a:ext uri="{FF2B5EF4-FFF2-40B4-BE49-F238E27FC236}">
                  <a16:creationId xmlns:a16="http://schemas.microsoft.com/office/drawing/2014/main" id="{92918B99-8A2A-4B0D-B09D-231CC1632931}"/>
                </a:ext>
              </a:extLst>
            </p:cNvPr>
            <p:cNvSpPr>
              <a:spLocks noChangeArrowheads="1"/>
            </p:cNvSpPr>
            <p:nvPr/>
          </p:nvSpPr>
          <p:spPr bwMode="auto">
            <a:xfrm>
              <a:off x="2708275"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2" name="フリーフォーム(F) 312">
              <a:extLst>
                <a:ext uri="{FF2B5EF4-FFF2-40B4-BE49-F238E27FC236}">
                  <a16:creationId xmlns:a16="http://schemas.microsoft.com/office/drawing/2014/main" id="{CFCD8453-7F01-475B-91D0-570EEEE71686}"/>
                </a:ext>
              </a:extLst>
            </p:cNvPr>
            <p:cNvSpPr>
              <a:spLocks/>
            </p:cNvSpPr>
            <p:nvPr/>
          </p:nvSpPr>
          <p:spPr bwMode="auto">
            <a:xfrm>
              <a:off x="4219520" y="2801306"/>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3" name="円/楕円 313">
              <a:extLst>
                <a:ext uri="{FF2B5EF4-FFF2-40B4-BE49-F238E27FC236}">
                  <a16:creationId xmlns:a16="http://schemas.microsoft.com/office/drawing/2014/main" id="{2EE07BCE-CFB6-4142-A39D-3C141F264D62}"/>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4" name="フリーフォーム(F) 314">
              <a:extLst>
                <a:ext uri="{FF2B5EF4-FFF2-40B4-BE49-F238E27FC236}">
                  <a16:creationId xmlns:a16="http://schemas.microsoft.com/office/drawing/2014/main" id="{C0140342-ABDA-48ED-8A3D-A0A4FD791BC2}"/>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5" name="フリーフォーム(F) 319">
              <a:extLst>
                <a:ext uri="{FF2B5EF4-FFF2-40B4-BE49-F238E27FC236}">
                  <a16:creationId xmlns:a16="http://schemas.microsoft.com/office/drawing/2014/main" id="{0FE4EEF8-A3FA-4F41-95BB-8C1A44C18A7A}"/>
                </a:ext>
              </a:extLst>
            </p:cNvPr>
            <p:cNvSpPr>
              <a:spLocks/>
            </p:cNvSpPr>
            <p:nvPr/>
          </p:nvSpPr>
          <p:spPr bwMode="auto">
            <a:xfrm>
              <a:off x="2738438" y="3074988"/>
              <a:ext cx="225425" cy="15875"/>
            </a:xfrm>
            <a:custGeom>
              <a:avLst/>
              <a:gdLst>
                <a:gd name="T0" fmla="*/ 0 w 142"/>
                <a:gd name="T1" fmla="*/ 10 h 10"/>
                <a:gd name="T2" fmla="*/ 0 w 142"/>
                <a:gd name="T3" fmla="*/ 0 h 10"/>
                <a:gd name="T4" fmla="*/ 142 w 142"/>
                <a:gd name="T5" fmla="*/ 0 h 10"/>
                <a:gd name="T6" fmla="*/ 142 w 142"/>
                <a:gd name="T7" fmla="*/ 10 h 10"/>
              </a:gdLst>
              <a:ahLst/>
              <a:cxnLst>
                <a:cxn ang="0">
                  <a:pos x="T0" y="T1"/>
                </a:cxn>
                <a:cxn ang="0">
                  <a:pos x="T2" y="T3"/>
                </a:cxn>
                <a:cxn ang="0">
                  <a:pos x="T4" y="T5"/>
                </a:cxn>
                <a:cxn ang="0">
                  <a:pos x="T6" y="T7"/>
                </a:cxn>
              </a:cxnLst>
              <a:rect l="0" t="0" r="r" b="b"/>
              <a:pathLst>
                <a:path w="142" h="10">
                  <a:moveTo>
                    <a:pt x="0" y="10"/>
                  </a:moveTo>
                  <a:lnTo>
                    <a:pt x="0" y="0"/>
                  </a:lnTo>
                  <a:lnTo>
                    <a:pt x="142" y="0"/>
                  </a:lnTo>
                  <a:lnTo>
                    <a:pt x="142" y="10"/>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16" name="線 320">
              <a:extLst>
                <a:ext uri="{FF2B5EF4-FFF2-40B4-BE49-F238E27FC236}">
                  <a16:creationId xmlns:a16="http://schemas.microsoft.com/office/drawing/2014/main" id="{4210E2A3-D0F0-4A9C-A0BC-B5295DF54C0C}"/>
                </a:ext>
              </a:extLst>
            </p:cNvPr>
            <p:cNvSpPr>
              <a:spLocks noChangeShapeType="1"/>
            </p:cNvSpPr>
            <p:nvPr/>
          </p:nvSpPr>
          <p:spPr bwMode="auto">
            <a:xfrm>
              <a:off x="2851150" y="3044826"/>
              <a:ext cx="0" cy="46038"/>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sp>
        <p:nvSpPr>
          <p:cNvPr id="7" name="タイトル 1"/>
          <p:cNvSpPr>
            <a:spLocks noGrp="1"/>
          </p:cNvSpPr>
          <p:nvPr>
            <p:ph type="title"/>
          </p:nvPr>
        </p:nvSpPr>
        <p:spPr>
          <a:xfrm>
            <a:off x="186127" y="218943"/>
            <a:ext cx="11167673" cy="868363"/>
          </a:xfrm>
        </p:spPr>
        <p:txBody>
          <a:bodyPr>
            <a:noAutofit/>
          </a:bodyPr>
          <a:lstStyle/>
          <a:p>
            <a:pPr>
              <a:defRPr/>
            </a:pPr>
            <a:r>
              <a:rPr lang="en-US" altLang="ja-JP" sz="4800" dirty="0">
                <a:solidFill>
                  <a:schemeClr val="tx2">
                    <a:lumMod val="75000"/>
                  </a:schemeClr>
                </a:solidFill>
                <a:latin typeface="+mn-lt"/>
              </a:rPr>
              <a:t>Structural elements of the crime</a:t>
            </a:r>
            <a:endParaRPr lang="ja-JP" altLang="en-US" sz="4800" dirty="0">
              <a:solidFill>
                <a:schemeClr val="tx2">
                  <a:lumMod val="75000"/>
                </a:schemeClr>
              </a:solidFill>
              <a:latin typeface="+mn-lt"/>
            </a:endParaRPr>
          </a:p>
        </p:txBody>
      </p:sp>
      <p:graphicFrame>
        <p:nvGraphicFramePr>
          <p:cNvPr id="10" name="図表 9"/>
          <p:cNvGraphicFramePr/>
          <p:nvPr>
            <p:extLst>
              <p:ext uri="{D42A27DB-BD31-4B8C-83A1-F6EECF244321}">
                <p14:modId xmlns:p14="http://schemas.microsoft.com/office/powerpoint/2010/main" val="2470579815"/>
              </p:ext>
            </p:extLst>
          </p:nvPr>
        </p:nvGraphicFramePr>
        <p:xfrm>
          <a:off x="1974631" y="889536"/>
          <a:ext cx="8007569" cy="5649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スライド番号プレースホルダー 1">
            <a:extLst>
              <a:ext uri="{FF2B5EF4-FFF2-40B4-BE49-F238E27FC236}">
                <a16:creationId xmlns:a16="http://schemas.microsoft.com/office/drawing/2014/main" id="{7B9A2722-1569-4651-8A71-70DDF7374D5C}"/>
              </a:ext>
            </a:extLst>
          </p:cNvPr>
          <p:cNvSpPr>
            <a:spLocks noGrp="1"/>
          </p:cNvSpPr>
          <p:nvPr>
            <p:ph type="sldNum" sz="quarter" idx="12"/>
          </p:nvPr>
        </p:nvSpPr>
        <p:spPr/>
        <p:txBody>
          <a:bodyPr/>
          <a:lstStyle/>
          <a:p>
            <a:pPr>
              <a:defRPr/>
            </a:pPr>
            <a:fld id="{FABC962E-B4BD-494A-B383-FB3B2DBC4283}" type="slidenum">
              <a:rPr lang="ja-JP" altLang="en-US" smtClean="0">
                <a:solidFill>
                  <a:prstClr val="black">
                    <a:tint val="75000"/>
                  </a:prstClr>
                </a:solidFill>
              </a:rPr>
              <a:pPr>
                <a:defRPr/>
              </a:pPr>
              <a:t>17</a:t>
            </a:fld>
            <a:endParaRPr lang="ja-JP" altLang="en-US" dirty="0">
              <a:solidFill>
                <a:prstClr val="black">
                  <a:tint val="75000"/>
                </a:prstClr>
              </a:solidFill>
            </a:endParaRPr>
          </a:p>
        </p:txBody>
      </p:sp>
    </p:spTree>
    <p:extLst>
      <p:ext uri="{BB962C8B-B14F-4D97-AF65-F5344CB8AC3E}">
        <p14:creationId xmlns:p14="http://schemas.microsoft.com/office/powerpoint/2010/main" val="3000741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141151" y="167033"/>
            <a:ext cx="10523536" cy="868363"/>
          </a:xfrm>
        </p:spPr>
        <p:txBody>
          <a:bodyPr>
            <a:normAutofit/>
          </a:bodyPr>
          <a:lstStyle/>
          <a:p>
            <a:pPr>
              <a:defRPr/>
            </a:pPr>
            <a:r>
              <a:rPr lang="en-US" altLang="ja-JP" sz="4800" dirty="0">
                <a:solidFill>
                  <a:schemeClr val="tx2">
                    <a:lumMod val="75000"/>
                  </a:schemeClr>
                </a:solidFill>
                <a:latin typeface="+mn-lt"/>
              </a:rPr>
              <a:t>Typical defenses made by the suspect</a:t>
            </a:r>
            <a:endParaRPr lang="ja-JP" altLang="en-US" sz="4800" dirty="0">
              <a:solidFill>
                <a:schemeClr val="tx2">
                  <a:lumMod val="75000"/>
                </a:schemeClr>
              </a:solidFill>
              <a:latin typeface="+mn-lt"/>
            </a:endParaRPr>
          </a:p>
        </p:txBody>
      </p:sp>
      <p:sp>
        <p:nvSpPr>
          <p:cNvPr id="2" name="スライド番号プレースホルダー 1">
            <a:extLst>
              <a:ext uri="{FF2B5EF4-FFF2-40B4-BE49-F238E27FC236}">
                <a16:creationId xmlns:a16="http://schemas.microsoft.com/office/drawing/2014/main" id="{69FC92AB-D3BC-4526-ABAA-6441E79EBA21}"/>
              </a:ext>
            </a:extLst>
          </p:cNvPr>
          <p:cNvSpPr>
            <a:spLocks noGrp="1"/>
          </p:cNvSpPr>
          <p:nvPr>
            <p:ph type="sldNum" sz="quarter" idx="12"/>
          </p:nvPr>
        </p:nvSpPr>
        <p:spPr/>
        <p:txBody>
          <a:bodyPr/>
          <a:lstStyle/>
          <a:p>
            <a:pPr>
              <a:defRPr/>
            </a:pPr>
            <a:fld id="{FABC962E-B4BD-494A-B383-FB3B2DBC4283}" type="slidenum">
              <a:rPr lang="ja-JP" altLang="en-US" smtClean="0">
                <a:solidFill>
                  <a:prstClr val="black">
                    <a:tint val="75000"/>
                  </a:prstClr>
                </a:solidFill>
              </a:rPr>
              <a:pPr>
                <a:defRPr/>
              </a:pPr>
              <a:t>18</a:t>
            </a:fld>
            <a:endParaRPr lang="ja-JP" altLang="en-US" dirty="0">
              <a:solidFill>
                <a:prstClr val="black">
                  <a:tint val="75000"/>
                </a:prstClr>
              </a:solidFill>
            </a:endParaRPr>
          </a:p>
        </p:txBody>
      </p:sp>
      <p:graphicFrame>
        <p:nvGraphicFramePr>
          <p:cNvPr id="3" name="図表 2">
            <a:extLst>
              <a:ext uri="{FF2B5EF4-FFF2-40B4-BE49-F238E27FC236}">
                <a16:creationId xmlns:a16="http://schemas.microsoft.com/office/drawing/2014/main" id="{774B0699-0F94-4FA2-9D7A-CCAB9D14AEFB}"/>
              </a:ext>
            </a:extLst>
          </p:cNvPr>
          <p:cNvGraphicFramePr/>
          <p:nvPr>
            <p:extLst>
              <p:ext uri="{D42A27DB-BD31-4B8C-83A1-F6EECF244321}">
                <p14:modId xmlns:p14="http://schemas.microsoft.com/office/powerpoint/2010/main" val="873522384"/>
              </p:ext>
            </p:extLst>
          </p:nvPr>
        </p:nvGraphicFramePr>
        <p:xfrm>
          <a:off x="1072663" y="902228"/>
          <a:ext cx="10289074" cy="5636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173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6E39A10F-5BA6-4033-B9E4-E65620DB419C}"/>
              </a:ext>
            </a:extLst>
          </p:cNvPr>
          <p:cNvSpPr/>
          <p:nvPr/>
        </p:nvSpPr>
        <p:spPr>
          <a:xfrm>
            <a:off x="6068690" y="3275202"/>
            <a:ext cx="5650003" cy="33856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46" name="タイトル 1"/>
          <p:cNvSpPr>
            <a:spLocks noGrp="1"/>
          </p:cNvSpPr>
          <p:nvPr>
            <p:ph type="title"/>
          </p:nvPr>
        </p:nvSpPr>
        <p:spPr>
          <a:xfrm>
            <a:off x="830264" y="197149"/>
            <a:ext cx="8507413" cy="868363"/>
          </a:xfrm>
        </p:spPr>
        <p:txBody>
          <a:bodyPr>
            <a:normAutofit/>
          </a:bodyPr>
          <a:lstStyle/>
          <a:p>
            <a:pPr>
              <a:defRPr/>
            </a:pPr>
            <a:r>
              <a:rPr lang="en-US" altLang="ja-JP" sz="4800" dirty="0">
                <a:solidFill>
                  <a:schemeClr val="tx2">
                    <a:lumMod val="75000"/>
                  </a:schemeClr>
                </a:solidFill>
              </a:rPr>
              <a:t>Collection of</a:t>
            </a:r>
            <a:r>
              <a:rPr lang="ja-JP" altLang="en-US" sz="4800" dirty="0">
                <a:solidFill>
                  <a:schemeClr val="tx2">
                    <a:lumMod val="75000"/>
                  </a:schemeClr>
                </a:solidFill>
              </a:rPr>
              <a:t> </a:t>
            </a:r>
            <a:r>
              <a:rPr lang="en-US" altLang="ja-JP" sz="4800" dirty="0">
                <a:solidFill>
                  <a:schemeClr val="tx2">
                    <a:lumMod val="75000"/>
                  </a:schemeClr>
                </a:solidFill>
              </a:rPr>
              <a:t>evidences</a:t>
            </a:r>
            <a:endParaRPr lang="ja-JP" altLang="en-US" sz="4800" dirty="0">
              <a:solidFill>
                <a:schemeClr val="tx2">
                  <a:lumMod val="75000"/>
                </a:schemeClr>
              </a:solidFill>
            </a:endParaRPr>
          </a:p>
        </p:txBody>
      </p:sp>
      <p:sp>
        <p:nvSpPr>
          <p:cNvPr id="6147" name="コンテンツ プレースホルダ 2"/>
          <p:cNvSpPr>
            <a:spLocks noGrp="1"/>
          </p:cNvSpPr>
          <p:nvPr>
            <p:ph idx="1"/>
          </p:nvPr>
        </p:nvSpPr>
        <p:spPr>
          <a:xfrm>
            <a:off x="571501" y="1065512"/>
            <a:ext cx="10991850" cy="5467810"/>
          </a:xfrm>
        </p:spPr>
        <p:txBody>
          <a:bodyPr>
            <a:noAutofit/>
          </a:bodyPr>
          <a:lstStyle/>
          <a:p>
            <a:pPr marL="320024" indent="-320024">
              <a:buNone/>
              <a:defRPr/>
            </a:pPr>
            <a:endParaRPr lang="en-US" altLang="ja-JP" sz="2400" b="1" dirty="0">
              <a:solidFill>
                <a:srgbClr val="002060"/>
              </a:solidFill>
            </a:endParaRPr>
          </a:p>
          <a:p>
            <a:pPr marL="320024" indent="-320024">
              <a:buNone/>
              <a:defRPr/>
            </a:pPr>
            <a:endParaRPr lang="en-US" altLang="ja-JP" sz="2400" b="1" dirty="0">
              <a:solidFill>
                <a:srgbClr val="002060"/>
              </a:solidFill>
            </a:endParaRPr>
          </a:p>
          <a:p>
            <a:pPr marL="320024" indent="-320024">
              <a:buNone/>
              <a:defRPr/>
            </a:pPr>
            <a:endParaRPr lang="en-US" altLang="ja-JP" b="1" dirty="0">
              <a:solidFill>
                <a:srgbClr val="FF0000"/>
              </a:solidFill>
            </a:endParaRPr>
          </a:p>
          <a:p>
            <a:pPr marL="320024" indent="-320024">
              <a:buNone/>
              <a:defRPr/>
            </a:pPr>
            <a:endParaRPr lang="en-US" altLang="ja-JP" sz="3200" b="1" dirty="0">
              <a:solidFill>
                <a:srgbClr val="002060"/>
              </a:solidFill>
            </a:endParaRPr>
          </a:p>
          <a:p>
            <a:pPr marL="320024" indent="-320024">
              <a:buNone/>
              <a:defRPr/>
            </a:pPr>
            <a:r>
              <a:rPr lang="en-US" altLang="ja-JP" sz="3200" b="1" dirty="0">
                <a:solidFill>
                  <a:srgbClr val="002060"/>
                </a:solidFill>
              </a:rPr>
              <a:t>                                                                              </a:t>
            </a:r>
            <a:endParaRPr lang="en-US" altLang="ja-JP" dirty="0">
              <a:solidFill>
                <a:srgbClr val="002060"/>
              </a:solidFill>
            </a:endParaRPr>
          </a:p>
          <a:p>
            <a:pPr marL="320024" indent="-320024">
              <a:buNone/>
              <a:defRPr/>
            </a:pPr>
            <a:endParaRPr lang="en-US" altLang="ja-JP" dirty="0">
              <a:solidFill>
                <a:srgbClr val="002060"/>
              </a:solidFill>
            </a:endParaRPr>
          </a:p>
        </p:txBody>
      </p:sp>
      <p:sp>
        <p:nvSpPr>
          <p:cNvPr id="4" name="四角形: 角を丸くする 3">
            <a:extLst>
              <a:ext uri="{FF2B5EF4-FFF2-40B4-BE49-F238E27FC236}">
                <a16:creationId xmlns:a16="http://schemas.microsoft.com/office/drawing/2014/main" id="{B45B9EBC-34AD-42FE-BAB6-9F7A1C9FD0AA}"/>
              </a:ext>
            </a:extLst>
          </p:cNvPr>
          <p:cNvSpPr/>
          <p:nvPr/>
        </p:nvSpPr>
        <p:spPr>
          <a:xfrm>
            <a:off x="1211988" y="1383293"/>
            <a:ext cx="3395559" cy="1375742"/>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dirty="0"/>
              <a:t>Fraudulent funds</a:t>
            </a:r>
          </a:p>
          <a:p>
            <a:pPr algn="ctr"/>
            <a:r>
              <a:rPr lang="en-US" altLang="ja-JP" sz="2800" dirty="0"/>
              <a:t>gained by tax evasion</a:t>
            </a:r>
            <a:endParaRPr kumimoji="1" lang="ja-JP" altLang="en-US" sz="2800" dirty="0"/>
          </a:p>
        </p:txBody>
      </p:sp>
      <p:sp>
        <p:nvSpPr>
          <p:cNvPr id="7" name="四角形: 角を丸くする 6">
            <a:extLst>
              <a:ext uri="{FF2B5EF4-FFF2-40B4-BE49-F238E27FC236}">
                <a16:creationId xmlns:a16="http://schemas.microsoft.com/office/drawing/2014/main" id="{E5C4633D-7010-4CE7-AB5C-7C91B2BEE1BE}"/>
              </a:ext>
            </a:extLst>
          </p:cNvPr>
          <p:cNvSpPr/>
          <p:nvPr/>
        </p:nvSpPr>
        <p:spPr>
          <a:xfrm>
            <a:off x="7876115" y="1352062"/>
            <a:ext cx="3074516" cy="1375742"/>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dirty="0"/>
              <a:t>Off-the-book</a:t>
            </a:r>
          </a:p>
          <a:p>
            <a:pPr algn="ctr"/>
            <a:r>
              <a:rPr lang="en-US" altLang="ja-JP" sz="2800" dirty="0"/>
              <a:t>expense</a:t>
            </a:r>
            <a:endParaRPr kumimoji="1" lang="ja-JP" altLang="en-US" sz="2800" dirty="0"/>
          </a:p>
        </p:txBody>
      </p:sp>
      <p:sp>
        <p:nvSpPr>
          <p:cNvPr id="10" name="四角形: 角を丸くする 9">
            <a:extLst>
              <a:ext uri="{FF2B5EF4-FFF2-40B4-BE49-F238E27FC236}">
                <a16:creationId xmlns:a16="http://schemas.microsoft.com/office/drawing/2014/main" id="{E4E61C55-5E68-4F79-A3BF-57FF39660015}"/>
              </a:ext>
            </a:extLst>
          </p:cNvPr>
          <p:cNvSpPr/>
          <p:nvPr/>
        </p:nvSpPr>
        <p:spPr>
          <a:xfrm>
            <a:off x="6306207" y="3712351"/>
            <a:ext cx="5047593" cy="2744425"/>
          </a:xfrm>
          <a:prstGeom prst="roundRect">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2400" b="1" dirty="0"/>
              <a:t>【</a:t>
            </a:r>
            <a:r>
              <a:rPr lang="en-US" altLang="ja-JP" sz="2800" b="1" dirty="0"/>
              <a:t>Foreign entities</a:t>
            </a:r>
            <a:r>
              <a:rPr lang="en-US" altLang="ja-JP" sz="2400" b="1" dirty="0"/>
              <a:t>】</a:t>
            </a:r>
          </a:p>
        </p:txBody>
      </p:sp>
      <p:sp>
        <p:nvSpPr>
          <p:cNvPr id="6" name="矢印: 右 5">
            <a:extLst>
              <a:ext uri="{FF2B5EF4-FFF2-40B4-BE49-F238E27FC236}">
                <a16:creationId xmlns:a16="http://schemas.microsoft.com/office/drawing/2014/main" id="{01C5852C-073A-4F11-92F4-9D9642E7DD5F}"/>
              </a:ext>
            </a:extLst>
          </p:cNvPr>
          <p:cNvSpPr/>
          <p:nvPr/>
        </p:nvSpPr>
        <p:spPr>
          <a:xfrm>
            <a:off x="4595795" y="1892688"/>
            <a:ext cx="3251748" cy="341309"/>
          </a:xfrm>
          <a:prstGeom prst="rightArrow">
            <a:avLst>
              <a:gd name="adj1" fmla="val 50000"/>
              <a:gd name="adj2" fmla="val 6902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四角形: 角を丸くする 21">
            <a:extLst>
              <a:ext uri="{FF2B5EF4-FFF2-40B4-BE49-F238E27FC236}">
                <a16:creationId xmlns:a16="http://schemas.microsoft.com/office/drawing/2014/main" id="{0ECE31DA-D76B-4E4A-99D1-AA99AFA71761}"/>
              </a:ext>
            </a:extLst>
          </p:cNvPr>
          <p:cNvSpPr/>
          <p:nvPr/>
        </p:nvSpPr>
        <p:spPr>
          <a:xfrm>
            <a:off x="589438" y="3755474"/>
            <a:ext cx="4669363" cy="2725650"/>
          </a:xfrm>
          <a:prstGeom prst="roundRect">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en-US" altLang="ja-JP" sz="2400" b="1" dirty="0"/>
              <a:t>【</a:t>
            </a:r>
            <a:r>
              <a:rPr kumimoji="1" lang="en-US" altLang="ja-JP" sz="2800" b="1" dirty="0"/>
              <a:t>J</a:t>
            </a:r>
            <a:r>
              <a:rPr lang="en-US" altLang="ja-JP" sz="2800" b="1" dirty="0"/>
              <a:t>apanese entities</a:t>
            </a:r>
            <a:r>
              <a:rPr lang="en-US" altLang="ja-JP" sz="2400" b="1" dirty="0"/>
              <a:t>】</a:t>
            </a:r>
          </a:p>
          <a:p>
            <a:endParaRPr kumimoji="1" lang="ja-JP" altLang="en-US" sz="2400" dirty="0"/>
          </a:p>
        </p:txBody>
      </p:sp>
      <p:sp>
        <p:nvSpPr>
          <p:cNvPr id="23" name="四角形: 角を丸くする 22">
            <a:extLst>
              <a:ext uri="{FF2B5EF4-FFF2-40B4-BE49-F238E27FC236}">
                <a16:creationId xmlns:a16="http://schemas.microsoft.com/office/drawing/2014/main" id="{CEBDA361-433F-4284-9AAD-C7FA6D8B982C}"/>
              </a:ext>
            </a:extLst>
          </p:cNvPr>
          <p:cNvSpPr/>
          <p:nvPr/>
        </p:nvSpPr>
        <p:spPr>
          <a:xfrm>
            <a:off x="686072" y="4444110"/>
            <a:ext cx="2110689" cy="1348378"/>
          </a:xfrm>
          <a:prstGeom prst="roundRect">
            <a:avLst/>
          </a:prstGeom>
          <a:solidFill>
            <a:schemeClr val="accent1">
              <a:lumMod val="60000"/>
              <a:lumOff val="40000"/>
            </a:schemeClr>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800" dirty="0"/>
              <a:t>Income and expenditure</a:t>
            </a:r>
            <a:endParaRPr kumimoji="1" lang="ja-JP" altLang="en-US" sz="2800" dirty="0"/>
          </a:p>
        </p:txBody>
      </p:sp>
      <p:sp>
        <p:nvSpPr>
          <p:cNvPr id="24" name="四角形: 角を丸くする 23">
            <a:extLst>
              <a:ext uri="{FF2B5EF4-FFF2-40B4-BE49-F238E27FC236}">
                <a16:creationId xmlns:a16="http://schemas.microsoft.com/office/drawing/2014/main" id="{DD0E753C-8EBA-4174-812E-7F995ED4BF23}"/>
              </a:ext>
            </a:extLst>
          </p:cNvPr>
          <p:cNvSpPr/>
          <p:nvPr/>
        </p:nvSpPr>
        <p:spPr>
          <a:xfrm>
            <a:off x="3006312" y="4423129"/>
            <a:ext cx="2089044" cy="1364049"/>
          </a:xfrm>
          <a:prstGeom prst="roundRect">
            <a:avLst/>
          </a:prstGeom>
          <a:solidFill>
            <a:schemeClr val="accent1">
              <a:lumMod val="60000"/>
              <a:lumOff val="40000"/>
            </a:schemeClr>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800" dirty="0"/>
              <a:t>Increase/</a:t>
            </a:r>
          </a:p>
          <a:p>
            <a:pPr algn="ctr"/>
            <a:r>
              <a:rPr lang="en-US" altLang="ja-JP" sz="2800" dirty="0"/>
              <a:t>decrease</a:t>
            </a:r>
          </a:p>
          <a:p>
            <a:pPr algn="ctr"/>
            <a:r>
              <a:rPr lang="en-US" altLang="ja-JP" sz="2800" dirty="0"/>
              <a:t>assets</a:t>
            </a:r>
            <a:endParaRPr kumimoji="1" lang="ja-JP" altLang="en-US" sz="2800" dirty="0"/>
          </a:p>
        </p:txBody>
      </p:sp>
      <p:sp>
        <p:nvSpPr>
          <p:cNvPr id="14" name="スライド番号プレースホルダー 13">
            <a:extLst>
              <a:ext uri="{FF2B5EF4-FFF2-40B4-BE49-F238E27FC236}">
                <a16:creationId xmlns:a16="http://schemas.microsoft.com/office/drawing/2014/main" id="{1D8BD0E4-46AF-4168-AC00-D78D6C5274D2}"/>
              </a:ext>
            </a:extLst>
          </p:cNvPr>
          <p:cNvSpPr>
            <a:spLocks noGrp="1"/>
          </p:cNvSpPr>
          <p:nvPr>
            <p:ph type="sldNum" sz="quarter" idx="12"/>
          </p:nvPr>
        </p:nvSpPr>
        <p:spPr>
          <a:xfrm>
            <a:off x="8610600" y="6356358"/>
            <a:ext cx="2743200" cy="365125"/>
          </a:xfrm>
        </p:spPr>
        <p:txBody>
          <a:bodyPr/>
          <a:lstStyle/>
          <a:p>
            <a:pPr>
              <a:defRPr/>
            </a:pPr>
            <a:fld id="{FABC962E-B4BD-494A-B383-FB3B2DBC4283}" type="slidenum">
              <a:rPr lang="ja-JP" altLang="en-US" smtClean="0">
                <a:solidFill>
                  <a:prstClr val="black">
                    <a:tint val="75000"/>
                  </a:prstClr>
                </a:solidFill>
              </a:rPr>
              <a:pPr>
                <a:defRPr/>
              </a:pPr>
              <a:t>19</a:t>
            </a:fld>
            <a:endParaRPr lang="ja-JP" altLang="en-US" dirty="0">
              <a:solidFill>
                <a:prstClr val="black">
                  <a:tint val="75000"/>
                </a:prstClr>
              </a:solidFill>
            </a:endParaRPr>
          </a:p>
        </p:txBody>
      </p:sp>
      <p:cxnSp>
        <p:nvCxnSpPr>
          <p:cNvPr id="3" name="直線矢印コネクタ 2">
            <a:extLst>
              <a:ext uri="{FF2B5EF4-FFF2-40B4-BE49-F238E27FC236}">
                <a16:creationId xmlns:a16="http://schemas.microsoft.com/office/drawing/2014/main" id="{E415B260-4720-4E01-9255-5FC1D97CE061}"/>
              </a:ext>
            </a:extLst>
          </p:cNvPr>
          <p:cNvCxnSpPr>
            <a:cxnSpLocks/>
          </p:cNvCxnSpPr>
          <p:nvPr/>
        </p:nvCxnSpPr>
        <p:spPr>
          <a:xfrm>
            <a:off x="5595231" y="3363279"/>
            <a:ext cx="0" cy="3170043"/>
          </a:xfrm>
          <a:prstGeom prst="straightConnector1">
            <a:avLst/>
          </a:prstGeom>
          <a:ln w="762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BC96599D-7BF7-4D74-A340-9F109F4B5EFB}"/>
              </a:ext>
            </a:extLst>
          </p:cNvPr>
          <p:cNvCxnSpPr>
            <a:cxnSpLocks/>
          </p:cNvCxnSpPr>
          <p:nvPr/>
        </p:nvCxnSpPr>
        <p:spPr>
          <a:xfrm>
            <a:off x="873058" y="2947196"/>
            <a:ext cx="1048074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F218C000-F913-4AED-A4A2-3E9C913E3824}"/>
              </a:ext>
            </a:extLst>
          </p:cNvPr>
          <p:cNvSpPr txBox="1"/>
          <p:nvPr/>
        </p:nvSpPr>
        <p:spPr>
          <a:xfrm>
            <a:off x="2186744" y="3016389"/>
            <a:ext cx="1164101" cy="584775"/>
          </a:xfrm>
          <a:prstGeom prst="rect">
            <a:avLst/>
          </a:prstGeom>
          <a:noFill/>
        </p:spPr>
        <p:txBody>
          <a:bodyPr wrap="none" rtlCol="0">
            <a:spAutoFit/>
          </a:bodyPr>
          <a:lstStyle/>
          <a:p>
            <a:r>
              <a:rPr kumimoji="1" lang="en-US" altLang="ja-JP" sz="3200" b="1" dirty="0"/>
              <a:t>Japan</a:t>
            </a:r>
            <a:endParaRPr kumimoji="1" lang="ja-JP" altLang="en-US" sz="3200" b="1" dirty="0"/>
          </a:p>
        </p:txBody>
      </p:sp>
      <p:sp>
        <p:nvSpPr>
          <p:cNvPr id="15" name="&quot;禁止&quot;マーク 14">
            <a:extLst>
              <a:ext uri="{FF2B5EF4-FFF2-40B4-BE49-F238E27FC236}">
                <a16:creationId xmlns:a16="http://schemas.microsoft.com/office/drawing/2014/main" id="{D1B99791-7BE6-4E82-A2C9-E368C176996D}"/>
              </a:ext>
            </a:extLst>
          </p:cNvPr>
          <p:cNvSpPr/>
          <p:nvPr/>
        </p:nvSpPr>
        <p:spPr>
          <a:xfrm>
            <a:off x="5595231" y="1625049"/>
            <a:ext cx="914400" cy="9144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5" name="四角形: 角を丸くする 24">
            <a:extLst>
              <a:ext uri="{FF2B5EF4-FFF2-40B4-BE49-F238E27FC236}">
                <a16:creationId xmlns:a16="http://schemas.microsoft.com/office/drawing/2014/main" id="{643AF247-0F79-4475-893A-35820FE49AF6}"/>
              </a:ext>
            </a:extLst>
          </p:cNvPr>
          <p:cNvSpPr/>
          <p:nvPr/>
        </p:nvSpPr>
        <p:spPr>
          <a:xfrm>
            <a:off x="6529756" y="4656213"/>
            <a:ext cx="2143120" cy="1348378"/>
          </a:xfrm>
          <a:prstGeom prst="roundRect">
            <a:avLst/>
          </a:prstGeom>
          <a:solidFill>
            <a:schemeClr val="accent1">
              <a:lumMod val="60000"/>
              <a:lumOff val="40000"/>
            </a:schemeClr>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800" dirty="0"/>
              <a:t>Income and expenditure</a:t>
            </a:r>
            <a:endParaRPr kumimoji="1" lang="ja-JP" altLang="en-US" sz="2800" dirty="0"/>
          </a:p>
        </p:txBody>
      </p:sp>
      <p:sp>
        <p:nvSpPr>
          <p:cNvPr id="26" name="四角形: 角を丸くする 25">
            <a:extLst>
              <a:ext uri="{FF2B5EF4-FFF2-40B4-BE49-F238E27FC236}">
                <a16:creationId xmlns:a16="http://schemas.microsoft.com/office/drawing/2014/main" id="{22FC04B8-A64C-449A-8F6F-1255A288FE81}"/>
              </a:ext>
            </a:extLst>
          </p:cNvPr>
          <p:cNvSpPr/>
          <p:nvPr/>
        </p:nvSpPr>
        <p:spPr>
          <a:xfrm>
            <a:off x="9037587" y="4640542"/>
            <a:ext cx="2041937" cy="1364049"/>
          </a:xfrm>
          <a:prstGeom prst="roundRect">
            <a:avLst/>
          </a:prstGeom>
          <a:solidFill>
            <a:schemeClr val="accent1">
              <a:lumMod val="60000"/>
              <a:lumOff val="40000"/>
            </a:schemeClr>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800" dirty="0"/>
              <a:t>Increase/</a:t>
            </a:r>
          </a:p>
          <a:p>
            <a:pPr algn="ctr"/>
            <a:r>
              <a:rPr lang="en-US" altLang="ja-JP" sz="2800" dirty="0"/>
              <a:t>decrease</a:t>
            </a:r>
          </a:p>
          <a:p>
            <a:pPr algn="ctr"/>
            <a:r>
              <a:rPr lang="en-US" altLang="ja-JP" sz="2800" dirty="0"/>
              <a:t>assets</a:t>
            </a:r>
            <a:endParaRPr kumimoji="1" lang="ja-JP" altLang="en-US" sz="2800" dirty="0"/>
          </a:p>
        </p:txBody>
      </p:sp>
      <p:sp>
        <p:nvSpPr>
          <p:cNvPr id="28" name="四角形: 角を丸くする 27">
            <a:extLst>
              <a:ext uri="{FF2B5EF4-FFF2-40B4-BE49-F238E27FC236}">
                <a16:creationId xmlns:a16="http://schemas.microsoft.com/office/drawing/2014/main" id="{D577D0BE-7B88-492A-AA68-A10EF940D1FE}"/>
              </a:ext>
            </a:extLst>
          </p:cNvPr>
          <p:cNvSpPr/>
          <p:nvPr/>
        </p:nvSpPr>
        <p:spPr>
          <a:xfrm>
            <a:off x="6141571" y="2976598"/>
            <a:ext cx="2001846" cy="595144"/>
          </a:xfrm>
          <a:prstGeom prst="roundRect">
            <a:avLst/>
          </a:prstGeom>
          <a:solidFill>
            <a:schemeClr val="bg1"/>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600" dirty="0">
                <a:solidFill>
                  <a:srgbClr val="FF0000"/>
                </a:solidFill>
              </a:rPr>
              <a:t>【EOI】</a:t>
            </a:r>
            <a:endParaRPr kumimoji="1" lang="ja-JP" altLang="en-US" sz="3600" dirty="0">
              <a:solidFill>
                <a:srgbClr val="FF0000"/>
              </a:solidFill>
            </a:endParaRPr>
          </a:p>
        </p:txBody>
      </p:sp>
      <p:sp>
        <p:nvSpPr>
          <p:cNvPr id="29" name="四角形: 角を丸くする 28">
            <a:extLst>
              <a:ext uri="{FF2B5EF4-FFF2-40B4-BE49-F238E27FC236}">
                <a16:creationId xmlns:a16="http://schemas.microsoft.com/office/drawing/2014/main" id="{5DE33C65-1655-4168-B7FE-530DDE3F9837}"/>
              </a:ext>
            </a:extLst>
          </p:cNvPr>
          <p:cNvSpPr/>
          <p:nvPr/>
        </p:nvSpPr>
        <p:spPr>
          <a:xfrm>
            <a:off x="8216297" y="2994518"/>
            <a:ext cx="2001846" cy="595144"/>
          </a:xfrm>
          <a:prstGeom prst="roundRect">
            <a:avLst/>
          </a:prstGeom>
          <a:solidFill>
            <a:schemeClr val="bg1"/>
          </a:solidFill>
          <a:ln w="38100">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3600" b="1" dirty="0"/>
              <a:t>Overseas</a:t>
            </a:r>
            <a:endParaRPr lang="ja-JP" altLang="en-US" sz="3600" b="1" dirty="0"/>
          </a:p>
        </p:txBody>
      </p:sp>
    </p:spTree>
    <p:extLst>
      <p:ext uri="{BB962C8B-B14F-4D97-AF65-F5344CB8AC3E}">
        <p14:creationId xmlns:p14="http://schemas.microsoft.com/office/powerpoint/2010/main" val="291080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24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250" fill="hold"/>
                                        <p:tgtEl>
                                          <p:spTgt spid="11"/>
                                        </p:tgtEl>
                                        <p:attrNameLst>
                                          <p:attrName>ppt_x</p:attrName>
                                        </p:attrNameLst>
                                      </p:cBhvr>
                                      <p:tavLst>
                                        <p:tav tm="0">
                                          <p:val>
                                            <p:strVal val="#ppt_x"/>
                                          </p:val>
                                        </p:tav>
                                        <p:tav tm="100000">
                                          <p:val>
                                            <p:strVal val="#ppt_x"/>
                                          </p:val>
                                        </p:tav>
                                      </p:tavLst>
                                    </p:anim>
                                    <p:anim calcmode="lin" valueType="num">
                                      <p:cBhvr additive="base">
                                        <p:cTn id="12" dur="125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250" fill="hold"/>
                                        <p:tgtEl>
                                          <p:spTgt spid="22"/>
                                        </p:tgtEl>
                                        <p:attrNameLst>
                                          <p:attrName>ppt_x</p:attrName>
                                        </p:attrNameLst>
                                      </p:cBhvr>
                                      <p:tavLst>
                                        <p:tav tm="0">
                                          <p:val>
                                            <p:strVal val="#ppt_x"/>
                                          </p:val>
                                        </p:tav>
                                        <p:tav tm="100000">
                                          <p:val>
                                            <p:strVal val="#ppt_x"/>
                                          </p:val>
                                        </p:tav>
                                      </p:tavLst>
                                    </p:anim>
                                    <p:anim calcmode="lin" valueType="num">
                                      <p:cBhvr additive="base">
                                        <p:cTn id="16" dur="125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250" fill="hold"/>
                                        <p:tgtEl>
                                          <p:spTgt spid="24"/>
                                        </p:tgtEl>
                                        <p:attrNameLst>
                                          <p:attrName>ppt_x</p:attrName>
                                        </p:attrNameLst>
                                      </p:cBhvr>
                                      <p:tavLst>
                                        <p:tav tm="0">
                                          <p:val>
                                            <p:strVal val="#ppt_x"/>
                                          </p:val>
                                        </p:tav>
                                        <p:tav tm="100000">
                                          <p:val>
                                            <p:strVal val="#ppt_x"/>
                                          </p:val>
                                        </p:tav>
                                      </p:tavLst>
                                    </p:anim>
                                    <p:anim calcmode="lin" valueType="num">
                                      <p:cBhvr additive="base">
                                        <p:cTn id="20" dur="125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250" fill="hold"/>
                                        <p:tgtEl>
                                          <p:spTgt spid="23"/>
                                        </p:tgtEl>
                                        <p:attrNameLst>
                                          <p:attrName>ppt_x</p:attrName>
                                        </p:attrNameLst>
                                      </p:cBhvr>
                                      <p:tavLst>
                                        <p:tav tm="0">
                                          <p:val>
                                            <p:strVal val="#ppt_x"/>
                                          </p:val>
                                        </p:tav>
                                        <p:tav tm="100000">
                                          <p:val>
                                            <p:strVal val="#ppt_x"/>
                                          </p:val>
                                        </p:tav>
                                      </p:tavLst>
                                    </p:anim>
                                    <p:anim calcmode="lin" valueType="num">
                                      <p:cBhvr additive="base">
                                        <p:cTn id="24" dur="125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125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1250"/>
                                        <p:tgtEl>
                                          <p:spTgt spid="2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1250"/>
                                        <p:tgtEl>
                                          <p:spTgt spid="2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1250"/>
                                        <p:tgtEl>
                                          <p:spTgt spid="1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1250"/>
                                        <p:tgtEl>
                                          <p:spTgt spid="2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22" grpId="0" animBg="1"/>
      <p:bldP spid="23" grpId="0" animBg="1"/>
      <p:bldP spid="24" grpId="0" animBg="1"/>
      <p:bldP spid="11" grpId="0"/>
      <p:bldP spid="15" grpId="0" animBg="1"/>
      <p:bldP spid="25" grpId="0" animBg="1"/>
      <p:bldP spid="26" grpId="0" animBg="1"/>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815E537-4AB4-4445-A3AC-40D738EDF3DC}"/>
              </a:ext>
            </a:extLst>
          </p:cNvPr>
          <p:cNvSpPr txBox="1"/>
          <p:nvPr/>
        </p:nvSpPr>
        <p:spPr>
          <a:xfrm>
            <a:off x="1183821" y="738390"/>
            <a:ext cx="4845708" cy="492443"/>
          </a:xfrm>
          <a:prstGeom prst="rect">
            <a:avLst/>
          </a:prstGeom>
          <a:noFill/>
        </p:spPr>
        <p:txBody>
          <a:bodyPr wrap="square" lIns="0" tIns="0" rIns="0" bIns="0" rtlCol="0">
            <a:spAutoFit/>
          </a:bodyPr>
          <a:lstStyle/>
          <a:p>
            <a:pPr rtl="0"/>
            <a:r>
              <a:rPr lang="en-US" altLang="ja" sz="3200" b="1" dirty="0">
                <a:solidFill>
                  <a:srgbClr val="002060"/>
                </a:solidFill>
                <a:latin typeface="Meiryo UI" panose="020B0604030504040204" pitchFamily="50" charset="-128"/>
                <a:ea typeface="Meiryo UI" panose="020B0604030504040204" pitchFamily="50" charset="-128"/>
                <a:cs typeface="Segoe UI" panose="020B0502040204020203" pitchFamily="34" charset="0"/>
              </a:rPr>
              <a:t>Contents</a:t>
            </a:r>
            <a:endParaRPr lang="ja" sz="3200" b="1" dirty="0">
              <a:solidFill>
                <a:srgbClr val="002060"/>
              </a:solidFill>
              <a:latin typeface="Meiryo UI" panose="020B0604030504040204" pitchFamily="50" charset="-128"/>
              <a:ea typeface="Meiryo UI" panose="020B0604030504040204" pitchFamily="50" charset="-128"/>
              <a:cs typeface="Segoe UI" panose="020B0502040204020203" pitchFamily="34" charset="0"/>
            </a:endParaRPr>
          </a:p>
        </p:txBody>
      </p:sp>
      <p:cxnSp>
        <p:nvCxnSpPr>
          <p:cNvPr id="4" name="直線​​コネクタ(S) 3">
            <a:extLst>
              <a:ext uri="{FF2B5EF4-FFF2-40B4-BE49-F238E27FC236}">
                <a16:creationId xmlns:a16="http://schemas.microsoft.com/office/drawing/2014/main" id="{B38D4B56-7D6C-4345-912F-B3BA9A014E8B}"/>
              </a:ext>
              <a:ext uri="{C183D7F6-B498-43B3-948B-1728B52AA6E4}">
                <adec:decorative xmlns:adec="http://schemas.microsoft.com/office/drawing/2017/decorative" val="1"/>
              </a:ext>
            </a:extLst>
          </p:cNvPr>
          <p:cNvCxnSpPr/>
          <p:nvPr/>
        </p:nvCxnSpPr>
        <p:spPr>
          <a:xfrm>
            <a:off x="740229" y="0"/>
            <a:ext cx="0" cy="6357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グループ 68">
            <a:extLst>
              <a:ext uri="{FF2B5EF4-FFF2-40B4-BE49-F238E27FC236}">
                <a16:creationId xmlns:a16="http://schemas.microsoft.com/office/drawing/2014/main" id="{B457331C-2A24-4352-9B4C-1C1B326F404F}"/>
              </a:ext>
              <a:ext uri="{C183D7F6-B498-43B3-948B-1728B52AA6E4}">
                <adec:decorative xmlns:adec="http://schemas.microsoft.com/office/drawing/2017/decorative" val="1"/>
              </a:ext>
            </a:extLst>
          </p:cNvPr>
          <p:cNvGrpSpPr/>
          <p:nvPr/>
        </p:nvGrpSpPr>
        <p:grpSpPr>
          <a:xfrm>
            <a:off x="518433" y="2011888"/>
            <a:ext cx="5298434" cy="1315663"/>
            <a:chOff x="518433" y="1822122"/>
            <a:chExt cx="4148253" cy="1315663"/>
          </a:xfrm>
        </p:grpSpPr>
        <p:grpSp>
          <p:nvGrpSpPr>
            <p:cNvPr id="21" name="グループ 20">
              <a:extLst>
                <a:ext uri="{FF2B5EF4-FFF2-40B4-BE49-F238E27FC236}">
                  <a16:creationId xmlns:a16="http://schemas.microsoft.com/office/drawing/2014/main" id="{B111D787-E830-4638-97B3-205F0A0ABC3F}"/>
                </a:ext>
              </a:extLst>
            </p:cNvPr>
            <p:cNvGrpSpPr/>
            <p:nvPr/>
          </p:nvGrpSpPr>
          <p:grpSpPr>
            <a:xfrm>
              <a:off x="518433" y="1822122"/>
              <a:ext cx="4148253" cy="390802"/>
              <a:chOff x="518433" y="1981199"/>
              <a:chExt cx="4148253" cy="390802"/>
            </a:xfrm>
          </p:grpSpPr>
          <p:sp>
            <p:nvSpPr>
              <p:cNvPr id="6" name="長方形:角丸 5">
                <a:extLst>
                  <a:ext uri="{FF2B5EF4-FFF2-40B4-BE49-F238E27FC236}">
                    <a16:creationId xmlns:a16="http://schemas.microsoft.com/office/drawing/2014/main" id="{6BFCD1AA-E1CA-41D6-8605-56AFEBE4EEE3}"/>
                  </a:ext>
                </a:extLst>
              </p:cNvPr>
              <p:cNvSpPr/>
              <p:nvPr/>
            </p:nvSpPr>
            <p:spPr>
              <a:xfrm>
                <a:off x="518433" y="1981199"/>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E9101D99-B002-4698-9C7E-C942B9AA2D39}"/>
                  </a:ext>
                </a:extLst>
              </p:cNvPr>
              <p:cNvSpPr/>
              <p:nvPr/>
            </p:nvSpPr>
            <p:spPr>
              <a:xfrm>
                <a:off x="1130491" y="2002669"/>
                <a:ext cx="3536195" cy="369332"/>
              </a:xfrm>
              <a:prstGeom prst="rect">
                <a:avLst/>
              </a:prstGeom>
            </p:spPr>
            <p:txBody>
              <a:bodyPr wrap="square" lIns="0" tIns="0" rIns="0" bIns="0" rtlCol="0">
                <a:spAutoFit/>
              </a:bodyPr>
              <a:lstStyle/>
              <a:p>
                <a:pPr rtl="0"/>
                <a:r>
                  <a:rPr lang="en-US" altLang="ja" sz="2400" dirty="0">
                    <a:solidFill>
                      <a:srgbClr val="002060"/>
                    </a:solidFill>
                    <a:ea typeface="Meiryo UI" panose="020B0604030504040204" pitchFamily="50" charset="-128"/>
                    <a:cs typeface="Segoe UI" panose="020B0502040204020203" pitchFamily="34" charset="0"/>
                  </a:rPr>
                  <a:t>Tax crime investigation in Japan</a:t>
                </a:r>
                <a:endParaRPr lang="ja" sz="2400" dirty="0">
                  <a:solidFill>
                    <a:srgbClr val="002060"/>
                  </a:solidFill>
                  <a:ea typeface="Meiryo UI" panose="020B0604030504040204" pitchFamily="50" charset="-128"/>
                  <a:cs typeface="Segoe UI" panose="020B0502040204020203" pitchFamily="34" charset="0"/>
                </a:endParaRPr>
              </a:p>
            </p:txBody>
          </p:sp>
        </p:grpSp>
        <p:sp>
          <p:nvSpPr>
            <p:cNvPr id="9" name="長方形:角丸 8">
              <a:extLst>
                <a:ext uri="{FF2B5EF4-FFF2-40B4-BE49-F238E27FC236}">
                  <a16:creationId xmlns:a16="http://schemas.microsoft.com/office/drawing/2014/main" id="{14FF47BA-9557-4442-8E2A-74A4F4AAD237}"/>
                </a:ext>
              </a:extLst>
            </p:cNvPr>
            <p:cNvSpPr/>
            <p:nvPr/>
          </p:nvSpPr>
          <p:spPr>
            <a:xfrm>
              <a:off x="518433" y="2905489"/>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50" charset="-128"/>
                <a:ea typeface="Meiryo UI" panose="020B0604030504040204" pitchFamily="50" charset="-128"/>
              </a:endParaRPr>
            </a:p>
          </p:txBody>
        </p:sp>
      </p:grpSp>
      <p:sp>
        <p:nvSpPr>
          <p:cNvPr id="22" name="円/楕円 21">
            <a:extLst>
              <a:ext uri="{FF2B5EF4-FFF2-40B4-BE49-F238E27FC236}">
                <a16:creationId xmlns:a16="http://schemas.microsoft.com/office/drawing/2014/main" id="{E7D1D117-BC5C-430A-9FEB-B231E691511F}"/>
              </a:ext>
              <a:ext uri="{C183D7F6-B498-43B3-948B-1728B52AA6E4}">
                <adec:decorative xmlns:adec="http://schemas.microsoft.com/office/drawing/2017/decorative"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50" charset="-128"/>
              <a:ea typeface="Meiryo UI" panose="020B0604030504040204" pitchFamily="50" charset="-128"/>
            </a:endParaRPr>
          </a:p>
        </p:txBody>
      </p:sp>
      <p:sp>
        <p:nvSpPr>
          <p:cNvPr id="23" name="円/楕円 22">
            <a:extLst>
              <a:ext uri="{FF2B5EF4-FFF2-40B4-BE49-F238E27FC236}">
                <a16:creationId xmlns:a16="http://schemas.microsoft.com/office/drawing/2014/main" id="{2577E8EA-5E95-41C5-8BE8-EE647DE2613A}"/>
              </a:ext>
              <a:ext uri="{C183D7F6-B498-43B3-948B-1728B52AA6E4}">
                <adec:decorative xmlns:adec="http://schemas.microsoft.com/office/drawing/2017/decorative" val="1"/>
              </a:ext>
            </a:extLst>
          </p:cNvPr>
          <p:cNvSpPr/>
          <p:nvPr/>
        </p:nvSpPr>
        <p:spPr>
          <a:xfrm>
            <a:off x="713852" y="567838"/>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50" charset="-128"/>
              <a:ea typeface="Meiryo UI" panose="020B0604030504040204" pitchFamily="50" charset="-128"/>
            </a:endParaRPr>
          </a:p>
        </p:txBody>
      </p:sp>
      <p:grpSp>
        <p:nvGrpSpPr>
          <p:cNvPr id="62" name="グループ 61" descr="これは紙に手書きしている女性の画像です。 ">
            <a:extLst>
              <a:ext uri="{FF2B5EF4-FFF2-40B4-BE49-F238E27FC236}">
                <a16:creationId xmlns:a16="http://schemas.microsoft.com/office/drawing/2014/main" id="{123C05C1-3914-48FB-B4B8-1388A2DB5ACE}"/>
              </a:ext>
            </a:extLst>
          </p:cNvPr>
          <p:cNvGrpSpPr/>
          <p:nvPr/>
        </p:nvGrpSpPr>
        <p:grpSpPr>
          <a:xfrm>
            <a:off x="4482071" y="-508000"/>
            <a:ext cx="8739666" cy="8346238"/>
            <a:chOff x="4597682" y="-439156"/>
            <a:chExt cx="7594320" cy="7252450"/>
          </a:xfrm>
        </p:grpSpPr>
        <p:sp>
          <p:nvSpPr>
            <p:cNvPr id="45" name="フリーフォーム(F) 22">
              <a:extLst>
                <a:ext uri="{FF2B5EF4-FFF2-40B4-BE49-F238E27FC236}">
                  <a16:creationId xmlns:a16="http://schemas.microsoft.com/office/drawing/2014/main" id="{52C7242F-F484-4573-8387-13E2AE9DD93F}"/>
                </a:ext>
              </a:extLst>
            </p:cNvPr>
            <p:cNvSpPr>
              <a:spLocks/>
            </p:cNvSpPr>
            <p:nvPr/>
          </p:nvSpPr>
          <p:spPr bwMode="auto">
            <a:xfrm>
              <a:off x="4597682" y="-6899"/>
              <a:ext cx="7594319" cy="6820193"/>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46" name="フリーフォーム(F) 23">
              <a:extLst>
                <a:ext uri="{FF2B5EF4-FFF2-40B4-BE49-F238E27FC236}">
                  <a16:creationId xmlns:a16="http://schemas.microsoft.com/office/drawing/2014/main" id="{DFA1772D-1024-422A-B407-BE0F21E16E56}"/>
                </a:ext>
              </a:extLst>
            </p:cNvPr>
            <p:cNvSpPr>
              <a:spLocks/>
            </p:cNvSpPr>
            <p:nvPr/>
          </p:nvSpPr>
          <p:spPr bwMode="auto">
            <a:xfrm>
              <a:off x="7013242" y="1441003"/>
              <a:ext cx="4110752" cy="3954852"/>
            </a:xfrm>
            <a:custGeom>
              <a:avLst/>
              <a:gdLst>
                <a:gd name="T0" fmla="*/ 0 w 2294"/>
                <a:gd name="T1" fmla="*/ 221 h 2207"/>
                <a:gd name="T2" fmla="*/ 1809 w 2294"/>
                <a:gd name="T3" fmla="*/ 0 h 2207"/>
                <a:gd name="T4" fmla="*/ 2294 w 2294"/>
                <a:gd name="T5" fmla="*/ 1957 h 2207"/>
                <a:gd name="T6" fmla="*/ 432 w 2294"/>
                <a:gd name="T7" fmla="*/ 2207 h 2207"/>
                <a:gd name="T8" fmla="*/ 0 w 2294"/>
                <a:gd name="T9" fmla="*/ 221 h 2207"/>
              </a:gdLst>
              <a:ahLst/>
              <a:cxnLst>
                <a:cxn ang="0">
                  <a:pos x="T0" y="T1"/>
                </a:cxn>
                <a:cxn ang="0">
                  <a:pos x="T2" y="T3"/>
                </a:cxn>
                <a:cxn ang="0">
                  <a:pos x="T4" y="T5"/>
                </a:cxn>
                <a:cxn ang="0">
                  <a:pos x="T6" y="T7"/>
                </a:cxn>
                <a:cxn ang="0">
                  <a:pos x="T8" y="T9"/>
                </a:cxn>
              </a:cxnLst>
              <a:rect l="0" t="0" r="r" b="b"/>
              <a:pathLst>
                <a:path w="2294" h="2207">
                  <a:moveTo>
                    <a:pt x="0" y="221"/>
                  </a:moveTo>
                  <a:lnTo>
                    <a:pt x="1809" y="0"/>
                  </a:lnTo>
                  <a:lnTo>
                    <a:pt x="2294" y="1957"/>
                  </a:lnTo>
                  <a:lnTo>
                    <a:pt x="432" y="2207"/>
                  </a:lnTo>
                  <a:lnTo>
                    <a:pt x="0" y="221"/>
                  </a:lnTo>
                  <a:close/>
                </a:path>
              </a:pathLst>
            </a:custGeom>
            <a:solidFill>
              <a:srgbClr val="C8F4F7"/>
            </a:soli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47" name="フリーフォーム(F) 24">
              <a:extLst>
                <a:ext uri="{FF2B5EF4-FFF2-40B4-BE49-F238E27FC236}">
                  <a16:creationId xmlns:a16="http://schemas.microsoft.com/office/drawing/2014/main" id="{30CD4E41-332B-4C6B-9927-54698D5D0DF2}"/>
                </a:ext>
              </a:extLst>
            </p:cNvPr>
            <p:cNvSpPr>
              <a:spLocks/>
            </p:cNvSpPr>
            <p:nvPr/>
          </p:nvSpPr>
          <p:spPr bwMode="auto">
            <a:xfrm>
              <a:off x="7676266" y="1441003"/>
              <a:ext cx="2981818" cy="1632475"/>
            </a:xfrm>
            <a:custGeom>
              <a:avLst/>
              <a:gdLst>
                <a:gd name="T0" fmla="*/ 0 w 1664"/>
                <a:gd name="T1" fmla="*/ 736 h 911"/>
                <a:gd name="T2" fmla="*/ 1664 w 1664"/>
                <a:gd name="T3" fmla="*/ 911 h 911"/>
                <a:gd name="T4" fmla="*/ 1439 w 1664"/>
                <a:gd name="T5" fmla="*/ 0 h 911"/>
                <a:gd name="T6" fmla="*/ 399 w 1664"/>
                <a:gd name="T7" fmla="*/ 127 h 911"/>
                <a:gd name="T8" fmla="*/ 0 w 1664"/>
                <a:gd name="T9" fmla="*/ 736 h 911"/>
              </a:gdLst>
              <a:ahLst/>
              <a:cxnLst>
                <a:cxn ang="0">
                  <a:pos x="T0" y="T1"/>
                </a:cxn>
                <a:cxn ang="0">
                  <a:pos x="T2" y="T3"/>
                </a:cxn>
                <a:cxn ang="0">
                  <a:pos x="T4" y="T5"/>
                </a:cxn>
                <a:cxn ang="0">
                  <a:pos x="T6" y="T7"/>
                </a:cxn>
                <a:cxn ang="0">
                  <a:pos x="T8" y="T9"/>
                </a:cxn>
              </a:cxnLst>
              <a:rect l="0" t="0" r="r" b="b"/>
              <a:pathLst>
                <a:path w="1664" h="911">
                  <a:moveTo>
                    <a:pt x="0" y="736"/>
                  </a:moveTo>
                  <a:lnTo>
                    <a:pt x="1664" y="911"/>
                  </a:lnTo>
                  <a:lnTo>
                    <a:pt x="1439" y="0"/>
                  </a:lnTo>
                  <a:lnTo>
                    <a:pt x="399" y="127"/>
                  </a:lnTo>
                  <a:lnTo>
                    <a:pt x="0" y="736"/>
                  </a:lnTo>
                  <a:close/>
                </a:path>
              </a:pathLst>
            </a:custGeom>
            <a:solidFill>
              <a:srgbClr val="7CE4EC"/>
            </a:soli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48" name="フリーフォーム(F) 25">
              <a:extLst>
                <a:ext uri="{FF2B5EF4-FFF2-40B4-BE49-F238E27FC236}">
                  <a16:creationId xmlns:a16="http://schemas.microsoft.com/office/drawing/2014/main" id="{12DCF2D5-0997-409A-9DB7-B4DFF4C5BA0B}"/>
                </a:ext>
              </a:extLst>
            </p:cNvPr>
            <p:cNvSpPr>
              <a:spLocks/>
            </p:cNvSpPr>
            <p:nvPr/>
          </p:nvSpPr>
          <p:spPr bwMode="auto">
            <a:xfrm>
              <a:off x="8108129" y="1426667"/>
              <a:ext cx="1347553" cy="593139"/>
            </a:xfrm>
            <a:custGeom>
              <a:avLst/>
              <a:gdLst>
                <a:gd name="T0" fmla="*/ 752 w 752"/>
                <a:gd name="T1" fmla="*/ 0 h 331"/>
                <a:gd name="T2" fmla="*/ 275 w 752"/>
                <a:gd name="T3" fmla="*/ 72 h 331"/>
                <a:gd name="T4" fmla="*/ 0 w 752"/>
                <a:gd name="T5" fmla="*/ 331 h 331"/>
                <a:gd name="T6" fmla="*/ 752 w 752"/>
                <a:gd name="T7" fmla="*/ 130 h 331"/>
                <a:gd name="T8" fmla="*/ 752 w 752"/>
                <a:gd name="T9" fmla="*/ 0 h 331"/>
              </a:gdLst>
              <a:ahLst/>
              <a:cxnLst>
                <a:cxn ang="0">
                  <a:pos x="T0" y="T1"/>
                </a:cxn>
                <a:cxn ang="0">
                  <a:pos x="T2" y="T3"/>
                </a:cxn>
                <a:cxn ang="0">
                  <a:pos x="T4" y="T5"/>
                </a:cxn>
                <a:cxn ang="0">
                  <a:pos x="T6" y="T7"/>
                </a:cxn>
                <a:cxn ang="0">
                  <a:pos x="T8" y="T9"/>
                </a:cxn>
              </a:cxnLst>
              <a:rect l="0" t="0" r="r" b="b"/>
              <a:pathLst>
                <a:path w="752" h="331">
                  <a:moveTo>
                    <a:pt x="752" y="0"/>
                  </a:moveTo>
                  <a:lnTo>
                    <a:pt x="275" y="72"/>
                  </a:lnTo>
                  <a:lnTo>
                    <a:pt x="0" y="331"/>
                  </a:lnTo>
                  <a:lnTo>
                    <a:pt x="752" y="130"/>
                  </a:lnTo>
                  <a:lnTo>
                    <a:pt x="752" y="0"/>
                  </a:lnTo>
                  <a:close/>
                </a:path>
              </a:pathLst>
            </a:custGeom>
            <a:solidFill>
              <a:srgbClr val="ADA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49" name="フリーフォーム(F) 26">
              <a:extLst>
                <a:ext uri="{FF2B5EF4-FFF2-40B4-BE49-F238E27FC236}">
                  <a16:creationId xmlns:a16="http://schemas.microsoft.com/office/drawing/2014/main" id="{56FE8491-17D1-44D2-A059-D277D43E3DDA}"/>
                </a:ext>
              </a:extLst>
            </p:cNvPr>
            <p:cNvSpPr>
              <a:spLocks/>
            </p:cNvSpPr>
            <p:nvPr/>
          </p:nvSpPr>
          <p:spPr bwMode="auto">
            <a:xfrm>
              <a:off x="7955812" y="1828066"/>
              <a:ext cx="546548" cy="456950"/>
            </a:xfrm>
            <a:custGeom>
              <a:avLst/>
              <a:gdLst>
                <a:gd name="T0" fmla="*/ 162 w 162"/>
                <a:gd name="T1" fmla="*/ 66 h 136"/>
                <a:gd name="T2" fmla="*/ 87 w 162"/>
                <a:gd name="T3" fmla="*/ 130 h 136"/>
                <a:gd name="T4" fmla="*/ 36 w 162"/>
                <a:gd name="T5" fmla="*/ 124 h 136"/>
                <a:gd name="T6" fmla="*/ 0 w 162"/>
                <a:gd name="T7" fmla="*/ 103 h 136"/>
                <a:gd name="T8" fmla="*/ 103 w 162"/>
                <a:gd name="T9" fmla="*/ 0 h 136"/>
                <a:gd name="T10" fmla="*/ 148 w 162"/>
                <a:gd name="T11" fmla="*/ 50 h 136"/>
                <a:gd name="T12" fmla="*/ 162 w 162"/>
                <a:gd name="T13" fmla="*/ 66 h 136"/>
              </a:gdLst>
              <a:ahLst/>
              <a:cxnLst>
                <a:cxn ang="0">
                  <a:pos x="T0" y="T1"/>
                </a:cxn>
                <a:cxn ang="0">
                  <a:pos x="T2" y="T3"/>
                </a:cxn>
                <a:cxn ang="0">
                  <a:pos x="T4" y="T5"/>
                </a:cxn>
                <a:cxn ang="0">
                  <a:pos x="T6" y="T7"/>
                </a:cxn>
                <a:cxn ang="0">
                  <a:pos x="T8" y="T9"/>
                </a:cxn>
                <a:cxn ang="0">
                  <a:pos x="T10" y="T11"/>
                </a:cxn>
                <a:cxn ang="0">
                  <a:pos x="T12" y="T13"/>
                </a:cxn>
              </a:cxnLst>
              <a:rect l="0" t="0" r="r" b="b"/>
              <a:pathLst>
                <a:path w="162" h="136">
                  <a:moveTo>
                    <a:pt x="162" y="66"/>
                  </a:moveTo>
                  <a:cubicBezTo>
                    <a:pt x="162" y="66"/>
                    <a:pt x="119" y="116"/>
                    <a:pt x="87" y="130"/>
                  </a:cubicBezTo>
                  <a:cubicBezTo>
                    <a:pt x="72" y="136"/>
                    <a:pt x="53" y="131"/>
                    <a:pt x="36" y="124"/>
                  </a:cubicBezTo>
                  <a:cubicBezTo>
                    <a:pt x="16" y="115"/>
                    <a:pt x="0" y="103"/>
                    <a:pt x="0" y="103"/>
                  </a:cubicBezTo>
                  <a:cubicBezTo>
                    <a:pt x="103" y="0"/>
                    <a:pt x="103" y="0"/>
                    <a:pt x="103" y="0"/>
                  </a:cubicBezTo>
                  <a:cubicBezTo>
                    <a:pt x="148" y="50"/>
                    <a:pt x="148" y="50"/>
                    <a:pt x="148" y="50"/>
                  </a:cubicBezTo>
                  <a:lnTo>
                    <a:pt x="162" y="66"/>
                  </a:lnTo>
                  <a:close/>
                </a:path>
              </a:pathLst>
            </a:custGeom>
            <a:solidFill>
              <a:srgbClr val="D8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0" name="フリーフォーム(F) 27">
              <a:extLst>
                <a:ext uri="{FF2B5EF4-FFF2-40B4-BE49-F238E27FC236}">
                  <a16:creationId xmlns:a16="http://schemas.microsoft.com/office/drawing/2014/main" id="{59AC079D-039E-4639-B27F-9908EF107DB5}"/>
                </a:ext>
              </a:extLst>
            </p:cNvPr>
            <p:cNvSpPr>
              <a:spLocks/>
            </p:cNvSpPr>
            <p:nvPr/>
          </p:nvSpPr>
          <p:spPr bwMode="auto">
            <a:xfrm>
              <a:off x="8077665" y="1996510"/>
              <a:ext cx="424695" cy="288506"/>
            </a:xfrm>
            <a:custGeom>
              <a:avLst/>
              <a:gdLst>
                <a:gd name="T0" fmla="*/ 126 w 126"/>
                <a:gd name="T1" fmla="*/ 16 h 86"/>
                <a:gd name="T2" fmla="*/ 51 w 126"/>
                <a:gd name="T3" fmla="*/ 80 h 86"/>
                <a:gd name="T4" fmla="*/ 0 w 126"/>
                <a:gd name="T5" fmla="*/ 74 h 86"/>
                <a:gd name="T6" fmla="*/ 6 w 126"/>
                <a:gd name="T7" fmla="*/ 61 h 86"/>
                <a:gd name="T8" fmla="*/ 112 w 126"/>
                <a:gd name="T9" fmla="*/ 0 h 86"/>
                <a:gd name="T10" fmla="*/ 126 w 126"/>
                <a:gd name="T11" fmla="*/ 16 h 86"/>
              </a:gdLst>
              <a:ahLst/>
              <a:cxnLst>
                <a:cxn ang="0">
                  <a:pos x="T0" y="T1"/>
                </a:cxn>
                <a:cxn ang="0">
                  <a:pos x="T2" y="T3"/>
                </a:cxn>
                <a:cxn ang="0">
                  <a:pos x="T4" y="T5"/>
                </a:cxn>
                <a:cxn ang="0">
                  <a:pos x="T6" y="T7"/>
                </a:cxn>
                <a:cxn ang="0">
                  <a:pos x="T8" y="T9"/>
                </a:cxn>
                <a:cxn ang="0">
                  <a:pos x="T10" y="T11"/>
                </a:cxn>
              </a:cxnLst>
              <a:rect l="0" t="0" r="r" b="b"/>
              <a:pathLst>
                <a:path w="126" h="86">
                  <a:moveTo>
                    <a:pt x="126" y="16"/>
                  </a:moveTo>
                  <a:cubicBezTo>
                    <a:pt x="126" y="16"/>
                    <a:pt x="83" y="66"/>
                    <a:pt x="51" y="80"/>
                  </a:cubicBezTo>
                  <a:cubicBezTo>
                    <a:pt x="36" y="86"/>
                    <a:pt x="17" y="81"/>
                    <a:pt x="0" y="74"/>
                  </a:cubicBezTo>
                  <a:cubicBezTo>
                    <a:pt x="2" y="70"/>
                    <a:pt x="3" y="65"/>
                    <a:pt x="6" y="61"/>
                  </a:cubicBezTo>
                  <a:cubicBezTo>
                    <a:pt x="6" y="61"/>
                    <a:pt x="54" y="25"/>
                    <a:pt x="112" y="0"/>
                  </a:cubicBezTo>
                  <a:lnTo>
                    <a:pt x="1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1" name="フリーフォーム(F) 28">
              <a:extLst>
                <a:ext uri="{FF2B5EF4-FFF2-40B4-BE49-F238E27FC236}">
                  <a16:creationId xmlns:a16="http://schemas.microsoft.com/office/drawing/2014/main"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nvGrpSpPr>
            <p:cNvPr id="60" name="グループ 59">
              <a:extLst>
                <a:ext uri="{FF2B5EF4-FFF2-40B4-BE49-F238E27FC236}">
                  <a16:creationId xmlns:a16="http://schemas.microsoft.com/office/drawing/2014/main" id="{D88A045D-1D47-48A7-BD6D-329F30D7916F}"/>
                </a:ext>
              </a:extLst>
            </p:cNvPr>
            <p:cNvGrpSpPr/>
            <p:nvPr/>
          </p:nvGrpSpPr>
          <p:grpSpPr>
            <a:xfrm>
              <a:off x="7676266" y="528897"/>
              <a:ext cx="1904852" cy="2230988"/>
              <a:chOff x="7676266" y="528897"/>
              <a:chExt cx="1904852" cy="2230988"/>
            </a:xfrm>
            <a:gradFill>
              <a:gsLst>
                <a:gs pos="0">
                  <a:srgbClr val="03002F"/>
                </a:gs>
                <a:gs pos="100000">
                  <a:srgbClr val="F870FF"/>
                </a:gs>
              </a:gsLst>
              <a:lin ang="19800000" scaled="0"/>
            </a:gradFill>
          </p:grpSpPr>
          <p:sp>
            <p:nvSpPr>
              <p:cNvPr id="52" name="フリーフォーム(F) 29">
                <a:extLst>
                  <a:ext uri="{FF2B5EF4-FFF2-40B4-BE49-F238E27FC236}">
                    <a16:creationId xmlns:a16="http://schemas.microsoft.com/office/drawing/2014/main" id="{8AC43BD2-6A27-4E0F-BAFD-FDAF479A012B}"/>
                  </a:ext>
                </a:extLst>
              </p:cNvPr>
              <p:cNvSpPr>
                <a:spLocks/>
              </p:cNvSpPr>
              <p:nvPr/>
            </p:nvSpPr>
            <p:spPr bwMode="auto">
              <a:xfrm>
                <a:off x="7676266" y="2195418"/>
                <a:ext cx="589555" cy="564467"/>
              </a:xfrm>
              <a:custGeom>
                <a:avLst/>
                <a:gdLst>
                  <a:gd name="T0" fmla="*/ 138 w 175"/>
                  <a:gd name="T1" fmla="*/ 16 h 168"/>
                  <a:gd name="T2" fmla="*/ 175 w 175"/>
                  <a:gd name="T3" fmla="*/ 32 h 168"/>
                  <a:gd name="T4" fmla="*/ 167 w 175"/>
                  <a:gd name="T5" fmla="*/ 40 h 168"/>
                  <a:gd name="T6" fmla="*/ 109 w 175"/>
                  <a:gd name="T7" fmla="*/ 105 h 168"/>
                  <a:gd name="T8" fmla="*/ 109 w 175"/>
                  <a:gd name="T9" fmla="*/ 105 h 168"/>
                  <a:gd name="T10" fmla="*/ 84 w 175"/>
                  <a:gd name="T11" fmla="*/ 133 h 168"/>
                  <a:gd name="T12" fmla="*/ 0 w 175"/>
                  <a:gd name="T13" fmla="*/ 168 h 168"/>
                  <a:gd name="T14" fmla="*/ 32 w 175"/>
                  <a:gd name="T15" fmla="*/ 83 h 168"/>
                  <a:gd name="T16" fmla="*/ 48 w 175"/>
                  <a:gd name="T17" fmla="*/ 63 h 168"/>
                  <a:gd name="T18" fmla="*/ 65 w 175"/>
                  <a:gd name="T19" fmla="*/ 42 h 168"/>
                  <a:gd name="T20" fmla="*/ 99 w 175"/>
                  <a:gd name="T21" fmla="*/ 0 h 168"/>
                  <a:gd name="T22" fmla="*/ 103 w 175"/>
                  <a:gd name="T23" fmla="*/ 1 h 168"/>
                  <a:gd name="T24" fmla="*/ 108 w 175"/>
                  <a:gd name="T25" fmla="*/ 3 h 168"/>
                  <a:gd name="T26" fmla="*/ 113 w 175"/>
                  <a:gd name="T27" fmla="*/ 6 h 168"/>
                  <a:gd name="T28" fmla="*/ 115 w 175"/>
                  <a:gd name="T29" fmla="*/ 6 h 168"/>
                  <a:gd name="T30" fmla="*/ 115 w 175"/>
                  <a:gd name="T31" fmla="*/ 6 h 168"/>
                  <a:gd name="T32" fmla="*/ 115 w 175"/>
                  <a:gd name="T33" fmla="*/ 6 h 168"/>
                  <a:gd name="T34" fmla="*/ 131 w 175"/>
                  <a:gd name="T35" fmla="*/ 13 h 168"/>
                  <a:gd name="T36" fmla="*/ 136 w 175"/>
                  <a:gd name="T37" fmla="*/ 15 h 168"/>
                  <a:gd name="T38" fmla="*/ 138 w 175"/>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68">
                    <a:moveTo>
                      <a:pt x="138" y="16"/>
                    </a:moveTo>
                    <a:cubicBezTo>
                      <a:pt x="150" y="21"/>
                      <a:pt x="162" y="27"/>
                      <a:pt x="175" y="32"/>
                    </a:cubicBezTo>
                    <a:cubicBezTo>
                      <a:pt x="167" y="40"/>
                      <a:pt x="167" y="40"/>
                      <a:pt x="167" y="40"/>
                    </a:cubicBezTo>
                    <a:cubicBezTo>
                      <a:pt x="109" y="105"/>
                      <a:pt x="109" y="105"/>
                      <a:pt x="109" y="105"/>
                    </a:cubicBezTo>
                    <a:cubicBezTo>
                      <a:pt x="109" y="105"/>
                      <a:pt x="109" y="105"/>
                      <a:pt x="109" y="105"/>
                    </a:cubicBezTo>
                    <a:cubicBezTo>
                      <a:pt x="84" y="133"/>
                      <a:pt x="84" y="133"/>
                      <a:pt x="84" y="133"/>
                    </a:cubicBezTo>
                    <a:cubicBezTo>
                      <a:pt x="0" y="168"/>
                      <a:pt x="0" y="168"/>
                      <a:pt x="0" y="168"/>
                    </a:cubicBezTo>
                    <a:cubicBezTo>
                      <a:pt x="32" y="83"/>
                      <a:pt x="32" y="83"/>
                      <a:pt x="32" y="83"/>
                    </a:cubicBezTo>
                    <a:cubicBezTo>
                      <a:pt x="48" y="63"/>
                      <a:pt x="48" y="63"/>
                      <a:pt x="48" y="63"/>
                    </a:cubicBezTo>
                    <a:cubicBezTo>
                      <a:pt x="65" y="42"/>
                      <a:pt x="65" y="42"/>
                      <a:pt x="65" y="42"/>
                    </a:cubicBezTo>
                    <a:cubicBezTo>
                      <a:pt x="99" y="0"/>
                      <a:pt x="99" y="0"/>
                      <a:pt x="99" y="0"/>
                    </a:cubicBezTo>
                    <a:cubicBezTo>
                      <a:pt x="100" y="0"/>
                      <a:pt x="101" y="1"/>
                      <a:pt x="103" y="1"/>
                    </a:cubicBezTo>
                    <a:cubicBezTo>
                      <a:pt x="104" y="2"/>
                      <a:pt x="106" y="3"/>
                      <a:pt x="108" y="3"/>
                    </a:cubicBezTo>
                    <a:cubicBezTo>
                      <a:pt x="110" y="4"/>
                      <a:pt x="112" y="5"/>
                      <a:pt x="113" y="6"/>
                    </a:cubicBezTo>
                    <a:cubicBezTo>
                      <a:pt x="114" y="6"/>
                      <a:pt x="114" y="6"/>
                      <a:pt x="115" y="6"/>
                    </a:cubicBezTo>
                    <a:cubicBezTo>
                      <a:pt x="115" y="6"/>
                      <a:pt x="115" y="6"/>
                      <a:pt x="115" y="6"/>
                    </a:cubicBezTo>
                    <a:cubicBezTo>
                      <a:pt x="115" y="6"/>
                      <a:pt x="115" y="6"/>
                      <a:pt x="115" y="6"/>
                    </a:cubicBezTo>
                    <a:cubicBezTo>
                      <a:pt x="120" y="8"/>
                      <a:pt x="126" y="11"/>
                      <a:pt x="131" y="13"/>
                    </a:cubicBezTo>
                    <a:cubicBezTo>
                      <a:pt x="133" y="14"/>
                      <a:pt x="134" y="15"/>
                      <a:pt x="136" y="15"/>
                    </a:cubicBezTo>
                    <a:cubicBezTo>
                      <a:pt x="137" y="16"/>
                      <a:pt x="137" y="16"/>
                      <a:pt x="1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3" name="フリーフォーム(F) 30">
                <a:extLst>
                  <a:ext uri="{FF2B5EF4-FFF2-40B4-BE49-F238E27FC236}">
                    <a16:creationId xmlns:a16="http://schemas.microsoft.com/office/drawing/2014/main" id="{ADA7EFA8-1700-4615-8891-221172E4BD3B}"/>
                  </a:ext>
                </a:extLst>
              </p:cNvPr>
              <p:cNvSpPr>
                <a:spLocks/>
              </p:cNvSpPr>
              <p:nvPr/>
            </p:nvSpPr>
            <p:spPr bwMode="auto">
              <a:xfrm>
                <a:off x="8009570" y="528897"/>
                <a:ext cx="1571548" cy="1774039"/>
              </a:xfrm>
              <a:custGeom>
                <a:avLst/>
                <a:gdLst>
                  <a:gd name="T0" fmla="*/ 454 w 466"/>
                  <a:gd name="T1" fmla="*/ 77 h 527"/>
                  <a:gd name="T2" fmla="*/ 450 w 466"/>
                  <a:gd name="T3" fmla="*/ 81 h 527"/>
                  <a:gd name="T4" fmla="*/ 241 w 466"/>
                  <a:gd name="T5" fmla="*/ 334 h 527"/>
                  <a:gd name="T6" fmla="*/ 228 w 466"/>
                  <a:gd name="T7" fmla="*/ 350 h 527"/>
                  <a:gd name="T8" fmla="*/ 184 w 466"/>
                  <a:gd name="T9" fmla="*/ 403 h 527"/>
                  <a:gd name="T10" fmla="*/ 162 w 466"/>
                  <a:gd name="T11" fmla="*/ 429 h 527"/>
                  <a:gd name="T12" fmla="*/ 134 w 466"/>
                  <a:gd name="T13" fmla="*/ 461 h 527"/>
                  <a:gd name="T14" fmla="*/ 76 w 466"/>
                  <a:gd name="T15" fmla="*/ 527 h 527"/>
                  <a:gd name="T16" fmla="*/ 39 w 466"/>
                  <a:gd name="T17" fmla="*/ 511 h 527"/>
                  <a:gd name="T18" fmla="*/ 37 w 466"/>
                  <a:gd name="T19" fmla="*/ 510 h 527"/>
                  <a:gd name="T20" fmla="*/ 32 w 466"/>
                  <a:gd name="T21" fmla="*/ 508 h 527"/>
                  <a:gd name="T22" fmla="*/ 16 w 466"/>
                  <a:gd name="T23" fmla="*/ 501 h 527"/>
                  <a:gd name="T24" fmla="*/ 16 w 466"/>
                  <a:gd name="T25" fmla="*/ 501 h 527"/>
                  <a:gd name="T26" fmla="*/ 16 w 466"/>
                  <a:gd name="T27" fmla="*/ 501 h 527"/>
                  <a:gd name="T28" fmla="*/ 14 w 466"/>
                  <a:gd name="T29" fmla="*/ 501 h 527"/>
                  <a:gd name="T30" fmla="*/ 9 w 466"/>
                  <a:gd name="T31" fmla="*/ 498 h 527"/>
                  <a:gd name="T32" fmla="*/ 4 w 466"/>
                  <a:gd name="T33" fmla="*/ 496 h 527"/>
                  <a:gd name="T34" fmla="*/ 0 w 466"/>
                  <a:gd name="T35" fmla="*/ 495 h 527"/>
                  <a:gd name="T36" fmla="*/ 378 w 466"/>
                  <a:gd name="T37" fmla="*/ 24 h 527"/>
                  <a:gd name="T38" fmla="*/ 443 w 466"/>
                  <a:gd name="T39" fmla="*/ 16 h 527"/>
                  <a:gd name="T40" fmla="*/ 454 w 466"/>
                  <a:gd name="T41"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6" h="527">
                    <a:moveTo>
                      <a:pt x="454" y="77"/>
                    </a:moveTo>
                    <a:cubicBezTo>
                      <a:pt x="453" y="78"/>
                      <a:pt x="452" y="80"/>
                      <a:pt x="450" y="81"/>
                    </a:cubicBezTo>
                    <a:cubicBezTo>
                      <a:pt x="241" y="334"/>
                      <a:pt x="241" y="334"/>
                      <a:pt x="241" y="334"/>
                    </a:cubicBezTo>
                    <a:cubicBezTo>
                      <a:pt x="228" y="350"/>
                      <a:pt x="228" y="350"/>
                      <a:pt x="228" y="350"/>
                    </a:cubicBezTo>
                    <a:cubicBezTo>
                      <a:pt x="184" y="403"/>
                      <a:pt x="184" y="403"/>
                      <a:pt x="184" y="403"/>
                    </a:cubicBezTo>
                    <a:cubicBezTo>
                      <a:pt x="162" y="429"/>
                      <a:pt x="162" y="429"/>
                      <a:pt x="162" y="429"/>
                    </a:cubicBezTo>
                    <a:cubicBezTo>
                      <a:pt x="134" y="461"/>
                      <a:pt x="134" y="461"/>
                      <a:pt x="134" y="461"/>
                    </a:cubicBezTo>
                    <a:cubicBezTo>
                      <a:pt x="76" y="527"/>
                      <a:pt x="76" y="527"/>
                      <a:pt x="76" y="527"/>
                    </a:cubicBezTo>
                    <a:cubicBezTo>
                      <a:pt x="63" y="522"/>
                      <a:pt x="51" y="516"/>
                      <a:pt x="39" y="511"/>
                    </a:cubicBezTo>
                    <a:cubicBezTo>
                      <a:pt x="38" y="511"/>
                      <a:pt x="38" y="511"/>
                      <a:pt x="37" y="510"/>
                    </a:cubicBezTo>
                    <a:cubicBezTo>
                      <a:pt x="35" y="510"/>
                      <a:pt x="34" y="509"/>
                      <a:pt x="32" y="508"/>
                    </a:cubicBezTo>
                    <a:cubicBezTo>
                      <a:pt x="27" y="506"/>
                      <a:pt x="21" y="503"/>
                      <a:pt x="16" y="501"/>
                    </a:cubicBezTo>
                    <a:cubicBezTo>
                      <a:pt x="16" y="501"/>
                      <a:pt x="16" y="501"/>
                      <a:pt x="16" y="501"/>
                    </a:cubicBezTo>
                    <a:cubicBezTo>
                      <a:pt x="16" y="501"/>
                      <a:pt x="16" y="501"/>
                      <a:pt x="16" y="501"/>
                    </a:cubicBezTo>
                    <a:cubicBezTo>
                      <a:pt x="15" y="501"/>
                      <a:pt x="15" y="501"/>
                      <a:pt x="14" y="501"/>
                    </a:cubicBezTo>
                    <a:cubicBezTo>
                      <a:pt x="13" y="500"/>
                      <a:pt x="11" y="499"/>
                      <a:pt x="9" y="498"/>
                    </a:cubicBezTo>
                    <a:cubicBezTo>
                      <a:pt x="7" y="498"/>
                      <a:pt x="5" y="497"/>
                      <a:pt x="4" y="496"/>
                    </a:cubicBezTo>
                    <a:cubicBezTo>
                      <a:pt x="2" y="496"/>
                      <a:pt x="1" y="495"/>
                      <a:pt x="0" y="495"/>
                    </a:cubicBezTo>
                    <a:cubicBezTo>
                      <a:pt x="378" y="24"/>
                      <a:pt x="378" y="24"/>
                      <a:pt x="378" y="24"/>
                    </a:cubicBezTo>
                    <a:cubicBezTo>
                      <a:pt x="394" y="4"/>
                      <a:pt x="423" y="0"/>
                      <a:pt x="443" y="16"/>
                    </a:cubicBezTo>
                    <a:cubicBezTo>
                      <a:pt x="462" y="31"/>
                      <a:pt x="466" y="57"/>
                      <a:pt x="45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sp>
          <p:nvSpPr>
            <p:cNvPr id="54" name="フリーフォーム(F) 31">
              <a:extLst>
                <a:ext uri="{FF2B5EF4-FFF2-40B4-BE49-F238E27FC236}">
                  <a16:creationId xmlns:a16="http://schemas.microsoft.com/office/drawing/2014/main" id="{B6F47CAE-1A30-4CE3-B40D-9C8C433D52D4}"/>
                </a:ext>
              </a:extLst>
            </p:cNvPr>
            <p:cNvSpPr>
              <a:spLocks/>
            </p:cNvSpPr>
            <p:nvPr/>
          </p:nvSpPr>
          <p:spPr bwMode="auto">
            <a:xfrm>
              <a:off x="7609964" y="1441003"/>
              <a:ext cx="4582038" cy="5372291"/>
            </a:xfrm>
            <a:custGeom>
              <a:avLst/>
              <a:gdLst>
                <a:gd name="T0" fmla="*/ 1360 w 1360"/>
                <a:gd name="T1" fmla="*/ 1596 h 1596"/>
                <a:gd name="T2" fmla="*/ 935 w 1360"/>
                <a:gd name="T3" fmla="*/ 1437 h 1596"/>
                <a:gd name="T4" fmla="*/ 823 w 1360"/>
                <a:gd name="T5" fmla="*/ 1072 h 1596"/>
                <a:gd name="T6" fmla="*/ 756 w 1360"/>
                <a:gd name="T7" fmla="*/ 634 h 1596"/>
                <a:gd name="T8" fmla="*/ 753 w 1360"/>
                <a:gd name="T9" fmla="*/ 624 h 1596"/>
                <a:gd name="T10" fmla="*/ 750 w 1360"/>
                <a:gd name="T11" fmla="*/ 616 h 1596"/>
                <a:gd name="T12" fmla="*/ 737 w 1360"/>
                <a:gd name="T13" fmla="*/ 587 h 1596"/>
                <a:gd name="T14" fmla="*/ 729 w 1360"/>
                <a:gd name="T15" fmla="*/ 577 h 1596"/>
                <a:gd name="T16" fmla="*/ 722 w 1360"/>
                <a:gd name="T17" fmla="*/ 571 h 1596"/>
                <a:gd name="T18" fmla="*/ 718 w 1360"/>
                <a:gd name="T19" fmla="*/ 568 h 1596"/>
                <a:gd name="T20" fmla="*/ 699 w 1360"/>
                <a:gd name="T21" fmla="*/ 559 h 1596"/>
                <a:gd name="T22" fmla="*/ 694 w 1360"/>
                <a:gd name="T23" fmla="*/ 557 h 1596"/>
                <a:gd name="T24" fmla="*/ 667 w 1360"/>
                <a:gd name="T25" fmla="*/ 551 h 1596"/>
                <a:gd name="T26" fmla="*/ 637 w 1360"/>
                <a:gd name="T27" fmla="*/ 546 h 1596"/>
                <a:gd name="T28" fmla="*/ 612 w 1360"/>
                <a:gd name="T29" fmla="*/ 542 h 1596"/>
                <a:gd name="T30" fmla="*/ 597 w 1360"/>
                <a:gd name="T31" fmla="*/ 539 h 1596"/>
                <a:gd name="T32" fmla="*/ 554 w 1360"/>
                <a:gd name="T33" fmla="*/ 532 h 1596"/>
                <a:gd name="T34" fmla="*/ 495 w 1360"/>
                <a:gd name="T35" fmla="*/ 522 h 1596"/>
                <a:gd name="T36" fmla="*/ 469 w 1360"/>
                <a:gd name="T37" fmla="*/ 516 h 1596"/>
                <a:gd name="T38" fmla="*/ 447 w 1360"/>
                <a:gd name="T39" fmla="*/ 512 h 1596"/>
                <a:gd name="T40" fmla="*/ 421 w 1360"/>
                <a:gd name="T41" fmla="*/ 506 h 1596"/>
                <a:gd name="T42" fmla="*/ 402 w 1360"/>
                <a:gd name="T43" fmla="*/ 500 h 1596"/>
                <a:gd name="T44" fmla="*/ 382 w 1360"/>
                <a:gd name="T45" fmla="*/ 495 h 1596"/>
                <a:gd name="T46" fmla="*/ 367 w 1360"/>
                <a:gd name="T47" fmla="*/ 490 h 1596"/>
                <a:gd name="T48" fmla="*/ 355 w 1360"/>
                <a:gd name="T49" fmla="*/ 485 h 1596"/>
                <a:gd name="T50" fmla="*/ 332 w 1360"/>
                <a:gd name="T51" fmla="*/ 476 h 1596"/>
                <a:gd name="T52" fmla="*/ 290 w 1360"/>
                <a:gd name="T53" fmla="*/ 452 h 1596"/>
                <a:gd name="T54" fmla="*/ 280 w 1360"/>
                <a:gd name="T55" fmla="*/ 444 h 1596"/>
                <a:gd name="T56" fmla="*/ 264 w 1360"/>
                <a:gd name="T57" fmla="*/ 429 h 1596"/>
                <a:gd name="T58" fmla="*/ 252 w 1360"/>
                <a:gd name="T59" fmla="*/ 419 h 1596"/>
                <a:gd name="T60" fmla="*/ 241 w 1360"/>
                <a:gd name="T61" fmla="*/ 410 h 1596"/>
                <a:gd name="T62" fmla="*/ 129 w 1360"/>
                <a:gd name="T63" fmla="*/ 329 h 1596"/>
                <a:gd name="T64" fmla="*/ 106 w 1360"/>
                <a:gd name="T65" fmla="*/ 313 h 1596"/>
                <a:gd name="T66" fmla="*/ 68 w 1360"/>
                <a:gd name="T67" fmla="*/ 287 h 1596"/>
                <a:gd name="T68" fmla="*/ 33 w 1360"/>
                <a:gd name="T69" fmla="*/ 221 h 1596"/>
                <a:gd name="T70" fmla="*/ 73 w 1360"/>
                <a:gd name="T71" fmla="*/ 213 h 1596"/>
                <a:gd name="T72" fmla="*/ 79 w 1360"/>
                <a:gd name="T73" fmla="*/ 213 h 1596"/>
                <a:gd name="T74" fmla="*/ 87 w 1360"/>
                <a:gd name="T75" fmla="*/ 214 h 1596"/>
                <a:gd name="T76" fmla="*/ 119 w 1360"/>
                <a:gd name="T77" fmla="*/ 224 h 1596"/>
                <a:gd name="T78" fmla="*/ 128 w 1360"/>
                <a:gd name="T79" fmla="*/ 227 h 1596"/>
                <a:gd name="T80" fmla="*/ 135 w 1360"/>
                <a:gd name="T81" fmla="*/ 230 h 1596"/>
                <a:gd name="T82" fmla="*/ 151 w 1360"/>
                <a:gd name="T83" fmla="*/ 237 h 1596"/>
                <a:gd name="T84" fmla="*/ 158 w 1360"/>
                <a:gd name="T85" fmla="*/ 240 h 1596"/>
                <a:gd name="T86" fmla="*/ 197 w 1360"/>
                <a:gd name="T87" fmla="*/ 257 h 1596"/>
                <a:gd name="T88" fmla="*/ 412 w 1360"/>
                <a:gd name="T89" fmla="*/ 273 h 1596"/>
                <a:gd name="T90" fmla="*/ 461 w 1360"/>
                <a:gd name="T91" fmla="*/ 189 h 1596"/>
                <a:gd name="T92" fmla="*/ 460 w 1360"/>
                <a:gd name="T93" fmla="*/ 185 h 1596"/>
                <a:gd name="T94" fmla="*/ 460 w 1360"/>
                <a:gd name="T95" fmla="*/ 181 h 1596"/>
                <a:gd name="T96" fmla="*/ 457 w 1360"/>
                <a:gd name="T97" fmla="*/ 176 h 1596"/>
                <a:gd name="T98" fmla="*/ 455 w 1360"/>
                <a:gd name="T99" fmla="*/ 172 h 1596"/>
                <a:gd name="T100" fmla="*/ 451 w 1360"/>
                <a:gd name="T101" fmla="*/ 168 h 1596"/>
                <a:gd name="T102" fmla="*/ 444 w 1360"/>
                <a:gd name="T103" fmla="*/ 164 h 1596"/>
                <a:gd name="T104" fmla="*/ 423 w 1360"/>
                <a:gd name="T105" fmla="*/ 160 h 1596"/>
                <a:gd name="T106" fmla="*/ 281 w 1360"/>
                <a:gd name="T107" fmla="*/ 158 h 1596"/>
                <a:gd name="T108" fmla="*/ 347 w 1360"/>
                <a:gd name="T109" fmla="*/ 79 h 1596"/>
                <a:gd name="T110" fmla="*/ 420 w 1360"/>
                <a:gd name="T111" fmla="*/ 45 h 1596"/>
                <a:gd name="T112" fmla="*/ 548 w 1360"/>
                <a:gd name="T113" fmla="*/ 2 h 1596"/>
                <a:gd name="T114" fmla="*/ 584 w 1360"/>
                <a:gd name="T115" fmla="*/ 24 h 1596"/>
                <a:gd name="T116" fmla="*/ 905 w 1360"/>
                <a:gd name="T117" fmla="*/ 485 h 1596"/>
                <a:gd name="T118" fmla="*/ 918 w 1360"/>
                <a:gd name="T119" fmla="*/ 526 h 1596"/>
                <a:gd name="T120" fmla="*/ 1360 w 1360"/>
                <a:gd name="T121" fmla="*/ 1194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0" h="1596">
                  <a:moveTo>
                    <a:pt x="1360" y="1194"/>
                  </a:moveTo>
                  <a:cubicBezTo>
                    <a:pt x="1360" y="1596"/>
                    <a:pt x="1360" y="1596"/>
                    <a:pt x="1360" y="1596"/>
                  </a:cubicBezTo>
                  <a:cubicBezTo>
                    <a:pt x="1349" y="1575"/>
                    <a:pt x="1312" y="1536"/>
                    <a:pt x="1197" y="1497"/>
                  </a:cubicBezTo>
                  <a:cubicBezTo>
                    <a:pt x="1135" y="1476"/>
                    <a:pt x="1050" y="1455"/>
                    <a:pt x="935" y="1437"/>
                  </a:cubicBezTo>
                  <a:cubicBezTo>
                    <a:pt x="897" y="1361"/>
                    <a:pt x="867" y="1277"/>
                    <a:pt x="847" y="1188"/>
                  </a:cubicBezTo>
                  <a:cubicBezTo>
                    <a:pt x="838" y="1147"/>
                    <a:pt x="830" y="1108"/>
                    <a:pt x="823" y="1072"/>
                  </a:cubicBezTo>
                  <a:cubicBezTo>
                    <a:pt x="785" y="876"/>
                    <a:pt x="776" y="752"/>
                    <a:pt x="763" y="674"/>
                  </a:cubicBezTo>
                  <a:cubicBezTo>
                    <a:pt x="761" y="659"/>
                    <a:pt x="758" y="646"/>
                    <a:pt x="756" y="634"/>
                  </a:cubicBezTo>
                  <a:cubicBezTo>
                    <a:pt x="755" y="632"/>
                    <a:pt x="754" y="630"/>
                    <a:pt x="754" y="628"/>
                  </a:cubicBezTo>
                  <a:cubicBezTo>
                    <a:pt x="754" y="627"/>
                    <a:pt x="753" y="625"/>
                    <a:pt x="753" y="624"/>
                  </a:cubicBezTo>
                  <a:cubicBezTo>
                    <a:pt x="752" y="622"/>
                    <a:pt x="752" y="620"/>
                    <a:pt x="751" y="618"/>
                  </a:cubicBezTo>
                  <a:cubicBezTo>
                    <a:pt x="751" y="618"/>
                    <a:pt x="751" y="617"/>
                    <a:pt x="750" y="616"/>
                  </a:cubicBezTo>
                  <a:cubicBezTo>
                    <a:pt x="747" y="605"/>
                    <a:pt x="743" y="596"/>
                    <a:pt x="738" y="589"/>
                  </a:cubicBezTo>
                  <a:cubicBezTo>
                    <a:pt x="737" y="588"/>
                    <a:pt x="737" y="588"/>
                    <a:pt x="737" y="587"/>
                  </a:cubicBezTo>
                  <a:cubicBezTo>
                    <a:pt x="735" y="584"/>
                    <a:pt x="732" y="581"/>
                    <a:pt x="730" y="579"/>
                  </a:cubicBezTo>
                  <a:cubicBezTo>
                    <a:pt x="730" y="578"/>
                    <a:pt x="729" y="578"/>
                    <a:pt x="729" y="577"/>
                  </a:cubicBezTo>
                  <a:cubicBezTo>
                    <a:pt x="727" y="576"/>
                    <a:pt x="725" y="574"/>
                    <a:pt x="723" y="572"/>
                  </a:cubicBezTo>
                  <a:cubicBezTo>
                    <a:pt x="723" y="572"/>
                    <a:pt x="723" y="571"/>
                    <a:pt x="722" y="571"/>
                  </a:cubicBezTo>
                  <a:cubicBezTo>
                    <a:pt x="722" y="571"/>
                    <a:pt x="722" y="571"/>
                    <a:pt x="721" y="571"/>
                  </a:cubicBezTo>
                  <a:cubicBezTo>
                    <a:pt x="720" y="570"/>
                    <a:pt x="719" y="569"/>
                    <a:pt x="718" y="568"/>
                  </a:cubicBezTo>
                  <a:cubicBezTo>
                    <a:pt x="715" y="566"/>
                    <a:pt x="712" y="564"/>
                    <a:pt x="709" y="563"/>
                  </a:cubicBezTo>
                  <a:cubicBezTo>
                    <a:pt x="705" y="561"/>
                    <a:pt x="702" y="560"/>
                    <a:pt x="699" y="559"/>
                  </a:cubicBezTo>
                  <a:cubicBezTo>
                    <a:pt x="698" y="559"/>
                    <a:pt x="697" y="558"/>
                    <a:pt x="696" y="558"/>
                  </a:cubicBezTo>
                  <a:cubicBezTo>
                    <a:pt x="696" y="558"/>
                    <a:pt x="695" y="558"/>
                    <a:pt x="694" y="557"/>
                  </a:cubicBezTo>
                  <a:cubicBezTo>
                    <a:pt x="692" y="557"/>
                    <a:pt x="690" y="556"/>
                    <a:pt x="688" y="556"/>
                  </a:cubicBezTo>
                  <a:cubicBezTo>
                    <a:pt x="681" y="554"/>
                    <a:pt x="674" y="553"/>
                    <a:pt x="667" y="551"/>
                  </a:cubicBezTo>
                  <a:cubicBezTo>
                    <a:pt x="665" y="551"/>
                    <a:pt x="663" y="551"/>
                    <a:pt x="661" y="550"/>
                  </a:cubicBezTo>
                  <a:cubicBezTo>
                    <a:pt x="653" y="549"/>
                    <a:pt x="645" y="547"/>
                    <a:pt x="637" y="546"/>
                  </a:cubicBezTo>
                  <a:cubicBezTo>
                    <a:pt x="632" y="545"/>
                    <a:pt x="628" y="545"/>
                    <a:pt x="624" y="544"/>
                  </a:cubicBezTo>
                  <a:cubicBezTo>
                    <a:pt x="620" y="543"/>
                    <a:pt x="616" y="543"/>
                    <a:pt x="612" y="542"/>
                  </a:cubicBezTo>
                  <a:cubicBezTo>
                    <a:pt x="611" y="542"/>
                    <a:pt x="611" y="542"/>
                    <a:pt x="610" y="541"/>
                  </a:cubicBezTo>
                  <a:cubicBezTo>
                    <a:pt x="605" y="541"/>
                    <a:pt x="601" y="540"/>
                    <a:pt x="597" y="539"/>
                  </a:cubicBezTo>
                  <a:cubicBezTo>
                    <a:pt x="590" y="538"/>
                    <a:pt x="583" y="537"/>
                    <a:pt x="576" y="536"/>
                  </a:cubicBezTo>
                  <a:cubicBezTo>
                    <a:pt x="569" y="535"/>
                    <a:pt x="562" y="534"/>
                    <a:pt x="554" y="532"/>
                  </a:cubicBezTo>
                  <a:cubicBezTo>
                    <a:pt x="539" y="530"/>
                    <a:pt x="523" y="527"/>
                    <a:pt x="508" y="524"/>
                  </a:cubicBezTo>
                  <a:cubicBezTo>
                    <a:pt x="504" y="523"/>
                    <a:pt x="499" y="523"/>
                    <a:pt x="495" y="522"/>
                  </a:cubicBezTo>
                  <a:cubicBezTo>
                    <a:pt x="493" y="521"/>
                    <a:pt x="490" y="521"/>
                    <a:pt x="488" y="520"/>
                  </a:cubicBezTo>
                  <a:cubicBezTo>
                    <a:pt x="481" y="519"/>
                    <a:pt x="475" y="518"/>
                    <a:pt x="469" y="516"/>
                  </a:cubicBezTo>
                  <a:cubicBezTo>
                    <a:pt x="464" y="515"/>
                    <a:pt x="459" y="514"/>
                    <a:pt x="454" y="513"/>
                  </a:cubicBezTo>
                  <a:cubicBezTo>
                    <a:pt x="452" y="513"/>
                    <a:pt x="449" y="512"/>
                    <a:pt x="447" y="512"/>
                  </a:cubicBezTo>
                  <a:cubicBezTo>
                    <a:pt x="439" y="510"/>
                    <a:pt x="432" y="508"/>
                    <a:pt x="425" y="507"/>
                  </a:cubicBezTo>
                  <a:cubicBezTo>
                    <a:pt x="424" y="506"/>
                    <a:pt x="422" y="506"/>
                    <a:pt x="421" y="506"/>
                  </a:cubicBezTo>
                  <a:cubicBezTo>
                    <a:pt x="418" y="505"/>
                    <a:pt x="414" y="504"/>
                    <a:pt x="411" y="503"/>
                  </a:cubicBezTo>
                  <a:cubicBezTo>
                    <a:pt x="408" y="502"/>
                    <a:pt x="405" y="501"/>
                    <a:pt x="402" y="500"/>
                  </a:cubicBezTo>
                  <a:cubicBezTo>
                    <a:pt x="399" y="500"/>
                    <a:pt x="396" y="499"/>
                    <a:pt x="393" y="498"/>
                  </a:cubicBezTo>
                  <a:cubicBezTo>
                    <a:pt x="389" y="497"/>
                    <a:pt x="386" y="496"/>
                    <a:pt x="382" y="495"/>
                  </a:cubicBezTo>
                  <a:cubicBezTo>
                    <a:pt x="380" y="494"/>
                    <a:pt x="377" y="493"/>
                    <a:pt x="374" y="492"/>
                  </a:cubicBezTo>
                  <a:cubicBezTo>
                    <a:pt x="372" y="491"/>
                    <a:pt x="370" y="491"/>
                    <a:pt x="367" y="490"/>
                  </a:cubicBezTo>
                  <a:cubicBezTo>
                    <a:pt x="365" y="489"/>
                    <a:pt x="363" y="488"/>
                    <a:pt x="361" y="488"/>
                  </a:cubicBezTo>
                  <a:cubicBezTo>
                    <a:pt x="359" y="487"/>
                    <a:pt x="357" y="486"/>
                    <a:pt x="355" y="485"/>
                  </a:cubicBezTo>
                  <a:cubicBezTo>
                    <a:pt x="349" y="483"/>
                    <a:pt x="343" y="481"/>
                    <a:pt x="337" y="478"/>
                  </a:cubicBezTo>
                  <a:cubicBezTo>
                    <a:pt x="335" y="477"/>
                    <a:pt x="334" y="477"/>
                    <a:pt x="332" y="476"/>
                  </a:cubicBezTo>
                  <a:cubicBezTo>
                    <a:pt x="317" y="469"/>
                    <a:pt x="304" y="462"/>
                    <a:pt x="292" y="453"/>
                  </a:cubicBezTo>
                  <a:cubicBezTo>
                    <a:pt x="292" y="453"/>
                    <a:pt x="291" y="453"/>
                    <a:pt x="290" y="452"/>
                  </a:cubicBezTo>
                  <a:cubicBezTo>
                    <a:pt x="288" y="450"/>
                    <a:pt x="286" y="449"/>
                    <a:pt x="284" y="447"/>
                  </a:cubicBezTo>
                  <a:cubicBezTo>
                    <a:pt x="282" y="446"/>
                    <a:pt x="281" y="445"/>
                    <a:pt x="280" y="444"/>
                  </a:cubicBezTo>
                  <a:cubicBezTo>
                    <a:pt x="276" y="440"/>
                    <a:pt x="272" y="436"/>
                    <a:pt x="268" y="432"/>
                  </a:cubicBezTo>
                  <a:cubicBezTo>
                    <a:pt x="266" y="431"/>
                    <a:pt x="265" y="430"/>
                    <a:pt x="264" y="429"/>
                  </a:cubicBezTo>
                  <a:cubicBezTo>
                    <a:pt x="262" y="428"/>
                    <a:pt x="260" y="426"/>
                    <a:pt x="258" y="424"/>
                  </a:cubicBezTo>
                  <a:cubicBezTo>
                    <a:pt x="256" y="423"/>
                    <a:pt x="254" y="421"/>
                    <a:pt x="252" y="419"/>
                  </a:cubicBezTo>
                  <a:cubicBezTo>
                    <a:pt x="249" y="417"/>
                    <a:pt x="247" y="416"/>
                    <a:pt x="245" y="414"/>
                  </a:cubicBezTo>
                  <a:cubicBezTo>
                    <a:pt x="244" y="413"/>
                    <a:pt x="242" y="412"/>
                    <a:pt x="241" y="410"/>
                  </a:cubicBezTo>
                  <a:cubicBezTo>
                    <a:pt x="208" y="384"/>
                    <a:pt x="168" y="355"/>
                    <a:pt x="129" y="329"/>
                  </a:cubicBezTo>
                  <a:cubicBezTo>
                    <a:pt x="129" y="329"/>
                    <a:pt x="129" y="329"/>
                    <a:pt x="129" y="329"/>
                  </a:cubicBezTo>
                  <a:cubicBezTo>
                    <a:pt x="125" y="326"/>
                    <a:pt x="121" y="323"/>
                    <a:pt x="117" y="320"/>
                  </a:cubicBezTo>
                  <a:cubicBezTo>
                    <a:pt x="113" y="318"/>
                    <a:pt x="110" y="315"/>
                    <a:pt x="106" y="313"/>
                  </a:cubicBezTo>
                  <a:cubicBezTo>
                    <a:pt x="104" y="311"/>
                    <a:pt x="101" y="309"/>
                    <a:pt x="99" y="308"/>
                  </a:cubicBezTo>
                  <a:cubicBezTo>
                    <a:pt x="88" y="300"/>
                    <a:pt x="78" y="294"/>
                    <a:pt x="68" y="287"/>
                  </a:cubicBezTo>
                  <a:cubicBezTo>
                    <a:pt x="29" y="261"/>
                    <a:pt x="0" y="243"/>
                    <a:pt x="0" y="243"/>
                  </a:cubicBezTo>
                  <a:cubicBezTo>
                    <a:pt x="0" y="243"/>
                    <a:pt x="7" y="230"/>
                    <a:pt x="33" y="221"/>
                  </a:cubicBezTo>
                  <a:cubicBezTo>
                    <a:pt x="43" y="217"/>
                    <a:pt x="55" y="215"/>
                    <a:pt x="71" y="213"/>
                  </a:cubicBezTo>
                  <a:cubicBezTo>
                    <a:pt x="73" y="213"/>
                    <a:pt x="73" y="213"/>
                    <a:pt x="73" y="213"/>
                  </a:cubicBezTo>
                  <a:cubicBezTo>
                    <a:pt x="74" y="213"/>
                    <a:pt x="74" y="213"/>
                    <a:pt x="75" y="213"/>
                  </a:cubicBezTo>
                  <a:cubicBezTo>
                    <a:pt x="77" y="213"/>
                    <a:pt x="78" y="213"/>
                    <a:pt x="79" y="213"/>
                  </a:cubicBezTo>
                  <a:cubicBezTo>
                    <a:pt x="81" y="213"/>
                    <a:pt x="82" y="213"/>
                    <a:pt x="84" y="214"/>
                  </a:cubicBezTo>
                  <a:cubicBezTo>
                    <a:pt x="85" y="214"/>
                    <a:pt x="86" y="214"/>
                    <a:pt x="87" y="214"/>
                  </a:cubicBezTo>
                  <a:cubicBezTo>
                    <a:pt x="95" y="216"/>
                    <a:pt x="103" y="218"/>
                    <a:pt x="113" y="221"/>
                  </a:cubicBezTo>
                  <a:cubicBezTo>
                    <a:pt x="115" y="222"/>
                    <a:pt x="117" y="223"/>
                    <a:pt x="119" y="224"/>
                  </a:cubicBezTo>
                  <a:cubicBezTo>
                    <a:pt x="120" y="224"/>
                    <a:pt x="121" y="225"/>
                    <a:pt x="123" y="225"/>
                  </a:cubicBezTo>
                  <a:cubicBezTo>
                    <a:pt x="124" y="226"/>
                    <a:pt x="126" y="227"/>
                    <a:pt x="128" y="227"/>
                  </a:cubicBezTo>
                  <a:cubicBezTo>
                    <a:pt x="130" y="228"/>
                    <a:pt x="132" y="229"/>
                    <a:pt x="133" y="230"/>
                  </a:cubicBezTo>
                  <a:cubicBezTo>
                    <a:pt x="134" y="230"/>
                    <a:pt x="135" y="230"/>
                    <a:pt x="135" y="230"/>
                  </a:cubicBezTo>
                  <a:cubicBezTo>
                    <a:pt x="135" y="230"/>
                    <a:pt x="135" y="230"/>
                    <a:pt x="135" y="230"/>
                  </a:cubicBezTo>
                  <a:cubicBezTo>
                    <a:pt x="140" y="232"/>
                    <a:pt x="146" y="235"/>
                    <a:pt x="151" y="237"/>
                  </a:cubicBezTo>
                  <a:cubicBezTo>
                    <a:pt x="153" y="238"/>
                    <a:pt x="154" y="239"/>
                    <a:pt x="156" y="239"/>
                  </a:cubicBezTo>
                  <a:cubicBezTo>
                    <a:pt x="157" y="240"/>
                    <a:pt x="157" y="240"/>
                    <a:pt x="158" y="240"/>
                  </a:cubicBezTo>
                  <a:cubicBezTo>
                    <a:pt x="170" y="245"/>
                    <a:pt x="182" y="251"/>
                    <a:pt x="195" y="256"/>
                  </a:cubicBezTo>
                  <a:cubicBezTo>
                    <a:pt x="195" y="256"/>
                    <a:pt x="196" y="257"/>
                    <a:pt x="197" y="257"/>
                  </a:cubicBezTo>
                  <a:cubicBezTo>
                    <a:pt x="211" y="263"/>
                    <a:pt x="226" y="268"/>
                    <a:pt x="241" y="273"/>
                  </a:cubicBezTo>
                  <a:cubicBezTo>
                    <a:pt x="293" y="290"/>
                    <a:pt x="368" y="304"/>
                    <a:pt x="412" y="273"/>
                  </a:cubicBezTo>
                  <a:cubicBezTo>
                    <a:pt x="438" y="255"/>
                    <a:pt x="458" y="224"/>
                    <a:pt x="461" y="198"/>
                  </a:cubicBezTo>
                  <a:cubicBezTo>
                    <a:pt x="461" y="195"/>
                    <a:pt x="461" y="192"/>
                    <a:pt x="461" y="189"/>
                  </a:cubicBezTo>
                  <a:cubicBezTo>
                    <a:pt x="461" y="188"/>
                    <a:pt x="461" y="188"/>
                    <a:pt x="461" y="187"/>
                  </a:cubicBezTo>
                  <a:cubicBezTo>
                    <a:pt x="461" y="186"/>
                    <a:pt x="461" y="186"/>
                    <a:pt x="460" y="185"/>
                  </a:cubicBezTo>
                  <a:cubicBezTo>
                    <a:pt x="460" y="184"/>
                    <a:pt x="460" y="184"/>
                    <a:pt x="460" y="183"/>
                  </a:cubicBezTo>
                  <a:cubicBezTo>
                    <a:pt x="460" y="182"/>
                    <a:pt x="460" y="182"/>
                    <a:pt x="460" y="181"/>
                  </a:cubicBezTo>
                  <a:cubicBezTo>
                    <a:pt x="459" y="181"/>
                    <a:pt x="459" y="180"/>
                    <a:pt x="459" y="180"/>
                  </a:cubicBezTo>
                  <a:cubicBezTo>
                    <a:pt x="459" y="179"/>
                    <a:pt x="458" y="177"/>
                    <a:pt x="457" y="176"/>
                  </a:cubicBezTo>
                  <a:cubicBezTo>
                    <a:pt x="457" y="175"/>
                    <a:pt x="457" y="175"/>
                    <a:pt x="456" y="174"/>
                  </a:cubicBezTo>
                  <a:cubicBezTo>
                    <a:pt x="456" y="174"/>
                    <a:pt x="456" y="173"/>
                    <a:pt x="455" y="172"/>
                  </a:cubicBezTo>
                  <a:cubicBezTo>
                    <a:pt x="455" y="172"/>
                    <a:pt x="454" y="171"/>
                    <a:pt x="453" y="170"/>
                  </a:cubicBezTo>
                  <a:cubicBezTo>
                    <a:pt x="453" y="169"/>
                    <a:pt x="452" y="169"/>
                    <a:pt x="451" y="168"/>
                  </a:cubicBezTo>
                  <a:cubicBezTo>
                    <a:pt x="451" y="168"/>
                    <a:pt x="450" y="167"/>
                    <a:pt x="450" y="167"/>
                  </a:cubicBezTo>
                  <a:cubicBezTo>
                    <a:pt x="448" y="166"/>
                    <a:pt x="446" y="165"/>
                    <a:pt x="444" y="164"/>
                  </a:cubicBezTo>
                  <a:cubicBezTo>
                    <a:pt x="443" y="163"/>
                    <a:pt x="442" y="163"/>
                    <a:pt x="441" y="162"/>
                  </a:cubicBezTo>
                  <a:cubicBezTo>
                    <a:pt x="436" y="161"/>
                    <a:pt x="430" y="160"/>
                    <a:pt x="423" y="160"/>
                  </a:cubicBezTo>
                  <a:cubicBezTo>
                    <a:pt x="375" y="160"/>
                    <a:pt x="287" y="192"/>
                    <a:pt x="253" y="190"/>
                  </a:cubicBezTo>
                  <a:cubicBezTo>
                    <a:pt x="281" y="158"/>
                    <a:pt x="281" y="158"/>
                    <a:pt x="281" y="158"/>
                  </a:cubicBezTo>
                  <a:cubicBezTo>
                    <a:pt x="303" y="132"/>
                    <a:pt x="303" y="132"/>
                    <a:pt x="303" y="132"/>
                  </a:cubicBezTo>
                  <a:cubicBezTo>
                    <a:pt x="347" y="79"/>
                    <a:pt x="347" y="79"/>
                    <a:pt x="347" y="79"/>
                  </a:cubicBezTo>
                  <a:cubicBezTo>
                    <a:pt x="360" y="63"/>
                    <a:pt x="360" y="63"/>
                    <a:pt x="360" y="63"/>
                  </a:cubicBezTo>
                  <a:cubicBezTo>
                    <a:pt x="380" y="57"/>
                    <a:pt x="400" y="51"/>
                    <a:pt x="420" y="45"/>
                  </a:cubicBezTo>
                  <a:cubicBezTo>
                    <a:pt x="420" y="45"/>
                    <a:pt x="420" y="45"/>
                    <a:pt x="420" y="45"/>
                  </a:cubicBezTo>
                  <a:cubicBezTo>
                    <a:pt x="480" y="25"/>
                    <a:pt x="533" y="7"/>
                    <a:pt x="548" y="2"/>
                  </a:cubicBezTo>
                  <a:cubicBezTo>
                    <a:pt x="550" y="1"/>
                    <a:pt x="552" y="0"/>
                    <a:pt x="552" y="0"/>
                  </a:cubicBezTo>
                  <a:cubicBezTo>
                    <a:pt x="552" y="0"/>
                    <a:pt x="564" y="8"/>
                    <a:pt x="584" y="24"/>
                  </a:cubicBezTo>
                  <a:cubicBezTo>
                    <a:pt x="631" y="62"/>
                    <a:pt x="721" y="143"/>
                    <a:pt x="801" y="268"/>
                  </a:cubicBezTo>
                  <a:cubicBezTo>
                    <a:pt x="840" y="330"/>
                    <a:pt x="877" y="402"/>
                    <a:pt x="905" y="485"/>
                  </a:cubicBezTo>
                  <a:cubicBezTo>
                    <a:pt x="905" y="485"/>
                    <a:pt x="905" y="485"/>
                    <a:pt x="905" y="485"/>
                  </a:cubicBezTo>
                  <a:cubicBezTo>
                    <a:pt x="910" y="498"/>
                    <a:pt x="914" y="512"/>
                    <a:pt x="918" y="526"/>
                  </a:cubicBezTo>
                  <a:cubicBezTo>
                    <a:pt x="918" y="526"/>
                    <a:pt x="934" y="547"/>
                    <a:pt x="960" y="582"/>
                  </a:cubicBezTo>
                  <a:cubicBezTo>
                    <a:pt x="1041" y="691"/>
                    <a:pt x="1224" y="945"/>
                    <a:pt x="1360" y="1194"/>
                  </a:cubicBezTo>
                  <a:close/>
                </a:path>
              </a:pathLst>
            </a:custGeom>
            <a:gradFill>
              <a:gsLst>
                <a:gs pos="0">
                  <a:srgbClr val="E5C3FF"/>
                </a:gs>
                <a:gs pos="65000">
                  <a:srgbClr val="B0C7FF"/>
                </a:gs>
              </a:gsLst>
              <a:lin ang="0" scaled="0"/>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5" name="フリーフォーム(F) 32">
              <a:extLst>
                <a:ext uri="{FF2B5EF4-FFF2-40B4-BE49-F238E27FC236}">
                  <a16:creationId xmlns:a16="http://schemas.microsoft.com/office/drawing/2014/main" id="{742FC6CF-44F1-407F-BEB2-8F383DCEC064}"/>
                </a:ext>
              </a:extLst>
            </p:cNvPr>
            <p:cNvSpPr>
              <a:spLocks/>
            </p:cNvSpPr>
            <p:nvPr/>
          </p:nvSpPr>
          <p:spPr bwMode="auto">
            <a:xfrm>
              <a:off x="7721066" y="1559272"/>
              <a:ext cx="2833086" cy="2015954"/>
            </a:xfrm>
            <a:custGeom>
              <a:avLst/>
              <a:gdLst>
                <a:gd name="T0" fmla="*/ 723 w 841"/>
                <a:gd name="T1" fmla="*/ 599 h 599"/>
                <a:gd name="T2" fmla="*/ 720 w 841"/>
                <a:gd name="T3" fmla="*/ 589 h 599"/>
                <a:gd name="T4" fmla="*/ 717 w 841"/>
                <a:gd name="T5" fmla="*/ 581 h 599"/>
                <a:gd name="T6" fmla="*/ 704 w 841"/>
                <a:gd name="T7" fmla="*/ 552 h 599"/>
                <a:gd name="T8" fmla="*/ 696 w 841"/>
                <a:gd name="T9" fmla="*/ 542 h 599"/>
                <a:gd name="T10" fmla="*/ 689 w 841"/>
                <a:gd name="T11" fmla="*/ 536 h 599"/>
                <a:gd name="T12" fmla="*/ 685 w 841"/>
                <a:gd name="T13" fmla="*/ 533 h 599"/>
                <a:gd name="T14" fmla="*/ 666 w 841"/>
                <a:gd name="T15" fmla="*/ 524 h 599"/>
                <a:gd name="T16" fmla="*/ 661 w 841"/>
                <a:gd name="T17" fmla="*/ 522 h 599"/>
                <a:gd name="T18" fmla="*/ 634 w 841"/>
                <a:gd name="T19" fmla="*/ 516 h 599"/>
                <a:gd name="T20" fmla="*/ 604 w 841"/>
                <a:gd name="T21" fmla="*/ 511 h 599"/>
                <a:gd name="T22" fmla="*/ 579 w 841"/>
                <a:gd name="T23" fmla="*/ 507 h 599"/>
                <a:gd name="T24" fmla="*/ 564 w 841"/>
                <a:gd name="T25" fmla="*/ 504 h 599"/>
                <a:gd name="T26" fmla="*/ 521 w 841"/>
                <a:gd name="T27" fmla="*/ 497 h 599"/>
                <a:gd name="T28" fmla="*/ 462 w 841"/>
                <a:gd name="T29" fmla="*/ 487 h 599"/>
                <a:gd name="T30" fmla="*/ 436 w 841"/>
                <a:gd name="T31" fmla="*/ 481 h 599"/>
                <a:gd name="T32" fmla="*/ 414 w 841"/>
                <a:gd name="T33" fmla="*/ 477 h 599"/>
                <a:gd name="T34" fmla="*/ 388 w 841"/>
                <a:gd name="T35" fmla="*/ 471 h 599"/>
                <a:gd name="T36" fmla="*/ 369 w 841"/>
                <a:gd name="T37" fmla="*/ 465 h 599"/>
                <a:gd name="T38" fmla="*/ 349 w 841"/>
                <a:gd name="T39" fmla="*/ 460 h 599"/>
                <a:gd name="T40" fmla="*/ 334 w 841"/>
                <a:gd name="T41" fmla="*/ 455 h 599"/>
                <a:gd name="T42" fmla="*/ 322 w 841"/>
                <a:gd name="T43" fmla="*/ 450 h 599"/>
                <a:gd name="T44" fmla="*/ 299 w 841"/>
                <a:gd name="T45" fmla="*/ 441 h 599"/>
                <a:gd name="T46" fmla="*/ 257 w 841"/>
                <a:gd name="T47" fmla="*/ 417 h 599"/>
                <a:gd name="T48" fmla="*/ 247 w 841"/>
                <a:gd name="T49" fmla="*/ 409 h 599"/>
                <a:gd name="T50" fmla="*/ 231 w 841"/>
                <a:gd name="T51" fmla="*/ 394 h 599"/>
                <a:gd name="T52" fmla="*/ 219 w 841"/>
                <a:gd name="T53" fmla="*/ 384 h 599"/>
                <a:gd name="T54" fmla="*/ 208 w 841"/>
                <a:gd name="T55" fmla="*/ 375 h 599"/>
                <a:gd name="T56" fmla="*/ 96 w 841"/>
                <a:gd name="T57" fmla="*/ 294 h 599"/>
                <a:gd name="T58" fmla="*/ 73 w 841"/>
                <a:gd name="T59" fmla="*/ 278 h 599"/>
                <a:gd name="T60" fmla="*/ 52 w 841"/>
                <a:gd name="T61" fmla="*/ 231 h 599"/>
                <a:gd name="T62" fmla="*/ 38 w 841"/>
                <a:gd name="T63" fmla="*/ 178 h 599"/>
                <a:gd name="T64" fmla="*/ 42 w 841"/>
                <a:gd name="T65" fmla="*/ 178 h 599"/>
                <a:gd name="T66" fmla="*/ 51 w 841"/>
                <a:gd name="T67" fmla="*/ 179 h 599"/>
                <a:gd name="T68" fmla="*/ 80 w 841"/>
                <a:gd name="T69" fmla="*/ 186 h 599"/>
                <a:gd name="T70" fmla="*/ 90 w 841"/>
                <a:gd name="T71" fmla="*/ 190 h 599"/>
                <a:gd name="T72" fmla="*/ 100 w 841"/>
                <a:gd name="T73" fmla="*/ 195 h 599"/>
                <a:gd name="T74" fmla="*/ 102 w 841"/>
                <a:gd name="T75" fmla="*/ 195 h 599"/>
                <a:gd name="T76" fmla="*/ 154 w 841"/>
                <a:gd name="T77" fmla="*/ 229 h 599"/>
                <a:gd name="T78" fmla="*/ 428 w 841"/>
                <a:gd name="T79" fmla="*/ 189 h 599"/>
                <a:gd name="T80" fmla="*/ 428 w 841"/>
                <a:gd name="T81" fmla="*/ 163 h 599"/>
                <a:gd name="T82" fmla="*/ 428 w 841"/>
                <a:gd name="T83" fmla="*/ 152 h 599"/>
                <a:gd name="T84" fmla="*/ 427 w 841"/>
                <a:gd name="T85" fmla="*/ 148 h 599"/>
                <a:gd name="T86" fmla="*/ 426 w 841"/>
                <a:gd name="T87" fmla="*/ 145 h 599"/>
                <a:gd name="T88" fmla="*/ 423 w 841"/>
                <a:gd name="T89" fmla="*/ 139 h 599"/>
                <a:gd name="T90" fmla="*/ 420 w 841"/>
                <a:gd name="T91" fmla="*/ 135 h 599"/>
                <a:gd name="T92" fmla="*/ 417 w 841"/>
                <a:gd name="T93" fmla="*/ 132 h 599"/>
                <a:gd name="T94" fmla="*/ 408 w 841"/>
                <a:gd name="T95" fmla="*/ 127 h 599"/>
                <a:gd name="T96" fmla="*/ 220 w 841"/>
                <a:gd name="T97" fmla="*/ 155 h 599"/>
                <a:gd name="T98" fmla="*/ 270 w 841"/>
                <a:gd name="T99" fmla="*/ 97 h 599"/>
                <a:gd name="T100" fmla="*/ 594 w 841"/>
                <a:gd name="T101" fmla="*/ 148 h 599"/>
                <a:gd name="T102" fmla="*/ 832 w 841"/>
                <a:gd name="T103" fmla="*/ 54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1" h="599">
                  <a:moveTo>
                    <a:pt x="832" y="544"/>
                  </a:moveTo>
                  <a:cubicBezTo>
                    <a:pt x="827" y="548"/>
                    <a:pt x="784" y="581"/>
                    <a:pt x="723" y="599"/>
                  </a:cubicBezTo>
                  <a:cubicBezTo>
                    <a:pt x="722" y="597"/>
                    <a:pt x="721" y="595"/>
                    <a:pt x="721" y="593"/>
                  </a:cubicBezTo>
                  <a:cubicBezTo>
                    <a:pt x="721" y="592"/>
                    <a:pt x="720" y="590"/>
                    <a:pt x="720" y="589"/>
                  </a:cubicBezTo>
                  <a:cubicBezTo>
                    <a:pt x="719" y="587"/>
                    <a:pt x="719" y="585"/>
                    <a:pt x="718" y="583"/>
                  </a:cubicBezTo>
                  <a:cubicBezTo>
                    <a:pt x="718" y="583"/>
                    <a:pt x="718" y="582"/>
                    <a:pt x="717" y="581"/>
                  </a:cubicBezTo>
                  <a:cubicBezTo>
                    <a:pt x="714" y="570"/>
                    <a:pt x="710" y="561"/>
                    <a:pt x="705" y="554"/>
                  </a:cubicBezTo>
                  <a:cubicBezTo>
                    <a:pt x="704" y="553"/>
                    <a:pt x="704" y="553"/>
                    <a:pt x="704" y="552"/>
                  </a:cubicBezTo>
                  <a:cubicBezTo>
                    <a:pt x="702" y="549"/>
                    <a:pt x="699" y="546"/>
                    <a:pt x="697" y="544"/>
                  </a:cubicBezTo>
                  <a:cubicBezTo>
                    <a:pt x="697" y="543"/>
                    <a:pt x="696" y="543"/>
                    <a:pt x="696" y="542"/>
                  </a:cubicBezTo>
                  <a:cubicBezTo>
                    <a:pt x="694" y="541"/>
                    <a:pt x="692" y="539"/>
                    <a:pt x="690" y="537"/>
                  </a:cubicBezTo>
                  <a:cubicBezTo>
                    <a:pt x="690" y="537"/>
                    <a:pt x="690" y="536"/>
                    <a:pt x="689" y="536"/>
                  </a:cubicBezTo>
                  <a:cubicBezTo>
                    <a:pt x="689" y="536"/>
                    <a:pt x="689" y="536"/>
                    <a:pt x="688" y="536"/>
                  </a:cubicBezTo>
                  <a:cubicBezTo>
                    <a:pt x="687" y="535"/>
                    <a:pt x="686" y="534"/>
                    <a:pt x="685" y="533"/>
                  </a:cubicBezTo>
                  <a:cubicBezTo>
                    <a:pt x="682" y="531"/>
                    <a:pt x="679" y="529"/>
                    <a:pt x="676" y="528"/>
                  </a:cubicBezTo>
                  <a:cubicBezTo>
                    <a:pt x="672" y="526"/>
                    <a:pt x="669" y="525"/>
                    <a:pt x="666" y="524"/>
                  </a:cubicBezTo>
                  <a:cubicBezTo>
                    <a:pt x="665" y="524"/>
                    <a:pt x="664" y="523"/>
                    <a:pt x="663" y="523"/>
                  </a:cubicBezTo>
                  <a:cubicBezTo>
                    <a:pt x="663" y="523"/>
                    <a:pt x="662" y="523"/>
                    <a:pt x="661" y="522"/>
                  </a:cubicBezTo>
                  <a:cubicBezTo>
                    <a:pt x="659" y="522"/>
                    <a:pt x="657" y="521"/>
                    <a:pt x="655" y="521"/>
                  </a:cubicBezTo>
                  <a:cubicBezTo>
                    <a:pt x="648" y="519"/>
                    <a:pt x="641" y="518"/>
                    <a:pt x="634" y="516"/>
                  </a:cubicBezTo>
                  <a:cubicBezTo>
                    <a:pt x="632" y="516"/>
                    <a:pt x="630" y="516"/>
                    <a:pt x="628" y="515"/>
                  </a:cubicBezTo>
                  <a:cubicBezTo>
                    <a:pt x="620" y="514"/>
                    <a:pt x="612" y="512"/>
                    <a:pt x="604" y="511"/>
                  </a:cubicBezTo>
                  <a:cubicBezTo>
                    <a:pt x="599" y="510"/>
                    <a:pt x="595" y="510"/>
                    <a:pt x="591" y="509"/>
                  </a:cubicBezTo>
                  <a:cubicBezTo>
                    <a:pt x="587" y="508"/>
                    <a:pt x="583" y="508"/>
                    <a:pt x="579" y="507"/>
                  </a:cubicBezTo>
                  <a:cubicBezTo>
                    <a:pt x="578" y="507"/>
                    <a:pt x="578" y="507"/>
                    <a:pt x="577" y="506"/>
                  </a:cubicBezTo>
                  <a:cubicBezTo>
                    <a:pt x="572" y="506"/>
                    <a:pt x="568" y="505"/>
                    <a:pt x="564" y="504"/>
                  </a:cubicBezTo>
                  <a:cubicBezTo>
                    <a:pt x="557" y="503"/>
                    <a:pt x="550" y="502"/>
                    <a:pt x="543" y="501"/>
                  </a:cubicBezTo>
                  <a:cubicBezTo>
                    <a:pt x="536" y="500"/>
                    <a:pt x="529" y="499"/>
                    <a:pt x="521" y="497"/>
                  </a:cubicBezTo>
                  <a:cubicBezTo>
                    <a:pt x="506" y="495"/>
                    <a:pt x="490" y="492"/>
                    <a:pt x="475" y="489"/>
                  </a:cubicBezTo>
                  <a:cubicBezTo>
                    <a:pt x="471" y="488"/>
                    <a:pt x="466" y="488"/>
                    <a:pt x="462" y="487"/>
                  </a:cubicBezTo>
                  <a:cubicBezTo>
                    <a:pt x="460" y="486"/>
                    <a:pt x="457" y="486"/>
                    <a:pt x="455" y="485"/>
                  </a:cubicBezTo>
                  <a:cubicBezTo>
                    <a:pt x="448" y="484"/>
                    <a:pt x="442" y="483"/>
                    <a:pt x="436" y="481"/>
                  </a:cubicBezTo>
                  <a:cubicBezTo>
                    <a:pt x="431" y="480"/>
                    <a:pt x="426" y="479"/>
                    <a:pt x="421" y="478"/>
                  </a:cubicBezTo>
                  <a:cubicBezTo>
                    <a:pt x="419" y="478"/>
                    <a:pt x="416" y="477"/>
                    <a:pt x="414" y="477"/>
                  </a:cubicBezTo>
                  <a:cubicBezTo>
                    <a:pt x="406" y="475"/>
                    <a:pt x="399" y="473"/>
                    <a:pt x="392" y="472"/>
                  </a:cubicBezTo>
                  <a:cubicBezTo>
                    <a:pt x="391" y="471"/>
                    <a:pt x="389" y="471"/>
                    <a:pt x="388" y="471"/>
                  </a:cubicBezTo>
                  <a:cubicBezTo>
                    <a:pt x="385" y="470"/>
                    <a:pt x="381" y="469"/>
                    <a:pt x="378" y="468"/>
                  </a:cubicBezTo>
                  <a:cubicBezTo>
                    <a:pt x="375" y="467"/>
                    <a:pt x="372" y="466"/>
                    <a:pt x="369" y="465"/>
                  </a:cubicBezTo>
                  <a:cubicBezTo>
                    <a:pt x="366" y="465"/>
                    <a:pt x="363" y="464"/>
                    <a:pt x="360" y="463"/>
                  </a:cubicBezTo>
                  <a:cubicBezTo>
                    <a:pt x="356" y="462"/>
                    <a:pt x="353" y="461"/>
                    <a:pt x="349" y="460"/>
                  </a:cubicBezTo>
                  <a:cubicBezTo>
                    <a:pt x="347" y="459"/>
                    <a:pt x="344" y="458"/>
                    <a:pt x="341" y="457"/>
                  </a:cubicBezTo>
                  <a:cubicBezTo>
                    <a:pt x="339" y="456"/>
                    <a:pt x="337" y="456"/>
                    <a:pt x="334" y="455"/>
                  </a:cubicBezTo>
                  <a:cubicBezTo>
                    <a:pt x="332" y="454"/>
                    <a:pt x="330" y="453"/>
                    <a:pt x="328" y="453"/>
                  </a:cubicBezTo>
                  <a:cubicBezTo>
                    <a:pt x="326" y="452"/>
                    <a:pt x="324" y="451"/>
                    <a:pt x="322" y="450"/>
                  </a:cubicBezTo>
                  <a:cubicBezTo>
                    <a:pt x="316" y="448"/>
                    <a:pt x="310" y="446"/>
                    <a:pt x="304" y="443"/>
                  </a:cubicBezTo>
                  <a:cubicBezTo>
                    <a:pt x="302" y="442"/>
                    <a:pt x="301" y="442"/>
                    <a:pt x="299" y="441"/>
                  </a:cubicBezTo>
                  <a:cubicBezTo>
                    <a:pt x="284" y="434"/>
                    <a:pt x="271" y="427"/>
                    <a:pt x="259" y="418"/>
                  </a:cubicBezTo>
                  <a:cubicBezTo>
                    <a:pt x="259" y="418"/>
                    <a:pt x="258" y="418"/>
                    <a:pt x="257" y="417"/>
                  </a:cubicBezTo>
                  <a:cubicBezTo>
                    <a:pt x="255" y="415"/>
                    <a:pt x="253" y="414"/>
                    <a:pt x="251" y="412"/>
                  </a:cubicBezTo>
                  <a:cubicBezTo>
                    <a:pt x="249" y="411"/>
                    <a:pt x="248" y="410"/>
                    <a:pt x="247" y="409"/>
                  </a:cubicBezTo>
                  <a:cubicBezTo>
                    <a:pt x="243" y="405"/>
                    <a:pt x="239" y="401"/>
                    <a:pt x="235" y="397"/>
                  </a:cubicBezTo>
                  <a:cubicBezTo>
                    <a:pt x="233" y="396"/>
                    <a:pt x="232" y="395"/>
                    <a:pt x="231" y="394"/>
                  </a:cubicBezTo>
                  <a:cubicBezTo>
                    <a:pt x="229" y="393"/>
                    <a:pt x="227" y="391"/>
                    <a:pt x="225" y="389"/>
                  </a:cubicBezTo>
                  <a:cubicBezTo>
                    <a:pt x="223" y="388"/>
                    <a:pt x="221" y="386"/>
                    <a:pt x="219" y="384"/>
                  </a:cubicBezTo>
                  <a:cubicBezTo>
                    <a:pt x="216" y="382"/>
                    <a:pt x="214" y="381"/>
                    <a:pt x="212" y="379"/>
                  </a:cubicBezTo>
                  <a:cubicBezTo>
                    <a:pt x="211" y="378"/>
                    <a:pt x="209" y="377"/>
                    <a:pt x="208" y="375"/>
                  </a:cubicBezTo>
                  <a:cubicBezTo>
                    <a:pt x="175" y="349"/>
                    <a:pt x="135" y="320"/>
                    <a:pt x="96" y="294"/>
                  </a:cubicBezTo>
                  <a:cubicBezTo>
                    <a:pt x="96" y="294"/>
                    <a:pt x="96" y="294"/>
                    <a:pt x="96" y="294"/>
                  </a:cubicBezTo>
                  <a:cubicBezTo>
                    <a:pt x="92" y="291"/>
                    <a:pt x="88" y="288"/>
                    <a:pt x="84" y="285"/>
                  </a:cubicBezTo>
                  <a:cubicBezTo>
                    <a:pt x="80" y="283"/>
                    <a:pt x="77" y="280"/>
                    <a:pt x="73" y="278"/>
                  </a:cubicBezTo>
                  <a:cubicBezTo>
                    <a:pt x="71" y="276"/>
                    <a:pt x="68" y="274"/>
                    <a:pt x="66" y="273"/>
                  </a:cubicBezTo>
                  <a:cubicBezTo>
                    <a:pt x="65" y="256"/>
                    <a:pt x="60" y="242"/>
                    <a:pt x="52" y="231"/>
                  </a:cubicBezTo>
                  <a:cubicBezTo>
                    <a:pt x="38" y="211"/>
                    <a:pt x="16" y="198"/>
                    <a:pt x="0" y="186"/>
                  </a:cubicBezTo>
                  <a:cubicBezTo>
                    <a:pt x="10" y="182"/>
                    <a:pt x="22" y="180"/>
                    <a:pt x="38" y="178"/>
                  </a:cubicBezTo>
                  <a:cubicBezTo>
                    <a:pt x="40" y="178"/>
                    <a:pt x="40" y="178"/>
                    <a:pt x="40" y="178"/>
                  </a:cubicBezTo>
                  <a:cubicBezTo>
                    <a:pt x="41" y="178"/>
                    <a:pt x="41" y="178"/>
                    <a:pt x="42" y="178"/>
                  </a:cubicBezTo>
                  <a:cubicBezTo>
                    <a:pt x="44" y="178"/>
                    <a:pt x="45" y="178"/>
                    <a:pt x="46" y="178"/>
                  </a:cubicBezTo>
                  <a:cubicBezTo>
                    <a:pt x="48" y="178"/>
                    <a:pt x="49" y="178"/>
                    <a:pt x="51" y="179"/>
                  </a:cubicBezTo>
                  <a:cubicBezTo>
                    <a:pt x="52" y="179"/>
                    <a:pt x="53" y="179"/>
                    <a:pt x="54" y="179"/>
                  </a:cubicBezTo>
                  <a:cubicBezTo>
                    <a:pt x="62" y="181"/>
                    <a:pt x="70" y="183"/>
                    <a:pt x="80" y="186"/>
                  </a:cubicBezTo>
                  <a:cubicBezTo>
                    <a:pt x="82" y="187"/>
                    <a:pt x="84" y="188"/>
                    <a:pt x="86" y="189"/>
                  </a:cubicBezTo>
                  <a:cubicBezTo>
                    <a:pt x="87" y="189"/>
                    <a:pt x="88" y="190"/>
                    <a:pt x="90" y="190"/>
                  </a:cubicBezTo>
                  <a:cubicBezTo>
                    <a:pt x="91" y="191"/>
                    <a:pt x="93" y="192"/>
                    <a:pt x="95" y="192"/>
                  </a:cubicBezTo>
                  <a:cubicBezTo>
                    <a:pt x="97" y="193"/>
                    <a:pt x="99" y="194"/>
                    <a:pt x="100" y="195"/>
                  </a:cubicBezTo>
                  <a:cubicBezTo>
                    <a:pt x="101" y="195"/>
                    <a:pt x="101" y="195"/>
                    <a:pt x="102" y="195"/>
                  </a:cubicBezTo>
                  <a:cubicBezTo>
                    <a:pt x="102" y="195"/>
                    <a:pt x="102" y="195"/>
                    <a:pt x="102" y="195"/>
                  </a:cubicBezTo>
                  <a:cubicBezTo>
                    <a:pt x="102" y="195"/>
                    <a:pt x="102" y="195"/>
                    <a:pt x="102" y="195"/>
                  </a:cubicBezTo>
                  <a:cubicBezTo>
                    <a:pt x="116" y="207"/>
                    <a:pt x="134" y="218"/>
                    <a:pt x="154" y="229"/>
                  </a:cubicBezTo>
                  <a:cubicBezTo>
                    <a:pt x="251" y="280"/>
                    <a:pt x="405" y="310"/>
                    <a:pt x="428" y="196"/>
                  </a:cubicBezTo>
                  <a:cubicBezTo>
                    <a:pt x="429" y="193"/>
                    <a:pt x="429" y="191"/>
                    <a:pt x="428" y="189"/>
                  </a:cubicBezTo>
                  <a:cubicBezTo>
                    <a:pt x="430" y="180"/>
                    <a:pt x="430" y="171"/>
                    <a:pt x="428" y="163"/>
                  </a:cubicBezTo>
                  <a:cubicBezTo>
                    <a:pt x="428" y="163"/>
                    <a:pt x="428" y="163"/>
                    <a:pt x="428" y="163"/>
                  </a:cubicBezTo>
                  <a:cubicBezTo>
                    <a:pt x="428" y="160"/>
                    <a:pt x="428" y="157"/>
                    <a:pt x="428" y="154"/>
                  </a:cubicBezTo>
                  <a:cubicBezTo>
                    <a:pt x="428" y="153"/>
                    <a:pt x="428" y="153"/>
                    <a:pt x="428" y="152"/>
                  </a:cubicBezTo>
                  <a:cubicBezTo>
                    <a:pt x="428" y="151"/>
                    <a:pt x="428" y="151"/>
                    <a:pt x="427" y="150"/>
                  </a:cubicBezTo>
                  <a:cubicBezTo>
                    <a:pt x="427" y="149"/>
                    <a:pt x="427" y="149"/>
                    <a:pt x="427" y="148"/>
                  </a:cubicBezTo>
                  <a:cubicBezTo>
                    <a:pt x="427" y="147"/>
                    <a:pt x="427" y="147"/>
                    <a:pt x="427" y="146"/>
                  </a:cubicBezTo>
                  <a:cubicBezTo>
                    <a:pt x="426" y="146"/>
                    <a:pt x="426" y="145"/>
                    <a:pt x="426" y="145"/>
                  </a:cubicBezTo>
                  <a:cubicBezTo>
                    <a:pt x="426" y="144"/>
                    <a:pt x="425" y="142"/>
                    <a:pt x="424" y="141"/>
                  </a:cubicBezTo>
                  <a:cubicBezTo>
                    <a:pt x="424" y="140"/>
                    <a:pt x="424" y="140"/>
                    <a:pt x="423" y="139"/>
                  </a:cubicBezTo>
                  <a:cubicBezTo>
                    <a:pt x="423" y="139"/>
                    <a:pt x="423" y="138"/>
                    <a:pt x="422" y="137"/>
                  </a:cubicBezTo>
                  <a:cubicBezTo>
                    <a:pt x="422" y="137"/>
                    <a:pt x="421" y="136"/>
                    <a:pt x="420" y="135"/>
                  </a:cubicBezTo>
                  <a:cubicBezTo>
                    <a:pt x="420" y="134"/>
                    <a:pt x="419" y="134"/>
                    <a:pt x="418" y="133"/>
                  </a:cubicBezTo>
                  <a:cubicBezTo>
                    <a:pt x="418" y="133"/>
                    <a:pt x="417" y="132"/>
                    <a:pt x="417" y="132"/>
                  </a:cubicBezTo>
                  <a:cubicBezTo>
                    <a:pt x="415" y="131"/>
                    <a:pt x="413" y="130"/>
                    <a:pt x="411" y="129"/>
                  </a:cubicBezTo>
                  <a:cubicBezTo>
                    <a:pt x="410" y="128"/>
                    <a:pt x="409" y="128"/>
                    <a:pt x="408" y="127"/>
                  </a:cubicBezTo>
                  <a:cubicBezTo>
                    <a:pt x="403" y="126"/>
                    <a:pt x="397" y="125"/>
                    <a:pt x="390" y="125"/>
                  </a:cubicBezTo>
                  <a:cubicBezTo>
                    <a:pt x="342" y="125"/>
                    <a:pt x="254" y="157"/>
                    <a:pt x="220" y="155"/>
                  </a:cubicBezTo>
                  <a:cubicBezTo>
                    <a:pt x="248" y="123"/>
                    <a:pt x="248" y="123"/>
                    <a:pt x="248" y="123"/>
                  </a:cubicBezTo>
                  <a:cubicBezTo>
                    <a:pt x="270" y="97"/>
                    <a:pt x="270" y="97"/>
                    <a:pt x="270" y="97"/>
                  </a:cubicBezTo>
                  <a:cubicBezTo>
                    <a:pt x="333" y="79"/>
                    <a:pt x="410" y="61"/>
                    <a:pt x="464" y="53"/>
                  </a:cubicBezTo>
                  <a:cubicBezTo>
                    <a:pt x="541" y="42"/>
                    <a:pt x="566" y="0"/>
                    <a:pt x="594" y="148"/>
                  </a:cubicBezTo>
                  <a:cubicBezTo>
                    <a:pt x="621" y="297"/>
                    <a:pt x="682" y="329"/>
                    <a:pt x="730" y="361"/>
                  </a:cubicBezTo>
                  <a:cubicBezTo>
                    <a:pt x="779" y="394"/>
                    <a:pt x="841" y="538"/>
                    <a:pt x="832" y="5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6" name="フリーフォーム(F) 33">
              <a:extLst>
                <a:ext uri="{FF2B5EF4-FFF2-40B4-BE49-F238E27FC236}">
                  <a16:creationId xmlns:a16="http://schemas.microsoft.com/office/drawing/2014/main" id="{86469AEA-7511-41DC-A011-88DD81748329}"/>
                </a:ext>
              </a:extLst>
            </p:cNvPr>
            <p:cNvSpPr>
              <a:spLocks/>
            </p:cNvSpPr>
            <p:nvPr/>
          </p:nvSpPr>
          <p:spPr bwMode="auto">
            <a:xfrm>
              <a:off x="9860664" y="3197122"/>
              <a:ext cx="964074" cy="677360"/>
            </a:xfrm>
            <a:custGeom>
              <a:avLst/>
              <a:gdLst>
                <a:gd name="T0" fmla="*/ 462 w 538"/>
                <a:gd name="T1" fmla="*/ 0 h 378"/>
                <a:gd name="T2" fmla="*/ 0 w 538"/>
                <a:gd name="T3" fmla="*/ 245 h 378"/>
                <a:gd name="T4" fmla="*/ 0 w 538"/>
                <a:gd name="T5" fmla="*/ 378 h 378"/>
                <a:gd name="T6" fmla="*/ 538 w 538"/>
                <a:gd name="T7" fmla="*/ 100 h 378"/>
                <a:gd name="T8" fmla="*/ 462 w 538"/>
                <a:gd name="T9" fmla="*/ 0 h 378"/>
              </a:gdLst>
              <a:ahLst/>
              <a:cxnLst>
                <a:cxn ang="0">
                  <a:pos x="T0" y="T1"/>
                </a:cxn>
                <a:cxn ang="0">
                  <a:pos x="T2" y="T3"/>
                </a:cxn>
                <a:cxn ang="0">
                  <a:pos x="T4" y="T5"/>
                </a:cxn>
                <a:cxn ang="0">
                  <a:pos x="T6" y="T7"/>
                </a:cxn>
                <a:cxn ang="0">
                  <a:pos x="T8" y="T9"/>
                </a:cxn>
              </a:cxnLst>
              <a:rect l="0" t="0" r="r" b="b"/>
              <a:pathLst>
                <a:path w="538" h="378">
                  <a:moveTo>
                    <a:pt x="462" y="0"/>
                  </a:moveTo>
                  <a:lnTo>
                    <a:pt x="0" y="245"/>
                  </a:lnTo>
                  <a:lnTo>
                    <a:pt x="0" y="378"/>
                  </a:lnTo>
                  <a:lnTo>
                    <a:pt x="538" y="100"/>
                  </a:lnTo>
                  <a:lnTo>
                    <a:pt x="462"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7" name="フリーフォーム 34">
              <a:extLst>
                <a:ext uri="{FF2B5EF4-FFF2-40B4-BE49-F238E27FC236}">
                  <a16:creationId xmlns:a16="http://schemas.microsoft.com/office/drawing/2014/main" id="{A828F27C-2D7F-4EC9-819B-5E25949089DA}"/>
                </a:ext>
              </a:extLst>
            </p:cNvPr>
            <p:cNvSpPr>
              <a:spLocks/>
            </p:cNvSpPr>
            <p:nvPr/>
          </p:nvSpPr>
          <p:spPr bwMode="auto">
            <a:xfrm>
              <a:off x="9860664" y="3376318"/>
              <a:ext cx="2331338" cy="3436976"/>
            </a:xfrm>
            <a:custGeom>
              <a:avLst/>
              <a:gdLst>
                <a:gd name="T0" fmla="*/ 692 w 692"/>
                <a:gd name="T1" fmla="*/ 543 h 1021"/>
                <a:gd name="T2" fmla="*/ 692 w 692"/>
                <a:gd name="T3" fmla="*/ 1021 h 1021"/>
                <a:gd name="T4" fmla="*/ 529 w 692"/>
                <a:gd name="T5" fmla="*/ 922 h 1021"/>
                <a:gd name="T6" fmla="*/ 267 w 692"/>
                <a:gd name="T7" fmla="*/ 862 h 1021"/>
                <a:gd name="T8" fmla="*/ 222 w 692"/>
                <a:gd name="T9" fmla="*/ 855 h 1021"/>
                <a:gd name="T10" fmla="*/ 85 w 692"/>
                <a:gd name="T11" fmla="*/ 506 h 1021"/>
                <a:gd name="T12" fmla="*/ 0 w 692"/>
                <a:gd name="T13" fmla="*/ 148 h 1021"/>
                <a:gd name="T14" fmla="*/ 95 w 692"/>
                <a:gd name="T15" fmla="*/ 99 h 1021"/>
                <a:gd name="T16" fmla="*/ 183 w 692"/>
                <a:gd name="T17" fmla="*/ 54 h 1021"/>
                <a:gd name="T18" fmla="*/ 263 w 692"/>
                <a:gd name="T19" fmla="*/ 13 h 1021"/>
                <a:gd name="T20" fmla="*/ 286 w 692"/>
                <a:gd name="T21" fmla="*/ 0 h 1021"/>
                <a:gd name="T22" fmla="*/ 286 w 692"/>
                <a:gd name="T23" fmla="*/ 0 h 1021"/>
                <a:gd name="T24" fmla="*/ 286 w 692"/>
                <a:gd name="T25" fmla="*/ 0 h 1021"/>
                <a:gd name="T26" fmla="*/ 292 w 692"/>
                <a:gd name="T27" fmla="*/ 7 h 1021"/>
                <a:gd name="T28" fmla="*/ 692 w 692"/>
                <a:gd name="T29" fmla="*/ 54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21">
                  <a:moveTo>
                    <a:pt x="692" y="543"/>
                  </a:moveTo>
                  <a:cubicBezTo>
                    <a:pt x="692" y="1021"/>
                    <a:pt x="692" y="1021"/>
                    <a:pt x="692" y="1021"/>
                  </a:cubicBezTo>
                  <a:cubicBezTo>
                    <a:pt x="681" y="1000"/>
                    <a:pt x="644" y="961"/>
                    <a:pt x="529" y="922"/>
                  </a:cubicBezTo>
                  <a:cubicBezTo>
                    <a:pt x="467" y="901"/>
                    <a:pt x="382" y="880"/>
                    <a:pt x="267" y="862"/>
                  </a:cubicBezTo>
                  <a:cubicBezTo>
                    <a:pt x="252" y="860"/>
                    <a:pt x="238" y="857"/>
                    <a:pt x="222" y="855"/>
                  </a:cubicBezTo>
                  <a:cubicBezTo>
                    <a:pt x="164" y="741"/>
                    <a:pt x="118" y="618"/>
                    <a:pt x="85" y="506"/>
                  </a:cubicBezTo>
                  <a:cubicBezTo>
                    <a:pt x="24" y="308"/>
                    <a:pt x="0" y="148"/>
                    <a:pt x="0" y="148"/>
                  </a:cubicBezTo>
                  <a:cubicBezTo>
                    <a:pt x="95" y="99"/>
                    <a:pt x="95" y="99"/>
                    <a:pt x="95" y="99"/>
                  </a:cubicBezTo>
                  <a:cubicBezTo>
                    <a:pt x="183" y="54"/>
                    <a:pt x="183" y="54"/>
                    <a:pt x="183" y="54"/>
                  </a:cubicBezTo>
                  <a:cubicBezTo>
                    <a:pt x="263" y="13"/>
                    <a:pt x="263" y="13"/>
                    <a:pt x="263" y="13"/>
                  </a:cubicBezTo>
                  <a:cubicBezTo>
                    <a:pt x="286" y="0"/>
                    <a:pt x="286" y="0"/>
                    <a:pt x="286" y="0"/>
                  </a:cubicBezTo>
                  <a:cubicBezTo>
                    <a:pt x="286" y="0"/>
                    <a:pt x="286" y="0"/>
                    <a:pt x="286" y="0"/>
                  </a:cubicBezTo>
                  <a:cubicBezTo>
                    <a:pt x="286" y="0"/>
                    <a:pt x="286" y="0"/>
                    <a:pt x="286" y="0"/>
                  </a:cubicBezTo>
                  <a:cubicBezTo>
                    <a:pt x="288" y="2"/>
                    <a:pt x="290" y="5"/>
                    <a:pt x="292" y="7"/>
                  </a:cubicBezTo>
                  <a:cubicBezTo>
                    <a:pt x="354" y="77"/>
                    <a:pt x="539" y="303"/>
                    <a:pt x="692" y="543"/>
                  </a:cubicBezTo>
                  <a:close/>
                </a:path>
              </a:pathLst>
            </a:custGeom>
            <a:gradFill>
              <a:gsLst>
                <a:gs pos="0">
                  <a:srgbClr val="0A2DDB"/>
                </a:gs>
                <a:gs pos="83000">
                  <a:srgbClr val="3E04A9"/>
                </a:gs>
              </a:gsLst>
              <a:lin ang="13200000" scaled="0"/>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8" name="フリーフォーム(F) 35">
              <a:extLst>
                <a:ext uri="{FF2B5EF4-FFF2-40B4-BE49-F238E27FC236}">
                  <a16:creationId xmlns:a16="http://schemas.microsoft.com/office/drawing/2014/main" id="{3CEFFA90-EB51-41A6-8D88-DC1FC480C0E4}"/>
                </a:ext>
              </a:extLst>
            </p:cNvPr>
            <p:cNvSpPr>
              <a:spLocks/>
            </p:cNvSpPr>
            <p:nvPr/>
          </p:nvSpPr>
          <p:spPr bwMode="auto">
            <a:xfrm>
              <a:off x="9860664" y="3557306"/>
              <a:ext cx="1782999" cy="2922684"/>
            </a:xfrm>
            <a:custGeom>
              <a:avLst/>
              <a:gdLst>
                <a:gd name="T0" fmla="*/ 529 w 529"/>
                <a:gd name="T1" fmla="*/ 868 h 868"/>
                <a:gd name="T2" fmla="*/ 267 w 529"/>
                <a:gd name="T3" fmla="*/ 808 h 868"/>
                <a:gd name="T4" fmla="*/ 222 w 529"/>
                <a:gd name="T5" fmla="*/ 801 h 868"/>
                <a:gd name="T6" fmla="*/ 85 w 529"/>
                <a:gd name="T7" fmla="*/ 452 h 868"/>
                <a:gd name="T8" fmla="*/ 0 w 529"/>
                <a:gd name="T9" fmla="*/ 94 h 868"/>
                <a:gd name="T10" fmla="*/ 95 w 529"/>
                <a:gd name="T11" fmla="*/ 45 h 868"/>
                <a:gd name="T12" fmla="*/ 183 w 529"/>
                <a:gd name="T13" fmla="*/ 0 h 868"/>
                <a:gd name="T14" fmla="*/ 194 w 529"/>
                <a:gd name="T15" fmla="*/ 1 h 868"/>
                <a:gd name="T16" fmla="*/ 315 w 529"/>
                <a:gd name="T17" fmla="*/ 378 h 868"/>
                <a:gd name="T18" fmla="*/ 315 w 529"/>
                <a:gd name="T19" fmla="*/ 421 h 868"/>
                <a:gd name="T20" fmla="*/ 508 w 529"/>
                <a:gd name="T21" fmla="*/ 855 h 868"/>
                <a:gd name="T22" fmla="*/ 529 w 529"/>
                <a:gd name="T23"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868">
                  <a:moveTo>
                    <a:pt x="529" y="868"/>
                  </a:moveTo>
                  <a:cubicBezTo>
                    <a:pt x="467" y="847"/>
                    <a:pt x="382" y="826"/>
                    <a:pt x="267" y="808"/>
                  </a:cubicBezTo>
                  <a:cubicBezTo>
                    <a:pt x="252" y="806"/>
                    <a:pt x="238" y="803"/>
                    <a:pt x="222" y="801"/>
                  </a:cubicBezTo>
                  <a:cubicBezTo>
                    <a:pt x="164" y="687"/>
                    <a:pt x="118" y="564"/>
                    <a:pt x="85" y="452"/>
                  </a:cubicBezTo>
                  <a:cubicBezTo>
                    <a:pt x="24" y="254"/>
                    <a:pt x="0" y="94"/>
                    <a:pt x="0" y="94"/>
                  </a:cubicBezTo>
                  <a:cubicBezTo>
                    <a:pt x="95" y="45"/>
                    <a:pt x="95" y="45"/>
                    <a:pt x="95" y="45"/>
                  </a:cubicBezTo>
                  <a:cubicBezTo>
                    <a:pt x="183" y="0"/>
                    <a:pt x="183" y="0"/>
                    <a:pt x="183" y="0"/>
                  </a:cubicBezTo>
                  <a:cubicBezTo>
                    <a:pt x="187" y="0"/>
                    <a:pt x="190" y="0"/>
                    <a:pt x="194" y="1"/>
                  </a:cubicBezTo>
                  <a:cubicBezTo>
                    <a:pt x="194" y="1"/>
                    <a:pt x="315" y="244"/>
                    <a:pt x="315" y="378"/>
                  </a:cubicBezTo>
                  <a:cubicBezTo>
                    <a:pt x="315" y="392"/>
                    <a:pt x="315" y="406"/>
                    <a:pt x="315" y="421"/>
                  </a:cubicBezTo>
                  <a:cubicBezTo>
                    <a:pt x="311" y="551"/>
                    <a:pt x="307" y="720"/>
                    <a:pt x="508" y="855"/>
                  </a:cubicBezTo>
                  <a:cubicBezTo>
                    <a:pt x="515" y="859"/>
                    <a:pt x="522" y="864"/>
                    <a:pt x="529" y="868"/>
                  </a:cubicBezTo>
                  <a:close/>
                </a:path>
              </a:pathLst>
            </a:custGeom>
            <a:gradFill>
              <a:gsLst>
                <a:gs pos="100000">
                  <a:srgbClr val="5936E0"/>
                </a:gs>
                <a:gs pos="44000">
                  <a:srgbClr val="371DBD"/>
                </a:gs>
              </a:gsLst>
              <a:lin ang="13200000" scaled="0"/>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67" name="フリーフォーム:図形 66">
              <a:extLst>
                <a:ext uri="{FF2B5EF4-FFF2-40B4-BE49-F238E27FC236}">
                  <a16:creationId xmlns:a16="http://schemas.microsoft.com/office/drawing/2014/main" id="{2ACAA286-8EC7-477A-B799-85B6B23E638D}"/>
                </a:ext>
              </a:extLst>
            </p:cNvPr>
            <p:cNvSpPr/>
            <p:nvPr/>
          </p:nvSpPr>
          <p:spPr>
            <a:xfrm rot="20923453">
              <a:off x="6655548" y="-439156"/>
              <a:ext cx="5488008" cy="1037277"/>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latin typeface="Meiryo UI" panose="020B0604030504040204" pitchFamily="50" charset="-128"/>
                <a:ea typeface="Meiryo UI" panose="020B0604030504040204" pitchFamily="50" charset="-128"/>
              </a:endParaRPr>
            </a:p>
          </p:txBody>
        </p:sp>
      </p:grpSp>
      <p:sp>
        <p:nvSpPr>
          <p:cNvPr id="15" name="タイトル 14" hidden="1">
            <a:extLst>
              <a:ext uri="{FF2B5EF4-FFF2-40B4-BE49-F238E27FC236}">
                <a16:creationId xmlns:a16="http://schemas.microsoft.com/office/drawing/2014/main" id="{1B710331-53CB-4E4F-A9D3-D1E190EEAEE4}"/>
              </a:ext>
            </a:extLst>
          </p:cNvPr>
          <p:cNvSpPr>
            <a:spLocks noGrp="1"/>
          </p:cNvSpPr>
          <p:nvPr>
            <p:ph type="title"/>
          </p:nvPr>
        </p:nvSpPr>
        <p:spPr/>
        <p:txBody>
          <a:bodyPr rtlCol="0"/>
          <a:lstStyle/>
          <a:p>
            <a:pPr rtl="0"/>
            <a:r>
              <a:rPr lang="ja" dirty="0"/>
              <a:t>人的資源スライド 2</a:t>
            </a:r>
          </a:p>
        </p:txBody>
      </p:sp>
      <p:sp>
        <p:nvSpPr>
          <p:cNvPr id="3" name="正方形/長方形 2">
            <a:extLst>
              <a:ext uri="{FF2B5EF4-FFF2-40B4-BE49-F238E27FC236}">
                <a16:creationId xmlns:a16="http://schemas.microsoft.com/office/drawing/2014/main" id="{E867A881-DB7F-46AC-B496-273027AEF7BB}"/>
              </a:ext>
            </a:extLst>
          </p:cNvPr>
          <p:cNvSpPr/>
          <p:nvPr/>
        </p:nvSpPr>
        <p:spPr>
          <a:xfrm>
            <a:off x="1145746" y="3025277"/>
            <a:ext cx="6096000" cy="830997"/>
          </a:xfrm>
          <a:prstGeom prst="rect">
            <a:avLst/>
          </a:prstGeom>
        </p:spPr>
        <p:txBody>
          <a:bodyPr>
            <a:spAutoFit/>
          </a:bodyPr>
          <a:lstStyle/>
          <a:p>
            <a:r>
              <a:rPr lang="en-US" altLang="ja-JP" sz="2400" dirty="0">
                <a:solidFill>
                  <a:srgbClr val="002060"/>
                </a:solidFill>
                <a:latin typeface="Calibri" panose="020F0502020204030204" pitchFamily="34" charset="0"/>
                <a:ea typeface="Calibri" panose="020F0502020204030204" pitchFamily="34" charset="0"/>
                <a:cs typeface="Calibri" panose="020F0502020204030204" pitchFamily="34" charset="0"/>
              </a:rPr>
              <a:t>Examination case of utilizing crypt-asset tracking </a:t>
            </a:r>
            <a:r>
              <a:rPr lang="en-US" altLang="ja-JP" sz="2400" dirty="0">
                <a:solidFill>
                  <a:schemeClr val="bg1"/>
                </a:solidFill>
                <a:latin typeface="メイリオ" panose="020B0604030504040204" pitchFamily="50" charset="-128"/>
                <a:ea typeface="メイリオ" panose="020B0604030504040204" pitchFamily="50" charset="-128"/>
              </a:rPr>
              <a:t>tool</a:t>
            </a:r>
            <a:endParaRPr lang="ja-JP" altLang="en-US" sz="2400" dirty="0"/>
          </a:p>
        </p:txBody>
      </p:sp>
    </p:spTree>
    <p:extLst>
      <p:ext uri="{BB962C8B-B14F-4D97-AF65-F5344CB8AC3E}">
        <p14:creationId xmlns:p14="http://schemas.microsoft.com/office/powerpoint/2010/main" val="285523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平行四辺形 41">
            <a:extLst>
              <a:ext uri="{FF2B5EF4-FFF2-40B4-BE49-F238E27FC236}">
                <a16:creationId xmlns:a16="http://schemas.microsoft.com/office/drawing/2014/main" id="{ED993F03-BE3B-4EFB-A45A-D36168A6252E}"/>
              </a:ext>
              <a:ext uri="{C183D7F6-B498-43B3-948B-1728B52AA6E4}">
                <adec:decorative xmlns:adec="http://schemas.microsoft.com/office/drawing/2017/decorative" val="1"/>
              </a:ext>
            </a:extLst>
          </p:cNvPr>
          <p:cNvSpPr/>
          <p:nvPr/>
        </p:nvSpPr>
        <p:spPr>
          <a:xfrm>
            <a:off x="0" y="2409582"/>
            <a:ext cx="12345423" cy="3285344"/>
          </a:xfrm>
          <a:prstGeom prst="parallelogram">
            <a:avLst>
              <a:gd name="adj" fmla="val 0"/>
            </a:avLst>
          </a:prstGeom>
          <a:gradFill>
            <a:gsLst>
              <a:gs pos="0">
                <a:srgbClr val="7CEFD8">
                  <a:alpha val="18000"/>
                </a:srgbClr>
              </a:gs>
              <a:gs pos="71000">
                <a:srgbClr val="6672E4">
                  <a:alpha val="68000"/>
                </a:srgbClr>
              </a:gs>
              <a:gs pos="100000">
                <a:srgbClr val="882BE5">
                  <a:alpha val="59000"/>
                </a:srgbClr>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6146" name="タイトル 1"/>
          <p:cNvSpPr>
            <a:spLocks noGrp="1"/>
          </p:cNvSpPr>
          <p:nvPr>
            <p:ph type="title"/>
          </p:nvPr>
        </p:nvSpPr>
        <p:spPr>
          <a:xfrm>
            <a:off x="238091" y="211584"/>
            <a:ext cx="8507413" cy="868363"/>
          </a:xfrm>
        </p:spPr>
        <p:txBody>
          <a:bodyPr>
            <a:normAutofit/>
          </a:bodyPr>
          <a:lstStyle/>
          <a:p>
            <a:pPr>
              <a:defRPr/>
            </a:pPr>
            <a:r>
              <a:rPr lang="en-US" altLang="ja-JP" sz="4800" dirty="0">
                <a:solidFill>
                  <a:schemeClr val="tx2">
                    <a:lumMod val="75000"/>
                  </a:schemeClr>
                </a:solidFill>
              </a:rPr>
              <a:t>Collection of</a:t>
            </a:r>
            <a:r>
              <a:rPr lang="ja-JP" altLang="en-US" sz="4800" dirty="0">
                <a:solidFill>
                  <a:schemeClr val="tx2">
                    <a:lumMod val="75000"/>
                  </a:schemeClr>
                </a:solidFill>
              </a:rPr>
              <a:t> </a:t>
            </a:r>
            <a:r>
              <a:rPr lang="en-US" altLang="ja-JP" sz="4800" dirty="0">
                <a:solidFill>
                  <a:schemeClr val="tx2">
                    <a:lumMod val="75000"/>
                  </a:schemeClr>
                </a:solidFill>
              </a:rPr>
              <a:t>evidences</a:t>
            </a:r>
            <a:endParaRPr lang="ja-JP" altLang="en-US" sz="4800" dirty="0">
              <a:solidFill>
                <a:schemeClr val="tx2">
                  <a:lumMod val="75000"/>
                </a:schemeClr>
              </a:solidFill>
            </a:endParaRPr>
          </a:p>
        </p:txBody>
      </p:sp>
      <p:sp>
        <p:nvSpPr>
          <p:cNvPr id="2" name="テキスト ボックス 1">
            <a:extLst>
              <a:ext uri="{FF2B5EF4-FFF2-40B4-BE49-F238E27FC236}">
                <a16:creationId xmlns:a16="http://schemas.microsoft.com/office/drawing/2014/main" id="{94434974-881A-4235-A925-E9EE17F5AFC7}"/>
              </a:ext>
            </a:extLst>
          </p:cNvPr>
          <p:cNvSpPr txBox="1"/>
          <p:nvPr/>
        </p:nvSpPr>
        <p:spPr>
          <a:xfrm>
            <a:off x="8004646" y="212010"/>
            <a:ext cx="2425148" cy="584775"/>
          </a:xfrm>
          <a:prstGeom prst="rect">
            <a:avLst/>
          </a:prstGeom>
          <a:solidFill>
            <a:srgbClr val="FFFF00"/>
          </a:solidFill>
        </p:spPr>
        <p:txBody>
          <a:bodyPr wrap="square" rtlCol="0">
            <a:spAutoFit/>
          </a:bodyPr>
          <a:lstStyle/>
          <a:p>
            <a:r>
              <a:rPr kumimoji="1" lang="ja-JP" altLang="en-US" sz="3200" dirty="0"/>
              <a:t>差し替え案</a:t>
            </a:r>
          </a:p>
        </p:txBody>
      </p:sp>
      <p:grpSp>
        <p:nvGrpSpPr>
          <p:cNvPr id="34" name="グループ化 33">
            <a:extLst>
              <a:ext uri="{FF2B5EF4-FFF2-40B4-BE49-F238E27FC236}">
                <a16:creationId xmlns:a16="http://schemas.microsoft.com/office/drawing/2014/main" id="{F6D782CB-0968-43DF-958D-0C9097C0B180}"/>
              </a:ext>
            </a:extLst>
          </p:cNvPr>
          <p:cNvGrpSpPr/>
          <p:nvPr/>
        </p:nvGrpSpPr>
        <p:grpSpPr>
          <a:xfrm>
            <a:off x="830264" y="1163074"/>
            <a:ext cx="11153917" cy="5236766"/>
            <a:chOff x="1497672" y="1361054"/>
            <a:chExt cx="10376714" cy="5121807"/>
          </a:xfrm>
        </p:grpSpPr>
        <p:graphicFrame>
          <p:nvGraphicFramePr>
            <p:cNvPr id="35" name="グラフ 34">
              <a:extLst>
                <a:ext uri="{FF2B5EF4-FFF2-40B4-BE49-F238E27FC236}">
                  <a16:creationId xmlns:a16="http://schemas.microsoft.com/office/drawing/2014/main" id="{5833F1C5-F380-4F92-A0D6-F5E585E84E26}"/>
                </a:ext>
              </a:extLst>
            </p:cNvPr>
            <p:cNvGraphicFramePr/>
            <p:nvPr>
              <p:extLst>
                <p:ext uri="{D42A27DB-BD31-4B8C-83A1-F6EECF244321}">
                  <p14:modId xmlns:p14="http://schemas.microsoft.com/office/powerpoint/2010/main" val="2579622724"/>
                </p:ext>
              </p:extLst>
            </p:nvPr>
          </p:nvGraphicFramePr>
          <p:xfrm>
            <a:off x="1873610" y="1405894"/>
            <a:ext cx="4248286" cy="50769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グラフ 35">
              <a:extLst>
                <a:ext uri="{FF2B5EF4-FFF2-40B4-BE49-F238E27FC236}">
                  <a16:creationId xmlns:a16="http://schemas.microsoft.com/office/drawing/2014/main" id="{4934E426-0484-4437-91BD-B0F3A9F31360}"/>
                </a:ext>
              </a:extLst>
            </p:cNvPr>
            <p:cNvGraphicFramePr/>
            <p:nvPr>
              <p:extLst>
                <p:ext uri="{D42A27DB-BD31-4B8C-83A1-F6EECF244321}">
                  <p14:modId xmlns:p14="http://schemas.microsoft.com/office/powerpoint/2010/main" val="134800936"/>
                </p:ext>
              </p:extLst>
            </p:nvPr>
          </p:nvGraphicFramePr>
          <p:xfrm>
            <a:off x="5767054" y="1361054"/>
            <a:ext cx="4062363" cy="5121807"/>
          </p:xfrm>
          <a:graphic>
            <a:graphicData uri="http://schemas.openxmlformats.org/drawingml/2006/chart">
              <c:chart xmlns:c="http://schemas.openxmlformats.org/drawingml/2006/chart" xmlns:r="http://schemas.openxmlformats.org/officeDocument/2006/relationships" r:id="rId4"/>
            </a:graphicData>
          </a:graphic>
        </p:graphicFrame>
        <p:sp>
          <p:nvSpPr>
            <p:cNvPr id="37" name="吹き出し: 角を丸めた四角形 36">
              <a:extLst>
                <a:ext uri="{FF2B5EF4-FFF2-40B4-BE49-F238E27FC236}">
                  <a16:creationId xmlns:a16="http://schemas.microsoft.com/office/drawing/2014/main" id="{EF4EF26C-3109-4CDE-9FC5-D4CB7EF8B0EC}"/>
                </a:ext>
              </a:extLst>
            </p:cNvPr>
            <p:cNvSpPr/>
            <p:nvPr/>
          </p:nvSpPr>
          <p:spPr>
            <a:xfrm>
              <a:off x="9829417" y="1361054"/>
              <a:ext cx="2044969" cy="1623522"/>
            </a:xfrm>
            <a:prstGeom prst="wedgeRoundRectCallout">
              <a:avLst>
                <a:gd name="adj1" fmla="val -120580"/>
                <a:gd name="adj2" fmla="val 1640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ea typeface="+mj-ea"/>
                </a:rPr>
                <a:t>This amount is </a:t>
              </a:r>
              <a:r>
                <a:rPr lang="en-US" altLang="ja-JP" dirty="0">
                  <a:effectLst/>
                  <a:ea typeface="+mj-ea"/>
                </a:rPr>
                <a:t> to be denied</a:t>
              </a:r>
              <a:r>
                <a:rPr lang="ja-JP" altLang="en-US" dirty="0">
                  <a:ea typeface="+mj-ea"/>
                </a:rPr>
                <a:t> </a:t>
              </a:r>
              <a:r>
                <a:rPr lang="en-US" altLang="ja-JP" dirty="0">
                  <a:ea typeface="+mj-ea"/>
                </a:rPr>
                <a:t>if</a:t>
              </a:r>
              <a:r>
                <a:rPr lang="ja-JP" altLang="en-US" dirty="0">
                  <a:ea typeface="+mj-ea"/>
                </a:rPr>
                <a:t> </a:t>
              </a:r>
              <a:r>
                <a:rPr lang="en-US" altLang="ja-JP" dirty="0">
                  <a:ea typeface="+mj-ea"/>
                </a:rPr>
                <a:t>can not</a:t>
              </a:r>
              <a:r>
                <a:rPr lang="ja-JP" altLang="en-US" dirty="0">
                  <a:ea typeface="+mj-ea"/>
                </a:rPr>
                <a:t> </a:t>
              </a:r>
              <a:r>
                <a:rPr lang="en-US" altLang="ja-JP" dirty="0">
                  <a:ea typeface="+mj-ea"/>
                </a:rPr>
                <a:t>be proved</a:t>
              </a:r>
              <a:r>
                <a:rPr lang="ja-JP" altLang="en-US" dirty="0">
                  <a:ea typeface="+mj-ea"/>
                </a:rPr>
                <a:t> </a:t>
              </a:r>
              <a:r>
                <a:rPr lang="en-US" altLang="ja-JP" dirty="0">
                  <a:ea typeface="+mj-ea"/>
                </a:rPr>
                <a:t>that</a:t>
              </a:r>
              <a:r>
                <a:rPr lang="ja-JP" altLang="en-US" dirty="0">
                  <a:ea typeface="+mj-ea"/>
                </a:rPr>
                <a:t> </a:t>
              </a:r>
              <a:endParaRPr lang="en-US" altLang="ja-JP" dirty="0">
                <a:ea typeface="+mj-ea"/>
              </a:endParaRPr>
            </a:p>
            <a:p>
              <a:pPr algn="ctr"/>
              <a:r>
                <a:rPr lang="en-US" altLang="ja-JP" u="sng" dirty="0">
                  <a:ea typeface="+mj-ea"/>
                </a:rPr>
                <a:t>this</a:t>
              </a:r>
              <a:r>
                <a:rPr lang="ja-JP" altLang="en-US" u="sng" dirty="0">
                  <a:ea typeface="+mj-ea"/>
                </a:rPr>
                <a:t> </a:t>
              </a:r>
              <a:r>
                <a:rPr lang="en-US" altLang="ja-JP" u="sng" dirty="0">
                  <a:ea typeface="+mj-ea"/>
                </a:rPr>
                <a:t>is</a:t>
              </a:r>
              <a:r>
                <a:rPr lang="ja-JP" altLang="en-US" u="sng" dirty="0">
                  <a:ea typeface="+mj-ea"/>
                </a:rPr>
                <a:t> </a:t>
              </a:r>
              <a:r>
                <a:rPr lang="en-US" altLang="ja-JP" u="sng" dirty="0">
                  <a:ea typeface="+mj-ea"/>
                </a:rPr>
                <a:t>NOT</a:t>
              </a:r>
              <a:r>
                <a:rPr lang="ja-JP" altLang="en-US" u="sng" dirty="0">
                  <a:ea typeface="+mj-ea"/>
                </a:rPr>
                <a:t> </a:t>
              </a:r>
              <a:r>
                <a:rPr lang="en-US" altLang="ja-JP" u="sng" dirty="0">
                  <a:ea typeface="+mj-ea"/>
                </a:rPr>
                <a:t>off-the</a:t>
              </a:r>
              <a:r>
                <a:rPr lang="ja-JP" altLang="en-US" u="sng" dirty="0">
                  <a:ea typeface="+mj-ea"/>
                </a:rPr>
                <a:t> </a:t>
              </a:r>
              <a:r>
                <a:rPr lang="en-US" altLang="ja-JP" u="sng" dirty="0">
                  <a:ea typeface="+mj-ea"/>
                </a:rPr>
                <a:t>book</a:t>
              </a:r>
              <a:r>
                <a:rPr lang="ja-JP" altLang="en-US" u="sng" dirty="0">
                  <a:ea typeface="+mj-ea"/>
                </a:rPr>
                <a:t> </a:t>
              </a:r>
              <a:r>
                <a:rPr lang="en-US" altLang="ja-JP" u="sng" dirty="0">
                  <a:ea typeface="+mj-ea"/>
                </a:rPr>
                <a:t>expense</a:t>
              </a:r>
              <a:endParaRPr lang="en-US" altLang="ja-JP" u="sng" dirty="0">
                <a:effectLst/>
                <a:ea typeface="+mj-ea"/>
              </a:endParaRPr>
            </a:p>
          </p:txBody>
        </p:sp>
        <p:sp>
          <p:nvSpPr>
            <p:cNvPr id="38" name="矢印: 上下 37">
              <a:extLst>
                <a:ext uri="{FF2B5EF4-FFF2-40B4-BE49-F238E27FC236}">
                  <a16:creationId xmlns:a16="http://schemas.microsoft.com/office/drawing/2014/main" id="{FD89E36A-97BA-409D-BA2B-24B521F12A91}"/>
                </a:ext>
              </a:extLst>
            </p:cNvPr>
            <p:cNvSpPr/>
            <p:nvPr/>
          </p:nvSpPr>
          <p:spPr>
            <a:xfrm>
              <a:off x="1497672" y="2043280"/>
              <a:ext cx="1194904" cy="4285959"/>
            </a:xfrm>
            <a:prstGeom prst="upDownArrow">
              <a:avLst/>
            </a:prstGeom>
            <a:solidFill>
              <a:srgbClr val="40E8C8"/>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1600" b="1" dirty="0">
                  <a:solidFill>
                    <a:schemeClr val="tx1"/>
                  </a:solidFill>
                  <a:effectLst/>
                  <a:latin typeface="+mj-ea"/>
                  <a:ea typeface="+mj-ea"/>
                </a:rPr>
                <a:t>illicit profit or loss identified by evidence</a:t>
              </a:r>
            </a:p>
          </p:txBody>
        </p:sp>
        <p:sp>
          <p:nvSpPr>
            <p:cNvPr id="39" name="矢印: 上下 38">
              <a:extLst>
                <a:ext uri="{FF2B5EF4-FFF2-40B4-BE49-F238E27FC236}">
                  <a16:creationId xmlns:a16="http://schemas.microsoft.com/office/drawing/2014/main" id="{9FBB3FEE-D472-446A-94D3-F6C7A2C1CF88}"/>
                </a:ext>
              </a:extLst>
            </p:cNvPr>
            <p:cNvSpPr/>
            <p:nvPr/>
          </p:nvSpPr>
          <p:spPr>
            <a:xfrm>
              <a:off x="8861379" y="3043896"/>
              <a:ext cx="1153961" cy="3285343"/>
            </a:xfrm>
            <a:prstGeom prst="upDown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lang="en-US" altLang="ja-JP" sz="1600" b="1" dirty="0">
                  <a:effectLst/>
                  <a:latin typeface="+mj-ea"/>
                  <a:ea typeface="+mj-ea"/>
                </a:rPr>
                <a:t>Illicit balance identified by evidence</a:t>
              </a:r>
            </a:p>
          </p:txBody>
        </p:sp>
        <p:sp>
          <p:nvSpPr>
            <p:cNvPr id="40" name="矢印: 上 39">
              <a:extLst>
                <a:ext uri="{FF2B5EF4-FFF2-40B4-BE49-F238E27FC236}">
                  <a16:creationId xmlns:a16="http://schemas.microsoft.com/office/drawing/2014/main" id="{3B67C655-AC90-4F27-950C-613D71678B7E}"/>
                </a:ext>
              </a:extLst>
            </p:cNvPr>
            <p:cNvSpPr/>
            <p:nvPr/>
          </p:nvSpPr>
          <p:spPr>
            <a:xfrm>
              <a:off x="5216725" y="3043897"/>
              <a:ext cx="1516608" cy="3247650"/>
            </a:xfrm>
            <a:prstGeom prst="up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2000" dirty="0">
                  <a:effectLst/>
                  <a:latin typeface="+mj-ea"/>
                  <a:ea typeface="+mj-ea"/>
                </a:rPr>
                <a:t>Amount of illicit income proved by evidence</a:t>
              </a:r>
            </a:p>
          </p:txBody>
        </p:sp>
      </p:grpSp>
      <p:sp>
        <p:nvSpPr>
          <p:cNvPr id="44" name="矢印: 右 43">
            <a:extLst>
              <a:ext uri="{FF2B5EF4-FFF2-40B4-BE49-F238E27FC236}">
                <a16:creationId xmlns:a16="http://schemas.microsoft.com/office/drawing/2014/main" id="{255F1B2B-7FB3-44AF-9A94-09EC23901D44}"/>
              </a:ext>
            </a:extLst>
          </p:cNvPr>
          <p:cNvSpPr/>
          <p:nvPr/>
        </p:nvSpPr>
        <p:spPr>
          <a:xfrm>
            <a:off x="4595795" y="1952417"/>
            <a:ext cx="1862274" cy="261557"/>
          </a:xfrm>
          <a:prstGeom prst="rightArrow">
            <a:avLst>
              <a:gd name="adj1" fmla="val 50000"/>
              <a:gd name="adj2" fmla="val 6902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quot;禁止&quot;マーク 44">
            <a:extLst>
              <a:ext uri="{FF2B5EF4-FFF2-40B4-BE49-F238E27FC236}">
                <a16:creationId xmlns:a16="http://schemas.microsoft.com/office/drawing/2014/main" id="{2E124425-9ABF-478A-9E2D-E4E113CC622A}"/>
              </a:ext>
            </a:extLst>
          </p:cNvPr>
          <p:cNvSpPr/>
          <p:nvPr/>
        </p:nvSpPr>
        <p:spPr>
          <a:xfrm>
            <a:off x="5243617" y="1716118"/>
            <a:ext cx="566629" cy="75438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123502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249"/>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594982" y="209906"/>
            <a:ext cx="8229600" cy="868363"/>
          </a:xfrm>
        </p:spPr>
        <p:txBody>
          <a:bodyPr>
            <a:normAutofit/>
          </a:bodyPr>
          <a:lstStyle/>
          <a:p>
            <a:pPr>
              <a:defRPr/>
            </a:pPr>
            <a:r>
              <a:rPr lang="en-US" altLang="ja-JP" sz="4800" dirty="0">
                <a:solidFill>
                  <a:schemeClr val="tx2">
                    <a:lumMod val="75000"/>
                  </a:schemeClr>
                </a:solidFill>
              </a:rPr>
              <a:t>NTA’s</a:t>
            </a:r>
            <a:r>
              <a:rPr lang="ja-JP" altLang="en-US" sz="4800" dirty="0">
                <a:solidFill>
                  <a:schemeClr val="tx2">
                    <a:lumMod val="75000"/>
                  </a:schemeClr>
                </a:solidFill>
              </a:rPr>
              <a:t> </a:t>
            </a:r>
            <a:r>
              <a:rPr lang="en-US" altLang="ja-JP" sz="4800" dirty="0">
                <a:solidFill>
                  <a:schemeClr val="tx2">
                    <a:lumMod val="75000"/>
                  </a:schemeClr>
                </a:solidFill>
              </a:rPr>
              <a:t>Approach</a:t>
            </a:r>
            <a:endParaRPr lang="ja-JP" altLang="en-US" sz="4800" dirty="0">
              <a:solidFill>
                <a:schemeClr val="tx2">
                  <a:lumMod val="75000"/>
                </a:scheme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555" y="4165411"/>
            <a:ext cx="2692589" cy="2692589"/>
          </a:xfrm>
          <a:prstGeom prst="rect">
            <a:avLst/>
          </a:prstGeom>
        </p:spPr>
      </p:pic>
      <p:sp>
        <p:nvSpPr>
          <p:cNvPr id="2" name="スライド番号プレースホルダー 1">
            <a:extLst>
              <a:ext uri="{FF2B5EF4-FFF2-40B4-BE49-F238E27FC236}">
                <a16:creationId xmlns:a16="http://schemas.microsoft.com/office/drawing/2014/main" id="{4CDD3F2E-AB39-44E4-B23F-73B4C2601823}"/>
              </a:ext>
            </a:extLst>
          </p:cNvPr>
          <p:cNvSpPr>
            <a:spLocks noGrp="1"/>
          </p:cNvSpPr>
          <p:nvPr>
            <p:ph type="sldNum" sz="quarter" idx="12"/>
          </p:nvPr>
        </p:nvSpPr>
        <p:spPr/>
        <p:txBody>
          <a:bodyPr/>
          <a:lstStyle/>
          <a:p>
            <a:pPr>
              <a:defRPr/>
            </a:pPr>
            <a:fld id="{FABC962E-B4BD-494A-B383-FB3B2DBC4283}" type="slidenum">
              <a:rPr lang="ja-JP" altLang="en-US" smtClean="0">
                <a:solidFill>
                  <a:prstClr val="black">
                    <a:tint val="75000"/>
                  </a:prstClr>
                </a:solidFill>
              </a:rPr>
              <a:pPr>
                <a:defRPr/>
              </a:pPr>
              <a:t>21</a:t>
            </a:fld>
            <a:endParaRPr lang="ja-JP" altLang="en-US" dirty="0">
              <a:solidFill>
                <a:prstClr val="black">
                  <a:tint val="75000"/>
                </a:prstClr>
              </a:solidFill>
            </a:endParaRPr>
          </a:p>
        </p:txBody>
      </p:sp>
      <p:pic>
        <p:nvPicPr>
          <p:cNvPr id="11" name="図 10">
            <a:extLst>
              <a:ext uri="{FF2B5EF4-FFF2-40B4-BE49-F238E27FC236}">
                <a16:creationId xmlns:a16="http://schemas.microsoft.com/office/drawing/2014/main" id="{8E9E68D9-94FF-4D09-B39F-B7390A41B65F}"/>
              </a:ext>
            </a:extLst>
          </p:cNvPr>
          <p:cNvPicPr>
            <a:picLocks noChangeAspect="1"/>
          </p:cNvPicPr>
          <p:nvPr/>
        </p:nvPicPr>
        <p:blipFill>
          <a:blip r:embed="rId4"/>
          <a:stretch>
            <a:fillRect/>
          </a:stretch>
        </p:blipFill>
        <p:spPr>
          <a:xfrm>
            <a:off x="134173" y="4859282"/>
            <a:ext cx="1730121" cy="1735411"/>
          </a:xfrm>
          <a:prstGeom prst="rect">
            <a:avLst/>
          </a:prstGeom>
        </p:spPr>
      </p:pic>
      <p:pic>
        <p:nvPicPr>
          <p:cNvPr id="12" name="図 11">
            <a:extLst>
              <a:ext uri="{FF2B5EF4-FFF2-40B4-BE49-F238E27FC236}">
                <a16:creationId xmlns:a16="http://schemas.microsoft.com/office/drawing/2014/main" id="{DE4852FF-49B7-404C-9409-B23BA94525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52594">
            <a:off x="9905374" y="871126"/>
            <a:ext cx="1781291" cy="1781291"/>
          </a:xfrm>
          <a:prstGeom prst="rect">
            <a:avLst/>
          </a:prstGeom>
        </p:spPr>
      </p:pic>
      <p:graphicFrame>
        <p:nvGraphicFramePr>
          <p:cNvPr id="8" name="図表 7">
            <a:extLst>
              <a:ext uri="{FF2B5EF4-FFF2-40B4-BE49-F238E27FC236}">
                <a16:creationId xmlns:a16="http://schemas.microsoft.com/office/drawing/2014/main" id="{888D5D69-0721-452A-9F98-0ED6B41D29A2}"/>
              </a:ext>
            </a:extLst>
          </p:cNvPr>
          <p:cNvGraphicFramePr/>
          <p:nvPr>
            <p:extLst>
              <p:ext uri="{D42A27DB-BD31-4B8C-83A1-F6EECF244321}">
                <p14:modId xmlns:p14="http://schemas.microsoft.com/office/powerpoint/2010/main" val="1231172660"/>
              </p:ext>
            </p:extLst>
          </p:nvPr>
        </p:nvGraphicFramePr>
        <p:xfrm>
          <a:off x="824030" y="1533320"/>
          <a:ext cx="9444383" cy="39782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2387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辺形 5">
            <a:extLst>
              <a:ext uri="{FF2B5EF4-FFF2-40B4-BE49-F238E27FC236}">
                <a16:creationId xmlns:a16="http://schemas.microsoft.com/office/drawing/2014/main" id="{75E5D4F2-4EFB-4892-8140-F22897924BA7}"/>
              </a:ext>
              <a:ext uri="{C183D7F6-B498-43B3-948B-1728B52AA6E4}">
                <adec:decorative xmlns:adec="http://schemas.microsoft.com/office/drawing/2017/decorative" val="1"/>
              </a:ext>
            </a:extLst>
          </p:cNvPr>
          <p:cNvSpPr/>
          <p:nvPr/>
        </p:nvSpPr>
        <p:spPr>
          <a:xfrm>
            <a:off x="0" y="1243013"/>
            <a:ext cx="12345423" cy="5213350"/>
          </a:xfrm>
          <a:prstGeom prst="parallelogram">
            <a:avLst>
              <a:gd name="adj" fmla="val 16091"/>
            </a:avLst>
          </a:prstGeom>
          <a:gradFill>
            <a:gsLst>
              <a:gs pos="0">
                <a:srgbClr val="7CEFD8">
                  <a:alpha val="18000"/>
                </a:srgbClr>
              </a:gs>
              <a:gs pos="71000">
                <a:srgbClr val="6672E4">
                  <a:alpha val="68000"/>
                </a:srgbClr>
              </a:gs>
              <a:gs pos="100000">
                <a:srgbClr val="882BE5">
                  <a:alpha val="59000"/>
                </a:srgbClr>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6146" name="タイトル 1"/>
          <p:cNvSpPr>
            <a:spLocks noGrp="1"/>
          </p:cNvSpPr>
          <p:nvPr>
            <p:ph type="title"/>
          </p:nvPr>
        </p:nvSpPr>
        <p:spPr>
          <a:xfrm>
            <a:off x="417295" y="148709"/>
            <a:ext cx="11054269" cy="868363"/>
          </a:xfrm>
        </p:spPr>
        <p:txBody>
          <a:bodyPr>
            <a:normAutofit fontScale="90000"/>
          </a:bodyPr>
          <a:lstStyle/>
          <a:p>
            <a:pPr>
              <a:defRPr/>
            </a:pPr>
            <a:r>
              <a:rPr lang="en-US" altLang="ja-JP" sz="4800" dirty="0">
                <a:solidFill>
                  <a:schemeClr val="tx2">
                    <a:lumMod val="75000"/>
                  </a:schemeClr>
                </a:solidFill>
              </a:rPr>
              <a:t>Status of tax evasion control in Japan</a:t>
            </a:r>
            <a:endParaRPr lang="ja-JP" altLang="en-US" sz="4800" dirty="0">
              <a:solidFill>
                <a:schemeClr val="tx2">
                  <a:lumMod val="75000"/>
                </a:schemeClr>
              </a:solidFill>
            </a:endParaRPr>
          </a:p>
        </p:txBody>
      </p:sp>
      <p:sp>
        <p:nvSpPr>
          <p:cNvPr id="7" name="タイトル 1"/>
          <p:cNvSpPr txBox="1">
            <a:spLocks/>
          </p:cNvSpPr>
          <p:nvPr/>
        </p:nvSpPr>
        <p:spPr bwMode="auto">
          <a:xfrm>
            <a:off x="1192212" y="1061980"/>
            <a:ext cx="8229600" cy="868363"/>
          </a:xfrm>
          <a:prstGeom prst="rect">
            <a:avLst/>
          </a:prstGeom>
          <a:noFill/>
          <a:ln w="9525">
            <a:noFill/>
            <a:miter lim="800000"/>
            <a:headEnd/>
            <a:tailEnd/>
          </a:ln>
        </p:spPr>
        <p:txBody>
          <a:bodyPr anchor="ctr">
            <a:normAutofit/>
          </a:bodyPr>
          <a:lstStyle/>
          <a:p>
            <a:pPr marL="457178" indent="-457178">
              <a:spcBef>
                <a:spcPct val="0"/>
              </a:spcBef>
              <a:buFont typeface="Wingdings" panose="05000000000000000000" pitchFamily="2" charset="2"/>
              <a:buChar char="ü"/>
              <a:defRPr/>
            </a:pPr>
            <a:r>
              <a:rPr lang="en-US" altLang="ja-JP" sz="3600" dirty="0">
                <a:solidFill>
                  <a:srgbClr val="44546A">
                    <a:lumMod val="75000"/>
                  </a:srgbClr>
                </a:solidFill>
                <a:latin typeface="Calibri Light" panose="020F0302020204030204"/>
              </a:rPr>
              <a:t>Portion of national tax revenue</a:t>
            </a:r>
            <a:endParaRPr lang="ja-JP" altLang="en-US" sz="3600" dirty="0">
              <a:solidFill>
                <a:srgbClr val="44546A">
                  <a:lumMod val="75000"/>
                </a:srgbClr>
              </a:solidFill>
              <a:latin typeface="Calibri Light" panose="020F0302020204030204"/>
            </a:endParaRPr>
          </a:p>
        </p:txBody>
      </p:sp>
      <p:graphicFrame>
        <p:nvGraphicFramePr>
          <p:cNvPr id="5" name="コンテンツ プレースホルダ 7">
            <a:extLst>
              <a:ext uri="{FF2B5EF4-FFF2-40B4-BE49-F238E27FC236}">
                <a16:creationId xmlns:a16="http://schemas.microsoft.com/office/drawing/2014/main" id="{B6737CF0-5571-4191-A185-AFB009DFB3A2}"/>
              </a:ext>
            </a:extLst>
          </p:cNvPr>
          <p:cNvGraphicFramePr>
            <a:graphicFrameLocks noGrp="1"/>
          </p:cNvGraphicFramePr>
          <p:nvPr>
            <p:extLst/>
          </p:nvPr>
        </p:nvGraphicFramePr>
        <p:xfrm>
          <a:off x="2036763" y="1827213"/>
          <a:ext cx="8320087" cy="4629150"/>
        </p:xfrm>
        <a:graphic>
          <a:graphicData uri="http://schemas.openxmlformats.org/presentationml/2006/ole">
            <mc:AlternateContent xmlns:mc="http://schemas.openxmlformats.org/markup-compatibility/2006">
              <mc:Choice xmlns:v="urn:schemas-microsoft-com:vml" Requires="v">
                <p:oleObj spid="_x0000_s1120" name="Worksheet" r:id="rId4" imgW="8229552" imgH="4810218" progId="Excel.Sheet.8">
                  <p:embed/>
                </p:oleObj>
              </mc:Choice>
              <mc:Fallback>
                <p:oleObj name="Worksheet" r:id="rId4" imgW="8229552" imgH="4810218" progId="Excel.Sheet.8">
                  <p:embed/>
                  <p:pic>
                    <p:nvPicPr>
                      <p:cNvPr id="5" name="コンテンツ プレースホルダ 7">
                        <a:extLst>
                          <a:ext uri="{FF2B5EF4-FFF2-40B4-BE49-F238E27FC236}">
                            <a16:creationId xmlns:a16="http://schemas.microsoft.com/office/drawing/2014/main" id="{B6737CF0-5571-4191-A185-AFB009DFB3A2}"/>
                          </a:ext>
                        </a:extLst>
                      </p:cNvPr>
                      <p:cNvPicPr>
                        <a:picLocks noGrp="1" noChangeArrowheads="1"/>
                      </p:cNvPicPr>
                      <p:nvPr/>
                    </p:nvPicPr>
                    <p:blipFill>
                      <a:blip r:embed="rId5"/>
                      <a:srcRect/>
                      <a:stretch>
                        <a:fillRect/>
                      </a:stretch>
                    </p:blipFill>
                    <p:spPr bwMode="auto">
                      <a:xfrm>
                        <a:off x="2036763" y="1827213"/>
                        <a:ext cx="8320087" cy="4629150"/>
                      </a:xfrm>
                      <a:prstGeom prst="rect">
                        <a:avLst/>
                      </a:prstGeom>
                      <a:noFill/>
                      <a:extLst/>
                    </p:spPr>
                  </p:pic>
                </p:oleObj>
              </mc:Fallback>
            </mc:AlternateContent>
          </a:graphicData>
        </a:graphic>
      </p:graphicFrame>
      <p:sp>
        <p:nvSpPr>
          <p:cNvPr id="2" name="スライド番号プレースホルダー 1">
            <a:extLst>
              <a:ext uri="{FF2B5EF4-FFF2-40B4-BE49-F238E27FC236}">
                <a16:creationId xmlns:a16="http://schemas.microsoft.com/office/drawing/2014/main" id="{43C9E17B-5584-423A-B509-6FD7709F8F7A}"/>
              </a:ext>
            </a:extLst>
          </p:cNvPr>
          <p:cNvSpPr>
            <a:spLocks noGrp="1"/>
          </p:cNvSpPr>
          <p:nvPr>
            <p:ph type="sldNum" sz="quarter" idx="12"/>
          </p:nvPr>
        </p:nvSpPr>
        <p:spPr/>
        <p:txBody>
          <a:bodyPr/>
          <a:lstStyle/>
          <a:p>
            <a:pPr>
              <a:defRPr/>
            </a:pPr>
            <a:fld id="{FABC962E-B4BD-494A-B383-FB3B2DBC4283}" type="slidenum">
              <a:rPr lang="ja-JP" altLang="en-US" smtClean="0">
                <a:solidFill>
                  <a:prstClr val="black">
                    <a:tint val="75000"/>
                  </a:prstClr>
                </a:solidFill>
              </a:rPr>
              <a:pPr>
                <a:defRPr/>
              </a:pPr>
              <a:t>22</a:t>
            </a:fld>
            <a:endParaRPr lang="ja-JP" altLang="en-US" dirty="0">
              <a:solidFill>
                <a:prstClr val="black">
                  <a:tint val="75000"/>
                </a:prstClr>
              </a:solidFill>
            </a:endParaRPr>
          </a:p>
        </p:txBody>
      </p:sp>
    </p:spTree>
    <p:extLst>
      <p:ext uri="{BB962C8B-B14F-4D97-AF65-F5344CB8AC3E}">
        <p14:creationId xmlns:p14="http://schemas.microsoft.com/office/powerpoint/2010/main" val="2757382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辺形 7">
            <a:extLst>
              <a:ext uri="{FF2B5EF4-FFF2-40B4-BE49-F238E27FC236}">
                <a16:creationId xmlns:a16="http://schemas.microsoft.com/office/drawing/2014/main" id="{6CAD3FED-0DDF-4D7C-AC25-B3D1865FC4B2}"/>
              </a:ext>
              <a:ext uri="{C183D7F6-B498-43B3-948B-1728B52AA6E4}">
                <adec:decorative xmlns:adec="http://schemas.microsoft.com/office/drawing/2017/decorative" val="1"/>
              </a:ext>
            </a:extLst>
          </p:cNvPr>
          <p:cNvSpPr/>
          <p:nvPr/>
        </p:nvSpPr>
        <p:spPr>
          <a:xfrm>
            <a:off x="0" y="1243013"/>
            <a:ext cx="12345423" cy="5213350"/>
          </a:xfrm>
          <a:prstGeom prst="parallelogram">
            <a:avLst>
              <a:gd name="adj" fmla="val 16091"/>
            </a:avLst>
          </a:prstGeom>
          <a:gradFill>
            <a:gsLst>
              <a:gs pos="0">
                <a:srgbClr val="7CEFD8">
                  <a:alpha val="18000"/>
                </a:srgbClr>
              </a:gs>
              <a:gs pos="71000">
                <a:srgbClr val="6672E4">
                  <a:alpha val="68000"/>
                </a:srgbClr>
              </a:gs>
              <a:gs pos="100000">
                <a:srgbClr val="882BE5">
                  <a:alpha val="59000"/>
                </a:srgbClr>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10" name="タイトル 1"/>
          <p:cNvSpPr>
            <a:spLocks noGrp="1"/>
          </p:cNvSpPr>
          <p:nvPr>
            <p:ph type="title"/>
          </p:nvPr>
        </p:nvSpPr>
        <p:spPr>
          <a:xfrm>
            <a:off x="246072" y="172278"/>
            <a:ext cx="10169039" cy="868363"/>
          </a:xfrm>
        </p:spPr>
        <p:txBody>
          <a:bodyPr>
            <a:normAutofit fontScale="90000"/>
          </a:bodyPr>
          <a:lstStyle/>
          <a:p>
            <a:pPr>
              <a:defRPr/>
            </a:pPr>
            <a:r>
              <a:rPr lang="en-US" altLang="ja-JP" sz="4800" dirty="0">
                <a:solidFill>
                  <a:schemeClr val="tx2">
                    <a:lumMod val="75000"/>
                  </a:schemeClr>
                </a:solidFill>
              </a:rPr>
              <a:t>Status of tax evasion control in Japan</a:t>
            </a:r>
            <a:endParaRPr lang="ja-JP" altLang="en-US" sz="4800" dirty="0">
              <a:solidFill>
                <a:schemeClr val="tx2">
                  <a:lumMod val="75000"/>
                </a:schemeClr>
              </a:solidFill>
            </a:endParaRPr>
          </a:p>
        </p:txBody>
      </p:sp>
      <p:sp>
        <p:nvSpPr>
          <p:cNvPr id="25650" name="Text Box 117"/>
          <p:cNvSpPr txBox="1">
            <a:spLocks noChangeArrowheads="1"/>
          </p:cNvSpPr>
          <p:nvPr/>
        </p:nvSpPr>
        <p:spPr bwMode="auto">
          <a:xfrm>
            <a:off x="2043125" y="5522913"/>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ja-JP" altLang="ja-JP" dirty="0">
              <a:solidFill>
                <a:prstClr val="black"/>
              </a:solidFill>
              <a:latin typeface="Arial" charset="0"/>
            </a:endParaRPr>
          </a:p>
        </p:txBody>
      </p:sp>
      <p:sp>
        <p:nvSpPr>
          <p:cNvPr id="9" name="タイトル 1"/>
          <p:cNvSpPr txBox="1">
            <a:spLocks/>
          </p:cNvSpPr>
          <p:nvPr/>
        </p:nvSpPr>
        <p:spPr bwMode="auto">
          <a:xfrm>
            <a:off x="707855" y="913925"/>
            <a:ext cx="8229600" cy="868363"/>
          </a:xfrm>
          <a:prstGeom prst="rect">
            <a:avLst/>
          </a:prstGeom>
          <a:noFill/>
          <a:ln w="9525">
            <a:noFill/>
            <a:miter lim="800000"/>
            <a:headEnd/>
            <a:tailEnd/>
          </a:ln>
        </p:spPr>
        <p:txBody>
          <a:bodyPr anchor="ctr"/>
          <a:lstStyle/>
          <a:p>
            <a:pPr eaLnBrk="0" fontAlgn="base" hangingPunct="0">
              <a:spcBef>
                <a:spcPct val="0"/>
              </a:spcBef>
              <a:spcAft>
                <a:spcPct val="0"/>
              </a:spcAft>
              <a:defRPr/>
            </a:pPr>
            <a:r>
              <a:rPr lang="en-US" altLang="ja-JP" sz="2800" dirty="0">
                <a:solidFill>
                  <a:srgbClr val="44546A">
                    <a:lumMod val="75000"/>
                  </a:srgbClr>
                </a:solidFill>
                <a:latin typeface="Calibri Light" panose="020F0302020204030204"/>
              </a:rPr>
              <a:t>   </a:t>
            </a:r>
            <a:r>
              <a:rPr lang="en-US" altLang="ja-JP" sz="2400" u="sng" dirty="0">
                <a:solidFill>
                  <a:srgbClr val="44546A">
                    <a:lumMod val="75000"/>
                  </a:srgbClr>
                </a:solidFill>
                <a:latin typeface="Calibri Light" panose="020F0302020204030204"/>
              </a:rPr>
              <a:t>Table </a:t>
            </a:r>
            <a:r>
              <a:rPr lang="en-US" altLang="ja-JP" sz="2400" u="sng" dirty="0">
                <a:solidFill>
                  <a:srgbClr val="44546A">
                    <a:lumMod val="75000"/>
                  </a:srgbClr>
                </a:solidFill>
              </a:rPr>
              <a:t>1.  No. of our criminal tax cases</a:t>
            </a:r>
            <a:endParaRPr lang="ja-JP" altLang="en-US" sz="2400" u="sng" dirty="0">
              <a:solidFill>
                <a:srgbClr val="44546A">
                  <a:lumMod val="75000"/>
                </a:srgbClr>
              </a:solidFill>
            </a:endParaRPr>
          </a:p>
        </p:txBody>
      </p:sp>
      <p:graphicFrame>
        <p:nvGraphicFramePr>
          <p:cNvPr id="7" name="Group 272">
            <a:extLst>
              <a:ext uri="{FF2B5EF4-FFF2-40B4-BE49-F238E27FC236}">
                <a16:creationId xmlns:a16="http://schemas.microsoft.com/office/drawing/2014/main" id="{654AB46F-0C9A-4E50-9F69-B78B9A3734F0}"/>
              </a:ext>
            </a:extLst>
          </p:cNvPr>
          <p:cNvGraphicFramePr>
            <a:graphicFrameLocks/>
          </p:cNvGraphicFramePr>
          <p:nvPr>
            <p:extLst>
              <p:ext uri="{D42A27DB-BD31-4B8C-83A1-F6EECF244321}">
                <p14:modId xmlns:p14="http://schemas.microsoft.com/office/powerpoint/2010/main" val="654970272"/>
              </p:ext>
            </p:extLst>
          </p:nvPr>
        </p:nvGraphicFramePr>
        <p:xfrm>
          <a:off x="1511176" y="1782288"/>
          <a:ext cx="8903935" cy="4538999"/>
        </p:xfrm>
        <a:graphic>
          <a:graphicData uri="http://schemas.openxmlformats.org/drawingml/2006/table">
            <a:tbl>
              <a:tblPr/>
              <a:tblGrid>
                <a:gridCol w="367593">
                  <a:extLst>
                    <a:ext uri="{9D8B030D-6E8A-4147-A177-3AD203B41FA5}">
                      <a16:colId xmlns:a16="http://schemas.microsoft.com/office/drawing/2014/main" val="20000"/>
                    </a:ext>
                  </a:extLst>
                </a:gridCol>
                <a:gridCol w="3032145">
                  <a:extLst>
                    <a:ext uri="{9D8B030D-6E8A-4147-A177-3AD203B41FA5}">
                      <a16:colId xmlns:a16="http://schemas.microsoft.com/office/drawing/2014/main" val="20001"/>
                    </a:ext>
                  </a:extLst>
                </a:gridCol>
                <a:gridCol w="1861761">
                  <a:extLst>
                    <a:ext uri="{9D8B030D-6E8A-4147-A177-3AD203B41FA5}">
                      <a16:colId xmlns:a16="http://schemas.microsoft.com/office/drawing/2014/main" val="20002"/>
                    </a:ext>
                  </a:extLst>
                </a:gridCol>
                <a:gridCol w="1861760">
                  <a:extLst>
                    <a:ext uri="{9D8B030D-6E8A-4147-A177-3AD203B41FA5}">
                      <a16:colId xmlns:a16="http://schemas.microsoft.com/office/drawing/2014/main" val="20003"/>
                    </a:ext>
                  </a:extLst>
                </a:gridCol>
                <a:gridCol w="1780676">
                  <a:extLst>
                    <a:ext uri="{9D8B030D-6E8A-4147-A177-3AD203B41FA5}">
                      <a16:colId xmlns:a16="http://schemas.microsoft.com/office/drawing/2014/main" val="20004"/>
                    </a:ext>
                  </a:extLst>
                </a:gridCol>
              </a:tblGrid>
              <a:tr h="406283">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ja-JP" altLang="ja-JP" sz="1900" b="0" i="0" u="none" strike="noStrike" cap="none" normalizeH="0" baseline="0" dirty="0">
                        <a:ln>
                          <a:noFill/>
                        </a:ln>
                        <a:solidFill>
                          <a:schemeClr val="tx2">
                            <a:lumMod val="90000"/>
                            <a:lumOff val="10000"/>
                          </a:schemeClr>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0" i="0" u="none" strike="noStrike" cap="none" normalizeH="0" baseline="0" dirty="0">
                          <a:ln>
                            <a:noFill/>
                          </a:ln>
                          <a:solidFill>
                            <a:schemeClr val="tx2">
                              <a:lumMod val="75000"/>
                            </a:schemeClr>
                          </a:solidFill>
                          <a:effectLst/>
                          <a:latin typeface="+mn-lt"/>
                          <a:ea typeface="ＭＳ Ｐゴシック" pitchFamily="50" charset="-128"/>
                        </a:rPr>
                        <a:t>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0" i="0" u="none" strike="noStrike" cap="none" normalizeH="0" baseline="0" dirty="0">
                          <a:ln>
                            <a:noFill/>
                          </a:ln>
                          <a:solidFill>
                            <a:schemeClr val="tx2">
                              <a:lumMod val="75000"/>
                            </a:schemeClr>
                          </a:solidFill>
                          <a:effectLst/>
                          <a:latin typeface="+mn-lt"/>
                          <a:ea typeface="ＭＳ Ｐゴシック" pitchFamily="50" charset="-128"/>
                        </a:rPr>
                        <a:t>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0" i="0" u="none" strike="noStrike" cap="none" normalizeH="0" baseline="0" dirty="0">
                          <a:ln>
                            <a:noFill/>
                          </a:ln>
                          <a:solidFill>
                            <a:schemeClr val="tx2">
                              <a:lumMod val="75000"/>
                            </a:schemeClr>
                          </a:solidFill>
                          <a:effectLst/>
                          <a:latin typeface="+mn-lt"/>
                          <a:ea typeface="ＭＳ Ｐゴシック" pitchFamily="50" charset="-128"/>
                        </a:rPr>
                        <a:t>2023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28472">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1900" b="0" i="0" u="none" strike="noStrike" cap="none" normalizeH="0" baseline="0" dirty="0">
                          <a:ln>
                            <a:noFill/>
                          </a:ln>
                          <a:solidFill>
                            <a:schemeClr val="tx2">
                              <a:lumMod val="75000"/>
                            </a:schemeClr>
                          </a:solidFill>
                          <a:effectLst/>
                          <a:latin typeface="+mn-lt"/>
                          <a:ea typeface="ＭＳ 明朝" pitchFamily="17" charset="-128"/>
                        </a:rPr>
                        <a:t>No. of Cases Handled</a:t>
                      </a:r>
                      <a:endParaRPr kumimoji="1" lang="en-US" altLang="ja-JP" sz="1900" b="0" i="0" u="none" strike="noStrike" cap="none" normalizeH="0" baseline="0" dirty="0">
                        <a:ln>
                          <a:noFill/>
                        </a:ln>
                        <a:solidFill>
                          <a:schemeClr val="tx2">
                            <a:lumMod val="75000"/>
                          </a:schemeClr>
                        </a:solidFill>
                        <a:effectLst/>
                        <a:latin typeface="+mn-lt"/>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0" i="0" u="none" strike="noStrike" cap="none" normalizeH="0" baseline="0" dirty="0">
                          <a:ln>
                            <a:noFill/>
                          </a:ln>
                          <a:solidFill>
                            <a:schemeClr val="tx2">
                              <a:lumMod val="75000"/>
                            </a:schemeClr>
                          </a:solidFill>
                          <a:effectLst/>
                          <a:latin typeface="+mn-lt"/>
                          <a:ea typeface="ＭＳ Ｐゴシック" pitchFamily="50" charset="-128"/>
                        </a:rPr>
                        <a:t>116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0" i="0" u="none" strike="noStrike" cap="none" normalizeH="0" baseline="0" dirty="0">
                          <a:ln>
                            <a:noFill/>
                          </a:ln>
                          <a:solidFill>
                            <a:schemeClr val="tx2">
                              <a:lumMod val="75000"/>
                            </a:schemeClr>
                          </a:solidFill>
                          <a:effectLst/>
                          <a:latin typeface="+mn-lt"/>
                          <a:ea typeface="ＭＳ Ｐゴシック" pitchFamily="50" charset="-128"/>
                        </a:rPr>
                        <a:t>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0" i="0" u="none" strike="noStrike" cap="none" normalizeH="0" baseline="0" dirty="0">
                          <a:ln>
                            <a:noFill/>
                          </a:ln>
                          <a:solidFill>
                            <a:schemeClr val="tx2">
                              <a:lumMod val="75000"/>
                            </a:schemeClr>
                          </a:solidFill>
                          <a:effectLst/>
                          <a:latin typeface="+mn-lt"/>
                          <a:ea typeface="ＭＳ Ｐゴシック" pitchFamily="50" charset="-128"/>
                        </a:rPr>
                        <a:t>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28472">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1900" b="1" i="0" u="none" strike="noStrike" cap="none" normalizeH="0" baseline="0" dirty="0">
                          <a:ln>
                            <a:noFill/>
                          </a:ln>
                          <a:solidFill>
                            <a:schemeClr val="tx2">
                              <a:lumMod val="75000"/>
                            </a:schemeClr>
                          </a:solidFill>
                          <a:effectLst/>
                          <a:latin typeface="+mn-lt"/>
                          <a:ea typeface="ＭＳ 明朝" pitchFamily="17" charset="-128"/>
                        </a:rPr>
                        <a:t>No. of Cases Disposed</a:t>
                      </a:r>
                      <a:r>
                        <a:rPr kumimoji="1" lang="en-US" altLang="ja-JP" sz="1900" b="0" i="0" u="none" strike="noStrike" cap="none" normalizeH="0" baseline="0" dirty="0">
                          <a:ln>
                            <a:noFill/>
                          </a:ln>
                          <a:solidFill>
                            <a:schemeClr val="tx2">
                              <a:lumMod val="75000"/>
                            </a:schemeClr>
                          </a:solidFill>
                          <a:effectLst/>
                          <a:latin typeface="+mn-lt"/>
                          <a:ea typeface="ＭＳ Ｐゴシック" pitchFamily="50"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1" i="0" u="none" strike="noStrike" cap="none" normalizeH="0" baseline="0" dirty="0">
                          <a:ln>
                            <a:noFill/>
                          </a:ln>
                          <a:solidFill>
                            <a:schemeClr val="tx2">
                              <a:lumMod val="75000"/>
                            </a:schemeClr>
                          </a:solidFill>
                          <a:effectLst/>
                          <a:latin typeface="+mn-lt"/>
                          <a:ea typeface="ＭＳ Ｐゴシック" pitchFamily="50" charset="-128"/>
                        </a:rPr>
                        <a:t>103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1" i="0" u="none" strike="noStrike" cap="none" normalizeH="0" baseline="0" dirty="0">
                          <a:ln>
                            <a:noFill/>
                          </a:ln>
                          <a:solidFill>
                            <a:schemeClr val="tx2">
                              <a:lumMod val="75000"/>
                            </a:schemeClr>
                          </a:solidFill>
                          <a:effectLst/>
                          <a:latin typeface="+mn-lt"/>
                          <a:ea typeface="ＭＳ Ｐゴシック" pitchFamily="50" charset="-128"/>
                        </a:rPr>
                        <a:t>139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1" i="0" u="none" strike="noStrike" cap="none" normalizeH="0" baseline="0" dirty="0">
                          <a:ln>
                            <a:noFill/>
                          </a:ln>
                          <a:solidFill>
                            <a:schemeClr val="tx2">
                              <a:lumMod val="75000"/>
                            </a:schemeClr>
                          </a:solidFill>
                          <a:effectLst/>
                          <a:latin typeface="+mn-lt"/>
                          <a:ea typeface="ＭＳ Ｐゴシック" pitchFamily="50" charset="-128"/>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68677">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ja-JP" altLang="ja-JP" sz="1900" b="0" i="0" u="none" strike="noStrike" cap="none" normalizeH="0" baseline="0" dirty="0">
                        <a:ln>
                          <a:noFill/>
                        </a:ln>
                        <a:solidFill>
                          <a:schemeClr val="tx2">
                            <a:lumMod val="75000"/>
                          </a:schemeClr>
                        </a:solidFill>
                        <a:effectLst/>
                        <a:latin typeface="+mn-lt"/>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1900" b="0" i="0" u="none" strike="noStrike" cap="none" normalizeH="0" baseline="0" dirty="0">
                          <a:ln>
                            <a:noFill/>
                          </a:ln>
                          <a:solidFill>
                            <a:schemeClr val="tx2">
                              <a:lumMod val="75000"/>
                            </a:schemeClr>
                          </a:solidFill>
                          <a:effectLst/>
                          <a:latin typeface="+mn-lt"/>
                          <a:ea typeface="ＭＳ 明朝" pitchFamily="17" charset="-128"/>
                        </a:rPr>
                        <a:t>No. of Cases Accused</a:t>
                      </a:r>
                      <a:r>
                        <a:rPr kumimoji="1" lang="en-US" altLang="ja-JP" sz="1900" b="0" i="0" u="none" strike="noStrike" cap="none" normalizeH="0" baseline="0" dirty="0">
                          <a:ln>
                            <a:noFill/>
                          </a:ln>
                          <a:solidFill>
                            <a:schemeClr val="tx2">
                              <a:lumMod val="75000"/>
                            </a:schemeClr>
                          </a:solidFill>
                          <a:effectLst/>
                          <a:latin typeface="+mn-lt"/>
                          <a:ea typeface="ＭＳ Ｐゴシック" pitchFamily="50"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0" i="0" u="none" strike="noStrike" cap="none" normalizeH="0" baseline="0" dirty="0">
                          <a:ln>
                            <a:noFill/>
                          </a:ln>
                          <a:solidFill>
                            <a:schemeClr val="tx2">
                              <a:lumMod val="75000"/>
                            </a:schemeClr>
                          </a:solidFill>
                          <a:effectLst/>
                          <a:latin typeface="+mn-lt"/>
                          <a:ea typeface="ＭＳ Ｐゴシック" pitchFamily="50" charset="-128"/>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0" i="0" u="none" strike="noStrike" cap="none" normalizeH="0" baseline="0" dirty="0">
                          <a:ln>
                            <a:noFill/>
                          </a:ln>
                          <a:solidFill>
                            <a:schemeClr val="tx2">
                              <a:lumMod val="75000"/>
                            </a:schemeClr>
                          </a:solidFill>
                          <a:effectLst/>
                          <a:latin typeface="+mn-lt"/>
                          <a:ea typeface="ＭＳ Ｐゴシック" pitchFamily="50" charset="-128"/>
                        </a:rPr>
                        <a:t>103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0" i="0" u="none" strike="noStrike" cap="none" normalizeH="0" baseline="0" dirty="0">
                          <a:ln>
                            <a:noFill/>
                          </a:ln>
                          <a:solidFill>
                            <a:schemeClr val="tx2">
                              <a:lumMod val="75000"/>
                            </a:schemeClr>
                          </a:solidFill>
                          <a:effectLst/>
                          <a:latin typeface="+mn-lt"/>
                          <a:ea typeface="ＭＳ Ｐゴシック" pitchFamily="50" charset="-128"/>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6260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ja-JP" altLang="ja-JP" sz="1900" b="0" i="0" u="none" strike="noStrike" cap="none" normalizeH="0" baseline="0" dirty="0">
                        <a:ln>
                          <a:noFill/>
                        </a:ln>
                        <a:solidFill>
                          <a:schemeClr val="tx2">
                            <a:lumMod val="75000"/>
                          </a:schemeClr>
                        </a:solidFill>
                        <a:effectLst/>
                        <a:latin typeface="+mn-lt"/>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1900" b="1" i="0" u="none" strike="noStrike" cap="none" normalizeH="0" baseline="0" dirty="0">
                          <a:ln>
                            <a:noFill/>
                          </a:ln>
                          <a:solidFill>
                            <a:schemeClr val="tx2">
                              <a:lumMod val="75000"/>
                            </a:schemeClr>
                          </a:solidFill>
                          <a:effectLst/>
                          <a:latin typeface="+mn-lt"/>
                          <a:ea typeface="ＭＳ 明朝" pitchFamily="17" charset="-128"/>
                        </a:rPr>
                        <a:t>Accusation Ratio</a:t>
                      </a:r>
                      <a:endParaRPr kumimoji="1" lang="en-US" altLang="ja-JP" sz="1900" b="1" i="0" u="none" strike="noStrike" cap="none" normalizeH="0" baseline="0" dirty="0">
                        <a:ln>
                          <a:noFill/>
                        </a:ln>
                        <a:solidFill>
                          <a:schemeClr val="tx2">
                            <a:lumMod val="75000"/>
                          </a:schemeClr>
                        </a:solidFill>
                        <a:effectLst/>
                        <a:latin typeface="+mn-lt"/>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1" i="0" u="none" strike="noStrike" cap="none" normalizeH="0" baseline="0" dirty="0">
                          <a:ln>
                            <a:noFill/>
                          </a:ln>
                          <a:solidFill>
                            <a:schemeClr val="tx2">
                              <a:lumMod val="75000"/>
                            </a:schemeClr>
                          </a:solidFill>
                          <a:effectLst/>
                          <a:latin typeface="+mn-lt"/>
                          <a:ea typeface="ＭＳ Ｐゴシック" pitchFamily="50" charset="-128"/>
                        </a:rPr>
                        <a:t>72.8%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1" i="0" u="none" strike="noStrike" cap="none" normalizeH="0" baseline="0" dirty="0">
                          <a:ln>
                            <a:noFill/>
                          </a:ln>
                          <a:solidFill>
                            <a:schemeClr val="tx2">
                              <a:lumMod val="75000"/>
                            </a:schemeClr>
                          </a:solidFill>
                          <a:effectLst/>
                          <a:latin typeface="+mn-lt"/>
                          <a:ea typeface="ＭＳ Ｐゴシック" pitchFamily="50" charset="-128"/>
                        </a:rPr>
                        <a:t>74.1%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1" i="0" u="none" strike="noStrike" cap="none" normalizeH="0" baseline="0" dirty="0">
                          <a:ln>
                            <a:noFill/>
                          </a:ln>
                          <a:solidFill>
                            <a:schemeClr val="tx2">
                              <a:lumMod val="75000"/>
                            </a:schemeClr>
                          </a:solidFill>
                          <a:effectLst/>
                          <a:latin typeface="+mn-lt"/>
                          <a:ea typeface="ＭＳ Ｐゴシック" pitchFamily="50" charset="-128"/>
                        </a:rPr>
                        <a:t>66.9%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901148">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1900" b="0" i="0" u="none" strike="noStrike" cap="none" normalizeH="0" baseline="0" dirty="0">
                          <a:ln>
                            <a:noFill/>
                          </a:ln>
                          <a:solidFill>
                            <a:schemeClr val="tx2">
                              <a:lumMod val="75000"/>
                            </a:schemeClr>
                          </a:solidFill>
                          <a:effectLst/>
                          <a:latin typeface="+mn-lt"/>
                          <a:ea typeface="ＭＳ 明朝" pitchFamily="17" charset="-128"/>
                        </a:rPr>
                        <a:t>Total Amount of Tax  Evaded,  etc.</a:t>
                      </a:r>
                      <a:r>
                        <a:rPr kumimoji="1" lang="ja-JP" altLang="en-US" sz="1900" b="0" i="0" u="none" strike="noStrike" cap="none" normalizeH="0" baseline="0" dirty="0">
                          <a:ln>
                            <a:noFill/>
                          </a:ln>
                          <a:solidFill>
                            <a:schemeClr val="tx2">
                              <a:lumMod val="75000"/>
                            </a:schemeClr>
                          </a:solidFill>
                          <a:effectLst/>
                          <a:latin typeface="+mn-lt"/>
                          <a:ea typeface="ＭＳ 明朝" pitchFamily="17" charset="-128"/>
                        </a:rPr>
                        <a:t>　</a:t>
                      </a:r>
                      <a:r>
                        <a:rPr kumimoji="1" lang="en-US" altLang="ja-JP" sz="1900" b="0" i="0" u="none" strike="noStrike" cap="none" normalizeH="0" baseline="0" dirty="0">
                          <a:ln>
                            <a:noFill/>
                          </a:ln>
                          <a:solidFill>
                            <a:schemeClr val="tx2">
                              <a:lumMod val="75000"/>
                            </a:schemeClr>
                          </a:solidFill>
                          <a:effectLst/>
                          <a:latin typeface="+mn-lt"/>
                          <a:ea typeface="ＭＳ 明朝" pitchFamily="17" charset="-128"/>
                        </a:rPr>
                        <a:t>(Million</a:t>
                      </a:r>
                      <a:r>
                        <a:rPr kumimoji="1" lang="ja-JP" altLang="en-US" sz="1900" b="0" i="0" u="none" strike="noStrike" cap="none" normalizeH="0" baseline="0" dirty="0">
                          <a:ln>
                            <a:noFill/>
                          </a:ln>
                          <a:solidFill>
                            <a:schemeClr val="tx2">
                              <a:lumMod val="75000"/>
                            </a:schemeClr>
                          </a:solidFill>
                          <a:effectLst/>
                          <a:latin typeface="+mn-lt"/>
                          <a:ea typeface="ＭＳ 明朝" pitchFamily="17" charset="-128"/>
                        </a:rPr>
                        <a:t> </a:t>
                      </a:r>
                      <a:r>
                        <a:rPr kumimoji="1" lang="en-US" altLang="ja-JP" sz="1900" b="0" i="0" u="none" strike="noStrike" cap="none" normalizeH="0" baseline="0" dirty="0">
                          <a:ln>
                            <a:noFill/>
                          </a:ln>
                          <a:solidFill>
                            <a:schemeClr val="tx2">
                              <a:lumMod val="75000"/>
                            </a:schemeClr>
                          </a:solidFill>
                          <a:effectLst/>
                          <a:latin typeface="+mn-lt"/>
                          <a:ea typeface="ＭＳ 明朝" pitchFamily="17" charset="-128"/>
                        </a:rPr>
                        <a:t>dollars)</a:t>
                      </a:r>
                      <a:r>
                        <a:rPr kumimoji="1" lang="en-US" altLang="ja-JP" sz="1900" b="0" i="0" u="none" strike="noStrike" cap="none" normalizeH="0" baseline="0" dirty="0">
                          <a:ln>
                            <a:noFill/>
                          </a:ln>
                          <a:solidFill>
                            <a:schemeClr val="tx2">
                              <a:lumMod val="75000"/>
                            </a:schemeClr>
                          </a:solidFill>
                          <a:effectLst/>
                          <a:latin typeface="+mn-lt"/>
                          <a:ea typeface="ＭＳ Ｐゴシック" pitchFamily="50"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0" i="0" u="none" strike="noStrike" cap="none" normalizeH="0" baseline="0" dirty="0">
                          <a:ln>
                            <a:noFill/>
                          </a:ln>
                          <a:solidFill>
                            <a:schemeClr val="tx2">
                              <a:lumMod val="75000"/>
                            </a:schemeClr>
                          </a:solidFill>
                          <a:effectLst/>
                          <a:latin typeface="+mn-lt"/>
                          <a:ea typeface="ＭＳ Ｐゴシック" pitchFamily="50" charset="-128"/>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0" i="0" u="none" strike="noStrike" cap="none" normalizeH="0" baseline="0" dirty="0">
                          <a:ln>
                            <a:noFill/>
                          </a:ln>
                          <a:solidFill>
                            <a:schemeClr val="tx2">
                              <a:lumMod val="75000"/>
                            </a:schemeClr>
                          </a:solidFill>
                          <a:effectLst/>
                          <a:latin typeface="+mn-lt"/>
                          <a:ea typeface="ＭＳ Ｐゴシック" pitchFamily="50" charset="-128"/>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0" i="0" u="none" strike="noStrike" cap="none" normalizeH="0" baseline="0" dirty="0">
                          <a:ln>
                            <a:noFill/>
                          </a:ln>
                          <a:solidFill>
                            <a:schemeClr val="tx2">
                              <a:lumMod val="75000"/>
                            </a:schemeClr>
                          </a:solidFill>
                          <a:effectLst/>
                          <a:latin typeface="+mn-lt"/>
                          <a:ea typeface="ＭＳ Ｐゴシック" pitchFamily="50" charset="-128"/>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433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ja-JP" altLang="ja-JP" sz="1900" b="0" i="0" u="none" strike="noStrike" cap="none" normalizeH="0" baseline="0" dirty="0">
                        <a:ln>
                          <a:noFill/>
                        </a:ln>
                        <a:solidFill>
                          <a:schemeClr val="tx2">
                            <a:lumMod val="75000"/>
                          </a:schemeClr>
                        </a:solidFill>
                        <a:effectLst/>
                        <a:latin typeface="+mn-lt"/>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1900" b="0" i="0" u="none" strike="noStrike" cap="none" normalizeH="0" baseline="0" dirty="0">
                          <a:ln>
                            <a:noFill/>
                          </a:ln>
                          <a:solidFill>
                            <a:schemeClr val="tx2">
                              <a:lumMod val="75000"/>
                            </a:schemeClr>
                          </a:solidFill>
                          <a:effectLst/>
                          <a:latin typeface="+mn-lt"/>
                          <a:ea typeface="ＭＳ 明朝" pitchFamily="17" charset="-128"/>
                        </a:rPr>
                        <a:t>Total Amount Accused</a:t>
                      </a:r>
                      <a:r>
                        <a:rPr kumimoji="1" lang="en-US" altLang="ja-JP" sz="1900" b="0" i="0" u="none" strike="noStrike" cap="none" normalizeH="0" baseline="0" dirty="0">
                          <a:ln>
                            <a:noFill/>
                          </a:ln>
                          <a:solidFill>
                            <a:schemeClr val="tx2">
                              <a:lumMod val="75000"/>
                            </a:schemeClr>
                          </a:solidFill>
                          <a:effectLst/>
                          <a:latin typeface="+mn-lt"/>
                          <a:ea typeface="ＭＳ Ｐゴシック" pitchFamily="50"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0" i="0" u="none" strike="noStrike" cap="none" normalizeH="0" baseline="0" dirty="0">
                          <a:ln>
                            <a:noFill/>
                          </a:ln>
                          <a:solidFill>
                            <a:schemeClr val="tx2">
                              <a:lumMod val="75000"/>
                            </a:schemeClr>
                          </a:solidFill>
                          <a:effectLst/>
                          <a:latin typeface="+mn-lt"/>
                          <a:ea typeface="ＭＳ Ｐゴシック" pitchFamily="50" charset="-128"/>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0" i="0" u="none" strike="noStrike" cap="none" normalizeH="0" baseline="0" dirty="0">
                          <a:ln>
                            <a:noFill/>
                          </a:ln>
                          <a:solidFill>
                            <a:schemeClr val="tx2">
                              <a:lumMod val="75000"/>
                            </a:schemeClr>
                          </a:solidFill>
                          <a:effectLst/>
                          <a:latin typeface="+mn-lt"/>
                          <a:ea typeface="ＭＳ Ｐゴシック" pitchFamily="50" charset="-128"/>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000" b="0" i="0" u="none" strike="noStrike" cap="none" normalizeH="0" baseline="0" dirty="0">
                          <a:ln>
                            <a:noFill/>
                          </a:ln>
                          <a:solidFill>
                            <a:schemeClr val="tx2">
                              <a:lumMod val="75000"/>
                            </a:schemeClr>
                          </a:solidFill>
                          <a:effectLst/>
                          <a:latin typeface="+mn-lt"/>
                          <a:ea typeface="ＭＳ Ｐゴシック" pitchFamily="50" charset="-128"/>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 name="スライド番号プレースホルダー 1">
            <a:extLst>
              <a:ext uri="{FF2B5EF4-FFF2-40B4-BE49-F238E27FC236}">
                <a16:creationId xmlns:a16="http://schemas.microsoft.com/office/drawing/2014/main" id="{7D2B3BE9-B6EA-496B-B3A2-DD89AF5AA043}"/>
              </a:ext>
            </a:extLst>
          </p:cNvPr>
          <p:cNvSpPr>
            <a:spLocks noGrp="1"/>
          </p:cNvSpPr>
          <p:nvPr>
            <p:ph type="sldNum" sz="quarter" idx="12"/>
          </p:nvPr>
        </p:nvSpPr>
        <p:spPr/>
        <p:txBody>
          <a:bodyPr/>
          <a:lstStyle/>
          <a:p>
            <a:pPr>
              <a:defRPr/>
            </a:pPr>
            <a:fld id="{927064F0-56BF-43A0-93AA-01619D3F2ECC}" type="slidenum">
              <a:rPr lang="en-US" altLang="ja-JP" smtClean="0">
                <a:solidFill>
                  <a:prstClr val="black">
                    <a:tint val="75000"/>
                  </a:prstClr>
                </a:solidFill>
              </a:rPr>
              <a:pPr>
                <a:defRPr/>
              </a:pPr>
              <a:t>23</a:t>
            </a:fld>
            <a:endParaRPr lang="en-US" altLang="ja-JP" dirty="0">
              <a:solidFill>
                <a:prstClr val="black">
                  <a:tint val="75000"/>
                </a:prstClr>
              </a:solidFill>
            </a:endParaRPr>
          </a:p>
        </p:txBody>
      </p:sp>
    </p:spTree>
    <p:extLst>
      <p:ext uri="{BB962C8B-B14F-4D97-AF65-F5344CB8AC3E}">
        <p14:creationId xmlns:p14="http://schemas.microsoft.com/office/powerpoint/2010/main" val="1406672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辺形 4">
            <a:extLst>
              <a:ext uri="{FF2B5EF4-FFF2-40B4-BE49-F238E27FC236}">
                <a16:creationId xmlns:a16="http://schemas.microsoft.com/office/drawing/2014/main" id="{FD892A47-9677-4152-A2EC-7CA22E531CCA}"/>
              </a:ext>
              <a:ext uri="{C183D7F6-B498-43B3-948B-1728B52AA6E4}">
                <adec:decorative xmlns:adec="http://schemas.microsoft.com/office/drawing/2017/decorative" val="1"/>
              </a:ext>
            </a:extLst>
          </p:cNvPr>
          <p:cNvSpPr/>
          <p:nvPr/>
        </p:nvSpPr>
        <p:spPr>
          <a:xfrm>
            <a:off x="0" y="1066804"/>
            <a:ext cx="12345423" cy="5562600"/>
          </a:xfrm>
          <a:prstGeom prst="parallelogram">
            <a:avLst>
              <a:gd name="adj" fmla="val 16091"/>
            </a:avLst>
          </a:prstGeom>
          <a:gradFill>
            <a:gsLst>
              <a:gs pos="0">
                <a:srgbClr val="7CEFD8">
                  <a:alpha val="18000"/>
                </a:srgbClr>
              </a:gs>
              <a:gs pos="71000">
                <a:srgbClr val="6672E4">
                  <a:alpha val="68000"/>
                </a:srgbClr>
              </a:gs>
              <a:gs pos="100000">
                <a:srgbClr val="882BE5">
                  <a:alpha val="59000"/>
                </a:srgbClr>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37934" name="Rectangle 1"/>
          <p:cNvSpPr>
            <a:spLocks noChangeArrowheads="1"/>
          </p:cNvSpPr>
          <p:nvPr/>
        </p:nvSpPr>
        <p:spPr bwMode="auto">
          <a:xfrm>
            <a:off x="684216" y="360691"/>
            <a:ext cx="7920037" cy="523220"/>
          </a:xfrm>
          <a:prstGeom prst="rect">
            <a:avLst/>
          </a:prstGeom>
          <a:noFill/>
          <a:ln w="9525">
            <a:noFill/>
            <a:miter lim="800000"/>
            <a:headEnd/>
            <a:tailEnd/>
          </a:ln>
        </p:spPr>
        <p:txBody>
          <a:bodyPr anchor="ctr">
            <a:spAutoFit/>
          </a:bodyPr>
          <a:lstStyle/>
          <a:p>
            <a:pPr eaLnBrk="0" fontAlgn="base" hangingPunct="0">
              <a:spcBef>
                <a:spcPct val="0"/>
              </a:spcBef>
              <a:spcAft>
                <a:spcPct val="0"/>
              </a:spcAft>
              <a:buClr>
                <a:srgbClr val="44546A">
                  <a:lumMod val="90000"/>
                  <a:lumOff val="10000"/>
                </a:srgbClr>
              </a:buClr>
              <a:defRPr/>
            </a:pPr>
            <a:r>
              <a:rPr lang="en-US" altLang="ja-JP" sz="2800" dirty="0">
                <a:solidFill>
                  <a:srgbClr val="44546A">
                    <a:lumMod val="75000"/>
                  </a:srgbClr>
                </a:solidFill>
                <a:cs typeface="Times New Roman" pitchFamily="18" charset="0"/>
              </a:rPr>
              <a:t>  </a:t>
            </a:r>
            <a:r>
              <a:rPr lang="en-US" altLang="ja-JP" sz="2400" u="sng" dirty="0">
                <a:solidFill>
                  <a:srgbClr val="44546A">
                    <a:lumMod val="75000"/>
                  </a:srgbClr>
                </a:solidFill>
                <a:cs typeface="Times New Roman" pitchFamily="18" charset="0"/>
              </a:rPr>
              <a:t>Table 2.  Status of the judgements in the first instance</a:t>
            </a:r>
            <a:endParaRPr lang="en-US" altLang="ja-JP" sz="2400" u="sng" dirty="0">
              <a:solidFill>
                <a:prstClr val="black"/>
              </a:solidFill>
              <a:latin typeface="Arial" pitchFamily="34" charset="0"/>
            </a:endParaRPr>
          </a:p>
        </p:txBody>
      </p:sp>
      <p:graphicFrame>
        <p:nvGraphicFramePr>
          <p:cNvPr id="4" name="表 3">
            <a:extLst>
              <a:ext uri="{FF2B5EF4-FFF2-40B4-BE49-F238E27FC236}">
                <a16:creationId xmlns:a16="http://schemas.microsoft.com/office/drawing/2014/main" id="{EC99F34A-59BB-4DFE-A9EE-5E174A4EC825}"/>
              </a:ext>
            </a:extLst>
          </p:cNvPr>
          <p:cNvGraphicFramePr>
            <a:graphicFrameLocks noGrp="1"/>
          </p:cNvGraphicFramePr>
          <p:nvPr>
            <p:extLst>
              <p:ext uri="{D42A27DB-BD31-4B8C-83A1-F6EECF244321}">
                <p14:modId xmlns:p14="http://schemas.microsoft.com/office/powerpoint/2010/main" val="3564124723"/>
              </p:ext>
            </p:extLst>
          </p:nvPr>
        </p:nvGraphicFramePr>
        <p:xfrm>
          <a:off x="1243013" y="1066804"/>
          <a:ext cx="8828223" cy="5430070"/>
        </p:xfrm>
        <a:graphic>
          <a:graphicData uri="http://schemas.openxmlformats.org/drawingml/2006/table">
            <a:tbl>
              <a:tblPr/>
              <a:tblGrid>
                <a:gridCol w="2307053">
                  <a:extLst>
                    <a:ext uri="{9D8B030D-6E8A-4147-A177-3AD203B41FA5}">
                      <a16:colId xmlns:a16="http://schemas.microsoft.com/office/drawing/2014/main" val="20000"/>
                    </a:ext>
                  </a:extLst>
                </a:gridCol>
                <a:gridCol w="2386908">
                  <a:extLst>
                    <a:ext uri="{9D8B030D-6E8A-4147-A177-3AD203B41FA5}">
                      <a16:colId xmlns:a16="http://schemas.microsoft.com/office/drawing/2014/main" val="20001"/>
                    </a:ext>
                  </a:extLst>
                </a:gridCol>
                <a:gridCol w="887896">
                  <a:extLst>
                    <a:ext uri="{9D8B030D-6E8A-4147-A177-3AD203B41FA5}">
                      <a16:colId xmlns:a16="http://schemas.microsoft.com/office/drawing/2014/main" val="20002"/>
                    </a:ext>
                  </a:extLst>
                </a:gridCol>
                <a:gridCol w="1566538">
                  <a:extLst>
                    <a:ext uri="{9D8B030D-6E8A-4147-A177-3AD203B41FA5}">
                      <a16:colId xmlns:a16="http://schemas.microsoft.com/office/drawing/2014/main" val="20003"/>
                    </a:ext>
                  </a:extLst>
                </a:gridCol>
                <a:gridCol w="1679828">
                  <a:extLst>
                    <a:ext uri="{9D8B030D-6E8A-4147-A177-3AD203B41FA5}">
                      <a16:colId xmlns:a16="http://schemas.microsoft.com/office/drawing/2014/main" val="20004"/>
                    </a:ext>
                  </a:extLst>
                </a:gridCol>
              </a:tblGrid>
              <a:tr h="663089">
                <a:tc gridSpan="2">
                  <a:txBody>
                    <a:bodyPr/>
                    <a:lstStyle/>
                    <a:p>
                      <a:pPr algn="r">
                        <a:spcAft>
                          <a:spcPts val="0"/>
                        </a:spcAft>
                      </a:pPr>
                      <a:r>
                        <a:rPr lang="ja-JP" altLang="en-US" sz="1900" b="0" kern="100" dirty="0">
                          <a:solidFill>
                            <a:schemeClr val="tx2">
                              <a:lumMod val="75000"/>
                            </a:schemeClr>
                          </a:solidFill>
                          <a:latin typeface="+mn-lt"/>
                          <a:ea typeface="ＭＳ Ｐ明朝"/>
                          <a:cs typeface="Times New Roman"/>
                        </a:rPr>
                        <a:t>　　　　　　　　</a:t>
                      </a:r>
                      <a:endParaRPr lang="ja-JP" sz="1900" b="0" kern="100" dirty="0">
                        <a:solidFill>
                          <a:schemeClr val="tx2">
                            <a:lumMod val="75000"/>
                          </a:schemeClr>
                        </a:solidFill>
                        <a:latin typeface="+mn-lt"/>
                        <a:ea typeface="ＭＳ 明朝"/>
                        <a:cs typeface="Times New Roman"/>
                      </a:endParaRPr>
                    </a:p>
                    <a:p>
                      <a:pPr>
                        <a:spcAft>
                          <a:spcPts val="0"/>
                        </a:spcAft>
                      </a:pPr>
                      <a:r>
                        <a:rPr lang="en-US" sz="1900" b="0" kern="100" dirty="0">
                          <a:solidFill>
                            <a:schemeClr val="tx2">
                              <a:lumMod val="75000"/>
                            </a:schemeClr>
                          </a:solidFill>
                          <a:latin typeface="+mn-lt"/>
                          <a:ea typeface="ＭＳ Ｐ明朝"/>
                          <a:cs typeface="Times New Roman"/>
                        </a:rPr>
                        <a:t>Classification</a:t>
                      </a:r>
                      <a:endParaRPr lang="ja-JP" sz="1900" b="0" kern="100" dirty="0">
                        <a:solidFill>
                          <a:schemeClr val="tx2">
                            <a:lumMod val="75000"/>
                          </a:schemeClr>
                        </a:solidFill>
                        <a:latin typeface="+mn-lt"/>
                        <a:ea typeface="ＭＳ 明朝"/>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r">
                        <a:spcAft>
                          <a:spcPts val="0"/>
                        </a:spcAft>
                      </a:pPr>
                      <a:r>
                        <a:rPr lang="en-US" sz="2000" b="0" kern="100" dirty="0">
                          <a:solidFill>
                            <a:schemeClr val="tx2">
                              <a:lumMod val="75000"/>
                            </a:schemeClr>
                          </a:solidFill>
                          <a:latin typeface="+mn-lt"/>
                          <a:ea typeface="ＭＳ Ｐ明朝"/>
                          <a:cs typeface="Times New Roman"/>
                        </a:rPr>
                        <a:t>year</a:t>
                      </a:r>
                    </a:p>
                    <a:p>
                      <a:pPr algn="r">
                        <a:spcAft>
                          <a:spcPts val="0"/>
                        </a:spcAft>
                      </a:pPr>
                      <a:r>
                        <a:rPr lang="en-US" sz="2000" b="0" kern="100" dirty="0">
                          <a:solidFill>
                            <a:schemeClr val="tx2">
                              <a:lumMod val="75000"/>
                            </a:schemeClr>
                          </a:solidFill>
                          <a:latin typeface="+mn-lt"/>
                          <a:ea typeface="ＭＳ Ｐ明朝"/>
                          <a:cs typeface="Times New Roman"/>
                        </a:rPr>
                        <a:t>2021</a:t>
                      </a:r>
                      <a:endParaRPr lang="ja-JP" sz="2000" b="0" kern="100" dirty="0">
                        <a:solidFill>
                          <a:schemeClr val="tx2">
                            <a:lumMod val="75000"/>
                          </a:schemeClr>
                        </a:solidFill>
                        <a:latin typeface="+mn-lt"/>
                        <a:ea typeface="ＭＳ 明朝"/>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2000" b="0" kern="100" dirty="0">
                          <a:solidFill>
                            <a:schemeClr val="tx2">
                              <a:lumMod val="75000"/>
                            </a:schemeClr>
                          </a:solidFill>
                          <a:latin typeface="+mn-lt"/>
                          <a:ea typeface="ＭＳ Ｐ明朝"/>
                          <a:cs typeface="Times New Roman"/>
                        </a:rPr>
                        <a:t>year</a:t>
                      </a:r>
                    </a:p>
                    <a:p>
                      <a:pPr algn="r">
                        <a:spcAft>
                          <a:spcPts val="0"/>
                        </a:spcAft>
                      </a:pPr>
                      <a:r>
                        <a:rPr lang="en-US" sz="2000" b="0" kern="100" dirty="0">
                          <a:solidFill>
                            <a:schemeClr val="tx2">
                              <a:lumMod val="75000"/>
                            </a:schemeClr>
                          </a:solidFill>
                          <a:latin typeface="+mn-lt"/>
                          <a:ea typeface="ＭＳ Ｐ明朝"/>
                          <a:cs typeface="Times New Roman"/>
                        </a:rPr>
                        <a:t>2022</a:t>
                      </a:r>
                      <a:endParaRPr lang="ja-JP" sz="2000" b="0" kern="100" dirty="0">
                        <a:solidFill>
                          <a:schemeClr val="tx2">
                            <a:lumMod val="75000"/>
                          </a:schemeClr>
                        </a:solidFill>
                        <a:latin typeface="+mn-lt"/>
                        <a:ea typeface="ＭＳ 明朝"/>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2000" b="0" kern="100" dirty="0">
                          <a:solidFill>
                            <a:schemeClr val="tx2">
                              <a:lumMod val="75000"/>
                            </a:schemeClr>
                          </a:solidFill>
                          <a:latin typeface="+mn-lt"/>
                          <a:ea typeface="ＭＳ Ｐ明朝"/>
                          <a:cs typeface="Times New Roman"/>
                        </a:rPr>
                        <a:t>year</a:t>
                      </a:r>
                    </a:p>
                    <a:p>
                      <a:pPr algn="r">
                        <a:spcAft>
                          <a:spcPts val="0"/>
                        </a:spcAft>
                      </a:pPr>
                      <a:r>
                        <a:rPr lang="en-US" sz="2000" b="0" kern="100" dirty="0">
                          <a:solidFill>
                            <a:schemeClr val="tx2">
                              <a:lumMod val="75000"/>
                            </a:schemeClr>
                          </a:solidFill>
                          <a:latin typeface="+mn-lt"/>
                          <a:ea typeface="ＭＳ Ｐ明朝"/>
                          <a:cs typeface="Times New Roman"/>
                        </a:rPr>
                        <a:t>2023</a:t>
                      </a:r>
                      <a:endParaRPr lang="ja-JP" sz="2000" b="0" kern="100" dirty="0">
                        <a:solidFill>
                          <a:schemeClr val="tx2">
                            <a:lumMod val="75000"/>
                          </a:schemeClr>
                        </a:solidFill>
                        <a:latin typeface="+mn-lt"/>
                        <a:ea typeface="ＭＳ 明朝"/>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55983">
                <a:tc gridSpan="2">
                  <a:txBody>
                    <a:bodyPr/>
                    <a:lstStyle/>
                    <a:p>
                      <a:pPr marL="457200" indent="-457200">
                        <a:spcAft>
                          <a:spcPts val="0"/>
                        </a:spcAft>
                        <a:buAutoNum type="arabicParenBoth"/>
                      </a:pPr>
                      <a:r>
                        <a:rPr lang="en-US" sz="1900" kern="100" dirty="0">
                          <a:solidFill>
                            <a:schemeClr val="tx2">
                              <a:lumMod val="75000"/>
                            </a:schemeClr>
                          </a:solidFill>
                          <a:latin typeface="+mn-lt"/>
                          <a:ea typeface="ＭＳ 明朝"/>
                          <a:cs typeface="Times New Roman"/>
                        </a:rPr>
                        <a:t>Judgments</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r">
                        <a:spcAft>
                          <a:spcPts val="0"/>
                        </a:spcAft>
                      </a:pPr>
                      <a:endParaRPr lang="en-US" alt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117</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endParaRPr 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61</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1900" kern="100" dirty="0">
                          <a:solidFill>
                            <a:schemeClr val="tx2">
                              <a:lumMod val="75000"/>
                            </a:schemeClr>
                          </a:solidFill>
                          <a:latin typeface="+mn-lt"/>
                          <a:ea typeface="ＭＳ Ｐ明朝"/>
                          <a:cs typeface="Times New Roman"/>
                        </a:rPr>
                        <a:t>cases</a:t>
                      </a:r>
                      <a:endParaRPr 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83</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5983">
                <a:tc gridSpan="2">
                  <a:txBody>
                    <a:bodyPr/>
                    <a:lstStyle/>
                    <a:p>
                      <a:pPr>
                        <a:spcAft>
                          <a:spcPts val="0"/>
                        </a:spcAft>
                      </a:pPr>
                      <a:r>
                        <a:rPr lang="en-US" sz="1900" kern="100" dirty="0">
                          <a:solidFill>
                            <a:schemeClr val="tx2">
                              <a:lumMod val="75000"/>
                            </a:schemeClr>
                          </a:solidFill>
                          <a:latin typeface="+mn-lt"/>
                          <a:ea typeface="ＭＳ 明朝"/>
                          <a:cs typeface="Times New Roman"/>
                        </a:rPr>
                        <a:t>(2) </a:t>
                      </a:r>
                      <a:r>
                        <a:rPr lang="ja-JP" altLang="en-US" sz="1900" kern="100" baseline="0" dirty="0">
                          <a:solidFill>
                            <a:schemeClr val="tx2">
                              <a:lumMod val="75000"/>
                            </a:schemeClr>
                          </a:solidFill>
                          <a:latin typeface="+mn-lt"/>
                          <a:ea typeface="ＭＳ 明朝"/>
                          <a:cs typeface="Times New Roman"/>
                        </a:rPr>
                        <a:t> </a:t>
                      </a:r>
                      <a:r>
                        <a:rPr lang="en-US" sz="1900" kern="100" dirty="0">
                          <a:solidFill>
                            <a:schemeClr val="tx2">
                              <a:lumMod val="75000"/>
                            </a:schemeClr>
                          </a:solidFill>
                          <a:latin typeface="+mn-lt"/>
                          <a:ea typeface="ＭＳ 明朝"/>
                          <a:cs typeface="Times New Roman"/>
                        </a:rPr>
                        <a:t>Conviction cases</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r">
                        <a:spcAft>
                          <a:spcPts val="0"/>
                        </a:spcAft>
                      </a:pPr>
                      <a:endParaRPr lang="en-US" alt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117</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endParaRPr 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61</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1900" kern="100" dirty="0">
                          <a:solidFill>
                            <a:schemeClr val="tx2">
                              <a:lumMod val="75000"/>
                            </a:schemeClr>
                          </a:solidFill>
                          <a:latin typeface="+mn-lt"/>
                          <a:ea typeface="ＭＳ Ｐ明朝"/>
                          <a:cs typeface="Times New Roman"/>
                        </a:rPr>
                        <a:t>cases</a:t>
                      </a:r>
                      <a:endParaRPr 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83</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30041">
                <a:tc gridSpan="2">
                  <a:txBody>
                    <a:bodyPr/>
                    <a:lstStyle/>
                    <a:p>
                      <a:pPr>
                        <a:spcAft>
                          <a:spcPts val="0"/>
                        </a:spcAft>
                      </a:pPr>
                      <a:r>
                        <a:rPr lang="en-US" sz="1900" kern="100" dirty="0">
                          <a:solidFill>
                            <a:schemeClr val="tx2">
                              <a:lumMod val="75000"/>
                            </a:schemeClr>
                          </a:solidFill>
                          <a:latin typeface="+mn-lt"/>
                          <a:ea typeface="ＭＳ 明朝"/>
                          <a:cs typeface="Times New Roman"/>
                        </a:rPr>
                        <a:t>Convicted persons without suspension of punishment</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r">
                        <a:spcAft>
                          <a:spcPts val="0"/>
                        </a:spcAft>
                      </a:pPr>
                      <a:endParaRPr lang="en-US" alt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5</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endParaRPr 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3</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1900" kern="100" dirty="0">
                          <a:solidFill>
                            <a:schemeClr val="tx2">
                              <a:lumMod val="75000"/>
                            </a:schemeClr>
                          </a:solidFill>
                          <a:latin typeface="+mn-lt"/>
                          <a:ea typeface="ＭＳ Ｐ明朝"/>
                          <a:cs typeface="Times New Roman"/>
                        </a:rPr>
                        <a:t>person</a:t>
                      </a:r>
                      <a:endParaRPr 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9</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57025">
                <a:tc gridSpan="2">
                  <a:txBody>
                    <a:bodyPr/>
                    <a:lstStyle/>
                    <a:p>
                      <a:pPr>
                        <a:spcAft>
                          <a:spcPts val="0"/>
                        </a:spcAft>
                      </a:pPr>
                      <a:r>
                        <a:rPr lang="en-US" sz="1900" kern="100" dirty="0">
                          <a:solidFill>
                            <a:schemeClr val="tx2">
                              <a:lumMod val="75000"/>
                            </a:schemeClr>
                          </a:solidFill>
                          <a:latin typeface="+mn-lt"/>
                          <a:ea typeface="ＭＳ 明朝"/>
                          <a:cs typeface="Times New Roman"/>
                        </a:rPr>
                        <a:t>Rate of conviction (%)</a:t>
                      </a:r>
                      <a:endParaRPr lang="ja-JP" sz="1900" kern="100" dirty="0">
                        <a:solidFill>
                          <a:schemeClr val="tx2">
                            <a:lumMod val="75000"/>
                          </a:schemeClr>
                        </a:solidFill>
                        <a:latin typeface="+mn-lt"/>
                        <a:ea typeface="ＭＳ 明朝"/>
                        <a:cs typeface="Times New Roman"/>
                      </a:endParaRPr>
                    </a:p>
                    <a:p>
                      <a:pPr>
                        <a:spcAft>
                          <a:spcPts val="0"/>
                        </a:spcAft>
                      </a:pPr>
                      <a:r>
                        <a:rPr lang="en-US" sz="1900" kern="100" dirty="0">
                          <a:solidFill>
                            <a:schemeClr val="tx2">
                              <a:lumMod val="75000"/>
                            </a:schemeClr>
                          </a:solidFill>
                          <a:latin typeface="+mn-lt"/>
                          <a:ea typeface="ＭＳ 明朝"/>
                          <a:cs typeface="Times New Roman"/>
                        </a:rPr>
                        <a:t>[(2) / (1)]</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r">
                        <a:spcAft>
                          <a:spcPts val="0"/>
                        </a:spcAft>
                      </a:pPr>
                      <a:endParaRPr 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100.0</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endParaRPr 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100.0</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1900" kern="100" dirty="0">
                          <a:solidFill>
                            <a:schemeClr val="tx2">
                              <a:lumMod val="75000"/>
                            </a:schemeClr>
                          </a:solidFill>
                          <a:latin typeface="+mn-lt"/>
                          <a:ea typeface="ＭＳ Ｐ明朝"/>
                          <a:cs typeface="Times New Roman"/>
                        </a:rPr>
                        <a:t>%</a:t>
                      </a:r>
                      <a:endParaRPr lang="ja-JP" sz="1900" kern="100" dirty="0">
                        <a:solidFill>
                          <a:schemeClr val="tx2">
                            <a:lumMod val="75000"/>
                          </a:schemeClr>
                        </a:solidFill>
                        <a:latin typeface="+mn-lt"/>
                        <a:ea typeface="ＭＳ 明朝"/>
                        <a:cs typeface="Times New Roman"/>
                      </a:endParaRPr>
                    </a:p>
                    <a:p>
                      <a:pPr marL="0" marR="0" lvl="0" indent="0" algn="r" defTabSz="685800" rtl="0" eaLnBrk="1" fontAlgn="auto" latinLnBrk="0" hangingPunct="1">
                        <a:lnSpc>
                          <a:spcPct val="100000"/>
                        </a:lnSpc>
                        <a:spcBef>
                          <a:spcPts val="0"/>
                        </a:spcBef>
                        <a:spcAft>
                          <a:spcPts val="0"/>
                        </a:spcAft>
                        <a:buClrTx/>
                        <a:buSzTx/>
                        <a:buFontTx/>
                        <a:buNone/>
                        <a:tabLst/>
                        <a:defRPr/>
                      </a:pPr>
                      <a:r>
                        <a:rPr lang="en-US" altLang="ja-JP" sz="1900" kern="100" dirty="0">
                          <a:solidFill>
                            <a:schemeClr val="tx2">
                              <a:lumMod val="75000"/>
                            </a:schemeClr>
                          </a:solidFill>
                          <a:latin typeface="+mn-lt"/>
                          <a:ea typeface="ＭＳ 明朝"/>
                          <a:cs typeface="Times New Roman"/>
                        </a:rPr>
                        <a:t>100.0</a:t>
                      </a:r>
                      <a:endParaRPr lang="ja-JP" alt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55983">
                <a:tc>
                  <a:txBody>
                    <a:bodyPr/>
                    <a:lstStyle/>
                    <a:p>
                      <a:pPr>
                        <a:spcAft>
                          <a:spcPts val="0"/>
                        </a:spcAft>
                      </a:pPr>
                      <a:r>
                        <a:rPr lang="en-US" sz="1900" kern="100" dirty="0">
                          <a:solidFill>
                            <a:schemeClr val="tx2">
                              <a:lumMod val="75000"/>
                            </a:schemeClr>
                          </a:solidFill>
                          <a:latin typeface="+mn-lt"/>
                          <a:ea typeface="ＭＳ Ｐ明朝"/>
                          <a:cs typeface="Times New Roman"/>
                        </a:rPr>
                        <a:t>Per case</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900" kern="100" dirty="0">
                          <a:solidFill>
                            <a:schemeClr val="tx2">
                              <a:lumMod val="75000"/>
                            </a:schemeClr>
                          </a:solidFill>
                          <a:latin typeface="+mn-lt"/>
                          <a:ea typeface="ＭＳ 明朝"/>
                          <a:cs typeface="Times New Roman"/>
                        </a:rPr>
                        <a:t>Amount of purposely evaded tax</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endParaRPr 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427</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endParaRPr lang="en-US" alt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314</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1600" kern="100" dirty="0">
                          <a:solidFill>
                            <a:schemeClr val="tx2">
                              <a:lumMod val="75000"/>
                            </a:schemeClr>
                          </a:solidFill>
                          <a:latin typeface="+mn-lt"/>
                          <a:ea typeface="ＭＳ Ｐ明朝"/>
                          <a:cs typeface="Times New Roman"/>
                        </a:rPr>
                        <a:t>Thousand dollars</a:t>
                      </a:r>
                      <a:endParaRPr lang="ja-JP" sz="16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387</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55983">
                <a:tc rowSpan="2">
                  <a:txBody>
                    <a:bodyPr/>
                    <a:lstStyle/>
                    <a:p>
                      <a:pPr>
                        <a:spcAft>
                          <a:spcPts val="0"/>
                        </a:spcAft>
                      </a:pPr>
                      <a:r>
                        <a:rPr lang="en-US" sz="1900" kern="100" dirty="0">
                          <a:solidFill>
                            <a:schemeClr val="tx2">
                              <a:lumMod val="75000"/>
                            </a:schemeClr>
                          </a:solidFill>
                          <a:latin typeface="+mn-lt"/>
                          <a:ea typeface="ＭＳ 明朝"/>
                          <a:cs typeface="Times New Roman"/>
                        </a:rPr>
                        <a:t>Criminal sanctions</a:t>
                      </a:r>
                      <a:r>
                        <a:rPr lang="en-US" sz="1900" kern="100" dirty="0">
                          <a:solidFill>
                            <a:schemeClr val="tx2">
                              <a:lumMod val="75000"/>
                            </a:schemeClr>
                          </a:solidFill>
                          <a:latin typeface="+mn-lt"/>
                          <a:ea typeface="ＭＳ Ｐ明朝"/>
                          <a:cs typeface="Times New Roman"/>
                        </a:rPr>
                        <a:t> </a:t>
                      </a:r>
                      <a:r>
                        <a:rPr lang="en-US" sz="1900" kern="100" dirty="0">
                          <a:solidFill>
                            <a:schemeClr val="tx2">
                              <a:lumMod val="75000"/>
                            </a:schemeClr>
                          </a:solidFill>
                          <a:latin typeface="+mn-lt"/>
                          <a:ea typeface="ＭＳ 明朝"/>
                          <a:cs typeface="Times New Roman"/>
                        </a:rPr>
                        <a:t>(average) </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900" kern="100" dirty="0">
                          <a:solidFill>
                            <a:schemeClr val="tx2">
                              <a:lumMod val="75000"/>
                            </a:schemeClr>
                          </a:solidFill>
                          <a:latin typeface="+mn-lt"/>
                          <a:ea typeface="ＭＳ 明朝"/>
                          <a:cs typeface="Times New Roman"/>
                        </a:rPr>
                        <a:t>Penal servitude</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endParaRPr 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15.7</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endParaRPr 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13.6</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sz="1900" kern="100" dirty="0">
                          <a:solidFill>
                            <a:schemeClr val="tx2">
                              <a:lumMod val="75000"/>
                            </a:schemeClr>
                          </a:solidFill>
                          <a:latin typeface="+mn-lt"/>
                          <a:ea typeface="ＭＳ Ｐ明朝"/>
                          <a:cs typeface="Times New Roman"/>
                        </a:rPr>
                        <a:t>months</a:t>
                      </a:r>
                      <a:endParaRPr 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15.6</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55983">
                <a:tc vMerge="1">
                  <a:txBody>
                    <a:bodyPr/>
                    <a:lstStyle/>
                    <a:p>
                      <a:endParaRPr kumimoji="1" lang="ja-JP" altLang="en-US"/>
                    </a:p>
                  </a:txBody>
                  <a:tcPr/>
                </a:tc>
                <a:tc>
                  <a:txBody>
                    <a:bodyPr/>
                    <a:lstStyle/>
                    <a:p>
                      <a:pPr>
                        <a:spcAft>
                          <a:spcPts val="0"/>
                        </a:spcAft>
                      </a:pPr>
                      <a:r>
                        <a:rPr lang="en-US" sz="1900" kern="100" dirty="0">
                          <a:solidFill>
                            <a:schemeClr val="tx2">
                              <a:lumMod val="75000"/>
                            </a:schemeClr>
                          </a:solidFill>
                          <a:latin typeface="+mn-lt"/>
                          <a:ea typeface="ＭＳ 明朝"/>
                          <a:cs typeface="Times New Roman"/>
                        </a:rPr>
                        <a:t>Amount of fine</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endParaRPr 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100</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endParaRPr lang="ja-JP" sz="1900" kern="100" dirty="0">
                        <a:solidFill>
                          <a:schemeClr val="tx2">
                            <a:lumMod val="75000"/>
                          </a:schemeClr>
                        </a:solidFill>
                        <a:latin typeface="+mn-lt"/>
                        <a:ea typeface="ＭＳ 明朝"/>
                        <a:cs typeface="Times New Roman"/>
                      </a:endParaRPr>
                    </a:p>
                    <a:p>
                      <a:pPr algn="r">
                        <a:spcAft>
                          <a:spcPts val="0"/>
                        </a:spcAft>
                      </a:pPr>
                      <a:r>
                        <a:rPr lang="en-US" altLang="ja-JP" sz="1900" kern="100" dirty="0">
                          <a:solidFill>
                            <a:schemeClr val="tx2">
                              <a:lumMod val="75000"/>
                            </a:schemeClr>
                          </a:solidFill>
                          <a:latin typeface="+mn-lt"/>
                          <a:ea typeface="ＭＳ 明朝"/>
                          <a:cs typeface="Times New Roman"/>
                        </a:rPr>
                        <a:t>80</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US" altLang="ja-JP" sz="1600" kern="100" dirty="0">
                          <a:solidFill>
                            <a:schemeClr val="tx2">
                              <a:lumMod val="75000"/>
                            </a:schemeClr>
                          </a:solidFill>
                          <a:latin typeface="+mn-lt"/>
                          <a:ea typeface="ＭＳ 明朝"/>
                          <a:cs typeface="Times New Roman"/>
                        </a:rPr>
                        <a:t>Thousand dollars</a:t>
                      </a:r>
                    </a:p>
                    <a:p>
                      <a:pPr algn="r">
                        <a:spcAft>
                          <a:spcPts val="0"/>
                        </a:spcAft>
                      </a:pPr>
                      <a:r>
                        <a:rPr lang="en-US" altLang="ja-JP" sz="1900" kern="100" dirty="0">
                          <a:solidFill>
                            <a:schemeClr val="tx2">
                              <a:lumMod val="75000"/>
                            </a:schemeClr>
                          </a:solidFill>
                          <a:latin typeface="+mn-lt"/>
                          <a:ea typeface="ＭＳ 明朝"/>
                          <a:cs typeface="Times New Roman"/>
                        </a:rPr>
                        <a:t>100</a:t>
                      </a:r>
                      <a:endParaRPr lang="ja-JP" sz="1900" kern="100" dirty="0">
                        <a:solidFill>
                          <a:schemeClr val="tx2">
                            <a:lumMod val="75000"/>
                          </a:schemeClr>
                        </a:solidFill>
                        <a:latin typeface="+mn-lt"/>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2" name="スライド番号プレースホルダー 1">
            <a:extLst>
              <a:ext uri="{FF2B5EF4-FFF2-40B4-BE49-F238E27FC236}">
                <a16:creationId xmlns:a16="http://schemas.microsoft.com/office/drawing/2014/main" id="{86580FB1-1656-40F7-8F6C-8581C0A6A79F}"/>
              </a:ext>
            </a:extLst>
          </p:cNvPr>
          <p:cNvSpPr>
            <a:spLocks noGrp="1"/>
          </p:cNvSpPr>
          <p:nvPr>
            <p:ph type="sldNum" sz="quarter" idx="12"/>
          </p:nvPr>
        </p:nvSpPr>
        <p:spPr/>
        <p:txBody>
          <a:bodyPr/>
          <a:lstStyle/>
          <a:p>
            <a:pPr>
              <a:defRPr/>
            </a:pPr>
            <a:fld id="{EAA46ED8-534F-4D30-823C-2E9053E3C153}" type="slidenum">
              <a:rPr lang="en-US" altLang="ja-JP" smtClean="0">
                <a:solidFill>
                  <a:prstClr val="black">
                    <a:tint val="75000"/>
                  </a:prstClr>
                </a:solidFill>
              </a:rPr>
              <a:pPr>
                <a:defRPr/>
              </a:pPr>
              <a:t>24</a:t>
            </a:fld>
            <a:endParaRPr lang="en-US" altLang="ja-JP" dirty="0">
              <a:solidFill>
                <a:prstClr val="black">
                  <a:tint val="75000"/>
                </a:prstClr>
              </a:solidFill>
            </a:endParaRPr>
          </a:p>
        </p:txBody>
      </p:sp>
    </p:spTree>
    <p:extLst>
      <p:ext uri="{BB962C8B-B14F-4D97-AF65-F5344CB8AC3E}">
        <p14:creationId xmlns:p14="http://schemas.microsoft.com/office/powerpoint/2010/main" val="4116134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815E537-4AB4-4445-A3AC-40D738EDF3DC}"/>
              </a:ext>
            </a:extLst>
          </p:cNvPr>
          <p:cNvSpPr txBox="1"/>
          <p:nvPr/>
        </p:nvSpPr>
        <p:spPr>
          <a:xfrm>
            <a:off x="1183821" y="738390"/>
            <a:ext cx="4845708" cy="492443"/>
          </a:xfrm>
          <a:prstGeom prst="rect">
            <a:avLst/>
          </a:prstGeom>
          <a:noFill/>
        </p:spPr>
        <p:txBody>
          <a:bodyPr wrap="square" lIns="0" tIns="0" rIns="0" bIns="0" rtlCol="0">
            <a:spAutoFit/>
          </a:bodyPr>
          <a:lstStyle/>
          <a:p>
            <a:pPr rtl="0"/>
            <a:r>
              <a:rPr lang="en-US" altLang="ja" sz="3200" b="1" dirty="0">
                <a:solidFill>
                  <a:srgbClr val="002060"/>
                </a:solidFill>
                <a:latin typeface="Meiryo UI" panose="020B0604030504040204" pitchFamily="50" charset="-128"/>
                <a:ea typeface="Meiryo UI" panose="020B0604030504040204" pitchFamily="50" charset="-128"/>
                <a:cs typeface="Segoe UI" panose="020B0502040204020203" pitchFamily="34" charset="0"/>
              </a:rPr>
              <a:t>Contents</a:t>
            </a:r>
            <a:endParaRPr lang="ja" sz="3200" b="1" dirty="0">
              <a:solidFill>
                <a:srgbClr val="002060"/>
              </a:solidFill>
              <a:latin typeface="Meiryo UI" panose="020B0604030504040204" pitchFamily="50" charset="-128"/>
              <a:ea typeface="Meiryo UI" panose="020B0604030504040204" pitchFamily="50" charset="-128"/>
              <a:cs typeface="Segoe UI" panose="020B0502040204020203" pitchFamily="34" charset="0"/>
            </a:endParaRPr>
          </a:p>
        </p:txBody>
      </p:sp>
      <p:cxnSp>
        <p:nvCxnSpPr>
          <p:cNvPr id="4" name="直線​​コネクタ(S) 3">
            <a:extLst>
              <a:ext uri="{FF2B5EF4-FFF2-40B4-BE49-F238E27FC236}">
                <a16:creationId xmlns:a16="http://schemas.microsoft.com/office/drawing/2014/main" id="{B38D4B56-7D6C-4345-912F-B3BA9A014E8B}"/>
              </a:ext>
              <a:ext uri="{C183D7F6-B498-43B3-948B-1728B52AA6E4}">
                <adec:decorative xmlns:adec="http://schemas.microsoft.com/office/drawing/2017/decorative" val="1"/>
              </a:ext>
            </a:extLst>
          </p:cNvPr>
          <p:cNvCxnSpPr/>
          <p:nvPr/>
        </p:nvCxnSpPr>
        <p:spPr>
          <a:xfrm>
            <a:off x="740229" y="0"/>
            <a:ext cx="0" cy="6357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グループ 68">
            <a:extLst>
              <a:ext uri="{FF2B5EF4-FFF2-40B4-BE49-F238E27FC236}">
                <a16:creationId xmlns:a16="http://schemas.microsoft.com/office/drawing/2014/main" id="{B457331C-2A24-4352-9B4C-1C1B326F404F}"/>
              </a:ext>
              <a:ext uri="{C183D7F6-B498-43B3-948B-1728B52AA6E4}">
                <adec:decorative xmlns:adec="http://schemas.microsoft.com/office/drawing/2017/decorative" val="1"/>
              </a:ext>
            </a:extLst>
          </p:cNvPr>
          <p:cNvGrpSpPr/>
          <p:nvPr/>
        </p:nvGrpSpPr>
        <p:grpSpPr>
          <a:xfrm>
            <a:off x="518432" y="1902596"/>
            <a:ext cx="6679575" cy="1424955"/>
            <a:chOff x="518433" y="1712830"/>
            <a:chExt cx="4167552" cy="1424955"/>
          </a:xfrm>
        </p:grpSpPr>
        <p:grpSp>
          <p:nvGrpSpPr>
            <p:cNvPr id="21" name="グループ 20">
              <a:extLst>
                <a:ext uri="{FF2B5EF4-FFF2-40B4-BE49-F238E27FC236}">
                  <a16:creationId xmlns:a16="http://schemas.microsoft.com/office/drawing/2014/main" id="{B111D787-E830-4638-97B3-205F0A0ABC3F}"/>
                </a:ext>
              </a:extLst>
            </p:cNvPr>
            <p:cNvGrpSpPr/>
            <p:nvPr/>
          </p:nvGrpSpPr>
          <p:grpSpPr>
            <a:xfrm>
              <a:off x="518433" y="1712830"/>
              <a:ext cx="4167552" cy="369332"/>
              <a:chOff x="518433" y="1871907"/>
              <a:chExt cx="4167552" cy="369332"/>
            </a:xfrm>
          </p:grpSpPr>
          <p:sp>
            <p:nvSpPr>
              <p:cNvPr id="6" name="長方形:角丸 5">
                <a:extLst>
                  <a:ext uri="{FF2B5EF4-FFF2-40B4-BE49-F238E27FC236}">
                    <a16:creationId xmlns:a16="http://schemas.microsoft.com/office/drawing/2014/main" id="{6BFCD1AA-E1CA-41D6-8605-56AFEBE4EEE3}"/>
                  </a:ext>
                </a:extLst>
              </p:cNvPr>
              <p:cNvSpPr/>
              <p:nvPr/>
            </p:nvSpPr>
            <p:spPr>
              <a:xfrm>
                <a:off x="518433" y="1981199"/>
                <a:ext cx="443592" cy="232296"/>
              </a:xfrm>
              <a:prstGeom prst="roundRect">
                <a:avLst>
                  <a:gd name="adj" fmla="val 50000"/>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E9101D99-B002-4698-9C7E-C942B9AA2D39}"/>
                  </a:ext>
                </a:extLst>
              </p:cNvPr>
              <p:cNvSpPr/>
              <p:nvPr/>
            </p:nvSpPr>
            <p:spPr>
              <a:xfrm>
                <a:off x="1149790" y="1871907"/>
                <a:ext cx="3536195" cy="369332"/>
              </a:xfrm>
              <a:prstGeom prst="rect">
                <a:avLst/>
              </a:prstGeom>
            </p:spPr>
            <p:txBody>
              <a:bodyPr wrap="square" lIns="0" tIns="0" rIns="0" bIns="0" rtlCol="0">
                <a:spAutoFit/>
              </a:bodyPr>
              <a:lstStyle/>
              <a:p>
                <a:pPr rtl="0"/>
                <a:r>
                  <a:rPr lang="en-US" altLang="ja" sz="2400" dirty="0">
                    <a:solidFill>
                      <a:srgbClr val="002060"/>
                    </a:solidFill>
                    <a:ea typeface="Meiryo UI" panose="020B0604030504040204" pitchFamily="50" charset="-128"/>
                    <a:cs typeface="Segoe UI" panose="020B0502040204020203" pitchFamily="34" charset="0"/>
                  </a:rPr>
                  <a:t>Tax crime investigation in Japan</a:t>
                </a:r>
                <a:endParaRPr lang="ja" sz="2400" dirty="0">
                  <a:solidFill>
                    <a:srgbClr val="002060"/>
                  </a:solidFill>
                  <a:ea typeface="Meiryo UI" panose="020B0604030504040204" pitchFamily="50" charset="-128"/>
                  <a:cs typeface="Segoe UI" panose="020B0502040204020203" pitchFamily="34" charset="0"/>
                </a:endParaRPr>
              </a:p>
            </p:txBody>
          </p:sp>
        </p:grpSp>
        <p:sp>
          <p:nvSpPr>
            <p:cNvPr id="9" name="長方形:角丸 8">
              <a:extLst>
                <a:ext uri="{FF2B5EF4-FFF2-40B4-BE49-F238E27FC236}">
                  <a16:creationId xmlns:a16="http://schemas.microsoft.com/office/drawing/2014/main" id="{14FF47BA-9557-4442-8E2A-74A4F4AAD237}"/>
                </a:ext>
              </a:extLst>
            </p:cNvPr>
            <p:cNvSpPr/>
            <p:nvPr/>
          </p:nvSpPr>
          <p:spPr>
            <a:xfrm>
              <a:off x="518433" y="2905489"/>
              <a:ext cx="443592" cy="232296"/>
            </a:xfrm>
            <a:prstGeom prst="roundRect">
              <a:avLst>
                <a:gd name="adj" fmla="val 50000"/>
              </a:avLst>
            </a:prstGeom>
            <a:solidFill>
              <a:srgbClr val="7030A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50" charset="-128"/>
                <a:ea typeface="Meiryo UI" panose="020B0604030504040204" pitchFamily="50" charset="-128"/>
              </a:endParaRPr>
            </a:p>
          </p:txBody>
        </p:sp>
      </p:grpSp>
      <p:sp>
        <p:nvSpPr>
          <p:cNvPr id="22" name="円/楕円 21">
            <a:extLst>
              <a:ext uri="{FF2B5EF4-FFF2-40B4-BE49-F238E27FC236}">
                <a16:creationId xmlns:a16="http://schemas.microsoft.com/office/drawing/2014/main" id="{E7D1D117-BC5C-430A-9FEB-B231E691511F}"/>
              </a:ext>
              <a:ext uri="{C183D7F6-B498-43B3-948B-1728B52AA6E4}">
                <adec:decorative xmlns:adec="http://schemas.microsoft.com/office/drawing/2017/decorative"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50" charset="-128"/>
              <a:ea typeface="Meiryo UI" panose="020B0604030504040204" pitchFamily="50" charset="-128"/>
            </a:endParaRPr>
          </a:p>
        </p:txBody>
      </p:sp>
      <p:sp>
        <p:nvSpPr>
          <p:cNvPr id="23" name="円/楕円 22">
            <a:extLst>
              <a:ext uri="{FF2B5EF4-FFF2-40B4-BE49-F238E27FC236}">
                <a16:creationId xmlns:a16="http://schemas.microsoft.com/office/drawing/2014/main" id="{2577E8EA-5E95-41C5-8BE8-EE647DE2613A}"/>
              </a:ext>
              <a:ext uri="{C183D7F6-B498-43B3-948B-1728B52AA6E4}">
                <adec:decorative xmlns:adec="http://schemas.microsoft.com/office/drawing/2017/decorative" val="1"/>
              </a:ext>
            </a:extLst>
          </p:cNvPr>
          <p:cNvSpPr/>
          <p:nvPr/>
        </p:nvSpPr>
        <p:spPr>
          <a:xfrm>
            <a:off x="713852" y="567838"/>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50" charset="-128"/>
              <a:ea typeface="Meiryo UI" panose="020B0604030504040204" pitchFamily="50" charset="-128"/>
            </a:endParaRPr>
          </a:p>
        </p:txBody>
      </p:sp>
      <p:grpSp>
        <p:nvGrpSpPr>
          <p:cNvPr id="62" name="グループ 61" descr="これは紙に手書きしている女性の画像です。 ">
            <a:extLst>
              <a:ext uri="{FF2B5EF4-FFF2-40B4-BE49-F238E27FC236}">
                <a16:creationId xmlns:a16="http://schemas.microsoft.com/office/drawing/2014/main" id="{123C05C1-3914-48FB-B4B8-1388A2DB5ACE}"/>
              </a:ext>
            </a:extLst>
          </p:cNvPr>
          <p:cNvGrpSpPr/>
          <p:nvPr/>
        </p:nvGrpSpPr>
        <p:grpSpPr>
          <a:xfrm>
            <a:off x="4482071" y="-508000"/>
            <a:ext cx="8739666" cy="8346238"/>
            <a:chOff x="4597682" y="-439156"/>
            <a:chExt cx="7594320" cy="7252450"/>
          </a:xfrm>
        </p:grpSpPr>
        <p:sp>
          <p:nvSpPr>
            <p:cNvPr id="45" name="フリーフォーム(F) 22">
              <a:extLst>
                <a:ext uri="{FF2B5EF4-FFF2-40B4-BE49-F238E27FC236}">
                  <a16:creationId xmlns:a16="http://schemas.microsoft.com/office/drawing/2014/main" id="{52C7242F-F484-4573-8387-13E2AE9DD93F}"/>
                </a:ext>
              </a:extLst>
            </p:cNvPr>
            <p:cNvSpPr>
              <a:spLocks/>
            </p:cNvSpPr>
            <p:nvPr/>
          </p:nvSpPr>
          <p:spPr bwMode="auto">
            <a:xfrm>
              <a:off x="4597682" y="-6899"/>
              <a:ext cx="7594319" cy="6820193"/>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46" name="フリーフォーム(F) 23">
              <a:extLst>
                <a:ext uri="{FF2B5EF4-FFF2-40B4-BE49-F238E27FC236}">
                  <a16:creationId xmlns:a16="http://schemas.microsoft.com/office/drawing/2014/main" id="{DFA1772D-1024-422A-B407-BE0F21E16E56}"/>
                </a:ext>
              </a:extLst>
            </p:cNvPr>
            <p:cNvSpPr>
              <a:spLocks/>
            </p:cNvSpPr>
            <p:nvPr/>
          </p:nvSpPr>
          <p:spPr bwMode="auto">
            <a:xfrm>
              <a:off x="7013242" y="1441003"/>
              <a:ext cx="4110752" cy="3954852"/>
            </a:xfrm>
            <a:custGeom>
              <a:avLst/>
              <a:gdLst>
                <a:gd name="T0" fmla="*/ 0 w 2294"/>
                <a:gd name="T1" fmla="*/ 221 h 2207"/>
                <a:gd name="T2" fmla="*/ 1809 w 2294"/>
                <a:gd name="T3" fmla="*/ 0 h 2207"/>
                <a:gd name="T4" fmla="*/ 2294 w 2294"/>
                <a:gd name="T5" fmla="*/ 1957 h 2207"/>
                <a:gd name="T6" fmla="*/ 432 w 2294"/>
                <a:gd name="T7" fmla="*/ 2207 h 2207"/>
                <a:gd name="T8" fmla="*/ 0 w 2294"/>
                <a:gd name="T9" fmla="*/ 221 h 2207"/>
              </a:gdLst>
              <a:ahLst/>
              <a:cxnLst>
                <a:cxn ang="0">
                  <a:pos x="T0" y="T1"/>
                </a:cxn>
                <a:cxn ang="0">
                  <a:pos x="T2" y="T3"/>
                </a:cxn>
                <a:cxn ang="0">
                  <a:pos x="T4" y="T5"/>
                </a:cxn>
                <a:cxn ang="0">
                  <a:pos x="T6" y="T7"/>
                </a:cxn>
                <a:cxn ang="0">
                  <a:pos x="T8" y="T9"/>
                </a:cxn>
              </a:cxnLst>
              <a:rect l="0" t="0" r="r" b="b"/>
              <a:pathLst>
                <a:path w="2294" h="2207">
                  <a:moveTo>
                    <a:pt x="0" y="221"/>
                  </a:moveTo>
                  <a:lnTo>
                    <a:pt x="1809" y="0"/>
                  </a:lnTo>
                  <a:lnTo>
                    <a:pt x="2294" y="1957"/>
                  </a:lnTo>
                  <a:lnTo>
                    <a:pt x="432" y="2207"/>
                  </a:lnTo>
                  <a:lnTo>
                    <a:pt x="0" y="221"/>
                  </a:lnTo>
                  <a:close/>
                </a:path>
              </a:pathLst>
            </a:custGeom>
            <a:solidFill>
              <a:srgbClr val="C8F4F7"/>
            </a:soli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47" name="フリーフォーム(F) 24">
              <a:extLst>
                <a:ext uri="{FF2B5EF4-FFF2-40B4-BE49-F238E27FC236}">
                  <a16:creationId xmlns:a16="http://schemas.microsoft.com/office/drawing/2014/main" id="{30CD4E41-332B-4C6B-9927-54698D5D0DF2}"/>
                </a:ext>
              </a:extLst>
            </p:cNvPr>
            <p:cNvSpPr>
              <a:spLocks/>
            </p:cNvSpPr>
            <p:nvPr/>
          </p:nvSpPr>
          <p:spPr bwMode="auto">
            <a:xfrm>
              <a:off x="7676266" y="1441003"/>
              <a:ext cx="2981818" cy="1632475"/>
            </a:xfrm>
            <a:custGeom>
              <a:avLst/>
              <a:gdLst>
                <a:gd name="T0" fmla="*/ 0 w 1664"/>
                <a:gd name="T1" fmla="*/ 736 h 911"/>
                <a:gd name="T2" fmla="*/ 1664 w 1664"/>
                <a:gd name="T3" fmla="*/ 911 h 911"/>
                <a:gd name="T4" fmla="*/ 1439 w 1664"/>
                <a:gd name="T5" fmla="*/ 0 h 911"/>
                <a:gd name="T6" fmla="*/ 399 w 1664"/>
                <a:gd name="T7" fmla="*/ 127 h 911"/>
                <a:gd name="T8" fmla="*/ 0 w 1664"/>
                <a:gd name="T9" fmla="*/ 736 h 911"/>
              </a:gdLst>
              <a:ahLst/>
              <a:cxnLst>
                <a:cxn ang="0">
                  <a:pos x="T0" y="T1"/>
                </a:cxn>
                <a:cxn ang="0">
                  <a:pos x="T2" y="T3"/>
                </a:cxn>
                <a:cxn ang="0">
                  <a:pos x="T4" y="T5"/>
                </a:cxn>
                <a:cxn ang="0">
                  <a:pos x="T6" y="T7"/>
                </a:cxn>
                <a:cxn ang="0">
                  <a:pos x="T8" y="T9"/>
                </a:cxn>
              </a:cxnLst>
              <a:rect l="0" t="0" r="r" b="b"/>
              <a:pathLst>
                <a:path w="1664" h="911">
                  <a:moveTo>
                    <a:pt x="0" y="736"/>
                  </a:moveTo>
                  <a:lnTo>
                    <a:pt x="1664" y="911"/>
                  </a:lnTo>
                  <a:lnTo>
                    <a:pt x="1439" y="0"/>
                  </a:lnTo>
                  <a:lnTo>
                    <a:pt x="399" y="127"/>
                  </a:lnTo>
                  <a:lnTo>
                    <a:pt x="0" y="736"/>
                  </a:lnTo>
                  <a:close/>
                </a:path>
              </a:pathLst>
            </a:custGeom>
            <a:solidFill>
              <a:srgbClr val="7CE4EC"/>
            </a:soli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48" name="フリーフォーム(F) 25">
              <a:extLst>
                <a:ext uri="{FF2B5EF4-FFF2-40B4-BE49-F238E27FC236}">
                  <a16:creationId xmlns:a16="http://schemas.microsoft.com/office/drawing/2014/main" id="{12DCF2D5-0997-409A-9DB7-B4DFF4C5BA0B}"/>
                </a:ext>
              </a:extLst>
            </p:cNvPr>
            <p:cNvSpPr>
              <a:spLocks/>
            </p:cNvSpPr>
            <p:nvPr/>
          </p:nvSpPr>
          <p:spPr bwMode="auto">
            <a:xfrm>
              <a:off x="8108129" y="1426667"/>
              <a:ext cx="1347553" cy="593139"/>
            </a:xfrm>
            <a:custGeom>
              <a:avLst/>
              <a:gdLst>
                <a:gd name="T0" fmla="*/ 752 w 752"/>
                <a:gd name="T1" fmla="*/ 0 h 331"/>
                <a:gd name="T2" fmla="*/ 275 w 752"/>
                <a:gd name="T3" fmla="*/ 72 h 331"/>
                <a:gd name="T4" fmla="*/ 0 w 752"/>
                <a:gd name="T5" fmla="*/ 331 h 331"/>
                <a:gd name="T6" fmla="*/ 752 w 752"/>
                <a:gd name="T7" fmla="*/ 130 h 331"/>
                <a:gd name="T8" fmla="*/ 752 w 752"/>
                <a:gd name="T9" fmla="*/ 0 h 331"/>
              </a:gdLst>
              <a:ahLst/>
              <a:cxnLst>
                <a:cxn ang="0">
                  <a:pos x="T0" y="T1"/>
                </a:cxn>
                <a:cxn ang="0">
                  <a:pos x="T2" y="T3"/>
                </a:cxn>
                <a:cxn ang="0">
                  <a:pos x="T4" y="T5"/>
                </a:cxn>
                <a:cxn ang="0">
                  <a:pos x="T6" y="T7"/>
                </a:cxn>
                <a:cxn ang="0">
                  <a:pos x="T8" y="T9"/>
                </a:cxn>
              </a:cxnLst>
              <a:rect l="0" t="0" r="r" b="b"/>
              <a:pathLst>
                <a:path w="752" h="331">
                  <a:moveTo>
                    <a:pt x="752" y="0"/>
                  </a:moveTo>
                  <a:lnTo>
                    <a:pt x="275" y="72"/>
                  </a:lnTo>
                  <a:lnTo>
                    <a:pt x="0" y="331"/>
                  </a:lnTo>
                  <a:lnTo>
                    <a:pt x="752" y="130"/>
                  </a:lnTo>
                  <a:lnTo>
                    <a:pt x="752" y="0"/>
                  </a:lnTo>
                  <a:close/>
                </a:path>
              </a:pathLst>
            </a:custGeom>
            <a:solidFill>
              <a:srgbClr val="ADA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49" name="フリーフォーム(F) 26">
              <a:extLst>
                <a:ext uri="{FF2B5EF4-FFF2-40B4-BE49-F238E27FC236}">
                  <a16:creationId xmlns:a16="http://schemas.microsoft.com/office/drawing/2014/main" id="{56FE8491-17D1-44D2-A059-D277D43E3DDA}"/>
                </a:ext>
              </a:extLst>
            </p:cNvPr>
            <p:cNvSpPr>
              <a:spLocks/>
            </p:cNvSpPr>
            <p:nvPr/>
          </p:nvSpPr>
          <p:spPr bwMode="auto">
            <a:xfrm>
              <a:off x="7955812" y="1828066"/>
              <a:ext cx="546548" cy="456950"/>
            </a:xfrm>
            <a:custGeom>
              <a:avLst/>
              <a:gdLst>
                <a:gd name="T0" fmla="*/ 162 w 162"/>
                <a:gd name="T1" fmla="*/ 66 h 136"/>
                <a:gd name="T2" fmla="*/ 87 w 162"/>
                <a:gd name="T3" fmla="*/ 130 h 136"/>
                <a:gd name="T4" fmla="*/ 36 w 162"/>
                <a:gd name="T5" fmla="*/ 124 h 136"/>
                <a:gd name="T6" fmla="*/ 0 w 162"/>
                <a:gd name="T7" fmla="*/ 103 h 136"/>
                <a:gd name="T8" fmla="*/ 103 w 162"/>
                <a:gd name="T9" fmla="*/ 0 h 136"/>
                <a:gd name="T10" fmla="*/ 148 w 162"/>
                <a:gd name="T11" fmla="*/ 50 h 136"/>
                <a:gd name="T12" fmla="*/ 162 w 162"/>
                <a:gd name="T13" fmla="*/ 66 h 136"/>
              </a:gdLst>
              <a:ahLst/>
              <a:cxnLst>
                <a:cxn ang="0">
                  <a:pos x="T0" y="T1"/>
                </a:cxn>
                <a:cxn ang="0">
                  <a:pos x="T2" y="T3"/>
                </a:cxn>
                <a:cxn ang="0">
                  <a:pos x="T4" y="T5"/>
                </a:cxn>
                <a:cxn ang="0">
                  <a:pos x="T6" y="T7"/>
                </a:cxn>
                <a:cxn ang="0">
                  <a:pos x="T8" y="T9"/>
                </a:cxn>
                <a:cxn ang="0">
                  <a:pos x="T10" y="T11"/>
                </a:cxn>
                <a:cxn ang="0">
                  <a:pos x="T12" y="T13"/>
                </a:cxn>
              </a:cxnLst>
              <a:rect l="0" t="0" r="r" b="b"/>
              <a:pathLst>
                <a:path w="162" h="136">
                  <a:moveTo>
                    <a:pt x="162" y="66"/>
                  </a:moveTo>
                  <a:cubicBezTo>
                    <a:pt x="162" y="66"/>
                    <a:pt x="119" y="116"/>
                    <a:pt x="87" y="130"/>
                  </a:cubicBezTo>
                  <a:cubicBezTo>
                    <a:pt x="72" y="136"/>
                    <a:pt x="53" y="131"/>
                    <a:pt x="36" y="124"/>
                  </a:cubicBezTo>
                  <a:cubicBezTo>
                    <a:pt x="16" y="115"/>
                    <a:pt x="0" y="103"/>
                    <a:pt x="0" y="103"/>
                  </a:cubicBezTo>
                  <a:cubicBezTo>
                    <a:pt x="103" y="0"/>
                    <a:pt x="103" y="0"/>
                    <a:pt x="103" y="0"/>
                  </a:cubicBezTo>
                  <a:cubicBezTo>
                    <a:pt x="148" y="50"/>
                    <a:pt x="148" y="50"/>
                    <a:pt x="148" y="50"/>
                  </a:cubicBezTo>
                  <a:lnTo>
                    <a:pt x="162" y="66"/>
                  </a:lnTo>
                  <a:close/>
                </a:path>
              </a:pathLst>
            </a:custGeom>
            <a:solidFill>
              <a:srgbClr val="D8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0" name="フリーフォーム(F) 27">
              <a:extLst>
                <a:ext uri="{FF2B5EF4-FFF2-40B4-BE49-F238E27FC236}">
                  <a16:creationId xmlns:a16="http://schemas.microsoft.com/office/drawing/2014/main" id="{59AC079D-039E-4639-B27F-9908EF107DB5}"/>
                </a:ext>
              </a:extLst>
            </p:cNvPr>
            <p:cNvSpPr>
              <a:spLocks/>
            </p:cNvSpPr>
            <p:nvPr/>
          </p:nvSpPr>
          <p:spPr bwMode="auto">
            <a:xfrm>
              <a:off x="8077665" y="1996510"/>
              <a:ext cx="424695" cy="288506"/>
            </a:xfrm>
            <a:custGeom>
              <a:avLst/>
              <a:gdLst>
                <a:gd name="T0" fmla="*/ 126 w 126"/>
                <a:gd name="T1" fmla="*/ 16 h 86"/>
                <a:gd name="T2" fmla="*/ 51 w 126"/>
                <a:gd name="T3" fmla="*/ 80 h 86"/>
                <a:gd name="T4" fmla="*/ 0 w 126"/>
                <a:gd name="T5" fmla="*/ 74 h 86"/>
                <a:gd name="T6" fmla="*/ 6 w 126"/>
                <a:gd name="T7" fmla="*/ 61 h 86"/>
                <a:gd name="T8" fmla="*/ 112 w 126"/>
                <a:gd name="T9" fmla="*/ 0 h 86"/>
                <a:gd name="T10" fmla="*/ 126 w 126"/>
                <a:gd name="T11" fmla="*/ 16 h 86"/>
              </a:gdLst>
              <a:ahLst/>
              <a:cxnLst>
                <a:cxn ang="0">
                  <a:pos x="T0" y="T1"/>
                </a:cxn>
                <a:cxn ang="0">
                  <a:pos x="T2" y="T3"/>
                </a:cxn>
                <a:cxn ang="0">
                  <a:pos x="T4" y="T5"/>
                </a:cxn>
                <a:cxn ang="0">
                  <a:pos x="T6" y="T7"/>
                </a:cxn>
                <a:cxn ang="0">
                  <a:pos x="T8" y="T9"/>
                </a:cxn>
                <a:cxn ang="0">
                  <a:pos x="T10" y="T11"/>
                </a:cxn>
              </a:cxnLst>
              <a:rect l="0" t="0" r="r" b="b"/>
              <a:pathLst>
                <a:path w="126" h="86">
                  <a:moveTo>
                    <a:pt x="126" y="16"/>
                  </a:moveTo>
                  <a:cubicBezTo>
                    <a:pt x="126" y="16"/>
                    <a:pt x="83" y="66"/>
                    <a:pt x="51" y="80"/>
                  </a:cubicBezTo>
                  <a:cubicBezTo>
                    <a:pt x="36" y="86"/>
                    <a:pt x="17" y="81"/>
                    <a:pt x="0" y="74"/>
                  </a:cubicBezTo>
                  <a:cubicBezTo>
                    <a:pt x="2" y="70"/>
                    <a:pt x="3" y="65"/>
                    <a:pt x="6" y="61"/>
                  </a:cubicBezTo>
                  <a:cubicBezTo>
                    <a:pt x="6" y="61"/>
                    <a:pt x="54" y="25"/>
                    <a:pt x="112" y="0"/>
                  </a:cubicBezTo>
                  <a:lnTo>
                    <a:pt x="1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1" name="フリーフォーム(F) 28">
              <a:extLst>
                <a:ext uri="{FF2B5EF4-FFF2-40B4-BE49-F238E27FC236}">
                  <a16:creationId xmlns:a16="http://schemas.microsoft.com/office/drawing/2014/main"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nvGrpSpPr>
            <p:cNvPr id="60" name="グループ 59">
              <a:extLst>
                <a:ext uri="{FF2B5EF4-FFF2-40B4-BE49-F238E27FC236}">
                  <a16:creationId xmlns:a16="http://schemas.microsoft.com/office/drawing/2014/main" id="{D88A045D-1D47-48A7-BD6D-329F30D7916F}"/>
                </a:ext>
              </a:extLst>
            </p:cNvPr>
            <p:cNvGrpSpPr/>
            <p:nvPr/>
          </p:nvGrpSpPr>
          <p:grpSpPr>
            <a:xfrm>
              <a:off x="7676266" y="528897"/>
              <a:ext cx="1904852" cy="2230988"/>
              <a:chOff x="7676266" y="528897"/>
              <a:chExt cx="1904852" cy="2230988"/>
            </a:xfrm>
            <a:gradFill>
              <a:gsLst>
                <a:gs pos="0">
                  <a:srgbClr val="03002F"/>
                </a:gs>
                <a:gs pos="100000">
                  <a:srgbClr val="F870FF"/>
                </a:gs>
              </a:gsLst>
              <a:lin ang="19800000" scaled="0"/>
            </a:gradFill>
          </p:grpSpPr>
          <p:sp>
            <p:nvSpPr>
              <p:cNvPr id="52" name="フリーフォーム(F) 29">
                <a:extLst>
                  <a:ext uri="{FF2B5EF4-FFF2-40B4-BE49-F238E27FC236}">
                    <a16:creationId xmlns:a16="http://schemas.microsoft.com/office/drawing/2014/main" id="{8AC43BD2-6A27-4E0F-BAFD-FDAF479A012B}"/>
                  </a:ext>
                </a:extLst>
              </p:cNvPr>
              <p:cNvSpPr>
                <a:spLocks/>
              </p:cNvSpPr>
              <p:nvPr/>
            </p:nvSpPr>
            <p:spPr bwMode="auto">
              <a:xfrm>
                <a:off x="7676266" y="2195418"/>
                <a:ext cx="589555" cy="564467"/>
              </a:xfrm>
              <a:custGeom>
                <a:avLst/>
                <a:gdLst>
                  <a:gd name="T0" fmla="*/ 138 w 175"/>
                  <a:gd name="T1" fmla="*/ 16 h 168"/>
                  <a:gd name="T2" fmla="*/ 175 w 175"/>
                  <a:gd name="T3" fmla="*/ 32 h 168"/>
                  <a:gd name="T4" fmla="*/ 167 w 175"/>
                  <a:gd name="T5" fmla="*/ 40 h 168"/>
                  <a:gd name="T6" fmla="*/ 109 w 175"/>
                  <a:gd name="T7" fmla="*/ 105 h 168"/>
                  <a:gd name="T8" fmla="*/ 109 w 175"/>
                  <a:gd name="T9" fmla="*/ 105 h 168"/>
                  <a:gd name="T10" fmla="*/ 84 w 175"/>
                  <a:gd name="T11" fmla="*/ 133 h 168"/>
                  <a:gd name="T12" fmla="*/ 0 w 175"/>
                  <a:gd name="T13" fmla="*/ 168 h 168"/>
                  <a:gd name="T14" fmla="*/ 32 w 175"/>
                  <a:gd name="T15" fmla="*/ 83 h 168"/>
                  <a:gd name="T16" fmla="*/ 48 w 175"/>
                  <a:gd name="T17" fmla="*/ 63 h 168"/>
                  <a:gd name="T18" fmla="*/ 65 w 175"/>
                  <a:gd name="T19" fmla="*/ 42 h 168"/>
                  <a:gd name="T20" fmla="*/ 99 w 175"/>
                  <a:gd name="T21" fmla="*/ 0 h 168"/>
                  <a:gd name="T22" fmla="*/ 103 w 175"/>
                  <a:gd name="T23" fmla="*/ 1 h 168"/>
                  <a:gd name="T24" fmla="*/ 108 w 175"/>
                  <a:gd name="T25" fmla="*/ 3 h 168"/>
                  <a:gd name="T26" fmla="*/ 113 w 175"/>
                  <a:gd name="T27" fmla="*/ 6 h 168"/>
                  <a:gd name="T28" fmla="*/ 115 w 175"/>
                  <a:gd name="T29" fmla="*/ 6 h 168"/>
                  <a:gd name="T30" fmla="*/ 115 w 175"/>
                  <a:gd name="T31" fmla="*/ 6 h 168"/>
                  <a:gd name="T32" fmla="*/ 115 w 175"/>
                  <a:gd name="T33" fmla="*/ 6 h 168"/>
                  <a:gd name="T34" fmla="*/ 131 w 175"/>
                  <a:gd name="T35" fmla="*/ 13 h 168"/>
                  <a:gd name="T36" fmla="*/ 136 w 175"/>
                  <a:gd name="T37" fmla="*/ 15 h 168"/>
                  <a:gd name="T38" fmla="*/ 138 w 175"/>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68">
                    <a:moveTo>
                      <a:pt x="138" y="16"/>
                    </a:moveTo>
                    <a:cubicBezTo>
                      <a:pt x="150" y="21"/>
                      <a:pt x="162" y="27"/>
                      <a:pt x="175" y="32"/>
                    </a:cubicBezTo>
                    <a:cubicBezTo>
                      <a:pt x="167" y="40"/>
                      <a:pt x="167" y="40"/>
                      <a:pt x="167" y="40"/>
                    </a:cubicBezTo>
                    <a:cubicBezTo>
                      <a:pt x="109" y="105"/>
                      <a:pt x="109" y="105"/>
                      <a:pt x="109" y="105"/>
                    </a:cubicBezTo>
                    <a:cubicBezTo>
                      <a:pt x="109" y="105"/>
                      <a:pt x="109" y="105"/>
                      <a:pt x="109" y="105"/>
                    </a:cubicBezTo>
                    <a:cubicBezTo>
                      <a:pt x="84" y="133"/>
                      <a:pt x="84" y="133"/>
                      <a:pt x="84" y="133"/>
                    </a:cubicBezTo>
                    <a:cubicBezTo>
                      <a:pt x="0" y="168"/>
                      <a:pt x="0" y="168"/>
                      <a:pt x="0" y="168"/>
                    </a:cubicBezTo>
                    <a:cubicBezTo>
                      <a:pt x="32" y="83"/>
                      <a:pt x="32" y="83"/>
                      <a:pt x="32" y="83"/>
                    </a:cubicBezTo>
                    <a:cubicBezTo>
                      <a:pt x="48" y="63"/>
                      <a:pt x="48" y="63"/>
                      <a:pt x="48" y="63"/>
                    </a:cubicBezTo>
                    <a:cubicBezTo>
                      <a:pt x="65" y="42"/>
                      <a:pt x="65" y="42"/>
                      <a:pt x="65" y="42"/>
                    </a:cubicBezTo>
                    <a:cubicBezTo>
                      <a:pt x="99" y="0"/>
                      <a:pt x="99" y="0"/>
                      <a:pt x="99" y="0"/>
                    </a:cubicBezTo>
                    <a:cubicBezTo>
                      <a:pt x="100" y="0"/>
                      <a:pt x="101" y="1"/>
                      <a:pt x="103" y="1"/>
                    </a:cubicBezTo>
                    <a:cubicBezTo>
                      <a:pt x="104" y="2"/>
                      <a:pt x="106" y="3"/>
                      <a:pt x="108" y="3"/>
                    </a:cubicBezTo>
                    <a:cubicBezTo>
                      <a:pt x="110" y="4"/>
                      <a:pt x="112" y="5"/>
                      <a:pt x="113" y="6"/>
                    </a:cubicBezTo>
                    <a:cubicBezTo>
                      <a:pt x="114" y="6"/>
                      <a:pt x="114" y="6"/>
                      <a:pt x="115" y="6"/>
                    </a:cubicBezTo>
                    <a:cubicBezTo>
                      <a:pt x="115" y="6"/>
                      <a:pt x="115" y="6"/>
                      <a:pt x="115" y="6"/>
                    </a:cubicBezTo>
                    <a:cubicBezTo>
                      <a:pt x="115" y="6"/>
                      <a:pt x="115" y="6"/>
                      <a:pt x="115" y="6"/>
                    </a:cubicBezTo>
                    <a:cubicBezTo>
                      <a:pt x="120" y="8"/>
                      <a:pt x="126" y="11"/>
                      <a:pt x="131" y="13"/>
                    </a:cubicBezTo>
                    <a:cubicBezTo>
                      <a:pt x="133" y="14"/>
                      <a:pt x="134" y="15"/>
                      <a:pt x="136" y="15"/>
                    </a:cubicBezTo>
                    <a:cubicBezTo>
                      <a:pt x="137" y="16"/>
                      <a:pt x="137" y="16"/>
                      <a:pt x="1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3" name="フリーフォーム(F) 30">
                <a:extLst>
                  <a:ext uri="{FF2B5EF4-FFF2-40B4-BE49-F238E27FC236}">
                    <a16:creationId xmlns:a16="http://schemas.microsoft.com/office/drawing/2014/main" id="{ADA7EFA8-1700-4615-8891-221172E4BD3B}"/>
                  </a:ext>
                </a:extLst>
              </p:cNvPr>
              <p:cNvSpPr>
                <a:spLocks/>
              </p:cNvSpPr>
              <p:nvPr/>
            </p:nvSpPr>
            <p:spPr bwMode="auto">
              <a:xfrm>
                <a:off x="8009570" y="528897"/>
                <a:ext cx="1571548" cy="1774039"/>
              </a:xfrm>
              <a:custGeom>
                <a:avLst/>
                <a:gdLst>
                  <a:gd name="T0" fmla="*/ 454 w 466"/>
                  <a:gd name="T1" fmla="*/ 77 h 527"/>
                  <a:gd name="T2" fmla="*/ 450 w 466"/>
                  <a:gd name="T3" fmla="*/ 81 h 527"/>
                  <a:gd name="T4" fmla="*/ 241 w 466"/>
                  <a:gd name="T5" fmla="*/ 334 h 527"/>
                  <a:gd name="T6" fmla="*/ 228 w 466"/>
                  <a:gd name="T7" fmla="*/ 350 h 527"/>
                  <a:gd name="T8" fmla="*/ 184 w 466"/>
                  <a:gd name="T9" fmla="*/ 403 h 527"/>
                  <a:gd name="T10" fmla="*/ 162 w 466"/>
                  <a:gd name="T11" fmla="*/ 429 h 527"/>
                  <a:gd name="T12" fmla="*/ 134 w 466"/>
                  <a:gd name="T13" fmla="*/ 461 h 527"/>
                  <a:gd name="T14" fmla="*/ 76 w 466"/>
                  <a:gd name="T15" fmla="*/ 527 h 527"/>
                  <a:gd name="T16" fmla="*/ 39 w 466"/>
                  <a:gd name="T17" fmla="*/ 511 h 527"/>
                  <a:gd name="T18" fmla="*/ 37 w 466"/>
                  <a:gd name="T19" fmla="*/ 510 h 527"/>
                  <a:gd name="T20" fmla="*/ 32 w 466"/>
                  <a:gd name="T21" fmla="*/ 508 h 527"/>
                  <a:gd name="T22" fmla="*/ 16 w 466"/>
                  <a:gd name="T23" fmla="*/ 501 h 527"/>
                  <a:gd name="T24" fmla="*/ 16 w 466"/>
                  <a:gd name="T25" fmla="*/ 501 h 527"/>
                  <a:gd name="T26" fmla="*/ 16 w 466"/>
                  <a:gd name="T27" fmla="*/ 501 h 527"/>
                  <a:gd name="T28" fmla="*/ 14 w 466"/>
                  <a:gd name="T29" fmla="*/ 501 h 527"/>
                  <a:gd name="T30" fmla="*/ 9 w 466"/>
                  <a:gd name="T31" fmla="*/ 498 h 527"/>
                  <a:gd name="T32" fmla="*/ 4 w 466"/>
                  <a:gd name="T33" fmla="*/ 496 h 527"/>
                  <a:gd name="T34" fmla="*/ 0 w 466"/>
                  <a:gd name="T35" fmla="*/ 495 h 527"/>
                  <a:gd name="T36" fmla="*/ 378 w 466"/>
                  <a:gd name="T37" fmla="*/ 24 h 527"/>
                  <a:gd name="T38" fmla="*/ 443 w 466"/>
                  <a:gd name="T39" fmla="*/ 16 h 527"/>
                  <a:gd name="T40" fmla="*/ 454 w 466"/>
                  <a:gd name="T41"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6" h="527">
                    <a:moveTo>
                      <a:pt x="454" y="77"/>
                    </a:moveTo>
                    <a:cubicBezTo>
                      <a:pt x="453" y="78"/>
                      <a:pt x="452" y="80"/>
                      <a:pt x="450" y="81"/>
                    </a:cubicBezTo>
                    <a:cubicBezTo>
                      <a:pt x="241" y="334"/>
                      <a:pt x="241" y="334"/>
                      <a:pt x="241" y="334"/>
                    </a:cubicBezTo>
                    <a:cubicBezTo>
                      <a:pt x="228" y="350"/>
                      <a:pt x="228" y="350"/>
                      <a:pt x="228" y="350"/>
                    </a:cubicBezTo>
                    <a:cubicBezTo>
                      <a:pt x="184" y="403"/>
                      <a:pt x="184" y="403"/>
                      <a:pt x="184" y="403"/>
                    </a:cubicBezTo>
                    <a:cubicBezTo>
                      <a:pt x="162" y="429"/>
                      <a:pt x="162" y="429"/>
                      <a:pt x="162" y="429"/>
                    </a:cubicBezTo>
                    <a:cubicBezTo>
                      <a:pt x="134" y="461"/>
                      <a:pt x="134" y="461"/>
                      <a:pt x="134" y="461"/>
                    </a:cubicBezTo>
                    <a:cubicBezTo>
                      <a:pt x="76" y="527"/>
                      <a:pt x="76" y="527"/>
                      <a:pt x="76" y="527"/>
                    </a:cubicBezTo>
                    <a:cubicBezTo>
                      <a:pt x="63" y="522"/>
                      <a:pt x="51" y="516"/>
                      <a:pt x="39" y="511"/>
                    </a:cubicBezTo>
                    <a:cubicBezTo>
                      <a:pt x="38" y="511"/>
                      <a:pt x="38" y="511"/>
                      <a:pt x="37" y="510"/>
                    </a:cubicBezTo>
                    <a:cubicBezTo>
                      <a:pt x="35" y="510"/>
                      <a:pt x="34" y="509"/>
                      <a:pt x="32" y="508"/>
                    </a:cubicBezTo>
                    <a:cubicBezTo>
                      <a:pt x="27" y="506"/>
                      <a:pt x="21" y="503"/>
                      <a:pt x="16" y="501"/>
                    </a:cubicBezTo>
                    <a:cubicBezTo>
                      <a:pt x="16" y="501"/>
                      <a:pt x="16" y="501"/>
                      <a:pt x="16" y="501"/>
                    </a:cubicBezTo>
                    <a:cubicBezTo>
                      <a:pt x="16" y="501"/>
                      <a:pt x="16" y="501"/>
                      <a:pt x="16" y="501"/>
                    </a:cubicBezTo>
                    <a:cubicBezTo>
                      <a:pt x="15" y="501"/>
                      <a:pt x="15" y="501"/>
                      <a:pt x="14" y="501"/>
                    </a:cubicBezTo>
                    <a:cubicBezTo>
                      <a:pt x="13" y="500"/>
                      <a:pt x="11" y="499"/>
                      <a:pt x="9" y="498"/>
                    </a:cubicBezTo>
                    <a:cubicBezTo>
                      <a:pt x="7" y="498"/>
                      <a:pt x="5" y="497"/>
                      <a:pt x="4" y="496"/>
                    </a:cubicBezTo>
                    <a:cubicBezTo>
                      <a:pt x="2" y="496"/>
                      <a:pt x="1" y="495"/>
                      <a:pt x="0" y="495"/>
                    </a:cubicBezTo>
                    <a:cubicBezTo>
                      <a:pt x="378" y="24"/>
                      <a:pt x="378" y="24"/>
                      <a:pt x="378" y="24"/>
                    </a:cubicBezTo>
                    <a:cubicBezTo>
                      <a:pt x="394" y="4"/>
                      <a:pt x="423" y="0"/>
                      <a:pt x="443" y="16"/>
                    </a:cubicBezTo>
                    <a:cubicBezTo>
                      <a:pt x="462" y="31"/>
                      <a:pt x="466" y="57"/>
                      <a:pt x="45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sp>
          <p:nvSpPr>
            <p:cNvPr id="54" name="フリーフォーム(F) 31">
              <a:extLst>
                <a:ext uri="{FF2B5EF4-FFF2-40B4-BE49-F238E27FC236}">
                  <a16:creationId xmlns:a16="http://schemas.microsoft.com/office/drawing/2014/main" id="{B6F47CAE-1A30-4CE3-B40D-9C8C433D52D4}"/>
                </a:ext>
              </a:extLst>
            </p:cNvPr>
            <p:cNvSpPr>
              <a:spLocks/>
            </p:cNvSpPr>
            <p:nvPr/>
          </p:nvSpPr>
          <p:spPr bwMode="auto">
            <a:xfrm>
              <a:off x="7609964" y="1441003"/>
              <a:ext cx="4582038" cy="5372291"/>
            </a:xfrm>
            <a:custGeom>
              <a:avLst/>
              <a:gdLst>
                <a:gd name="T0" fmla="*/ 1360 w 1360"/>
                <a:gd name="T1" fmla="*/ 1596 h 1596"/>
                <a:gd name="T2" fmla="*/ 935 w 1360"/>
                <a:gd name="T3" fmla="*/ 1437 h 1596"/>
                <a:gd name="T4" fmla="*/ 823 w 1360"/>
                <a:gd name="T5" fmla="*/ 1072 h 1596"/>
                <a:gd name="T6" fmla="*/ 756 w 1360"/>
                <a:gd name="T7" fmla="*/ 634 h 1596"/>
                <a:gd name="T8" fmla="*/ 753 w 1360"/>
                <a:gd name="T9" fmla="*/ 624 h 1596"/>
                <a:gd name="T10" fmla="*/ 750 w 1360"/>
                <a:gd name="T11" fmla="*/ 616 h 1596"/>
                <a:gd name="T12" fmla="*/ 737 w 1360"/>
                <a:gd name="T13" fmla="*/ 587 h 1596"/>
                <a:gd name="T14" fmla="*/ 729 w 1360"/>
                <a:gd name="T15" fmla="*/ 577 h 1596"/>
                <a:gd name="T16" fmla="*/ 722 w 1360"/>
                <a:gd name="T17" fmla="*/ 571 h 1596"/>
                <a:gd name="T18" fmla="*/ 718 w 1360"/>
                <a:gd name="T19" fmla="*/ 568 h 1596"/>
                <a:gd name="T20" fmla="*/ 699 w 1360"/>
                <a:gd name="T21" fmla="*/ 559 h 1596"/>
                <a:gd name="T22" fmla="*/ 694 w 1360"/>
                <a:gd name="T23" fmla="*/ 557 h 1596"/>
                <a:gd name="T24" fmla="*/ 667 w 1360"/>
                <a:gd name="T25" fmla="*/ 551 h 1596"/>
                <a:gd name="T26" fmla="*/ 637 w 1360"/>
                <a:gd name="T27" fmla="*/ 546 h 1596"/>
                <a:gd name="T28" fmla="*/ 612 w 1360"/>
                <a:gd name="T29" fmla="*/ 542 h 1596"/>
                <a:gd name="T30" fmla="*/ 597 w 1360"/>
                <a:gd name="T31" fmla="*/ 539 h 1596"/>
                <a:gd name="T32" fmla="*/ 554 w 1360"/>
                <a:gd name="T33" fmla="*/ 532 h 1596"/>
                <a:gd name="T34" fmla="*/ 495 w 1360"/>
                <a:gd name="T35" fmla="*/ 522 h 1596"/>
                <a:gd name="T36" fmla="*/ 469 w 1360"/>
                <a:gd name="T37" fmla="*/ 516 h 1596"/>
                <a:gd name="T38" fmla="*/ 447 w 1360"/>
                <a:gd name="T39" fmla="*/ 512 h 1596"/>
                <a:gd name="T40" fmla="*/ 421 w 1360"/>
                <a:gd name="T41" fmla="*/ 506 h 1596"/>
                <a:gd name="T42" fmla="*/ 402 w 1360"/>
                <a:gd name="T43" fmla="*/ 500 h 1596"/>
                <a:gd name="T44" fmla="*/ 382 w 1360"/>
                <a:gd name="T45" fmla="*/ 495 h 1596"/>
                <a:gd name="T46" fmla="*/ 367 w 1360"/>
                <a:gd name="T47" fmla="*/ 490 h 1596"/>
                <a:gd name="T48" fmla="*/ 355 w 1360"/>
                <a:gd name="T49" fmla="*/ 485 h 1596"/>
                <a:gd name="T50" fmla="*/ 332 w 1360"/>
                <a:gd name="T51" fmla="*/ 476 h 1596"/>
                <a:gd name="T52" fmla="*/ 290 w 1360"/>
                <a:gd name="T53" fmla="*/ 452 h 1596"/>
                <a:gd name="T54" fmla="*/ 280 w 1360"/>
                <a:gd name="T55" fmla="*/ 444 h 1596"/>
                <a:gd name="T56" fmla="*/ 264 w 1360"/>
                <a:gd name="T57" fmla="*/ 429 h 1596"/>
                <a:gd name="T58" fmla="*/ 252 w 1360"/>
                <a:gd name="T59" fmla="*/ 419 h 1596"/>
                <a:gd name="T60" fmla="*/ 241 w 1360"/>
                <a:gd name="T61" fmla="*/ 410 h 1596"/>
                <a:gd name="T62" fmla="*/ 129 w 1360"/>
                <a:gd name="T63" fmla="*/ 329 h 1596"/>
                <a:gd name="T64" fmla="*/ 106 w 1360"/>
                <a:gd name="T65" fmla="*/ 313 h 1596"/>
                <a:gd name="T66" fmla="*/ 68 w 1360"/>
                <a:gd name="T67" fmla="*/ 287 h 1596"/>
                <a:gd name="T68" fmla="*/ 33 w 1360"/>
                <a:gd name="T69" fmla="*/ 221 h 1596"/>
                <a:gd name="T70" fmla="*/ 73 w 1360"/>
                <a:gd name="T71" fmla="*/ 213 h 1596"/>
                <a:gd name="T72" fmla="*/ 79 w 1360"/>
                <a:gd name="T73" fmla="*/ 213 h 1596"/>
                <a:gd name="T74" fmla="*/ 87 w 1360"/>
                <a:gd name="T75" fmla="*/ 214 h 1596"/>
                <a:gd name="T76" fmla="*/ 119 w 1360"/>
                <a:gd name="T77" fmla="*/ 224 h 1596"/>
                <a:gd name="T78" fmla="*/ 128 w 1360"/>
                <a:gd name="T79" fmla="*/ 227 h 1596"/>
                <a:gd name="T80" fmla="*/ 135 w 1360"/>
                <a:gd name="T81" fmla="*/ 230 h 1596"/>
                <a:gd name="T82" fmla="*/ 151 w 1360"/>
                <a:gd name="T83" fmla="*/ 237 h 1596"/>
                <a:gd name="T84" fmla="*/ 158 w 1360"/>
                <a:gd name="T85" fmla="*/ 240 h 1596"/>
                <a:gd name="T86" fmla="*/ 197 w 1360"/>
                <a:gd name="T87" fmla="*/ 257 h 1596"/>
                <a:gd name="T88" fmla="*/ 412 w 1360"/>
                <a:gd name="T89" fmla="*/ 273 h 1596"/>
                <a:gd name="T90" fmla="*/ 461 w 1360"/>
                <a:gd name="T91" fmla="*/ 189 h 1596"/>
                <a:gd name="T92" fmla="*/ 460 w 1360"/>
                <a:gd name="T93" fmla="*/ 185 h 1596"/>
                <a:gd name="T94" fmla="*/ 460 w 1360"/>
                <a:gd name="T95" fmla="*/ 181 h 1596"/>
                <a:gd name="T96" fmla="*/ 457 w 1360"/>
                <a:gd name="T97" fmla="*/ 176 h 1596"/>
                <a:gd name="T98" fmla="*/ 455 w 1360"/>
                <a:gd name="T99" fmla="*/ 172 h 1596"/>
                <a:gd name="T100" fmla="*/ 451 w 1360"/>
                <a:gd name="T101" fmla="*/ 168 h 1596"/>
                <a:gd name="T102" fmla="*/ 444 w 1360"/>
                <a:gd name="T103" fmla="*/ 164 h 1596"/>
                <a:gd name="T104" fmla="*/ 423 w 1360"/>
                <a:gd name="T105" fmla="*/ 160 h 1596"/>
                <a:gd name="T106" fmla="*/ 281 w 1360"/>
                <a:gd name="T107" fmla="*/ 158 h 1596"/>
                <a:gd name="T108" fmla="*/ 347 w 1360"/>
                <a:gd name="T109" fmla="*/ 79 h 1596"/>
                <a:gd name="T110" fmla="*/ 420 w 1360"/>
                <a:gd name="T111" fmla="*/ 45 h 1596"/>
                <a:gd name="T112" fmla="*/ 548 w 1360"/>
                <a:gd name="T113" fmla="*/ 2 h 1596"/>
                <a:gd name="T114" fmla="*/ 584 w 1360"/>
                <a:gd name="T115" fmla="*/ 24 h 1596"/>
                <a:gd name="T116" fmla="*/ 905 w 1360"/>
                <a:gd name="T117" fmla="*/ 485 h 1596"/>
                <a:gd name="T118" fmla="*/ 918 w 1360"/>
                <a:gd name="T119" fmla="*/ 526 h 1596"/>
                <a:gd name="T120" fmla="*/ 1360 w 1360"/>
                <a:gd name="T121" fmla="*/ 1194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0" h="1596">
                  <a:moveTo>
                    <a:pt x="1360" y="1194"/>
                  </a:moveTo>
                  <a:cubicBezTo>
                    <a:pt x="1360" y="1596"/>
                    <a:pt x="1360" y="1596"/>
                    <a:pt x="1360" y="1596"/>
                  </a:cubicBezTo>
                  <a:cubicBezTo>
                    <a:pt x="1349" y="1575"/>
                    <a:pt x="1312" y="1536"/>
                    <a:pt x="1197" y="1497"/>
                  </a:cubicBezTo>
                  <a:cubicBezTo>
                    <a:pt x="1135" y="1476"/>
                    <a:pt x="1050" y="1455"/>
                    <a:pt x="935" y="1437"/>
                  </a:cubicBezTo>
                  <a:cubicBezTo>
                    <a:pt x="897" y="1361"/>
                    <a:pt x="867" y="1277"/>
                    <a:pt x="847" y="1188"/>
                  </a:cubicBezTo>
                  <a:cubicBezTo>
                    <a:pt x="838" y="1147"/>
                    <a:pt x="830" y="1108"/>
                    <a:pt x="823" y="1072"/>
                  </a:cubicBezTo>
                  <a:cubicBezTo>
                    <a:pt x="785" y="876"/>
                    <a:pt x="776" y="752"/>
                    <a:pt x="763" y="674"/>
                  </a:cubicBezTo>
                  <a:cubicBezTo>
                    <a:pt x="761" y="659"/>
                    <a:pt x="758" y="646"/>
                    <a:pt x="756" y="634"/>
                  </a:cubicBezTo>
                  <a:cubicBezTo>
                    <a:pt x="755" y="632"/>
                    <a:pt x="754" y="630"/>
                    <a:pt x="754" y="628"/>
                  </a:cubicBezTo>
                  <a:cubicBezTo>
                    <a:pt x="754" y="627"/>
                    <a:pt x="753" y="625"/>
                    <a:pt x="753" y="624"/>
                  </a:cubicBezTo>
                  <a:cubicBezTo>
                    <a:pt x="752" y="622"/>
                    <a:pt x="752" y="620"/>
                    <a:pt x="751" y="618"/>
                  </a:cubicBezTo>
                  <a:cubicBezTo>
                    <a:pt x="751" y="618"/>
                    <a:pt x="751" y="617"/>
                    <a:pt x="750" y="616"/>
                  </a:cubicBezTo>
                  <a:cubicBezTo>
                    <a:pt x="747" y="605"/>
                    <a:pt x="743" y="596"/>
                    <a:pt x="738" y="589"/>
                  </a:cubicBezTo>
                  <a:cubicBezTo>
                    <a:pt x="737" y="588"/>
                    <a:pt x="737" y="588"/>
                    <a:pt x="737" y="587"/>
                  </a:cubicBezTo>
                  <a:cubicBezTo>
                    <a:pt x="735" y="584"/>
                    <a:pt x="732" y="581"/>
                    <a:pt x="730" y="579"/>
                  </a:cubicBezTo>
                  <a:cubicBezTo>
                    <a:pt x="730" y="578"/>
                    <a:pt x="729" y="578"/>
                    <a:pt x="729" y="577"/>
                  </a:cubicBezTo>
                  <a:cubicBezTo>
                    <a:pt x="727" y="576"/>
                    <a:pt x="725" y="574"/>
                    <a:pt x="723" y="572"/>
                  </a:cubicBezTo>
                  <a:cubicBezTo>
                    <a:pt x="723" y="572"/>
                    <a:pt x="723" y="571"/>
                    <a:pt x="722" y="571"/>
                  </a:cubicBezTo>
                  <a:cubicBezTo>
                    <a:pt x="722" y="571"/>
                    <a:pt x="722" y="571"/>
                    <a:pt x="721" y="571"/>
                  </a:cubicBezTo>
                  <a:cubicBezTo>
                    <a:pt x="720" y="570"/>
                    <a:pt x="719" y="569"/>
                    <a:pt x="718" y="568"/>
                  </a:cubicBezTo>
                  <a:cubicBezTo>
                    <a:pt x="715" y="566"/>
                    <a:pt x="712" y="564"/>
                    <a:pt x="709" y="563"/>
                  </a:cubicBezTo>
                  <a:cubicBezTo>
                    <a:pt x="705" y="561"/>
                    <a:pt x="702" y="560"/>
                    <a:pt x="699" y="559"/>
                  </a:cubicBezTo>
                  <a:cubicBezTo>
                    <a:pt x="698" y="559"/>
                    <a:pt x="697" y="558"/>
                    <a:pt x="696" y="558"/>
                  </a:cubicBezTo>
                  <a:cubicBezTo>
                    <a:pt x="696" y="558"/>
                    <a:pt x="695" y="558"/>
                    <a:pt x="694" y="557"/>
                  </a:cubicBezTo>
                  <a:cubicBezTo>
                    <a:pt x="692" y="557"/>
                    <a:pt x="690" y="556"/>
                    <a:pt x="688" y="556"/>
                  </a:cubicBezTo>
                  <a:cubicBezTo>
                    <a:pt x="681" y="554"/>
                    <a:pt x="674" y="553"/>
                    <a:pt x="667" y="551"/>
                  </a:cubicBezTo>
                  <a:cubicBezTo>
                    <a:pt x="665" y="551"/>
                    <a:pt x="663" y="551"/>
                    <a:pt x="661" y="550"/>
                  </a:cubicBezTo>
                  <a:cubicBezTo>
                    <a:pt x="653" y="549"/>
                    <a:pt x="645" y="547"/>
                    <a:pt x="637" y="546"/>
                  </a:cubicBezTo>
                  <a:cubicBezTo>
                    <a:pt x="632" y="545"/>
                    <a:pt x="628" y="545"/>
                    <a:pt x="624" y="544"/>
                  </a:cubicBezTo>
                  <a:cubicBezTo>
                    <a:pt x="620" y="543"/>
                    <a:pt x="616" y="543"/>
                    <a:pt x="612" y="542"/>
                  </a:cubicBezTo>
                  <a:cubicBezTo>
                    <a:pt x="611" y="542"/>
                    <a:pt x="611" y="542"/>
                    <a:pt x="610" y="541"/>
                  </a:cubicBezTo>
                  <a:cubicBezTo>
                    <a:pt x="605" y="541"/>
                    <a:pt x="601" y="540"/>
                    <a:pt x="597" y="539"/>
                  </a:cubicBezTo>
                  <a:cubicBezTo>
                    <a:pt x="590" y="538"/>
                    <a:pt x="583" y="537"/>
                    <a:pt x="576" y="536"/>
                  </a:cubicBezTo>
                  <a:cubicBezTo>
                    <a:pt x="569" y="535"/>
                    <a:pt x="562" y="534"/>
                    <a:pt x="554" y="532"/>
                  </a:cubicBezTo>
                  <a:cubicBezTo>
                    <a:pt x="539" y="530"/>
                    <a:pt x="523" y="527"/>
                    <a:pt x="508" y="524"/>
                  </a:cubicBezTo>
                  <a:cubicBezTo>
                    <a:pt x="504" y="523"/>
                    <a:pt x="499" y="523"/>
                    <a:pt x="495" y="522"/>
                  </a:cubicBezTo>
                  <a:cubicBezTo>
                    <a:pt x="493" y="521"/>
                    <a:pt x="490" y="521"/>
                    <a:pt x="488" y="520"/>
                  </a:cubicBezTo>
                  <a:cubicBezTo>
                    <a:pt x="481" y="519"/>
                    <a:pt x="475" y="518"/>
                    <a:pt x="469" y="516"/>
                  </a:cubicBezTo>
                  <a:cubicBezTo>
                    <a:pt x="464" y="515"/>
                    <a:pt x="459" y="514"/>
                    <a:pt x="454" y="513"/>
                  </a:cubicBezTo>
                  <a:cubicBezTo>
                    <a:pt x="452" y="513"/>
                    <a:pt x="449" y="512"/>
                    <a:pt x="447" y="512"/>
                  </a:cubicBezTo>
                  <a:cubicBezTo>
                    <a:pt x="439" y="510"/>
                    <a:pt x="432" y="508"/>
                    <a:pt x="425" y="507"/>
                  </a:cubicBezTo>
                  <a:cubicBezTo>
                    <a:pt x="424" y="506"/>
                    <a:pt x="422" y="506"/>
                    <a:pt x="421" y="506"/>
                  </a:cubicBezTo>
                  <a:cubicBezTo>
                    <a:pt x="418" y="505"/>
                    <a:pt x="414" y="504"/>
                    <a:pt x="411" y="503"/>
                  </a:cubicBezTo>
                  <a:cubicBezTo>
                    <a:pt x="408" y="502"/>
                    <a:pt x="405" y="501"/>
                    <a:pt x="402" y="500"/>
                  </a:cubicBezTo>
                  <a:cubicBezTo>
                    <a:pt x="399" y="500"/>
                    <a:pt x="396" y="499"/>
                    <a:pt x="393" y="498"/>
                  </a:cubicBezTo>
                  <a:cubicBezTo>
                    <a:pt x="389" y="497"/>
                    <a:pt x="386" y="496"/>
                    <a:pt x="382" y="495"/>
                  </a:cubicBezTo>
                  <a:cubicBezTo>
                    <a:pt x="380" y="494"/>
                    <a:pt x="377" y="493"/>
                    <a:pt x="374" y="492"/>
                  </a:cubicBezTo>
                  <a:cubicBezTo>
                    <a:pt x="372" y="491"/>
                    <a:pt x="370" y="491"/>
                    <a:pt x="367" y="490"/>
                  </a:cubicBezTo>
                  <a:cubicBezTo>
                    <a:pt x="365" y="489"/>
                    <a:pt x="363" y="488"/>
                    <a:pt x="361" y="488"/>
                  </a:cubicBezTo>
                  <a:cubicBezTo>
                    <a:pt x="359" y="487"/>
                    <a:pt x="357" y="486"/>
                    <a:pt x="355" y="485"/>
                  </a:cubicBezTo>
                  <a:cubicBezTo>
                    <a:pt x="349" y="483"/>
                    <a:pt x="343" y="481"/>
                    <a:pt x="337" y="478"/>
                  </a:cubicBezTo>
                  <a:cubicBezTo>
                    <a:pt x="335" y="477"/>
                    <a:pt x="334" y="477"/>
                    <a:pt x="332" y="476"/>
                  </a:cubicBezTo>
                  <a:cubicBezTo>
                    <a:pt x="317" y="469"/>
                    <a:pt x="304" y="462"/>
                    <a:pt x="292" y="453"/>
                  </a:cubicBezTo>
                  <a:cubicBezTo>
                    <a:pt x="292" y="453"/>
                    <a:pt x="291" y="453"/>
                    <a:pt x="290" y="452"/>
                  </a:cubicBezTo>
                  <a:cubicBezTo>
                    <a:pt x="288" y="450"/>
                    <a:pt x="286" y="449"/>
                    <a:pt x="284" y="447"/>
                  </a:cubicBezTo>
                  <a:cubicBezTo>
                    <a:pt x="282" y="446"/>
                    <a:pt x="281" y="445"/>
                    <a:pt x="280" y="444"/>
                  </a:cubicBezTo>
                  <a:cubicBezTo>
                    <a:pt x="276" y="440"/>
                    <a:pt x="272" y="436"/>
                    <a:pt x="268" y="432"/>
                  </a:cubicBezTo>
                  <a:cubicBezTo>
                    <a:pt x="266" y="431"/>
                    <a:pt x="265" y="430"/>
                    <a:pt x="264" y="429"/>
                  </a:cubicBezTo>
                  <a:cubicBezTo>
                    <a:pt x="262" y="428"/>
                    <a:pt x="260" y="426"/>
                    <a:pt x="258" y="424"/>
                  </a:cubicBezTo>
                  <a:cubicBezTo>
                    <a:pt x="256" y="423"/>
                    <a:pt x="254" y="421"/>
                    <a:pt x="252" y="419"/>
                  </a:cubicBezTo>
                  <a:cubicBezTo>
                    <a:pt x="249" y="417"/>
                    <a:pt x="247" y="416"/>
                    <a:pt x="245" y="414"/>
                  </a:cubicBezTo>
                  <a:cubicBezTo>
                    <a:pt x="244" y="413"/>
                    <a:pt x="242" y="412"/>
                    <a:pt x="241" y="410"/>
                  </a:cubicBezTo>
                  <a:cubicBezTo>
                    <a:pt x="208" y="384"/>
                    <a:pt x="168" y="355"/>
                    <a:pt x="129" y="329"/>
                  </a:cubicBezTo>
                  <a:cubicBezTo>
                    <a:pt x="129" y="329"/>
                    <a:pt x="129" y="329"/>
                    <a:pt x="129" y="329"/>
                  </a:cubicBezTo>
                  <a:cubicBezTo>
                    <a:pt x="125" y="326"/>
                    <a:pt x="121" y="323"/>
                    <a:pt x="117" y="320"/>
                  </a:cubicBezTo>
                  <a:cubicBezTo>
                    <a:pt x="113" y="318"/>
                    <a:pt x="110" y="315"/>
                    <a:pt x="106" y="313"/>
                  </a:cubicBezTo>
                  <a:cubicBezTo>
                    <a:pt x="104" y="311"/>
                    <a:pt x="101" y="309"/>
                    <a:pt x="99" y="308"/>
                  </a:cubicBezTo>
                  <a:cubicBezTo>
                    <a:pt x="88" y="300"/>
                    <a:pt x="78" y="294"/>
                    <a:pt x="68" y="287"/>
                  </a:cubicBezTo>
                  <a:cubicBezTo>
                    <a:pt x="29" y="261"/>
                    <a:pt x="0" y="243"/>
                    <a:pt x="0" y="243"/>
                  </a:cubicBezTo>
                  <a:cubicBezTo>
                    <a:pt x="0" y="243"/>
                    <a:pt x="7" y="230"/>
                    <a:pt x="33" y="221"/>
                  </a:cubicBezTo>
                  <a:cubicBezTo>
                    <a:pt x="43" y="217"/>
                    <a:pt x="55" y="215"/>
                    <a:pt x="71" y="213"/>
                  </a:cubicBezTo>
                  <a:cubicBezTo>
                    <a:pt x="73" y="213"/>
                    <a:pt x="73" y="213"/>
                    <a:pt x="73" y="213"/>
                  </a:cubicBezTo>
                  <a:cubicBezTo>
                    <a:pt x="74" y="213"/>
                    <a:pt x="74" y="213"/>
                    <a:pt x="75" y="213"/>
                  </a:cubicBezTo>
                  <a:cubicBezTo>
                    <a:pt x="77" y="213"/>
                    <a:pt x="78" y="213"/>
                    <a:pt x="79" y="213"/>
                  </a:cubicBezTo>
                  <a:cubicBezTo>
                    <a:pt x="81" y="213"/>
                    <a:pt x="82" y="213"/>
                    <a:pt x="84" y="214"/>
                  </a:cubicBezTo>
                  <a:cubicBezTo>
                    <a:pt x="85" y="214"/>
                    <a:pt x="86" y="214"/>
                    <a:pt x="87" y="214"/>
                  </a:cubicBezTo>
                  <a:cubicBezTo>
                    <a:pt x="95" y="216"/>
                    <a:pt x="103" y="218"/>
                    <a:pt x="113" y="221"/>
                  </a:cubicBezTo>
                  <a:cubicBezTo>
                    <a:pt x="115" y="222"/>
                    <a:pt x="117" y="223"/>
                    <a:pt x="119" y="224"/>
                  </a:cubicBezTo>
                  <a:cubicBezTo>
                    <a:pt x="120" y="224"/>
                    <a:pt x="121" y="225"/>
                    <a:pt x="123" y="225"/>
                  </a:cubicBezTo>
                  <a:cubicBezTo>
                    <a:pt x="124" y="226"/>
                    <a:pt x="126" y="227"/>
                    <a:pt x="128" y="227"/>
                  </a:cubicBezTo>
                  <a:cubicBezTo>
                    <a:pt x="130" y="228"/>
                    <a:pt x="132" y="229"/>
                    <a:pt x="133" y="230"/>
                  </a:cubicBezTo>
                  <a:cubicBezTo>
                    <a:pt x="134" y="230"/>
                    <a:pt x="135" y="230"/>
                    <a:pt x="135" y="230"/>
                  </a:cubicBezTo>
                  <a:cubicBezTo>
                    <a:pt x="135" y="230"/>
                    <a:pt x="135" y="230"/>
                    <a:pt x="135" y="230"/>
                  </a:cubicBezTo>
                  <a:cubicBezTo>
                    <a:pt x="140" y="232"/>
                    <a:pt x="146" y="235"/>
                    <a:pt x="151" y="237"/>
                  </a:cubicBezTo>
                  <a:cubicBezTo>
                    <a:pt x="153" y="238"/>
                    <a:pt x="154" y="239"/>
                    <a:pt x="156" y="239"/>
                  </a:cubicBezTo>
                  <a:cubicBezTo>
                    <a:pt x="157" y="240"/>
                    <a:pt x="157" y="240"/>
                    <a:pt x="158" y="240"/>
                  </a:cubicBezTo>
                  <a:cubicBezTo>
                    <a:pt x="170" y="245"/>
                    <a:pt x="182" y="251"/>
                    <a:pt x="195" y="256"/>
                  </a:cubicBezTo>
                  <a:cubicBezTo>
                    <a:pt x="195" y="256"/>
                    <a:pt x="196" y="257"/>
                    <a:pt x="197" y="257"/>
                  </a:cubicBezTo>
                  <a:cubicBezTo>
                    <a:pt x="211" y="263"/>
                    <a:pt x="226" y="268"/>
                    <a:pt x="241" y="273"/>
                  </a:cubicBezTo>
                  <a:cubicBezTo>
                    <a:pt x="293" y="290"/>
                    <a:pt x="368" y="304"/>
                    <a:pt x="412" y="273"/>
                  </a:cubicBezTo>
                  <a:cubicBezTo>
                    <a:pt x="438" y="255"/>
                    <a:pt x="458" y="224"/>
                    <a:pt x="461" y="198"/>
                  </a:cubicBezTo>
                  <a:cubicBezTo>
                    <a:pt x="461" y="195"/>
                    <a:pt x="461" y="192"/>
                    <a:pt x="461" y="189"/>
                  </a:cubicBezTo>
                  <a:cubicBezTo>
                    <a:pt x="461" y="188"/>
                    <a:pt x="461" y="188"/>
                    <a:pt x="461" y="187"/>
                  </a:cubicBezTo>
                  <a:cubicBezTo>
                    <a:pt x="461" y="186"/>
                    <a:pt x="461" y="186"/>
                    <a:pt x="460" y="185"/>
                  </a:cubicBezTo>
                  <a:cubicBezTo>
                    <a:pt x="460" y="184"/>
                    <a:pt x="460" y="184"/>
                    <a:pt x="460" y="183"/>
                  </a:cubicBezTo>
                  <a:cubicBezTo>
                    <a:pt x="460" y="182"/>
                    <a:pt x="460" y="182"/>
                    <a:pt x="460" y="181"/>
                  </a:cubicBezTo>
                  <a:cubicBezTo>
                    <a:pt x="459" y="181"/>
                    <a:pt x="459" y="180"/>
                    <a:pt x="459" y="180"/>
                  </a:cubicBezTo>
                  <a:cubicBezTo>
                    <a:pt x="459" y="179"/>
                    <a:pt x="458" y="177"/>
                    <a:pt x="457" y="176"/>
                  </a:cubicBezTo>
                  <a:cubicBezTo>
                    <a:pt x="457" y="175"/>
                    <a:pt x="457" y="175"/>
                    <a:pt x="456" y="174"/>
                  </a:cubicBezTo>
                  <a:cubicBezTo>
                    <a:pt x="456" y="174"/>
                    <a:pt x="456" y="173"/>
                    <a:pt x="455" y="172"/>
                  </a:cubicBezTo>
                  <a:cubicBezTo>
                    <a:pt x="455" y="172"/>
                    <a:pt x="454" y="171"/>
                    <a:pt x="453" y="170"/>
                  </a:cubicBezTo>
                  <a:cubicBezTo>
                    <a:pt x="453" y="169"/>
                    <a:pt x="452" y="169"/>
                    <a:pt x="451" y="168"/>
                  </a:cubicBezTo>
                  <a:cubicBezTo>
                    <a:pt x="451" y="168"/>
                    <a:pt x="450" y="167"/>
                    <a:pt x="450" y="167"/>
                  </a:cubicBezTo>
                  <a:cubicBezTo>
                    <a:pt x="448" y="166"/>
                    <a:pt x="446" y="165"/>
                    <a:pt x="444" y="164"/>
                  </a:cubicBezTo>
                  <a:cubicBezTo>
                    <a:pt x="443" y="163"/>
                    <a:pt x="442" y="163"/>
                    <a:pt x="441" y="162"/>
                  </a:cubicBezTo>
                  <a:cubicBezTo>
                    <a:pt x="436" y="161"/>
                    <a:pt x="430" y="160"/>
                    <a:pt x="423" y="160"/>
                  </a:cubicBezTo>
                  <a:cubicBezTo>
                    <a:pt x="375" y="160"/>
                    <a:pt x="287" y="192"/>
                    <a:pt x="253" y="190"/>
                  </a:cubicBezTo>
                  <a:cubicBezTo>
                    <a:pt x="281" y="158"/>
                    <a:pt x="281" y="158"/>
                    <a:pt x="281" y="158"/>
                  </a:cubicBezTo>
                  <a:cubicBezTo>
                    <a:pt x="303" y="132"/>
                    <a:pt x="303" y="132"/>
                    <a:pt x="303" y="132"/>
                  </a:cubicBezTo>
                  <a:cubicBezTo>
                    <a:pt x="347" y="79"/>
                    <a:pt x="347" y="79"/>
                    <a:pt x="347" y="79"/>
                  </a:cubicBezTo>
                  <a:cubicBezTo>
                    <a:pt x="360" y="63"/>
                    <a:pt x="360" y="63"/>
                    <a:pt x="360" y="63"/>
                  </a:cubicBezTo>
                  <a:cubicBezTo>
                    <a:pt x="380" y="57"/>
                    <a:pt x="400" y="51"/>
                    <a:pt x="420" y="45"/>
                  </a:cubicBezTo>
                  <a:cubicBezTo>
                    <a:pt x="420" y="45"/>
                    <a:pt x="420" y="45"/>
                    <a:pt x="420" y="45"/>
                  </a:cubicBezTo>
                  <a:cubicBezTo>
                    <a:pt x="480" y="25"/>
                    <a:pt x="533" y="7"/>
                    <a:pt x="548" y="2"/>
                  </a:cubicBezTo>
                  <a:cubicBezTo>
                    <a:pt x="550" y="1"/>
                    <a:pt x="552" y="0"/>
                    <a:pt x="552" y="0"/>
                  </a:cubicBezTo>
                  <a:cubicBezTo>
                    <a:pt x="552" y="0"/>
                    <a:pt x="564" y="8"/>
                    <a:pt x="584" y="24"/>
                  </a:cubicBezTo>
                  <a:cubicBezTo>
                    <a:pt x="631" y="62"/>
                    <a:pt x="721" y="143"/>
                    <a:pt x="801" y="268"/>
                  </a:cubicBezTo>
                  <a:cubicBezTo>
                    <a:pt x="840" y="330"/>
                    <a:pt x="877" y="402"/>
                    <a:pt x="905" y="485"/>
                  </a:cubicBezTo>
                  <a:cubicBezTo>
                    <a:pt x="905" y="485"/>
                    <a:pt x="905" y="485"/>
                    <a:pt x="905" y="485"/>
                  </a:cubicBezTo>
                  <a:cubicBezTo>
                    <a:pt x="910" y="498"/>
                    <a:pt x="914" y="512"/>
                    <a:pt x="918" y="526"/>
                  </a:cubicBezTo>
                  <a:cubicBezTo>
                    <a:pt x="918" y="526"/>
                    <a:pt x="934" y="547"/>
                    <a:pt x="960" y="582"/>
                  </a:cubicBezTo>
                  <a:cubicBezTo>
                    <a:pt x="1041" y="691"/>
                    <a:pt x="1224" y="945"/>
                    <a:pt x="1360" y="1194"/>
                  </a:cubicBezTo>
                  <a:close/>
                </a:path>
              </a:pathLst>
            </a:custGeom>
            <a:gradFill>
              <a:gsLst>
                <a:gs pos="0">
                  <a:srgbClr val="E5C3FF"/>
                </a:gs>
                <a:gs pos="65000">
                  <a:srgbClr val="B0C7FF"/>
                </a:gs>
              </a:gsLst>
              <a:lin ang="0" scaled="0"/>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5" name="フリーフォーム(F) 32">
              <a:extLst>
                <a:ext uri="{FF2B5EF4-FFF2-40B4-BE49-F238E27FC236}">
                  <a16:creationId xmlns:a16="http://schemas.microsoft.com/office/drawing/2014/main" id="{742FC6CF-44F1-407F-BEB2-8F383DCEC064}"/>
                </a:ext>
              </a:extLst>
            </p:cNvPr>
            <p:cNvSpPr>
              <a:spLocks/>
            </p:cNvSpPr>
            <p:nvPr/>
          </p:nvSpPr>
          <p:spPr bwMode="auto">
            <a:xfrm>
              <a:off x="7721066" y="1559272"/>
              <a:ext cx="2833086" cy="2015954"/>
            </a:xfrm>
            <a:custGeom>
              <a:avLst/>
              <a:gdLst>
                <a:gd name="T0" fmla="*/ 723 w 841"/>
                <a:gd name="T1" fmla="*/ 599 h 599"/>
                <a:gd name="T2" fmla="*/ 720 w 841"/>
                <a:gd name="T3" fmla="*/ 589 h 599"/>
                <a:gd name="T4" fmla="*/ 717 w 841"/>
                <a:gd name="T5" fmla="*/ 581 h 599"/>
                <a:gd name="T6" fmla="*/ 704 w 841"/>
                <a:gd name="T7" fmla="*/ 552 h 599"/>
                <a:gd name="T8" fmla="*/ 696 w 841"/>
                <a:gd name="T9" fmla="*/ 542 h 599"/>
                <a:gd name="T10" fmla="*/ 689 w 841"/>
                <a:gd name="T11" fmla="*/ 536 h 599"/>
                <a:gd name="T12" fmla="*/ 685 w 841"/>
                <a:gd name="T13" fmla="*/ 533 h 599"/>
                <a:gd name="T14" fmla="*/ 666 w 841"/>
                <a:gd name="T15" fmla="*/ 524 h 599"/>
                <a:gd name="T16" fmla="*/ 661 w 841"/>
                <a:gd name="T17" fmla="*/ 522 h 599"/>
                <a:gd name="T18" fmla="*/ 634 w 841"/>
                <a:gd name="T19" fmla="*/ 516 h 599"/>
                <a:gd name="T20" fmla="*/ 604 w 841"/>
                <a:gd name="T21" fmla="*/ 511 h 599"/>
                <a:gd name="T22" fmla="*/ 579 w 841"/>
                <a:gd name="T23" fmla="*/ 507 h 599"/>
                <a:gd name="T24" fmla="*/ 564 w 841"/>
                <a:gd name="T25" fmla="*/ 504 h 599"/>
                <a:gd name="T26" fmla="*/ 521 w 841"/>
                <a:gd name="T27" fmla="*/ 497 h 599"/>
                <a:gd name="T28" fmla="*/ 462 w 841"/>
                <a:gd name="T29" fmla="*/ 487 h 599"/>
                <a:gd name="T30" fmla="*/ 436 w 841"/>
                <a:gd name="T31" fmla="*/ 481 h 599"/>
                <a:gd name="T32" fmla="*/ 414 w 841"/>
                <a:gd name="T33" fmla="*/ 477 h 599"/>
                <a:gd name="T34" fmla="*/ 388 w 841"/>
                <a:gd name="T35" fmla="*/ 471 h 599"/>
                <a:gd name="T36" fmla="*/ 369 w 841"/>
                <a:gd name="T37" fmla="*/ 465 h 599"/>
                <a:gd name="T38" fmla="*/ 349 w 841"/>
                <a:gd name="T39" fmla="*/ 460 h 599"/>
                <a:gd name="T40" fmla="*/ 334 w 841"/>
                <a:gd name="T41" fmla="*/ 455 h 599"/>
                <a:gd name="T42" fmla="*/ 322 w 841"/>
                <a:gd name="T43" fmla="*/ 450 h 599"/>
                <a:gd name="T44" fmla="*/ 299 w 841"/>
                <a:gd name="T45" fmla="*/ 441 h 599"/>
                <a:gd name="T46" fmla="*/ 257 w 841"/>
                <a:gd name="T47" fmla="*/ 417 h 599"/>
                <a:gd name="T48" fmla="*/ 247 w 841"/>
                <a:gd name="T49" fmla="*/ 409 h 599"/>
                <a:gd name="T50" fmla="*/ 231 w 841"/>
                <a:gd name="T51" fmla="*/ 394 h 599"/>
                <a:gd name="T52" fmla="*/ 219 w 841"/>
                <a:gd name="T53" fmla="*/ 384 h 599"/>
                <a:gd name="T54" fmla="*/ 208 w 841"/>
                <a:gd name="T55" fmla="*/ 375 h 599"/>
                <a:gd name="T56" fmla="*/ 96 w 841"/>
                <a:gd name="T57" fmla="*/ 294 h 599"/>
                <a:gd name="T58" fmla="*/ 73 w 841"/>
                <a:gd name="T59" fmla="*/ 278 h 599"/>
                <a:gd name="T60" fmla="*/ 52 w 841"/>
                <a:gd name="T61" fmla="*/ 231 h 599"/>
                <a:gd name="T62" fmla="*/ 38 w 841"/>
                <a:gd name="T63" fmla="*/ 178 h 599"/>
                <a:gd name="T64" fmla="*/ 42 w 841"/>
                <a:gd name="T65" fmla="*/ 178 h 599"/>
                <a:gd name="T66" fmla="*/ 51 w 841"/>
                <a:gd name="T67" fmla="*/ 179 h 599"/>
                <a:gd name="T68" fmla="*/ 80 w 841"/>
                <a:gd name="T69" fmla="*/ 186 h 599"/>
                <a:gd name="T70" fmla="*/ 90 w 841"/>
                <a:gd name="T71" fmla="*/ 190 h 599"/>
                <a:gd name="T72" fmla="*/ 100 w 841"/>
                <a:gd name="T73" fmla="*/ 195 h 599"/>
                <a:gd name="T74" fmla="*/ 102 w 841"/>
                <a:gd name="T75" fmla="*/ 195 h 599"/>
                <a:gd name="T76" fmla="*/ 154 w 841"/>
                <a:gd name="T77" fmla="*/ 229 h 599"/>
                <a:gd name="T78" fmla="*/ 428 w 841"/>
                <a:gd name="T79" fmla="*/ 189 h 599"/>
                <a:gd name="T80" fmla="*/ 428 w 841"/>
                <a:gd name="T81" fmla="*/ 163 h 599"/>
                <a:gd name="T82" fmla="*/ 428 w 841"/>
                <a:gd name="T83" fmla="*/ 152 h 599"/>
                <a:gd name="T84" fmla="*/ 427 w 841"/>
                <a:gd name="T85" fmla="*/ 148 h 599"/>
                <a:gd name="T86" fmla="*/ 426 w 841"/>
                <a:gd name="T87" fmla="*/ 145 h 599"/>
                <a:gd name="T88" fmla="*/ 423 w 841"/>
                <a:gd name="T89" fmla="*/ 139 h 599"/>
                <a:gd name="T90" fmla="*/ 420 w 841"/>
                <a:gd name="T91" fmla="*/ 135 h 599"/>
                <a:gd name="T92" fmla="*/ 417 w 841"/>
                <a:gd name="T93" fmla="*/ 132 h 599"/>
                <a:gd name="T94" fmla="*/ 408 w 841"/>
                <a:gd name="T95" fmla="*/ 127 h 599"/>
                <a:gd name="T96" fmla="*/ 220 w 841"/>
                <a:gd name="T97" fmla="*/ 155 h 599"/>
                <a:gd name="T98" fmla="*/ 270 w 841"/>
                <a:gd name="T99" fmla="*/ 97 h 599"/>
                <a:gd name="T100" fmla="*/ 594 w 841"/>
                <a:gd name="T101" fmla="*/ 148 h 599"/>
                <a:gd name="T102" fmla="*/ 832 w 841"/>
                <a:gd name="T103" fmla="*/ 54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1" h="599">
                  <a:moveTo>
                    <a:pt x="832" y="544"/>
                  </a:moveTo>
                  <a:cubicBezTo>
                    <a:pt x="827" y="548"/>
                    <a:pt x="784" y="581"/>
                    <a:pt x="723" y="599"/>
                  </a:cubicBezTo>
                  <a:cubicBezTo>
                    <a:pt x="722" y="597"/>
                    <a:pt x="721" y="595"/>
                    <a:pt x="721" y="593"/>
                  </a:cubicBezTo>
                  <a:cubicBezTo>
                    <a:pt x="721" y="592"/>
                    <a:pt x="720" y="590"/>
                    <a:pt x="720" y="589"/>
                  </a:cubicBezTo>
                  <a:cubicBezTo>
                    <a:pt x="719" y="587"/>
                    <a:pt x="719" y="585"/>
                    <a:pt x="718" y="583"/>
                  </a:cubicBezTo>
                  <a:cubicBezTo>
                    <a:pt x="718" y="583"/>
                    <a:pt x="718" y="582"/>
                    <a:pt x="717" y="581"/>
                  </a:cubicBezTo>
                  <a:cubicBezTo>
                    <a:pt x="714" y="570"/>
                    <a:pt x="710" y="561"/>
                    <a:pt x="705" y="554"/>
                  </a:cubicBezTo>
                  <a:cubicBezTo>
                    <a:pt x="704" y="553"/>
                    <a:pt x="704" y="553"/>
                    <a:pt x="704" y="552"/>
                  </a:cubicBezTo>
                  <a:cubicBezTo>
                    <a:pt x="702" y="549"/>
                    <a:pt x="699" y="546"/>
                    <a:pt x="697" y="544"/>
                  </a:cubicBezTo>
                  <a:cubicBezTo>
                    <a:pt x="697" y="543"/>
                    <a:pt x="696" y="543"/>
                    <a:pt x="696" y="542"/>
                  </a:cubicBezTo>
                  <a:cubicBezTo>
                    <a:pt x="694" y="541"/>
                    <a:pt x="692" y="539"/>
                    <a:pt x="690" y="537"/>
                  </a:cubicBezTo>
                  <a:cubicBezTo>
                    <a:pt x="690" y="537"/>
                    <a:pt x="690" y="536"/>
                    <a:pt x="689" y="536"/>
                  </a:cubicBezTo>
                  <a:cubicBezTo>
                    <a:pt x="689" y="536"/>
                    <a:pt x="689" y="536"/>
                    <a:pt x="688" y="536"/>
                  </a:cubicBezTo>
                  <a:cubicBezTo>
                    <a:pt x="687" y="535"/>
                    <a:pt x="686" y="534"/>
                    <a:pt x="685" y="533"/>
                  </a:cubicBezTo>
                  <a:cubicBezTo>
                    <a:pt x="682" y="531"/>
                    <a:pt x="679" y="529"/>
                    <a:pt x="676" y="528"/>
                  </a:cubicBezTo>
                  <a:cubicBezTo>
                    <a:pt x="672" y="526"/>
                    <a:pt x="669" y="525"/>
                    <a:pt x="666" y="524"/>
                  </a:cubicBezTo>
                  <a:cubicBezTo>
                    <a:pt x="665" y="524"/>
                    <a:pt x="664" y="523"/>
                    <a:pt x="663" y="523"/>
                  </a:cubicBezTo>
                  <a:cubicBezTo>
                    <a:pt x="663" y="523"/>
                    <a:pt x="662" y="523"/>
                    <a:pt x="661" y="522"/>
                  </a:cubicBezTo>
                  <a:cubicBezTo>
                    <a:pt x="659" y="522"/>
                    <a:pt x="657" y="521"/>
                    <a:pt x="655" y="521"/>
                  </a:cubicBezTo>
                  <a:cubicBezTo>
                    <a:pt x="648" y="519"/>
                    <a:pt x="641" y="518"/>
                    <a:pt x="634" y="516"/>
                  </a:cubicBezTo>
                  <a:cubicBezTo>
                    <a:pt x="632" y="516"/>
                    <a:pt x="630" y="516"/>
                    <a:pt x="628" y="515"/>
                  </a:cubicBezTo>
                  <a:cubicBezTo>
                    <a:pt x="620" y="514"/>
                    <a:pt x="612" y="512"/>
                    <a:pt x="604" y="511"/>
                  </a:cubicBezTo>
                  <a:cubicBezTo>
                    <a:pt x="599" y="510"/>
                    <a:pt x="595" y="510"/>
                    <a:pt x="591" y="509"/>
                  </a:cubicBezTo>
                  <a:cubicBezTo>
                    <a:pt x="587" y="508"/>
                    <a:pt x="583" y="508"/>
                    <a:pt x="579" y="507"/>
                  </a:cubicBezTo>
                  <a:cubicBezTo>
                    <a:pt x="578" y="507"/>
                    <a:pt x="578" y="507"/>
                    <a:pt x="577" y="506"/>
                  </a:cubicBezTo>
                  <a:cubicBezTo>
                    <a:pt x="572" y="506"/>
                    <a:pt x="568" y="505"/>
                    <a:pt x="564" y="504"/>
                  </a:cubicBezTo>
                  <a:cubicBezTo>
                    <a:pt x="557" y="503"/>
                    <a:pt x="550" y="502"/>
                    <a:pt x="543" y="501"/>
                  </a:cubicBezTo>
                  <a:cubicBezTo>
                    <a:pt x="536" y="500"/>
                    <a:pt x="529" y="499"/>
                    <a:pt x="521" y="497"/>
                  </a:cubicBezTo>
                  <a:cubicBezTo>
                    <a:pt x="506" y="495"/>
                    <a:pt x="490" y="492"/>
                    <a:pt x="475" y="489"/>
                  </a:cubicBezTo>
                  <a:cubicBezTo>
                    <a:pt x="471" y="488"/>
                    <a:pt x="466" y="488"/>
                    <a:pt x="462" y="487"/>
                  </a:cubicBezTo>
                  <a:cubicBezTo>
                    <a:pt x="460" y="486"/>
                    <a:pt x="457" y="486"/>
                    <a:pt x="455" y="485"/>
                  </a:cubicBezTo>
                  <a:cubicBezTo>
                    <a:pt x="448" y="484"/>
                    <a:pt x="442" y="483"/>
                    <a:pt x="436" y="481"/>
                  </a:cubicBezTo>
                  <a:cubicBezTo>
                    <a:pt x="431" y="480"/>
                    <a:pt x="426" y="479"/>
                    <a:pt x="421" y="478"/>
                  </a:cubicBezTo>
                  <a:cubicBezTo>
                    <a:pt x="419" y="478"/>
                    <a:pt x="416" y="477"/>
                    <a:pt x="414" y="477"/>
                  </a:cubicBezTo>
                  <a:cubicBezTo>
                    <a:pt x="406" y="475"/>
                    <a:pt x="399" y="473"/>
                    <a:pt x="392" y="472"/>
                  </a:cubicBezTo>
                  <a:cubicBezTo>
                    <a:pt x="391" y="471"/>
                    <a:pt x="389" y="471"/>
                    <a:pt x="388" y="471"/>
                  </a:cubicBezTo>
                  <a:cubicBezTo>
                    <a:pt x="385" y="470"/>
                    <a:pt x="381" y="469"/>
                    <a:pt x="378" y="468"/>
                  </a:cubicBezTo>
                  <a:cubicBezTo>
                    <a:pt x="375" y="467"/>
                    <a:pt x="372" y="466"/>
                    <a:pt x="369" y="465"/>
                  </a:cubicBezTo>
                  <a:cubicBezTo>
                    <a:pt x="366" y="465"/>
                    <a:pt x="363" y="464"/>
                    <a:pt x="360" y="463"/>
                  </a:cubicBezTo>
                  <a:cubicBezTo>
                    <a:pt x="356" y="462"/>
                    <a:pt x="353" y="461"/>
                    <a:pt x="349" y="460"/>
                  </a:cubicBezTo>
                  <a:cubicBezTo>
                    <a:pt x="347" y="459"/>
                    <a:pt x="344" y="458"/>
                    <a:pt x="341" y="457"/>
                  </a:cubicBezTo>
                  <a:cubicBezTo>
                    <a:pt x="339" y="456"/>
                    <a:pt x="337" y="456"/>
                    <a:pt x="334" y="455"/>
                  </a:cubicBezTo>
                  <a:cubicBezTo>
                    <a:pt x="332" y="454"/>
                    <a:pt x="330" y="453"/>
                    <a:pt x="328" y="453"/>
                  </a:cubicBezTo>
                  <a:cubicBezTo>
                    <a:pt x="326" y="452"/>
                    <a:pt x="324" y="451"/>
                    <a:pt x="322" y="450"/>
                  </a:cubicBezTo>
                  <a:cubicBezTo>
                    <a:pt x="316" y="448"/>
                    <a:pt x="310" y="446"/>
                    <a:pt x="304" y="443"/>
                  </a:cubicBezTo>
                  <a:cubicBezTo>
                    <a:pt x="302" y="442"/>
                    <a:pt x="301" y="442"/>
                    <a:pt x="299" y="441"/>
                  </a:cubicBezTo>
                  <a:cubicBezTo>
                    <a:pt x="284" y="434"/>
                    <a:pt x="271" y="427"/>
                    <a:pt x="259" y="418"/>
                  </a:cubicBezTo>
                  <a:cubicBezTo>
                    <a:pt x="259" y="418"/>
                    <a:pt x="258" y="418"/>
                    <a:pt x="257" y="417"/>
                  </a:cubicBezTo>
                  <a:cubicBezTo>
                    <a:pt x="255" y="415"/>
                    <a:pt x="253" y="414"/>
                    <a:pt x="251" y="412"/>
                  </a:cubicBezTo>
                  <a:cubicBezTo>
                    <a:pt x="249" y="411"/>
                    <a:pt x="248" y="410"/>
                    <a:pt x="247" y="409"/>
                  </a:cubicBezTo>
                  <a:cubicBezTo>
                    <a:pt x="243" y="405"/>
                    <a:pt x="239" y="401"/>
                    <a:pt x="235" y="397"/>
                  </a:cubicBezTo>
                  <a:cubicBezTo>
                    <a:pt x="233" y="396"/>
                    <a:pt x="232" y="395"/>
                    <a:pt x="231" y="394"/>
                  </a:cubicBezTo>
                  <a:cubicBezTo>
                    <a:pt x="229" y="393"/>
                    <a:pt x="227" y="391"/>
                    <a:pt x="225" y="389"/>
                  </a:cubicBezTo>
                  <a:cubicBezTo>
                    <a:pt x="223" y="388"/>
                    <a:pt x="221" y="386"/>
                    <a:pt x="219" y="384"/>
                  </a:cubicBezTo>
                  <a:cubicBezTo>
                    <a:pt x="216" y="382"/>
                    <a:pt x="214" y="381"/>
                    <a:pt x="212" y="379"/>
                  </a:cubicBezTo>
                  <a:cubicBezTo>
                    <a:pt x="211" y="378"/>
                    <a:pt x="209" y="377"/>
                    <a:pt x="208" y="375"/>
                  </a:cubicBezTo>
                  <a:cubicBezTo>
                    <a:pt x="175" y="349"/>
                    <a:pt x="135" y="320"/>
                    <a:pt x="96" y="294"/>
                  </a:cubicBezTo>
                  <a:cubicBezTo>
                    <a:pt x="96" y="294"/>
                    <a:pt x="96" y="294"/>
                    <a:pt x="96" y="294"/>
                  </a:cubicBezTo>
                  <a:cubicBezTo>
                    <a:pt x="92" y="291"/>
                    <a:pt x="88" y="288"/>
                    <a:pt x="84" y="285"/>
                  </a:cubicBezTo>
                  <a:cubicBezTo>
                    <a:pt x="80" y="283"/>
                    <a:pt x="77" y="280"/>
                    <a:pt x="73" y="278"/>
                  </a:cubicBezTo>
                  <a:cubicBezTo>
                    <a:pt x="71" y="276"/>
                    <a:pt x="68" y="274"/>
                    <a:pt x="66" y="273"/>
                  </a:cubicBezTo>
                  <a:cubicBezTo>
                    <a:pt x="65" y="256"/>
                    <a:pt x="60" y="242"/>
                    <a:pt x="52" y="231"/>
                  </a:cubicBezTo>
                  <a:cubicBezTo>
                    <a:pt x="38" y="211"/>
                    <a:pt x="16" y="198"/>
                    <a:pt x="0" y="186"/>
                  </a:cubicBezTo>
                  <a:cubicBezTo>
                    <a:pt x="10" y="182"/>
                    <a:pt x="22" y="180"/>
                    <a:pt x="38" y="178"/>
                  </a:cubicBezTo>
                  <a:cubicBezTo>
                    <a:pt x="40" y="178"/>
                    <a:pt x="40" y="178"/>
                    <a:pt x="40" y="178"/>
                  </a:cubicBezTo>
                  <a:cubicBezTo>
                    <a:pt x="41" y="178"/>
                    <a:pt x="41" y="178"/>
                    <a:pt x="42" y="178"/>
                  </a:cubicBezTo>
                  <a:cubicBezTo>
                    <a:pt x="44" y="178"/>
                    <a:pt x="45" y="178"/>
                    <a:pt x="46" y="178"/>
                  </a:cubicBezTo>
                  <a:cubicBezTo>
                    <a:pt x="48" y="178"/>
                    <a:pt x="49" y="178"/>
                    <a:pt x="51" y="179"/>
                  </a:cubicBezTo>
                  <a:cubicBezTo>
                    <a:pt x="52" y="179"/>
                    <a:pt x="53" y="179"/>
                    <a:pt x="54" y="179"/>
                  </a:cubicBezTo>
                  <a:cubicBezTo>
                    <a:pt x="62" y="181"/>
                    <a:pt x="70" y="183"/>
                    <a:pt x="80" y="186"/>
                  </a:cubicBezTo>
                  <a:cubicBezTo>
                    <a:pt x="82" y="187"/>
                    <a:pt x="84" y="188"/>
                    <a:pt x="86" y="189"/>
                  </a:cubicBezTo>
                  <a:cubicBezTo>
                    <a:pt x="87" y="189"/>
                    <a:pt x="88" y="190"/>
                    <a:pt x="90" y="190"/>
                  </a:cubicBezTo>
                  <a:cubicBezTo>
                    <a:pt x="91" y="191"/>
                    <a:pt x="93" y="192"/>
                    <a:pt x="95" y="192"/>
                  </a:cubicBezTo>
                  <a:cubicBezTo>
                    <a:pt x="97" y="193"/>
                    <a:pt x="99" y="194"/>
                    <a:pt x="100" y="195"/>
                  </a:cubicBezTo>
                  <a:cubicBezTo>
                    <a:pt x="101" y="195"/>
                    <a:pt x="101" y="195"/>
                    <a:pt x="102" y="195"/>
                  </a:cubicBezTo>
                  <a:cubicBezTo>
                    <a:pt x="102" y="195"/>
                    <a:pt x="102" y="195"/>
                    <a:pt x="102" y="195"/>
                  </a:cubicBezTo>
                  <a:cubicBezTo>
                    <a:pt x="102" y="195"/>
                    <a:pt x="102" y="195"/>
                    <a:pt x="102" y="195"/>
                  </a:cubicBezTo>
                  <a:cubicBezTo>
                    <a:pt x="116" y="207"/>
                    <a:pt x="134" y="218"/>
                    <a:pt x="154" y="229"/>
                  </a:cubicBezTo>
                  <a:cubicBezTo>
                    <a:pt x="251" y="280"/>
                    <a:pt x="405" y="310"/>
                    <a:pt x="428" y="196"/>
                  </a:cubicBezTo>
                  <a:cubicBezTo>
                    <a:pt x="429" y="193"/>
                    <a:pt x="429" y="191"/>
                    <a:pt x="428" y="189"/>
                  </a:cubicBezTo>
                  <a:cubicBezTo>
                    <a:pt x="430" y="180"/>
                    <a:pt x="430" y="171"/>
                    <a:pt x="428" y="163"/>
                  </a:cubicBezTo>
                  <a:cubicBezTo>
                    <a:pt x="428" y="163"/>
                    <a:pt x="428" y="163"/>
                    <a:pt x="428" y="163"/>
                  </a:cubicBezTo>
                  <a:cubicBezTo>
                    <a:pt x="428" y="160"/>
                    <a:pt x="428" y="157"/>
                    <a:pt x="428" y="154"/>
                  </a:cubicBezTo>
                  <a:cubicBezTo>
                    <a:pt x="428" y="153"/>
                    <a:pt x="428" y="153"/>
                    <a:pt x="428" y="152"/>
                  </a:cubicBezTo>
                  <a:cubicBezTo>
                    <a:pt x="428" y="151"/>
                    <a:pt x="428" y="151"/>
                    <a:pt x="427" y="150"/>
                  </a:cubicBezTo>
                  <a:cubicBezTo>
                    <a:pt x="427" y="149"/>
                    <a:pt x="427" y="149"/>
                    <a:pt x="427" y="148"/>
                  </a:cubicBezTo>
                  <a:cubicBezTo>
                    <a:pt x="427" y="147"/>
                    <a:pt x="427" y="147"/>
                    <a:pt x="427" y="146"/>
                  </a:cubicBezTo>
                  <a:cubicBezTo>
                    <a:pt x="426" y="146"/>
                    <a:pt x="426" y="145"/>
                    <a:pt x="426" y="145"/>
                  </a:cubicBezTo>
                  <a:cubicBezTo>
                    <a:pt x="426" y="144"/>
                    <a:pt x="425" y="142"/>
                    <a:pt x="424" y="141"/>
                  </a:cubicBezTo>
                  <a:cubicBezTo>
                    <a:pt x="424" y="140"/>
                    <a:pt x="424" y="140"/>
                    <a:pt x="423" y="139"/>
                  </a:cubicBezTo>
                  <a:cubicBezTo>
                    <a:pt x="423" y="139"/>
                    <a:pt x="423" y="138"/>
                    <a:pt x="422" y="137"/>
                  </a:cubicBezTo>
                  <a:cubicBezTo>
                    <a:pt x="422" y="137"/>
                    <a:pt x="421" y="136"/>
                    <a:pt x="420" y="135"/>
                  </a:cubicBezTo>
                  <a:cubicBezTo>
                    <a:pt x="420" y="134"/>
                    <a:pt x="419" y="134"/>
                    <a:pt x="418" y="133"/>
                  </a:cubicBezTo>
                  <a:cubicBezTo>
                    <a:pt x="418" y="133"/>
                    <a:pt x="417" y="132"/>
                    <a:pt x="417" y="132"/>
                  </a:cubicBezTo>
                  <a:cubicBezTo>
                    <a:pt x="415" y="131"/>
                    <a:pt x="413" y="130"/>
                    <a:pt x="411" y="129"/>
                  </a:cubicBezTo>
                  <a:cubicBezTo>
                    <a:pt x="410" y="128"/>
                    <a:pt x="409" y="128"/>
                    <a:pt x="408" y="127"/>
                  </a:cubicBezTo>
                  <a:cubicBezTo>
                    <a:pt x="403" y="126"/>
                    <a:pt x="397" y="125"/>
                    <a:pt x="390" y="125"/>
                  </a:cubicBezTo>
                  <a:cubicBezTo>
                    <a:pt x="342" y="125"/>
                    <a:pt x="254" y="157"/>
                    <a:pt x="220" y="155"/>
                  </a:cubicBezTo>
                  <a:cubicBezTo>
                    <a:pt x="248" y="123"/>
                    <a:pt x="248" y="123"/>
                    <a:pt x="248" y="123"/>
                  </a:cubicBezTo>
                  <a:cubicBezTo>
                    <a:pt x="270" y="97"/>
                    <a:pt x="270" y="97"/>
                    <a:pt x="270" y="97"/>
                  </a:cubicBezTo>
                  <a:cubicBezTo>
                    <a:pt x="333" y="79"/>
                    <a:pt x="410" y="61"/>
                    <a:pt x="464" y="53"/>
                  </a:cubicBezTo>
                  <a:cubicBezTo>
                    <a:pt x="541" y="42"/>
                    <a:pt x="566" y="0"/>
                    <a:pt x="594" y="148"/>
                  </a:cubicBezTo>
                  <a:cubicBezTo>
                    <a:pt x="621" y="297"/>
                    <a:pt x="682" y="329"/>
                    <a:pt x="730" y="361"/>
                  </a:cubicBezTo>
                  <a:cubicBezTo>
                    <a:pt x="779" y="394"/>
                    <a:pt x="841" y="538"/>
                    <a:pt x="832" y="5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6" name="フリーフォーム(F) 33">
              <a:extLst>
                <a:ext uri="{FF2B5EF4-FFF2-40B4-BE49-F238E27FC236}">
                  <a16:creationId xmlns:a16="http://schemas.microsoft.com/office/drawing/2014/main" id="{86469AEA-7511-41DC-A011-88DD81748329}"/>
                </a:ext>
              </a:extLst>
            </p:cNvPr>
            <p:cNvSpPr>
              <a:spLocks/>
            </p:cNvSpPr>
            <p:nvPr/>
          </p:nvSpPr>
          <p:spPr bwMode="auto">
            <a:xfrm>
              <a:off x="9860664" y="3197122"/>
              <a:ext cx="964074" cy="677360"/>
            </a:xfrm>
            <a:custGeom>
              <a:avLst/>
              <a:gdLst>
                <a:gd name="T0" fmla="*/ 462 w 538"/>
                <a:gd name="T1" fmla="*/ 0 h 378"/>
                <a:gd name="T2" fmla="*/ 0 w 538"/>
                <a:gd name="T3" fmla="*/ 245 h 378"/>
                <a:gd name="T4" fmla="*/ 0 w 538"/>
                <a:gd name="T5" fmla="*/ 378 h 378"/>
                <a:gd name="T6" fmla="*/ 538 w 538"/>
                <a:gd name="T7" fmla="*/ 100 h 378"/>
                <a:gd name="T8" fmla="*/ 462 w 538"/>
                <a:gd name="T9" fmla="*/ 0 h 378"/>
              </a:gdLst>
              <a:ahLst/>
              <a:cxnLst>
                <a:cxn ang="0">
                  <a:pos x="T0" y="T1"/>
                </a:cxn>
                <a:cxn ang="0">
                  <a:pos x="T2" y="T3"/>
                </a:cxn>
                <a:cxn ang="0">
                  <a:pos x="T4" y="T5"/>
                </a:cxn>
                <a:cxn ang="0">
                  <a:pos x="T6" y="T7"/>
                </a:cxn>
                <a:cxn ang="0">
                  <a:pos x="T8" y="T9"/>
                </a:cxn>
              </a:cxnLst>
              <a:rect l="0" t="0" r="r" b="b"/>
              <a:pathLst>
                <a:path w="538" h="378">
                  <a:moveTo>
                    <a:pt x="462" y="0"/>
                  </a:moveTo>
                  <a:lnTo>
                    <a:pt x="0" y="245"/>
                  </a:lnTo>
                  <a:lnTo>
                    <a:pt x="0" y="378"/>
                  </a:lnTo>
                  <a:lnTo>
                    <a:pt x="538" y="100"/>
                  </a:lnTo>
                  <a:lnTo>
                    <a:pt x="462"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7" name="フリーフォーム 34">
              <a:extLst>
                <a:ext uri="{FF2B5EF4-FFF2-40B4-BE49-F238E27FC236}">
                  <a16:creationId xmlns:a16="http://schemas.microsoft.com/office/drawing/2014/main" id="{A828F27C-2D7F-4EC9-819B-5E25949089DA}"/>
                </a:ext>
              </a:extLst>
            </p:cNvPr>
            <p:cNvSpPr>
              <a:spLocks/>
            </p:cNvSpPr>
            <p:nvPr/>
          </p:nvSpPr>
          <p:spPr bwMode="auto">
            <a:xfrm>
              <a:off x="9860664" y="3376318"/>
              <a:ext cx="2331338" cy="3436976"/>
            </a:xfrm>
            <a:custGeom>
              <a:avLst/>
              <a:gdLst>
                <a:gd name="T0" fmla="*/ 692 w 692"/>
                <a:gd name="T1" fmla="*/ 543 h 1021"/>
                <a:gd name="T2" fmla="*/ 692 w 692"/>
                <a:gd name="T3" fmla="*/ 1021 h 1021"/>
                <a:gd name="T4" fmla="*/ 529 w 692"/>
                <a:gd name="T5" fmla="*/ 922 h 1021"/>
                <a:gd name="T6" fmla="*/ 267 w 692"/>
                <a:gd name="T7" fmla="*/ 862 h 1021"/>
                <a:gd name="T8" fmla="*/ 222 w 692"/>
                <a:gd name="T9" fmla="*/ 855 h 1021"/>
                <a:gd name="T10" fmla="*/ 85 w 692"/>
                <a:gd name="T11" fmla="*/ 506 h 1021"/>
                <a:gd name="T12" fmla="*/ 0 w 692"/>
                <a:gd name="T13" fmla="*/ 148 h 1021"/>
                <a:gd name="T14" fmla="*/ 95 w 692"/>
                <a:gd name="T15" fmla="*/ 99 h 1021"/>
                <a:gd name="T16" fmla="*/ 183 w 692"/>
                <a:gd name="T17" fmla="*/ 54 h 1021"/>
                <a:gd name="T18" fmla="*/ 263 w 692"/>
                <a:gd name="T19" fmla="*/ 13 h 1021"/>
                <a:gd name="T20" fmla="*/ 286 w 692"/>
                <a:gd name="T21" fmla="*/ 0 h 1021"/>
                <a:gd name="T22" fmla="*/ 286 w 692"/>
                <a:gd name="T23" fmla="*/ 0 h 1021"/>
                <a:gd name="T24" fmla="*/ 286 w 692"/>
                <a:gd name="T25" fmla="*/ 0 h 1021"/>
                <a:gd name="T26" fmla="*/ 292 w 692"/>
                <a:gd name="T27" fmla="*/ 7 h 1021"/>
                <a:gd name="T28" fmla="*/ 692 w 692"/>
                <a:gd name="T29" fmla="*/ 54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21">
                  <a:moveTo>
                    <a:pt x="692" y="543"/>
                  </a:moveTo>
                  <a:cubicBezTo>
                    <a:pt x="692" y="1021"/>
                    <a:pt x="692" y="1021"/>
                    <a:pt x="692" y="1021"/>
                  </a:cubicBezTo>
                  <a:cubicBezTo>
                    <a:pt x="681" y="1000"/>
                    <a:pt x="644" y="961"/>
                    <a:pt x="529" y="922"/>
                  </a:cubicBezTo>
                  <a:cubicBezTo>
                    <a:pt x="467" y="901"/>
                    <a:pt x="382" y="880"/>
                    <a:pt x="267" y="862"/>
                  </a:cubicBezTo>
                  <a:cubicBezTo>
                    <a:pt x="252" y="860"/>
                    <a:pt x="238" y="857"/>
                    <a:pt x="222" y="855"/>
                  </a:cubicBezTo>
                  <a:cubicBezTo>
                    <a:pt x="164" y="741"/>
                    <a:pt x="118" y="618"/>
                    <a:pt x="85" y="506"/>
                  </a:cubicBezTo>
                  <a:cubicBezTo>
                    <a:pt x="24" y="308"/>
                    <a:pt x="0" y="148"/>
                    <a:pt x="0" y="148"/>
                  </a:cubicBezTo>
                  <a:cubicBezTo>
                    <a:pt x="95" y="99"/>
                    <a:pt x="95" y="99"/>
                    <a:pt x="95" y="99"/>
                  </a:cubicBezTo>
                  <a:cubicBezTo>
                    <a:pt x="183" y="54"/>
                    <a:pt x="183" y="54"/>
                    <a:pt x="183" y="54"/>
                  </a:cubicBezTo>
                  <a:cubicBezTo>
                    <a:pt x="263" y="13"/>
                    <a:pt x="263" y="13"/>
                    <a:pt x="263" y="13"/>
                  </a:cubicBezTo>
                  <a:cubicBezTo>
                    <a:pt x="286" y="0"/>
                    <a:pt x="286" y="0"/>
                    <a:pt x="286" y="0"/>
                  </a:cubicBezTo>
                  <a:cubicBezTo>
                    <a:pt x="286" y="0"/>
                    <a:pt x="286" y="0"/>
                    <a:pt x="286" y="0"/>
                  </a:cubicBezTo>
                  <a:cubicBezTo>
                    <a:pt x="286" y="0"/>
                    <a:pt x="286" y="0"/>
                    <a:pt x="286" y="0"/>
                  </a:cubicBezTo>
                  <a:cubicBezTo>
                    <a:pt x="288" y="2"/>
                    <a:pt x="290" y="5"/>
                    <a:pt x="292" y="7"/>
                  </a:cubicBezTo>
                  <a:cubicBezTo>
                    <a:pt x="354" y="77"/>
                    <a:pt x="539" y="303"/>
                    <a:pt x="692" y="543"/>
                  </a:cubicBezTo>
                  <a:close/>
                </a:path>
              </a:pathLst>
            </a:custGeom>
            <a:gradFill>
              <a:gsLst>
                <a:gs pos="0">
                  <a:srgbClr val="0A2DDB"/>
                </a:gs>
                <a:gs pos="83000">
                  <a:srgbClr val="3E04A9"/>
                </a:gs>
              </a:gsLst>
              <a:lin ang="13200000" scaled="0"/>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8" name="フリーフォーム(F) 35">
              <a:extLst>
                <a:ext uri="{FF2B5EF4-FFF2-40B4-BE49-F238E27FC236}">
                  <a16:creationId xmlns:a16="http://schemas.microsoft.com/office/drawing/2014/main" id="{3CEFFA90-EB51-41A6-8D88-DC1FC480C0E4}"/>
                </a:ext>
              </a:extLst>
            </p:cNvPr>
            <p:cNvSpPr>
              <a:spLocks/>
            </p:cNvSpPr>
            <p:nvPr/>
          </p:nvSpPr>
          <p:spPr bwMode="auto">
            <a:xfrm>
              <a:off x="9860664" y="3557306"/>
              <a:ext cx="1782999" cy="2922684"/>
            </a:xfrm>
            <a:custGeom>
              <a:avLst/>
              <a:gdLst>
                <a:gd name="T0" fmla="*/ 529 w 529"/>
                <a:gd name="T1" fmla="*/ 868 h 868"/>
                <a:gd name="T2" fmla="*/ 267 w 529"/>
                <a:gd name="T3" fmla="*/ 808 h 868"/>
                <a:gd name="T4" fmla="*/ 222 w 529"/>
                <a:gd name="T5" fmla="*/ 801 h 868"/>
                <a:gd name="T6" fmla="*/ 85 w 529"/>
                <a:gd name="T7" fmla="*/ 452 h 868"/>
                <a:gd name="T8" fmla="*/ 0 w 529"/>
                <a:gd name="T9" fmla="*/ 94 h 868"/>
                <a:gd name="T10" fmla="*/ 95 w 529"/>
                <a:gd name="T11" fmla="*/ 45 h 868"/>
                <a:gd name="T12" fmla="*/ 183 w 529"/>
                <a:gd name="T13" fmla="*/ 0 h 868"/>
                <a:gd name="T14" fmla="*/ 194 w 529"/>
                <a:gd name="T15" fmla="*/ 1 h 868"/>
                <a:gd name="T16" fmla="*/ 315 w 529"/>
                <a:gd name="T17" fmla="*/ 378 h 868"/>
                <a:gd name="T18" fmla="*/ 315 w 529"/>
                <a:gd name="T19" fmla="*/ 421 h 868"/>
                <a:gd name="T20" fmla="*/ 508 w 529"/>
                <a:gd name="T21" fmla="*/ 855 h 868"/>
                <a:gd name="T22" fmla="*/ 529 w 529"/>
                <a:gd name="T23"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868">
                  <a:moveTo>
                    <a:pt x="529" y="868"/>
                  </a:moveTo>
                  <a:cubicBezTo>
                    <a:pt x="467" y="847"/>
                    <a:pt x="382" y="826"/>
                    <a:pt x="267" y="808"/>
                  </a:cubicBezTo>
                  <a:cubicBezTo>
                    <a:pt x="252" y="806"/>
                    <a:pt x="238" y="803"/>
                    <a:pt x="222" y="801"/>
                  </a:cubicBezTo>
                  <a:cubicBezTo>
                    <a:pt x="164" y="687"/>
                    <a:pt x="118" y="564"/>
                    <a:pt x="85" y="452"/>
                  </a:cubicBezTo>
                  <a:cubicBezTo>
                    <a:pt x="24" y="254"/>
                    <a:pt x="0" y="94"/>
                    <a:pt x="0" y="94"/>
                  </a:cubicBezTo>
                  <a:cubicBezTo>
                    <a:pt x="95" y="45"/>
                    <a:pt x="95" y="45"/>
                    <a:pt x="95" y="45"/>
                  </a:cubicBezTo>
                  <a:cubicBezTo>
                    <a:pt x="183" y="0"/>
                    <a:pt x="183" y="0"/>
                    <a:pt x="183" y="0"/>
                  </a:cubicBezTo>
                  <a:cubicBezTo>
                    <a:pt x="187" y="0"/>
                    <a:pt x="190" y="0"/>
                    <a:pt x="194" y="1"/>
                  </a:cubicBezTo>
                  <a:cubicBezTo>
                    <a:pt x="194" y="1"/>
                    <a:pt x="315" y="244"/>
                    <a:pt x="315" y="378"/>
                  </a:cubicBezTo>
                  <a:cubicBezTo>
                    <a:pt x="315" y="392"/>
                    <a:pt x="315" y="406"/>
                    <a:pt x="315" y="421"/>
                  </a:cubicBezTo>
                  <a:cubicBezTo>
                    <a:pt x="311" y="551"/>
                    <a:pt x="307" y="720"/>
                    <a:pt x="508" y="855"/>
                  </a:cubicBezTo>
                  <a:cubicBezTo>
                    <a:pt x="515" y="859"/>
                    <a:pt x="522" y="864"/>
                    <a:pt x="529" y="868"/>
                  </a:cubicBezTo>
                  <a:close/>
                </a:path>
              </a:pathLst>
            </a:custGeom>
            <a:gradFill>
              <a:gsLst>
                <a:gs pos="100000">
                  <a:srgbClr val="5936E0"/>
                </a:gs>
                <a:gs pos="44000">
                  <a:srgbClr val="371DBD"/>
                </a:gs>
              </a:gsLst>
              <a:lin ang="13200000" scaled="0"/>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67" name="フリーフォーム:図形 66">
              <a:extLst>
                <a:ext uri="{FF2B5EF4-FFF2-40B4-BE49-F238E27FC236}">
                  <a16:creationId xmlns:a16="http://schemas.microsoft.com/office/drawing/2014/main" id="{2ACAA286-8EC7-477A-B799-85B6B23E638D}"/>
                </a:ext>
              </a:extLst>
            </p:cNvPr>
            <p:cNvSpPr/>
            <p:nvPr/>
          </p:nvSpPr>
          <p:spPr>
            <a:xfrm rot="20923453">
              <a:off x="6655548" y="-439156"/>
              <a:ext cx="5488008" cy="1037277"/>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latin typeface="Meiryo UI" panose="020B0604030504040204" pitchFamily="50" charset="-128"/>
                <a:ea typeface="Meiryo UI" panose="020B0604030504040204" pitchFamily="50" charset="-128"/>
              </a:endParaRPr>
            </a:p>
          </p:txBody>
        </p:sp>
      </p:grpSp>
      <p:sp>
        <p:nvSpPr>
          <p:cNvPr id="15" name="タイトル 14" hidden="1">
            <a:extLst>
              <a:ext uri="{FF2B5EF4-FFF2-40B4-BE49-F238E27FC236}">
                <a16:creationId xmlns:a16="http://schemas.microsoft.com/office/drawing/2014/main" id="{1B710331-53CB-4E4F-A9D3-D1E190EEAEE4}"/>
              </a:ext>
            </a:extLst>
          </p:cNvPr>
          <p:cNvSpPr>
            <a:spLocks noGrp="1"/>
          </p:cNvSpPr>
          <p:nvPr>
            <p:ph type="title"/>
          </p:nvPr>
        </p:nvSpPr>
        <p:spPr/>
        <p:txBody>
          <a:bodyPr rtlCol="0"/>
          <a:lstStyle/>
          <a:p>
            <a:pPr rtl="0"/>
            <a:r>
              <a:rPr lang="ja" dirty="0"/>
              <a:t>人的資源スライド 2</a:t>
            </a:r>
          </a:p>
        </p:txBody>
      </p:sp>
      <p:sp>
        <p:nvSpPr>
          <p:cNvPr id="3" name="正方形/長方形 2">
            <a:extLst>
              <a:ext uri="{FF2B5EF4-FFF2-40B4-BE49-F238E27FC236}">
                <a16:creationId xmlns:a16="http://schemas.microsoft.com/office/drawing/2014/main" id="{E867A881-DB7F-46AC-B496-273027AEF7BB}"/>
              </a:ext>
            </a:extLst>
          </p:cNvPr>
          <p:cNvSpPr/>
          <p:nvPr/>
        </p:nvSpPr>
        <p:spPr>
          <a:xfrm>
            <a:off x="1407695" y="2882871"/>
            <a:ext cx="6096000" cy="1077218"/>
          </a:xfrm>
          <a:prstGeom prst="rect">
            <a:avLst/>
          </a:prstGeom>
        </p:spPr>
        <p:txBody>
          <a:bodyPr>
            <a:spAutoFit/>
          </a:bodyPr>
          <a:lstStyle/>
          <a:p>
            <a:r>
              <a:rPr lang="en-US" altLang="ja-JP" sz="3200" dirty="0">
                <a:solidFill>
                  <a:srgbClr val="002060"/>
                </a:solidFill>
                <a:latin typeface="Calibri" panose="020F0502020204030204" pitchFamily="34" charset="0"/>
                <a:ea typeface="Calibri" panose="020F0502020204030204" pitchFamily="34" charset="0"/>
                <a:cs typeface="Calibri" panose="020F0502020204030204" pitchFamily="34" charset="0"/>
              </a:rPr>
              <a:t>Examination case of utilizing crypt-asset tracking </a:t>
            </a:r>
            <a:r>
              <a:rPr lang="en-US" altLang="ja-JP" sz="3200" dirty="0">
                <a:solidFill>
                  <a:schemeClr val="bg1"/>
                </a:solidFill>
                <a:latin typeface="メイリオ" panose="020B0604030504040204" pitchFamily="50" charset="-128"/>
                <a:ea typeface="メイリオ" panose="020B0604030504040204" pitchFamily="50" charset="-128"/>
              </a:rPr>
              <a:t>tool</a:t>
            </a:r>
            <a:endParaRPr lang="ja-JP" altLang="en-US" sz="3200" dirty="0"/>
          </a:p>
        </p:txBody>
      </p:sp>
    </p:spTree>
    <p:extLst>
      <p:ext uri="{BB962C8B-B14F-4D97-AF65-F5344CB8AC3E}">
        <p14:creationId xmlns:p14="http://schemas.microsoft.com/office/powerpoint/2010/main" val="199616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タイトル 1"/>
          <p:cNvSpPr txBox="1">
            <a:spLocks/>
          </p:cNvSpPr>
          <p:nvPr/>
        </p:nvSpPr>
        <p:spPr>
          <a:xfrm>
            <a:off x="216000" y="2386667"/>
            <a:ext cx="6300000" cy="540000"/>
          </a:xfrm>
          <a:prstGeom prst="rect">
            <a:avLst/>
          </a:prstGeom>
          <a:solidFill>
            <a:schemeClr val="accent1">
              <a:lumMod val="75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2500"/>
              </a:lnSpc>
            </a:pPr>
            <a:r>
              <a:rPr lang="en-US" altLang="ja-JP" sz="1800" dirty="0">
                <a:solidFill>
                  <a:schemeClr val="bg1"/>
                </a:solidFill>
                <a:latin typeface="メイリオ" panose="020B0604030504040204" pitchFamily="50" charset="-128"/>
                <a:ea typeface="メイリオ" panose="020B0604030504040204" pitchFamily="50" charset="-128"/>
              </a:rPr>
              <a:t>Examination as usual</a:t>
            </a:r>
          </a:p>
        </p:txBody>
      </p:sp>
      <p:sp>
        <p:nvSpPr>
          <p:cNvPr id="2" name="タイトル 1"/>
          <p:cNvSpPr>
            <a:spLocks noGrp="1"/>
          </p:cNvSpPr>
          <p:nvPr>
            <p:ph type="ctrTitle"/>
          </p:nvPr>
        </p:nvSpPr>
        <p:spPr>
          <a:xfrm>
            <a:off x="0" y="1"/>
            <a:ext cx="12192000" cy="561081"/>
          </a:xfrm>
          <a:solidFill>
            <a:schemeClr val="accent5"/>
          </a:solidFill>
        </p:spPr>
        <p:txBody>
          <a:bodyPr>
            <a:normAutofit/>
          </a:bodyPr>
          <a:lstStyle/>
          <a:p>
            <a:r>
              <a:rPr lang="ja-JP" altLang="en-US" sz="2700" dirty="0">
                <a:solidFill>
                  <a:schemeClr val="bg1"/>
                </a:solidFill>
                <a:latin typeface="メイリオ" panose="020B0604030504040204" pitchFamily="50" charset="-128"/>
                <a:ea typeface="メイリオ" panose="020B0604030504040204" pitchFamily="50" charset="-128"/>
              </a:rPr>
              <a:t>　</a:t>
            </a:r>
            <a:r>
              <a:rPr lang="en-US" altLang="ja-JP" sz="2700" dirty="0">
                <a:solidFill>
                  <a:schemeClr val="bg1"/>
                </a:solidFill>
                <a:latin typeface="メイリオ" panose="020B0604030504040204" pitchFamily="50" charset="-128"/>
                <a:ea typeface="メイリオ" panose="020B0604030504040204" pitchFamily="50" charset="-128"/>
              </a:rPr>
              <a:t>Examination case of utilizing crypt-asset tracking tool</a:t>
            </a:r>
            <a:endParaRPr lang="ja-JP" altLang="en-US" sz="2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6" name="タイトル 1"/>
          <p:cNvSpPr txBox="1">
            <a:spLocks/>
          </p:cNvSpPr>
          <p:nvPr/>
        </p:nvSpPr>
        <p:spPr>
          <a:xfrm>
            <a:off x="130485" y="2896201"/>
            <a:ext cx="6480000" cy="2160000"/>
          </a:xfrm>
          <a:prstGeom prst="rect">
            <a:avLst/>
          </a:prstGeom>
          <a:solidFill>
            <a:schemeClr val="bg2">
              <a:lumMod val="75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500"/>
              </a:lnSpc>
            </a:pPr>
            <a:endParaRPr lang="en-US" altLang="ja-JP" sz="1600" dirty="0">
              <a:solidFill>
                <a:prstClr val="black"/>
              </a:solidFill>
              <a:latin typeface="メイリオ" panose="020B0604030504040204" pitchFamily="50" charset="-128"/>
              <a:ea typeface="メイリオ" panose="020B0604030504040204" pitchFamily="50" charset="-128"/>
            </a:endParaRPr>
          </a:p>
        </p:txBody>
      </p:sp>
      <p:sp>
        <p:nvSpPr>
          <p:cNvPr id="48" name="タイトル 1"/>
          <p:cNvSpPr txBox="1">
            <a:spLocks/>
          </p:cNvSpPr>
          <p:nvPr/>
        </p:nvSpPr>
        <p:spPr>
          <a:xfrm>
            <a:off x="6427617" y="2905567"/>
            <a:ext cx="3491194" cy="2160000"/>
          </a:xfrm>
          <a:prstGeom prst="rect">
            <a:avLst/>
          </a:prstGeom>
          <a:solidFill>
            <a:schemeClr val="bg2">
              <a:lumMod val="9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3500"/>
              </a:lnSpc>
            </a:pPr>
            <a:endParaRPr lang="en-US" altLang="ja-JP" sz="1600" dirty="0">
              <a:solidFill>
                <a:prstClr val="black"/>
              </a:solidFill>
              <a:latin typeface="メイリオ" panose="020B0604030504040204" pitchFamily="50" charset="-128"/>
              <a:ea typeface="メイリオ" panose="020B0604030504040204" pitchFamily="50" charset="-128"/>
            </a:endParaRPr>
          </a:p>
        </p:txBody>
      </p:sp>
      <p:sp>
        <p:nvSpPr>
          <p:cNvPr id="49" name="タイトル 1"/>
          <p:cNvSpPr txBox="1">
            <a:spLocks/>
          </p:cNvSpPr>
          <p:nvPr/>
        </p:nvSpPr>
        <p:spPr>
          <a:xfrm>
            <a:off x="6448265" y="2388621"/>
            <a:ext cx="3600000" cy="540000"/>
          </a:xfrm>
          <a:prstGeom prst="rect">
            <a:avLst/>
          </a:prstGeom>
          <a:solidFill>
            <a:schemeClr val="accent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2500"/>
              </a:lnSpc>
            </a:pPr>
            <a:r>
              <a:rPr lang="en-US" altLang="ja-JP" sz="1800" b="1" dirty="0">
                <a:solidFill>
                  <a:srgbClr val="FF0000"/>
                </a:solidFill>
                <a:latin typeface="メイリオ" panose="020B0604030504040204" pitchFamily="50" charset="-128"/>
                <a:ea typeface="メイリオ" panose="020B0604030504040204" pitchFamily="50" charset="-128"/>
              </a:rPr>
              <a:t>Reactor search</a:t>
            </a:r>
          </a:p>
        </p:txBody>
      </p:sp>
      <p:grpSp>
        <p:nvGrpSpPr>
          <p:cNvPr id="44" name="グループ化 43"/>
          <p:cNvGrpSpPr/>
          <p:nvPr/>
        </p:nvGrpSpPr>
        <p:grpSpPr>
          <a:xfrm>
            <a:off x="394736" y="3854176"/>
            <a:ext cx="1012111" cy="612000"/>
            <a:chOff x="4538013" y="2123088"/>
            <a:chExt cx="1012111" cy="612000"/>
          </a:xfrm>
        </p:grpSpPr>
        <p:sp>
          <p:nvSpPr>
            <p:cNvPr id="52" name="1 つの角を丸めた四角形 51"/>
            <p:cNvSpPr/>
            <p:nvPr/>
          </p:nvSpPr>
          <p:spPr>
            <a:xfrm rot="12000000">
              <a:off x="4538013" y="2123088"/>
              <a:ext cx="966953" cy="580600"/>
            </a:xfrm>
            <a:prstGeom prst="snipRoundRect">
              <a:avLst>
                <a:gd name="adj1" fmla="val 16667"/>
                <a:gd name="adj2" fmla="val 12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p:cNvSpPr/>
            <p:nvPr/>
          </p:nvSpPr>
          <p:spPr>
            <a:xfrm rot="1200000">
              <a:off x="4895229" y="2549074"/>
              <a:ext cx="491574" cy="1860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メイリオ" panose="020B0604030504040204" pitchFamily="50" charset="-128"/>
                  <a:ea typeface="メイリオ" panose="020B0604030504040204" pitchFamily="50" charset="-128"/>
                </a:rPr>
                <a:t>BANK</a:t>
              </a:r>
              <a:endParaRPr kumimoji="1" lang="ja-JP" altLang="en-US" sz="800" dirty="0">
                <a:latin typeface="メイリオ" panose="020B0604030504040204" pitchFamily="50" charset="-128"/>
                <a:ea typeface="メイリオ" panose="020B0604030504040204" pitchFamily="50" charset="-128"/>
              </a:endParaRPr>
            </a:p>
          </p:txBody>
        </p:sp>
        <p:sp>
          <p:nvSpPr>
            <p:cNvPr id="54" name="正方形/長方形 53"/>
            <p:cNvSpPr/>
            <p:nvPr/>
          </p:nvSpPr>
          <p:spPr>
            <a:xfrm rot="1200000">
              <a:off x="4582459" y="2227100"/>
              <a:ext cx="967665" cy="15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7" name="左矢印 56"/>
          <p:cNvSpPr/>
          <p:nvPr/>
        </p:nvSpPr>
        <p:spPr>
          <a:xfrm>
            <a:off x="1553690" y="3983976"/>
            <a:ext cx="900000" cy="3600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 name="グループ化 83"/>
          <p:cNvGrpSpPr>
            <a:grpSpLocks noChangeAspect="1"/>
          </p:cNvGrpSpPr>
          <p:nvPr/>
        </p:nvGrpSpPr>
        <p:grpSpPr>
          <a:xfrm>
            <a:off x="2698399" y="3428371"/>
            <a:ext cx="877584" cy="900000"/>
            <a:chOff x="7571231" y="2023930"/>
            <a:chExt cx="1060705" cy="1087798"/>
          </a:xfrm>
        </p:grpSpPr>
        <p:sp>
          <p:nvSpPr>
            <p:cNvPr id="59" name="正方形/長方形 58"/>
            <p:cNvSpPr/>
            <p:nvPr/>
          </p:nvSpPr>
          <p:spPr>
            <a:xfrm>
              <a:off x="7969452" y="2023930"/>
              <a:ext cx="662484" cy="108027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7571231" y="2476491"/>
              <a:ext cx="397355" cy="635237"/>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a:spLocks noChangeAspect="1"/>
            </p:cNvSpPr>
            <p:nvPr/>
          </p:nvSpPr>
          <p:spPr>
            <a:xfrm>
              <a:off x="8023546" y="2075538"/>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a:spLocks noChangeAspect="1"/>
            </p:cNvSpPr>
            <p:nvPr/>
          </p:nvSpPr>
          <p:spPr>
            <a:xfrm>
              <a:off x="8214971" y="2075538"/>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a:spLocks noChangeAspect="1"/>
            </p:cNvSpPr>
            <p:nvPr/>
          </p:nvSpPr>
          <p:spPr>
            <a:xfrm>
              <a:off x="8425427" y="2075538"/>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a:spLocks noChangeAspect="1"/>
            </p:cNvSpPr>
            <p:nvPr/>
          </p:nvSpPr>
          <p:spPr>
            <a:xfrm>
              <a:off x="8023546" y="2271480"/>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a:spLocks noChangeAspect="1"/>
            </p:cNvSpPr>
            <p:nvPr/>
          </p:nvSpPr>
          <p:spPr>
            <a:xfrm>
              <a:off x="8222231" y="2271480"/>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a:spLocks noChangeAspect="1"/>
            </p:cNvSpPr>
            <p:nvPr/>
          </p:nvSpPr>
          <p:spPr>
            <a:xfrm>
              <a:off x="8418173" y="2271480"/>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a:spLocks noChangeAspect="1"/>
            </p:cNvSpPr>
            <p:nvPr/>
          </p:nvSpPr>
          <p:spPr>
            <a:xfrm>
              <a:off x="8023546" y="2467422"/>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a:spLocks noChangeAspect="1"/>
            </p:cNvSpPr>
            <p:nvPr/>
          </p:nvSpPr>
          <p:spPr>
            <a:xfrm>
              <a:off x="8229491" y="2467422"/>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a:spLocks noChangeAspect="1"/>
            </p:cNvSpPr>
            <p:nvPr/>
          </p:nvSpPr>
          <p:spPr>
            <a:xfrm>
              <a:off x="8425433" y="2467422"/>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a:spLocks noChangeAspect="1"/>
            </p:cNvSpPr>
            <p:nvPr/>
          </p:nvSpPr>
          <p:spPr>
            <a:xfrm>
              <a:off x="8023546" y="2677878"/>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a:spLocks noChangeAspect="1"/>
            </p:cNvSpPr>
            <p:nvPr/>
          </p:nvSpPr>
          <p:spPr>
            <a:xfrm>
              <a:off x="8222237" y="2677878"/>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a:spLocks noChangeAspect="1"/>
            </p:cNvSpPr>
            <p:nvPr/>
          </p:nvSpPr>
          <p:spPr>
            <a:xfrm>
              <a:off x="8418179" y="2677878"/>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a:spLocks/>
            </p:cNvSpPr>
            <p:nvPr/>
          </p:nvSpPr>
          <p:spPr>
            <a:xfrm>
              <a:off x="8094975" y="2873820"/>
              <a:ext cx="387368" cy="2161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a:spLocks noChangeAspect="1"/>
            </p:cNvSpPr>
            <p:nvPr/>
          </p:nvSpPr>
          <p:spPr>
            <a:xfrm>
              <a:off x="7624405" y="2532737"/>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a:spLocks noChangeAspect="1"/>
            </p:cNvSpPr>
            <p:nvPr/>
          </p:nvSpPr>
          <p:spPr>
            <a:xfrm>
              <a:off x="7624405" y="2728679"/>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a:spLocks noChangeAspect="1"/>
            </p:cNvSpPr>
            <p:nvPr/>
          </p:nvSpPr>
          <p:spPr>
            <a:xfrm>
              <a:off x="7776805" y="2525483"/>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a:spLocks noChangeAspect="1"/>
            </p:cNvSpPr>
            <p:nvPr/>
          </p:nvSpPr>
          <p:spPr>
            <a:xfrm>
              <a:off x="7776805" y="2735939"/>
              <a:ext cx="144000" cy="1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サブタイトル 2"/>
          <p:cNvSpPr txBox="1">
            <a:spLocks/>
          </p:cNvSpPr>
          <p:nvPr/>
        </p:nvSpPr>
        <p:spPr>
          <a:xfrm>
            <a:off x="1313500" y="4436276"/>
            <a:ext cx="1420322" cy="4126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050" dirty="0">
                <a:latin typeface="メイリオ" panose="020B0604030504040204" pitchFamily="50" charset="-128"/>
                <a:ea typeface="メイリオ" panose="020B0604030504040204" pitchFamily="50" charset="-128"/>
              </a:rPr>
              <a:t>Deposit</a:t>
            </a:r>
            <a:endParaRPr lang="ja-JP" altLang="en-US" sz="1050" dirty="0">
              <a:latin typeface="メイリオ" panose="020B0604030504040204" pitchFamily="50" charset="-128"/>
              <a:ea typeface="メイリオ" panose="020B0604030504040204" pitchFamily="50" charset="-128"/>
            </a:endParaRPr>
          </a:p>
        </p:txBody>
      </p:sp>
      <p:sp>
        <p:nvSpPr>
          <p:cNvPr id="87" name="左矢印 86"/>
          <p:cNvSpPr/>
          <p:nvPr/>
        </p:nvSpPr>
        <p:spPr>
          <a:xfrm>
            <a:off x="3740127" y="3486707"/>
            <a:ext cx="900000" cy="3600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a:off x="7714319" y="3417582"/>
            <a:ext cx="1864446" cy="136667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8006042" y="3651452"/>
            <a:ext cx="1311467" cy="360000"/>
          </a:xfrm>
          <a:prstGeom prst="rect">
            <a:avLst/>
          </a:prstGeom>
          <a:solidFill>
            <a:schemeClr val="bg1"/>
          </a:solid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rgbClr val="FF0000"/>
                </a:solidFill>
                <a:latin typeface="メイリオ" panose="020B0604030504040204" pitchFamily="50" charset="-128"/>
                <a:ea typeface="メイリオ" panose="020B0604030504040204" pitchFamily="50" charset="-128"/>
              </a:rPr>
              <a:t>FTX.com</a:t>
            </a:r>
          </a:p>
          <a:p>
            <a:pPr algn="ctr">
              <a:lnSpc>
                <a:spcPts val="800"/>
              </a:lnSpc>
            </a:pPr>
            <a:r>
              <a:rPr lang="en-US" altLang="ja-JP" sz="800" dirty="0">
                <a:solidFill>
                  <a:schemeClr val="tx1"/>
                </a:solidFill>
                <a:latin typeface="メイリオ" panose="020B0604030504040204" pitchFamily="50" charset="-128"/>
                <a:ea typeface="メイリオ" panose="020B0604030504040204" pitchFamily="50" charset="-128"/>
              </a:rPr>
              <a:t>3Cw6oHEzV9dTMCR…</a:t>
            </a:r>
          </a:p>
        </p:txBody>
      </p:sp>
      <p:sp>
        <p:nvSpPr>
          <p:cNvPr id="107" name="正方形/長方形 106"/>
          <p:cNvSpPr/>
          <p:nvPr/>
        </p:nvSpPr>
        <p:spPr>
          <a:xfrm>
            <a:off x="8002294" y="4158987"/>
            <a:ext cx="1311467" cy="360000"/>
          </a:xfrm>
          <a:prstGeom prst="rect">
            <a:avLst/>
          </a:prstGeom>
          <a:solidFill>
            <a:schemeClr val="bg1"/>
          </a:solid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rgbClr val="FF0000"/>
                </a:solidFill>
                <a:latin typeface="メイリオ" panose="020B0604030504040204" pitchFamily="50" charset="-128"/>
                <a:ea typeface="メイリオ" panose="020B0604030504040204" pitchFamily="50" charset="-128"/>
              </a:rPr>
              <a:t>BIT Point Japan</a:t>
            </a:r>
          </a:p>
          <a:p>
            <a:pPr algn="ctr"/>
            <a:r>
              <a:rPr lang="en-US" altLang="ja-JP" sz="800" dirty="0">
                <a:solidFill>
                  <a:schemeClr val="tx1"/>
                </a:solidFill>
                <a:latin typeface="メイリオ" panose="020B0604030504040204" pitchFamily="50" charset="-128"/>
                <a:ea typeface="メイリオ" panose="020B0604030504040204" pitchFamily="50" charset="-128"/>
              </a:rPr>
              <a:t>bc1qh03v2sjz7qkha …</a:t>
            </a:r>
          </a:p>
        </p:txBody>
      </p:sp>
      <p:sp>
        <p:nvSpPr>
          <p:cNvPr id="119" name="円形吹き出し 118"/>
          <p:cNvSpPr/>
          <p:nvPr/>
        </p:nvSpPr>
        <p:spPr>
          <a:xfrm>
            <a:off x="10067523" y="2427159"/>
            <a:ext cx="1907245" cy="960666"/>
          </a:xfrm>
          <a:prstGeom prst="wedgeEllipseCallout">
            <a:avLst>
              <a:gd name="adj1" fmla="val -80669"/>
              <a:gd name="adj2" fmla="val 104099"/>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a:latin typeface="メイリオ" panose="020B0604030504040204" pitchFamily="50" charset="-128"/>
                <a:ea typeface="メイリオ" panose="020B0604030504040204" pitchFamily="50" charset="-128"/>
              </a:rPr>
              <a:t>The addresses were in </a:t>
            </a:r>
            <a:r>
              <a:rPr lang="en-US" altLang="ja-JP" sz="1100" b="1" dirty="0">
                <a:solidFill>
                  <a:srgbClr val="FF0000"/>
                </a:solidFill>
                <a:latin typeface="メイリオ" panose="020B0604030504040204" pitchFamily="50" charset="-128"/>
                <a:ea typeface="メイリオ" panose="020B0604030504040204" pitchFamily="50" charset="-128"/>
              </a:rPr>
              <a:t>Crypto-Exchanges</a:t>
            </a:r>
            <a:r>
              <a:rPr lang="en-US" altLang="ja-JP" sz="1100" b="1" dirty="0">
                <a:solidFill>
                  <a:schemeClr val="bg1"/>
                </a:solidFill>
                <a:latin typeface="メイリオ" panose="020B0604030504040204" pitchFamily="50" charset="-128"/>
                <a:ea typeface="メイリオ" panose="020B0604030504040204" pitchFamily="50" charset="-128"/>
              </a:rPr>
              <a:t> </a:t>
            </a:r>
            <a:r>
              <a:rPr lang="en-US" altLang="ja-JP" sz="1100" b="1" u="sng" dirty="0">
                <a:solidFill>
                  <a:srgbClr val="FF0000"/>
                </a:solidFill>
                <a:latin typeface="メイリオ" panose="020B0604030504040204" pitchFamily="50" charset="-128"/>
                <a:ea typeface="メイリオ" panose="020B0604030504040204" pitchFamily="50" charset="-128"/>
              </a:rPr>
              <a:t>in Japan</a:t>
            </a:r>
            <a:r>
              <a:rPr lang="en-US" altLang="ja-JP" sz="1100" b="1" dirty="0">
                <a:solidFill>
                  <a:srgbClr val="FF0000"/>
                </a:solidFill>
                <a:latin typeface="メイリオ" panose="020B0604030504040204" pitchFamily="50" charset="-128"/>
                <a:ea typeface="メイリオ" panose="020B0604030504040204" pitchFamily="50" charset="-128"/>
              </a:rPr>
              <a:t> !</a:t>
            </a:r>
            <a:endParaRPr lang="en-US" altLang="ja-JP" sz="1100" b="1" u="sng" dirty="0">
              <a:solidFill>
                <a:srgbClr val="FF0000"/>
              </a:solidFill>
              <a:latin typeface="メイリオ" panose="020B0604030504040204" pitchFamily="50" charset="-128"/>
              <a:ea typeface="メイリオ" panose="020B0604030504040204" pitchFamily="50" charset="-128"/>
            </a:endParaRPr>
          </a:p>
        </p:txBody>
      </p:sp>
      <p:sp>
        <p:nvSpPr>
          <p:cNvPr id="120" name="左矢印 119"/>
          <p:cNvSpPr/>
          <p:nvPr/>
        </p:nvSpPr>
        <p:spPr>
          <a:xfrm rot="5400000" flipH="1">
            <a:off x="8317947" y="4969405"/>
            <a:ext cx="713265" cy="360000"/>
          </a:xfrm>
          <a:prstGeom prst="leftArrow">
            <a:avLst>
              <a:gd name="adj1" fmla="val 54747"/>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サブタイトル 2"/>
          <p:cNvSpPr txBox="1">
            <a:spLocks/>
          </p:cNvSpPr>
          <p:nvPr/>
        </p:nvSpPr>
        <p:spPr>
          <a:xfrm>
            <a:off x="8737894" y="5084899"/>
            <a:ext cx="1524652" cy="41262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200" u="sng" dirty="0">
                <a:latin typeface="メイリオ" panose="020B0604030504040204" pitchFamily="50" charset="-128"/>
                <a:ea typeface="メイリオ" panose="020B0604030504040204" pitchFamily="50" charset="-128"/>
              </a:rPr>
              <a:t>Examination to the Exchanges</a:t>
            </a:r>
            <a:endParaRPr lang="ja-JP" altLang="en-US" sz="1200" u="sng" dirty="0">
              <a:latin typeface="メイリオ" panose="020B0604030504040204" pitchFamily="50" charset="-128"/>
              <a:ea typeface="メイリオ" panose="020B0604030504040204" pitchFamily="50" charset="-128"/>
            </a:endParaRPr>
          </a:p>
        </p:txBody>
      </p:sp>
      <p:sp>
        <p:nvSpPr>
          <p:cNvPr id="122" name="四角形吹き出し 121"/>
          <p:cNvSpPr/>
          <p:nvPr/>
        </p:nvSpPr>
        <p:spPr>
          <a:xfrm>
            <a:off x="9331050" y="5524027"/>
            <a:ext cx="2409701" cy="845455"/>
          </a:xfrm>
          <a:prstGeom prst="wedgeRectCallout">
            <a:avLst>
              <a:gd name="adj1" fmla="val -61197"/>
              <a:gd name="adj2" fmla="val 72707"/>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a:latin typeface="メイリオ" panose="020B0604030504040204" pitchFamily="50" charset="-128"/>
                <a:ea typeface="メイリオ" panose="020B0604030504040204" pitchFamily="50" charset="-128"/>
              </a:rPr>
              <a:t>We </a:t>
            </a:r>
            <a:r>
              <a:rPr lang="en-US" altLang="ja-JP" sz="1050" dirty="0">
                <a:latin typeface="メイリオ" panose="020B0604030504040204" pitchFamily="50" charset="-128"/>
                <a:ea typeface="メイリオ" panose="020B0604030504040204" pitchFamily="50" charset="-128"/>
              </a:rPr>
              <a:t>revealed</a:t>
            </a:r>
            <a:r>
              <a:rPr lang="en-US" altLang="ja-JP" sz="1100" dirty="0">
                <a:latin typeface="メイリオ" panose="020B0604030504040204" pitchFamily="50" charset="-128"/>
                <a:ea typeface="メイリオ" panose="020B0604030504040204" pitchFamily="50" charset="-128"/>
              </a:rPr>
              <a:t> that funds were sent from the domestic </a:t>
            </a:r>
            <a:r>
              <a:rPr lang="en-US" altLang="ja-JP" sz="1100" u="sng" dirty="0">
                <a:latin typeface="メイリオ" panose="020B0604030504040204" pitchFamily="50" charset="-128"/>
                <a:ea typeface="メイリオ" panose="020B0604030504040204" pitchFamily="50" charset="-128"/>
              </a:rPr>
              <a:t>bank account of fictitious name </a:t>
            </a:r>
            <a:r>
              <a:rPr lang="en-US" altLang="ja-JP" sz="1100" dirty="0">
                <a:latin typeface="メイリオ" panose="020B0604030504040204" pitchFamily="50" charset="-128"/>
                <a:ea typeface="メイリオ" panose="020B0604030504040204" pitchFamily="50" charset="-128"/>
              </a:rPr>
              <a:t>to the Exchanges.</a:t>
            </a:r>
          </a:p>
        </p:txBody>
      </p:sp>
      <p:sp>
        <p:nvSpPr>
          <p:cNvPr id="123" name="タイトル 1"/>
          <p:cNvSpPr txBox="1">
            <a:spLocks/>
          </p:cNvSpPr>
          <p:nvPr/>
        </p:nvSpPr>
        <p:spPr>
          <a:xfrm>
            <a:off x="139025" y="5097810"/>
            <a:ext cx="8033780" cy="110120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18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en-US" altLang="ja-JP" sz="1200" dirty="0">
                <a:solidFill>
                  <a:prstClr val="black"/>
                </a:solidFill>
                <a:latin typeface="メイリオ" panose="020B0604030504040204" pitchFamily="50" charset="-128"/>
                <a:ea typeface="メイリオ" panose="020B0604030504040204" pitchFamily="50" charset="-128"/>
              </a:rPr>
              <a:t>As a result of our examination, after a fund transfer was made from the fictitious name’s Japanese bank account created with falsified ID card</a:t>
            </a:r>
            <a:r>
              <a:rPr lang="ja-JP" altLang="en-US" sz="1200" dirty="0">
                <a:solidFill>
                  <a:prstClr val="black"/>
                </a:solidFill>
                <a:latin typeface="メイリオ" panose="020B0604030504040204" pitchFamily="50" charset="-128"/>
                <a:ea typeface="メイリオ" panose="020B0604030504040204" pitchFamily="50" charset="-128"/>
              </a:rPr>
              <a:t> </a:t>
            </a:r>
            <a:r>
              <a:rPr lang="en-US" altLang="ja-JP" sz="1200" dirty="0">
                <a:solidFill>
                  <a:prstClr val="black"/>
                </a:solidFill>
                <a:latin typeface="メイリオ" panose="020B0604030504040204" pitchFamily="50" charset="-128"/>
                <a:ea typeface="メイリオ" panose="020B0604030504040204" pitchFamily="50" charset="-128"/>
              </a:rPr>
              <a:t>to the domestic Crypto-Exchange accounts, the company accordingly sent Bitcoins to the Exchange where the company has account, and then the Bitcoins was again converted into cash and the cash was finally deposited into the bank of the company. </a:t>
            </a:r>
          </a:p>
        </p:txBody>
      </p:sp>
      <p:sp>
        <p:nvSpPr>
          <p:cNvPr id="124" name="サブタイトル 2"/>
          <p:cNvSpPr txBox="1">
            <a:spLocks/>
          </p:cNvSpPr>
          <p:nvPr/>
        </p:nvSpPr>
        <p:spPr>
          <a:xfrm>
            <a:off x="8289020" y="5582112"/>
            <a:ext cx="771119" cy="1146065"/>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KYC</a:t>
            </a:r>
          </a:p>
          <a:p>
            <a:r>
              <a:rPr lang="en-US" altLang="ja-JP" sz="1200" dirty="0">
                <a:latin typeface="メイリオ" panose="020B0604030504040204" pitchFamily="50" charset="-128"/>
                <a:ea typeface="メイリオ" panose="020B0604030504040204" pitchFamily="50" charset="-128"/>
              </a:rPr>
              <a:t>information</a:t>
            </a:r>
            <a:endParaRPr lang="ja-JP" altLang="en-US" sz="1200" dirty="0">
              <a:latin typeface="メイリオ" panose="020B0604030504040204" pitchFamily="50" charset="-128"/>
              <a:ea typeface="メイリオ" panose="020B0604030504040204" pitchFamily="50" charset="-128"/>
            </a:endParaRPr>
          </a:p>
        </p:txBody>
      </p:sp>
      <p:sp>
        <p:nvSpPr>
          <p:cNvPr id="125" name="円/楕円 124"/>
          <p:cNvSpPr>
            <a:spLocks noChangeAspect="1"/>
          </p:cNvSpPr>
          <p:nvPr/>
        </p:nvSpPr>
        <p:spPr>
          <a:xfrm>
            <a:off x="1800121" y="3874570"/>
            <a:ext cx="540000" cy="540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ja-JP" altLang="en-US" sz="2400" dirty="0">
                <a:solidFill>
                  <a:schemeClr val="tx1"/>
                </a:solidFill>
                <a:latin typeface="HGS明朝E" panose="02020900000000000000" pitchFamily="18" charset="-128"/>
                <a:ea typeface="HGS明朝E" panose="02020900000000000000" pitchFamily="18" charset="-128"/>
              </a:rPr>
              <a:t>￥</a:t>
            </a:r>
            <a:endParaRPr kumimoji="1" lang="ja-JP" altLang="en-US" sz="2400" dirty="0">
              <a:solidFill>
                <a:schemeClr val="tx1"/>
              </a:solidFill>
              <a:latin typeface="HGS明朝E" panose="02020900000000000000" pitchFamily="18" charset="-128"/>
              <a:ea typeface="HGS明朝E" panose="02020900000000000000" pitchFamily="18" charset="-128"/>
            </a:endParaRPr>
          </a:p>
        </p:txBody>
      </p:sp>
      <p:sp>
        <p:nvSpPr>
          <p:cNvPr id="129" name="左矢印 128"/>
          <p:cNvSpPr/>
          <p:nvPr/>
        </p:nvSpPr>
        <p:spPr>
          <a:xfrm>
            <a:off x="3735536" y="4002577"/>
            <a:ext cx="900000" cy="3600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p:nvPr/>
        </p:nvSpPr>
        <p:spPr>
          <a:xfrm>
            <a:off x="4870773" y="3469163"/>
            <a:ext cx="1311467" cy="453738"/>
          </a:xfrm>
          <a:prstGeom prst="rect">
            <a:avLst/>
          </a:prstGeom>
          <a:solidFill>
            <a:schemeClr val="bg1"/>
          </a:solidFill>
          <a:ln w="412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u="sng" dirty="0">
                <a:solidFill>
                  <a:srgbClr val="FF0000"/>
                </a:solidFill>
                <a:latin typeface="メイリオ" panose="020B0604030504040204" pitchFamily="50" charset="-128"/>
                <a:ea typeface="メイリオ" panose="020B0604030504040204" pitchFamily="50" charset="-128"/>
              </a:rPr>
              <a:t>Sender</a:t>
            </a:r>
            <a:r>
              <a:rPr lang="en-US" altLang="ja-JP" sz="1050" u="sng" dirty="0">
                <a:solidFill>
                  <a:schemeClr val="tx1"/>
                </a:solidFill>
                <a:latin typeface="メイリオ" panose="020B0604030504040204" pitchFamily="50" charset="-128"/>
                <a:ea typeface="メイリオ" panose="020B0604030504040204" pitchFamily="50" charset="-128"/>
              </a:rPr>
              <a:t>’s</a:t>
            </a:r>
            <a:r>
              <a:rPr lang="ja-JP" altLang="en-US" sz="1050" u="sng" dirty="0">
                <a:solidFill>
                  <a:schemeClr val="tx1"/>
                </a:solidFill>
                <a:latin typeface="メイリオ" panose="020B0604030504040204" pitchFamily="50" charset="-128"/>
                <a:ea typeface="メイリオ" panose="020B0604030504040204" pitchFamily="50" charset="-128"/>
              </a:rPr>
              <a:t> </a:t>
            </a:r>
            <a:r>
              <a:rPr lang="en-US" altLang="ja-JP" sz="1050" dirty="0">
                <a:solidFill>
                  <a:schemeClr val="tx1"/>
                </a:solidFill>
                <a:latin typeface="メイリオ" panose="020B0604030504040204" pitchFamily="50" charset="-128"/>
                <a:ea typeface="メイリオ" panose="020B0604030504040204" pitchFamily="50" charset="-128"/>
              </a:rPr>
              <a:t>address</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ctr">
              <a:lnSpc>
                <a:spcPts val="800"/>
              </a:lnSpc>
            </a:pPr>
            <a:endParaRPr lang="en-US" altLang="ja-JP" sz="800" dirty="0">
              <a:solidFill>
                <a:schemeClr val="tx1"/>
              </a:solidFill>
              <a:latin typeface="メイリオ" panose="020B0604030504040204" pitchFamily="50" charset="-128"/>
              <a:ea typeface="メイリオ" panose="020B0604030504040204" pitchFamily="50" charset="-128"/>
            </a:endParaRPr>
          </a:p>
          <a:p>
            <a:pPr algn="ctr">
              <a:lnSpc>
                <a:spcPts val="800"/>
              </a:lnSpc>
            </a:pPr>
            <a:r>
              <a:rPr lang="en-US" altLang="ja-JP" sz="800" dirty="0">
                <a:solidFill>
                  <a:schemeClr val="tx1"/>
                </a:solidFill>
                <a:latin typeface="メイリオ" panose="020B0604030504040204" pitchFamily="50" charset="-128"/>
                <a:ea typeface="メイリオ" panose="020B0604030504040204" pitchFamily="50" charset="-128"/>
              </a:rPr>
              <a:t>3Cw6oHEzV9dTMCR…</a:t>
            </a:r>
          </a:p>
        </p:txBody>
      </p:sp>
      <p:sp>
        <p:nvSpPr>
          <p:cNvPr id="133" name="正方形/長方形 132"/>
          <p:cNvSpPr/>
          <p:nvPr/>
        </p:nvSpPr>
        <p:spPr>
          <a:xfrm>
            <a:off x="4870772" y="4046683"/>
            <a:ext cx="1311467" cy="453738"/>
          </a:xfrm>
          <a:prstGeom prst="rect">
            <a:avLst/>
          </a:prstGeom>
          <a:solidFill>
            <a:schemeClr val="bg1"/>
          </a:solid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u="sng" dirty="0">
                <a:solidFill>
                  <a:srgbClr val="FF0000"/>
                </a:solidFill>
                <a:latin typeface="メイリオ" panose="020B0604030504040204" pitchFamily="50" charset="-128"/>
                <a:ea typeface="メイリオ" panose="020B0604030504040204" pitchFamily="50" charset="-128"/>
              </a:rPr>
              <a:t>Sender</a:t>
            </a:r>
            <a:r>
              <a:rPr lang="en-US" altLang="ja-JP" sz="1050" u="sng" dirty="0">
                <a:solidFill>
                  <a:schemeClr val="tx1"/>
                </a:solidFill>
                <a:latin typeface="メイリオ" panose="020B0604030504040204" pitchFamily="50" charset="-128"/>
                <a:ea typeface="メイリオ" panose="020B0604030504040204" pitchFamily="50" charset="-128"/>
              </a:rPr>
              <a:t>’s</a:t>
            </a:r>
            <a:r>
              <a:rPr lang="ja-JP" altLang="en-US" sz="1050" u="sng" dirty="0">
                <a:solidFill>
                  <a:schemeClr val="tx1"/>
                </a:solidFill>
                <a:latin typeface="メイリオ" panose="020B0604030504040204" pitchFamily="50" charset="-128"/>
                <a:ea typeface="メイリオ" panose="020B0604030504040204" pitchFamily="50" charset="-128"/>
              </a:rPr>
              <a:t> </a:t>
            </a:r>
            <a:r>
              <a:rPr lang="en-US" altLang="ja-JP" sz="1050" dirty="0">
                <a:solidFill>
                  <a:schemeClr val="tx1"/>
                </a:solidFill>
                <a:latin typeface="メイリオ" panose="020B0604030504040204" pitchFamily="50" charset="-128"/>
                <a:ea typeface="メイリオ" panose="020B0604030504040204" pitchFamily="50" charset="-128"/>
              </a:rPr>
              <a:t>address</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ctr">
              <a:lnSpc>
                <a:spcPts val="800"/>
              </a:lnSpc>
            </a:pPr>
            <a:endParaRPr lang="en-US" altLang="ja-JP" sz="800" dirty="0">
              <a:solidFill>
                <a:schemeClr val="tx1"/>
              </a:solidFill>
              <a:latin typeface="メイリオ" panose="020B0604030504040204" pitchFamily="50" charset="-128"/>
              <a:ea typeface="メイリオ" panose="020B0604030504040204" pitchFamily="50" charset="-128"/>
            </a:endParaRPr>
          </a:p>
          <a:p>
            <a:pPr algn="ctr">
              <a:lnSpc>
                <a:spcPts val="800"/>
              </a:lnSpc>
            </a:pPr>
            <a:r>
              <a:rPr lang="en-US" altLang="ja-JP" sz="800" dirty="0">
                <a:solidFill>
                  <a:schemeClr val="tx1"/>
                </a:solidFill>
                <a:latin typeface="メイリオ" panose="020B0604030504040204" pitchFamily="50" charset="-128"/>
                <a:ea typeface="メイリオ" panose="020B0604030504040204" pitchFamily="50" charset="-128"/>
              </a:rPr>
              <a:t>bc1qh03v2sjz7qkha…</a:t>
            </a:r>
          </a:p>
        </p:txBody>
      </p:sp>
      <p:grpSp>
        <p:nvGrpSpPr>
          <p:cNvPr id="45" name="グループ化 44"/>
          <p:cNvGrpSpPr/>
          <p:nvPr/>
        </p:nvGrpSpPr>
        <p:grpSpPr>
          <a:xfrm>
            <a:off x="10874973" y="3643356"/>
            <a:ext cx="1012111" cy="612000"/>
            <a:chOff x="10464725" y="4339547"/>
            <a:chExt cx="1012111" cy="612000"/>
          </a:xfrm>
        </p:grpSpPr>
        <p:sp>
          <p:nvSpPr>
            <p:cNvPr id="161" name="1 つの角を丸めた四角形 160"/>
            <p:cNvSpPr/>
            <p:nvPr/>
          </p:nvSpPr>
          <p:spPr>
            <a:xfrm rot="12000000">
              <a:off x="10464725" y="4339547"/>
              <a:ext cx="966953" cy="580600"/>
            </a:xfrm>
            <a:prstGeom prst="snipRoundRect">
              <a:avLst>
                <a:gd name="adj1" fmla="val 16667"/>
                <a:gd name="adj2" fmla="val 12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2" name="正方形/長方形 161"/>
            <p:cNvSpPr/>
            <p:nvPr/>
          </p:nvSpPr>
          <p:spPr>
            <a:xfrm rot="1200000">
              <a:off x="10821941" y="4765533"/>
              <a:ext cx="491574" cy="1860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メイリオ" panose="020B0604030504040204" pitchFamily="50" charset="-128"/>
                  <a:ea typeface="メイリオ" panose="020B0604030504040204" pitchFamily="50" charset="-128"/>
                </a:rPr>
                <a:t>BANK</a:t>
              </a:r>
              <a:endParaRPr kumimoji="1" lang="ja-JP" altLang="en-US" sz="800" dirty="0">
                <a:latin typeface="メイリオ" panose="020B0604030504040204" pitchFamily="50" charset="-128"/>
                <a:ea typeface="メイリオ" panose="020B0604030504040204" pitchFamily="50" charset="-128"/>
              </a:endParaRPr>
            </a:p>
          </p:txBody>
        </p:sp>
        <p:sp>
          <p:nvSpPr>
            <p:cNvPr id="163" name="正方形/長方形 162"/>
            <p:cNvSpPr/>
            <p:nvPr/>
          </p:nvSpPr>
          <p:spPr>
            <a:xfrm rot="1200000">
              <a:off x="10509171" y="4443559"/>
              <a:ext cx="967665" cy="15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71" name="左矢印 170"/>
          <p:cNvSpPr/>
          <p:nvPr/>
        </p:nvSpPr>
        <p:spPr>
          <a:xfrm>
            <a:off x="9640035" y="3770288"/>
            <a:ext cx="1080000" cy="3600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a:spLocks noChangeAspect="1"/>
          </p:cNvSpPr>
          <p:nvPr/>
        </p:nvSpPr>
        <p:spPr>
          <a:xfrm>
            <a:off x="9973870" y="3649007"/>
            <a:ext cx="540000" cy="540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ja-JP" altLang="en-US" sz="2400" dirty="0">
                <a:solidFill>
                  <a:schemeClr val="tx1"/>
                </a:solidFill>
                <a:latin typeface="HGS明朝E" panose="02020900000000000000" pitchFamily="18" charset="-128"/>
                <a:ea typeface="HGS明朝E" panose="02020900000000000000" pitchFamily="18" charset="-128"/>
              </a:rPr>
              <a:t>￥</a:t>
            </a:r>
            <a:endParaRPr kumimoji="1" lang="ja-JP" altLang="en-US" sz="2400" dirty="0">
              <a:solidFill>
                <a:schemeClr val="tx1"/>
              </a:solidFill>
              <a:latin typeface="HGS明朝E" panose="02020900000000000000" pitchFamily="18" charset="-128"/>
              <a:ea typeface="HGS明朝E" panose="02020900000000000000" pitchFamily="18" charset="-128"/>
            </a:endParaRPr>
          </a:p>
        </p:txBody>
      </p:sp>
      <p:sp>
        <p:nvSpPr>
          <p:cNvPr id="175" name="サブタイトル 2"/>
          <p:cNvSpPr txBox="1">
            <a:spLocks/>
          </p:cNvSpPr>
          <p:nvPr/>
        </p:nvSpPr>
        <p:spPr>
          <a:xfrm>
            <a:off x="9742984" y="4242522"/>
            <a:ext cx="1053105" cy="2488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050" dirty="0">
                <a:latin typeface="メイリオ" panose="020B0604030504040204" pitchFamily="50" charset="-128"/>
                <a:ea typeface="メイリオ" panose="020B0604030504040204" pitchFamily="50" charset="-128"/>
              </a:rPr>
              <a:t>Deposit</a:t>
            </a:r>
            <a:endParaRPr lang="ja-JP" altLang="en-US" sz="1050" dirty="0">
              <a:latin typeface="メイリオ" panose="020B0604030504040204" pitchFamily="50" charset="-128"/>
              <a:ea typeface="メイリオ" panose="020B0604030504040204" pitchFamily="50" charset="-128"/>
            </a:endParaRPr>
          </a:p>
        </p:txBody>
      </p:sp>
      <p:sp>
        <p:nvSpPr>
          <p:cNvPr id="176" name="サブタイトル 2"/>
          <p:cNvSpPr txBox="1">
            <a:spLocks/>
          </p:cNvSpPr>
          <p:nvPr/>
        </p:nvSpPr>
        <p:spPr>
          <a:xfrm>
            <a:off x="6425603" y="4201211"/>
            <a:ext cx="1420322" cy="2316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ts val="500"/>
              </a:lnSpc>
            </a:pPr>
            <a:r>
              <a:rPr lang="en-US" altLang="ja-JP" sz="1200" dirty="0">
                <a:solidFill>
                  <a:srgbClr val="FF0000"/>
                </a:solidFill>
                <a:latin typeface="メイリオ" panose="020B0604030504040204" pitchFamily="50" charset="-128"/>
                <a:ea typeface="メイリオ" panose="020B0604030504040204" pitchFamily="50" charset="-128"/>
              </a:rPr>
              <a:t>Reactor</a:t>
            </a:r>
            <a:r>
              <a:rPr lang="ja-JP" altLang="en-US" sz="1200" dirty="0">
                <a:solidFill>
                  <a:srgbClr val="FF0000"/>
                </a:solidFill>
                <a:latin typeface="メイリオ" panose="020B0604030504040204" pitchFamily="50" charset="-128"/>
                <a:ea typeface="メイリオ" panose="020B0604030504040204" pitchFamily="50" charset="-128"/>
              </a:rPr>
              <a:t> </a:t>
            </a:r>
            <a:r>
              <a:rPr lang="en-US" altLang="ja-JP" sz="1200" dirty="0">
                <a:solidFill>
                  <a:srgbClr val="FF0000"/>
                </a:solidFill>
                <a:latin typeface="メイリオ" panose="020B0604030504040204" pitchFamily="50" charset="-128"/>
                <a:ea typeface="メイリオ" panose="020B0604030504040204" pitchFamily="50" charset="-128"/>
              </a:rPr>
              <a:t>search</a:t>
            </a:r>
            <a:endParaRPr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117" name="正方形/長方形 116"/>
          <p:cNvSpPr/>
          <p:nvPr/>
        </p:nvSpPr>
        <p:spPr>
          <a:xfrm>
            <a:off x="4765161" y="3356864"/>
            <a:ext cx="1517768" cy="1272700"/>
          </a:xfrm>
          <a:prstGeom prst="rect">
            <a:avLst/>
          </a:prstGeom>
          <a:noFill/>
          <a:ln w="635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3988004" y="3379022"/>
            <a:ext cx="540000" cy="540000"/>
            <a:chOff x="7965834" y="1916847"/>
            <a:chExt cx="540000" cy="540000"/>
          </a:xfrm>
        </p:grpSpPr>
        <p:sp>
          <p:nvSpPr>
            <p:cNvPr id="130" name="円/楕円 129"/>
            <p:cNvSpPr>
              <a:spLocks noChangeAspect="1"/>
            </p:cNvSpPr>
            <p:nvPr/>
          </p:nvSpPr>
          <p:spPr>
            <a:xfrm>
              <a:off x="7965834" y="1916847"/>
              <a:ext cx="540000" cy="540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altLang="ja-JP" sz="2400" dirty="0">
                  <a:solidFill>
                    <a:schemeClr val="tx1"/>
                  </a:solidFill>
                  <a:latin typeface="Bodoni MT" panose="02070603080606020203" pitchFamily="18" charset="0"/>
                  <a:ea typeface="メイリオ" panose="020B0604030504040204" pitchFamily="50" charset="-128"/>
                </a:rPr>
                <a:t>B</a:t>
              </a:r>
              <a:endParaRPr kumimoji="1" lang="ja-JP" altLang="en-US" sz="2400" dirty="0">
                <a:solidFill>
                  <a:schemeClr val="tx1"/>
                </a:solidFill>
                <a:latin typeface="Bodoni MT" panose="02070603080606020203" pitchFamily="18" charset="0"/>
                <a:ea typeface="メイリオ" panose="020B0604030504040204" pitchFamily="50" charset="-128"/>
              </a:endParaRPr>
            </a:p>
          </p:txBody>
        </p:sp>
        <p:cxnSp>
          <p:nvCxnSpPr>
            <p:cNvPr id="8" name="直線コネクタ 7"/>
            <p:cNvCxnSpPr/>
            <p:nvPr/>
          </p:nvCxnSpPr>
          <p:spPr>
            <a:xfrm>
              <a:off x="8203882" y="2046191"/>
              <a:ext cx="0" cy="3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8261032" y="2046193"/>
              <a:ext cx="0" cy="3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8203880" y="2279555"/>
              <a:ext cx="0" cy="3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8261030" y="2277176"/>
              <a:ext cx="0" cy="3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グループ化 136"/>
          <p:cNvGrpSpPr/>
          <p:nvPr/>
        </p:nvGrpSpPr>
        <p:grpSpPr>
          <a:xfrm>
            <a:off x="3980766" y="3942658"/>
            <a:ext cx="540000" cy="540000"/>
            <a:chOff x="7965834" y="1916847"/>
            <a:chExt cx="540000" cy="540000"/>
          </a:xfrm>
        </p:grpSpPr>
        <p:sp>
          <p:nvSpPr>
            <p:cNvPr id="138" name="円/楕円 137"/>
            <p:cNvSpPr>
              <a:spLocks noChangeAspect="1"/>
            </p:cNvSpPr>
            <p:nvPr/>
          </p:nvSpPr>
          <p:spPr>
            <a:xfrm>
              <a:off x="7965834" y="1916847"/>
              <a:ext cx="540000" cy="540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altLang="ja-JP" sz="2400" dirty="0">
                  <a:solidFill>
                    <a:schemeClr val="tx1"/>
                  </a:solidFill>
                  <a:latin typeface="Bodoni MT" panose="02070603080606020203" pitchFamily="18" charset="0"/>
                  <a:ea typeface="メイリオ" panose="020B0604030504040204" pitchFamily="50" charset="-128"/>
                </a:rPr>
                <a:t>B</a:t>
              </a:r>
              <a:endParaRPr kumimoji="1" lang="ja-JP" altLang="en-US" sz="2400" dirty="0">
                <a:solidFill>
                  <a:schemeClr val="tx1"/>
                </a:solidFill>
                <a:latin typeface="Bodoni MT" panose="02070603080606020203" pitchFamily="18" charset="0"/>
                <a:ea typeface="メイリオ" panose="020B0604030504040204" pitchFamily="50" charset="-128"/>
              </a:endParaRPr>
            </a:p>
          </p:txBody>
        </p:sp>
        <p:cxnSp>
          <p:nvCxnSpPr>
            <p:cNvPr id="139" name="直線コネクタ 138"/>
            <p:cNvCxnSpPr/>
            <p:nvPr/>
          </p:nvCxnSpPr>
          <p:spPr>
            <a:xfrm>
              <a:off x="8203882" y="2046191"/>
              <a:ext cx="0" cy="3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8261032" y="2046193"/>
              <a:ext cx="0" cy="3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8203880" y="2279555"/>
              <a:ext cx="0" cy="3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8261030" y="2277176"/>
              <a:ext cx="0" cy="3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 name="グループ化 155"/>
          <p:cNvGrpSpPr>
            <a:grpSpLocks noChangeAspect="1"/>
          </p:cNvGrpSpPr>
          <p:nvPr/>
        </p:nvGrpSpPr>
        <p:grpSpPr>
          <a:xfrm>
            <a:off x="6727607" y="2997222"/>
            <a:ext cx="848137" cy="585216"/>
            <a:chOff x="4945732" y="4721350"/>
            <a:chExt cx="665535" cy="459219"/>
          </a:xfrm>
        </p:grpSpPr>
        <p:sp>
          <p:nvSpPr>
            <p:cNvPr id="157" name="台形 156"/>
            <p:cNvSpPr/>
            <p:nvPr/>
          </p:nvSpPr>
          <p:spPr>
            <a:xfrm>
              <a:off x="5076395" y="5029206"/>
              <a:ext cx="141954" cy="112437"/>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直方体 157"/>
            <p:cNvSpPr/>
            <p:nvPr/>
          </p:nvSpPr>
          <p:spPr>
            <a:xfrm>
              <a:off x="5377780" y="4721350"/>
              <a:ext cx="233487" cy="459219"/>
            </a:xfrm>
            <a:prstGeom prst="cube">
              <a:avLst>
                <a:gd name="adj" fmla="val 57827"/>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945732" y="4850535"/>
              <a:ext cx="388843" cy="22950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1" name="四角形吹き出し 130"/>
          <p:cNvSpPr/>
          <p:nvPr/>
        </p:nvSpPr>
        <p:spPr>
          <a:xfrm>
            <a:off x="278380" y="2834132"/>
            <a:ext cx="2178180" cy="745747"/>
          </a:xfrm>
          <a:prstGeom prst="wedgeRectCallout">
            <a:avLst>
              <a:gd name="adj1" fmla="val 9"/>
              <a:gd name="adj2" fmla="val 8642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a:latin typeface="メイリオ" panose="020B0604030504040204" pitchFamily="50" charset="-128"/>
                <a:ea typeface="メイリオ" panose="020B0604030504040204" pitchFamily="50" charset="-128"/>
              </a:rPr>
              <a:t>The company insisted that Sales money were sent from Taiwan</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Hong Kong by Bitcoins</a:t>
            </a:r>
          </a:p>
        </p:txBody>
      </p:sp>
      <p:pic>
        <p:nvPicPr>
          <p:cNvPr id="43" name="図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118174" y="3615478"/>
            <a:ext cx="2700000" cy="238841"/>
          </a:xfrm>
          <a:prstGeom prst="rect">
            <a:avLst/>
          </a:prstGeom>
        </p:spPr>
      </p:pic>
      <p:sp>
        <p:nvSpPr>
          <p:cNvPr id="93" name="爆発 1 92"/>
          <p:cNvSpPr/>
          <p:nvPr/>
        </p:nvSpPr>
        <p:spPr>
          <a:xfrm>
            <a:off x="4806640" y="2277235"/>
            <a:ext cx="1811113" cy="1260202"/>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rgbClr val="FF0000"/>
                </a:solidFill>
                <a:latin typeface="メイリオ" panose="020B0604030504040204" pitchFamily="50" charset="-128"/>
                <a:ea typeface="メイリオ" panose="020B0604030504040204" pitchFamily="50" charset="-128"/>
              </a:rPr>
              <a:t>Name unknown</a:t>
            </a:r>
            <a:endParaRPr kumimoji="1" lang="en-US" altLang="ja-JP" sz="1200" b="1" dirty="0">
              <a:solidFill>
                <a:srgbClr val="FF0000"/>
              </a:solidFill>
              <a:latin typeface="メイリオ" panose="020B0604030504040204" pitchFamily="50" charset="-128"/>
              <a:ea typeface="メイリオ" panose="020B0604030504040204" pitchFamily="50" charset="-128"/>
            </a:endParaRPr>
          </a:p>
        </p:txBody>
      </p:sp>
      <p:sp>
        <p:nvSpPr>
          <p:cNvPr id="143" name="タイトル 1"/>
          <p:cNvSpPr txBox="1">
            <a:spLocks/>
          </p:cNvSpPr>
          <p:nvPr/>
        </p:nvSpPr>
        <p:spPr>
          <a:xfrm>
            <a:off x="46494" y="752519"/>
            <a:ext cx="8565084" cy="915390"/>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800"/>
              </a:lnSpc>
            </a:pPr>
            <a:r>
              <a:rPr lang="en-US" altLang="ja-JP" sz="1800" u="sng" dirty="0">
                <a:solidFill>
                  <a:prstClr val="black"/>
                </a:solidFill>
                <a:latin typeface="メイリオ" panose="020B0604030504040204" pitchFamily="50" charset="-128"/>
                <a:ea typeface="メイリオ" panose="020B0604030504040204" pitchFamily="50" charset="-128"/>
              </a:rPr>
              <a:t>Overview of the case</a:t>
            </a:r>
          </a:p>
          <a:p>
            <a:pPr algn="l">
              <a:lnSpc>
                <a:spcPts val="800"/>
              </a:lnSpc>
            </a:pPr>
            <a:endParaRPr lang="en-US" altLang="ja-JP" sz="1200" dirty="0">
              <a:solidFill>
                <a:prstClr val="black"/>
              </a:solidFill>
              <a:latin typeface="メイリオ" panose="020B0604030504040204" pitchFamily="50" charset="-128"/>
              <a:ea typeface="メイリオ" panose="020B0604030504040204" pitchFamily="50" charset="-128"/>
            </a:endParaRPr>
          </a:p>
          <a:p>
            <a:pPr algn="l">
              <a:lnSpc>
                <a:spcPts val="18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en-US" altLang="ja-JP" sz="1200" dirty="0">
                <a:solidFill>
                  <a:prstClr val="black"/>
                </a:solidFill>
                <a:latin typeface="メイリオ" panose="020B0604030504040204" pitchFamily="50" charset="-128"/>
                <a:ea typeface="メイリオ" panose="020B0604030504040204" pitchFamily="50" charset="-128"/>
              </a:rPr>
              <a:t>The subject company</a:t>
            </a:r>
            <a:r>
              <a:rPr lang="ja-JP" altLang="en-US" sz="1200" dirty="0">
                <a:solidFill>
                  <a:prstClr val="black"/>
                </a:solidFill>
                <a:latin typeface="メイリオ" panose="020B0604030504040204" pitchFamily="50" charset="-128"/>
                <a:ea typeface="メイリオ" panose="020B0604030504040204" pitchFamily="50" charset="-128"/>
              </a:rPr>
              <a:t> </a:t>
            </a:r>
            <a:r>
              <a:rPr lang="en-US" altLang="ja-JP" sz="1200" dirty="0">
                <a:solidFill>
                  <a:prstClr val="black"/>
                </a:solidFill>
                <a:latin typeface="メイリオ" panose="020B0604030504040204" pitchFamily="50" charset="-128"/>
                <a:ea typeface="メイリオ" panose="020B0604030504040204" pitchFamily="50" charset="-128"/>
              </a:rPr>
              <a:t>declared in its consumption tax returns that it purchased a lot of electronic cigarettes (e-cigarettes) in Japan and </a:t>
            </a:r>
            <a:r>
              <a:rPr lang="en-US" altLang="ja-JP" sz="1200" u="sng" dirty="0">
                <a:solidFill>
                  <a:prstClr val="black"/>
                </a:solidFill>
                <a:latin typeface="メイリオ" panose="020B0604030504040204" pitchFamily="50" charset="-128"/>
                <a:ea typeface="メイリオ" panose="020B0604030504040204" pitchFamily="50" charset="-128"/>
              </a:rPr>
              <a:t>exported them to Taiwan and Hong Kong </a:t>
            </a:r>
            <a:r>
              <a:rPr lang="en-US" altLang="ja-JP" sz="1200" dirty="0">
                <a:solidFill>
                  <a:prstClr val="black"/>
                </a:solidFill>
                <a:latin typeface="メイリオ" panose="020B0604030504040204" pitchFamily="50" charset="-128"/>
                <a:ea typeface="メイリオ" panose="020B0604030504040204" pitchFamily="50" charset="-128"/>
              </a:rPr>
              <a:t>and accordingly received a lot of consumption tax refund on the local purchases as a</a:t>
            </a:r>
            <a:r>
              <a:rPr lang="ja-JP" altLang="en-US" sz="1200" dirty="0">
                <a:solidFill>
                  <a:prstClr val="black"/>
                </a:solidFill>
                <a:latin typeface="メイリオ" panose="020B0604030504040204" pitchFamily="50" charset="-128"/>
                <a:ea typeface="メイリオ" panose="020B0604030504040204" pitchFamily="50" charset="-128"/>
              </a:rPr>
              <a:t> </a:t>
            </a:r>
            <a:r>
              <a:rPr lang="en-US" altLang="ja-JP" sz="1200" dirty="0">
                <a:solidFill>
                  <a:prstClr val="black"/>
                </a:solidFill>
                <a:latin typeface="メイリオ" panose="020B0604030504040204" pitchFamily="50" charset="-128"/>
                <a:ea typeface="メイリオ" panose="020B0604030504040204" pitchFamily="50" charset="-128"/>
              </a:rPr>
              <a:t>tax-free export sales</a:t>
            </a:r>
            <a:r>
              <a:rPr lang="ja-JP" altLang="en-US" sz="1200" dirty="0">
                <a:solidFill>
                  <a:prstClr val="black"/>
                </a:solidFill>
                <a:latin typeface="メイリオ" panose="020B0604030504040204" pitchFamily="50" charset="-128"/>
                <a:ea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rPr>
              <a:t>.</a:t>
            </a:r>
            <a:endParaRPr lang="ja-JP" altLang="en-US" sz="1200" dirty="0">
              <a:solidFill>
                <a:prstClr val="black"/>
              </a:solidFill>
              <a:latin typeface="メイリオ" panose="020B0604030504040204" pitchFamily="50" charset="-128"/>
              <a:ea typeface="メイリオ" panose="020B0604030504040204" pitchFamily="50" charset="-128"/>
            </a:endParaRPr>
          </a:p>
        </p:txBody>
      </p:sp>
      <p:cxnSp>
        <p:nvCxnSpPr>
          <p:cNvPr id="42" name="直線矢印コネクタ 41"/>
          <p:cNvCxnSpPr/>
          <p:nvPr/>
        </p:nvCxnSpPr>
        <p:spPr>
          <a:xfrm>
            <a:off x="6348753" y="3914438"/>
            <a:ext cx="154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a:cxnSpLocks/>
          </p:cNvCxnSpPr>
          <p:nvPr/>
        </p:nvCxnSpPr>
        <p:spPr>
          <a:xfrm>
            <a:off x="6340709" y="4363155"/>
            <a:ext cx="154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128B226C-B739-476E-AAE2-55BDC284B958}"/>
              </a:ext>
            </a:extLst>
          </p:cNvPr>
          <p:cNvSpPr txBox="1"/>
          <p:nvPr/>
        </p:nvSpPr>
        <p:spPr>
          <a:xfrm>
            <a:off x="2190699" y="4341987"/>
            <a:ext cx="1965216" cy="261610"/>
          </a:xfrm>
          <a:prstGeom prst="rect">
            <a:avLst/>
          </a:prstGeom>
          <a:noFill/>
        </p:spPr>
        <p:txBody>
          <a:bodyPr wrap="square" rtlCol="0">
            <a:spAutoFit/>
          </a:bodyPr>
          <a:lstStyle/>
          <a:p>
            <a:pPr algn="ctr"/>
            <a:r>
              <a:rPr lang="en-US" altLang="ja-JP" sz="1100" dirty="0">
                <a:latin typeface="メイリオ" panose="020B0604030504040204" pitchFamily="50" charset="-128"/>
                <a:ea typeface="メイリオ" panose="020B0604030504040204" pitchFamily="50" charset="-128"/>
              </a:rPr>
              <a:t>Crypto-Exchange </a:t>
            </a:r>
          </a:p>
        </p:txBody>
      </p:sp>
      <p:sp>
        <p:nvSpPr>
          <p:cNvPr id="91" name="テキスト ボックス 90">
            <a:extLst>
              <a:ext uri="{FF2B5EF4-FFF2-40B4-BE49-F238E27FC236}">
                <a16:creationId xmlns:a16="http://schemas.microsoft.com/office/drawing/2014/main" id="{25C4AF79-DE94-40F3-A4ED-64061AB2F721}"/>
              </a:ext>
            </a:extLst>
          </p:cNvPr>
          <p:cNvSpPr txBox="1"/>
          <p:nvPr/>
        </p:nvSpPr>
        <p:spPr>
          <a:xfrm>
            <a:off x="-4538" y="4606619"/>
            <a:ext cx="1965216" cy="430887"/>
          </a:xfrm>
          <a:prstGeom prst="rect">
            <a:avLst/>
          </a:prstGeom>
          <a:noFill/>
        </p:spPr>
        <p:txBody>
          <a:bodyPr wrap="square" rtlCol="0">
            <a:spAutoFit/>
          </a:bodyPr>
          <a:lstStyle/>
          <a:p>
            <a:pPr algn="ctr"/>
            <a:r>
              <a:rPr lang="en-US" altLang="ja-JP" sz="1100" dirty="0">
                <a:latin typeface="メイリオ" panose="020B0604030504040204" pitchFamily="50" charset="-128"/>
                <a:ea typeface="メイリオ" panose="020B0604030504040204" pitchFamily="50" charset="-128"/>
              </a:rPr>
              <a:t>Bank account</a:t>
            </a:r>
          </a:p>
          <a:p>
            <a:pPr algn="ctr"/>
            <a:r>
              <a:rPr lang="en-US" altLang="ja-JP" sz="1100" dirty="0">
                <a:latin typeface="メイリオ" panose="020B0604030504040204" pitchFamily="50" charset="-128"/>
                <a:ea typeface="メイリオ" panose="020B0604030504040204" pitchFamily="50" charset="-128"/>
              </a:rPr>
              <a:t>of the company  </a:t>
            </a:r>
          </a:p>
        </p:txBody>
      </p:sp>
      <p:sp>
        <p:nvSpPr>
          <p:cNvPr id="92" name="テキスト ボックス 91">
            <a:extLst>
              <a:ext uri="{FF2B5EF4-FFF2-40B4-BE49-F238E27FC236}">
                <a16:creationId xmlns:a16="http://schemas.microsoft.com/office/drawing/2014/main" id="{C8644704-873E-41F8-A4BF-FF2CBDF682A1}"/>
              </a:ext>
            </a:extLst>
          </p:cNvPr>
          <p:cNvSpPr txBox="1"/>
          <p:nvPr/>
        </p:nvSpPr>
        <p:spPr>
          <a:xfrm>
            <a:off x="10568074" y="4479487"/>
            <a:ext cx="1339078" cy="577081"/>
          </a:xfrm>
          <a:prstGeom prst="rect">
            <a:avLst/>
          </a:prstGeom>
          <a:noFill/>
        </p:spPr>
        <p:txBody>
          <a:bodyPr wrap="square" rtlCol="0">
            <a:spAutoFit/>
          </a:bodyPr>
          <a:lstStyle/>
          <a:p>
            <a:pPr algn="ctr"/>
            <a:r>
              <a:rPr lang="en-US" altLang="ja-JP" sz="1050" dirty="0">
                <a:latin typeface="メイリオ" panose="020B0604030504040204" pitchFamily="50" charset="-128"/>
                <a:ea typeface="メイリオ" panose="020B0604030504040204" pitchFamily="50" charset="-128"/>
              </a:rPr>
              <a:t>A fund in the bank accounts</a:t>
            </a:r>
          </a:p>
          <a:p>
            <a:pPr algn="ctr"/>
            <a:r>
              <a:rPr lang="en-US" altLang="ja-JP" sz="1050" dirty="0">
                <a:latin typeface="メイリオ" panose="020B0604030504040204" pitchFamily="50" charset="-128"/>
                <a:ea typeface="メイリオ" panose="020B0604030504040204" pitchFamily="50" charset="-128"/>
              </a:rPr>
              <a:t>of </a:t>
            </a:r>
            <a:r>
              <a:rPr lang="en-US" altLang="ja-JP" sz="1050" u="sng" dirty="0">
                <a:latin typeface="メイリオ" panose="020B0604030504040204" pitchFamily="50" charset="-128"/>
                <a:ea typeface="メイリオ" panose="020B0604030504040204" pitchFamily="50" charset="-128"/>
              </a:rPr>
              <a:t>fictitious name </a:t>
            </a:r>
          </a:p>
        </p:txBody>
      </p:sp>
      <p:sp>
        <p:nvSpPr>
          <p:cNvPr id="97" name="サブタイトル 2">
            <a:extLst>
              <a:ext uri="{FF2B5EF4-FFF2-40B4-BE49-F238E27FC236}">
                <a16:creationId xmlns:a16="http://schemas.microsoft.com/office/drawing/2014/main" id="{BF7C2079-D707-484C-838B-05BC34DA3A3E}"/>
              </a:ext>
            </a:extLst>
          </p:cNvPr>
          <p:cNvSpPr txBox="1">
            <a:spLocks/>
          </p:cNvSpPr>
          <p:nvPr/>
        </p:nvSpPr>
        <p:spPr>
          <a:xfrm>
            <a:off x="6391684" y="3775351"/>
            <a:ext cx="1535704" cy="200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ts val="500"/>
              </a:lnSpc>
            </a:pPr>
            <a:r>
              <a:rPr lang="en-US" altLang="ja-JP" sz="1200" dirty="0">
                <a:solidFill>
                  <a:srgbClr val="FF0000"/>
                </a:solidFill>
                <a:latin typeface="メイリオ" panose="020B0604030504040204" pitchFamily="50" charset="-128"/>
                <a:ea typeface="メイリオ" panose="020B0604030504040204" pitchFamily="50" charset="-128"/>
              </a:rPr>
              <a:t>Reactor</a:t>
            </a:r>
            <a:r>
              <a:rPr lang="ja-JP" altLang="en-US" sz="1200" dirty="0">
                <a:solidFill>
                  <a:srgbClr val="FF0000"/>
                </a:solidFill>
                <a:latin typeface="メイリオ" panose="020B0604030504040204" pitchFamily="50" charset="-128"/>
                <a:ea typeface="メイリオ" panose="020B0604030504040204" pitchFamily="50" charset="-128"/>
              </a:rPr>
              <a:t> </a:t>
            </a:r>
            <a:r>
              <a:rPr lang="en-US" altLang="ja-JP" sz="1200" dirty="0">
                <a:solidFill>
                  <a:srgbClr val="FF0000"/>
                </a:solidFill>
                <a:latin typeface="メイリオ" panose="020B0604030504040204" pitchFamily="50" charset="-128"/>
                <a:ea typeface="メイリオ" panose="020B0604030504040204" pitchFamily="50" charset="-128"/>
              </a:rPr>
              <a:t>search</a:t>
            </a:r>
            <a:endParaRPr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A11A4211-3050-4676-B7A8-2E981667DAE4}"/>
              </a:ext>
            </a:extLst>
          </p:cNvPr>
          <p:cNvSpPr txBox="1"/>
          <p:nvPr/>
        </p:nvSpPr>
        <p:spPr>
          <a:xfrm>
            <a:off x="8511044" y="608870"/>
            <a:ext cx="3600000" cy="1754326"/>
          </a:xfrm>
          <a:prstGeom prst="rect">
            <a:avLst/>
          </a:prstGeom>
          <a:noFill/>
          <a:ln>
            <a:solidFill>
              <a:schemeClr val="tx1"/>
            </a:solidFill>
            <a:prstDash val="dash"/>
          </a:ln>
        </p:spPr>
        <p:txBody>
          <a:bodyPr wrap="square" rtlCol="0">
            <a:spAutoFit/>
          </a:bodyPr>
          <a:lstStyle/>
          <a:p>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In Japanese Consumption Tax </a:t>
            </a:r>
            <a:r>
              <a:rPr lang="en-US" altLang="ja-JP" sz="1200" dirty="0">
                <a:latin typeface="メイリオ" panose="020B0604030504040204" pitchFamily="50" charset="-128"/>
                <a:ea typeface="メイリオ" panose="020B0604030504040204" pitchFamily="50" charset="-128"/>
              </a:rPr>
              <a:t>A</a:t>
            </a:r>
            <a:r>
              <a:rPr kumimoji="1" lang="en-US" altLang="ja-JP" sz="1200" dirty="0">
                <a:latin typeface="メイリオ" panose="020B0604030504040204" pitchFamily="50" charset="-128"/>
                <a:ea typeface="メイリオ" panose="020B0604030504040204" pitchFamily="50" charset="-128"/>
              </a:rPr>
              <a:t>ct, the amount of payment or refund of consumption tax is calculated by subtracting the tax of taxable purchase from that of taxable sales.   </a:t>
            </a:r>
          </a:p>
          <a:p>
            <a:r>
              <a:rPr kumimoji="1" lang="en-US" altLang="ja-JP" sz="1200" u="sng" dirty="0">
                <a:latin typeface="メイリオ" panose="020B0604030504040204" pitchFamily="50" charset="-128"/>
                <a:ea typeface="メイリオ" panose="020B0604030504040204" pitchFamily="50" charset="-128"/>
              </a:rPr>
              <a:t>While </a:t>
            </a:r>
            <a:r>
              <a:rPr kumimoji="1" lang="en-US" altLang="ja-JP" sz="1200" u="sng" dirty="0">
                <a:solidFill>
                  <a:srgbClr val="FF0000"/>
                </a:solidFill>
                <a:latin typeface="メイリオ" panose="020B0604030504040204" pitchFamily="50" charset="-128"/>
                <a:ea typeface="メイリオ" panose="020B0604030504040204" pitchFamily="50" charset="-128"/>
              </a:rPr>
              <a:t>export sales are tax exempt transaction (a tax-free export sales)</a:t>
            </a:r>
            <a:r>
              <a:rPr kumimoji="1" lang="en-US" altLang="ja-JP" sz="1200" dirty="0">
                <a:latin typeface="メイリオ" panose="020B0604030504040204" pitchFamily="50" charset="-128"/>
                <a:ea typeface="メイリオ" panose="020B0604030504040204" pitchFamily="50" charset="-128"/>
              </a:rPr>
              <a:t>, local purchase are taxable. Thus, </a:t>
            </a:r>
            <a:r>
              <a:rPr lang="en-US" altLang="ja-JP" sz="1200" dirty="0">
                <a:latin typeface="メイリオ" panose="020B0604030504040204" pitchFamily="50" charset="-128"/>
                <a:ea typeface="メイリオ" panose="020B0604030504040204" pitchFamily="50" charset="-128"/>
              </a:rPr>
              <a:t>in case of exporting locally purchased goods, </a:t>
            </a:r>
            <a:r>
              <a:rPr lang="en-US" altLang="ja-JP" sz="1200" u="sng" dirty="0">
                <a:latin typeface="メイリオ" panose="020B0604030504040204" pitchFamily="50" charset="-128"/>
                <a:ea typeface="メイリオ" panose="020B0604030504040204" pitchFamily="50" charset="-128"/>
              </a:rPr>
              <a:t>the consumption tax on local purchase shall be refunded</a:t>
            </a:r>
            <a:r>
              <a:rPr lang="en-US" altLang="ja-JP"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 </a:t>
            </a:r>
            <a:endParaRPr kumimoji="1" lang="ja-JP" altLang="en-US" sz="1200" dirty="0">
              <a:latin typeface="メイリオ" panose="020B0604030504040204" pitchFamily="50" charset="-128"/>
              <a:ea typeface="メイリオ" panose="020B0604030504040204" pitchFamily="50" charset="-128"/>
            </a:endParaRPr>
          </a:p>
        </p:txBody>
      </p:sp>
      <p:sp>
        <p:nvSpPr>
          <p:cNvPr id="86" name="タイトル 1">
            <a:extLst>
              <a:ext uri="{FF2B5EF4-FFF2-40B4-BE49-F238E27FC236}">
                <a16:creationId xmlns:a16="http://schemas.microsoft.com/office/drawing/2014/main" id="{5587CAC1-C777-4A08-ABE3-9AFED96F3C4A}"/>
              </a:ext>
            </a:extLst>
          </p:cNvPr>
          <p:cNvSpPr txBox="1">
            <a:spLocks/>
          </p:cNvSpPr>
          <p:nvPr/>
        </p:nvSpPr>
        <p:spPr>
          <a:xfrm>
            <a:off x="18952" y="1574279"/>
            <a:ext cx="8565084" cy="400887"/>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18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en-US" altLang="ja-JP" sz="1200" dirty="0">
                <a:solidFill>
                  <a:prstClr val="black"/>
                </a:solidFill>
                <a:latin typeface="メイリオ" panose="020B0604030504040204" pitchFamily="50" charset="-128"/>
                <a:ea typeface="メイリオ" panose="020B0604030504040204" pitchFamily="50" charset="-128"/>
              </a:rPr>
              <a:t>While the sales amounts have been increased, the income has been sluggish for several years.</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89" name="タイトル 1">
            <a:extLst>
              <a:ext uri="{FF2B5EF4-FFF2-40B4-BE49-F238E27FC236}">
                <a16:creationId xmlns:a16="http://schemas.microsoft.com/office/drawing/2014/main" id="{3F3BE4CD-7D91-4744-B425-769C8F3D2BE9}"/>
              </a:ext>
            </a:extLst>
          </p:cNvPr>
          <p:cNvSpPr txBox="1">
            <a:spLocks/>
          </p:cNvSpPr>
          <p:nvPr/>
        </p:nvSpPr>
        <p:spPr>
          <a:xfrm>
            <a:off x="18952" y="1902760"/>
            <a:ext cx="8357404" cy="544015"/>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8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en-US" altLang="ja-JP" sz="1200" b="1" dirty="0">
                <a:solidFill>
                  <a:srgbClr val="FF0000"/>
                </a:solidFill>
                <a:latin typeface="メイリオ" panose="020B0604030504040204" pitchFamily="50" charset="-128"/>
                <a:ea typeface="メイリオ" panose="020B0604030504040204" pitchFamily="50" charset="-128"/>
              </a:rPr>
              <a:t>While Taiwan and Hong Kong prohibit import of e-cigarettes, </a:t>
            </a:r>
            <a:r>
              <a:rPr lang="en-US" altLang="ja-JP" sz="1200" dirty="0">
                <a:solidFill>
                  <a:prstClr val="black"/>
                </a:solidFill>
                <a:latin typeface="メイリオ" panose="020B0604030504040204" pitchFamily="50" charset="-128"/>
                <a:ea typeface="メイリオ" panose="020B0604030504040204" pitchFamily="50" charset="-128"/>
              </a:rPr>
              <a:t>export declarations attached to its  </a:t>
            </a:r>
          </a:p>
          <a:p>
            <a:pPr algn="l">
              <a:lnSpc>
                <a:spcPts val="800"/>
              </a:lnSpc>
            </a:pPr>
            <a:endParaRPr lang="en-US" altLang="ja-JP" sz="1200" dirty="0">
              <a:solidFill>
                <a:prstClr val="black"/>
              </a:solidFill>
              <a:latin typeface="メイリオ" panose="020B0604030504040204" pitchFamily="50" charset="-128"/>
              <a:ea typeface="メイリオ" panose="020B0604030504040204" pitchFamily="50" charset="-128"/>
            </a:endParaRPr>
          </a:p>
          <a:p>
            <a:pPr algn="l">
              <a:lnSpc>
                <a:spcPts val="800"/>
              </a:lnSpc>
            </a:pPr>
            <a:r>
              <a:rPr lang="en-US" altLang="ja-JP" sz="1200" dirty="0">
                <a:solidFill>
                  <a:prstClr val="black"/>
                </a:solidFill>
                <a:latin typeface="メイリオ" panose="020B0604030504040204" pitchFamily="50" charset="-128"/>
                <a:ea typeface="メイリオ" panose="020B0604030504040204" pitchFamily="50" charset="-128"/>
              </a:rPr>
              <a:t>consumption tax returns indicated that e-cigarettes have been exported to Taiwan and Hong Kong.</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88" name="タイトル 1">
            <a:extLst>
              <a:ext uri="{FF2B5EF4-FFF2-40B4-BE49-F238E27FC236}">
                <a16:creationId xmlns:a16="http://schemas.microsoft.com/office/drawing/2014/main" id="{C49B0BE5-0DAD-4460-B504-00ACDCD01CC7}"/>
              </a:ext>
            </a:extLst>
          </p:cNvPr>
          <p:cNvSpPr txBox="1">
            <a:spLocks/>
          </p:cNvSpPr>
          <p:nvPr/>
        </p:nvSpPr>
        <p:spPr>
          <a:xfrm>
            <a:off x="178941" y="6119953"/>
            <a:ext cx="8033780" cy="648925"/>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18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en-US" altLang="ja-JP" sz="1200" dirty="0">
                <a:solidFill>
                  <a:prstClr val="black"/>
                </a:solidFill>
                <a:latin typeface="メイリオ" panose="020B0604030504040204" pitchFamily="50" charset="-128"/>
                <a:ea typeface="メイリオ" panose="020B0604030504040204" pitchFamily="50" charset="-128"/>
              </a:rPr>
              <a:t>Finally, it turned out that the details of the tax returns are fictitious</a:t>
            </a:r>
            <a:r>
              <a:rPr lang="ja-JP" altLang="en-US" sz="1200" dirty="0">
                <a:solidFill>
                  <a:prstClr val="black"/>
                </a:solidFill>
                <a:latin typeface="メイリオ" panose="020B0604030504040204" pitchFamily="50" charset="-128"/>
                <a:ea typeface="メイリオ" panose="020B0604030504040204" pitchFamily="50" charset="-128"/>
              </a:rPr>
              <a:t> </a:t>
            </a:r>
            <a:r>
              <a:rPr lang="en-US" altLang="ja-JP" sz="1200" dirty="0">
                <a:solidFill>
                  <a:prstClr val="black"/>
                </a:solidFill>
                <a:latin typeface="メイリオ" panose="020B0604030504040204" pitchFamily="50" charset="-128"/>
                <a:ea typeface="メイリオ" panose="020B0604030504040204" pitchFamily="50" charset="-128"/>
              </a:rPr>
              <a:t>and </a:t>
            </a:r>
            <a:r>
              <a:rPr lang="en-US" altLang="ja-JP" sz="1200" b="1" dirty="0">
                <a:solidFill>
                  <a:srgbClr val="FF0000"/>
                </a:solidFill>
                <a:latin typeface="メイリオ" panose="020B0604030504040204" pitchFamily="50" charset="-128"/>
                <a:ea typeface="メイリオ" panose="020B0604030504040204" pitchFamily="50" charset="-128"/>
              </a:rPr>
              <a:t>the company had illegally received refund of consumption tax</a:t>
            </a:r>
            <a:r>
              <a:rPr lang="en-US" altLang="ja-JP" sz="1200" dirty="0">
                <a:solidFill>
                  <a:prstClr val="black"/>
                </a:solidFill>
                <a:latin typeface="メイリオ" panose="020B0604030504040204" pitchFamily="50" charset="-128"/>
                <a:ea typeface="メイリオ" panose="020B0604030504040204" pitchFamily="50" charset="-128"/>
              </a:rPr>
              <a:t> by exploiting tax-free export system</a:t>
            </a:r>
            <a:r>
              <a:rPr lang="en-US" altLang="ja-JP" sz="1400" dirty="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p:txBody>
      </p:sp>
      <p:sp>
        <p:nvSpPr>
          <p:cNvPr id="94" name="爆発 1 92">
            <a:extLst>
              <a:ext uri="{FF2B5EF4-FFF2-40B4-BE49-F238E27FC236}">
                <a16:creationId xmlns:a16="http://schemas.microsoft.com/office/drawing/2014/main" id="{3D4AE2AF-B7E1-4698-8AED-EFD281292A56}"/>
              </a:ext>
            </a:extLst>
          </p:cNvPr>
          <p:cNvSpPr/>
          <p:nvPr/>
        </p:nvSpPr>
        <p:spPr>
          <a:xfrm>
            <a:off x="8302692" y="2594311"/>
            <a:ext cx="1987137" cy="1112014"/>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FF0000"/>
                </a:solidFill>
                <a:latin typeface="メイリオ" panose="020B0604030504040204" pitchFamily="50" charset="-128"/>
                <a:ea typeface="メイリオ" panose="020B0604030504040204" pitchFamily="50" charset="-128"/>
              </a:rPr>
              <a:t>Crypto-Exchanges in Japan</a:t>
            </a:r>
            <a:endParaRPr kumimoji="1"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96" name="サブタイトル 2">
            <a:extLst>
              <a:ext uri="{FF2B5EF4-FFF2-40B4-BE49-F238E27FC236}">
                <a16:creationId xmlns:a16="http://schemas.microsoft.com/office/drawing/2014/main" id="{6B497ACC-D580-4F54-B4DC-4256E6C2E2C6}"/>
              </a:ext>
            </a:extLst>
          </p:cNvPr>
          <p:cNvSpPr txBox="1">
            <a:spLocks/>
          </p:cNvSpPr>
          <p:nvPr/>
        </p:nvSpPr>
        <p:spPr>
          <a:xfrm>
            <a:off x="3532049" y="3111030"/>
            <a:ext cx="1420322" cy="4126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050" dirty="0">
                <a:latin typeface="メイリオ" panose="020B0604030504040204" pitchFamily="50" charset="-128"/>
                <a:ea typeface="メイリオ" panose="020B0604030504040204" pitchFamily="50" charset="-128"/>
              </a:rPr>
              <a:t>Send</a:t>
            </a:r>
            <a:endParaRPr lang="ja-JP" altLang="en-US" sz="1050" dirty="0">
              <a:latin typeface="メイリオ" panose="020B0604030504040204" pitchFamily="50" charset="-128"/>
              <a:ea typeface="メイリオ" panose="020B0604030504040204" pitchFamily="50" charset="-128"/>
            </a:endParaRPr>
          </a:p>
        </p:txBody>
      </p:sp>
      <p:sp>
        <p:nvSpPr>
          <p:cNvPr id="95" name="テキスト ボックス 94">
            <a:extLst>
              <a:ext uri="{FF2B5EF4-FFF2-40B4-BE49-F238E27FC236}">
                <a16:creationId xmlns:a16="http://schemas.microsoft.com/office/drawing/2014/main" id="{231DAA7C-3517-4D2A-8690-A3C34C6B7A81}"/>
              </a:ext>
            </a:extLst>
          </p:cNvPr>
          <p:cNvSpPr txBox="1"/>
          <p:nvPr/>
        </p:nvSpPr>
        <p:spPr>
          <a:xfrm>
            <a:off x="4348158" y="4792773"/>
            <a:ext cx="1274184" cy="215444"/>
          </a:xfrm>
          <a:prstGeom prst="rect">
            <a:avLst/>
          </a:prstGeom>
          <a:noFill/>
          <a:ln>
            <a:solidFill>
              <a:schemeClr val="tx1"/>
            </a:solidFill>
            <a:prstDash val="dash"/>
          </a:ln>
        </p:spPr>
        <p:txBody>
          <a:bodyPr wrap="square" rtlCol="0">
            <a:spAutoFit/>
          </a:bodyPr>
          <a:lstStyle/>
          <a:p>
            <a:pPr algn="ctr"/>
            <a:r>
              <a:rPr lang="en-US" altLang="ja-JP" sz="800" dirty="0">
                <a:latin typeface="メイリオ" panose="020B0604030504040204" pitchFamily="50" charset="-128"/>
                <a:ea typeface="メイリオ" panose="020B0604030504040204" pitchFamily="50" charset="-128"/>
              </a:rPr>
              <a:t>Blockchain Explorer </a:t>
            </a:r>
          </a:p>
        </p:txBody>
      </p:sp>
      <p:sp>
        <p:nvSpPr>
          <p:cNvPr id="98" name="テキスト ボックス 97">
            <a:extLst>
              <a:ext uri="{FF2B5EF4-FFF2-40B4-BE49-F238E27FC236}">
                <a16:creationId xmlns:a16="http://schemas.microsoft.com/office/drawing/2014/main" id="{63D41A25-FC59-41E1-928B-01298BC3229B}"/>
              </a:ext>
            </a:extLst>
          </p:cNvPr>
          <p:cNvSpPr txBox="1"/>
          <p:nvPr/>
        </p:nvSpPr>
        <p:spPr>
          <a:xfrm>
            <a:off x="2457450" y="4592428"/>
            <a:ext cx="1455347" cy="423193"/>
          </a:xfrm>
          <a:prstGeom prst="rect">
            <a:avLst/>
          </a:prstGeom>
          <a:solidFill>
            <a:schemeClr val="bg1"/>
          </a:solidFill>
          <a:ln w="38100" cmpd="dbl">
            <a:solidFill>
              <a:srgbClr val="00B050"/>
            </a:solidFill>
          </a:ln>
        </p:spPr>
        <p:txBody>
          <a:bodyPr wrap="square" rtlCol="0">
            <a:spAutoFit/>
          </a:bodyPr>
          <a:lstStyle/>
          <a:p>
            <a:pPr algn="ctr"/>
            <a:r>
              <a:rPr lang="en-US" altLang="ja-JP" sz="1050" dirty="0">
                <a:latin typeface="メイリオ" panose="020B0604030504040204" pitchFamily="50" charset="-128"/>
                <a:ea typeface="メイリオ" panose="020B0604030504040204" pitchFamily="50" charset="-128"/>
              </a:rPr>
              <a:t>Receiver’s address</a:t>
            </a:r>
          </a:p>
          <a:p>
            <a:pPr algn="ctr"/>
            <a:r>
              <a:rPr lang="en-US" altLang="ja-JP" sz="800" dirty="0">
                <a:latin typeface="メイリオ" panose="020B0604030504040204" pitchFamily="50" charset="-128"/>
                <a:ea typeface="メイリオ" panose="020B0604030504040204" pitchFamily="50" charset="-128"/>
              </a:rPr>
              <a:t>1Jq3HeYQRw8YP…etc.</a:t>
            </a:r>
            <a:r>
              <a:rPr lang="en-US" altLang="ja-JP" sz="1100" dirty="0">
                <a:latin typeface="メイリオ" panose="020B0604030504040204" pitchFamily="50" charset="-128"/>
                <a:ea typeface="メイリオ" panose="020B0604030504040204" pitchFamily="50" charset="-128"/>
              </a:rPr>
              <a:t> </a:t>
            </a:r>
          </a:p>
        </p:txBody>
      </p:sp>
      <p:cxnSp>
        <p:nvCxnSpPr>
          <p:cNvPr id="25" name="直線矢印コネクタ 24">
            <a:extLst>
              <a:ext uri="{FF2B5EF4-FFF2-40B4-BE49-F238E27FC236}">
                <a16:creationId xmlns:a16="http://schemas.microsoft.com/office/drawing/2014/main" id="{23C4A121-DFD3-433A-9251-F092319090BA}"/>
              </a:ext>
            </a:extLst>
          </p:cNvPr>
          <p:cNvCxnSpPr/>
          <p:nvPr/>
        </p:nvCxnSpPr>
        <p:spPr>
          <a:xfrm>
            <a:off x="3940339" y="4899849"/>
            <a:ext cx="3886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コネクタ: カギ線 26">
            <a:extLst>
              <a:ext uri="{FF2B5EF4-FFF2-40B4-BE49-F238E27FC236}">
                <a16:creationId xmlns:a16="http://schemas.microsoft.com/office/drawing/2014/main" id="{4CCFDF8A-5305-43D9-90E4-5F2ACA307F76}"/>
              </a:ext>
            </a:extLst>
          </p:cNvPr>
          <p:cNvCxnSpPr>
            <a:cxnSpLocks/>
          </p:cNvCxnSpPr>
          <p:nvPr/>
        </p:nvCxnSpPr>
        <p:spPr>
          <a:xfrm flipV="1">
            <a:off x="5626718" y="4661807"/>
            <a:ext cx="149081" cy="23337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4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500"/>
                                        <p:tgtEl>
                                          <p:spTgt spid="9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fade">
                                      <p:cBhvr>
                                        <p:cTn id="35" dur="500"/>
                                        <p:tgtEl>
                                          <p:spTgt spid="1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5"/>
                                        </p:tgtEl>
                                        <p:attrNameLst>
                                          <p:attrName>style.visibility</p:attrName>
                                        </p:attrNameLst>
                                      </p:cBhvr>
                                      <p:to>
                                        <p:strVal val="visible"/>
                                      </p:to>
                                    </p:set>
                                    <p:animEffect transition="in" filter="fade">
                                      <p:cBhvr>
                                        <p:cTn id="40" dur="500"/>
                                        <p:tgtEl>
                                          <p:spTgt spid="1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500"/>
                                        <p:tgtEl>
                                          <p:spTgt spid="90"/>
                                        </p:tgtEl>
                                      </p:cBhvr>
                                    </p:animEffect>
                                  </p:childTnLst>
                                </p:cTn>
                              </p:par>
                              <p:par>
                                <p:cTn id="52" presetID="10" presetClass="entr" presetSubtype="0" fill="hold" nodeType="with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childTnLst>
                                </p:cTn>
                              </p:par>
                              <p:par>
                                <p:cTn id="60" presetID="10"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500"/>
                                        <p:tgtEl>
                                          <p:spTgt spid="9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9"/>
                                        </p:tgtEl>
                                        <p:attrNameLst>
                                          <p:attrName>style.visibility</p:attrName>
                                        </p:attrNameLst>
                                      </p:cBhvr>
                                      <p:to>
                                        <p:strVal val="visible"/>
                                      </p:to>
                                    </p:set>
                                    <p:animEffect transition="in" filter="fade">
                                      <p:cBhvr>
                                        <p:cTn id="70" dur="500"/>
                                        <p:tgtEl>
                                          <p:spTgt spid="129"/>
                                        </p:tgtEl>
                                      </p:cBhvr>
                                    </p:animEffect>
                                  </p:childTnLst>
                                </p:cTn>
                              </p:par>
                              <p:par>
                                <p:cTn id="71" presetID="10" presetClass="entr" presetSubtype="0" fill="hold" nodeType="withEffect">
                                  <p:stCondLst>
                                    <p:cond delay="0"/>
                                  </p:stCondLst>
                                  <p:childTnLst>
                                    <p:set>
                                      <p:cBhvr>
                                        <p:cTn id="72" dur="1" fill="hold">
                                          <p:stCondLst>
                                            <p:cond delay="0"/>
                                          </p:stCondLst>
                                        </p:cTn>
                                        <p:tgtEl>
                                          <p:spTgt spid="137"/>
                                        </p:tgtEl>
                                        <p:attrNameLst>
                                          <p:attrName>style.visibility</p:attrName>
                                        </p:attrNameLst>
                                      </p:cBhvr>
                                      <p:to>
                                        <p:strVal val="visible"/>
                                      </p:to>
                                    </p:set>
                                    <p:animEffect transition="in" filter="fade">
                                      <p:cBhvr>
                                        <p:cTn id="73" dur="500"/>
                                        <p:tgtEl>
                                          <p:spTgt spid="13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500"/>
                                        <p:tgtEl>
                                          <p:spTgt spid="9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fade">
                                      <p:cBhvr>
                                        <p:cTn id="83" dur="500"/>
                                        <p:tgtEl>
                                          <p:spTgt spid="95"/>
                                        </p:tgtEl>
                                      </p:cBhvr>
                                    </p:animEffect>
                                  </p:childTnLst>
                                </p:cTn>
                              </p:par>
                              <p:par>
                                <p:cTn id="84" presetID="10"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32"/>
                                        </p:tgtEl>
                                        <p:attrNameLst>
                                          <p:attrName>style.visibility</p:attrName>
                                        </p:attrNameLst>
                                      </p:cBhvr>
                                      <p:to>
                                        <p:strVal val="visible"/>
                                      </p:to>
                                    </p:set>
                                    <p:animEffect transition="in" filter="fade">
                                      <p:cBhvr>
                                        <p:cTn id="96" dur="500"/>
                                        <p:tgtEl>
                                          <p:spTgt spid="13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33"/>
                                        </p:tgtEl>
                                        <p:attrNameLst>
                                          <p:attrName>style.visibility</p:attrName>
                                        </p:attrNameLst>
                                      </p:cBhvr>
                                      <p:to>
                                        <p:strVal val="visible"/>
                                      </p:to>
                                    </p:set>
                                    <p:animEffect transition="in" filter="fade">
                                      <p:cBhvr>
                                        <p:cTn id="101" dur="500"/>
                                        <p:tgtEl>
                                          <p:spTgt spid="13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17"/>
                                        </p:tgtEl>
                                        <p:attrNameLst>
                                          <p:attrName>style.visibility</p:attrName>
                                        </p:attrNameLst>
                                      </p:cBhvr>
                                      <p:to>
                                        <p:strVal val="visible"/>
                                      </p:to>
                                    </p:set>
                                    <p:animEffect transition="in" filter="fade">
                                      <p:cBhvr>
                                        <p:cTn id="106" dur="500"/>
                                        <p:tgtEl>
                                          <p:spTgt spid="117"/>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500"/>
                                        <p:tgtEl>
                                          <p:spTgt spid="46"/>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15"/>
                                        </p:tgtEl>
                                        <p:attrNameLst>
                                          <p:attrName>style.visibility</p:attrName>
                                        </p:attrNameLst>
                                      </p:cBhvr>
                                      <p:to>
                                        <p:strVal val="visible"/>
                                      </p:to>
                                    </p:set>
                                    <p:animEffect transition="in" filter="fade">
                                      <p:cBhvr>
                                        <p:cTn id="120" dur="500"/>
                                        <p:tgtEl>
                                          <p:spTgt spid="115"/>
                                        </p:tgtEl>
                                      </p:cBhvr>
                                    </p:animEffect>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grpId="1" nodeType="clickEffect">
                                  <p:stCondLst>
                                    <p:cond delay="0"/>
                                  </p:stCondLst>
                                  <p:childTnLst>
                                    <p:animEffect transition="out" filter="fade">
                                      <p:cBhvr>
                                        <p:cTn id="124" dur="500" tmFilter="0, 0; .2, .5; .8, .5; 1, 0"/>
                                        <p:tgtEl>
                                          <p:spTgt spid="93"/>
                                        </p:tgtEl>
                                      </p:cBhvr>
                                    </p:animEffect>
                                    <p:animScale>
                                      <p:cBhvr>
                                        <p:cTn id="125" dur="250" autoRev="1" fill="hold"/>
                                        <p:tgtEl>
                                          <p:spTgt spid="93"/>
                                        </p:tgtEl>
                                      </p:cBhvr>
                                      <p:by x="105000" y="105000"/>
                                    </p:animScale>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fade">
                                      <p:cBhvr>
                                        <p:cTn id="130" dur="500"/>
                                        <p:tgtEl>
                                          <p:spTgt spid="43"/>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fade">
                                      <p:cBhvr>
                                        <p:cTn id="135" dur="500"/>
                                        <p:tgtEl>
                                          <p:spTgt spid="49"/>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fade">
                                      <p:cBhvr>
                                        <p:cTn id="140" dur="500"/>
                                        <p:tgtEl>
                                          <p:spTgt spid="48"/>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156"/>
                                        </p:tgtEl>
                                        <p:attrNameLst>
                                          <p:attrName>style.visibility</p:attrName>
                                        </p:attrNameLst>
                                      </p:cBhvr>
                                      <p:to>
                                        <p:strVal val="visible"/>
                                      </p:to>
                                    </p:set>
                                    <p:animEffect transition="in" filter="fade">
                                      <p:cBhvr>
                                        <p:cTn id="145" dur="500"/>
                                        <p:tgtEl>
                                          <p:spTgt spid="156"/>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97"/>
                                        </p:tgtEl>
                                        <p:attrNameLst>
                                          <p:attrName>style.visibility</p:attrName>
                                        </p:attrNameLst>
                                      </p:cBhvr>
                                      <p:to>
                                        <p:strVal val="visible"/>
                                      </p:to>
                                    </p:set>
                                    <p:animEffect transition="in" filter="fade">
                                      <p:cBhvr>
                                        <p:cTn id="150" dur="500"/>
                                        <p:tgtEl>
                                          <p:spTgt spid="97"/>
                                        </p:tgtEl>
                                      </p:cBhvr>
                                    </p:animEffect>
                                  </p:childTnLst>
                                </p:cTn>
                              </p:par>
                              <p:par>
                                <p:cTn id="151" presetID="10" presetClass="entr" presetSubtype="0" fill="hold" nodeType="with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fade">
                                      <p:cBhvr>
                                        <p:cTn id="153" dur="500"/>
                                        <p:tgtEl>
                                          <p:spTgt spid="42"/>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06"/>
                                        </p:tgtEl>
                                        <p:attrNameLst>
                                          <p:attrName>style.visibility</p:attrName>
                                        </p:attrNameLst>
                                      </p:cBhvr>
                                      <p:to>
                                        <p:strVal val="visible"/>
                                      </p:to>
                                    </p:set>
                                    <p:animEffect transition="in" filter="fade">
                                      <p:cBhvr>
                                        <p:cTn id="156" dur="500"/>
                                        <p:tgtEl>
                                          <p:spTgt spid="106"/>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76"/>
                                        </p:tgtEl>
                                        <p:attrNameLst>
                                          <p:attrName>style.visibility</p:attrName>
                                        </p:attrNameLst>
                                      </p:cBhvr>
                                      <p:to>
                                        <p:strVal val="visible"/>
                                      </p:to>
                                    </p:set>
                                    <p:animEffect transition="in" filter="fade">
                                      <p:cBhvr>
                                        <p:cTn id="161" dur="500"/>
                                        <p:tgtEl>
                                          <p:spTgt spid="176"/>
                                        </p:tgtEl>
                                      </p:cBhvr>
                                    </p:animEffect>
                                  </p:childTnLst>
                                </p:cTn>
                              </p:par>
                              <p:par>
                                <p:cTn id="162" presetID="10" presetClass="entr" presetSubtype="0" fill="hold" nodeType="withEffect">
                                  <p:stCondLst>
                                    <p:cond delay="0"/>
                                  </p:stCondLst>
                                  <p:childTnLst>
                                    <p:set>
                                      <p:cBhvr>
                                        <p:cTn id="163" dur="1" fill="hold">
                                          <p:stCondLst>
                                            <p:cond delay="0"/>
                                          </p:stCondLst>
                                        </p:cTn>
                                        <p:tgtEl>
                                          <p:spTgt spid="155"/>
                                        </p:tgtEl>
                                        <p:attrNameLst>
                                          <p:attrName>style.visibility</p:attrName>
                                        </p:attrNameLst>
                                      </p:cBhvr>
                                      <p:to>
                                        <p:strVal val="visible"/>
                                      </p:to>
                                    </p:set>
                                    <p:animEffect transition="in" filter="fade">
                                      <p:cBhvr>
                                        <p:cTn id="164" dur="500"/>
                                        <p:tgtEl>
                                          <p:spTgt spid="155"/>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07"/>
                                        </p:tgtEl>
                                        <p:attrNameLst>
                                          <p:attrName>style.visibility</p:attrName>
                                        </p:attrNameLst>
                                      </p:cBhvr>
                                      <p:to>
                                        <p:strVal val="visible"/>
                                      </p:to>
                                    </p:set>
                                    <p:animEffect transition="in" filter="fade">
                                      <p:cBhvr>
                                        <p:cTn id="167" dur="500"/>
                                        <p:tgtEl>
                                          <p:spTgt spid="107"/>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01"/>
                                        </p:tgtEl>
                                        <p:attrNameLst>
                                          <p:attrName>style.visibility</p:attrName>
                                        </p:attrNameLst>
                                      </p:cBhvr>
                                      <p:to>
                                        <p:strVal val="visible"/>
                                      </p:to>
                                    </p:set>
                                    <p:animEffect transition="in" filter="fade">
                                      <p:cBhvr>
                                        <p:cTn id="172" dur="500"/>
                                        <p:tgtEl>
                                          <p:spTgt spid="101"/>
                                        </p:tgtEl>
                                      </p:cBhvr>
                                    </p:animEffect>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grpId="0" nodeType="clickEffect">
                                  <p:stCondLst>
                                    <p:cond delay="0"/>
                                  </p:stCondLst>
                                  <p:childTnLst>
                                    <p:set>
                                      <p:cBhvr>
                                        <p:cTn id="176" dur="1" fill="hold">
                                          <p:stCondLst>
                                            <p:cond delay="0"/>
                                          </p:stCondLst>
                                        </p:cTn>
                                        <p:tgtEl>
                                          <p:spTgt spid="119"/>
                                        </p:tgtEl>
                                        <p:attrNameLst>
                                          <p:attrName>style.visibility</p:attrName>
                                        </p:attrNameLst>
                                      </p:cBhvr>
                                      <p:to>
                                        <p:strVal val="visible"/>
                                      </p:to>
                                    </p:set>
                                    <p:animEffect transition="in" filter="fade">
                                      <p:cBhvr>
                                        <p:cTn id="177" dur="1000"/>
                                        <p:tgtEl>
                                          <p:spTgt spid="119"/>
                                        </p:tgtEl>
                                      </p:cBhvr>
                                    </p:animEffect>
                                    <p:anim calcmode="lin" valueType="num">
                                      <p:cBhvr>
                                        <p:cTn id="178" dur="1000" fill="hold"/>
                                        <p:tgtEl>
                                          <p:spTgt spid="119"/>
                                        </p:tgtEl>
                                        <p:attrNameLst>
                                          <p:attrName>ppt_x</p:attrName>
                                        </p:attrNameLst>
                                      </p:cBhvr>
                                      <p:tavLst>
                                        <p:tav tm="0">
                                          <p:val>
                                            <p:strVal val="#ppt_x"/>
                                          </p:val>
                                        </p:tav>
                                        <p:tav tm="100000">
                                          <p:val>
                                            <p:strVal val="#ppt_x"/>
                                          </p:val>
                                        </p:tav>
                                      </p:tavLst>
                                    </p:anim>
                                    <p:anim calcmode="lin" valueType="num">
                                      <p:cBhvr>
                                        <p:cTn id="179"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94"/>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26" presetClass="emph" presetSubtype="0" fill="hold" grpId="1" nodeType="clickEffect">
                                  <p:stCondLst>
                                    <p:cond delay="0"/>
                                  </p:stCondLst>
                                  <p:childTnLst>
                                    <p:animEffect transition="out" filter="fade">
                                      <p:cBhvr>
                                        <p:cTn id="187" dur="500" tmFilter="0, 0; .2, .5; .8, .5; 1, 0"/>
                                        <p:tgtEl>
                                          <p:spTgt spid="94"/>
                                        </p:tgtEl>
                                      </p:cBhvr>
                                    </p:animEffect>
                                    <p:animScale>
                                      <p:cBhvr>
                                        <p:cTn id="188" dur="250" autoRev="1" fill="hold"/>
                                        <p:tgtEl>
                                          <p:spTgt spid="94"/>
                                        </p:tgtEl>
                                      </p:cBhvr>
                                      <p:by x="105000" y="105000"/>
                                    </p:animScale>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20"/>
                                        </p:tgtEl>
                                        <p:attrNameLst>
                                          <p:attrName>style.visibility</p:attrName>
                                        </p:attrNameLst>
                                      </p:cBhvr>
                                      <p:to>
                                        <p:strVal val="visible"/>
                                      </p:to>
                                    </p:set>
                                    <p:animEffect transition="in" filter="fade">
                                      <p:cBhvr>
                                        <p:cTn id="193" dur="500"/>
                                        <p:tgtEl>
                                          <p:spTgt spid="120"/>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121"/>
                                        </p:tgtEl>
                                        <p:attrNameLst>
                                          <p:attrName>style.visibility</p:attrName>
                                        </p:attrNameLst>
                                      </p:cBhvr>
                                      <p:to>
                                        <p:strVal val="visible"/>
                                      </p:to>
                                    </p:set>
                                    <p:animEffect transition="in" filter="fade">
                                      <p:cBhvr>
                                        <p:cTn id="198" dur="500"/>
                                        <p:tgtEl>
                                          <p:spTgt spid="121"/>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124"/>
                                        </p:tgtEl>
                                        <p:attrNameLst>
                                          <p:attrName>style.visibility</p:attrName>
                                        </p:attrNameLst>
                                      </p:cBhvr>
                                      <p:to>
                                        <p:strVal val="visible"/>
                                      </p:to>
                                    </p:set>
                                    <p:animEffect transition="in" filter="fade">
                                      <p:cBhvr>
                                        <p:cTn id="203" dur="500"/>
                                        <p:tgtEl>
                                          <p:spTgt spid="124"/>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122"/>
                                        </p:tgtEl>
                                        <p:attrNameLst>
                                          <p:attrName>style.visibility</p:attrName>
                                        </p:attrNameLst>
                                      </p:cBhvr>
                                      <p:to>
                                        <p:strVal val="visible"/>
                                      </p:to>
                                    </p:set>
                                    <p:animEffect transition="in" filter="fade">
                                      <p:cBhvr>
                                        <p:cTn id="208" dur="500"/>
                                        <p:tgtEl>
                                          <p:spTgt spid="122"/>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23"/>
                                        </p:tgtEl>
                                        <p:attrNameLst>
                                          <p:attrName>style.visibility</p:attrName>
                                        </p:attrNameLst>
                                      </p:cBhvr>
                                      <p:to>
                                        <p:strVal val="visible"/>
                                      </p:to>
                                    </p:set>
                                    <p:animEffect transition="in" filter="fade">
                                      <p:cBhvr>
                                        <p:cTn id="213" dur="500"/>
                                        <p:tgtEl>
                                          <p:spTgt spid="123"/>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nodeType="clickEffect">
                                  <p:stCondLst>
                                    <p:cond delay="0"/>
                                  </p:stCondLst>
                                  <p:childTnLst>
                                    <p:set>
                                      <p:cBhvr>
                                        <p:cTn id="217" dur="1" fill="hold">
                                          <p:stCondLst>
                                            <p:cond delay="0"/>
                                          </p:stCondLst>
                                        </p:cTn>
                                        <p:tgtEl>
                                          <p:spTgt spid="45"/>
                                        </p:tgtEl>
                                        <p:attrNameLst>
                                          <p:attrName>style.visibility</p:attrName>
                                        </p:attrNameLst>
                                      </p:cBhvr>
                                      <p:to>
                                        <p:strVal val="visible"/>
                                      </p:to>
                                    </p:set>
                                    <p:animEffect transition="in" filter="fade">
                                      <p:cBhvr>
                                        <p:cTn id="218" dur="500"/>
                                        <p:tgtEl>
                                          <p:spTgt spid="45"/>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fade">
                                      <p:cBhvr>
                                        <p:cTn id="221" dur="500"/>
                                        <p:tgtEl>
                                          <p:spTgt spid="92"/>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grpId="0" nodeType="clickEffect">
                                  <p:stCondLst>
                                    <p:cond delay="0"/>
                                  </p:stCondLst>
                                  <p:childTnLst>
                                    <p:set>
                                      <p:cBhvr>
                                        <p:cTn id="225" dur="1" fill="hold">
                                          <p:stCondLst>
                                            <p:cond delay="0"/>
                                          </p:stCondLst>
                                        </p:cTn>
                                        <p:tgtEl>
                                          <p:spTgt spid="171"/>
                                        </p:tgtEl>
                                        <p:attrNameLst>
                                          <p:attrName>style.visibility</p:attrName>
                                        </p:attrNameLst>
                                      </p:cBhvr>
                                      <p:to>
                                        <p:strVal val="visible"/>
                                      </p:to>
                                    </p:set>
                                    <p:animEffect transition="in" filter="fade">
                                      <p:cBhvr>
                                        <p:cTn id="226" dur="500"/>
                                        <p:tgtEl>
                                          <p:spTgt spid="171"/>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72"/>
                                        </p:tgtEl>
                                        <p:attrNameLst>
                                          <p:attrName>style.visibility</p:attrName>
                                        </p:attrNameLst>
                                      </p:cBhvr>
                                      <p:to>
                                        <p:strVal val="visible"/>
                                      </p:to>
                                    </p:set>
                                    <p:animEffect transition="in" filter="fade">
                                      <p:cBhvr>
                                        <p:cTn id="229" dur="500"/>
                                        <p:tgtEl>
                                          <p:spTgt spid="172"/>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75"/>
                                        </p:tgtEl>
                                        <p:attrNameLst>
                                          <p:attrName>style.visibility</p:attrName>
                                        </p:attrNameLst>
                                      </p:cBhvr>
                                      <p:to>
                                        <p:strVal val="visible"/>
                                      </p:to>
                                    </p:set>
                                    <p:animEffect transition="in" filter="fade">
                                      <p:cBhvr>
                                        <p:cTn id="232" dur="500"/>
                                        <p:tgtEl>
                                          <p:spTgt spid="175"/>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88"/>
                                        </p:tgtEl>
                                        <p:attrNameLst>
                                          <p:attrName>style.visibility</p:attrName>
                                        </p:attrNameLst>
                                      </p:cBhvr>
                                      <p:to>
                                        <p:strVal val="visible"/>
                                      </p:to>
                                    </p:set>
                                    <p:animEffect transition="in" filter="fade">
                                      <p:cBhvr>
                                        <p:cTn id="23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46" grpId="0" animBg="1"/>
      <p:bldP spid="48" grpId="0" animBg="1"/>
      <p:bldP spid="49" grpId="0" animBg="1"/>
      <p:bldP spid="57" grpId="0" animBg="1"/>
      <p:bldP spid="85" grpId="0"/>
      <p:bldP spid="87" grpId="0" animBg="1"/>
      <p:bldP spid="101" grpId="0" animBg="1"/>
      <p:bldP spid="106" grpId="0" animBg="1"/>
      <p:bldP spid="107" grpId="0" animBg="1"/>
      <p:bldP spid="119" grpId="0" animBg="1"/>
      <p:bldP spid="120" grpId="0" animBg="1"/>
      <p:bldP spid="121" grpId="0"/>
      <p:bldP spid="122" grpId="0" animBg="1"/>
      <p:bldP spid="123" grpId="0"/>
      <p:bldP spid="124" grpId="0" animBg="1"/>
      <p:bldP spid="125" grpId="0" animBg="1"/>
      <p:bldP spid="129" grpId="0" animBg="1"/>
      <p:bldP spid="132" grpId="0" animBg="1"/>
      <p:bldP spid="133" grpId="0" animBg="1"/>
      <p:bldP spid="171" grpId="0" animBg="1"/>
      <p:bldP spid="172" grpId="0" animBg="1"/>
      <p:bldP spid="175" grpId="0"/>
      <p:bldP spid="176" grpId="0"/>
      <p:bldP spid="117" grpId="0" animBg="1"/>
      <p:bldP spid="131" grpId="0" animBg="1"/>
      <p:bldP spid="93" grpId="0" animBg="1"/>
      <p:bldP spid="93" grpId="1" animBg="1"/>
      <p:bldP spid="143" grpId="0"/>
      <p:bldP spid="90" grpId="0"/>
      <p:bldP spid="91" grpId="0"/>
      <p:bldP spid="92" grpId="0"/>
      <p:bldP spid="97" grpId="0"/>
      <p:bldP spid="5" grpId="0" animBg="1"/>
      <p:bldP spid="86" grpId="0"/>
      <p:bldP spid="89" grpId="0"/>
      <p:bldP spid="88" grpId="0"/>
      <p:bldP spid="94" grpId="0" animBg="1"/>
      <p:bldP spid="94" grpId="1" animBg="1"/>
      <p:bldP spid="96" grpId="0"/>
      <p:bldP spid="95" grpId="0" animBg="1"/>
      <p:bldP spid="9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Arial" panose="020B0604020202020204" pitchFamily="34" charset="0"/>
                <a:cs typeface="Arial" panose="020B0604020202020204" pitchFamily="34" charset="0"/>
              </a:rPr>
              <a:t>At the end‥</a:t>
            </a:r>
            <a:endParaRPr kumimoji="1" lang="ja-JP" altLang="en-US" dirty="0">
              <a:latin typeface="Arial" panose="020B0604020202020204" pitchFamily="34" charset="0"/>
              <a:cs typeface="Arial" panose="020B0604020202020204" pitchFamily="34" charset="0"/>
            </a:endParaRPr>
          </a:p>
        </p:txBody>
      </p:sp>
      <p:sp>
        <p:nvSpPr>
          <p:cNvPr id="7" name="横巻き 6"/>
          <p:cNvSpPr/>
          <p:nvPr/>
        </p:nvSpPr>
        <p:spPr>
          <a:xfrm>
            <a:off x="1728096" y="2165830"/>
            <a:ext cx="8828385" cy="2338329"/>
          </a:xfrm>
          <a:prstGeom prst="horizontalScroll">
            <a:avLst/>
          </a:prstGeom>
          <a:solidFill>
            <a:schemeClr val="accent1">
              <a:alpha val="72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a:t>
            </a:r>
            <a:r>
              <a:rPr lang="ja-JP" altLang="en-US"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ja-JP"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never</a:t>
            </a:r>
            <a:r>
              <a:rPr lang="ja-JP" altLang="en-US"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ja-JP"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live</a:t>
            </a:r>
            <a:r>
              <a:rPr lang="ja-JP" altLang="en-US"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ja-JP"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a:t>
            </a:r>
            <a:r>
              <a:rPr lang="ja-JP" altLang="en-US"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ja-JP"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a:t>
            </a:r>
            <a:r>
              <a:rPr lang="ja-JP" altLang="en-US"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ja-JP"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world</a:t>
            </a:r>
            <a:r>
              <a:rPr lang="ja-JP" altLang="en-US"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ja-JP"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where</a:t>
            </a:r>
            <a:r>
              <a:rPr lang="ja-JP" altLang="en-US"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ja-JP"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honesty</a:t>
            </a:r>
            <a:r>
              <a:rPr lang="ja-JP" altLang="en-US"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ja-JP"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doesn't</a:t>
            </a:r>
            <a:r>
              <a:rPr lang="ja-JP" altLang="en-US"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ja-JP"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pay.</a:t>
            </a:r>
            <a:endParaRPr lang="ja-JP" altLang="en-US" sz="3200" spc="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テキスト ボックス 7"/>
          <p:cNvSpPr txBox="1"/>
          <p:nvPr/>
        </p:nvSpPr>
        <p:spPr>
          <a:xfrm>
            <a:off x="6505975" y="5242332"/>
            <a:ext cx="4017446" cy="461665"/>
          </a:xfrm>
          <a:prstGeom prst="rect">
            <a:avLst/>
          </a:prstGeom>
          <a:noFill/>
        </p:spPr>
        <p:txBody>
          <a:bodyPr wrap="none" rtlCol="0">
            <a:spAutoFit/>
          </a:bodyPr>
          <a:lstStyle/>
          <a:p>
            <a:r>
              <a:rPr lang="en-US" altLang="ja-JP" sz="2400" i="1" dirty="0">
                <a:latin typeface="Arial" panose="020B0604020202020204" pitchFamily="34" charset="0"/>
                <a:cs typeface="Arial" panose="020B0604020202020204" pitchFamily="34" charset="0"/>
              </a:rPr>
              <a:t>Thank</a:t>
            </a:r>
            <a:r>
              <a:rPr lang="ja-JP" altLang="en-US" sz="2400" i="1" dirty="0">
                <a:latin typeface="Arial" panose="020B0604020202020204" pitchFamily="34" charset="0"/>
                <a:cs typeface="Arial" panose="020B0604020202020204" pitchFamily="34" charset="0"/>
              </a:rPr>
              <a:t> </a:t>
            </a:r>
            <a:r>
              <a:rPr lang="en-US" altLang="ja-JP" sz="2400" i="1" dirty="0">
                <a:latin typeface="Arial" panose="020B0604020202020204" pitchFamily="34" charset="0"/>
                <a:cs typeface="Arial" panose="020B0604020202020204" pitchFamily="34" charset="0"/>
              </a:rPr>
              <a:t>you</a:t>
            </a:r>
            <a:r>
              <a:rPr lang="ja-JP" altLang="en-US" sz="2400" i="1" dirty="0">
                <a:latin typeface="Arial" panose="020B0604020202020204" pitchFamily="34" charset="0"/>
                <a:cs typeface="Arial" panose="020B0604020202020204" pitchFamily="34" charset="0"/>
              </a:rPr>
              <a:t> </a:t>
            </a:r>
            <a:r>
              <a:rPr lang="en-US" altLang="ja-JP" sz="2400" i="1" dirty="0">
                <a:latin typeface="Arial" panose="020B0604020202020204" pitchFamily="34" charset="0"/>
                <a:cs typeface="Arial" panose="020B0604020202020204" pitchFamily="34" charset="0"/>
              </a:rPr>
              <a:t>for</a:t>
            </a:r>
            <a:r>
              <a:rPr lang="ja-JP" altLang="en-US" sz="2400" i="1" dirty="0">
                <a:latin typeface="Arial" panose="020B0604020202020204" pitchFamily="34" charset="0"/>
                <a:cs typeface="Arial" panose="020B0604020202020204" pitchFamily="34" charset="0"/>
              </a:rPr>
              <a:t> </a:t>
            </a:r>
            <a:r>
              <a:rPr lang="en-US" altLang="ja-JP" sz="2400" i="1" dirty="0">
                <a:latin typeface="Arial" panose="020B0604020202020204" pitchFamily="34" charset="0"/>
                <a:cs typeface="Arial" panose="020B0604020202020204" pitchFamily="34" charset="0"/>
              </a:rPr>
              <a:t>your</a:t>
            </a:r>
            <a:r>
              <a:rPr lang="ja-JP" altLang="en-US" sz="2400" i="1" dirty="0">
                <a:latin typeface="Arial" panose="020B0604020202020204" pitchFamily="34" charset="0"/>
                <a:cs typeface="Arial" panose="020B0604020202020204" pitchFamily="34" charset="0"/>
              </a:rPr>
              <a:t> </a:t>
            </a:r>
            <a:r>
              <a:rPr lang="en-US" altLang="ja-JP" sz="2400" i="1" dirty="0">
                <a:latin typeface="Arial" panose="020B0604020202020204" pitchFamily="34" charset="0"/>
                <a:cs typeface="Arial" panose="020B0604020202020204" pitchFamily="34" charset="0"/>
              </a:rPr>
              <a:t>attention</a:t>
            </a:r>
            <a:endParaRPr lang="ja-JP" altLang="en-US" sz="2400" i="1" dirty="0">
              <a:latin typeface="Arial" panose="020B0604020202020204" pitchFamily="34" charset="0"/>
              <a:cs typeface="Arial" panose="020B0604020202020204" pitchFamily="34" charset="0"/>
            </a:endParaRPr>
          </a:p>
        </p:txBody>
      </p:sp>
      <p:sp>
        <p:nvSpPr>
          <p:cNvPr id="3" name="スライド番号プレースホルダー 2">
            <a:extLst>
              <a:ext uri="{FF2B5EF4-FFF2-40B4-BE49-F238E27FC236}">
                <a16:creationId xmlns:a16="http://schemas.microsoft.com/office/drawing/2014/main" id="{56F5E41F-77A0-4F4C-8B7D-6A82C55FAF9A}"/>
              </a:ext>
            </a:extLst>
          </p:cNvPr>
          <p:cNvSpPr>
            <a:spLocks noGrp="1"/>
          </p:cNvSpPr>
          <p:nvPr>
            <p:ph type="sldNum" sz="quarter" idx="12"/>
          </p:nvPr>
        </p:nvSpPr>
        <p:spPr/>
        <p:txBody>
          <a:bodyPr/>
          <a:lstStyle/>
          <a:p>
            <a:pPr>
              <a:defRPr/>
            </a:pPr>
            <a:fld id="{FABC962E-B4BD-494A-B383-FB3B2DBC4283}" type="slidenum">
              <a:rPr lang="ja-JP" altLang="en-US" smtClean="0">
                <a:solidFill>
                  <a:prstClr val="black">
                    <a:tint val="75000"/>
                  </a:prstClr>
                </a:solidFill>
              </a:rPr>
              <a:pPr>
                <a:defRPr/>
              </a:pPr>
              <a:t>27</a:t>
            </a:fld>
            <a:endParaRPr lang="ja-JP" altLang="en-US">
              <a:solidFill>
                <a:prstClr val="black">
                  <a:tint val="75000"/>
                </a:prstClr>
              </a:solidFill>
            </a:endParaRPr>
          </a:p>
        </p:txBody>
      </p:sp>
    </p:spTree>
    <p:extLst>
      <p:ext uri="{BB962C8B-B14F-4D97-AF65-F5344CB8AC3E}">
        <p14:creationId xmlns:p14="http://schemas.microsoft.com/office/powerpoint/2010/main" val="37849060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24" hidden="1">
            <a:extLst>
              <a:ext uri="{FF2B5EF4-FFF2-40B4-BE49-F238E27FC236}">
                <a16:creationId xmlns:a16="http://schemas.microsoft.com/office/drawing/2014/main" id="{24922840-A8AD-427F-889C-2B79CACC872F}"/>
              </a:ext>
            </a:extLst>
          </p:cNvPr>
          <p:cNvSpPr>
            <a:spLocks noGrp="1"/>
          </p:cNvSpPr>
          <p:nvPr>
            <p:ph type="title"/>
          </p:nvPr>
        </p:nvSpPr>
        <p:spPr/>
        <p:txBody>
          <a:bodyPr rtlCol="0"/>
          <a:lstStyle/>
          <a:p>
            <a:pPr rtl="0"/>
            <a:r>
              <a:rPr lang="ja-JP" altLang="en-US" dirty="0"/>
              <a:t>人的資源スライド </a:t>
            </a:r>
            <a:r>
              <a:rPr lang="en-US" altLang="ja-JP" dirty="0"/>
              <a:t>10</a:t>
            </a:r>
          </a:p>
        </p:txBody>
      </p:sp>
      <p:sp>
        <p:nvSpPr>
          <p:cNvPr id="3" name="テキスト ボックス 2">
            <a:extLst>
              <a:ext uri="{FF2B5EF4-FFF2-40B4-BE49-F238E27FC236}">
                <a16:creationId xmlns:a16="http://schemas.microsoft.com/office/drawing/2014/main" id="{9436B850-15F2-41BC-A54E-6E0F332F011D}"/>
              </a:ext>
            </a:extLst>
          </p:cNvPr>
          <p:cNvSpPr txBox="1"/>
          <p:nvPr/>
        </p:nvSpPr>
        <p:spPr>
          <a:xfrm>
            <a:off x="733192" y="3528612"/>
            <a:ext cx="3035244" cy="1661993"/>
          </a:xfrm>
          <a:prstGeom prst="rect">
            <a:avLst/>
          </a:prstGeom>
          <a:noFill/>
        </p:spPr>
        <p:txBody>
          <a:bodyPr wrap="square" lIns="0" tIns="0" rIns="0" bIns="0" rtlCol="0">
            <a:spAutoFit/>
          </a:bodyPr>
          <a:lstStyle/>
          <a:p>
            <a:pPr rtl="0"/>
            <a:r>
              <a:rPr lang="en-US" altLang="ja-JP" sz="5400" b="1" dirty="0">
                <a:solidFill>
                  <a:srgbClr val="002060"/>
                </a:solidFill>
                <a:latin typeface="Meiryo UI" panose="020B0604030504040204" pitchFamily="50" charset="-128"/>
                <a:ea typeface="Meiryo UI" panose="020B0604030504040204" pitchFamily="50" charset="-128"/>
                <a:cs typeface="Segoe UI" panose="020B0502040204020203" pitchFamily="34" charset="0"/>
              </a:rPr>
              <a:t>Thank you</a:t>
            </a:r>
            <a:endParaRPr lang="ja-JP" altLang="en-US" sz="5400" b="1" dirty="0">
              <a:solidFill>
                <a:srgbClr val="002060"/>
              </a:solidFill>
              <a:latin typeface="Meiryo UI" panose="020B0604030504040204" pitchFamily="50" charset="-128"/>
              <a:ea typeface="Meiryo UI" panose="020B0604030504040204" pitchFamily="50" charset="-128"/>
              <a:cs typeface="Segoe UI" panose="020B0502040204020203" pitchFamily="34" charset="0"/>
            </a:endParaRPr>
          </a:p>
        </p:txBody>
      </p:sp>
      <p:grpSp>
        <p:nvGrpSpPr>
          <p:cNvPr id="23" name="グループ 22" descr="これは抽象的図形の画像です。 ">
            <a:extLst>
              <a:ext uri="{FF2B5EF4-FFF2-40B4-BE49-F238E27FC236}">
                <a16:creationId xmlns:a16="http://schemas.microsoft.com/office/drawing/2014/main" id="{C5C1EC81-7459-4B76-B0C8-CF221BB21A2F}"/>
              </a:ext>
            </a:extLst>
          </p:cNvPr>
          <p:cNvGrpSpPr/>
          <p:nvPr/>
        </p:nvGrpSpPr>
        <p:grpSpPr>
          <a:xfrm>
            <a:off x="3220278" y="-297587"/>
            <a:ext cx="8566995" cy="7253950"/>
            <a:chOff x="4855953" y="-2833465"/>
            <a:chExt cx="8948964" cy="12105059"/>
          </a:xfrm>
        </p:grpSpPr>
        <p:sp>
          <p:nvSpPr>
            <p:cNvPr id="20" name="フリーフォーム(F)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1" name="フリーフォーム(F)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sp>
          <p:nvSpPr>
            <p:cNvPr id="22" name="フリーフォーム(F)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35256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815E537-4AB4-4445-A3AC-40D738EDF3DC}"/>
              </a:ext>
            </a:extLst>
          </p:cNvPr>
          <p:cNvSpPr txBox="1"/>
          <p:nvPr/>
        </p:nvSpPr>
        <p:spPr>
          <a:xfrm>
            <a:off x="1183821" y="738390"/>
            <a:ext cx="4845708" cy="492443"/>
          </a:xfrm>
          <a:prstGeom prst="rect">
            <a:avLst/>
          </a:prstGeom>
          <a:noFill/>
        </p:spPr>
        <p:txBody>
          <a:bodyPr wrap="square" lIns="0" tIns="0" rIns="0" bIns="0" rtlCol="0">
            <a:spAutoFit/>
          </a:bodyPr>
          <a:lstStyle/>
          <a:p>
            <a:pPr rtl="0"/>
            <a:r>
              <a:rPr lang="en-US" altLang="ja" sz="3200" b="1" dirty="0">
                <a:solidFill>
                  <a:srgbClr val="002060"/>
                </a:solidFill>
                <a:latin typeface="Meiryo UI" panose="020B0604030504040204" pitchFamily="50" charset="-128"/>
                <a:ea typeface="Meiryo UI" panose="020B0604030504040204" pitchFamily="50" charset="-128"/>
                <a:cs typeface="Segoe UI" panose="020B0502040204020203" pitchFamily="34" charset="0"/>
              </a:rPr>
              <a:t>Contents</a:t>
            </a:r>
            <a:endParaRPr lang="ja" sz="3200" b="1" dirty="0">
              <a:solidFill>
                <a:srgbClr val="002060"/>
              </a:solidFill>
              <a:latin typeface="Meiryo UI" panose="020B0604030504040204" pitchFamily="50" charset="-128"/>
              <a:ea typeface="Meiryo UI" panose="020B0604030504040204" pitchFamily="50" charset="-128"/>
              <a:cs typeface="Segoe UI" panose="020B0502040204020203" pitchFamily="34" charset="0"/>
            </a:endParaRPr>
          </a:p>
        </p:txBody>
      </p:sp>
      <p:cxnSp>
        <p:nvCxnSpPr>
          <p:cNvPr id="4" name="直線​​コネクタ(S) 3">
            <a:extLst>
              <a:ext uri="{FF2B5EF4-FFF2-40B4-BE49-F238E27FC236}">
                <a16:creationId xmlns:a16="http://schemas.microsoft.com/office/drawing/2014/main" id="{B38D4B56-7D6C-4345-912F-B3BA9A014E8B}"/>
              </a:ext>
              <a:ext uri="{C183D7F6-B498-43B3-948B-1728B52AA6E4}">
                <adec:decorative xmlns:adec="http://schemas.microsoft.com/office/drawing/2017/decorative" val="1"/>
              </a:ext>
            </a:extLst>
          </p:cNvPr>
          <p:cNvCxnSpPr/>
          <p:nvPr/>
        </p:nvCxnSpPr>
        <p:spPr>
          <a:xfrm>
            <a:off x="740229" y="0"/>
            <a:ext cx="0" cy="6357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グループ 68">
            <a:extLst>
              <a:ext uri="{FF2B5EF4-FFF2-40B4-BE49-F238E27FC236}">
                <a16:creationId xmlns:a16="http://schemas.microsoft.com/office/drawing/2014/main" id="{B457331C-2A24-4352-9B4C-1C1B326F404F}"/>
              </a:ext>
              <a:ext uri="{C183D7F6-B498-43B3-948B-1728B52AA6E4}">
                <adec:decorative xmlns:adec="http://schemas.microsoft.com/office/drawing/2017/decorative" val="1"/>
              </a:ext>
            </a:extLst>
          </p:cNvPr>
          <p:cNvGrpSpPr/>
          <p:nvPr/>
        </p:nvGrpSpPr>
        <p:grpSpPr>
          <a:xfrm>
            <a:off x="518432" y="2011888"/>
            <a:ext cx="6648643" cy="1315663"/>
            <a:chOff x="518433" y="1822122"/>
            <a:chExt cx="4148253" cy="1315663"/>
          </a:xfrm>
        </p:grpSpPr>
        <p:grpSp>
          <p:nvGrpSpPr>
            <p:cNvPr id="21" name="グループ 20">
              <a:extLst>
                <a:ext uri="{FF2B5EF4-FFF2-40B4-BE49-F238E27FC236}">
                  <a16:creationId xmlns:a16="http://schemas.microsoft.com/office/drawing/2014/main" id="{B111D787-E830-4638-97B3-205F0A0ABC3F}"/>
                </a:ext>
              </a:extLst>
            </p:cNvPr>
            <p:cNvGrpSpPr/>
            <p:nvPr/>
          </p:nvGrpSpPr>
          <p:grpSpPr>
            <a:xfrm>
              <a:off x="518433" y="1822122"/>
              <a:ext cx="4148253" cy="1006355"/>
              <a:chOff x="518433" y="1981199"/>
              <a:chExt cx="4148253" cy="1006355"/>
            </a:xfrm>
          </p:grpSpPr>
          <p:sp>
            <p:nvSpPr>
              <p:cNvPr id="6" name="長方形:角丸 5">
                <a:extLst>
                  <a:ext uri="{FF2B5EF4-FFF2-40B4-BE49-F238E27FC236}">
                    <a16:creationId xmlns:a16="http://schemas.microsoft.com/office/drawing/2014/main" id="{6BFCD1AA-E1CA-41D6-8605-56AFEBE4EEE3}"/>
                  </a:ext>
                </a:extLst>
              </p:cNvPr>
              <p:cNvSpPr/>
              <p:nvPr/>
            </p:nvSpPr>
            <p:spPr>
              <a:xfrm>
                <a:off x="518433" y="1981199"/>
                <a:ext cx="443592" cy="232296"/>
              </a:xfrm>
              <a:prstGeom prst="roundRect">
                <a:avLst>
                  <a:gd name="adj" fmla="val 50000"/>
                </a:avLst>
              </a:prstGeom>
              <a:solidFill>
                <a:srgbClr val="7030A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E9101D99-B002-4698-9C7E-C942B9AA2D39}"/>
                  </a:ext>
                </a:extLst>
              </p:cNvPr>
              <p:cNvSpPr/>
              <p:nvPr/>
            </p:nvSpPr>
            <p:spPr>
              <a:xfrm>
                <a:off x="1130491" y="2002669"/>
                <a:ext cx="3536195" cy="984885"/>
              </a:xfrm>
              <a:prstGeom prst="rect">
                <a:avLst/>
              </a:prstGeom>
            </p:spPr>
            <p:txBody>
              <a:bodyPr wrap="square" lIns="0" tIns="0" rIns="0" bIns="0" rtlCol="0">
                <a:spAutoFit/>
              </a:bodyPr>
              <a:lstStyle/>
              <a:p>
                <a:pPr rtl="0"/>
                <a:r>
                  <a:rPr lang="en-US" altLang="ja" sz="3200" dirty="0">
                    <a:solidFill>
                      <a:srgbClr val="002060"/>
                    </a:solidFill>
                    <a:ea typeface="Meiryo UI" panose="020B0604030504040204" pitchFamily="50" charset="-128"/>
                    <a:cs typeface="Segoe UI" panose="020B0502040204020203" pitchFamily="34" charset="0"/>
                  </a:rPr>
                  <a:t>Tax crime investigation in Japan</a:t>
                </a:r>
                <a:endParaRPr lang="ja" sz="3200" dirty="0">
                  <a:solidFill>
                    <a:srgbClr val="002060"/>
                  </a:solidFill>
                  <a:ea typeface="Meiryo UI" panose="020B0604030504040204" pitchFamily="50" charset="-128"/>
                  <a:cs typeface="Segoe UI" panose="020B0502040204020203" pitchFamily="34" charset="0"/>
                </a:endParaRPr>
              </a:p>
            </p:txBody>
          </p:sp>
        </p:grpSp>
        <p:sp>
          <p:nvSpPr>
            <p:cNvPr id="9" name="長方形:角丸 8">
              <a:extLst>
                <a:ext uri="{FF2B5EF4-FFF2-40B4-BE49-F238E27FC236}">
                  <a16:creationId xmlns:a16="http://schemas.microsoft.com/office/drawing/2014/main" id="{14FF47BA-9557-4442-8E2A-74A4F4AAD237}"/>
                </a:ext>
              </a:extLst>
            </p:cNvPr>
            <p:cNvSpPr/>
            <p:nvPr/>
          </p:nvSpPr>
          <p:spPr>
            <a:xfrm>
              <a:off x="518433" y="2905489"/>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50" charset="-128"/>
                <a:ea typeface="Meiryo UI" panose="020B0604030504040204" pitchFamily="50" charset="-128"/>
              </a:endParaRPr>
            </a:p>
          </p:txBody>
        </p:sp>
      </p:grpSp>
      <p:sp>
        <p:nvSpPr>
          <p:cNvPr id="22" name="円/楕円 21">
            <a:extLst>
              <a:ext uri="{FF2B5EF4-FFF2-40B4-BE49-F238E27FC236}">
                <a16:creationId xmlns:a16="http://schemas.microsoft.com/office/drawing/2014/main" id="{E7D1D117-BC5C-430A-9FEB-B231E691511F}"/>
              </a:ext>
              <a:ext uri="{C183D7F6-B498-43B3-948B-1728B52AA6E4}">
                <adec:decorative xmlns:adec="http://schemas.microsoft.com/office/drawing/2017/decorative"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50" charset="-128"/>
              <a:ea typeface="Meiryo UI" panose="020B0604030504040204" pitchFamily="50" charset="-128"/>
            </a:endParaRPr>
          </a:p>
        </p:txBody>
      </p:sp>
      <p:sp>
        <p:nvSpPr>
          <p:cNvPr id="23" name="円/楕円 22">
            <a:extLst>
              <a:ext uri="{FF2B5EF4-FFF2-40B4-BE49-F238E27FC236}">
                <a16:creationId xmlns:a16="http://schemas.microsoft.com/office/drawing/2014/main" id="{2577E8EA-5E95-41C5-8BE8-EE647DE2613A}"/>
              </a:ext>
              <a:ext uri="{C183D7F6-B498-43B3-948B-1728B52AA6E4}">
                <adec:decorative xmlns:adec="http://schemas.microsoft.com/office/drawing/2017/decorative" val="1"/>
              </a:ext>
            </a:extLst>
          </p:cNvPr>
          <p:cNvSpPr/>
          <p:nvPr/>
        </p:nvSpPr>
        <p:spPr>
          <a:xfrm>
            <a:off x="713852" y="567838"/>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eiryo UI" panose="020B0604030504040204" pitchFamily="50" charset="-128"/>
              <a:ea typeface="Meiryo UI" panose="020B0604030504040204" pitchFamily="50" charset="-128"/>
            </a:endParaRPr>
          </a:p>
        </p:txBody>
      </p:sp>
      <p:grpSp>
        <p:nvGrpSpPr>
          <p:cNvPr id="62" name="グループ 61" descr="これは紙に手書きしている女性の画像です。 ">
            <a:extLst>
              <a:ext uri="{FF2B5EF4-FFF2-40B4-BE49-F238E27FC236}">
                <a16:creationId xmlns:a16="http://schemas.microsoft.com/office/drawing/2014/main" id="{123C05C1-3914-48FB-B4B8-1388A2DB5ACE}"/>
              </a:ext>
            </a:extLst>
          </p:cNvPr>
          <p:cNvGrpSpPr/>
          <p:nvPr/>
        </p:nvGrpSpPr>
        <p:grpSpPr>
          <a:xfrm>
            <a:off x="4482071" y="-508000"/>
            <a:ext cx="8739666" cy="8346238"/>
            <a:chOff x="4597682" y="-439156"/>
            <a:chExt cx="7594320" cy="7252450"/>
          </a:xfrm>
        </p:grpSpPr>
        <p:sp>
          <p:nvSpPr>
            <p:cNvPr id="45" name="フリーフォーム(F) 22">
              <a:extLst>
                <a:ext uri="{FF2B5EF4-FFF2-40B4-BE49-F238E27FC236}">
                  <a16:creationId xmlns:a16="http://schemas.microsoft.com/office/drawing/2014/main" id="{52C7242F-F484-4573-8387-13E2AE9DD93F}"/>
                </a:ext>
              </a:extLst>
            </p:cNvPr>
            <p:cNvSpPr>
              <a:spLocks/>
            </p:cNvSpPr>
            <p:nvPr/>
          </p:nvSpPr>
          <p:spPr bwMode="auto">
            <a:xfrm>
              <a:off x="4597682" y="-6899"/>
              <a:ext cx="7594319" cy="6820193"/>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46" name="フリーフォーム(F) 23">
              <a:extLst>
                <a:ext uri="{FF2B5EF4-FFF2-40B4-BE49-F238E27FC236}">
                  <a16:creationId xmlns:a16="http://schemas.microsoft.com/office/drawing/2014/main" id="{DFA1772D-1024-422A-B407-BE0F21E16E56}"/>
                </a:ext>
              </a:extLst>
            </p:cNvPr>
            <p:cNvSpPr>
              <a:spLocks/>
            </p:cNvSpPr>
            <p:nvPr/>
          </p:nvSpPr>
          <p:spPr bwMode="auto">
            <a:xfrm>
              <a:off x="7013242" y="1441003"/>
              <a:ext cx="4110752" cy="3954852"/>
            </a:xfrm>
            <a:custGeom>
              <a:avLst/>
              <a:gdLst>
                <a:gd name="T0" fmla="*/ 0 w 2294"/>
                <a:gd name="T1" fmla="*/ 221 h 2207"/>
                <a:gd name="T2" fmla="*/ 1809 w 2294"/>
                <a:gd name="T3" fmla="*/ 0 h 2207"/>
                <a:gd name="T4" fmla="*/ 2294 w 2294"/>
                <a:gd name="T5" fmla="*/ 1957 h 2207"/>
                <a:gd name="T6" fmla="*/ 432 w 2294"/>
                <a:gd name="T7" fmla="*/ 2207 h 2207"/>
                <a:gd name="T8" fmla="*/ 0 w 2294"/>
                <a:gd name="T9" fmla="*/ 221 h 2207"/>
              </a:gdLst>
              <a:ahLst/>
              <a:cxnLst>
                <a:cxn ang="0">
                  <a:pos x="T0" y="T1"/>
                </a:cxn>
                <a:cxn ang="0">
                  <a:pos x="T2" y="T3"/>
                </a:cxn>
                <a:cxn ang="0">
                  <a:pos x="T4" y="T5"/>
                </a:cxn>
                <a:cxn ang="0">
                  <a:pos x="T6" y="T7"/>
                </a:cxn>
                <a:cxn ang="0">
                  <a:pos x="T8" y="T9"/>
                </a:cxn>
              </a:cxnLst>
              <a:rect l="0" t="0" r="r" b="b"/>
              <a:pathLst>
                <a:path w="2294" h="2207">
                  <a:moveTo>
                    <a:pt x="0" y="221"/>
                  </a:moveTo>
                  <a:lnTo>
                    <a:pt x="1809" y="0"/>
                  </a:lnTo>
                  <a:lnTo>
                    <a:pt x="2294" y="1957"/>
                  </a:lnTo>
                  <a:lnTo>
                    <a:pt x="432" y="2207"/>
                  </a:lnTo>
                  <a:lnTo>
                    <a:pt x="0" y="221"/>
                  </a:lnTo>
                  <a:close/>
                </a:path>
              </a:pathLst>
            </a:custGeom>
            <a:solidFill>
              <a:srgbClr val="C8F4F7"/>
            </a:soli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47" name="フリーフォーム(F) 24">
              <a:extLst>
                <a:ext uri="{FF2B5EF4-FFF2-40B4-BE49-F238E27FC236}">
                  <a16:creationId xmlns:a16="http://schemas.microsoft.com/office/drawing/2014/main" id="{30CD4E41-332B-4C6B-9927-54698D5D0DF2}"/>
                </a:ext>
              </a:extLst>
            </p:cNvPr>
            <p:cNvSpPr>
              <a:spLocks/>
            </p:cNvSpPr>
            <p:nvPr/>
          </p:nvSpPr>
          <p:spPr bwMode="auto">
            <a:xfrm>
              <a:off x="7676266" y="1441003"/>
              <a:ext cx="2981818" cy="1632475"/>
            </a:xfrm>
            <a:custGeom>
              <a:avLst/>
              <a:gdLst>
                <a:gd name="T0" fmla="*/ 0 w 1664"/>
                <a:gd name="T1" fmla="*/ 736 h 911"/>
                <a:gd name="T2" fmla="*/ 1664 w 1664"/>
                <a:gd name="T3" fmla="*/ 911 h 911"/>
                <a:gd name="T4" fmla="*/ 1439 w 1664"/>
                <a:gd name="T5" fmla="*/ 0 h 911"/>
                <a:gd name="T6" fmla="*/ 399 w 1664"/>
                <a:gd name="T7" fmla="*/ 127 h 911"/>
                <a:gd name="T8" fmla="*/ 0 w 1664"/>
                <a:gd name="T9" fmla="*/ 736 h 911"/>
              </a:gdLst>
              <a:ahLst/>
              <a:cxnLst>
                <a:cxn ang="0">
                  <a:pos x="T0" y="T1"/>
                </a:cxn>
                <a:cxn ang="0">
                  <a:pos x="T2" y="T3"/>
                </a:cxn>
                <a:cxn ang="0">
                  <a:pos x="T4" y="T5"/>
                </a:cxn>
                <a:cxn ang="0">
                  <a:pos x="T6" y="T7"/>
                </a:cxn>
                <a:cxn ang="0">
                  <a:pos x="T8" y="T9"/>
                </a:cxn>
              </a:cxnLst>
              <a:rect l="0" t="0" r="r" b="b"/>
              <a:pathLst>
                <a:path w="1664" h="911">
                  <a:moveTo>
                    <a:pt x="0" y="736"/>
                  </a:moveTo>
                  <a:lnTo>
                    <a:pt x="1664" y="911"/>
                  </a:lnTo>
                  <a:lnTo>
                    <a:pt x="1439" y="0"/>
                  </a:lnTo>
                  <a:lnTo>
                    <a:pt x="399" y="127"/>
                  </a:lnTo>
                  <a:lnTo>
                    <a:pt x="0" y="736"/>
                  </a:lnTo>
                  <a:close/>
                </a:path>
              </a:pathLst>
            </a:custGeom>
            <a:solidFill>
              <a:srgbClr val="7CE4EC"/>
            </a:soli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48" name="フリーフォーム(F) 25">
              <a:extLst>
                <a:ext uri="{FF2B5EF4-FFF2-40B4-BE49-F238E27FC236}">
                  <a16:creationId xmlns:a16="http://schemas.microsoft.com/office/drawing/2014/main" id="{12DCF2D5-0997-409A-9DB7-B4DFF4C5BA0B}"/>
                </a:ext>
              </a:extLst>
            </p:cNvPr>
            <p:cNvSpPr>
              <a:spLocks/>
            </p:cNvSpPr>
            <p:nvPr/>
          </p:nvSpPr>
          <p:spPr bwMode="auto">
            <a:xfrm>
              <a:off x="8108129" y="1426667"/>
              <a:ext cx="1347553" cy="593139"/>
            </a:xfrm>
            <a:custGeom>
              <a:avLst/>
              <a:gdLst>
                <a:gd name="T0" fmla="*/ 752 w 752"/>
                <a:gd name="T1" fmla="*/ 0 h 331"/>
                <a:gd name="T2" fmla="*/ 275 w 752"/>
                <a:gd name="T3" fmla="*/ 72 h 331"/>
                <a:gd name="T4" fmla="*/ 0 w 752"/>
                <a:gd name="T5" fmla="*/ 331 h 331"/>
                <a:gd name="T6" fmla="*/ 752 w 752"/>
                <a:gd name="T7" fmla="*/ 130 h 331"/>
                <a:gd name="T8" fmla="*/ 752 w 752"/>
                <a:gd name="T9" fmla="*/ 0 h 331"/>
              </a:gdLst>
              <a:ahLst/>
              <a:cxnLst>
                <a:cxn ang="0">
                  <a:pos x="T0" y="T1"/>
                </a:cxn>
                <a:cxn ang="0">
                  <a:pos x="T2" y="T3"/>
                </a:cxn>
                <a:cxn ang="0">
                  <a:pos x="T4" y="T5"/>
                </a:cxn>
                <a:cxn ang="0">
                  <a:pos x="T6" y="T7"/>
                </a:cxn>
                <a:cxn ang="0">
                  <a:pos x="T8" y="T9"/>
                </a:cxn>
              </a:cxnLst>
              <a:rect l="0" t="0" r="r" b="b"/>
              <a:pathLst>
                <a:path w="752" h="331">
                  <a:moveTo>
                    <a:pt x="752" y="0"/>
                  </a:moveTo>
                  <a:lnTo>
                    <a:pt x="275" y="72"/>
                  </a:lnTo>
                  <a:lnTo>
                    <a:pt x="0" y="331"/>
                  </a:lnTo>
                  <a:lnTo>
                    <a:pt x="752" y="130"/>
                  </a:lnTo>
                  <a:lnTo>
                    <a:pt x="752" y="0"/>
                  </a:lnTo>
                  <a:close/>
                </a:path>
              </a:pathLst>
            </a:custGeom>
            <a:solidFill>
              <a:srgbClr val="ADA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49" name="フリーフォーム(F) 26">
              <a:extLst>
                <a:ext uri="{FF2B5EF4-FFF2-40B4-BE49-F238E27FC236}">
                  <a16:creationId xmlns:a16="http://schemas.microsoft.com/office/drawing/2014/main" id="{56FE8491-17D1-44D2-A059-D277D43E3DDA}"/>
                </a:ext>
              </a:extLst>
            </p:cNvPr>
            <p:cNvSpPr>
              <a:spLocks/>
            </p:cNvSpPr>
            <p:nvPr/>
          </p:nvSpPr>
          <p:spPr bwMode="auto">
            <a:xfrm>
              <a:off x="7955812" y="1828066"/>
              <a:ext cx="546548" cy="456950"/>
            </a:xfrm>
            <a:custGeom>
              <a:avLst/>
              <a:gdLst>
                <a:gd name="T0" fmla="*/ 162 w 162"/>
                <a:gd name="T1" fmla="*/ 66 h 136"/>
                <a:gd name="T2" fmla="*/ 87 w 162"/>
                <a:gd name="T3" fmla="*/ 130 h 136"/>
                <a:gd name="T4" fmla="*/ 36 w 162"/>
                <a:gd name="T5" fmla="*/ 124 h 136"/>
                <a:gd name="T6" fmla="*/ 0 w 162"/>
                <a:gd name="T7" fmla="*/ 103 h 136"/>
                <a:gd name="T8" fmla="*/ 103 w 162"/>
                <a:gd name="T9" fmla="*/ 0 h 136"/>
                <a:gd name="T10" fmla="*/ 148 w 162"/>
                <a:gd name="T11" fmla="*/ 50 h 136"/>
                <a:gd name="T12" fmla="*/ 162 w 162"/>
                <a:gd name="T13" fmla="*/ 66 h 136"/>
              </a:gdLst>
              <a:ahLst/>
              <a:cxnLst>
                <a:cxn ang="0">
                  <a:pos x="T0" y="T1"/>
                </a:cxn>
                <a:cxn ang="0">
                  <a:pos x="T2" y="T3"/>
                </a:cxn>
                <a:cxn ang="0">
                  <a:pos x="T4" y="T5"/>
                </a:cxn>
                <a:cxn ang="0">
                  <a:pos x="T6" y="T7"/>
                </a:cxn>
                <a:cxn ang="0">
                  <a:pos x="T8" y="T9"/>
                </a:cxn>
                <a:cxn ang="0">
                  <a:pos x="T10" y="T11"/>
                </a:cxn>
                <a:cxn ang="0">
                  <a:pos x="T12" y="T13"/>
                </a:cxn>
              </a:cxnLst>
              <a:rect l="0" t="0" r="r" b="b"/>
              <a:pathLst>
                <a:path w="162" h="136">
                  <a:moveTo>
                    <a:pt x="162" y="66"/>
                  </a:moveTo>
                  <a:cubicBezTo>
                    <a:pt x="162" y="66"/>
                    <a:pt x="119" y="116"/>
                    <a:pt x="87" y="130"/>
                  </a:cubicBezTo>
                  <a:cubicBezTo>
                    <a:pt x="72" y="136"/>
                    <a:pt x="53" y="131"/>
                    <a:pt x="36" y="124"/>
                  </a:cubicBezTo>
                  <a:cubicBezTo>
                    <a:pt x="16" y="115"/>
                    <a:pt x="0" y="103"/>
                    <a:pt x="0" y="103"/>
                  </a:cubicBezTo>
                  <a:cubicBezTo>
                    <a:pt x="103" y="0"/>
                    <a:pt x="103" y="0"/>
                    <a:pt x="103" y="0"/>
                  </a:cubicBezTo>
                  <a:cubicBezTo>
                    <a:pt x="148" y="50"/>
                    <a:pt x="148" y="50"/>
                    <a:pt x="148" y="50"/>
                  </a:cubicBezTo>
                  <a:lnTo>
                    <a:pt x="162" y="66"/>
                  </a:lnTo>
                  <a:close/>
                </a:path>
              </a:pathLst>
            </a:custGeom>
            <a:solidFill>
              <a:srgbClr val="D8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0" name="フリーフォーム(F) 27">
              <a:extLst>
                <a:ext uri="{FF2B5EF4-FFF2-40B4-BE49-F238E27FC236}">
                  <a16:creationId xmlns:a16="http://schemas.microsoft.com/office/drawing/2014/main" id="{59AC079D-039E-4639-B27F-9908EF107DB5}"/>
                </a:ext>
              </a:extLst>
            </p:cNvPr>
            <p:cNvSpPr>
              <a:spLocks/>
            </p:cNvSpPr>
            <p:nvPr/>
          </p:nvSpPr>
          <p:spPr bwMode="auto">
            <a:xfrm>
              <a:off x="8077665" y="1996510"/>
              <a:ext cx="424695" cy="288506"/>
            </a:xfrm>
            <a:custGeom>
              <a:avLst/>
              <a:gdLst>
                <a:gd name="T0" fmla="*/ 126 w 126"/>
                <a:gd name="T1" fmla="*/ 16 h 86"/>
                <a:gd name="T2" fmla="*/ 51 w 126"/>
                <a:gd name="T3" fmla="*/ 80 h 86"/>
                <a:gd name="T4" fmla="*/ 0 w 126"/>
                <a:gd name="T5" fmla="*/ 74 h 86"/>
                <a:gd name="T6" fmla="*/ 6 w 126"/>
                <a:gd name="T7" fmla="*/ 61 h 86"/>
                <a:gd name="T8" fmla="*/ 112 w 126"/>
                <a:gd name="T9" fmla="*/ 0 h 86"/>
                <a:gd name="T10" fmla="*/ 126 w 126"/>
                <a:gd name="T11" fmla="*/ 16 h 86"/>
              </a:gdLst>
              <a:ahLst/>
              <a:cxnLst>
                <a:cxn ang="0">
                  <a:pos x="T0" y="T1"/>
                </a:cxn>
                <a:cxn ang="0">
                  <a:pos x="T2" y="T3"/>
                </a:cxn>
                <a:cxn ang="0">
                  <a:pos x="T4" y="T5"/>
                </a:cxn>
                <a:cxn ang="0">
                  <a:pos x="T6" y="T7"/>
                </a:cxn>
                <a:cxn ang="0">
                  <a:pos x="T8" y="T9"/>
                </a:cxn>
                <a:cxn ang="0">
                  <a:pos x="T10" y="T11"/>
                </a:cxn>
              </a:cxnLst>
              <a:rect l="0" t="0" r="r" b="b"/>
              <a:pathLst>
                <a:path w="126" h="86">
                  <a:moveTo>
                    <a:pt x="126" y="16"/>
                  </a:moveTo>
                  <a:cubicBezTo>
                    <a:pt x="126" y="16"/>
                    <a:pt x="83" y="66"/>
                    <a:pt x="51" y="80"/>
                  </a:cubicBezTo>
                  <a:cubicBezTo>
                    <a:pt x="36" y="86"/>
                    <a:pt x="17" y="81"/>
                    <a:pt x="0" y="74"/>
                  </a:cubicBezTo>
                  <a:cubicBezTo>
                    <a:pt x="2" y="70"/>
                    <a:pt x="3" y="65"/>
                    <a:pt x="6" y="61"/>
                  </a:cubicBezTo>
                  <a:cubicBezTo>
                    <a:pt x="6" y="61"/>
                    <a:pt x="54" y="25"/>
                    <a:pt x="112" y="0"/>
                  </a:cubicBezTo>
                  <a:lnTo>
                    <a:pt x="1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1" name="フリーフォーム(F) 28">
              <a:extLst>
                <a:ext uri="{FF2B5EF4-FFF2-40B4-BE49-F238E27FC236}">
                  <a16:creationId xmlns:a16="http://schemas.microsoft.com/office/drawing/2014/main"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nvGrpSpPr>
            <p:cNvPr id="60" name="グループ 59">
              <a:extLst>
                <a:ext uri="{FF2B5EF4-FFF2-40B4-BE49-F238E27FC236}">
                  <a16:creationId xmlns:a16="http://schemas.microsoft.com/office/drawing/2014/main" id="{D88A045D-1D47-48A7-BD6D-329F30D7916F}"/>
                </a:ext>
              </a:extLst>
            </p:cNvPr>
            <p:cNvGrpSpPr/>
            <p:nvPr/>
          </p:nvGrpSpPr>
          <p:grpSpPr>
            <a:xfrm>
              <a:off x="7676266" y="528897"/>
              <a:ext cx="1904852" cy="2230988"/>
              <a:chOff x="7676266" y="528897"/>
              <a:chExt cx="1904852" cy="2230988"/>
            </a:xfrm>
            <a:gradFill>
              <a:gsLst>
                <a:gs pos="0">
                  <a:srgbClr val="03002F"/>
                </a:gs>
                <a:gs pos="100000">
                  <a:srgbClr val="F870FF"/>
                </a:gs>
              </a:gsLst>
              <a:lin ang="19800000" scaled="0"/>
            </a:gradFill>
          </p:grpSpPr>
          <p:sp>
            <p:nvSpPr>
              <p:cNvPr id="52" name="フリーフォーム(F) 29">
                <a:extLst>
                  <a:ext uri="{FF2B5EF4-FFF2-40B4-BE49-F238E27FC236}">
                    <a16:creationId xmlns:a16="http://schemas.microsoft.com/office/drawing/2014/main" id="{8AC43BD2-6A27-4E0F-BAFD-FDAF479A012B}"/>
                  </a:ext>
                </a:extLst>
              </p:cNvPr>
              <p:cNvSpPr>
                <a:spLocks/>
              </p:cNvSpPr>
              <p:nvPr/>
            </p:nvSpPr>
            <p:spPr bwMode="auto">
              <a:xfrm>
                <a:off x="7676266" y="2195418"/>
                <a:ext cx="589555" cy="564467"/>
              </a:xfrm>
              <a:custGeom>
                <a:avLst/>
                <a:gdLst>
                  <a:gd name="T0" fmla="*/ 138 w 175"/>
                  <a:gd name="T1" fmla="*/ 16 h 168"/>
                  <a:gd name="T2" fmla="*/ 175 w 175"/>
                  <a:gd name="T3" fmla="*/ 32 h 168"/>
                  <a:gd name="T4" fmla="*/ 167 w 175"/>
                  <a:gd name="T5" fmla="*/ 40 h 168"/>
                  <a:gd name="T6" fmla="*/ 109 w 175"/>
                  <a:gd name="T7" fmla="*/ 105 h 168"/>
                  <a:gd name="T8" fmla="*/ 109 w 175"/>
                  <a:gd name="T9" fmla="*/ 105 h 168"/>
                  <a:gd name="T10" fmla="*/ 84 w 175"/>
                  <a:gd name="T11" fmla="*/ 133 h 168"/>
                  <a:gd name="T12" fmla="*/ 0 w 175"/>
                  <a:gd name="T13" fmla="*/ 168 h 168"/>
                  <a:gd name="T14" fmla="*/ 32 w 175"/>
                  <a:gd name="T15" fmla="*/ 83 h 168"/>
                  <a:gd name="T16" fmla="*/ 48 w 175"/>
                  <a:gd name="T17" fmla="*/ 63 h 168"/>
                  <a:gd name="T18" fmla="*/ 65 w 175"/>
                  <a:gd name="T19" fmla="*/ 42 h 168"/>
                  <a:gd name="T20" fmla="*/ 99 w 175"/>
                  <a:gd name="T21" fmla="*/ 0 h 168"/>
                  <a:gd name="T22" fmla="*/ 103 w 175"/>
                  <a:gd name="T23" fmla="*/ 1 h 168"/>
                  <a:gd name="T24" fmla="*/ 108 w 175"/>
                  <a:gd name="T25" fmla="*/ 3 h 168"/>
                  <a:gd name="T26" fmla="*/ 113 w 175"/>
                  <a:gd name="T27" fmla="*/ 6 h 168"/>
                  <a:gd name="T28" fmla="*/ 115 w 175"/>
                  <a:gd name="T29" fmla="*/ 6 h 168"/>
                  <a:gd name="T30" fmla="*/ 115 w 175"/>
                  <a:gd name="T31" fmla="*/ 6 h 168"/>
                  <a:gd name="T32" fmla="*/ 115 w 175"/>
                  <a:gd name="T33" fmla="*/ 6 h 168"/>
                  <a:gd name="T34" fmla="*/ 131 w 175"/>
                  <a:gd name="T35" fmla="*/ 13 h 168"/>
                  <a:gd name="T36" fmla="*/ 136 w 175"/>
                  <a:gd name="T37" fmla="*/ 15 h 168"/>
                  <a:gd name="T38" fmla="*/ 138 w 175"/>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68">
                    <a:moveTo>
                      <a:pt x="138" y="16"/>
                    </a:moveTo>
                    <a:cubicBezTo>
                      <a:pt x="150" y="21"/>
                      <a:pt x="162" y="27"/>
                      <a:pt x="175" y="32"/>
                    </a:cubicBezTo>
                    <a:cubicBezTo>
                      <a:pt x="167" y="40"/>
                      <a:pt x="167" y="40"/>
                      <a:pt x="167" y="40"/>
                    </a:cubicBezTo>
                    <a:cubicBezTo>
                      <a:pt x="109" y="105"/>
                      <a:pt x="109" y="105"/>
                      <a:pt x="109" y="105"/>
                    </a:cubicBezTo>
                    <a:cubicBezTo>
                      <a:pt x="109" y="105"/>
                      <a:pt x="109" y="105"/>
                      <a:pt x="109" y="105"/>
                    </a:cubicBezTo>
                    <a:cubicBezTo>
                      <a:pt x="84" y="133"/>
                      <a:pt x="84" y="133"/>
                      <a:pt x="84" y="133"/>
                    </a:cubicBezTo>
                    <a:cubicBezTo>
                      <a:pt x="0" y="168"/>
                      <a:pt x="0" y="168"/>
                      <a:pt x="0" y="168"/>
                    </a:cubicBezTo>
                    <a:cubicBezTo>
                      <a:pt x="32" y="83"/>
                      <a:pt x="32" y="83"/>
                      <a:pt x="32" y="83"/>
                    </a:cubicBezTo>
                    <a:cubicBezTo>
                      <a:pt x="48" y="63"/>
                      <a:pt x="48" y="63"/>
                      <a:pt x="48" y="63"/>
                    </a:cubicBezTo>
                    <a:cubicBezTo>
                      <a:pt x="65" y="42"/>
                      <a:pt x="65" y="42"/>
                      <a:pt x="65" y="42"/>
                    </a:cubicBezTo>
                    <a:cubicBezTo>
                      <a:pt x="99" y="0"/>
                      <a:pt x="99" y="0"/>
                      <a:pt x="99" y="0"/>
                    </a:cubicBezTo>
                    <a:cubicBezTo>
                      <a:pt x="100" y="0"/>
                      <a:pt x="101" y="1"/>
                      <a:pt x="103" y="1"/>
                    </a:cubicBezTo>
                    <a:cubicBezTo>
                      <a:pt x="104" y="2"/>
                      <a:pt x="106" y="3"/>
                      <a:pt x="108" y="3"/>
                    </a:cubicBezTo>
                    <a:cubicBezTo>
                      <a:pt x="110" y="4"/>
                      <a:pt x="112" y="5"/>
                      <a:pt x="113" y="6"/>
                    </a:cubicBezTo>
                    <a:cubicBezTo>
                      <a:pt x="114" y="6"/>
                      <a:pt x="114" y="6"/>
                      <a:pt x="115" y="6"/>
                    </a:cubicBezTo>
                    <a:cubicBezTo>
                      <a:pt x="115" y="6"/>
                      <a:pt x="115" y="6"/>
                      <a:pt x="115" y="6"/>
                    </a:cubicBezTo>
                    <a:cubicBezTo>
                      <a:pt x="115" y="6"/>
                      <a:pt x="115" y="6"/>
                      <a:pt x="115" y="6"/>
                    </a:cubicBezTo>
                    <a:cubicBezTo>
                      <a:pt x="120" y="8"/>
                      <a:pt x="126" y="11"/>
                      <a:pt x="131" y="13"/>
                    </a:cubicBezTo>
                    <a:cubicBezTo>
                      <a:pt x="133" y="14"/>
                      <a:pt x="134" y="15"/>
                      <a:pt x="136" y="15"/>
                    </a:cubicBezTo>
                    <a:cubicBezTo>
                      <a:pt x="137" y="16"/>
                      <a:pt x="137" y="16"/>
                      <a:pt x="1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3" name="フリーフォーム(F) 30">
                <a:extLst>
                  <a:ext uri="{FF2B5EF4-FFF2-40B4-BE49-F238E27FC236}">
                    <a16:creationId xmlns:a16="http://schemas.microsoft.com/office/drawing/2014/main" id="{ADA7EFA8-1700-4615-8891-221172E4BD3B}"/>
                  </a:ext>
                </a:extLst>
              </p:cNvPr>
              <p:cNvSpPr>
                <a:spLocks/>
              </p:cNvSpPr>
              <p:nvPr/>
            </p:nvSpPr>
            <p:spPr bwMode="auto">
              <a:xfrm>
                <a:off x="8009570" y="528897"/>
                <a:ext cx="1571548" cy="1774039"/>
              </a:xfrm>
              <a:custGeom>
                <a:avLst/>
                <a:gdLst>
                  <a:gd name="T0" fmla="*/ 454 w 466"/>
                  <a:gd name="T1" fmla="*/ 77 h 527"/>
                  <a:gd name="T2" fmla="*/ 450 w 466"/>
                  <a:gd name="T3" fmla="*/ 81 h 527"/>
                  <a:gd name="T4" fmla="*/ 241 w 466"/>
                  <a:gd name="T5" fmla="*/ 334 h 527"/>
                  <a:gd name="T6" fmla="*/ 228 w 466"/>
                  <a:gd name="T7" fmla="*/ 350 h 527"/>
                  <a:gd name="T8" fmla="*/ 184 w 466"/>
                  <a:gd name="T9" fmla="*/ 403 h 527"/>
                  <a:gd name="T10" fmla="*/ 162 w 466"/>
                  <a:gd name="T11" fmla="*/ 429 h 527"/>
                  <a:gd name="T12" fmla="*/ 134 w 466"/>
                  <a:gd name="T13" fmla="*/ 461 h 527"/>
                  <a:gd name="T14" fmla="*/ 76 w 466"/>
                  <a:gd name="T15" fmla="*/ 527 h 527"/>
                  <a:gd name="T16" fmla="*/ 39 w 466"/>
                  <a:gd name="T17" fmla="*/ 511 h 527"/>
                  <a:gd name="T18" fmla="*/ 37 w 466"/>
                  <a:gd name="T19" fmla="*/ 510 h 527"/>
                  <a:gd name="T20" fmla="*/ 32 w 466"/>
                  <a:gd name="T21" fmla="*/ 508 h 527"/>
                  <a:gd name="T22" fmla="*/ 16 w 466"/>
                  <a:gd name="T23" fmla="*/ 501 h 527"/>
                  <a:gd name="T24" fmla="*/ 16 w 466"/>
                  <a:gd name="T25" fmla="*/ 501 h 527"/>
                  <a:gd name="T26" fmla="*/ 16 w 466"/>
                  <a:gd name="T27" fmla="*/ 501 h 527"/>
                  <a:gd name="T28" fmla="*/ 14 w 466"/>
                  <a:gd name="T29" fmla="*/ 501 h 527"/>
                  <a:gd name="T30" fmla="*/ 9 w 466"/>
                  <a:gd name="T31" fmla="*/ 498 h 527"/>
                  <a:gd name="T32" fmla="*/ 4 w 466"/>
                  <a:gd name="T33" fmla="*/ 496 h 527"/>
                  <a:gd name="T34" fmla="*/ 0 w 466"/>
                  <a:gd name="T35" fmla="*/ 495 h 527"/>
                  <a:gd name="T36" fmla="*/ 378 w 466"/>
                  <a:gd name="T37" fmla="*/ 24 h 527"/>
                  <a:gd name="T38" fmla="*/ 443 w 466"/>
                  <a:gd name="T39" fmla="*/ 16 h 527"/>
                  <a:gd name="T40" fmla="*/ 454 w 466"/>
                  <a:gd name="T41"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6" h="527">
                    <a:moveTo>
                      <a:pt x="454" y="77"/>
                    </a:moveTo>
                    <a:cubicBezTo>
                      <a:pt x="453" y="78"/>
                      <a:pt x="452" y="80"/>
                      <a:pt x="450" y="81"/>
                    </a:cubicBezTo>
                    <a:cubicBezTo>
                      <a:pt x="241" y="334"/>
                      <a:pt x="241" y="334"/>
                      <a:pt x="241" y="334"/>
                    </a:cubicBezTo>
                    <a:cubicBezTo>
                      <a:pt x="228" y="350"/>
                      <a:pt x="228" y="350"/>
                      <a:pt x="228" y="350"/>
                    </a:cubicBezTo>
                    <a:cubicBezTo>
                      <a:pt x="184" y="403"/>
                      <a:pt x="184" y="403"/>
                      <a:pt x="184" y="403"/>
                    </a:cubicBezTo>
                    <a:cubicBezTo>
                      <a:pt x="162" y="429"/>
                      <a:pt x="162" y="429"/>
                      <a:pt x="162" y="429"/>
                    </a:cubicBezTo>
                    <a:cubicBezTo>
                      <a:pt x="134" y="461"/>
                      <a:pt x="134" y="461"/>
                      <a:pt x="134" y="461"/>
                    </a:cubicBezTo>
                    <a:cubicBezTo>
                      <a:pt x="76" y="527"/>
                      <a:pt x="76" y="527"/>
                      <a:pt x="76" y="527"/>
                    </a:cubicBezTo>
                    <a:cubicBezTo>
                      <a:pt x="63" y="522"/>
                      <a:pt x="51" y="516"/>
                      <a:pt x="39" y="511"/>
                    </a:cubicBezTo>
                    <a:cubicBezTo>
                      <a:pt x="38" y="511"/>
                      <a:pt x="38" y="511"/>
                      <a:pt x="37" y="510"/>
                    </a:cubicBezTo>
                    <a:cubicBezTo>
                      <a:pt x="35" y="510"/>
                      <a:pt x="34" y="509"/>
                      <a:pt x="32" y="508"/>
                    </a:cubicBezTo>
                    <a:cubicBezTo>
                      <a:pt x="27" y="506"/>
                      <a:pt x="21" y="503"/>
                      <a:pt x="16" y="501"/>
                    </a:cubicBezTo>
                    <a:cubicBezTo>
                      <a:pt x="16" y="501"/>
                      <a:pt x="16" y="501"/>
                      <a:pt x="16" y="501"/>
                    </a:cubicBezTo>
                    <a:cubicBezTo>
                      <a:pt x="16" y="501"/>
                      <a:pt x="16" y="501"/>
                      <a:pt x="16" y="501"/>
                    </a:cubicBezTo>
                    <a:cubicBezTo>
                      <a:pt x="15" y="501"/>
                      <a:pt x="15" y="501"/>
                      <a:pt x="14" y="501"/>
                    </a:cubicBezTo>
                    <a:cubicBezTo>
                      <a:pt x="13" y="500"/>
                      <a:pt x="11" y="499"/>
                      <a:pt x="9" y="498"/>
                    </a:cubicBezTo>
                    <a:cubicBezTo>
                      <a:pt x="7" y="498"/>
                      <a:pt x="5" y="497"/>
                      <a:pt x="4" y="496"/>
                    </a:cubicBezTo>
                    <a:cubicBezTo>
                      <a:pt x="2" y="496"/>
                      <a:pt x="1" y="495"/>
                      <a:pt x="0" y="495"/>
                    </a:cubicBezTo>
                    <a:cubicBezTo>
                      <a:pt x="378" y="24"/>
                      <a:pt x="378" y="24"/>
                      <a:pt x="378" y="24"/>
                    </a:cubicBezTo>
                    <a:cubicBezTo>
                      <a:pt x="394" y="4"/>
                      <a:pt x="423" y="0"/>
                      <a:pt x="443" y="16"/>
                    </a:cubicBezTo>
                    <a:cubicBezTo>
                      <a:pt x="462" y="31"/>
                      <a:pt x="466" y="57"/>
                      <a:pt x="45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grpSp>
        <p:sp>
          <p:nvSpPr>
            <p:cNvPr id="54" name="フリーフォーム(F) 31">
              <a:extLst>
                <a:ext uri="{FF2B5EF4-FFF2-40B4-BE49-F238E27FC236}">
                  <a16:creationId xmlns:a16="http://schemas.microsoft.com/office/drawing/2014/main" id="{B6F47CAE-1A30-4CE3-B40D-9C8C433D52D4}"/>
                </a:ext>
              </a:extLst>
            </p:cNvPr>
            <p:cNvSpPr>
              <a:spLocks/>
            </p:cNvSpPr>
            <p:nvPr/>
          </p:nvSpPr>
          <p:spPr bwMode="auto">
            <a:xfrm>
              <a:off x="7609964" y="1441003"/>
              <a:ext cx="4582038" cy="5372291"/>
            </a:xfrm>
            <a:custGeom>
              <a:avLst/>
              <a:gdLst>
                <a:gd name="T0" fmla="*/ 1360 w 1360"/>
                <a:gd name="T1" fmla="*/ 1596 h 1596"/>
                <a:gd name="T2" fmla="*/ 935 w 1360"/>
                <a:gd name="T3" fmla="*/ 1437 h 1596"/>
                <a:gd name="T4" fmla="*/ 823 w 1360"/>
                <a:gd name="T5" fmla="*/ 1072 h 1596"/>
                <a:gd name="T6" fmla="*/ 756 w 1360"/>
                <a:gd name="T7" fmla="*/ 634 h 1596"/>
                <a:gd name="T8" fmla="*/ 753 w 1360"/>
                <a:gd name="T9" fmla="*/ 624 h 1596"/>
                <a:gd name="T10" fmla="*/ 750 w 1360"/>
                <a:gd name="T11" fmla="*/ 616 h 1596"/>
                <a:gd name="T12" fmla="*/ 737 w 1360"/>
                <a:gd name="T13" fmla="*/ 587 h 1596"/>
                <a:gd name="T14" fmla="*/ 729 w 1360"/>
                <a:gd name="T15" fmla="*/ 577 h 1596"/>
                <a:gd name="T16" fmla="*/ 722 w 1360"/>
                <a:gd name="T17" fmla="*/ 571 h 1596"/>
                <a:gd name="T18" fmla="*/ 718 w 1360"/>
                <a:gd name="T19" fmla="*/ 568 h 1596"/>
                <a:gd name="T20" fmla="*/ 699 w 1360"/>
                <a:gd name="T21" fmla="*/ 559 h 1596"/>
                <a:gd name="T22" fmla="*/ 694 w 1360"/>
                <a:gd name="T23" fmla="*/ 557 h 1596"/>
                <a:gd name="T24" fmla="*/ 667 w 1360"/>
                <a:gd name="T25" fmla="*/ 551 h 1596"/>
                <a:gd name="T26" fmla="*/ 637 w 1360"/>
                <a:gd name="T27" fmla="*/ 546 h 1596"/>
                <a:gd name="T28" fmla="*/ 612 w 1360"/>
                <a:gd name="T29" fmla="*/ 542 h 1596"/>
                <a:gd name="T30" fmla="*/ 597 w 1360"/>
                <a:gd name="T31" fmla="*/ 539 h 1596"/>
                <a:gd name="T32" fmla="*/ 554 w 1360"/>
                <a:gd name="T33" fmla="*/ 532 h 1596"/>
                <a:gd name="T34" fmla="*/ 495 w 1360"/>
                <a:gd name="T35" fmla="*/ 522 h 1596"/>
                <a:gd name="T36" fmla="*/ 469 w 1360"/>
                <a:gd name="T37" fmla="*/ 516 h 1596"/>
                <a:gd name="T38" fmla="*/ 447 w 1360"/>
                <a:gd name="T39" fmla="*/ 512 h 1596"/>
                <a:gd name="T40" fmla="*/ 421 w 1360"/>
                <a:gd name="T41" fmla="*/ 506 h 1596"/>
                <a:gd name="T42" fmla="*/ 402 w 1360"/>
                <a:gd name="T43" fmla="*/ 500 h 1596"/>
                <a:gd name="T44" fmla="*/ 382 w 1360"/>
                <a:gd name="T45" fmla="*/ 495 h 1596"/>
                <a:gd name="T46" fmla="*/ 367 w 1360"/>
                <a:gd name="T47" fmla="*/ 490 h 1596"/>
                <a:gd name="T48" fmla="*/ 355 w 1360"/>
                <a:gd name="T49" fmla="*/ 485 h 1596"/>
                <a:gd name="T50" fmla="*/ 332 w 1360"/>
                <a:gd name="T51" fmla="*/ 476 h 1596"/>
                <a:gd name="T52" fmla="*/ 290 w 1360"/>
                <a:gd name="T53" fmla="*/ 452 h 1596"/>
                <a:gd name="T54" fmla="*/ 280 w 1360"/>
                <a:gd name="T55" fmla="*/ 444 h 1596"/>
                <a:gd name="T56" fmla="*/ 264 w 1360"/>
                <a:gd name="T57" fmla="*/ 429 h 1596"/>
                <a:gd name="T58" fmla="*/ 252 w 1360"/>
                <a:gd name="T59" fmla="*/ 419 h 1596"/>
                <a:gd name="T60" fmla="*/ 241 w 1360"/>
                <a:gd name="T61" fmla="*/ 410 h 1596"/>
                <a:gd name="T62" fmla="*/ 129 w 1360"/>
                <a:gd name="T63" fmla="*/ 329 h 1596"/>
                <a:gd name="T64" fmla="*/ 106 w 1360"/>
                <a:gd name="T65" fmla="*/ 313 h 1596"/>
                <a:gd name="T66" fmla="*/ 68 w 1360"/>
                <a:gd name="T67" fmla="*/ 287 h 1596"/>
                <a:gd name="T68" fmla="*/ 33 w 1360"/>
                <a:gd name="T69" fmla="*/ 221 h 1596"/>
                <a:gd name="T70" fmla="*/ 73 w 1360"/>
                <a:gd name="T71" fmla="*/ 213 h 1596"/>
                <a:gd name="T72" fmla="*/ 79 w 1360"/>
                <a:gd name="T73" fmla="*/ 213 h 1596"/>
                <a:gd name="T74" fmla="*/ 87 w 1360"/>
                <a:gd name="T75" fmla="*/ 214 h 1596"/>
                <a:gd name="T76" fmla="*/ 119 w 1360"/>
                <a:gd name="T77" fmla="*/ 224 h 1596"/>
                <a:gd name="T78" fmla="*/ 128 w 1360"/>
                <a:gd name="T79" fmla="*/ 227 h 1596"/>
                <a:gd name="T80" fmla="*/ 135 w 1360"/>
                <a:gd name="T81" fmla="*/ 230 h 1596"/>
                <a:gd name="T82" fmla="*/ 151 w 1360"/>
                <a:gd name="T83" fmla="*/ 237 h 1596"/>
                <a:gd name="T84" fmla="*/ 158 w 1360"/>
                <a:gd name="T85" fmla="*/ 240 h 1596"/>
                <a:gd name="T86" fmla="*/ 197 w 1360"/>
                <a:gd name="T87" fmla="*/ 257 h 1596"/>
                <a:gd name="T88" fmla="*/ 412 w 1360"/>
                <a:gd name="T89" fmla="*/ 273 h 1596"/>
                <a:gd name="T90" fmla="*/ 461 w 1360"/>
                <a:gd name="T91" fmla="*/ 189 h 1596"/>
                <a:gd name="T92" fmla="*/ 460 w 1360"/>
                <a:gd name="T93" fmla="*/ 185 h 1596"/>
                <a:gd name="T94" fmla="*/ 460 w 1360"/>
                <a:gd name="T95" fmla="*/ 181 h 1596"/>
                <a:gd name="T96" fmla="*/ 457 w 1360"/>
                <a:gd name="T97" fmla="*/ 176 h 1596"/>
                <a:gd name="T98" fmla="*/ 455 w 1360"/>
                <a:gd name="T99" fmla="*/ 172 h 1596"/>
                <a:gd name="T100" fmla="*/ 451 w 1360"/>
                <a:gd name="T101" fmla="*/ 168 h 1596"/>
                <a:gd name="T102" fmla="*/ 444 w 1360"/>
                <a:gd name="T103" fmla="*/ 164 h 1596"/>
                <a:gd name="T104" fmla="*/ 423 w 1360"/>
                <a:gd name="T105" fmla="*/ 160 h 1596"/>
                <a:gd name="T106" fmla="*/ 281 w 1360"/>
                <a:gd name="T107" fmla="*/ 158 h 1596"/>
                <a:gd name="T108" fmla="*/ 347 w 1360"/>
                <a:gd name="T109" fmla="*/ 79 h 1596"/>
                <a:gd name="T110" fmla="*/ 420 w 1360"/>
                <a:gd name="T111" fmla="*/ 45 h 1596"/>
                <a:gd name="T112" fmla="*/ 548 w 1360"/>
                <a:gd name="T113" fmla="*/ 2 h 1596"/>
                <a:gd name="T114" fmla="*/ 584 w 1360"/>
                <a:gd name="T115" fmla="*/ 24 h 1596"/>
                <a:gd name="T116" fmla="*/ 905 w 1360"/>
                <a:gd name="T117" fmla="*/ 485 h 1596"/>
                <a:gd name="T118" fmla="*/ 918 w 1360"/>
                <a:gd name="T119" fmla="*/ 526 h 1596"/>
                <a:gd name="T120" fmla="*/ 1360 w 1360"/>
                <a:gd name="T121" fmla="*/ 1194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0" h="1596">
                  <a:moveTo>
                    <a:pt x="1360" y="1194"/>
                  </a:moveTo>
                  <a:cubicBezTo>
                    <a:pt x="1360" y="1596"/>
                    <a:pt x="1360" y="1596"/>
                    <a:pt x="1360" y="1596"/>
                  </a:cubicBezTo>
                  <a:cubicBezTo>
                    <a:pt x="1349" y="1575"/>
                    <a:pt x="1312" y="1536"/>
                    <a:pt x="1197" y="1497"/>
                  </a:cubicBezTo>
                  <a:cubicBezTo>
                    <a:pt x="1135" y="1476"/>
                    <a:pt x="1050" y="1455"/>
                    <a:pt x="935" y="1437"/>
                  </a:cubicBezTo>
                  <a:cubicBezTo>
                    <a:pt x="897" y="1361"/>
                    <a:pt x="867" y="1277"/>
                    <a:pt x="847" y="1188"/>
                  </a:cubicBezTo>
                  <a:cubicBezTo>
                    <a:pt x="838" y="1147"/>
                    <a:pt x="830" y="1108"/>
                    <a:pt x="823" y="1072"/>
                  </a:cubicBezTo>
                  <a:cubicBezTo>
                    <a:pt x="785" y="876"/>
                    <a:pt x="776" y="752"/>
                    <a:pt x="763" y="674"/>
                  </a:cubicBezTo>
                  <a:cubicBezTo>
                    <a:pt x="761" y="659"/>
                    <a:pt x="758" y="646"/>
                    <a:pt x="756" y="634"/>
                  </a:cubicBezTo>
                  <a:cubicBezTo>
                    <a:pt x="755" y="632"/>
                    <a:pt x="754" y="630"/>
                    <a:pt x="754" y="628"/>
                  </a:cubicBezTo>
                  <a:cubicBezTo>
                    <a:pt x="754" y="627"/>
                    <a:pt x="753" y="625"/>
                    <a:pt x="753" y="624"/>
                  </a:cubicBezTo>
                  <a:cubicBezTo>
                    <a:pt x="752" y="622"/>
                    <a:pt x="752" y="620"/>
                    <a:pt x="751" y="618"/>
                  </a:cubicBezTo>
                  <a:cubicBezTo>
                    <a:pt x="751" y="618"/>
                    <a:pt x="751" y="617"/>
                    <a:pt x="750" y="616"/>
                  </a:cubicBezTo>
                  <a:cubicBezTo>
                    <a:pt x="747" y="605"/>
                    <a:pt x="743" y="596"/>
                    <a:pt x="738" y="589"/>
                  </a:cubicBezTo>
                  <a:cubicBezTo>
                    <a:pt x="737" y="588"/>
                    <a:pt x="737" y="588"/>
                    <a:pt x="737" y="587"/>
                  </a:cubicBezTo>
                  <a:cubicBezTo>
                    <a:pt x="735" y="584"/>
                    <a:pt x="732" y="581"/>
                    <a:pt x="730" y="579"/>
                  </a:cubicBezTo>
                  <a:cubicBezTo>
                    <a:pt x="730" y="578"/>
                    <a:pt x="729" y="578"/>
                    <a:pt x="729" y="577"/>
                  </a:cubicBezTo>
                  <a:cubicBezTo>
                    <a:pt x="727" y="576"/>
                    <a:pt x="725" y="574"/>
                    <a:pt x="723" y="572"/>
                  </a:cubicBezTo>
                  <a:cubicBezTo>
                    <a:pt x="723" y="572"/>
                    <a:pt x="723" y="571"/>
                    <a:pt x="722" y="571"/>
                  </a:cubicBezTo>
                  <a:cubicBezTo>
                    <a:pt x="722" y="571"/>
                    <a:pt x="722" y="571"/>
                    <a:pt x="721" y="571"/>
                  </a:cubicBezTo>
                  <a:cubicBezTo>
                    <a:pt x="720" y="570"/>
                    <a:pt x="719" y="569"/>
                    <a:pt x="718" y="568"/>
                  </a:cubicBezTo>
                  <a:cubicBezTo>
                    <a:pt x="715" y="566"/>
                    <a:pt x="712" y="564"/>
                    <a:pt x="709" y="563"/>
                  </a:cubicBezTo>
                  <a:cubicBezTo>
                    <a:pt x="705" y="561"/>
                    <a:pt x="702" y="560"/>
                    <a:pt x="699" y="559"/>
                  </a:cubicBezTo>
                  <a:cubicBezTo>
                    <a:pt x="698" y="559"/>
                    <a:pt x="697" y="558"/>
                    <a:pt x="696" y="558"/>
                  </a:cubicBezTo>
                  <a:cubicBezTo>
                    <a:pt x="696" y="558"/>
                    <a:pt x="695" y="558"/>
                    <a:pt x="694" y="557"/>
                  </a:cubicBezTo>
                  <a:cubicBezTo>
                    <a:pt x="692" y="557"/>
                    <a:pt x="690" y="556"/>
                    <a:pt x="688" y="556"/>
                  </a:cubicBezTo>
                  <a:cubicBezTo>
                    <a:pt x="681" y="554"/>
                    <a:pt x="674" y="553"/>
                    <a:pt x="667" y="551"/>
                  </a:cubicBezTo>
                  <a:cubicBezTo>
                    <a:pt x="665" y="551"/>
                    <a:pt x="663" y="551"/>
                    <a:pt x="661" y="550"/>
                  </a:cubicBezTo>
                  <a:cubicBezTo>
                    <a:pt x="653" y="549"/>
                    <a:pt x="645" y="547"/>
                    <a:pt x="637" y="546"/>
                  </a:cubicBezTo>
                  <a:cubicBezTo>
                    <a:pt x="632" y="545"/>
                    <a:pt x="628" y="545"/>
                    <a:pt x="624" y="544"/>
                  </a:cubicBezTo>
                  <a:cubicBezTo>
                    <a:pt x="620" y="543"/>
                    <a:pt x="616" y="543"/>
                    <a:pt x="612" y="542"/>
                  </a:cubicBezTo>
                  <a:cubicBezTo>
                    <a:pt x="611" y="542"/>
                    <a:pt x="611" y="542"/>
                    <a:pt x="610" y="541"/>
                  </a:cubicBezTo>
                  <a:cubicBezTo>
                    <a:pt x="605" y="541"/>
                    <a:pt x="601" y="540"/>
                    <a:pt x="597" y="539"/>
                  </a:cubicBezTo>
                  <a:cubicBezTo>
                    <a:pt x="590" y="538"/>
                    <a:pt x="583" y="537"/>
                    <a:pt x="576" y="536"/>
                  </a:cubicBezTo>
                  <a:cubicBezTo>
                    <a:pt x="569" y="535"/>
                    <a:pt x="562" y="534"/>
                    <a:pt x="554" y="532"/>
                  </a:cubicBezTo>
                  <a:cubicBezTo>
                    <a:pt x="539" y="530"/>
                    <a:pt x="523" y="527"/>
                    <a:pt x="508" y="524"/>
                  </a:cubicBezTo>
                  <a:cubicBezTo>
                    <a:pt x="504" y="523"/>
                    <a:pt x="499" y="523"/>
                    <a:pt x="495" y="522"/>
                  </a:cubicBezTo>
                  <a:cubicBezTo>
                    <a:pt x="493" y="521"/>
                    <a:pt x="490" y="521"/>
                    <a:pt x="488" y="520"/>
                  </a:cubicBezTo>
                  <a:cubicBezTo>
                    <a:pt x="481" y="519"/>
                    <a:pt x="475" y="518"/>
                    <a:pt x="469" y="516"/>
                  </a:cubicBezTo>
                  <a:cubicBezTo>
                    <a:pt x="464" y="515"/>
                    <a:pt x="459" y="514"/>
                    <a:pt x="454" y="513"/>
                  </a:cubicBezTo>
                  <a:cubicBezTo>
                    <a:pt x="452" y="513"/>
                    <a:pt x="449" y="512"/>
                    <a:pt x="447" y="512"/>
                  </a:cubicBezTo>
                  <a:cubicBezTo>
                    <a:pt x="439" y="510"/>
                    <a:pt x="432" y="508"/>
                    <a:pt x="425" y="507"/>
                  </a:cubicBezTo>
                  <a:cubicBezTo>
                    <a:pt x="424" y="506"/>
                    <a:pt x="422" y="506"/>
                    <a:pt x="421" y="506"/>
                  </a:cubicBezTo>
                  <a:cubicBezTo>
                    <a:pt x="418" y="505"/>
                    <a:pt x="414" y="504"/>
                    <a:pt x="411" y="503"/>
                  </a:cubicBezTo>
                  <a:cubicBezTo>
                    <a:pt x="408" y="502"/>
                    <a:pt x="405" y="501"/>
                    <a:pt x="402" y="500"/>
                  </a:cubicBezTo>
                  <a:cubicBezTo>
                    <a:pt x="399" y="500"/>
                    <a:pt x="396" y="499"/>
                    <a:pt x="393" y="498"/>
                  </a:cubicBezTo>
                  <a:cubicBezTo>
                    <a:pt x="389" y="497"/>
                    <a:pt x="386" y="496"/>
                    <a:pt x="382" y="495"/>
                  </a:cubicBezTo>
                  <a:cubicBezTo>
                    <a:pt x="380" y="494"/>
                    <a:pt x="377" y="493"/>
                    <a:pt x="374" y="492"/>
                  </a:cubicBezTo>
                  <a:cubicBezTo>
                    <a:pt x="372" y="491"/>
                    <a:pt x="370" y="491"/>
                    <a:pt x="367" y="490"/>
                  </a:cubicBezTo>
                  <a:cubicBezTo>
                    <a:pt x="365" y="489"/>
                    <a:pt x="363" y="488"/>
                    <a:pt x="361" y="488"/>
                  </a:cubicBezTo>
                  <a:cubicBezTo>
                    <a:pt x="359" y="487"/>
                    <a:pt x="357" y="486"/>
                    <a:pt x="355" y="485"/>
                  </a:cubicBezTo>
                  <a:cubicBezTo>
                    <a:pt x="349" y="483"/>
                    <a:pt x="343" y="481"/>
                    <a:pt x="337" y="478"/>
                  </a:cubicBezTo>
                  <a:cubicBezTo>
                    <a:pt x="335" y="477"/>
                    <a:pt x="334" y="477"/>
                    <a:pt x="332" y="476"/>
                  </a:cubicBezTo>
                  <a:cubicBezTo>
                    <a:pt x="317" y="469"/>
                    <a:pt x="304" y="462"/>
                    <a:pt x="292" y="453"/>
                  </a:cubicBezTo>
                  <a:cubicBezTo>
                    <a:pt x="292" y="453"/>
                    <a:pt x="291" y="453"/>
                    <a:pt x="290" y="452"/>
                  </a:cubicBezTo>
                  <a:cubicBezTo>
                    <a:pt x="288" y="450"/>
                    <a:pt x="286" y="449"/>
                    <a:pt x="284" y="447"/>
                  </a:cubicBezTo>
                  <a:cubicBezTo>
                    <a:pt x="282" y="446"/>
                    <a:pt x="281" y="445"/>
                    <a:pt x="280" y="444"/>
                  </a:cubicBezTo>
                  <a:cubicBezTo>
                    <a:pt x="276" y="440"/>
                    <a:pt x="272" y="436"/>
                    <a:pt x="268" y="432"/>
                  </a:cubicBezTo>
                  <a:cubicBezTo>
                    <a:pt x="266" y="431"/>
                    <a:pt x="265" y="430"/>
                    <a:pt x="264" y="429"/>
                  </a:cubicBezTo>
                  <a:cubicBezTo>
                    <a:pt x="262" y="428"/>
                    <a:pt x="260" y="426"/>
                    <a:pt x="258" y="424"/>
                  </a:cubicBezTo>
                  <a:cubicBezTo>
                    <a:pt x="256" y="423"/>
                    <a:pt x="254" y="421"/>
                    <a:pt x="252" y="419"/>
                  </a:cubicBezTo>
                  <a:cubicBezTo>
                    <a:pt x="249" y="417"/>
                    <a:pt x="247" y="416"/>
                    <a:pt x="245" y="414"/>
                  </a:cubicBezTo>
                  <a:cubicBezTo>
                    <a:pt x="244" y="413"/>
                    <a:pt x="242" y="412"/>
                    <a:pt x="241" y="410"/>
                  </a:cubicBezTo>
                  <a:cubicBezTo>
                    <a:pt x="208" y="384"/>
                    <a:pt x="168" y="355"/>
                    <a:pt x="129" y="329"/>
                  </a:cubicBezTo>
                  <a:cubicBezTo>
                    <a:pt x="129" y="329"/>
                    <a:pt x="129" y="329"/>
                    <a:pt x="129" y="329"/>
                  </a:cubicBezTo>
                  <a:cubicBezTo>
                    <a:pt x="125" y="326"/>
                    <a:pt x="121" y="323"/>
                    <a:pt x="117" y="320"/>
                  </a:cubicBezTo>
                  <a:cubicBezTo>
                    <a:pt x="113" y="318"/>
                    <a:pt x="110" y="315"/>
                    <a:pt x="106" y="313"/>
                  </a:cubicBezTo>
                  <a:cubicBezTo>
                    <a:pt x="104" y="311"/>
                    <a:pt x="101" y="309"/>
                    <a:pt x="99" y="308"/>
                  </a:cubicBezTo>
                  <a:cubicBezTo>
                    <a:pt x="88" y="300"/>
                    <a:pt x="78" y="294"/>
                    <a:pt x="68" y="287"/>
                  </a:cubicBezTo>
                  <a:cubicBezTo>
                    <a:pt x="29" y="261"/>
                    <a:pt x="0" y="243"/>
                    <a:pt x="0" y="243"/>
                  </a:cubicBezTo>
                  <a:cubicBezTo>
                    <a:pt x="0" y="243"/>
                    <a:pt x="7" y="230"/>
                    <a:pt x="33" y="221"/>
                  </a:cubicBezTo>
                  <a:cubicBezTo>
                    <a:pt x="43" y="217"/>
                    <a:pt x="55" y="215"/>
                    <a:pt x="71" y="213"/>
                  </a:cubicBezTo>
                  <a:cubicBezTo>
                    <a:pt x="73" y="213"/>
                    <a:pt x="73" y="213"/>
                    <a:pt x="73" y="213"/>
                  </a:cubicBezTo>
                  <a:cubicBezTo>
                    <a:pt x="74" y="213"/>
                    <a:pt x="74" y="213"/>
                    <a:pt x="75" y="213"/>
                  </a:cubicBezTo>
                  <a:cubicBezTo>
                    <a:pt x="77" y="213"/>
                    <a:pt x="78" y="213"/>
                    <a:pt x="79" y="213"/>
                  </a:cubicBezTo>
                  <a:cubicBezTo>
                    <a:pt x="81" y="213"/>
                    <a:pt x="82" y="213"/>
                    <a:pt x="84" y="214"/>
                  </a:cubicBezTo>
                  <a:cubicBezTo>
                    <a:pt x="85" y="214"/>
                    <a:pt x="86" y="214"/>
                    <a:pt x="87" y="214"/>
                  </a:cubicBezTo>
                  <a:cubicBezTo>
                    <a:pt x="95" y="216"/>
                    <a:pt x="103" y="218"/>
                    <a:pt x="113" y="221"/>
                  </a:cubicBezTo>
                  <a:cubicBezTo>
                    <a:pt x="115" y="222"/>
                    <a:pt x="117" y="223"/>
                    <a:pt x="119" y="224"/>
                  </a:cubicBezTo>
                  <a:cubicBezTo>
                    <a:pt x="120" y="224"/>
                    <a:pt x="121" y="225"/>
                    <a:pt x="123" y="225"/>
                  </a:cubicBezTo>
                  <a:cubicBezTo>
                    <a:pt x="124" y="226"/>
                    <a:pt x="126" y="227"/>
                    <a:pt x="128" y="227"/>
                  </a:cubicBezTo>
                  <a:cubicBezTo>
                    <a:pt x="130" y="228"/>
                    <a:pt x="132" y="229"/>
                    <a:pt x="133" y="230"/>
                  </a:cubicBezTo>
                  <a:cubicBezTo>
                    <a:pt x="134" y="230"/>
                    <a:pt x="135" y="230"/>
                    <a:pt x="135" y="230"/>
                  </a:cubicBezTo>
                  <a:cubicBezTo>
                    <a:pt x="135" y="230"/>
                    <a:pt x="135" y="230"/>
                    <a:pt x="135" y="230"/>
                  </a:cubicBezTo>
                  <a:cubicBezTo>
                    <a:pt x="140" y="232"/>
                    <a:pt x="146" y="235"/>
                    <a:pt x="151" y="237"/>
                  </a:cubicBezTo>
                  <a:cubicBezTo>
                    <a:pt x="153" y="238"/>
                    <a:pt x="154" y="239"/>
                    <a:pt x="156" y="239"/>
                  </a:cubicBezTo>
                  <a:cubicBezTo>
                    <a:pt x="157" y="240"/>
                    <a:pt x="157" y="240"/>
                    <a:pt x="158" y="240"/>
                  </a:cubicBezTo>
                  <a:cubicBezTo>
                    <a:pt x="170" y="245"/>
                    <a:pt x="182" y="251"/>
                    <a:pt x="195" y="256"/>
                  </a:cubicBezTo>
                  <a:cubicBezTo>
                    <a:pt x="195" y="256"/>
                    <a:pt x="196" y="257"/>
                    <a:pt x="197" y="257"/>
                  </a:cubicBezTo>
                  <a:cubicBezTo>
                    <a:pt x="211" y="263"/>
                    <a:pt x="226" y="268"/>
                    <a:pt x="241" y="273"/>
                  </a:cubicBezTo>
                  <a:cubicBezTo>
                    <a:pt x="293" y="290"/>
                    <a:pt x="368" y="304"/>
                    <a:pt x="412" y="273"/>
                  </a:cubicBezTo>
                  <a:cubicBezTo>
                    <a:pt x="438" y="255"/>
                    <a:pt x="458" y="224"/>
                    <a:pt x="461" y="198"/>
                  </a:cubicBezTo>
                  <a:cubicBezTo>
                    <a:pt x="461" y="195"/>
                    <a:pt x="461" y="192"/>
                    <a:pt x="461" y="189"/>
                  </a:cubicBezTo>
                  <a:cubicBezTo>
                    <a:pt x="461" y="188"/>
                    <a:pt x="461" y="188"/>
                    <a:pt x="461" y="187"/>
                  </a:cubicBezTo>
                  <a:cubicBezTo>
                    <a:pt x="461" y="186"/>
                    <a:pt x="461" y="186"/>
                    <a:pt x="460" y="185"/>
                  </a:cubicBezTo>
                  <a:cubicBezTo>
                    <a:pt x="460" y="184"/>
                    <a:pt x="460" y="184"/>
                    <a:pt x="460" y="183"/>
                  </a:cubicBezTo>
                  <a:cubicBezTo>
                    <a:pt x="460" y="182"/>
                    <a:pt x="460" y="182"/>
                    <a:pt x="460" y="181"/>
                  </a:cubicBezTo>
                  <a:cubicBezTo>
                    <a:pt x="459" y="181"/>
                    <a:pt x="459" y="180"/>
                    <a:pt x="459" y="180"/>
                  </a:cubicBezTo>
                  <a:cubicBezTo>
                    <a:pt x="459" y="179"/>
                    <a:pt x="458" y="177"/>
                    <a:pt x="457" y="176"/>
                  </a:cubicBezTo>
                  <a:cubicBezTo>
                    <a:pt x="457" y="175"/>
                    <a:pt x="457" y="175"/>
                    <a:pt x="456" y="174"/>
                  </a:cubicBezTo>
                  <a:cubicBezTo>
                    <a:pt x="456" y="174"/>
                    <a:pt x="456" y="173"/>
                    <a:pt x="455" y="172"/>
                  </a:cubicBezTo>
                  <a:cubicBezTo>
                    <a:pt x="455" y="172"/>
                    <a:pt x="454" y="171"/>
                    <a:pt x="453" y="170"/>
                  </a:cubicBezTo>
                  <a:cubicBezTo>
                    <a:pt x="453" y="169"/>
                    <a:pt x="452" y="169"/>
                    <a:pt x="451" y="168"/>
                  </a:cubicBezTo>
                  <a:cubicBezTo>
                    <a:pt x="451" y="168"/>
                    <a:pt x="450" y="167"/>
                    <a:pt x="450" y="167"/>
                  </a:cubicBezTo>
                  <a:cubicBezTo>
                    <a:pt x="448" y="166"/>
                    <a:pt x="446" y="165"/>
                    <a:pt x="444" y="164"/>
                  </a:cubicBezTo>
                  <a:cubicBezTo>
                    <a:pt x="443" y="163"/>
                    <a:pt x="442" y="163"/>
                    <a:pt x="441" y="162"/>
                  </a:cubicBezTo>
                  <a:cubicBezTo>
                    <a:pt x="436" y="161"/>
                    <a:pt x="430" y="160"/>
                    <a:pt x="423" y="160"/>
                  </a:cubicBezTo>
                  <a:cubicBezTo>
                    <a:pt x="375" y="160"/>
                    <a:pt x="287" y="192"/>
                    <a:pt x="253" y="190"/>
                  </a:cubicBezTo>
                  <a:cubicBezTo>
                    <a:pt x="281" y="158"/>
                    <a:pt x="281" y="158"/>
                    <a:pt x="281" y="158"/>
                  </a:cubicBezTo>
                  <a:cubicBezTo>
                    <a:pt x="303" y="132"/>
                    <a:pt x="303" y="132"/>
                    <a:pt x="303" y="132"/>
                  </a:cubicBezTo>
                  <a:cubicBezTo>
                    <a:pt x="347" y="79"/>
                    <a:pt x="347" y="79"/>
                    <a:pt x="347" y="79"/>
                  </a:cubicBezTo>
                  <a:cubicBezTo>
                    <a:pt x="360" y="63"/>
                    <a:pt x="360" y="63"/>
                    <a:pt x="360" y="63"/>
                  </a:cubicBezTo>
                  <a:cubicBezTo>
                    <a:pt x="380" y="57"/>
                    <a:pt x="400" y="51"/>
                    <a:pt x="420" y="45"/>
                  </a:cubicBezTo>
                  <a:cubicBezTo>
                    <a:pt x="420" y="45"/>
                    <a:pt x="420" y="45"/>
                    <a:pt x="420" y="45"/>
                  </a:cubicBezTo>
                  <a:cubicBezTo>
                    <a:pt x="480" y="25"/>
                    <a:pt x="533" y="7"/>
                    <a:pt x="548" y="2"/>
                  </a:cubicBezTo>
                  <a:cubicBezTo>
                    <a:pt x="550" y="1"/>
                    <a:pt x="552" y="0"/>
                    <a:pt x="552" y="0"/>
                  </a:cubicBezTo>
                  <a:cubicBezTo>
                    <a:pt x="552" y="0"/>
                    <a:pt x="564" y="8"/>
                    <a:pt x="584" y="24"/>
                  </a:cubicBezTo>
                  <a:cubicBezTo>
                    <a:pt x="631" y="62"/>
                    <a:pt x="721" y="143"/>
                    <a:pt x="801" y="268"/>
                  </a:cubicBezTo>
                  <a:cubicBezTo>
                    <a:pt x="840" y="330"/>
                    <a:pt x="877" y="402"/>
                    <a:pt x="905" y="485"/>
                  </a:cubicBezTo>
                  <a:cubicBezTo>
                    <a:pt x="905" y="485"/>
                    <a:pt x="905" y="485"/>
                    <a:pt x="905" y="485"/>
                  </a:cubicBezTo>
                  <a:cubicBezTo>
                    <a:pt x="910" y="498"/>
                    <a:pt x="914" y="512"/>
                    <a:pt x="918" y="526"/>
                  </a:cubicBezTo>
                  <a:cubicBezTo>
                    <a:pt x="918" y="526"/>
                    <a:pt x="934" y="547"/>
                    <a:pt x="960" y="582"/>
                  </a:cubicBezTo>
                  <a:cubicBezTo>
                    <a:pt x="1041" y="691"/>
                    <a:pt x="1224" y="945"/>
                    <a:pt x="1360" y="1194"/>
                  </a:cubicBezTo>
                  <a:close/>
                </a:path>
              </a:pathLst>
            </a:custGeom>
            <a:gradFill>
              <a:gsLst>
                <a:gs pos="0">
                  <a:srgbClr val="E5C3FF"/>
                </a:gs>
                <a:gs pos="65000">
                  <a:srgbClr val="B0C7FF"/>
                </a:gs>
              </a:gsLst>
              <a:lin ang="0" scaled="0"/>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5" name="フリーフォーム(F) 32">
              <a:extLst>
                <a:ext uri="{FF2B5EF4-FFF2-40B4-BE49-F238E27FC236}">
                  <a16:creationId xmlns:a16="http://schemas.microsoft.com/office/drawing/2014/main" id="{742FC6CF-44F1-407F-BEB2-8F383DCEC064}"/>
                </a:ext>
              </a:extLst>
            </p:cNvPr>
            <p:cNvSpPr>
              <a:spLocks/>
            </p:cNvSpPr>
            <p:nvPr/>
          </p:nvSpPr>
          <p:spPr bwMode="auto">
            <a:xfrm>
              <a:off x="7721066" y="1559272"/>
              <a:ext cx="2833086" cy="2015954"/>
            </a:xfrm>
            <a:custGeom>
              <a:avLst/>
              <a:gdLst>
                <a:gd name="T0" fmla="*/ 723 w 841"/>
                <a:gd name="T1" fmla="*/ 599 h 599"/>
                <a:gd name="T2" fmla="*/ 720 w 841"/>
                <a:gd name="T3" fmla="*/ 589 h 599"/>
                <a:gd name="T4" fmla="*/ 717 w 841"/>
                <a:gd name="T5" fmla="*/ 581 h 599"/>
                <a:gd name="T6" fmla="*/ 704 w 841"/>
                <a:gd name="T7" fmla="*/ 552 h 599"/>
                <a:gd name="T8" fmla="*/ 696 w 841"/>
                <a:gd name="T9" fmla="*/ 542 h 599"/>
                <a:gd name="T10" fmla="*/ 689 w 841"/>
                <a:gd name="T11" fmla="*/ 536 h 599"/>
                <a:gd name="T12" fmla="*/ 685 w 841"/>
                <a:gd name="T13" fmla="*/ 533 h 599"/>
                <a:gd name="T14" fmla="*/ 666 w 841"/>
                <a:gd name="T15" fmla="*/ 524 h 599"/>
                <a:gd name="T16" fmla="*/ 661 w 841"/>
                <a:gd name="T17" fmla="*/ 522 h 599"/>
                <a:gd name="T18" fmla="*/ 634 w 841"/>
                <a:gd name="T19" fmla="*/ 516 h 599"/>
                <a:gd name="T20" fmla="*/ 604 w 841"/>
                <a:gd name="T21" fmla="*/ 511 h 599"/>
                <a:gd name="T22" fmla="*/ 579 w 841"/>
                <a:gd name="T23" fmla="*/ 507 h 599"/>
                <a:gd name="T24" fmla="*/ 564 w 841"/>
                <a:gd name="T25" fmla="*/ 504 h 599"/>
                <a:gd name="T26" fmla="*/ 521 w 841"/>
                <a:gd name="T27" fmla="*/ 497 h 599"/>
                <a:gd name="T28" fmla="*/ 462 w 841"/>
                <a:gd name="T29" fmla="*/ 487 h 599"/>
                <a:gd name="T30" fmla="*/ 436 w 841"/>
                <a:gd name="T31" fmla="*/ 481 h 599"/>
                <a:gd name="T32" fmla="*/ 414 w 841"/>
                <a:gd name="T33" fmla="*/ 477 h 599"/>
                <a:gd name="T34" fmla="*/ 388 w 841"/>
                <a:gd name="T35" fmla="*/ 471 h 599"/>
                <a:gd name="T36" fmla="*/ 369 w 841"/>
                <a:gd name="T37" fmla="*/ 465 h 599"/>
                <a:gd name="T38" fmla="*/ 349 w 841"/>
                <a:gd name="T39" fmla="*/ 460 h 599"/>
                <a:gd name="T40" fmla="*/ 334 w 841"/>
                <a:gd name="T41" fmla="*/ 455 h 599"/>
                <a:gd name="T42" fmla="*/ 322 w 841"/>
                <a:gd name="T43" fmla="*/ 450 h 599"/>
                <a:gd name="T44" fmla="*/ 299 w 841"/>
                <a:gd name="T45" fmla="*/ 441 h 599"/>
                <a:gd name="T46" fmla="*/ 257 w 841"/>
                <a:gd name="T47" fmla="*/ 417 h 599"/>
                <a:gd name="T48" fmla="*/ 247 w 841"/>
                <a:gd name="T49" fmla="*/ 409 h 599"/>
                <a:gd name="T50" fmla="*/ 231 w 841"/>
                <a:gd name="T51" fmla="*/ 394 h 599"/>
                <a:gd name="T52" fmla="*/ 219 w 841"/>
                <a:gd name="T53" fmla="*/ 384 h 599"/>
                <a:gd name="T54" fmla="*/ 208 w 841"/>
                <a:gd name="T55" fmla="*/ 375 h 599"/>
                <a:gd name="T56" fmla="*/ 96 w 841"/>
                <a:gd name="T57" fmla="*/ 294 h 599"/>
                <a:gd name="T58" fmla="*/ 73 w 841"/>
                <a:gd name="T59" fmla="*/ 278 h 599"/>
                <a:gd name="T60" fmla="*/ 52 w 841"/>
                <a:gd name="T61" fmla="*/ 231 h 599"/>
                <a:gd name="T62" fmla="*/ 38 w 841"/>
                <a:gd name="T63" fmla="*/ 178 h 599"/>
                <a:gd name="T64" fmla="*/ 42 w 841"/>
                <a:gd name="T65" fmla="*/ 178 h 599"/>
                <a:gd name="T66" fmla="*/ 51 w 841"/>
                <a:gd name="T67" fmla="*/ 179 h 599"/>
                <a:gd name="T68" fmla="*/ 80 w 841"/>
                <a:gd name="T69" fmla="*/ 186 h 599"/>
                <a:gd name="T70" fmla="*/ 90 w 841"/>
                <a:gd name="T71" fmla="*/ 190 h 599"/>
                <a:gd name="T72" fmla="*/ 100 w 841"/>
                <a:gd name="T73" fmla="*/ 195 h 599"/>
                <a:gd name="T74" fmla="*/ 102 w 841"/>
                <a:gd name="T75" fmla="*/ 195 h 599"/>
                <a:gd name="T76" fmla="*/ 154 w 841"/>
                <a:gd name="T77" fmla="*/ 229 h 599"/>
                <a:gd name="T78" fmla="*/ 428 w 841"/>
                <a:gd name="T79" fmla="*/ 189 h 599"/>
                <a:gd name="T80" fmla="*/ 428 w 841"/>
                <a:gd name="T81" fmla="*/ 163 h 599"/>
                <a:gd name="T82" fmla="*/ 428 w 841"/>
                <a:gd name="T83" fmla="*/ 152 h 599"/>
                <a:gd name="T84" fmla="*/ 427 w 841"/>
                <a:gd name="T85" fmla="*/ 148 h 599"/>
                <a:gd name="T86" fmla="*/ 426 w 841"/>
                <a:gd name="T87" fmla="*/ 145 h 599"/>
                <a:gd name="T88" fmla="*/ 423 w 841"/>
                <a:gd name="T89" fmla="*/ 139 h 599"/>
                <a:gd name="T90" fmla="*/ 420 w 841"/>
                <a:gd name="T91" fmla="*/ 135 h 599"/>
                <a:gd name="T92" fmla="*/ 417 w 841"/>
                <a:gd name="T93" fmla="*/ 132 h 599"/>
                <a:gd name="T94" fmla="*/ 408 w 841"/>
                <a:gd name="T95" fmla="*/ 127 h 599"/>
                <a:gd name="T96" fmla="*/ 220 w 841"/>
                <a:gd name="T97" fmla="*/ 155 h 599"/>
                <a:gd name="T98" fmla="*/ 270 w 841"/>
                <a:gd name="T99" fmla="*/ 97 h 599"/>
                <a:gd name="T100" fmla="*/ 594 w 841"/>
                <a:gd name="T101" fmla="*/ 148 h 599"/>
                <a:gd name="T102" fmla="*/ 832 w 841"/>
                <a:gd name="T103" fmla="*/ 54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1" h="599">
                  <a:moveTo>
                    <a:pt x="832" y="544"/>
                  </a:moveTo>
                  <a:cubicBezTo>
                    <a:pt x="827" y="548"/>
                    <a:pt x="784" y="581"/>
                    <a:pt x="723" y="599"/>
                  </a:cubicBezTo>
                  <a:cubicBezTo>
                    <a:pt x="722" y="597"/>
                    <a:pt x="721" y="595"/>
                    <a:pt x="721" y="593"/>
                  </a:cubicBezTo>
                  <a:cubicBezTo>
                    <a:pt x="721" y="592"/>
                    <a:pt x="720" y="590"/>
                    <a:pt x="720" y="589"/>
                  </a:cubicBezTo>
                  <a:cubicBezTo>
                    <a:pt x="719" y="587"/>
                    <a:pt x="719" y="585"/>
                    <a:pt x="718" y="583"/>
                  </a:cubicBezTo>
                  <a:cubicBezTo>
                    <a:pt x="718" y="583"/>
                    <a:pt x="718" y="582"/>
                    <a:pt x="717" y="581"/>
                  </a:cubicBezTo>
                  <a:cubicBezTo>
                    <a:pt x="714" y="570"/>
                    <a:pt x="710" y="561"/>
                    <a:pt x="705" y="554"/>
                  </a:cubicBezTo>
                  <a:cubicBezTo>
                    <a:pt x="704" y="553"/>
                    <a:pt x="704" y="553"/>
                    <a:pt x="704" y="552"/>
                  </a:cubicBezTo>
                  <a:cubicBezTo>
                    <a:pt x="702" y="549"/>
                    <a:pt x="699" y="546"/>
                    <a:pt x="697" y="544"/>
                  </a:cubicBezTo>
                  <a:cubicBezTo>
                    <a:pt x="697" y="543"/>
                    <a:pt x="696" y="543"/>
                    <a:pt x="696" y="542"/>
                  </a:cubicBezTo>
                  <a:cubicBezTo>
                    <a:pt x="694" y="541"/>
                    <a:pt x="692" y="539"/>
                    <a:pt x="690" y="537"/>
                  </a:cubicBezTo>
                  <a:cubicBezTo>
                    <a:pt x="690" y="537"/>
                    <a:pt x="690" y="536"/>
                    <a:pt x="689" y="536"/>
                  </a:cubicBezTo>
                  <a:cubicBezTo>
                    <a:pt x="689" y="536"/>
                    <a:pt x="689" y="536"/>
                    <a:pt x="688" y="536"/>
                  </a:cubicBezTo>
                  <a:cubicBezTo>
                    <a:pt x="687" y="535"/>
                    <a:pt x="686" y="534"/>
                    <a:pt x="685" y="533"/>
                  </a:cubicBezTo>
                  <a:cubicBezTo>
                    <a:pt x="682" y="531"/>
                    <a:pt x="679" y="529"/>
                    <a:pt x="676" y="528"/>
                  </a:cubicBezTo>
                  <a:cubicBezTo>
                    <a:pt x="672" y="526"/>
                    <a:pt x="669" y="525"/>
                    <a:pt x="666" y="524"/>
                  </a:cubicBezTo>
                  <a:cubicBezTo>
                    <a:pt x="665" y="524"/>
                    <a:pt x="664" y="523"/>
                    <a:pt x="663" y="523"/>
                  </a:cubicBezTo>
                  <a:cubicBezTo>
                    <a:pt x="663" y="523"/>
                    <a:pt x="662" y="523"/>
                    <a:pt x="661" y="522"/>
                  </a:cubicBezTo>
                  <a:cubicBezTo>
                    <a:pt x="659" y="522"/>
                    <a:pt x="657" y="521"/>
                    <a:pt x="655" y="521"/>
                  </a:cubicBezTo>
                  <a:cubicBezTo>
                    <a:pt x="648" y="519"/>
                    <a:pt x="641" y="518"/>
                    <a:pt x="634" y="516"/>
                  </a:cubicBezTo>
                  <a:cubicBezTo>
                    <a:pt x="632" y="516"/>
                    <a:pt x="630" y="516"/>
                    <a:pt x="628" y="515"/>
                  </a:cubicBezTo>
                  <a:cubicBezTo>
                    <a:pt x="620" y="514"/>
                    <a:pt x="612" y="512"/>
                    <a:pt x="604" y="511"/>
                  </a:cubicBezTo>
                  <a:cubicBezTo>
                    <a:pt x="599" y="510"/>
                    <a:pt x="595" y="510"/>
                    <a:pt x="591" y="509"/>
                  </a:cubicBezTo>
                  <a:cubicBezTo>
                    <a:pt x="587" y="508"/>
                    <a:pt x="583" y="508"/>
                    <a:pt x="579" y="507"/>
                  </a:cubicBezTo>
                  <a:cubicBezTo>
                    <a:pt x="578" y="507"/>
                    <a:pt x="578" y="507"/>
                    <a:pt x="577" y="506"/>
                  </a:cubicBezTo>
                  <a:cubicBezTo>
                    <a:pt x="572" y="506"/>
                    <a:pt x="568" y="505"/>
                    <a:pt x="564" y="504"/>
                  </a:cubicBezTo>
                  <a:cubicBezTo>
                    <a:pt x="557" y="503"/>
                    <a:pt x="550" y="502"/>
                    <a:pt x="543" y="501"/>
                  </a:cubicBezTo>
                  <a:cubicBezTo>
                    <a:pt x="536" y="500"/>
                    <a:pt x="529" y="499"/>
                    <a:pt x="521" y="497"/>
                  </a:cubicBezTo>
                  <a:cubicBezTo>
                    <a:pt x="506" y="495"/>
                    <a:pt x="490" y="492"/>
                    <a:pt x="475" y="489"/>
                  </a:cubicBezTo>
                  <a:cubicBezTo>
                    <a:pt x="471" y="488"/>
                    <a:pt x="466" y="488"/>
                    <a:pt x="462" y="487"/>
                  </a:cubicBezTo>
                  <a:cubicBezTo>
                    <a:pt x="460" y="486"/>
                    <a:pt x="457" y="486"/>
                    <a:pt x="455" y="485"/>
                  </a:cubicBezTo>
                  <a:cubicBezTo>
                    <a:pt x="448" y="484"/>
                    <a:pt x="442" y="483"/>
                    <a:pt x="436" y="481"/>
                  </a:cubicBezTo>
                  <a:cubicBezTo>
                    <a:pt x="431" y="480"/>
                    <a:pt x="426" y="479"/>
                    <a:pt x="421" y="478"/>
                  </a:cubicBezTo>
                  <a:cubicBezTo>
                    <a:pt x="419" y="478"/>
                    <a:pt x="416" y="477"/>
                    <a:pt x="414" y="477"/>
                  </a:cubicBezTo>
                  <a:cubicBezTo>
                    <a:pt x="406" y="475"/>
                    <a:pt x="399" y="473"/>
                    <a:pt x="392" y="472"/>
                  </a:cubicBezTo>
                  <a:cubicBezTo>
                    <a:pt x="391" y="471"/>
                    <a:pt x="389" y="471"/>
                    <a:pt x="388" y="471"/>
                  </a:cubicBezTo>
                  <a:cubicBezTo>
                    <a:pt x="385" y="470"/>
                    <a:pt x="381" y="469"/>
                    <a:pt x="378" y="468"/>
                  </a:cubicBezTo>
                  <a:cubicBezTo>
                    <a:pt x="375" y="467"/>
                    <a:pt x="372" y="466"/>
                    <a:pt x="369" y="465"/>
                  </a:cubicBezTo>
                  <a:cubicBezTo>
                    <a:pt x="366" y="465"/>
                    <a:pt x="363" y="464"/>
                    <a:pt x="360" y="463"/>
                  </a:cubicBezTo>
                  <a:cubicBezTo>
                    <a:pt x="356" y="462"/>
                    <a:pt x="353" y="461"/>
                    <a:pt x="349" y="460"/>
                  </a:cubicBezTo>
                  <a:cubicBezTo>
                    <a:pt x="347" y="459"/>
                    <a:pt x="344" y="458"/>
                    <a:pt x="341" y="457"/>
                  </a:cubicBezTo>
                  <a:cubicBezTo>
                    <a:pt x="339" y="456"/>
                    <a:pt x="337" y="456"/>
                    <a:pt x="334" y="455"/>
                  </a:cubicBezTo>
                  <a:cubicBezTo>
                    <a:pt x="332" y="454"/>
                    <a:pt x="330" y="453"/>
                    <a:pt x="328" y="453"/>
                  </a:cubicBezTo>
                  <a:cubicBezTo>
                    <a:pt x="326" y="452"/>
                    <a:pt x="324" y="451"/>
                    <a:pt x="322" y="450"/>
                  </a:cubicBezTo>
                  <a:cubicBezTo>
                    <a:pt x="316" y="448"/>
                    <a:pt x="310" y="446"/>
                    <a:pt x="304" y="443"/>
                  </a:cubicBezTo>
                  <a:cubicBezTo>
                    <a:pt x="302" y="442"/>
                    <a:pt x="301" y="442"/>
                    <a:pt x="299" y="441"/>
                  </a:cubicBezTo>
                  <a:cubicBezTo>
                    <a:pt x="284" y="434"/>
                    <a:pt x="271" y="427"/>
                    <a:pt x="259" y="418"/>
                  </a:cubicBezTo>
                  <a:cubicBezTo>
                    <a:pt x="259" y="418"/>
                    <a:pt x="258" y="418"/>
                    <a:pt x="257" y="417"/>
                  </a:cubicBezTo>
                  <a:cubicBezTo>
                    <a:pt x="255" y="415"/>
                    <a:pt x="253" y="414"/>
                    <a:pt x="251" y="412"/>
                  </a:cubicBezTo>
                  <a:cubicBezTo>
                    <a:pt x="249" y="411"/>
                    <a:pt x="248" y="410"/>
                    <a:pt x="247" y="409"/>
                  </a:cubicBezTo>
                  <a:cubicBezTo>
                    <a:pt x="243" y="405"/>
                    <a:pt x="239" y="401"/>
                    <a:pt x="235" y="397"/>
                  </a:cubicBezTo>
                  <a:cubicBezTo>
                    <a:pt x="233" y="396"/>
                    <a:pt x="232" y="395"/>
                    <a:pt x="231" y="394"/>
                  </a:cubicBezTo>
                  <a:cubicBezTo>
                    <a:pt x="229" y="393"/>
                    <a:pt x="227" y="391"/>
                    <a:pt x="225" y="389"/>
                  </a:cubicBezTo>
                  <a:cubicBezTo>
                    <a:pt x="223" y="388"/>
                    <a:pt x="221" y="386"/>
                    <a:pt x="219" y="384"/>
                  </a:cubicBezTo>
                  <a:cubicBezTo>
                    <a:pt x="216" y="382"/>
                    <a:pt x="214" y="381"/>
                    <a:pt x="212" y="379"/>
                  </a:cubicBezTo>
                  <a:cubicBezTo>
                    <a:pt x="211" y="378"/>
                    <a:pt x="209" y="377"/>
                    <a:pt x="208" y="375"/>
                  </a:cubicBezTo>
                  <a:cubicBezTo>
                    <a:pt x="175" y="349"/>
                    <a:pt x="135" y="320"/>
                    <a:pt x="96" y="294"/>
                  </a:cubicBezTo>
                  <a:cubicBezTo>
                    <a:pt x="96" y="294"/>
                    <a:pt x="96" y="294"/>
                    <a:pt x="96" y="294"/>
                  </a:cubicBezTo>
                  <a:cubicBezTo>
                    <a:pt x="92" y="291"/>
                    <a:pt x="88" y="288"/>
                    <a:pt x="84" y="285"/>
                  </a:cubicBezTo>
                  <a:cubicBezTo>
                    <a:pt x="80" y="283"/>
                    <a:pt x="77" y="280"/>
                    <a:pt x="73" y="278"/>
                  </a:cubicBezTo>
                  <a:cubicBezTo>
                    <a:pt x="71" y="276"/>
                    <a:pt x="68" y="274"/>
                    <a:pt x="66" y="273"/>
                  </a:cubicBezTo>
                  <a:cubicBezTo>
                    <a:pt x="65" y="256"/>
                    <a:pt x="60" y="242"/>
                    <a:pt x="52" y="231"/>
                  </a:cubicBezTo>
                  <a:cubicBezTo>
                    <a:pt x="38" y="211"/>
                    <a:pt x="16" y="198"/>
                    <a:pt x="0" y="186"/>
                  </a:cubicBezTo>
                  <a:cubicBezTo>
                    <a:pt x="10" y="182"/>
                    <a:pt x="22" y="180"/>
                    <a:pt x="38" y="178"/>
                  </a:cubicBezTo>
                  <a:cubicBezTo>
                    <a:pt x="40" y="178"/>
                    <a:pt x="40" y="178"/>
                    <a:pt x="40" y="178"/>
                  </a:cubicBezTo>
                  <a:cubicBezTo>
                    <a:pt x="41" y="178"/>
                    <a:pt x="41" y="178"/>
                    <a:pt x="42" y="178"/>
                  </a:cubicBezTo>
                  <a:cubicBezTo>
                    <a:pt x="44" y="178"/>
                    <a:pt x="45" y="178"/>
                    <a:pt x="46" y="178"/>
                  </a:cubicBezTo>
                  <a:cubicBezTo>
                    <a:pt x="48" y="178"/>
                    <a:pt x="49" y="178"/>
                    <a:pt x="51" y="179"/>
                  </a:cubicBezTo>
                  <a:cubicBezTo>
                    <a:pt x="52" y="179"/>
                    <a:pt x="53" y="179"/>
                    <a:pt x="54" y="179"/>
                  </a:cubicBezTo>
                  <a:cubicBezTo>
                    <a:pt x="62" y="181"/>
                    <a:pt x="70" y="183"/>
                    <a:pt x="80" y="186"/>
                  </a:cubicBezTo>
                  <a:cubicBezTo>
                    <a:pt x="82" y="187"/>
                    <a:pt x="84" y="188"/>
                    <a:pt x="86" y="189"/>
                  </a:cubicBezTo>
                  <a:cubicBezTo>
                    <a:pt x="87" y="189"/>
                    <a:pt x="88" y="190"/>
                    <a:pt x="90" y="190"/>
                  </a:cubicBezTo>
                  <a:cubicBezTo>
                    <a:pt x="91" y="191"/>
                    <a:pt x="93" y="192"/>
                    <a:pt x="95" y="192"/>
                  </a:cubicBezTo>
                  <a:cubicBezTo>
                    <a:pt x="97" y="193"/>
                    <a:pt x="99" y="194"/>
                    <a:pt x="100" y="195"/>
                  </a:cubicBezTo>
                  <a:cubicBezTo>
                    <a:pt x="101" y="195"/>
                    <a:pt x="101" y="195"/>
                    <a:pt x="102" y="195"/>
                  </a:cubicBezTo>
                  <a:cubicBezTo>
                    <a:pt x="102" y="195"/>
                    <a:pt x="102" y="195"/>
                    <a:pt x="102" y="195"/>
                  </a:cubicBezTo>
                  <a:cubicBezTo>
                    <a:pt x="102" y="195"/>
                    <a:pt x="102" y="195"/>
                    <a:pt x="102" y="195"/>
                  </a:cubicBezTo>
                  <a:cubicBezTo>
                    <a:pt x="116" y="207"/>
                    <a:pt x="134" y="218"/>
                    <a:pt x="154" y="229"/>
                  </a:cubicBezTo>
                  <a:cubicBezTo>
                    <a:pt x="251" y="280"/>
                    <a:pt x="405" y="310"/>
                    <a:pt x="428" y="196"/>
                  </a:cubicBezTo>
                  <a:cubicBezTo>
                    <a:pt x="429" y="193"/>
                    <a:pt x="429" y="191"/>
                    <a:pt x="428" y="189"/>
                  </a:cubicBezTo>
                  <a:cubicBezTo>
                    <a:pt x="430" y="180"/>
                    <a:pt x="430" y="171"/>
                    <a:pt x="428" y="163"/>
                  </a:cubicBezTo>
                  <a:cubicBezTo>
                    <a:pt x="428" y="163"/>
                    <a:pt x="428" y="163"/>
                    <a:pt x="428" y="163"/>
                  </a:cubicBezTo>
                  <a:cubicBezTo>
                    <a:pt x="428" y="160"/>
                    <a:pt x="428" y="157"/>
                    <a:pt x="428" y="154"/>
                  </a:cubicBezTo>
                  <a:cubicBezTo>
                    <a:pt x="428" y="153"/>
                    <a:pt x="428" y="153"/>
                    <a:pt x="428" y="152"/>
                  </a:cubicBezTo>
                  <a:cubicBezTo>
                    <a:pt x="428" y="151"/>
                    <a:pt x="428" y="151"/>
                    <a:pt x="427" y="150"/>
                  </a:cubicBezTo>
                  <a:cubicBezTo>
                    <a:pt x="427" y="149"/>
                    <a:pt x="427" y="149"/>
                    <a:pt x="427" y="148"/>
                  </a:cubicBezTo>
                  <a:cubicBezTo>
                    <a:pt x="427" y="147"/>
                    <a:pt x="427" y="147"/>
                    <a:pt x="427" y="146"/>
                  </a:cubicBezTo>
                  <a:cubicBezTo>
                    <a:pt x="426" y="146"/>
                    <a:pt x="426" y="145"/>
                    <a:pt x="426" y="145"/>
                  </a:cubicBezTo>
                  <a:cubicBezTo>
                    <a:pt x="426" y="144"/>
                    <a:pt x="425" y="142"/>
                    <a:pt x="424" y="141"/>
                  </a:cubicBezTo>
                  <a:cubicBezTo>
                    <a:pt x="424" y="140"/>
                    <a:pt x="424" y="140"/>
                    <a:pt x="423" y="139"/>
                  </a:cubicBezTo>
                  <a:cubicBezTo>
                    <a:pt x="423" y="139"/>
                    <a:pt x="423" y="138"/>
                    <a:pt x="422" y="137"/>
                  </a:cubicBezTo>
                  <a:cubicBezTo>
                    <a:pt x="422" y="137"/>
                    <a:pt x="421" y="136"/>
                    <a:pt x="420" y="135"/>
                  </a:cubicBezTo>
                  <a:cubicBezTo>
                    <a:pt x="420" y="134"/>
                    <a:pt x="419" y="134"/>
                    <a:pt x="418" y="133"/>
                  </a:cubicBezTo>
                  <a:cubicBezTo>
                    <a:pt x="418" y="133"/>
                    <a:pt x="417" y="132"/>
                    <a:pt x="417" y="132"/>
                  </a:cubicBezTo>
                  <a:cubicBezTo>
                    <a:pt x="415" y="131"/>
                    <a:pt x="413" y="130"/>
                    <a:pt x="411" y="129"/>
                  </a:cubicBezTo>
                  <a:cubicBezTo>
                    <a:pt x="410" y="128"/>
                    <a:pt x="409" y="128"/>
                    <a:pt x="408" y="127"/>
                  </a:cubicBezTo>
                  <a:cubicBezTo>
                    <a:pt x="403" y="126"/>
                    <a:pt x="397" y="125"/>
                    <a:pt x="390" y="125"/>
                  </a:cubicBezTo>
                  <a:cubicBezTo>
                    <a:pt x="342" y="125"/>
                    <a:pt x="254" y="157"/>
                    <a:pt x="220" y="155"/>
                  </a:cubicBezTo>
                  <a:cubicBezTo>
                    <a:pt x="248" y="123"/>
                    <a:pt x="248" y="123"/>
                    <a:pt x="248" y="123"/>
                  </a:cubicBezTo>
                  <a:cubicBezTo>
                    <a:pt x="270" y="97"/>
                    <a:pt x="270" y="97"/>
                    <a:pt x="270" y="97"/>
                  </a:cubicBezTo>
                  <a:cubicBezTo>
                    <a:pt x="333" y="79"/>
                    <a:pt x="410" y="61"/>
                    <a:pt x="464" y="53"/>
                  </a:cubicBezTo>
                  <a:cubicBezTo>
                    <a:pt x="541" y="42"/>
                    <a:pt x="566" y="0"/>
                    <a:pt x="594" y="148"/>
                  </a:cubicBezTo>
                  <a:cubicBezTo>
                    <a:pt x="621" y="297"/>
                    <a:pt x="682" y="329"/>
                    <a:pt x="730" y="361"/>
                  </a:cubicBezTo>
                  <a:cubicBezTo>
                    <a:pt x="779" y="394"/>
                    <a:pt x="841" y="538"/>
                    <a:pt x="832" y="5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6" name="フリーフォーム(F) 33">
              <a:extLst>
                <a:ext uri="{FF2B5EF4-FFF2-40B4-BE49-F238E27FC236}">
                  <a16:creationId xmlns:a16="http://schemas.microsoft.com/office/drawing/2014/main" id="{86469AEA-7511-41DC-A011-88DD81748329}"/>
                </a:ext>
              </a:extLst>
            </p:cNvPr>
            <p:cNvSpPr>
              <a:spLocks/>
            </p:cNvSpPr>
            <p:nvPr/>
          </p:nvSpPr>
          <p:spPr bwMode="auto">
            <a:xfrm>
              <a:off x="9860664" y="3197122"/>
              <a:ext cx="964074" cy="677360"/>
            </a:xfrm>
            <a:custGeom>
              <a:avLst/>
              <a:gdLst>
                <a:gd name="T0" fmla="*/ 462 w 538"/>
                <a:gd name="T1" fmla="*/ 0 h 378"/>
                <a:gd name="T2" fmla="*/ 0 w 538"/>
                <a:gd name="T3" fmla="*/ 245 h 378"/>
                <a:gd name="T4" fmla="*/ 0 w 538"/>
                <a:gd name="T5" fmla="*/ 378 h 378"/>
                <a:gd name="T6" fmla="*/ 538 w 538"/>
                <a:gd name="T7" fmla="*/ 100 h 378"/>
                <a:gd name="T8" fmla="*/ 462 w 538"/>
                <a:gd name="T9" fmla="*/ 0 h 378"/>
              </a:gdLst>
              <a:ahLst/>
              <a:cxnLst>
                <a:cxn ang="0">
                  <a:pos x="T0" y="T1"/>
                </a:cxn>
                <a:cxn ang="0">
                  <a:pos x="T2" y="T3"/>
                </a:cxn>
                <a:cxn ang="0">
                  <a:pos x="T4" y="T5"/>
                </a:cxn>
                <a:cxn ang="0">
                  <a:pos x="T6" y="T7"/>
                </a:cxn>
                <a:cxn ang="0">
                  <a:pos x="T8" y="T9"/>
                </a:cxn>
              </a:cxnLst>
              <a:rect l="0" t="0" r="r" b="b"/>
              <a:pathLst>
                <a:path w="538" h="378">
                  <a:moveTo>
                    <a:pt x="462" y="0"/>
                  </a:moveTo>
                  <a:lnTo>
                    <a:pt x="0" y="245"/>
                  </a:lnTo>
                  <a:lnTo>
                    <a:pt x="0" y="378"/>
                  </a:lnTo>
                  <a:lnTo>
                    <a:pt x="538" y="100"/>
                  </a:lnTo>
                  <a:lnTo>
                    <a:pt x="462"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7" name="フリーフォーム 34">
              <a:extLst>
                <a:ext uri="{FF2B5EF4-FFF2-40B4-BE49-F238E27FC236}">
                  <a16:creationId xmlns:a16="http://schemas.microsoft.com/office/drawing/2014/main" id="{A828F27C-2D7F-4EC9-819B-5E25949089DA}"/>
                </a:ext>
              </a:extLst>
            </p:cNvPr>
            <p:cNvSpPr>
              <a:spLocks/>
            </p:cNvSpPr>
            <p:nvPr/>
          </p:nvSpPr>
          <p:spPr bwMode="auto">
            <a:xfrm>
              <a:off x="9860664" y="3376318"/>
              <a:ext cx="2331338" cy="3436976"/>
            </a:xfrm>
            <a:custGeom>
              <a:avLst/>
              <a:gdLst>
                <a:gd name="T0" fmla="*/ 692 w 692"/>
                <a:gd name="T1" fmla="*/ 543 h 1021"/>
                <a:gd name="T2" fmla="*/ 692 w 692"/>
                <a:gd name="T3" fmla="*/ 1021 h 1021"/>
                <a:gd name="T4" fmla="*/ 529 w 692"/>
                <a:gd name="T5" fmla="*/ 922 h 1021"/>
                <a:gd name="T6" fmla="*/ 267 w 692"/>
                <a:gd name="T7" fmla="*/ 862 h 1021"/>
                <a:gd name="T8" fmla="*/ 222 w 692"/>
                <a:gd name="T9" fmla="*/ 855 h 1021"/>
                <a:gd name="T10" fmla="*/ 85 w 692"/>
                <a:gd name="T11" fmla="*/ 506 h 1021"/>
                <a:gd name="T12" fmla="*/ 0 w 692"/>
                <a:gd name="T13" fmla="*/ 148 h 1021"/>
                <a:gd name="T14" fmla="*/ 95 w 692"/>
                <a:gd name="T15" fmla="*/ 99 h 1021"/>
                <a:gd name="T16" fmla="*/ 183 w 692"/>
                <a:gd name="T17" fmla="*/ 54 h 1021"/>
                <a:gd name="T18" fmla="*/ 263 w 692"/>
                <a:gd name="T19" fmla="*/ 13 h 1021"/>
                <a:gd name="T20" fmla="*/ 286 w 692"/>
                <a:gd name="T21" fmla="*/ 0 h 1021"/>
                <a:gd name="T22" fmla="*/ 286 w 692"/>
                <a:gd name="T23" fmla="*/ 0 h 1021"/>
                <a:gd name="T24" fmla="*/ 286 w 692"/>
                <a:gd name="T25" fmla="*/ 0 h 1021"/>
                <a:gd name="T26" fmla="*/ 292 w 692"/>
                <a:gd name="T27" fmla="*/ 7 h 1021"/>
                <a:gd name="T28" fmla="*/ 692 w 692"/>
                <a:gd name="T29" fmla="*/ 54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21">
                  <a:moveTo>
                    <a:pt x="692" y="543"/>
                  </a:moveTo>
                  <a:cubicBezTo>
                    <a:pt x="692" y="1021"/>
                    <a:pt x="692" y="1021"/>
                    <a:pt x="692" y="1021"/>
                  </a:cubicBezTo>
                  <a:cubicBezTo>
                    <a:pt x="681" y="1000"/>
                    <a:pt x="644" y="961"/>
                    <a:pt x="529" y="922"/>
                  </a:cubicBezTo>
                  <a:cubicBezTo>
                    <a:pt x="467" y="901"/>
                    <a:pt x="382" y="880"/>
                    <a:pt x="267" y="862"/>
                  </a:cubicBezTo>
                  <a:cubicBezTo>
                    <a:pt x="252" y="860"/>
                    <a:pt x="238" y="857"/>
                    <a:pt x="222" y="855"/>
                  </a:cubicBezTo>
                  <a:cubicBezTo>
                    <a:pt x="164" y="741"/>
                    <a:pt x="118" y="618"/>
                    <a:pt x="85" y="506"/>
                  </a:cubicBezTo>
                  <a:cubicBezTo>
                    <a:pt x="24" y="308"/>
                    <a:pt x="0" y="148"/>
                    <a:pt x="0" y="148"/>
                  </a:cubicBezTo>
                  <a:cubicBezTo>
                    <a:pt x="95" y="99"/>
                    <a:pt x="95" y="99"/>
                    <a:pt x="95" y="99"/>
                  </a:cubicBezTo>
                  <a:cubicBezTo>
                    <a:pt x="183" y="54"/>
                    <a:pt x="183" y="54"/>
                    <a:pt x="183" y="54"/>
                  </a:cubicBezTo>
                  <a:cubicBezTo>
                    <a:pt x="263" y="13"/>
                    <a:pt x="263" y="13"/>
                    <a:pt x="263" y="13"/>
                  </a:cubicBezTo>
                  <a:cubicBezTo>
                    <a:pt x="286" y="0"/>
                    <a:pt x="286" y="0"/>
                    <a:pt x="286" y="0"/>
                  </a:cubicBezTo>
                  <a:cubicBezTo>
                    <a:pt x="286" y="0"/>
                    <a:pt x="286" y="0"/>
                    <a:pt x="286" y="0"/>
                  </a:cubicBezTo>
                  <a:cubicBezTo>
                    <a:pt x="286" y="0"/>
                    <a:pt x="286" y="0"/>
                    <a:pt x="286" y="0"/>
                  </a:cubicBezTo>
                  <a:cubicBezTo>
                    <a:pt x="288" y="2"/>
                    <a:pt x="290" y="5"/>
                    <a:pt x="292" y="7"/>
                  </a:cubicBezTo>
                  <a:cubicBezTo>
                    <a:pt x="354" y="77"/>
                    <a:pt x="539" y="303"/>
                    <a:pt x="692" y="543"/>
                  </a:cubicBezTo>
                  <a:close/>
                </a:path>
              </a:pathLst>
            </a:custGeom>
            <a:gradFill>
              <a:gsLst>
                <a:gs pos="0">
                  <a:srgbClr val="0A2DDB"/>
                </a:gs>
                <a:gs pos="83000">
                  <a:srgbClr val="3E04A9"/>
                </a:gs>
              </a:gsLst>
              <a:lin ang="13200000" scaled="0"/>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58" name="フリーフォーム(F) 35">
              <a:extLst>
                <a:ext uri="{FF2B5EF4-FFF2-40B4-BE49-F238E27FC236}">
                  <a16:creationId xmlns:a16="http://schemas.microsoft.com/office/drawing/2014/main" id="{3CEFFA90-EB51-41A6-8D88-DC1FC480C0E4}"/>
                </a:ext>
              </a:extLst>
            </p:cNvPr>
            <p:cNvSpPr>
              <a:spLocks/>
            </p:cNvSpPr>
            <p:nvPr/>
          </p:nvSpPr>
          <p:spPr bwMode="auto">
            <a:xfrm>
              <a:off x="9860664" y="3557306"/>
              <a:ext cx="1782999" cy="2922684"/>
            </a:xfrm>
            <a:custGeom>
              <a:avLst/>
              <a:gdLst>
                <a:gd name="T0" fmla="*/ 529 w 529"/>
                <a:gd name="T1" fmla="*/ 868 h 868"/>
                <a:gd name="T2" fmla="*/ 267 w 529"/>
                <a:gd name="T3" fmla="*/ 808 h 868"/>
                <a:gd name="T4" fmla="*/ 222 w 529"/>
                <a:gd name="T5" fmla="*/ 801 h 868"/>
                <a:gd name="T6" fmla="*/ 85 w 529"/>
                <a:gd name="T7" fmla="*/ 452 h 868"/>
                <a:gd name="T8" fmla="*/ 0 w 529"/>
                <a:gd name="T9" fmla="*/ 94 h 868"/>
                <a:gd name="T10" fmla="*/ 95 w 529"/>
                <a:gd name="T11" fmla="*/ 45 h 868"/>
                <a:gd name="T12" fmla="*/ 183 w 529"/>
                <a:gd name="T13" fmla="*/ 0 h 868"/>
                <a:gd name="T14" fmla="*/ 194 w 529"/>
                <a:gd name="T15" fmla="*/ 1 h 868"/>
                <a:gd name="T16" fmla="*/ 315 w 529"/>
                <a:gd name="T17" fmla="*/ 378 h 868"/>
                <a:gd name="T18" fmla="*/ 315 w 529"/>
                <a:gd name="T19" fmla="*/ 421 h 868"/>
                <a:gd name="T20" fmla="*/ 508 w 529"/>
                <a:gd name="T21" fmla="*/ 855 h 868"/>
                <a:gd name="T22" fmla="*/ 529 w 529"/>
                <a:gd name="T23"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868">
                  <a:moveTo>
                    <a:pt x="529" y="868"/>
                  </a:moveTo>
                  <a:cubicBezTo>
                    <a:pt x="467" y="847"/>
                    <a:pt x="382" y="826"/>
                    <a:pt x="267" y="808"/>
                  </a:cubicBezTo>
                  <a:cubicBezTo>
                    <a:pt x="252" y="806"/>
                    <a:pt x="238" y="803"/>
                    <a:pt x="222" y="801"/>
                  </a:cubicBezTo>
                  <a:cubicBezTo>
                    <a:pt x="164" y="687"/>
                    <a:pt x="118" y="564"/>
                    <a:pt x="85" y="452"/>
                  </a:cubicBezTo>
                  <a:cubicBezTo>
                    <a:pt x="24" y="254"/>
                    <a:pt x="0" y="94"/>
                    <a:pt x="0" y="94"/>
                  </a:cubicBezTo>
                  <a:cubicBezTo>
                    <a:pt x="95" y="45"/>
                    <a:pt x="95" y="45"/>
                    <a:pt x="95" y="45"/>
                  </a:cubicBezTo>
                  <a:cubicBezTo>
                    <a:pt x="183" y="0"/>
                    <a:pt x="183" y="0"/>
                    <a:pt x="183" y="0"/>
                  </a:cubicBezTo>
                  <a:cubicBezTo>
                    <a:pt x="187" y="0"/>
                    <a:pt x="190" y="0"/>
                    <a:pt x="194" y="1"/>
                  </a:cubicBezTo>
                  <a:cubicBezTo>
                    <a:pt x="194" y="1"/>
                    <a:pt x="315" y="244"/>
                    <a:pt x="315" y="378"/>
                  </a:cubicBezTo>
                  <a:cubicBezTo>
                    <a:pt x="315" y="392"/>
                    <a:pt x="315" y="406"/>
                    <a:pt x="315" y="421"/>
                  </a:cubicBezTo>
                  <a:cubicBezTo>
                    <a:pt x="311" y="551"/>
                    <a:pt x="307" y="720"/>
                    <a:pt x="508" y="855"/>
                  </a:cubicBezTo>
                  <a:cubicBezTo>
                    <a:pt x="515" y="859"/>
                    <a:pt x="522" y="864"/>
                    <a:pt x="529" y="868"/>
                  </a:cubicBezTo>
                  <a:close/>
                </a:path>
              </a:pathLst>
            </a:custGeom>
            <a:gradFill>
              <a:gsLst>
                <a:gs pos="100000">
                  <a:srgbClr val="5936E0"/>
                </a:gs>
                <a:gs pos="44000">
                  <a:srgbClr val="371DBD"/>
                </a:gs>
              </a:gsLst>
              <a:lin ang="13200000" scaled="0"/>
            </a:gradFill>
            <a:ln>
              <a:noFill/>
            </a:ln>
          </p:spPr>
          <p:txBody>
            <a:bodyPr vert="horz" wrap="square" lIns="91440" tIns="45720" rIns="91440" bIns="45720" numCol="1" rtlCol="0" anchor="t" anchorCtr="0" compatLnSpc="1">
              <a:prstTxWarp prst="textNoShape">
                <a:avLst/>
              </a:prstTxWarp>
            </a:bodyPr>
            <a:lstStyle/>
            <a:p>
              <a:pPr rtl="0"/>
              <a:endParaRPr lang="en-US" dirty="0">
                <a:latin typeface="Meiryo UI" panose="020B0604030504040204" pitchFamily="50" charset="-128"/>
                <a:ea typeface="Meiryo UI" panose="020B0604030504040204" pitchFamily="50" charset="-128"/>
              </a:endParaRPr>
            </a:p>
          </p:txBody>
        </p:sp>
        <p:sp>
          <p:nvSpPr>
            <p:cNvPr id="67" name="フリーフォーム:図形 66">
              <a:extLst>
                <a:ext uri="{FF2B5EF4-FFF2-40B4-BE49-F238E27FC236}">
                  <a16:creationId xmlns:a16="http://schemas.microsoft.com/office/drawing/2014/main" id="{2ACAA286-8EC7-477A-B799-85B6B23E638D}"/>
                </a:ext>
              </a:extLst>
            </p:cNvPr>
            <p:cNvSpPr/>
            <p:nvPr/>
          </p:nvSpPr>
          <p:spPr>
            <a:xfrm rot="20923453">
              <a:off x="6655548" y="-439156"/>
              <a:ext cx="5488008" cy="1037277"/>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latin typeface="Meiryo UI" panose="020B0604030504040204" pitchFamily="50" charset="-128"/>
                <a:ea typeface="Meiryo UI" panose="020B0604030504040204" pitchFamily="50" charset="-128"/>
              </a:endParaRPr>
            </a:p>
          </p:txBody>
        </p:sp>
      </p:grpSp>
      <p:sp>
        <p:nvSpPr>
          <p:cNvPr id="15" name="タイトル 14" hidden="1">
            <a:extLst>
              <a:ext uri="{FF2B5EF4-FFF2-40B4-BE49-F238E27FC236}">
                <a16:creationId xmlns:a16="http://schemas.microsoft.com/office/drawing/2014/main" id="{1B710331-53CB-4E4F-A9D3-D1E190EEAEE4}"/>
              </a:ext>
            </a:extLst>
          </p:cNvPr>
          <p:cNvSpPr>
            <a:spLocks noGrp="1"/>
          </p:cNvSpPr>
          <p:nvPr>
            <p:ph type="title"/>
          </p:nvPr>
        </p:nvSpPr>
        <p:spPr/>
        <p:txBody>
          <a:bodyPr rtlCol="0"/>
          <a:lstStyle/>
          <a:p>
            <a:pPr rtl="0"/>
            <a:r>
              <a:rPr lang="ja" dirty="0"/>
              <a:t>人的資源スライド 2</a:t>
            </a:r>
          </a:p>
        </p:txBody>
      </p:sp>
      <p:sp>
        <p:nvSpPr>
          <p:cNvPr id="3" name="正方形/長方形 2">
            <a:extLst>
              <a:ext uri="{FF2B5EF4-FFF2-40B4-BE49-F238E27FC236}">
                <a16:creationId xmlns:a16="http://schemas.microsoft.com/office/drawing/2014/main" id="{E867A881-DB7F-46AC-B496-273027AEF7BB}"/>
              </a:ext>
            </a:extLst>
          </p:cNvPr>
          <p:cNvSpPr/>
          <p:nvPr/>
        </p:nvSpPr>
        <p:spPr>
          <a:xfrm>
            <a:off x="1540452" y="2912052"/>
            <a:ext cx="6096000" cy="830997"/>
          </a:xfrm>
          <a:prstGeom prst="rect">
            <a:avLst/>
          </a:prstGeom>
        </p:spPr>
        <p:txBody>
          <a:bodyPr>
            <a:spAutoFit/>
          </a:bodyPr>
          <a:lstStyle/>
          <a:p>
            <a:r>
              <a:rPr lang="en-US" altLang="ja-JP" sz="2400" dirty="0">
                <a:solidFill>
                  <a:srgbClr val="002060"/>
                </a:solidFill>
                <a:latin typeface="Calibri" panose="020F0502020204030204" pitchFamily="34" charset="0"/>
                <a:ea typeface="Calibri" panose="020F0502020204030204" pitchFamily="34" charset="0"/>
                <a:cs typeface="Calibri" panose="020F0502020204030204" pitchFamily="34" charset="0"/>
              </a:rPr>
              <a:t>Examination case of utilizing crypt-asset tracking </a:t>
            </a:r>
            <a:r>
              <a:rPr lang="en-US" altLang="ja-JP" sz="2400" dirty="0">
                <a:solidFill>
                  <a:schemeClr val="bg1"/>
                </a:solidFill>
                <a:latin typeface="メイリオ" panose="020B0604030504040204" pitchFamily="50" charset="-128"/>
                <a:ea typeface="メイリオ" panose="020B0604030504040204" pitchFamily="50" charset="-128"/>
              </a:rPr>
              <a:t>tool</a:t>
            </a:r>
            <a:endParaRPr lang="ja-JP" altLang="en-US" sz="2400" dirty="0"/>
          </a:p>
        </p:txBody>
      </p:sp>
    </p:spTree>
    <p:extLst>
      <p:ext uri="{BB962C8B-B14F-4D97-AF65-F5344CB8AC3E}">
        <p14:creationId xmlns:p14="http://schemas.microsoft.com/office/powerpoint/2010/main" val="263965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平行四辺形 54">
            <a:extLst>
              <a:ext uri="{FF2B5EF4-FFF2-40B4-BE49-F238E27FC236}">
                <a16:creationId xmlns:a16="http://schemas.microsoft.com/office/drawing/2014/main" id="{E002CCE5-773D-4D4F-A289-CB1DB48D27B6}"/>
              </a:ext>
              <a:ext uri="{C183D7F6-B498-43B3-948B-1728B52AA6E4}">
                <adec:decorative xmlns:adec="http://schemas.microsoft.com/office/drawing/2017/decorative" val="1"/>
              </a:ext>
            </a:extLst>
          </p:cNvPr>
          <p:cNvSpPr/>
          <p:nvPr/>
        </p:nvSpPr>
        <p:spPr>
          <a:xfrm>
            <a:off x="9286531" y="0"/>
            <a:ext cx="2905469" cy="6857998"/>
          </a:xfrm>
          <a:prstGeom prst="parallelogram">
            <a:avLst>
              <a:gd name="adj" fmla="val 0"/>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graphicFrame>
        <p:nvGraphicFramePr>
          <p:cNvPr id="33" name="図表 32">
            <a:extLst>
              <a:ext uri="{FF2B5EF4-FFF2-40B4-BE49-F238E27FC236}">
                <a16:creationId xmlns:a16="http://schemas.microsoft.com/office/drawing/2014/main" id="{CEF0D871-4D22-49A9-A121-B9BCC2C74446}"/>
              </a:ext>
            </a:extLst>
          </p:cNvPr>
          <p:cNvGraphicFramePr/>
          <p:nvPr>
            <p:extLst>
              <p:ext uri="{D42A27DB-BD31-4B8C-83A1-F6EECF244321}">
                <p14:modId xmlns:p14="http://schemas.microsoft.com/office/powerpoint/2010/main" val="508584918"/>
              </p:ext>
            </p:extLst>
          </p:nvPr>
        </p:nvGraphicFramePr>
        <p:xfrm>
          <a:off x="445734" y="2451864"/>
          <a:ext cx="4755973" cy="3627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4" name="グループ化 33">
            <a:extLst>
              <a:ext uri="{FF2B5EF4-FFF2-40B4-BE49-F238E27FC236}">
                <a16:creationId xmlns:a16="http://schemas.microsoft.com/office/drawing/2014/main" id="{B7657B8E-98E4-451F-9E07-13AED0E57E86}"/>
              </a:ext>
            </a:extLst>
          </p:cNvPr>
          <p:cNvGrpSpPr/>
          <p:nvPr/>
        </p:nvGrpSpPr>
        <p:grpSpPr>
          <a:xfrm>
            <a:off x="-94204" y="1841543"/>
            <a:ext cx="8794641" cy="4059984"/>
            <a:chOff x="-94204" y="1841543"/>
            <a:chExt cx="8794641" cy="4059984"/>
          </a:xfrm>
        </p:grpSpPr>
        <p:sp>
          <p:nvSpPr>
            <p:cNvPr id="36" name="テキスト ボックス 34">
              <a:extLst>
                <a:ext uri="{FF2B5EF4-FFF2-40B4-BE49-F238E27FC236}">
                  <a16:creationId xmlns:a16="http://schemas.microsoft.com/office/drawing/2014/main" id="{C91B6D95-09C8-4583-8FA9-F27CD4978967}"/>
                </a:ext>
              </a:extLst>
            </p:cNvPr>
            <p:cNvSpPr txBox="1">
              <a:spLocks noChangeArrowheads="1"/>
            </p:cNvSpPr>
            <p:nvPr/>
          </p:nvSpPr>
          <p:spPr bwMode="auto">
            <a:xfrm>
              <a:off x="5113543" y="4279720"/>
              <a:ext cx="3586894" cy="946413"/>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Anito"/>
                <a:ea typeface="ＭＳ Ｐゴシック"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charset="0"/>
                  <a:ea typeface="ＭＳ Ｐゴシック" charset="-128"/>
                  <a:cs typeface="Arial" panose="020B0604020202020204" pitchFamily="34" charset="0"/>
                </a:rPr>
                <a:t>Criminal Investigation Departments (approximately 1,500 people)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50" b="0" i="0" u="none" strike="noStrike" kern="1200" cap="none" spc="0" normalizeH="0" baseline="0" noProof="0" dirty="0">
                <a:ln>
                  <a:noFill/>
                </a:ln>
                <a:solidFill>
                  <a:srgbClr val="000000"/>
                </a:solidFill>
                <a:effectLst/>
                <a:uLnTx/>
                <a:uFillTx/>
                <a:latin typeface="Anito"/>
                <a:ea typeface="ＭＳ Ｐゴシック" charset="-128"/>
                <a:cs typeface="Arial" panose="020B0604020202020204" pitchFamily="34" charset="0"/>
              </a:endParaRPr>
            </a:p>
          </p:txBody>
        </p:sp>
        <p:cxnSp>
          <p:nvCxnSpPr>
            <p:cNvPr id="38" name="直線コネクタ 37">
              <a:extLst>
                <a:ext uri="{FF2B5EF4-FFF2-40B4-BE49-F238E27FC236}">
                  <a16:creationId xmlns:a16="http://schemas.microsoft.com/office/drawing/2014/main" id="{DF77944F-4919-483F-9179-DD4A0372071D}"/>
                </a:ext>
              </a:extLst>
            </p:cNvPr>
            <p:cNvCxnSpPr>
              <a:cxnSpLocks/>
            </p:cNvCxnSpPr>
            <p:nvPr/>
          </p:nvCxnSpPr>
          <p:spPr>
            <a:xfrm flipH="1">
              <a:off x="2946788" y="2787830"/>
              <a:ext cx="2093348" cy="15207"/>
            </a:xfrm>
            <a:prstGeom prst="line">
              <a:avLst/>
            </a:prstGeom>
            <a:ln>
              <a:headEnd type="none"/>
              <a:tailEnd type="oval"/>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48EC637D-9446-4B1C-8AE3-4CD7551FDCE7}"/>
                </a:ext>
              </a:extLst>
            </p:cNvPr>
            <p:cNvCxnSpPr/>
            <p:nvPr/>
          </p:nvCxnSpPr>
          <p:spPr>
            <a:xfrm flipH="1" flipV="1">
              <a:off x="3884276" y="4373704"/>
              <a:ext cx="1155861" cy="9813"/>
            </a:xfrm>
            <a:prstGeom prst="line">
              <a:avLst/>
            </a:prstGeom>
            <a:ln>
              <a:headEnd type="none"/>
              <a:tailEnd type="oval"/>
            </a:ln>
          </p:spPr>
          <p:style>
            <a:lnRef idx="1">
              <a:schemeClr val="dk1"/>
            </a:lnRef>
            <a:fillRef idx="0">
              <a:schemeClr val="dk1"/>
            </a:fillRef>
            <a:effectRef idx="0">
              <a:schemeClr val="dk1"/>
            </a:effectRef>
            <a:fontRef idx="minor">
              <a:schemeClr val="tx1"/>
            </a:fontRef>
          </p:style>
        </p:cxnSp>
        <p:sp>
          <p:nvSpPr>
            <p:cNvPr id="40" name="テキスト ボックス 33">
              <a:extLst>
                <a:ext uri="{FF2B5EF4-FFF2-40B4-BE49-F238E27FC236}">
                  <a16:creationId xmlns:a16="http://schemas.microsoft.com/office/drawing/2014/main" id="{E6E0FF9C-D8F5-4445-8EC2-F81506CDA476}"/>
                </a:ext>
              </a:extLst>
            </p:cNvPr>
            <p:cNvSpPr txBox="1">
              <a:spLocks noChangeArrowheads="1"/>
            </p:cNvSpPr>
            <p:nvPr/>
          </p:nvSpPr>
          <p:spPr bwMode="auto">
            <a:xfrm>
              <a:off x="5143673" y="2401360"/>
              <a:ext cx="2301384" cy="600164"/>
            </a:xfrm>
            <a:prstGeom prst="rect">
              <a:avLst/>
            </a:prstGeom>
            <a:noFill/>
            <a:ln w="19050">
              <a:solidFill>
                <a:schemeClr val="tx1"/>
              </a:solid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Criminal Investigation Division (28 members)</a:t>
              </a:r>
            </a:p>
          </p:txBody>
        </p:sp>
        <p:sp>
          <p:nvSpPr>
            <p:cNvPr id="41" name="右中かっこ 40">
              <a:extLst>
                <a:ext uri="{FF2B5EF4-FFF2-40B4-BE49-F238E27FC236}">
                  <a16:creationId xmlns:a16="http://schemas.microsoft.com/office/drawing/2014/main" id="{E1671772-AE8C-4A45-85B2-D68AD742F5AB}"/>
                </a:ext>
              </a:extLst>
            </p:cNvPr>
            <p:cNvSpPr/>
            <p:nvPr/>
          </p:nvSpPr>
          <p:spPr>
            <a:xfrm rot="13004041">
              <a:off x="983217" y="1841543"/>
              <a:ext cx="565081" cy="4059984"/>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venir Next LT Pro Light"/>
                <a:ea typeface="+mn-ea"/>
                <a:cs typeface="+mn-cs"/>
              </a:endParaRPr>
            </a:p>
          </p:txBody>
        </p:sp>
        <p:sp>
          <p:nvSpPr>
            <p:cNvPr id="42" name="テキスト ボックス 41">
              <a:extLst>
                <a:ext uri="{FF2B5EF4-FFF2-40B4-BE49-F238E27FC236}">
                  <a16:creationId xmlns:a16="http://schemas.microsoft.com/office/drawing/2014/main" id="{24838423-5540-4718-92C2-641CE29DEF1F}"/>
                </a:ext>
              </a:extLst>
            </p:cNvPr>
            <p:cNvSpPr txBox="1"/>
            <p:nvPr/>
          </p:nvSpPr>
          <p:spPr>
            <a:xfrm>
              <a:off x="-94204" y="2726944"/>
              <a:ext cx="1992816" cy="6463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Total of 56,000 tax officials</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43" name="四角形: 角を丸くする 42">
            <a:extLst>
              <a:ext uri="{FF2B5EF4-FFF2-40B4-BE49-F238E27FC236}">
                <a16:creationId xmlns:a16="http://schemas.microsoft.com/office/drawing/2014/main" id="{6F0DCAD0-9986-469C-84C7-71EA50AA1101}"/>
              </a:ext>
            </a:extLst>
          </p:cNvPr>
          <p:cNvSpPr/>
          <p:nvPr/>
        </p:nvSpPr>
        <p:spPr>
          <a:xfrm>
            <a:off x="9334906" y="4989350"/>
            <a:ext cx="2671129" cy="8848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6F4BDC"/>
                </a:solidFill>
                <a:effectLst/>
                <a:uLnTx/>
                <a:uFillTx/>
                <a:latin typeface="Avenir Next LT Pro Light"/>
                <a:ea typeface="+mn-ea"/>
                <a:cs typeface="+mn-cs"/>
              </a:rPr>
              <a:t>Operational 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venir Next LT Pro Light"/>
                <a:ea typeface="+mn-ea"/>
                <a:cs typeface="+mn-cs"/>
              </a:rPr>
              <a:t> (on-site investigation)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44" name="四角形: 角を丸くする 43">
            <a:extLst>
              <a:ext uri="{FF2B5EF4-FFF2-40B4-BE49-F238E27FC236}">
                <a16:creationId xmlns:a16="http://schemas.microsoft.com/office/drawing/2014/main" id="{5ED00C23-2810-478A-8836-393632C115EC}"/>
              </a:ext>
            </a:extLst>
          </p:cNvPr>
          <p:cNvSpPr/>
          <p:nvPr/>
        </p:nvSpPr>
        <p:spPr>
          <a:xfrm>
            <a:off x="9321992" y="3617720"/>
            <a:ext cx="2671129" cy="8848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6F4BDC"/>
                </a:solidFill>
                <a:effectLst/>
                <a:uLnTx/>
                <a:uFillTx/>
                <a:latin typeface="Avenir Next LT Pro Light"/>
                <a:ea typeface="+mn-ea"/>
                <a:cs typeface="+mn-cs"/>
              </a:rPr>
              <a:t>Intelligence Team </a:t>
            </a:r>
            <a:r>
              <a:rPr kumimoji="1" lang="en-US" altLang="ja-JP" sz="1800" b="0" i="0" u="none" strike="noStrike" kern="1200" cap="none" spc="0" normalizeH="0" baseline="0" noProof="0" dirty="0">
                <a:ln>
                  <a:noFill/>
                </a:ln>
                <a:solidFill>
                  <a:srgbClr val="000000"/>
                </a:solidFill>
                <a:effectLst/>
                <a:uLnTx/>
                <a:uFillTx/>
                <a:latin typeface="Avenir Next LT Pro Light"/>
                <a:ea typeface="+mn-ea"/>
                <a:cs typeface="+mn-cs"/>
              </a:rPr>
              <a:t>(inspective investigation)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venir Next LT Pro Light"/>
              <a:ea typeface="+mn-ea"/>
              <a:cs typeface="+mn-cs"/>
            </a:endParaRPr>
          </a:p>
        </p:txBody>
      </p:sp>
      <p:cxnSp>
        <p:nvCxnSpPr>
          <p:cNvPr id="45" name="直線コネクタ 44">
            <a:extLst>
              <a:ext uri="{FF2B5EF4-FFF2-40B4-BE49-F238E27FC236}">
                <a16:creationId xmlns:a16="http://schemas.microsoft.com/office/drawing/2014/main" id="{63AABC87-56FE-4C34-AE2A-1342985D41EC}"/>
              </a:ext>
            </a:extLst>
          </p:cNvPr>
          <p:cNvCxnSpPr>
            <a:cxnSpLocks/>
            <a:endCxn id="44" idx="1"/>
          </p:cNvCxnSpPr>
          <p:nvPr/>
        </p:nvCxnSpPr>
        <p:spPr>
          <a:xfrm flipV="1">
            <a:off x="8788598" y="4060150"/>
            <a:ext cx="533394" cy="7346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83FEAFFF-6900-47EA-ABB8-A93673C677B3}"/>
              </a:ext>
            </a:extLst>
          </p:cNvPr>
          <p:cNvCxnSpPr>
            <a:cxnSpLocks/>
            <a:endCxn id="43" idx="1"/>
          </p:cNvCxnSpPr>
          <p:nvPr/>
        </p:nvCxnSpPr>
        <p:spPr>
          <a:xfrm>
            <a:off x="8788598" y="4825561"/>
            <a:ext cx="546308" cy="606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4">
            <a:extLst>
              <a:ext uri="{FF2B5EF4-FFF2-40B4-BE49-F238E27FC236}">
                <a16:creationId xmlns:a16="http://schemas.microsoft.com/office/drawing/2014/main" id="{FC63668B-64F4-4B4F-B061-13193BE79AEE}"/>
              </a:ext>
            </a:extLst>
          </p:cNvPr>
          <p:cNvSpPr>
            <a:spLocks noGrp="1"/>
          </p:cNvSpPr>
          <p:nvPr>
            <p:ph type="title"/>
          </p:nvPr>
        </p:nvSpPr>
        <p:spPr>
          <a:xfrm>
            <a:off x="229672" y="201380"/>
            <a:ext cx="6584054" cy="1147800"/>
          </a:xfrm>
        </p:spPr>
        <p:txBody>
          <a:bodyPr>
            <a:normAutofit fontScale="90000"/>
          </a:bodyPr>
          <a:lstStyle/>
          <a:p>
            <a:r>
              <a:rPr kumimoji="1" lang="en-US" altLang="ja-JP" dirty="0">
                <a:latin typeface="+mn-lt"/>
              </a:rPr>
              <a:t>NTA’s Organizational Structure</a:t>
            </a:r>
            <a:endParaRPr kumimoji="1" lang="ja-JP" altLang="en-US" dirty="0">
              <a:latin typeface="+mn-lt"/>
            </a:endParaRPr>
          </a:p>
        </p:txBody>
      </p:sp>
      <p:pic>
        <p:nvPicPr>
          <p:cNvPr id="21" name="図 20">
            <a:extLst>
              <a:ext uri="{FF2B5EF4-FFF2-40B4-BE49-F238E27FC236}">
                <a16:creationId xmlns:a16="http://schemas.microsoft.com/office/drawing/2014/main" id="{0887FD98-0461-4EF7-9515-0A5F23C49B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7464" y="2541808"/>
            <a:ext cx="1647969" cy="1647969"/>
          </a:xfrm>
          <a:prstGeom prst="rect">
            <a:avLst/>
          </a:prstGeom>
        </p:spPr>
      </p:pic>
      <p:grpSp>
        <p:nvGrpSpPr>
          <p:cNvPr id="29" name="グループ化 28">
            <a:extLst>
              <a:ext uri="{FF2B5EF4-FFF2-40B4-BE49-F238E27FC236}">
                <a16:creationId xmlns:a16="http://schemas.microsoft.com/office/drawing/2014/main" id="{9108FDB5-F7FF-491F-B841-EAFE3F0908C4}"/>
              </a:ext>
            </a:extLst>
          </p:cNvPr>
          <p:cNvGrpSpPr/>
          <p:nvPr/>
        </p:nvGrpSpPr>
        <p:grpSpPr>
          <a:xfrm>
            <a:off x="7653916" y="5310826"/>
            <a:ext cx="1623329" cy="1429836"/>
            <a:chOff x="9160785" y="3160466"/>
            <a:chExt cx="1882962" cy="2186449"/>
          </a:xfrm>
        </p:grpSpPr>
        <p:pic>
          <p:nvPicPr>
            <p:cNvPr id="30" name="図 29">
              <a:extLst>
                <a:ext uri="{FF2B5EF4-FFF2-40B4-BE49-F238E27FC236}">
                  <a16:creationId xmlns:a16="http://schemas.microsoft.com/office/drawing/2014/main" id="{4C427624-3BFA-4370-A2DF-1D05C98DA4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60785" y="3598662"/>
              <a:ext cx="423863" cy="786437"/>
            </a:xfrm>
            <a:prstGeom prst="rect">
              <a:avLst/>
            </a:prstGeom>
            <a:ln w="6350">
              <a:noFill/>
            </a:ln>
          </p:spPr>
        </p:pic>
        <p:pic>
          <p:nvPicPr>
            <p:cNvPr id="31" name="図 30">
              <a:extLst>
                <a:ext uri="{FF2B5EF4-FFF2-40B4-BE49-F238E27FC236}">
                  <a16:creationId xmlns:a16="http://schemas.microsoft.com/office/drawing/2014/main" id="{D5DD037A-5C14-4F3E-8C7A-9BFF03DFF19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19884" y="3164604"/>
              <a:ext cx="423863" cy="786437"/>
            </a:xfrm>
            <a:prstGeom prst="rect">
              <a:avLst/>
            </a:prstGeom>
            <a:ln w="6350">
              <a:noFill/>
            </a:ln>
          </p:spPr>
        </p:pic>
        <p:pic>
          <p:nvPicPr>
            <p:cNvPr id="32" name="図 31">
              <a:extLst>
                <a:ext uri="{FF2B5EF4-FFF2-40B4-BE49-F238E27FC236}">
                  <a16:creationId xmlns:a16="http://schemas.microsoft.com/office/drawing/2014/main" id="{0CA3117C-48CA-43FA-BE7C-F32D6F5D01B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01438" y="3160466"/>
              <a:ext cx="405286" cy="790575"/>
            </a:xfrm>
            <a:prstGeom prst="rect">
              <a:avLst/>
            </a:prstGeom>
          </p:spPr>
        </p:pic>
        <p:pic>
          <p:nvPicPr>
            <p:cNvPr id="47" name="図 46">
              <a:extLst>
                <a:ext uri="{FF2B5EF4-FFF2-40B4-BE49-F238E27FC236}">
                  <a16:creationId xmlns:a16="http://schemas.microsoft.com/office/drawing/2014/main" id="{B2CDD015-0D48-45B5-AD91-2C885F9C726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60015" y="3637284"/>
              <a:ext cx="423863" cy="786437"/>
            </a:xfrm>
            <a:prstGeom prst="rect">
              <a:avLst/>
            </a:prstGeom>
            <a:ln w="6350">
              <a:noFill/>
            </a:ln>
          </p:spPr>
        </p:pic>
        <p:pic>
          <p:nvPicPr>
            <p:cNvPr id="48" name="図 47">
              <a:extLst>
                <a:ext uri="{FF2B5EF4-FFF2-40B4-BE49-F238E27FC236}">
                  <a16:creationId xmlns:a16="http://schemas.microsoft.com/office/drawing/2014/main" id="{879E9A02-5DE7-4042-A870-4F39CF2F01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81793" y="3557823"/>
              <a:ext cx="423863" cy="786437"/>
            </a:xfrm>
            <a:prstGeom prst="rect">
              <a:avLst/>
            </a:prstGeom>
            <a:ln w="6350">
              <a:noFill/>
            </a:ln>
          </p:spPr>
        </p:pic>
        <p:pic>
          <p:nvPicPr>
            <p:cNvPr id="53" name="図 52">
              <a:extLst>
                <a:ext uri="{FF2B5EF4-FFF2-40B4-BE49-F238E27FC236}">
                  <a16:creationId xmlns:a16="http://schemas.microsoft.com/office/drawing/2014/main" id="{F09AE62F-9B59-4088-8574-B70F43DB2DE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32031" y="3637284"/>
              <a:ext cx="403165" cy="786437"/>
            </a:xfrm>
            <a:prstGeom prst="rect">
              <a:avLst/>
            </a:prstGeom>
          </p:spPr>
        </p:pic>
        <p:pic>
          <p:nvPicPr>
            <p:cNvPr id="54" name="図 53">
              <a:extLst>
                <a:ext uri="{FF2B5EF4-FFF2-40B4-BE49-F238E27FC236}">
                  <a16:creationId xmlns:a16="http://schemas.microsoft.com/office/drawing/2014/main" id="{1790CC55-EF01-4BCB-8504-1F3CBD14187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59304" y="4172989"/>
              <a:ext cx="1668839" cy="1173926"/>
            </a:xfrm>
            <a:prstGeom prst="rect">
              <a:avLst/>
            </a:prstGeom>
            <a:ln w="6350">
              <a:noFill/>
            </a:ln>
          </p:spPr>
        </p:pic>
      </p:grpSp>
    </p:spTree>
    <p:extLst>
      <p:ext uri="{BB962C8B-B14F-4D97-AF65-F5344CB8AC3E}">
        <p14:creationId xmlns:p14="http://schemas.microsoft.com/office/powerpoint/2010/main" val="9928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209825" y="254932"/>
            <a:ext cx="11410679" cy="868363"/>
          </a:xfrm>
        </p:spPr>
        <p:txBody>
          <a:bodyPr>
            <a:noAutofit/>
          </a:bodyPr>
          <a:lstStyle/>
          <a:p>
            <a:pPr>
              <a:defRPr/>
            </a:pPr>
            <a:r>
              <a:rPr lang="en-US" altLang="ja-JP" sz="3200" dirty="0">
                <a:solidFill>
                  <a:schemeClr val="tx2">
                    <a:lumMod val="75000"/>
                  </a:schemeClr>
                </a:solidFill>
                <a:latin typeface="+mn-lt"/>
                <a:cs typeface="Times New Roman" pitchFamily="18" charset="0"/>
              </a:rPr>
              <a:t>Differences</a:t>
            </a:r>
            <a:r>
              <a:rPr lang="ja-JP" altLang="en-US" sz="3200" dirty="0">
                <a:solidFill>
                  <a:schemeClr val="tx2">
                    <a:lumMod val="75000"/>
                  </a:schemeClr>
                </a:solidFill>
                <a:latin typeface="+mn-lt"/>
                <a:cs typeface="Times New Roman" pitchFamily="18" charset="0"/>
              </a:rPr>
              <a:t> </a:t>
            </a:r>
            <a:r>
              <a:rPr lang="en-US" altLang="ja-JP" sz="3200" dirty="0">
                <a:solidFill>
                  <a:schemeClr val="tx2">
                    <a:lumMod val="75000"/>
                  </a:schemeClr>
                </a:solidFill>
                <a:latin typeface="+mn-lt"/>
                <a:cs typeface="Times New Roman" pitchFamily="18" charset="0"/>
              </a:rPr>
              <a:t>between Tax examination and</a:t>
            </a:r>
            <a:r>
              <a:rPr lang="ja-JP" altLang="en-US" sz="3200" dirty="0">
                <a:solidFill>
                  <a:schemeClr val="tx2">
                    <a:lumMod val="75000"/>
                  </a:schemeClr>
                </a:solidFill>
                <a:latin typeface="+mn-lt"/>
                <a:cs typeface="Times New Roman" pitchFamily="18" charset="0"/>
              </a:rPr>
              <a:t> </a:t>
            </a:r>
            <a:r>
              <a:rPr lang="en-US" altLang="ja-JP" sz="3200" dirty="0">
                <a:solidFill>
                  <a:schemeClr val="tx2">
                    <a:lumMod val="75000"/>
                  </a:schemeClr>
                </a:solidFill>
                <a:latin typeface="+mn-lt"/>
                <a:cs typeface="Times New Roman" pitchFamily="18" charset="0"/>
              </a:rPr>
              <a:t>Tax</a:t>
            </a:r>
            <a:r>
              <a:rPr lang="ja-JP" altLang="en-US" sz="3200" dirty="0">
                <a:solidFill>
                  <a:schemeClr val="tx2">
                    <a:lumMod val="75000"/>
                  </a:schemeClr>
                </a:solidFill>
                <a:latin typeface="+mn-lt"/>
                <a:cs typeface="Times New Roman" pitchFamily="18" charset="0"/>
              </a:rPr>
              <a:t> </a:t>
            </a:r>
            <a:r>
              <a:rPr lang="en-US" altLang="ja-JP" sz="3200" dirty="0">
                <a:solidFill>
                  <a:schemeClr val="tx2">
                    <a:lumMod val="75000"/>
                  </a:schemeClr>
                </a:solidFill>
                <a:latin typeface="+mn-lt"/>
                <a:cs typeface="Times New Roman" pitchFamily="18" charset="0"/>
              </a:rPr>
              <a:t>criminal investigation</a:t>
            </a:r>
            <a:endParaRPr lang="ja-JP" altLang="en-US" sz="3200" dirty="0">
              <a:solidFill>
                <a:schemeClr val="tx2">
                  <a:lumMod val="75000"/>
                </a:schemeClr>
              </a:solidFill>
              <a:latin typeface="+mn-lt"/>
            </a:endParaRPr>
          </a:p>
        </p:txBody>
      </p:sp>
      <p:sp>
        <p:nvSpPr>
          <p:cNvPr id="2" name="スライド番号プレースホルダー 1">
            <a:extLst>
              <a:ext uri="{FF2B5EF4-FFF2-40B4-BE49-F238E27FC236}">
                <a16:creationId xmlns:a16="http://schemas.microsoft.com/office/drawing/2014/main" id="{C28E9FEA-D61E-4577-BFC9-553AC521103A}"/>
              </a:ext>
            </a:extLst>
          </p:cNvPr>
          <p:cNvSpPr>
            <a:spLocks noGrp="1"/>
          </p:cNvSpPr>
          <p:nvPr>
            <p:ph type="sldNum" sz="quarter" idx="12"/>
          </p:nvPr>
        </p:nvSpPr>
        <p:spPr/>
        <p:txBody>
          <a:bodyPr/>
          <a:lstStyle/>
          <a:p>
            <a:pPr>
              <a:defRPr/>
            </a:pPr>
            <a:fld id="{FABC962E-B4BD-494A-B383-FB3B2DBC4283}" type="slidenum">
              <a:rPr lang="ja-JP" altLang="en-US" smtClean="0">
                <a:solidFill>
                  <a:prstClr val="black">
                    <a:tint val="75000"/>
                  </a:prstClr>
                </a:solidFill>
              </a:rPr>
              <a:pPr>
                <a:defRPr/>
              </a:pPr>
              <a:t>5</a:t>
            </a:fld>
            <a:endParaRPr lang="ja-JP" altLang="en-US" dirty="0">
              <a:solidFill>
                <a:prstClr val="black">
                  <a:tint val="75000"/>
                </a:prstClr>
              </a:solidFill>
            </a:endParaRPr>
          </a:p>
        </p:txBody>
      </p:sp>
      <p:graphicFrame>
        <p:nvGraphicFramePr>
          <p:cNvPr id="3" name="図表 2">
            <a:extLst>
              <a:ext uri="{FF2B5EF4-FFF2-40B4-BE49-F238E27FC236}">
                <a16:creationId xmlns:a16="http://schemas.microsoft.com/office/drawing/2014/main" id="{ED7DCAA1-E693-4D6D-943E-1F81ABA8AC15}"/>
              </a:ext>
            </a:extLst>
          </p:cNvPr>
          <p:cNvGraphicFramePr/>
          <p:nvPr>
            <p:extLst>
              <p:ext uri="{D42A27DB-BD31-4B8C-83A1-F6EECF244321}">
                <p14:modId xmlns:p14="http://schemas.microsoft.com/office/powerpoint/2010/main" val="1271402579"/>
              </p:ext>
            </p:extLst>
          </p:nvPr>
        </p:nvGraphicFramePr>
        <p:xfrm>
          <a:off x="571495" y="829554"/>
          <a:ext cx="11049009" cy="5891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a:extLst>
              <a:ext uri="{FF2B5EF4-FFF2-40B4-BE49-F238E27FC236}">
                <a16:creationId xmlns:a16="http://schemas.microsoft.com/office/drawing/2014/main" id="{7174105C-0B8A-44E7-8FC3-8B74C5C8C8D2}"/>
              </a:ext>
            </a:extLst>
          </p:cNvPr>
          <p:cNvSpPr txBox="1"/>
          <p:nvPr/>
        </p:nvSpPr>
        <p:spPr>
          <a:xfrm>
            <a:off x="1181745" y="1266092"/>
            <a:ext cx="5404585" cy="461665"/>
          </a:xfrm>
          <a:prstGeom prst="rect">
            <a:avLst/>
          </a:prstGeom>
          <a:solidFill>
            <a:srgbClr val="40E8C8"/>
          </a:solidFill>
          <a:ln w="38100">
            <a:noFill/>
          </a:ln>
          <a:effectLst/>
        </p:spPr>
        <p:txBody>
          <a:bodyPr wrap="square" rtlCol="0">
            <a:spAutoFit/>
          </a:bodyPr>
          <a:lstStyle/>
          <a:p>
            <a:r>
              <a:rPr kumimoji="1" lang="en-US" altLang="ja-JP" sz="2400" dirty="0"/>
              <a:t>TAX EXAMINATION (Civil Tax Investigation)</a:t>
            </a:r>
            <a:endParaRPr kumimoji="1" lang="ja-JP" altLang="en-US" sz="2400" dirty="0"/>
          </a:p>
        </p:txBody>
      </p:sp>
      <p:sp>
        <p:nvSpPr>
          <p:cNvPr id="7" name="テキスト ボックス 6">
            <a:extLst>
              <a:ext uri="{FF2B5EF4-FFF2-40B4-BE49-F238E27FC236}">
                <a16:creationId xmlns:a16="http://schemas.microsoft.com/office/drawing/2014/main" id="{D6DC0004-9CA7-4D1C-A9AE-FA3D2F02431D}"/>
              </a:ext>
            </a:extLst>
          </p:cNvPr>
          <p:cNvSpPr txBox="1"/>
          <p:nvPr/>
        </p:nvSpPr>
        <p:spPr>
          <a:xfrm>
            <a:off x="1181745" y="3514777"/>
            <a:ext cx="5285316" cy="461665"/>
          </a:xfrm>
          <a:prstGeom prst="rect">
            <a:avLst/>
          </a:prstGeom>
          <a:solidFill>
            <a:srgbClr val="40E8C8"/>
          </a:solidFill>
          <a:ln w="63500" cmpd="thickThin">
            <a:solidFill>
              <a:srgbClr val="7030A0"/>
            </a:solidFill>
          </a:ln>
          <a:effectLst/>
        </p:spPr>
        <p:txBody>
          <a:bodyPr wrap="square" rtlCol="0">
            <a:spAutoFit/>
          </a:bodyPr>
          <a:lstStyle/>
          <a:p>
            <a:r>
              <a:rPr lang="en-US" altLang="ja-JP" sz="2400" b="1" dirty="0"/>
              <a:t>CRIMINAL CASE INVESTIGATION</a:t>
            </a:r>
            <a:endParaRPr kumimoji="1" lang="ja-JP" altLang="en-US" sz="2400" b="1" dirty="0"/>
          </a:p>
        </p:txBody>
      </p:sp>
      <p:sp>
        <p:nvSpPr>
          <p:cNvPr id="4" name="加算記号 3">
            <a:extLst>
              <a:ext uri="{FF2B5EF4-FFF2-40B4-BE49-F238E27FC236}">
                <a16:creationId xmlns:a16="http://schemas.microsoft.com/office/drawing/2014/main" id="{51FA0BF6-B90D-4BC7-8DCF-443A6DC1F955}"/>
              </a:ext>
            </a:extLst>
          </p:cNvPr>
          <p:cNvSpPr/>
          <p:nvPr/>
        </p:nvSpPr>
        <p:spPr>
          <a:xfrm>
            <a:off x="1883964" y="4894856"/>
            <a:ext cx="982325" cy="697052"/>
          </a:xfrm>
          <a:prstGeom prst="mathPlus">
            <a:avLst/>
          </a:prstGeom>
          <a:solidFill>
            <a:srgbClr val="B17E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3D753BB1-E59B-4843-90B1-3125E65D05E1}"/>
              </a:ext>
            </a:extLst>
          </p:cNvPr>
          <p:cNvSpPr txBox="1"/>
          <p:nvPr/>
        </p:nvSpPr>
        <p:spPr>
          <a:xfrm>
            <a:off x="4431243" y="5398477"/>
            <a:ext cx="1758623" cy="830997"/>
          </a:xfrm>
          <a:prstGeom prst="rect">
            <a:avLst/>
          </a:prstGeom>
          <a:noFill/>
        </p:spPr>
        <p:txBody>
          <a:bodyPr wrap="none" rtlCol="0">
            <a:spAutoFit/>
          </a:bodyPr>
          <a:lstStyle/>
          <a:p>
            <a:pPr lvl="0"/>
            <a:r>
              <a:rPr lang="en-US" altLang="ja-JP" sz="2400" dirty="0"/>
              <a:t>Conspirator, </a:t>
            </a:r>
          </a:p>
          <a:p>
            <a:pPr lvl="0"/>
            <a:r>
              <a:rPr lang="en-US" altLang="ja-JP" sz="2400" dirty="0"/>
              <a:t>        etc.</a:t>
            </a:r>
            <a:endParaRPr lang="ja-JP" altLang="en-US" sz="2400" dirty="0"/>
          </a:p>
        </p:txBody>
      </p:sp>
    </p:spTree>
    <p:extLst>
      <p:ext uri="{BB962C8B-B14F-4D97-AF65-F5344CB8AC3E}">
        <p14:creationId xmlns:p14="http://schemas.microsoft.com/office/powerpoint/2010/main" val="266773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辺形 10">
            <a:extLst>
              <a:ext uri="{FF2B5EF4-FFF2-40B4-BE49-F238E27FC236}">
                <a16:creationId xmlns:a16="http://schemas.microsoft.com/office/drawing/2014/main" id="{B8F4F1F5-06AE-4C12-B454-1B411D234562}"/>
              </a:ext>
              <a:ext uri="{C183D7F6-B498-43B3-948B-1728B52AA6E4}">
                <adec:decorative xmlns:adec="http://schemas.microsoft.com/office/drawing/2017/decorative" val="1"/>
              </a:ext>
            </a:extLst>
          </p:cNvPr>
          <p:cNvSpPr/>
          <p:nvPr/>
        </p:nvSpPr>
        <p:spPr>
          <a:xfrm>
            <a:off x="-14470" y="1371600"/>
            <a:ext cx="5838193" cy="5486400"/>
          </a:xfrm>
          <a:prstGeom prst="parallelogram">
            <a:avLst>
              <a:gd name="adj" fmla="val 88604"/>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4" name="平行四辺形 3">
            <a:extLst>
              <a:ext uri="{FF2B5EF4-FFF2-40B4-BE49-F238E27FC236}">
                <a16:creationId xmlns:a16="http://schemas.microsoft.com/office/drawing/2014/main" id="{241C7FC4-FEFA-4A96-9749-9068C68611EF}"/>
              </a:ext>
              <a:ext uri="{C183D7F6-B498-43B3-948B-1728B52AA6E4}">
                <adec:decorative xmlns:adec="http://schemas.microsoft.com/office/drawing/2017/decorative" val="1"/>
              </a:ext>
            </a:extLst>
          </p:cNvPr>
          <p:cNvSpPr/>
          <p:nvPr/>
        </p:nvSpPr>
        <p:spPr>
          <a:xfrm>
            <a:off x="5208426" y="0"/>
            <a:ext cx="7046876" cy="6880251"/>
          </a:xfrm>
          <a:prstGeom prst="parallelogram">
            <a:avLst>
              <a:gd name="adj" fmla="val 88604"/>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6" name="タイトル 5">
            <a:extLst>
              <a:ext uri="{FF2B5EF4-FFF2-40B4-BE49-F238E27FC236}">
                <a16:creationId xmlns:a16="http://schemas.microsoft.com/office/drawing/2014/main" id="{2216D606-7D95-4E24-A18C-AC2002F75D4E}"/>
              </a:ext>
            </a:extLst>
          </p:cNvPr>
          <p:cNvSpPr>
            <a:spLocks noGrp="1"/>
          </p:cNvSpPr>
          <p:nvPr>
            <p:ph type="title"/>
          </p:nvPr>
        </p:nvSpPr>
        <p:spPr>
          <a:xfrm>
            <a:off x="339436" y="240434"/>
            <a:ext cx="10515600" cy="1325563"/>
          </a:xfrm>
        </p:spPr>
        <p:txBody>
          <a:bodyPr/>
          <a:lstStyle/>
          <a:p>
            <a:r>
              <a:rPr lang="en-US" altLang="ja-JP" dirty="0">
                <a:solidFill>
                  <a:schemeClr val="tx2">
                    <a:lumMod val="75000"/>
                  </a:schemeClr>
                </a:solidFill>
                <a:latin typeface="+mn-lt"/>
              </a:rPr>
              <a:t>Why do the National Tax Agencies conduct Tax Crime Investigation instead of the Police?</a:t>
            </a:r>
            <a:endParaRPr kumimoji="1" lang="ja-JP" altLang="en-US" dirty="0">
              <a:latin typeface="+mn-lt"/>
            </a:endParaRPr>
          </a:p>
        </p:txBody>
      </p:sp>
      <p:sp>
        <p:nvSpPr>
          <p:cNvPr id="9" name="コンテンツ プレースホルダ 2">
            <a:extLst>
              <a:ext uri="{FF2B5EF4-FFF2-40B4-BE49-F238E27FC236}">
                <a16:creationId xmlns:a16="http://schemas.microsoft.com/office/drawing/2014/main" id="{3C4E292D-BD6F-4840-B8FF-996FAEE31176}"/>
              </a:ext>
            </a:extLst>
          </p:cNvPr>
          <p:cNvSpPr txBox="1">
            <a:spLocks/>
          </p:cNvSpPr>
          <p:nvPr/>
        </p:nvSpPr>
        <p:spPr>
          <a:xfrm>
            <a:off x="77335" y="1721021"/>
            <a:ext cx="11824061" cy="48965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24" indent="-320024">
              <a:lnSpc>
                <a:spcPct val="80000"/>
              </a:lnSpc>
              <a:buFont typeface="Arial" panose="020B0604020202020204" pitchFamily="34" charset="0"/>
              <a:buNone/>
              <a:defRPr/>
            </a:pPr>
            <a:r>
              <a:rPr lang="en-US" altLang="ja-JP" sz="3200" dirty="0">
                <a:solidFill>
                  <a:schemeClr val="tx2">
                    <a:lumMod val="75000"/>
                  </a:schemeClr>
                </a:solidFill>
                <a:latin typeface="+mn-lt"/>
              </a:rPr>
              <a:t>  </a:t>
            </a:r>
          </a:p>
          <a:p>
            <a:pPr marL="914400" lvl="2" indent="0">
              <a:lnSpc>
                <a:spcPct val="120000"/>
              </a:lnSpc>
              <a:buNone/>
              <a:defRPr/>
            </a:pPr>
            <a:endParaRPr lang="en-US" altLang="ja-JP" sz="3200" dirty="0">
              <a:solidFill>
                <a:schemeClr val="tx2">
                  <a:lumMod val="75000"/>
                </a:schemeClr>
              </a:solidFill>
              <a:latin typeface="+mn-lt"/>
            </a:endParaRPr>
          </a:p>
          <a:p>
            <a:pPr marL="685766" lvl="2" indent="0">
              <a:lnSpc>
                <a:spcPct val="120000"/>
              </a:lnSpc>
              <a:buFont typeface="Arial" panose="020B0604020202020204" pitchFamily="34" charset="0"/>
              <a:buNone/>
              <a:defRPr/>
            </a:pPr>
            <a:r>
              <a:rPr lang="ja-JP" altLang="en-US" sz="3200" dirty="0">
                <a:solidFill>
                  <a:schemeClr val="tx2">
                    <a:lumMod val="75000"/>
                  </a:schemeClr>
                </a:solidFill>
                <a:latin typeface="+mn-lt"/>
              </a:rPr>
              <a:t>　    　</a:t>
            </a:r>
            <a:endParaRPr lang="en-US" altLang="ja-JP" sz="3200" dirty="0">
              <a:solidFill>
                <a:schemeClr val="tx2">
                  <a:lumMod val="75000"/>
                </a:schemeClr>
              </a:solidFill>
              <a:latin typeface="+mn-lt"/>
            </a:endParaRPr>
          </a:p>
          <a:p>
            <a:pPr marL="914353" lvl="2" indent="0">
              <a:lnSpc>
                <a:spcPct val="80000"/>
              </a:lnSpc>
              <a:buFont typeface="Arial" panose="020B0604020202020204" pitchFamily="34" charset="0"/>
              <a:buNone/>
              <a:defRPr/>
            </a:pPr>
            <a:br>
              <a:rPr lang="en-US" altLang="ja-JP" sz="3200" dirty="0">
                <a:solidFill>
                  <a:schemeClr val="tx2">
                    <a:lumMod val="75000"/>
                  </a:schemeClr>
                </a:solidFill>
                <a:latin typeface="+mn-lt"/>
              </a:rPr>
            </a:br>
            <a:r>
              <a:rPr lang="ja-JP" altLang="en-US" sz="3200" dirty="0">
                <a:solidFill>
                  <a:schemeClr val="tx2">
                    <a:lumMod val="75000"/>
                  </a:schemeClr>
                </a:solidFill>
                <a:latin typeface="+mn-lt"/>
              </a:rPr>
              <a:t>　</a:t>
            </a:r>
            <a:endParaRPr lang="en-US" altLang="ja-JP" sz="3200" dirty="0">
              <a:solidFill>
                <a:schemeClr val="tx2">
                  <a:lumMod val="75000"/>
                </a:schemeClr>
              </a:solidFill>
              <a:latin typeface="+mn-lt"/>
            </a:endParaRPr>
          </a:p>
        </p:txBody>
      </p:sp>
      <p:graphicFrame>
        <p:nvGraphicFramePr>
          <p:cNvPr id="7" name="図表 6">
            <a:extLst>
              <a:ext uri="{FF2B5EF4-FFF2-40B4-BE49-F238E27FC236}">
                <a16:creationId xmlns:a16="http://schemas.microsoft.com/office/drawing/2014/main" id="{9790B6FC-CF2F-4C50-9339-F2F88696C1EB}"/>
              </a:ext>
            </a:extLst>
          </p:cNvPr>
          <p:cNvGraphicFramePr/>
          <p:nvPr>
            <p:extLst>
              <p:ext uri="{D42A27DB-BD31-4B8C-83A1-F6EECF244321}">
                <p14:modId xmlns:p14="http://schemas.microsoft.com/office/powerpoint/2010/main" val="1717468050"/>
              </p:ext>
            </p:extLst>
          </p:nvPr>
        </p:nvGraphicFramePr>
        <p:xfrm>
          <a:off x="1662545" y="1806431"/>
          <a:ext cx="10049633" cy="4811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図 11">
            <a:extLst>
              <a:ext uri="{FF2B5EF4-FFF2-40B4-BE49-F238E27FC236}">
                <a16:creationId xmlns:a16="http://schemas.microsoft.com/office/drawing/2014/main" id="{94AE801D-7832-48C4-8C70-13DEBB897D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8376" y="4552477"/>
            <a:ext cx="2327774" cy="2327774"/>
          </a:xfrm>
          <a:prstGeom prst="rect">
            <a:avLst/>
          </a:prstGeom>
        </p:spPr>
      </p:pic>
      <p:grpSp>
        <p:nvGrpSpPr>
          <p:cNvPr id="13" name="グループ化 12">
            <a:extLst>
              <a:ext uri="{FF2B5EF4-FFF2-40B4-BE49-F238E27FC236}">
                <a16:creationId xmlns:a16="http://schemas.microsoft.com/office/drawing/2014/main" id="{522D5EB0-DDD4-48EF-B493-11C47991446D}"/>
              </a:ext>
            </a:extLst>
          </p:cNvPr>
          <p:cNvGrpSpPr/>
          <p:nvPr/>
        </p:nvGrpSpPr>
        <p:grpSpPr>
          <a:xfrm>
            <a:off x="9807018" y="1390795"/>
            <a:ext cx="2082113" cy="1536356"/>
            <a:chOff x="8610600" y="661004"/>
            <a:chExt cx="2296211" cy="2025279"/>
          </a:xfrm>
        </p:grpSpPr>
        <p:pic>
          <p:nvPicPr>
            <p:cNvPr id="14" name="図 13">
              <a:extLst>
                <a:ext uri="{FF2B5EF4-FFF2-40B4-BE49-F238E27FC236}">
                  <a16:creationId xmlns:a16="http://schemas.microsoft.com/office/drawing/2014/main" id="{0A3D230F-ECC9-4260-B826-6DBE405942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10600" y="1599745"/>
              <a:ext cx="841175" cy="752474"/>
            </a:xfrm>
            <a:prstGeom prst="rect">
              <a:avLst/>
            </a:prstGeom>
            <a:ln w="6350">
              <a:noFill/>
            </a:ln>
          </p:spPr>
        </p:pic>
        <p:pic>
          <p:nvPicPr>
            <p:cNvPr id="15" name="図 14">
              <a:extLst>
                <a:ext uri="{FF2B5EF4-FFF2-40B4-BE49-F238E27FC236}">
                  <a16:creationId xmlns:a16="http://schemas.microsoft.com/office/drawing/2014/main" id="{C65557B9-B499-4F81-9340-3420F3627B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99943" y="661004"/>
              <a:ext cx="1606868" cy="1606868"/>
            </a:xfrm>
            <a:prstGeom prst="rect">
              <a:avLst/>
            </a:prstGeom>
          </p:spPr>
        </p:pic>
        <p:pic>
          <p:nvPicPr>
            <p:cNvPr id="16" name="図 15" descr="zaimu_Illust-54.png">
              <a:extLst>
                <a:ext uri="{FF2B5EF4-FFF2-40B4-BE49-F238E27FC236}">
                  <a16:creationId xmlns:a16="http://schemas.microsoft.com/office/drawing/2014/main" id="{CD1DAEA7-4BCF-4D31-8A1D-91AADA60A9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72613" y="1933808"/>
              <a:ext cx="1061527" cy="752475"/>
            </a:xfrm>
            <a:prstGeom prst="rect">
              <a:avLst/>
            </a:prstGeom>
          </p:spPr>
        </p:pic>
      </p:grpSp>
    </p:spTree>
    <p:extLst>
      <p:ext uri="{BB962C8B-B14F-4D97-AF65-F5344CB8AC3E}">
        <p14:creationId xmlns:p14="http://schemas.microsoft.com/office/powerpoint/2010/main" val="167718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381000" y="290770"/>
            <a:ext cx="8229600" cy="868363"/>
          </a:xfrm>
        </p:spPr>
        <p:txBody>
          <a:bodyPr>
            <a:normAutofit/>
          </a:bodyPr>
          <a:lstStyle/>
          <a:p>
            <a:pPr>
              <a:defRPr/>
            </a:pPr>
            <a:r>
              <a:rPr lang="en-US" altLang="ja-JP" sz="4800" dirty="0">
                <a:solidFill>
                  <a:schemeClr val="tx2">
                    <a:lumMod val="75000"/>
                  </a:schemeClr>
                </a:solidFill>
              </a:rPr>
              <a:t>What is Tax Crime?</a:t>
            </a:r>
            <a:endParaRPr lang="ja-JP" altLang="en-US" sz="4800" dirty="0">
              <a:solidFill>
                <a:schemeClr val="tx2">
                  <a:lumMod val="75000"/>
                </a:schemeClr>
              </a:solidFill>
            </a:endParaRPr>
          </a:p>
        </p:txBody>
      </p:sp>
      <p:sp>
        <p:nvSpPr>
          <p:cNvPr id="2" name="スライド番号プレースホルダー 1">
            <a:extLst>
              <a:ext uri="{FF2B5EF4-FFF2-40B4-BE49-F238E27FC236}">
                <a16:creationId xmlns:a16="http://schemas.microsoft.com/office/drawing/2014/main" id="{6842ECB2-E996-41F8-B73E-8D308BB33D87}"/>
              </a:ext>
            </a:extLst>
          </p:cNvPr>
          <p:cNvSpPr>
            <a:spLocks noGrp="1"/>
          </p:cNvSpPr>
          <p:nvPr>
            <p:ph type="sldNum" sz="quarter" idx="12"/>
          </p:nvPr>
        </p:nvSpPr>
        <p:spPr/>
        <p:txBody>
          <a:bodyPr/>
          <a:lstStyle/>
          <a:p>
            <a:pPr>
              <a:defRPr/>
            </a:pPr>
            <a:fld id="{FABC962E-B4BD-494A-B383-FB3B2DBC4283}" type="slidenum">
              <a:rPr lang="ja-JP" altLang="en-US" smtClean="0">
                <a:solidFill>
                  <a:prstClr val="black">
                    <a:tint val="75000"/>
                  </a:prstClr>
                </a:solidFill>
              </a:rPr>
              <a:pPr>
                <a:defRPr/>
              </a:pPr>
              <a:t>7</a:t>
            </a:fld>
            <a:endParaRPr lang="ja-JP" altLang="en-US" dirty="0">
              <a:solidFill>
                <a:prstClr val="black">
                  <a:tint val="75000"/>
                </a:prstClr>
              </a:solidFill>
            </a:endParaRPr>
          </a:p>
        </p:txBody>
      </p:sp>
      <p:graphicFrame>
        <p:nvGraphicFramePr>
          <p:cNvPr id="5" name="図表 4">
            <a:extLst>
              <a:ext uri="{FF2B5EF4-FFF2-40B4-BE49-F238E27FC236}">
                <a16:creationId xmlns:a16="http://schemas.microsoft.com/office/drawing/2014/main" id="{EF55BBD4-46BB-4F31-A3A8-857A102F22BF}"/>
              </a:ext>
            </a:extLst>
          </p:cNvPr>
          <p:cNvGraphicFramePr/>
          <p:nvPr>
            <p:extLst>
              <p:ext uri="{D42A27DB-BD31-4B8C-83A1-F6EECF244321}">
                <p14:modId xmlns:p14="http://schemas.microsoft.com/office/powerpoint/2010/main" val="924448341"/>
              </p:ext>
            </p:extLst>
          </p:nvPr>
        </p:nvGraphicFramePr>
        <p:xfrm>
          <a:off x="1422077" y="1013880"/>
          <a:ext cx="960373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6438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爆発: 8 pt 17">
            <a:extLst>
              <a:ext uri="{FF2B5EF4-FFF2-40B4-BE49-F238E27FC236}">
                <a16:creationId xmlns:a16="http://schemas.microsoft.com/office/drawing/2014/main" id="{0750C198-4DC6-4329-94F1-56F129632AE0}"/>
              </a:ext>
            </a:extLst>
          </p:cNvPr>
          <p:cNvSpPr/>
          <p:nvPr/>
        </p:nvSpPr>
        <p:spPr>
          <a:xfrm rot="239611">
            <a:off x="3291639" y="3454657"/>
            <a:ext cx="8989782" cy="410640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6842ECB2-E996-41F8-B73E-8D308BB33D87}"/>
              </a:ext>
            </a:extLst>
          </p:cNvPr>
          <p:cNvSpPr>
            <a:spLocks noGrp="1"/>
          </p:cNvSpPr>
          <p:nvPr>
            <p:ph type="sldNum" sz="quarter" idx="12"/>
          </p:nvPr>
        </p:nvSpPr>
        <p:spPr/>
        <p:txBody>
          <a:bodyPr/>
          <a:lstStyle/>
          <a:p>
            <a:pPr>
              <a:defRPr/>
            </a:pPr>
            <a:fld id="{FABC962E-B4BD-494A-B383-FB3B2DBC4283}" type="slidenum">
              <a:rPr lang="ja-JP" altLang="en-US" smtClean="0">
                <a:solidFill>
                  <a:prstClr val="black">
                    <a:tint val="75000"/>
                  </a:prstClr>
                </a:solidFill>
              </a:rPr>
              <a:pPr>
                <a:defRPr/>
              </a:pPr>
              <a:t>8</a:t>
            </a:fld>
            <a:endParaRPr lang="ja-JP" altLang="en-US" dirty="0">
              <a:solidFill>
                <a:prstClr val="black">
                  <a:tint val="75000"/>
                </a:prstClr>
              </a:solidFill>
            </a:endParaRPr>
          </a:p>
        </p:txBody>
      </p:sp>
      <p:graphicFrame>
        <p:nvGraphicFramePr>
          <p:cNvPr id="5" name="図表 4">
            <a:extLst>
              <a:ext uri="{FF2B5EF4-FFF2-40B4-BE49-F238E27FC236}">
                <a16:creationId xmlns:a16="http://schemas.microsoft.com/office/drawing/2014/main" id="{EF55BBD4-46BB-4F31-A3A8-857A102F22BF}"/>
              </a:ext>
            </a:extLst>
          </p:cNvPr>
          <p:cNvGraphicFramePr/>
          <p:nvPr>
            <p:extLst>
              <p:ext uri="{D42A27DB-BD31-4B8C-83A1-F6EECF244321}">
                <p14:modId xmlns:p14="http://schemas.microsoft.com/office/powerpoint/2010/main" val="2099684329"/>
              </p:ext>
            </p:extLst>
          </p:nvPr>
        </p:nvGraphicFramePr>
        <p:xfrm>
          <a:off x="-182580" y="0"/>
          <a:ext cx="12499271" cy="2272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図表 3">
            <a:extLst>
              <a:ext uri="{FF2B5EF4-FFF2-40B4-BE49-F238E27FC236}">
                <a16:creationId xmlns:a16="http://schemas.microsoft.com/office/drawing/2014/main" id="{5F9DC43B-BF4F-489A-ADF6-D396212854C6}"/>
              </a:ext>
            </a:extLst>
          </p:cNvPr>
          <p:cNvGraphicFramePr/>
          <p:nvPr>
            <p:extLst>
              <p:ext uri="{D42A27DB-BD31-4B8C-83A1-F6EECF244321}">
                <p14:modId xmlns:p14="http://schemas.microsoft.com/office/powerpoint/2010/main" val="359625157"/>
              </p:ext>
            </p:extLst>
          </p:nvPr>
        </p:nvGraphicFramePr>
        <p:xfrm>
          <a:off x="-581541" y="1712039"/>
          <a:ext cx="4726871" cy="51019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5" name="グループ化 14">
            <a:extLst>
              <a:ext uri="{FF2B5EF4-FFF2-40B4-BE49-F238E27FC236}">
                <a16:creationId xmlns:a16="http://schemas.microsoft.com/office/drawing/2014/main" id="{27769257-1755-4FB6-A892-F19CBA8FACD3}"/>
              </a:ext>
            </a:extLst>
          </p:cNvPr>
          <p:cNvGrpSpPr/>
          <p:nvPr/>
        </p:nvGrpSpPr>
        <p:grpSpPr>
          <a:xfrm>
            <a:off x="3912623" y="1631414"/>
            <a:ext cx="7725196" cy="1726697"/>
            <a:chOff x="3201132" y="4839134"/>
            <a:chExt cx="7537936" cy="1882341"/>
          </a:xfrm>
        </p:grpSpPr>
        <p:pic>
          <p:nvPicPr>
            <p:cNvPr id="7" name="図 6">
              <a:extLst>
                <a:ext uri="{FF2B5EF4-FFF2-40B4-BE49-F238E27FC236}">
                  <a16:creationId xmlns:a16="http://schemas.microsoft.com/office/drawing/2014/main" id="{39B7566D-E12D-4486-8DD9-0DAA197032A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01132" y="4839134"/>
              <a:ext cx="1882341" cy="1882341"/>
            </a:xfrm>
            <a:prstGeom prst="rect">
              <a:avLst/>
            </a:prstGeom>
          </p:spPr>
        </p:pic>
        <p:pic>
          <p:nvPicPr>
            <p:cNvPr id="8" name="図 7">
              <a:extLst>
                <a:ext uri="{FF2B5EF4-FFF2-40B4-BE49-F238E27FC236}">
                  <a16:creationId xmlns:a16="http://schemas.microsoft.com/office/drawing/2014/main" id="{30C942A3-F556-42FB-A108-8DA214608CF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05690" y="4912304"/>
              <a:ext cx="2633378" cy="1699778"/>
            </a:xfrm>
            <a:prstGeom prst="rect">
              <a:avLst/>
            </a:prstGeom>
            <a:ln w="6350">
              <a:noFill/>
            </a:ln>
          </p:spPr>
        </p:pic>
        <p:sp>
          <p:nvSpPr>
            <p:cNvPr id="6" name="矢印: 右 5">
              <a:extLst>
                <a:ext uri="{FF2B5EF4-FFF2-40B4-BE49-F238E27FC236}">
                  <a16:creationId xmlns:a16="http://schemas.microsoft.com/office/drawing/2014/main" id="{6B1AA441-3168-42CA-89D4-A5B44E1C7ACF}"/>
                </a:ext>
              </a:extLst>
            </p:cNvPr>
            <p:cNvSpPr/>
            <p:nvPr/>
          </p:nvSpPr>
          <p:spPr>
            <a:xfrm>
              <a:off x="5470051" y="5295671"/>
              <a:ext cx="2316204" cy="620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B9A5B9CD-505D-4CA1-A5B5-4BC519F58ED1}"/>
                </a:ext>
              </a:extLst>
            </p:cNvPr>
            <p:cNvSpPr/>
            <p:nvPr/>
          </p:nvSpPr>
          <p:spPr>
            <a:xfrm>
              <a:off x="5470051" y="5991863"/>
              <a:ext cx="2316204" cy="620219"/>
            </a:xfrm>
            <a:prstGeom prst="rightArrow">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B43CCF94-B4D8-4D4A-AFCE-B82A66801938}"/>
                </a:ext>
              </a:extLst>
            </p:cNvPr>
            <p:cNvSpPr txBox="1"/>
            <p:nvPr/>
          </p:nvSpPr>
          <p:spPr>
            <a:xfrm>
              <a:off x="5672752" y="5073019"/>
              <a:ext cx="1762790" cy="369332"/>
            </a:xfrm>
            <a:prstGeom prst="rect">
              <a:avLst/>
            </a:prstGeom>
            <a:noFill/>
          </p:spPr>
          <p:txBody>
            <a:bodyPr wrap="none" rtlCol="0">
              <a:spAutoFit/>
            </a:bodyPr>
            <a:lstStyle/>
            <a:p>
              <a:r>
                <a:rPr kumimoji="1" lang="en-US" altLang="ja-JP" dirty="0"/>
                <a:t>Under-Reporting</a:t>
              </a:r>
              <a:endParaRPr kumimoji="1" lang="ja-JP" altLang="en-US" dirty="0"/>
            </a:p>
          </p:txBody>
        </p:sp>
        <p:sp>
          <p:nvSpPr>
            <p:cNvPr id="13" name="テキスト ボックス 12">
              <a:extLst>
                <a:ext uri="{FF2B5EF4-FFF2-40B4-BE49-F238E27FC236}">
                  <a16:creationId xmlns:a16="http://schemas.microsoft.com/office/drawing/2014/main" id="{B206FF30-0E45-4214-BE5A-D21FE0B4D955}"/>
                </a:ext>
              </a:extLst>
            </p:cNvPr>
            <p:cNvSpPr txBox="1"/>
            <p:nvPr/>
          </p:nvSpPr>
          <p:spPr>
            <a:xfrm>
              <a:off x="6039965" y="5780304"/>
              <a:ext cx="1882341" cy="369332"/>
            </a:xfrm>
            <a:prstGeom prst="rect">
              <a:avLst/>
            </a:prstGeom>
            <a:noFill/>
          </p:spPr>
          <p:txBody>
            <a:bodyPr wrap="square" rtlCol="0">
              <a:spAutoFit/>
            </a:bodyPr>
            <a:lstStyle/>
            <a:p>
              <a:r>
                <a:rPr kumimoji="1" lang="en-US" altLang="ja-JP" dirty="0"/>
                <a:t>No filing</a:t>
              </a:r>
              <a:endParaRPr kumimoji="1" lang="ja-JP" altLang="en-US" dirty="0"/>
            </a:p>
          </p:txBody>
        </p:sp>
      </p:grpSp>
      <p:sp>
        <p:nvSpPr>
          <p:cNvPr id="14" name="テキスト ボックス 13">
            <a:extLst>
              <a:ext uri="{FF2B5EF4-FFF2-40B4-BE49-F238E27FC236}">
                <a16:creationId xmlns:a16="http://schemas.microsoft.com/office/drawing/2014/main" id="{5C722818-71DC-4F88-8A36-B5D9A9D0F057}"/>
              </a:ext>
            </a:extLst>
          </p:cNvPr>
          <p:cNvSpPr txBox="1"/>
          <p:nvPr/>
        </p:nvSpPr>
        <p:spPr>
          <a:xfrm>
            <a:off x="5279076" y="4476809"/>
            <a:ext cx="6836573" cy="2062103"/>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sz="3200" dirty="0"/>
              <a:t>Decrease of Tax Revenue</a:t>
            </a:r>
          </a:p>
          <a:p>
            <a:pPr marL="285750" indent="-285750">
              <a:buFont typeface="Wingdings" panose="05000000000000000000" pitchFamily="2" charset="2"/>
              <a:buChar char="Ø"/>
            </a:pPr>
            <a:r>
              <a:rPr kumimoji="1" lang="en-US" altLang="ja-JP" sz="3200" dirty="0"/>
              <a:t>Create unfairness among the people</a:t>
            </a:r>
          </a:p>
          <a:p>
            <a:pPr marL="285750" indent="-285750">
              <a:buFont typeface="Wingdings" panose="05000000000000000000" pitchFamily="2" charset="2"/>
              <a:buChar char="Ø"/>
            </a:pPr>
            <a:r>
              <a:rPr kumimoji="1" lang="en-US" altLang="ja-JP" sz="3200" dirty="0"/>
              <a:t>Cause distrust towards the government</a:t>
            </a:r>
            <a:endParaRPr kumimoji="1" lang="ja-JP" altLang="en-US" sz="3200" dirty="0"/>
          </a:p>
        </p:txBody>
      </p:sp>
      <p:grpSp>
        <p:nvGrpSpPr>
          <p:cNvPr id="19" name="グループ化 18">
            <a:extLst>
              <a:ext uri="{FF2B5EF4-FFF2-40B4-BE49-F238E27FC236}">
                <a16:creationId xmlns:a16="http://schemas.microsoft.com/office/drawing/2014/main" id="{B74CA1E8-C5D2-4A52-B874-AFF0615DC895}"/>
              </a:ext>
            </a:extLst>
          </p:cNvPr>
          <p:cNvGrpSpPr/>
          <p:nvPr/>
        </p:nvGrpSpPr>
        <p:grpSpPr>
          <a:xfrm>
            <a:off x="6049908" y="3358111"/>
            <a:ext cx="3463637" cy="928254"/>
            <a:chOff x="5943599" y="3614806"/>
            <a:chExt cx="3463637" cy="928254"/>
          </a:xfrm>
        </p:grpSpPr>
        <p:sp>
          <p:nvSpPr>
            <p:cNvPr id="16" name="矢印: 下 15">
              <a:extLst>
                <a:ext uri="{FF2B5EF4-FFF2-40B4-BE49-F238E27FC236}">
                  <a16:creationId xmlns:a16="http://schemas.microsoft.com/office/drawing/2014/main" id="{4550CADE-17CD-432B-B3A3-D76AA4D0D2CD}"/>
                </a:ext>
              </a:extLst>
            </p:cNvPr>
            <p:cNvSpPr/>
            <p:nvPr/>
          </p:nvSpPr>
          <p:spPr>
            <a:xfrm>
              <a:off x="5943599" y="3614806"/>
              <a:ext cx="3463637" cy="928254"/>
            </a:xfrm>
            <a:prstGeom prst="downArrow">
              <a:avLst/>
            </a:prstGeom>
            <a:solidFill>
              <a:srgbClr val="40E8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A39449EE-F4D2-492C-B36D-AE0D51FD534B}"/>
                </a:ext>
              </a:extLst>
            </p:cNvPr>
            <p:cNvSpPr txBox="1"/>
            <p:nvPr/>
          </p:nvSpPr>
          <p:spPr>
            <a:xfrm>
              <a:off x="6653471" y="3756126"/>
              <a:ext cx="2043892" cy="646331"/>
            </a:xfrm>
            <a:prstGeom prst="rect">
              <a:avLst/>
            </a:prstGeom>
            <a:noFill/>
          </p:spPr>
          <p:txBody>
            <a:bodyPr wrap="square" rtlCol="0">
              <a:spAutoFit/>
            </a:bodyPr>
            <a:lstStyle/>
            <a:p>
              <a:pPr algn="ctr"/>
              <a:r>
                <a:rPr kumimoji="1" lang="en-US" altLang="ja-JP" b="1" dirty="0"/>
                <a:t>Tax Crime could lead to</a:t>
              </a:r>
              <a:endParaRPr kumimoji="1" lang="ja-JP" altLang="en-US" b="1" dirty="0"/>
            </a:p>
          </p:txBody>
        </p:sp>
      </p:grpSp>
    </p:spTree>
    <p:extLst>
      <p:ext uri="{BB962C8B-B14F-4D97-AF65-F5344CB8AC3E}">
        <p14:creationId xmlns:p14="http://schemas.microsoft.com/office/powerpoint/2010/main" val="4058956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842ECB2-E996-41F8-B73E-8D308BB33D87}"/>
              </a:ext>
            </a:extLst>
          </p:cNvPr>
          <p:cNvSpPr>
            <a:spLocks noGrp="1"/>
          </p:cNvSpPr>
          <p:nvPr>
            <p:ph type="sldNum" sz="quarter" idx="12"/>
          </p:nvPr>
        </p:nvSpPr>
        <p:spPr/>
        <p:txBody>
          <a:bodyPr/>
          <a:lstStyle/>
          <a:p>
            <a:pPr>
              <a:defRPr/>
            </a:pPr>
            <a:fld id="{FABC962E-B4BD-494A-B383-FB3B2DBC4283}" type="slidenum">
              <a:rPr lang="ja-JP" altLang="en-US" smtClean="0">
                <a:solidFill>
                  <a:prstClr val="black">
                    <a:tint val="75000"/>
                  </a:prstClr>
                </a:solidFill>
              </a:rPr>
              <a:pPr>
                <a:defRPr/>
              </a:pPr>
              <a:t>9</a:t>
            </a:fld>
            <a:endParaRPr lang="ja-JP" altLang="en-US" dirty="0">
              <a:solidFill>
                <a:prstClr val="black">
                  <a:tint val="75000"/>
                </a:prstClr>
              </a:solidFill>
            </a:endParaRPr>
          </a:p>
        </p:txBody>
      </p:sp>
      <p:graphicFrame>
        <p:nvGraphicFramePr>
          <p:cNvPr id="5" name="図表 4">
            <a:extLst>
              <a:ext uri="{FF2B5EF4-FFF2-40B4-BE49-F238E27FC236}">
                <a16:creationId xmlns:a16="http://schemas.microsoft.com/office/drawing/2014/main" id="{EF55BBD4-46BB-4F31-A3A8-857A102F22BF}"/>
              </a:ext>
            </a:extLst>
          </p:cNvPr>
          <p:cNvGraphicFramePr/>
          <p:nvPr>
            <p:extLst>
              <p:ext uri="{D42A27DB-BD31-4B8C-83A1-F6EECF244321}">
                <p14:modId xmlns:p14="http://schemas.microsoft.com/office/powerpoint/2010/main" val="1894186862"/>
              </p:ext>
            </p:extLst>
          </p:nvPr>
        </p:nvGraphicFramePr>
        <p:xfrm>
          <a:off x="202877" y="265735"/>
          <a:ext cx="11989123" cy="2020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グループ化 14">
            <a:extLst>
              <a:ext uri="{FF2B5EF4-FFF2-40B4-BE49-F238E27FC236}">
                <a16:creationId xmlns:a16="http://schemas.microsoft.com/office/drawing/2014/main" id="{48538EB5-FA6C-4DD4-85E1-6BBB87F996AB}"/>
              </a:ext>
            </a:extLst>
          </p:cNvPr>
          <p:cNvGrpSpPr/>
          <p:nvPr/>
        </p:nvGrpSpPr>
        <p:grpSpPr>
          <a:xfrm>
            <a:off x="-438928" y="2123361"/>
            <a:ext cx="6250609" cy="4415551"/>
            <a:chOff x="-300383" y="1940799"/>
            <a:chExt cx="6250609" cy="4415551"/>
          </a:xfrm>
        </p:grpSpPr>
        <p:graphicFrame>
          <p:nvGraphicFramePr>
            <p:cNvPr id="6" name="図表 5">
              <a:extLst>
                <a:ext uri="{FF2B5EF4-FFF2-40B4-BE49-F238E27FC236}">
                  <a16:creationId xmlns:a16="http://schemas.microsoft.com/office/drawing/2014/main" id="{4FF11E51-1AEF-4715-863B-B9D2BB083CC1}"/>
                </a:ext>
              </a:extLst>
            </p:cNvPr>
            <p:cNvGraphicFramePr/>
            <p:nvPr>
              <p:extLst>
                <p:ext uri="{D42A27DB-BD31-4B8C-83A1-F6EECF244321}">
                  <p14:modId xmlns:p14="http://schemas.microsoft.com/office/powerpoint/2010/main" val="367019370"/>
                </p:ext>
              </p:extLst>
            </p:nvPr>
          </p:nvGraphicFramePr>
          <p:xfrm>
            <a:off x="-300383" y="1940799"/>
            <a:ext cx="6250609" cy="44155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テキスト ボックス 7">
              <a:extLst>
                <a:ext uri="{FF2B5EF4-FFF2-40B4-BE49-F238E27FC236}">
                  <a16:creationId xmlns:a16="http://schemas.microsoft.com/office/drawing/2014/main" id="{E45BDFEE-BCDA-4488-A79B-65D2A08C57F1}"/>
                </a:ext>
              </a:extLst>
            </p:cNvPr>
            <p:cNvSpPr txBox="1"/>
            <p:nvPr/>
          </p:nvSpPr>
          <p:spPr>
            <a:xfrm>
              <a:off x="2646218" y="2470803"/>
              <a:ext cx="1399309" cy="461665"/>
            </a:xfrm>
            <a:prstGeom prst="rect">
              <a:avLst/>
            </a:prstGeom>
            <a:noFill/>
          </p:spPr>
          <p:txBody>
            <a:bodyPr wrap="square" rtlCol="0">
              <a:spAutoFit/>
            </a:bodyPr>
            <a:lstStyle/>
            <a:p>
              <a:r>
                <a:rPr kumimoji="1" lang="en-US" altLang="ja-JP" sz="2400" dirty="0">
                  <a:solidFill>
                    <a:schemeClr val="bg1"/>
                  </a:solidFill>
                </a:rPr>
                <a:t>Expenses</a:t>
              </a:r>
              <a:endParaRPr kumimoji="1" lang="ja-JP" altLang="en-US" sz="2400" dirty="0">
                <a:solidFill>
                  <a:schemeClr val="bg1"/>
                </a:solidFill>
              </a:endParaRPr>
            </a:p>
          </p:txBody>
        </p:sp>
        <p:sp>
          <p:nvSpPr>
            <p:cNvPr id="10" name="テキスト ボックス 9">
              <a:extLst>
                <a:ext uri="{FF2B5EF4-FFF2-40B4-BE49-F238E27FC236}">
                  <a16:creationId xmlns:a16="http://schemas.microsoft.com/office/drawing/2014/main" id="{0620942A-A11C-4769-9BD2-681E56E2CFB6}"/>
                </a:ext>
              </a:extLst>
            </p:cNvPr>
            <p:cNvSpPr txBox="1"/>
            <p:nvPr/>
          </p:nvSpPr>
          <p:spPr>
            <a:xfrm>
              <a:off x="3473222" y="3909879"/>
              <a:ext cx="1690255" cy="461665"/>
            </a:xfrm>
            <a:prstGeom prst="rect">
              <a:avLst/>
            </a:prstGeom>
            <a:noFill/>
          </p:spPr>
          <p:txBody>
            <a:bodyPr wrap="square" rtlCol="0">
              <a:spAutoFit/>
            </a:bodyPr>
            <a:lstStyle/>
            <a:p>
              <a:r>
                <a:rPr kumimoji="1" lang="en-US" altLang="ja-JP" sz="2400" dirty="0">
                  <a:solidFill>
                    <a:schemeClr val="bg1"/>
                  </a:solidFill>
                </a:rPr>
                <a:t>Losses</a:t>
              </a:r>
              <a:endParaRPr kumimoji="1" lang="ja-JP" altLang="en-US" sz="2400" dirty="0">
                <a:solidFill>
                  <a:schemeClr val="bg1"/>
                </a:solidFill>
              </a:endParaRPr>
            </a:p>
          </p:txBody>
        </p:sp>
        <p:sp>
          <p:nvSpPr>
            <p:cNvPr id="13" name="テキスト ボックス 12">
              <a:extLst>
                <a:ext uri="{FF2B5EF4-FFF2-40B4-BE49-F238E27FC236}">
                  <a16:creationId xmlns:a16="http://schemas.microsoft.com/office/drawing/2014/main" id="{579B74D3-2E6B-46D5-9FD2-882E71599717}"/>
                </a:ext>
              </a:extLst>
            </p:cNvPr>
            <p:cNvSpPr txBox="1"/>
            <p:nvPr/>
          </p:nvSpPr>
          <p:spPr>
            <a:xfrm>
              <a:off x="1062381" y="2406240"/>
              <a:ext cx="1690255" cy="461665"/>
            </a:xfrm>
            <a:prstGeom prst="rect">
              <a:avLst/>
            </a:prstGeom>
            <a:noFill/>
          </p:spPr>
          <p:txBody>
            <a:bodyPr wrap="square" rtlCol="0">
              <a:spAutoFit/>
            </a:bodyPr>
            <a:lstStyle/>
            <a:p>
              <a:r>
                <a:rPr kumimoji="1" lang="en-US" altLang="ja-JP" sz="2400" dirty="0">
                  <a:solidFill>
                    <a:schemeClr val="bg1"/>
                  </a:solidFill>
                </a:rPr>
                <a:t>Profits</a:t>
              </a:r>
              <a:endParaRPr kumimoji="1" lang="ja-JP" altLang="en-US" sz="2400" dirty="0">
                <a:solidFill>
                  <a:schemeClr val="bg1"/>
                </a:solidFill>
              </a:endParaRPr>
            </a:p>
          </p:txBody>
        </p:sp>
        <p:sp>
          <p:nvSpPr>
            <p:cNvPr id="14" name="テキスト ボックス 13">
              <a:extLst>
                <a:ext uri="{FF2B5EF4-FFF2-40B4-BE49-F238E27FC236}">
                  <a16:creationId xmlns:a16="http://schemas.microsoft.com/office/drawing/2014/main" id="{E154793A-5AF4-4CDF-89F6-B07F4FDE36D0}"/>
                </a:ext>
              </a:extLst>
            </p:cNvPr>
            <p:cNvSpPr txBox="1"/>
            <p:nvPr/>
          </p:nvSpPr>
          <p:spPr>
            <a:xfrm>
              <a:off x="868416" y="5340141"/>
              <a:ext cx="1690255" cy="461665"/>
            </a:xfrm>
            <a:prstGeom prst="rect">
              <a:avLst/>
            </a:prstGeom>
            <a:noFill/>
          </p:spPr>
          <p:txBody>
            <a:bodyPr wrap="square" rtlCol="0">
              <a:spAutoFit/>
            </a:bodyPr>
            <a:lstStyle/>
            <a:p>
              <a:r>
                <a:rPr kumimoji="1" lang="en-US" altLang="ja-JP" sz="2400" dirty="0">
                  <a:solidFill>
                    <a:schemeClr val="bg1"/>
                  </a:solidFill>
                </a:rPr>
                <a:t>Deductions</a:t>
              </a:r>
              <a:endParaRPr kumimoji="1" lang="ja-JP" altLang="en-US" sz="2400" dirty="0">
                <a:solidFill>
                  <a:schemeClr val="bg1"/>
                </a:solidFill>
              </a:endParaRPr>
            </a:p>
          </p:txBody>
        </p:sp>
      </p:grpSp>
      <p:pic>
        <p:nvPicPr>
          <p:cNvPr id="18" name="図 17">
            <a:extLst>
              <a:ext uri="{FF2B5EF4-FFF2-40B4-BE49-F238E27FC236}">
                <a16:creationId xmlns:a16="http://schemas.microsoft.com/office/drawing/2014/main" id="{7CA8BF51-C4E4-4547-AFDC-CAB1CA53EDB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87662" y="3777865"/>
            <a:ext cx="3854058" cy="2918352"/>
          </a:xfrm>
          <a:prstGeom prst="rect">
            <a:avLst/>
          </a:prstGeom>
          <a:ln w="6350">
            <a:noFill/>
          </a:ln>
        </p:spPr>
      </p:pic>
      <p:sp>
        <p:nvSpPr>
          <p:cNvPr id="19" name="思考の吹き出し: 雲形 18">
            <a:extLst>
              <a:ext uri="{FF2B5EF4-FFF2-40B4-BE49-F238E27FC236}">
                <a16:creationId xmlns:a16="http://schemas.microsoft.com/office/drawing/2014/main" id="{4AA120C4-D8D4-47CD-B396-9D80F77D2FB2}"/>
              </a:ext>
            </a:extLst>
          </p:cNvPr>
          <p:cNvSpPr/>
          <p:nvPr/>
        </p:nvSpPr>
        <p:spPr>
          <a:xfrm>
            <a:off x="5142036" y="2588802"/>
            <a:ext cx="2743412" cy="1878382"/>
          </a:xfrm>
          <a:prstGeom prst="cloudCallout">
            <a:avLst>
              <a:gd name="adj1" fmla="val 79921"/>
              <a:gd name="adj2" fmla="val 5150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solidFill>
            </a:endParaRPr>
          </a:p>
        </p:txBody>
      </p:sp>
      <p:sp>
        <p:nvSpPr>
          <p:cNvPr id="16" name="テキスト ボックス 15">
            <a:extLst>
              <a:ext uri="{FF2B5EF4-FFF2-40B4-BE49-F238E27FC236}">
                <a16:creationId xmlns:a16="http://schemas.microsoft.com/office/drawing/2014/main" id="{C30EADDE-D256-4C8E-8A39-B2D2195BAA66}"/>
              </a:ext>
            </a:extLst>
          </p:cNvPr>
          <p:cNvSpPr txBox="1"/>
          <p:nvPr/>
        </p:nvSpPr>
        <p:spPr>
          <a:xfrm>
            <a:off x="5510336" y="2914333"/>
            <a:ext cx="2382982" cy="1015663"/>
          </a:xfrm>
          <a:prstGeom prst="rect">
            <a:avLst/>
          </a:prstGeom>
          <a:noFill/>
        </p:spPr>
        <p:txBody>
          <a:bodyPr wrap="square" rtlCol="0">
            <a:spAutoFit/>
          </a:bodyPr>
          <a:lstStyle/>
          <a:p>
            <a:r>
              <a:rPr kumimoji="1" lang="en-US" altLang="ja-JP" sz="2000" dirty="0"/>
              <a:t>How about I deduct my sales for the tax return?</a:t>
            </a:r>
            <a:endParaRPr kumimoji="1" lang="ja-JP" altLang="en-US" sz="2000" dirty="0"/>
          </a:p>
        </p:txBody>
      </p:sp>
      <p:sp>
        <p:nvSpPr>
          <p:cNvPr id="23" name="思考の吹き出し: 雲形 22">
            <a:extLst>
              <a:ext uri="{FF2B5EF4-FFF2-40B4-BE49-F238E27FC236}">
                <a16:creationId xmlns:a16="http://schemas.microsoft.com/office/drawing/2014/main" id="{C710204A-7B10-4701-BF53-211079BC8F3A}"/>
              </a:ext>
            </a:extLst>
          </p:cNvPr>
          <p:cNvSpPr/>
          <p:nvPr/>
        </p:nvSpPr>
        <p:spPr>
          <a:xfrm>
            <a:off x="8002552" y="1939636"/>
            <a:ext cx="2129057" cy="1598029"/>
          </a:xfrm>
          <a:prstGeom prst="cloudCallout">
            <a:avLst>
              <a:gd name="adj1" fmla="val 31105"/>
              <a:gd name="adj2" fmla="val 1008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rgbClr val="FF0000"/>
              </a:solidFill>
            </a:endParaRPr>
          </a:p>
        </p:txBody>
      </p:sp>
      <p:sp>
        <p:nvSpPr>
          <p:cNvPr id="22" name="テキスト ボックス 21">
            <a:extLst>
              <a:ext uri="{FF2B5EF4-FFF2-40B4-BE49-F238E27FC236}">
                <a16:creationId xmlns:a16="http://schemas.microsoft.com/office/drawing/2014/main" id="{61503B31-6D1B-4120-A75F-B99BA208F3F2}"/>
              </a:ext>
            </a:extLst>
          </p:cNvPr>
          <p:cNvSpPr txBox="1"/>
          <p:nvPr/>
        </p:nvSpPr>
        <p:spPr>
          <a:xfrm>
            <a:off x="8346583" y="2357969"/>
            <a:ext cx="1701898" cy="923330"/>
          </a:xfrm>
          <a:prstGeom prst="rect">
            <a:avLst/>
          </a:prstGeom>
          <a:noFill/>
        </p:spPr>
        <p:txBody>
          <a:bodyPr wrap="square" rtlCol="0">
            <a:spAutoFit/>
          </a:bodyPr>
          <a:lstStyle/>
          <a:p>
            <a:r>
              <a:rPr kumimoji="1" lang="en-US" altLang="ja-JP" dirty="0"/>
              <a:t>How about I book fictitious expenses</a:t>
            </a:r>
            <a:endParaRPr kumimoji="1" lang="ja-JP" altLang="en-US" dirty="0"/>
          </a:p>
        </p:txBody>
      </p:sp>
      <p:sp>
        <p:nvSpPr>
          <p:cNvPr id="26" name="思考の吹き出し: 雲形 25">
            <a:extLst>
              <a:ext uri="{FF2B5EF4-FFF2-40B4-BE49-F238E27FC236}">
                <a16:creationId xmlns:a16="http://schemas.microsoft.com/office/drawing/2014/main" id="{61248F37-E252-48FB-B973-30C679FDC82B}"/>
              </a:ext>
            </a:extLst>
          </p:cNvPr>
          <p:cNvSpPr/>
          <p:nvPr/>
        </p:nvSpPr>
        <p:spPr>
          <a:xfrm>
            <a:off x="5127591" y="4769987"/>
            <a:ext cx="2743412" cy="1554824"/>
          </a:xfrm>
          <a:prstGeom prst="cloudCallout">
            <a:avLst>
              <a:gd name="adj1" fmla="val 66376"/>
              <a:gd name="adj2" fmla="val -4657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rgbClr val="FF0000"/>
              </a:solidFill>
            </a:endParaRPr>
          </a:p>
        </p:txBody>
      </p:sp>
      <p:sp>
        <p:nvSpPr>
          <p:cNvPr id="25" name="テキスト ボックス 24">
            <a:extLst>
              <a:ext uri="{FF2B5EF4-FFF2-40B4-BE49-F238E27FC236}">
                <a16:creationId xmlns:a16="http://schemas.microsoft.com/office/drawing/2014/main" id="{8069F8C9-301F-4202-9701-2768346BA1AC}"/>
              </a:ext>
            </a:extLst>
          </p:cNvPr>
          <p:cNvSpPr txBox="1"/>
          <p:nvPr/>
        </p:nvSpPr>
        <p:spPr>
          <a:xfrm>
            <a:off x="5610071" y="4922538"/>
            <a:ext cx="1807341" cy="1200329"/>
          </a:xfrm>
          <a:prstGeom prst="rect">
            <a:avLst/>
          </a:prstGeom>
          <a:noFill/>
        </p:spPr>
        <p:txBody>
          <a:bodyPr wrap="square" rtlCol="0">
            <a:spAutoFit/>
          </a:bodyPr>
          <a:lstStyle/>
          <a:p>
            <a:r>
              <a:rPr kumimoji="1" lang="en-US" altLang="ja-JP" dirty="0"/>
              <a:t>Maybe I can secretly decided not to file a tax return</a:t>
            </a:r>
            <a:endParaRPr kumimoji="1" lang="ja-JP" altLang="en-US" dirty="0"/>
          </a:p>
        </p:txBody>
      </p:sp>
    </p:spTree>
    <p:extLst>
      <p:ext uri="{BB962C8B-B14F-4D97-AF65-F5344CB8AC3E}">
        <p14:creationId xmlns:p14="http://schemas.microsoft.com/office/powerpoint/2010/main" val="287197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1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499"/>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499"/>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668227_win32_fixed" id="{17DD1A52-D3DE-4BC7-AB4E-5ED952CBB3F4}" vid="{D8C85220-06A0-4E3D-954C-BC12E2647BF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F3845849057B549AC52C98D12C4AE43" ma:contentTypeVersion="1" ma:contentTypeDescription="新しいドキュメントを作成します。" ma:contentTypeScope="" ma:versionID="2260098b704fd8049eeaa7251ddb7687">
  <xsd:schema xmlns:xsd="http://www.w3.org/2001/XMLSchema" xmlns:xs="http://www.w3.org/2001/XMLSchema" xmlns:p="http://schemas.microsoft.com/office/2006/metadata/properties" xmlns:ns2="6bab9300-b32d-4208-978e-b8b560679b25" targetNamespace="http://schemas.microsoft.com/office/2006/metadata/properties" ma:root="true" ma:fieldsID="3bccb5e8338df2f788da2abddcd3a80b" ns2:_="">
    <xsd:import namespace="6bab9300-b32d-4208-978e-b8b560679b25"/>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b9300-b32d-4208-978e-b8b560679b25"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8aac__x660e_ xmlns="6bab9300-b32d-4208-978e-b8b560679b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B57BF0-35B1-4DFF-B912-00A10DA27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b9300-b32d-4208-978e-b8b560679b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900F64-9193-44F8-BD63-E681103777C8}">
  <ds:schemaRefs>
    <ds:schemaRef ds:uri="http://schemas.microsoft.com/office/2006/metadata/properties"/>
    <ds:schemaRef ds:uri="http://purl.org/dc/dcmitype/"/>
    <ds:schemaRef ds:uri="http://schemas.microsoft.com/office/2006/documentManagement/types"/>
    <ds:schemaRef ds:uri="http://www.w3.org/XML/1998/namespace"/>
    <ds:schemaRef ds:uri="6bab9300-b32d-4208-978e-b8b560679b25"/>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271421E6-0B73-4301-8D1C-0131DB42FA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9026</Words>
  <Application>Microsoft Office PowerPoint</Application>
  <PresentationFormat>ワイド画面</PresentationFormat>
  <Paragraphs>778</Paragraphs>
  <Slides>28</Slides>
  <Notes>28</Notes>
  <HiddenSlides>0</HiddenSlides>
  <MMClips>0</MMClips>
  <ScaleCrop>false</ScaleCrop>
  <HeadingPairs>
    <vt:vector size="8" baseType="variant">
      <vt:variant>
        <vt:lpstr>使用されているフォント</vt:lpstr>
      </vt:variant>
      <vt:variant>
        <vt:i4>18</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48" baseType="lpstr">
      <vt:lpstr>Anito</vt:lpstr>
      <vt:lpstr>Avenir Next LT Pro Light</vt:lpstr>
      <vt:lpstr>HGS明朝E</vt:lpstr>
      <vt:lpstr>Meiryo UI</vt:lpstr>
      <vt:lpstr>ＭＳ Ｐゴシック</vt:lpstr>
      <vt:lpstr>ＭＳ Ｐ明朝</vt:lpstr>
      <vt:lpstr>ＭＳ ゴシック</vt:lpstr>
      <vt:lpstr>ＭＳ 明朝</vt:lpstr>
      <vt:lpstr>メイリオ</vt:lpstr>
      <vt:lpstr>游ゴシック</vt:lpstr>
      <vt:lpstr>游ゴシック Light</vt:lpstr>
      <vt:lpstr>Arial</vt:lpstr>
      <vt:lpstr>Bodoni MT</vt:lpstr>
      <vt:lpstr>Calibri</vt:lpstr>
      <vt:lpstr>Calibri Light</vt:lpstr>
      <vt:lpstr>Segoe UI</vt:lpstr>
      <vt:lpstr>Times New Roman</vt:lpstr>
      <vt:lpstr>Wingdings</vt:lpstr>
      <vt:lpstr>Office テーマ</vt:lpstr>
      <vt:lpstr>Worksheet</vt:lpstr>
      <vt:lpstr>人的資源スライド 1</vt:lpstr>
      <vt:lpstr>人的資源スライド 2</vt:lpstr>
      <vt:lpstr>人的資源スライド 2</vt:lpstr>
      <vt:lpstr>NTA’s Organizational Structure</vt:lpstr>
      <vt:lpstr>Differences between Tax examination and Tax criminal investigation</vt:lpstr>
      <vt:lpstr>Why do the National Tax Agencies conduct Tax Crime Investigation instead of the Police?</vt:lpstr>
      <vt:lpstr>What is Tax Crime?</vt:lpstr>
      <vt:lpstr>PowerPoint プレゼンテーション</vt:lpstr>
      <vt:lpstr>PowerPoint プレゼンテーション</vt:lpstr>
      <vt:lpstr>人的資源スライド 4</vt:lpstr>
      <vt:lpstr>Types of tax criminal &amp; Punishments</vt:lpstr>
      <vt:lpstr>Flow of Tax Criminal Investigation</vt:lpstr>
      <vt:lpstr>PowerPoint プレゼンテーション</vt:lpstr>
      <vt:lpstr>PowerPoint プレゼンテーション</vt:lpstr>
      <vt:lpstr>Burden of Proofs in Tax Crime</vt:lpstr>
      <vt:lpstr>Burden of Proof</vt:lpstr>
      <vt:lpstr>Structural elements of the crime</vt:lpstr>
      <vt:lpstr>Typical defenses made by the suspect</vt:lpstr>
      <vt:lpstr>Collection of evidences</vt:lpstr>
      <vt:lpstr>Collection of evidences</vt:lpstr>
      <vt:lpstr>NTA’s Approach</vt:lpstr>
      <vt:lpstr>Status of tax evasion control in Japan</vt:lpstr>
      <vt:lpstr>Status of tax evasion control in Japan</vt:lpstr>
      <vt:lpstr>PowerPoint プレゼンテーション</vt:lpstr>
      <vt:lpstr>人的資源スライド 2</vt:lpstr>
      <vt:lpstr>　Examination case of utilizing crypt-asset tracking tool</vt:lpstr>
      <vt:lpstr>At the end‥</vt:lpstr>
      <vt:lpstr>人的資源スライド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2022-01-19T22:30:16Z</dcterms:created>
  <dcterms:modified xsi:type="dcterms:W3CDTF">2025-04-14T01:24:41Z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0x0101007F3845849057B549AC52C98D12C4AE43</vt:lpwstr>
  </property>
</Properties>
</file>