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2" r:id="rId2"/>
    <p:sldId id="256" r:id="rId3"/>
    <p:sldId id="653" r:id="rId4"/>
    <p:sldId id="654" r:id="rId5"/>
    <p:sldId id="65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B3B"/>
    <a:srgbClr val="1487C9"/>
    <a:srgbClr val="251935"/>
    <a:srgbClr val="2A1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8E3C9-04CC-4A83-257F-E0CFC59B9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198F8A-F3D7-E49A-AB56-F117C9AD8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337C6-B614-172B-E479-D3DD3DB2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92944-2EC5-1311-3597-EA7409AA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EBDFE-70D8-97D4-14B2-CD6542E7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69FB2-A147-77F5-E835-636AC285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842CC4-ABCA-1A89-935C-37B2A436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D91EE-B7AB-DAD4-49FC-E20A18A0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13F6D-B73F-CFA4-6411-899E2E46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A9CD3-D735-6FE1-6019-52F58DF3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BBA484-A45C-5B74-27B6-9FD5DF361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7493F7-2316-7897-BFE8-6403EC64D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D6E9F0-1843-72F8-62A8-64FDADF8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EE647-FD8B-0DC0-EDE0-ADEFEE07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740843-EE51-594C-ACEB-2D4F9EEF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C3D90-5445-DFCC-F8EE-0C52E732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8F057-DE66-4ECF-53C7-F087445A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F7CAAD-A7A1-D3BA-D1CA-EA9FF1F5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D24E4-9BEC-B0F5-F71D-BA71C0E1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43CD9-439D-47EF-2A3E-A2CB1268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1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08A55-B8B6-FE9C-6AF1-E4157346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F79C47-A125-BB3E-DF2E-5E9DD23B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8B12D-459B-DA88-9D9C-74FB8E7B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ABA80-1496-5FE2-5E85-75E1D5B2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D828A-943F-1328-84F9-5AAAEA3A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5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2A683-A143-F623-F704-7E1A004A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E7A4CB-223B-B4D8-D0B3-5697F1F5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DB3916-B33D-9097-0643-AA619C0F5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5D1A3A-1572-6A88-DBEF-80BD4E37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C8B8ED-E7C7-6AB7-EE6C-CC43B79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01D063-6BC3-C1B9-03C1-43DFEC97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21B03-D6B3-0782-1253-D588EB96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51569-6D58-450B-E1C7-7EECE3FE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517A5-3ECC-49E1-7F71-2ACD4959B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439A82-C848-1BC3-8520-70C29632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A7153D-A1B0-1BEA-EB70-58A8E31EF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54F869-D857-6E88-0C8C-04EDF9EC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4E082A-B2A6-FDE9-3CA7-B3DB1478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67C336-4240-D47E-3803-1A5D9DEE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9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93745-4BB1-FAB0-875D-6776B5A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3F1DDD-650F-842A-9DC8-BD7A5134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304" y="6356350"/>
            <a:ext cx="539496" cy="365125"/>
          </a:xfrm>
        </p:spPr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C3EBC40-E838-F15A-2B30-64B8CFF786CB}"/>
              </a:ext>
            </a:extLst>
          </p:cNvPr>
          <p:cNvSpPr txBox="1">
            <a:spLocks/>
          </p:cNvSpPr>
          <p:nvPr userDrawn="1"/>
        </p:nvSpPr>
        <p:spPr>
          <a:xfrm>
            <a:off x="2539631" y="6399657"/>
            <a:ext cx="734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1400" dirty="0"/>
              <a:t>OXYGEN, 13 Avenue du Hoggar 91969 LES ULIS COURTABOEUF CDX</a:t>
            </a:r>
          </a:p>
          <a:p>
            <a:pPr>
              <a:spcBef>
                <a:spcPct val="0"/>
              </a:spcBef>
            </a:pPr>
            <a:r>
              <a:rPr lang="fr-FR" altLang="fr-FR" sz="1400" dirty="0"/>
              <a:t>Tél: +33 (0)1.60.92.31.70, Fax: +33 (0)1.60.92.31.71, Mail: info@oxygen-web.com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84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20C13D-39A5-FAB9-E69D-C97046BE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F3DB1-ED9E-F202-C2CA-B6D0F6CB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B87B49-0F7D-F92C-A283-D04503E0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5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B3BF6-416E-E07B-E063-0D2BEF34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54688-C89C-9FB9-3052-F3A9DA43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770CBD-2D46-3B0A-BFF1-8BC9F2592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73F2D9-BE3C-48C5-AB2D-FF2C5DB1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41B3E1-8CD5-75AB-A3D7-F98F22AF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F061CB-34C3-6EFE-48E5-4F86431E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59603-96A5-2C77-2AC7-7469A65C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E4BE63-3F83-6DCE-3E90-A39F5CC23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E0EAE7-1C02-2804-C6A4-B0842F8A2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64B7AE-284C-7C8B-7E27-159FBD6C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A968D4-D702-77DE-9DFE-7A433191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AE0D28-228B-74DF-FF25-309E5BFE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8D4DC1-3275-612B-10BF-F7A48DBE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11D2C8-D7C0-BCD7-7219-7FDA58A59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2C964-4181-BD1D-32CC-B3988C06F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37BB2-C501-49F5-8C34-C08F12B54BD8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86532B-0953-D274-6081-D37884F8E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85CB2-90F4-B83A-A32D-1D2950B8E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135D4A-7374-44BC-B18E-462C7B3CD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2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ygen-web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3431CEA-44D0-1B49-8036-FFA4A8313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349" y="-12120"/>
            <a:ext cx="974265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3AC15F-F070-5B93-9712-08038BB2019E}"/>
              </a:ext>
            </a:extLst>
          </p:cNvPr>
          <p:cNvSpPr/>
          <p:nvPr/>
        </p:nvSpPr>
        <p:spPr>
          <a:xfrm>
            <a:off x="0" y="3644900"/>
            <a:ext cx="2680855" cy="3213100"/>
          </a:xfrm>
          <a:prstGeom prst="rect">
            <a:avLst/>
          </a:prstGeom>
          <a:solidFill>
            <a:srgbClr val="1E1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32CED6-0354-E369-6184-786CC73BE90B}"/>
              </a:ext>
            </a:extLst>
          </p:cNvPr>
          <p:cNvSpPr/>
          <p:nvPr/>
        </p:nvSpPr>
        <p:spPr>
          <a:xfrm>
            <a:off x="0" y="0"/>
            <a:ext cx="4648200" cy="210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6CE2AC-0CAD-2541-A0F4-51600512A5C5}"/>
              </a:ext>
            </a:extLst>
          </p:cNvPr>
          <p:cNvSpPr/>
          <p:nvPr/>
        </p:nvSpPr>
        <p:spPr>
          <a:xfrm>
            <a:off x="0" y="-12120"/>
            <a:ext cx="250498" cy="6870120"/>
          </a:xfrm>
          <a:prstGeom prst="rect">
            <a:avLst/>
          </a:prstGeom>
          <a:solidFill>
            <a:srgbClr val="148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4D2F77C-2B4A-7A9F-DDCA-40E5A7B12B84}"/>
              </a:ext>
            </a:extLst>
          </p:cNvPr>
          <p:cNvCxnSpPr/>
          <p:nvPr/>
        </p:nvCxnSpPr>
        <p:spPr>
          <a:xfrm>
            <a:off x="2680855" y="6845880"/>
            <a:ext cx="951114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7E0503E-72F0-1398-D6AD-2E9D1D946A51}"/>
              </a:ext>
            </a:extLst>
          </p:cNvPr>
          <p:cNvCxnSpPr>
            <a:cxnSpLocks/>
          </p:cNvCxnSpPr>
          <p:nvPr/>
        </p:nvCxnSpPr>
        <p:spPr>
          <a:xfrm flipV="1">
            <a:off x="0" y="-12120"/>
            <a:ext cx="3693814" cy="121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C54ACA-2BA4-93A0-4C81-4078B9CDB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87" y="6149365"/>
            <a:ext cx="1355530" cy="48625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289CC64-F1B8-B147-A214-44CA8F3A7BF6}"/>
              </a:ext>
            </a:extLst>
          </p:cNvPr>
          <p:cNvSpPr txBox="1"/>
          <p:nvPr/>
        </p:nvSpPr>
        <p:spPr>
          <a:xfrm>
            <a:off x="699030" y="1697919"/>
            <a:ext cx="499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Poste de Sécurité Microbiologique de type II conforme à la norme EN 12469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0B43937-4484-C6E6-6638-3328837B19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000" y="6023600"/>
            <a:ext cx="1455062" cy="59252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ED0234-C8B1-BC39-B731-BE42B9C5E1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53146" y="6235684"/>
            <a:ext cx="6435811" cy="365125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</a:rPr>
              <a:t>OXYGEN, 13 Avenue du Hoggar 91969 LES ULIS COURTABOEUF CDX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</a:rPr>
              <a:t>Tél: +33 (0)1.60.92.31.70, Fax: +33 (0)1.60.92.31.71, Mail: info@oxygen-web.com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870AA81-D160-FA7D-0F0C-4AA55332F3EE}"/>
              </a:ext>
            </a:extLst>
          </p:cNvPr>
          <p:cNvSpPr txBox="1"/>
          <p:nvPr/>
        </p:nvSpPr>
        <p:spPr>
          <a:xfrm>
            <a:off x="9311827" y="6077589"/>
            <a:ext cx="13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</a:rPr>
              <a:t>Distributeur exclusif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2E19CC-1C91-313C-868A-01EFFE11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284" y="2092699"/>
            <a:ext cx="496181" cy="2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8B576E3F-2C5A-ECE5-5644-C0F8DFF7031C}"/>
              </a:ext>
            </a:extLst>
          </p:cNvPr>
          <p:cNvGrpSpPr/>
          <p:nvPr/>
        </p:nvGrpSpPr>
        <p:grpSpPr>
          <a:xfrm>
            <a:off x="355925" y="95883"/>
            <a:ext cx="6150710" cy="1657350"/>
            <a:chOff x="147147" y="33338"/>
            <a:chExt cx="5913424" cy="165735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94A7FF8-5F3F-C844-7C93-D7D596CA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147" y="33338"/>
              <a:ext cx="3429000" cy="1657350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C5779DA-DA9E-6E3E-FD79-336F7CEAB9A2}"/>
                </a:ext>
              </a:extLst>
            </p:cNvPr>
            <p:cNvSpPr txBox="1"/>
            <p:nvPr/>
          </p:nvSpPr>
          <p:spPr>
            <a:xfrm>
              <a:off x="3493424" y="554448"/>
              <a:ext cx="2567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1487C9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Premium</a:t>
              </a:r>
            </a:p>
          </p:txBody>
        </p:sp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2F5C1A60-B916-95DB-43A5-7B631D9F977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09302" y="190124"/>
            <a:ext cx="3779142" cy="59592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98B1E0-9A3A-E3AF-6D55-CA9D3BEFBB4D}"/>
              </a:ext>
            </a:extLst>
          </p:cNvPr>
          <p:cNvSpPr txBox="1"/>
          <p:nvPr/>
        </p:nvSpPr>
        <p:spPr>
          <a:xfrm>
            <a:off x="1493493" y="2734089"/>
            <a:ext cx="417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487C9"/>
                </a:solidFill>
              </a:rPr>
              <a:t>Le meilleur PSM du monde !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85008C-C8F5-829D-CAB9-BFD361671992}"/>
              </a:ext>
            </a:extLst>
          </p:cNvPr>
          <p:cNvSpPr txBox="1"/>
          <p:nvPr/>
        </p:nvSpPr>
        <p:spPr>
          <a:xfrm>
            <a:off x="805695" y="3954629"/>
            <a:ext cx="6129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Protection du produit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3955FA-F87A-6FC8-526D-F55BB64E9211}"/>
              </a:ext>
            </a:extLst>
          </p:cNvPr>
          <p:cNvSpPr txBox="1"/>
          <p:nvPr/>
        </p:nvSpPr>
        <p:spPr>
          <a:xfrm>
            <a:off x="805695" y="4673044"/>
            <a:ext cx="6129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Protection de l'opérateur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6E8090-A72E-F63F-9C00-383858B7516D}"/>
              </a:ext>
            </a:extLst>
          </p:cNvPr>
          <p:cNvSpPr txBox="1"/>
          <p:nvPr/>
        </p:nvSpPr>
        <p:spPr>
          <a:xfrm>
            <a:off x="791221" y="5368551"/>
            <a:ext cx="6129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Protection de l'environnement</a:t>
            </a:r>
          </a:p>
        </p:txBody>
      </p:sp>
      <p:pic>
        <p:nvPicPr>
          <p:cNvPr id="11" name="Image 10" descr="Une image contenant texte, logo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B188A829-F807-4426-BFF6-68E55B2A22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0476" y="5174720"/>
            <a:ext cx="627724" cy="678327"/>
          </a:xfrm>
          <a:prstGeom prst="rect">
            <a:avLst/>
          </a:prstGeom>
        </p:spPr>
      </p:pic>
      <p:pic>
        <p:nvPicPr>
          <p:cNvPr id="14" name="Image 13" descr="Une image contenant texte, logo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854BAE3D-BF70-98B8-C32E-A2A554BA6D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9091" y="4515069"/>
            <a:ext cx="593456" cy="661759"/>
          </a:xfrm>
          <a:prstGeom prst="rect">
            <a:avLst/>
          </a:prstGeom>
        </p:spPr>
      </p:pic>
      <p:pic>
        <p:nvPicPr>
          <p:cNvPr id="17" name="Image 16" descr="Une image contenant texte, logo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680E5FAE-9721-5DE3-1043-F5B71F5A49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7453" y="3794983"/>
            <a:ext cx="766425" cy="6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C24B7B-6D81-F591-3B39-70304F0250C9}"/>
              </a:ext>
            </a:extLst>
          </p:cNvPr>
          <p:cNvSpPr/>
          <p:nvPr/>
        </p:nvSpPr>
        <p:spPr>
          <a:xfrm>
            <a:off x="0" y="5232903"/>
            <a:ext cx="3268301" cy="1625097"/>
          </a:xfrm>
          <a:prstGeom prst="rect">
            <a:avLst/>
          </a:prstGeom>
          <a:solidFill>
            <a:srgbClr val="2519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F88019E-BA02-7572-AA84-925FAE85CC00}"/>
              </a:ext>
            </a:extLst>
          </p:cNvPr>
          <p:cNvGrpSpPr/>
          <p:nvPr/>
        </p:nvGrpSpPr>
        <p:grpSpPr>
          <a:xfrm>
            <a:off x="4655487" y="8227"/>
            <a:ext cx="4950240" cy="965605"/>
            <a:chOff x="242796" y="-486148"/>
            <a:chExt cx="6616454" cy="145846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154B28B-1FE4-1EA1-35BA-4B3C9A6B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00"/>
            <a:stretch/>
          </p:blipFill>
          <p:spPr>
            <a:xfrm>
              <a:off x="242796" y="-486148"/>
              <a:ext cx="3429000" cy="1458466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FFFF003-4796-D192-2D61-B55EF6B8735C}"/>
                </a:ext>
              </a:extLst>
            </p:cNvPr>
            <p:cNvSpPr txBox="1"/>
            <p:nvPr/>
          </p:nvSpPr>
          <p:spPr>
            <a:xfrm>
              <a:off x="3576147" y="-344469"/>
              <a:ext cx="3283103" cy="97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1487C9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Premium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0DB9B-4855-4900-7561-3CC906CFD948}"/>
              </a:ext>
            </a:extLst>
          </p:cNvPr>
          <p:cNvSpPr/>
          <p:nvPr/>
        </p:nvSpPr>
        <p:spPr>
          <a:xfrm>
            <a:off x="4723074" y="825311"/>
            <a:ext cx="1653871" cy="104736"/>
          </a:xfrm>
          <a:prstGeom prst="rect">
            <a:avLst/>
          </a:prstGeom>
          <a:solidFill>
            <a:srgbClr val="148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EA3552C-289B-1057-0889-7ACB1AED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57"/>
          <a:stretch/>
        </p:blipFill>
        <p:spPr>
          <a:xfrm>
            <a:off x="4174426" y="4759090"/>
            <a:ext cx="1694390" cy="18939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086BCAF-61DD-C38E-35C6-4034069A52CD}"/>
              </a:ext>
            </a:extLst>
          </p:cNvPr>
          <p:cNvSpPr txBox="1"/>
          <p:nvPr/>
        </p:nvSpPr>
        <p:spPr>
          <a:xfrm>
            <a:off x="4174426" y="4521844"/>
            <a:ext cx="310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487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Schéma aéraulique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72C54B-16D3-22E3-C4FF-AE6522DD1BE8}"/>
              </a:ext>
            </a:extLst>
          </p:cNvPr>
          <p:cNvSpPr/>
          <p:nvPr/>
        </p:nvSpPr>
        <p:spPr>
          <a:xfrm>
            <a:off x="5919081" y="5079602"/>
            <a:ext cx="176919" cy="1917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26B88-AD4F-D180-188E-752FA1F9AC07}"/>
              </a:ext>
            </a:extLst>
          </p:cNvPr>
          <p:cNvSpPr/>
          <p:nvPr/>
        </p:nvSpPr>
        <p:spPr>
          <a:xfrm>
            <a:off x="5919080" y="5456043"/>
            <a:ext cx="176919" cy="1917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9C180-4960-A8FE-B25A-626E4499759F}"/>
              </a:ext>
            </a:extLst>
          </p:cNvPr>
          <p:cNvSpPr/>
          <p:nvPr/>
        </p:nvSpPr>
        <p:spPr>
          <a:xfrm>
            <a:off x="5938226" y="5872682"/>
            <a:ext cx="176919" cy="1917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658FE5-28CB-6D70-8D74-47C32CC7B9C1}"/>
              </a:ext>
            </a:extLst>
          </p:cNvPr>
          <p:cNvSpPr txBox="1"/>
          <p:nvPr/>
        </p:nvSpPr>
        <p:spPr>
          <a:xfrm>
            <a:off x="6115145" y="5029296"/>
            <a:ext cx="1693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Air contaminé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CA695F-77C5-FD9E-1BFE-4F33A76EA998}"/>
              </a:ext>
            </a:extLst>
          </p:cNvPr>
          <p:cNvSpPr txBox="1"/>
          <p:nvPr/>
        </p:nvSpPr>
        <p:spPr>
          <a:xfrm>
            <a:off x="6146263" y="5413696"/>
            <a:ext cx="1693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Air filtré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CCB4DF-968B-1B2A-1E04-D263AFBF9378}"/>
              </a:ext>
            </a:extLst>
          </p:cNvPr>
          <p:cNvSpPr txBox="1"/>
          <p:nvPr/>
        </p:nvSpPr>
        <p:spPr>
          <a:xfrm>
            <a:off x="6146263" y="5832808"/>
            <a:ext cx="1693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Air ambiant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8017A-6A8E-BC09-C72A-38644CE86ABA}"/>
              </a:ext>
            </a:extLst>
          </p:cNvPr>
          <p:cNvSpPr/>
          <p:nvPr/>
        </p:nvSpPr>
        <p:spPr>
          <a:xfrm>
            <a:off x="-1" y="0"/>
            <a:ext cx="3268301" cy="1234982"/>
          </a:xfrm>
          <a:prstGeom prst="rect">
            <a:avLst/>
          </a:prstGeom>
          <a:solidFill>
            <a:srgbClr val="2519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5E680-D345-7E26-9D8A-1A2859D6DFDF}"/>
              </a:ext>
            </a:extLst>
          </p:cNvPr>
          <p:cNvSpPr/>
          <p:nvPr/>
        </p:nvSpPr>
        <p:spPr>
          <a:xfrm>
            <a:off x="-1" y="552261"/>
            <a:ext cx="760492" cy="4967080"/>
          </a:xfrm>
          <a:prstGeom prst="rect">
            <a:avLst/>
          </a:prstGeom>
          <a:solidFill>
            <a:srgbClr val="2519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460E29-5E63-C24F-4427-C1CD4E949597}"/>
              </a:ext>
            </a:extLst>
          </p:cNvPr>
          <p:cNvSpPr txBox="1"/>
          <p:nvPr/>
        </p:nvSpPr>
        <p:spPr>
          <a:xfrm>
            <a:off x="4028055" y="1101531"/>
            <a:ext cx="81639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cs typeface="Calibri" panose="020F0502020204030204" pitchFamily="34" charset="0"/>
              </a:rPr>
              <a:t>Le </a:t>
            </a:r>
            <a:r>
              <a:rPr lang="fr-FR" sz="1300" b="1" dirty="0">
                <a:cs typeface="Calibri" panose="020F0502020204030204" pitchFamily="34" charset="0"/>
              </a:rPr>
              <a:t>n-Safe Premium </a:t>
            </a:r>
            <a:r>
              <a:rPr lang="fr-FR" sz="1300" dirty="0">
                <a:cs typeface="Calibri" panose="020F0502020204030204" pitchFamily="34" charset="0"/>
              </a:rPr>
              <a:t>est notre nouveau PSM de classe II à la pointe de la technologie. Conçu et fabriqué pour convenir aux environnements les plus exigeants, tels que l'industrie pharmaceutique et la recherche.</a:t>
            </a:r>
          </a:p>
          <a:p>
            <a:endParaRPr lang="fr-FR" sz="1300" dirty="0">
              <a:cs typeface="Calibri" panose="020F0502020204030204" pitchFamily="34" charset="0"/>
            </a:endParaRPr>
          </a:p>
          <a:p>
            <a:r>
              <a:rPr lang="fr-FR" sz="1300" dirty="0">
                <a:cs typeface="Calibri" panose="020F0502020204030204" pitchFamily="34" charset="0"/>
              </a:rPr>
              <a:t>Doté d'une fenêtre étanche aux aérosols et sa lampe UV Multi Angle qui ouvre automatiquement les volets à la lumière UV, </a:t>
            </a:r>
            <a:r>
              <a:rPr lang="fr-FR" sz="1300" b="1" dirty="0">
                <a:cs typeface="Calibri" panose="020F0502020204030204" pitchFamily="34" charset="0"/>
              </a:rPr>
              <a:t>le n-Safe Premium </a:t>
            </a:r>
            <a:r>
              <a:rPr lang="fr-FR" sz="1300" dirty="0">
                <a:cs typeface="Calibri" panose="020F0502020204030204" pitchFamily="34" charset="0"/>
              </a:rPr>
              <a:t>est un produit unique. L'intérieur est entièrement est en acier inoxydable. La fenêtre avant peut être complètement ouverte pour un accès complet au nettoyage.</a:t>
            </a:r>
          </a:p>
          <a:p>
            <a:endParaRPr lang="fr-FR" sz="1300" dirty="0">
              <a:cs typeface="Calibri" panose="020F0502020204030204" pitchFamily="34" charset="0"/>
            </a:endParaRPr>
          </a:p>
          <a:p>
            <a:r>
              <a:rPr lang="fr-FR" sz="1300" dirty="0">
                <a:cs typeface="Calibri" panose="020F0502020204030204" pitchFamily="34" charset="0"/>
              </a:rPr>
              <a:t>Le </a:t>
            </a:r>
            <a:r>
              <a:rPr lang="fr-FR" sz="1300" b="1" dirty="0">
                <a:cs typeface="Calibri" panose="020F0502020204030204" pitchFamily="34" charset="0"/>
              </a:rPr>
              <a:t>n-Safe Premium </a:t>
            </a:r>
            <a:r>
              <a:rPr lang="fr-FR" sz="1300" dirty="0">
                <a:cs typeface="Calibri" panose="020F0502020204030204" pitchFamily="34" charset="0"/>
              </a:rPr>
              <a:t>est équipé d'un contrôleur intuitif avec un grand écran tactile de 7 pouces. Il est pourvu d'une interface MODBUS pour la lecture et le contrôle. La fonction de service à distance, permet une assistance technique via Ethernet, quel que soit l'endroit du monde.</a:t>
            </a:r>
          </a:p>
          <a:p>
            <a:r>
              <a:rPr lang="fr-FR" sz="1300" dirty="0">
                <a:cs typeface="Calibri" panose="020F0502020204030204" pitchFamily="34" charset="0"/>
              </a:rPr>
              <a:t> </a:t>
            </a:r>
          </a:p>
          <a:p>
            <a:r>
              <a:rPr lang="fr-FR" sz="1300" dirty="0">
                <a:cs typeface="Calibri" panose="020F0502020204030204" pitchFamily="34" charset="0"/>
              </a:rPr>
              <a:t>Le poste de sécurité microbiologique </a:t>
            </a:r>
            <a:r>
              <a:rPr lang="fr-FR" sz="1300" b="1" dirty="0">
                <a:cs typeface="Calibri" panose="020F0502020204030204" pitchFamily="34" charset="0"/>
              </a:rPr>
              <a:t>n-Safe Premium </a:t>
            </a:r>
            <a:r>
              <a:rPr lang="fr-FR" sz="1300" dirty="0">
                <a:cs typeface="Calibri" panose="020F0502020204030204" pitchFamily="34" charset="0"/>
              </a:rPr>
              <a:t>peut être livré avec une longue liste d'options et peut être personnalisé pour répondre à n'importe quelle exigence.</a:t>
            </a:r>
          </a:p>
          <a:p>
            <a:r>
              <a:rPr lang="fr-FR" sz="1300" dirty="0">
                <a:cs typeface="Calibri" panose="020F0502020204030204" pitchFamily="34" charset="0"/>
              </a:rPr>
              <a:t>D'excellentes LED à gradation fournissent jusqu'à 2 000 Lux de lumière uniforme et sans ombre.</a:t>
            </a:r>
          </a:p>
          <a:p>
            <a:r>
              <a:rPr lang="fr-FR" sz="1300" dirty="0">
                <a:cs typeface="Calibri" panose="020F0502020204030204" pitchFamily="34" charset="0"/>
              </a:rPr>
              <a:t>Les dernières technologies de ventilation et de filtrage, combinées à une ingénierie permettent d'obtenir des niveaux de bruit exceptionnellement bas pour toutes les tailles.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5B5C5C-656F-1C60-26FF-0CC3D0032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42" y="773702"/>
            <a:ext cx="3394066" cy="529255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31110D6-5D2D-004A-03E2-283A91B2B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689" y="4458997"/>
            <a:ext cx="2162269" cy="1140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E1F0E7-3252-DE92-D010-5C931C9D6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689" y="5706084"/>
            <a:ext cx="2189199" cy="11246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61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B1E0-B1E1-F145-E00D-301EDF3B3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B5CE8-86A7-6F12-01B2-259D89EF62B2}"/>
              </a:ext>
            </a:extLst>
          </p:cNvPr>
          <p:cNvSpPr/>
          <p:nvPr/>
        </p:nvSpPr>
        <p:spPr>
          <a:xfrm>
            <a:off x="-1" y="0"/>
            <a:ext cx="3932318" cy="6858000"/>
          </a:xfrm>
          <a:prstGeom prst="rect">
            <a:avLst/>
          </a:prstGeom>
          <a:solidFill>
            <a:srgbClr val="2A1A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7E8E5D1-6B68-8935-4D5B-89BA9A4C6833}"/>
              </a:ext>
            </a:extLst>
          </p:cNvPr>
          <p:cNvGrpSpPr/>
          <p:nvPr/>
        </p:nvGrpSpPr>
        <p:grpSpPr>
          <a:xfrm>
            <a:off x="4723074" y="-1"/>
            <a:ext cx="5207309" cy="1037012"/>
            <a:chOff x="242796" y="-594001"/>
            <a:chExt cx="6960050" cy="156631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8A25713-798B-4BC9-FA5E-41793B6E8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796" y="-594001"/>
              <a:ext cx="3429000" cy="156631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91AD5C3-A857-1EDB-B6EB-D12B5D15D748}"/>
                </a:ext>
              </a:extLst>
            </p:cNvPr>
            <p:cNvSpPr txBox="1"/>
            <p:nvPr/>
          </p:nvSpPr>
          <p:spPr>
            <a:xfrm>
              <a:off x="3576145" y="-344470"/>
              <a:ext cx="3626701" cy="97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1487C9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Premium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A08B1-8C9E-35DF-8CD3-AC41D5573F81}"/>
              </a:ext>
            </a:extLst>
          </p:cNvPr>
          <p:cNvSpPr/>
          <p:nvPr/>
        </p:nvSpPr>
        <p:spPr>
          <a:xfrm>
            <a:off x="4723074" y="874739"/>
            <a:ext cx="1653871" cy="104736"/>
          </a:xfrm>
          <a:prstGeom prst="rect">
            <a:avLst/>
          </a:prstGeom>
          <a:solidFill>
            <a:srgbClr val="148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1C737C-35E3-2C12-70F4-BD0D76D46207}"/>
              </a:ext>
            </a:extLst>
          </p:cNvPr>
          <p:cNvSpPr txBox="1"/>
          <p:nvPr/>
        </p:nvSpPr>
        <p:spPr>
          <a:xfrm>
            <a:off x="4366566" y="1222793"/>
            <a:ext cx="737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487C9"/>
                </a:solidFill>
              </a:rPr>
              <a:t>Des équipements en standard parmi les plus nombreux du marché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92E6F4-7F64-B3D4-3A05-4CEE196D3A71}"/>
              </a:ext>
            </a:extLst>
          </p:cNvPr>
          <p:cNvSpPr txBox="1"/>
          <p:nvPr/>
        </p:nvSpPr>
        <p:spPr>
          <a:xfrm>
            <a:off x="4591830" y="1632932"/>
            <a:ext cx="69749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Moteurs à courant continu 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Affichage digital et tactile de 7’’ pouces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Régulation automatique 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Alarmes visuelles et sonores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 prises électriques 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Plan de travail plein et sécable en Inox 316L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Intérieur en Inox 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Grille anti chiffonnette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Contact sec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Vitres latérales avec 2 obturateurs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Eclairage LED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dimmable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0 à 2000 Lux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Filtres absolus HEPA H14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Prise 100% pour test EMERY</a:t>
            </a:r>
          </a:p>
          <a:p>
            <a:pPr marL="285750" indent="-285750">
              <a:buClr>
                <a:srgbClr val="1487C9"/>
              </a:buClr>
              <a:buSzPct val="120000"/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95A730-5AB9-7EFE-67E8-F4AE46BB847E}"/>
              </a:ext>
            </a:extLst>
          </p:cNvPr>
          <p:cNvSpPr txBox="1"/>
          <p:nvPr/>
        </p:nvSpPr>
        <p:spPr>
          <a:xfrm>
            <a:off x="4474872" y="5059281"/>
            <a:ext cx="7208873" cy="369332"/>
          </a:xfrm>
          <a:prstGeom prst="rect">
            <a:avLst/>
          </a:prstGeom>
          <a:solidFill>
            <a:srgbClr val="00B0F0"/>
          </a:solidFill>
          <a:ln>
            <a:solidFill>
              <a:srgbClr val="2A1A40"/>
            </a:solidFill>
          </a:ln>
        </p:spPr>
        <p:txBody>
          <a:bodyPr wrap="square">
            <a:spAutoFit/>
          </a:bodyPr>
          <a:lstStyle/>
          <a:p>
            <a:pPr algn="l" fontAlgn="b"/>
            <a:r>
              <a:rPr lang="fr-FR" sz="1800" u="none" strike="noStrike" dirty="0">
                <a:effectLst/>
              </a:rPr>
              <a:t>Matériel garanti 2 ans pièces et MO sur site, sauf filtres, lampes et vitres </a:t>
            </a:r>
            <a:endParaRPr lang="fr-FR" sz="1800" b="1" i="0" u="none" strike="noStrike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88535-6652-F96E-F688-617757023364}"/>
              </a:ext>
            </a:extLst>
          </p:cNvPr>
          <p:cNvSpPr txBox="1"/>
          <p:nvPr/>
        </p:nvSpPr>
        <p:spPr>
          <a:xfrm>
            <a:off x="4900807" y="5660291"/>
            <a:ext cx="66659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3200" b="1" spc="100" dirty="0">
                <a:solidFill>
                  <a:srgbClr val="1487C9"/>
                </a:solidFill>
                <a:latin typeface="Calibri"/>
                <a:cs typeface="Calibri"/>
              </a:rPr>
              <a:t>Le spécial est notre standard !!</a:t>
            </a:r>
            <a:endParaRPr lang="fr-FR" sz="3200" dirty="0">
              <a:solidFill>
                <a:srgbClr val="1487C9"/>
              </a:solidFill>
              <a:latin typeface="Calibri"/>
              <a:cs typeface="Calibri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9391C76-784D-B583-0C64-97E9CC96A909}"/>
              </a:ext>
            </a:extLst>
          </p:cNvPr>
          <p:cNvSpPr txBox="1"/>
          <p:nvPr/>
        </p:nvSpPr>
        <p:spPr>
          <a:xfrm>
            <a:off x="108055" y="242510"/>
            <a:ext cx="382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Une très grande gamme d’options et d’accessoires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122B45A-982A-B933-BE3F-8840EC84E6B1}"/>
              </a:ext>
            </a:extLst>
          </p:cNvPr>
          <p:cNvSpPr txBox="1"/>
          <p:nvPr/>
        </p:nvSpPr>
        <p:spPr>
          <a:xfrm>
            <a:off x="108055" y="1298814"/>
            <a:ext cx="36363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Piètement 800 ou 900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Piètement électrique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Piètement sur roulettes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Caisson de raccordement 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Caisson de raccordement indirect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Caisson pour charbons actifs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d’écran d’ordinateur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Robinets (vide, gaz, azote etc…)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Prises électriques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Prises informatiques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Marbre de pesée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travail en une pièce sur vérin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Repose 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Préfiltre G3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Lampe 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 de secours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Poubelle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bien d’autres encore</a:t>
            </a:r>
          </a:p>
          <a:p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A8123A-C547-DC26-A4A2-471F2DCED1C1}"/>
              </a:ext>
            </a:extLst>
          </p:cNvPr>
          <p:cNvSpPr txBox="1"/>
          <p:nvPr/>
        </p:nvSpPr>
        <p:spPr>
          <a:xfrm>
            <a:off x="4723074" y="6165558"/>
            <a:ext cx="8920717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pouvons faire des adaptations pour répondre aux besoins spécifiques des clients.</a:t>
            </a:r>
          </a:p>
        </p:txBody>
      </p:sp>
    </p:spTree>
    <p:extLst>
      <p:ext uri="{BB962C8B-B14F-4D97-AF65-F5344CB8AC3E}">
        <p14:creationId xmlns:p14="http://schemas.microsoft.com/office/powerpoint/2010/main" val="207432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FDD7-4B46-D1F8-8C97-31404DB0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F936F-8F55-DBBF-79AB-75B9778F866F}"/>
              </a:ext>
            </a:extLst>
          </p:cNvPr>
          <p:cNvSpPr/>
          <p:nvPr/>
        </p:nvSpPr>
        <p:spPr>
          <a:xfrm>
            <a:off x="-1" y="0"/>
            <a:ext cx="3932318" cy="6858000"/>
          </a:xfrm>
          <a:prstGeom prst="rect">
            <a:avLst/>
          </a:prstGeom>
          <a:solidFill>
            <a:srgbClr val="2A1A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C17F7C-BC38-4736-CEAE-51CDF72877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4" b="-4170"/>
          <a:stretch/>
        </p:blipFill>
        <p:spPr>
          <a:xfrm>
            <a:off x="8102011" y="0"/>
            <a:ext cx="1872118" cy="5859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E21184F-9BDA-55E9-CFFA-414E8BB91BD1}"/>
              </a:ext>
            </a:extLst>
          </p:cNvPr>
          <p:cNvSpPr txBox="1"/>
          <p:nvPr/>
        </p:nvSpPr>
        <p:spPr>
          <a:xfrm>
            <a:off x="9974129" y="0"/>
            <a:ext cx="25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487C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Premium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B36562-8B40-1A38-EC0D-C7DAA4A75A81}"/>
              </a:ext>
            </a:extLst>
          </p:cNvPr>
          <p:cNvSpPr/>
          <p:nvPr/>
        </p:nvSpPr>
        <p:spPr>
          <a:xfrm>
            <a:off x="8320258" y="449846"/>
            <a:ext cx="1653871" cy="104736"/>
          </a:xfrm>
          <a:prstGeom prst="rect">
            <a:avLst/>
          </a:prstGeom>
          <a:solidFill>
            <a:srgbClr val="148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FFB01F-F501-FC43-D2DA-2C18EA36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4" y="384049"/>
            <a:ext cx="11019572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B1E0-B1E1-F145-E00D-301EDF3B3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personne, habits, Visage humain, Équipement médical&#10;&#10;Le contenu généré par l’IA peut être incorrect.">
            <a:extLst>
              <a:ext uri="{FF2B5EF4-FFF2-40B4-BE49-F238E27FC236}">
                <a16:creationId xmlns:a16="http://schemas.microsoft.com/office/drawing/2014/main" id="{2D588E78-8D86-1590-C759-6A311B67E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0820" y="0"/>
            <a:ext cx="8509292" cy="4036975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6B5CE8-86A7-6F12-01B2-259D89EF62B2}"/>
              </a:ext>
            </a:extLst>
          </p:cNvPr>
          <p:cNvSpPr/>
          <p:nvPr/>
        </p:nvSpPr>
        <p:spPr>
          <a:xfrm>
            <a:off x="0" y="3391346"/>
            <a:ext cx="12191999" cy="3466654"/>
          </a:xfrm>
          <a:prstGeom prst="rect">
            <a:avLst/>
          </a:prstGeom>
          <a:solidFill>
            <a:srgbClr val="2A1A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88535-6652-F96E-F688-617757023364}"/>
              </a:ext>
            </a:extLst>
          </p:cNvPr>
          <p:cNvSpPr txBox="1"/>
          <p:nvPr/>
        </p:nvSpPr>
        <p:spPr>
          <a:xfrm>
            <a:off x="381198" y="740337"/>
            <a:ext cx="251592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4000" b="1" spc="100" dirty="0">
                <a:solidFill>
                  <a:srgbClr val="1487C9"/>
                </a:solidFill>
                <a:latin typeface="Calibri"/>
                <a:cs typeface="Calibri"/>
              </a:rPr>
              <a:t>Le spécial est notre standard !!</a:t>
            </a:r>
            <a:endParaRPr lang="fr-FR" sz="4000" dirty="0">
              <a:solidFill>
                <a:srgbClr val="1487C9"/>
              </a:solidFill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361F2-7F80-7D1A-6851-7BBBF47C4B84}"/>
              </a:ext>
            </a:extLst>
          </p:cNvPr>
          <p:cNvSpPr/>
          <p:nvPr/>
        </p:nvSpPr>
        <p:spPr>
          <a:xfrm>
            <a:off x="3134867" y="3391346"/>
            <a:ext cx="548639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62F52D-C6C2-6CAF-C69D-1851B58CB205}"/>
              </a:ext>
            </a:extLst>
          </p:cNvPr>
          <p:cNvSpPr txBox="1"/>
          <p:nvPr/>
        </p:nvSpPr>
        <p:spPr>
          <a:xfrm>
            <a:off x="3099816" y="3459218"/>
            <a:ext cx="161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Contacts: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2F3B5C-D16C-0849-2625-E607F18F3CDC}"/>
              </a:ext>
            </a:extLst>
          </p:cNvPr>
          <p:cNvSpPr txBox="1"/>
          <p:nvPr/>
        </p:nvSpPr>
        <p:spPr>
          <a:xfrm>
            <a:off x="3191257" y="3926348"/>
            <a:ext cx="610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rgbClr val="1E1B3B"/>
                </a:solidFill>
              </a:rPr>
              <a:t>OXYGEN, 13 Avenue du Hoggar 91969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rgbClr val="1E1B3B"/>
                </a:solidFill>
              </a:rPr>
              <a:t>LES ULIS COURTABOEUF CDX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rgbClr val="1E1B3B"/>
                </a:solidFill>
              </a:rPr>
              <a:t>Tél: +33 (0)1.60.92.31.70, Fax: +33 (0)1.60.92.31.71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rgbClr val="1E1B3B"/>
                </a:solidFill>
              </a:rPr>
              <a:t> Mail: info@oxygen-web.com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48FA6D-F6D8-0C8B-983E-F99AF070BA68}"/>
              </a:ext>
            </a:extLst>
          </p:cNvPr>
          <p:cNvSpPr txBox="1"/>
          <p:nvPr/>
        </p:nvSpPr>
        <p:spPr>
          <a:xfrm>
            <a:off x="3373375" y="5063967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1487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https://www.oxygen-web.com/</a:t>
            </a:r>
            <a:endParaRPr lang="fr-FR" sz="1800" dirty="0">
              <a:solidFill>
                <a:srgbClr val="1487C9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5EE75B-024F-3D5D-44E4-C7070D9211B0}"/>
              </a:ext>
            </a:extLst>
          </p:cNvPr>
          <p:cNvSpPr/>
          <p:nvPr/>
        </p:nvSpPr>
        <p:spPr>
          <a:xfrm>
            <a:off x="8285608" y="3391346"/>
            <a:ext cx="3904504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7EDC9103-A965-5D83-485B-010DA715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273" y="4611461"/>
            <a:ext cx="2053311" cy="7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1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505</Words>
  <Application>Microsoft Office PowerPoint</Application>
  <PresentationFormat>Grand écran</PresentationFormat>
  <Paragraphs>68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Poppins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Adequat-Vendee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Xavier LEVY</dc:creator>
  <cp:lastModifiedBy>Xavier LEVY</cp:lastModifiedBy>
  <cp:revision>12</cp:revision>
  <dcterms:created xsi:type="dcterms:W3CDTF">2024-12-11T09:37:07Z</dcterms:created>
  <dcterms:modified xsi:type="dcterms:W3CDTF">2025-11-10T14:46:03Z</dcterms:modified>
</cp:coreProperties>
</file>