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3"/>
  </p:notesMasterIdLst>
  <p:handoutMasterIdLst>
    <p:handoutMasterId r:id="rId14"/>
  </p:handoutMasterIdLst>
  <p:sldIdLst>
    <p:sldId id="333" r:id="rId2"/>
    <p:sldId id="415" r:id="rId3"/>
    <p:sldId id="423" r:id="rId4"/>
    <p:sldId id="424" r:id="rId5"/>
    <p:sldId id="418" r:id="rId6"/>
    <p:sldId id="417" r:id="rId7"/>
    <p:sldId id="416" r:id="rId8"/>
    <p:sldId id="419" r:id="rId9"/>
    <p:sldId id="420" r:id="rId10"/>
    <p:sldId id="421" r:id="rId11"/>
    <p:sldId id="422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5637" autoAdjust="0"/>
  </p:normalViewPr>
  <p:slideViewPr>
    <p:cSldViewPr>
      <p:cViewPr varScale="1">
        <p:scale>
          <a:sx n="73" d="100"/>
          <a:sy n="73" d="100"/>
        </p:scale>
        <p:origin x="176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2808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lf Oberle" userId="4d9ca3e7945205fb" providerId="LiveId" clId="{C4EAF185-97F8-4331-9F4E-8328D5C1356D}"/>
    <pc:docChg chg="modSld">
      <pc:chgData name="Ralf Oberle" userId="4d9ca3e7945205fb" providerId="LiveId" clId="{C4EAF185-97F8-4331-9F4E-8328D5C1356D}" dt="2021-04-27T08:45:16.932" v="23"/>
      <pc:docMkLst>
        <pc:docMk/>
      </pc:docMkLst>
      <pc:sldChg chg="modSp mod">
        <pc:chgData name="Ralf Oberle" userId="4d9ca3e7945205fb" providerId="LiveId" clId="{C4EAF185-97F8-4331-9F4E-8328D5C1356D}" dt="2021-04-27T08:44:05.371" v="6" actId="20577"/>
        <pc:sldMkLst>
          <pc:docMk/>
          <pc:sldMk cId="0" sldId="333"/>
        </pc:sldMkLst>
        <pc:spChg chg="mod">
          <ac:chgData name="Ralf Oberle" userId="4d9ca3e7945205fb" providerId="LiveId" clId="{C4EAF185-97F8-4331-9F4E-8328D5C1356D}" dt="2021-04-27T08:44:05.371" v="6" actId="20577"/>
          <ac:spMkLst>
            <pc:docMk/>
            <pc:sldMk cId="0" sldId="333"/>
            <ac:spMk id="12" creationId="{00000000-0000-0000-0000-000000000000}"/>
          </ac:spMkLst>
        </pc:spChg>
      </pc:sldChg>
      <pc:sldChg chg="modSp mod">
        <pc:chgData name="Ralf Oberle" userId="4d9ca3e7945205fb" providerId="LiveId" clId="{C4EAF185-97F8-4331-9F4E-8328D5C1356D}" dt="2021-04-27T08:44:39.734" v="15"/>
        <pc:sldMkLst>
          <pc:docMk/>
          <pc:sldMk cId="3530393018" sldId="415"/>
        </pc:sldMkLst>
        <pc:spChg chg="mod">
          <ac:chgData name="Ralf Oberle" userId="4d9ca3e7945205fb" providerId="LiveId" clId="{C4EAF185-97F8-4331-9F4E-8328D5C1356D}" dt="2021-04-27T08:44:16.681" v="7" actId="6549"/>
          <ac:spMkLst>
            <pc:docMk/>
            <pc:sldMk cId="3530393018" sldId="415"/>
            <ac:spMk id="2" creationId="{00000000-0000-0000-0000-000000000000}"/>
          </ac:spMkLst>
        </pc:spChg>
        <pc:spChg chg="mod">
          <ac:chgData name="Ralf Oberle" userId="4d9ca3e7945205fb" providerId="LiveId" clId="{C4EAF185-97F8-4331-9F4E-8328D5C1356D}" dt="2021-04-27T08:44:39.734" v="15"/>
          <ac:spMkLst>
            <pc:docMk/>
            <pc:sldMk cId="3530393018" sldId="415"/>
            <ac:spMk id="10" creationId="{00000000-0000-0000-0000-000000000000}"/>
          </ac:spMkLst>
        </pc:spChg>
      </pc:sldChg>
      <pc:sldChg chg="modSp mod">
        <pc:chgData name="Ralf Oberle" userId="4d9ca3e7945205fb" providerId="LiveId" clId="{C4EAF185-97F8-4331-9F4E-8328D5C1356D}" dt="2021-04-27T08:44:59.763" v="19"/>
        <pc:sldMkLst>
          <pc:docMk/>
          <pc:sldMk cId="1107962426" sldId="416"/>
        </pc:sldMkLst>
        <pc:spChg chg="mod">
          <ac:chgData name="Ralf Oberle" userId="4d9ca3e7945205fb" providerId="LiveId" clId="{C4EAF185-97F8-4331-9F4E-8328D5C1356D}" dt="2021-04-27T08:44:59.763" v="19"/>
          <ac:spMkLst>
            <pc:docMk/>
            <pc:sldMk cId="1107962426" sldId="416"/>
            <ac:spMk id="10" creationId="{00000000-0000-0000-0000-000000000000}"/>
          </ac:spMkLst>
        </pc:spChg>
      </pc:sldChg>
      <pc:sldChg chg="modSp mod">
        <pc:chgData name="Ralf Oberle" userId="4d9ca3e7945205fb" providerId="LiveId" clId="{C4EAF185-97F8-4331-9F4E-8328D5C1356D}" dt="2021-04-27T08:44:55.553" v="18"/>
        <pc:sldMkLst>
          <pc:docMk/>
          <pc:sldMk cId="3428847161" sldId="417"/>
        </pc:sldMkLst>
        <pc:spChg chg="mod">
          <ac:chgData name="Ralf Oberle" userId="4d9ca3e7945205fb" providerId="LiveId" clId="{C4EAF185-97F8-4331-9F4E-8328D5C1356D}" dt="2021-04-27T08:44:55.553" v="18"/>
          <ac:spMkLst>
            <pc:docMk/>
            <pc:sldMk cId="3428847161" sldId="417"/>
            <ac:spMk id="10" creationId="{00000000-0000-0000-0000-000000000000}"/>
          </ac:spMkLst>
        </pc:spChg>
      </pc:sldChg>
      <pc:sldChg chg="modSp mod">
        <pc:chgData name="Ralf Oberle" userId="4d9ca3e7945205fb" providerId="LiveId" clId="{C4EAF185-97F8-4331-9F4E-8328D5C1356D}" dt="2021-04-27T08:44:50.293" v="17"/>
        <pc:sldMkLst>
          <pc:docMk/>
          <pc:sldMk cId="2931501793" sldId="418"/>
        </pc:sldMkLst>
        <pc:spChg chg="mod">
          <ac:chgData name="Ralf Oberle" userId="4d9ca3e7945205fb" providerId="LiveId" clId="{C4EAF185-97F8-4331-9F4E-8328D5C1356D}" dt="2021-04-27T08:44:50.293" v="17"/>
          <ac:spMkLst>
            <pc:docMk/>
            <pc:sldMk cId="2931501793" sldId="418"/>
            <ac:spMk id="10" creationId="{00000000-0000-0000-0000-000000000000}"/>
          </ac:spMkLst>
        </pc:spChg>
      </pc:sldChg>
      <pc:sldChg chg="modSp mod">
        <pc:chgData name="Ralf Oberle" userId="4d9ca3e7945205fb" providerId="LiveId" clId="{C4EAF185-97F8-4331-9F4E-8328D5C1356D}" dt="2021-04-27T08:45:03.784" v="20"/>
        <pc:sldMkLst>
          <pc:docMk/>
          <pc:sldMk cId="129761331" sldId="419"/>
        </pc:sldMkLst>
        <pc:spChg chg="mod">
          <ac:chgData name="Ralf Oberle" userId="4d9ca3e7945205fb" providerId="LiveId" clId="{C4EAF185-97F8-4331-9F4E-8328D5C1356D}" dt="2021-04-27T08:45:03.784" v="20"/>
          <ac:spMkLst>
            <pc:docMk/>
            <pc:sldMk cId="129761331" sldId="419"/>
            <ac:spMk id="10" creationId="{00000000-0000-0000-0000-000000000000}"/>
          </ac:spMkLst>
        </pc:spChg>
      </pc:sldChg>
      <pc:sldChg chg="modSp mod">
        <pc:chgData name="Ralf Oberle" userId="4d9ca3e7945205fb" providerId="LiveId" clId="{C4EAF185-97F8-4331-9F4E-8328D5C1356D}" dt="2021-04-27T08:45:08.299" v="21"/>
        <pc:sldMkLst>
          <pc:docMk/>
          <pc:sldMk cId="3585423139" sldId="420"/>
        </pc:sldMkLst>
        <pc:spChg chg="mod">
          <ac:chgData name="Ralf Oberle" userId="4d9ca3e7945205fb" providerId="LiveId" clId="{C4EAF185-97F8-4331-9F4E-8328D5C1356D}" dt="2021-04-27T08:45:08.299" v="21"/>
          <ac:spMkLst>
            <pc:docMk/>
            <pc:sldMk cId="3585423139" sldId="420"/>
            <ac:spMk id="10" creationId="{00000000-0000-0000-0000-000000000000}"/>
          </ac:spMkLst>
        </pc:spChg>
      </pc:sldChg>
      <pc:sldChg chg="modSp mod">
        <pc:chgData name="Ralf Oberle" userId="4d9ca3e7945205fb" providerId="LiveId" clId="{C4EAF185-97F8-4331-9F4E-8328D5C1356D}" dt="2021-04-27T08:45:12.319" v="22"/>
        <pc:sldMkLst>
          <pc:docMk/>
          <pc:sldMk cId="3225599708" sldId="421"/>
        </pc:sldMkLst>
        <pc:spChg chg="mod">
          <ac:chgData name="Ralf Oberle" userId="4d9ca3e7945205fb" providerId="LiveId" clId="{C4EAF185-97F8-4331-9F4E-8328D5C1356D}" dt="2021-04-27T08:45:12.319" v="22"/>
          <ac:spMkLst>
            <pc:docMk/>
            <pc:sldMk cId="3225599708" sldId="421"/>
            <ac:spMk id="10" creationId="{00000000-0000-0000-0000-000000000000}"/>
          </ac:spMkLst>
        </pc:spChg>
      </pc:sldChg>
      <pc:sldChg chg="modSp mod">
        <pc:chgData name="Ralf Oberle" userId="4d9ca3e7945205fb" providerId="LiveId" clId="{C4EAF185-97F8-4331-9F4E-8328D5C1356D}" dt="2021-04-27T08:45:16.932" v="23"/>
        <pc:sldMkLst>
          <pc:docMk/>
          <pc:sldMk cId="637180947" sldId="422"/>
        </pc:sldMkLst>
        <pc:spChg chg="mod">
          <ac:chgData name="Ralf Oberle" userId="4d9ca3e7945205fb" providerId="LiveId" clId="{C4EAF185-97F8-4331-9F4E-8328D5C1356D}" dt="2021-04-27T08:45:16.932" v="23"/>
          <ac:spMkLst>
            <pc:docMk/>
            <pc:sldMk cId="637180947" sldId="422"/>
            <ac:spMk id="10" creationId="{00000000-0000-0000-0000-000000000000}"/>
          </ac:spMkLst>
        </pc:spChg>
      </pc:sldChg>
      <pc:sldChg chg="modSp mod">
        <pc:chgData name="Ralf Oberle" userId="4d9ca3e7945205fb" providerId="LiveId" clId="{C4EAF185-97F8-4331-9F4E-8328D5C1356D}" dt="2021-04-27T08:44:44.897" v="16"/>
        <pc:sldMkLst>
          <pc:docMk/>
          <pc:sldMk cId="639775746" sldId="423"/>
        </pc:sldMkLst>
        <pc:spChg chg="mod">
          <ac:chgData name="Ralf Oberle" userId="4d9ca3e7945205fb" providerId="LiveId" clId="{C4EAF185-97F8-4331-9F4E-8328D5C1356D}" dt="2021-04-27T08:44:44.897" v="16"/>
          <ac:spMkLst>
            <pc:docMk/>
            <pc:sldMk cId="639775746" sldId="423"/>
            <ac:spMk id="10" creationId="{00000000-0000-0000-0000-000000000000}"/>
          </ac:spMkLst>
        </pc:spChg>
      </pc:sldChg>
      <pc:sldChg chg="modSp mod">
        <pc:chgData name="Ralf Oberle" userId="4d9ca3e7945205fb" providerId="LiveId" clId="{C4EAF185-97F8-4331-9F4E-8328D5C1356D}" dt="2021-04-27T08:44:31.889" v="14" actId="20577"/>
        <pc:sldMkLst>
          <pc:docMk/>
          <pc:sldMk cId="2728854027" sldId="424"/>
        </pc:sldMkLst>
        <pc:spChg chg="mod">
          <ac:chgData name="Ralf Oberle" userId="4d9ca3e7945205fb" providerId="LiveId" clId="{C4EAF185-97F8-4331-9F4E-8328D5C1356D}" dt="2021-04-27T08:44:31.889" v="14" actId="20577"/>
          <ac:spMkLst>
            <pc:docMk/>
            <pc:sldMk cId="2728854027" sldId="424"/>
            <ac:spMk id="1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1433BB1-B5EE-49E3-81A9-38BEF135DB57}" type="datetimeFigureOut">
              <a:rPr lang="es-CL"/>
              <a:pPr>
                <a:defRPr/>
              </a:pPr>
              <a:t>27-04-2021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A2D4B95-CFCC-4E9E-AC7A-13D05C06C8D4}" type="slidenum">
              <a:rPr lang="es-CL"/>
              <a:pPr>
                <a:defRPr/>
              </a:pPr>
              <a:t>‹Nr.›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70499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8DE6ECF-C8E4-403B-A898-3CB7BCDED9FA}" type="datetimeFigureOut">
              <a:rPr lang="en-GB"/>
              <a:pPr>
                <a:defRPr/>
              </a:pPr>
              <a:t>27/04/2021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8064691-BA27-4099-B17A-FF22793CE979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6838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1B57828-4ADB-4B4B-AF31-03361607BDA0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3100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0646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6480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4880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4424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849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4883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9894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72340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7797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729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10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2627313" cy="423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 11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1176" y="431802"/>
            <a:ext cx="692150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 12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688" y="2628900"/>
            <a:ext cx="2627312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 13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4389" y="6054725"/>
            <a:ext cx="17414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8000" y="3219251"/>
            <a:ext cx="6300000" cy="528350"/>
          </a:xfrm>
        </p:spPr>
        <p:txBody>
          <a:bodyPr anchor="b">
            <a:spAutoFit/>
          </a:bodyPr>
          <a:lstStyle>
            <a:lvl1pPr>
              <a:lnSpc>
                <a:spcPts val="3375"/>
              </a:lnSpc>
              <a:defRPr sz="3375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Образец заголовка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000" y="3805202"/>
            <a:ext cx="6300000" cy="284693"/>
          </a:xfrm>
        </p:spPr>
        <p:txBody>
          <a:bodyPr>
            <a:spAutoFit/>
          </a:bodyPr>
          <a:lstStyle>
            <a:lvl1pPr marL="0" indent="0" algn="l">
              <a:lnSpc>
                <a:spcPts val="1500"/>
              </a:lnSpc>
              <a:spcBef>
                <a:spcPts val="0"/>
              </a:spcBef>
              <a:buNone/>
              <a:defRPr sz="135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Образец подзаголовка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/>
              <a:t>Rom 07/04/2014</a:t>
            </a:r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Образец заголовка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Rom 07/04/2014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6E388-0BB2-436E-9CC6-461FB4AD2752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6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3088" y="5327650"/>
            <a:ext cx="950912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mage 7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439" y="468313"/>
            <a:ext cx="6921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000" y="2919600"/>
            <a:ext cx="6624000" cy="1058400"/>
          </a:xfrm>
        </p:spPr>
        <p:txBody>
          <a:bodyPr/>
          <a:lstStyle>
            <a:lvl1pPr algn="ctr">
              <a:lnSpc>
                <a:spcPts val="2775"/>
              </a:lnSpc>
              <a:defRPr sz="2775" b="0" i="0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Образец заголовка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/>
              <a:t>Rom 07/04/2014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006299"/>
                </a:solidFill>
              </a:defRPr>
            </a:lvl1pPr>
          </a:lstStyle>
          <a:p>
            <a:pPr>
              <a:defRPr/>
            </a:pPr>
            <a:fld id="{F5B19DE2-B853-4AA4-83DA-89E590FD6C73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image" Target="../media/image1.em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2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 9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93088" y="5327650"/>
            <a:ext cx="950912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 bwMode="auto">
          <a:xfrm>
            <a:off x="503239" y="1306513"/>
            <a:ext cx="8154987" cy="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algn="ctr" eaLnBrk="0" hangingPunct="0">
              <a:defRPr/>
            </a:pPr>
            <a:endParaRPr lang="fr-FR" sz="1500">
              <a:latin typeface="Helvetica 65 Medium" pitchFamily="34" charset="0"/>
            </a:endParaRPr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1079500" y="238125"/>
            <a:ext cx="7416800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Click to edit Slide title</a:t>
            </a:r>
            <a:br>
              <a:rPr lang="fr-FR"/>
            </a:br>
            <a:r>
              <a:rPr lang="fr-FR"/>
              <a:t>Slide title can be extended to two lines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68314" y="1600202"/>
            <a:ext cx="82184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3226" y="6411915"/>
            <a:ext cx="900113" cy="24447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750" baseline="0" smtClean="0">
                <a:solidFill>
                  <a:schemeClr val="tx1"/>
                </a:solidFill>
                <a:latin typeface="Arial"/>
              </a:defRPr>
            </a:lvl1pPr>
          </a:lstStyle>
          <a:p>
            <a:pPr>
              <a:defRPr/>
            </a:pPr>
            <a:r>
              <a:rPr lang="de-DE"/>
              <a:t>Rom 07/04/2014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68426" y="6411915"/>
            <a:ext cx="4679950" cy="24447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750" kern="1200" baseline="0">
                <a:solidFill>
                  <a:schemeClr val="tx1"/>
                </a:solidFill>
                <a:latin typeface="Arial"/>
              </a:defRPr>
            </a:lvl1pPr>
          </a:lstStyle>
          <a:p>
            <a:pPr>
              <a:defRPr/>
            </a:pPr>
            <a:r>
              <a:rPr lang="de-DE" dirty="0"/>
              <a:t>Ralf Oberle, Finanzamt Freiburg-Stadt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0763" y="6411915"/>
            <a:ext cx="341312" cy="244475"/>
          </a:xfrm>
          <a:prstGeom prst="rect">
            <a:avLst/>
          </a:prstGeom>
        </p:spPr>
        <p:txBody>
          <a:bodyPr vert="horz" wrap="none" lIns="91440" tIns="45720" rIns="91440" bIns="4572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750" baseline="0" smtClean="0">
                <a:solidFill>
                  <a:srgbClr val="006299"/>
                </a:solidFill>
                <a:latin typeface="Arial"/>
              </a:defRPr>
            </a:lvl1pPr>
          </a:lstStyle>
          <a:p>
            <a:pPr>
              <a:defRPr/>
            </a:pPr>
            <a:fld id="{A6C88BA5-DDF3-4C63-AF51-619CECC02C1C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  <p:pic>
        <p:nvPicPr>
          <p:cNvPr id="1033" name="Image 10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063" y="287340"/>
            <a:ext cx="458787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5" r:id="rId2"/>
    <p:sldLayoutId id="2147483677" r:id="rId3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Arial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Arial" charset="0"/>
        </a:defRPr>
      </a:lvl9pPr>
    </p:titleStyle>
    <p:bodyStyle>
      <a:lvl1pPr marL="257175" indent="-257175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Georgia"/>
          <a:ea typeface="+mn-ea"/>
          <a:cs typeface="+mn-cs"/>
        </a:defRPr>
      </a:lvl1pPr>
      <a:lvl2pPr marL="557213" indent="-214313" algn="l" rtl="0" fontAlgn="base">
        <a:spcBef>
          <a:spcPct val="20000"/>
        </a:spcBef>
        <a:spcAft>
          <a:spcPct val="0"/>
        </a:spcAft>
        <a:buClr>
          <a:schemeClr val="tx1"/>
        </a:buClr>
        <a:buFont typeface="Arial" charset="0"/>
        <a:buChar char="–"/>
        <a:defRPr sz="2100" kern="1200">
          <a:solidFill>
            <a:schemeClr val="tx1"/>
          </a:solidFill>
          <a:latin typeface="Georgia"/>
          <a:ea typeface="+mn-ea"/>
          <a:cs typeface="+mn-cs"/>
        </a:defRPr>
      </a:lvl2pPr>
      <a:lvl3pPr marL="857250" indent="-17145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Georgia"/>
          <a:ea typeface="+mn-ea"/>
          <a:cs typeface="+mn-cs"/>
        </a:defRPr>
      </a:lvl3pPr>
      <a:lvl4pPr marL="1200150" indent="-1714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Georgia"/>
          <a:ea typeface="+mn-ea"/>
          <a:cs typeface="+mn-cs"/>
        </a:defRPr>
      </a:lvl4pPr>
      <a:lvl5pPr marL="1543050" indent="-17145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Georgia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11"/>
          <p:cNvSpPr>
            <a:spLocks noGrp="1"/>
          </p:cNvSpPr>
          <p:nvPr>
            <p:ph type="subTitle" idx="1"/>
          </p:nvPr>
        </p:nvSpPr>
        <p:spPr>
          <a:xfrm rot="21090345">
            <a:off x="146775" y="1545776"/>
            <a:ext cx="8975752" cy="4123253"/>
          </a:xfrm>
        </p:spPr>
        <p:txBody>
          <a:bodyPr rtlCol="0">
            <a:normAutofit/>
          </a:bodyPr>
          <a:lstStyle/>
          <a:p>
            <a:pPr fontAlgn="auto">
              <a:lnSpc>
                <a:spcPct val="100000"/>
              </a:lnSpc>
              <a:spcAft>
                <a:spcPts val="450"/>
              </a:spcAft>
              <a:defRPr/>
            </a:pPr>
            <a:endParaRPr lang="en-GB" sz="7100" b="1" dirty="0">
              <a:solidFill>
                <a:schemeClr val="tx1"/>
              </a:solidFill>
              <a:latin typeface="+mn-lt"/>
            </a:endParaRPr>
          </a:p>
          <a:p>
            <a:pPr algn="ctr" fontAlgn="auto">
              <a:lnSpc>
                <a:spcPct val="100000"/>
              </a:lnSpc>
              <a:spcAft>
                <a:spcPts val="450"/>
              </a:spcAft>
              <a:defRPr/>
            </a:pPr>
            <a:r>
              <a:rPr lang="en-GB" sz="5200" b="1" dirty="0">
                <a:solidFill>
                  <a:schemeClr val="tx1"/>
                </a:solidFill>
                <a:latin typeface="+mn-lt"/>
              </a:rPr>
              <a:t>Case / Team Management </a:t>
            </a:r>
          </a:p>
          <a:p>
            <a:pPr fontAlgn="auto">
              <a:spcAft>
                <a:spcPts val="0"/>
              </a:spcAft>
              <a:defRPr/>
            </a:pPr>
            <a:endParaRPr lang="en-GB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170" name="TextBox 3"/>
          <p:cNvSpPr txBox="1">
            <a:spLocks noChangeArrowheads="1"/>
          </p:cNvSpPr>
          <p:nvPr/>
        </p:nvSpPr>
        <p:spPr bwMode="auto">
          <a:xfrm>
            <a:off x="102367" y="6309320"/>
            <a:ext cx="23814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900" b="1" dirty="0"/>
              <a:t>Case Management</a:t>
            </a:r>
          </a:p>
          <a:p>
            <a:r>
              <a:rPr lang="en-GB" sz="900" dirty="0"/>
              <a:t>Ralf Oberle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Case / Team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403226" y="1338301"/>
            <a:ext cx="856126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u="sng" dirty="0"/>
              <a:t>Investigation running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de-DE" sz="800" u="sng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Updates – JOUR FIX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Be aware of steps – take decisions</a:t>
            </a:r>
            <a:endParaRPr lang="de-DE" sz="1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Reviewing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Adopt new developments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Support team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Steady contact to Prosecutor / Judge – inform them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“Success surveillance”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Follow the PLAN – stay flexible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“Stop if necessary” – 50 % evidence within first six months – rest three times longer – success?</a:t>
            </a:r>
            <a:endParaRPr lang="de-DE" sz="2400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608641B3-38EE-4BF3-9633-1E5E4EEB1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66E388-0BB2-436E-9CC6-461FB4AD2752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5599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/>
              <a:t>Case / Team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403226" y="1395157"/>
            <a:ext cx="8561262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u="sng" dirty="0"/>
              <a:t>End of the investigation</a:t>
            </a:r>
          </a:p>
          <a:p>
            <a:pPr lvl="0"/>
            <a:endParaRPr lang="de-DE" sz="800" b="1" u="sng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Final report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Final steps – have to be discussed with prosecutor / judge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End of investigation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Reviewing!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Team meeting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Analysis of investigation, success, progressing, decisions, ….. – be self critical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b="1" dirty="0"/>
              <a:t>“Team Party” </a:t>
            </a:r>
            <a:r>
              <a:rPr lang="en-US" sz="2800" dirty="0"/>
              <a:t>– important!</a:t>
            </a:r>
            <a:endParaRPr lang="de-DE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de-DE" sz="2800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6FCD7D13-73F6-499A-816F-6EB538D7D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66E388-0BB2-436E-9CC6-461FB4AD2752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180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Case / Team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403226" y="1348800"/>
            <a:ext cx="860444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DE" sz="3200" b="1" u="sng" dirty="0"/>
              <a:t>Management – Basics?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de-DE" sz="800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de-DE" sz="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 err="1"/>
              <a:t>Ability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lead</a:t>
            </a:r>
            <a:endParaRPr lang="de-DE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…………manage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…………</a:t>
            </a:r>
            <a:r>
              <a:rPr lang="de-DE" sz="2800" dirty="0" err="1"/>
              <a:t>be</a:t>
            </a:r>
            <a:r>
              <a:rPr lang="de-DE" sz="2800" dirty="0"/>
              <a:t> a </a:t>
            </a:r>
            <a:r>
              <a:rPr lang="de-DE" sz="2800" dirty="0" err="1"/>
              <a:t>supervisor</a:t>
            </a:r>
            <a:r>
              <a:rPr lang="de-DE" sz="2800" dirty="0"/>
              <a:t> - </a:t>
            </a:r>
            <a:r>
              <a:rPr lang="de-DE" sz="2800" dirty="0" err="1"/>
              <a:t>the</a:t>
            </a:r>
            <a:r>
              <a:rPr lang="de-DE" sz="2800" dirty="0"/>
              <a:t> CHEF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…………</a:t>
            </a:r>
            <a:r>
              <a:rPr lang="de-DE" sz="2800" dirty="0" err="1"/>
              <a:t>analyse</a:t>
            </a:r>
            <a:endParaRPr lang="de-DE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…………</a:t>
            </a:r>
            <a:r>
              <a:rPr lang="de-DE" sz="2800" dirty="0" err="1"/>
              <a:t>structural</a:t>
            </a:r>
            <a:r>
              <a:rPr lang="de-DE" sz="2800" dirty="0"/>
              <a:t> </a:t>
            </a:r>
            <a:r>
              <a:rPr lang="de-DE" sz="2800" dirty="0" err="1"/>
              <a:t>work</a:t>
            </a:r>
            <a:endParaRPr lang="de-DE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…………</a:t>
            </a:r>
            <a:r>
              <a:rPr lang="de-DE" sz="2800" dirty="0" err="1"/>
              <a:t>adopt</a:t>
            </a:r>
            <a:r>
              <a:rPr lang="de-DE" sz="2800" dirty="0"/>
              <a:t> </a:t>
            </a:r>
            <a:r>
              <a:rPr lang="de-DE" sz="2800" dirty="0" err="1"/>
              <a:t>developements</a:t>
            </a:r>
            <a:endParaRPr lang="de-DE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…………</a:t>
            </a:r>
            <a:r>
              <a:rPr lang="de-DE" sz="2800" dirty="0" err="1"/>
              <a:t>get</a:t>
            </a:r>
            <a:r>
              <a:rPr lang="de-DE" sz="2800" dirty="0"/>
              <a:t> in </a:t>
            </a:r>
            <a:r>
              <a:rPr lang="de-DE" sz="2800" dirty="0" err="1"/>
              <a:t>contact</a:t>
            </a:r>
            <a:r>
              <a:rPr lang="de-DE" sz="2800" dirty="0"/>
              <a:t> </a:t>
            </a:r>
            <a:r>
              <a:rPr lang="de-DE" sz="2800" dirty="0" err="1"/>
              <a:t>with</a:t>
            </a:r>
            <a:r>
              <a:rPr lang="de-DE" sz="2800" dirty="0"/>
              <a:t> </a:t>
            </a:r>
            <a:r>
              <a:rPr lang="de-DE" sz="2800" dirty="0" err="1"/>
              <a:t>people</a:t>
            </a:r>
            <a:endParaRPr lang="de-DE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…………</a:t>
            </a:r>
            <a:r>
              <a:rPr lang="de-DE" sz="2800" dirty="0" err="1"/>
              <a:t>convince</a:t>
            </a:r>
            <a:endParaRPr lang="de-DE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2800" dirty="0"/>
              <a:t>…………</a:t>
            </a:r>
            <a:r>
              <a:rPr lang="de-DE" sz="2800" b="1" dirty="0"/>
              <a:t>TAKE DECISIONS</a:t>
            </a:r>
            <a:endParaRPr lang="de-DE" sz="3200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014AB5F0-4319-428A-A890-DB4E1E740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66E388-0BB2-436E-9CC6-461FB4AD2752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393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Case / Team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403226" y="1348800"/>
            <a:ext cx="860444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DE" sz="3200" b="1" u="sng" dirty="0"/>
              <a:t>Way </a:t>
            </a:r>
            <a:r>
              <a:rPr lang="de-DE" sz="3200" b="1" u="sng" dirty="0" err="1"/>
              <a:t>to</a:t>
            </a:r>
            <a:r>
              <a:rPr lang="de-DE" sz="3200" b="1" u="sng" dirty="0"/>
              <a:t> </a:t>
            </a:r>
            <a:r>
              <a:rPr lang="de-DE" sz="3200" b="1" u="sng" dirty="0" err="1"/>
              <a:t>lead</a:t>
            </a:r>
            <a:r>
              <a:rPr lang="de-DE" sz="3200" b="1" u="sng" dirty="0"/>
              <a:t>/manage </a:t>
            </a:r>
            <a:r>
              <a:rPr lang="de-DE" sz="3200" b="1" u="sng" dirty="0" err="1"/>
              <a:t>team</a:t>
            </a:r>
            <a:r>
              <a:rPr lang="de-DE" sz="3200" b="1" u="sng" dirty="0"/>
              <a:t>:</a:t>
            </a:r>
          </a:p>
          <a:p>
            <a:pPr lvl="0"/>
            <a:endParaRPr lang="de-DE" sz="800" b="1" u="sng" dirty="0"/>
          </a:p>
          <a:p>
            <a:pPr lvl="0"/>
            <a:endParaRPr lang="de-DE" sz="800" b="1" u="sng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/>
              <a:t>Initial </a:t>
            </a:r>
            <a:r>
              <a:rPr lang="de-DE" sz="3200" dirty="0" err="1"/>
              <a:t>facts</a:t>
            </a:r>
            <a:endParaRPr lang="de-DE" sz="32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 err="1"/>
              <a:t>Establish</a:t>
            </a:r>
            <a:r>
              <a:rPr lang="de-DE" sz="3200" dirty="0"/>
              <a:t> </a:t>
            </a:r>
            <a:r>
              <a:rPr lang="de-DE" sz="3200" dirty="0" err="1"/>
              <a:t>case</a:t>
            </a:r>
            <a:endParaRPr lang="de-DE" sz="32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 err="1"/>
              <a:t>Establish</a:t>
            </a:r>
            <a:r>
              <a:rPr lang="de-DE" sz="3200" dirty="0"/>
              <a:t> Team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/>
              <a:t>Scheduling Investigation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 err="1"/>
              <a:t>Supervising</a:t>
            </a:r>
            <a:endParaRPr lang="de-DE" sz="32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 err="1"/>
              <a:t>Reviewing</a:t>
            </a:r>
            <a:endParaRPr lang="de-DE" sz="32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 err="1"/>
              <a:t>Finishing</a:t>
            </a:r>
            <a:endParaRPr lang="de-DE" sz="3200" dirty="0"/>
          </a:p>
          <a:p>
            <a:pPr lvl="0"/>
            <a:endParaRPr lang="de-DE" sz="3200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D2496F8D-7410-41EA-9EB6-09737DEE0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66E388-0BB2-436E-9CC6-461FB4AD2752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775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Case / Team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403226" y="1348800"/>
            <a:ext cx="86044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de-DE" sz="3200" b="1" u="sng" dirty="0"/>
              <a:t>German </a:t>
            </a:r>
            <a:r>
              <a:rPr lang="de-DE" sz="3200" b="1" u="sng" dirty="0" err="1"/>
              <a:t>way</a:t>
            </a:r>
            <a:r>
              <a:rPr lang="de-DE" sz="3200" b="1" u="sng" dirty="0"/>
              <a:t>:</a:t>
            </a:r>
          </a:p>
          <a:p>
            <a:pPr lvl="0"/>
            <a:endParaRPr lang="de-DE" sz="800" b="1" u="sng" dirty="0"/>
          </a:p>
          <a:p>
            <a:pPr lvl="0"/>
            <a:endParaRPr lang="de-DE" sz="32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/>
              <a:t>Structured (follow plan)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 err="1"/>
              <a:t>Precise</a:t>
            </a:r>
            <a:endParaRPr lang="de-DE" sz="32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de-DE" sz="3200" dirty="0" err="1"/>
              <a:t>success</a:t>
            </a:r>
            <a:r>
              <a:rPr lang="de-DE" sz="3200" dirty="0"/>
              <a:t> </a:t>
            </a:r>
            <a:r>
              <a:rPr lang="de-DE" sz="3200" dirty="0" err="1"/>
              <a:t>orientated</a:t>
            </a:r>
            <a:endParaRPr lang="de-DE" sz="3200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9464BBA1-BEEB-40AD-AE93-2C10BCD62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66E388-0BB2-436E-9CC6-461FB4AD2752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8854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Case / Team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403226" y="1596550"/>
            <a:ext cx="860444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n-US" sz="800" dirty="0"/>
          </a:p>
          <a:p>
            <a:pPr lvl="0"/>
            <a:r>
              <a:rPr lang="en-US" sz="2400" b="1" u="sng" dirty="0"/>
              <a:t>Case Selection</a:t>
            </a:r>
            <a:r>
              <a:rPr lang="en-US" sz="2400" dirty="0"/>
              <a:t>!</a:t>
            </a:r>
          </a:p>
          <a:p>
            <a:pPr lvl="0"/>
            <a:endParaRPr lang="de-DE" sz="8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Selection Criteria </a:t>
            </a:r>
            <a:endParaRPr lang="de-DE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Emerging Issue – Criminal Organizations, VAT Fraud, Banking Sector, Tax Heavens, ….</a:t>
            </a:r>
            <a:endParaRPr lang="de-DE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Public Concern – PEPs (politically exposed Person) </a:t>
            </a:r>
            <a:endParaRPr lang="de-DE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Amount of tax-damage</a:t>
            </a:r>
            <a:endParaRPr lang="de-DE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Joint investigations – combined investigations (police, customs, tax investigation, state security, ….)</a:t>
            </a:r>
            <a:endParaRPr lang="de-DE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Availability of resources – know what you are able to do, have therefore, how long you have it, time frame</a:t>
            </a:r>
            <a:endParaRPr lang="de-DE" sz="3200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A9430769-7D7D-4CEE-903F-A4889752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66E388-0BB2-436E-9CC6-461FB4AD2752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501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Case / Team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403226" y="1526924"/>
            <a:ext cx="860444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u="sng" dirty="0"/>
              <a:t>Investigator – Team Selection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de-DE" sz="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Team assignment “kings and knights”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Skills available – analytical, innovative, bookkeeping, asset recovery, ……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Leader assignment – leadership management skills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Current Workload– important for scheduling 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Initial plan of processes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Involvement prosecutor / Judge / Administration Manager</a:t>
            </a:r>
            <a:endParaRPr lang="de-DE" sz="2800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69CD0B2A-0289-40FC-87C3-DBC8856F5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66E388-0BB2-436E-9CC6-461FB4AD2752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84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Case / Team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611560" y="1556792"/>
            <a:ext cx="777686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r>
              <a:rPr lang="en-US" sz="2800" b="1" u="sng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Resources</a:t>
            </a:r>
          </a:p>
          <a:p>
            <a:pPr lvl="0">
              <a:spcAft>
                <a:spcPts val="0"/>
              </a:spcAft>
            </a:pPr>
            <a:endParaRPr lang="de-DE" sz="8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Money </a:t>
            </a:r>
            <a:endParaRPr lang="de-DE" sz="28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Facilities – office, technical stuff. IT, admin stuff, </a:t>
            </a:r>
            <a:endParaRPr lang="de-DE" sz="28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Location – “near to the fire”</a:t>
            </a:r>
            <a:endParaRPr lang="de-DE" sz="28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Support – police/customs/special surveillance units/observation units/asset recovery/IT/…..</a:t>
            </a:r>
            <a:endParaRPr lang="de-DE" sz="28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Time</a:t>
            </a:r>
            <a:endParaRPr lang="de-DE" sz="28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9B7B8BA4-2C05-4DD5-B238-57ABEEFA0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66E388-0BB2-436E-9CC6-461FB4AD2752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962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Case / Team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611560" y="1556792"/>
            <a:ext cx="7776864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u="sng" dirty="0"/>
              <a:t>International Co-Operations Aspects</a:t>
            </a:r>
          </a:p>
          <a:p>
            <a:pPr lvl="0"/>
            <a:endParaRPr lang="de-DE" sz="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Needs concerning Inter Co-op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How to approach the possibilities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de-DE" sz="2800" dirty="0"/>
              <a:t>Agreements/</a:t>
            </a:r>
            <a:r>
              <a:rPr lang="de-DE" sz="2800" dirty="0" err="1"/>
              <a:t>contracts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What to think about before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Next steps</a:t>
            </a:r>
            <a:endParaRPr lang="de-DE" sz="2800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800" dirty="0"/>
              <a:t>Who has to be informed/involved active or/and passive</a:t>
            </a:r>
            <a:endParaRPr lang="de-DE" sz="2800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861A02D0-5E7A-4A0B-8970-7E68D644E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66E388-0BB2-436E-9CC6-461FB4AD2752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761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043608" y="415627"/>
            <a:ext cx="6696744" cy="766763"/>
          </a:xfrm>
        </p:spPr>
        <p:txBody>
          <a:bodyPr>
            <a:noAutofit/>
          </a:bodyPr>
          <a:lstStyle/>
          <a:p>
            <a:r>
              <a:rPr lang="en-GB" sz="2700" b="1" dirty="0"/>
              <a:t>Case / Team Management</a:t>
            </a:r>
            <a:endParaRPr lang="en-US" sz="2625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611560" y="1556792"/>
            <a:ext cx="8064896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u="sng" dirty="0"/>
              <a:t>Investigation plan</a:t>
            </a:r>
          </a:p>
          <a:p>
            <a:pPr lvl="0"/>
            <a:endParaRPr lang="de-DE" sz="800" b="1" u="sng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de-DE" sz="2400" dirty="0"/>
              <a:t>Schedule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Preparation – installation of “team”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Pre-investigation steps – information </a:t>
            </a:r>
            <a:r>
              <a:rPr lang="en-US" sz="2400" dirty="0" err="1"/>
              <a:t>gattering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Team meeting schedule – “jour fix”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Allocation of task – precise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Documentation of investigation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Reporting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Initial steps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Detailed organizational structure – who, what, where, when, if not what’s then?</a:t>
            </a:r>
            <a:endParaRPr lang="de-DE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Scheduling operational day – THE DAY</a:t>
            </a:r>
            <a:endParaRPr lang="de-DE" sz="2400" dirty="0"/>
          </a:p>
        </p:txBody>
      </p:sp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26AF9469-D21B-4086-B598-8AF4DA97F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66E388-0BB2-436E-9CC6-461FB4AD2752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5423139"/>
      </p:ext>
    </p:extLst>
  </p:cSld>
  <p:clrMapOvr>
    <a:masterClrMapping/>
  </p:clrMapOvr>
</p:sld>
</file>

<file path=ppt/theme/theme1.xml><?xml version="1.0" encoding="utf-8"?>
<a:theme xmlns:a="http://schemas.openxmlformats.org/drawingml/2006/main" name="OECD_English_blu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490</Words>
  <Application>Microsoft Office PowerPoint</Application>
  <PresentationFormat>Bildschirmpräsentation (4:3)</PresentationFormat>
  <Paragraphs>127</Paragraphs>
  <Slides>11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6" baseType="lpstr">
      <vt:lpstr>Arial</vt:lpstr>
      <vt:lpstr>Calibri</vt:lpstr>
      <vt:lpstr>Georgia</vt:lpstr>
      <vt:lpstr>Helvetica 65 Medium</vt:lpstr>
      <vt:lpstr>OECD_English_blue</vt:lpstr>
      <vt:lpstr>PowerPoint-Präsentation</vt:lpstr>
      <vt:lpstr>Case / Team Management</vt:lpstr>
      <vt:lpstr>Case / Team Management</vt:lpstr>
      <vt:lpstr>Case / Team Management</vt:lpstr>
      <vt:lpstr>Case / Team Management</vt:lpstr>
      <vt:lpstr>Case / Team Management</vt:lpstr>
      <vt:lpstr>Case / Team Management</vt:lpstr>
      <vt:lpstr>Case / Team Management</vt:lpstr>
      <vt:lpstr>Case / Team Management</vt:lpstr>
      <vt:lpstr>Case / Team Management</vt:lpstr>
      <vt:lpstr>Case / Team Management</vt:lpstr>
    </vt:vector>
  </TitlesOfParts>
  <Company>FA Freiburg-Land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Ralf Oberle</dc:creator>
  <cp:lastModifiedBy>Ralf Oberle</cp:lastModifiedBy>
  <cp:revision>496</cp:revision>
  <dcterms:created xsi:type="dcterms:W3CDTF">2012-06-01T14:10:01Z</dcterms:created>
  <dcterms:modified xsi:type="dcterms:W3CDTF">2021-04-27T08:45:19Z</dcterms:modified>
</cp:coreProperties>
</file>