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Lst>
  <p:sldSz cx="12192000" cy="6858000"/>
  <p:notesSz cx="12192000" cy="6858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82" y="8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1999" cy="6857996"/>
          </a:xfrm>
          <a:prstGeom prst="rect">
            <a:avLst/>
          </a:prstGeom>
        </p:spPr>
      </p:pic>
      <p:sp>
        <p:nvSpPr>
          <p:cNvPr id="2" name="Holder 2"/>
          <p:cNvSpPr>
            <a:spLocks noGrp="1"/>
          </p:cNvSpPr>
          <p:nvPr>
            <p:ph type="title"/>
          </p:nvPr>
        </p:nvSpPr>
        <p:spPr>
          <a:xfrm>
            <a:off x="842644" y="2257691"/>
            <a:ext cx="10506710" cy="939800"/>
          </a:xfrm>
          <a:prstGeom prst="rect">
            <a:avLst/>
          </a:prstGeom>
        </p:spPr>
        <p:txBody>
          <a:bodyPr wrap="square" lIns="0" tIns="0" rIns="0" bIns="0">
            <a:spAutoFit/>
          </a:bodyPr>
          <a:lstStyle>
            <a:lvl1pPr>
              <a:defRPr sz="6000" b="1" i="0">
                <a:solidFill>
                  <a:schemeClr val="bg1"/>
                </a:solidFill>
                <a:latin typeface="Arial"/>
                <a:cs typeface="Arial"/>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10/29/2023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masmelad@dian.gov.co"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5.xml"/><Relationship Id="rId5" Type="http://schemas.openxmlformats.org/officeDocument/2006/relationships/image" Target="../media/image36.jpg"/><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5.xml"/><Relationship Id="rId4" Type="http://schemas.openxmlformats.org/officeDocument/2006/relationships/image" Target="../media/image44.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5.xml"/><Relationship Id="rId4" Type="http://schemas.openxmlformats.org/officeDocument/2006/relationships/image" Target="../media/image47.jpg"/></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5.xml"/><Relationship Id="rId4" Type="http://schemas.openxmlformats.org/officeDocument/2006/relationships/hyperlink" Target="https://siis.ia.supersociedades.gov.co/%2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hyperlink" Target="https://www.rues.org.co/" TargetMode="External"/><Relationship Id="rId3" Type="http://schemas.openxmlformats.org/officeDocument/2006/relationships/hyperlink" Target="https://www.dian.gov.co/fizcalizacioncontrol/Paginas/Sistema-de-Informacion-Denuncias-de-Fiscalizacion.aspx" TargetMode="External"/><Relationship Id="rId7" Type="http://schemas.openxmlformats.org/officeDocument/2006/relationships/hyperlink" Target="https://www.dian.gov.co/Paginas/SitiosInteres.aspx" TargetMode="External"/><Relationship Id="rId12" Type="http://schemas.openxmlformats.org/officeDocument/2006/relationships/hyperlink" Target="https://www.dian.gov.co/impuestos/RUB/Documents/Manual-beneficiarios-finales.pdf" TargetMode="External"/><Relationship Id="rId2" Type="http://schemas.openxmlformats.org/officeDocument/2006/relationships/hyperlink" Target="https://www.dian.gov.co/Paginas/Control_Cambiario.aspx" TargetMode="External"/><Relationship Id="rId1" Type="http://schemas.openxmlformats.org/officeDocument/2006/relationships/slideLayout" Target="../slideLayouts/slideLayout5.xml"/><Relationship Id="rId6" Type="http://schemas.openxmlformats.org/officeDocument/2006/relationships/hyperlink" Target="https://www.dian.gov.co/aduanas/opecomeexterior/Paginas/Usuarios-Aduaneros.aspx" TargetMode="External"/><Relationship Id="rId11" Type="http://schemas.openxmlformats.org/officeDocument/2006/relationships/hyperlink" Target="https://www.unodc.org/documents/colombia/2015/Julio/Modelo_de_Administracion_del_Riesgo_de_LAFT_y_Contrabando_web.pdf" TargetMode="External"/><Relationship Id="rId5" Type="http://schemas.openxmlformats.org/officeDocument/2006/relationships/hyperlink" Target="https://www.dian.gov.co/Contadores_Sancionados_DIAN/Contadores_Sancionados_por_la_DIAN_y_UAE_JCC_21102022.pdf" TargetMode="External"/><Relationship Id="rId10" Type="http://schemas.openxmlformats.org/officeDocument/2006/relationships/hyperlink" Target="https://www.bvc.com.co/indices/msci%20colcap" TargetMode="External"/><Relationship Id="rId4" Type="http://schemas.openxmlformats.org/officeDocument/2006/relationships/hyperlink" Target="https://www.dian.gov.co/Proveedores_Ficticios/Proveedores-Ficticios-05-12-2022.pdf" TargetMode="External"/><Relationship Id="rId9" Type="http://schemas.openxmlformats.org/officeDocument/2006/relationships/hyperlink" Target="https://siis.ia.supersociedades.gov.co/%23/"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actualicese.com/actualidad/2015/05/22/dian-y-onu-unen-fuerzas-contra-el-lavado-de-activos-y-contrabando/" TargetMode="External"/><Relationship Id="rId2" Type="http://schemas.openxmlformats.org/officeDocument/2006/relationships/hyperlink" Target="https://actualicese.com/normatividad/2015/07/06/ley-1762-de-06-07-2015/"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1414565" cy="6857998"/>
          </a:xfrm>
          <a:prstGeom prst="rect">
            <a:avLst/>
          </a:prstGeom>
        </p:spPr>
      </p:pic>
      <p:sp>
        <p:nvSpPr>
          <p:cNvPr id="3" name="object 3"/>
          <p:cNvSpPr txBox="1">
            <a:spLocks noGrp="1"/>
          </p:cNvSpPr>
          <p:nvPr>
            <p:ph type="title"/>
          </p:nvPr>
        </p:nvSpPr>
        <p:spPr>
          <a:xfrm>
            <a:off x="7173594" y="1050416"/>
            <a:ext cx="4718050" cy="846455"/>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solidFill>
                  <a:srgbClr val="000000"/>
                </a:solidFill>
                <a:latin typeface="Calibri"/>
                <a:cs typeface="Calibri"/>
              </a:rPr>
              <a:t>COLOMBIA.</a:t>
            </a:r>
            <a:r>
              <a:rPr sz="1800" dirty="0">
                <a:solidFill>
                  <a:srgbClr val="000000"/>
                </a:solidFill>
                <a:latin typeface="Calibri"/>
                <a:cs typeface="Calibri"/>
              </a:rPr>
              <a:t> </a:t>
            </a:r>
            <a:r>
              <a:rPr sz="1800" spc="-5" dirty="0">
                <a:solidFill>
                  <a:srgbClr val="000000"/>
                </a:solidFill>
                <a:latin typeface="Calibri"/>
                <a:cs typeface="Calibri"/>
              </a:rPr>
              <a:t>DIRECCIÓN</a:t>
            </a:r>
            <a:r>
              <a:rPr sz="1800" dirty="0">
                <a:solidFill>
                  <a:srgbClr val="000000"/>
                </a:solidFill>
                <a:latin typeface="Calibri"/>
                <a:cs typeface="Calibri"/>
              </a:rPr>
              <a:t> </a:t>
            </a:r>
            <a:r>
              <a:rPr sz="1800" spc="-5" dirty="0">
                <a:solidFill>
                  <a:srgbClr val="000000"/>
                </a:solidFill>
                <a:latin typeface="Calibri"/>
                <a:cs typeface="Calibri"/>
              </a:rPr>
              <a:t>DE</a:t>
            </a:r>
            <a:r>
              <a:rPr sz="1800" dirty="0">
                <a:solidFill>
                  <a:srgbClr val="000000"/>
                </a:solidFill>
                <a:latin typeface="Calibri"/>
                <a:cs typeface="Calibri"/>
              </a:rPr>
              <a:t> </a:t>
            </a:r>
            <a:r>
              <a:rPr sz="1800" spc="-5" dirty="0">
                <a:solidFill>
                  <a:srgbClr val="000000"/>
                </a:solidFill>
                <a:latin typeface="Calibri"/>
                <a:cs typeface="Calibri"/>
              </a:rPr>
              <a:t>IMPUESTOS</a:t>
            </a:r>
            <a:r>
              <a:rPr sz="1800" dirty="0">
                <a:solidFill>
                  <a:srgbClr val="000000"/>
                </a:solidFill>
                <a:latin typeface="Calibri"/>
                <a:cs typeface="Calibri"/>
              </a:rPr>
              <a:t> Y </a:t>
            </a:r>
            <a:r>
              <a:rPr sz="1800" spc="-395" dirty="0">
                <a:solidFill>
                  <a:srgbClr val="000000"/>
                </a:solidFill>
                <a:latin typeface="Calibri"/>
                <a:cs typeface="Calibri"/>
              </a:rPr>
              <a:t> </a:t>
            </a:r>
            <a:r>
              <a:rPr sz="1800" dirty="0">
                <a:solidFill>
                  <a:srgbClr val="000000"/>
                </a:solidFill>
                <a:latin typeface="Calibri"/>
                <a:cs typeface="Calibri"/>
              </a:rPr>
              <a:t>ADUANAS </a:t>
            </a:r>
            <a:r>
              <a:rPr sz="1800" spc="-5" dirty="0">
                <a:solidFill>
                  <a:srgbClr val="000000"/>
                </a:solidFill>
                <a:latin typeface="Calibri"/>
                <a:cs typeface="Calibri"/>
              </a:rPr>
              <a:t>NACIONALES </a:t>
            </a:r>
            <a:r>
              <a:rPr sz="1800" dirty="0">
                <a:solidFill>
                  <a:srgbClr val="000000"/>
                </a:solidFill>
                <a:latin typeface="Calibri"/>
                <a:cs typeface="Calibri"/>
              </a:rPr>
              <a:t>- </a:t>
            </a:r>
            <a:r>
              <a:rPr sz="1800" spc="-5" dirty="0">
                <a:solidFill>
                  <a:srgbClr val="000000"/>
                </a:solidFill>
                <a:latin typeface="Calibri"/>
                <a:cs typeface="Calibri"/>
              </a:rPr>
              <a:t>DIRECCIÓN DE GESTIÓN </a:t>
            </a:r>
            <a:r>
              <a:rPr sz="1800" spc="-395" dirty="0">
                <a:solidFill>
                  <a:srgbClr val="000000"/>
                </a:solidFill>
                <a:latin typeface="Calibri"/>
                <a:cs typeface="Calibri"/>
              </a:rPr>
              <a:t> </a:t>
            </a:r>
            <a:r>
              <a:rPr sz="1800" spc="-5" dirty="0">
                <a:solidFill>
                  <a:srgbClr val="000000"/>
                </a:solidFill>
                <a:latin typeface="Calibri"/>
                <a:cs typeface="Calibri"/>
              </a:rPr>
              <a:t>DE</a:t>
            </a:r>
            <a:r>
              <a:rPr sz="1800" spc="-10" dirty="0">
                <a:solidFill>
                  <a:srgbClr val="000000"/>
                </a:solidFill>
                <a:latin typeface="Calibri"/>
                <a:cs typeface="Calibri"/>
              </a:rPr>
              <a:t> </a:t>
            </a:r>
            <a:r>
              <a:rPr sz="1800" spc="-5" dirty="0">
                <a:solidFill>
                  <a:srgbClr val="000000"/>
                </a:solidFill>
                <a:latin typeface="Calibri"/>
                <a:cs typeface="Calibri"/>
              </a:rPr>
              <a:t>ADUANAS.</a:t>
            </a:r>
            <a:endParaRPr sz="1800">
              <a:latin typeface="Calibri"/>
              <a:cs typeface="Calibri"/>
            </a:endParaRPr>
          </a:p>
        </p:txBody>
      </p:sp>
      <p:sp>
        <p:nvSpPr>
          <p:cNvPr id="4" name="object 4"/>
          <p:cNvSpPr txBox="1"/>
          <p:nvPr/>
        </p:nvSpPr>
        <p:spPr>
          <a:xfrm>
            <a:off x="7279640" y="4677257"/>
            <a:ext cx="4718050" cy="1704975"/>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latin typeface="Calibri"/>
                <a:cs typeface="Calibri"/>
              </a:rPr>
              <a:t>Subject</a:t>
            </a:r>
            <a:r>
              <a:rPr lang="es-AR" spc="-5" dirty="0">
                <a:latin typeface="Calibri"/>
                <a:cs typeface="Calibri"/>
              </a:rPr>
              <a:t>:</a:t>
            </a:r>
            <a:r>
              <a:rPr sz="1800" spc="-5" dirty="0">
                <a:latin typeface="Calibri"/>
                <a:cs typeface="Calibri"/>
              </a:rPr>
              <a:t> </a:t>
            </a:r>
            <a:endParaRPr lang="es-AR" sz="1800" spc="-5" dirty="0">
              <a:latin typeface="Calibri"/>
              <a:cs typeface="Calibri"/>
            </a:endParaRPr>
          </a:p>
          <a:p>
            <a:pPr marL="12700" marR="5080" algn="just">
              <a:lnSpc>
                <a:spcPct val="100000"/>
              </a:lnSpc>
              <a:spcBef>
                <a:spcPts val="100"/>
              </a:spcBef>
            </a:pPr>
            <a:r>
              <a:rPr sz="1800" b="1" spc="-5" dirty="0">
                <a:latin typeface="Calibri"/>
                <a:cs typeface="Calibri"/>
              </a:rPr>
              <a:t>Free </a:t>
            </a:r>
            <a:r>
              <a:rPr sz="1800" b="1" dirty="0">
                <a:latin typeface="Calibri"/>
                <a:cs typeface="Calibri"/>
              </a:rPr>
              <a:t>trade </a:t>
            </a:r>
            <a:r>
              <a:rPr sz="1800" b="1" spc="-5" dirty="0">
                <a:latin typeface="Calibri"/>
                <a:cs typeface="Calibri"/>
              </a:rPr>
              <a:t>zone regime </a:t>
            </a:r>
            <a:r>
              <a:rPr sz="1800" b="1" dirty="0">
                <a:latin typeface="Calibri"/>
                <a:cs typeface="Calibri"/>
              </a:rPr>
              <a:t>and </a:t>
            </a:r>
            <a:r>
              <a:rPr sz="1800" b="1" spc="-5" dirty="0">
                <a:latin typeface="Calibri"/>
                <a:cs typeface="Calibri"/>
              </a:rPr>
              <a:t>others: </a:t>
            </a:r>
            <a:r>
              <a:rPr sz="1800" b="1" dirty="0">
                <a:latin typeface="Calibri"/>
                <a:cs typeface="Calibri"/>
              </a:rPr>
              <a:t>risks, </a:t>
            </a:r>
            <a:r>
              <a:rPr sz="1800" b="1" spc="5" dirty="0">
                <a:latin typeface="Calibri"/>
                <a:cs typeface="Calibri"/>
              </a:rPr>
              <a:t> </a:t>
            </a:r>
            <a:r>
              <a:rPr sz="1800" b="1" spc="-5" dirty="0">
                <a:latin typeface="Calibri"/>
                <a:cs typeface="Calibri"/>
              </a:rPr>
              <a:t>alarms,</a:t>
            </a:r>
            <a:r>
              <a:rPr sz="1800" b="1" dirty="0">
                <a:latin typeface="Calibri"/>
                <a:cs typeface="Calibri"/>
              </a:rPr>
              <a:t> available</a:t>
            </a:r>
            <a:r>
              <a:rPr sz="1800" b="1" spc="5" dirty="0">
                <a:latin typeface="Calibri"/>
                <a:cs typeface="Calibri"/>
              </a:rPr>
              <a:t> </a:t>
            </a:r>
            <a:r>
              <a:rPr sz="1800" b="1" spc="-5" dirty="0">
                <a:latin typeface="Calibri"/>
                <a:cs typeface="Calibri"/>
              </a:rPr>
              <a:t>information,</a:t>
            </a:r>
            <a:r>
              <a:rPr sz="1800" b="1" dirty="0">
                <a:latin typeface="Calibri"/>
                <a:cs typeface="Calibri"/>
              </a:rPr>
              <a:t> </a:t>
            </a:r>
            <a:r>
              <a:rPr sz="1800" b="1" spc="-15" dirty="0">
                <a:latin typeface="Calibri"/>
                <a:cs typeface="Calibri"/>
              </a:rPr>
              <a:t>investigation </a:t>
            </a:r>
            <a:r>
              <a:rPr sz="1800" b="1" spc="-10" dirty="0">
                <a:latin typeface="Calibri"/>
                <a:cs typeface="Calibri"/>
              </a:rPr>
              <a:t> </a:t>
            </a:r>
            <a:r>
              <a:rPr sz="1800" b="1" spc="-5" dirty="0">
                <a:latin typeface="Calibri"/>
                <a:cs typeface="Calibri"/>
              </a:rPr>
              <a:t>techniques.</a:t>
            </a:r>
            <a:endParaRPr sz="1800" b="1" dirty="0">
              <a:latin typeface="Calibri"/>
              <a:cs typeface="Calibri"/>
            </a:endParaRPr>
          </a:p>
          <a:p>
            <a:pPr>
              <a:lnSpc>
                <a:spcPct val="100000"/>
              </a:lnSpc>
              <a:spcBef>
                <a:spcPts val="5"/>
              </a:spcBef>
            </a:pPr>
            <a:endParaRPr sz="1400" dirty="0">
              <a:latin typeface="Calibri"/>
              <a:cs typeface="Calibri"/>
            </a:endParaRPr>
          </a:p>
          <a:p>
            <a:pPr marL="12700" marR="2875280">
              <a:lnSpc>
                <a:spcPct val="100000"/>
              </a:lnSpc>
            </a:pPr>
            <a:r>
              <a:rPr sz="1400" spc="-5" dirty="0">
                <a:latin typeface="Calibri"/>
                <a:cs typeface="Calibri"/>
              </a:rPr>
              <a:t>H. </a:t>
            </a:r>
            <a:r>
              <a:rPr sz="1400" dirty="0">
                <a:latin typeface="Calibri"/>
                <a:cs typeface="Calibri"/>
              </a:rPr>
              <a:t>Miguel Másmela D. </a:t>
            </a:r>
            <a:r>
              <a:rPr sz="1400" spc="5" dirty="0">
                <a:latin typeface="Calibri"/>
                <a:cs typeface="Calibri"/>
              </a:rPr>
              <a:t> </a:t>
            </a:r>
            <a:r>
              <a:rPr sz="1400" spc="-10" dirty="0">
                <a:latin typeface="Calibri"/>
                <a:cs typeface="Calibri"/>
              </a:rPr>
              <a:t>hmasmelad@dian.</a:t>
            </a:r>
            <a:r>
              <a:rPr sz="1400" spc="-10" dirty="0">
                <a:latin typeface="Calibri"/>
                <a:cs typeface="Calibri"/>
                <a:hlinkClick r:id="rId3"/>
              </a:rPr>
              <a:t>gov.co </a:t>
            </a:r>
            <a:r>
              <a:rPr sz="1400" spc="-305" dirty="0">
                <a:latin typeface="Calibri"/>
                <a:cs typeface="Calibri"/>
              </a:rPr>
              <a:t> </a:t>
            </a:r>
            <a:r>
              <a:rPr sz="1400" spc="-5" dirty="0">
                <a:latin typeface="Calibri"/>
                <a:cs typeface="Calibri"/>
              </a:rPr>
              <a:t>October 2023</a:t>
            </a:r>
            <a:endParaRPr sz="14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999479" y="703579"/>
            <a:ext cx="5906206" cy="2916174"/>
          </a:xfrm>
          <a:prstGeom prst="rect">
            <a:avLst/>
          </a:prstGeom>
        </p:spPr>
      </p:pic>
      <p:grpSp>
        <p:nvGrpSpPr>
          <p:cNvPr id="3" name="object 3"/>
          <p:cNvGrpSpPr/>
          <p:nvPr/>
        </p:nvGrpSpPr>
        <p:grpSpPr>
          <a:xfrm>
            <a:off x="149860" y="609600"/>
            <a:ext cx="9166860" cy="5966460"/>
            <a:chOff x="149860" y="609600"/>
            <a:chExt cx="9166860" cy="5966460"/>
          </a:xfrm>
        </p:grpSpPr>
        <p:pic>
          <p:nvPicPr>
            <p:cNvPr id="4" name="object 4"/>
            <p:cNvPicPr/>
            <p:nvPr/>
          </p:nvPicPr>
          <p:blipFill>
            <a:blip r:embed="rId3" cstate="print"/>
            <a:stretch>
              <a:fillRect/>
            </a:stretch>
          </p:blipFill>
          <p:spPr>
            <a:xfrm>
              <a:off x="149860" y="609600"/>
              <a:ext cx="5354320" cy="3276600"/>
            </a:xfrm>
            <a:prstGeom prst="rect">
              <a:avLst/>
            </a:prstGeom>
          </p:spPr>
        </p:pic>
        <p:pic>
          <p:nvPicPr>
            <p:cNvPr id="5" name="object 5"/>
            <p:cNvPicPr/>
            <p:nvPr/>
          </p:nvPicPr>
          <p:blipFill>
            <a:blip r:embed="rId4" cstate="print"/>
            <a:stretch>
              <a:fillRect/>
            </a:stretch>
          </p:blipFill>
          <p:spPr>
            <a:xfrm>
              <a:off x="3296920" y="3886200"/>
              <a:ext cx="6019800" cy="2689860"/>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27420" y="2943860"/>
            <a:ext cx="5761631" cy="3560445"/>
          </a:xfrm>
          <a:prstGeom prst="rect">
            <a:avLst/>
          </a:prstGeom>
        </p:spPr>
      </p:pic>
      <p:pic>
        <p:nvPicPr>
          <p:cNvPr id="3" name="object 3"/>
          <p:cNvPicPr/>
          <p:nvPr/>
        </p:nvPicPr>
        <p:blipFill>
          <a:blip r:embed="rId3" cstate="print"/>
          <a:stretch>
            <a:fillRect/>
          </a:stretch>
        </p:blipFill>
        <p:spPr>
          <a:xfrm>
            <a:off x="312420" y="788861"/>
            <a:ext cx="5445372" cy="2716339"/>
          </a:xfrm>
          <a:prstGeom prst="rect">
            <a:avLst/>
          </a:prstGeom>
        </p:spPr>
      </p:pic>
      <p:pic>
        <p:nvPicPr>
          <p:cNvPr id="4" name="object 4"/>
          <p:cNvPicPr/>
          <p:nvPr/>
        </p:nvPicPr>
        <p:blipFill>
          <a:blip r:embed="rId4" cstate="print"/>
          <a:stretch>
            <a:fillRect/>
          </a:stretch>
        </p:blipFill>
        <p:spPr>
          <a:xfrm>
            <a:off x="6250940" y="714375"/>
            <a:ext cx="4734285" cy="2129027"/>
          </a:xfrm>
          <a:prstGeom prst="rect">
            <a:avLst/>
          </a:prstGeom>
        </p:spPr>
      </p:pic>
      <p:pic>
        <p:nvPicPr>
          <p:cNvPr id="5" name="object 5"/>
          <p:cNvPicPr/>
          <p:nvPr/>
        </p:nvPicPr>
        <p:blipFill>
          <a:blip r:embed="rId5" cstate="print"/>
          <a:stretch>
            <a:fillRect/>
          </a:stretch>
        </p:blipFill>
        <p:spPr>
          <a:xfrm>
            <a:off x="393700" y="3507740"/>
            <a:ext cx="5264940" cy="309419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4424" y="571500"/>
            <a:ext cx="11696700" cy="5704840"/>
            <a:chOff x="134424" y="571500"/>
            <a:chExt cx="11696700" cy="5704840"/>
          </a:xfrm>
        </p:grpSpPr>
        <p:pic>
          <p:nvPicPr>
            <p:cNvPr id="3" name="object 3"/>
            <p:cNvPicPr/>
            <p:nvPr/>
          </p:nvPicPr>
          <p:blipFill>
            <a:blip r:embed="rId2" cstate="print"/>
            <a:stretch>
              <a:fillRect/>
            </a:stretch>
          </p:blipFill>
          <p:spPr>
            <a:xfrm>
              <a:off x="353060" y="571500"/>
              <a:ext cx="9944100" cy="1838960"/>
            </a:xfrm>
            <a:prstGeom prst="rect">
              <a:avLst/>
            </a:prstGeom>
          </p:spPr>
        </p:pic>
        <p:pic>
          <p:nvPicPr>
            <p:cNvPr id="4" name="object 4"/>
            <p:cNvPicPr/>
            <p:nvPr/>
          </p:nvPicPr>
          <p:blipFill>
            <a:blip r:embed="rId3" cstate="print"/>
            <a:stretch>
              <a:fillRect/>
            </a:stretch>
          </p:blipFill>
          <p:spPr>
            <a:xfrm>
              <a:off x="353060" y="2181860"/>
              <a:ext cx="10975340" cy="3299460"/>
            </a:xfrm>
            <a:prstGeom prst="rect">
              <a:avLst/>
            </a:prstGeom>
          </p:spPr>
        </p:pic>
        <p:pic>
          <p:nvPicPr>
            <p:cNvPr id="5" name="object 5"/>
            <p:cNvPicPr/>
            <p:nvPr/>
          </p:nvPicPr>
          <p:blipFill>
            <a:blip r:embed="rId4" cstate="print"/>
            <a:stretch>
              <a:fillRect/>
            </a:stretch>
          </p:blipFill>
          <p:spPr>
            <a:xfrm>
              <a:off x="134424" y="5514340"/>
              <a:ext cx="11696700" cy="762000"/>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713740"/>
            <a:ext cx="11630660" cy="5430520"/>
            <a:chOff x="0" y="713740"/>
            <a:chExt cx="11630660" cy="5430520"/>
          </a:xfrm>
        </p:grpSpPr>
        <p:pic>
          <p:nvPicPr>
            <p:cNvPr id="3" name="object 3"/>
            <p:cNvPicPr/>
            <p:nvPr/>
          </p:nvPicPr>
          <p:blipFill>
            <a:blip r:embed="rId2" cstate="print"/>
            <a:stretch>
              <a:fillRect/>
            </a:stretch>
          </p:blipFill>
          <p:spPr>
            <a:xfrm>
              <a:off x="0" y="713740"/>
              <a:ext cx="6276338" cy="5430520"/>
            </a:xfrm>
            <a:prstGeom prst="rect">
              <a:avLst/>
            </a:prstGeom>
          </p:spPr>
        </p:pic>
        <p:pic>
          <p:nvPicPr>
            <p:cNvPr id="4" name="object 4"/>
            <p:cNvPicPr/>
            <p:nvPr/>
          </p:nvPicPr>
          <p:blipFill>
            <a:blip r:embed="rId3" cstate="print"/>
            <a:stretch>
              <a:fillRect/>
            </a:stretch>
          </p:blipFill>
          <p:spPr>
            <a:xfrm>
              <a:off x="6192518" y="1069340"/>
              <a:ext cx="5382260" cy="1399538"/>
            </a:xfrm>
            <a:prstGeom prst="rect">
              <a:avLst/>
            </a:prstGeom>
          </p:spPr>
        </p:pic>
        <p:pic>
          <p:nvPicPr>
            <p:cNvPr id="5" name="object 5"/>
            <p:cNvPicPr/>
            <p:nvPr/>
          </p:nvPicPr>
          <p:blipFill>
            <a:blip r:embed="rId4" cstate="print"/>
            <a:stretch>
              <a:fillRect/>
            </a:stretch>
          </p:blipFill>
          <p:spPr>
            <a:xfrm>
              <a:off x="6276338" y="2540000"/>
              <a:ext cx="5354320" cy="3248660"/>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61734" y="479196"/>
            <a:ext cx="5240655" cy="5233670"/>
          </a:xfrm>
          <a:prstGeom prst="rect">
            <a:avLst/>
          </a:prstGeom>
        </p:spPr>
        <p:txBody>
          <a:bodyPr vert="horz" wrap="square" lIns="0" tIns="12700" rIns="0" bIns="0" rtlCol="0">
            <a:spAutoFit/>
          </a:bodyPr>
          <a:lstStyle/>
          <a:p>
            <a:pPr marL="12700" marR="6985" algn="just">
              <a:lnSpc>
                <a:spcPct val="100000"/>
              </a:lnSpc>
              <a:spcBef>
                <a:spcPts val="100"/>
              </a:spcBef>
            </a:pPr>
            <a:r>
              <a:rPr sz="1800" spc="-5" dirty="0">
                <a:latin typeface="Calibri"/>
                <a:cs typeface="Calibri"/>
              </a:rPr>
              <a:t>The HLXU container </a:t>
            </a:r>
            <a:r>
              <a:rPr sz="1800" dirty="0">
                <a:latin typeface="Calibri"/>
                <a:cs typeface="Calibri"/>
              </a:rPr>
              <a:t>was </a:t>
            </a:r>
            <a:r>
              <a:rPr sz="1800" spc="-5" dirty="0">
                <a:latin typeface="Calibri"/>
                <a:cs typeface="Calibri"/>
              </a:rPr>
              <a:t>shipped </a:t>
            </a:r>
            <a:r>
              <a:rPr sz="1800" dirty="0">
                <a:latin typeface="Calibri"/>
                <a:cs typeface="Calibri"/>
              </a:rPr>
              <a:t>to the Port of </a:t>
            </a:r>
            <a:r>
              <a:rPr sz="1800" spc="-5" dirty="0">
                <a:latin typeface="Calibri"/>
                <a:cs typeface="Calibri"/>
              </a:rPr>
              <a:t>Santa </a:t>
            </a:r>
            <a:r>
              <a:rPr sz="1800" dirty="0">
                <a:latin typeface="Calibri"/>
                <a:cs typeface="Calibri"/>
              </a:rPr>
              <a:t> Marta </a:t>
            </a:r>
            <a:r>
              <a:rPr sz="1800" spc="-5" dirty="0">
                <a:latin typeface="Calibri"/>
                <a:cs typeface="Calibri"/>
              </a:rPr>
              <a:t>on July xxxx, 202x </a:t>
            </a:r>
            <a:r>
              <a:rPr sz="1800" dirty="0">
                <a:latin typeface="Calibri"/>
                <a:cs typeface="Calibri"/>
              </a:rPr>
              <a:t>at </a:t>
            </a:r>
            <a:r>
              <a:rPr sz="1800" spc="-5" dirty="0">
                <a:latin typeface="Calibri"/>
                <a:cs typeface="Calibri"/>
              </a:rPr>
              <a:t>08:50 hours, </a:t>
            </a:r>
            <a:r>
              <a:rPr sz="1800" dirty="0">
                <a:latin typeface="Calibri"/>
                <a:cs typeface="Calibri"/>
              </a:rPr>
              <a:t>with </a:t>
            </a:r>
            <a:r>
              <a:rPr sz="1800" spc="-5" dirty="0">
                <a:latin typeface="Calibri"/>
                <a:cs typeface="Calibri"/>
              </a:rPr>
              <a:t>security </a:t>
            </a:r>
            <a:r>
              <a:rPr sz="1800" dirty="0">
                <a:latin typeface="Calibri"/>
                <a:cs typeface="Calibri"/>
              </a:rPr>
              <a:t> </a:t>
            </a:r>
            <a:r>
              <a:rPr sz="1800" spc="-5" dirty="0">
                <a:latin typeface="Calibri"/>
                <a:cs typeface="Calibri"/>
              </a:rPr>
              <a:t>seal </a:t>
            </a:r>
            <a:r>
              <a:rPr sz="1800" dirty="0">
                <a:latin typeface="Calibri"/>
                <a:cs typeface="Calibri"/>
              </a:rPr>
              <a:t>031xxx, </a:t>
            </a:r>
            <a:r>
              <a:rPr sz="1800" spc="-5" dirty="0">
                <a:latin typeface="Calibri"/>
                <a:cs typeface="Calibri"/>
              </a:rPr>
              <a:t>door </a:t>
            </a:r>
            <a:r>
              <a:rPr sz="1800" dirty="0">
                <a:latin typeface="Calibri"/>
                <a:cs typeface="Calibri"/>
              </a:rPr>
              <a:t>tag No. 47, and </a:t>
            </a:r>
            <a:r>
              <a:rPr sz="1800" spc="-5" dirty="0">
                <a:latin typeface="Calibri"/>
                <a:cs typeface="Calibri"/>
              </a:rPr>
              <a:t>side door </a:t>
            </a:r>
            <a:r>
              <a:rPr sz="1800" dirty="0">
                <a:latin typeface="Calibri"/>
                <a:cs typeface="Calibri"/>
              </a:rPr>
              <a:t>tag No. </a:t>
            </a:r>
            <a:r>
              <a:rPr sz="1800" spc="-5" dirty="0">
                <a:latin typeface="Calibri"/>
                <a:cs typeface="Calibri"/>
              </a:rPr>
              <a:t>470, </a:t>
            </a:r>
            <a:r>
              <a:rPr sz="1800" spc="-395" dirty="0">
                <a:latin typeface="Calibri"/>
                <a:cs typeface="Calibri"/>
              </a:rPr>
              <a:t> </a:t>
            </a:r>
            <a:r>
              <a:rPr sz="1800" spc="-5" dirty="0">
                <a:latin typeface="Calibri"/>
                <a:cs typeface="Calibri"/>
              </a:rPr>
              <a:t>in </a:t>
            </a:r>
            <a:r>
              <a:rPr sz="1800" dirty="0">
                <a:latin typeface="Calibri"/>
                <a:cs typeface="Calibri"/>
              </a:rPr>
              <a:t>the </a:t>
            </a:r>
            <a:r>
              <a:rPr sz="1800" spc="-5" dirty="0">
                <a:latin typeface="Calibri"/>
                <a:cs typeface="Calibri"/>
              </a:rPr>
              <a:t>vehicle </a:t>
            </a:r>
            <a:r>
              <a:rPr sz="1800" dirty="0">
                <a:latin typeface="Calibri"/>
                <a:cs typeface="Calibri"/>
              </a:rPr>
              <a:t>with </a:t>
            </a:r>
            <a:r>
              <a:rPr sz="1800" spc="-5" dirty="0">
                <a:latin typeface="Calibri"/>
                <a:cs typeface="Calibri"/>
              </a:rPr>
              <a:t>license plates </a:t>
            </a:r>
            <a:r>
              <a:rPr sz="1800" dirty="0">
                <a:latin typeface="Calibri"/>
                <a:cs typeface="Calibri"/>
              </a:rPr>
              <a:t>UYxx, </a:t>
            </a:r>
            <a:r>
              <a:rPr sz="1800" spc="-5" dirty="0">
                <a:latin typeface="Calibri"/>
                <a:cs typeface="Calibri"/>
              </a:rPr>
              <a:t>property </a:t>
            </a:r>
            <a:r>
              <a:rPr sz="1800" dirty="0">
                <a:latin typeface="Calibri"/>
                <a:cs typeface="Calibri"/>
              </a:rPr>
              <a:t>of the </a:t>
            </a:r>
            <a:r>
              <a:rPr sz="1800" spc="5" dirty="0">
                <a:latin typeface="Calibri"/>
                <a:cs typeface="Calibri"/>
              </a:rPr>
              <a:t> </a:t>
            </a:r>
            <a:r>
              <a:rPr sz="1800" dirty="0">
                <a:latin typeface="Calibri"/>
                <a:cs typeface="Calibri"/>
              </a:rPr>
              <a:t>company</a:t>
            </a:r>
            <a:r>
              <a:rPr sz="1800" spc="5" dirty="0">
                <a:latin typeface="Calibri"/>
                <a:cs typeface="Calibri"/>
              </a:rPr>
              <a:t> </a:t>
            </a:r>
            <a:r>
              <a:rPr sz="1800" spc="-5" dirty="0">
                <a:latin typeface="Calibri"/>
                <a:cs typeface="Calibri"/>
              </a:rPr>
              <a:t>xxxx,</a:t>
            </a:r>
            <a:r>
              <a:rPr sz="1800" dirty="0">
                <a:latin typeface="Calibri"/>
                <a:cs typeface="Calibri"/>
              </a:rPr>
              <a:t> </a:t>
            </a:r>
            <a:r>
              <a:rPr sz="1800" spc="-5" dirty="0">
                <a:latin typeface="Calibri"/>
                <a:cs typeface="Calibri"/>
              </a:rPr>
              <a:t>driven</a:t>
            </a:r>
            <a:r>
              <a:rPr sz="1800" dirty="0">
                <a:latin typeface="Calibri"/>
                <a:cs typeface="Calibri"/>
              </a:rPr>
              <a:t> </a:t>
            </a:r>
            <a:r>
              <a:rPr sz="1800" spc="-5" dirty="0">
                <a:latin typeface="Calibri"/>
                <a:cs typeface="Calibri"/>
              </a:rPr>
              <a:t>by</a:t>
            </a:r>
            <a:r>
              <a:rPr sz="1800" dirty="0">
                <a:latin typeface="Calibri"/>
                <a:cs typeface="Calibri"/>
              </a:rPr>
              <a:t> </a:t>
            </a:r>
            <a:r>
              <a:rPr sz="1800" spc="-5" dirty="0">
                <a:latin typeface="Calibri"/>
                <a:cs typeface="Calibri"/>
              </a:rPr>
              <a:t>Mr.</a:t>
            </a:r>
            <a:r>
              <a:rPr sz="1800" dirty="0">
                <a:latin typeface="Calibri"/>
                <a:cs typeface="Calibri"/>
              </a:rPr>
              <a:t> </a:t>
            </a:r>
            <a:r>
              <a:rPr sz="1800" spc="-5" dirty="0">
                <a:latin typeface="Calibri"/>
                <a:cs typeface="Calibri"/>
              </a:rPr>
              <a:t>xxxx,</a:t>
            </a:r>
            <a:r>
              <a:rPr sz="1800" dirty="0">
                <a:latin typeface="Calibri"/>
                <a:cs typeface="Calibri"/>
              </a:rPr>
              <a:t> </a:t>
            </a:r>
            <a:r>
              <a:rPr sz="1800" spc="-5" dirty="0">
                <a:latin typeface="Calibri"/>
                <a:cs typeface="Calibri"/>
              </a:rPr>
              <a:t>who</a:t>
            </a:r>
            <a:r>
              <a:rPr sz="1800" spc="395" dirty="0">
                <a:latin typeface="Calibri"/>
                <a:cs typeface="Calibri"/>
              </a:rPr>
              <a:t> </a:t>
            </a:r>
            <a:r>
              <a:rPr sz="1800" spc="-5" dirty="0">
                <a:latin typeface="Calibri"/>
                <a:cs typeface="Calibri"/>
              </a:rPr>
              <a:t>identifies </a:t>
            </a:r>
            <a:r>
              <a:rPr sz="1800" dirty="0">
                <a:latin typeface="Calibri"/>
                <a:cs typeface="Calibri"/>
              </a:rPr>
              <a:t> </a:t>
            </a:r>
            <a:r>
              <a:rPr sz="1800" spc="-5" dirty="0">
                <a:latin typeface="Calibri"/>
                <a:cs typeface="Calibri"/>
              </a:rPr>
              <a:t>himself</a:t>
            </a:r>
            <a:r>
              <a:rPr sz="1800" spc="-10" dirty="0">
                <a:latin typeface="Calibri"/>
                <a:cs typeface="Calibri"/>
              </a:rPr>
              <a:t> </a:t>
            </a:r>
            <a:r>
              <a:rPr sz="1800" spc="-20" dirty="0">
                <a:latin typeface="Calibri"/>
                <a:cs typeface="Calibri"/>
              </a:rPr>
              <a:t>with</a:t>
            </a:r>
            <a:endParaRPr sz="1800">
              <a:latin typeface="Calibri"/>
              <a:cs typeface="Calibri"/>
            </a:endParaRPr>
          </a:p>
          <a:p>
            <a:pPr marL="12700" marR="5080" algn="just">
              <a:lnSpc>
                <a:spcPts val="2150"/>
              </a:lnSpc>
              <a:spcBef>
                <a:spcPts val="75"/>
              </a:spcBef>
            </a:pPr>
            <a:r>
              <a:rPr sz="1800" spc="-5" dirty="0">
                <a:latin typeface="Calibri"/>
                <a:cs typeface="Calibri"/>
              </a:rPr>
              <a:t>C.C.xxxxx. </a:t>
            </a:r>
            <a:r>
              <a:rPr sz="1800" dirty="0">
                <a:latin typeface="Calibri"/>
                <a:cs typeface="Calibri"/>
              </a:rPr>
              <a:t>Said </a:t>
            </a:r>
            <a:r>
              <a:rPr sz="1800" spc="-5" dirty="0">
                <a:latin typeface="Calibri"/>
                <a:cs typeface="Calibri"/>
              </a:rPr>
              <a:t>tractor-trailer arrived </a:t>
            </a:r>
            <a:r>
              <a:rPr sz="1800" dirty="0">
                <a:latin typeface="Calibri"/>
                <a:cs typeface="Calibri"/>
              </a:rPr>
              <a:t>at the </a:t>
            </a:r>
            <a:r>
              <a:rPr sz="1800" spc="-5" dirty="0">
                <a:latin typeface="Calibri"/>
                <a:cs typeface="Calibri"/>
              </a:rPr>
              <a:t>traffic circle </a:t>
            </a:r>
            <a:r>
              <a:rPr sz="1800" dirty="0">
                <a:latin typeface="Calibri"/>
                <a:cs typeface="Calibri"/>
              </a:rPr>
              <a:t> at the </a:t>
            </a:r>
            <a:r>
              <a:rPr sz="1800" spc="-5" dirty="0">
                <a:latin typeface="Calibri"/>
                <a:cs typeface="Calibri"/>
              </a:rPr>
              <a:t>entrance </a:t>
            </a:r>
            <a:r>
              <a:rPr sz="1800" dirty="0">
                <a:latin typeface="Calibri"/>
                <a:cs typeface="Calibri"/>
              </a:rPr>
              <a:t>to the </a:t>
            </a:r>
            <a:r>
              <a:rPr sz="1800" spc="-5" dirty="0">
                <a:latin typeface="Calibri"/>
                <a:cs typeface="Calibri"/>
              </a:rPr>
              <a:t>Port </a:t>
            </a:r>
            <a:r>
              <a:rPr sz="1800" dirty="0">
                <a:latin typeface="Calibri"/>
                <a:cs typeface="Calibri"/>
              </a:rPr>
              <a:t>of </a:t>
            </a:r>
            <a:r>
              <a:rPr sz="1800" spc="-5" dirty="0">
                <a:latin typeface="Calibri"/>
                <a:cs typeface="Calibri"/>
              </a:rPr>
              <a:t>Santa Marta, nineteen </a:t>
            </a:r>
            <a:r>
              <a:rPr sz="1800" dirty="0">
                <a:latin typeface="Calibri"/>
                <a:cs typeface="Calibri"/>
              </a:rPr>
              <a:t> </a:t>
            </a:r>
            <a:r>
              <a:rPr sz="1800" spc="-5" dirty="0">
                <a:latin typeface="Calibri"/>
                <a:cs typeface="Calibri"/>
              </a:rPr>
              <a:t>minutes later (09:09 hours) </a:t>
            </a:r>
            <a:r>
              <a:rPr sz="1800" dirty="0">
                <a:latin typeface="Calibri"/>
                <a:cs typeface="Calibri"/>
              </a:rPr>
              <a:t>according to the </a:t>
            </a:r>
            <a:r>
              <a:rPr sz="1800" spc="-5" dirty="0">
                <a:latin typeface="Calibri"/>
                <a:cs typeface="Calibri"/>
              </a:rPr>
              <a:t>GPS report </a:t>
            </a:r>
            <a:r>
              <a:rPr sz="1800" dirty="0">
                <a:latin typeface="Calibri"/>
                <a:cs typeface="Calibri"/>
              </a:rPr>
              <a:t> </a:t>
            </a:r>
            <a:r>
              <a:rPr sz="1800" spc="-5" dirty="0">
                <a:latin typeface="Calibri"/>
                <a:cs typeface="Calibri"/>
              </a:rPr>
              <a:t>of said vehicle. Such report indicated </a:t>
            </a:r>
            <a:r>
              <a:rPr sz="1800" dirty="0">
                <a:latin typeface="Calibri"/>
                <a:cs typeface="Calibri"/>
              </a:rPr>
              <a:t>that </a:t>
            </a:r>
            <a:r>
              <a:rPr sz="1800" spc="-5" dirty="0">
                <a:latin typeface="Calibri"/>
                <a:cs typeface="Calibri"/>
              </a:rPr>
              <a:t>during </a:t>
            </a:r>
            <a:r>
              <a:rPr sz="1800" dirty="0">
                <a:latin typeface="Calibri"/>
                <a:cs typeface="Calibri"/>
              </a:rPr>
              <a:t>the </a:t>
            </a:r>
            <a:r>
              <a:rPr sz="1800" spc="5" dirty="0">
                <a:latin typeface="Calibri"/>
                <a:cs typeface="Calibri"/>
              </a:rPr>
              <a:t> </a:t>
            </a:r>
            <a:r>
              <a:rPr sz="1800" spc="-5" dirty="0">
                <a:latin typeface="Calibri"/>
                <a:cs typeface="Calibri"/>
              </a:rPr>
              <a:t>mentioned route no suspicious </a:t>
            </a:r>
            <a:r>
              <a:rPr sz="1800" dirty="0">
                <a:latin typeface="Calibri"/>
                <a:cs typeface="Calibri"/>
              </a:rPr>
              <a:t>activity </a:t>
            </a:r>
            <a:r>
              <a:rPr sz="1800" spc="-5" dirty="0">
                <a:latin typeface="Calibri"/>
                <a:cs typeface="Calibri"/>
              </a:rPr>
              <a:t>or </a:t>
            </a:r>
            <a:r>
              <a:rPr sz="1800" dirty="0">
                <a:latin typeface="Calibri"/>
                <a:cs typeface="Calibri"/>
              </a:rPr>
              <a:t>action against </a:t>
            </a:r>
            <a:r>
              <a:rPr sz="1800" spc="-395" dirty="0">
                <a:latin typeface="Calibri"/>
                <a:cs typeface="Calibri"/>
              </a:rPr>
              <a:t> </a:t>
            </a:r>
            <a:r>
              <a:rPr sz="1800" dirty="0">
                <a:latin typeface="Calibri"/>
                <a:cs typeface="Calibri"/>
              </a:rPr>
              <a:t>the</a:t>
            </a:r>
            <a:r>
              <a:rPr sz="1800" spc="380" dirty="0">
                <a:latin typeface="Calibri"/>
                <a:cs typeface="Calibri"/>
              </a:rPr>
              <a:t> </a:t>
            </a:r>
            <a:r>
              <a:rPr sz="1800" spc="-5" dirty="0">
                <a:latin typeface="Calibri"/>
                <a:cs typeface="Calibri"/>
              </a:rPr>
              <a:t>security</a:t>
            </a:r>
            <a:r>
              <a:rPr sz="1800" spc="380" dirty="0">
                <a:latin typeface="Calibri"/>
                <a:cs typeface="Calibri"/>
              </a:rPr>
              <a:t> </a:t>
            </a:r>
            <a:r>
              <a:rPr sz="1800" spc="-5" dirty="0">
                <a:latin typeface="Calibri"/>
                <a:cs typeface="Calibri"/>
              </a:rPr>
              <a:t>of</a:t>
            </a:r>
            <a:r>
              <a:rPr sz="1800" spc="380" dirty="0">
                <a:latin typeface="Calibri"/>
                <a:cs typeface="Calibri"/>
              </a:rPr>
              <a:t> </a:t>
            </a:r>
            <a:r>
              <a:rPr sz="1800" dirty="0">
                <a:latin typeface="Calibri"/>
                <a:cs typeface="Calibri"/>
              </a:rPr>
              <a:t>the</a:t>
            </a:r>
            <a:r>
              <a:rPr sz="1800" spc="380" dirty="0">
                <a:latin typeface="Calibri"/>
                <a:cs typeface="Calibri"/>
              </a:rPr>
              <a:t> </a:t>
            </a:r>
            <a:r>
              <a:rPr sz="1800" spc="-5" dirty="0">
                <a:latin typeface="Calibri"/>
                <a:cs typeface="Calibri"/>
              </a:rPr>
              <a:t>fruit</a:t>
            </a:r>
            <a:r>
              <a:rPr sz="1800" spc="380" dirty="0">
                <a:latin typeface="Calibri"/>
                <a:cs typeface="Calibri"/>
              </a:rPr>
              <a:t> </a:t>
            </a:r>
            <a:r>
              <a:rPr sz="1800" dirty="0">
                <a:latin typeface="Calibri"/>
                <a:cs typeface="Calibri"/>
              </a:rPr>
              <a:t>was</a:t>
            </a:r>
            <a:r>
              <a:rPr sz="1800" spc="385" dirty="0">
                <a:latin typeface="Calibri"/>
                <a:cs typeface="Calibri"/>
              </a:rPr>
              <a:t> </a:t>
            </a:r>
            <a:r>
              <a:rPr sz="1800" spc="-5" dirty="0">
                <a:latin typeface="Calibri"/>
                <a:cs typeface="Calibri"/>
              </a:rPr>
              <a:t>evidenced.</a:t>
            </a:r>
            <a:r>
              <a:rPr sz="1800" spc="380" dirty="0">
                <a:latin typeface="Calibri"/>
                <a:cs typeface="Calibri"/>
              </a:rPr>
              <a:t> </a:t>
            </a:r>
            <a:r>
              <a:rPr sz="1800" dirty="0">
                <a:latin typeface="Calibri"/>
                <a:cs typeface="Calibri"/>
              </a:rPr>
              <a:t>It</a:t>
            </a:r>
            <a:r>
              <a:rPr sz="1800" spc="380" dirty="0">
                <a:latin typeface="Calibri"/>
                <a:cs typeface="Calibri"/>
              </a:rPr>
              <a:t> </a:t>
            </a:r>
            <a:r>
              <a:rPr sz="1800" spc="-5" dirty="0">
                <a:latin typeface="Calibri"/>
                <a:cs typeface="Calibri"/>
              </a:rPr>
              <a:t>should</a:t>
            </a:r>
            <a:r>
              <a:rPr sz="1800" spc="380" dirty="0">
                <a:latin typeface="Calibri"/>
                <a:cs typeface="Calibri"/>
              </a:rPr>
              <a:t> </a:t>
            </a:r>
            <a:r>
              <a:rPr sz="1800" dirty="0">
                <a:latin typeface="Calibri"/>
                <a:cs typeface="Calibri"/>
              </a:rPr>
              <a:t>be </a:t>
            </a:r>
            <a:r>
              <a:rPr sz="1800" spc="-395" dirty="0">
                <a:latin typeface="Calibri"/>
                <a:cs typeface="Calibri"/>
              </a:rPr>
              <a:t> </a:t>
            </a:r>
            <a:r>
              <a:rPr sz="1800" spc="-5" dirty="0">
                <a:latin typeface="Calibri"/>
                <a:cs typeface="Calibri"/>
              </a:rPr>
              <a:t>noted </a:t>
            </a:r>
            <a:r>
              <a:rPr sz="1800" dirty="0">
                <a:latin typeface="Calibri"/>
                <a:cs typeface="Calibri"/>
              </a:rPr>
              <a:t>that the </a:t>
            </a:r>
            <a:r>
              <a:rPr sz="1800" spc="-5" dirty="0">
                <a:latin typeface="Calibri"/>
                <a:cs typeface="Calibri"/>
              </a:rPr>
              <a:t>vehicle took </a:t>
            </a:r>
            <a:r>
              <a:rPr sz="1800" dirty="0">
                <a:latin typeface="Calibri"/>
                <a:cs typeface="Calibri"/>
              </a:rPr>
              <a:t>7 </a:t>
            </a:r>
            <a:r>
              <a:rPr sz="1800" spc="-5" dirty="0">
                <a:latin typeface="Calibri"/>
                <a:cs typeface="Calibri"/>
              </a:rPr>
              <a:t>minutes </a:t>
            </a:r>
            <a:r>
              <a:rPr sz="1800" dirty="0">
                <a:latin typeface="Calibri"/>
                <a:cs typeface="Calibri"/>
              </a:rPr>
              <a:t>to enter the </a:t>
            </a:r>
            <a:r>
              <a:rPr sz="1800" spc="-5" dirty="0">
                <a:latin typeface="Calibri"/>
                <a:cs typeface="Calibri"/>
              </a:rPr>
              <a:t>port </a:t>
            </a:r>
            <a:r>
              <a:rPr sz="1800" dirty="0">
                <a:latin typeface="Calibri"/>
                <a:cs typeface="Calibri"/>
              </a:rPr>
              <a:t> </a:t>
            </a:r>
            <a:r>
              <a:rPr sz="1800" spc="-5" dirty="0">
                <a:latin typeface="Calibri"/>
                <a:cs typeface="Calibri"/>
              </a:rPr>
              <a:t>due</a:t>
            </a:r>
            <a:r>
              <a:rPr sz="1800" spc="-10" dirty="0">
                <a:latin typeface="Calibri"/>
                <a:cs typeface="Calibri"/>
              </a:rPr>
              <a:t> </a:t>
            </a:r>
            <a:r>
              <a:rPr sz="1800" dirty="0">
                <a:latin typeface="Calibri"/>
                <a:cs typeface="Calibri"/>
              </a:rPr>
              <a:t>to the </a:t>
            </a:r>
            <a:r>
              <a:rPr sz="1800" spc="-5" dirty="0">
                <a:latin typeface="Calibri"/>
                <a:cs typeface="Calibri"/>
              </a:rPr>
              <a:t>high</a:t>
            </a:r>
            <a:r>
              <a:rPr sz="1800" dirty="0">
                <a:latin typeface="Calibri"/>
                <a:cs typeface="Calibri"/>
              </a:rPr>
              <a:t> </a:t>
            </a:r>
            <a:r>
              <a:rPr sz="1800" spc="-5" dirty="0">
                <a:latin typeface="Calibri"/>
                <a:cs typeface="Calibri"/>
              </a:rPr>
              <a:t>vehicular flow </a:t>
            </a:r>
            <a:r>
              <a:rPr sz="1800" dirty="0">
                <a:latin typeface="Calibri"/>
                <a:cs typeface="Calibri"/>
              </a:rPr>
              <a:t>at</a:t>
            </a:r>
            <a:r>
              <a:rPr sz="1800" spc="-5" dirty="0">
                <a:latin typeface="Calibri"/>
                <a:cs typeface="Calibri"/>
              </a:rPr>
              <a:t> </a:t>
            </a:r>
            <a:r>
              <a:rPr sz="1800" dirty="0">
                <a:latin typeface="Calibri"/>
                <a:cs typeface="Calibri"/>
              </a:rPr>
              <a:t>the</a:t>
            </a:r>
            <a:r>
              <a:rPr sz="1800" spc="-5" dirty="0">
                <a:latin typeface="Calibri"/>
                <a:cs typeface="Calibri"/>
              </a:rPr>
              <a:t> point.</a:t>
            </a:r>
            <a:endParaRPr sz="1800">
              <a:latin typeface="Calibri"/>
              <a:cs typeface="Calibri"/>
            </a:endParaRPr>
          </a:p>
          <a:p>
            <a:pPr>
              <a:lnSpc>
                <a:spcPct val="100000"/>
              </a:lnSpc>
              <a:spcBef>
                <a:spcPts val="20"/>
              </a:spcBef>
            </a:pPr>
            <a:endParaRPr sz="1750">
              <a:latin typeface="Calibri"/>
              <a:cs typeface="Calibri"/>
            </a:endParaRPr>
          </a:p>
          <a:p>
            <a:pPr marL="12700" marR="45085">
              <a:lnSpc>
                <a:spcPct val="100000"/>
              </a:lnSpc>
            </a:pPr>
            <a:r>
              <a:rPr sz="1800" spc="-5" dirty="0">
                <a:latin typeface="Calibri"/>
                <a:cs typeface="Calibri"/>
              </a:rPr>
              <a:t>The aforementioned </a:t>
            </a:r>
            <a:r>
              <a:rPr sz="1800" dirty="0">
                <a:latin typeface="Calibri"/>
                <a:cs typeface="Calibri"/>
              </a:rPr>
              <a:t>container was </a:t>
            </a:r>
            <a:r>
              <a:rPr sz="1800" spc="-5" dirty="0">
                <a:latin typeface="Calibri"/>
                <a:cs typeface="Calibri"/>
              </a:rPr>
              <a:t>selected </a:t>
            </a:r>
            <a:r>
              <a:rPr sz="1800" dirty="0">
                <a:latin typeface="Calibri"/>
                <a:cs typeface="Calibri"/>
              </a:rPr>
              <a:t>in the </a:t>
            </a:r>
            <a:r>
              <a:rPr sz="1800" spc="5" dirty="0">
                <a:latin typeface="Calibri"/>
                <a:cs typeface="Calibri"/>
              </a:rPr>
              <a:t> </a:t>
            </a:r>
            <a:r>
              <a:rPr sz="1800" spc="-5" dirty="0">
                <a:latin typeface="Calibri"/>
                <a:cs typeface="Calibri"/>
              </a:rPr>
              <a:t>selectivity of </a:t>
            </a:r>
            <a:r>
              <a:rPr sz="1800" dirty="0">
                <a:latin typeface="Calibri"/>
                <a:cs typeface="Calibri"/>
              </a:rPr>
              <a:t>the </a:t>
            </a:r>
            <a:r>
              <a:rPr sz="1800" spc="-5" dirty="0">
                <a:latin typeface="Calibri"/>
                <a:cs typeface="Calibri"/>
              </a:rPr>
              <a:t>National</a:t>
            </a:r>
            <a:r>
              <a:rPr sz="1800" dirty="0">
                <a:latin typeface="Calibri"/>
                <a:cs typeface="Calibri"/>
              </a:rPr>
              <a:t> </a:t>
            </a:r>
            <a:r>
              <a:rPr sz="1800" spc="-5" dirty="0">
                <a:latin typeface="Calibri"/>
                <a:cs typeface="Calibri"/>
              </a:rPr>
              <a:t>Antinarcotics</a:t>
            </a:r>
            <a:r>
              <a:rPr sz="1800" dirty="0">
                <a:latin typeface="Calibri"/>
                <a:cs typeface="Calibri"/>
              </a:rPr>
              <a:t> </a:t>
            </a:r>
            <a:r>
              <a:rPr sz="1800" spc="-5" dirty="0">
                <a:latin typeface="Calibri"/>
                <a:cs typeface="Calibri"/>
              </a:rPr>
              <a:t>Police</a:t>
            </a:r>
            <a:r>
              <a:rPr sz="1800" dirty="0">
                <a:latin typeface="Calibri"/>
                <a:cs typeface="Calibri"/>
              </a:rPr>
              <a:t> on</a:t>
            </a:r>
            <a:r>
              <a:rPr sz="1800" spc="-5" dirty="0">
                <a:latin typeface="Calibri"/>
                <a:cs typeface="Calibri"/>
              </a:rPr>
              <a:t> </a:t>
            </a:r>
            <a:r>
              <a:rPr sz="1800" dirty="0">
                <a:latin typeface="Calibri"/>
                <a:cs typeface="Calibri"/>
              </a:rPr>
              <a:t>July </a:t>
            </a:r>
            <a:r>
              <a:rPr sz="1800" spc="5" dirty="0">
                <a:latin typeface="Calibri"/>
                <a:cs typeface="Calibri"/>
              </a:rPr>
              <a:t> </a:t>
            </a:r>
            <a:r>
              <a:rPr sz="1800" spc="-5" dirty="0">
                <a:latin typeface="Calibri"/>
                <a:cs typeface="Calibri"/>
              </a:rPr>
              <a:t>xxx, 202xx, </a:t>
            </a:r>
            <a:r>
              <a:rPr sz="1800" spc="-15" dirty="0">
                <a:latin typeface="Calibri"/>
                <a:cs typeface="Calibri"/>
              </a:rPr>
              <a:t>and </a:t>
            </a:r>
            <a:r>
              <a:rPr sz="1800" spc="-5" dirty="0">
                <a:latin typeface="Calibri"/>
                <a:cs typeface="Calibri"/>
              </a:rPr>
              <a:t>was taken </a:t>
            </a:r>
            <a:r>
              <a:rPr sz="1800" dirty="0">
                <a:latin typeface="Calibri"/>
                <a:cs typeface="Calibri"/>
              </a:rPr>
              <a:t>to </a:t>
            </a:r>
            <a:r>
              <a:rPr sz="1800" spc="-5" dirty="0">
                <a:latin typeface="Calibri"/>
                <a:cs typeface="Calibri"/>
              </a:rPr>
              <a:t>Zone </a:t>
            </a:r>
            <a:r>
              <a:rPr sz="1800" dirty="0">
                <a:latin typeface="Calibri"/>
                <a:cs typeface="Calibri"/>
              </a:rPr>
              <a:t>03 </a:t>
            </a:r>
            <a:r>
              <a:rPr sz="1800" spc="-5" dirty="0">
                <a:latin typeface="Calibri"/>
                <a:cs typeface="Calibri"/>
              </a:rPr>
              <a:t>of </a:t>
            </a:r>
            <a:r>
              <a:rPr sz="1800" dirty="0">
                <a:latin typeface="Calibri"/>
                <a:cs typeface="Calibri"/>
              </a:rPr>
              <a:t>the Port </a:t>
            </a:r>
            <a:r>
              <a:rPr sz="1800" spc="-5" dirty="0">
                <a:latin typeface="Calibri"/>
                <a:cs typeface="Calibri"/>
              </a:rPr>
              <a:t>of xxxx </a:t>
            </a:r>
            <a:r>
              <a:rPr sz="1800" spc="-395" dirty="0">
                <a:latin typeface="Calibri"/>
                <a:cs typeface="Calibri"/>
              </a:rPr>
              <a:t> </a:t>
            </a:r>
            <a:r>
              <a:rPr sz="1800" dirty="0">
                <a:latin typeface="Calibri"/>
                <a:cs typeface="Calibri"/>
              </a:rPr>
              <a:t>at</a:t>
            </a:r>
            <a:r>
              <a:rPr sz="1800" spc="-10" dirty="0">
                <a:latin typeface="Calibri"/>
                <a:cs typeface="Calibri"/>
              </a:rPr>
              <a:t> </a:t>
            </a:r>
            <a:r>
              <a:rPr sz="1800" spc="-5" dirty="0">
                <a:latin typeface="Calibri"/>
                <a:cs typeface="Calibri"/>
              </a:rPr>
              <a:t>xxx hours </a:t>
            </a:r>
            <a:r>
              <a:rPr sz="1800" dirty="0">
                <a:latin typeface="Calibri"/>
                <a:cs typeface="Calibri"/>
              </a:rPr>
              <a:t>of</a:t>
            </a:r>
            <a:r>
              <a:rPr sz="1800" spc="-5" dirty="0">
                <a:latin typeface="Calibri"/>
                <a:cs typeface="Calibri"/>
              </a:rPr>
              <a:t> </a:t>
            </a:r>
            <a:r>
              <a:rPr sz="1800" dirty="0">
                <a:latin typeface="Calibri"/>
                <a:cs typeface="Calibri"/>
              </a:rPr>
              <a:t>the</a:t>
            </a:r>
            <a:r>
              <a:rPr sz="1800" spc="-5" dirty="0">
                <a:latin typeface="Calibri"/>
                <a:cs typeface="Calibri"/>
              </a:rPr>
              <a:t> same day.</a:t>
            </a:r>
            <a:endParaRPr sz="1800">
              <a:latin typeface="Calibri"/>
              <a:cs typeface="Calibri"/>
            </a:endParaRPr>
          </a:p>
        </p:txBody>
      </p:sp>
      <p:pic>
        <p:nvPicPr>
          <p:cNvPr id="3" name="object 3"/>
          <p:cNvPicPr/>
          <p:nvPr/>
        </p:nvPicPr>
        <p:blipFill>
          <a:blip r:embed="rId2" cstate="print"/>
          <a:stretch>
            <a:fillRect/>
          </a:stretch>
        </p:blipFill>
        <p:spPr>
          <a:xfrm>
            <a:off x="218440" y="736600"/>
            <a:ext cx="5791200" cy="5778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9400" y="3898900"/>
            <a:ext cx="5933532" cy="2462783"/>
          </a:xfrm>
          <a:prstGeom prst="rect">
            <a:avLst/>
          </a:prstGeom>
        </p:spPr>
      </p:pic>
      <p:pic>
        <p:nvPicPr>
          <p:cNvPr id="3" name="object 3"/>
          <p:cNvPicPr/>
          <p:nvPr/>
        </p:nvPicPr>
        <p:blipFill>
          <a:blip r:embed="rId3" cstate="print"/>
          <a:stretch>
            <a:fillRect/>
          </a:stretch>
        </p:blipFill>
        <p:spPr>
          <a:xfrm>
            <a:off x="6428740" y="2694939"/>
            <a:ext cx="2415157" cy="1796794"/>
          </a:xfrm>
          <a:prstGeom prst="rect">
            <a:avLst/>
          </a:prstGeom>
        </p:spPr>
      </p:pic>
      <p:pic>
        <p:nvPicPr>
          <p:cNvPr id="4" name="object 4"/>
          <p:cNvPicPr/>
          <p:nvPr/>
        </p:nvPicPr>
        <p:blipFill>
          <a:blip r:embed="rId4" cstate="print"/>
          <a:stretch>
            <a:fillRect/>
          </a:stretch>
        </p:blipFill>
        <p:spPr>
          <a:xfrm>
            <a:off x="9085580" y="2710180"/>
            <a:ext cx="2617236" cy="1769364"/>
          </a:xfrm>
          <a:prstGeom prst="rect">
            <a:avLst/>
          </a:prstGeom>
        </p:spPr>
      </p:pic>
      <p:pic>
        <p:nvPicPr>
          <p:cNvPr id="5" name="object 5"/>
          <p:cNvPicPr/>
          <p:nvPr/>
        </p:nvPicPr>
        <p:blipFill>
          <a:blip r:embed="rId5" cstate="print"/>
          <a:stretch>
            <a:fillRect/>
          </a:stretch>
        </p:blipFill>
        <p:spPr>
          <a:xfrm>
            <a:off x="490219" y="1010920"/>
            <a:ext cx="5587263" cy="257717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50940" y="957986"/>
            <a:ext cx="5485130" cy="5229860"/>
          </a:xfrm>
          <a:prstGeom prst="rect">
            <a:avLst/>
          </a:prstGeom>
        </p:spPr>
        <p:txBody>
          <a:bodyPr vert="horz" wrap="square" lIns="0" tIns="12700" rIns="0" bIns="0" rtlCol="0">
            <a:spAutoFit/>
          </a:bodyPr>
          <a:lstStyle/>
          <a:p>
            <a:pPr marL="12700" marR="5715" algn="just">
              <a:lnSpc>
                <a:spcPct val="100000"/>
              </a:lnSpc>
              <a:spcBef>
                <a:spcPts val="100"/>
              </a:spcBef>
            </a:pPr>
            <a:r>
              <a:rPr sz="1800" spc="-5" dirty="0">
                <a:latin typeface="Calibri"/>
                <a:cs typeface="Calibri"/>
              </a:rPr>
              <a:t>The</a:t>
            </a:r>
            <a:r>
              <a:rPr sz="1800" dirty="0">
                <a:latin typeface="Calibri"/>
                <a:cs typeface="Calibri"/>
              </a:rPr>
              <a:t> </a:t>
            </a:r>
            <a:r>
              <a:rPr sz="1800" spc="-5" dirty="0">
                <a:latin typeface="Calibri"/>
                <a:cs typeface="Calibri"/>
              </a:rPr>
              <a:t>contamination</a:t>
            </a:r>
            <a:r>
              <a:rPr sz="1800" dirty="0">
                <a:latin typeface="Calibri"/>
                <a:cs typeface="Calibri"/>
              </a:rPr>
              <a:t> was</a:t>
            </a:r>
            <a:r>
              <a:rPr sz="1800" spc="5" dirty="0">
                <a:latin typeface="Calibri"/>
                <a:cs typeface="Calibri"/>
              </a:rPr>
              <a:t> </a:t>
            </a:r>
            <a:r>
              <a:rPr sz="1800" spc="-5" dirty="0">
                <a:latin typeface="Calibri"/>
                <a:cs typeface="Calibri"/>
              </a:rPr>
              <a:t>on</a:t>
            </a:r>
            <a:r>
              <a:rPr sz="1800" dirty="0">
                <a:latin typeface="Calibri"/>
                <a:cs typeface="Calibri"/>
              </a:rPr>
              <a:t> the</a:t>
            </a:r>
            <a:r>
              <a:rPr sz="1800" spc="5" dirty="0">
                <a:latin typeface="Calibri"/>
                <a:cs typeface="Calibri"/>
              </a:rPr>
              <a:t> </a:t>
            </a:r>
            <a:r>
              <a:rPr sz="1800" spc="-5" dirty="0">
                <a:latin typeface="Calibri"/>
                <a:cs typeface="Calibri"/>
              </a:rPr>
              <a:t>front</a:t>
            </a:r>
            <a:r>
              <a:rPr sz="1800" dirty="0">
                <a:latin typeface="Calibri"/>
                <a:cs typeface="Calibri"/>
              </a:rPr>
              <a:t> wall,</a:t>
            </a:r>
            <a:r>
              <a:rPr sz="1800" spc="5" dirty="0">
                <a:latin typeface="Calibri"/>
                <a:cs typeface="Calibri"/>
              </a:rPr>
              <a:t> </a:t>
            </a:r>
            <a:r>
              <a:rPr sz="1800" dirty="0">
                <a:latin typeface="Calibri"/>
                <a:cs typeface="Calibri"/>
              </a:rPr>
              <a:t>where</a:t>
            </a:r>
            <a:r>
              <a:rPr sz="1800" spc="5" dirty="0">
                <a:latin typeface="Calibri"/>
                <a:cs typeface="Calibri"/>
              </a:rPr>
              <a:t> </a:t>
            </a:r>
            <a:r>
              <a:rPr sz="1800" dirty="0">
                <a:latin typeface="Calibri"/>
                <a:cs typeface="Calibri"/>
              </a:rPr>
              <a:t>they </a:t>
            </a:r>
            <a:r>
              <a:rPr sz="1800" spc="5" dirty="0">
                <a:latin typeface="Calibri"/>
                <a:cs typeface="Calibri"/>
              </a:rPr>
              <a:t> </a:t>
            </a:r>
            <a:r>
              <a:rPr sz="1800" spc="-5" dirty="0">
                <a:latin typeface="Calibri"/>
                <a:cs typeface="Calibri"/>
              </a:rPr>
              <a:t>apparently</a:t>
            </a:r>
            <a:r>
              <a:rPr sz="1800" dirty="0">
                <a:latin typeface="Calibri"/>
                <a:cs typeface="Calibri"/>
              </a:rPr>
              <a:t> </a:t>
            </a:r>
            <a:r>
              <a:rPr sz="1800" spc="-5" dirty="0">
                <a:latin typeface="Calibri"/>
                <a:cs typeface="Calibri"/>
              </a:rPr>
              <a:t>use</a:t>
            </a:r>
            <a:r>
              <a:rPr sz="1800" dirty="0">
                <a:latin typeface="Calibri"/>
                <a:cs typeface="Calibri"/>
              </a:rPr>
              <a:t> the</a:t>
            </a:r>
            <a:r>
              <a:rPr sz="1800" spc="5" dirty="0">
                <a:latin typeface="Calibri"/>
                <a:cs typeface="Calibri"/>
              </a:rPr>
              <a:t> </a:t>
            </a:r>
            <a:r>
              <a:rPr sz="1800" spc="-5" dirty="0">
                <a:latin typeface="Calibri"/>
                <a:cs typeface="Calibri"/>
              </a:rPr>
              <a:t>windows</a:t>
            </a:r>
            <a:r>
              <a:rPr sz="1800" dirty="0">
                <a:latin typeface="Calibri"/>
                <a:cs typeface="Calibri"/>
              </a:rPr>
              <a:t> to</a:t>
            </a:r>
            <a:r>
              <a:rPr sz="1800" spc="5" dirty="0">
                <a:latin typeface="Calibri"/>
                <a:cs typeface="Calibri"/>
              </a:rPr>
              <a:t> </a:t>
            </a:r>
            <a:r>
              <a:rPr sz="1800" spc="-5" dirty="0">
                <a:latin typeface="Calibri"/>
                <a:cs typeface="Calibri"/>
              </a:rPr>
              <a:t>embed</a:t>
            </a:r>
            <a:r>
              <a:rPr sz="1800" dirty="0">
                <a:latin typeface="Calibri"/>
                <a:cs typeface="Calibri"/>
              </a:rPr>
              <a:t> the</a:t>
            </a:r>
            <a:r>
              <a:rPr sz="1800" spc="5" dirty="0">
                <a:latin typeface="Calibri"/>
                <a:cs typeface="Calibri"/>
              </a:rPr>
              <a:t> </a:t>
            </a:r>
            <a:r>
              <a:rPr sz="1800" spc="-5" dirty="0">
                <a:latin typeface="Calibri"/>
                <a:cs typeface="Calibri"/>
              </a:rPr>
              <a:t>power </a:t>
            </a:r>
            <a:r>
              <a:rPr sz="1800" dirty="0">
                <a:latin typeface="Calibri"/>
                <a:cs typeface="Calibri"/>
              </a:rPr>
              <a:t> </a:t>
            </a:r>
            <a:r>
              <a:rPr sz="1800" spc="-5" dirty="0">
                <a:latin typeface="Calibri"/>
                <a:cs typeface="Calibri"/>
              </a:rPr>
              <a:t>generation</a:t>
            </a:r>
            <a:r>
              <a:rPr sz="1800" dirty="0">
                <a:latin typeface="Calibri"/>
                <a:cs typeface="Calibri"/>
              </a:rPr>
              <a:t> </a:t>
            </a:r>
            <a:r>
              <a:rPr sz="1800" spc="-5" dirty="0">
                <a:latin typeface="Calibri"/>
                <a:cs typeface="Calibri"/>
              </a:rPr>
              <a:t>unit,</a:t>
            </a:r>
            <a:r>
              <a:rPr sz="1800" dirty="0">
                <a:latin typeface="Calibri"/>
                <a:cs typeface="Calibri"/>
              </a:rPr>
              <a:t> </a:t>
            </a:r>
            <a:r>
              <a:rPr sz="1800" spc="-5" dirty="0">
                <a:latin typeface="Calibri"/>
                <a:cs typeface="Calibri"/>
              </a:rPr>
              <a:t>removing</a:t>
            </a:r>
            <a:r>
              <a:rPr sz="1800" dirty="0">
                <a:latin typeface="Calibri"/>
                <a:cs typeface="Calibri"/>
              </a:rPr>
              <a:t> the</a:t>
            </a:r>
            <a:r>
              <a:rPr sz="1800" spc="5" dirty="0">
                <a:latin typeface="Calibri"/>
                <a:cs typeface="Calibri"/>
              </a:rPr>
              <a:t> </a:t>
            </a:r>
            <a:r>
              <a:rPr sz="1800" spc="-5" dirty="0">
                <a:latin typeface="Calibri"/>
                <a:cs typeface="Calibri"/>
              </a:rPr>
              <a:t>foam</a:t>
            </a:r>
            <a:r>
              <a:rPr sz="1800" dirty="0">
                <a:latin typeface="Calibri"/>
                <a:cs typeface="Calibri"/>
              </a:rPr>
              <a:t> that</a:t>
            </a:r>
            <a:r>
              <a:rPr sz="1800" spc="409" dirty="0">
                <a:latin typeface="Calibri"/>
                <a:cs typeface="Calibri"/>
              </a:rPr>
              <a:t> </a:t>
            </a:r>
            <a:r>
              <a:rPr sz="1800" spc="-5" dirty="0">
                <a:latin typeface="Calibri"/>
                <a:cs typeface="Calibri"/>
              </a:rPr>
              <a:t>internally </a:t>
            </a:r>
            <a:r>
              <a:rPr sz="1800" dirty="0">
                <a:latin typeface="Calibri"/>
                <a:cs typeface="Calibri"/>
              </a:rPr>
              <a:t> </a:t>
            </a:r>
            <a:r>
              <a:rPr sz="1800" spc="-5" dirty="0">
                <a:latin typeface="Calibri"/>
                <a:cs typeface="Calibri"/>
              </a:rPr>
              <a:t>protects </a:t>
            </a:r>
            <a:r>
              <a:rPr sz="1800" dirty="0">
                <a:latin typeface="Calibri"/>
                <a:cs typeface="Calibri"/>
              </a:rPr>
              <a:t>the walls </a:t>
            </a:r>
            <a:r>
              <a:rPr sz="1800" spc="-5" dirty="0">
                <a:latin typeface="Calibri"/>
                <a:cs typeface="Calibri"/>
              </a:rPr>
              <a:t>of </a:t>
            </a:r>
            <a:r>
              <a:rPr sz="1800" dirty="0">
                <a:latin typeface="Calibri"/>
                <a:cs typeface="Calibri"/>
              </a:rPr>
              <a:t>the </a:t>
            </a:r>
            <a:r>
              <a:rPr sz="1800" spc="-5" dirty="0">
                <a:latin typeface="Calibri"/>
                <a:cs typeface="Calibri"/>
              </a:rPr>
              <a:t>container (a </a:t>
            </a:r>
            <a:r>
              <a:rPr sz="1800" dirty="0">
                <a:latin typeface="Calibri"/>
                <a:cs typeface="Calibri"/>
              </a:rPr>
              <a:t>task that </a:t>
            </a:r>
            <a:r>
              <a:rPr sz="1800" spc="-5" dirty="0">
                <a:latin typeface="Calibri"/>
                <a:cs typeface="Calibri"/>
              </a:rPr>
              <a:t>takes </a:t>
            </a:r>
            <a:r>
              <a:rPr sz="1800" dirty="0">
                <a:latin typeface="Calibri"/>
                <a:cs typeface="Calibri"/>
              </a:rPr>
              <a:t>time), </a:t>
            </a:r>
            <a:r>
              <a:rPr sz="1800" spc="-395" dirty="0">
                <a:latin typeface="Calibri"/>
                <a:cs typeface="Calibri"/>
              </a:rPr>
              <a:t> </a:t>
            </a:r>
            <a:r>
              <a:rPr sz="1800" dirty="0">
                <a:latin typeface="Calibri"/>
                <a:cs typeface="Calibri"/>
              </a:rPr>
              <a:t>which was the </a:t>
            </a:r>
            <a:r>
              <a:rPr sz="1800" spc="-5" dirty="0">
                <a:latin typeface="Calibri"/>
                <a:cs typeface="Calibri"/>
              </a:rPr>
              <a:t>place where </a:t>
            </a:r>
            <a:r>
              <a:rPr sz="1800" dirty="0">
                <a:latin typeface="Calibri"/>
                <a:cs typeface="Calibri"/>
              </a:rPr>
              <a:t>the </a:t>
            </a:r>
            <a:r>
              <a:rPr sz="1800" spc="-5" dirty="0">
                <a:latin typeface="Calibri"/>
                <a:cs typeface="Calibri"/>
              </a:rPr>
              <a:t>51 packages apparently </a:t>
            </a:r>
            <a:r>
              <a:rPr sz="1800" dirty="0">
                <a:latin typeface="Calibri"/>
                <a:cs typeface="Calibri"/>
              </a:rPr>
              <a:t> </a:t>
            </a:r>
            <a:r>
              <a:rPr sz="1800" spc="-5" dirty="0">
                <a:latin typeface="Calibri"/>
                <a:cs typeface="Calibri"/>
              </a:rPr>
              <a:t>containing narcotics were detected, </a:t>
            </a:r>
            <a:r>
              <a:rPr sz="1800" dirty="0">
                <a:latin typeface="Calibri"/>
                <a:cs typeface="Calibri"/>
              </a:rPr>
              <a:t>which </a:t>
            </a:r>
            <a:r>
              <a:rPr sz="1800" spc="-5" dirty="0">
                <a:latin typeface="Calibri"/>
                <a:cs typeface="Calibri"/>
              </a:rPr>
              <a:t>indicates </a:t>
            </a:r>
            <a:r>
              <a:rPr sz="1800" dirty="0">
                <a:latin typeface="Calibri"/>
                <a:cs typeface="Calibri"/>
              </a:rPr>
              <a:t>that </a:t>
            </a:r>
            <a:r>
              <a:rPr sz="1800" spc="-5" dirty="0">
                <a:latin typeface="Calibri"/>
                <a:cs typeface="Calibri"/>
              </a:rPr>
              <a:t>it </a:t>
            </a:r>
            <a:r>
              <a:rPr sz="1800" spc="-395" dirty="0">
                <a:latin typeface="Calibri"/>
                <a:cs typeface="Calibri"/>
              </a:rPr>
              <a:t> </a:t>
            </a:r>
            <a:r>
              <a:rPr sz="1800" spc="-5" dirty="0">
                <a:latin typeface="Calibri"/>
                <a:cs typeface="Calibri"/>
              </a:rPr>
              <a:t>is</a:t>
            </a:r>
            <a:r>
              <a:rPr sz="1800" dirty="0">
                <a:latin typeface="Calibri"/>
                <a:cs typeface="Calibri"/>
              </a:rPr>
              <a:t> </a:t>
            </a:r>
            <a:r>
              <a:rPr sz="1800" spc="-5" dirty="0">
                <a:latin typeface="Calibri"/>
                <a:cs typeface="Calibri"/>
              </a:rPr>
              <a:t>almost</a:t>
            </a:r>
            <a:r>
              <a:rPr sz="1800" dirty="0">
                <a:latin typeface="Calibri"/>
                <a:cs typeface="Calibri"/>
              </a:rPr>
              <a:t> </a:t>
            </a:r>
            <a:r>
              <a:rPr sz="1800" spc="-5" dirty="0">
                <a:latin typeface="Calibri"/>
                <a:cs typeface="Calibri"/>
              </a:rPr>
              <a:t>impossible</a:t>
            </a:r>
            <a:r>
              <a:rPr sz="1800" dirty="0">
                <a:latin typeface="Calibri"/>
                <a:cs typeface="Calibri"/>
              </a:rPr>
              <a:t> that</a:t>
            </a:r>
            <a:r>
              <a:rPr sz="1800" spc="5" dirty="0">
                <a:latin typeface="Calibri"/>
                <a:cs typeface="Calibri"/>
              </a:rPr>
              <a:t> </a:t>
            </a:r>
            <a:r>
              <a:rPr sz="1800" dirty="0">
                <a:latin typeface="Calibri"/>
                <a:cs typeface="Calibri"/>
              </a:rPr>
              <a:t>this</a:t>
            </a:r>
            <a:r>
              <a:rPr sz="1800" spc="5" dirty="0">
                <a:latin typeface="Calibri"/>
                <a:cs typeface="Calibri"/>
              </a:rPr>
              <a:t> </a:t>
            </a:r>
            <a:r>
              <a:rPr sz="1800" spc="-5" dirty="0">
                <a:latin typeface="Calibri"/>
                <a:cs typeface="Calibri"/>
              </a:rPr>
              <a:t>contamination</a:t>
            </a:r>
            <a:r>
              <a:rPr sz="1800" dirty="0">
                <a:latin typeface="Calibri"/>
                <a:cs typeface="Calibri"/>
              </a:rPr>
              <a:t> </a:t>
            </a:r>
            <a:r>
              <a:rPr sz="1800" spc="-5" dirty="0">
                <a:latin typeface="Calibri"/>
                <a:cs typeface="Calibri"/>
              </a:rPr>
              <a:t>has</a:t>
            </a:r>
            <a:r>
              <a:rPr sz="1800" dirty="0">
                <a:latin typeface="Calibri"/>
                <a:cs typeface="Calibri"/>
              </a:rPr>
              <a:t> </a:t>
            </a:r>
            <a:r>
              <a:rPr sz="1800" spc="-5" dirty="0">
                <a:latin typeface="Calibri"/>
                <a:cs typeface="Calibri"/>
              </a:rPr>
              <a:t>been </a:t>
            </a:r>
            <a:r>
              <a:rPr sz="1800" dirty="0">
                <a:latin typeface="Calibri"/>
                <a:cs typeface="Calibri"/>
              </a:rPr>
              <a:t> made </a:t>
            </a:r>
            <a:r>
              <a:rPr sz="1800" spc="-5" dirty="0">
                <a:latin typeface="Calibri"/>
                <a:cs typeface="Calibri"/>
              </a:rPr>
              <a:t>inside </a:t>
            </a:r>
            <a:r>
              <a:rPr sz="1800" dirty="0">
                <a:latin typeface="Calibri"/>
                <a:cs typeface="Calibri"/>
              </a:rPr>
              <a:t>the </a:t>
            </a:r>
            <a:r>
              <a:rPr sz="1800" spc="-5" dirty="0">
                <a:latin typeface="Calibri"/>
                <a:cs typeface="Calibri"/>
              </a:rPr>
              <a:t>plant facilities, because </a:t>
            </a:r>
            <a:r>
              <a:rPr sz="1800" dirty="0">
                <a:latin typeface="Calibri"/>
                <a:cs typeface="Calibri"/>
              </a:rPr>
              <a:t>the </a:t>
            </a:r>
            <a:r>
              <a:rPr sz="1800" spc="-5" dirty="0">
                <a:latin typeface="Calibri"/>
                <a:cs typeface="Calibri"/>
              </a:rPr>
              <a:t>container </a:t>
            </a:r>
            <a:r>
              <a:rPr sz="1800" dirty="0">
                <a:latin typeface="Calibri"/>
                <a:cs typeface="Calibri"/>
              </a:rPr>
              <a:t>was </a:t>
            </a:r>
            <a:r>
              <a:rPr sz="1800" spc="-395" dirty="0">
                <a:latin typeface="Calibri"/>
                <a:cs typeface="Calibri"/>
              </a:rPr>
              <a:t> </a:t>
            </a:r>
            <a:r>
              <a:rPr sz="1800" dirty="0">
                <a:latin typeface="Calibri"/>
                <a:cs typeface="Calibri"/>
              </a:rPr>
              <a:t>always</a:t>
            </a:r>
            <a:r>
              <a:rPr sz="1800" spc="5" dirty="0">
                <a:latin typeface="Calibri"/>
                <a:cs typeface="Calibri"/>
              </a:rPr>
              <a:t> </a:t>
            </a:r>
            <a:r>
              <a:rPr sz="1800" spc="-5" dirty="0">
                <a:latin typeface="Calibri"/>
                <a:cs typeface="Calibri"/>
              </a:rPr>
              <a:t>installed</a:t>
            </a:r>
            <a:r>
              <a:rPr sz="1800" dirty="0">
                <a:latin typeface="Calibri"/>
                <a:cs typeface="Calibri"/>
              </a:rPr>
              <a:t> with</a:t>
            </a:r>
            <a:r>
              <a:rPr sz="1800" spc="5" dirty="0">
                <a:latin typeface="Calibri"/>
                <a:cs typeface="Calibri"/>
              </a:rPr>
              <a:t> </a:t>
            </a:r>
            <a:r>
              <a:rPr sz="1800" dirty="0">
                <a:latin typeface="Calibri"/>
                <a:cs typeface="Calibri"/>
              </a:rPr>
              <a:t>the</a:t>
            </a:r>
            <a:r>
              <a:rPr sz="1800" spc="5" dirty="0">
                <a:latin typeface="Calibri"/>
                <a:cs typeface="Calibri"/>
              </a:rPr>
              <a:t> </a:t>
            </a:r>
            <a:r>
              <a:rPr sz="1800" spc="-5" dirty="0">
                <a:latin typeface="Calibri"/>
                <a:cs typeface="Calibri"/>
              </a:rPr>
              <a:t>power</a:t>
            </a:r>
            <a:r>
              <a:rPr sz="1800" dirty="0">
                <a:latin typeface="Calibri"/>
                <a:cs typeface="Calibri"/>
              </a:rPr>
              <a:t> </a:t>
            </a:r>
            <a:r>
              <a:rPr sz="1800" spc="-5" dirty="0">
                <a:latin typeface="Calibri"/>
                <a:cs typeface="Calibri"/>
              </a:rPr>
              <a:t>generation</a:t>
            </a:r>
            <a:r>
              <a:rPr sz="1800" spc="395" dirty="0">
                <a:latin typeface="Calibri"/>
                <a:cs typeface="Calibri"/>
              </a:rPr>
              <a:t> </a:t>
            </a:r>
            <a:r>
              <a:rPr sz="1800" spc="-5" dirty="0">
                <a:latin typeface="Calibri"/>
                <a:cs typeface="Calibri"/>
              </a:rPr>
              <a:t>unit</a:t>
            </a:r>
            <a:r>
              <a:rPr sz="1800" spc="395" dirty="0">
                <a:latin typeface="Calibri"/>
                <a:cs typeface="Calibri"/>
              </a:rPr>
              <a:t> </a:t>
            </a:r>
            <a:r>
              <a:rPr sz="1800" dirty="0">
                <a:latin typeface="Calibri"/>
                <a:cs typeface="Calibri"/>
              </a:rPr>
              <a:t>and </a:t>
            </a:r>
            <a:r>
              <a:rPr sz="1800" spc="5" dirty="0">
                <a:latin typeface="Calibri"/>
                <a:cs typeface="Calibri"/>
              </a:rPr>
              <a:t> </a:t>
            </a:r>
            <a:r>
              <a:rPr sz="1800" spc="-5" dirty="0">
                <a:latin typeface="Calibri"/>
                <a:cs typeface="Calibri"/>
              </a:rPr>
              <a:t>access </a:t>
            </a:r>
            <a:r>
              <a:rPr sz="1800" dirty="0">
                <a:latin typeface="Calibri"/>
                <a:cs typeface="Calibri"/>
              </a:rPr>
              <a:t>to the </a:t>
            </a:r>
            <a:r>
              <a:rPr sz="1800" spc="-5" dirty="0">
                <a:latin typeface="Calibri"/>
                <a:cs typeface="Calibri"/>
              </a:rPr>
              <a:t>windows </a:t>
            </a:r>
            <a:r>
              <a:rPr sz="1800" dirty="0">
                <a:latin typeface="Calibri"/>
                <a:cs typeface="Calibri"/>
              </a:rPr>
              <a:t>is</a:t>
            </a:r>
            <a:r>
              <a:rPr sz="1800" spc="-5" dirty="0">
                <a:latin typeface="Calibri"/>
                <a:cs typeface="Calibri"/>
              </a:rPr>
              <a:t> impossible.</a:t>
            </a:r>
            <a:endParaRPr sz="1800" dirty="0">
              <a:latin typeface="Calibri"/>
              <a:cs typeface="Calibri"/>
            </a:endParaRPr>
          </a:p>
          <a:p>
            <a:pPr>
              <a:lnSpc>
                <a:spcPct val="100000"/>
              </a:lnSpc>
              <a:spcBef>
                <a:spcPts val="20"/>
              </a:spcBef>
            </a:pPr>
            <a:endParaRPr sz="1750" dirty="0">
              <a:latin typeface="Calibri"/>
              <a:cs typeface="Calibri"/>
            </a:endParaRPr>
          </a:p>
          <a:p>
            <a:pPr marL="12700" marR="5080" algn="just">
              <a:lnSpc>
                <a:spcPct val="100000"/>
              </a:lnSpc>
            </a:pPr>
            <a:r>
              <a:rPr sz="1800" spc="-5" dirty="0">
                <a:latin typeface="Calibri"/>
                <a:cs typeface="Calibri"/>
              </a:rPr>
              <a:t>The container leaves </a:t>
            </a:r>
            <a:r>
              <a:rPr sz="1800" dirty="0">
                <a:latin typeface="Calibri"/>
                <a:cs typeface="Calibri"/>
              </a:rPr>
              <a:t>the paila </a:t>
            </a:r>
            <a:r>
              <a:rPr sz="1800" spc="-5" dirty="0">
                <a:latin typeface="Calibri"/>
                <a:cs typeface="Calibri"/>
              </a:rPr>
              <a:t>plant </a:t>
            </a:r>
            <a:r>
              <a:rPr sz="1800" dirty="0">
                <a:latin typeface="Calibri"/>
                <a:cs typeface="Calibri"/>
              </a:rPr>
              <a:t>on July </a:t>
            </a:r>
            <a:r>
              <a:rPr sz="1800" spc="-5" dirty="0">
                <a:latin typeface="Calibri"/>
                <a:cs typeface="Calibri"/>
              </a:rPr>
              <a:t>XX, </a:t>
            </a:r>
            <a:r>
              <a:rPr sz="1800" dirty="0">
                <a:latin typeface="Calibri"/>
                <a:cs typeface="Calibri"/>
              </a:rPr>
              <a:t>202 and </a:t>
            </a:r>
            <a:r>
              <a:rPr sz="1800" spc="5" dirty="0">
                <a:latin typeface="Calibri"/>
                <a:cs typeface="Calibri"/>
              </a:rPr>
              <a:t> </a:t>
            </a:r>
            <a:r>
              <a:rPr sz="1800" spc="-5" dirty="0">
                <a:latin typeface="Calibri"/>
                <a:cs typeface="Calibri"/>
              </a:rPr>
              <a:t>enters</a:t>
            </a:r>
            <a:r>
              <a:rPr sz="1800" dirty="0">
                <a:latin typeface="Calibri"/>
                <a:cs typeface="Calibri"/>
              </a:rPr>
              <a:t> the</a:t>
            </a:r>
            <a:r>
              <a:rPr sz="1800" spc="5" dirty="0">
                <a:latin typeface="Calibri"/>
                <a:cs typeface="Calibri"/>
              </a:rPr>
              <a:t> </a:t>
            </a:r>
            <a:r>
              <a:rPr sz="1800" spc="-5" dirty="0">
                <a:latin typeface="Calibri"/>
                <a:cs typeface="Calibri"/>
              </a:rPr>
              <a:t>port</a:t>
            </a:r>
            <a:r>
              <a:rPr sz="1800" dirty="0">
                <a:latin typeface="Calibri"/>
                <a:cs typeface="Calibri"/>
              </a:rPr>
              <a:t> </a:t>
            </a:r>
            <a:r>
              <a:rPr sz="1800" spc="-5" dirty="0">
                <a:latin typeface="Calibri"/>
                <a:cs typeface="Calibri"/>
              </a:rPr>
              <a:t>on</a:t>
            </a:r>
            <a:r>
              <a:rPr sz="1800" dirty="0">
                <a:latin typeface="Calibri"/>
                <a:cs typeface="Calibri"/>
              </a:rPr>
              <a:t> July</a:t>
            </a:r>
            <a:r>
              <a:rPr sz="1800" spc="5" dirty="0">
                <a:latin typeface="Calibri"/>
                <a:cs typeface="Calibri"/>
              </a:rPr>
              <a:t> </a:t>
            </a:r>
            <a:r>
              <a:rPr sz="1800" spc="-5" dirty="0">
                <a:latin typeface="Calibri"/>
                <a:cs typeface="Calibri"/>
              </a:rPr>
              <a:t>XX,</a:t>
            </a:r>
            <a:r>
              <a:rPr sz="1800" dirty="0">
                <a:latin typeface="Calibri"/>
                <a:cs typeface="Calibri"/>
              </a:rPr>
              <a:t> </a:t>
            </a:r>
            <a:r>
              <a:rPr sz="1800" spc="-5" dirty="0">
                <a:latin typeface="Calibri"/>
                <a:cs typeface="Calibri"/>
              </a:rPr>
              <a:t>202X,</a:t>
            </a:r>
            <a:r>
              <a:rPr sz="1800" dirty="0">
                <a:latin typeface="Calibri"/>
                <a:cs typeface="Calibri"/>
              </a:rPr>
              <a:t> </a:t>
            </a:r>
            <a:r>
              <a:rPr sz="1800" spc="-5" dirty="0">
                <a:latin typeface="Calibri"/>
                <a:cs typeface="Calibri"/>
              </a:rPr>
              <a:t>passing</a:t>
            </a:r>
            <a:r>
              <a:rPr sz="1800" dirty="0">
                <a:latin typeface="Calibri"/>
                <a:cs typeface="Calibri"/>
              </a:rPr>
              <a:t> through</a:t>
            </a:r>
            <a:r>
              <a:rPr sz="1800" spc="5" dirty="0">
                <a:latin typeface="Calibri"/>
                <a:cs typeface="Calibri"/>
              </a:rPr>
              <a:t> </a:t>
            </a:r>
            <a:r>
              <a:rPr sz="1800" dirty="0">
                <a:latin typeface="Calibri"/>
                <a:cs typeface="Calibri"/>
              </a:rPr>
              <a:t>the </a:t>
            </a:r>
            <a:r>
              <a:rPr sz="1800" spc="5" dirty="0">
                <a:latin typeface="Calibri"/>
                <a:cs typeface="Calibri"/>
              </a:rPr>
              <a:t> </a:t>
            </a:r>
            <a:r>
              <a:rPr sz="1800" spc="-5" dirty="0">
                <a:latin typeface="Calibri"/>
                <a:cs typeface="Calibri"/>
              </a:rPr>
              <a:t>scanner</a:t>
            </a:r>
            <a:r>
              <a:rPr sz="1800" dirty="0">
                <a:latin typeface="Calibri"/>
                <a:cs typeface="Calibri"/>
              </a:rPr>
              <a:t> </a:t>
            </a:r>
            <a:r>
              <a:rPr sz="1800" spc="-5" dirty="0">
                <a:latin typeface="Calibri"/>
                <a:cs typeface="Calibri"/>
              </a:rPr>
              <a:t>without</a:t>
            </a:r>
            <a:r>
              <a:rPr sz="1800" dirty="0">
                <a:latin typeface="Calibri"/>
                <a:cs typeface="Calibri"/>
              </a:rPr>
              <a:t> any</a:t>
            </a:r>
            <a:r>
              <a:rPr sz="1800" spc="5" dirty="0">
                <a:latin typeface="Calibri"/>
                <a:cs typeface="Calibri"/>
              </a:rPr>
              <a:t> </a:t>
            </a:r>
            <a:r>
              <a:rPr lang="es-AR" sz="1800" spc="-5" dirty="0" err="1">
                <a:latin typeface="Calibri"/>
                <a:cs typeface="Calibri"/>
              </a:rPr>
              <a:t>news</a:t>
            </a:r>
            <a:r>
              <a:rPr sz="1800" spc="-5" dirty="0">
                <a:latin typeface="Calibri"/>
                <a:cs typeface="Calibri"/>
              </a:rPr>
              <a:t>,</a:t>
            </a:r>
            <a:r>
              <a:rPr sz="1800" dirty="0">
                <a:latin typeface="Calibri"/>
                <a:cs typeface="Calibri"/>
              </a:rPr>
              <a:t> which</a:t>
            </a:r>
            <a:r>
              <a:rPr sz="1800" spc="5" dirty="0">
                <a:latin typeface="Calibri"/>
                <a:cs typeface="Calibri"/>
              </a:rPr>
              <a:t> </a:t>
            </a:r>
            <a:r>
              <a:rPr sz="1800" spc="-5" dirty="0">
                <a:latin typeface="Calibri"/>
                <a:cs typeface="Calibri"/>
              </a:rPr>
              <a:t>enters</a:t>
            </a:r>
            <a:r>
              <a:rPr sz="1800" dirty="0">
                <a:latin typeface="Calibri"/>
                <a:cs typeface="Calibri"/>
              </a:rPr>
              <a:t> without</a:t>
            </a:r>
            <a:r>
              <a:rPr sz="1800" spc="5" dirty="0">
                <a:latin typeface="Calibri"/>
                <a:cs typeface="Calibri"/>
              </a:rPr>
              <a:t> </a:t>
            </a:r>
            <a:r>
              <a:rPr sz="1800" dirty="0">
                <a:latin typeface="Calibri"/>
                <a:cs typeface="Calibri"/>
              </a:rPr>
              <a:t>the </a:t>
            </a:r>
            <a:r>
              <a:rPr sz="1800" spc="-395" dirty="0">
                <a:latin typeface="Calibri"/>
                <a:cs typeface="Calibri"/>
              </a:rPr>
              <a:t> </a:t>
            </a:r>
            <a:r>
              <a:rPr sz="1800" spc="-5" dirty="0">
                <a:latin typeface="Calibri"/>
                <a:cs typeface="Calibri"/>
              </a:rPr>
              <a:t>power</a:t>
            </a:r>
            <a:r>
              <a:rPr sz="1800" dirty="0">
                <a:latin typeface="Calibri"/>
                <a:cs typeface="Calibri"/>
              </a:rPr>
              <a:t> </a:t>
            </a:r>
            <a:r>
              <a:rPr sz="1800" spc="-5" dirty="0">
                <a:latin typeface="Calibri"/>
                <a:cs typeface="Calibri"/>
              </a:rPr>
              <a:t>generator</a:t>
            </a:r>
            <a:r>
              <a:rPr sz="1800" dirty="0">
                <a:latin typeface="Calibri"/>
                <a:cs typeface="Calibri"/>
              </a:rPr>
              <a:t> which </a:t>
            </a:r>
            <a:r>
              <a:rPr sz="1800" spc="-5" dirty="0">
                <a:latin typeface="Calibri"/>
                <a:cs typeface="Calibri"/>
              </a:rPr>
              <a:t>is</a:t>
            </a:r>
            <a:r>
              <a:rPr sz="1800" dirty="0">
                <a:latin typeface="Calibri"/>
                <a:cs typeface="Calibri"/>
              </a:rPr>
              <a:t> </a:t>
            </a:r>
            <a:r>
              <a:rPr sz="1800" spc="-5" dirty="0">
                <a:latin typeface="Calibri"/>
                <a:cs typeface="Calibri"/>
              </a:rPr>
              <a:t>removed</a:t>
            </a:r>
            <a:r>
              <a:rPr sz="1800" dirty="0">
                <a:latin typeface="Calibri"/>
                <a:cs typeface="Calibri"/>
              </a:rPr>
              <a:t> </a:t>
            </a:r>
            <a:r>
              <a:rPr sz="1800" spc="-5" dirty="0">
                <a:latin typeface="Calibri"/>
                <a:cs typeface="Calibri"/>
              </a:rPr>
              <a:t>before</a:t>
            </a:r>
            <a:r>
              <a:rPr sz="1800" dirty="0">
                <a:latin typeface="Calibri"/>
                <a:cs typeface="Calibri"/>
              </a:rPr>
              <a:t> </a:t>
            </a:r>
            <a:r>
              <a:rPr sz="1800" spc="-5" dirty="0">
                <a:latin typeface="Calibri"/>
                <a:cs typeface="Calibri"/>
              </a:rPr>
              <a:t>entering</a:t>
            </a:r>
            <a:r>
              <a:rPr sz="1800" dirty="0">
                <a:latin typeface="Calibri"/>
                <a:cs typeface="Calibri"/>
              </a:rPr>
              <a:t> the </a:t>
            </a:r>
            <a:r>
              <a:rPr sz="1800" spc="-395" dirty="0">
                <a:latin typeface="Calibri"/>
                <a:cs typeface="Calibri"/>
              </a:rPr>
              <a:t> </a:t>
            </a:r>
            <a:r>
              <a:rPr sz="1800" spc="-5" dirty="0">
                <a:latin typeface="Calibri"/>
                <a:cs typeface="Calibri"/>
              </a:rPr>
              <a:t>port</a:t>
            </a:r>
            <a:r>
              <a:rPr sz="1800" dirty="0">
                <a:latin typeface="Calibri"/>
                <a:cs typeface="Calibri"/>
              </a:rPr>
              <a:t> and</a:t>
            </a:r>
            <a:r>
              <a:rPr sz="1800" spc="5" dirty="0">
                <a:latin typeface="Calibri"/>
                <a:cs typeface="Calibri"/>
              </a:rPr>
              <a:t> </a:t>
            </a:r>
            <a:r>
              <a:rPr sz="1800" spc="-5" dirty="0">
                <a:latin typeface="Calibri"/>
                <a:cs typeface="Calibri"/>
              </a:rPr>
              <a:t>XX</a:t>
            </a:r>
            <a:r>
              <a:rPr sz="1800" dirty="0">
                <a:latin typeface="Calibri"/>
                <a:cs typeface="Calibri"/>
              </a:rPr>
              <a:t> </a:t>
            </a:r>
            <a:r>
              <a:rPr sz="1800" spc="-5" dirty="0">
                <a:latin typeface="Calibri"/>
                <a:cs typeface="Calibri"/>
              </a:rPr>
              <a:t>days</a:t>
            </a:r>
            <a:r>
              <a:rPr sz="1800" dirty="0">
                <a:latin typeface="Calibri"/>
                <a:cs typeface="Calibri"/>
              </a:rPr>
              <a:t> </a:t>
            </a:r>
            <a:r>
              <a:rPr sz="1800" spc="-5" dirty="0">
                <a:latin typeface="Calibri"/>
                <a:cs typeface="Calibri"/>
              </a:rPr>
              <a:t>later</a:t>
            </a:r>
            <a:r>
              <a:rPr sz="1800" dirty="0">
                <a:latin typeface="Calibri"/>
                <a:cs typeface="Calibri"/>
              </a:rPr>
              <a:t> </a:t>
            </a:r>
            <a:r>
              <a:rPr sz="1800" spc="-5" dirty="0">
                <a:latin typeface="Calibri"/>
                <a:cs typeface="Calibri"/>
              </a:rPr>
              <a:t>on</a:t>
            </a:r>
            <a:r>
              <a:rPr sz="1800" dirty="0">
                <a:latin typeface="Calibri"/>
                <a:cs typeface="Calibri"/>
              </a:rPr>
              <a:t> July</a:t>
            </a:r>
            <a:r>
              <a:rPr sz="1800" spc="5" dirty="0">
                <a:latin typeface="Calibri"/>
                <a:cs typeface="Calibri"/>
              </a:rPr>
              <a:t> </a:t>
            </a:r>
            <a:r>
              <a:rPr sz="1800" spc="-5" dirty="0">
                <a:latin typeface="Calibri"/>
                <a:cs typeface="Calibri"/>
              </a:rPr>
              <a:t>XXX,</a:t>
            </a:r>
            <a:r>
              <a:rPr sz="1800" dirty="0">
                <a:latin typeface="Calibri"/>
                <a:cs typeface="Calibri"/>
              </a:rPr>
              <a:t> the</a:t>
            </a:r>
            <a:r>
              <a:rPr sz="1800" spc="405" dirty="0">
                <a:latin typeface="Calibri"/>
                <a:cs typeface="Calibri"/>
              </a:rPr>
              <a:t> </a:t>
            </a:r>
            <a:r>
              <a:rPr sz="1800" spc="-5" dirty="0">
                <a:latin typeface="Calibri"/>
                <a:cs typeface="Calibri"/>
              </a:rPr>
              <a:t>anti-narcotics </a:t>
            </a:r>
            <a:r>
              <a:rPr sz="1800" dirty="0">
                <a:latin typeface="Calibri"/>
                <a:cs typeface="Calibri"/>
              </a:rPr>
              <a:t> </a:t>
            </a:r>
            <a:r>
              <a:rPr sz="1800" spc="-5" dirty="0">
                <a:latin typeface="Calibri"/>
                <a:cs typeface="Calibri"/>
              </a:rPr>
              <a:t>police ordered </a:t>
            </a:r>
            <a:r>
              <a:rPr sz="1800" dirty="0">
                <a:latin typeface="Calibri"/>
                <a:cs typeface="Calibri"/>
              </a:rPr>
              <a:t>a </a:t>
            </a:r>
            <a:r>
              <a:rPr sz="1800" spc="-5" dirty="0">
                <a:latin typeface="Calibri"/>
                <a:cs typeface="Calibri"/>
              </a:rPr>
              <a:t>pre-stowage inspection </a:t>
            </a:r>
            <a:r>
              <a:rPr sz="1800" dirty="0">
                <a:latin typeface="Calibri"/>
                <a:cs typeface="Calibri"/>
              </a:rPr>
              <a:t>and it </a:t>
            </a:r>
            <a:r>
              <a:rPr sz="1800" spc="-5" dirty="0">
                <a:latin typeface="Calibri"/>
                <a:cs typeface="Calibri"/>
              </a:rPr>
              <a:t>was there </a:t>
            </a:r>
            <a:r>
              <a:rPr sz="1800" dirty="0">
                <a:latin typeface="Calibri"/>
                <a:cs typeface="Calibri"/>
              </a:rPr>
              <a:t> </a:t>
            </a:r>
            <a:r>
              <a:rPr sz="1800" spc="-5" dirty="0">
                <a:latin typeface="Calibri"/>
                <a:cs typeface="Calibri"/>
              </a:rPr>
              <a:t>where </a:t>
            </a:r>
            <a:r>
              <a:rPr sz="1800" dirty="0">
                <a:latin typeface="Calibri"/>
                <a:cs typeface="Calibri"/>
              </a:rPr>
              <a:t>through a </a:t>
            </a:r>
            <a:r>
              <a:rPr sz="1800" spc="-5" dirty="0">
                <a:latin typeface="Calibri"/>
                <a:cs typeface="Calibri"/>
              </a:rPr>
              <a:t>new </a:t>
            </a:r>
            <a:r>
              <a:rPr sz="1800" dirty="0">
                <a:latin typeface="Calibri"/>
                <a:cs typeface="Calibri"/>
              </a:rPr>
              <a:t>passage </a:t>
            </a:r>
            <a:r>
              <a:rPr sz="1800" spc="-5" dirty="0">
                <a:latin typeface="Calibri"/>
                <a:cs typeface="Calibri"/>
              </a:rPr>
              <a:t>through </a:t>
            </a:r>
            <a:r>
              <a:rPr sz="1800" dirty="0">
                <a:latin typeface="Calibri"/>
                <a:cs typeface="Calibri"/>
              </a:rPr>
              <a:t>the </a:t>
            </a:r>
            <a:r>
              <a:rPr sz="1800" spc="-5" dirty="0">
                <a:latin typeface="Calibri"/>
                <a:cs typeface="Calibri"/>
              </a:rPr>
              <a:t>scanner the </a:t>
            </a:r>
            <a:r>
              <a:rPr sz="1800" dirty="0">
                <a:latin typeface="Calibri"/>
                <a:cs typeface="Calibri"/>
              </a:rPr>
              <a:t> </a:t>
            </a:r>
            <a:r>
              <a:rPr sz="1800" spc="-5" dirty="0">
                <a:latin typeface="Calibri"/>
                <a:cs typeface="Calibri"/>
              </a:rPr>
              <a:t>novelty </a:t>
            </a:r>
            <a:r>
              <a:rPr sz="1800" dirty="0">
                <a:latin typeface="Calibri"/>
                <a:cs typeface="Calibri"/>
              </a:rPr>
              <a:t>was </a:t>
            </a:r>
            <a:r>
              <a:rPr sz="1800" spc="-5" dirty="0">
                <a:latin typeface="Calibri"/>
                <a:cs typeface="Calibri"/>
              </a:rPr>
              <a:t>detected</a:t>
            </a:r>
            <a:r>
              <a:rPr sz="1800" dirty="0">
                <a:latin typeface="Calibri"/>
                <a:cs typeface="Calibri"/>
              </a:rPr>
              <a:t> in</a:t>
            </a:r>
            <a:r>
              <a:rPr sz="1800" spc="-5" dirty="0">
                <a:latin typeface="Calibri"/>
                <a:cs typeface="Calibri"/>
              </a:rPr>
              <a:t> </a:t>
            </a:r>
            <a:r>
              <a:rPr sz="1800" dirty="0">
                <a:latin typeface="Calibri"/>
                <a:cs typeface="Calibri"/>
              </a:rPr>
              <a:t>the</a:t>
            </a:r>
            <a:r>
              <a:rPr sz="1800" spc="-5" dirty="0">
                <a:latin typeface="Calibri"/>
                <a:cs typeface="Calibri"/>
              </a:rPr>
              <a:t> place indicated above.</a:t>
            </a:r>
            <a:endParaRPr sz="1800" dirty="0">
              <a:latin typeface="Calibri"/>
              <a:cs typeface="Calibri"/>
            </a:endParaRPr>
          </a:p>
        </p:txBody>
      </p:sp>
      <p:grpSp>
        <p:nvGrpSpPr>
          <p:cNvPr id="3" name="object 3"/>
          <p:cNvGrpSpPr/>
          <p:nvPr/>
        </p:nvGrpSpPr>
        <p:grpSpPr>
          <a:xfrm>
            <a:off x="289559" y="1130300"/>
            <a:ext cx="2862580" cy="2298700"/>
            <a:chOff x="289559" y="1130300"/>
            <a:chExt cx="2862580" cy="2298700"/>
          </a:xfrm>
        </p:grpSpPr>
        <p:pic>
          <p:nvPicPr>
            <p:cNvPr id="4" name="object 4"/>
            <p:cNvPicPr/>
            <p:nvPr/>
          </p:nvPicPr>
          <p:blipFill>
            <a:blip r:embed="rId2" cstate="print"/>
            <a:stretch>
              <a:fillRect/>
            </a:stretch>
          </p:blipFill>
          <p:spPr>
            <a:xfrm>
              <a:off x="289559" y="1130300"/>
              <a:ext cx="2862580" cy="2298700"/>
            </a:xfrm>
            <a:prstGeom prst="rect">
              <a:avLst/>
            </a:prstGeom>
          </p:spPr>
        </p:pic>
        <p:sp>
          <p:nvSpPr>
            <p:cNvPr id="5" name="object 5"/>
            <p:cNvSpPr/>
            <p:nvPr/>
          </p:nvSpPr>
          <p:spPr>
            <a:xfrm>
              <a:off x="2174238" y="1153159"/>
              <a:ext cx="685800" cy="838200"/>
            </a:xfrm>
            <a:custGeom>
              <a:avLst/>
              <a:gdLst/>
              <a:ahLst/>
              <a:cxnLst/>
              <a:rect l="l" t="t" r="r" b="b"/>
              <a:pathLst>
                <a:path w="685800" h="838200">
                  <a:moveTo>
                    <a:pt x="0" y="838200"/>
                  </a:moveTo>
                  <a:lnTo>
                    <a:pt x="685800" y="838200"/>
                  </a:lnTo>
                  <a:lnTo>
                    <a:pt x="685800" y="0"/>
                  </a:lnTo>
                  <a:lnTo>
                    <a:pt x="0" y="0"/>
                  </a:lnTo>
                  <a:lnTo>
                    <a:pt x="0" y="838200"/>
                  </a:lnTo>
                  <a:close/>
                </a:path>
              </a:pathLst>
            </a:custGeom>
            <a:ln w="19050">
              <a:solidFill>
                <a:srgbClr val="FF0000"/>
              </a:solidFill>
            </a:ln>
          </p:spPr>
          <p:txBody>
            <a:bodyPr wrap="square" lIns="0" tIns="0" rIns="0" bIns="0" rtlCol="0"/>
            <a:lstStyle/>
            <a:p>
              <a:endParaRPr/>
            </a:p>
          </p:txBody>
        </p:sp>
      </p:grpSp>
      <p:pic>
        <p:nvPicPr>
          <p:cNvPr id="6" name="object 6"/>
          <p:cNvPicPr/>
          <p:nvPr/>
        </p:nvPicPr>
        <p:blipFill>
          <a:blip r:embed="rId3" cstate="print"/>
          <a:stretch>
            <a:fillRect/>
          </a:stretch>
        </p:blipFill>
        <p:spPr>
          <a:xfrm>
            <a:off x="3241039" y="1135379"/>
            <a:ext cx="2854960" cy="2278380"/>
          </a:xfrm>
          <a:prstGeom prst="rect">
            <a:avLst/>
          </a:prstGeom>
        </p:spPr>
      </p:pic>
      <p:pic>
        <p:nvPicPr>
          <p:cNvPr id="7" name="object 7"/>
          <p:cNvPicPr/>
          <p:nvPr/>
        </p:nvPicPr>
        <p:blipFill>
          <a:blip r:embed="rId4" cstate="print"/>
          <a:stretch>
            <a:fillRect/>
          </a:stretch>
        </p:blipFill>
        <p:spPr>
          <a:xfrm>
            <a:off x="383540" y="3926840"/>
            <a:ext cx="1808480" cy="1783080"/>
          </a:xfrm>
          <a:prstGeom prst="rect">
            <a:avLst/>
          </a:prstGeom>
        </p:spPr>
      </p:pic>
      <p:pic>
        <p:nvPicPr>
          <p:cNvPr id="8" name="object 8"/>
          <p:cNvPicPr/>
          <p:nvPr/>
        </p:nvPicPr>
        <p:blipFill>
          <a:blip r:embed="rId5" cstate="print"/>
          <a:stretch>
            <a:fillRect/>
          </a:stretch>
        </p:blipFill>
        <p:spPr>
          <a:xfrm>
            <a:off x="4384040" y="3926840"/>
            <a:ext cx="1686560" cy="1795780"/>
          </a:xfrm>
          <a:prstGeom prst="rect">
            <a:avLst/>
          </a:prstGeom>
        </p:spPr>
      </p:pic>
      <p:pic>
        <p:nvPicPr>
          <p:cNvPr id="9" name="object 9"/>
          <p:cNvPicPr/>
          <p:nvPr/>
        </p:nvPicPr>
        <p:blipFill>
          <a:blip r:embed="rId6" cstate="print"/>
          <a:stretch>
            <a:fillRect/>
          </a:stretch>
        </p:blipFill>
        <p:spPr>
          <a:xfrm>
            <a:off x="2245360" y="3939540"/>
            <a:ext cx="2042160" cy="17830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6540" y="530859"/>
            <a:ext cx="11821160" cy="5796280"/>
            <a:chOff x="256540" y="530859"/>
            <a:chExt cx="11821160" cy="5796280"/>
          </a:xfrm>
        </p:grpSpPr>
        <p:pic>
          <p:nvPicPr>
            <p:cNvPr id="3" name="object 3"/>
            <p:cNvPicPr/>
            <p:nvPr/>
          </p:nvPicPr>
          <p:blipFill>
            <a:blip r:embed="rId2" cstate="print"/>
            <a:stretch>
              <a:fillRect/>
            </a:stretch>
          </p:blipFill>
          <p:spPr>
            <a:xfrm>
              <a:off x="256540" y="2481579"/>
              <a:ext cx="6880859" cy="2933700"/>
            </a:xfrm>
            <a:prstGeom prst="rect">
              <a:avLst/>
            </a:prstGeom>
          </p:spPr>
        </p:pic>
        <p:pic>
          <p:nvPicPr>
            <p:cNvPr id="4" name="object 4"/>
            <p:cNvPicPr/>
            <p:nvPr/>
          </p:nvPicPr>
          <p:blipFill>
            <a:blip r:embed="rId3" cstate="print"/>
            <a:stretch>
              <a:fillRect/>
            </a:stretch>
          </p:blipFill>
          <p:spPr>
            <a:xfrm>
              <a:off x="7056120" y="3980179"/>
              <a:ext cx="5021579" cy="2346960"/>
            </a:xfrm>
            <a:prstGeom prst="rect">
              <a:avLst/>
            </a:prstGeom>
          </p:spPr>
        </p:pic>
        <p:pic>
          <p:nvPicPr>
            <p:cNvPr id="5" name="object 5"/>
            <p:cNvPicPr/>
            <p:nvPr/>
          </p:nvPicPr>
          <p:blipFill>
            <a:blip r:embed="rId4" cstate="print"/>
            <a:stretch>
              <a:fillRect/>
            </a:stretch>
          </p:blipFill>
          <p:spPr>
            <a:xfrm>
              <a:off x="7868919" y="530859"/>
              <a:ext cx="3002278" cy="3233420"/>
            </a:xfrm>
            <a:prstGeom prst="rect">
              <a:avLst/>
            </a:prstGeom>
          </p:spPr>
        </p:pic>
      </p:grpSp>
      <p:sp>
        <p:nvSpPr>
          <p:cNvPr id="6" name="object 6"/>
          <p:cNvSpPr txBox="1"/>
          <p:nvPr/>
        </p:nvSpPr>
        <p:spPr>
          <a:xfrm>
            <a:off x="207645" y="743991"/>
            <a:ext cx="6854190" cy="1666239"/>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Calibri"/>
                <a:cs typeface="Calibri"/>
              </a:rPr>
              <a:t>In</a:t>
            </a:r>
            <a:r>
              <a:rPr sz="1800" spc="5" dirty="0">
                <a:latin typeface="Calibri"/>
                <a:cs typeface="Calibri"/>
              </a:rPr>
              <a:t> </a:t>
            </a:r>
            <a:r>
              <a:rPr sz="1800" dirty="0">
                <a:latin typeface="Calibri"/>
                <a:cs typeface="Calibri"/>
              </a:rPr>
              <a:t>the</a:t>
            </a:r>
            <a:r>
              <a:rPr sz="1800" spc="5" dirty="0">
                <a:latin typeface="Calibri"/>
                <a:cs typeface="Calibri"/>
              </a:rPr>
              <a:t> </a:t>
            </a:r>
            <a:r>
              <a:rPr sz="1800" spc="-5" dirty="0">
                <a:latin typeface="Calibri"/>
                <a:cs typeface="Calibri"/>
              </a:rPr>
              <a:t>process</a:t>
            </a:r>
            <a:r>
              <a:rPr sz="1800" dirty="0">
                <a:latin typeface="Calibri"/>
                <a:cs typeface="Calibri"/>
              </a:rPr>
              <a:t> </a:t>
            </a:r>
            <a:r>
              <a:rPr sz="1800" spc="-5" dirty="0">
                <a:latin typeface="Calibri"/>
                <a:cs typeface="Calibri"/>
              </a:rPr>
              <a:t>of</a:t>
            </a:r>
            <a:r>
              <a:rPr sz="1800" dirty="0">
                <a:latin typeface="Calibri"/>
                <a:cs typeface="Calibri"/>
              </a:rPr>
              <a:t> this</a:t>
            </a:r>
            <a:r>
              <a:rPr sz="1800" spc="5" dirty="0">
                <a:latin typeface="Calibri"/>
                <a:cs typeface="Calibri"/>
              </a:rPr>
              <a:t> </a:t>
            </a:r>
            <a:r>
              <a:rPr sz="1800" spc="-5" dirty="0">
                <a:latin typeface="Calibri"/>
                <a:cs typeface="Calibri"/>
              </a:rPr>
              <a:t>investigation,</a:t>
            </a:r>
            <a:r>
              <a:rPr sz="1800" dirty="0">
                <a:latin typeface="Calibri"/>
                <a:cs typeface="Calibri"/>
              </a:rPr>
              <a:t> an</a:t>
            </a:r>
            <a:r>
              <a:rPr sz="1800" spc="5" dirty="0">
                <a:latin typeface="Calibri"/>
                <a:cs typeface="Calibri"/>
              </a:rPr>
              <a:t> </a:t>
            </a:r>
            <a:r>
              <a:rPr sz="1800" spc="-5" dirty="0">
                <a:latin typeface="Calibri"/>
                <a:cs typeface="Calibri"/>
              </a:rPr>
              <a:t>employee</a:t>
            </a:r>
            <a:r>
              <a:rPr sz="1800" dirty="0">
                <a:latin typeface="Calibri"/>
                <a:cs typeface="Calibri"/>
              </a:rPr>
              <a:t> was</a:t>
            </a:r>
            <a:r>
              <a:rPr sz="1800" spc="5" dirty="0">
                <a:latin typeface="Calibri"/>
                <a:cs typeface="Calibri"/>
              </a:rPr>
              <a:t> </a:t>
            </a:r>
            <a:r>
              <a:rPr sz="1800" spc="-5" dirty="0">
                <a:latin typeface="Calibri"/>
                <a:cs typeface="Calibri"/>
              </a:rPr>
              <a:t>identified</a:t>
            </a:r>
            <a:r>
              <a:rPr sz="1800" dirty="0">
                <a:latin typeface="Calibri"/>
                <a:cs typeface="Calibri"/>
              </a:rPr>
              <a:t> as </a:t>
            </a:r>
            <a:r>
              <a:rPr sz="1800" spc="5" dirty="0">
                <a:latin typeface="Calibri"/>
                <a:cs typeface="Calibri"/>
              </a:rPr>
              <a:t> </a:t>
            </a:r>
            <a:r>
              <a:rPr sz="1800" spc="-5" dirty="0">
                <a:latin typeface="Calibri"/>
                <a:cs typeface="Calibri"/>
              </a:rPr>
              <a:t>allegedly</a:t>
            </a:r>
            <a:r>
              <a:rPr sz="1800" dirty="0">
                <a:latin typeface="Calibri"/>
                <a:cs typeface="Calibri"/>
              </a:rPr>
              <a:t> </a:t>
            </a:r>
            <a:r>
              <a:rPr sz="1800" spc="-5" dirty="0">
                <a:latin typeface="Calibri"/>
                <a:cs typeface="Calibri"/>
              </a:rPr>
              <a:t>involved</a:t>
            </a:r>
            <a:r>
              <a:rPr sz="1800" dirty="0">
                <a:latin typeface="Calibri"/>
                <a:cs typeface="Calibri"/>
              </a:rPr>
              <a:t> in</a:t>
            </a:r>
            <a:r>
              <a:rPr sz="1800" spc="5" dirty="0">
                <a:latin typeface="Calibri"/>
                <a:cs typeface="Calibri"/>
              </a:rPr>
              <a:t> </a:t>
            </a:r>
            <a:r>
              <a:rPr sz="1800" dirty="0">
                <a:latin typeface="Calibri"/>
                <a:cs typeface="Calibri"/>
              </a:rPr>
              <a:t>the</a:t>
            </a:r>
            <a:r>
              <a:rPr sz="1800" spc="5" dirty="0">
                <a:latin typeface="Calibri"/>
                <a:cs typeface="Calibri"/>
              </a:rPr>
              <a:t> </a:t>
            </a:r>
            <a:r>
              <a:rPr sz="1800" spc="-5" dirty="0">
                <a:latin typeface="Calibri"/>
                <a:cs typeface="Calibri"/>
              </a:rPr>
              <a:t>incident,</a:t>
            </a:r>
            <a:r>
              <a:rPr sz="1800" dirty="0">
                <a:latin typeface="Calibri"/>
                <a:cs typeface="Calibri"/>
              </a:rPr>
              <a:t> who</a:t>
            </a:r>
            <a:r>
              <a:rPr sz="1800" spc="5" dirty="0">
                <a:latin typeface="Calibri"/>
                <a:cs typeface="Calibri"/>
              </a:rPr>
              <a:t> </a:t>
            </a:r>
            <a:r>
              <a:rPr sz="1800" dirty="0">
                <a:latin typeface="Calibri"/>
                <a:cs typeface="Calibri"/>
              </a:rPr>
              <a:t>in</a:t>
            </a:r>
            <a:r>
              <a:rPr sz="1800" spc="5" dirty="0">
                <a:latin typeface="Calibri"/>
                <a:cs typeface="Calibri"/>
              </a:rPr>
              <a:t> </a:t>
            </a:r>
            <a:r>
              <a:rPr sz="1800" dirty="0">
                <a:latin typeface="Calibri"/>
                <a:cs typeface="Calibri"/>
              </a:rPr>
              <a:t>the</a:t>
            </a:r>
            <a:r>
              <a:rPr sz="1800" spc="5" dirty="0">
                <a:latin typeface="Calibri"/>
                <a:cs typeface="Calibri"/>
              </a:rPr>
              <a:t> </a:t>
            </a:r>
            <a:r>
              <a:rPr sz="1800" spc="-5" dirty="0">
                <a:latin typeface="Calibri"/>
                <a:cs typeface="Calibri"/>
              </a:rPr>
              <a:t>respective</a:t>
            </a:r>
            <a:r>
              <a:rPr sz="1800" dirty="0">
                <a:latin typeface="Calibri"/>
                <a:cs typeface="Calibri"/>
              </a:rPr>
              <a:t> </a:t>
            </a:r>
            <a:r>
              <a:rPr sz="1800" spc="-5" dirty="0">
                <a:latin typeface="Calibri"/>
                <a:cs typeface="Calibri"/>
              </a:rPr>
              <a:t>proceedings </a:t>
            </a:r>
            <a:r>
              <a:rPr sz="1800" spc="-395" dirty="0">
                <a:latin typeface="Calibri"/>
                <a:cs typeface="Calibri"/>
              </a:rPr>
              <a:t> </a:t>
            </a:r>
            <a:r>
              <a:rPr sz="1800" spc="-5" dirty="0">
                <a:latin typeface="Calibri"/>
                <a:cs typeface="Calibri"/>
              </a:rPr>
              <a:t>carried</a:t>
            </a:r>
            <a:r>
              <a:rPr sz="1800" dirty="0">
                <a:latin typeface="Calibri"/>
                <a:cs typeface="Calibri"/>
              </a:rPr>
              <a:t> </a:t>
            </a:r>
            <a:r>
              <a:rPr sz="1800" spc="-5" dirty="0">
                <a:latin typeface="Calibri"/>
                <a:cs typeface="Calibri"/>
              </a:rPr>
              <a:t>out</a:t>
            </a:r>
            <a:r>
              <a:rPr sz="1800" dirty="0">
                <a:latin typeface="Calibri"/>
                <a:cs typeface="Calibri"/>
              </a:rPr>
              <a:t> by</a:t>
            </a:r>
            <a:r>
              <a:rPr sz="1800" spc="5" dirty="0">
                <a:latin typeface="Calibri"/>
                <a:cs typeface="Calibri"/>
              </a:rPr>
              <a:t> </a:t>
            </a:r>
            <a:r>
              <a:rPr sz="1800" dirty="0">
                <a:latin typeface="Calibri"/>
                <a:cs typeface="Calibri"/>
              </a:rPr>
              <a:t>the</a:t>
            </a:r>
            <a:r>
              <a:rPr sz="1800" spc="5" dirty="0">
                <a:latin typeface="Calibri"/>
                <a:cs typeface="Calibri"/>
              </a:rPr>
              <a:t> </a:t>
            </a:r>
            <a:r>
              <a:rPr sz="1800" dirty="0">
                <a:latin typeface="Calibri"/>
                <a:cs typeface="Calibri"/>
              </a:rPr>
              <a:t>company</a:t>
            </a:r>
            <a:r>
              <a:rPr sz="1800" spc="5" dirty="0">
                <a:latin typeface="Calibri"/>
                <a:cs typeface="Calibri"/>
              </a:rPr>
              <a:t> </a:t>
            </a:r>
            <a:r>
              <a:rPr sz="1800" spc="-5" dirty="0">
                <a:latin typeface="Calibri"/>
                <a:cs typeface="Calibri"/>
              </a:rPr>
              <a:t>confessed</a:t>
            </a:r>
            <a:r>
              <a:rPr sz="1800" dirty="0">
                <a:latin typeface="Calibri"/>
                <a:cs typeface="Calibri"/>
              </a:rPr>
              <a:t> </a:t>
            </a:r>
            <a:r>
              <a:rPr sz="1800" spc="-5" dirty="0">
                <a:latin typeface="Calibri"/>
                <a:cs typeface="Calibri"/>
              </a:rPr>
              <a:t>his</a:t>
            </a:r>
            <a:r>
              <a:rPr sz="1800" dirty="0">
                <a:latin typeface="Calibri"/>
                <a:cs typeface="Calibri"/>
              </a:rPr>
              <a:t> </a:t>
            </a:r>
            <a:r>
              <a:rPr sz="1800" spc="-5" dirty="0">
                <a:latin typeface="Calibri"/>
                <a:cs typeface="Calibri"/>
              </a:rPr>
              <a:t>criminal</a:t>
            </a:r>
            <a:r>
              <a:rPr sz="1800" dirty="0">
                <a:latin typeface="Calibri"/>
                <a:cs typeface="Calibri"/>
              </a:rPr>
              <a:t> actions</a:t>
            </a:r>
            <a:r>
              <a:rPr sz="1800" spc="5" dirty="0">
                <a:latin typeface="Calibri"/>
                <a:cs typeface="Calibri"/>
              </a:rPr>
              <a:t> </a:t>
            </a:r>
            <a:r>
              <a:rPr sz="1800" dirty="0">
                <a:latin typeface="Calibri"/>
                <a:cs typeface="Calibri"/>
              </a:rPr>
              <a:t>in</a:t>
            </a:r>
            <a:r>
              <a:rPr sz="1800" spc="405" dirty="0">
                <a:latin typeface="Calibri"/>
                <a:cs typeface="Calibri"/>
              </a:rPr>
              <a:t> </a:t>
            </a:r>
            <a:r>
              <a:rPr sz="1800" dirty="0">
                <a:latin typeface="Calibri"/>
                <a:cs typeface="Calibri"/>
              </a:rPr>
              <a:t>the </a:t>
            </a:r>
            <a:r>
              <a:rPr sz="1800" spc="5" dirty="0">
                <a:latin typeface="Calibri"/>
                <a:cs typeface="Calibri"/>
              </a:rPr>
              <a:t> </a:t>
            </a:r>
            <a:r>
              <a:rPr sz="1800" dirty="0">
                <a:latin typeface="Calibri"/>
                <a:cs typeface="Calibri"/>
              </a:rPr>
              <a:t>exchange of </a:t>
            </a:r>
            <a:r>
              <a:rPr sz="1800" spc="-5" dirty="0">
                <a:latin typeface="Calibri"/>
                <a:cs typeface="Calibri"/>
              </a:rPr>
              <a:t>the security seals, </a:t>
            </a:r>
            <a:r>
              <a:rPr sz="1800" dirty="0">
                <a:latin typeface="Calibri"/>
                <a:cs typeface="Calibri"/>
              </a:rPr>
              <a:t>which </a:t>
            </a:r>
            <a:r>
              <a:rPr sz="1800" spc="-5" dirty="0">
                <a:latin typeface="Calibri"/>
                <a:cs typeface="Calibri"/>
              </a:rPr>
              <a:t>led </a:t>
            </a:r>
            <a:r>
              <a:rPr sz="1800" dirty="0">
                <a:latin typeface="Calibri"/>
                <a:cs typeface="Calibri"/>
              </a:rPr>
              <a:t>to the </a:t>
            </a:r>
            <a:r>
              <a:rPr sz="1800" spc="-5" dirty="0">
                <a:latin typeface="Calibri"/>
                <a:cs typeface="Calibri"/>
              </a:rPr>
              <a:t>contamination of </a:t>
            </a:r>
            <a:r>
              <a:rPr sz="1800" dirty="0">
                <a:latin typeface="Calibri"/>
                <a:cs typeface="Calibri"/>
              </a:rPr>
              <a:t>the </a:t>
            </a:r>
            <a:r>
              <a:rPr sz="1800" spc="5" dirty="0">
                <a:latin typeface="Calibri"/>
                <a:cs typeface="Calibri"/>
              </a:rPr>
              <a:t> </a:t>
            </a:r>
            <a:r>
              <a:rPr sz="1800" spc="-5" dirty="0">
                <a:latin typeface="Calibri"/>
                <a:cs typeface="Calibri"/>
              </a:rPr>
              <a:t>cargo,</a:t>
            </a:r>
            <a:r>
              <a:rPr sz="1800" dirty="0">
                <a:latin typeface="Calibri"/>
                <a:cs typeface="Calibri"/>
              </a:rPr>
              <a:t> </a:t>
            </a:r>
            <a:r>
              <a:rPr sz="1800" spc="-5" dirty="0">
                <a:latin typeface="Calibri"/>
                <a:cs typeface="Calibri"/>
              </a:rPr>
              <a:t>for</a:t>
            </a:r>
            <a:r>
              <a:rPr sz="1800" dirty="0">
                <a:latin typeface="Calibri"/>
                <a:cs typeface="Calibri"/>
              </a:rPr>
              <a:t> </a:t>
            </a:r>
            <a:r>
              <a:rPr sz="1800" spc="-5" dirty="0">
                <a:latin typeface="Calibri"/>
                <a:cs typeface="Calibri"/>
              </a:rPr>
              <a:t>which</a:t>
            </a:r>
            <a:r>
              <a:rPr sz="1800" dirty="0">
                <a:latin typeface="Calibri"/>
                <a:cs typeface="Calibri"/>
              </a:rPr>
              <a:t> </a:t>
            </a:r>
            <a:r>
              <a:rPr sz="1800" spc="-5" dirty="0">
                <a:latin typeface="Calibri"/>
                <a:cs typeface="Calibri"/>
              </a:rPr>
              <a:t>reason</a:t>
            </a:r>
            <a:r>
              <a:rPr sz="1800" dirty="0">
                <a:latin typeface="Calibri"/>
                <a:cs typeface="Calibri"/>
              </a:rPr>
              <a:t> </a:t>
            </a:r>
            <a:r>
              <a:rPr sz="1800" spc="-5" dirty="0">
                <a:latin typeface="Calibri"/>
                <a:cs typeface="Calibri"/>
              </a:rPr>
              <a:t>he</a:t>
            </a:r>
            <a:r>
              <a:rPr sz="1800" dirty="0">
                <a:latin typeface="Calibri"/>
                <a:cs typeface="Calibri"/>
              </a:rPr>
              <a:t> was</a:t>
            </a:r>
            <a:r>
              <a:rPr sz="1800" spc="5" dirty="0">
                <a:latin typeface="Calibri"/>
                <a:cs typeface="Calibri"/>
              </a:rPr>
              <a:t> </a:t>
            </a:r>
            <a:r>
              <a:rPr sz="1800" spc="-5" dirty="0">
                <a:latin typeface="Calibri"/>
                <a:cs typeface="Calibri"/>
              </a:rPr>
              <a:t>immediately</a:t>
            </a:r>
            <a:r>
              <a:rPr sz="1800" dirty="0">
                <a:latin typeface="Calibri"/>
                <a:cs typeface="Calibri"/>
              </a:rPr>
              <a:t> </a:t>
            </a:r>
            <a:r>
              <a:rPr sz="1800" spc="-5" dirty="0">
                <a:latin typeface="Calibri"/>
                <a:cs typeface="Calibri"/>
              </a:rPr>
              <a:t>dismissed</a:t>
            </a:r>
            <a:r>
              <a:rPr sz="1800" dirty="0">
                <a:latin typeface="Calibri"/>
                <a:cs typeface="Calibri"/>
              </a:rPr>
              <a:t> </a:t>
            </a:r>
            <a:r>
              <a:rPr sz="1800" spc="-5" dirty="0">
                <a:latin typeface="Calibri"/>
                <a:cs typeface="Calibri"/>
              </a:rPr>
              <a:t>from</a:t>
            </a:r>
            <a:r>
              <a:rPr sz="1800" spc="400" dirty="0">
                <a:latin typeface="Calibri"/>
                <a:cs typeface="Calibri"/>
              </a:rPr>
              <a:t> </a:t>
            </a:r>
            <a:r>
              <a:rPr sz="1800" dirty="0">
                <a:latin typeface="Calibri"/>
                <a:cs typeface="Calibri"/>
              </a:rPr>
              <a:t>the </a:t>
            </a:r>
            <a:r>
              <a:rPr sz="1800" spc="-395" dirty="0">
                <a:latin typeface="Calibri"/>
                <a:cs typeface="Calibri"/>
              </a:rPr>
              <a:t> </a:t>
            </a:r>
            <a:r>
              <a:rPr sz="1800" spc="-5" dirty="0">
                <a:latin typeface="Calibri"/>
                <a:cs typeface="Calibri"/>
              </a:rPr>
              <a:t>Company.</a:t>
            </a:r>
            <a:endParaRPr sz="1800" dirty="0">
              <a:latin typeface="Calibri"/>
              <a:cs typeface="Calibri"/>
            </a:endParaRPr>
          </a:p>
        </p:txBody>
      </p:sp>
      <p:sp>
        <p:nvSpPr>
          <p:cNvPr id="7" name="object 7"/>
          <p:cNvSpPr txBox="1"/>
          <p:nvPr/>
        </p:nvSpPr>
        <p:spPr>
          <a:xfrm>
            <a:off x="684530" y="5488520"/>
            <a:ext cx="5935345" cy="611505"/>
          </a:xfrm>
          <a:prstGeom prst="rect">
            <a:avLst/>
          </a:prstGeom>
        </p:spPr>
        <p:txBody>
          <a:bodyPr vert="horz" wrap="square" lIns="0" tIns="12700" rIns="0" bIns="0" rtlCol="0">
            <a:spAutoFit/>
          </a:bodyPr>
          <a:lstStyle/>
          <a:p>
            <a:pPr marL="12700" marR="5080">
              <a:lnSpc>
                <a:spcPct val="106800"/>
              </a:lnSpc>
              <a:spcBef>
                <a:spcPts val="100"/>
              </a:spcBef>
            </a:pPr>
            <a:r>
              <a:rPr sz="1800" spc="-5" dirty="0">
                <a:latin typeface="Calibri"/>
                <a:cs typeface="Calibri"/>
              </a:rPr>
              <a:t>Cargo</a:t>
            </a:r>
            <a:r>
              <a:rPr sz="1800" spc="340" dirty="0">
                <a:latin typeface="Calibri"/>
                <a:cs typeface="Calibri"/>
              </a:rPr>
              <a:t> </a:t>
            </a:r>
            <a:r>
              <a:rPr sz="1800" spc="-5" dirty="0">
                <a:latin typeface="Calibri"/>
                <a:cs typeface="Calibri"/>
              </a:rPr>
              <a:t>Transport</a:t>
            </a:r>
            <a:r>
              <a:rPr sz="1800" spc="340" dirty="0">
                <a:latin typeface="Calibri"/>
                <a:cs typeface="Calibri"/>
              </a:rPr>
              <a:t> </a:t>
            </a:r>
            <a:r>
              <a:rPr sz="1800" spc="-5" dirty="0">
                <a:latin typeface="Calibri"/>
                <a:cs typeface="Calibri"/>
              </a:rPr>
              <a:t>Unit</a:t>
            </a:r>
            <a:r>
              <a:rPr sz="1800" spc="335" dirty="0">
                <a:latin typeface="Calibri"/>
                <a:cs typeface="Calibri"/>
              </a:rPr>
              <a:t> </a:t>
            </a:r>
            <a:r>
              <a:rPr sz="1800" spc="-5" dirty="0">
                <a:latin typeface="Calibri"/>
                <a:cs typeface="Calibri"/>
              </a:rPr>
              <a:t>Traceability</a:t>
            </a:r>
            <a:r>
              <a:rPr sz="1800" spc="340" dirty="0">
                <a:latin typeface="Calibri"/>
                <a:cs typeface="Calibri"/>
              </a:rPr>
              <a:t> </a:t>
            </a:r>
            <a:r>
              <a:rPr sz="1800" spc="-5" dirty="0">
                <a:latin typeface="Calibri"/>
                <a:cs typeface="Calibri"/>
              </a:rPr>
              <a:t>Service</a:t>
            </a:r>
            <a:r>
              <a:rPr sz="1800" spc="335" dirty="0">
                <a:latin typeface="Calibri"/>
                <a:cs typeface="Calibri"/>
              </a:rPr>
              <a:t> </a:t>
            </a:r>
            <a:r>
              <a:rPr sz="1800" dirty="0">
                <a:latin typeface="Calibri"/>
                <a:cs typeface="Calibri"/>
              </a:rPr>
              <a:t>by</a:t>
            </a:r>
            <a:r>
              <a:rPr sz="1800" spc="340" dirty="0">
                <a:latin typeface="Calibri"/>
                <a:cs typeface="Calibri"/>
              </a:rPr>
              <a:t> </a:t>
            </a:r>
            <a:r>
              <a:rPr sz="1800" spc="-5" dirty="0">
                <a:latin typeface="Calibri"/>
                <a:cs typeface="Calibri"/>
              </a:rPr>
              <a:t>means</a:t>
            </a:r>
            <a:r>
              <a:rPr sz="1800" spc="340" dirty="0">
                <a:latin typeface="Calibri"/>
                <a:cs typeface="Calibri"/>
              </a:rPr>
              <a:t> </a:t>
            </a:r>
            <a:r>
              <a:rPr sz="1800" dirty="0">
                <a:latin typeface="Calibri"/>
                <a:cs typeface="Calibri"/>
              </a:rPr>
              <a:t>of</a:t>
            </a:r>
            <a:r>
              <a:rPr sz="1800" spc="340" dirty="0">
                <a:latin typeface="Calibri"/>
                <a:cs typeface="Calibri"/>
              </a:rPr>
              <a:t> </a:t>
            </a:r>
            <a:r>
              <a:rPr sz="1800" spc="-5" dirty="0">
                <a:latin typeface="Calibri"/>
                <a:cs typeface="Calibri"/>
              </a:rPr>
              <a:t>Cargo </a:t>
            </a:r>
            <a:r>
              <a:rPr sz="1800" spc="-390" dirty="0">
                <a:latin typeface="Calibri"/>
                <a:cs typeface="Calibri"/>
              </a:rPr>
              <a:t> </a:t>
            </a:r>
            <a:r>
              <a:rPr sz="1800" spc="-5" dirty="0">
                <a:latin typeface="Calibri"/>
                <a:cs typeface="Calibri"/>
              </a:rPr>
              <a:t>Traceability</a:t>
            </a:r>
            <a:r>
              <a:rPr sz="1800" spc="-10" dirty="0">
                <a:latin typeface="Calibri"/>
                <a:cs typeface="Calibri"/>
              </a:rPr>
              <a:t> </a:t>
            </a:r>
            <a:r>
              <a:rPr sz="1800" spc="-5" dirty="0">
                <a:latin typeface="Calibri"/>
                <a:cs typeface="Calibri"/>
              </a:rPr>
              <a:t>Devices </a:t>
            </a:r>
            <a:r>
              <a:rPr sz="1800" dirty="0">
                <a:latin typeface="Calibri"/>
                <a:cs typeface="Calibri"/>
              </a:rPr>
              <a:t>- </a:t>
            </a:r>
            <a:r>
              <a:rPr sz="1800" spc="-5" dirty="0">
                <a:latin typeface="Calibri"/>
                <a:cs typeface="Calibri"/>
              </a:rPr>
              <a:t>DTC "Satellite Seals".</a:t>
            </a:r>
            <a:endParaRPr sz="1800" dirty="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15719" y="4478731"/>
            <a:ext cx="5614352" cy="1484661"/>
          </a:xfrm>
          <a:prstGeom prst="rect">
            <a:avLst/>
          </a:prstGeom>
        </p:spPr>
      </p:pic>
      <p:pic>
        <p:nvPicPr>
          <p:cNvPr id="3" name="object 3"/>
          <p:cNvPicPr/>
          <p:nvPr/>
        </p:nvPicPr>
        <p:blipFill>
          <a:blip r:embed="rId3" cstate="print"/>
          <a:stretch>
            <a:fillRect/>
          </a:stretch>
        </p:blipFill>
        <p:spPr>
          <a:xfrm>
            <a:off x="187960" y="2038794"/>
            <a:ext cx="7405884" cy="1933955"/>
          </a:xfrm>
          <a:prstGeom prst="rect">
            <a:avLst/>
          </a:prstGeom>
        </p:spPr>
      </p:pic>
      <p:pic>
        <p:nvPicPr>
          <p:cNvPr id="4" name="object 4"/>
          <p:cNvPicPr/>
          <p:nvPr/>
        </p:nvPicPr>
        <p:blipFill>
          <a:blip r:embed="rId4" cstate="print"/>
          <a:stretch>
            <a:fillRect/>
          </a:stretch>
        </p:blipFill>
        <p:spPr>
          <a:xfrm>
            <a:off x="7777479" y="1696529"/>
            <a:ext cx="4198287" cy="226313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4620" y="4968138"/>
            <a:ext cx="7239109" cy="1771650"/>
          </a:xfrm>
          <a:prstGeom prst="rect">
            <a:avLst/>
          </a:prstGeom>
        </p:spPr>
      </p:pic>
      <p:sp>
        <p:nvSpPr>
          <p:cNvPr id="3" name="object 3"/>
          <p:cNvSpPr txBox="1"/>
          <p:nvPr/>
        </p:nvSpPr>
        <p:spPr>
          <a:xfrm>
            <a:off x="207645" y="630922"/>
            <a:ext cx="11304270" cy="3759234"/>
          </a:xfrm>
          <a:prstGeom prst="rect">
            <a:avLst/>
          </a:prstGeom>
        </p:spPr>
        <p:txBody>
          <a:bodyPr vert="horz" wrap="square" lIns="0" tIns="12700" rIns="0" bIns="0" rtlCol="0">
            <a:spAutoFit/>
          </a:bodyPr>
          <a:lstStyle/>
          <a:p>
            <a:pPr marL="12700" marR="5080" algn="just">
              <a:lnSpc>
                <a:spcPct val="138600"/>
              </a:lnSpc>
              <a:spcBef>
                <a:spcPts val="100"/>
              </a:spcBef>
            </a:pPr>
            <a:r>
              <a:rPr lang="en-GB" sz="1600" spc="120" dirty="0">
                <a:latin typeface="Calibri"/>
                <a:cs typeface="Calibri"/>
              </a:rPr>
              <a:t>PENALTY FOR INACCURACY. &lt;amended by Article 288 of Law 1819 of 2016&gt; The penalty for inaccuracy shall be equivalent to one hundred percent (100%) of the difference between the balance payable or credit balance, as the case may be, determined in the official determination and that declared by the taxpayer, withholding agent or responsible party, or fifteen percent (15%) of the inaccurate values in the case of income and net worth returns.</a:t>
            </a:r>
          </a:p>
          <a:p>
            <a:pPr marL="12700" marR="5080" algn="just">
              <a:lnSpc>
                <a:spcPct val="138600"/>
              </a:lnSpc>
              <a:spcBef>
                <a:spcPts val="100"/>
              </a:spcBef>
            </a:pPr>
            <a:r>
              <a:rPr lang="en-GB" sz="1600" spc="120" dirty="0">
                <a:latin typeface="Calibri"/>
                <a:cs typeface="Calibri"/>
              </a:rPr>
              <a:t>This penalty shall not be applied on the greater value of the advance payment generated when modifying the tax declared by the taxpayer. In the following cases, the amount of the penalty referred to in this article shall be: Of two hundred percent (200%) of the greater value of the tax payable determined when assets are omitted or non-existent liabilities are included. 2 One hundred and sixty percent (160%) of the difference referred to in paragraph 1 of this article when the inaccuracy originates from the conducts contemplated in numeral 5 of article 647 of the Tax Statute or from the commission of an abuse in tax matters, in accordance with the provisions of article 869 of the Tax Statute.</a:t>
            </a:r>
            <a:endParaRPr sz="1600" dirty="0">
              <a:latin typeface="Calibri"/>
              <a:cs typeface="Calibri"/>
            </a:endParaRPr>
          </a:p>
        </p:txBody>
      </p:sp>
      <p:pic>
        <p:nvPicPr>
          <p:cNvPr id="4" name="object 4"/>
          <p:cNvPicPr/>
          <p:nvPr/>
        </p:nvPicPr>
        <p:blipFill>
          <a:blip r:embed="rId3" cstate="print"/>
          <a:stretch>
            <a:fillRect/>
          </a:stretch>
        </p:blipFill>
        <p:spPr>
          <a:xfrm>
            <a:off x="8077200" y="4267200"/>
            <a:ext cx="3032125" cy="1692567"/>
          </a:xfrm>
          <a:prstGeom prst="rect">
            <a:avLst/>
          </a:prstGeom>
        </p:spPr>
      </p:pic>
      <p:sp>
        <p:nvSpPr>
          <p:cNvPr id="6" name="TextBox 5">
            <a:extLst>
              <a:ext uri="{FF2B5EF4-FFF2-40B4-BE49-F238E27FC236}">
                <a16:creationId xmlns:a16="http://schemas.microsoft.com/office/drawing/2014/main" id="{106DF157-E3D3-799F-C73A-68E484988123}"/>
              </a:ext>
            </a:extLst>
          </p:cNvPr>
          <p:cNvSpPr txBox="1"/>
          <p:nvPr/>
        </p:nvSpPr>
        <p:spPr>
          <a:xfrm>
            <a:off x="7772400" y="6172200"/>
            <a:ext cx="3336925" cy="369332"/>
          </a:xfrm>
          <a:prstGeom prst="rect">
            <a:avLst/>
          </a:prstGeom>
          <a:noFill/>
        </p:spPr>
        <p:txBody>
          <a:bodyPr wrap="square">
            <a:spAutoFit/>
          </a:bodyPr>
          <a:lstStyle/>
          <a:p>
            <a:pPr marL="12700">
              <a:lnSpc>
                <a:spcPct val="100000"/>
              </a:lnSpc>
              <a:spcBef>
                <a:spcPts val="100"/>
              </a:spcBef>
            </a:pPr>
            <a:r>
              <a:rPr lang="en-GB" sz="1800" u="heavy" spc="-5" dirty="0">
                <a:solidFill>
                  <a:srgbClr val="0462C1"/>
                </a:solidFill>
                <a:uFill>
                  <a:solidFill>
                    <a:srgbClr val="0462C1"/>
                  </a:solidFill>
                </a:uFill>
                <a:latin typeface="Calibri"/>
                <a:cs typeface="Calibri"/>
                <a:hlinkClick r:id="rId4"/>
              </a:rPr>
              <a:t>SIIS </a:t>
            </a:r>
            <a:r>
              <a:rPr lang="en-GB" sz="1800" u="heavy" dirty="0">
                <a:solidFill>
                  <a:srgbClr val="0462C1"/>
                </a:solidFill>
                <a:uFill>
                  <a:solidFill>
                    <a:srgbClr val="0462C1"/>
                  </a:solidFill>
                </a:uFill>
                <a:latin typeface="Calibri"/>
                <a:cs typeface="Calibri"/>
                <a:hlinkClick r:id="rId4"/>
              </a:rPr>
              <a:t>-</a:t>
            </a:r>
            <a:r>
              <a:rPr lang="en-GB" sz="1800" u="heavy" spc="-5" dirty="0">
                <a:solidFill>
                  <a:srgbClr val="0462C1"/>
                </a:solidFill>
                <a:uFill>
                  <a:solidFill>
                    <a:srgbClr val="0462C1"/>
                  </a:solidFill>
                </a:uFill>
                <a:latin typeface="Calibri"/>
                <a:cs typeface="Calibri"/>
                <a:hlinkClick r:id="rId4"/>
              </a:rPr>
              <a:t> </a:t>
            </a:r>
            <a:r>
              <a:rPr lang="en-GB" sz="1800" u="heavy" dirty="0">
                <a:solidFill>
                  <a:srgbClr val="0462C1"/>
                </a:solidFill>
                <a:uFill>
                  <a:solidFill>
                    <a:srgbClr val="0462C1"/>
                  </a:solidFill>
                </a:uFill>
                <a:latin typeface="Calibri"/>
                <a:cs typeface="Calibri"/>
                <a:hlinkClick r:id="rId4"/>
              </a:rPr>
              <a:t>/</a:t>
            </a:r>
            <a:r>
              <a:rPr lang="en-GB" sz="1800" u="heavy" spc="-5" dirty="0">
                <a:solidFill>
                  <a:srgbClr val="0462C1"/>
                </a:solidFill>
                <a:uFill>
                  <a:solidFill>
                    <a:srgbClr val="0462C1"/>
                  </a:solidFill>
                </a:uFill>
                <a:latin typeface="Calibri"/>
                <a:cs typeface="Calibri"/>
                <a:hlinkClick r:id="rId4"/>
              </a:rPr>
              <a:t> </a:t>
            </a:r>
            <a:r>
              <a:rPr lang="en-GB" sz="1800" u="heavy" dirty="0">
                <a:solidFill>
                  <a:srgbClr val="0462C1"/>
                </a:solidFill>
                <a:uFill>
                  <a:solidFill>
                    <a:srgbClr val="0462C1"/>
                  </a:solidFill>
                </a:uFill>
                <a:latin typeface="Calibri"/>
                <a:cs typeface="Calibri"/>
                <a:hlinkClick r:id="rId4"/>
              </a:rPr>
              <a:t>/ </a:t>
            </a:r>
            <a:r>
              <a:rPr lang="en-GB" sz="1800" u="heavy" spc="-15" dirty="0">
                <a:solidFill>
                  <a:srgbClr val="0462C1"/>
                </a:solidFill>
                <a:uFill>
                  <a:solidFill>
                    <a:srgbClr val="0462C1"/>
                  </a:solidFill>
                </a:uFill>
                <a:latin typeface="Calibri"/>
                <a:cs typeface="Calibri"/>
                <a:hlinkClick r:id="rId4"/>
              </a:rPr>
              <a:t>(supersociedades.gov.co)</a:t>
            </a:r>
            <a:endParaRPr lang="en-GB" sz="18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3160" y="833628"/>
            <a:ext cx="10730865" cy="4945380"/>
          </a:xfrm>
          <a:prstGeom prst="rect">
            <a:avLst/>
          </a:prstGeom>
        </p:spPr>
        <p:txBody>
          <a:bodyPr vert="horz" wrap="square" lIns="0" tIns="10160" rIns="0" bIns="0" rtlCol="0">
            <a:spAutoFit/>
          </a:bodyPr>
          <a:lstStyle/>
          <a:p>
            <a:pPr marL="12700" marR="5080">
              <a:lnSpc>
                <a:spcPct val="100899"/>
              </a:lnSpc>
              <a:spcBef>
                <a:spcPts val="80"/>
              </a:spcBef>
            </a:pPr>
            <a:r>
              <a:rPr sz="1800" dirty="0">
                <a:latin typeface="Calibri"/>
                <a:cs typeface="Calibri"/>
              </a:rPr>
              <a:t>In</a:t>
            </a:r>
            <a:r>
              <a:rPr sz="1800" spc="5" dirty="0">
                <a:latin typeface="Calibri"/>
                <a:cs typeface="Calibri"/>
              </a:rPr>
              <a:t> </a:t>
            </a:r>
            <a:r>
              <a:rPr sz="1800" dirty="0">
                <a:latin typeface="Calibri"/>
                <a:cs typeface="Calibri"/>
              </a:rPr>
              <a:t>the</a:t>
            </a:r>
            <a:r>
              <a:rPr sz="1800" spc="5" dirty="0">
                <a:latin typeface="Calibri"/>
                <a:cs typeface="Calibri"/>
              </a:rPr>
              <a:t> </a:t>
            </a:r>
            <a:r>
              <a:rPr sz="1800" spc="-5" dirty="0">
                <a:latin typeface="Calibri"/>
                <a:cs typeface="Calibri"/>
              </a:rPr>
              <a:t>Colombian</a:t>
            </a:r>
            <a:r>
              <a:rPr sz="1800" spc="5" dirty="0">
                <a:latin typeface="Calibri"/>
                <a:cs typeface="Calibri"/>
              </a:rPr>
              <a:t> </a:t>
            </a:r>
            <a:r>
              <a:rPr sz="1800" spc="-5" dirty="0">
                <a:latin typeface="Calibri"/>
                <a:cs typeface="Calibri"/>
              </a:rPr>
              <a:t>case,</a:t>
            </a:r>
            <a:r>
              <a:rPr sz="1800" spc="10" dirty="0">
                <a:latin typeface="Calibri"/>
                <a:cs typeface="Calibri"/>
              </a:rPr>
              <a:t> </a:t>
            </a:r>
            <a:r>
              <a:rPr sz="1800" spc="-5" dirty="0">
                <a:latin typeface="Calibri"/>
                <a:cs typeface="Calibri"/>
              </a:rPr>
              <a:t>money</a:t>
            </a:r>
            <a:r>
              <a:rPr sz="1800" spc="10" dirty="0">
                <a:latin typeface="Calibri"/>
                <a:cs typeface="Calibri"/>
              </a:rPr>
              <a:t> </a:t>
            </a:r>
            <a:r>
              <a:rPr sz="1800" spc="-5" dirty="0">
                <a:latin typeface="Calibri"/>
                <a:cs typeface="Calibri"/>
              </a:rPr>
              <a:t>laundering</a:t>
            </a:r>
            <a:r>
              <a:rPr sz="1800" dirty="0">
                <a:latin typeface="Calibri"/>
                <a:cs typeface="Calibri"/>
              </a:rPr>
              <a:t> is</a:t>
            </a:r>
            <a:r>
              <a:rPr sz="1800" spc="5" dirty="0">
                <a:latin typeface="Calibri"/>
                <a:cs typeface="Calibri"/>
              </a:rPr>
              <a:t> </a:t>
            </a:r>
            <a:r>
              <a:rPr sz="1800" spc="-5" dirty="0">
                <a:latin typeface="Calibri"/>
                <a:cs typeface="Calibri"/>
              </a:rPr>
              <a:t>classified</a:t>
            </a:r>
            <a:r>
              <a:rPr sz="1800" spc="10" dirty="0">
                <a:latin typeface="Calibri"/>
                <a:cs typeface="Calibri"/>
              </a:rPr>
              <a:t> </a:t>
            </a:r>
            <a:r>
              <a:rPr sz="1800" dirty="0">
                <a:latin typeface="Calibri"/>
                <a:cs typeface="Calibri"/>
              </a:rPr>
              <a:t>as a</a:t>
            </a:r>
            <a:r>
              <a:rPr sz="1800" spc="5" dirty="0">
                <a:latin typeface="Calibri"/>
                <a:cs typeface="Calibri"/>
              </a:rPr>
              <a:t> </a:t>
            </a:r>
            <a:r>
              <a:rPr sz="1800" spc="-5" dirty="0">
                <a:latin typeface="Calibri"/>
                <a:cs typeface="Calibri"/>
              </a:rPr>
              <a:t>criminal</a:t>
            </a:r>
            <a:r>
              <a:rPr sz="1800" dirty="0">
                <a:latin typeface="Calibri"/>
                <a:cs typeface="Calibri"/>
              </a:rPr>
              <a:t> </a:t>
            </a:r>
            <a:r>
              <a:rPr sz="1800" spc="-5" dirty="0">
                <a:latin typeface="Calibri"/>
                <a:cs typeface="Calibri"/>
              </a:rPr>
              <a:t>activity,</a:t>
            </a:r>
            <a:r>
              <a:rPr sz="1800" spc="10" dirty="0">
                <a:latin typeface="Calibri"/>
                <a:cs typeface="Calibri"/>
              </a:rPr>
              <a:t> </a:t>
            </a:r>
            <a:r>
              <a:rPr sz="1800" dirty="0">
                <a:latin typeface="Calibri"/>
                <a:cs typeface="Calibri"/>
              </a:rPr>
              <a:t>as</a:t>
            </a:r>
            <a:r>
              <a:rPr sz="1800" spc="5" dirty="0">
                <a:latin typeface="Calibri"/>
                <a:cs typeface="Calibri"/>
              </a:rPr>
              <a:t> </a:t>
            </a:r>
            <a:r>
              <a:rPr sz="1800" spc="-5" dirty="0">
                <a:latin typeface="Calibri"/>
                <a:cs typeface="Calibri"/>
              </a:rPr>
              <a:t>described</a:t>
            </a:r>
            <a:r>
              <a:rPr sz="1800" dirty="0">
                <a:latin typeface="Calibri"/>
                <a:cs typeface="Calibri"/>
              </a:rPr>
              <a:t> </a:t>
            </a:r>
            <a:r>
              <a:rPr sz="1800" spc="-15" dirty="0">
                <a:latin typeface="Calibri"/>
                <a:cs typeface="Calibri"/>
              </a:rPr>
              <a:t>in</a:t>
            </a:r>
            <a:r>
              <a:rPr sz="1800" spc="-40" dirty="0">
                <a:latin typeface="Calibri"/>
                <a:cs typeface="Calibri"/>
              </a:rPr>
              <a:t> </a:t>
            </a:r>
            <a:r>
              <a:rPr sz="1800" spc="-20" dirty="0">
                <a:latin typeface="Calibri"/>
                <a:cs typeface="Calibri"/>
              </a:rPr>
              <a:t>the</a:t>
            </a:r>
            <a:r>
              <a:rPr sz="1800" spc="-45" dirty="0">
                <a:latin typeface="Calibri"/>
                <a:cs typeface="Calibri"/>
              </a:rPr>
              <a:t> </a:t>
            </a:r>
            <a:r>
              <a:rPr sz="1800" spc="-25" dirty="0">
                <a:latin typeface="Calibri"/>
                <a:cs typeface="Calibri"/>
              </a:rPr>
              <a:t>following</a:t>
            </a:r>
            <a:r>
              <a:rPr sz="1800" spc="-45" dirty="0">
                <a:latin typeface="Calibri"/>
                <a:cs typeface="Calibri"/>
              </a:rPr>
              <a:t> </a:t>
            </a:r>
            <a:r>
              <a:rPr sz="1800" spc="-25" dirty="0">
                <a:latin typeface="Calibri"/>
                <a:cs typeface="Calibri"/>
              </a:rPr>
              <a:t>paragraphs. </a:t>
            </a:r>
            <a:r>
              <a:rPr sz="1800" spc="-395" dirty="0">
                <a:latin typeface="Calibri"/>
                <a:cs typeface="Calibri"/>
              </a:rPr>
              <a:t> </a:t>
            </a:r>
            <a:r>
              <a:rPr sz="1800" spc="-5" dirty="0">
                <a:latin typeface="Calibri"/>
                <a:cs typeface="Calibri"/>
              </a:rPr>
              <a:t>Article 323</a:t>
            </a:r>
            <a:r>
              <a:rPr sz="1800" dirty="0">
                <a:latin typeface="Calibri"/>
                <a:cs typeface="Calibri"/>
              </a:rPr>
              <a:t> of</a:t>
            </a:r>
            <a:r>
              <a:rPr sz="1800" spc="-5" dirty="0">
                <a:latin typeface="Calibri"/>
                <a:cs typeface="Calibri"/>
              </a:rPr>
              <a:t> </a:t>
            </a:r>
            <a:r>
              <a:rPr sz="1800" dirty="0">
                <a:latin typeface="Calibri"/>
                <a:cs typeface="Calibri"/>
              </a:rPr>
              <a:t>the </a:t>
            </a:r>
            <a:r>
              <a:rPr sz="1800" spc="-5" dirty="0">
                <a:latin typeface="Calibri"/>
                <a:cs typeface="Calibri"/>
              </a:rPr>
              <a:t>Penal</a:t>
            </a:r>
            <a:r>
              <a:rPr sz="1800" dirty="0">
                <a:latin typeface="Calibri"/>
                <a:cs typeface="Calibri"/>
              </a:rPr>
              <a:t> </a:t>
            </a:r>
            <a:r>
              <a:rPr sz="1800" spc="-5" dirty="0">
                <a:latin typeface="Calibri"/>
                <a:cs typeface="Calibri"/>
              </a:rPr>
              <a:t>Code </a:t>
            </a:r>
            <a:r>
              <a:rPr sz="1800" spc="-10" dirty="0">
                <a:latin typeface="Calibri"/>
                <a:cs typeface="Calibri"/>
              </a:rPr>
              <a:t>as</a:t>
            </a:r>
            <a:r>
              <a:rPr sz="1800" spc="-40" dirty="0">
                <a:latin typeface="Calibri"/>
                <a:cs typeface="Calibri"/>
              </a:rPr>
              <a:t> </a:t>
            </a:r>
            <a:r>
              <a:rPr sz="1800" spc="-20" dirty="0">
                <a:latin typeface="Calibri"/>
                <a:cs typeface="Calibri"/>
              </a:rPr>
              <a:t>follows:</a:t>
            </a:r>
            <a:endParaRPr sz="1800">
              <a:latin typeface="Calibri"/>
              <a:cs typeface="Calibri"/>
            </a:endParaRPr>
          </a:p>
          <a:p>
            <a:pPr>
              <a:lnSpc>
                <a:spcPct val="100000"/>
              </a:lnSpc>
              <a:spcBef>
                <a:spcPts val="20"/>
              </a:spcBef>
            </a:pPr>
            <a:endParaRPr sz="1700">
              <a:latin typeface="Calibri"/>
              <a:cs typeface="Calibri"/>
            </a:endParaRPr>
          </a:p>
          <a:p>
            <a:pPr marL="12700" marR="1167130" algn="just">
              <a:lnSpc>
                <a:spcPct val="100000"/>
              </a:lnSpc>
            </a:pPr>
            <a:r>
              <a:rPr sz="1800" i="1" spc="-5" dirty="0">
                <a:latin typeface="Calibri"/>
                <a:cs typeface="Calibri"/>
              </a:rPr>
              <a:t>"ARTICLE</a:t>
            </a:r>
            <a:r>
              <a:rPr sz="1800" i="1" dirty="0">
                <a:latin typeface="Calibri"/>
                <a:cs typeface="Calibri"/>
              </a:rPr>
              <a:t> </a:t>
            </a:r>
            <a:r>
              <a:rPr sz="1800" i="1" spc="-5" dirty="0">
                <a:latin typeface="Calibri"/>
                <a:cs typeface="Calibri"/>
              </a:rPr>
              <a:t>323.</a:t>
            </a:r>
            <a:r>
              <a:rPr sz="1800" i="1" dirty="0">
                <a:latin typeface="Calibri"/>
                <a:cs typeface="Calibri"/>
              </a:rPr>
              <a:t> </a:t>
            </a:r>
            <a:r>
              <a:rPr sz="1800" i="1" spc="-5" dirty="0">
                <a:latin typeface="Calibri"/>
                <a:cs typeface="Calibri"/>
              </a:rPr>
              <a:t>ASSET</a:t>
            </a:r>
            <a:r>
              <a:rPr sz="1800" i="1" dirty="0">
                <a:latin typeface="Calibri"/>
                <a:cs typeface="Calibri"/>
              </a:rPr>
              <a:t> </a:t>
            </a:r>
            <a:r>
              <a:rPr sz="1800" i="1" spc="-5" dirty="0">
                <a:latin typeface="Calibri"/>
                <a:cs typeface="Calibri"/>
              </a:rPr>
              <a:t>LAUNDERING:</a:t>
            </a:r>
            <a:r>
              <a:rPr sz="1800" i="1" dirty="0">
                <a:latin typeface="Calibri"/>
                <a:cs typeface="Calibri"/>
              </a:rPr>
              <a:t> </a:t>
            </a:r>
            <a:r>
              <a:rPr sz="1800" i="1" spc="-5" dirty="0">
                <a:latin typeface="Calibri"/>
                <a:cs typeface="Calibri"/>
              </a:rPr>
              <a:t>whoever</a:t>
            </a:r>
            <a:r>
              <a:rPr sz="1800" i="1" dirty="0">
                <a:latin typeface="Calibri"/>
                <a:cs typeface="Calibri"/>
              </a:rPr>
              <a:t> </a:t>
            </a:r>
            <a:r>
              <a:rPr sz="1800" i="1" spc="-5" dirty="0">
                <a:latin typeface="Calibri"/>
                <a:cs typeface="Calibri"/>
              </a:rPr>
              <a:t>acquires,</a:t>
            </a:r>
            <a:r>
              <a:rPr sz="1800" i="1" dirty="0">
                <a:latin typeface="Calibri"/>
                <a:cs typeface="Calibri"/>
              </a:rPr>
              <a:t> </a:t>
            </a:r>
            <a:r>
              <a:rPr sz="1800" i="1" spc="-5" dirty="0">
                <a:latin typeface="Calibri"/>
                <a:cs typeface="Calibri"/>
              </a:rPr>
              <a:t>safeguards,</a:t>
            </a:r>
            <a:r>
              <a:rPr sz="1800" i="1" dirty="0">
                <a:latin typeface="Calibri"/>
                <a:cs typeface="Calibri"/>
              </a:rPr>
              <a:t> </a:t>
            </a:r>
            <a:r>
              <a:rPr sz="1800" i="1" spc="-5" dirty="0">
                <a:latin typeface="Calibri"/>
                <a:cs typeface="Calibri"/>
              </a:rPr>
              <a:t>invests,</a:t>
            </a:r>
            <a:r>
              <a:rPr sz="1800" i="1" dirty="0">
                <a:latin typeface="Calibri"/>
                <a:cs typeface="Calibri"/>
              </a:rPr>
              <a:t> </a:t>
            </a:r>
            <a:r>
              <a:rPr sz="1800" i="1" spc="-5" dirty="0">
                <a:latin typeface="Calibri"/>
                <a:cs typeface="Calibri"/>
              </a:rPr>
              <a:t>transports,</a:t>
            </a:r>
            <a:r>
              <a:rPr sz="1800" i="1" dirty="0">
                <a:latin typeface="Calibri"/>
                <a:cs typeface="Calibri"/>
              </a:rPr>
              <a:t> </a:t>
            </a:r>
            <a:r>
              <a:rPr sz="1800" i="1" spc="-5" dirty="0">
                <a:latin typeface="Calibri"/>
                <a:cs typeface="Calibri"/>
              </a:rPr>
              <a:t>transforms, </a:t>
            </a:r>
            <a:r>
              <a:rPr sz="1800" i="1" dirty="0">
                <a:latin typeface="Calibri"/>
                <a:cs typeface="Calibri"/>
              </a:rPr>
              <a:t> </a:t>
            </a:r>
            <a:r>
              <a:rPr sz="1800" i="1" spc="-5" dirty="0">
                <a:latin typeface="Calibri"/>
                <a:cs typeface="Calibri"/>
              </a:rPr>
              <a:t>stores, conserves, guards </a:t>
            </a:r>
            <a:r>
              <a:rPr sz="1800" i="1" dirty="0">
                <a:latin typeface="Calibri"/>
                <a:cs typeface="Calibri"/>
              </a:rPr>
              <a:t>or </a:t>
            </a:r>
            <a:r>
              <a:rPr sz="1800" i="1" spc="-5" dirty="0">
                <a:latin typeface="Calibri"/>
                <a:cs typeface="Calibri"/>
              </a:rPr>
              <a:t>administers assets </a:t>
            </a:r>
            <a:r>
              <a:rPr sz="1800" i="1" dirty="0">
                <a:latin typeface="Calibri"/>
                <a:cs typeface="Calibri"/>
              </a:rPr>
              <a:t>that </a:t>
            </a:r>
            <a:r>
              <a:rPr sz="1800" i="1" spc="-5" dirty="0">
                <a:latin typeface="Calibri"/>
                <a:cs typeface="Calibri"/>
              </a:rPr>
              <a:t>have </a:t>
            </a:r>
            <a:r>
              <a:rPr sz="1800" i="1" dirty="0">
                <a:latin typeface="Calibri"/>
                <a:cs typeface="Calibri"/>
              </a:rPr>
              <a:t>their </a:t>
            </a:r>
            <a:r>
              <a:rPr sz="1800" i="1" spc="-5" dirty="0">
                <a:latin typeface="Calibri"/>
                <a:cs typeface="Calibri"/>
              </a:rPr>
              <a:t>mediate or immediate origin </a:t>
            </a:r>
            <a:r>
              <a:rPr sz="1800" i="1" dirty="0">
                <a:latin typeface="Calibri"/>
                <a:cs typeface="Calibri"/>
              </a:rPr>
              <a:t>in </a:t>
            </a:r>
            <a:r>
              <a:rPr sz="1800" i="1" spc="-5" dirty="0">
                <a:latin typeface="Calibri"/>
                <a:cs typeface="Calibri"/>
              </a:rPr>
              <a:t>activities </a:t>
            </a:r>
            <a:r>
              <a:rPr sz="1800" i="1" spc="-395" dirty="0">
                <a:latin typeface="Calibri"/>
                <a:cs typeface="Calibri"/>
              </a:rPr>
              <a:t> </a:t>
            </a:r>
            <a:r>
              <a:rPr sz="1800" i="1" spc="-5" dirty="0">
                <a:latin typeface="Calibri"/>
                <a:cs typeface="Calibri"/>
              </a:rPr>
              <a:t>of migrant smuggling, human trafficking, extortion, illicit enrichment, </a:t>
            </a:r>
            <a:r>
              <a:rPr sz="1800" i="1" dirty="0">
                <a:latin typeface="Calibri"/>
                <a:cs typeface="Calibri"/>
              </a:rPr>
              <a:t>extortive </a:t>
            </a:r>
            <a:r>
              <a:rPr sz="1800" i="1" spc="-5" dirty="0">
                <a:latin typeface="Calibri"/>
                <a:cs typeface="Calibri"/>
              </a:rPr>
              <a:t>kidnapping, rebellion, </a:t>
            </a:r>
            <a:r>
              <a:rPr sz="1800" i="1" dirty="0">
                <a:latin typeface="Calibri"/>
                <a:cs typeface="Calibri"/>
              </a:rPr>
              <a:t> </a:t>
            </a:r>
            <a:r>
              <a:rPr sz="1800" i="1" spc="-5" dirty="0">
                <a:latin typeface="Calibri"/>
                <a:cs typeface="Calibri"/>
              </a:rPr>
              <a:t>arms trafficking, trafficking of minors, financing of terrorism and administration </a:t>
            </a:r>
            <a:r>
              <a:rPr sz="1800" i="1" dirty="0">
                <a:latin typeface="Calibri"/>
                <a:cs typeface="Calibri"/>
              </a:rPr>
              <a:t>of resources related </a:t>
            </a:r>
            <a:r>
              <a:rPr sz="1800" i="1" spc="-5" dirty="0">
                <a:latin typeface="Calibri"/>
                <a:cs typeface="Calibri"/>
              </a:rPr>
              <a:t>to </a:t>
            </a:r>
            <a:r>
              <a:rPr sz="1800" i="1" dirty="0">
                <a:latin typeface="Calibri"/>
                <a:cs typeface="Calibri"/>
              </a:rPr>
              <a:t> </a:t>
            </a:r>
            <a:r>
              <a:rPr sz="1800" i="1" spc="-5" dirty="0">
                <a:latin typeface="Calibri"/>
                <a:cs typeface="Calibri"/>
              </a:rPr>
              <a:t>terrorist activities, trafficking of </a:t>
            </a:r>
            <a:r>
              <a:rPr sz="1800" i="1" dirty="0">
                <a:latin typeface="Calibri"/>
                <a:cs typeface="Calibri"/>
              </a:rPr>
              <a:t>toxic </a:t>
            </a:r>
            <a:r>
              <a:rPr sz="1800" i="1" spc="-5" dirty="0">
                <a:latin typeface="Calibri"/>
                <a:cs typeface="Calibri"/>
              </a:rPr>
              <a:t>drugs, narcotics </a:t>
            </a:r>
            <a:r>
              <a:rPr sz="1800" i="1" dirty="0">
                <a:latin typeface="Calibri"/>
                <a:cs typeface="Calibri"/>
              </a:rPr>
              <a:t>or </a:t>
            </a:r>
            <a:r>
              <a:rPr sz="1800" i="1" spc="-5" dirty="0">
                <a:latin typeface="Calibri"/>
                <a:cs typeface="Calibri"/>
              </a:rPr>
              <a:t>psychotropic substances, crimes against </a:t>
            </a:r>
            <a:r>
              <a:rPr sz="1800" i="1" dirty="0">
                <a:latin typeface="Calibri"/>
                <a:cs typeface="Calibri"/>
              </a:rPr>
              <a:t>the </a:t>
            </a:r>
            <a:r>
              <a:rPr sz="1800" i="1" spc="5" dirty="0">
                <a:latin typeface="Calibri"/>
                <a:cs typeface="Calibri"/>
              </a:rPr>
              <a:t> </a:t>
            </a:r>
            <a:r>
              <a:rPr sz="1800" i="1" spc="-5" dirty="0">
                <a:latin typeface="Calibri"/>
                <a:cs typeface="Calibri"/>
              </a:rPr>
              <a:t>financial system, crimes against </a:t>
            </a:r>
            <a:r>
              <a:rPr sz="1800" i="1" dirty="0">
                <a:latin typeface="Calibri"/>
                <a:cs typeface="Calibri"/>
              </a:rPr>
              <a:t>the </a:t>
            </a:r>
            <a:r>
              <a:rPr sz="1800" i="1" spc="-5" dirty="0">
                <a:latin typeface="Calibri"/>
                <a:cs typeface="Calibri"/>
              </a:rPr>
              <a:t>public administration, or linked </a:t>
            </a:r>
            <a:r>
              <a:rPr sz="1800" i="1" dirty="0">
                <a:latin typeface="Calibri"/>
                <a:cs typeface="Calibri"/>
              </a:rPr>
              <a:t>to the </a:t>
            </a:r>
            <a:r>
              <a:rPr sz="1800" i="1" spc="-5" dirty="0">
                <a:latin typeface="Calibri"/>
                <a:cs typeface="Calibri"/>
              </a:rPr>
              <a:t>proceeds of crimes executed </a:t>
            </a:r>
            <a:r>
              <a:rPr sz="1800" i="1" dirty="0">
                <a:latin typeface="Calibri"/>
                <a:cs typeface="Calibri"/>
              </a:rPr>
              <a:t> </a:t>
            </a:r>
            <a:r>
              <a:rPr sz="1800" i="1" spc="-5" dirty="0">
                <a:latin typeface="Calibri"/>
                <a:cs typeface="Calibri"/>
              </a:rPr>
              <a:t>under conspiracy </a:t>
            </a:r>
            <a:r>
              <a:rPr sz="1800" i="1" dirty="0">
                <a:latin typeface="Calibri"/>
                <a:cs typeface="Calibri"/>
              </a:rPr>
              <a:t>to </a:t>
            </a:r>
            <a:r>
              <a:rPr sz="1800" i="1" spc="-5" dirty="0">
                <a:latin typeface="Calibri"/>
                <a:cs typeface="Calibri"/>
              </a:rPr>
              <a:t>commit </a:t>
            </a:r>
            <a:r>
              <a:rPr sz="1800" i="1" dirty="0">
                <a:latin typeface="Calibri"/>
                <a:cs typeface="Calibri"/>
              </a:rPr>
              <a:t>a </a:t>
            </a:r>
            <a:r>
              <a:rPr sz="1800" i="1" spc="-5" dirty="0">
                <a:latin typeface="Calibri"/>
                <a:cs typeface="Calibri"/>
              </a:rPr>
              <a:t>crime, or gives </a:t>
            </a:r>
            <a:r>
              <a:rPr sz="1800" i="1" spc="-10" dirty="0">
                <a:latin typeface="Calibri"/>
                <a:cs typeface="Calibri"/>
              </a:rPr>
              <a:t>the </a:t>
            </a:r>
            <a:r>
              <a:rPr sz="1800" i="1" spc="-5" dirty="0">
                <a:latin typeface="Calibri"/>
                <a:cs typeface="Calibri"/>
              </a:rPr>
              <a:t>assets derived from such activities </a:t>
            </a:r>
            <a:r>
              <a:rPr sz="1800" i="1" dirty="0">
                <a:latin typeface="Calibri"/>
                <a:cs typeface="Calibri"/>
              </a:rPr>
              <a:t>the </a:t>
            </a:r>
            <a:r>
              <a:rPr sz="1800" i="1" spc="-5" dirty="0">
                <a:latin typeface="Calibri"/>
                <a:cs typeface="Calibri"/>
              </a:rPr>
              <a:t>appearance of </a:t>
            </a:r>
            <a:r>
              <a:rPr sz="1800" i="1" dirty="0">
                <a:latin typeface="Calibri"/>
                <a:cs typeface="Calibri"/>
              </a:rPr>
              <a:t> </a:t>
            </a:r>
            <a:r>
              <a:rPr sz="1800" i="1" spc="-5" dirty="0">
                <a:latin typeface="Calibri"/>
                <a:cs typeface="Calibri"/>
              </a:rPr>
              <a:t>legality or legalizes, </a:t>
            </a:r>
            <a:r>
              <a:rPr sz="1800" i="1" dirty="0">
                <a:latin typeface="Calibri"/>
                <a:cs typeface="Calibri"/>
              </a:rPr>
              <a:t>conceals or </a:t>
            </a:r>
            <a:r>
              <a:rPr sz="1800" i="1" spc="-5" dirty="0">
                <a:latin typeface="Calibri"/>
                <a:cs typeface="Calibri"/>
              </a:rPr>
              <a:t>covers up </a:t>
            </a:r>
            <a:r>
              <a:rPr sz="1800" i="1" dirty="0">
                <a:latin typeface="Calibri"/>
                <a:cs typeface="Calibri"/>
              </a:rPr>
              <a:t>the </a:t>
            </a:r>
            <a:r>
              <a:rPr sz="1800" i="1" spc="-5" dirty="0">
                <a:latin typeface="Calibri"/>
                <a:cs typeface="Calibri"/>
              </a:rPr>
              <a:t>true nature, origin, location, destination, movement </a:t>
            </a:r>
            <a:r>
              <a:rPr sz="1800" i="1" dirty="0">
                <a:latin typeface="Calibri"/>
                <a:cs typeface="Calibri"/>
              </a:rPr>
              <a:t>or </a:t>
            </a:r>
            <a:r>
              <a:rPr sz="1800" i="1" spc="5" dirty="0">
                <a:latin typeface="Calibri"/>
                <a:cs typeface="Calibri"/>
              </a:rPr>
              <a:t> </a:t>
            </a:r>
            <a:r>
              <a:rPr sz="1800" i="1" dirty="0">
                <a:latin typeface="Calibri"/>
                <a:cs typeface="Calibri"/>
              </a:rPr>
              <a:t>right </a:t>
            </a:r>
            <a:r>
              <a:rPr sz="1800" i="1" spc="-5" dirty="0">
                <a:latin typeface="Calibri"/>
                <a:cs typeface="Calibri"/>
              </a:rPr>
              <a:t>over such assets </a:t>
            </a:r>
            <a:r>
              <a:rPr sz="1800" i="1" dirty="0">
                <a:latin typeface="Calibri"/>
                <a:cs typeface="Calibri"/>
              </a:rPr>
              <a:t>or </a:t>
            </a:r>
            <a:r>
              <a:rPr sz="1800" i="1" spc="-5" dirty="0">
                <a:latin typeface="Calibri"/>
                <a:cs typeface="Calibri"/>
              </a:rPr>
              <a:t>performs any other act </a:t>
            </a:r>
            <a:r>
              <a:rPr sz="1800" i="1" dirty="0">
                <a:latin typeface="Calibri"/>
                <a:cs typeface="Calibri"/>
              </a:rPr>
              <a:t>to </a:t>
            </a:r>
            <a:r>
              <a:rPr sz="1800" i="1" spc="-5" dirty="0">
                <a:latin typeface="Calibri"/>
                <a:cs typeface="Calibri"/>
              </a:rPr>
              <a:t>conceal or cover up </a:t>
            </a:r>
            <a:r>
              <a:rPr sz="1800" i="1" dirty="0">
                <a:latin typeface="Calibri"/>
                <a:cs typeface="Calibri"/>
              </a:rPr>
              <a:t>their </a:t>
            </a:r>
            <a:r>
              <a:rPr sz="1800" i="1" spc="-5" dirty="0">
                <a:latin typeface="Calibri"/>
                <a:cs typeface="Calibri"/>
              </a:rPr>
              <a:t>illicit origin, shall incur for </a:t>
            </a:r>
            <a:r>
              <a:rPr sz="1800" i="1" dirty="0">
                <a:latin typeface="Calibri"/>
                <a:cs typeface="Calibri"/>
              </a:rPr>
              <a:t> that </a:t>
            </a:r>
            <a:r>
              <a:rPr sz="1800" i="1" spc="-5" dirty="0">
                <a:latin typeface="Calibri"/>
                <a:cs typeface="Calibri"/>
              </a:rPr>
              <a:t>conduct alone, imprisonment </a:t>
            </a:r>
            <a:r>
              <a:rPr sz="1800" i="1" spc="-5" dirty="0">
                <a:solidFill>
                  <a:srgbClr val="FF0000"/>
                </a:solidFill>
                <a:latin typeface="Calibri"/>
                <a:cs typeface="Calibri"/>
              </a:rPr>
              <a:t>of </a:t>
            </a:r>
            <a:r>
              <a:rPr sz="1800" i="1" dirty="0">
                <a:solidFill>
                  <a:srgbClr val="FF0000"/>
                </a:solidFill>
                <a:latin typeface="Calibri"/>
                <a:cs typeface="Calibri"/>
              </a:rPr>
              <a:t>10 to 30 </a:t>
            </a:r>
            <a:r>
              <a:rPr sz="1800" i="1" spc="-5" dirty="0">
                <a:solidFill>
                  <a:srgbClr val="FF0000"/>
                </a:solidFill>
                <a:latin typeface="Calibri"/>
                <a:cs typeface="Calibri"/>
              </a:rPr>
              <a:t>years and </a:t>
            </a:r>
            <a:r>
              <a:rPr sz="1800" i="1" dirty="0">
                <a:solidFill>
                  <a:srgbClr val="FF0000"/>
                </a:solidFill>
                <a:latin typeface="Calibri"/>
                <a:cs typeface="Calibri"/>
              </a:rPr>
              <a:t>a </a:t>
            </a:r>
            <a:r>
              <a:rPr sz="1800" i="1" spc="-5" dirty="0">
                <a:solidFill>
                  <a:srgbClr val="FF0000"/>
                </a:solidFill>
                <a:latin typeface="Calibri"/>
                <a:cs typeface="Calibri"/>
              </a:rPr>
              <a:t>fine of 650 </a:t>
            </a:r>
            <a:r>
              <a:rPr sz="1800" i="1" dirty="0">
                <a:solidFill>
                  <a:srgbClr val="FF0000"/>
                </a:solidFill>
                <a:latin typeface="Calibri"/>
                <a:cs typeface="Calibri"/>
              </a:rPr>
              <a:t>to </a:t>
            </a:r>
            <a:r>
              <a:rPr sz="1800" i="1" spc="-5" dirty="0">
                <a:solidFill>
                  <a:srgbClr val="FF0000"/>
                </a:solidFill>
                <a:latin typeface="Calibri"/>
                <a:cs typeface="Calibri"/>
              </a:rPr>
              <a:t>50,000 legal monthly minimum </a:t>
            </a:r>
            <a:r>
              <a:rPr sz="1800" i="1" spc="-395" dirty="0">
                <a:solidFill>
                  <a:srgbClr val="FF0000"/>
                </a:solidFill>
                <a:latin typeface="Calibri"/>
                <a:cs typeface="Calibri"/>
              </a:rPr>
              <a:t> </a:t>
            </a:r>
            <a:r>
              <a:rPr sz="1800" i="1" dirty="0">
                <a:solidFill>
                  <a:srgbClr val="FF0000"/>
                </a:solidFill>
                <a:latin typeface="Calibri"/>
                <a:cs typeface="Calibri"/>
              </a:rPr>
              <a:t>wages in </a:t>
            </a:r>
            <a:r>
              <a:rPr sz="1800" i="1" spc="-5" dirty="0">
                <a:solidFill>
                  <a:srgbClr val="FF0000"/>
                </a:solidFill>
                <a:latin typeface="Calibri"/>
                <a:cs typeface="Calibri"/>
              </a:rPr>
              <a:t>force.50,000 legal </a:t>
            </a:r>
            <a:r>
              <a:rPr sz="1800" i="1" dirty="0">
                <a:solidFill>
                  <a:srgbClr val="FF0000"/>
                </a:solidFill>
                <a:latin typeface="Calibri"/>
                <a:cs typeface="Calibri"/>
              </a:rPr>
              <a:t>monthly </a:t>
            </a:r>
            <a:r>
              <a:rPr sz="1800" i="1" spc="-5" dirty="0">
                <a:solidFill>
                  <a:srgbClr val="FF0000"/>
                </a:solidFill>
                <a:latin typeface="Calibri"/>
                <a:cs typeface="Calibri"/>
              </a:rPr>
              <a:t>minimum wages in force. </a:t>
            </a:r>
            <a:r>
              <a:rPr sz="1800" i="1" spc="-5" dirty="0">
                <a:latin typeface="Calibri"/>
                <a:cs typeface="Calibri"/>
              </a:rPr>
              <a:t>The same penalty shall </a:t>
            </a:r>
            <a:r>
              <a:rPr sz="1800" i="1" dirty="0">
                <a:latin typeface="Calibri"/>
                <a:cs typeface="Calibri"/>
              </a:rPr>
              <a:t>be </a:t>
            </a:r>
            <a:r>
              <a:rPr sz="1800" i="1" spc="-5" dirty="0">
                <a:latin typeface="Calibri"/>
                <a:cs typeface="Calibri"/>
              </a:rPr>
              <a:t>applied when </a:t>
            </a:r>
            <a:r>
              <a:rPr sz="1800" i="1" dirty="0">
                <a:latin typeface="Calibri"/>
                <a:cs typeface="Calibri"/>
              </a:rPr>
              <a:t> the conducts</a:t>
            </a:r>
            <a:r>
              <a:rPr sz="1800" i="1" spc="5" dirty="0">
                <a:latin typeface="Calibri"/>
                <a:cs typeface="Calibri"/>
              </a:rPr>
              <a:t> </a:t>
            </a:r>
            <a:r>
              <a:rPr sz="1800" i="1" spc="-5" dirty="0">
                <a:latin typeface="Calibri"/>
                <a:cs typeface="Calibri"/>
              </a:rPr>
              <a:t>described</a:t>
            </a:r>
            <a:r>
              <a:rPr sz="1800" i="1" dirty="0">
                <a:latin typeface="Calibri"/>
                <a:cs typeface="Calibri"/>
              </a:rPr>
              <a:t> </a:t>
            </a:r>
            <a:r>
              <a:rPr sz="1800" i="1" spc="-5" dirty="0">
                <a:latin typeface="Calibri"/>
                <a:cs typeface="Calibri"/>
              </a:rPr>
              <a:t>in</a:t>
            </a:r>
            <a:r>
              <a:rPr sz="1800" i="1" dirty="0">
                <a:latin typeface="Calibri"/>
                <a:cs typeface="Calibri"/>
              </a:rPr>
              <a:t> the </a:t>
            </a:r>
            <a:r>
              <a:rPr sz="1800" i="1" spc="-5" dirty="0">
                <a:latin typeface="Calibri"/>
                <a:cs typeface="Calibri"/>
              </a:rPr>
              <a:t>preceding</a:t>
            </a:r>
            <a:r>
              <a:rPr sz="1800" i="1" dirty="0">
                <a:latin typeface="Calibri"/>
                <a:cs typeface="Calibri"/>
              </a:rPr>
              <a:t> </a:t>
            </a:r>
            <a:r>
              <a:rPr sz="1800" i="1" spc="-5" dirty="0">
                <a:latin typeface="Calibri"/>
                <a:cs typeface="Calibri"/>
              </a:rPr>
              <a:t>paragraph</a:t>
            </a:r>
            <a:r>
              <a:rPr sz="1800" i="1" dirty="0">
                <a:latin typeface="Calibri"/>
                <a:cs typeface="Calibri"/>
              </a:rPr>
              <a:t> </a:t>
            </a:r>
            <a:r>
              <a:rPr sz="1800" i="1" spc="-5" dirty="0">
                <a:latin typeface="Calibri"/>
                <a:cs typeface="Calibri"/>
              </a:rPr>
              <a:t>are</a:t>
            </a:r>
            <a:r>
              <a:rPr sz="1800" i="1" dirty="0">
                <a:latin typeface="Calibri"/>
                <a:cs typeface="Calibri"/>
              </a:rPr>
              <a:t> </a:t>
            </a:r>
            <a:r>
              <a:rPr sz="1800" i="1" spc="-5" dirty="0">
                <a:latin typeface="Calibri"/>
                <a:cs typeface="Calibri"/>
              </a:rPr>
              <a:t>carried</a:t>
            </a:r>
            <a:r>
              <a:rPr sz="1800" i="1" dirty="0">
                <a:latin typeface="Calibri"/>
                <a:cs typeface="Calibri"/>
              </a:rPr>
              <a:t> </a:t>
            </a:r>
            <a:r>
              <a:rPr sz="1800" i="1" spc="-5" dirty="0">
                <a:latin typeface="Calibri"/>
                <a:cs typeface="Calibri"/>
              </a:rPr>
              <a:t>out</a:t>
            </a:r>
            <a:r>
              <a:rPr sz="1800" i="1" dirty="0">
                <a:latin typeface="Calibri"/>
                <a:cs typeface="Calibri"/>
              </a:rPr>
              <a:t> </a:t>
            </a:r>
            <a:r>
              <a:rPr sz="1800" i="1" spc="-5" dirty="0">
                <a:latin typeface="Calibri"/>
                <a:cs typeface="Calibri"/>
              </a:rPr>
              <a:t>on</a:t>
            </a:r>
            <a:r>
              <a:rPr sz="1800" i="1" dirty="0">
                <a:latin typeface="Calibri"/>
                <a:cs typeface="Calibri"/>
              </a:rPr>
              <a:t> </a:t>
            </a:r>
            <a:r>
              <a:rPr sz="1800" i="1" spc="-5" dirty="0">
                <a:latin typeface="Calibri"/>
                <a:cs typeface="Calibri"/>
              </a:rPr>
              <a:t>assets</a:t>
            </a:r>
            <a:r>
              <a:rPr sz="1800" i="1" dirty="0">
                <a:latin typeface="Calibri"/>
                <a:cs typeface="Calibri"/>
              </a:rPr>
              <a:t> whose </a:t>
            </a:r>
            <a:r>
              <a:rPr sz="1800" i="1" spc="-5" dirty="0">
                <a:latin typeface="Calibri"/>
                <a:cs typeface="Calibri"/>
              </a:rPr>
              <a:t>extinction</a:t>
            </a:r>
            <a:r>
              <a:rPr sz="1800" i="1" dirty="0">
                <a:latin typeface="Calibri"/>
                <a:cs typeface="Calibri"/>
              </a:rPr>
              <a:t> of </a:t>
            </a:r>
            <a:r>
              <a:rPr sz="1800" i="1" spc="5" dirty="0">
                <a:latin typeface="Calibri"/>
                <a:cs typeface="Calibri"/>
              </a:rPr>
              <a:t> </a:t>
            </a:r>
            <a:r>
              <a:rPr sz="1800" i="1" spc="-5" dirty="0">
                <a:latin typeface="Calibri"/>
                <a:cs typeface="Calibri"/>
              </a:rPr>
              <a:t>ownership</a:t>
            </a:r>
            <a:r>
              <a:rPr sz="1800" i="1" spc="225" dirty="0">
                <a:latin typeface="Calibri"/>
                <a:cs typeface="Calibri"/>
              </a:rPr>
              <a:t> </a:t>
            </a:r>
            <a:r>
              <a:rPr sz="1800" i="1" spc="-5" dirty="0">
                <a:latin typeface="Calibri"/>
                <a:cs typeface="Calibri"/>
              </a:rPr>
              <a:t>has</a:t>
            </a:r>
            <a:r>
              <a:rPr sz="1800" i="1" spc="225" dirty="0">
                <a:latin typeface="Calibri"/>
                <a:cs typeface="Calibri"/>
              </a:rPr>
              <a:t> </a:t>
            </a:r>
            <a:r>
              <a:rPr sz="1800" i="1" spc="-5" dirty="0">
                <a:latin typeface="Calibri"/>
                <a:cs typeface="Calibri"/>
              </a:rPr>
              <a:t>been</a:t>
            </a:r>
            <a:r>
              <a:rPr sz="1800" i="1" spc="225" dirty="0">
                <a:latin typeface="Calibri"/>
                <a:cs typeface="Calibri"/>
              </a:rPr>
              <a:t> </a:t>
            </a:r>
            <a:r>
              <a:rPr sz="1800" i="1" spc="-5" dirty="0">
                <a:latin typeface="Calibri"/>
                <a:cs typeface="Calibri"/>
              </a:rPr>
              <a:t>declared.</a:t>
            </a:r>
            <a:r>
              <a:rPr sz="1800" i="1" spc="225" dirty="0">
                <a:latin typeface="Calibri"/>
                <a:cs typeface="Calibri"/>
              </a:rPr>
              <a:t> </a:t>
            </a:r>
            <a:r>
              <a:rPr sz="1800" i="1" spc="-5" dirty="0">
                <a:latin typeface="Calibri"/>
                <a:cs typeface="Calibri"/>
              </a:rPr>
              <a:t>The</a:t>
            </a:r>
            <a:r>
              <a:rPr sz="1800" i="1" spc="220" dirty="0">
                <a:latin typeface="Calibri"/>
                <a:cs typeface="Calibri"/>
              </a:rPr>
              <a:t> </a:t>
            </a:r>
            <a:r>
              <a:rPr sz="1800" i="1" spc="-5" dirty="0">
                <a:latin typeface="Calibri"/>
                <a:cs typeface="Calibri"/>
              </a:rPr>
              <a:t>laundering</a:t>
            </a:r>
            <a:r>
              <a:rPr sz="1800" i="1" spc="220" dirty="0">
                <a:latin typeface="Calibri"/>
                <a:cs typeface="Calibri"/>
              </a:rPr>
              <a:t> </a:t>
            </a:r>
            <a:r>
              <a:rPr sz="1800" i="1" spc="-5" dirty="0">
                <a:latin typeface="Calibri"/>
                <a:cs typeface="Calibri"/>
              </a:rPr>
              <a:t>of</a:t>
            </a:r>
            <a:r>
              <a:rPr sz="1800" i="1" spc="225" dirty="0">
                <a:latin typeface="Calibri"/>
                <a:cs typeface="Calibri"/>
              </a:rPr>
              <a:t> </a:t>
            </a:r>
            <a:r>
              <a:rPr sz="1800" i="1" spc="-5" dirty="0">
                <a:latin typeface="Calibri"/>
                <a:cs typeface="Calibri"/>
              </a:rPr>
              <a:t>assets</a:t>
            </a:r>
            <a:r>
              <a:rPr sz="1800" i="1" spc="225" dirty="0">
                <a:latin typeface="Calibri"/>
                <a:cs typeface="Calibri"/>
              </a:rPr>
              <a:t> </a:t>
            </a:r>
            <a:r>
              <a:rPr sz="1800" i="1" spc="-5" dirty="0">
                <a:latin typeface="Calibri"/>
                <a:cs typeface="Calibri"/>
              </a:rPr>
              <a:t>shall</a:t>
            </a:r>
            <a:r>
              <a:rPr sz="1800" i="1" spc="220" dirty="0">
                <a:latin typeface="Calibri"/>
                <a:cs typeface="Calibri"/>
              </a:rPr>
              <a:t> </a:t>
            </a:r>
            <a:r>
              <a:rPr sz="1800" i="1" dirty="0">
                <a:latin typeface="Calibri"/>
                <a:cs typeface="Calibri"/>
              </a:rPr>
              <a:t>be</a:t>
            </a:r>
            <a:r>
              <a:rPr sz="1800" i="1" spc="220" dirty="0">
                <a:latin typeface="Calibri"/>
                <a:cs typeface="Calibri"/>
              </a:rPr>
              <a:t> </a:t>
            </a:r>
            <a:r>
              <a:rPr sz="1800" i="1" spc="-5" dirty="0">
                <a:latin typeface="Calibri"/>
                <a:cs typeface="Calibri"/>
              </a:rPr>
              <a:t>punishable</a:t>
            </a:r>
            <a:r>
              <a:rPr sz="1800" i="1" spc="225" dirty="0">
                <a:latin typeface="Calibri"/>
                <a:cs typeface="Calibri"/>
              </a:rPr>
              <a:t> </a:t>
            </a:r>
            <a:r>
              <a:rPr sz="1800" i="1" spc="-5" dirty="0">
                <a:latin typeface="Calibri"/>
                <a:cs typeface="Calibri"/>
              </a:rPr>
              <a:t>even</a:t>
            </a:r>
            <a:r>
              <a:rPr sz="1800" i="1" spc="225" dirty="0">
                <a:latin typeface="Calibri"/>
                <a:cs typeface="Calibri"/>
              </a:rPr>
              <a:t> </a:t>
            </a:r>
            <a:r>
              <a:rPr sz="1800" i="1" dirty="0">
                <a:latin typeface="Calibri"/>
                <a:cs typeface="Calibri"/>
              </a:rPr>
              <a:t>when</a:t>
            </a:r>
            <a:r>
              <a:rPr sz="1800" i="1" spc="220" dirty="0">
                <a:latin typeface="Calibri"/>
                <a:cs typeface="Calibri"/>
              </a:rPr>
              <a:t> </a:t>
            </a:r>
            <a:r>
              <a:rPr sz="1800" i="1" dirty="0">
                <a:latin typeface="Calibri"/>
                <a:cs typeface="Calibri"/>
              </a:rPr>
              <a:t>the</a:t>
            </a:r>
            <a:r>
              <a:rPr sz="1800" i="1" spc="220" dirty="0">
                <a:latin typeface="Calibri"/>
                <a:cs typeface="Calibri"/>
              </a:rPr>
              <a:t> </a:t>
            </a:r>
            <a:r>
              <a:rPr sz="1800" i="1" spc="-5" dirty="0">
                <a:latin typeface="Calibri"/>
                <a:cs typeface="Calibri"/>
              </a:rPr>
              <a:t>activities </a:t>
            </a:r>
            <a:r>
              <a:rPr sz="1800" i="1" spc="-395" dirty="0">
                <a:latin typeface="Calibri"/>
                <a:cs typeface="Calibri"/>
              </a:rPr>
              <a:t> </a:t>
            </a:r>
            <a:r>
              <a:rPr sz="1800" i="1" spc="-5" dirty="0">
                <a:latin typeface="Calibri"/>
                <a:cs typeface="Calibri"/>
              </a:rPr>
              <a:t>from </a:t>
            </a:r>
            <a:r>
              <a:rPr sz="1800" i="1" dirty="0">
                <a:latin typeface="Calibri"/>
                <a:cs typeface="Calibri"/>
              </a:rPr>
              <a:t>which the </a:t>
            </a:r>
            <a:r>
              <a:rPr sz="1800" i="1" spc="-5" dirty="0">
                <a:latin typeface="Calibri"/>
                <a:cs typeface="Calibri"/>
              </a:rPr>
              <a:t>assets originate, or </a:t>
            </a:r>
            <a:r>
              <a:rPr sz="1800" i="1" dirty="0">
                <a:latin typeface="Calibri"/>
                <a:cs typeface="Calibri"/>
              </a:rPr>
              <a:t>the </a:t>
            </a:r>
            <a:r>
              <a:rPr sz="1800" i="1" spc="-5" dirty="0">
                <a:latin typeface="Calibri"/>
                <a:cs typeface="Calibri"/>
              </a:rPr>
              <a:t>acts punished </a:t>
            </a:r>
            <a:r>
              <a:rPr sz="1800" i="1" dirty="0">
                <a:latin typeface="Calibri"/>
                <a:cs typeface="Calibri"/>
              </a:rPr>
              <a:t>in the </a:t>
            </a:r>
            <a:r>
              <a:rPr sz="1800" i="1" spc="-5" dirty="0">
                <a:latin typeface="Calibri"/>
                <a:cs typeface="Calibri"/>
              </a:rPr>
              <a:t>preceding paragraphs, have been carried </a:t>
            </a:r>
            <a:r>
              <a:rPr sz="1800" i="1" dirty="0">
                <a:latin typeface="Calibri"/>
                <a:cs typeface="Calibri"/>
              </a:rPr>
              <a:t> </a:t>
            </a:r>
            <a:r>
              <a:rPr sz="1800" i="1" spc="-5" dirty="0">
                <a:latin typeface="Calibri"/>
                <a:cs typeface="Calibri"/>
              </a:rPr>
              <a:t>out,</a:t>
            </a:r>
            <a:r>
              <a:rPr sz="1800" i="1" spc="-10" dirty="0">
                <a:latin typeface="Calibri"/>
                <a:cs typeface="Calibri"/>
              </a:rPr>
              <a:t> </a:t>
            </a:r>
            <a:r>
              <a:rPr sz="1800" i="1" spc="-5" dirty="0">
                <a:latin typeface="Calibri"/>
                <a:cs typeface="Calibri"/>
              </a:rPr>
              <a:t>totally </a:t>
            </a:r>
            <a:r>
              <a:rPr sz="1800" i="1" dirty="0">
                <a:latin typeface="Calibri"/>
                <a:cs typeface="Calibri"/>
              </a:rPr>
              <a:t>or</a:t>
            </a:r>
            <a:r>
              <a:rPr sz="1800" i="1" spc="-5" dirty="0">
                <a:latin typeface="Calibri"/>
                <a:cs typeface="Calibri"/>
              </a:rPr>
              <a:t> partially, abroad</a:t>
            </a:r>
            <a:r>
              <a:rPr sz="1800" i="1" dirty="0">
                <a:latin typeface="Calibri"/>
                <a:cs typeface="Calibri"/>
              </a:rPr>
              <a:t> </a:t>
            </a:r>
            <a:r>
              <a:rPr sz="1800" i="1" spc="-5" dirty="0">
                <a:latin typeface="Calibri"/>
                <a:cs typeface="Calibri"/>
              </a:rPr>
              <a:t>(...)".</a:t>
            </a:r>
            <a:endParaRPr sz="18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2594" y="726846"/>
            <a:ext cx="10518775" cy="3588385"/>
          </a:xfrm>
          <a:prstGeom prst="rect">
            <a:avLst/>
          </a:prstGeom>
        </p:spPr>
        <p:txBody>
          <a:bodyPr vert="horz" wrap="square" lIns="0" tIns="12700" rIns="0" bIns="0" rtlCol="0">
            <a:spAutoFit/>
          </a:bodyPr>
          <a:lstStyle/>
          <a:p>
            <a:pPr marL="12700" marR="5080" algn="just">
              <a:lnSpc>
                <a:spcPct val="100000"/>
              </a:lnSpc>
              <a:spcBef>
                <a:spcPts val="100"/>
              </a:spcBef>
            </a:pPr>
            <a:r>
              <a:rPr sz="1800" b="1" spc="-5" dirty="0">
                <a:latin typeface="Calibri"/>
                <a:cs typeface="Calibri"/>
              </a:rPr>
              <a:t>OBLIGATION TO INFORM. </a:t>
            </a:r>
            <a:r>
              <a:rPr sz="1800" spc="-5" dirty="0">
                <a:latin typeface="Calibri"/>
                <a:cs typeface="Calibri"/>
              </a:rPr>
              <a:t>The customs authority may request from </a:t>
            </a:r>
            <a:r>
              <a:rPr sz="1800" dirty="0">
                <a:latin typeface="Calibri"/>
                <a:cs typeface="Calibri"/>
              </a:rPr>
              <a:t>any </a:t>
            </a:r>
            <a:r>
              <a:rPr sz="1800" spc="-5" dirty="0">
                <a:latin typeface="Calibri"/>
                <a:cs typeface="Calibri"/>
              </a:rPr>
              <a:t>person, directly </a:t>
            </a:r>
            <a:r>
              <a:rPr sz="1800" dirty="0">
                <a:latin typeface="Calibri"/>
                <a:cs typeface="Calibri"/>
              </a:rPr>
              <a:t>or </a:t>
            </a:r>
            <a:r>
              <a:rPr sz="1800" spc="-5" dirty="0">
                <a:latin typeface="Calibri"/>
                <a:cs typeface="Calibri"/>
              </a:rPr>
              <a:t>indirectly related </a:t>
            </a:r>
            <a:r>
              <a:rPr sz="1800" dirty="0">
                <a:latin typeface="Calibri"/>
                <a:cs typeface="Calibri"/>
              </a:rPr>
              <a:t>to </a:t>
            </a:r>
            <a:r>
              <a:rPr sz="1800" spc="5" dirty="0">
                <a:latin typeface="Calibri"/>
                <a:cs typeface="Calibri"/>
              </a:rPr>
              <a:t> </a:t>
            </a:r>
            <a:r>
              <a:rPr sz="1800" spc="-5" dirty="0">
                <a:latin typeface="Calibri"/>
                <a:cs typeface="Calibri"/>
              </a:rPr>
              <a:t>foreign</a:t>
            </a:r>
            <a:r>
              <a:rPr sz="1800" dirty="0">
                <a:latin typeface="Calibri"/>
                <a:cs typeface="Calibri"/>
              </a:rPr>
              <a:t> trade</a:t>
            </a:r>
            <a:r>
              <a:rPr sz="1800" spc="5" dirty="0">
                <a:latin typeface="Calibri"/>
                <a:cs typeface="Calibri"/>
              </a:rPr>
              <a:t> </a:t>
            </a:r>
            <a:r>
              <a:rPr sz="1800" spc="-5" dirty="0">
                <a:latin typeface="Calibri"/>
                <a:cs typeface="Calibri"/>
              </a:rPr>
              <a:t>operations</a:t>
            </a:r>
            <a:r>
              <a:rPr sz="1800" dirty="0">
                <a:latin typeface="Calibri"/>
                <a:cs typeface="Calibri"/>
              </a:rPr>
              <a:t> or</a:t>
            </a:r>
            <a:r>
              <a:rPr sz="1800" spc="5" dirty="0">
                <a:latin typeface="Calibri"/>
                <a:cs typeface="Calibri"/>
              </a:rPr>
              <a:t> </a:t>
            </a:r>
            <a:r>
              <a:rPr sz="1800" spc="-5" dirty="0">
                <a:latin typeface="Calibri"/>
                <a:cs typeface="Calibri"/>
              </a:rPr>
              <a:t>actions</a:t>
            </a:r>
            <a:r>
              <a:rPr sz="1800" dirty="0">
                <a:latin typeface="Calibri"/>
                <a:cs typeface="Calibri"/>
              </a:rPr>
              <a:t> </a:t>
            </a:r>
            <a:r>
              <a:rPr sz="1800" spc="-5" dirty="0">
                <a:latin typeface="Calibri"/>
                <a:cs typeface="Calibri"/>
              </a:rPr>
              <a:t>concerning,</a:t>
            </a:r>
            <a:r>
              <a:rPr sz="1800" dirty="0">
                <a:latin typeface="Calibri"/>
                <a:cs typeface="Calibri"/>
              </a:rPr>
              <a:t> the</a:t>
            </a:r>
            <a:r>
              <a:rPr sz="1800" spc="5" dirty="0">
                <a:latin typeface="Calibri"/>
                <a:cs typeface="Calibri"/>
              </a:rPr>
              <a:t> </a:t>
            </a:r>
            <a:r>
              <a:rPr sz="1800" spc="-5" dirty="0">
                <a:latin typeface="Calibri"/>
                <a:cs typeface="Calibri"/>
              </a:rPr>
              <a:t>information</a:t>
            </a:r>
            <a:r>
              <a:rPr sz="1800" dirty="0">
                <a:latin typeface="Calibri"/>
                <a:cs typeface="Calibri"/>
              </a:rPr>
              <a:t> </a:t>
            </a:r>
            <a:r>
              <a:rPr sz="1800" spc="-5" dirty="0">
                <a:latin typeface="Calibri"/>
                <a:cs typeface="Calibri"/>
              </a:rPr>
              <a:t>required</a:t>
            </a:r>
            <a:r>
              <a:rPr sz="1800" dirty="0">
                <a:latin typeface="Calibri"/>
                <a:cs typeface="Calibri"/>
              </a:rPr>
              <a:t> to</a:t>
            </a:r>
            <a:r>
              <a:rPr sz="1800" spc="5" dirty="0">
                <a:latin typeface="Calibri"/>
                <a:cs typeface="Calibri"/>
              </a:rPr>
              <a:t> </a:t>
            </a:r>
            <a:r>
              <a:rPr sz="1800" spc="-5" dirty="0">
                <a:latin typeface="Calibri"/>
                <a:cs typeface="Calibri"/>
              </a:rPr>
              <a:t>carry</a:t>
            </a:r>
            <a:r>
              <a:rPr sz="1800" dirty="0">
                <a:latin typeface="Calibri"/>
                <a:cs typeface="Calibri"/>
              </a:rPr>
              <a:t> </a:t>
            </a:r>
            <a:r>
              <a:rPr sz="1800" spc="-5" dirty="0">
                <a:latin typeface="Calibri"/>
                <a:cs typeface="Calibri"/>
              </a:rPr>
              <a:t>out</a:t>
            </a:r>
            <a:r>
              <a:rPr sz="1800" dirty="0">
                <a:latin typeface="Calibri"/>
                <a:cs typeface="Calibri"/>
              </a:rPr>
              <a:t> </a:t>
            </a:r>
            <a:r>
              <a:rPr sz="1800" spc="-5" dirty="0">
                <a:latin typeface="Calibri"/>
                <a:cs typeface="Calibri"/>
              </a:rPr>
              <a:t>studies,</a:t>
            </a:r>
            <a:r>
              <a:rPr sz="1800" dirty="0">
                <a:latin typeface="Calibri"/>
                <a:cs typeface="Calibri"/>
              </a:rPr>
              <a:t> </a:t>
            </a:r>
            <a:r>
              <a:rPr sz="1800" spc="-5" dirty="0">
                <a:latin typeface="Calibri"/>
                <a:cs typeface="Calibri"/>
              </a:rPr>
              <a:t>verifications,</a:t>
            </a:r>
            <a:r>
              <a:rPr sz="1800" spc="85" dirty="0">
                <a:latin typeface="Calibri"/>
                <a:cs typeface="Calibri"/>
              </a:rPr>
              <a:t> </a:t>
            </a:r>
            <a:r>
              <a:rPr lang="es-AR" sz="1800" spc="-5" dirty="0" err="1">
                <a:latin typeface="Calibri"/>
                <a:cs typeface="Calibri"/>
              </a:rPr>
              <a:t>checks</a:t>
            </a:r>
            <a:r>
              <a:rPr sz="1800" spc="85" dirty="0">
                <a:latin typeface="Calibri"/>
                <a:cs typeface="Calibri"/>
              </a:rPr>
              <a:t> </a:t>
            </a:r>
            <a:r>
              <a:rPr sz="1800" spc="-5" dirty="0">
                <a:latin typeface="Calibri"/>
                <a:cs typeface="Calibri"/>
              </a:rPr>
              <a:t>or</a:t>
            </a:r>
            <a:r>
              <a:rPr sz="1800" spc="85" dirty="0">
                <a:latin typeface="Calibri"/>
                <a:cs typeface="Calibri"/>
              </a:rPr>
              <a:t> </a:t>
            </a:r>
            <a:r>
              <a:rPr sz="1800" spc="-5" dirty="0">
                <a:latin typeface="Calibri"/>
                <a:cs typeface="Calibri"/>
              </a:rPr>
              <a:t>investigations</a:t>
            </a:r>
            <a:r>
              <a:rPr sz="1800" spc="85" dirty="0">
                <a:latin typeface="Calibri"/>
                <a:cs typeface="Calibri"/>
              </a:rPr>
              <a:t> </a:t>
            </a:r>
            <a:r>
              <a:rPr sz="1800" spc="-5" dirty="0">
                <a:latin typeface="Calibri"/>
                <a:cs typeface="Calibri"/>
              </a:rPr>
              <a:t>in</a:t>
            </a:r>
            <a:r>
              <a:rPr sz="1800" spc="90" dirty="0">
                <a:latin typeface="Calibri"/>
                <a:cs typeface="Calibri"/>
              </a:rPr>
              <a:t> </a:t>
            </a:r>
            <a:r>
              <a:rPr sz="1800" spc="-5" dirty="0">
                <a:latin typeface="Calibri"/>
                <a:cs typeface="Calibri"/>
              </a:rPr>
              <a:t>general</a:t>
            </a:r>
            <a:r>
              <a:rPr sz="1800" spc="90" dirty="0">
                <a:latin typeface="Calibri"/>
                <a:cs typeface="Calibri"/>
              </a:rPr>
              <a:t> </a:t>
            </a:r>
            <a:r>
              <a:rPr sz="1800" dirty="0">
                <a:latin typeface="Calibri"/>
                <a:cs typeface="Calibri"/>
              </a:rPr>
              <a:t>and</a:t>
            </a:r>
            <a:r>
              <a:rPr sz="1800" spc="90" dirty="0">
                <a:latin typeface="Calibri"/>
                <a:cs typeface="Calibri"/>
              </a:rPr>
              <a:t> </a:t>
            </a:r>
            <a:r>
              <a:rPr sz="1800" spc="-5" dirty="0">
                <a:latin typeface="Calibri"/>
                <a:cs typeface="Calibri"/>
              </a:rPr>
              <a:t>for</a:t>
            </a:r>
            <a:r>
              <a:rPr sz="1800" spc="90" dirty="0">
                <a:latin typeface="Calibri"/>
                <a:cs typeface="Calibri"/>
              </a:rPr>
              <a:t> </a:t>
            </a:r>
            <a:r>
              <a:rPr sz="1800" dirty="0">
                <a:latin typeface="Calibri"/>
                <a:cs typeface="Calibri"/>
              </a:rPr>
              <a:t>customs</a:t>
            </a:r>
            <a:r>
              <a:rPr sz="1800" spc="85" dirty="0">
                <a:latin typeface="Calibri"/>
                <a:cs typeface="Calibri"/>
              </a:rPr>
              <a:t> </a:t>
            </a:r>
            <a:r>
              <a:rPr sz="1800" spc="-5" dirty="0">
                <a:latin typeface="Calibri"/>
                <a:cs typeface="Calibri"/>
              </a:rPr>
              <a:t>control.</a:t>
            </a:r>
            <a:r>
              <a:rPr sz="1800" spc="90" dirty="0">
                <a:latin typeface="Calibri"/>
                <a:cs typeface="Calibri"/>
              </a:rPr>
              <a:t> </a:t>
            </a:r>
            <a:r>
              <a:rPr sz="1800" spc="-5" dirty="0">
                <a:latin typeface="Calibri"/>
                <a:cs typeface="Calibri"/>
              </a:rPr>
              <a:t>Likewise,</a:t>
            </a:r>
            <a:r>
              <a:rPr sz="1800" spc="90" dirty="0">
                <a:latin typeface="Calibri"/>
                <a:cs typeface="Calibri"/>
              </a:rPr>
              <a:t> </a:t>
            </a:r>
            <a:r>
              <a:rPr sz="1800" spc="-5" dirty="0">
                <a:latin typeface="Calibri"/>
                <a:cs typeface="Calibri"/>
              </a:rPr>
              <a:t>public</a:t>
            </a:r>
            <a:r>
              <a:rPr sz="1800" spc="85" dirty="0">
                <a:latin typeface="Calibri"/>
                <a:cs typeface="Calibri"/>
              </a:rPr>
              <a:t> </a:t>
            </a:r>
            <a:r>
              <a:rPr sz="1800" spc="-5" dirty="0">
                <a:latin typeface="Calibri"/>
                <a:cs typeface="Calibri"/>
              </a:rPr>
              <a:t>entities</a:t>
            </a:r>
            <a:r>
              <a:rPr sz="1800" spc="90" dirty="0">
                <a:latin typeface="Calibri"/>
                <a:cs typeface="Calibri"/>
              </a:rPr>
              <a:t> </a:t>
            </a:r>
            <a:r>
              <a:rPr sz="1800" spc="-5" dirty="0">
                <a:latin typeface="Calibri"/>
                <a:cs typeface="Calibri"/>
              </a:rPr>
              <a:t>involved </a:t>
            </a:r>
            <a:r>
              <a:rPr sz="1800" spc="-395" dirty="0">
                <a:latin typeface="Calibri"/>
                <a:cs typeface="Calibri"/>
              </a:rPr>
              <a:t> </a:t>
            </a:r>
            <a:r>
              <a:rPr sz="1800" spc="-5" dirty="0">
                <a:latin typeface="Calibri"/>
                <a:cs typeface="Calibri"/>
              </a:rPr>
              <a:t>in </a:t>
            </a:r>
            <a:r>
              <a:rPr sz="1800" dirty="0">
                <a:latin typeface="Calibri"/>
                <a:cs typeface="Calibri"/>
              </a:rPr>
              <a:t>the </a:t>
            </a:r>
            <a:r>
              <a:rPr sz="1800" spc="-5" dirty="0">
                <a:latin typeface="Calibri"/>
                <a:cs typeface="Calibri"/>
              </a:rPr>
              <a:t>promotion, regulation, control, coordination </a:t>
            </a:r>
            <a:r>
              <a:rPr sz="1800" dirty="0">
                <a:latin typeface="Calibri"/>
                <a:cs typeface="Calibri"/>
              </a:rPr>
              <a:t>or </a:t>
            </a:r>
            <a:r>
              <a:rPr sz="1800" spc="-5" dirty="0">
                <a:latin typeface="Calibri"/>
                <a:cs typeface="Calibri"/>
              </a:rPr>
              <a:t>provision of </a:t>
            </a:r>
            <a:r>
              <a:rPr sz="1800" dirty="0">
                <a:latin typeface="Calibri"/>
                <a:cs typeface="Calibri"/>
              </a:rPr>
              <a:t>any </a:t>
            </a:r>
            <a:r>
              <a:rPr sz="1800" spc="-5" dirty="0">
                <a:latin typeface="Calibri"/>
                <a:cs typeface="Calibri"/>
              </a:rPr>
              <a:t>type of service </a:t>
            </a:r>
            <a:r>
              <a:rPr sz="1800" dirty="0">
                <a:latin typeface="Calibri"/>
                <a:cs typeface="Calibri"/>
              </a:rPr>
              <a:t>in </a:t>
            </a:r>
            <a:r>
              <a:rPr sz="1800" spc="-5" dirty="0">
                <a:latin typeface="Calibri"/>
                <a:cs typeface="Calibri"/>
              </a:rPr>
              <a:t>foreign trade operations </a:t>
            </a:r>
            <a:r>
              <a:rPr sz="1800" dirty="0">
                <a:latin typeface="Calibri"/>
                <a:cs typeface="Calibri"/>
              </a:rPr>
              <a:t> must</a:t>
            </a:r>
            <a:r>
              <a:rPr sz="1800" spc="-5" dirty="0">
                <a:latin typeface="Calibri"/>
                <a:cs typeface="Calibri"/>
              </a:rPr>
              <a:t> </a:t>
            </a:r>
            <a:r>
              <a:rPr sz="1800" dirty="0">
                <a:latin typeface="Calibri"/>
                <a:cs typeface="Calibri"/>
              </a:rPr>
              <a:t>report the </a:t>
            </a:r>
            <a:r>
              <a:rPr sz="1800" spc="-5" dirty="0">
                <a:latin typeface="Calibri"/>
                <a:cs typeface="Calibri"/>
              </a:rPr>
              <a:t>information</a:t>
            </a:r>
            <a:r>
              <a:rPr sz="1800" dirty="0">
                <a:latin typeface="Calibri"/>
                <a:cs typeface="Calibri"/>
              </a:rPr>
              <a:t> </a:t>
            </a:r>
            <a:r>
              <a:rPr sz="1800" spc="-5" dirty="0">
                <a:latin typeface="Calibri"/>
                <a:cs typeface="Calibri"/>
              </a:rPr>
              <a:t>requested.</a:t>
            </a:r>
            <a:endParaRPr sz="1800" dirty="0">
              <a:latin typeface="Calibri"/>
              <a:cs typeface="Calibri"/>
            </a:endParaRPr>
          </a:p>
          <a:p>
            <a:pPr>
              <a:lnSpc>
                <a:spcPct val="100000"/>
              </a:lnSpc>
              <a:spcBef>
                <a:spcPts val="25"/>
              </a:spcBef>
            </a:pPr>
            <a:endParaRPr sz="1750" dirty="0">
              <a:latin typeface="Calibri"/>
              <a:cs typeface="Calibri"/>
            </a:endParaRPr>
          </a:p>
          <a:p>
            <a:pPr marL="12700" algn="just">
              <a:lnSpc>
                <a:spcPct val="100000"/>
              </a:lnSpc>
            </a:pPr>
            <a:r>
              <a:rPr sz="1800" b="1" spc="-5" dirty="0">
                <a:latin typeface="Calibri"/>
                <a:cs typeface="Calibri"/>
              </a:rPr>
              <a:t>OBLIGATION</a:t>
            </a:r>
            <a:r>
              <a:rPr sz="1800" b="1" spc="-25" dirty="0">
                <a:latin typeface="Calibri"/>
                <a:cs typeface="Calibri"/>
              </a:rPr>
              <a:t> </a:t>
            </a:r>
            <a:r>
              <a:rPr sz="1800" b="1" spc="-5" dirty="0">
                <a:latin typeface="Calibri"/>
                <a:cs typeface="Calibri"/>
              </a:rPr>
              <a:t>TO</a:t>
            </a:r>
            <a:r>
              <a:rPr sz="1800" b="1" spc="-15" dirty="0">
                <a:latin typeface="Calibri"/>
                <a:cs typeface="Calibri"/>
              </a:rPr>
              <a:t> REPORT.</a:t>
            </a:r>
            <a:endParaRPr sz="1800" dirty="0">
              <a:latin typeface="Calibri"/>
              <a:cs typeface="Calibri"/>
            </a:endParaRPr>
          </a:p>
          <a:p>
            <a:pPr>
              <a:lnSpc>
                <a:spcPct val="100000"/>
              </a:lnSpc>
              <a:spcBef>
                <a:spcPts val="25"/>
              </a:spcBef>
            </a:pPr>
            <a:endParaRPr sz="1750" dirty="0">
              <a:latin typeface="Calibri"/>
              <a:cs typeface="Calibri"/>
            </a:endParaRPr>
          </a:p>
          <a:p>
            <a:pPr marL="12700" marR="5080" algn="just">
              <a:lnSpc>
                <a:spcPct val="100000"/>
              </a:lnSpc>
            </a:pPr>
            <a:r>
              <a:rPr sz="1800" spc="-5" dirty="0">
                <a:latin typeface="Calibri"/>
                <a:cs typeface="Calibri"/>
              </a:rPr>
              <a:t>Natural or legal persons </a:t>
            </a:r>
            <a:r>
              <a:rPr sz="1800" dirty="0">
                <a:latin typeface="Calibri"/>
                <a:cs typeface="Calibri"/>
              </a:rPr>
              <a:t>to whom the </a:t>
            </a:r>
            <a:r>
              <a:rPr sz="1800" spc="-5" dirty="0">
                <a:latin typeface="Calibri"/>
                <a:cs typeface="Calibri"/>
              </a:rPr>
              <a:t>Special Administrative Unit of </a:t>
            </a:r>
            <a:r>
              <a:rPr sz="1800" dirty="0">
                <a:latin typeface="Calibri"/>
                <a:cs typeface="Calibri"/>
              </a:rPr>
              <a:t>the </a:t>
            </a:r>
            <a:r>
              <a:rPr sz="1800" spc="-5" dirty="0">
                <a:latin typeface="Calibri"/>
                <a:cs typeface="Calibri"/>
              </a:rPr>
              <a:t>National </a:t>
            </a:r>
            <a:r>
              <a:rPr sz="1800" dirty="0">
                <a:latin typeface="Calibri"/>
                <a:cs typeface="Calibri"/>
              </a:rPr>
              <a:t>Tax and </a:t>
            </a:r>
            <a:r>
              <a:rPr sz="1800" spc="-5" dirty="0">
                <a:latin typeface="Calibri"/>
                <a:cs typeface="Calibri"/>
              </a:rPr>
              <a:t>Customs Directorate </a:t>
            </a:r>
            <a:r>
              <a:rPr sz="1800" dirty="0">
                <a:latin typeface="Calibri"/>
                <a:cs typeface="Calibri"/>
              </a:rPr>
              <a:t> </a:t>
            </a:r>
            <a:r>
              <a:rPr sz="1800" spc="-5" dirty="0">
                <a:latin typeface="Calibri"/>
                <a:cs typeface="Calibri"/>
              </a:rPr>
              <a:t>(DIAN), </a:t>
            </a:r>
            <a:r>
              <a:rPr sz="1800" dirty="0">
                <a:latin typeface="Calibri"/>
                <a:cs typeface="Calibri"/>
              </a:rPr>
              <a:t>through the </a:t>
            </a:r>
            <a:r>
              <a:rPr sz="1800" spc="-5" dirty="0">
                <a:latin typeface="Calibri"/>
                <a:cs typeface="Calibri"/>
              </a:rPr>
              <a:t>competent agencies, </a:t>
            </a:r>
            <a:r>
              <a:rPr sz="1800" dirty="0">
                <a:latin typeface="Calibri"/>
                <a:cs typeface="Calibri"/>
              </a:rPr>
              <a:t>has </a:t>
            </a:r>
            <a:r>
              <a:rPr sz="1800" spc="-5" dirty="0">
                <a:latin typeface="Calibri"/>
                <a:cs typeface="Calibri"/>
              </a:rPr>
              <a:t>requested information under </a:t>
            </a:r>
            <a:r>
              <a:rPr sz="1800" dirty="0">
                <a:latin typeface="Calibri"/>
                <a:cs typeface="Calibri"/>
              </a:rPr>
              <a:t>the </a:t>
            </a:r>
            <a:r>
              <a:rPr sz="1800" spc="-5" dirty="0">
                <a:latin typeface="Calibri"/>
                <a:cs typeface="Calibri"/>
              </a:rPr>
              <a:t>terms provided in </a:t>
            </a:r>
            <a:r>
              <a:rPr sz="1800" dirty="0">
                <a:latin typeface="Calibri"/>
                <a:cs typeface="Calibri"/>
              </a:rPr>
              <a:t>this </a:t>
            </a:r>
            <a:r>
              <a:rPr sz="1800" spc="-5" dirty="0">
                <a:latin typeface="Calibri"/>
                <a:cs typeface="Calibri"/>
              </a:rPr>
              <a:t>article, </a:t>
            </a:r>
            <a:r>
              <a:rPr sz="1800" dirty="0">
                <a:latin typeface="Calibri"/>
                <a:cs typeface="Calibri"/>
              </a:rPr>
              <a:t>and </a:t>
            </a:r>
            <a:r>
              <a:rPr sz="1800" spc="-395" dirty="0">
                <a:latin typeface="Calibri"/>
                <a:cs typeface="Calibri"/>
              </a:rPr>
              <a:t> </a:t>
            </a:r>
            <a:r>
              <a:rPr sz="1800" dirty="0">
                <a:latin typeface="Calibri"/>
                <a:cs typeface="Calibri"/>
              </a:rPr>
              <a:t>who </a:t>
            </a:r>
            <a:r>
              <a:rPr sz="1800" spc="-5" dirty="0">
                <a:latin typeface="Calibri"/>
                <a:cs typeface="Calibri"/>
              </a:rPr>
              <a:t>do not provide </a:t>
            </a:r>
            <a:r>
              <a:rPr sz="1800" dirty="0">
                <a:latin typeface="Calibri"/>
                <a:cs typeface="Calibri"/>
              </a:rPr>
              <a:t>it, </a:t>
            </a:r>
            <a:r>
              <a:rPr sz="1800" spc="-5" dirty="0">
                <a:latin typeface="Calibri"/>
                <a:cs typeface="Calibri"/>
              </a:rPr>
              <a:t>provide </a:t>
            </a:r>
            <a:r>
              <a:rPr sz="1800" dirty="0">
                <a:latin typeface="Calibri"/>
                <a:cs typeface="Calibri"/>
              </a:rPr>
              <a:t>it </a:t>
            </a:r>
            <a:r>
              <a:rPr sz="1800" spc="-5" dirty="0">
                <a:latin typeface="Calibri"/>
                <a:cs typeface="Calibri"/>
              </a:rPr>
              <a:t>late, or provide </a:t>
            </a:r>
            <a:r>
              <a:rPr sz="1800" dirty="0">
                <a:latin typeface="Calibri"/>
                <a:cs typeface="Calibri"/>
              </a:rPr>
              <a:t>it </a:t>
            </a:r>
            <a:r>
              <a:rPr sz="1800" spc="-5" dirty="0">
                <a:latin typeface="Calibri"/>
                <a:cs typeface="Calibri"/>
              </a:rPr>
              <a:t>incompletely </a:t>
            </a:r>
            <a:r>
              <a:rPr sz="1800" dirty="0">
                <a:latin typeface="Calibri"/>
                <a:cs typeface="Calibri"/>
              </a:rPr>
              <a:t>or </a:t>
            </a:r>
            <a:r>
              <a:rPr sz="1800" spc="-5" dirty="0">
                <a:latin typeface="Calibri"/>
                <a:cs typeface="Calibri"/>
              </a:rPr>
              <a:t>inaccurately, shall </a:t>
            </a:r>
            <a:r>
              <a:rPr sz="1800" dirty="0">
                <a:latin typeface="Calibri"/>
                <a:cs typeface="Calibri"/>
              </a:rPr>
              <a:t>be </a:t>
            </a:r>
            <a:r>
              <a:rPr sz="1800" b="1" dirty="0">
                <a:latin typeface="Calibri"/>
                <a:cs typeface="Calibri"/>
              </a:rPr>
              <a:t>subject </a:t>
            </a:r>
            <a:r>
              <a:rPr sz="1800" b="1" spc="-5" dirty="0">
                <a:latin typeface="Calibri"/>
                <a:cs typeface="Calibri"/>
              </a:rPr>
              <a:t>to </a:t>
            </a:r>
            <a:r>
              <a:rPr sz="1800" b="1" dirty="0">
                <a:latin typeface="Calibri"/>
                <a:cs typeface="Calibri"/>
              </a:rPr>
              <a:t>a </a:t>
            </a:r>
            <a:r>
              <a:rPr sz="1800" b="1" spc="-5" dirty="0">
                <a:latin typeface="Calibri"/>
                <a:cs typeface="Calibri"/>
              </a:rPr>
              <a:t>fine </a:t>
            </a:r>
            <a:r>
              <a:rPr sz="1800" b="1" dirty="0">
                <a:latin typeface="Calibri"/>
                <a:cs typeface="Calibri"/>
              </a:rPr>
              <a:t> </a:t>
            </a:r>
            <a:r>
              <a:rPr sz="1800" b="1" spc="-5" dirty="0">
                <a:latin typeface="Calibri"/>
                <a:cs typeface="Calibri"/>
              </a:rPr>
              <a:t>equivalent</a:t>
            </a:r>
            <a:r>
              <a:rPr sz="1800" b="1" spc="295" dirty="0">
                <a:latin typeface="Calibri"/>
                <a:cs typeface="Calibri"/>
              </a:rPr>
              <a:t> </a:t>
            </a:r>
            <a:r>
              <a:rPr sz="1800" b="1" spc="-5" dirty="0">
                <a:latin typeface="Calibri"/>
                <a:cs typeface="Calibri"/>
              </a:rPr>
              <a:t>to</a:t>
            </a:r>
            <a:r>
              <a:rPr sz="1800" b="1" spc="295" dirty="0">
                <a:latin typeface="Calibri"/>
                <a:cs typeface="Calibri"/>
              </a:rPr>
              <a:t> </a:t>
            </a:r>
            <a:r>
              <a:rPr sz="1800" b="1" dirty="0">
                <a:latin typeface="Calibri"/>
                <a:cs typeface="Calibri"/>
              </a:rPr>
              <a:t>two</a:t>
            </a:r>
            <a:r>
              <a:rPr sz="1800" b="1" spc="295" dirty="0">
                <a:latin typeface="Calibri"/>
                <a:cs typeface="Calibri"/>
              </a:rPr>
              <a:t> </a:t>
            </a:r>
            <a:r>
              <a:rPr sz="1800" b="1" spc="-5" dirty="0">
                <a:latin typeface="Calibri"/>
                <a:cs typeface="Calibri"/>
              </a:rPr>
              <a:t>hundred</a:t>
            </a:r>
            <a:r>
              <a:rPr sz="1800" b="1" spc="300" dirty="0">
                <a:latin typeface="Calibri"/>
                <a:cs typeface="Calibri"/>
              </a:rPr>
              <a:t> </a:t>
            </a:r>
            <a:r>
              <a:rPr sz="1800" b="1" spc="-5" dirty="0">
                <a:latin typeface="Calibri"/>
                <a:cs typeface="Calibri"/>
              </a:rPr>
              <a:t>(200)</a:t>
            </a:r>
            <a:r>
              <a:rPr sz="1800" b="1" spc="295" dirty="0">
                <a:latin typeface="Calibri"/>
                <a:cs typeface="Calibri"/>
              </a:rPr>
              <a:t> </a:t>
            </a:r>
            <a:r>
              <a:rPr sz="1800" b="1" spc="-5" dirty="0">
                <a:latin typeface="Calibri"/>
                <a:cs typeface="Calibri"/>
              </a:rPr>
              <a:t>Tax</a:t>
            </a:r>
            <a:r>
              <a:rPr sz="1800" b="1" spc="295" dirty="0">
                <a:latin typeface="Calibri"/>
                <a:cs typeface="Calibri"/>
              </a:rPr>
              <a:t> </a:t>
            </a:r>
            <a:r>
              <a:rPr sz="1800" b="1" spc="-5" dirty="0">
                <a:latin typeface="Calibri"/>
                <a:cs typeface="Calibri"/>
              </a:rPr>
              <a:t>Value</a:t>
            </a:r>
            <a:r>
              <a:rPr sz="1800" b="1" spc="300" dirty="0">
                <a:latin typeface="Calibri"/>
                <a:cs typeface="Calibri"/>
              </a:rPr>
              <a:t> </a:t>
            </a:r>
            <a:r>
              <a:rPr sz="1800" b="1" spc="-5" dirty="0">
                <a:latin typeface="Calibri"/>
                <a:cs typeface="Calibri"/>
              </a:rPr>
              <a:t>Units</a:t>
            </a:r>
            <a:r>
              <a:rPr sz="1800" b="1" spc="300" dirty="0">
                <a:latin typeface="Calibri"/>
                <a:cs typeface="Calibri"/>
              </a:rPr>
              <a:t> </a:t>
            </a:r>
            <a:r>
              <a:rPr sz="1800" b="1" spc="-5" dirty="0">
                <a:latin typeface="Calibri"/>
                <a:cs typeface="Calibri"/>
              </a:rPr>
              <a:t>(UVT)</a:t>
            </a:r>
            <a:r>
              <a:rPr sz="1800" b="1" spc="295" dirty="0">
                <a:latin typeface="Calibri"/>
                <a:cs typeface="Calibri"/>
              </a:rPr>
              <a:t> </a:t>
            </a:r>
            <a:r>
              <a:rPr sz="1800" b="1" spc="-5" dirty="0">
                <a:latin typeface="Calibri"/>
                <a:cs typeface="Calibri"/>
              </a:rPr>
              <a:t>for</a:t>
            </a:r>
            <a:r>
              <a:rPr sz="1800" b="1" spc="295" dirty="0">
                <a:latin typeface="Calibri"/>
                <a:cs typeface="Calibri"/>
              </a:rPr>
              <a:t> </a:t>
            </a:r>
            <a:r>
              <a:rPr sz="1800" b="1" spc="-5" dirty="0">
                <a:latin typeface="Calibri"/>
                <a:cs typeface="Calibri"/>
              </a:rPr>
              <a:t>each</a:t>
            </a:r>
            <a:r>
              <a:rPr sz="1800" b="1" spc="300" dirty="0">
                <a:latin typeface="Calibri"/>
                <a:cs typeface="Calibri"/>
              </a:rPr>
              <a:t> </a:t>
            </a:r>
            <a:r>
              <a:rPr sz="1800" b="1" spc="-5" dirty="0">
                <a:latin typeface="Calibri"/>
                <a:cs typeface="Calibri"/>
              </a:rPr>
              <a:t>unfulfilled</a:t>
            </a:r>
            <a:r>
              <a:rPr sz="1800" b="1" spc="295" dirty="0">
                <a:latin typeface="Calibri"/>
                <a:cs typeface="Calibri"/>
              </a:rPr>
              <a:t> </a:t>
            </a:r>
            <a:r>
              <a:rPr sz="1800" b="1" spc="-5" dirty="0">
                <a:latin typeface="Calibri"/>
                <a:cs typeface="Calibri"/>
              </a:rPr>
              <a:t>requirement.</a:t>
            </a:r>
            <a:r>
              <a:rPr sz="1800" b="1" spc="295" dirty="0">
                <a:latin typeface="Calibri"/>
                <a:cs typeface="Calibri"/>
              </a:rPr>
              <a:t> </a:t>
            </a:r>
            <a:r>
              <a:rPr sz="1800" b="1" spc="-5" dirty="0">
                <a:latin typeface="Calibri"/>
                <a:cs typeface="Calibri"/>
              </a:rPr>
              <a:t>The</a:t>
            </a:r>
            <a:r>
              <a:rPr sz="1800" b="1" spc="295" dirty="0">
                <a:latin typeface="Calibri"/>
                <a:cs typeface="Calibri"/>
              </a:rPr>
              <a:t> </a:t>
            </a:r>
            <a:r>
              <a:rPr sz="1800" b="1" spc="-5" dirty="0">
                <a:latin typeface="Calibri"/>
                <a:cs typeface="Calibri"/>
              </a:rPr>
              <a:t>official</a:t>
            </a:r>
            <a:r>
              <a:rPr sz="1800" b="1" spc="300" dirty="0">
                <a:latin typeface="Calibri"/>
                <a:cs typeface="Calibri"/>
              </a:rPr>
              <a:t> </a:t>
            </a:r>
            <a:r>
              <a:rPr sz="1800" b="1" spc="-5" dirty="0">
                <a:latin typeface="Calibri"/>
                <a:cs typeface="Calibri"/>
              </a:rPr>
              <a:t>who </a:t>
            </a:r>
            <a:r>
              <a:rPr sz="1800" b="1" spc="-395" dirty="0">
                <a:latin typeface="Calibri"/>
                <a:cs typeface="Calibri"/>
              </a:rPr>
              <a:t> </a:t>
            </a:r>
            <a:r>
              <a:rPr sz="1800" b="1" spc="-5" dirty="0">
                <a:latin typeface="Calibri"/>
                <a:cs typeface="Calibri"/>
              </a:rPr>
              <a:t>makes </a:t>
            </a:r>
            <a:r>
              <a:rPr sz="1800" b="1" dirty="0">
                <a:latin typeface="Calibri"/>
                <a:cs typeface="Calibri"/>
              </a:rPr>
              <a:t>the </a:t>
            </a:r>
            <a:r>
              <a:rPr sz="1800" b="1" spc="-5" dirty="0">
                <a:latin typeface="Calibri"/>
                <a:cs typeface="Calibri"/>
              </a:rPr>
              <a:t>requirement</a:t>
            </a:r>
            <a:r>
              <a:rPr sz="1800" b="1" dirty="0">
                <a:latin typeface="Calibri"/>
                <a:cs typeface="Calibri"/>
              </a:rPr>
              <a:t> </a:t>
            </a:r>
            <a:r>
              <a:rPr sz="1800" b="1" spc="-5" dirty="0">
                <a:latin typeface="Calibri"/>
                <a:cs typeface="Calibri"/>
              </a:rPr>
              <a:t>may</a:t>
            </a:r>
            <a:r>
              <a:rPr sz="1800" b="1" dirty="0">
                <a:latin typeface="Calibri"/>
                <a:cs typeface="Calibri"/>
              </a:rPr>
              <a:t> </a:t>
            </a:r>
            <a:r>
              <a:rPr sz="1800" b="1" spc="-5" dirty="0">
                <a:latin typeface="Calibri"/>
                <a:cs typeface="Calibri"/>
              </a:rPr>
              <a:t>not</a:t>
            </a:r>
            <a:r>
              <a:rPr sz="1800" b="1" dirty="0">
                <a:latin typeface="Calibri"/>
                <a:cs typeface="Calibri"/>
              </a:rPr>
              <a:t> demand</a:t>
            </a:r>
            <a:r>
              <a:rPr sz="1800" b="1" spc="-5" dirty="0">
                <a:latin typeface="Calibri"/>
                <a:cs typeface="Calibri"/>
              </a:rPr>
              <a:t> information</a:t>
            </a:r>
            <a:r>
              <a:rPr sz="1800" b="1" dirty="0">
                <a:latin typeface="Calibri"/>
                <a:cs typeface="Calibri"/>
              </a:rPr>
              <a:t> </a:t>
            </a:r>
            <a:r>
              <a:rPr sz="1800" b="1" spc="-5" dirty="0">
                <a:latin typeface="Calibri"/>
                <a:cs typeface="Calibri"/>
              </a:rPr>
              <a:t>held</a:t>
            </a:r>
            <a:r>
              <a:rPr sz="1800" b="1" dirty="0">
                <a:latin typeface="Calibri"/>
                <a:cs typeface="Calibri"/>
              </a:rPr>
              <a:t> by</a:t>
            </a:r>
            <a:r>
              <a:rPr sz="1800" b="1" spc="-5" dirty="0">
                <a:latin typeface="Calibri"/>
                <a:cs typeface="Calibri"/>
              </a:rPr>
              <a:t> </a:t>
            </a:r>
            <a:r>
              <a:rPr sz="1800" b="1" dirty="0">
                <a:latin typeface="Calibri"/>
                <a:cs typeface="Calibri"/>
              </a:rPr>
              <a:t>the</a:t>
            </a:r>
            <a:r>
              <a:rPr sz="1800" b="1" spc="5" dirty="0">
                <a:latin typeface="Calibri"/>
                <a:cs typeface="Calibri"/>
              </a:rPr>
              <a:t> </a:t>
            </a:r>
            <a:r>
              <a:rPr sz="1800" b="1" spc="-5" dirty="0">
                <a:latin typeface="Calibri"/>
                <a:cs typeface="Calibri"/>
              </a:rPr>
              <a:t>entity.</a:t>
            </a:r>
            <a:endParaRPr sz="1800" dirty="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634219" y="4608588"/>
            <a:ext cx="2557780" cy="1795780"/>
            <a:chOff x="9634219" y="4608588"/>
            <a:chExt cx="2557780" cy="1795780"/>
          </a:xfrm>
        </p:grpSpPr>
        <p:pic>
          <p:nvPicPr>
            <p:cNvPr id="3" name="object 3"/>
            <p:cNvPicPr/>
            <p:nvPr/>
          </p:nvPicPr>
          <p:blipFill>
            <a:blip r:embed="rId2" cstate="print"/>
            <a:stretch>
              <a:fillRect/>
            </a:stretch>
          </p:blipFill>
          <p:spPr>
            <a:xfrm>
              <a:off x="10662919" y="4608588"/>
              <a:ext cx="1028700" cy="1176019"/>
            </a:xfrm>
            <a:prstGeom prst="rect">
              <a:avLst/>
            </a:prstGeom>
          </p:spPr>
        </p:pic>
        <p:pic>
          <p:nvPicPr>
            <p:cNvPr id="4" name="object 4"/>
            <p:cNvPicPr/>
            <p:nvPr/>
          </p:nvPicPr>
          <p:blipFill>
            <a:blip r:embed="rId3" cstate="print"/>
            <a:stretch>
              <a:fillRect/>
            </a:stretch>
          </p:blipFill>
          <p:spPr>
            <a:xfrm>
              <a:off x="9634219" y="5700788"/>
              <a:ext cx="2557778" cy="703580"/>
            </a:xfrm>
            <a:prstGeom prst="rect">
              <a:avLst/>
            </a:prstGeom>
          </p:spPr>
        </p:pic>
      </p:grpSp>
      <p:sp>
        <p:nvSpPr>
          <p:cNvPr id="5" name="object 5"/>
          <p:cNvSpPr txBox="1"/>
          <p:nvPr/>
        </p:nvSpPr>
        <p:spPr>
          <a:xfrm>
            <a:off x="655955" y="1045997"/>
            <a:ext cx="10960735" cy="3932487"/>
          </a:xfrm>
          <a:prstGeom prst="rect">
            <a:avLst/>
          </a:prstGeom>
        </p:spPr>
        <p:txBody>
          <a:bodyPr vert="horz" wrap="square" lIns="0" tIns="12700" rIns="0" bIns="0" rtlCol="0">
            <a:spAutoFit/>
          </a:bodyPr>
          <a:lstStyle/>
          <a:p>
            <a:pPr marL="12700">
              <a:lnSpc>
                <a:spcPct val="100000"/>
              </a:lnSpc>
              <a:spcBef>
                <a:spcPts val="100"/>
              </a:spcBef>
            </a:pPr>
            <a:r>
              <a:rPr sz="1800" u="heavy" dirty="0">
                <a:solidFill>
                  <a:srgbClr val="008FFB"/>
                </a:solidFill>
                <a:uFill>
                  <a:solidFill>
                    <a:srgbClr val="008FFB"/>
                  </a:solidFill>
                </a:uFill>
                <a:latin typeface="Calibri"/>
                <a:cs typeface="Calibri"/>
              </a:rPr>
              <a:t>Behavioral</a:t>
            </a:r>
            <a:r>
              <a:rPr sz="1800" u="heavy" spc="-5" dirty="0">
                <a:solidFill>
                  <a:srgbClr val="008FFB"/>
                </a:solidFill>
                <a:uFill>
                  <a:solidFill>
                    <a:srgbClr val="008FFB"/>
                  </a:solidFill>
                </a:uFill>
                <a:latin typeface="Calibri"/>
                <a:cs typeface="Calibri"/>
              </a:rPr>
              <a:t> Warning Signs </a:t>
            </a:r>
            <a:r>
              <a:rPr sz="1800" u="heavy" dirty="0">
                <a:solidFill>
                  <a:srgbClr val="008FFB"/>
                </a:solidFill>
                <a:uFill>
                  <a:solidFill>
                    <a:srgbClr val="008FFB"/>
                  </a:solidFill>
                </a:uFill>
                <a:latin typeface="Calibri"/>
                <a:cs typeface="Calibri"/>
              </a:rPr>
              <a:t>Related to</a:t>
            </a:r>
            <a:r>
              <a:rPr sz="1800" u="heavy" spc="-5" dirty="0">
                <a:solidFill>
                  <a:srgbClr val="008FFB"/>
                </a:solidFill>
                <a:uFill>
                  <a:solidFill>
                    <a:srgbClr val="008FFB"/>
                  </a:solidFill>
                </a:uFill>
                <a:latin typeface="Calibri"/>
                <a:cs typeface="Calibri"/>
              </a:rPr>
              <a:t> Supplier,</a:t>
            </a:r>
            <a:r>
              <a:rPr sz="1800" u="heavy" dirty="0">
                <a:solidFill>
                  <a:srgbClr val="008FFB"/>
                </a:solidFill>
                <a:uFill>
                  <a:solidFill>
                    <a:srgbClr val="008FFB"/>
                  </a:solidFill>
                </a:uFill>
                <a:latin typeface="Calibri"/>
                <a:cs typeface="Calibri"/>
              </a:rPr>
              <a:t> </a:t>
            </a:r>
            <a:r>
              <a:rPr sz="1800" u="heavy" spc="-10" dirty="0">
                <a:solidFill>
                  <a:srgbClr val="008FFB"/>
                </a:solidFill>
                <a:uFill>
                  <a:solidFill>
                    <a:srgbClr val="008FFB"/>
                  </a:solidFill>
                </a:uFill>
                <a:latin typeface="Calibri"/>
                <a:cs typeface="Calibri"/>
              </a:rPr>
              <a:t>Company</a:t>
            </a:r>
            <a:r>
              <a:rPr sz="1800" u="heavy" spc="-30" dirty="0">
                <a:solidFill>
                  <a:srgbClr val="008FFB"/>
                </a:solidFill>
                <a:uFill>
                  <a:solidFill>
                    <a:srgbClr val="008FFB"/>
                  </a:solidFill>
                </a:uFill>
                <a:latin typeface="Calibri"/>
                <a:cs typeface="Calibri"/>
              </a:rPr>
              <a:t> </a:t>
            </a:r>
            <a:r>
              <a:rPr sz="1800" u="heavy" spc="-10" dirty="0">
                <a:solidFill>
                  <a:srgbClr val="008FFB"/>
                </a:solidFill>
                <a:uFill>
                  <a:solidFill>
                    <a:srgbClr val="008FFB"/>
                  </a:solidFill>
                </a:uFill>
                <a:latin typeface="Calibri"/>
                <a:cs typeface="Calibri"/>
              </a:rPr>
              <a:t>and</a:t>
            </a:r>
            <a:r>
              <a:rPr sz="1800" u="heavy" spc="-25" dirty="0">
                <a:solidFill>
                  <a:srgbClr val="008FFB"/>
                </a:solidFill>
                <a:uFill>
                  <a:solidFill>
                    <a:srgbClr val="008FFB"/>
                  </a:solidFill>
                </a:uFill>
                <a:latin typeface="Calibri"/>
                <a:cs typeface="Calibri"/>
              </a:rPr>
              <a:t> </a:t>
            </a:r>
            <a:r>
              <a:rPr sz="1800" u="heavy" spc="-10" dirty="0">
                <a:solidFill>
                  <a:srgbClr val="008FFB"/>
                </a:solidFill>
                <a:uFill>
                  <a:solidFill>
                    <a:srgbClr val="008FFB"/>
                  </a:solidFill>
                </a:uFill>
                <a:latin typeface="Calibri"/>
                <a:cs typeface="Calibri"/>
              </a:rPr>
              <a:t>Company</a:t>
            </a:r>
            <a:r>
              <a:rPr sz="1800" u="heavy" spc="-30" dirty="0">
                <a:solidFill>
                  <a:srgbClr val="008FFB"/>
                </a:solidFill>
                <a:uFill>
                  <a:solidFill>
                    <a:srgbClr val="008FFB"/>
                  </a:solidFill>
                </a:uFill>
                <a:latin typeface="Calibri"/>
                <a:cs typeface="Calibri"/>
              </a:rPr>
              <a:t> </a:t>
            </a:r>
            <a:r>
              <a:rPr sz="1800" u="heavy" dirty="0">
                <a:solidFill>
                  <a:srgbClr val="008FFB"/>
                </a:solidFill>
                <a:uFill>
                  <a:solidFill>
                    <a:srgbClr val="008FFB"/>
                  </a:solidFill>
                </a:uFill>
                <a:latin typeface="Calibri"/>
                <a:cs typeface="Calibri"/>
              </a:rPr>
              <a:t>Behavior</a:t>
            </a:r>
            <a:endParaRPr sz="1800" dirty="0">
              <a:latin typeface="Calibri"/>
              <a:cs typeface="Calibri"/>
            </a:endParaRPr>
          </a:p>
          <a:p>
            <a:pPr>
              <a:lnSpc>
                <a:spcPct val="100000"/>
              </a:lnSpc>
              <a:spcBef>
                <a:spcPts val="55"/>
              </a:spcBef>
            </a:pPr>
            <a:endParaRPr sz="1750" dirty="0">
              <a:latin typeface="Calibri"/>
              <a:cs typeface="Calibri"/>
            </a:endParaRPr>
          </a:p>
          <a:p>
            <a:pPr marL="12700" marR="939165" algn="just">
              <a:lnSpc>
                <a:spcPct val="100000"/>
              </a:lnSpc>
              <a:buSzPct val="88888"/>
              <a:buFont typeface="Arial MT"/>
              <a:buChar char="•"/>
              <a:tabLst>
                <a:tab pos="90805" algn="l"/>
              </a:tabLst>
            </a:pPr>
            <a:r>
              <a:rPr sz="1800" spc="-5" dirty="0">
                <a:solidFill>
                  <a:srgbClr val="484A56"/>
                </a:solidFill>
                <a:latin typeface="Calibri"/>
                <a:cs typeface="Calibri"/>
              </a:rPr>
              <a:t>Companies whose financial statements reflect very different results </a:t>
            </a:r>
            <a:r>
              <a:rPr sz="1800" dirty="0">
                <a:solidFill>
                  <a:srgbClr val="484A56"/>
                </a:solidFill>
                <a:latin typeface="Calibri"/>
                <a:cs typeface="Calibri"/>
              </a:rPr>
              <a:t>compared with </a:t>
            </a:r>
            <a:r>
              <a:rPr sz="1800" spc="-5" dirty="0">
                <a:solidFill>
                  <a:srgbClr val="484A56"/>
                </a:solidFill>
                <a:latin typeface="Calibri"/>
                <a:cs typeface="Calibri"/>
              </a:rPr>
              <a:t>other companies </a:t>
            </a:r>
            <a:r>
              <a:rPr sz="1800" spc="-15" dirty="0">
                <a:solidFill>
                  <a:srgbClr val="484A56"/>
                </a:solidFill>
                <a:latin typeface="Calibri"/>
                <a:cs typeface="Calibri"/>
              </a:rPr>
              <a:t>in </a:t>
            </a:r>
            <a:r>
              <a:rPr sz="1800" spc="-20" dirty="0">
                <a:solidFill>
                  <a:srgbClr val="484A56"/>
                </a:solidFill>
                <a:latin typeface="Calibri"/>
                <a:cs typeface="Calibri"/>
              </a:rPr>
              <a:t>the </a:t>
            </a:r>
            <a:r>
              <a:rPr sz="1800" spc="-395" dirty="0">
                <a:solidFill>
                  <a:srgbClr val="484A56"/>
                </a:solidFill>
                <a:latin typeface="Calibri"/>
                <a:cs typeface="Calibri"/>
              </a:rPr>
              <a:t> </a:t>
            </a:r>
            <a:r>
              <a:rPr sz="1800" spc="-5" dirty="0">
                <a:solidFill>
                  <a:srgbClr val="484A56"/>
                </a:solidFill>
                <a:latin typeface="Calibri"/>
                <a:cs typeface="Calibri"/>
              </a:rPr>
              <a:t>same</a:t>
            </a:r>
            <a:r>
              <a:rPr sz="1800" spc="-10" dirty="0">
                <a:solidFill>
                  <a:srgbClr val="484A56"/>
                </a:solidFill>
                <a:latin typeface="Calibri"/>
                <a:cs typeface="Calibri"/>
              </a:rPr>
              <a:t> </a:t>
            </a:r>
            <a:r>
              <a:rPr sz="1800" spc="-5" dirty="0">
                <a:solidFill>
                  <a:srgbClr val="484A56"/>
                </a:solidFill>
                <a:latin typeface="Calibri"/>
                <a:cs typeface="Calibri"/>
              </a:rPr>
              <a:t>sector</a:t>
            </a:r>
            <a:r>
              <a:rPr sz="1800" dirty="0">
                <a:solidFill>
                  <a:srgbClr val="484A56"/>
                </a:solidFill>
                <a:latin typeface="Calibri"/>
                <a:cs typeface="Calibri"/>
              </a:rPr>
              <a:t> with </a:t>
            </a:r>
            <a:r>
              <a:rPr sz="1800" spc="-10" dirty="0">
                <a:solidFill>
                  <a:srgbClr val="484A56"/>
                </a:solidFill>
                <a:latin typeface="Calibri"/>
                <a:cs typeface="Calibri"/>
              </a:rPr>
              <a:t>similar</a:t>
            </a:r>
            <a:r>
              <a:rPr sz="1800" spc="-25" dirty="0">
                <a:solidFill>
                  <a:srgbClr val="484A56"/>
                </a:solidFill>
                <a:latin typeface="Calibri"/>
                <a:cs typeface="Calibri"/>
              </a:rPr>
              <a:t> </a:t>
            </a:r>
            <a:r>
              <a:rPr sz="1800" spc="-5" dirty="0">
                <a:solidFill>
                  <a:srgbClr val="484A56"/>
                </a:solidFill>
                <a:latin typeface="Calibri"/>
                <a:cs typeface="Calibri"/>
              </a:rPr>
              <a:t>economic </a:t>
            </a:r>
            <a:r>
              <a:rPr sz="1800" dirty="0">
                <a:solidFill>
                  <a:srgbClr val="484A56"/>
                </a:solidFill>
                <a:latin typeface="Calibri"/>
                <a:cs typeface="Calibri"/>
              </a:rPr>
              <a:t>activities.</a:t>
            </a:r>
            <a:endParaRPr sz="1800" dirty="0">
              <a:latin typeface="Calibri"/>
              <a:cs typeface="Calibri"/>
            </a:endParaRPr>
          </a:p>
          <a:p>
            <a:pPr marL="90805" indent="-78105" algn="just">
              <a:lnSpc>
                <a:spcPct val="100000"/>
              </a:lnSpc>
              <a:spcBef>
                <a:spcPts val="5"/>
              </a:spcBef>
              <a:buSzPct val="88888"/>
              <a:buFont typeface="Arial MT"/>
              <a:buChar char="•"/>
              <a:tabLst>
                <a:tab pos="90805" algn="l"/>
              </a:tabLst>
            </a:pPr>
            <a:r>
              <a:rPr sz="1800" spc="-5" dirty="0">
                <a:solidFill>
                  <a:srgbClr val="484A56"/>
                </a:solidFill>
                <a:latin typeface="Calibri"/>
                <a:cs typeface="Calibri"/>
              </a:rPr>
              <a:t>Company</a:t>
            </a:r>
            <a:r>
              <a:rPr sz="1800" dirty="0">
                <a:solidFill>
                  <a:srgbClr val="484A56"/>
                </a:solidFill>
                <a:latin typeface="Calibri"/>
                <a:cs typeface="Calibri"/>
              </a:rPr>
              <a:t> with</a:t>
            </a:r>
            <a:r>
              <a:rPr sz="1800" spc="5" dirty="0">
                <a:solidFill>
                  <a:srgbClr val="484A56"/>
                </a:solidFill>
                <a:latin typeface="Calibri"/>
                <a:cs typeface="Calibri"/>
              </a:rPr>
              <a:t> </a:t>
            </a:r>
            <a:r>
              <a:rPr sz="1800" spc="-5" dirty="0">
                <a:solidFill>
                  <a:srgbClr val="484A56"/>
                </a:solidFill>
                <a:latin typeface="Calibri"/>
                <a:cs typeface="Calibri"/>
              </a:rPr>
              <a:t>non-operating</a:t>
            </a:r>
            <a:r>
              <a:rPr sz="1800" dirty="0">
                <a:solidFill>
                  <a:srgbClr val="484A56"/>
                </a:solidFill>
                <a:latin typeface="Calibri"/>
                <a:cs typeface="Calibri"/>
              </a:rPr>
              <a:t> </a:t>
            </a:r>
            <a:r>
              <a:rPr sz="1800" spc="-5" dirty="0">
                <a:solidFill>
                  <a:srgbClr val="484A56"/>
                </a:solidFill>
                <a:latin typeface="Calibri"/>
                <a:cs typeface="Calibri"/>
              </a:rPr>
              <a:t>income</a:t>
            </a:r>
            <a:r>
              <a:rPr sz="1800" spc="5" dirty="0">
                <a:solidFill>
                  <a:srgbClr val="484A56"/>
                </a:solidFill>
                <a:latin typeface="Calibri"/>
                <a:cs typeface="Calibri"/>
              </a:rPr>
              <a:t> </a:t>
            </a:r>
            <a:r>
              <a:rPr sz="1800" spc="-5" dirty="0">
                <a:solidFill>
                  <a:srgbClr val="484A56"/>
                </a:solidFill>
                <a:latin typeface="Calibri"/>
                <a:cs typeface="Calibri"/>
              </a:rPr>
              <a:t>higher</a:t>
            </a:r>
            <a:r>
              <a:rPr sz="1800" spc="5" dirty="0">
                <a:solidFill>
                  <a:srgbClr val="484A56"/>
                </a:solidFill>
                <a:latin typeface="Calibri"/>
                <a:cs typeface="Calibri"/>
              </a:rPr>
              <a:t> </a:t>
            </a:r>
            <a:r>
              <a:rPr sz="1800" dirty="0">
                <a:solidFill>
                  <a:srgbClr val="484A56"/>
                </a:solidFill>
                <a:latin typeface="Calibri"/>
                <a:cs typeface="Calibri"/>
              </a:rPr>
              <a:t>than</a:t>
            </a:r>
            <a:r>
              <a:rPr sz="1800" spc="5" dirty="0">
                <a:solidFill>
                  <a:srgbClr val="484A56"/>
                </a:solidFill>
                <a:latin typeface="Calibri"/>
                <a:cs typeface="Calibri"/>
              </a:rPr>
              <a:t> </a:t>
            </a:r>
            <a:r>
              <a:rPr sz="1800" spc="-15" dirty="0">
                <a:solidFill>
                  <a:srgbClr val="484A56"/>
                </a:solidFill>
                <a:latin typeface="Calibri"/>
                <a:cs typeface="Calibri"/>
              </a:rPr>
              <a:t>operating</a:t>
            </a:r>
            <a:r>
              <a:rPr sz="1800" spc="-10" dirty="0">
                <a:solidFill>
                  <a:srgbClr val="484A56"/>
                </a:solidFill>
                <a:latin typeface="Calibri"/>
                <a:cs typeface="Calibri"/>
              </a:rPr>
              <a:t> </a:t>
            </a:r>
            <a:r>
              <a:rPr sz="1800" spc="-5" dirty="0">
                <a:solidFill>
                  <a:srgbClr val="484A56"/>
                </a:solidFill>
                <a:latin typeface="Calibri"/>
                <a:cs typeface="Calibri"/>
              </a:rPr>
              <a:t>income.</a:t>
            </a:r>
            <a:endParaRPr sz="1800" dirty="0">
              <a:latin typeface="Calibri"/>
              <a:cs typeface="Calibri"/>
            </a:endParaRPr>
          </a:p>
          <a:p>
            <a:pPr marL="90805" indent="-78105" algn="just">
              <a:lnSpc>
                <a:spcPts val="2145"/>
              </a:lnSpc>
              <a:buSzPct val="88888"/>
              <a:buFont typeface="Arial MT"/>
              <a:buChar char="•"/>
              <a:tabLst>
                <a:tab pos="90805" algn="l"/>
              </a:tabLst>
            </a:pPr>
            <a:r>
              <a:rPr sz="1800" spc="-5" dirty="0">
                <a:solidFill>
                  <a:srgbClr val="484A56"/>
                </a:solidFill>
                <a:latin typeface="Calibri"/>
                <a:cs typeface="Calibri"/>
              </a:rPr>
              <a:t>Company </a:t>
            </a:r>
            <a:r>
              <a:rPr sz="1800" dirty="0">
                <a:solidFill>
                  <a:srgbClr val="484A56"/>
                </a:solidFill>
                <a:latin typeface="Calibri"/>
                <a:cs typeface="Calibri"/>
              </a:rPr>
              <a:t>with </a:t>
            </a:r>
            <a:r>
              <a:rPr sz="1800" spc="-5" dirty="0">
                <a:solidFill>
                  <a:srgbClr val="484A56"/>
                </a:solidFill>
                <a:latin typeface="Calibri"/>
                <a:cs typeface="Calibri"/>
              </a:rPr>
              <a:t>managers</a:t>
            </a:r>
            <a:r>
              <a:rPr sz="1800" spc="5" dirty="0">
                <a:solidFill>
                  <a:srgbClr val="484A56"/>
                </a:solidFill>
                <a:latin typeface="Calibri"/>
                <a:cs typeface="Calibri"/>
              </a:rPr>
              <a:t> </a:t>
            </a:r>
            <a:r>
              <a:rPr sz="1800" dirty="0">
                <a:solidFill>
                  <a:srgbClr val="484A56"/>
                </a:solidFill>
                <a:latin typeface="Calibri"/>
                <a:cs typeface="Calibri"/>
              </a:rPr>
              <a:t>who do</a:t>
            </a:r>
            <a:r>
              <a:rPr sz="1800" spc="-5" dirty="0">
                <a:solidFill>
                  <a:srgbClr val="484A56"/>
                </a:solidFill>
                <a:latin typeface="Calibri"/>
                <a:cs typeface="Calibri"/>
              </a:rPr>
              <a:t> not</a:t>
            </a:r>
            <a:r>
              <a:rPr sz="1800" dirty="0">
                <a:solidFill>
                  <a:srgbClr val="484A56"/>
                </a:solidFill>
                <a:latin typeface="Calibri"/>
                <a:cs typeface="Calibri"/>
              </a:rPr>
              <a:t> </a:t>
            </a:r>
            <a:r>
              <a:rPr sz="1800" spc="-5" dirty="0">
                <a:solidFill>
                  <a:srgbClr val="484A56"/>
                </a:solidFill>
                <a:latin typeface="Calibri"/>
                <a:cs typeface="Calibri"/>
              </a:rPr>
              <a:t>fit</a:t>
            </a:r>
            <a:r>
              <a:rPr sz="1800" dirty="0">
                <a:solidFill>
                  <a:srgbClr val="484A56"/>
                </a:solidFill>
                <a:latin typeface="Calibri"/>
                <a:cs typeface="Calibri"/>
              </a:rPr>
              <a:t> the </a:t>
            </a:r>
            <a:r>
              <a:rPr sz="1800" spc="-5" dirty="0">
                <a:solidFill>
                  <a:srgbClr val="484A56"/>
                </a:solidFill>
                <a:latin typeface="Calibri"/>
                <a:cs typeface="Calibri"/>
              </a:rPr>
              <a:t>profiles</a:t>
            </a:r>
            <a:r>
              <a:rPr sz="1800" dirty="0">
                <a:solidFill>
                  <a:srgbClr val="484A56"/>
                </a:solidFill>
                <a:latin typeface="Calibri"/>
                <a:cs typeface="Calibri"/>
              </a:rPr>
              <a:t> </a:t>
            </a:r>
            <a:r>
              <a:rPr sz="1800" spc="-5" dirty="0">
                <a:solidFill>
                  <a:srgbClr val="484A56"/>
                </a:solidFill>
                <a:latin typeface="Calibri"/>
                <a:cs typeface="Calibri"/>
              </a:rPr>
              <a:t>of </a:t>
            </a:r>
            <a:r>
              <a:rPr sz="1800" dirty="0">
                <a:solidFill>
                  <a:srgbClr val="484A56"/>
                </a:solidFill>
                <a:latin typeface="Calibri"/>
                <a:cs typeface="Calibri"/>
              </a:rPr>
              <a:t>the</a:t>
            </a:r>
            <a:r>
              <a:rPr sz="1800" spc="-5" dirty="0">
                <a:solidFill>
                  <a:srgbClr val="484A56"/>
                </a:solidFill>
                <a:latin typeface="Calibri"/>
                <a:cs typeface="Calibri"/>
              </a:rPr>
              <a:t> positions</a:t>
            </a:r>
            <a:r>
              <a:rPr sz="1800" dirty="0">
                <a:solidFill>
                  <a:srgbClr val="484A56"/>
                </a:solidFill>
                <a:latin typeface="Calibri"/>
                <a:cs typeface="Calibri"/>
              </a:rPr>
              <a:t> they </a:t>
            </a:r>
            <a:r>
              <a:rPr sz="1800" spc="-10" dirty="0">
                <a:solidFill>
                  <a:srgbClr val="484A56"/>
                </a:solidFill>
                <a:latin typeface="Calibri"/>
                <a:cs typeface="Calibri"/>
              </a:rPr>
              <a:t>hold.</a:t>
            </a:r>
            <a:endParaRPr sz="1800" dirty="0">
              <a:latin typeface="Calibri"/>
              <a:cs typeface="Calibri"/>
            </a:endParaRPr>
          </a:p>
          <a:p>
            <a:pPr marL="12700" marR="5715" algn="just">
              <a:lnSpc>
                <a:spcPts val="2150"/>
              </a:lnSpc>
              <a:spcBef>
                <a:spcPts val="65"/>
              </a:spcBef>
              <a:buSzPct val="88888"/>
              <a:buFont typeface="Arial MT"/>
              <a:buChar char="•"/>
              <a:tabLst>
                <a:tab pos="90805" algn="l"/>
              </a:tabLst>
            </a:pPr>
            <a:r>
              <a:rPr sz="1800" spc="-5" dirty="0">
                <a:solidFill>
                  <a:srgbClr val="484A56"/>
                </a:solidFill>
                <a:latin typeface="Calibri"/>
                <a:cs typeface="Calibri"/>
              </a:rPr>
              <a:t>Foreign </a:t>
            </a:r>
            <a:r>
              <a:rPr sz="1800" dirty="0">
                <a:solidFill>
                  <a:srgbClr val="484A56"/>
                </a:solidFill>
                <a:latin typeface="Calibri"/>
                <a:cs typeface="Calibri"/>
              </a:rPr>
              <a:t>company </a:t>
            </a:r>
            <a:r>
              <a:rPr sz="1800" spc="-5" dirty="0">
                <a:solidFill>
                  <a:srgbClr val="484A56"/>
                </a:solidFill>
                <a:latin typeface="Calibri"/>
                <a:cs typeface="Calibri"/>
              </a:rPr>
              <a:t>(with different currency </a:t>
            </a:r>
            <a:r>
              <a:rPr sz="1800" dirty="0">
                <a:solidFill>
                  <a:srgbClr val="484A56"/>
                </a:solidFill>
                <a:latin typeface="Calibri"/>
                <a:cs typeface="Calibri"/>
              </a:rPr>
              <a:t>rate to the US $) that </a:t>
            </a:r>
            <a:r>
              <a:rPr sz="1800" spc="-5" dirty="0">
                <a:solidFill>
                  <a:srgbClr val="484A56"/>
                </a:solidFill>
                <a:latin typeface="Calibri"/>
                <a:cs typeface="Calibri"/>
              </a:rPr>
              <a:t>has branches in our country, which sends payments </a:t>
            </a:r>
            <a:r>
              <a:rPr sz="1800" dirty="0">
                <a:solidFill>
                  <a:srgbClr val="484A56"/>
                </a:solidFill>
                <a:latin typeface="Calibri"/>
                <a:cs typeface="Calibri"/>
              </a:rPr>
              <a:t> </a:t>
            </a:r>
            <a:r>
              <a:rPr sz="1800" spc="-5" dirty="0">
                <a:solidFill>
                  <a:srgbClr val="484A56"/>
                </a:solidFill>
                <a:latin typeface="Calibri"/>
                <a:cs typeface="Calibri"/>
              </a:rPr>
              <a:t>or</a:t>
            </a:r>
            <a:r>
              <a:rPr sz="1800" dirty="0">
                <a:solidFill>
                  <a:srgbClr val="484A56"/>
                </a:solidFill>
                <a:latin typeface="Calibri"/>
                <a:cs typeface="Calibri"/>
              </a:rPr>
              <a:t> </a:t>
            </a:r>
            <a:r>
              <a:rPr sz="1800" spc="-5" dirty="0">
                <a:solidFill>
                  <a:srgbClr val="484A56"/>
                </a:solidFill>
                <a:latin typeface="Calibri"/>
                <a:cs typeface="Calibri"/>
              </a:rPr>
              <a:t>deposits</a:t>
            </a:r>
            <a:r>
              <a:rPr sz="1800" dirty="0">
                <a:solidFill>
                  <a:srgbClr val="484A56"/>
                </a:solidFill>
                <a:latin typeface="Calibri"/>
                <a:cs typeface="Calibri"/>
              </a:rPr>
              <a:t> </a:t>
            </a:r>
            <a:r>
              <a:rPr sz="1800" spc="-5" dirty="0">
                <a:solidFill>
                  <a:srgbClr val="484A56"/>
                </a:solidFill>
                <a:latin typeface="Calibri"/>
                <a:cs typeface="Calibri"/>
              </a:rPr>
              <a:t>(in</a:t>
            </a:r>
            <a:r>
              <a:rPr sz="1800" dirty="0">
                <a:solidFill>
                  <a:srgbClr val="484A56"/>
                </a:solidFill>
                <a:latin typeface="Calibri"/>
                <a:cs typeface="Calibri"/>
              </a:rPr>
              <a:t> </a:t>
            </a:r>
            <a:r>
              <a:rPr sz="1800" spc="-5" dirty="0">
                <a:solidFill>
                  <a:srgbClr val="484A56"/>
                </a:solidFill>
                <a:latin typeface="Calibri"/>
                <a:cs typeface="Calibri"/>
              </a:rPr>
              <a:t>Dollars) </a:t>
            </a:r>
            <a:r>
              <a:rPr sz="1800" dirty="0">
                <a:solidFill>
                  <a:srgbClr val="484A56"/>
                </a:solidFill>
                <a:latin typeface="Calibri"/>
                <a:cs typeface="Calibri"/>
              </a:rPr>
              <a:t>by ACH, to </a:t>
            </a:r>
            <a:r>
              <a:rPr sz="1800" spc="-5" dirty="0">
                <a:solidFill>
                  <a:srgbClr val="484A56"/>
                </a:solidFill>
                <a:latin typeface="Calibri"/>
                <a:cs typeface="Calibri"/>
              </a:rPr>
              <a:t>foreign</a:t>
            </a:r>
            <a:r>
              <a:rPr sz="1800" dirty="0">
                <a:solidFill>
                  <a:srgbClr val="484A56"/>
                </a:solidFill>
                <a:latin typeface="Calibri"/>
                <a:cs typeface="Calibri"/>
              </a:rPr>
              <a:t> </a:t>
            </a:r>
            <a:r>
              <a:rPr sz="1800" spc="-5" dirty="0">
                <a:solidFill>
                  <a:srgbClr val="484A56"/>
                </a:solidFill>
                <a:latin typeface="Calibri"/>
                <a:cs typeface="Calibri"/>
              </a:rPr>
              <a:t>employees</a:t>
            </a:r>
            <a:r>
              <a:rPr sz="1800" dirty="0">
                <a:solidFill>
                  <a:srgbClr val="484A56"/>
                </a:solidFill>
                <a:latin typeface="Calibri"/>
                <a:cs typeface="Calibri"/>
              </a:rPr>
              <a:t> </a:t>
            </a:r>
            <a:r>
              <a:rPr sz="1800" spc="-5" dirty="0">
                <a:solidFill>
                  <a:srgbClr val="484A56"/>
                </a:solidFill>
                <a:latin typeface="Calibri"/>
                <a:cs typeface="Calibri"/>
              </a:rPr>
              <a:t>based</a:t>
            </a:r>
            <a:r>
              <a:rPr sz="1800" dirty="0">
                <a:solidFill>
                  <a:srgbClr val="484A56"/>
                </a:solidFill>
                <a:latin typeface="Calibri"/>
                <a:cs typeface="Calibri"/>
              </a:rPr>
              <a:t> </a:t>
            </a:r>
            <a:r>
              <a:rPr sz="1800" spc="-5" dirty="0">
                <a:solidFill>
                  <a:srgbClr val="484A56"/>
                </a:solidFill>
                <a:latin typeface="Calibri"/>
                <a:cs typeface="Calibri"/>
              </a:rPr>
              <a:t>in our country</a:t>
            </a:r>
            <a:r>
              <a:rPr sz="1800" dirty="0">
                <a:solidFill>
                  <a:srgbClr val="484A56"/>
                </a:solidFill>
                <a:latin typeface="Calibri"/>
                <a:cs typeface="Calibri"/>
              </a:rPr>
              <a:t> working </a:t>
            </a:r>
            <a:r>
              <a:rPr sz="1800" spc="-5" dirty="0">
                <a:solidFill>
                  <a:srgbClr val="484A56"/>
                </a:solidFill>
                <a:latin typeface="Calibri"/>
                <a:cs typeface="Calibri"/>
              </a:rPr>
              <a:t>for</a:t>
            </a:r>
            <a:r>
              <a:rPr sz="1800" dirty="0">
                <a:solidFill>
                  <a:srgbClr val="484A56"/>
                </a:solidFill>
                <a:latin typeface="Calibri"/>
                <a:cs typeface="Calibri"/>
              </a:rPr>
              <a:t> the </a:t>
            </a:r>
            <a:r>
              <a:rPr sz="1800" spc="-5" dirty="0">
                <a:solidFill>
                  <a:srgbClr val="484A56"/>
                </a:solidFill>
                <a:latin typeface="Calibri"/>
                <a:cs typeface="Calibri"/>
              </a:rPr>
              <a:t>supposed</a:t>
            </a:r>
            <a:r>
              <a:rPr sz="1800" spc="395" dirty="0">
                <a:solidFill>
                  <a:srgbClr val="484A56"/>
                </a:solidFill>
                <a:latin typeface="Calibri"/>
                <a:cs typeface="Calibri"/>
              </a:rPr>
              <a:t> </a:t>
            </a:r>
            <a:r>
              <a:rPr sz="1800" dirty="0">
                <a:solidFill>
                  <a:srgbClr val="484A56"/>
                </a:solidFill>
                <a:latin typeface="Calibri"/>
                <a:cs typeface="Calibri"/>
              </a:rPr>
              <a:t>company </a:t>
            </a:r>
            <a:r>
              <a:rPr sz="1800" spc="5" dirty="0">
                <a:solidFill>
                  <a:srgbClr val="484A56"/>
                </a:solidFill>
                <a:latin typeface="Calibri"/>
                <a:cs typeface="Calibri"/>
              </a:rPr>
              <a:t> </a:t>
            </a:r>
            <a:r>
              <a:rPr sz="1800" spc="-5" dirty="0">
                <a:solidFill>
                  <a:srgbClr val="484A56"/>
                </a:solidFill>
                <a:latin typeface="Calibri"/>
                <a:cs typeface="Calibri"/>
              </a:rPr>
              <a:t>(</a:t>
            </a:r>
            <a:r>
              <a:rPr lang="es-AR" sz="1800" spc="-5" dirty="0" err="1">
                <a:solidFill>
                  <a:srgbClr val="484A56"/>
                </a:solidFill>
                <a:latin typeface="Calibri"/>
                <a:cs typeface="Calibri"/>
              </a:rPr>
              <a:t>shell</a:t>
            </a:r>
            <a:r>
              <a:rPr sz="1800" spc="-5" dirty="0">
                <a:solidFill>
                  <a:srgbClr val="484A56"/>
                </a:solidFill>
                <a:latin typeface="Calibri"/>
                <a:cs typeface="Calibri"/>
              </a:rPr>
              <a:t>)</a:t>
            </a:r>
            <a:r>
              <a:rPr sz="1800" spc="-10" dirty="0">
                <a:solidFill>
                  <a:srgbClr val="484A56"/>
                </a:solidFill>
                <a:latin typeface="Calibri"/>
                <a:cs typeface="Calibri"/>
              </a:rPr>
              <a:t> </a:t>
            </a:r>
            <a:r>
              <a:rPr sz="1800" dirty="0">
                <a:solidFill>
                  <a:srgbClr val="484A56"/>
                </a:solidFill>
                <a:latin typeface="Calibri"/>
                <a:cs typeface="Calibri"/>
              </a:rPr>
              <a:t>based</a:t>
            </a:r>
            <a:r>
              <a:rPr sz="1800" spc="-5" dirty="0">
                <a:solidFill>
                  <a:srgbClr val="484A56"/>
                </a:solidFill>
                <a:latin typeface="Calibri"/>
                <a:cs typeface="Calibri"/>
              </a:rPr>
              <a:t> in</a:t>
            </a:r>
            <a:r>
              <a:rPr sz="1800" dirty="0">
                <a:solidFill>
                  <a:srgbClr val="484A56"/>
                </a:solidFill>
                <a:latin typeface="Calibri"/>
                <a:cs typeface="Calibri"/>
              </a:rPr>
              <a:t> </a:t>
            </a:r>
            <a:r>
              <a:rPr sz="1800" spc="-5" dirty="0">
                <a:solidFill>
                  <a:srgbClr val="484A56"/>
                </a:solidFill>
                <a:latin typeface="Calibri"/>
                <a:cs typeface="Calibri"/>
              </a:rPr>
              <a:t>our country.</a:t>
            </a:r>
            <a:endParaRPr sz="1800" dirty="0">
              <a:latin typeface="Calibri"/>
              <a:cs typeface="Calibri"/>
            </a:endParaRPr>
          </a:p>
          <a:p>
            <a:pPr marL="12700" marR="5080" algn="just">
              <a:lnSpc>
                <a:spcPts val="2150"/>
              </a:lnSpc>
              <a:spcBef>
                <a:spcPts val="25"/>
              </a:spcBef>
              <a:buSzPct val="88888"/>
              <a:buFont typeface="Arial MT"/>
              <a:buChar char="•"/>
              <a:tabLst>
                <a:tab pos="90805" algn="l"/>
              </a:tabLst>
            </a:pPr>
            <a:r>
              <a:rPr sz="1800" spc="-5" dirty="0">
                <a:solidFill>
                  <a:srgbClr val="484A56"/>
                </a:solidFill>
                <a:latin typeface="Calibri"/>
                <a:cs typeface="Calibri"/>
              </a:rPr>
              <a:t>Incorporation of companies </a:t>
            </a:r>
            <a:r>
              <a:rPr sz="1800" dirty="0">
                <a:solidFill>
                  <a:srgbClr val="484A56"/>
                </a:solidFill>
                <a:latin typeface="Calibri"/>
                <a:cs typeface="Calibri"/>
              </a:rPr>
              <a:t>with capital or </a:t>
            </a:r>
            <a:r>
              <a:rPr sz="1800" spc="-5" dirty="0">
                <a:solidFill>
                  <a:srgbClr val="484A56"/>
                </a:solidFill>
                <a:latin typeface="Calibri"/>
                <a:cs typeface="Calibri"/>
              </a:rPr>
              <a:t>partners from territories or countries considered non-cooperative </a:t>
            </a:r>
            <a:r>
              <a:rPr sz="1800" dirty="0">
                <a:solidFill>
                  <a:srgbClr val="484A56"/>
                </a:solidFill>
                <a:latin typeface="Calibri"/>
                <a:cs typeface="Calibri"/>
              </a:rPr>
              <a:t>by the </a:t>
            </a:r>
            <a:r>
              <a:rPr sz="1800" spc="5" dirty="0">
                <a:solidFill>
                  <a:srgbClr val="484A56"/>
                </a:solidFill>
                <a:latin typeface="Calibri"/>
                <a:cs typeface="Calibri"/>
              </a:rPr>
              <a:t> </a:t>
            </a:r>
            <a:r>
              <a:rPr sz="1800" spc="-5" dirty="0">
                <a:solidFill>
                  <a:srgbClr val="484A56"/>
                </a:solidFill>
                <a:latin typeface="Calibri"/>
                <a:cs typeface="Calibri"/>
              </a:rPr>
              <a:t>Financial</a:t>
            </a:r>
            <a:r>
              <a:rPr sz="1800" dirty="0">
                <a:solidFill>
                  <a:srgbClr val="484A56"/>
                </a:solidFill>
                <a:latin typeface="Calibri"/>
                <a:cs typeface="Calibri"/>
              </a:rPr>
              <a:t> </a:t>
            </a:r>
            <a:r>
              <a:rPr sz="1800" spc="-5" dirty="0">
                <a:solidFill>
                  <a:srgbClr val="484A56"/>
                </a:solidFill>
                <a:latin typeface="Calibri"/>
                <a:cs typeface="Calibri"/>
              </a:rPr>
              <a:t>Action</a:t>
            </a:r>
            <a:r>
              <a:rPr sz="1800" dirty="0">
                <a:solidFill>
                  <a:srgbClr val="484A56"/>
                </a:solidFill>
                <a:latin typeface="Calibri"/>
                <a:cs typeface="Calibri"/>
              </a:rPr>
              <a:t> </a:t>
            </a:r>
            <a:r>
              <a:rPr sz="1800" spc="-5" dirty="0">
                <a:solidFill>
                  <a:srgbClr val="484A56"/>
                </a:solidFill>
                <a:latin typeface="Calibri"/>
                <a:cs typeface="Calibri"/>
              </a:rPr>
              <a:t>Task</a:t>
            </a:r>
            <a:r>
              <a:rPr sz="1800" dirty="0">
                <a:solidFill>
                  <a:srgbClr val="484A56"/>
                </a:solidFill>
                <a:latin typeface="Calibri"/>
                <a:cs typeface="Calibri"/>
              </a:rPr>
              <a:t> </a:t>
            </a:r>
            <a:r>
              <a:rPr sz="1800" spc="-5" dirty="0">
                <a:solidFill>
                  <a:srgbClr val="484A56"/>
                </a:solidFill>
                <a:latin typeface="Calibri"/>
                <a:cs typeface="Calibri"/>
              </a:rPr>
              <a:t>Force</a:t>
            </a:r>
            <a:r>
              <a:rPr sz="1800" dirty="0">
                <a:solidFill>
                  <a:srgbClr val="484A56"/>
                </a:solidFill>
                <a:latin typeface="Calibri"/>
                <a:cs typeface="Calibri"/>
              </a:rPr>
              <a:t> </a:t>
            </a:r>
            <a:r>
              <a:rPr sz="1800" spc="-5" dirty="0">
                <a:solidFill>
                  <a:srgbClr val="484A56"/>
                </a:solidFill>
                <a:latin typeface="Calibri"/>
                <a:cs typeface="Calibri"/>
              </a:rPr>
              <a:t>(FATF),</a:t>
            </a:r>
            <a:r>
              <a:rPr sz="1800" dirty="0">
                <a:solidFill>
                  <a:srgbClr val="484A56"/>
                </a:solidFill>
                <a:latin typeface="Calibri"/>
                <a:cs typeface="Calibri"/>
              </a:rPr>
              <a:t> </a:t>
            </a:r>
            <a:r>
              <a:rPr sz="1800" spc="-5" dirty="0">
                <a:solidFill>
                  <a:srgbClr val="484A56"/>
                </a:solidFill>
                <a:latin typeface="Calibri"/>
                <a:cs typeface="Calibri"/>
              </a:rPr>
              <a:t>or</a:t>
            </a:r>
            <a:r>
              <a:rPr sz="1800" dirty="0">
                <a:solidFill>
                  <a:srgbClr val="484A56"/>
                </a:solidFill>
                <a:latin typeface="Calibri"/>
                <a:cs typeface="Calibri"/>
              </a:rPr>
              <a:t> tax</a:t>
            </a:r>
            <a:r>
              <a:rPr sz="1800" spc="5" dirty="0">
                <a:solidFill>
                  <a:srgbClr val="484A56"/>
                </a:solidFill>
                <a:latin typeface="Calibri"/>
                <a:cs typeface="Calibri"/>
              </a:rPr>
              <a:t> </a:t>
            </a:r>
            <a:r>
              <a:rPr sz="1800" spc="-5" dirty="0">
                <a:solidFill>
                  <a:srgbClr val="484A56"/>
                </a:solidFill>
                <a:latin typeface="Calibri"/>
                <a:cs typeface="Calibri"/>
              </a:rPr>
              <a:t>havens</a:t>
            </a:r>
            <a:r>
              <a:rPr sz="1800" dirty="0">
                <a:solidFill>
                  <a:srgbClr val="484A56"/>
                </a:solidFill>
                <a:latin typeface="Calibri"/>
                <a:cs typeface="Calibri"/>
              </a:rPr>
              <a:t> or</a:t>
            </a:r>
            <a:r>
              <a:rPr sz="1800" spc="5" dirty="0">
                <a:solidFill>
                  <a:srgbClr val="484A56"/>
                </a:solidFill>
                <a:latin typeface="Calibri"/>
                <a:cs typeface="Calibri"/>
              </a:rPr>
              <a:t> </a:t>
            </a:r>
            <a:r>
              <a:rPr sz="1800" spc="-5" dirty="0">
                <a:solidFill>
                  <a:srgbClr val="484A56"/>
                </a:solidFill>
                <a:latin typeface="Calibri"/>
                <a:cs typeface="Calibri"/>
              </a:rPr>
              <a:t>harmful</a:t>
            </a:r>
            <a:r>
              <a:rPr sz="1800" dirty="0">
                <a:solidFill>
                  <a:srgbClr val="484A56"/>
                </a:solidFill>
                <a:latin typeface="Calibri"/>
                <a:cs typeface="Calibri"/>
              </a:rPr>
              <a:t> </a:t>
            </a:r>
            <a:r>
              <a:rPr sz="1800" spc="-5" dirty="0">
                <a:solidFill>
                  <a:srgbClr val="484A56"/>
                </a:solidFill>
                <a:latin typeface="Calibri"/>
                <a:cs typeface="Calibri"/>
              </a:rPr>
              <a:t>preferential</a:t>
            </a:r>
            <a:r>
              <a:rPr sz="1800" dirty="0">
                <a:solidFill>
                  <a:srgbClr val="484A56"/>
                </a:solidFill>
                <a:latin typeface="Calibri"/>
                <a:cs typeface="Calibri"/>
              </a:rPr>
              <a:t> tax</a:t>
            </a:r>
            <a:r>
              <a:rPr sz="1800" spc="5" dirty="0">
                <a:solidFill>
                  <a:srgbClr val="484A56"/>
                </a:solidFill>
                <a:latin typeface="Calibri"/>
                <a:cs typeface="Calibri"/>
              </a:rPr>
              <a:t> </a:t>
            </a:r>
            <a:r>
              <a:rPr sz="1800" spc="-5" dirty="0">
                <a:solidFill>
                  <a:srgbClr val="484A56"/>
                </a:solidFill>
                <a:latin typeface="Calibri"/>
                <a:cs typeface="Calibri"/>
              </a:rPr>
              <a:t>regimes</a:t>
            </a:r>
            <a:r>
              <a:rPr sz="1800" dirty="0">
                <a:solidFill>
                  <a:srgbClr val="484A56"/>
                </a:solidFill>
                <a:latin typeface="Calibri"/>
                <a:cs typeface="Calibri"/>
              </a:rPr>
              <a:t> </a:t>
            </a:r>
            <a:r>
              <a:rPr sz="1800" spc="-5" dirty="0">
                <a:solidFill>
                  <a:srgbClr val="484A56"/>
                </a:solidFill>
                <a:latin typeface="Calibri"/>
                <a:cs typeface="Calibri"/>
              </a:rPr>
              <a:t>by</a:t>
            </a:r>
            <a:r>
              <a:rPr sz="1800" dirty="0">
                <a:solidFill>
                  <a:srgbClr val="484A56"/>
                </a:solidFill>
                <a:latin typeface="Calibri"/>
                <a:cs typeface="Calibri"/>
              </a:rPr>
              <a:t> the</a:t>
            </a:r>
            <a:r>
              <a:rPr sz="1800" spc="405" dirty="0">
                <a:solidFill>
                  <a:srgbClr val="484A56"/>
                </a:solidFill>
                <a:latin typeface="Calibri"/>
                <a:cs typeface="Calibri"/>
              </a:rPr>
              <a:t> </a:t>
            </a:r>
            <a:r>
              <a:rPr sz="1800" spc="-5" dirty="0">
                <a:solidFill>
                  <a:srgbClr val="484A56"/>
                </a:solidFill>
                <a:latin typeface="Calibri"/>
                <a:cs typeface="Calibri"/>
              </a:rPr>
              <a:t>Organization</a:t>
            </a:r>
            <a:r>
              <a:rPr sz="1800" spc="395" dirty="0">
                <a:solidFill>
                  <a:srgbClr val="484A56"/>
                </a:solidFill>
                <a:latin typeface="Calibri"/>
                <a:cs typeface="Calibri"/>
              </a:rPr>
              <a:t> </a:t>
            </a:r>
            <a:r>
              <a:rPr sz="1800" spc="-5" dirty="0">
                <a:solidFill>
                  <a:srgbClr val="484A56"/>
                </a:solidFill>
                <a:latin typeface="Calibri"/>
                <a:cs typeface="Calibri"/>
              </a:rPr>
              <a:t>for </a:t>
            </a:r>
            <a:r>
              <a:rPr sz="1800" dirty="0">
                <a:solidFill>
                  <a:srgbClr val="484A56"/>
                </a:solidFill>
                <a:latin typeface="Calibri"/>
                <a:cs typeface="Calibri"/>
              </a:rPr>
              <a:t> </a:t>
            </a:r>
            <a:r>
              <a:rPr sz="1800" spc="-5" dirty="0">
                <a:solidFill>
                  <a:srgbClr val="484A56"/>
                </a:solidFill>
                <a:latin typeface="Calibri"/>
                <a:cs typeface="Calibri"/>
              </a:rPr>
              <a:t>Economic</a:t>
            </a:r>
            <a:r>
              <a:rPr sz="1800" spc="-10" dirty="0">
                <a:solidFill>
                  <a:srgbClr val="484A56"/>
                </a:solidFill>
                <a:latin typeface="Calibri"/>
                <a:cs typeface="Calibri"/>
              </a:rPr>
              <a:t> </a:t>
            </a:r>
            <a:r>
              <a:rPr sz="1800" spc="-5" dirty="0">
                <a:solidFill>
                  <a:srgbClr val="484A56"/>
                </a:solidFill>
                <a:latin typeface="Calibri"/>
                <a:cs typeface="Calibri"/>
              </a:rPr>
              <a:t>Cooperation </a:t>
            </a:r>
            <a:r>
              <a:rPr sz="1800" dirty="0">
                <a:solidFill>
                  <a:srgbClr val="484A56"/>
                </a:solidFill>
                <a:latin typeface="Calibri"/>
                <a:cs typeface="Calibri"/>
              </a:rPr>
              <a:t>and</a:t>
            </a:r>
            <a:r>
              <a:rPr sz="1800" spc="-5" dirty="0">
                <a:solidFill>
                  <a:srgbClr val="484A56"/>
                </a:solidFill>
                <a:latin typeface="Calibri"/>
                <a:cs typeface="Calibri"/>
              </a:rPr>
              <a:t> Development (OECD).</a:t>
            </a:r>
            <a:endParaRPr sz="1800" dirty="0">
              <a:latin typeface="Calibri"/>
              <a:cs typeface="Calibri"/>
            </a:endParaRPr>
          </a:p>
          <a:p>
            <a:pPr marL="12700" marR="2035810" algn="just">
              <a:lnSpc>
                <a:spcPts val="2180"/>
              </a:lnSpc>
              <a:spcBef>
                <a:spcPts val="35"/>
              </a:spcBef>
              <a:buSzPct val="88888"/>
              <a:buFont typeface="Arial MT"/>
              <a:buChar char="•"/>
              <a:tabLst>
                <a:tab pos="90805" algn="l"/>
              </a:tabLst>
            </a:pPr>
            <a:r>
              <a:rPr sz="1800" spc="-5" dirty="0">
                <a:solidFill>
                  <a:srgbClr val="484A56"/>
                </a:solidFill>
                <a:latin typeface="Calibri"/>
                <a:cs typeface="Calibri"/>
              </a:rPr>
              <a:t>Companies </a:t>
            </a:r>
            <a:r>
              <a:rPr sz="1800" dirty="0">
                <a:solidFill>
                  <a:srgbClr val="484A56"/>
                </a:solidFill>
                <a:latin typeface="Calibri"/>
                <a:cs typeface="Calibri"/>
              </a:rPr>
              <a:t>that </a:t>
            </a:r>
            <a:r>
              <a:rPr sz="1800" spc="-5" dirty="0">
                <a:solidFill>
                  <a:srgbClr val="484A56"/>
                </a:solidFill>
                <a:latin typeface="Calibri"/>
                <a:cs typeface="Calibri"/>
              </a:rPr>
              <a:t>refrain from providing complete information, such </a:t>
            </a:r>
            <a:r>
              <a:rPr sz="1800" dirty="0">
                <a:solidFill>
                  <a:srgbClr val="484A56"/>
                </a:solidFill>
                <a:latin typeface="Calibri"/>
                <a:cs typeface="Calibri"/>
              </a:rPr>
              <a:t>as main activity, </a:t>
            </a:r>
            <a:r>
              <a:rPr sz="1800" spc="-15" dirty="0">
                <a:solidFill>
                  <a:srgbClr val="484A56"/>
                </a:solidFill>
                <a:latin typeface="Calibri"/>
                <a:cs typeface="Calibri"/>
              </a:rPr>
              <a:t>references, </a:t>
            </a:r>
            <a:r>
              <a:rPr sz="1800" spc="-395" dirty="0">
                <a:solidFill>
                  <a:srgbClr val="484A56"/>
                </a:solidFill>
                <a:latin typeface="Calibri"/>
                <a:cs typeface="Calibri"/>
              </a:rPr>
              <a:t> </a:t>
            </a:r>
            <a:r>
              <a:rPr sz="1800" spc="-5" dirty="0">
                <a:solidFill>
                  <a:srgbClr val="484A56"/>
                </a:solidFill>
                <a:latin typeface="Calibri"/>
                <a:cs typeface="Calibri"/>
              </a:rPr>
              <a:t>name of directors, </a:t>
            </a:r>
            <a:r>
              <a:rPr sz="1800" spc="-15" dirty="0">
                <a:solidFill>
                  <a:srgbClr val="484A56"/>
                </a:solidFill>
                <a:latin typeface="Calibri"/>
                <a:cs typeface="Calibri"/>
              </a:rPr>
              <a:t>financial</a:t>
            </a:r>
            <a:r>
              <a:rPr sz="1800" spc="-20" dirty="0">
                <a:solidFill>
                  <a:srgbClr val="484A56"/>
                </a:solidFill>
                <a:latin typeface="Calibri"/>
                <a:cs typeface="Calibri"/>
              </a:rPr>
              <a:t> </a:t>
            </a:r>
            <a:r>
              <a:rPr sz="1800" spc="-5" dirty="0">
                <a:solidFill>
                  <a:srgbClr val="484A56"/>
                </a:solidFill>
                <a:latin typeface="Calibri"/>
                <a:cs typeface="Calibri"/>
              </a:rPr>
              <a:t>statements."</a:t>
            </a:r>
            <a:endParaRPr sz="1800" dirty="0">
              <a:latin typeface="Calibri"/>
              <a:cs typeface="Calibri"/>
            </a:endParaRPr>
          </a:p>
        </p:txBody>
      </p:sp>
      <p:sp>
        <p:nvSpPr>
          <p:cNvPr id="6" name="object 6"/>
          <p:cNvSpPr txBox="1"/>
          <p:nvPr/>
        </p:nvSpPr>
        <p:spPr>
          <a:xfrm>
            <a:off x="212725" y="6290830"/>
            <a:ext cx="35223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MT"/>
                <a:cs typeface="Arial MT"/>
              </a:rPr>
              <a:t>Subdirectorate</a:t>
            </a:r>
            <a:r>
              <a:rPr sz="1800" spc="-20" dirty="0">
                <a:latin typeface="Arial MT"/>
                <a:cs typeface="Arial MT"/>
              </a:rPr>
              <a:t> </a:t>
            </a:r>
            <a:r>
              <a:rPr sz="1800" spc="-5" dirty="0">
                <a:latin typeface="Arial MT"/>
                <a:cs typeface="Arial MT"/>
              </a:rPr>
              <a:t>of</a:t>
            </a:r>
            <a:r>
              <a:rPr sz="1800" spc="-25" dirty="0">
                <a:latin typeface="Arial MT"/>
                <a:cs typeface="Arial MT"/>
              </a:rPr>
              <a:t> </a:t>
            </a:r>
            <a:r>
              <a:rPr sz="1800" spc="-15" dirty="0">
                <a:latin typeface="Arial MT"/>
                <a:cs typeface="Arial MT"/>
              </a:rPr>
              <a:t>Customs</a:t>
            </a:r>
            <a:r>
              <a:rPr sz="1800" spc="-40" dirty="0">
                <a:latin typeface="Arial MT"/>
                <a:cs typeface="Arial MT"/>
              </a:rPr>
              <a:t> </a:t>
            </a:r>
            <a:r>
              <a:rPr sz="1800" spc="-5" dirty="0">
                <a:latin typeface="Arial MT"/>
                <a:cs typeface="Arial MT"/>
              </a:rPr>
              <a:t>Control</a:t>
            </a:r>
            <a:endParaRPr sz="1800">
              <a:latin typeface="Arial MT"/>
              <a:cs typeface="Arial M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7084" y="1535887"/>
            <a:ext cx="11282680" cy="3629199"/>
          </a:xfrm>
          <a:prstGeom prst="rect">
            <a:avLst/>
          </a:prstGeom>
        </p:spPr>
        <p:txBody>
          <a:bodyPr vert="horz" wrap="square" lIns="0" tIns="12700" rIns="0" bIns="0" rtlCol="0">
            <a:spAutoFit/>
          </a:bodyPr>
          <a:lstStyle/>
          <a:p>
            <a:pPr marL="90805" indent="-78105">
              <a:lnSpc>
                <a:spcPct val="100000"/>
              </a:lnSpc>
              <a:spcBef>
                <a:spcPts val="100"/>
              </a:spcBef>
              <a:buSzPct val="88888"/>
              <a:buFont typeface="Arial MT"/>
              <a:buChar char="•"/>
              <a:tabLst>
                <a:tab pos="90805" algn="l"/>
              </a:tabLst>
            </a:pPr>
            <a:r>
              <a:rPr sz="1800" spc="-5" dirty="0">
                <a:latin typeface="Calibri"/>
                <a:cs typeface="Calibri"/>
              </a:rPr>
              <a:t>Companies</a:t>
            </a:r>
            <a:r>
              <a:rPr sz="1800" dirty="0">
                <a:latin typeface="Calibri"/>
                <a:cs typeface="Calibri"/>
              </a:rPr>
              <a:t> </a:t>
            </a:r>
            <a:r>
              <a:rPr sz="1800" spc="-5" dirty="0">
                <a:latin typeface="Calibri"/>
                <a:cs typeface="Calibri"/>
              </a:rPr>
              <a:t>developing</a:t>
            </a:r>
            <a:r>
              <a:rPr sz="1800" spc="5" dirty="0">
                <a:latin typeface="Calibri"/>
                <a:cs typeface="Calibri"/>
              </a:rPr>
              <a:t> </a:t>
            </a:r>
            <a:r>
              <a:rPr sz="1800" spc="-5" dirty="0">
                <a:latin typeface="Calibri"/>
                <a:cs typeface="Calibri"/>
              </a:rPr>
              <a:t>large</a:t>
            </a:r>
            <a:r>
              <a:rPr sz="1800" spc="5" dirty="0">
                <a:latin typeface="Calibri"/>
                <a:cs typeface="Calibri"/>
              </a:rPr>
              <a:t> </a:t>
            </a:r>
            <a:r>
              <a:rPr sz="1800" spc="-5" dirty="0">
                <a:latin typeface="Calibri"/>
                <a:cs typeface="Calibri"/>
              </a:rPr>
              <a:t>investment</a:t>
            </a:r>
            <a:r>
              <a:rPr sz="1800" spc="10" dirty="0">
                <a:latin typeface="Calibri"/>
                <a:cs typeface="Calibri"/>
              </a:rPr>
              <a:t> </a:t>
            </a:r>
            <a:r>
              <a:rPr sz="1800" spc="-5" dirty="0">
                <a:latin typeface="Calibri"/>
                <a:cs typeface="Calibri"/>
              </a:rPr>
              <a:t>projects</a:t>
            </a:r>
            <a:r>
              <a:rPr sz="1800" dirty="0">
                <a:latin typeface="Calibri"/>
                <a:cs typeface="Calibri"/>
              </a:rPr>
              <a:t> </a:t>
            </a:r>
            <a:r>
              <a:rPr sz="1800" spc="-5" dirty="0">
                <a:latin typeface="Calibri"/>
                <a:cs typeface="Calibri"/>
              </a:rPr>
              <a:t>in</a:t>
            </a:r>
            <a:r>
              <a:rPr sz="1800" spc="10" dirty="0">
                <a:latin typeface="Calibri"/>
                <a:cs typeface="Calibri"/>
              </a:rPr>
              <a:t> </a:t>
            </a:r>
            <a:r>
              <a:rPr sz="1800" spc="-10" dirty="0">
                <a:latin typeface="Calibri"/>
                <a:cs typeface="Calibri"/>
              </a:rPr>
              <a:t>unusual </a:t>
            </a:r>
            <a:r>
              <a:rPr sz="1800" spc="-5" dirty="0">
                <a:latin typeface="Calibri"/>
                <a:cs typeface="Calibri"/>
              </a:rPr>
              <a:t>rural</a:t>
            </a:r>
            <a:r>
              <a:rPr sz="1800" spc="5" dirty="0">
                <a:latin typeface="Calibri"/>
                <a:cs typeface="Calibri"/>
              </a:rPr>
              <a:t> </a:t>
            </a:r>
            <a:r>
              <a:rPr sz="1800" spc="-5" dirty="0">
                <a:latin typeface="Calibri"/>
                <a:cs typeface="Calibri"/>
              </a:rPr>
              <a:t>areas.</a:t>
            </a:r>
            <a:endParaRPr sz="1800" dirty="0">
              <a:latin typeface="Calibri"/>
              <a:cs typeface="Calibri"/>
            </a:endParaRPr>
          </a:p>
          <a:p>
            <a:pPr marL="90805" indent="-78105">
              <a:lnSpc>
                <a:spcPct val="100000"/>
              </a:lnSpc>
              <a:buSzPct val="88888"/>
              <a:buFont typeface="Arial MT"/>
              <a:buChar char="•"/>
              <a:tabLst>
                <a:tab pos="90805" algn="l"/>
              </a:tabLst>
            </a:pPr>
            <a:r>
              <a:rPr sz="1800" spc="-5" dirty="0">
                <a:latin typeface="Calibri"/>
                <a:cs typeface="Calibri"/>
              </a:rPr>
              <a:t>Companies</a:t>
            </a:r>
            <a:r>
              <a:rPr sz="1800" dirty="0">
                <a:latin typeface="Calibri"/>
                <a:cs typeface="Calibri"/>
              </a:rPr>
              <a:t> that</a:t>
            </a:r>
            <a:r>
              <a:rPr sz="1800" spc="5" dirty="0">
                <a:latin typeface="Calibri"/>
                <a:cs typeface="Calibri"/>
              </a:rPr>
              <a:t> </a:t>
            </a:r>
            <a:r>
              <a:rPr sz="1800" spc="-5" dirty="0">
                <a:latin typeface="Calibri"/>
                <a:cs typeface="Calibri"/>
              </a:rPr>
              <a:t>invest</a:t>
            </a:r>
            <a:r>
              <a:rPr sz="1800" spc="5" dirty="0">
                <a:latin typeface="Calibri"/>
                <a:cs typeface="Calibri"/>
              </a:rPr>
              <a:t> </a:t>
            </a:r>
            <a:r>
              <a:rPr sz="1800" spc="-5" dirty="0">
                <a:latin typeface="Calibri"/>
                <a:cs typeface="Calibri"/>
              </a:rPr>
              <a:t>in</a:t>
            </a:r>
            <a:r>
              <a:rPr sz="1800" spc="10" dirty="0">
                <a:latin typeface="Calibri"/>
                <a:cs typeface="Calibri"/>
              </a:rPr>
              <a:t> </a:t>
            </a:r>
            <a:r>
              <a:rPr sz="1800" spc="-5" dirty="0">
                <a:latin typeface="Calibri"/>
                <a:cs typeface="Calibri"/>
              </a:rPr>
              <a:t>local</a:t>
            </a:r>
            <a:r>
              <a:rPr sz="1800" spc="5" dirty="0">
                <a:latin typeface="Calibri"/>
                <a:cs typeface="Calibri"/>
              </a:rPr>
              <a:t> </a:t>
            </a:r>
            <a:r>
              <a:rPr sz="1800" dirty="0">
                <a:latin typeface="Calibri"/>
                <a:cs typeface="Calibri"/>
              </a:rPr>
              <a:t>companies</a:t>
            </a:r>
            <a:r>
              <a:rPr sz="1800" spc="5" dirty="0">
                <a:latin typeface="Calibri"/>
                <a:cs typeface="Calibri"/>
              </a:rPr>
              <a:t> </a:t>
            </a:r>
            <a:r>
              <a:rPr sz="1800" dirty="0">
                <a:latin typeface="Calibri"/>
                <a:cs typeface="Calibri"/>
              </a:rPr>
              <a:t>with</a:t>
            </a:r>
            <a:r>
              <a:rPr sz="1800" spc="5" dirty="0">
                <a:latin typeface="Calibri"/>
                <a:cs typeface="Calibri"/>
              </a:rPr>
              <a:t> </a:t>
            </a:r>
            <a:r>
              <a:rPr sz="1800" spc="-15" dirty="0">
                <a:latin typeface="Calibri"/>
                <a:cs typeface="Calibri"/>
              </a:rPr>
              <a:t>unrelated</a:t>
            </a:r>
            <a:r>
              <a:rPr sz="1800" dirty="0">
                <a:latin typeface="Calibri"/>
                <a:cs typeface="Calibri"/>
              </a:rPr>
              <a:t> </a:t>
            </a:r>
            <a:r>
              <a:rPr sz="1800" spc="-5" dirty="0">
                <a:latin typeface="Calibri"/>
                <a:cs typeface="Calibri"/>
              </a:rPr>
              <a:t>economic</a:t>
            </a:r>
            <a:r>
              <a:rPr sz="1800" dirty="0">
                <a:latin typeface="Calibri"/>
                <a:cs typeface="Calibri"/>
              </a:rPr>
              <a:t> </a:t>
            </a:r>
            <a:r>
              <a:rPr sz="1800" spc="-5" dirty="0">
                <a:latin typeface="Calibri"/>
                <a:cs typeface="Calibri"/>
              </a:rPr>
              <a:t>activity.</a:t>
            </a:r>
            <a:endParaRPr sz="1800" dirty="0">
              <a:latin typeface="Calibri"/>
              <a:cs typeface="Calibri"/>
            </a:endParaRPr>
          </a:p>
          <a:p>
            <a:pPr marL="12700" marR="2690495">
              <a:lnSpc>
                <a:spcPct val="100000"/>
              </a:lnSpc>
              <a:buSzPct val="88888"/>
              <a:buFont typeface="Arial MT"/>
              <a:buChar char="•"/>
              <a:tabLst>
                <a:tab pos="90805" algn="l"/>
              </a:tabLst>
            </a:pPr>
            <a:r>
              <a:rPr sz="1800" spc="-5" dirty="0">
                <a:latin typeface="Calibri"/>
                <a:cs typeface="Calibri"/>
              </a:rPr>
              <a:t>Companies</a:t>
            </a:r>
            <a:r>
              <a:rPr sz="1800" dirty="0">
                <a:latin typeface="Calibri"/>
                <a:cs typeface="Calibri"/>
              </a:rPr>
              <a:t> that</a:t>
            </a:r>
            <a:r>
              <a:rPr sz="1800" spc="5" dirty="0">
                <a:latin typeface="Calibri"/>
                <a:cs typeface="Calibri"/>
              </a:rPr>
              <a:t> </a:t>
            </a:r>
            <a:r>
              <a:rPr sz="1800" spc="-5" dirty="0">
                <a:latin typeface="Calibri"/>
                <a:cs typeface="Calibri"/>
              </a:rPr>
              <a:t>reflect</a:t>
            </a:r>
            <a:r>
              <a:rPr sz="1800" spc="10" dirty="0">
                <a:latin typeface="Calibri"/>
                <a:cs typeface="Calibri"/>
              </a:rPr>
              <a:t> </a:t>
            </a:r>
            <a:r>
              <a:rPr sz="1800" dirty="0">
                <a:latin typeface="Calibri"/>
                <a:cs typeface="Calibri"/>
              </a:rPr>
              <a:t>an</a:t>
            </a:r>
            <a:r>
              <a:rPr sz="1800" spc="10" dirty="0">
                <a:latin typeface="Calibri"/>
                <a:cs typeface="Calibri"/>
              </a:rPr>
              <a:t> </a:t>
            </a:r>
            <a:r>
              <a:rPr sz="1800" spc="-5" dirty="0">
                <a:latin typeface="Calibri"/>
                <a:cs typeface="Calibri"/>
              </a:rPr>
              <a:t>exaggerated</a:t>
            </a:r>
            <a:r>
              <a:rPr sz="1800" spc="5" dirty="0">
                <a:latin typeface="Calibri"/>
                <a:cs typeface="Calibri"/>
              </a:rPr>
              <a:t> </a:t>
            </a:r>
            <a:r>
              <a:rPr sz="1800" spc="-5" dirty="0">
                <a:latin typeface="Calibri"/>
                <a:cs typeface="Calibri"/>
              </a:rPr>
              <a:t>increase</a:t>
            </a:r>
            <a:r>
              <a:rPr sz="1800" spc="5" dirty="0">
                <a:latin typeface="Calibri"/>
                <a:cs typeface="Calibri"/>
              </a:rPr>
              <a:t> </a:t>
            </a:r>
            <a:r>
              <a:rPr sz="1800" dirty="0">
                <a:latin typeface="Calibri"/>
                <a:cs typeface="Calibri"/>
              </a:rPr>
              <a:t>in</a:t>
            </a:r>
            <a:r>
              <a:rPr sz="1800" spc="5" dirty="0">
                <a:latin typeface="Calibri"/>
                <a:cs typeface="Calibri"/>
              </a:rPr>
              <a:t> </a:t>
            </a:r>
            <a:r>
              <a:rPr sz="1800" spc="-5" dirty="0">
                <a:latin typeface="Calibri"/>
                <a:cs typeface="Calibri"/>
              </a:rPr>
              <a:t>sales</a:t>
            </a:r>
            <a:r>
              <a:rPr sz="1800" spc="10" dirty="0">
                <a:latin typeface="Calibri"/>
                <a:cs typeface="Calibri"/>
              </a:rPr>
              <a:t> </a:t>
            </a:r>
            <a:r>
              <a:rPr sz="1800" spc="-5" dirty="0">
                <a:latin typeface="Calibri"/>
                <a:cs typeface="Calibri"/>
              </a:rPr>
              <a:t>volume</a:t>
            </a:r>
            <a:r>
              <a:rPr sz="1800" spc="5" dirty="0">
                <a:latin typeface="Calibri"/>
                <a:cs typeface="Calibri"/>
              </a:rPr>
              <a:t> </a:t>
            </a:r>
            <a:r>
              <a:rPr sz="1800" spc="-5" dirty="0">
                <a:latin typeface="Calibri"/>
                <a:cs typeface="Calibri"/>
              </a:rPr>
              <a:t>or</a:t>
            </a:r>
            <a:r>
              <a:rPr sz="1800" spc="5" dirty="0">
                <a:latin typeface="Calibri"/>
                <a:cs typeface="Calibri"/>
              </a:rPr>
              <a:t> </a:t>
            </a:r>
            <a:r>
              <a:rPr sz="1800" spc="-5" dirty="0">
                <a:latin typeface="Calibri"/>
                <a:cs typeface="Calibri"/>
              </a:rPr>
              <a:t>experience</a:t>
            </a:r>
            <a:r>
              <a:rPr sz="1800" spc="5" dirty="0">
                <a:latin typeface="Calibri"/>
                <a:cs typeface="Calibri"/>
              </a:rPr>
              <a:t> </a:t>
            </a:r>
            <a:r>
              <a:rPr sz="1800" dirty="0">
                <a:latin typeface="Calibri"/>
                <a:cs typeface="Calibri"/>
              </a:rPr>
              <a:t>an</a:t>
            </a:r>
            <a:r>
              <a:rPr sz="1800" spc="10" dirty="0">
                <a:latin typeface="Calibri"/>
                <a:cs typeface="Calibri"/>
              </a:rPr>
              <a:t> </a:t>
            </a:r>
            <a:r>
              <a:rPr sz="1800" spc="-15" dirty="0">
                <a:latin typeface="Calibri"/>
                <a:cs typeface="Calibri"/>
              </a:rPr>
              <a:t>important </a:t>
            </a:r>
            <a:r>
              <a:rPr sz="1800" spc="-395" dirty="0">
                <a:latin typeface="Calibri"/>
                <a:cs typeface="Calibri"/>
              </a:rPr>
              <a:t> </a:t>
            </a:r>
            <a:r>
              <a:rPr sz="1800" spc="-5" dirty="0">
                <a:latin typeface="Calibri"/>
                <a:cs typeface="Calibri"/>
              </a:rPr>
              <a:t>economic recovery</a:t>
            </a:r>
            <a:r>
              <a:rPr sz="1800" dirty="0">
                <a:latin typeface="Calibri"/>
                <a:cs typeface="Calibri"/>
              </a:rPr>
              <a:t> </a:t>
            </a:r>
            <a:r>
              <a:rPr sz="1800" spc="-5" dirty="0">
                <a:latin typeface="Calibri"/>
                <a:cs typeface="Calibri"/>
              </a:rPr>
              <a:t>after</a:t>
            </a:r>
            <a:r>
              <a:rPr sz="1800" dirty="0">
                <a:latin typeface="Calibri"/>
                <a:cs typeface="Calibri"/>
              </a:rPr>
              <a:t> a</a:t>
            </a:r>
            <a:r>
              <a:rPr sz="1800" spc="-5" dirty="0">
                <a:latin typeface="Calibri"/>
                <a:cs typeface="Calibri"/>
              </a:rPr>
              <a:t> </a:t>
            </a:r>
            <a:r>
              <a:rPr sz="1800" spc="-10" dirty="0">
                <a:latin typeface="Calibri"/>
                <a:cs typeface="Calibri"/>
              </a:rPr>
              <a:t>crisis.</a:t>
            </a:r>
            <a:endParaRPr sz="1800" dirty="0">
              <a:latin typeface="Calibri"/>
              <a:cs typeface="Calibri"/>
            </a:endParaRPr>
          </a:p>
          <a:p>
            <a:pPr marL="12700" marR="767080">
              <a:lnSpc>
                <a:spcPts val="2150"/>
              </a:lnSpc>
              <a:spcBef>
                <a:spcPts val="55"/>
              </a:spcBef>
              <a:buSzPct val="88888"/>
              <a:buFont typeface="Arial MT"/>
              <a:buChar char="•"/>
              <a:tabLst>
                <a:tab pos="90805" algn="l"/>
              </a:tabLst>
            </a:pPr>
            <a:r>
              <a:rPr sz="1800" spc="-5" dirty="0">
                <a:latin typeface="Calibri"/>
                <a:cs typeface="Calibri"/>
              </a:rPr>
              <a:t>Distribution</a:t>
            </a:r>
            <a:r>
              <a:rPr sz="1800" spc="70" dirty="0">
                <a:latin typeface="Calibri"/>
                <a:cs typeface="Calibri"/>
              </a:rPr>
              <a:t> </a:t>
            </a:r>
            <a:r>
              <a:rPr sz="1800" spc="-5" dirty="0">
                <a:latin typeface="Calibri"/>
                <a:cs typeface="Calibri"/>
              </a:rPr>
              <a:t>companies</a:t>
            </a:r>
            <a:r>
              <a:rPr sz="1800" spc="70" dirty="0">
                <a:latin typeface="Calibri"/>
                <a:cs typeface="Calibri"/>
              </a:rPr>
              <a:t> </a:t>
            </a:r>
            <a:r>
              <a:rPr sz="1800" spc="-5" dirty="0">
                <a:latin typeface="Calibri"/>
                <a:cs typeface="Calibri"/>
              </a:rPr>
              <a:t>located</a:t>
            </a:r>
            <a:r>
              <a:rPr sz="1800" spc="70" dirty="0">
                <a:latin typeface="Calibri"/>
                <a:cs typeface="Calibri"/>
              </a:rPr>
              <a:t> </a:t>
            </a:r>
            <a:r>
              <a:rPr sz="1800" spc="-5" dirty="0">
                <a:latin typeface="Calibri"/>
                <a:cs typeface="Calibri"/>
              </a:rPr>
              <a:t>in</a:t>
            </a:r>
            <a:r>
              <a:rPr sz="1800" spc="70" dirty="0">
                <a:latin typeface="Calibri"/>
                <a:cs typeface="Calibri"/>
              </a:rPr>
              <a:t> </a:t>
            </a:r>
            <a:r>
              <a:rPr sz="1800" dirty="0">
                <a:latin typeface="Calibri"/>
                <a:cs typeface="Calibri"/>
              </a:rPr>
              <a:t>areas</a:t>
            </a:r>
            <a:r>
              <a:rPr sz="1800" spc="70" dirty="0">
                <a:latin typeface="Calibri"/>
                <a:cs typeface="Calibri"/>
              </a:rPr>
              <a:t> </a:t>
            </a:r>
            <a:r>
              <a:rPr sz="1800" dirty="0">
                <a:latin typeface="Calibri"/>
                <a:cs typeface="Calibri"/>
              </a:rPr>
              <a:t>with</a:t>
            </a:r>
            <a:r>
              <a:rPr sz="1800" spc="70" dirty="0">
                <a:latin typeface="Calibri"/>
                <a:cs typeface="Calibri"/>
              </a:rPr>
              <a:t> </a:t>
            </a:r>
            <a:r>
              <a:rPr sz="1800" spc="-5" dirty="0">
                <a:latin typeface="Calibri"/>
                <a:cs typeface="Calibri"/>
              </a:rPr>
              <a:t>illegal</a:t>
            </a:r>
            <a:r>
              <a:rPr sz="1800" spc="75" dirty="0">
                <a:latin typeface="Calibri"/>
                <a:cs typeface="Calibri"/>
              </a:rPr>
              <a:t> </a:t>
            </a:r>
            <a:r>
              <a:rPr sz="1800" spc="-5" dirty="0">
                <a:latin typeface="Calibri"/>
                <a:cs typeface="Calibri"/>
              </a:rPr>
              <a:t>groups</a:t>
            </a:r>
            <a:r>
              <a:rPr sz="1800" spc="70" dirty="0">
                <a:latin typeface="Calibri"/>
                <a:cs typeface="Calibri"/>
              </a:rPr>
              <a:t> </a:t>
            </a:r>
            <a:r>
              <a:rPr sz="1800" dirty="0">
                <a:latin typeface="Calibri"/>
                <a:cs typeface="Calibri"/>
              </a:rPr>
              <a:t>or</a:t>
            </a:r>
            <a:r>
              <a:rPr sz="1800" spc="70" dirty="0">
                <a:latin typeface="Calibri"/>
                <a:cs typeface="Calibri"/>
              </a:rPr>
              <a:t> </a:t>
            </a:r>
            <a:r>
              <a:rPr sz="1800" spc="-5" dirty="0">
                <a:latin typeface="Calibri"/>
                <a:cs typeface="Calibri"/>
              </a:rPr>
              <a:t>places</a:t>
            </a:r>
            <a:r>
              <a:rPr sz="1800" spc="75" dirty="0">
                <a:latin typeface="Calibri"/>
                <a:cs typeface="Calibri"/>
              </a:rPr>
              <a:t> </a:t>
            </a:r>
            <a:r>
              <a:rPr sz="1800" spc="-5" dirty="0">
                <a:latin typeface="Calibri"/>
                <a:cs typeface="Calibri"/>
              </a:rPr>
              <a:t>with</a:t>
            </a:r>
            <a:r>
              <a:rPr sz="1800" spc="70" dirty="0">
                <a:latin typeface="Calibri"/>
                <a:cs typeface="Calibri"/>
              </a:rPr>
              <a:t> </a:t>
            </a:r>
            <a:r>
              <a:rPr sz="1800" spc="-5" dirty="0">
                <a:latin typeface="Calibri"/>
                <a:cs typeface="Calibri"/>
              </a:rPr>
              <a:t>low</a:t>
            </a:r>
            <a:r>
              <a:rPr sz="1800" spc="70" dirty="0">
                <a:latin typeface="Calibri"/>
                <a:cs typeface="Calibri"/>
              </a:rPr>
              <a:t> </a:t>
            </a:r>
            <a:r>
              <a:rPr sz="1800" spc="-5" dirty="0">
                <a:latin typeface="Calibri"/>
                <a:cs typeface="Calibri"/>
              </a:rPr>
              <a:t>demand,</a:t>
            </a:r>
            <a:r>
              <a:rPr sz="1800" spc="70" dirty="0">
                <a:latin typeface="Calibri"/>
                <a:cs typeface="Calibri"/>
              </a:rPr>
              <a:t> </a:t>
            </a:r>
            <a:r>
              <a:rPr sz="1800" spc="-5" dirty="0">
                <a:latin typeface="Calibri"/>
                <a:cs typeface="Calibri"/>
              </a:rPr>
              <a:t>which</a:t>
            </a:r>
            <a:r>
              <a:rPr sz="1800" spc="70" dirty="0">
                <a:latin typeface="Calibri"/>
                <a:cs typeface="Calibri"/>
              </a:rPr>
              <a:t> </a:t>
            </a:r>
            <a:r>
              <a:rPr sz="1800" spc="-5" dirty="0">
                <a:latin typeface="Calibri"/>
                <a:cs typeface="Calibri"/>
              </a:rPr>
              <a:t>suddenly</a:t>
            </a:r>
            <a:r>
              <a:rPr sz="1800" spc="75" dirty="0">
                <a:latin typeface="Calibri"/>
                <a:cs typeface="Calibri"/>
              </a:rPr>
              <a:t> </a:t>
            </a:r>
            <a:r>
              <a:rPr sz="1800" spc="-5" dirty="0">
                <a:latin typeface="Calibri"/>
                <a:cs typeface="Calibri"/>
              </a:rPr>
              <a:t>register </a:t>
            </a:r>
            <a:r>
              <a:rPr sz="1800" spc="-395" dirty="0">
                <a:latin typeface="Calibri"/>
                <a:cs typeface="Calibri"/>
              </a:rPr>
              <a:t> </a:t>
            </a:r>
            <a:r>
              <a:rPr sz="1800" dirty="0">
                <a:latin typeface="Calibri"/>
                <a:cs typeface="Calibri"/>
              </a:rPr>
              <a:t>a</a:t>
            </a:r>
            <a:r>
              <a:rPr sz="1800" spc="-5" dirty="0">
                <a:latin typeface="Calibri"/>
                <a:cs typeface="Calibri"/>
              </a:rPr>
              <a:t> level</a:t>
            </a:r>
            <a:r>
              <a:rPr sz="1800" dirty="0">
                <a:latin typeface="Calibri"/>
                <a:cs typeface="Calibri"/>
              </a:rPr>
              <a:t> </a:t>
            </a:r>
            <a:r>
              <a:rPr sz="1800" spc="-5" dirty="0">
                <a:latin typeface="Calibri"/>
                <a:cs typeface="Calibri"/>
              </a:rPr>
              <a:t>of orders</a:t>
            </a:r>
            <a:r>
              <a:rPr sz="1800" spc="5" dirty="0">
                <a:latin typeface="Calibri"/>
                <a:cs typeface="Calibri"/>
              </a:rPr>
              <a:t> </a:t>
            </a:r>
            <a:r>
              <a:rPr sz="1800" spc="-5" dirty="0">
                <a:latin typeface="Calibri"/>
                <a:cs typeface="Calibri"/>
              </a:rPr>
              <a:t>due </a:t>
            </a:r>
            <a:r>
              <a:rPr sz="1800" dirty="0">
                <a:latin typeface="Calibri"/>
                <a:cs typeface="Calibri"/>
              </a:rPr>
              <a:t>to an</a:t>
            </a:r>
            <a:r>
              <a:rPr sz="1800" spc="-5" dirty="0">
                <a:latin typeface="Calibri"/>
                <a:cs typeface="Calibri"/>
              </a:rPr>
              <a:t> increase</a:t>
            </a:r>
            <a:r>
              <a:rPr sz="1800" dirty="0">
                <a:latin typeface="Calibri"/>
                <a:cs typeface="Calibri"/>
              </a:rPr>
              <a:t> </a:t>
            </a:r>
            <a:r>
              <a:rPr sz="1800" spc="-5" dirty="0">
                <a:latin typeface="Calibri"/>
                <a:cs typeface="Calibri"/>
              </a:rPr>
              <a:t>in</a:t>
            </a:r>
            <a:r>
              <a:rPr sz="1800" dirty="0">
                <a:latin typeface="Calibri"/>
                <a:cs typeface="Calibri"/>
              </a:rPr>
              <a:t> the </a:t>
            </a:r>
            <a:r>
              <a:rPr sz="1800" spc="-5" dirty="0">
                <a:latin typeface="Calibri"/>
                <a:cs typeface="Calibri"/>
              </a:rPr>
              <a:t>level</a:t>
            </a:r>
            <a:r>
              <a:rPr sz="1800" spc="5" dirty="0">
                <a:latin typeface="Calibri"/>
                <a:cs typeface="Calibri"/>
              </a:rPr>
              <a:t> </a:t>
            </a:r>
            <a:r>
              <a:rPr sz="1800" spc="-5" dirty="0">
                <a:latin typeface="Calibri"/>
                <a:cs typeface="Calibri"/>
              </a:rPr>
              <a:t>of their </a:t>
            </a:r>
            <a:r>
              <a:rPr sz="1800" dirty="0">
                <a:latin typeface="Calibri"/>
                <a:cs typeface="Calibri"/>
              </a:rPr>
              <a:t>sales,</a:t>
            </a:r>
            <a:r>
              <a:rPr sz="1800" spc="-5" dirty="0">
                <a:latin typeface="Calibri"/>
                <a:cs typeface="Calibri"/>
              </a:rPr>
              <a:t> </a:t>
            </a:r>
            <a:r>
              <a:rPr sz="1800" dirty="0">
                <a:latin typeface="Calibri"/>
                <a:cs typeface="Calibri"/>
              </a:rPr>
              <a:t>with</a:t>
            </a:r>
            <a:r>
              <a:rPr sz="1800" spc="5" dirty="0">
                <a:latin typeface="Calibri"/>
                <a:cs typeface="Calibri"/>
              </a:rPr>
              <a:t> </a:t>
            </a:r>
            <a:r>
              <a:rPr sz="1800" spc="-5" dirty="0">
                <a:latin typeface="Calibri"/>
                <a:cs typeface="Calibri"/>
              </a:rPr>
              <a:t>no</a:t>
            </a:r>
            <a:r>
              <a:rPr sz="1800" dirty="0">
                <a:latin typeface="Calibri"/>
                <a:cs typeface="Calibri"/>
              </a:rPr>
              <a:t> </a:t>
            </a:r>
            <a:r>
              <a:rPr sz="1800" spc="-15" dirty="0">
                <a:latin typeface="Calibri"/>
                <a:cs typeface="Calibri"/>
              </a:rPr>
              <a:t>apparent</a:t>
            </a:r>
            <a:r>
              <a:rPr sz="1800" spc="-20" dirty="0">
                <a:latin typeface="Calibri"/>
                <a:cs typeface="Calibri"/>
              </a:rPr>
              <a:t> </a:t>
            </a:r>
            <a:r>
              <a:rPr sz="1800" spc="-5" dirty="0">
                <a:latin typeface="Calibri"/>
                <a:cs typeface="Calibri"/>
              </a:rPr>
              <a:t>justification.</a:t>
            </a:r>
            <a:endParaRPr sz="1800" dirty="0">
              <a:latin typeface="Calibri"/>
              <a:cs typeface="Calibri"/>
            </a:endParaRPr>
          </a:p>
          <a:p>
            <a:pPr marL="90805" indent="-78105">
              <a:lnSpc>
                <a:spcPts val="2135"/>
              </a:lnSpc>
              <a:buSzPct val="88888"/>
              <a:buFont typeface="Arial MT"/>
              <a:buChar char="•"/>
              <a:tabLst>
                <a:tab pos="90805" algn="l"/>
              </a:tabLst>
            </a:pPr>
            <a:r>
              <a:rPr sz="1800" spc="-5" dirty="0">
                <a:latin typeface="Calibri"/>
                <a:cs typeface="Calibri"/>
              </a:rPr>
              <a:t>Incorporation</a:t>
            </a:r>
            <a:r>
              <a:rPr sz="1800" spc="5" dirty="0">
                <a:latin typeface="Calibri"/>
                <a:cs typeface="Calibri"/>
              </a:rPr>
              <a:t> </a:t>
            </a:r>
            <a:r>
              <a:rPr sz="1800" spc="-5" dirty="0">
                <a:latin typeface="Calibri"/>
                <a:cs typeface="Calibri"/>
              </a:rPr>
              <a:t>of</a:t>
            </a:r>
            <a:r>
              <a:rPr sz="1800" spc="5" dirty="0">
                <a:latin typeface="Calibri"/>
                <a:cs typeface="Calibri"/>
              </a:rPr>
              <a:t> </a:t>
            </a:r>
            <a:r>
              <a:rPr sz="1800" spc="-5" dirty="0">
                <a:latin typeface="Calibri"/>
                <a:cs typeface="Calibri"/>
              </a:rPr>
              <a:t>companies</a:t>
            </a:r>
            <a:r>
              <a:rPr sz="1800" spc="5" dirty="0">
                <a:latin typeface="Calibri"/>
                <a:cs typeface="Calibri"/>
              </a:rPr>
              <a:t> </a:t>
            </a:r>
            <a:r>
              <a:rPr sz="1800" dirty="0">
                <a:latin typeface="Calibri"/>
                <a:cs typeface="Calibri"/>
              </a:rPr>
              <a:t>with</a:t>
            </a:r>
            <a:r>
              <a:rPr sz="1800" spc="10" dirty="0">
                <a:latin typeface="Calibri"/>
                <a:cs typeface="Calibri"/>
              </a:rPr>
              <a:t> </a:t>
            </a:r>
            <a:r>
              <a:rPr sz="1800" spc="-5" dirty="0">
                <a:latin typeface="Calibri"/>
                <a:cs typeface="Calibri"/>
              </a:rPr>
              <a:t>names</a:t>
            </a:r>
            <a:r>
              <a:rPr sz="1800" spc="10" dirty="0">
                <a:latin typeface="Calibri"/>
                <a:cs typeface="Calibri"/>
              </a:rPr>
              <a:t> </a:t>
            </a:r>
            <a:r>
              <a:rPr sz="1800" spc="-5" dirty="0">
                <a:latin typeface="Calibri"/>
                <a:cs typeface="Calibri"/>
              </a:rPr>
              <a:t>similar</a:t>
            </a:r>
            <a:r>
              <a:rPr sz="1800" dirty="0">
                <a:latin typeface="Calibri"/>
                <a:cs typeface="Calibri"/>
              </a:rPr>
              <a:t> to</a:t>
            </a:r>
            <a:r>
              <a:rPr sz="1800" spc="10" dirty="0">
                <a:latin typeface="Calibri"/>
                <a:cs typeface="Calibri"/>
              </a:rPr>
              <a:t> </a:t>
            </a:r>
            <a:r>
              <a:rPr sz="1800" spc="-5" dirty="0">
                <a:latin typeface="Calibri"/>
                <a:cs typeface="Calibri"/>
              </a:rPr>
              <a:t>those</a:t>
            </a:r>
            <a:r>
              <a:rPr sz="1800" spc="5" dirty="0">
                <a:latin typeface="Calibri"/>
                <a:cs typeface="Calibri"/>
              </a:rPr>
              <a:t> </a:t>
            </a:r>
            <a:r>
              <a:rPr sz="1800" spc="-5" dirty="0">
                <a:latin typeface="Calibri"/>
                <a:cs typeface="Calibri"/>
              </a:rPr>
              <a:t>of</a:t>
            </a:r>
            <a:r>
              <a:rPr sz="1800" spc="10" dirty="0">
                <a:latin typeface="Calibri"/>
                <a:cs typeface="Calibri"/>
              </a:rPr>
              <a:t> </a:t>
            </a:r>
            <a:r>
              <a:rPr sz="1800" spc="-5" dirty="0">
                <a:latin typeface="Calibri"/>
                <a:cs typeface="Calibri"/>
              </a:rPr>
              <a:t>companies</a:t>
            </a:r>
            <a:r>
              <a:rPr sz="1800" spc="10" dirty="0">
                <a:latin typeface="Calibri"/>
                <a:cs typeface="Calibri"/>
              </a:rPr>
              <a:t> </a:t>
            </a:r>
            <a:r>
              <a:rPr sz="1800" spc="-5" dirty="0">
                <a:latin typeface="Calibri"/>
                <a:cs typeface="Calibri"/>
              </a:rPr>
              <a:t>with</a:t>
            </a:r>
            <a:r>
              <a:rPr sz="1800" spc="5" dirty="0">
                <a:latin typeface="Calibri"/>
                <a:cs typeface="Calibri"/>
              </a:rPr>
              <a:t> </a:t>
            </a:r>
            <a:r>
              <a:rPr sz="1800" dirty="0">
                <a:latin typeface="Calibri"/>
                <a:cs typeface="Calibri"/>
              </a:rPr>
              <a:t>a</a:t>
            </a:r>
            <a:r>
              <a:rPr sz="1800" spc="5" dirty="0">
                <a:latin typeface="Calibri"/>
                <a:cs typeface="Calibri"/>
              </a:rPr>
              <a:t> </a:t>
            </a:r>
            <a:r>
              <a:rPr sz="1800" spc="-15" dirty="0">
                <a:latin typeface="Calibri"/>
                <a:cs typeface="Calibri"/>
              </a:rPr>
              <a:t>recognized </a:t>
            </a:r>
            <a:r>
              <a:rPr sz="1800" dirty="0">
                <a:latin typeface="Calibri"/>
                <a:cs typeface="Calibri"/>
              </a:rPr>
              <a:t>track</a:t>
            </a:r>
            <a:r>
              <a:rPr sz="1800" spc="5" dirty="0">
                <a:latin typeface="Calibri"/>
                <a:cs typeface="Calibri"/>
              </a:rPr>
              <a:t> </a:t>
            </a:r>
            <a:r>
              <a:rPr sz="1800" spc="-5" dirty="0">
                <a:latin typeface="Calibri"/>
                <a:cs typeface="Calibri"/>
              </a:rPr>
              <a:t>record.</a:t>
            </a:r>
            <a:endParaRPr sz="1800" dirty="0">
              <a:latin typeface="Calibri"/>
              <a:cs typeface="Calibri"/>
            </a:endParaRPr>
          </a:p>
          <a:p>
            <a:pPr marL="90805" marR="5080" indent="-78105">
              <a:lnSpc>
                <a:spcPct val="100000"/>
              </a:lnSpc>
              <a:buSzPct val="88888"/>
              <a:buFont typeface="Arial MT"/>
              <a:buChar char="•"/>
              <a:tabLst>
                <a:tab pos="90805" algn="l"/>
              </a:tabLst>
            </a:pPr>
            <a:r>
              <a:rPr sz="1800" spc="-5" dirty="0">
                <a:latin typeface="Calibri"/>
                <a:cs typeface="Calibri"/>
              </a:rPr>
              <a:t>Purchase</a:t>
            </a:r>
            <a:r>
              <a:rPr sz="1800" spc="155" dirty="0">
                <a:latin typeface="Calibri"/>
                <a:cs typeface="Calibri"/>
              </a:rPr>
              <a:t> </a:t>
            </a:r>
            <a:r>
              <a:rPr sz="1800" dirty="0">
                <a:latin typeface="Calibri"/>
                <a:cs typeface="Calibri"/>
              </a:rPr>
              <a:t>and</a:t>
            </a:r>
            <a:r>
              <a:rPr sz="1800" spc="160" dirty="0">
                <a:latin typeface="Calibri"/>
                <a:cs typeface="Calibri"/>
              </a:rPr>
              <a:t> </a:t>
            </a:r>
            <a:r>
              <a:rPr sz="1800" spc="-5" dirty="0">
                <a:latin typeface="Calibri"/>
                <a:cs typeface="Calibri"/>
              </a:rPr>
              <a:t>sale</a:t>
            </a:r>
            <a:r>
              <a:rPr sz="1800" spc="160" dirty="0">
                <a:latin typeface="Calibri"/>
                <a:cs typeface="Calibri"/>
              </a:rPr>
              <a:t> </a:t>
            </a:r>
            <a:r>
              <a:rPr sz="1800" dirty="0">
                <a:latin typeface="Calibri"/>
                <a:cs typeface="Calibri"/>
              </a:rPr>
              <a:t>of</a:t>
            </a:r>
            <a:r>
              <a:rPr sz="1800" spc="160" dirty="0">
                <a:latin typeface="Calibri"/>
                <a:cs typeface="Calibri"/>
              </a:rPr>
              <a:t> </a:t>
            </a:r>
            <a:r>
              <a:rPr sz="1800" spc="-5" dirty="0">
                <a:latin typeface="Calibri"/>
                <a:cs typeface="Calibri"/>
              </a:rPr>
              <a:t>bankrupt</a:t>
            </a:r>
            <a:r>
              <a:rPr sz="1800" spc="155" dirty="0">
                <a:latin typeface="Calibri"/>
                <a:cs typeface="Calibri"/>
              </a:rPr>
              <a:t> </a:t>
            </a:r>
            <a:r>
              <a:rPr sz="1800" spc="-5" dirty="0">
                <a:latin typeface="Calibri"/>
                <a:cs typeface="Calibri"/>
              </a:rPr>
              <a:t>companies</a:t>
            </a:r>
            <a:r>
              <a:rPr sz="1800" spc="160" dirty="0">
                <a:latin typeface="Calibri"/>
                <a:cs typeface="Calibri"/>
              </a:rPr>
              <a:t> </a:t>
            </a:r>
            <a:r>
              <a:rPr sz="1800" spc="-5" dirty="0">
                <a:latin typeface="Calibri"/>
                <a:cs typeface="Calibri"/>
              </a:rPr>
              <a:t>or</a:t>
            </a:r>
            <a:r>
              <a:rPr sz="1800" spc="150" dirty="0">
                <a:latin typeface="Calibri"/>
                <a:cs typeface="Calibri"/>
              </a:rPr>
              <a:t> </a:t>
            </a:r>
            <a:r>
              <a:rPr sz="1800" dirty="0">
                <a:latin typeface="Calibri"/>
                <a:cs typeface="Calibri"/>
              </a:rPr>
              <a:t>companies</a:t>
            </a:r>
            <a:r>
              <a:rPr sz="1800" spc="160" dirty="0">
                <a:latin typeface="Calibri"/>
                <a:cs typeface="Calibri"/>
              </a:rPr>
              <a:t> </a:t>
            </a:r>
            <a:r>
              <a:rPr sz="1800" dirty="0">
                <a:latin typeface="Calibri"/>
                <a:cs typeface="Calibri"/>
              </a:rPr>
              <a:t>in</a:t>
            </a:r>
            <a:r>
              <a:rPr sz="1800" spc="160" dirty="0">
                <a:latin typeface="Calibri"/>
                <a:cs typeface="Calibri"/>
              </a:rPr>
              <a:t> </a:t>
            </a:r>
            <a:r>
              <a:rPr sz="1800" spc="-5" dirty="0">
                <a:latin typeface="Calibri"/>
                <a:cs typeface="Calibri"/>
              </a:rPr>
              <a:t>economic</a:t>
            </a:r>
            <a:r>
              <a:rPr sz="1800" spc="160" dirty="0">
                <a:latin typeface="Calibri"/>
                <a:cs typeface="Calibri"/>
              </a:rPr>
              <a:t> </a:t>
            </a:r>
            <a:r>
              <a:rPr sz="1800" spc="-5" dirty="0">
                <a:latin typeface="Calibri"/>
                <a:cs typeface="Calibri"/>
              </a:rPr>
              <a:t>difficulties</a:t>
            </a:r>
            <a:r>
              <a:rPr sz="1800" spc="160" dirty="0">
                <a:latin typeface="Calibri"/>
                <a:cs typeface="Calibri"/>
              </a:rPr>
              <a:t> </a:t>
            </a:r>
            <a:r>
              <a:rPr sz="1800" spc="-5" dirty="0">
                <a:latin typeface="Calibri"/>
                <a:cs typeface="Calibri"/>
              </a:rPr>
              <a:t>by</a:t>
            </a:r>
            <a:r>
              <a:rPr sz="1800" spc="155" dirty="0">
                <a:latin typeface="Calibri"/>
                <a:cs typeface="Calibri"/>
              </a:rPr>
              <a:t> </a:t>
            </a:r>
            <a:r>
              <a:rPr sz="1800" spc="-5" dirty="0">
                <a:latin typeface="Calibri"/>
                <a:cs typeface="Calibri"/>
              </a:rPr>
              <a:t>individuals</a:t>
            </a:r>
            <a:r>
              <a:rPr sz="1800" spc="155" dirty="0">
                <a:latin typeface="Calibri"/>
                <a:cs typeface="Calibri"/>
              </a:rPr>
              <a:t> </a:t>
            </a:r>
            <a:r>
              <a:rPr sz="1800" spc="-5" dirty="0">
                <a:latin typeface="Calibri"/>
                <a:cs typeface="Calibri"/>
              </a:rPr>
              <a:t>with</a:t>
            </a:r>
            <a:r>
              <a:rPr sz="1800" spc="160" dirty="0">
                <a:latin typeface="Calibri"/>
                <a:cs typeface="Calibri"/>
              </a:rPr>
              <a:t> </a:t>
            </a:r>
            <a:r>
              <a:rPr sz="1800" spc="-5" dirty="0">
                <a:latin typeface="Calibri"/>
                <a:cs typeface="Calibri"/>
              </a:rPr>
              <a:t>no</a:t>
            </a:r>
            <a:r>
              <a:rPr sz="1800" spc="160" dirty="0">
                <a:latin typeface="Calibri"/>
                <a:cs typeface="Calibri"/>
              </a:rPr>
              <a:t> </a:t>
            </a:r>
            <a:r>
              <a:rPr sz="1800" spc="-5" dirty="0">
                <a:latin typeface="Calibri"/>
                <a:cs typeface="Calibri"/>
              </a:rPr>
              <a:t>track</a:t>
            </a:r>
            <a:r>
              <a:rPr sz="1800" spc="160" dirty="0">
                <a:latin typeface="Calibri"/>
                <a:cs typeface="Calibri"/>
              </a:rPr>
              <a:t> </a:t>
            </a:r>
            <a:r>
              <a:rPr sz="1800" spc="-5" dirty="0">
                <a:latin typeface="Calibri"/>
                <a:cs typeface="Calibri"/>
              </a:rPr>
              <a:t>record</a:t>
            </a:r>
            <a:r>
              <a:rPr sz="1800" spc="160" dirty="0">
                <a:latin typeface="Calibri"/>
                <a:cs typeface="Calibri"/>
              </a:rPr>
              <a:t> </a:t>
            </a:r>
            <a:r>
              <a:rPr sz="1800" spc="-5" dirty="0">
                <a:latin typeface="Calibri"/>
                <a:cs typeface="Calibri"/>
              </a:rPr>
              <a:t>in </a:t>
            </a:r>
            <a:r>
              <a:rPr sz="1800" spc="-395" dirty="0">
                <a:latin typeface="Calibri"/>
                <a:cs typeface="Calibri"/>
              </a:rPr>
              <a:t> </a:t>
            </a:r>
            <a:r>
              <a:rPr sz="1800" spc="-20" dirty="0">
                <a:latin typeface="Calibri"/>
                <a:cs typeface="Calibri"/>
              </a:rPr>
              <a:t>the</a:t>
            </a:r>
            <a:r>
              <a:rPr lang="es-AR" dirty="0">
                <a:latin typeface="Calibri"/>
                <a:cs typeface="Calibri"/>
              </a:rPr>
              <a:t> </a:t>
            </a:r>
            <a:r>
              <a:rPr sz="1800" spc="-15" dirty="0">
                <a:latin typeface="Calibri"/>
                <a:cs typeface="Calibri"/>
              </a:rPr>
              <a:t>sector.</a:t>
            </a:r>
            <a:endParaRPr sz="1800" dirty="0">
              <a:latin typeface="Calibri"/>
              <a:cs typeface="Calibri"/>
            </a:endParaRPr>
          </a:p>
          <a:p>
            <a:pPr marL="90805" indent="-78105">
              <a:lnSpc>
                <a:spcPct val="100000"/>
              </a:lnSpc>
              <a:buSzPct val="88888"/>
              <a:buFont typeface="Arial MT"/>
              <a:buChar char="•"/>
              <a:tabLst>
                <a:tab pos="90805" algn="l"/>
              </a:tabLst>
            </a:pPr>
            <a:r>
              <a:rPr sz="1800" spc="-5" dirty="0">
                <a:latin typeface="Calibri"/>
                <a:cs typeface="Calibri"/>
              </a:rPr>
              <a:t>Newly</a:t>
            </a:r>
            <a:r>
              <a:rPr sz="1800" dirty="0">
                <a:latin typeface="Calibri"/>
                <a:cs typeface="Calibri"/>
              </a:rPr>
              <a:t> </a:t>
            </a:r>
            <a:r>
              <a:rPr sz="1800" spc="-5" dirty="0">
                <a:latin typeface="Calibri"/>
                <a:cs typeface="Calibri"/>
              </a:rPr>
              <a:t>created</a:t>
            </a:r>
            <a:r>
              <a:rPr sz="1800" dirty="0">
                <a:latin typeface="Calibri"/>
                <a:cs typeface="Calibri"/>
              </a:rPr>
              <a:t> companies</a:t>
            </a:r>
            <a:r>
              <a:rPr sz="1800" spc="-5" dirty="0">
                <a:latin typeface="Calibri"/>
                <a:cs typeface="Calibri"/>
              </a:rPr>
              <a:t> </a:t>
            </a:r>
            <a:r>
              <a:rPr sz="1800" dirty="0">
                <a:latin typeface="Calibri"/>
                <a:cs typeface="Calibri"/>
              </a:rPr>
              <a:t>that </a:t>
            </a:r>
            <a:r>
              <a:rPr sz="1800" spc="-5" dirty="0">
                <a:latin typeface="Calibri"/>
                <a:cs typeface="Calibri"/>
              </a:rPr>
              <a:t>soon</a:t>
            </a:r>
            <a:r>
              <a:rPr sz="1800" dirty="0">
                <a:latin typeface="Calibri"/>
                <a:cs typeface="Calibri"/>
              </a:rPr>
              <a:t> </a:t>
            </a:r>
            <a:r>
              <a:rPr sz="1800" spc="-5" dirty="0">
                <a:latin typeface="Calibri"/>
                <a:cs typeface="Calibri"/>
              </a:rPr>
              <a:t>have</a:t>
            </a:r>
            <a:r>
              <a:rPr sz="1800" dirty="0">
                <a:latin typeface="Calibri"/>
                <a:cs typeface="Calibri"/>
              </a:rPr>
              <a:t> a </a:t>
            </a:r>
            <a:r>
              <a:rPr sz="1800" spc="-5" dirty="0">
                <a:latin typeface="Calibri"/>
                <a:cs typeface="Calibri"/>
              </a:rPr>
              <a:t>dominant</a:t>
            </a:r>
            <a:r>
              <a:rPr sz="1800" dirty="0">
                <a:latin typeface="Calibri"/>
                <a:cs typeface="Calibri"/>
              </a:rPr>
              <a:t> </a:t>
            </a:r>
            <a:r>
              <a:rPr sz="1800" spc="-5" dirty="0">
                <a:latin typeface="Calibri"/>
                <a:cs typeface="Calibri"/>
              </a:rPr>
              <a:t>position</a:t>
            </a:r>
            <a:r>
              <a:rPr sz="1800" spc="5" dirty="0">
                <a:latin typeface="Calibri"/>
                <a:cs typeface="Calibri"/>
              </a:rPr>
              <a:t> </a:t>
            </a:r>
            <a:r>
              <a:rPr sz="1800" spc="-5" dirty="0">
                <a:latin typeface="Calibri"/>
                <a:cs typeface="Calibri"/>
              </a:rPr>
              <a:t>in</a:t>
            </a:r>
            <a:r>
              <a:rPr sz="1800" dirty="0">
                <a:latin typeface="Calibri"/>
                <a:cs typeface="Calibri"/>
              </a:rPr>
              <a:t> the</a:t>
            </a:r>
            <a:r>
              <a:rPr sz="1800" spc="5" dirty="0">
                <a:latin typeface="Calibri"/>
                <a:cs typeface="Calibri"/>
              </a:rPr>
              <a:t> </a:t>
            </a:r>
            <a:r>
              <a:rPr sz="1800" spc="-15" dirty="0">
                <a:latin typeface="Calibri"/>
                <a:cs typeface="Calibri"/>
              </a:rPr>
              <a:t>sector.</a:t>
            </a:r>
            <a:endParaRPr sz="1800" dirty="0">
              <a:latin typeface="Calibri"/>
              <a:cs typeface="Calibri"/>
            </a:endParaRPr>
          </a:p>
          <a:p>
            <a:pPr marL="12700" marR="2234565">
              <a:lnSpc>
                <a:spcPct val="100000"/>
              </a:lnSpc>
              <a:buSzPct val="88888"/>
              <a:buFont typeface="Arial MT"/>
              <a:buChar char="•"/>
              <a:tabLst>
                <a:tab pos="90805" algn="l"/>
              </a:tabLst>
            </a:pPr>
            <a:r>
              <a:rPr sz="1800" spc="-5" dirty="0">
                <a:latin typeface="Calibri"/>
                <a:cs typeface="Calibri"/>
              </a:rPr>
              <a:t>Companies</a:t>
            </a:r>
            <a:r>
              <a:rPr sz="1800" dirty="0">
                <a:latin typeface="Calibri"/>
                <a:cs typeface="Calibri"/>
              </a:rPr>
              <a:t> in economic</a:t>
            </a:r>
            <a:r>
              <a:rPr sz="1800" spc="5" dirty="0">
                <a:latin typeface="Calibri"/>
                <a:cs typeface="Calibri"/>
              </a:rPr>
              <a:t> </a:t>
            </a:r>
            <a:r>
              <a:rPr sz="1800" spc="-5" dirty="0">
                <a:latin typeface="Calibri"/>
                <a:cs typeface="Calibri"/>
              </a:rPr>
              <a:t>difficulties</a:t>
            </a:r>
            <a:r>
              <a:rPr sz="1800" spc="5" dirty="0">
                <a:latin typeface="Calibri"/>
                <a:cs typeface="Calibri"/>
              </a:rPr>
              <a:t> </a:t>
            </a:r>
            <a:r>
              <a:rPr sz="1800" dirty="0">
                <a:latin typeface="Calibri"/>
                <a:cs typeface="Calibri"/>
              </a:rPr>
              <a:t>that</a:t>
            </a:r>
            <a:r>
              <a:rPr sz="1800" spc="5" dirty="0">
                <a:latin typeface="Calibri"/>
                <a:cs typeface="Calibri"/>
              </a:rPr>
              <a:t> </a:t>
            </a:r>
            <a:r>
              <a:rPr sz="1800" spc="-5" dirty="0">
                <a:latin typeface="Calibri"/>
                <a:cs typeface="Calibri"/>
              </a:rPr>
              <a:t>present</a:t>
            </a:r>
            <a:r>
              <a:rPr sz="1800" spc="5" dirty="0">
                <a:latin typeface="Calibri"/>
                <a:cs typeface="Calibri"/>
              </a:rPr>
              <a:t> </a:t>
            </a:r>
            <a:r>
              <a:rPr sz="1800" spc="-5" dirty="0">
                <a:latin typeface="Calibri"/>
                <a:cs typeface="Calibri"/>
              </a:rPr>
              <a:t>new</a:t>
            </a:r>
            <a:r>
              <a:rPr sz="1800" dirty="0">
                <a:latin typeface="Calibri"/>
                <a:cs typeface="Calibri"/>
              </a:rPr>
              <a:t> </a:t>
            </a:r>
            <a:r>
              <a:rPr sz="1800" spc="-5" dirty="0">
                <a:latin typeface="Calibri"/>
                <a:cs typeface="Calibri"/>
              </a:rPr>
              <a:t>owners,</a:t>
            </a:r>
            <a:r>
              <a:rPr sz="1800" spc="5" dirty="0">
                <a:latin typeface="Calibri"/>
                <a:cs typeface="Calibri"/>
              </a:rPr>
              <a:t> </a:t>
            </a:r>
            <a:r>
              <a:rPr sz="1800" spc="-5" dirty="0">
                <a:latin typeface="Calibri"/>
                <a:cs typeface="Calibri"/>
              </a:rPr>
              <a:t>change</a:t>
            </a:r>
            <a:r>
              <a:rPr sz="1800" spc="5" dirty="0">
                <a:latin typeface="Calibri"/>
                <a:cs typeface="Calibri"/>
              </a:rPr>
              <a:t> </a:t>
            </a:r>
            <a:r>
              <a:rPr sz="1800" dirty="0">
                <a:latin typeface="Calibri"/>
                <a:cs typeface="Calibri"/>
              </a:rPr>
              <a:t>their</a:t>
            </a:r>
            <a:r>
              <a:rPr sz="1800" spc="5" dirty="0">
                <a:latin typeface="Calibri"/>
                <a:cs typeface="Calibri"/>
              </a:rPr>
              <a:t> </a:t>
            </a:r>
            <a:r>
              <a:rPr sz="1800" spc="-5" dirty="0">
                <a:latin typeface="Calibri"/>
                <a:cs typeface="Calibri"/>
              </a:rPr>
              <a:t>nature</a:t>
            </a:r>
            <a:r>
              <a:rPr sz="1800" spc="5" dirty="0">
                <a:latin typeface="Calibri"/>
                <a:cs typeface="Calibri"/>
              </a:rPr>
              <a:t> </a:t>
            </a:r>
            <a:r>
              <a:rPr sz="1800" dirty="0">
                <a:latin typeface="Calibri"/>
                <a:cs typeface="Calibri"/>
              </a:rPr>
              <a:t>and </a:t>
            </a:r>
            <a:r>
              <a:rPr sz="1800" spc="-20" dirty="0">
                <a:latin typeface="Calibri"/>
                <a:cs typeface="Calibri"/>
              </a:rPr>
              <a:t>soon</a:t>
            </a:r>
            <a:r>
              <a:rPr sz="1800" spc="-35" dirty="0">
                <a:latin typeface="Calibri"/>
                <a:cs typeface="Calibri"/>
              </a:rPr>
              <a:t> </a:t>
            </a:r>
            <a:r>
              <a:rPr sz="1800" spc="-5" dirty="0">
                <a:latin typeface="Calibri"/>
                <a:cs typeface="Calibri"/>
              </a:rPr>
              <a:t>after</a:t>
            </a:r>
            <a:r>
              <a:rPr lang="es-AR" sz="1800" spc="-5" dirty="0">
                <a:latin typeface="Calibri"/>
                <a:cs typeface="Calibri"/>
              </a:rPr>
              <a:t> </a:t>
            </a:r>
            <a:r>
              <a:rPr sz="1800" spc="-5" dirty="0">
                <a:latin typeface="Calibri"/>
                <a:cs typeface="Calibri"/>
              </a:rPr>
              <a:t>The company's</a:t>
            </a:r>
            <a:r>
              <a:rPr sz="1800" dirty="0">
                <a:latin typeface="Calibri"/>
                <a:cs typeface="Calibri"/>
              </a:rPr>
              <a:t> </a:t>
            </a:r>
            <a:r>
              <a:rPr sz="1800" spc="-5" dirty="0">
                <a:latin typeface="Calibri"/>
                <a:cs typeface="Calibri"/>
              </a:rPr>
              <a:t>sales growth</a:t>
            </a:r>
            <a:r>
              <a:rPr sz="1800" spc="5" dirty="0">
                <a:latin typeface="Calibri"/>
                <a:cs typeface="Calibri"/>
              </a:rPr>
              <a:t> </a:t>
            </a:r>
            <a:r>
              <a:rPr sz="1800" spc="-5" dirty="0">
                <a:latin typeface="Calibri"/>
                <a:cs typeface="Calibri"/>
              </a:rPr>
              <a:t>has</a:t>
            </a:r>
            <a:r>
              <a:rPr sz="1800" dirty="0">
                <a:latin typeface="Calibri"/>
                <a:cs typeface="Calibri"/>
              </a:rPr>
              <a:t> </a:t>
            </a:r>
            <a:r>
              <a:rPr sz="1800" spc="-5" dirty="0">
                <a:latin typeface="Calibri"/>
                <a:cs typeface="Calibri"/>
              </a:rPr>
              <a:t>been</a:t>
            </a:r>
            <a:r>
              <a:rPr sz="1800" dirty="0">
                <a:latin typeface="Calibri"/>
                <a:cs typeface="Calibri"/>
              </a:rPr>
              <a:t> </a:t>
            </a:r>
            <a:r>
              <a:rPr sz="1800" spc="-5" dirty="0">
                <a:latin typeface="Calibri"/>
                <a:cs typeface="Calibri"/>
              </a:rPr>
              <a:t>out</a:t>
            </a:r>
            <a:r>
              <a:rPr sz="1800" dirty="0">
                <a:latin typeface="Calibri"/>
                <a:cs typeface="Calibri"/>
              </a:rPr>
              <a:t> of</a:t>
            </a:r>
            <a:r>
              <a:rPr lang="es-AR" dirty="0">
                <a:latin typeface="Calibri"/>
                <a:cs typeface="Calibri"/>
              </a:rPr>
              <a:t>f</a:t>
            </a:r>
            <a:r>
              <a:rPr sz="1800" spc="-5" dirty="0">
                <a:latin typeface="Calibri"/>
                <a:cs typeface="Calibri"/>
              </a:rPr>
              <a:t> line </a:t>
            </a:r>
            <a:r>
              <a:rPr sz="1800" dirty="0">
                <a:latin typeface="Calibri"/>
                <a:cs typeface="Calibri"/>
              </a:rPr>
              <a:t>with</a:t>
            </a:r>
            <a:r>
              <a:rPr sz="1800" spc="5" dirty="0">
                <a:latin typeface="Calibri"/>
                <a:cs typeface="Calibri"/>
              </a:rPr>
              <a:t> </a:t>
            </a:r>
            <a:r>
              <a:rPr sz="1800" spc="-5" dirty="0">
                <a:latin typeface="Calibri"/>
                <a:cs typeface="Calibri"/>
              </a:rPr>
              <a:t>the market</a:t>
            </a:r>
            <a:r>
              <a:rPr sz="1800" dirty="0">
                <a:latin typeface="Calibri"/>
                <a:cs typeface="Calibri"/>
              </a:rPr>
              <a:t> and</a:t>
            </a:r>
            <a:r>
              <a:rPr sz="1800" spc="5" dirty="0">
                <a:latin typeface="Calibri"/>
                <a:cs typeface="Calibri"/>
              </a:rPr>
              <a:t> </a:t>
            </a:r>
            <a:r>
              <a:rPr sz="1800" dirty="0">
                <a:latin typeface="Calibri"/>
                <a:cs typeface="Calibri"/>
              </a:rPr>
              <a:t>the </a:t>
            </a:r>
            <a:r>
              <a:rPr sz="1800" spc="-15" dirty="0">
                <a:latin typeface="Calibri"/>
                <a:cs typeface="Calibri"/>
              </a:rPr>
              <a:t>sector.</a:t>
            </a:r>
            <a:endParaRPr sz="1800" dirty="0">
              <a:latin typeface="Calibri"/>
              <a:cs typeface="Calibri"/>
            </a:endParaRPr>
          </a:p>
          <a:p>
            <a:pPr marL="90805" indent="-78105">
              <a:lnSpc>
                <a:spcPct val="100000"/>
              </a:lnSpc>
              <a:spcBef>
                <a:spcPts val="15"/>
              </a:spcBef>
              <a:buSzPct val="88888"/>
              <a:buFont typeface="Arial MT"/>
              <a:buChar char="•"/>
              <a:tabLst>
                <a:tab pos="90805" algn="l"/>
              </a:tabLst>
            </a:pPr>
            <a:r>
              <a:rPr sz="1800" spc="-5" dirty="0">
                <a:latin typeface="Calibri"/>
                <a:cs typeface="Calibri"/>
              </a:rPr>
              <a:t>Indications </a:t>
            </a:r>
            <a:r>
              <a:rPr sz="1800" dirty="0">
                <a:latin typeface="Calibri"/>
                <a:cs typeface="Calibri"/>
              </a:rPr>
              <a:t>that</a:t>
            </a:r>
            <a:r>
              <a:rPr sz="1800" spc="-5" dirty="0">
                <a:latin typeface="Calibri"/>
                <a:cs typeface="Calibri"/>
              </a:rPr>
              <a:t> </a:t>
            </a:r>
            <a:r>
              <a:rPr sz="1800" dirty="0">
                <a:latin typeface="Calibri"/>
                <a:cs typeface="Calibri"/>
              </a:rPr>
              <a:t>the</a:t>
            </a:r>
            <a:r>
              <a:rPr sz="1800" spc="5" dirty="0">
                <a:latin typeface="Calibri"/>
                <a:cs typeface="Calibri"/>
              </a:rPr>
              <a:t> </a:t>
            </a:r>
            <a:r>
              <a:rPr sz="1800" dirty="0">
                <a:latin typeface="Calibri"/>
                <a:cs typeface="Calibri"/>
              </a:rPr>
              <a:t>customer </a:t>
            </a:r>
            <a:r>
              <a:rPr sz="1800" spc="-5" dirty="0">
                <a:latin typeface="Calibri"/>
                <a:cs typeface="Calibri"/>
              </a:rPr>
              <a:t>is</a:t>
            </a:r>
            <a:r>
              <a:rPr sz="1800" dirty="0">
                <a:latin typeface="Calibri"/>
                <a:cs typeface="Calibri"/>
              </a:rPr>
              <a:t> </a:t>
            </a:r>
            <a:r>
              <a:rPr sz="1800" spc="-5" dirty="0">
                <a:latin typeface="Calibri"/>
                <a:cs typeface="Calibri"/>
              </a:rPr>
              <a:t>not </a:t>
            </a:r>
            <a:r>
              <a:rPr sz="1800" dirty="0">
                <a:latin typeface="Calibri"/>
                <a:cs typeface="Calibri"/>
              </a:rPr>
              <a:t>acting on</a:t>
            </a:r>
            <a:r>
              <a:rPr sz="1800" spc="-5" dirty="0">
                <a:latin typeface="Calibri"/>
                <a:cs typeface="Calibri"/>
              </a:rPr>
              <a:t> </a:t>
            </a:r>
            <a:r>
              <a:rPr sz="1800" spc="-20" dirty="0">
                <a:latin typeface="Calibri"/>
                <a:cs typeface="Calibri"/>
              </a:rPr>
              <a:t>his </a:t>
            </a:r>
            <a:r>
              <a:rPr sz="1800" spc="-5" dirty="0">
                <a:latin typeface="Calibri"/>
                <a:cs typeface="Calibri"/>
              </a:rPr>
              <a:t>own </a:t>
            </a:r>
            <a:r>
              <a:rPr sz="1800" dirty="0">
                <a:latin typeface="Calibri"/>
                <a:cs typeface="Calibri"/>
              </a:rPr>
              <a:t>or is</a:t>
            </a:r>
            <a:r>
              <a:rPr sz="1800" spc="-5" dirty="0">
                <a:latin typeface="Calibri"/>
                <a:cs typeface="Calibri"/>
              </a:rPr>
              <a:t> attempting</a:t>
            </a:r>
            <a:r>
              <a:rPr sz="1800" spc="5" dirty="0">
                <a:latin typeface="Calibri"/>
                <a:cs typeface="Calibri"/>
              </a:rPr>
              <a:t> </a:t>
            </a:r>
            <a:r>
              <a:rPr sz="1800" dirty="0">
                <a:latin typeface="Calibri"/>
                <a:cs typeface="Calibri"/>
              </a:rPr>
              <a:t>to </a:t>
            </a:r>
            <a:r>
              <a:rPr sz="1800" spc="-5" dirty="0">
                <a:latin typeface="Calibri"/>
                <a:cs typeface="Calibri"/>
              </a:rPr>
              <a:t>conceal</a:t>
            </a:r>
            <a:r>
              <a:rPr sz="1800" dirty="0">
                <a:latin typeface="Calibri"/>
                <a:cs typeface="Calibri"/>
              </a:rPr>
              <a:t> the</a:t>
            </a:r>
            <a:r>
              <a:rPr sz="1800" spc="5" dirty="0">
                <a:latin typeface="Calibri"/>
                <a:cs typeface="Calibri"/>
              </a:rPr>
              <a:t> </a:t>
            </a:r>
            <a:r>
              <a:rPr sz="1800" spc="-5" dirty="0">
                <a:latin typeface="Calibri"/>
                <a:cs typeface="Calibri"/>
              </a:rPr>
              <a:t>identity</a:t>
            </a:r>
            <a:r>
              <a:rPr sz="1800" dirty="0">
                <a:latin typeface="Calibri"/>
                <a:cs typeface="Calibri"/>
              </a:rPr>
              <a:t> </a:t>
            </a:r>
            <a:r>
              <a:rPr sz="1800" spc="-5" dirty="0">
                <a:latin typeface="Calibri"/>
                <a:cs typeface="Calibri"/>
              </a:rPr>
              <a:t>of</a:t>
            </a:r>
            <a:r>
              <a:rPr sz="1800" dirty="0">
                <a:latin typeface="Calibri"/>
                <a:cs typeface="Calibri"/>
              </a:rPr>
              <a:t> the</a:t>
            </a:r>
            <a:r>
              <a:rPr sz="1800" spc="-5" dirty="0">
                <a:latin typeface="Calibri"/>
                <a:cs typeface="Calibri"/>
              </a:rPr>
              <a:t> </a:t>
            </a:r>
            <a:r>
              <a:rPr sz="1800" dirty="0">
                <a:latin typeface="Calibri"/>
                <a:cs typeface="Calibri"/>
              </a:rPr>
              <a:t>real</a:t>
            </a:r>
            <a:r>
              <a:rPr sz="1800" spc="5" dirty="0">
                <a:latin typeface="Calibri"/>
                <a:cs typeface="Calibri"/>
              </a:rPr>
              <a:t> </a:t>
            </a:r>
            <a:r>
              <a:rPr sz="1800" spc="-10" dirty="0">
                <a:latin typeface="Calibri"/>
                <a:cs typeface="Calibri"/>
              </a:rPr>
              <a:t>buyer.</a:t>
            </a:r>
            <a:endParaRPr sz="18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8159" y="1292288"/>
            <a:ext cx="10843260" cy="5050742"/>
          </a:xfrm>
          <a:prstGeom prst="rect">
            <a:avLst/>
          </a:prstGeom>
        </p:spPr>
        <p:txBody>
          <a:bodyPr vert="horz" wrap="square" lIns="0" tIns="12700" rIns="0" bIns="0" rtlCol="0">
            <a:spAutoFit/>
          </a:bodyPr>
          <a:lstStyle/>
          <a:p>
            <a:pPr marL="355600" marR="5080" indent="-342900" algn="just">
              <a:lnSpc>
                <a:spcPct val="100000"/>
              </a:lnSpc>
              <a:spcBef>
                <a:spcPts val="100"/>
              </a:spcBef>
              <a:buFont typeface="Arial MT"/>
              <a:buChar char="•"/>
              <a:tabLst>
                <a:tab pos="355600" algn="l"/>
              </a:tabLst>
            </a:pPr>
            <a:r>
              <a:rPr sz="1800" spc="-5" dirty="0">
                <a:latin typeface="Calibri"/>
                <a:cs typeface="Calibri"/>
              </a:rPr>
              <a:t>That </a:t>
            </a:r>
            <a:r>
              <a:rPr sz="1800" dirty="0">
                <a:latin typeface="Calibri"/>
                <a:cs typeface="Calibri"/>
              </a:rPr>
              <a:t>the </a:t>
            </a:r>
            <a:r>
              <a:rPr sz="1800" spc="-5" dirty="0">
                <a:latin typeface="Calibri"/>
                <a:cs typeface="Calibri"/>
              </a:rPr>
              <a:t>foreign</a:t>
            </a:r>
            <a:r>
              <a:rPr sz="1800" dirty="0">
                <a:latin typeface="Calibri"/>
                <a:cs typeface="Calibri"/>
              </a:rPr>
              <a:t> </a:t>
            </a:r>
            <a:r>
              <a:rPr sz="1800" spc="-5" dirty="0">
                <a:latin typeface="Calibri"/>
                <a:cs typeface="Calibri"/>
              </a:rPr>
              <a:t>company,</a:t>
            </a:r>
            <a:r>
              <a:rPr sz="1800" dirty="0">
                <a:latin typeface="Calibri"/>
                <a:cs typeface="Calibri"/>
              </a:rPr>
              <a:t> </a:t>
            </a:r>
            <a:r>
              <a:rPr sz="1800" spc="-5" dirty="0">
                <a:latin typeface="Calibri"/>
                <a:cs typeface="Calibri"/>
              </a:rPr>
              <a:t>corporation and/or </a:t>
            </a:r>
            <a:r>
              <a:rPr sz="1800" dirty="0">
                <a:latin typeface="Calibri"/>
                <a:cs typeface="Calibri"/>
              </a:rPr>
              <a:t>branch </a:t>
            </a:r>
            <a:r>
              <a:rPr sz="1800" spc="-5" dirty="0">
                <a:latin typeface="Calibri"/>
                <a:cs typeface="Calibri"/>
              </a:rPr>
              <a:t>is not under</a:t>
            </a:r>
            <a:r>
              <a:rPr sz="1800" dirty="0">
                <a:latin typeface="Calibri"/>
                <a:cs typeface="Calibri"/>
              </a:rPr>
              <a:t> </a:t>
            </a:r>
            <a:r>
              <a:rPr sz="1800" spc="-5" dirty="0">
                <a:latin typeface="Calibri"/>
                <a:cs typeface="Calibri"/>
              </a:rPr>
              <a:t>precautionary</a:t>
            </a:r>
            <a:r>
              <a:rPr sz="1800" dirty="0">
                <a:latin typeface="Calibri"/>
                <a:cs typeface="Calibri"/>
              </a:rPr>
              <a:t> </a:t>
            </a:r>
            <a:r>
              <a:rPr sz="1800" spc="-5" dirty="0">
                <a:latin typeface="Calibri"/>
                <a:cs typeface="Calibri"/>
              </a:rPr>
              <a:t>measure</a:t>
            </a:r>
            <a:r>
              <a:rPr sz="1800" dirty="0">
                <a:latin typeface="Calibri"/>
                <a:cs typeface="Calibri"/>
              </a:rPr>
              <a:t> </a:t>
            </a:r>
            <a:r>
              <a:rPr sz="1800" spc="-5" dirty="0">
                <a:latin typeface="Calibri"/>
                <a:cs typeface="Calibri"/>
              </a:rPr>
              <a:t>with depositary </a:t>
            </a:r>
            <a:r>
              <a:rPr sz="1800" dirty="0">
                <a:latin typeface="Calibri"/>
                <a:cs typeface="Calibri"/>
              </a:rPr>
              <a:t> </a:t>
            </a:r>
            <a:r>
              <a:rPr sz="1800" spc="-5" dirty="0">
                <a:latin typeface="Calibri"/>
                <a:cs typeface="Calibri"/>
              </a:rPr>
              <a:t>appointment </a:t>
            </a:r>
            <a:r>
              <a:rPr sz="1800" dirty="0">
                <a:latin typeface="Calibri"/>
                <a:cs typeface="Calibri"/>
              </a:rPr>
              <a:t>and in </a:t>
            </a:r>
            <a:r>
              <a:rPr sz="1800" spc="-5" dirty="0">
                <a:latin typeface="Calibri"/>
                <a:cs typeface="Calibri"/>
              </a:rPr>
              <a:t>process of extinction </a:t>
            </a:r>
            <a:r>
              <a:rPr sz="1800" dirty="0">
                <a:latin typeface="Calibri"/>
                <a:cs typeface="Calibri"/>
              </a:rPr>
              <a:t>of </a:t>
            </a:r>
            <a:r>
              <a:rPr sz="1800" spc="-5" dirty="0">
                <a:latin typeface="Calibri"/>
                <a:cs typeface="Calibri"/>
              </a:rPr>
              <a:t>domain, in which </a:t>
            </a:r>
            <a:r>
              <a:rPr sz="1800" dirty="0">
                <a:latin typeface="Calibri"/>
                <a:cs typeface="Calibri"/>
              </a:rPr>
              <a:t>the </a:t>
            </a:r>
            <a:r>
              <a:rPr sz="1800" spc="-5" dirty="0">
                <a:latin typeface="Calibri"/>
                <a:cs typeface="Calibri"/>
              </a:rPr>
              <a:t>suspension of </a:t>
            </a:r>
            <a:r>
              <a:rPr sz="1800" dirty="0">
                <a:latin typeface="Calibri"/>
                <a:cs typeface="Calibri"/>
              </a:rPr>
              <a:t>the </a:t>
            </a:r>
            <a:r>
              <a:rPr sz="1800" spc="-5" dirty="0">
                <a:latin typeface="Calibri"/>
                <a:cs typeface="Calibri"/>
              </a:rPr>
              <a:t>dispositive power over </a:t>
            </a:r>
            <a:r>
              <a:rPr sz="1800" dirty="0">
                <a:latin typeface="Calibri"/>
                <a:cs typeface="Calibri"/>
              </a:rPr>
              <a:t>the </a:t>
            </a:r>
            <a:r>
              <a:rPr sz="1800" spc="5" dirty="0">
                <a:latin typeface="Calibri"/>
                <a:cs typeface="Calibri"/>
              </a:rPr>
              <a:t> </a:t>
            </a:r>
            <a:r>
              <a:rPr sz="1800" dirty="0">
                <a:latin typeface="Calibri"/>
                <a:cs typeface="Calibri"/>
              </a:rPr>
              <a:t>assets</a:t>
            </a:r>
            <a:r>
              <a:rPr sz="1800" spc="-5" dirty="0">
                <a:latin typeface="Calibri"/>
                <a:cs typeface="Calibri"/>
              </a:rPr>
              <a:t> of </a:t>
            </a:r>
            <a:r>
              <a:rPr sz="1800" dirty="0">
                <a:latin typeface="Calibri"/>
                <a:cs typeface="Calibri"/>
              </a:rPr>
              <a:t>the</a:t>
            </a:r>
            <a:r>
              <a:rPr sz="1800" spc="-5" dirty="0">
                <a:latin typeface="Calibri"/>
                <a:cs typeface="Calibri"/>
              </a:rPr>
              <a:t> company, corporation</a:t>
            </a:r>
            <a:r>
              <a:rPr sz="1800" dirty="0">
                <a:latin typeface="Calibri"/>
                <a:cs typeface="Calibri"/>
              </a:rPr>
              <a:t> </a:t>
            </a:r>
            <a:r>
              <a:rPr sz="1800" spc="-5" dirty="0">
                <a:latin typeface="Calibri"/>
                <a:cs typeface="Calibri"/>
              </a:rPr>
              <a:t>and/or branch</a:t>
            </a:r>
            <a:r>
              <a:rPr sz="1800" dirty="0">
                <a:latin typeface="Calibri"/>
                <a:cs typeface="Calibri"/>
              </a:rPr>
              <a:t> </a:t>
            </a:r>
            <a:r>
              <a:rPr sz="1800" spc="-5" dirty="0">
                <a:latin typeface="Calibri"/>
                <a:cs typeface="Calibri"/>
              </a:rPr>
              <a:t>is ordered.</a:t>
            </a:r>
            <a:endParaRPr sz="1800" dirty="0">
              <a:latin typeface="Calibri"/>
              <a:cs typeface="Calibri"/>
            </a:endParaRPr>
          </a:p>
          <a:p>
            <a:pPr marL="355600" marR="8890" indent="-342900" algn="just">
              <a:lnSpc>
                <a:spcPct val="100000"/>
              </a:lnSpc>
              <a:buFont typeface="Arial MT"/>
              <a:buChar char="•"/>
              <a:tabLst>
                <a:tab pos="355600" algn="l"/>
              </a:tabLst>
            </a:pPr>
            <a:r>
              <a:rPr sz="1800" spc="-5" dirty="0">
                <a:latin typeface="Calibri"/>
                <a:cs typeface="Calibri"/>
              </a:rPr>
              <a:t>The</a:t>
            </a:r>
            <a:r>
              <a:rPr sz="1800" dirty="0">
                <a:latin typeface="Calibri"/>
                <a:cs typeface="Calibri"/>
              </a:rPr>
              <a:t> </a:t>
            </a:r>
            <a:r>
              <a:rPr sz="1800" spc="-5" dirty="0">
                <a:latin typeface="Calibri"/>
                <a:cs typeface="Calibri"/>
              </a:rPr>
              <a:t>capital</a:t>
            </a:r>
            <a:r>
              <a:rPr sz="1800" dirty="0">
                <a:latin typeface="Calibri"/>
                <a:cs typeface="Calibri"/>
              </a:rPr>
              <a:t> </a:t>
            </a:r>
            <a:r>
              <a:rPr sz="1800" spc="-5" dirty="0">
                <a:latin typeface="Calibri"/>
                <a:cs typeface="Calibri"/>
              </a:rPr>
              <a:t>of</a:t>
            </a:r>
            <a:r>
              <a:rPr sz="1800" dirty="0">
                <a:latin typeface="Calibri"/>
                <a:cs typeface="Calibri"/>
              </a:rPr>
              <a:t> the</a:t>
            </a:r>
            <a:r>
              <a:rPr sz="1800" spc="5" dirty="0">
                <a:latin typeface="Calibri"/>
                <a:cs typeface="Calibri"/>
              </a:rPr>
              <a:t> </a:t>
            </a:r>
            <a:r>
              <a:rPr sz="1800" dirty="0">
                <a:latin typeface="Calibri"/>
                <a:cs typeface="Calibri"/>
              </a:rPr>
              <a:t>company</a:t>
            </a:r>
            <a:r>
              <a:rPr sz="1800" spc="5" dirty="0">
                <a:latin typeface="Calibri"/>
                <a:cs typeface="Calibri"/>
              </a:rPr>
              <a:t> </a:t>
            </a:r>
            <a:r>
              <a:rPr sz="1800" spc="-5" dirty="0">
                <a:latin typeface="Calibri"/>
                <a:cs typeface="Calibri"/>
              </a:rPr>
              <a:t>is</a:t>
            </a:r>
            <a:r>
              <a:rPr sz="1800" dirty="0">
                <a:latin typeface="Calibri"/>
                <a:cs typeface="Calibri"/>
              </a:rPr>
              <a:t> </a:t>
            </a:r>
            <a:r>
              <a:rPr sz="1800" spc="-5" dirty="0">
                <a:latin typeface="Calibri"/>
                <a:cs typeface="Calibri"/>
              </a:rPr>
              <a:t>not</a:t>
            </a:r>
            <a:r>
              <a:rPr sz="1800" dirty="0">
                <a:latin typeface="Calibri"/>
                <a:cs typeface="Calibri"/>
              </a:rPr>
              <a:t> </a:t>
            </a:r>
            <a:r>
              <a:rPr sz="1800" spc="-5" dirty="0">
                <a:latin typeface="Calibri"/>
                <a:cs typeface="Calibri"/>
              </a:rPr>
              <a:t>seized</a:t>
            </a:r>
            <a:r>
              <a:rPr sz="1800" dirty="0">
                <a:latin typeface="Calibri"/>
                <a:cs typeface="Calibri"/>
              </a:rPr>
              <a:t> and</a:t>
            </a:r>
            <a:r>
              <a:rPr sz="1800" spc="5" dirty="0">
                <a:latin typeface="Calibri"/>
                <a:cs typeface="Calibri"/>
              </a:rPr>
              <a:t> </a:t>
            </a:r>
            <a:r>
              <a:rPr sz="1800" dirty="0">
                <a:latin typeface="Calibri"/>
                <a:cs typeface="Calibri"/>
              </a:rPr>
              <a:t>is</a:t>
            </a:r>
            <a:r>
              <a:rPr sz="1800" spc="5" dirty="0">
                <a:latin typeface="Calibri"/>
                <a:cs typeface="Calibri"/>
              </a:rPr>
              <a:t> </a:t>
            </a:r>
            <a:r>
              <a:rPr sz="1800" spc="-5" dirty="0">
                <a:latin typeface="Calibri"/>
                <a:cs typeface="Calibri"/>
              </a:rPr>
              <a:t>represented</a:t>
            </a:r>
            <a:r>
              <a:rPr sz="1800" dirty="0">
                <a:latin typeface="Calibri"/>
                <a:cs typeface="Calibri"/>
              </a:rPr>
              <a:t> </a:t>
            </a:r>
            <a:r>
              <a:rPr sz="1800" spc="-5" dirty="0">
                <a:latin typeface="Calibri"/>
                <a:cs typeface="Calibri"/>
              </a:rPr>
              <a:t>by</a:t>
            </a:r>
            <a:r>
              <a:rPr sz="1800" dirty="0">
                <a:latin typeface="Calibri"/>
                <a:cs typeface="Calibri"/>
              </a:rPr>
              <a:t> </a:t>
            </a:r>
            <a:r>
              <a:rPr sz="1800" spc="-5" dirty="0">
                <a:latin typeface="Calibri"/>
                <a:cs typeface="Calibri"/>
              </a:rPr>
              <a:t>Sociedad</a:t>
            </a:r>
            <a:r>
              <a:rPr sz="1800" dirty="0">
                <a:latin typeface="Calibri"/>
                <a:cs typeface="Calibri"/>
              </a:rPr>
              <a:t> </a:t>
            </a:r>
            <a:r>
              <a:rPr sz="1800" spc="-5" dirty="0">
                <a:latin typeface="Calibri"/>
                <a:cs typeface="Calibri"/>
              </a:rPr>
              <a:t>de</a:t>
            </a:r>
            <a:r>
              <a:rPr sz="1800" dirty="0">
                <a:latin typeface="Calibri"/>
                <a:cs typeface="Calibri"/>
              </a:rPr>
              <a:t> Activos</a:t>
            </a:r>
            <a:r>
              <a:rPr sz="1800" spc="5" dirty="0">
                <a:latin typeface="Calibri"/>
                <a:cs typeface="Calibri"/>
              </a:rPr>
              <a:t> </a:t>
            </a:r>
            <a:r>
              <a:rPr sz="1800" spc="-5" dirty="0">
                <a:latin typeface="Calibri"/>
                <a:cs typeface="Calibri"/>
              </a:rPr>
              <a:t>Especiales</a:t>
            </a:r>
            <a:r>
              <a:rPr sz="1800" dirty="0">
                <a:latin typeface="Calibri"/>
                <a:cs typeface="Calibri"/>
              </a:rPr>
              <a:t> </a:t>
            </a:r>
            <a:r>
              <a:rPr sz="1800" spc="-5" dirty="0">
                <a:latin typeface="Calibri"/>
                <a:cs typeface="Calibri"/>
              </a:rPr>
              <a:t>S.A.S.,</a:t>
            </a:r>
            <a:r>
              <a:rPr sz="1800" dirty="0">
                <a:latin typeface="Calibri"/>
                <a:cs typeface="Calibri"/>
              </a:rPr>
              <a:t> as </a:t>
            </a:r>
            <a:r>
              <a:rPr sz="1800" spc="5" dirty="0">
                <a:latin typeface="Calibri"/>
                <a:cs typeface="Calibri"/>
              </a:rPr>
              <a:t> </a:t>
            </a:r>
            <a:r>
              <a:rPr sz="1800" spc="-5" dirty="0">
                <a:latin typeface="Calibri"/>
                <a:cs typeface="Calibri"/>
              </a:rPr>
              <a:t>administrator of FRISCO -Administrador del Fondo para la Rehabilitación, Inversión Social </a:t>
            </a:r>
            <a:r>
              <a:rPr sz="1800" dirty="0">
                <a:latin typeface="Calibri"/>
                <a:cs typeface="Calibri"/>
              </a:rPr>
              <a:t>y </a:t>
            </a:r>
            <a:r>
              <a:rPr sz="1800" spc="-5" dirty="0">
                <a:latin typeface="Calibri"/>
                <a:cs typeface="Calibri"/>
              </a:rPr>
              <a:t>Lucha contra el </a:t>
            </a:r>
            <a:r>
              <a:rPr sz="1800" dirty="0">
                <a:latin typeface="Calibri"/>
                <a:cs typeface="Calibri"/>
              </a:rPr>
              <a:t> </a:t>
            </a:r>
            <a:r>
              <a:rPr sz="1800" spc="-5" dirty="0">
                <a:latin typeface="Calibri"/>
                <a:cs typeface="Calibri"/>
              </a:rPr>
              <a:t>Crimen</a:t>
            </a:r>
            <a:r>
              <a:rPr sz="1800" spc="-10" dirty="0">
                <a:latin typeface="Calibri"/>
                <a:cs typeface="Calibri"/>
              </a:rPr>
              <a:t> </a:t>
            </a:r>
            <a:r>
              <a:rPr sz="1800" spc="-5" dirty="0">
                <a:latin typeface="Calibri"/>
                <a:cs typeface="Calibri"/>
              </a:rPr>
              <a:t>Organizado (Frisco). Decree</a:t>
            </a:r>
            <a:r>
              <a:rPr sz="1800" dirty="0">
                <a:latin typeface="Calibri"/>
                <a:cs typeface="Calibri"/>
              </a:rPr>
              <a:t> </a:t>
            </a:r>
            <a:r>
              <a:rPr sz="1800" spc="-5" dirty="0">
                <a:latin typeface="Calibri"/>
                <a:cs typeface="Calibri"/>
              </a:rPr>
              <a:t>2136</a:t>
            </a:r>
            <a:r>
              <a:rPr sz="1800" dirty="0">
                <a:latin typeface="Calibri"/>
                <a:cs typeface="Calibri"/>
              </a:rPr>
              <a:t> </a:t>
            </a:r>
            <a:r>
              <a:rPr sz="1800" spc="-5" dirty="0">
                <a:latin typeface="Calibri"/>
                <a:cs typeface="Calibri"/>
              </a:rPr>
              <a:t>of</a:t>
            </a:r>
            <a:r>
              <a:rPr sz="1800" dirty="0">
                <a:latin typeface="Calibri"/>
                <a:cs typeface="Calibri"/>
              </a:rPr>
              <a:t> </a:t>
            </a:r>
            <a:r>
              <a:rPr sz="1800" spc="-5" dirty="0">
                <a:latin typeface="Calibri"/>
                <a:cs typeface="Calibri"/>
              </a:rPr>
              <a:t>2015.</a:t>
            </a:r>
            <a:endParaRPr sz="1800" dirty="0">
              <a:latin typeface="Calibri"/>
              <a:cs typeface="Calibri"/>
            </a:endParaRPr>
          </a:p>
          <a:p>
            <a:pPr marL="355600" marR="8255" indent="-342900">
              <a:lnSpc>
                <a:spcPts val="2150"/>
              </a:lnSpc>
              <a:spcBef>
                <a:spcPts val="75"/>
              </a:spcBef>
              <a:buFont typeface="Arial MT"/>
              <a:buChar char="•"/>
              <a:tabLst>
                <a:tab pos="354965" algn="l"/>
                <a:tab pos="355600" algn="l"/>
              </a:tabLst>
            </a:pPr>
            <a:r>
              <a:rPr sz="1800" spc="-5" dirty="0">
                <a:latin typeface="Calibri"/>
                <a:cs typeface="Calibri"/>
              </a:rPr>
              <a:t>Companies</a:t>
            </a:r>
            <a:r>
              <a:rPr sz="1800" spc="240" dirty="0">
                <a:latin typeface="Calibri"/>
                <a:cs typeface="Calibri"/>
              </a:rPr>
              <a:t> </a:t>
            </a:r>
            <a:r>
              <a:rPr sz="1800" dirty="0">
                <a:latin typeface="Calibri"/>
                <a:cs typeface="Calibri"/>
              </a:rPr>
              <a:t>that</a:t>
            </a:r>
            <a:r>
              <a:rPr sz="1800" spc="240" dirty="0">
                <a:latin typeface="Calibri"/>
                <a:cs typeface="Calibri"/>
              </a:rPr>
              <a:t> </a:t>
            </a:r>
            <a:r>
              <a:rPr sz="1800" spc="-5" dirty="0">
                <a:latin typeface="Calibri"/>
                <a:cs typeface="Calibri"/>
              </a:rPr>
              <a:t>have</a:t>
            </a:r>
            <a:r>
              <a:rPr sz="1800" spc="245" dirty="0">
                <a:latin typeface="Calibri"/>
                <a:cs typeface="Calibri"/>
              </a:rPr>
              <a:t> </a:t>
            </a:r>
            <a:r>
              <a:rPr sz="1800" spc="-5" dirty="0">
                <a:latin typeface="Calibri"/>
                <a:cs typeface="Calibri"/>
              </a:rPr>
              <a:t>been</a:t>
            </a:r>
            <a:r>
              <a:rPr sz="1800" spc="240" dirty="0">
                <a:latin typeface="Calibri"/>
                <a:cs typeface="Calibri"/>
              </a:rPr>
              <a:t> </a:t>
            </a:r>
            <a:r>
              <a:rPr sz="1800" spc="-5" dirty="0">
                <a:latin typeface="Calibri"/>
                <a:cs typeface="Calibri"/>
              </a:rPr>
              <a:t>incorporated</a:t>
            </a:r>
            <a:r>
              <a:rPr sz="1800" spc="240" dirty="0">
                <a:latin typeface="Calibri"/>
                <a:cs typeface="Calibri"/>
              </a:rPr>
              <a:t> </a:t>
            </a:r>
            <a:r>
              <a:rPr sz="1800" dirty="0">
                <a:latin typeface="Calibri"/>
                <a:cs typeface="Calibri"/>
              </a:rPr>
              <a:t>with</a:t>
            </a:r>
            <a:r>
              <a:rPr sz="1800" spc="245" dirty="0">
                <a:latin typeface="Calibri"/>
                <a:cs typeface="Calibri"/>
              </a:rPr>
              <a:t> </a:t>
            </a:r>
            <a:r>
              <a:rPr sz="1800" spc="-5" dirty="0">
                <a:latin typeface="Calibri"/>
                <a:cs typeface="Calibri"/>
              </a:rPr>
              <a:t>low</a:t>
            </a:r>
            <a:r>
              <a:rPr sz="1800" spc="240" dirty="0">
                <a:latin typeface="Calibri"/>
                <a:cs typeface="Calibri"/>
              </a:rPr>
              <a:t> </a:t>
            </a:r>
            <a:r>
              <a:rPr sz="1800" spc="-5" dirty="0">
                <a:latin typeface="Calibri"/>
                <a:cs typeface="Calibri"/>
              </a:rPr>
              <a:t>capital</a:t>
            </a:r>
            <a:r>
              <a:rPr sz="1800" spc="240" dirty="0">
                <a:latin typeface="Calibri"/>
                <a:cs typeface="Calibri"/>
              </a:rPr>
              <a:t> </a:t>
            </a:r>
            <a:r>
              <a:rPr sz="1800" dirty="0">
                <a:latin typeface="Calibri"/>
                <a:cs typeface="Calibri"/>
              </a:rPr>
              <a:t>and</a:t>
            </a:r>
            <a:r>
              <a:rPr sz="1800" spc="245" dirty="0">
                <a:latin typeface="Calibri"/>
                <a:cs typeface="Calibri"/>
              </a:rPr>
              <a:t> </a:t>
            </a:r>
            <a:r>
              <a:rPr sz="1800" spc="-5" dirty="0">
                <a:latin typeface="Calibri"/>
                <a:cs typeface="Calibri"/>
              </a:rPr>
              <a:t>carrying</a:t>
            </a:r>
            <a:r>
              <a:rPr sz="1800" spc="240" dirty="0">
                <a:latin typeface="Calibri"/>
                <a:cs typeface="Calibri"/>
              </a:rPr>
              <a:t> </a:t>
            </a:r>
            <a:r>
              <a:rPr sz="1800" spc="-5" dirty="0">
                <a:latin typeface="Calibri"/>
                <a:cs typeface="Calibri"/>
              </a:rPr>
              <a:t>out</a:t>
            </a:r>
            <a:r>
              <a:rPr sz="1800" spc="245" dirty="0">
                <a:latin typeface="Calibri"/>
                <a:cs typeface="Calibri"/>
              </a:rPr>
              <a:t> </a:t>
            </a:r>
            <a:r>
              <a:rPr sz="1800" spc="-5" dirty="0">
                <a:latin typeface="Calibri"/>
                <a:cs typeface="Calibri"/>
              </a:rPr>
              <a:t>operations</a:t>
            </a:r>
            <a:r>
              <a:rPr sz="1800" spc="240" dirty="0">
                <a:latin typeface="Calibri"/>
                <a:cs typeface="Calibri"/>
              </a:rPr>
              <a:t> </a:t>
            </a:r>
            <a:r>
              <a:rPr sz="1800" dirty="0">
                <a:latin typeface="Calibri"/>
                <a:cs typeface="Calibri"/>
              </a:rPr>
              <a:t>that</a:t>
            </a:r>
            <a:r>
              <a:rPr sz="1800" spc="240" dirty="0">
                <a:latin typeface="Calibri"/>
                <a:cs typeface="Calibri"/>
              </a:rPr>
              <a:t> </a:t>
            </a:r>
            <a:r>
              <a:rPr sz="1800" spc="-5" dirty="0">
                <a:latin typeface="Calibri"/>
                <a:cs typeface="Calibri"/>
              </a:rPr>
              <a:t>do</a:t>
            </a:r>
            <a:r>
              <a:rPr sz="1800" spc="245" dirty="0">
                <a:latin typeface="Calibri"/>
                <a:cs typeface="Calibri"/>
              </a:rPr>
              <a:t> </a:t>
            </a:r>
            <a:r>
              <a:rPr sz="1800" spc="-5" dirty="0">
                <a:latin typeface="Calibri"/>
                <a:cs typeface="Calibri"/>
              </a:rPr>
              <a:t>not</a:t>
            </a:r>
            <a:r>
              <a:rPr sz="1800" spc="240" dirty="0">
                <a:latin typeface="Calibri"/>
                <a:cs typeface="Calibri"/>
              </a:rPr>
              <a:t> </a:t>
            </a:r>
            <a:r>
              <a:rPr sz="1800" dirty="0">
                <a:latin typeface="Calibri"/>
                <a:cs typeface="Calibri"/>
              </a:rPr>
              <a:t>match</a:t>
            </a:r>
            <a:r>
              <a:rPr sz="1800" spc="240" dirty="0">
                <a:latin typeface="Calibri"/>
                <a:cs typeface="Calibri"/>
              </a:rPr>
              <a:t> </a:t>
            </a:r>
            <a:r>
              <a:rPr sz="1800" dirty="0">
                <a:latin typeface="Calibri"/>
                <a:cs typeface="Calibri"/>
              </a:rPr>
              <a:t>the </a:t>
            </a:r>
            <a:r>
              <a:rPr sz="1800" spc="-390" dirty="0">
                <a:latin typeface="Calibri"/>
                <a:cs typeface="Calibri"/>
              </a:rPr>
              <a:t> </a:t>
            </a:r>
            <a:r>
              <a:rPr sz="1800" spc="-5" dirty="0">
                <a:latin typeface="Calibri"/>
                <a:cs typeface="Calibri"/>
              </a:rPr>
              <a:t>economic </a:t>
            </a:r>
            <a:r>
              <a:rPr sz="1800" dirty="0">
                <a:latin typeface="Calibri"/>
                <a:cs typeface="Calibri"/>
              </a:rPr>
              <a:t>capacity </a:t>
            </a:r>
            <a:r>
              <a:rPr sz="1800" spc="-5" dirty="0">
                <a:latin typeface="Calibri"/>
                <a:cs typeface="Calibri"/>
              </a:rPr>
              <a:t>of</a:t>
            </a:r>
            <a:r>
              <a:rPr sz="1800" dirty="0">
                <a:latin typeface="Calibri"/>
                <a:cs typeface="Calibri"/>
              </a:rPr>
              <a:t> </a:t>
            </a:r>
            <a:r>
              <a:rPr sz="1800" spc="-5" dirty="0">
                <a:latin typeface="Calibri"/>
                <a:cs typeface="Calibri"/>
              </a:rPr>
              <a:t>the company.</a:t>
            </a:r>
            <a:endParaRPr sz="1800" dirty="0">
              <a:latin typeface="Calibri"/>
              <a:cs typeface="Calibri"/>
            </a:endParaRPr>
          </a:p>
          <a:p>
            <a:pPr marL="299720" indent="-287655">
              <a:lnSpc>
                <a:spcPts val="2135"/>
              </a:lnSpc>
              <a:buFont typeface="Arial MT"/>
              <a:buChar char="•"/>
              <a:tabLst>
                <a:tab pos="299085" algn="l"/>
                <a:tab pos="300355" algn="l"/>
              </a:tabLst>
            </a:pPr>
            <a:r>
              <a:rPr sz="1800" spc="-5" dirty="0">
                <a:latin typeface="Calibri"/>
                <a:cs typeface="Calibri"/>
              </a:rPr>
              <a:t>When</a:t>
            </a:r>
            <a:r>
              <a:rPr sz="1800" spc="5" dirty="0">
                <a:latin typeface="Calibri"/>
                <a:cs typeface="Calibri"/>
              </a:rPr>
              <a:t> </a:t>
            </a:r>
            <a:r>
              <a:rPr sz="1800" dirty="0">
                <a:latin typeface="Calibri"/>
                <a:cs typeface="Calibri"/>
              </a:rPr>
              <a:t>an</a:t>
            </a:r>
            <a:r>
              <a:rPr sz="1800" spc="5" dirty="0">
                <a:latin typeface="Calibri"/>
                <a:cs typeface="Calibri"/>
              </a:rPr>
              <a:t> </a:t>
            </a:r>
            <a:r>
              <a:rPr sz="1800" spc="-5" dirty="0">
                <a:latin typeface="Calibri"/>
                <a:cs typeface="Calibri"/>
              </a:rPr>
              <a:t>importer</a:t>
            </a:r>
            <a:r>
              <a:rPr sz="1800" spc="10" dirty="0">
                <a:latin typeface="Calibri"/>
                <a:cs typeface="Calibri"/>
              </a:rPr>
              <a:t> </a:t>
            </a:r>
            <a:r>
              <a:rPr sz="1800" spc="-5" dirty="0">
                <a:latin typeface="Calibri"/>
                <a:cs typeface="Calibri"/>
              </a:rPr>
              <a:t>constantly</a:t>
            </a:r>
            <a:r>
              <a:rPr sz="1800" dirty="0">
                <a:latin typeface="Calibri"/>
                <a:cs typeface="Calibri"/>
              </a:rPr>
              <a:t> </a:t>
            </a:r>
            <a:r>
              <a:rPr sz="1800" spc="-5" dirty="0">
                <a:latin typeface="Calibri"/>
                <a:cs typeface="Calibri"/>
              </a:rPr>
              <a:t>changes</a:t>
            </a:r>
            <a:r>
              <a:rPr sz="1800" spc="5" dirty="0">
                <a:latin typeface="Calibri"/>
                <a:cs typeface="Calibri"/>
              </a:rPr>
              <a:t> </a:t>
            </a:r>
            <a:r>
              <a:rPr sz="1800" spc="-5" dirty="0">
                <a:latin typeface="Calibri"/>
                <a:cs typeface="Calibri"/>
              </a:rPr>
              <a:t>Customs</a:t>
            </a:r>
            <a:r>
              <a:rPr sz="1800" spc="5" dirty="0">
                <a:latin typeface="Calibri"/>
                <a:cs typeface="Calibri"/>
              </a:rPr>
              <a:t> </a:t>
            </a:r>
            <a:r>
              <a:rPr sz="1800" spc="-5" dirty="0">
                <a:latin typeface="Calibri"/>
                <a:cs typeface="Calibri"/>
              </a:rPr>
              <a:t>Agency</a:t>
            </a:r>
            <a:r>
              <a:rPr sz="1800" dirty="0">
                <a:latin typeface="Calibri"/>
                <a:cs typeface="Calibri"/>
              </a:rPr>
              <a:t> and</a:t>
            </a:r>
            <a:r>
              <a:rPr sz="1800" spc="5" dirty="0">
                <a:latin typeface="Calibri"/>
                <a:cs typeface="Calibri"/>
              </a:rPr>
              <a:t> </a:t>
            </a:r>
            <a:r>
              <a:rPr sz="1800" spc="-15" dirty="0">
                <a:latin typeface="Calibri"/>
                <a:cs typeface="Calibri"/>
              </a:rPr>
              <a:t>Warehouses.</a:t>
            </a:r>
            <a:endParaRPr sz="1800" dirty="0">
              <a:latin typeface="Calibri"/>
              <a:cs typeface="Calibri"/>
            </a:endParaRPr>
          </a:p>
          <a:p>
            <a:pPr marL="299720" indent="-287655">
              <a:lnSpc>
                <a:spcPts val="2145"/>
              </a:lnSpc>
              <a:buFont typeface="Arial MT"/>
              <a:buChar char="•"/>
              <a:tabLst>
                <a:tab pos="299085" algn="l"/>
                <a:tab pos="300355" algn="l"/>
              </a:tabLst>
            </a:pPr>
            <a:r>
              <a:rPr sz="1800" spc="-5" dirty="0">
                <a:latin typeface="Calibri"/>
                <a:cs typeface="Calibri"/>
              </a:rPr>
              <a:t>Loss or </a:t>
            </a:r>
            <a:r>
              <a:rPr sz="1800" dirty="0">
                <a:latin typeface="Calibri"/>
                <a:cs typeface="Calibri"/>
              </a:rPr>
              <a:t>theft</a:t>
            </a:r>
            <a:r>
              <a:rPr sz="1800" spc="5" dirty="0">
                <a:latin typeface="Calibri"/>
                <a:cs typeface="Calibri"/>
              </a:rPr>
              <a:t> </a:t>
            </a:r>
            <a:r>
              <a:rPr sz="1800" spc="-5" dirty="0">
                <a:latin typeface="Calibri"/>
                <a:cs typeface="Calibri"/>
              </a:rPr>
              <a:t>of</a:t>
            </a:r>
            <a:r>
              <a:rPr sz="1800" dirty="0">
                <a:latin typeface="Calibri"/>
                <a:cs typeface="Calibri"/>
              </a:rPr>
              <a:t> </a:t>
            </a:r>
            <a:r>
              <a:rPr sz="1800" spc="-5" dirty="0">
                <a:latin typeface="Calibri"/>
                <a:cs typeface="Calibri"/>
              </a:rPr>
              <a:t>goods</a:t>
            </a:r>
            <a:r>
              <a:rPr sz="1800" spc="5" dirty="0">
                <a:latin typeface="Calibri"/>
                <a:cs typeface="Calibri"/>
              </a:rPr>
              <a:t> </a:t>
            </a:r>
            <a:r>
              <a:rPr sz="1800" spc="-5" dirty="0">
                <a:latin typeface="Calibri"/>
                <a:cs typeface="Calibri"/>
              </a:rPr>
              <a:t>on </a:t>
            </a:r>
            <a:r>
              <a:rPr sz="1800" dirty="0">
                <a:latin typeface="Calibri"/>
                <a:cs typeface="Calibri"/>
              </a:rPr>
              <a:t>the way </a:t>
            </a:r>
            <a:r>
              <a:rPr sz="1800" spc="-5" dirty="0">
                <a:latin typeface="Calibri"/>
                <a:cs typeface="Calibri"/>
              </a:rPr>
              <a:t>from</a:t>
            </a:r>
            <a:r>
              <a:rPr sz="1800" dirty="0">
                <a:latin typeface="Calibri"/>
                <a:cs typeface="Calibri"/>
              </a:rPr>
              <a:t> the </a:t>
            </a:r>
            <a:r>
              <a:rPr sz="1800" spc="-5" dirty="0">
                <a:latin typeface="Calibri"/>
                <a:cs typeface="Calibri"/>
              </a:rPr>
              <a:t>place</a:t>
            </a:r>
            <a:r>
              <a:rPr sz="1800" dirty="0">
                <a:latin typeface="Calibri"/>
                <a:cs typeface="Calibri"/>
              </a:rPr>
              <a:t> </a:t>
            </a:r>
            <a:r>
              <a:rPr sz="1800" spc="-5" dirty="0">
                <a:latin typeface="Calibri"/>
                <a:cs typeface="Calibri"/>
              </a:rPr>
              <a:t>of</a:t>
            </a:r>
            <a:r>
              <a:rPr sz="1800" dirty="0">
                <a:latin typeface="Calibri"/>
                <a:cs typeface="Calibri"/>
              </a:rPr>
              <a:t> </a:t>
            </a:r>
            <a:r>
              <a:rPr sz="1800" spc="-5" dirty="0">
                <a:latin typeface="Calibri"/>
                <a:cs typeface="Calibri"/>
              </a:rPr>
              <a:t>arrival</a:t>
            </a:r>
            <a:r>
              <a:rPr sz="1800" spc="5" dirty="0">
                <a:latin typeface="Calibri"/>
                <a:cs typeface="Calibri"/>
              </a:rPr>
              <a:t> </a:t>
            </a:r>
            <a:r>
              <a:rPr sz="1800" dirty="0">
                <a:latin typeface="Calibri"/>
                <a:cs typeface="Calibri"/>
              </a:rPr>
              <a:t>to the</a:t>
            </a:r>
            <a:r>
              <a:rPr sz="1800" spc="5" dirty="0">
                <a:latin typeface="Calibri"/>
                <a:cs typeface="Calibri"/>
              </a:rPr>
              <a:t> </a:t>
            </a:r>
            <a:r>
              <a:rPr sz="1800" spc="-15" dirty="0">
                <a:latin typeface="Calibri"/>
                <a:cs typeface="Calibri"/>
              </a:rPr>
              <a:t>warehouse.</a:t>
            </a:r>
            <a:endParaRPr sz="1800" dirty="0">
              <a:latin typeface="Calibri"/>
              <a:cs typeface="Calibri"/>
            </a:endParaRPr>
          </a:p>
          <a:p>
            <a:pPr marL="299720" marR="10795" indent="-287020">
              <a:lnSpc>
                <a:spcPts val="2150"/>
              </a:lnSpc>
              <a:spcBef>
                <a:spcPts val="65"/>
              </a:spcBef>
              <a:buFont typeface="Arial MT"/>
              <a:buChar char="•"/>
              <a:tabLst>
                <a:tab pos="300355" algn="l"/>
                <a:tab pos="300990" algn="l"/>
              </a:tabLst>
            </a:pPr>
            <a:r>
              <a:rPr sz="1800" spc="-5" dirty="0">
                <a:latin typeface="Calibri"/>
                <a:cs typeface="Calibri"/>
              </a:rPr>
              <a:t>Overvaluation</a:t>
            </a:r>
            <a:r>
              <a:rPr sz="1800" spc="85" dirty="0">
                <a:latin typeface="Calibri"/>
                <a:cs typeface="Calibri"/>
              </a:rPr>
              <a:t> </a:t>
            </a:r>
            <a:r>
              <a:rPr sz="1800" spc="-5" dirty="0">
                <a:latin typeface="Calibri"/>
                <a:cs typeface="Calibri"/>
              </a:rPr>
              <a:t>or</a:t>
            </a:r>
            <a:r>
              <a:rPr sz="1800" spc="90" dirty="0">
                <a:latin typeface="Calibri"/>
                <a:cs typeface="Calibri"/>
              </a:rPr>
              <a:t> </a:t>
            </a:r>
            <a:r>
              <a:rPr sz="1800" spc="-5" dirty="0">
                <a:latin typeface="Calibri"/>
                <a:cs typeface="Calibri"/>
              </a:rPr>
              <a:t>undervaluation</a:t>
            </a:r>
            <a:r>
              <a:rPr sz="1800" spc="90" dirty="0">
                <a:latin typeface="Calibri"/>
                <a:cs typeface="Calibri"/>
              </a:rPr>
              <a:t> </a:t>
            </a:r>
            <a:r>
              <a:rPr sz="1800" spc="-5" dirty="0">
                <a:latin typeface="Calibri"/>
                <a:cs typeface="Calibri"/>
              </a:rPr>
              <a:t>of</a:t>
            </a:r>
            <a:r>
              <a:rPr sz="1800" spc="85" dirty="0">
                <a:latin typeface="Calibri"/>
                <a:cs typeface="Calibri"/>
              </a:rPr>
              <a:t> </a:t>
            </a:r>
            <a:r>
              <a:rPr sz="1800" spc="-5" dirty="0">
                <a:latin typeface="Calibri"/>
                <a:cs typeface="Calibri"/>
              </a:rPr>
              <a:t>imports</a:t>
            </a:r>
            <a:r>
              <a:rPr sz="1800" spc="90" dirty="0">
                <a:latin typeface="Calibri"/>
                <a:cs typeface="Calibri"/>
              </a:rPr>
              <a:t> </a:t>
            </a:r>
            <a:r>
              <a:rPr sz="1800" spc="-5" dirty="0">
                <a:latin typeface="Calibri"/>
                <a:cs typeface="Calibri"/>
              </a:rPr>
              <a:t>or</a:t>
            </a:r>
            <a:r>
              <a:rPr sz="1800" spc="90" dirty="0">
                <a:latin typeface="Calibri"/>
                <a:cs typeface="Calibri"/>
              </a:rPr>
              <a:t> </a:t>
            </a:r>
            <a:r>
              <a:rPr sz="1800" spc="-5" dirty="0">
                <a:latin typeface="Calibri"/>
                <a:cs typeface="Calibri"/>
              </a:rPr>
              <a:t>exports,</a:t>
            </a:r>
            <a:r>
              <a:rPr sz="1800" spc="90" dirty="0">
                <a:latin typeface="Calibri"/>
                <a:cs typeface="Calibri"/>
              </a:rPr>
              <a:t> </a:t>
            </a:r>
            <a:r>
              <a:rPr sz="1800" spc="-5" dirty="0">
                <a:latin typeface="Calibri"/>
                <a:cs typeface="Calibri"/>
              </a:rPr>
              <a:t>adjusting</a:t>
            </a:r>
            <a:r>
              <a:rPr sz="1800" spc="90" dirty="0">
                <a:latin typeface="Calibri"/>
                <a:cs typeface="Calibri"/>
              </a:rPr>
              <a:t> </a:t>
            </a:r>
            <a:r>
              <a:rPr sz="1800" spc="-5" dirty="0">
                <a:latin typeface="Calibri"/>
                <a:cs typeface="Calibri"/>
              </a:rPr>
              <a:t>prices,</a:t>
            </a:r>
            <a:r>
              <a:rPr sz="1800" spc="95" dirty="0">
                <a:latin typeface="Calibri"/>
                <a:cs typeface="Calibri"/>
              </a:rPr>
              <a:t> </a:t>
            </a:r>
            <a:r>
              <a:rPr sz="1800" spc="-5" dirty="0">
                <a:latin typeface="Calibri"/>
                <a:cs typeface="Calibri"/>
              </a:rPr>
              <a:t>quantities</a:t>
            </a:r>
            <a:r>
              <a:rPr sz="1800" spc="90" dirty="0">
                <a:latin typeface="Calibri"/>
                <a:cs typeface="Calibri"/>
              </a:rPr>
              <a:t> </a:t>
            </a:r>
            <a:r>
              <a:rPr sz="1800" spc="-5" dirty="0">
                <a:latin typeface="Calibri"/>
                <a:cs typeface="Calibri"/>
              </a:rPr>
              <a:t>or</a:t>
            </a:r>
            <a:r>
              <a:rPr sz="1800" spc="90" dirty="0">
                <a:latin typeface="Calibri"/>
                <a:cs typeface="Calibri"/>
              </a:rPr>
              <a:t> </a:t>
            </a:r>
            <a:r>
              <a:rPr sz="1800" spc="-5" dirty="0">
                <a:latin typeface="Calibri"/>
                <a:cs typeface="Calibri"/>
              </a:rPr>
              <a:t>qualities</a:t>
            </a:r>
            <a:r>
              <a:rPr sz="1800" spc="95" dirty="0">
                <a:latin typeface="Calibri"/>
                <a:cs typeface="Calibri"/>
              </a:rPr>
              <a:t> </a:t>
            </a:r>
            <a:r>
              <a:rPr sz="1800" spc="-5" dirty="0">
                <a:latin typeface="Calibri"/>
                <a:cs typeface="Calibri"/>
              </a:rPr>
              <a:t>or</a:t>
            </a:r>
            <a:r>
              <a:rPr sz="1800" spc="85" dirty="0">
                <a:latin typeface="Calibri"/>
                <a:cs typeface="Calibri"/>
              </a:rPr>
              <a:t> </a:t>
            </a:r>
            <a:r>
              <a:rPr sz="1800" dirty="0">
                <a:latin typeface="Calibri"/>
                <a:cs typeface="Calibri"/>
              </a:rPr>
              <a:t>a</a:t>
            </a:r>
            <a:r>
              <a:rPr sz="1800" spc="95" dirty="0">
                <a:latin typeface="Calibri"/>
                <a:cs typeface="Calibri"/>
              </a:rPr>
              <a:t> </a:t>
            </a:r>
            <a:r>
              <a:rPr sz="1800" spc="-5" dirty="0">
                <a:latin typeface="Calibri"/>
                <a:cs typeface="Calibri"/>
              </a:rPr>
              <a:t>combination </a:t>
            </a:r>
            <a:r>
              <a:rPr sz="1800" spc="-390" dirty="0">
                <a:latin typeface="Calibri"/>
                <a:cs typeface="Calibri"/>
              </a:rPr>
              <a:t> </a:t>
            </a:r>
            <a:r>
              <a:rPr sz="1800" spc="-5" dirty="0">
                <a:latin typeface="Calibri"/>
                <a:cs typeface="Calibri"/>
              </a:rPr>
              <a:t>thereof.</a:t>
            </a:r>
            <a:endParaRPr sz="1800" dirty="0">
              <a:latin typeface="Calibri"/>
              <a:cs typeface="Calibri"/>
            </a:endParaRPr>
          </a:p>
          <a:p>
            <a:pPr marL="299720" indent="-287655">
              <a:lnSpc>
                <a:spcPts val="2115"/>
              </a:lnSpc>
              <a:buFont typeface="Arial MT"/>
              <a:buChar char="•"/>
              <a:tabLst>
                <a:tab pos="299085" algn="l"/>
                <a:tab pos="300355" algn="l"/>
              </a:tabLst>
            </a:pPr>
            <a:r>
              <a:rPr sz="1800" spc="-5" dirty="0">
                <a:latin typeface="Calibri"/>
                <a:cs typeface="Calibri"/>
              </a:rPr>
              <a:t>Companies show non-operating</a:t>
            </a:r>
            <a:r>
              <a:rPr sz="1800" dirty="0">
                <a:latin typeface="Calibri"/>
                <a:cs typeface="Calibri"/>
              </a:rPr>
              <a:t> </a:t>
            </a:r>
            <a:r>
              <a:rPr sz="1800" spc="-5" dirty="0">
                <a:latin typeface="Calibri"/>
                <a:cs typeface="Calibri"/>
              </a:rPr>
              <a:t>income higher </a:t>
            </a:r>
            <a:r>
              <a:rPr sz="1800" dirty="0">
                <a:latin typeface="Calibri"/>
                <a:cs typeface="Calibri"/>
              </a:rPr>
              <a:t>than </a:t>
            </a:r>
            <a:r>
              <a:rPr sz="1800" spc="-10" dirty="0">
                <a:latin typeface="Calibri"/>
                <a:cs typeface="Calibri"/>
              </a:rPr>
              <a:t>operating</a:t>
            </a:r>
            <a:r>
              <a:rPr sz="1800" spc="-25" dirty="0">
                <a:latin typeface="Calibri"/>
                <a:cs typeface="Calibri"/>
              </a:rPr>
              <a:t> </a:t>
            </a:r>
            <a:r>
              <a:rPr sz="1800" spc="-5" dirty="0">
                <a:latin typeface="Calibri"/>
                <a:cs typeface="Calibri"/>
              </a:rPr>
              <a:t>income.</a:t>
            </a:r>
            <a:endParaRPr sz="1800" dirty="0">
              <a:latin typeface="Calibri"/>
              <a:cs typeface="Calibri"/>
            </a:endParaRPr>
          </a:p>
          <a:p>
            <a:pPr marL="299720" marR="8890" indent="-287020">
              <a:lnSpc>
                <a:spcPts val="2150"/>
              </a:lnSpc>
              <a:spcBef>
                <a:spcPts val="60"/>
              </a:spcBef>
              <a:buFont typeface="Arial MT"/>
              <a:buChar char="•"/>
              <a:tabLst>
                <a:tab pos="300355" algn="l"/>
                <a:tab pos="300990" algn="l"/>
              </a:tabLst>
            </a:pPr>
            <a:r>
              <a:rPr sz="1800" spc="-5" dirty="0">
                <a:latin typeface="Calibri"/>
                <a:cs typeface="Calibri"/>
              </a:rPr>
              <a:t>Economic</a:t>
            </a:r>
            <a:r>
              <a:rPr sz="1800" spc="65" dirty="0">
                <a:latin typeface="Calibri"/>
                <a:cs typeface="Calibri"/>
              </a:rPr>
              <a:t> </a:t>
            </a:r>
            <a:r>
              <a:rPr sz="1800" spc="-5" dirty="0">
                <a:latin typeface="Calibri"/>
                <a:cs typeface="Calibri"/>
              </a:rPr>
              <a:t>sectors</a:t>
            </a:r>
            <a:r>
              <a:rPr sz="1800" spc="65" dirty="0">
                <a:latin typeface="Calibri"/>
                <a:cs typeface="Calibri"/>
              </a:rPr>
              <a:t> </a:t>
            </a:r>
            <a:r>
              <a:rPr sz="1800" spc="-5" dirty="0">
                <a:latin typeface="Calibri"/>
                <a:cs typeface="Calibri"/>
              </a:rPr>
              <a:t>susceptible</a:t>
            </a:r>
            <a:r>
              <a:rPr sz="1800" spc="60" dirty="0">
                <a:latin typeface="Calibri"/>
                <a:cs typeface="Calibri"/>
              </a:rPr>
              <a:t> </a:t>
            </a:r>
            <a:r>
              <a:rPr sz="1800" dirty="0">
                <a:latin typeface="Calibri"/>
                <a:cs typeface="Calibri"/>
              </a:rPr>
              <a:t>to</a:t>
            </a:r>
            <a:r>
              <a:rPr sz="1800" spc="65" dirty="0">
                <a:latin typeface="Calibri"/>
                <a:cs typeface="Calibri"/>
              </a:rPr>
              <a:t> </a:t>
            </a:r>
            <a:r>
              <a:rPr sz="1800" spc="-5" dirty="0">
                <a:latin typeface="Calibri"/>
                <a:cs typeface="Calibri"/>
              </a:rPr>
              <a:t>being</a:t>
            </a:r>
            <a:r>
              <a:rPr sz="1800" spc="65" dirty="0">
                <a:latin typeface="Calibri"/>
                <a:cs typeface="Calibri"/>
              </a:rPr>
              <a:t> </a:t>
            </a:r>
            <a:r>
              <a:rPr sz="1800" spc="-5" dirty="0">
                <a:latin typeface="Calibri"/>
                <a:cs typeface="Calibri"/>
              </a:rPr>
              <a:t>used</a:t>
            </a:r>
            <a:r>
              <a:rPr sz="1800" spc="65" dirty="0">
                <a:latin typeface="Calibri"/>
                <a:cs typeface="Calibri"/>
              </a:rPr>
              <a:t> </a:t>
            </a:r>
            <a:r>
              <a:rPr sz="1800" dirty="0">
                <a:latin typeface="Calibri"/>
                <a:cs typeface="Calibri"/>
              </a:rPr>
              <a:t>as</a:t>
            </a:r>
            <a:r>
              <a:rPr sz="1800" spc="65" dirty="0">
                <a:latin typeface="Calibri"/>
                <a:cs typeface="Calibri"/>
              </a:rPr>
              <a:t> </a:t>
            </a:r>
            <a:r>
              <a:rPr sz="1800" dirty="0">
                <a:latin typeface="Calibri"/>
                <a:cs typeface="Calibri"/>
              </a:rPr>
              <a:t>a</a:t>
            </a:r>
            <a:r>
              <a:rPr sz="1800" spc="65" dirty="0">
                <a:latin typeface="Calibri"/>
                <a:cs typeface="Calibri"/>
              </a:rPr>
              <a:t> </a:t>
            </a:r>
            <a:r>
              <a:rPr sz="1800" spc="-5" dirty="0">
                <a:latin typeface="Calibri"/>
                <a:cs typeface="Calibri"/>
              </a:rPr>
              <a:t>mechanism</a:t>
            </a:r>
            <a:r>
              <a:rPr sz="1800" spc="65" dirty="0">
                <a:latin typeface="Calibri"/>
                <a:cs typeface="Calibri"/>
              </a:rPr>
              <a:t> </a:t>
            </a:r>
            <a:r>
              <a:rPr sz="1800" dirty="0">
                <a:latin typeface="Calibri"/>
                <a:cs typeface="Calibri"/>
              </a:rPr>
              <a:t>to</a:t>
            </a:r>
            <a:r>
              <a:rPr sz="1800" spc="65" dirty="0">
                <a:latin typeface="Calibri"/>
                <a:cs typeface="Calibri"/>
              </a:rPr>
              <a:t> </a:t>
            </a:r>
            <a:r>
              <a:rPr sz="1800" spc="-5" dirty="0">
                <a:latin typeface="Calibri"/>
                <a:cs typeface="Calibri"/>
              </a:rPr>
              <a:t>carry</a:t>
            </a:r>
            <a:r>
              <a:rPr sz="1800" spc="70" dirty="0">
                <a:latin typeface="Calibri"/>
                <a:cs typeface="Calibri"/>
              </a:rPr>
              <a:t> </a:t>
            </a:r>
            <a:r>
              <a:rPr sz="1800" spc="-5" dirty="0">
                <a:latin typeface="Calibri"/>
                <a:cs typeface="Calibri"/>
              </a:rPr>
              <a:t>out</a:t>
            </a:r>
            <a:r>
              <a:rPr sz="1800" spc="65" dirty="0">
                <a:latin typeface="Calibri"/>
                <a:cs typeface="Calibri"/>
              </a:rPr>
              <a:t> </a:t>
            </a:r>
            <a:r>
              <a:rPr sz="1800" spc="-5" dirty="0">
                <a:latin typeface="Calibri"/>
                <a:cs typeface="Calibri"/>
              </a:rPr>
              <a:t>money</a:t>
            </a:r>
            <a:r>
              <a:rPr sz="1800" spc="75" dirty="0">
                <a:latin typeface="Calibri"/>
                <a:cs typeface="Calibri"/>
              </a:rPr>
              <a:t> </a:t>
            </a:r>
            <a:r>
              <a:rPr sz="1800" spc="-5" dirty="0">
                <a:latin typeface="Calibri"/>
                <a:cs typeface="Calibri"/>
              </a:rPr>
              <a:t>laundering</a:t>
            </a:r>
            <a:r>
              <a:rPr sz="1800" spc="60" dirty="0">
                <a:latin typeface="Calibri"/>
                <a:cs typeface="Calibri"/>
              </a:rPr>
              <a:t> </a:t>
            </a:r>
            <a:r>
              <a:rPr sz="1800" spc="-5" dirty="0">
                <a:latin typeface="Calibri"/>
                <a:cs typeface="Calibri"/>
              </a:rPr>
              <a:t>or</a:t>
            </a:r>
            <a:r>
              <a:rPr sz="1800" spc="65" dirty="0">
                <a:latin typeface="Calibri"/>
                <a:cs typeface="Calibri"/>
              </a:rPr>
              <a:t> </a:t>
            </a:r>
            <a:r>
              <a:rPr sz="1800" spc="-5" dirty="0">
                <a:latin typeface="Calibri"/>
                <a:cs typeface="Calibri"/>
              </a:rPr>
              <a:t>terrorist</a:t>
            </a:r>
            <a:r>
              <a:rPr sz="1800" spc="65" dirty="0">
                <a:latin typeface="Calibri"/>
                <a:cs typeface="Calibri"/>
              </a:rPr>
              <a:t> </a:t>
            </a:r>
            <a:r>
              <a:rPr sz="1800" spc="-5" dirty="0">
                <a:latin typeface="Calibri"/>
                <a:cs typeface="Calibri"/>
              </a:rPr>
              <a:t>financing </a:t>
            </a:r>
            <a:r>
              <a:rPr sz="1800" spc="-390" dirty="0">
                <a:latin typeface="Calibri"/>
                <a:cs typeface="Calibri"/>
              </a:rPr>
              <a:t> </a:t>
            </a:r>
            <a:r>
              <a:rPr sz="1800" spc="-5" dirty="0">
                <a:latin typeface="Calibri"/>
                <a:cs typeface="Calibri"/>
              </a:rPr>
              <a:t>operations.</a:t>
            </a:r>
            <a:endParaRPr sz="1800" dirty="0">
              <a:latin typeface="Calibri"/>
              <a:cs typeface="Calibri"/>
            </a:endParaRPr>
          </a:p>
          <a:p>
            <a:pPr marL="299720" indent="-287655">
              <a:lnSpc>
                <a:spcPts val="2120"/>
              </a:lnSpc>
              <a:buFont typeface="Arial MT"/>
              <a:buChar char="•"/>
              <a:tabLst>
                <a:tab pos="299085" algn="l"/>
                <a:tab pos="300355" algn="l"/>
              </a:tabLst>
            </a:pPr>
            <a:r>
              <a:rPr sz="1800" spc="-5" dirty="0">
                <a:latin typeface="Calibri"/>
                <a:cs typeface="Calibri"/>
              </a:rPr>
              <a:t>Increase in</a:t>
            </a:r>
            <a:r>
              <a:rPr sz="1800" dirty="0">
                <a:latin typeface="Calibri"/>
                <a:cs typeface="Calibri"/>
              </a:rPr>
              <a:t> the</a:t>
            </a:r>
            <a:r>
              <a:rPr sz="1800" spc="5" dirty="0">
                <a:latin typeface="Calibri"/>
                <a:cs typeface="Calibri"/>
              </a:rPr>
              <a:t> </a:t>
            </a:r>
            <a:r>
              <a:rPr sz="1800" dirty="0">
                <a:latin typeface="Calibri"/>
                <a:cs typeface="Calibri"/>
              </a:rPr>
              <a:t>turnover</a:t>
            </a:r>
            <a:r>
              <a:rPr sz="1800" spc="-5" dirty="0">
                <a:latin typeface="Calibri"/>
                <a:cs typeface="Calibri"/>
              </a:rPr>
              <a:t> </a:t>
            </a:r>
            <a:r>
              <a:rPr sz="1800" dirty="0">
                <a:latin typeface="Calibri"/>
                <a:cs typeface="Calibri"/>
              </a:rPr>
              <a:t>of a</a:t>
            </a:r>
            <a:r>
              <a:rPr sz="1800" spc="-5" dirty="0">
                <a:latin typeface="Calibri"/>
                <a:cs typeface="Calibri"/>
              </a:rPr>
              <a:t> company's</a:t>
            </a:r>
            <a:r>
              <a:rPr sz="1800" spc="5" dirty="0">
                <a:latin typeface="Calibri"/>
                <a:cs typeface="Calibri"/>
              </a:rPr>
              <a:t> </a:t>
            </a:r>
            <a:r>
              <a:rPr sz="1800" spc="-5" dirty="0">
                <a:latin typeface="Calibri"/>
                <a:cs typeface="Calibri"/>
              </a:rPr>
              <a:t>business, for</a:t>
            </a:r>
            <a:r>
              <a:rPr sz="1800" dirty="0">
                <a:latin typeface="Calibri"/>
                <a:cs typeface="Calibri"/>
              </a:rPr>
              <a:t> </a:t>
            </a:r>
            <a:r>
              <a:rPr sz="1800" spc="-5" dirty="0">
                <a:latin typeface="Calibri"/>
                <a:cs typeface="Calibri"/>
              </a:rPr>
              <a:t>no </a:t>
            </a:r>
            <a:r>
              <a:rPr sz="1800" spc="-10" dirty="0">
                <a:latin typeface="Calibri"/>
                <a:cs typeface="Calibri"/>
              </a:rPr>
              <a:t>justifiable</a:t>
            </a:r>
            <a:r>
              <a:rPr sz="1800" spc="-20" dirty="0">
                <a:latin typeface="Calibri"/>
                <a:cs typeface="Calibri"/>
              </a:rPr>
              <a:t> </a:t>
            </a:r>
            <a:r>
              <a:rPr sz="1800" spc="-5" dirty="0">
                <a:latin typeface="Calibri"/>
                <a:cs typeface="Calibri"/>
              </a:rPr>
              <a:t>reason.</a:t>
            </a:r>
            <a:endParaRPr sz="1800" dirty="0">
              <a:latin typeface="Calibri"/>
              <a:cs typeface="Calibri"/>
            </a:endParaRPr>
          </a:p>
          <a:p>
            <a:pPr marL="299720" marR="7620" indent="-287020">
              <a:lnSpc>
                <a:spcPts val="2150"/>
              </a:lnSpc>
              <a:spcBef>
                <a:spcPts val="65"/>
              </a:spcBef>
              <a:buFont typeface="Arial MT"/>
              <a:buChar char="•"/>
              <a:tabLst>
                <a:tab pos="300355" algn="l"/>
                <a:tab pos="300990" algn="l"/>
              </a:tabLst>
            </a:pPr>
            <a:r>
              <a:rPr sz="1800" spc="-5" dirty="0">
                <a:latin typeface="Calibri"/>
                <a:cs typeface="Calibri"/>
              </a:rPr>
              <a:t>Entry</a:t>
            </a:r>
            <a:r>
              <a:rPr sz="1800" spc="25" dirty="0">
                <a:latin typeface="Calibri"/>
                <a:cs typeface="Calibri"/>
              </a:rPr>
              <a:t> </a:t>
            </a:r>
            <a:r>
              <a:rPr sz="1800" spc="-5" dirty="0">
                <a:latin typeface="Calibri"/>
                <a:cs typeface="Calibri"/>
              </a:rPr>
              <a:t>of</a:t>
            </a:r>
            <a:r>
              <a:rPr sz="1800" spc="25" dirty="0">
                <a:latin typeface="Calibri"/>
                <a:cs typeface="Calibri"/>
              </a:rPr>
              <a:t> </a:t>
            </a:r>
            <a:r>
              <a:rPr sz="1800" spc="-5" dirty="0">
                <a:latin typeface="Calibri"/>
                <a:cs typeface="Calibri"/>
              </a:rPr>
              <a:t>large</a:t>
            </a:r>
            <a:r>
              <a:rPr sz="1800" spc="25" dirty="0">
                <a:latin typeface="Calibri"/>
                <a:cs typeface="Calibri"/>
              </a:rPr>
              <a:t> </a:t>
            </a:r>
            <a:r>
              <a:rPr sz="1800" spc="-5" dirty="0">
                <a:latin typeface="Calibri"/>
                <a:cs typeface="Calibri"/>
              </a:rPr>
              <a:t>sums</a:t>
            </a:r>
            <a:r>
              <a:rPr sz="1800" spc="25" dirty="0">
                <a:latin typeface="Calibri"/>
                <a:cs typeface="Calibri"/>
              </a:rPr>
              <a:t> </a:t>
            </a:r>
            <a:r>
              <a:rPr sz="1800" spc="-5" dirty="0">
                <a:latin typeface="Calibri"/>
                <a:cs typeface="Calibri"/>
              </a:rPr>
              <a:t>of</a:t>
            </a:r>
            <a:r>
              <a:rPr sz="1800" spc="25" dirty="0">
                <a:latin typeface="Calibri"/>
                <a:cs typeface="Calibri"/>
              </a:rPr>
              <a:t> </a:t>
            </a:r>
            <a:r>
              <a:rPr sz="1800" spc="-5" dirty="0">
                <a:latin typeface="Calibri"/>
                <a:cs typeface="Calibri"/>
              </a:rPr>
              <a:t>money</a:t>
            </a:r>
            <a:r>
              <a:rPr sz="1800" spc="25" dirty="0">
                <a:latin typeface="Calibri"/>
                <a:cs typeface="Calibri"/>
              </a:rPr>
              <a:t> </a:t>
            </a:r>
            <a:r>
              <a:rPr sz="1800" spc="-5" dirty="0">
                <a:latin typeface="Calibri"/>
                <a:cs typeface="Calibri"/>
              </a:rPr>
              <a:t>in</a:t>
            </a:r>
            <a:r>
              <a:rPr sz="1800" spc="25" dirty="0">
                <a:latin typeface="Calibri"/>
                <a:cs typeface="Calibri"/>
              </a:rPr>
              <a:t> </a:t>
            </a:r>
            <a:r>
              <a:rPr sz="1800" dirty="0">
                <a:latin typeface="Calibri"/>
                <a:cs typeface="Calibri"/>
              </a:rPr>
              <a:t>containers,</a:t>
            </a:r>
            <a:r>
              <a:rPr sz="1800" spc="20" dirty="0">
                <a:latin typeface="Calibri"/>
                <a:cs typeface="Calibri"/>
              </a:rPr>
              <a:t> </a:t>
            </a:r>
            <a:r>
              <a:rPr sz="1800" spc="-5" dirty="0">
                <a:latin typeface="Calibri"/>
                <a:cs typeface="Calibri"/>
              </a:rPr>
              <a:t>suitcases,</a:t>
            </a:r>
            <a:r>
              <a:rPr sz="1800" spc="25" dirty="0">
                <a:latin typeface="Calibri"/>
                <a:cs typeface="Calibri"/>
              </a:rPr>
              <a:t> </a:t>
            </a:r>
            <a:r>
              <a:rPr sz="1800" spc="-5" dirty="0">
                <a:latin typeface="Calibri"/>
                <a:cs typeface="Calibri"/>
              </a:rPr>
              <a:t>secret</a:t>
            </a:r>
            <a:r>
              <a:rPr sz="1800" spc="25" dirty="0">
                <a:latin typeface="Calibri"/>
                <a:cs typeface="Calibri"/>
              </a:rPr>
              <a:t> </a:t>
            </a:r>
            <a:r>
              <a:rPr sz="1800" spc="-5" dirty="0">
                <a:latin typeface="Calibri"/>
                <a:cs typeface="Calibri"/>
              </a:rPr>
              <a:t>compartments</a:t>
            </a:r>
            <a:r>
              <a:rPr sz="1800" spc="25" dirty="0">
                <a:latin typeface="Calibri"/>
                <a:cs typeface="Calibri"/>
              </a:rPr>
              <a:t> </a:t>
            </a:r>
            <a:r>
              <a:rPr sz="1800" spc="-5" dirty="0">
                <a:latin typeface="Calibri"/>
                <a:cs typeface="Calibri"/>
              </a:rPr>
              <a:t>in</a:t>
            </a:r>
            <a:r>
              <a:rPr sz="1800" spc="25" dirty="0">
                <a:latin typeface="Calibri"/>
                <a:cs typeface="Calibri"/>
              </a:rPr>
              <a:t> </a:t>
            </a:r>
            <a:r>
              <a:rPr sz="1800" spc="-5" dirty="0">
                <a:latin typeface="Calibri"/>
                <a:cs typeface="Calibri"/>
              </a:rPr>
              <a:t>vehicles,</a:t>
            </a:r>
            <a:r>
              <a:rPr sz="1800" spc="25" dirty="0">
                <a:latin typeface="Calibri"/>
                <a:cs typeface="Calibri"/>
              </a:rPr>
              <a:t> </a:t>
            </a:r>
            <a:r>
              <a:rPr sz="1800" spc="-5" dirty="0">
                <a:latin typeface="Calibri"/>
                <a:cs typeface="Calibri"/>
              </a:rPr>
              <a:t>postal</a:t>
            </a:r>
            <a:r>
              <a:rPr sz="1800" spc="25" dirty="0">
                <a:latin typeface="Calibri"/>
                <a:cs typeface="Calibri"/>
              </a:rPr>
              <a:t> </a:t>
            </a:r>
            <a:r>
              <a:rPr sz="1800" spc="-5" dirty="0">
                <a:latin typeface="Calibri"/>
                <a:cs typeface="Calibri"/>
              </a:rPr>
              <a:t>or</a:t>
            </a:r>
            <a:r>
              <a:rPr sz="1800" spc="25" dirty="0">
                <a:latin typeface="Calibri"/>
                <a:cs typeface="Calibri"/>
              </a:rPr>
              <a:t> </a:t>
            </a:r>
            <a:r>
              <a:rPr sz="1800" dirty="0">
                <a:latin typeface="Calibri"/>
                <a:cs typeface="Calibri"/>
              </a:rPr>
              <a:t>express </a:t>
            </a:r>
            <a:r>
              <a:rPr sz="1800" spc="-395" dirty="0">
                <a:latin typeface="Calibri"/>
                <a:cs typeface="Calibri"/>
              </a:rPr>
              <a:t> </a:t>
            </a:r>
            <a:r>
              <a:rPr sz="1800" spc="-5" dirty="0">
                <a:latin typeface="Calibri"/>
                <a:cs typeface="Calibri"/>
              </a:rPr>
              <a:t>shipments,</a:t>
            </a:r>
            <a:r>
              <a:rPr sz="1800" spc="-10" dirty="0">
                <a:latin typeface="Calibri"/>
                <a:cs typeface="Calibri"/>
              </a:rPr>
              <a:t> </a:t>
            </a:r>
            <a:r>
              <a:rPr sz="1800" spc="-5" dirty="0">
                <a:latin typeface="Calibri"/>
                <a:cs typeface="Calibri"/>
              </a:rPr>
              <a:t>etc.</a:t>
            </a:r>
            <a:endParaRPr sz="1800" dirty="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2159" y="505815"/>
            <a:ext cx="10149205" cy="4606925"/>
          </a:xfrm>
          <a:prstGeom prst="rect">
            <a:avLst/>
          </a:prstGeom>
        </p:spPr>
        <p:txBody>
          <a:bodyPr vert="horz" wrap="square" lIns="0" tIns="12700" rIns="0" bIns="0" rtlCol="0">
            <a:spAutoFit/>
          </a:bodyPr>
          <a:lstStyle/>
          <a:p>
            <a:pPr algn="ctr">
              <a:lnSpc>
                <a:spcPct val="100000"/>
              </a:lnSpc>
              <a:spcBef>
                <a:spcPts val="100"/>
              </a:spcBef>
            </a:pPr>
            <a:r>
              <a:rPr sz="1300" b="1" spc="-5" dirty="0">
                <a:latin typeface="Times New Roman"/>
                <a:cs typeface="Times New Roman"/>
              </a:rPr>
              <a:t>RISK</a:t>
            </a:r>
            <a:r>
              <a:rPr sz="1300" b="1" spc="-15" dirty="0">
                <a:latin typeface="Times New Roman"/>
                <a:cs typeface="Times New Roman"/>
              </a:rPr>
              <a:t> </a:t>
            </a:r>
            <a:r>
              <a:rPr sz="1300" b="1" spc="-5" dirty="0">
                <a:latin typeface="Times New Roman"/>
                <a:cs typeface="Times New Roman"/>
              </a:rPr>
              <a:t>MANAGEMENT.</a:t>
            </a:r>
            <a:r>
              <a:rPr sz="1300" b="1" spc="-10" dirty="0">
                <a:latin typeface="Times New Roman"/>
                <a:cs typeface="Times New Roman"/>
              </a:rPr>
              <a:t> </a:t>
            </a:r>
            <a:r>
              <a:rPr sz="1300" b="1" spc="-5" dirty="0">
                <a:latin typeface="Calibri"/>
                <a:cs typeface="Calibri"/>
              </a:rPr>
              <a:t>Dec </a:t>
            </a:r>
            <a:r>
              <a:rPr sz="1300" b="1" spc="-20" dirty="0">
                <a:latin typeface="Calibri"/>
                <a:cs typeface="Calibri"/>
              </a:rPr>
              <a:t>1165-2019</a:t>
            </a:r>
            <a:endParaRPr sz="1300" dirty="0">
              <a:latin typeface="Calibri"/>
              <a:cs typeface="Calibri"/>
            </a:endParaRPr>
          </a:p>
          <a:p>
            <a:pPr>
              <a:lnSpc>
                <a:spcPct val="100000"/>
              </a:lnSpc>
              <a:spcBef>
                <a:spcPts val="5"/>
              </a:spcBef>
            </a:pPr>
            <a:endParaRPr sz="1550" dirty="0">
              <a:latin typeface="Calibri"/>
              <a:cs typeface="Calibri"/>
            </a:endParaRPr>
          </a:p>
          <a:p>
            <a:pPr marL="12700" marR="12065" algn="just">
              <a:lnSpc>
                <a:spcPct val="100000"/>
              </a:lnSpc>
            </a:pPr>
            <a:r>
              <a:rPr sz="1600" b="1" dirty="0">
                <a:latin typeface="Calibri"/>
                <a:cs typeface="Calibri"/>
              </a:rPr>
              <a:t>ARTICLE 582. </a:t>
            </a:r>
            <a:r>
              <a:rPr sz="1600" b="1" spc="-5" dirty="0">
                <a:latin typeface="Calibri"/>
                <a:cs typeface="Calibri"/>
              </a:rPr>
              <a:t>RISK. </a:t>
            </a:r>
            <a:r>
              <a:rPr lang="en-GB" sz="1600" spc="-5" dirty="0">
                <a:latin typeface="Calibri"/>
                <a:cs typeface="Calibri"/>
              </a:rPr>
              <a:t>Risk is the probability of non-compliance with current customs regulations and, in general, with the obligations administered by the Special Administrative Unit of the National Tax and Customs Directorate (DIAN).	</a:t>
            </a:r>
            <a:endParaRPr sz="1600" dirty="0">
              <a:latin typeface="Calibri"/>
              <a:cs typeface="Calibri"/>
            </a:endParaRPr>
          </a:p>
          <a:p>
            <a:pPr>
              <a:lnSpc>
                <a:spcPct val="100000"/>
              </a:lnSpc>
              <a:spcBef>
                <a:spcPts val="30"/>
              </a:spcBef>
            </a:pPr>
            <a:endParaRPr sz="1550" dirty="0">
              <a:latin typeface="Calibri"/>
              <a:cs typeface="Calibri"/>
            </a:endParaRPr>
          </a:p>
          <a:p>
            <a:pPr marL="12700" marR="5715" algn="just">
              <a:lnSpc>
                <a:spcPct val="100000"/>
              </a:lnSpc>
            </a:pPr>
            <a:r>
              <a:rPr sz="1600" b="1" dirty="0">
                <a:latin typeface="Calibri"/>
                <a:cs typeface="Calibri"/>
              </a:rPr>
              <a:t>ARTICLE 583. </a:t>
            </a:r>
            <a:r>
              <a:rPr sz="1600" b="1" spc="-5" dirty="0">
                <a:latin typeface="Calibri"/>
                <a:cs typeface="Calibri"/>
              </a:rPr>
              <a:t>RISK MANAGEMENT SYSTEM. </a:t>
            </a:r>
            <a:r>
              <a:rPr sz="1600" spc="-5" dirty="0">
                <a:solidFill>
                  <a:srgbClr val="FF0000"/>
                </a:solidFill>
                <a:latin typeface="Calibri"/>
                <a:cs typeface="Calibri"/>
              </a:rPr>
              <a:t>The Special Administrative </a:t>
            </a:r>
            <a:r>
              <a:rPr sz="1600" dirty="0">
                <a:solidFill>
                  <a:srgbClr val="FF0000"/>
                </a:solidFill>
                <a:latin typeface="Calibri"/>
                <a:cs typeface="Calibri"/>
              </a:rPr>
              <a:t>Unit of the </a:t>
            </a:r>
            <a:r>
              <a:rPr sz="1600" spc="-5" dirty="0">
                <a:solidFill>
                  <a:srgbClr val="FF0000"/>
                </a:solidFill>
                <a:latin typeface="Calibri"/>
                <a:cs typeface="Calibri"/>
              </a:rPr>
              <a:t>National </a:t>
            </a:r>
            <a:r>
              <a:rPr sz="1600" dirty="0">
                <a:solidFill>
                  <a:srgbClr val="FF0000"/>
                </a:solidFill>
                <a:latin typeface="Calibri"/>
                <a:cs typeface="Calibri"/>
              </a:rPr>
              <a:t>Tax and </a:t>
            </a:r>
            <a:r>
              <a:rPr sz="1600" spc="-5" dirty="0">
                <a:solidFill>
                  <a:srgbClr val="FF0000"/>
                </a:solidFill>
                <a:latin typeface="Calibri"/>
                <a:cs typeface="Calibri"/>
              </a:rPr>
              <a:t>Customs Directorate </a:t>
            </a:r>
            <a:r>
              <a:rPr sz="1600" dirty="0">
                <a:solidFill>
                  <a:srgbClr val="FF0000"/>
                </a:solidFill>
                <a:latin typeface="Calibri"/>
                <a:cs typeface="Calibri"/>
              </a:rPr>
              <a:t> </a:t>
            </a:r>
            <a:r>
              <a:rPr sz="1600" spc="-5" dirty="0">
                <a:solidFill>
                  <a:srgbClr val="FF0000"/>
                </a:solidFill>
                <a:latin typeface="Calibri"/>
                <a:cs typeface="Calibri"/>
              </a:rPr>
              <a:t>(DIAN) </a:t>
            </a:r>
            <a:r>
              <a:rPr sz="1600" dirty="0">
                <a:solidFill>
                  <a:srgbClr val="FF0000"/>
                </a:solidFill>
                <a:latin typeface="Calibri"/>
                <a:cs typeface="Calibri"/>
              </a:rPr>
              <a:t>may </a:t>
            </a:r>
            <a:r>
              <a:rPr sz="1600" spc="-5" dirty="0">
                <a:solidFill>
                  <a:srgbClr val="FF0000"/>
                </a:solidFill>
                <a:latin typeface="Calibri"/>
                <a:cs typeface="Calibri"/>
              </a:rPr>
              <a:t>use </a:t>
            </a:r>
            <a:r>
              <a:rPr sz="1600" dirty="0">
                <a:solidFill>
                  <a:srgbClr val="FF0000"/>
                </a:solidFill>
                <a:latin typeface="Calibri"/>
                <a:cs typeface="Calibri"/>
              </a:rPr>
              <a:t>risk </a:t>
            </a:r>
            <a:r>
              <a:rPr sz="1600" spc="-5" dirty="0">
                <a:solidFill>
                  <a:srgbClr val="FF0000"/>
                </a:solidFill>
                <a:latin typeface="Calibri"/>
                <a:cs typeface="Calibri"/>
              </a:rPr>
              <a:t>management practices </a:t>
            </a:r>
            <a:r>
              <a:rPr sz="1600" dirty="0">
                <a:solidFill>
                  <a:srgbClr val="FF0000"/>
                </a:solidFill>
                <a:latin typeface="Calibri"/>
                <a:cs typeface="Calibri"/>
              </a:rPr>
              <a:t>and </a:t>
            </a:r>
            <a:r>
              <a:rPr sz="1600" spc="-5" dirty="0">
                <a:solidFill>
                  <a:srgbClr val="FF0000"/>
                </a:solidFill>
                <a:latin typeface="Calibri"/>
                <a:cs typeface="Calibri"/>
              </a:rPr>
              <a:t>procedures </a:t>
            </a:r>
            <a:r>
              <a:rPr sz="1600" dirty="0">
                <a:solidFill>
                  <a:srgbClr val="FF0000"/>
                </a:solidFill>
                <a:latin typeface="Calibri"/>
                <a:cs typeface="Calibri"/>
              </a:rPr>
              <a:t>in </a:t>
            </a:r>
            <a:r>
              <a:rPr sz="1600" spc="-5" dirty="0">
                <a:solidFill>
                  <a:srgbClr val="FF0000"/>
                </a:solidFill>
                <a:latin typeface="Calibri"/>
                <a:cs typeface="Calibri"/>
              </a:rPr>
              <a:t>order </a:t>
            </a:r>
            <a:r>
              <a:rPr sz="1600" dirty="0">
                <a:solidFill>
                  <a:srgbClr val="FF0000"/>
                </a:solidFill>
                <a:latin typeface="Calibri"/>
                <a:cs typeface="Calibri"/>
              </a:rPr>
              <a:t>to </a:t>
            </a:r>
            <a:r>
              <a:rPr sz="1600" spc="-5" dirty="0">
                <a:solidFill>
                  <a:srgbClr val="FF0000"/>
                </a:solidFill>
                <a:latin typeface="Calibri"/>
                <a:cs typeface="Calibri"/>
              </a:rPr>
              <a:t>prevent or </a:t>
            </a:r>
            <a:r>
              <a:rPr sz="1600" dirty="0">
                <a:solidFill>
                  <a:srgbClr val="FF0000"/>
                </a:solidFill>
                <a:latin typeface="Calibri"/>
                <a:cs typeface="Calibri"/>
              </a:rPr>
              <a:t>combat the </a:t>
            </a:r>
            <a:r>
              <a:rPr sz="1600" spc="-5" dirty="0">
                <a:solidFill>
                  <a:srgbClr val="FF0000"/>
                </a:solidFill>
                <a:latin typeface="Calibri"/>
                <a:cs typeface="Calibri"/>
              </a:rPr>
              <a:t>use </a:t>
            </a:r>
            <a:r>
              <a:rPr sz="1600" dirty="0">
                <a:solidFill>
                  <a:srgbClr val="FF0000"/>
                </a:solidFill>
                <a:latin typeface="Calibri"/>
                <a:cs typeface="Calibri"/>
              </a:rPr>
              <a:t>or </a:t>
            </a:r>
            <a:r>
              <a:rPr sz="1600" spc="-5" dirty="0">
                <a:solidFill>
                  <a:srgbClr val="FF0000"/>
                </a:solidFill>
                <a:latin typeface="Calibri"/>
                <a:cs typeface="Calibri"/>
              </a:rPr>
              <a:t>destination </a:t>
            </a:r>
            <a:r>
              <a:rPr sz="1600" dirty="0">
                <a:solidFill>
                  <a:srgbClr val="FF0000"/>
                </a:solidFill>
                <a:latin typeface="Calibri"/>
                <a:cs typeface="Calibri"/>
              </a:rPr>
              <a:t>of trade </a:t>
            </a:r>
            <a:r>
              <a:rPr sz="1600" spc="5" dirty="0">
                <a:solidFill>
                  <a:srgbClr val="FF0000"/>
                </a:solidFill>
                <a:latin typeface="Calibri"/>
                <a:cs typeface="Calibri"/>
              </a:rPr>
              <a:t> </a:t>
            </a:r>
            <a:r>
              <a:rPr sz="1600" spc="-5" dirty="0">
                <a:solidFill>
                  <a:srgbClr val="FF0000"/>
                </a:solidFill>
                <a:latin typeface="Calibri"/>
                <a:cs typeface="Calibri"/>
              </a:rPr>
              <a:t>for purposes </a:t>
            </a:r>
            <a:r>
              <a:rPr sz="1600" dirty="0">
                <a:solidFill>
                  <a:srgbClr val="FF0000"/>
                </a:solidFill>
                <a:latin typeface="Calibri"/>
                <a:cs typeface="Calibri"/>
              </a:rPr>
              <a:t>that</a:t>
            </a:r>
            <a:r>
              <a:rPr sz="1600" spc="-5" dirty="0">
                <a:solidFill>
                  <a:srgbClr val="FF0000"/>
                </a:solidFill>
                <a:latin typeface="Calibri"/>
                <a:cs typeface="Calibri"/>
              </a:rPr>
              <a:t> threaten national security or customs</a:t>
            </a:r>
            <a:r>
              <a:rPr sz="1600" dirty="0">
                <a:solidFill>
                  <a:srgbClr val="FF0000"/>
                </a:solidFill>
                <a:latin typeface="Calibri"/>
                <a:cs typeface="Calibri"/>
              </a:rPr>
              <a:t> </a:t>
            </a:r>
            <a:r>
              <a:rPr sz="1600" spc="-5" dirty="0">
                <a:solidFill>
                  <a:srgbClr val="FF0000"/>
                </a:solidFill>
                <a:latin typeface="Calibri"/>
                <a:cs typeface="Calibri"/>
              </a:rPr>
              <a:t>provisions.</a:t>
            </a:r>
            <a:endParaRPr sz="1600" dirty="0">
              <a:latin typeface="Calibri"/>
              <a:cs typeface="Calibri"/>
            </a:endParaRPr>
          </a:p>
          <a:p>
            <a:pPr>
              <a:lnSpc>
                <a:spcPct val="100000"/>
              </a:lnSpc>
              <a:spcBef>
                <a:spcPts val="25"/>
              </a:spcBef>
            </a:pPr>
            <a:endParaRPr sz="1550" dirty="0">
              <a:latin typeface="Calibri"/>
              <a:cs typeface="Calibri"/>
            </a:endParaRPr>
          </a:p>
          <a:p>
            <a:pPr marL="12700" marR="5080" algn="just">
              <a:lnSpc>
                <a:spcPct val="100000"/>
              </a:lnSpc>
            </a:pPr>
            <a:r>
              <a:rPr sz="1600" spc="-5" dirty="0">
                <a:latin typeface="Calibri"/>
                <a:cs typeface="Calibri"/>
              </a:rPr>
              <a:t>For </a:t>
            </a:r>
            <a:r>
              <a:rPr sz="1600" dirty="0">
                <a:latin typeface="Calibri"/>
                <a:cs typeface="Calibri"/>
              </a:rPr>
              <a:t>this </a:t>
            </a:r>
            <a:r>
              <a:rPr sz="1600" spc="-5" dirty="0">
                <a:latin typeface="Calibri"/>
                <a:cs typeface="Calibri"/>
              </a:rPr>
              <a:t>purpose, </a:t>
            </a:r>
            <a:r>
              <a:rPr sz="1600" dirty="0">
                <a:latin typeface="Calibri"/>
                <a:cs typeface="Calibri"/>
              </a:rPr>
              <a:t>and </a:t>
            </a:r>
            <a:r>
              <a:rPr sz="1600" spc="-5" dirty="0">
                <a:latin typeface="Calibri"/>
                <a:cs typeface="Calibri"/>
              </a:rPr>
              <a:t>with due observance of the </a:t>
            </a:r>
            <a:r>
              <a:rPr sz="1600" dirty="0">
                <a:latin typeface="Calibri"/>
                <a:cs typeface="Calibri"/>
              </a:rPr>
              <a:t>rules </a:t>
            </a:r>
            <a:r>
              <a:rPr sz="1600" spc="-5" dirty="0">
                <a:latin typeface="Calibri"/>
                <a:cs typeface="Calibri"/>
              </a:rPr>
              <a:t>on habeas data </a:t>
            </a:r>
            <a:r>
              <a:rPr sz="1600" dirty="0">
                <a:latin typeface="Calibri"/>
                <a:cs typeface="Calibri"/>
              </a:rPr>
              <a:t>and </a:t>
            </a:r>
            <a:r>
              <a:rPr sz="1600" spc="-5" dirty="0">
                <a:latin typeface="Calibri"/>
                <a:cs typeface="Calibri"/>
              </a:rPr>
              <a:t>handling of personal </a:t>
            </a:r>
            <a:r>
              <a:rPr sz="1600" dirty="0">
                <a:latin typeface="Calibri"/>
                <a:cs typeface="Calibri"/>
              </a:rPr>
              <a:t>data </a:t>
            </a:r>
            <a:r>
              <a:rPr sz="1600" spc="-5" dirty="0">
                <a:latin typeface="Calibri"/>
                <a:cs typeface="Calibri"/>
              </a:rPr>
              <a:t>information, </a:t>
            </a:r>
            <a:r>
              <a:rPr sz="1600" dirty="0">
                <a:latin typeface="Calibri"/>
                <a:cs typeface="Calibri"/>
              </a:rPr>
              <a:t>the </a:t>
            </a:r>
            <a:r>
              <a:rPr sz="1600" spc="5" dirty="0">
                <a:latin typeface="Calibri"/>
                <a:cs typeface="Calibri"/>
              </a:rPr>
              <a:t> </a:t>
            </a:r>
            <a:r>
              <a:rPr sz="1600" spc="-5" dirty="0">
                <a:latin typeface="Calibri"/>
                <a:cs typeface="Calibri"/>
              </a:rPr>
              <a:t>Special Administrative Unit of </a:t>
            </a:r>
            <a:r>
              <a:rPr sz="1600" dirty="0">
                <a:latin typeface="Calibri"/>
                <a:cs typeface="Calibri"/>
              </a:rPr>
              <a:t>the </a:t>
            </a:r>
            <a:r>
              <a:rPr sz="1600" spc="-5" dirty="0">
                <a:latin typeface="Calibri"/>
                <a:cs typeface="Calibri"/>
              </a:rPr>
              <a:t>National Tax </a:t>
            </a:r>
            <a:r>
              <a:rPr sz="1600" dirty="0">
                <a:latin typeface="Calibri"/>
                <a:cs typeface="Calibri"/>
              </a:rPr>
              <a:t>and </a:t>
            </a:r>
            <a:r>
              <a:rPr sz="1600" spc="-5" dirty="0">
                <a:latin typeface="Calibri"/>
                <a:cs typeface="Calibri"/>
              </a:rPr>
              <a:t>Customs Directorate (DIAN) </a:t>
            </a:r>
            <a:r>
              <a:rPr sz="1600" dirty="0">
                <a:latin typeface="Calibri"/>
                <a:cs typeface="Calibri"/>
              </a:rPr>
              <a:t>will </a:t>
            </a:r>
            <a:r>
              <a:rPr sz="1600" spc="-5" dirty="0">
                <a:latin typeface="Calibri"/>
                <a:cs typeface="Calibri"/>
              </a:rPr>
              <a:t>use databases </a:t>
            </a:r>
            <a:r>
              <a:rPr sz="1600" dirty="0">
                <a:latin typeface="Calibri"/>
                <a:cs typeface="Calibri"/>
              </a:rPr>
              <a:t>that </a:t>
            </a:r>
            <a:r>
              <a:rPr sz="1600" spc="-5" dirty="0">
                <a:latin typeface="Calibri"/>
                <a:cs typeface="Calibri"/>
              </a:rPr>
              <a:t>allow </a:t>
            </a:r>
            <a:r>
              <a:rPr sz="1600" dirty="0">
                <a:latin typeface="Calibri"/>
                <a:cs typeface="Calibri"/>
              </a:rPr>
              <a:t>it to </a:t>
            </a:r>
            <a:r>
              <a:rPr sz="1600" spc="-5" dirty="0">
                <a:latin typeface="Calibri"/>
                <a:cs typeface="Calibri"/>
              </a:rPr>
              <a:t>have </a:t>
            </a:r>
            <a:r>
              <a:rPr sz="1600" dirty="0">
                <a:latin typeface="Calibri"/>
                <a:cs typeface="Calibri"/>
              </a:rPr>
              <a:t> </a:t>
            </a:r>
            <a:r>
              <a:rPr sz="1600" spc="-5" dirty="0">
                <a:latin typeface="Calibri"/>
                <a:cs typeface="Calibri"/>
              </a:rPr>
              <a:t>information,</a:t>
            </a:r>
            <a:r>
              <a:rPr sz="1600" spc="265" dirty="0">
                <a:latin typeface="Calibri"/>
                <a:cs typeface="Calibri"/>
              </a:rPr>
              <a:t> </a:t>
            </a:r>
            <a:r>
              <a:rPr sz="1600" dirty="0">
                <a:latin typeface="Calibri"/>
                <a:cs typeface="Calibri"/>
              </a:rPr>
              <a:t>among</a:t>
            </a:r>
            <a:r>
              <a:rPr sz="1600" spc="270" dirty="0">
                <a:latin typeface="Calibri"/>
                <a:cs typeface="Calibri"/>
              </a:rPr>
              <a:t> </a:t>
            </a:r>
            <a:r>
              <a:rPr sz="1600" spc="-5" dirty="0">
                <a:latin typeface="Calibri"/>
                <a:cs typeface="Calibri"/>
              </a:rPr>
              <a:t>other</a:t>
            </a:r>
            <a:r>
              <a:rPr sz="1600" spc="270" dirty="0">
                <a:latin typeface="Calibri"/>
                <a:cs typeface="Calibri"/>
              </a:rPr>
              <a:t> </a:t>
            </a:r>
            <a:r>
              <a:rPr sz="1600" spc="-5" dirty="0">
                <a:latin typeface="Calibri"/>
                <a:cs typeface="Calibri"/>
              </a:rPr>
              <a:t>aspects,</a:t>
            </a:r>
            <a:r>
              <a:rPr sz="1600" spc="270" dirty="0">
                <a:latin typeface="Calibri"/>
                <a:cs typeface="Calibri"/>
              </a:rPr>
              <a:t> </a:t>
            </a:r>
            <a:r>
              <a:rPr sz="1600" spc="-5" dirty="0">
                <a:latin typeface="Calibri"/>
                <a:cs typeface="Calibri"/>
              </a:rPr>
              <a:t>on</a:t>
            </a:r>
            <a:r>
              <a:rPr sz="1600" spc="270" dirty="0">
                <a:latin typeface="Calibri"/>
                <a:cs typeface="Calibri"/>
              </a:rPr>
              <a:t> </a:t>
            </a:r>
            <a:r>
              <a:rPr sz="1600" dirty="0">
                <a:latin typeface="Calibri"/>
                <a:cs typeface="Calibri"/>
              </a:rPr>
              <a:t>the</a:t>
            </a:r>
            <a:r>
              <a:rPr sz="1600" spc="270" dirty="0">
                <a:latin typeface="Calibri"/>
                <a:cs typeface="Calibri"/>
              </a:rPr>
              <a:t> </a:t>
            </a:r>
            <a:r>
              <a:rPr sz="1600" spc="-5" dirty="0">
                <a:latin typeface="Calibri"/>
                <a:cs typeface="Calibri"/>
              </a:rPr>
              <a:t>operations</a:t>
            </a:r>
            <a:r>
              <a:rPr sz="1600" spc="270" dirty="0">
                <a:latin typeface="Calibri"/>
                <a:cs typeface="Calibri"/>
              </a:rPr>
              <a:t> </a:t>
            </a:r>
            <a:r>
              <a:rPr sz="1600" dirty="0">
                <a:latin typeface="Calibri"/>
                <a:cs typeface="Calibri"/>
              </a:rPr>
              <a:t>and</a:t>
            </a:r>
            <a:r>
              <a:rPr sz="1600" spc="270" dirty="0">
                <a:latin typeface="Calibri"/>
                <a:cs typeface="Calibri"/>
              </a:rPr>
              <a:t> </a:t>
            </a:r>
            <a:r>
              <a:rPr sz="1600" spc="-5" dirty="0">
                <a:latin typeface="Calibri"/>
                <a:cs typeface="Calibri"/>
              </a:rPr>
              <a:t>on</a:t>
            </a:r>
            <a:r>
              <a:rPr sz="1600" spc="270" dirty="0">
                <a:latin typeface="Calibri"/>
                <a:cs typeface="Calibri"/>
              </a:rPr>
              <a:t> </a:t>
            </a:r>
            <a:r>
              <a:rPr sz="1600" dirty="0">
                <a:latin typeface="Calibri"/>
                <a:cs typeface="Calibri"/>
              </a:rPr>
              <a:t>the</a:t>
            </a:r>
            <a:r>
              <a:rPr sz="1600" spc="270" dirty="0">
                <a:latin typeface="Calibri"/>
                <a:cs typeface="Calibri"/>
              </a:rPr>
              <a:t> </a:t>
            </a:r>
            <a:r>
              <a:rPr sz="1600" spc="-5" dirty="0">
                <a:latin typeface="Calibri"/>
                <a:cs typeface="Calibri"/>
              </a:rPr>
              <a:t>persons</a:t>
            </a:r>
            <a:r>
              <a:rPr sz="1600" spc="270" dirty="0">
                <a:latin typeface="Calibri"/>
                <a:cs typeface="Calibri"/>
              </a:rPr>
              <a:t> </a:t>
            </a:r>
            <a:r>
              <a:rPr sz="1600" spc="-5" dirty="0">
                <a:latin typeface="Calibri"/>
                <a:cs typeface="Calibri"/>
              </a:rPr>
              <a:t>who</a:t>
            </a:r>
            <a:r>
              <a:rPr sz="1600" spc="265" dirty="0">
                <a:latin typeface="Calibri"/>
                <a:cs typeface="Calibri"/>
              </a:rPr>
              <a:t> </a:t>
            </a:r>
            <a:r>
              <a:rPr sz="1600" dirty="0">
                <a:latin typeface="Calibri"/>
                <a:cs typeface="Calibri"/>
              </a:rPr>
              <a:t>act</a:t>
            </a:r>
            <a:r>
              <a:rPr sz="1600" spc="270" dirty="0">
                <a:latin typeface="Calibri"/>
                <a:cs typeface="Calibri"/>
              </a:rPr>
              <a:t> </a:t>
            </a:r>
            <a:r>
              <a:rPr sz="1600" spc="-5" dirty="0">
                <a:latin typeface="Calibri"/>
                <a:cs typeface="Calibri"/>
              </a:rPr>
              <a:t>before</a:t>
            </a:r>
            <a:r>
              <a:rPr sz="1600" spc="270" dirty="0">
                <a:latin typeface="Calibri"/>
                <a:cs typeface="Calibri"/>
              </a:rPr>
              <a:t> </a:t>
            </a:r>
            <a:r>
              <a:rPr sz="1600" dirty="0">
                <a:latin typeface="Calibri"/>
                <a:cs typeface="Calibri"/>
              </a:rPr>
              <a:t>the</a:t>
            </a:r>
            <a:r>
              <a:rPr sz="1600" spc="270" dirty="0">
                <a:latin typeface="Calibri"/>
                <a:cs typeface="Calibri"/>
              </a:rPr>
              <a:t> </a:t>
            </a:r>
            <a:r>
              <a:rPr sz="1600" spc="-5" dirty="0">
                <a:latin typeface="Calibri"/>
                <a:cs typeface="Calibri"/>
              </a:rPr>
              <a:t>Entity,</a:t>
            </a:r>
            <a:r>
              <a:rPr sz="1600" spc="265" dirty="0">
                <a:latin typeface="Calibri"/>
                <a:cs typeface="Calibri"/>
              </a:rPr>
              <a:t> </a:t>
            </a:r>
            <a:r>
              <a:rPr sz="1600" dirty="0">
                <a:latin typeface="Calibri"/>
                <a:cs typeface="Calibri"/>
              </a:rPr>
              <a:t>to</a:t>
            </a:r>
            <a:r>
              <a:rPr sz="1600" spc="270" dirty="0">
                <a:latin typeface="Calibri"/>
                <a:cs typeface="Calibri"/>
              </a:rPr>
              <a:t> </a:t>
            </a:r>
            <a:r>
              <a:rPr sz="1600" spc="-5" dirty="0">
                <a:latin typeface="Calibri"/>
                <a:cs typeface="Calibri"/>
              </a:rPr>
              <a:t>evaluate</a:t>
            </a:r>
            <a:r>
              <a:rPr sz="1600" spc="265" dirty="0">
                <a:latin typeface="Calibri"/>
                <a:cs typeface="Calibri"/>
              </a:rPr>
              <a:t> </a:t>
            </a:r>
            <a:r>
              <a:rPr sz="1600" dirty="0">
                <a:latin typeface="Calibri"/>
                <a:cs typeface="Calibri"/>
              </a:rPr>
              <a:t>the </a:t>
            </a:r>
            <a:r>
              <a:rPr sz="1600" spc="-350" dirty="0">
                <a:latin typeface="Calibri"/>
                <a:cs typeface="Calibri"/>
              </a:rPr>
              <a:t> </a:t>
            </a:r>
            <a:r>
              <a:rPr sz="1600" spc="-5" dirty="0">
                <a:latin typeface="Calibri"/>
                <a:cs typeface="Calibri"/>
              </a:rPr>
              <a:t>security</a:t>
            </a:r>
            <a:r>
              <a:rPr sz="1600" spc="-10" dirty="0">
                <a:latin typeface="Calibri"/>
                <a:cs typeface="Calibri"/>
              </a:rPr>
              <a:t> </a:t>
            </a:r>
            <a:r>
              <a:rPr sz="1600" spc="-5" dirty="0">
                <a:latin typeface="Calibri"/>
                <a:cs typeface="Calibri"/>
              </a:rPr>
              <a:t>of </a:t>
            </a:r>
            <a:r>
              <a:rPr sz="1600" dirty="0">
                <a:latin typeface="Calibri"/>
                <a:cs typeface="Calibri"/>
              </a:rPr>
              <a:t>the</a:t>
            </a:r>
            <a:r>
              <a:rPr sz="1600" spc="-5" dirty="0">
                <a:latin typeface="Calibri"/>
                <a:cs typeface="Calibri"/>
              </a:rPr>
              <a:t> logistics</a:t>
            </a:r>
            <a:r>
              <a:rPr sz="1600" dirty="0">
                <a:latin typeface="Calibri"/>
                <a:cs typeface="Calibri"/>
              </a:rPr>
              <a:t> chain</a:t>
            </a:r>
            <a:r>
              <a:rPr sz="1600" spc="-5" dirty="0">
                <a:latin typeface="Calibri"/>
                <a:cs typeface="Calibri"/>
              </a:rPr>
              <a:t> </a:t>
            </a:r>
            <a:r>
              <a:rPr sz="1600" dirty="0">
                <a:latin typeface="Calibri"/>
                <a:cs typeface="Calibri"/>
              </a:rPr>
              <a:t>in</a:t>
            </a:r>
            <a:r>
              <a:rPr sz="1600" spc="-5" dirty="0">
                <a:latin typeface="Calibri"/>
                <a:cs typeface="Calibri"/>
              </a:rPr>
              <a:t> foreign</a:t>
            </a:r>
            <a:r>
              <a:rPr sz="1600" dirty="0">
                <a:latin typeface="Calibri"/>
                <a:cs typeface="Calibri"/>
              </a:rPr>
              <a:t> trade.</a:t>
            </a:r>
          </a:p>
          <a:p>
            <a:pPr>
              <a:lnSpc>
                <a:spcPct val="100000"/>
              </a:lnSpc>
              <a:spcBef>
                <a:spcPts val="30"/>
              </a:spcBef>
            </a:pPr>
            <a:endParaRPr sz="1550" dirty="0">
              <a:latin typeface="Calibri"/>
              <a:cs typeface="Calibri"/>
            </a:endParaRPr>
          </a:p>
          <a:p>
            <a:pPr marL="12700" marR="5715" algn="just">
              <a:lnSpc>
                <a:spcPct val="100000"/>
              </a:lnSpc>
            </a:pPr>
            <a:r>
              <a:rPr sz="1600" dirty="0">
                <a:latin typeface="Calibri"/>
                <a:cs typeface="Calibri"/>
              </a:rPr>
              <a:t>In the </a:t>
            </a:r>
            <a:r>
              <a:rPr sz="1600" spc="-5" dirty="0">
                <a:latin typeface="Calibri"/>
                <a:cs typeface="Calibri"/>
              </a:rPr>
              <a:t>development </a:t>
            </a:r>
            <a:r>
              <a:rPr sz="1600" dirty="0">
                <a:latin typeface="Calibri"/>
                <a:cs typeface="Calibri"/>
              </a:rPr>
              <a:t>of the risk </a:t>
            </a:r>
            <a:r>
              <a:rPr sz="1600" spc="-5" dirty="0">
                <a:latin typeface="Calibri"/>
                <a:cs typeface="Calibri"/>
              </a:rPr>
              <a:t>management system, </a:t>
            </a:r>
            <a:r>
              <a:rPr sz="1600" dirty="0">
                <a:latin typeface="Calibri"/>
                <a:cs typeface="Calibri"/>
              </a:rPr>
              <a:t>the </a:t>
            </a:r>
            <a:r>
              <a:rPr sz="1600" spc="-5" dirty="0">
                <a:latin typeface="Calibri"/>
                <a:cs typeface="Calibri"/>
              </a:rPr>
              <a:t>Special Administrative </a:t>
            </a:r>
            <a:r>
              <a:rPr sz="1600" dirty="0">
                <a:latin typeface="Calibri"/>
                <a:cs typeface="Calibri"/>
              </a:rPr>
              <a:t>Unit </a:t>
            </a:r>
            <a:r>
              <a:rPr sz="1600" spc="-5" dirty="0">
                <a:latin typeface="Calibri"/>
                <a:cs typeface="Calibri"/>
              </a:rPr>
              <a:t>of </a:t>
            </a:r>
            <a:r>
              <a:rPr sz="1600" dirty="0">
                <a:latin typeface="Calibri"/>
                <a:cs typeface="Calibri"/>
              </a:rPr>
              <a:t>the </a:t>
            </a:r>
            <a:r>
              <a:rPr sz="1600" spc="-5" dirty="0">
                <a:latin typeface="Calibri"/>
                <a:cs typeface="Calibri"/>
              </a:rPr>
              <a:t>National Tax </a:t>
            </a:r>
            <a:r>
              <a:rPr sz="1600" dirty="0">
                <a:latin typeface="Calibri"/>
                <a:cs typeface="Calibri"/>
              </a:rPr>
              <a:t>and </a:t>
            </a:r>
            <a:r>
              <a:rPr sz="1600" spc="-5" dirty="0">
                <a:latin typeface="Calibri"/>
                <a:cs typeface="Calibri"/>
              </a:rPr>
              <a:t>Customs </a:t>
            </a:r>
            <a:r>
              <a:rPr sz="1600" dirty="0">
                <a:latin typeface="Calibri"/>
                <a:cs typeface="Calibri"/>
              </a:rPr>
              <a:t> </a:t>
            </a:r>
            <a:r>
              <a:rPr sz="1600" spc="-5" dirty="0">
                <a:latin typeface="Calibri"/>
                <a:cs typeface="Calibri"/>
              </a:rPr>
              <a:t>Directorate (DIAN), </a:t>
            </a:r>
            <a:r>
              <a:rPr sz="1600" dirty="0">
                <a:latin typeface="Calibri"/>
                <a:cs typeface="Calibri"/>
              </a:rPr>
              <a:t>in </a:t>
            </a:r>
            <a:r>
              <a:rPr sz="1600" spc="-5" dirty="0">
                <a:latin typeface="Calibri"/>
                <a:cs typeface="Calibri"/>
              </a:rPr>
              <a:t>order </a:t>
            </a:r>
            <a:r>
              <a:rPr sz="1600" dirty="0">
                <a:latin typeface="Calibri"/>
                <a:cs typeface="Calibri"/>
              </a:rPr>
              <a:t>to </a:t>
            </a:r>
            <a:r>
              <a:rPr sz="1600" spc="-5" dirty="0">
                <a:latin typeface="Calibri"/>
                <a:cs typeface="Calibri"/>
              </a:rPr>
              <a:t>guarantee compliance </a:t>
            </a:r>
            <a:r>
              <a:rPr sz="1600" dirty="0">
                <a:latin typeface="Calibri"/>
                <a:cs typeface="Calibri"/>
              </a:rPr>
              <a:t>with the customs </a:t>
            </a:r>
            <a:r>
              <a:rPr sz="1600" spc="-5" dirty="0">
                <a:latin typeface="Calibri"/>
                <a:cs typeface="Calibri"/>
              </a:rPr>
              <a:t>obligation, </a:t>
            </a:r>
            <a:r>
              <a:rPr sz="1600" dirty="0">
                <a:latin typeface="Calibri"/>
                <a:cs typeface="Calibri"/>
              </a:rPr>
              <a:t>will </a:t>
            </a:r>
            <a:r>
              <a:rPr sz="1600" spc="-5" dirty="0">
                <a:latin typeface="Calibri"/>
                <a:cs typeface="Calibri"/>
              </a:rPr>
              <a:t>direct its </a:t>
            </a:r>
            <a:r>
              <a:rPr sz="1600" dirty="0">
                <a:latin typeface="Calibri"/>
                <a:cs typeface="Calibri"/>
              </a:rPr>
              <a:t>control </a:t>
            </a:r>
            <a:r>
              <a:rPr sz="1600" spc="-5" dirty="0">
                <a:latin typeface="Calibri"/>
                <a:cs typeface="Calibri"/>
              </a:rPr>
              <a:t>activities </a:t>
            </a:r>
            <a:r>
              <a:rPr sz="1600" dirty="0">
                <a:latin typeface="Calibri"/>
                <a:cs typeface="Calibri"/>
              </a:rPr>
              <a:t>with </a:t>
            </a:r>
            <a:r>
              <a:rPr sz="1600" spc="5" dirty="0">
                <a:latin typeface="Calibri"/>
                <a:cs typeface="Calibri"/>
              </a:rPr>
              <a:t> </a:t>
            </a:r>
            <a:r>
              <a:rPr sz="1600" spc="-5" dirty="0">
                <a:latin typeface="Calibri"/>
                <a:cs typeface="Calibri"/>
              </a:rPr>
              <a:t>emphasis on </a:t>
            </a:r>
            <a:r>
              <a:rPr sz="1600" dirty="0">
                <a:latin typeface="Calibri"/>
                <a:cs typeface="Calibri"/>
              </a:rPr>
              <a:t>the </a:t>
            </a:r>
            <a:r>
              <a:rPr sz="1600" spc="-5" dirty="0">
                <a:latin typeface="Calibri"/>
                <a:cs typeface="Calibri"/>
              </a:rPr>
              <a:t>operations </a:t>
            </a:r>
            <a:r>
              <a:rPr sz="1600" dirty="0">
                <a:latin typeface="Calibri"/>
                <a:cs typeface="Calibri"/>
              </a:rPr>
              <a:t>that </a:t>
            </a:r>
            <a:r>
              <a:rPr sz="1600" spc="-5" dirty="0">
                <a:latin typeface="Calibri"/>
                <a:cs typeface="Calibri"/>
              </a:rPr>
              <a:t>represent </a:t>
            </a:r>
            <a:r>
              <a:rPr sz="1600" dirty="0">
                <a:latin typeface="Calibri"/>
                <a:cs typeface="Calibri"/>
              </a:rPr>
              <a:t>the </a:t>
            </a:r>
            <a:r>
              <a:rPr sz="1600" spc="-5" dirty="0">
                <a:latin typeface="Calibri"/>
                <a:cs typeface="Calibri"/>
              </a:rPr>
              <a:t>greatest risk, </a:t>
            </a:r>
            <a:r>
              <a:rPr sz="1600" dirty="0">
                <a:latin typeface="Calibri"/>
                <a:cs typeface="Calibri"/>
              </a:rPr>
              <a:t>with the </a:t>
            </a:r>
            <a:r>
              <a:rPr sz="1600" spc="-5" dirty="0">
                <a:latin typeface="Calibri"/>
                <a:cs typeface="Calibri"/>
              </a:rPr>
              <a:t>purpose of ensuring </a:t>
            </a:r>
            <a:r>
              <a:rPr sz="1600" dirty="0">
                <a:latin typeface="Calibri"/>
                <a:cs typeface="Calibri"/>
              </a:rPr>
              <a:t>and </a:t>
            </a:r>
            <a:r>
              <a:rPr sz="1600" spc="-5" dirty="0">
                <a:latin typeface="Calibri"/>
                <a:cs typeface="Calibri"/>
              </a:rPr>
              <a:t>facilitating international </a:t>
            </a:r>
            <a:r>
              <a:rPr sz="1600" dirty="0">
                <a:latin typeface="Calibri"/>
                <a:cs typeface="Calibri"/>
              </a:rPr>
              <a:t> trade. </a:t>
            </a:r>
            <a:r>
              <a:rPr sz="1600" spc="-5" dirty="0">
                <a:latin typeface="Calibri"/>
                <a:cs typeface="Calibri"/>
              </a:rPr>
              <a:t>Consequently, risk monitoring mechanisms may be implemented, </a:t>
            </a:r>
            <a:r>
              <a:rPr sz="1600" dirty="0">
                <a:latin typeface="Calibri"/>
                <a:cs typeface="Calibri"/>
              </a:rPr>
              <a:t>control </a:t>
            </a:r>
            <a:r>
              <a:rPr sz="1600" spc="-5" dirty="0">
                <a:latin typeface="Calibri"/>
                <a:cs typeface="Calibri"/>
              </a:rPr>
              <a:t>measures </a:t>
            </a:r>
            <a:r>
              <a:rPr sz="1600" dirty="0">
                <a:latin typeface="Calibri"/>
                <a:cs typeface="Calibri"/>
              </a:rPr>
              <a:t>may be </a:t>
            </a:r>
            <a:r>
              <a:rPr sz="1600" spc="-5" dirty="0">
                <a:latin typeface="Calibri"/>
                <a:cs typeface="Calibri"/>
              </a:rPr>
              <a:t>established </a:t>
            </a:r>
            <a:r>
              <a:rPr sz="1600" dirty="0">
                <a:latin typeface="Calibri"/>
                <a:cs typeface="Calibri"/>
              </a:rPr>
              <a:t>in </a:t>
            </a:r>
            <a:r>
              <a:rPr sz="1600" spc="-5" dirty="0">
                <a:latin typeface="Calibri"/>
                <a:cs typeface="Calibri"/>
              </a:rPr>
              <a:t>places of </a:t>
            </a:r>
            <a:r>
              <a:rPr sz="1600" dirty="0">
                <a:latin typeface="Calibri"/>
                <a:cs typeface="Calibri"/>
              </a:rPr>
              <a:t> entry</a:t>
            </a:r>
            <a:r>
              <a:rPr sz="1600" spc="-5" dirty="0">
                <a:latin typeface="Calibri"/>
                <a:cs typeface="Calibri"/>
              </a:rPr>
              <a:t> </a:t>
            </a:r>
            <a:r>
              <a:rPr sz="1600" dirty="0">
                <a:latin typeface="Calibri"/>
                <a:cs typeface="Calibri"/>
              </a:rPr>
              <a:t>and</a:t>
            </a:r>
            <a:r>
              <a:rPr sz="1600" spc="-5" dirty="0">
                <a:latin typeface="Calibri"/>
                <a:cs typeface="Calibri"/>
              </a:rPr>
              <a:t> </a:t>
            </a:r>
            <a:r>
              <a:rPr sz="1600" dirty="0">
                <a:latin typeface="Calibri"/>
                <a:cs typeface="Calibri"/>
              </a:rPr>
              <a:t>exit of</a:t>
            </a:r>
            <a:r>
              <a:rPr sz="1600" spc="-5" dirty="0">
                <a:latin typeface="Calibri"/>
                <a:cs typeface="Calibri"/>
              </a:rPr>
              <a:t> </a:t>
            </a:r>
            <a:r>
              <a:rPr sz="1600" dirty="0">
                <a:latin typeface="Calibri"/>
                <a:cs typeface="Calibri"/>
              </a:rPr>
              <a:t>goods</a:t>
            </a:r>
            <a:r>
              <a:rPr sz="1600" spc="-5" dirty="0">
                <a:latin typeface="Calibri"/>
                <a:cs typeface="Calibri"/>
              </a:rPr>
              <a:t> </a:t>
            </a:r>
            <a:r>
              <a:rPr sz="1600" dirty="0">
                <a:latin typeface="Calibri"/>
                <a:cs typeface="Calibri"/>
              </a:rPr>
              <a:t>and </a:t>
            </a:r>
            <a:r>
              <a:rPr sz="1600" spc="-5" dirty="0">
                <a:latin typeface="Calibri"/>
                <a:cs typeface="Calibri"/>
              </a:rPr>
              <a:t>other duly</a:t>
            </a:r>
            <a:r>
              <a:rPr sz="1600" dirty="0">
                <a:latin typeface="Calibri"/>
                <a:cs typeface="Calibri"/>
              </a:rPr>
              <a:t> </a:t>
            </a:r>
            <a:r>
              <a:rPr sz="1600" spc="-15" dirty="0">
                <a:latin typeface="Calibri"/>
                <a:cs typeface="Calibri"/>
              </a:rPr>
              <a:t>recognized</a:t>
            </a:r>
            <a:r>
              <a:rPr sz="1600" spc="-20" dirty="0">
                <a:latin typeface="Calibri"/>
                <a:cs typeface="Calibri"/>
              </a:rPr>
              <a:t> </a:t>
            </a:r>
            <a:r>
              <a:rPr sz="1600" spc="-5" dirty="0">
                <a:latin typeface="Calibri"/>
                <a:cs typeface="Calibri"/>
              </a:rPr>
              <a:t>international</a:t>
            </a:r>
            <a:r>
              <a:rPr sz="1600" dirty="0">
                <a:latin typeface="Calibri"/>
                <a:cs typeface="Calibri"/>
              </a:rPr>
              <a:t> </a:t>
            </a:r>
            <a:r>
              <a:rPr sz="1600" spc="-5" dirty="0">
                <a:latin typeface="Calibri"/>
                <a:cs typeface="Calibri"/>
              </a:rPr>
              <a:t>mechanisms </a:t>
            </a:r>
            <a:r>
              <a:rPr sz="1600" dirty="0">
                <a:latin typeface="Calibri"/>
                <a:cs typeface="Calibri"/>
              </a:rPr>
              <a:t>may</a:t>
            </a:r>
            <a:r>
              <a:rPr sz="1600" spc="-5" dirty="0">
                <a:latin typeface="Calibri"/>
                <a:cs typeface="Calibri"/>
              </a:rPr>
              <a:t> </a:t>
            </a:r>
            <a:r>
              <a:rPr sz="1600" dirty="0">
                <a:latin typeface="Calibri"/>
                <a:cs typeface="Calibri"/>
              </a:rPr>
              <a:t>be</a:t>
            </a:r>
            <a:r>
              <a:rPr sz="1600" spc="-5" dirty="0">
                <a:latin typeface="Calibri"/>
                <a:cs typeface="Calibri"/>
              </a:rPr>
              <a:t> used.</a:t>
            </a:r>
            <a:endParaRPr sz="1600" dirty="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6"/>
          </a:xfrm>
          <a:prstGeom prst="rect">
            <a:avLst/>
          </a:prstGeom>
        </p:spPr>
      </p:pic>
      <p:sp>
        <p:nvSpPr>
          <p:cNvPr id="3" name="object 3"/>
          <p:cNvSpPr txBox="1">
            <a:spLocks noGrp="1"/>
          </p:cNvSpPr>
          <p:nvPr>
            <p:ph type="title"/>
          </p:nvPr>
        </p:nvSpPr>
        <p:spPr>
          <a:xfrm>
            <a:off x="4777765" y="138290"/>
            <a:ext cx="2014220" cy="299720"/>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000000"/>
                </a:solidFill>
                <a:latin typeface="Calibri"/>
                <a:cs typeface="Calibri"/>
              </a:rPr>
              <a:t>RI</a:t>
            </a:r>
            <a:r>
              <a:rPr sz="1800" spc="-10" dirty="0">
                <a:solidFill>
                  <a:srgbClr val="000000"/>
                </a:solidFill>
                <a:latin typeface="Calibri"/>
                <a:cs typeface="Calibri"/>
              </a:rPr>
              <a:t>S</a:t>
            </a:r>
            <a:r>
              <a:rPr sz="1800" dirty="0">
                <a:solidFill>
                  <a:srgbClr val="000000"/>
                </a:solidFill>
                <a:latin typeface="Calibri"/>
                <a:cs typeface="Calibri"/>
              </a:rPr>
              <a:t>K</a:t>
            </a:r>
            <a:r>
              <a:rPr sz="1800" spc="-25" dirty="0">
                <a:solidFill>
                  <a:srgbClr val="000000"/>
                </a:solidFill>
                <a:latin typeface="Calibri"/>
                <a:cs typeface="Calibri"/>
              </a:rPr>
              <a:t> </a:t>
            </a:r>
            <a:r>
              <a:rPr sz="1800" dirty="0">
                <a:solidFill>
                  <a:srgbClr val="000000"/>
                </a:solidFill>
                <a:latin typeface="Calibri"/>
                <a:cs typeface="Calibri"/>
              </a:rPr>
              <a:t>MANAGEMENT</a:t>
            </a:r>
            <a:endParaRPr sz="1800" dirty="0">
              <a:latin typeface="Calibri"/>
              <a:cs typeface="Calibri"/>
            </a:endParaRPr>
          </a:p>
        </p:txBody>
      </p:sp>
      <p:sp>
        <p:nvSpPr>
          <p:cNvPr id="4" name="object 4"/>
          <p:cNvSpPr txBox="1"/>
          <p:nvPr/>
        </p:nvSpPr>
        <p:spPr>
          <a:xfrm>
            <a:off x="540384" y="595058"/>
            <a:ext cx="10491470" cy="5523230"/>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latin typeface="Calibri"/>
                <a:cs typeface="Calibri"/>
              </a:rPr>
              <a:t>PARAGRAPH: The risk management system of the Special Administrative </a:t>
            </a:r>
            <a:r>
              <a:rPr sz="1800" dirty="0">
                <a:latin typeface="Calibri"/>
                <a:cs typeface="Calibri"/>
              </a:rPr>
              <a:t>Unit </a:t>
            </a:r>
            <a:r>
              <a:rPr sz="1800" spc="-5" dirty="0">
                <a:latin typeface="Calibri"/>
                <a:cs typeface="Calibri"/>
              </a:rPr>
              <a:t>of </a:t>
            </a:r>
            <a:r>
              <a:rPr sz="1800" dirty="0">
                <a:latin typeface="Calibri"/>
                <a:cs typeface="Calibri"/>
              </a:rPr>
              <a:t>the National Tax and </a:t>
            </a:r>
            <a:r>
              <a:rPr sz="1800" spc="-5" dirty="0">
                <a:latin typeface="Calibri"/>
                <a:cs typeface="Calibri"/>
              </a:rPr>
              <a:t>Customs </a:t>
            </a:r>
            <a:r>
              <a:rPr sz="1800" dirty="0">
                <a:latin typeface="Calibri"/>
                <a:cs typeface="Calibri"/>
              </a:rPr>
              <a:t> </a:t>
            </a:r>
            <a:r>
              <a:rPr sz="1800" spc="-5" dirty="0">
                <a:latin typeface="Calibri"/>
                <a:cs typeface="Calibri"/>
              </a:rPr>
              <a:t>Directorate (DIAN) may be coordinated with </a:t>
            </a:r>
            <a:r>
              <a:rPr sz="1800" dirty="0">
                <a:latin typeface="Calibri"/>
                <a:cs typeface="Calibri"/>
              </a:rPr>
              <a:t>the </a:t>
            </a:r>
            <a:r>
              <a:rPr sz="1800" spc="-5" dirty="0">
                <a:latin typeface="Calibri"/>
                <a:cs typeface="Calibri"/>
              </a:rPr>
              <a:t>risk management systems </a:t>
            </a:r>
            <a:r>
              <a:rPr sz="1800" dirty="0">
                <a:latin typeface="Calibri"/>
                <a:cs typeface="Calibri"/>
              </a:rPr>
              <a:t>of </a:t>
            </a:r>
            <a:r>
              <a:rPr sz="1800" spc="-5" dirty="0">
                <a:latin typeface="Calibri"/>
                <a:cs typeface="Calibri"/>
              </a:rPr>
              <a:t>other control </a:t>
            </a:r>
            <a:r>
              <a:rPr lang="es-AR" sz="1800" dirty="0" err="1">
                <a:latin typeface="Calibri"/>
                <a:cs typeface="Calibri"/>
              </a:rPr>
              <a:t>bodies</a:t>
            </a:r>
            <a:r>
              <a:rPr lang="es-AR" sz="1800" dirty="0">
                <a:latin typeface="Calibri"/>
                <a:cs typeface="Calibri"/>
              </a:rPr>
              <a:t> </a:t>
            </a:r>
            <a:r>
              <a:rPr sz="1800" dirty="0">
                <a:latin typeface="Calibri"/>
                <a:cs typeface="Calibri"/>
              </a:rPr>
              <a:t>related to </a:t>
            </a:r>
            <a:r>
              <a:rPr sz="1800" spc="5" dirty="0">
                <a:latin typeface="Calibri"/>
                <a:cs typeface="Calibri"/>
              </a:rPr>
              <a:t> </a:t>
            </a:r>
            <a:r>
              <a:rPr sz="1800" spc="-5" dirty="0">
                <a:latin typeface="Calibri"/>
                <a:cs typeface="Calibri"/>
              </a:rPr>
              <a:t>customs</a:t>
            </a:r>
            <a:r>
              <a:rPr sz="1800" dirty="0">
                <a:latin typeface="Calibri"/>
                <a:cs typeface="Calibri"/>
              </a:rPr>
              <a:t> and </a:t>
            </a:r>
            <a:r>
              <a:rPr sz="1800" spc="-5" dirty="0">
                <a:latin typeface="Calibri"/>
                <a:cs typeface="Calibri"/>
              </a:rPr>
              <a:t>foreign</a:t>
            </a:r>
            <a:r>
              <a:rPr sz="1800" dirty="0">
                <a:latin typeface="Calibri"/>
                <a:cs typeface="Calibri"/>
              </a:rPr>
              <a:t> </a:t>
            </a:r>
            <a:r>
              <a:rPr sz="1800" spc="-5" dirty="0">
                <a:latin typeface="Calibri"/>
                <a:cs typeface="Calibri"/>
              </a:rPr>
              <a:t>trade</a:t>
            </a:r>
            <a:r>
              <a:rPr sz="1800" dirty="0">
                <a:latin typeface="Calibri"/>
                <a:cs typeface="Calibri"/>
              </a:rPr>
              <a:t> </a:t>
            </a:r>
            <a:r>
              <a:rPr sz="1800" spc="-5" dirty="0">
                <a:latin typeface="Calibri"/>
                <a:cs typeface="Calibri"/>
              </a:rPr>
              <a:t>operations, such</a:t>
            </a:r>
            <a:r>
              <a:rPr sz="1800" dirty="0">
                <a:latin typeface="Calibri"/>
                <a:cs typeface="Calibri"/>
              </a:rPr>
              <a:t> as: Migration </a:t>
            </a:r>
            <a:r>
              <a:rPr sz="1800" spc="-5" dirty="0">
                <a:latin typeface="Calibri"/>
                <a:cs typeface="Calibri"/>
              </a:rPr>
              <a:t>Colombia, ICA,</a:t>
            </a:r>
            <a:r>
              <a:rPr sz="1800" spc="5" dirty="0">
                <a:latin typeface="Calibri"/>
                <a:cs typeface="Calibri"/>
              </a:rPr>
              <a:t> </a:t>
            </a:r>
            <a:r>
              <a:rPr sz="1800" dirty="0">
                <a:latin typeface="Calibri"/>
                <a:cs typeface="Calibri"/>
              </a:rPr>
              <a:t>Invima and</a:t>
            </a:r>
            <a:r>
              <a:rPr sz="1800" spc="-5" dirty="0">
                <a:latin typeface="Calibri"/>
                <a:cs typeface="Calibri"/>
              </a:rPr>
              <a:t> </a:t>
            </a:r>
            <a:r>
              <a:rPr sz="1800" dirty="0">
                <a:latin typeface="Calibri"/>
                <a:cs typeface="Calibri"/>
              </a:rPr>
              <a:t>National</a:t>
            </a:r>
            <a:r>
              <a:rPr sz="1800" spc="-5" dirty="0">
                <a:latin typeface="Calibri"/>
                <a:cs typeface="Calibri"/>
              </a:rPr>
              <a:t> Police.</a:t>
            </a:r>
            <a:endParaRPr sz="1800" dirty="0">
              <a:latin typeface="Calibri"/>
              <a:cs typeface="Calibri"/>
            </a:endParaRPr>
          </a:p>
          <a:p>
            <a:pPr>
              <a:lnSpc>
                <a:spcPct val="100000"/>
              </a:lnSpc>
            </a:pPr>
            <a:endParaRPr sz="1900" dirty="0">
              <a:latin typeface="Calibri"/>
              <a:cs typeface="Calibri"/>
            </a:endParaRPr>
          </a:p>
          <a:p>
            <a:pPr marL="12700" marR="7620" algn="just">
              <a:lnSpc>
                <a:spcPts val="1910"/>
              </a:lnSpc>
            </a:pPr>
            <a:r>
              <a:rPr sz="1600" b="1" dirty="0">
                <a:solidFill>
                  <a:srgbClr val="C55A11"/>
                </a:solidFill>
                <a:latin typeface="Arial"/>
                <a:cs typeface="Arial"/>
              </a:rPr>
              <a:t>Elements</a:t>
            </a:r>
            <a:r>
              <a:rPr sz="1600" b="1" spc="5" dirty="0">
                <a:solidFill>
                  <a:srgbClr val="C55A11"/>
                </a:solidFill>
                <a:latin typeface="Arial"/>
                <a:cs typeface="Arial"/>
              </a:rPr>
              <a:t> </a:t>
            </a:r>
            <a:r>
              <a:rPr sz="1600" b="1" dirty="0">
                <a:solidFill>
                  <a:srgbClr val="C55A11"/>
                </a:solidFill>
                <a:latin typeface="Arial"/>
                <a:cs typeface="Arial"/>
              </a:rPr>
              <a:t>of</a:t>
            </a:r>
            <a:r>
              <a:rPr sz="1600" b="1" spc="5" dirty="0">
                <a:solidFill>
                  <a:srgbClr val="C55A11"/>
                </a:solidFill>
                <a:latin typeface="Arial"/>
                <a:cs typeface="Arial"/>
              </a:rPr>
              <a:t> </a:t>
            </a:r>
            <a:r>
              <a:rPr sz="1600" b="1" spc="-5" dirty="0">
                <a:solidFill>
                  <a:srgbClr val="C55A11"/>
                </a:solidFill>
                <a:latin typeface="Arial"/>
                <a:cs typeface="Arial"/>
              </a:rPr>
              <a:t>risk</a:t>
            </a:r>
            <a:r>
              <a:rPr sz="1600" b="1" dirty="0">
                <a:solidFill>
                  <a:srgbClr val="C55A11"/>
                </a:solidFill>
                <a:latin typeface="Arial"/>
                <a:cs typeface="Arial"/>
              </a:rPr>
              <a:t> </a:t>
            </a:r>
            <a:r>
              <a:rPr sz="1600" b="1" spc="-5" dirty="0">
                <a:solidFill>
                  <a:srgbClr val="C55A11"/>
                </a:solidFill>
                <a:latin typeface="Arial"/>
                <a:cs typeface="Arial"/>
              </a:rPr>
              <a:t>management.</a:t>
            </a:r>
            <a:r>
              <a:rPr sz="1600" b="1" dirty="0">
                <a:solidFill>
                  <a:srgbClr val="C55A11"/>
                </a:solidFill>
                <a:latin typeface="Arial"/>
                <a:cs typeface="Arial"/>
              </a:rPr>
              <a:t> </a:t>
            </a:r>
            <a:r>
              <a:rPr sz="1600" spc="-5" dirty="0">
                <a:latin typeface="Arial MT"/>
                <a:cs typeface="Arial MT"/>
              </a:rPr>
              <a:t>Coordination</a:t>
            </a:r>
            <a:r>
              <a:rPr sz="1600" dirty="0">
                <a:latin typeface="Arial MT"/>
                <a:cs typeface="Arial MT"/>
              </a:rPr>
              <a:t> </a:t>
            </a:r>
            <a:r>
              <a:rPr sz="1600" spc="-5" dirty="0">
                <a:latin typeface="Arial MT"/>
                <a:cs typeface="Arial MT"/>
              </a:rPr>
              <a:t>of</a:t>
            </a:r>
            <a:r>
              <a:rPr sz="1600" dirty="0">
                <a:latin typeface="Arial MT"/>
                <a:cs typeface="Arial MT"/>
              </a:rPr>
              <a:t> Tax,</a:t>
            </a:r>
            <a:r>
              <a:rPr sz="1600" spc="5" dirty="0">
                <a:latin typeface="Arial MT"/>
                <a:cs typeface="Arial MT"/>
              </a:rPr>
              <a:t> </a:t>
            </a:r>
            <a:r>
              <a:rPr sz="1600" spc="-5" dirty="0">
                <a:latin typeface="Arial MT"/>
                <a:cs typeface="Arial MT"/>
              </a:rPr>
              <a:t>Customs</a:t>
            </a:r>
            <a:r>
              <a:rPr sz="1600" dirty="0">
                <a:latin typeface="Arial MT"/>
                <a:cs typeface="Arial MT"/>
              </a:rPr>
              <a:t> </a:t>
            </a:r>
            <a:r>
              <a:rPr sz="1600" spc="-5" dirty="0">
                <a:latin typeface="Arial MT"/>
                <a:cs typeface="Arial MT"/>
              </a:rPr>
              <a:t>and</a:t>
            </a:r>
            <a:r>
              <a:rPr sz="1600" dirty="0">
                <a:latin typeface="Arial MT"/>
                <a:cs typeface="Arial MT"/>
              </a:rPr>
              <a:t> </a:t>
            </a:r>
            <a:r>
              <a:rPr sz="1600" spc="-5" dirty="0">
                <a:latin typeface="Arial MT"/>
                <a:cs typeface="Arial MT"/>
              </a:rPr>
              <a:t>Exchange</a:t>
            </a:r>
            <a:r>
              <a:rPr sz="1600" dirty="0">
                <a:latin typeface="Arial MT"/>
                <a:cs typeface="Arial MT"/>
              </a:rPr>
              <a:t> </a:t>
            </a:r>
            <a:r>
              <a:rPr sz="1600" spc="-5" dirty="0">
                <a:latin typeface="Arial MT"/>
                <a:cs typeface="Arial MT"/>
              </a:rPr>
              <a:t>Compliance</a:t>
            </a:r>
            <a:r>
              <a:rPr sz="1600" dirty="0">
                <a:latin typeface="Arial MT"/>
                <a:cs typeface="Arial MT"/>
              </a:rPr>
              <a:t> </a:t>
            </a:r>
            <a:r>
              <a:rPr sz="1600" spc="-5" dirty="0">
                <a:latin typeface="Arial MT"/>
                <a:cs typeface="Arial MT"/>
              </a:rPr>
              <a:t>Risks</a:t>
            </a:r>
            <a:r>
              <a:rPr sz="1600" dirty="0">
                <a:latin typeface="Arial MT"/>
                <a:cs typeface="Arial MT"/>
              </a:rPr>
              <a:t> of</a:t>
            </a:r>
            <a:r>
              <a:rPr sz="1600" spc="5" dirty="0">
                <a:latin typeface="Arial MT"/>
                <a:cs typeface="Arial MT"/>
              </a:rPr>
              <a:t> </a:t>
            </a:r>
            <a:r>
              <a:rPr sz="1600" spc="-10" dirty="0">
                <a:latin typeface="Arial MT"/>
                <a:cs typeface="Arial MT"/>
              </a:rPr>
              <a:t>the </a:t>
            </a:r>
            <a:r>
              <a:rPr sz="1600" spc="-5" dirty="0">
                <a:latin typeface="Arial MT"/>
                <a:cs typeface="Arial MT"/>
              </a:rPr>
              <a:t> </a:t>
            </a:r>
            <a:r>
              <a:rPr sz="1600" dirty="0">
                <a:latin typeface="Arial MT"/>
                <a:cs typeface="Arial MT"/>
              </a:rPr>
              <a:t>Subdirectorate </a:t>
            </a:r>
            <a:r>
              <a:rPr sz="1600" spc="-5" dirty="0">
                <a:latin typeface="Arial MT"/>
                <a:cs typeface="Arial MT"/>
              </a:rPr>
              <a:t>of Risk Analysis and </a:t>
            </a:r>
            <a:r>
              <a:rPr sz="1600" dirty="0">
                <a:latin typeface="Arial MT"/>
                <a:cs typeface="Arial MT"/>
              </a:rPr>
              <a:t>Programs, </a:t>
            </a:r>
            <a:r>
              <a:rPr sz="1600" spc="-5" dirty="0">
                <a:latin typeface="Arial MT"/>
                <a:cs typeface="Arial MT"/>
              </a:rPr>
              <a:t>qualifies among others according </a:t>
            </a:r>
            <a:r>
              <a:rPr sz="1600" dirty="0">
                <a:latin typeface="Arial MT"/>
                <a:cs typeface="Arial MT"/>
              </a:rPr>
              <a:t>to: (Decree </a:t>
            </a:r>
            <a:r>
              <a:rPr sz="1600" spc="-5" dirty="0">
                <a:latin typeface="Arial MT"/>
                <a:cs typeface="Arial MT"/>
              </a:rPr>
              <a:t>1165 of 2019 </a:t>
            </a:r>
            <a:r>
              <a:rPr sz="1600" dirty="0">
                <a:latin typeface="Arial MT"/>
                <a:cs typeface="Arial MT"/>
              </a:rPr>
              <a:t>- Article </a:t>
            </a:r>
            <a:r>
              <a:rPr sz="1600" spc="5" dirty="0">
                <a:latin typeface="Arial MT"/>
                <a:cs typeface="Arial MT"/>
              </a:rPr>
              <a:t> </a:t>
            </a:r>
            <a:r>
              <a:rPr sz="1600" spc="-5" dirty="0">
                <a:latin typeface="Arial MT"/>
                <a:cs typeface="Arial MT"/>
              </a:rPr>
              <a:t>584).</a:t>
            </a:r>
            <a:endParaRPr sz="1600" dirty="0">
              <a:latin typeface="Arial MT"/>
              <a:cs typeface="Arial MT"/>
            </a:endParaRPr>
          </a:p>
          <a:p>
            <a:pPr>
              <a:lnSpc>
                <a:spcPct val="100000"/>
              </a:lnSpc>
            </a:pPr>
            <a:endParaRPr sz="1750" dirty="0">
              <a:latin typeface="Arial MT"/>
              <a:cs typeface="Arial MT"/>
            </a:endParaRPr>
          </a:p>
          <a:p>
            <a:pPr marL="748665" indent="-287020">
              <a:lnSpc>
                <a:spcPct val="100000"/>
              </a:lnSpc>
              <a:spcBef>
                <a:spcPts val="5"/>
              </a:spcBef>
              <a:buFont typeface="Segoe UI Symbol"/>
              <a:buChar char="⮚"/>
              <a:tabLst>
                <a:tab pos="748665" algn="l"/>
              </a:tabLst>
            </a:pPr>
            <a:r>
              <a:rPr sz="1600" dirty="0">
                <a:latin typeface="Arial MT"/>
                <a:cs typeface="Arial MT"/>
              </a:rPr>
              <a:t>TAC</a:t>
            </a:r>
            <a:r>
              <a:rPr sz="1600" spc="-15" dirty="0">
                <a:latin typeface="Arial MT"/>
                <a:cs typeface="Arial MT"/>
              </a:rPr>
              <a:t> </a:t>
            </a:r>
            <a:r>
              <a:rPr sz="1600" spc="-5" dirty="0">
                <a:latin typeface="Arial MT"/>
                <a:cs typeface="Arial MT"/>
              </a:rPr>
              <a:t>payment</a:t>
            </a:r>
            <a:r>
              <a:rPr sz="1600" spc="-20" dirty="0">
                <a:latin typeface="Arial MT"/>
                <a:cs typeface="Arial MT"/>
              </a:rPr>
              <a:t> </a:t>
            </a:r>
            <a:r>
              <a:rPr sz="1600" spc="-5" dirty="0">
                <a:latin typeface="Arial MT"/>
                <a:cs typeface="Arial MT"/>
              </a:rPr>
              <a:t>obligations</a:t>
            </a:r>
            <a:r>
              <a:rPr sz="1600" spc="-20" dirty="0">
                <a:latin typeface="Arial MT"/>
                <a:cs typeface="Arial MT"/>
              </a:rPr>
              <a:t> </a:t>
            </a:r>
            <a:r>
              <a:rPr sz="1600" spc="-5" dirty="0">
                <a:latin typeface="Arial MT"/>
                <a:cs typeface="Arial MT"/>
              </a:rPr>
              <a:t>and</a:t>
            </a:r>
            <a:r>
              <a:rPr sz="1600" spc="-15" dirty="0">
                <a:latin typeface="Arial MT"/>
                <a:cs typeface="Arial MT"/>
              </a:rPr>
              <a:t> </a:t>
            </a:r>
            <a:r>
              <a:rPr sz="1600" spc="-10" dirty="0">
                <a:latin typeface="Arial MT"/>
                <a:cs typeface="Arial MT"/>
              </a:rPr>
              <a:t>penalties.</a:t>
            </a:r>
            <a:endParaRPr sz="1600" dirty="0">
              <a:latin typeface="Arial MT"/>
              <a:cs typeface="Arial MT"/>
            </a:endParaRPr>
          </a:p>
          <a:p>
            <a:pPr marL="748665" indent="-287020">
              <a:lnSpc>
                <a:spcPct val="100000"/>
              </a:lnSpc>
              <a:spcBef>
                <a:spcPts val="80"/>
              </a:spcBef>
              <a:buFont typeface="Segoe UI Symbol"/>
              <a:buChar char="⮚"/>
              <a:tabLst>
                <a:tab pos="748665" algn="l"/>
              </a:tabLst>
            </a:pPr>
            <a:r>
              <a:rPr sz="1600" dirty="0">
                <a:latin typeface="Arial MT"/>
                <a:cs typeface="Arial MT"/>
              </a:rPr>
              <a:t>Failure</a:t>
            </a:r>
            <a:r>
              <a:rPr sz="1600" spc="-15" dirty="0">
                <a:latin typeface="Arial MT"/>
                <a:cs typeface="Arial MT"/>
              </a:rPr>
              <a:t> </a:t>
            </a:r>
            <a:r>
              <a:rPr sz="1600" dirty="0">
                <a:latin typeface="Arial MT"/>
                <a:cs typeface="Arial MT"/>
              </a:rPr>
              <a:t>to</a:t>
            </a:r>
            <a:r>
              <a:rPr sz="1600" spc="-10" dirty="0">
                <a:latin typeface="Arial MT"/>
                <a:cs typeface="Arial MT"/>
              </a:rPr>
              <a:t> </a:t>
            </a:r>
            <a:r>
              <a:rPr sz="1600" spc="-5" dirty="0">
                <a:latin typeface="Arial MT"/>
                <a:cs typeface="Arial MT"/>
              </a:rPr>
              <a:t>comply</a:t>
            </a:r>
            <a:r>
              <a:rPr sz="1600" spc="-15" dirty="0">
                <a:latin typeface="Arial MT"/>
                <a:cs typeface="Arial MT"/>
              </a:rPr>
              <a:t> </a:t>
            </a:r>
            <a:r>
              <a:rPr sz="1600" spc="-5" dirty="0">
                <a:latin typeface="Arial MT"/>
                <a:cs typeface="Arial MT"/>
              </a:rPr>
              <a:t>with</a:t>
            </a:r>
            <a:r>
              <a:rPr sz="1600" spc="-15" dirty="0">
                <a:latin typeface="Arial MT"/>
                <a:cs typeface="Arial MT"/>
              </a:rPr>
              <a:t> TAC</a:t>
            </a:r>
            <a:r>
              <a:rPr sz="1600" spc="-50" dirty="0">
                <a:latin typeface="Arial MT"/>
                <a:cs typeface="Arial MT"/>
              </a:rPr>
              <a:t> </a:t>
            </a:r>
            <a:r>
              <a:rPr sz="1600" spc="-5" dirty="0">
                <a:latin typeface="Arial MT"/>
                <a:cs typeface="Arial MT"/>
              </a:rPr>
              <a:t>obligations.</a:t>
            </a:r>
            <a:endParaRPr sz="1600" dirty="0">
              <a:latin typeface="Arial MT"/>
              <a:cs typeface="Arial MT"/>
            </a:endParaRPr>
          </a:p>
          <a:p>
            <a:pPr marL="748665" indent="-287020">
              <a:lnSpc>
                <a:spcPct val="100000"/>
              </a:lnSpc>
              <a:buFont typeface="Segoe UI Symbol"/>
              <a:buChar char="⮚"/>
              <a:tabLst>
                <a:tab pos="748665" algn="l"/>
              </a:tabLst>
            </a:pPr>
            <a:r>
              <a:rPr sz="1600" dirty="0">
                <a:latin typeface="Arial MT"/>
                <a:cs typeface="Arial MT"/>
              </a:rPr>
              <a:t>Evasion</a:t>
            </a:r>
            <a:r>
              <a:rPr sz="1600" spc="-20" dirty="0">
                <a:latin typeface="Arial MT"/>
                <a:cs typeface="Arial MT"/>
              </a:rPr>
              <a:t> </a:t>
            </a:r>
            <a:r>
              <a:rPr sz="1600" dirty="0">
                <a:latin typeface="Arial MT"/>
                <a:cs typeface="Arial MT"/>
              </a:rPr>
              <a:t>of</a:t>
            </a:r>
            <a:r>
              <a:rPr sz="1600" spc="-20" dirty="0">
                <a:latin typeface="Arial MT"/>
                <a:cs typeface="Arial MT"/>
              </a:rPr>
              <a:t> </a:t>
            </a:r>
            <a:r>
              <a:rPr sz="1600" dirty="0">
                <a:latin typeface="Arial MT"/>
                <a:cs typeface="Arial MT"/>
              </a:rPr>
              <a:t>customs</a:t>
            </a:r>
            <a:r>
              <a:rPr sz="1600" spc="-15" dirty="0">
                <a:latin typeface="Arial MT"/>
                <a:cs typeface="Arial MT"/>
              </a:rPr>
              <a:t> </a:t>
            </a:r>
            <a:r>
              <a:rPr sz="1600" spc="-5" dirty="0">
                <a:latin typeface="Arial MT"/>
                <a:cs typeface="Arial MT"/>
              </a:rPr>
              <a:t>duties</a:t>
            </a:r>
            <a:r>
              <a:rPr sz="1600" spc="-25" dirty="0">
                <a:latin typeface="Arial MT"/>
                <a:cs typeface="Arial MT"/>
              </a:rPr>
              <a:t> </a:t>
            </a:r>
            <a:r>
              <a:rPr sz="1600" spc="-15" dirty="0">
                <a:latin typeface="Arial MT"/>
                <a:cs typeface="Arial MT"/>
              </a:rPr>
              <a:t>by:</a:t>
            </a:r>
            <a:endParaRPr sz="1600" dirty="0">
              <a:latin typeface="Arial MT"/>
              <a:cs typeface="Arial MT"/>
            </a:endParaRPr>
          </a:p>
          <a:p>
            <a:pPr marL="1206500" lvl="1" indent="-287655">
              <a:lnSpc>
                <a:spcPct val="100000"/>
              </a:lnSpc>
              <a:buFont typeface="Segoe UI Symbol"/>
              <a:buChar char="▪"/>
              <a:tabLst>
                <a:tab pos="1205865" algn="l"/>
                <a:tab pos="1206500" algn="l"/>
              </a:tabLst>
            </a:pPr>
            <a:r>
              <a:rPr sz="1600" spc="-5" dirty="0">
                <a:latin typeface="Arial MT"/>
                <a:cs typeface="Arial MT"/>
              </a:rPr>
              <a:t>Customs</a:t>
            </a:r>
            <a:r>
              <a:rPr sz="1600" spc="-25" dirty="0">
                <a:latin typeface="Arial MT"/>
                <a:cs typeface="Arial MT"/>
              </a:rPr>
              <a:t> </a:t>
            </a:r>
            <a:r>
              <a:rPr sz="1600" dirty="0">
                <a:latin typeface="Arial MT"/>
                <a:cs typeface="Arial MT"/>
              </a:rPr>
              <a:t>value</a:t>
            </a:r>
            <a:r>
              <a:rPr sz="1600" spc="-20" dirty="0">
                <a:latin typeface="Arial MT"/>
                <a:cs typeface="Arial MT"/>
              </a:rPr>
              <a:t> </a:t>
            </a:r>
            <a:r>
              <a:rPr sz="1600" spc="-5" dirty="0">
                <a:latin typeface="Arial MT"/>
                <a:cs typeface="Arial MT"/>
              </a:rPr>
              <a:t>of</a:t>
            </a:r>
            <a:r>
              <a:rPr sz="1600" spc="-20" dirty="0">
                <a:latin typeface="Arial MT"/>
                <a:cs typeface="Arial MT"/>
              </a:rPr>
              <a:t> </a:t>
            </a:r>
            <a:r>
              <a:rPr sz="1600" spc="-10" dirty="0">
                <a:latin typeface="Arial MT"/>
                <a:cs typeface="Arial MT"/>
              </a:rPr>
              <a:t>imported</a:t>
            </a:r>
            <a:r>
              <a:rPr sz="1600" spc="-40" dirty="0">
                <a:latin typeface="Arial MT"/>
                <a:cs typeface="Arial MT"/>
              </a:rPr>
              <a:t> </a:t>
            </a:r>
            <a:r>
              <a:rPr sz="1600" spc="-5" dirty="0">
                <a:latin typeface="Arial MT"/>
                <a:cs typeface="Arial MT"/>
              </a:rPr>
              <a:t>goods,</a:t>
            </a:r>
            <a:endParaRPr sz="1600" dirty="0">
              <a:latin typeface="Arial MT"/>
              <a:cs typeface="Arial MT"/>
            </a:endParaRPr>
          </a:p>
          <a:p>
            <a:pPr marL="1206500" lvl="1" indent="-287655">
              <a:lnSpc>
                <a:spcPct val="100000"/>
              </a:lnSpc>
              <a:buFont typeface="Segoe UI Symbol"/>
              <a:buChar char="▪"/>
              <a:tabLst>
                <a:tab pos="1205865" algn="l"/>
                <a:tab pos="1206500" algn="l"/>
              </a:tabLst>
            </a:pPr>
            <a:r>
              <a:rPr sz="1600" dirty="0">
                <a:latin typeface="Arial MT"/>
                <a:cs typeface="Arial MT"/>
              </a:rPr>
              <a:t>Preferential</a:t>
            </a:r>
            <a:r>
              <a:rPr sz="1600" spc="-15" dirty="0">
                <a:latin typeface="Arial MT"/>
                <a:cs typeface="Arial MT"/>
              </a:rPr>
              <a:t> </a:t>
            </a:r>
            <a:r>
              <a:rPr sz="1600" spc="-5" dirty="0">
                <a:latin typeface="Arial MT"/>
                <a:cs typeface="Arial MT"/>
              </a:rPr>
              <a:t>treatment</a:t>
            </a:r>
            <a:r>
              <a:rPr sz="1600" spc="-10" dirty="0">
                <a:latin typeface="Arial MT"/>
                <a:cs typeface="Arial MT"/>
              </a:rPr>
              <a:t> </a:t>
            </a:r>
            <a:r>
              <a:rPr sz="1600" dirty="0">
                <a:latin typeface="Arial MT"/>
                <a:cs typeface="Arial MT"/>
              </a:rPr>
              <a:t>resulting</a:t>
            </a:r>
            <a:r>
              <a:rPr sz="1600" spc="-5" dirty="0">
                <a:latin typeface="Arial MT"/>
                <a:cs typeface="Arial MT"/>
              </a:rPr>
              <a:t> </a:t>
            </a:r>
            <a:r>
              <a:rPr sz="1600" dirty="0">
                <a:latin typeface="Arial MT"/>
                <a:cs typeface="Arial MT"/>
              </a:rPr>
              <a:t>from</a:t>
            </a:r>
            <a:r>
              <a:rPr sz="1600" spc="-5" dirty="0">
                <a:latin typeface="Arial MT"/>
                <a:cs typeface="Arial MT"/>
              </a:rPr>
              <a:t> </a:t>
            </a:r>
            <a:r>
              <a:rPr sz="1600" dirty="0">
                <a:latin typeface="Arial MT"/>
                <a:cs typeface="Arial MT"/>
              </a:rPr>
              <a:t>the</a:t>
            </a:r>
            <a:r>
              <a:rPr sz="1600" spc="-5" dirty="0">
                <a:latin typeface="Arial MT"/>
                <a:cs typeface="Arial MT"/>
              </a:rPr>
              <a:t> application</a:t>
            </a:r>
            <a:r>
              <a:rPr sz="1600" spc="-10" dirty="0">
                <a:latin typeface="Arial MT"/>
                <a:cs typeface="Arial MT"/>
              </a:rPr>
              <a:t> </a:t>
            </a:r>
            <a:r>
              <a:rPr sz="1600" spc="-5" dirty="0">
                <a:latin typeface="Arial MT"/>
                <a:cs typeface="Arial MT"/>
              </a:rPr>
              <a:t>of</a:t>
            </a:r>
            <a:r>
              <a:rPr sz="1600" spc="-10" dirty="0">
                <a:latin typeface="Arial MT"/>
                <a:cs typeface="Arial MT"/>
              </a:rPr>
              <a:t> </a:t>
            </a:r>
            <a:r>
              <a:rPr sz="1600" dirty="0">
                <a:latin typeface="Arial MT"/>
                <a:cs typeface="Arial MT"/>
              </a:rPr>
              <a:t>the</a:t>
            </a:r>
            <a:r>
              <a:rPr sz="1600" spc="-5" dirty="0">
                <a:latin typeface="Arial MT"/>
                <a:cs typeface="Arial MT"/>
              </a:rPr>
              <a:t> </a:t>
            </a:r>
            <a:r>
              <a:rPr sz="1600" dirty="0">
                <a:latin typeface="Arial MT"/>
                <a:cs typeface="Arial MT"/>
              </a:rPr>
              <a:t>rules</a:t>
            </a:r>
            <a:r>
              <a:rPr sz="1600" spc="-5" dirty="0">
                <a:latin typeface="Arial MT"/>
                <a:cs typeface="Arial MT"/>
              </a:rPr>
              <a:t> of</a:t>
            </a:r>
            <a:r>
              <a:rPr sz="1600" spc="-10" dirty="0">
                <a:latin typeface="Arial MT"/>
                <a:cs typeface="Arial MT"/>
              </a:rPr>
              <a:t> origin</a:t>
            </a:r>
            <a:endParaRPr sz="1600" dirty="0">
              <a:latin typeface="Arial MT"/>
              <a:cs typeface="Arial MT"/>
            </a:endParaRPr>
          </a:p>
          <a:p>
            <a:pPr marL="1206500" lvl="1" indent="-287655">
              <a:lnSpc>
                <a:spcPct val="100000"/>
              </a:lnSpc>
              <a:buFont typeface="Segoe UI Symbol"/>
              <a:buChar char="▪"/>
              <a:tabLst>
                <a:tab pos="1205865" algn="l"/>
                <a:tab pos="1206500" algn="l"/>
              </a:tabLst>
            </a:pPr>
            <a:r>
              <a:rPr sz="1600" dirty="0">
                <a:latin typeface="Arial MT"/>
                <a:cs typeface="Arial MT"/>
              </a:rPr>
              <a:t>Aspects</a:t>
            </a:r>
            <a:r>
              <a:rPr sz="1600" spc="-20" dirty="0">
                <a:latin typeface="Arial MT"/>
                <a:cs typeface="Arial MT"/>
              </a:rPr>
              <a:t> </a:t>
            </a:r>
            <a:r>
              <a:rPr sz="1600" dirty="0">
                <a:latin typeface="Arial MT"/>
                <a:cs typeface="Arial MT"/>
              </a:rPr>
              <a:t>related</a:t>
            </a:r>
            <a:r>
              <a:rPr sz="1600" spc="-15" dirty="0">
                <a:latin typeface="Arial MT"/>
                <a:cs typeface="Arial MT"/>
              </a:rPr>
              <a:t> </a:t>
            </a:r>
            <a:r>
              <a:rPr sz="1600" dirty="0">
                <a:latin typeface="Arial MT"/>
                <a:cs typeface="Arial MT"/>
              </a:rPr>
              <a:t>to</a:t>
            </a:r>
            <a:r>
              <a:rPr sz="1600" spc="-20" dirty="0">
                <a:latin typeface="Arial MT"/>
                <a:cs typeface="Arial MT"/>
              </a:rPr>
              <a:t> </a:t>
            </a:r>
            <a:r>
              <a:rPr sz="1600" spc="-10" dirty="0">
                <a:latin typeface="Arial MT"/>
                <a:cs typeface="Arial MT"/>
              </a:rPr>
              <a:t>tariff</a:t>
            </a:r>
            <a:r>
              <a:rPr sz="1600" spc="-40" dirty="0">
                <a:latin typeface="Arial MT"/>
                <a:cs typeface="Arial MT"/>
              </a:rPr>
              <a:t> </a:t>
            </a:r>
            <a:r>
              <a:rPr sz="1600" spc="-5" dirty="0">
                <a:latin typeface="Arial MT"/>
                <a:cs typeface="Arial MT"/>
              </a:rPr>
              <a:t>nomenclature.</a:t>
            </a:r>
            <a:endParaRPr sz="1600" dirty="0">
              <a:latin typeface="Arial MT"/>
              <a:cs typeface="Arial MT"/>
            </a:endParaRPr>
          </a:p>
          <a:p>
            <a:pPr marL="748665" indent="-287020">
              <a:lnSpc>
                <a:spcPct val="100000"/>
              </a:lnSpc>
              <a:buFont typeface="Segoe UI Symbol"/>
              <a:buChar char="⮚"/>
              <a:tabLst>
                <a:tab pos="748665" algn="l"/>
              </a:tabLst>
            </a:pPr>
            <a:r>
              <a:rPr sz="1600" dirty="0">
                <a:latin typeface="Arial MT"/>
                <a:cs typeface="Arial MT"/>
              </a:rPr>
              <a:t>Source</a:t>
            </a:r>
            <a:r>
              <a:rPr sz="1600" spc="-30" dirty="0">
                <a:latin typeface="Arial MT"/>
                <a:cs typeface="Arial MT"/>
              </a:rPr>
              <a:t> </a:t>
            </a:r>
            <a:r>
              <a:rPr sz="1600" spc="-5" dirty="0">
                <a:latin typeface="Arial MT"/>
                <a:cs typeface="Arial MT"/>
              </a:rPr>
              <a:t>of</a:t>
            </a:r>
            <a:r>
              <a:rPr sz="1600" spc="-35" dirty="0">
                <a:latin typeface="Arial MT"/>
                <a:cs typeface="Arial MT"/>
              </a:rPr>
              <a:t> </a:t>
            </a:r>
            <a:r>
              <a:rPr sz="1600" spc="-10" dirty="0">
                <a:latin typeface="Arial MT"/>
                <a:cs typeface="Arial MT"/>
              </a:rPr>
              <a:t>funds.</a:t>
            </a:r>
            <a:endParaRPr sz="1600" dirty="0">
              <a:latin typeface="Arial MT"/>
              <a:cs typeface="Arial MT"/>
            </a:endParaRPr>
          </a:p>
          <a:p>
            <a:pPr marL="748665" indent="-287020">
              <a:lnSpc>
                <a:spcPct val="100000"/>
              </a:lnSpc>
              <a:buFont typeface="Segoe UI Symbol"/>
              <a:buChar char="⮚"/>
              <a:tabLst>
                <a:tab pos="748665" algn="l"/>
              </a:tabLst>
            </a:pPr>
            <a:r>
              <a:rPr sz="1600" spc="-10" dirty="0">
                <a:latin typeface="Arial MT"/>
                <a:cs typeface="Arial MT"/>
              </a:rPr>
              <a:t>Economic</a:t>
            </a:r>
            <a:r>
              <a:rPr sz="1600" spc="-70" dirty="0">
                <a:latin typeface="Arial MT"/>
                <a:cs typeface="Arial MT"/>
              </a:rPr>
              <a:t> </a:t>
            </a:r>
            <a:r>
              <a:rPr sz="1600" dirty="0">
                <a:latin typeface="Arial MT"/>
                <a:cs typeface="Arial MT"/>
              </a:rPr>
              <a:t>Solvency</a:t>
            </a:r>
          </a:p>
          <a:p>
            <a:pPr marL="748665" indent="-287020">
              <a:lnSpc>
                <a:spcPct val="100000"/>
              </a:lnSpc>
              <a:spcBef>
                <a:spcPts val="320"/>
              </a:spcBef>
              <a:buFont typeface="Segoe UI Symbol"/>
              <a:buChar char="⮚"/>
              <a:tabLst>
                <a:tab pos="748665" algn="l"/>
              </a:tabLst>
            </a:pPr>
            <a:r>
              <a:rPr sz="1600" dirty="0">
                <a:latin typeface="Arial MT"/>
                <a:cs typeface="Arial MT"/>
              </a:rPr>
              <a:t>Among</a:t>
            </a:r>
            <a:r>
              <a:rPr sz="1600" spc="-45" dirty="0">
                <a:latin typeface="Arial MT"/>
                <a:cs typeface="Arial MT"/>
              </a:rPr>
              <a:t> </a:t>
            </a:r>
            <a:r>
              <a:rPr sz="1600" spc="-10" dirty="0">
                <a:latin typeface="Arial MT"/>
                <a:cs typeface="Arial MT"/>
              </a:rPr>
              <a:t>others.</a:t>
            </a:r>
            <a:endParaRPr sz="1600" dirty="0">
              <a:latin typeface="Arial MT"/>
              <a:cs typeface="Arial MT"/>
            </a:endParaRPr>
          </a:p>
          <a:p>
            <a:pPr marL="12700">
              <a:lnSpc>
                <a:spcPct val="100000"/>
              </a:lnSpc>
              <a:spcBef>
                <a:spcPts val="1375"/>
              </a:spcBef>
            </a:pPr>
            <a:r>
              <a:rPr sz="1600" dirty="0">
                <a:latin typeface="Arial MT"/>
                <a:cs typeface="Arial MT"/>
              </a:rPr>
              <a:t>The risk </a:t>
            </a:r>
            <a:r>
              <a:rPr sz="1600" spc="-5" dirty="0">
                <a:latin typeface="Arial MT"/>
                <a:cs typeface="Arial MT"/>
              </a:rPr>
              <a:t>profile</a:t>
            </a:r>
            <a:r>
              <a:rPr sz="1600" spc="5" dirty="0">
                <a:latin typeface="Arial MT"/>
                <a:cs typeface="Arial MT"/>
              </a:rPr>
              <a:t> </a:t>
            </a:r>
            <a:r>
              <a:rPr sz="1600" dirty="0">
                <a:latin typeface="Arial MT"/>
                <a:cs typeface="Arial MT"/>
              </a:rPr>
              <a:t>is</a:t>
            </a:r>
            <a:r>
              <a:rPr sz="1600" spc="-5" dirty="0">
                <a:latin typeface="Arial MT"/>
                <a:cs typeface="Arial MT"/>
              </a:rPr>
              <a:t> </a:t>
            </a:r>
            <a:r>
              <a:rPr sz="1600" dirty="0">
                <a:latin typeface="Arial MT"/>
                <a:cs typeface="Arial MT"/>
              </a:rPr>
              <a:t>the </a:t>
            </a:r>
            <a:r>
              <a:rPr sz="1600" spc="-5" dirty="0">
                <a:latin typeface="Arial MT"/>
                <a:cs typeface="Arial MT"/>
              </a:rPr>
              <a:t>input</a:t>
            </a:r>
            <a:r>
              <a:rPr sz="1600" dirty="0">
                <a:latin typeface="Arial MT"/>
                <a:cs typeface="Arial MT"/>
              </a:rPr>
              <a:t> </a:t>
            </a:r>
            <a:r>
              <a:rPr sz="1600" spc="-5" dirty="0">
                <a:latin typeface="Arial MT"/>
                <a:cs typeface="Arial MT"/>
              </a:rPr>
              <a:t>to</a:t>
            </a:r>
            <a:r>
              <a:rPr sz="1600" dirty="0">
                <a:latin typeface="Arial MT"/>
                <a:cs typeface="Arial MT"/>
              </a:rPr>
              <a:t> issue</a:t>
            </a:r>
            <a:r>
              <a:rPr sz="1600" spc="5" dirty="0">
                <a:latin typeface="Arial MT"/>
                <a:cs typeface="Arial MT"/>
              </a:rPr>
              <a:t> </a:t>
            </a:r>
            <a:r>
              <a:rPr sz="1600" dirty="0">
                <a:latin typeface="Arial MT"/>
                <a:cs typeface="Arial MT"/>
              </a:rPr>
              <a:t>a</a:t>
            </a:r>
            <a:r>
              <a:rPr sz="1600" spc="-5" dirty="0">
                <a:latin typeface="Arial MT"/>
                <a:cs typeface="Arial MT"/>
              </a:rPr>
              <a:t> favorable</a:t>
            </a:r>
            <a:r>
              <a:rPr sz="1600" dirty="0">
                <a:latin typeface="Arial MT"/>
                <a:cs typeface="Arial MT"/>
              </a:rPr>
              <a:t> </a:t>
            </a:r>
            <a:r>
              <a:rPr sz="1600" spc="-5" dirty="0">
                <a:latin typeface="Arial MT"/>
                <a:cs typeface="Arial MT"/>
              </a:rPr>
              <a:t>or</a:t>
            </a:r>
            <a:r>
              <a:rPr sz="1600" dirty="0">
                <a:latin typeface="Arial MT"/>
                <a:cs typeface="Arial MT"/>
              </a:rPr>
              <a:t> </a:t>
            </a:r>
            <a:r>
              <a:rPr sz="1600" spc="-5" dirty="0">
                <a:latin typeface="Arial MT"/>
                <a:cs typeface="Arial MT"/>
              </a:rPr>
              <a:t>unfavorable</a:t>
            </a:r>
            <a:r>
              <a:rPr sz="1600" dirty="0">
                <a:latin typeface="Arial MT"/>
                <a:cs typeface="Arial MT"/>
              </a:rPr>
              <a:t> </a:t>
            </a:r>
            <a:r>
              <a:rPr sz="1600" spc="-5" dirty="0">
                <a:latin typeface="Arial MT"/>
                <a:cs typeface="Arial MT"/>
              </a:rPr>
              <a:t>concept</a:t>
            </a:r>
            <a:r>
              <a:rPr sz="1600" dirty="0">
                <a:latin typeface="Arial MT"/>
                <a:cs typeface="Arial MT"/>
              </a:rPr>
              <a:t> for customs </a:t>
            </a:r>
            <a:r>
              <a:rPr sz="1600" spc="-5" dirty="0">
                <a:latin typeface="Arial MT"/>
                <a:cs typeface="Arial MT"/>
              </a:rPr>
              <a:t>users.</a:t>
            </a:r>
            <a:r>
              <a:rPr sz="1600" dirty="0">
                <a:latin typeface="Arial MT"/>
                <a:cs typeface="Arial MT"/>
              </a:rPr>
              <a:t> For </a:t>
            </a:r>
            <a:r>
              <a:rPr sz="1600" spc="-20" dirty="0">
                <a:latin typeface="Arial MT"/>
                <a:cs typeface="Arial MT"/>
              </a:rPr>
              <a:t>the</a:t>
            </a:r>
            <a:endParaRPr sz="1600" dirty="0">
              <a:latin typeface="Arial MT"/>
              <a:cs typeface="Arial MT"/>
            </a:endParaRPr>
          </a:p>
          <a:p>
            <a:pPr marL="12700">
              <a:lnSpc>
                <a:spcPct val="100000"/>
              </a:lnSpc>
            </a:pPr>
            <a:r>
              <a:rPr sz="1600" b="1" dirty="0">
                <a:latin typeface="Arial"/>
                <a:cs typeface="Arial"/>
              </a:rPr>
              <a:t>Medium</a:t>
            </a:r>
            <a:r>
              <a:rPr sz="1600" b="1" spc="-10" dirty="0">
                <a:latin typeface="Arial"/>
                <a:cs typeface="Arial"/>
              </a:rPr>
              <a:t> </a:t>
            </a:r>
            <a:r>
              <a:rPr sz="1600" spc="-5" dirty="0">
                <a:latin typeface="Arial MT"/>
                <a:cs typeface="Arial MT"/>
              </a:rPr>
              <a:t>and</a:t>
            </a:r>
            <a:r>
              <a:rPr sz="1600" spc="-10" dirty="0">
                <a:latin typeface="Arial MT"/>
                <a:cs typeface="Arial MT"/>
              </a:rPr>
              <a:t> </a:t>
            </a:r>
            <a:r>
              <a:rPr sz="1600" b="1" dirty="0">
                <a:latin typeface="Arial"/>
                <a:cs typeface="Arial"/>
              </a:rPr>
              <a:t>Low</a:t>
            </a:r>
            <a:r>
              <a:rPr sz="1600" b="1" spc="-10" dirty="0">
                <a:latin typeface="Arial"/>
                <a:cs typeface="Arial"/>
              </a:rPr>
              <a:t> </a:t>
            </a:r>
            <a:r>
              <a:rPr sz="1600" spc="-5" dirty="0">
                <a:latin typeface="Arial MT"/>
                <a:cs typeface="Arial MT"/>
              </a:rPr>
              <a:t>profiles,</a:t>
            </a:r>
            <a:r>
              <a:rPr sz="1600" spc="-10" dirty="0">
                <a:latin typeface="Arial MT"/>
                <a:cs typeface="Arial MT"/>
              </a:rPr>
              <a:t> </a:t>
            </a:r>
            <a:r>
              <a:rPr sz="1600" dirty="0">
                <a:latin typeface="Arial MT"/>
                <a:cs typeface="Arial MT"/>
              </a:rPr>
              <a:t>a</a:t>
            </a:r>
            <a:r>
              <a:rPr sz="1600" spc="-5" dirty="0">
                <a:latin typeface="Arial MT"/>
                <a:cs typeface="Arial MT"/>
              </a:rPr>
              <a:t> </a:t>
            </a:r>
            <a:r>
              <a:rPr sz="1600" spc="-10" dirty="0">
                <a:latin typeface="Arial MT"/>
                <a:cs typeface="Arial MT"/>
              </a:rPr>
              <a:t>favorable</a:t>
            </a:r>
            <a:r>
              <a:rPr sz="1600" spc="-30" dirty="0">
                <a:latin typeface="Arial MT"/>
                <a:cs typeface="Arial MT"/>
              </a:rPr>
              <a:t> </a:t>
            </a:r>
            <a:r>
              <a:rPr sz="1600" spc="-5" dirty="0">
                <a:latin typeface="Arial MT"/>
                <a:cs typeface="Arial MT"/>
              </a:rPr>
              <a:t>rating</a:t>
            </a:r>
            <a:r>
              <a:rPr sz="1600" spc="-10" dirty="0">
                <a:latin typeface="Arial MT"/>
                <a:cs typeface="Arial MT"/>
              </a:rPr>
              <a:t> </a:t>
            </a:r>
            <a:r>
              <a:rPr sz="1600" spc="-5" dirty="0">
                <a:latin typeface="Arial MT"/>
                <a:cs typeface="Arial MT"/>
              </a:rPr>
              <a:t>is</a:t>
            </a:r>
            <a:r>
              <a:rPr sz="1600" spc="-10" dirty="0">
                <a:latin typeface="Arial MT"/>
                <a:cs typeface="Arial MT"/>
              </a:rPr>
              <a:t> </a:t>
            </a:r>
            <a:r>
              <a:rPr sz="1600" spc="-5" dirty="0">
                <a:latin typeface="Arial MT"/>
                <a:cs typeface="Arial MT"/>
              </a:rPr>
              <a:t>issued.</a:t>
            </a:r>
            <a:endParaRPr sz="1600" dirty="0">
              <a:latin typeface="Arial MT"/>
              <a:cs typeface="Arial MT"/>
            </a:endParaRPr>
          </a:p>
          <a:p>
            <a:pPr>
              <a:lnSpc>
                <a:spcPct val="100000"/>
              </a:lnSpc>
              <a:spcBef>
                <a:spcPts val="25"/>
              </a:spcBef>
            </a:pPr>
            <a:endParaRPr sz="1650" dirty="0">
              <a:latin typeface="Arial MT"/>
              <a:cs typeface="Arial MT"/>
            </a:endParaRPr>
          </a:p>
          <a:p>
            <a:pPr marL="12700">
              <a:lnSpc>
                <a:spcPct val="100000"/>
              </a:lnSpc>
            </a:pPr>
            <a:r>
              <a:rPr sz="1600" dirty="0">
                <a:latin typeface="Arial MT"/>
                <a:cs typeface="Arial MT"/>
              </a:rPr>
              <a:t>In</a:t>
            </a:r>
            <a:r>
              <a:rPr sz="1600" spc="-5" dirty="0">
                <a:latin typeface="Arial MT"/>
                <a:cs typeface="Arial MT"/>
              </a:rPr>
              <a:t> no</a:t>
            </a:r>
            <a:r>
              <a:rPr sz="1600" spc="-10" dirty="0">
                <a:latin typeface="Arial MT"/>
                <a:cs typeface="Arial MT"/>
              </a:rPr>
              <a:t> </a:t>
            </a:r>
            <a:r>
              <a:rPr sz="1600" dirty="0">
                <a:latin typeface="Arial MT"/>
                <a:cs typeface="Arial MT"/>
              </a:rPr>
              <a:t>case</a:t>
            </a:r>
            <a:r>
              <a:rPr sz="1600" spc="-5" dirty="0">
                <a:latin typeface="Arial MT"/>
                <a:cs typeface="Arial MT"/>
              </a:rPr>
              <a:t> </a:t>
            </a:r>
            <a:r>
              <a:rPr sz="1600" dirty="0">
                <a:latin typeface="Arial MT"/>
                <a:cs typeface="Arial MT"/>
              </a:rPr>
              <a:t>may</a:t>
            </a:r>
            <a:r>
              <a:rPr sz="1600" spc="-5" dirty="0">
                <a:latin typeface="Arial MT"/>
                <a:cs typeface="Arial MT"/>
              </a:rPr>
              <a:t> </a:t>
            </a:r>
            <a:r>
              <a:rPr sz="1600" dirty="0">
                <a:latin typeface="Arial MT"/>
                <a:cs typeface="Arial MT"/>
              </a:rPr>
              <a:t>a</a:t>
            </a:r>
            <a:r>
              <a:rPr sz="1600" spc="-10" dirty="0">
                <a:latin typeface="Arial MT"/>
                <a:cs typeface="Arial MT"/>
              </a:rPr>
              <a:t> </a:t>
            </a:r>
            <a:r>
              <a:rPr sz="1600" dirty="0">
                <a:latin typeface="Arial MT"/>
                <a:cs typeface="Arial MT"/>
              </a:rPr>
              <a:t>favorable</a:t>
            </a:r>
            <a:r>
              <a:rPr sz="1600" spc="-10" dirty="0">
                <a:latin typeface="Arial MT"/>
                <a:cs typeface="Arial MT"/>
              </a:rPr>
              <a:t> </a:t>
            </a:r>
            <a:r>
              <a:rPr sz="1600" dirty="0">
                <a:latin typeface="Arial MT"/>
                <a:cs typeface="Arial MT"/>
              </a:rPr>
              <a:t>concept</a:t>
            </a:r>
            <a:r>
              <a:rPr sz="1600" spc="-5" dirty="0">
                <a:latin typeface="Arial MT"/>
                <a:cs typeface="Arial MT"/>
              </a:rPr>
              <a:t> be</a:t>
            </a:r>
            <a:r>
              <a:rPr sz="1600" spc="-10" dirty="0">
                <a:latin typeface="Arial MT"/>
                <a:cs typeface="Arial MT"/>
              </a:rPr>
              <a:t> </a:t>
            </a:r>
            <a:r>
              <a:rPr sz="1600" spc="-5" dirty="0">
                <a:latin typeface="Arial MT"/>
                <a:cs typeface="Arial MT"/>
              </a:rPr>
              <a:t>issued with</a:t>
            </a:r>
            <a:r>
              <a:rPr sz="1600" spc="-10" dirty="0">
                <a:latin typeface="Arial MT"/>
                <a:cs typeface="Arial MT"/>
              </a:rPr>
              <a:t> </a:t>
            </a:r>
            <a:r>
              <a:rPr sz="1600" dirty="0">
                <a:latin typeface="Arial MT"/>
                <a:cs typeface="Arial MT"/>
              </a:rPr>
              <a:t>a</a:t>
            </a:r>
            <a:r>
              <a:rPr sz="1600" spc="-10" dirty="0">
                <a:latin typeface="Arial MT"/>
                <a:cs typeface="Arial MT"/>
              </a:rPr>
              <a:t> </a:t>
            </a:r>
            <a:r>
              <a:rPr sz="1600" b="1" spc="-10" dirty="0">
                <a:latin typeface="Arial"/>
                <a:cs typeface="Arial"/>
              </a:rPr>
              <a:t>High</a:t>
            </a:r>
            <a:r>
              <a:rPr sz="1600" b="1" spc="-25" dirty="0">
                <a:latin typeface="Arial"/>
                <a:cs typeface="Arial"/>
              </a:rPr>
              <a:t> </a:t>
            </a:r>
            <a:r>
              <a:rPr sz="1600" dirty="0">
                <a:latin typeface="Arial MT"/>
                <a:cs typeface="Arial MT"/>
              </a:rPr>
              <a:t>risk</a:t>
            </a:r>
            <a:r>
              <a:rPr sz="1600" spc="-5" dirty="0">
                <a:latin typeface="Arial MT"/>
                <a:cs typeface="Arial MT"/>
              </a:rPr>
              <a:t> profile.</a:t>
            </a:r>
            <a:endParaRPr sz="1600" dirty="0">
              <a:latin typeface="Arial MT"/>
              <a:cs typeface="Arial M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887459" y="4040962"/>
            <a:ext cx="2936755" cy="1934146"/>
          </a:xfrm>
          <a:prstGeom prst="rect">
            <a:avLst/>
          </a:prstGeom>
        </p:spPr>
      </p:pic>
      <p:sp>
        <p:nvSpPr>
          <p:cNvPr id="3" name="object 3"/>
          <p:cNvSpPr txBox="1"/>
          <p:nvPr/>
        </p:nvSpPr>
        <p:spPr>
          <a:xfrm>
            <a:off x="371475" y="893241"/>
            <a:ext cx="10650855" cy="3126497"/>
          </a:xfrm>
          <a:prstGeom prst="rect">
            <a:avLst/>
          </a:prstGeom>
        </p:spPr>
        <p:txBody>
          <a:bodyPr vert="horz" wrap="square" lIns="0" tIns="22860" rIns="0" bIns="0" rtlCol="0">
            <a:spAutoFit/>
          </a:bodyPr>
          <a:lstStyle/>
          <a:p>
            <a:pPr marL="12700" marR="5080" algn="just">
              <a:lnSpc>
                <a:spcPts val="2150"/>
              </a:lnSpc>
              <a:spcBef>
                <a:spcPts val="180"/>
              </a:spcBef>
            </a:pPr>
            <a:r>
              <a:rPr sz="1800" b="1" dirty="0">
                <a:latin typeface="Arial"/>
                <a:cs typeface="Arial"/>
              </a:rPr>
              <a:t>Obtain a </a:t>
            </a:r>
            <a:r>
              <a:rPr sz="1800" b="1" spc="-5" dirty="0">
                <a:latin typeface="Arial"/>
                <a:cs typeface="Arial"/>
              </a:rPr>
              <a:t>favorable rating </a:t>
            </a:r>
            <a:r>
              <a:rPr sz="1800" b="1" dirty="0">
                <a:latin typeface="Arial"/>
                <a:cs typeface="Arial"/>
              </a:rPr>
              <a:t>by the </a:t>
            </a:r>
            <a:r>
              <a:rPr sz="1800" b="1" spc="-5" dirty="0">
                <a:latin typeface="Arial"/>
                <a:cs typeface="Arial"/>
              </a:rPr>
              <a:t>DIAN, </a:t>
            </a:r>
            <a:r>
              <a:rPr sz="1800" b="1" dirty="0">
                <a:latin typeface="Arial"/>
                <a:cs typeface="Arial"/>
              </a:rPr>
              <a:t>in </a:t>
            </a:r>
            <a:r>
              <a:rPr sz="1800" b="1" spc="-5" dirty="0">
                <a:latin typeface="Arial"/>
                <a:cs typeface="Arial"/>
              </a:rPr>
              <a:t>accordance </a:t>
            </a:r>
            <a:r>
              <a:rPr sz="1800" b="1" dirty="0">
                <a:latin typeface="Arial"/>
                <a:cs typeface="Arial"/>
              </a:rPr>
              <a:t>with </a:t>
            </a:r>
            <a:r>
              <a:rPr sz="1800" b="1" spc="-5" dirty="0">
                <a:latin typeface="Arial"/>
                <a:cs typeface="Arial"/>
              </a:rPr>
              <a:t>the verifications carried </a:t>
            </a:r>
            <a:r>
              <a:rPr sz="1800" b="1" dirty="0">
                <a:latin typeface="Arial"/>
                <a:cs typeface="Arial"/>
              </a:rPr>
              <a:t>out in the </a:t>
            </a:r>
            <a:r>
              <a:rPr sz="1800" b="1" spc="5" dirty="0">
                <a:latin typeface="Arial"/>
                <a:cs typeface="Arial"/>
              </a:rPr>
              <a:t> </a:t>
            </a:r>
            <a:r>
              <a:rPr sz="1800" b="1" dirty="0">
                <a:latin typeface="Arial"/>
                <a:cs typeface="Arial"/>
              </a:rPr>
              <a:t>implementation</a:t>
            </a:r>
            <a:r>
              <a:rPr sz="1800" b="1" spc="-10" dirty="0">
                <a:latin typeface="Arial"/>
                <a:cs typeface="Arial"/>
              </a:rPr>
              <a:t> </a:t>
            </a:r>
            <a:r>
              <a:rPr sz="1800" b="1" dirty="0">
                <a:latin typeface="Arial"/>
                <a:cs typeface="Arial"/>
              </a:rPr>
              <a:t>of the </a:t>
            </a:r>
            <a:r>
              <a:rPr sz="1800" b="1" spc="-5" dirty="0">
                <a:latin typeface="Arial"/>
                <a:cs typeface="Arial"/>
              </a:rPr>
              <a:t>Risk Management</a:t>
            </a:r>
            <a:r>
              <a:rPr sz="1800" b="1" dirty="0">
                <a:latin typeface="Arial"/>
                <a:cs typeface="Arial"/>
              </a:rPr>
              <a:t> System </a:t>
            </a:r>
            <a:r>
              <a:rPr sz="1800" b="1" spc="-5" dirty="0">
                <a:latin typeface="Arial"/>
                <a:cs typeface="Arial"/>
              </a:rPr>
              <a:t>referred </a:t>
            </a:r>
            <a:r>
              <a:rPr sz="1800" b="1" dirty="0">
                <a:latin typeface="Arial"/>
                <a:cs typeface="Arial"/>
              </a:rPr>
              <a:t>to in</a:t>
            </a:r>
            <a:r>
              <a:rPr sz="1800" b="1" spc="-5" dirty="0">
                <a:latin typeface="Arial"/>
                <a:cs typeface="Arial"/>
              </a:rPr>
              <a:t> Decree 1165 </a:t>
            </a:r>
            <a:r>
              <a:rPr sz="1800" b="1" dirty="0">
                <a:latin typeface="Arial"/>
                <a:cs typeface="Arial"/>
              </a:rPr>
              <a:t>of</a:t>
            </a:r>
            <a:r>
              <a:rPr sz="1800" b="1" spc="-5" dirty="0">
                <a:latin typeface="Arial"/>
                <a:cs typeface="Arial"/>
              </a:rPr>
              <a:t> 2019.</a:t>
            </a:r>
            <a:endParaRPr sz="1800" dirty="0">
              <a:latin typeface="Arial"/>
              <a:cs typeface="Arial"/>
            </a:endParaRPr>
          </a:p>
          <a:p>
            <a:pPr>
              <a:lnSpc>
                <a:spcPct val="100000"/>
              </a:lnSpc>
              <a:spcBef>
                <a:spcPts val="50"/>
              </a:spcBef>
            </a:pPr>
            <a:endParaRPr sz="1850" dirty="0">
              <a:latin typeface="Arial"/>
              <a:cs typeface="Arial"/>
            </a:endParaRPr>
          </a:p>
          <a:p>
            <a:pPr marL="12700" marR="6350" algn="just">
              <a:lnSpc>
                <a:spcPts val="2150"/>
              </a:lnSpc>
            </a:pPr>
            <a:r>
              <a:rPr sz="1800" dirty="0">
                <a:latin typeface="Arial MT"/>
                <a:cs typeface="Arial MT"/>
              </a:rPr>
              <a:t>The </a:t>
            </a:r>
            <a:r>
              <a:rPr sz="1800" spc="-5" dirty="0">
                <a:latin typeface="Arial MT"/>
                <a:cs typeface="Arial MT"/>
              </a:rPr>
              <a:t>DIAN's Risk </a:t>
            </a:r>
            <a:r>
              <a:rPr sz="1800" dirty="0">
                <a:latin typeface="Arial MT"/>
                <a:cs typeface="Arial MT"/>
              </a:rPr>
              <a:t>Management system </a:t>
            </a:r>
            <a:r>
              <a:rPr sz="1800" spc="-5" dirty="0">
                <a:latin typeface="Arial MT"/>
                <a:cs typeface="Arial MT"/>
              </a:rPr>
              <a:t>has </a:t>
            </a:r>
            <a:r>
              <a:rPr sz="1800" dirty="0">
                <a:latin typeface="Arial MT"/>
                <a:cs typeface="Arial MT"/>
              </a:rPr>
              <a:t>the </a:t>
            </a:r>
            <a:r>
              <a:rPr sz="1800" spc="-5" dirty="0">
                <a:latin typeface="Arial MT"/>
                <a:cs typeface="Arial MT"/>
              </a:rPr>
              <a:t>character of </a:t>
            </a:r>
            <a:r>
              <a:rPr sz="1800" dirty="0">
                <a:latin typeface="Arial MT"/>
                <a:cs typeface="Arial MT"/>
              </a:rPr>
              <a:t>a special </a:t>
            </a:r>
            <a:r>
              <a:rPr lang="es-AR" sz="1800" dirty="0" err="1">
                <a:latin typeface="Arial MT"/>
                <a:cs typeface="Arial MT"/>
              </a:rPr>
              <a:t>confidentiality</a:t>
            </a:r>
            <a:r>
              <a:rPr sz="1800" dirty="0">
                <a:latin typeface="Arial MT"/>
                <a:cs typeface="Arial MT"/>
              </a:rPr>
              <a:t>, </a:t>
            </a:r>
            <a:r>
              <a:rPr sz="1800" spc="-5" dirty="0">
                <a:latin typeface="Arial MT"/>
                <a:cs typeface="Arial MT"/>
              </a:rPr>
              <a:t>in accordance with </a:t>
            </a:r>
            <a:r>
              <a:rPr sz="1800" dirty="0">
                <a:latin typeface="Arial MT"/>
                <a:cs typeface="Arial MT"/>
              </a:rPr>
              <a:t>the </a:t>
            </a:r>
            <a:r>
              <a:rPr sz="1800" spc="5" dirty="0">
                <a:latin typeface="Arial MT"/>
                <a:cs typeface="Arial MT"/>
              </a:rPr>
              <a:t> </a:t>
            </a:r>
            <a:r>
              <a:rPr sz="1800" spc="-5" dirty="0">
                <a:latin typeface="Arial MT"/>
                <a:cs typeface="Arial MT"/>
              </a:rPr>
              <a:t>provisions</a:t>
            </a:r>
            <a:r>
              <a:rPr sz="1800" spc="-10" dirty="0">
                <a:latin typeface="Arial MT"/>
                <a:cs typeface="Arial MT"/>
              </a:rPr>
              <a:t> </a:t>
            </a:r>
            <a:r>
              <a:rPr sz="1800" spc="-5" dirty="0">
                <a:latin typeface="Arial MT"/>
                <a:cs typeface="Arial MT"/>
              </a:rPr>
              <a:t>of Article</a:t>
            </a:r>
            <a:r>
              <a:rPr sz="1800" dirty="0">
                <a:latin typeface="Arial MT"/>
                <a:cs typeface="Arial MT"/>
              </a:rPr>
              <a:t> </a:t>
            </a:r>
            <a:r>
              <a:rPr sz="1800" spc="-5" dirty="0">
                <a:latin typeface="Arial MT"/>
                <a:cs typeface="Arial MT"/>
              </a:rPr>
              <a:t>130 of Law 2010 of 2019, which </a:t>
            </a:r>
            <a:r>
              <a:rPr sz="1800" dirty="0">
                <a:latin typeface="Arial MT"/>
                <a:cs typeface="Arial MT"/>
              </a:rPr>
              <a:t>states:</a:t>
            </a:r>
          </a:p>
          <a:p>
            <a:pPr>
              <a:lnSpc>
                <a:spcPct val="100000"/>
              </a:lnSpc>
              <a:spcBef>
                <a:spcPts val="45"/>
              </a:spcBef>
            </a:pPr>
            <a:endParaRPr sz="1850" dirty="0">
              <a:latin typeface="Arial MT"/>
              <a:cs typeface="Arial MT"/>
            </a:endParaRPr>
          </a:p>
          <a:p>
            <a:pPr marL="12700" marR="5080" algn="just">
              <a:lnSpc>
                <a:spcPts val="2150"/>
              </a:lnSpc>
              <a:spcBef>
                <a:spcPts val="5"/>
              </a:spcBef>
            </a:pPr>
            <a:r>
              <a:rPr sz="1800" i="1" spc="-5" dirty="0">
                <a:latin typeface="Arial"/>
                <a:cs typeface="Arial"/>
              </a:rPr>
              <a:t>"(...) Information of </a:t>
            </a:r>
            <a:r>
              <a:rPr sz="1800" i="1" dirty="0">
                <a:latin typeface="Arial"/>
                <a:cs typeface="Arial"/>
              </a:rPr>
              <a:t>the </a:t>
            </a:r>
            <a:r>
              <a:rPr sz="1800" i="1" spc="-5" dirty="0">
                <a:latin typeface="Arial"/>
                <a:cs typeface="Arial"/>
              </a:rPr>
              <a:t>Risk Management </a:t>
            </a:r>
            <a:r>
              <a:rPr sz="1800" i="1" dirty="0">
                <a:latin typeface="Arial"/>
                <a:cs typeface="Arial"/>
              </a:rPr>
              <a:t>System </a:t>
            </a:r>
            <a:r>
              <a:rPr sz="1800" i="1" spc="-5" dirty="0">
                <a:latin typeface="Arial"/>
                <a:cs typeface="Arial"/>
              </a:rPr>
              <a:t>of </a:t>
            </a:r>
            <a:r>
              <a:rPr sz="1800" i="1" dirty="0">
                <a:latin typeface="Arial"/>
                <a:cs typeface="Arial"/>
              </a:rPr>
              <a:t>the </a:t>
            </a:r>
            <a:r>
              <a:rPr sz="1800" i="1" spc="-5" dirty="0">
                <a:latin typeface="Arial"/>
                <a:cs typeface="Arial"/>
              </a:rPr>
              <a:t>Special Administrative Unit of </a:t>
            </a:r>
            <a:r>
              <a:rPr sz="1800" i="1" dirty="0">
                <a:latin typeface="Arial"/>
                <a:cs typeface="Arial"/>
              </a:rPr>
              <a:t>the </a:t>
            </a:r>
            <a:r>
              <a:rPr sz="1800" i="1" spc="-5" dirty="0">
                <a:latin typeface="Arial"/>
                <a:cs typeface="Arial"/>
              </a:rPr>
              <a:t>National </a:t>
            </a:r>
            <a:r>
              <a:rPr sz="1800" i="1" dirty="0">
                <a:latin typeface="Arial"/>
                <a:cs typeface="Arial"/>
              </a:rPr>
              <a:t>Tax </a:t>
            </a:r>
            <a:r>
              <a:rPr sz="1800" i="1" spc="5" dirty="0">
                <a:latin typeface="Arial"/>
                <a:cs typeface="Arial"/>
              </a:rPr>
              <a:t> </a:t>
            </a:r>
            <a:r>
              <a:rPr sz="1800" i="1" spc="-5" dirty="0">
                <a:latin typeface="Arial"/>
                <a:cs typeface="Arial"/>
              </a:rPr>
              <a:t>and</a:t>
            </a:r>
            <a:r>
              <a:rPr sz="1800" i="1" dirty="0">
                <a:latin typeface="Arial"/>
                <a:cs typeface="Arial"/>
              </a:rPr>
              <a:t> </a:t>
            </a:r>
            <a:r>
              <a:rPr sz="1800" i="1" spc="-5" dirty="0">
                <a:latin typeface="Arial"/>
                <a:cs typeface="Arial"/>
              </a:rPr>
              <a:t>Customs</a:t>
            </a:r>
            <a:r>
              <a:rPr sz="1800" i="1" dirty="0">
                <a:latin typeface="Arial"/>
                <a:cs typeface="Arial"/>
              </a:rPr>
              <a:t> </a:t>
            </a:r>
            <a:r>
              <a:rPr sz="1800" i="1" spc="-5" dirty="0">
                <a:latin typeface="Arial"/>
                <a:cs typeface="Arial"/>
              </a:rPr>
              <a:t>Directorate.</a:t>
            </a:r>
            <a:r>
              <a:rPr sz="1800" i="1" dirty="0">
                <a:latin typeface="Arial"/>
                <a:cs typeface="Arial"/>
              </a:rPr>
              <a:t> The</a:t>
            </a:r>
            <a:r>
              <a:rPr sz="1800" i="1" spc="5" dirty="0">
                <a:latin typeface="Arial"/>
                <a:cs typeface="Arial"/>
              </a:rPr>
              <a:t> </a:t>
            </a:r>
            <a:r>
              <a:rPr sz="1800" i="1" spc="-5" dirty="0">
                <a:latin typeface="Arial"/>
                <a:cs typeface="Arial"/>
              </a:rPr>
              <a:t>information</a:t>
            </a:r>
            <a:r>
              <a:rPr sz="1800" i="1" dirty="0">
                <a:latin typeface="Arial"/>
                <a:cs typeface="Arial"/>
              </a:rPr>
              <a:t> </a:t>
            </a:r>
            <a:r>
              <a:rPr sz="1800" i="1" spc="-5" dirty="0">
                <a:latin typeface="Arial"/>
                <a:cs typeface="Arial"/>
              </a:rPr>
              <a:t>and</a:t>
            </a:r>
            <a:r>
              <a:rPr sz="1800" i="1" dirty="0">
                <a:latin typeface="Arial"/>
                <a:cs typeface="Arial"/>
              </a:rPr>
              <a:t> </a:t>
            </a:r>
            <a:r>
              <a:rPr sz="1800" i="1" spc="-5" dirty="0">
                <a:latin typeface="Arial"/>
                <a:cs typeface="Arial"/>
              </a:rPr>
              <a:t>procedures</a:t>
            </a:r>
            <a:r>
              <a:rPr sz="1800" i="1" dirty="0">
                <a:latin typeface="Arial"/>
                <a:cs typeface="Arial"/>
              </a:rPr>
              <a:t> </a:t>
            </a:r>
            <a:r>
              <a:rPr sz="1800" i="1" spc="-5" dirty="0">
                <a:latin typeface="Arial"/>
                <a:cs typeface="Arial"/>
              </a:rPr>
              <a:t>administered</a:t>
            </a:r>
            <a:r>
              <a:rPr sz="1800" i="1" dirty="0">
                <a:latin typeface="Arial"/>
                <a:cs typeface="Arial"/>
              </a:rPr>
              <a:t> </a:t>
            </a:r>
            <a:r>
              <a:rPr sz="1800" i="1" spc="-5" dirty="0">
                <a:latin typeface="Arial"/>
                <a:cs typeface="Arial"/>
              </a:rPr>
              <a:t>by</a:t>
            </a:r>
            <a:r>
              <a:rPr sz="1800" i="1" dirty="0">
                <a:latin typeface="Arial"/>
                <a:cs typeface="Arial"/>
              </a:rPr>
              <a:t> the</a:t>
            </a:r>
            <a:r>
              <a:rPr sz="1800" i="1" spc="5" dirty="0">
                <a:latin typeface="Arial"/>
                <a:cs typeface="Arial"/>
              </a:rPr>
              <a:t> </a:t>
            </a:r>
            <a:r>
              <a:rPr sz="1800" i="1" spc="-5" dirty="0">
                <a:latin typeface="Arial"/>
                <a:cs typeface="Arial"/>
              </a:rPr>
              <a:t>Risk</a:t>
            </a:r>
            <a:r>
              <a:rPr sz="1800" i="1" spc="490" dirty="0">
                <a:latin typeface="Arial"/>
                <a:cs typeface="Arial"/>
              </a:rPr>
              <a:t> </a:t>
            </a:r>
            <a:r>
              <a:rPr sz="1800" i="1" spc="-5" dirty="0">
                <a:latin typeface="Arial"/>
                <a:cs typeface="Arial"/>
              </a:rPr>
              <a:t>Management </a:t>
            </a:r>
            <a:r>
              <a:rPr sz="1800" i="1" dirty="0">
                <a:latin typeface="Arial"/>
                <a:cs typeface="Arial"/>
              </a:rPr>
              <a:t> System </a:t>
            </a:r>
            <a:r>
              <a:rPr sz="1800" i="1" spc="-5" dirty="0">
                <a:latin typeface="Arial"/>
                <a:cs typeface="Arial"/>
              </a:rPr>
              <a:t>of </a:t>
            </a:r>
            <a:r>
              <a:rPr sz="1800" i="1" dirty="0">
                <a:latin typeface="Arial"/>
                <a:cs typeface="Arial"/>
              </a:rPr>
              <a:t>the </a:t>
            </a:r>
            <a:r>
              <a:rPr sz="1800" i="1" spc="-5" dirty="0">
                <a:latin typeface="Arial"/>
                <a:cs typeface="Arial"/>
              </a:rPr>
              <a:t>National </a:t>
            </a:r>
            <a:r>
              <a:rPr sz="1800" i="1" dirty="0">
                <a:latin typeface="Arial"/>
                <a:cs typeface="Arial"/>
              </a:rPr>
              <a:t>Tax </a:t>
            </a:r>
            <a:r>
              <a:rPr sz="1800" i="1" spc="-5" dirty="0">
                <a:latin typeface="Arial"/>
                <a:cs typeface="Arial"/>
              </a:rPr>
              <a:t>and Customs Directorate </a:t>
            </a:r>
            <a:r>
              <a:rPr sz="1800" i="1" dirty="0">
                <a:latin typeface="Arial"/>
                <a:cs typeface="Arial"/>
              </a:rPr>
              <a:t>(DIAN) </a:t>
            </a:r>
            <a:r>
              <a:rPr sz="1800" i="1" spc="-5" dirty="0">
                <a:latin typeface="Arial"/>
                <a:cs typeface="Arial"/>
              </a:rPr>
              <a:t>are </a:t>
            </a:r>
            <a:r>
              <a:rPr sz="1800" i="1" dirty="0">
                <a:latin typeface="Arial"/>
                <a:cs typeface="Arial"/>
              </a:rPr>
              <a:t>reserved. This special reserve shall </a:t>
            </a:r>
            <a:r>
              <a:rPr sz="1800" i="1" spc="-5" dirty="0">
                <a:latin typeface="Arial"/>
                <a:cs typeface="Arial"/>
              </a:rPr>
              <a:t>be </a:t>
            </a:r>
            <a:r>
              <a:rPr sz="1800" i="1" dirty="0">
                <a:latin typeface="Arial"/>
                <a:cs typeface="Arial"/>
              </a:rPr>
              <a:t> </a:t>
            </a:r>
            <a:r>
              <a:rPr sz="1800" i="1" spc="-5" dirty="0">
                <a:latin typeface="Arial"/>
                <a:cs typeface="Arial"/>
              </a:rPr>
              <a:t>enforceable against individuals and all public entities, and </a:t>
            </a:r>
            <a:r>
              <a:rPr sz="1800" i="1" dirty="0">
                <a:latin typeface="Arial"/>
                <a:cs typeface="Arial"/>
              </a:rPr>
              <a:t>may </a:t>
            </a:r>
            <a:r>
              <a:rPr sz="1800" i="1" spc="-5" dirty="0">
                <a:latin typeface="Arial"/>
                <a:cs typeface="Arial"/>
              </a:rPr>
              <a:t>only be lifted by order of </a:t>
            </a:r>
            <a:r>
              <a:rPr sz="1800" i="1" dirty="0">
                <a:latin typeface="Arial"/>
                <a:cs typeface="Arial"/>
              </a:rPr>
              <a:t>a competent </a:t>
            </a:r>
            <a:r>
              <a:rPr sz="1800" i="1" spc="5" dirty="0">
                <a:latin typeface="Arial"/>
                <a:cs typeface="Arial"/>
              </a:rPr>
              <a:t> </a:t>
            </a:r>
            <a:r>
              <a:rPr sz="1800" i="1" spc="-5" dirty="0">
                <a:latin typeface="Arial"/>
                <a:cs typeface="Arial"/>
              </a:rPr>
              <a:t>judicial authority".</a:t>
            </a:r>
            <a:endParaRPr sz="1800" dirty="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4994" y="1124762"/>
            <a:ext cx="10864215" cy="3846195"/>
          </a:xfrm>
          <a:prstGeom prst="rect">
            <a:avLst/>
          </a:prstGeom>
        </p:spPr>
        <p:txBody>
          <a:bodyPr vert="horz" wrap="square" lIns="0" tIns="30480" rIns="0" bIns="0" rtlCol="0">
            <a:spAutoFit/>
          </a:bodyPr>
          <a:lstStyle/>
          <a:p>
            <a:pPr marL="355600" indent="-342900">
              <a:lnSpc>
                <a:spcPct val="100000"/>
              </a:lnSpc>
              <a:spcBef>
                <a:spcPts val="240"/>
              </a:spcBef>
              <a:buChar char="•"/>
              <a:tabLst>
                <a:tab pos="354965" algn="l"/>
                <a:tab pos="355600" algn="l"/>
              </a:tabLst>
            </a:pPr>
            <a:r>
              <a:rPr sz="1800" u="heavy" spc="-15" dirty="0">
                <a:solidFill>
                  <a:srgbClr val="0462C1"/>
                </a:solidFill>
                <a:uFill>
                  <a:solidFill>
                    <a:srgbClr val="0462C1"/>
                  </a:solidFill>
                </a:uFill>
                <a:latin typeface="Calibri"/>
                <a:cs typeface="Calibri"/>
                <a:hlinkClick r:id="rId2"/>
              </a:rPr>
              <a:t>https://www.dian.gov.co/Paginas/Control_Cambiario.aspx</a:t>
            </a:r>
            <a:endParaRPr sz="1800">
              <a:latin typeface="Calibri"/>
              <a:cs typeface="Calibri"/>
            </a:endParaRPr>
          </a:p>
          <a:p>
            <a:pPr marL="355600" indent="-342900">
              <a:lnSpc>
                <a:spcPct val="100000"/>
              </a:lnSpc>
              <a:spcBef>
                <a:spcPts val="145"/>
              </a:spcBef>
              <a:buChar char="•"/>
              <a:tabLst>
                <a:tab pos="354965" algn="l"/>
                <a:tab pos="355600" algn="l"/>
              </a:tabLst>
            </a:pPr>
            <a:r>
              <a:rPr sz="1800" u="heavy" spc="-25" dirty="0">
                <a:solidFill>
                  <a:srgbClr val="0462C1"/>
                </a:solidFill>
                <a:uFill>
                  <a:solidFill>
                    <a:srgbClr val="0462C1"/>
                  </a:solidFill>
                </a:uFill>
                <a:latin typeface="Calibri"/>
                <a:cs typeface="Calibri"/>
                <a:hlinkClick r:id="rId3"/>
              </a:rPr>
              <a:t>https://www.dian.gov.co/fizcalizacioncontrol/Paginas/Sistema-de-Informacion-Denuncias-de-Fiscalizacion.aspx</a:t>
            </a:r>
            <a:endParaRPr sz="1800">
              <a:latin typeface="Calibri"/>
              <a:cs typeface="Calibri"/>
            </a:endParaRPr>
          </a:p>
          <a:p>
            <a:pPr marL="355600" indent="-342900">
              <a:lnSpc>
                <a:spcPct val="100000"/>
              </a:lnSpc>
              <a:spcBef>
                <a:spcPts val="160"/>
              </a:spcBef>
              <a:buChar char="•"/>
              <a:tabLst>
                <a:tab pos="354965" algn="l"/>
                <a:tab pos="355600" algn="l"/>
              </a:tabLst>
            </a:pPr>
            <a:r>
              <a:rPr sz="1800" u="heavy" spc="-15" dirty="0">
                <a:solidFill>
                  <a:srgbClr val="0462C1"/>
                </a:solidFill>
                <a:uFill>
                  <a:solidFill>
                    <a:srgbClr val="0462C1"/>
                  </a:solidFill>
                </a:uFill>
                <a:latin typeface="Calibri"/>
                <a:cs typeface="Calibri"/>
                <a:hlinkClick r:id="rId4"/>
              </a:rPr>
              <a:t>https://www.dian.gov.co/Proveedores_Ficticios/Proveedores-Ficticios-05-12-2022.pdf</a:t>
            </a:r>
            <a:endParaRPr sz="1800">
              <a:latin typeface="Calibri"/>
              <a:cs typeface="Calibri"/>
            </a:endParaRPr>
          </a:p>
          <a:p>
            <a:pPr marL="355600" marR="21590" indent="-342900">
              <a:lnSpc>
                <a:spcPts val="2320"/>
              </a:lnSpc>
              <a:spcBef>
                <a:spcPts val="85"/>
              </a:spcBef>
              <a:buChar char="•"/>
              <a:tabLst>
                <a:tab pos="354965" algn="l"/>
                <a:tab pos="355600" algn="l"/>
              </a:tabLst>
            </a:pPr>
            <a:r>
              <a:rPr sz="1800" u="heavy" spc="-15" dirty="0">
                <a:solidFill>
                  <a:srgbClr val="0462C1"/>
                </a:solidFill>
                <a:uFill>
                  <a:solidFill>
                    <a:srgbClr val="0462C1"/>
                  </a:solidFill>
                </a:uFill>
                <a:latin typeface="Calibri"/>
                <a:cs typeface="Calibri"/>
                <a:hlinkClick r:id="rId5"/>
              </a:rPr>
              <a:t>https://www.dian.gov.co/Contadores_Sancionados_DIAN/Contadores_Sancionados_por_la_DIAN_y_UAE_JCC_21 </a:t>
            </a:r>
            <a:r>
              <a:rPr sz="1800" spc="-10" dirty="0">
                <a:solidFill>
                  <a:srgbClr val="0462C1"/>
                </a:solidFill>
                <a:latin typeface="Calibri"/>
                <a:cs typeface="Calibri"/>
              </a:rPr>
              <a:t> </a:t>
            </a:r>
            <a:r>
              <a:rPr sz="1800" u="heavy" spc="-15" dirty="0">
                <a:solidFill>
                  <a:srgbClr val="0462C1"/>
                </a:solidFill>
                <a:uFill>
                  <a:solidFill>
                    <a:srgbClr val="0462C1"/>
                  </a:solidFill>
                </a:uFill>
                <a:latin typeface="Calibri"/>
                <a:cs typeface="Calibri"/>
                <a:hlinkClick r:id="rId5"/>
              </a:rPr>
              <a:t>102022.pdf</a:t>
            </a:r>
            <a:endParaRPr sz="1800">
              <a:latin typeface="Calibri"/>
              <a:cs typeface="Calibri"/>
            </a:endParaRPr>
          </a:p>
          <a:p>
            <a:pPr marL="355600" indent="-342900">
              <a:lnSpc>
                <a:spcPct val="100000"/>
              </a:lnSpc>
              <a:spcBef>
                <a:spcPts val="35"/>
              </a:spcBef>
              <a:buChar char="•"/>
              <a:tabLst>
                <a:tab pos="354965" algn="l"/>
                <a:tab pos="355600" algn="l"/>
              </a:tabLst>
            </a:pPr>
            <a:r>
              <a:rPr sz="1800" u="heavy" spc="-25" dirty="0">
                <a:solidFill>
                  <a:srgbClr val="0462C1"/>
                </a:solidFill>
                <a:uFill>
                  <a:solidFill>
                    <a:srgbClr val="0462C1"/>
                  </a:solidFill>
                </a:uFill>
                <a:latin typeface="Calibri"/>
                <a:cs typeface="Calibri"/>
                <a:hlinkClick r:id="rId6"/>
              </a:rPr>
              <a:t>https://www.dian.gov.co/aduanas/opecomeexterior/Paginas/Usuarios-Aduaneros.aspx</a:t>
            </a:r>
            <a:endParaRPr sz="1800">
              <a:latin typeface="Calibri"/>
              <a:cs typeface="Calibri"/>
            </a:endParaRPr>
          </a:p>
          <a:p>
            <a:pPr marL="355600" indent="-342900">
              <a:lnSpc>
                <a:spcPct val="100000"/>
              </a:lnSpc>
              <a:spcBef>
                <a:spcPts val="165"/>
              </a:spcBef>
              <a:buChar char="•"/>
              <a:tabLst>
                <a:tab pos="354965" algn="l"/>
                <a:tab pos="355600" algn="l"/>
              </a:tabLst>
            </a:pPr>
            <a:r>
              <a:rPr sz="1800" u="heavy" spc="-15" dirty="0">
                <a:solidFill>
                  <a:srgbClr val="0462C1"/>
                </a:solidFill>
                <a:uFill>
                  <a:solidFill>
                    <a:srgbClr val="0462C1"/>
                  </a:solidFill>
                </a:uFill>
                <a:latin typeface="Calibri"/>
                <a:cs typeface="Calibri"/>
                <a:hlinkClick r:id="rId7"/>
              </a:rPr>
              <a:t>https://www.dian.gov.co/Paginas/SitiosInteres.aspx</a:t>
            </a:r>
            <a:endParaRPr sz="1800">
              <a:latin typeface="Calibri"/>
              <a:cs typeface="Calibri"/>
            </a:endParaRPr>
          </a:p>
          <a:p>
            <a:pPr marL="355600" indent="-342900">
              <a:lnSpc>
                <a:spcPct val="100000"/>
              </a:lnSpc>
              <a:spcBef>
                <a:spcPts val="155"/>
              </a:spcBef>
              <a:buChar char="•"/>
              <a:tabLst>
                <a:tab pos="354965" algn="l"/>
                <a:tab pos="355600" algn="l"/>
              </a:tabLst>
            </a:pPr>
            <a:r>
              <a:rPr sz="1800" u="heavy" spc="-15" dirty="0">
                <a:solidFill>
                  <a:srgbClr val="0462C1"/>
                </a:solidFill>
                <a:uFill>
                  <a:solidFill>
                    <a:srgbClr val="0462C1"/>
                  </a:solidFill>
                </a:uFill>
                <a:latin typeface="Calibri"/>
                <a:cs typeface="Calibri"/>
                <a:hlinkClick r:id="rId8"/>
              </a:rPr>
              <a:t>https://www.rues.org.co/</a:t>
            </a:r>
            <a:endParaRPr sz="1800">
              <a:latin typeface="Calibri"/>
              <a:cs typeface="Calibri"/>
            </a:endParaRPr>
          </a:p>
          <a:p>
            <a:pPr marL="355600" indent="-342900">
              <a:lnSpc>
                <a:spcPct val="100000"/>
              </a:lnSpc>
              <a:spcBef>
                <a:spcPts val="145"/>
              </a:spcBef>
              <a:buChar char="•"/>
              <a:tabLst>
                <a:tab pos="354965" algn="l"/>
                <a:tab pos="355600" algn="l"/>
              </a:tabLst>
            </a:pPr>
            <a:r>
              <a:rPr sz="1800" u="heavy" spc="-15" dirty="0">
                <a:solidFill>
                  <a:srgbClr val="0462C1"/>
                </a:solidFill>
                <a:uFill>
                  <a:solidFill>
                    <a:srgbClr val="0462C1"/>
                  </a:solidFill>
                </a:uFill>
                <a:latin typeface="Calibri"/>
                <a:cs typeface="Calibri"/>
                <a:hlinkClick r:id="rId9"/>
              </a:rPr>
              <a:t>https://siis.ia.supersociedades.gov.co/#/</a:t>
            </a:r>
            <a:endParaRPr sz="1800">
              <a:latin typeface="Calibri"/>
              <a:cs typeface="Calibri"/>
            </a:endParaRPr>
          </a:p>
          <a:p>
            <a:pPr marL="355600" indent="-342900">
              <a:lnSpc>
                <a:spcPct val="100000"/>
              </a:lnSpc>
              <a:spcBef>
                <a:spcPts val="160"/>
              </a:spcBef>
              <a:buChar char="•"/>
              <a:tabLst>
                <a:tab pos="354965" algn="l"/>
                <a:tab pos="355600" algn="l"/>
              </a:tabLst>
            </a:pPr>
            <a:r>
              <a:rPr sz="1800" u="heavy" spc="-15" dirty="0">
                <a:solidFill>
                  <a:srgbClr val="0462C1"/>
                </a:solidFill>
                <a:uFill>
                  <a:solidFill>
                    <a:srgbClr val="0462C1"/>
                  </a:solidFill>
                </a:uFill>
                <a:latin typeface="Calibri"/>
                <a:cs typeface="Calibri"/>
                <a:hlinkClick r:id="rId10"/>
              </a:rPr>
              <a:t>https://www.bvc.com.co/indices/msci%20colcap</a:t>
            </a:r>
            <a:endParaRPr sz="1800">
              <a:latin typeface="Calibri"/>
              <a:cs typeface="Calibri"/>
            </a:endParaRPr>
          </a:p>
          <a:p>
            <a:pPr marL="355600" marR="5080" indent="-342900">
              <a:lnSpc>
                <a:spcPts val="2330"/>
              </a:lnSpc>
              <a:spcBef>
                <a:spcPts val="80"/>
              </a:spcBef>
              <a:buChar char="•"/>
              <a:tabLst>
                <a:tab pos="354965" algn="l"/>
                <a:tab pos="355600" algn="l"/>
              </a:tabLst>
            </a:pPr>
            <a:r>
              <a:rPr sz="1800" u="heavy" spc="-15" dirty="0">
                <a:solidFill>
                  <a:srgbClr val="0462C1"/>
                </a:solidFill>
                <a:uFill>
                  <a:solidFill>
                    <a:srgbClr val="0462C1"/>
                  </a:solidFill>
                </a:uFill>
                <a:latin typeface="Calibri"/>
                <a:cs typeface="Calibri"/>
                <a:hlinkClick r:id="rId11"/>
              </a:rPr>
              <a:t>https://www.unodc.org/documents/colombia/2015/Julio/Modelo_de_Administracion_del_Riesgo_de_LAFT_y_Co </a:t>
            </a:r>
            <a:r>
              <a:rPr sz="1800" spc="-10" dirty="0">
                <a:solidFill>
                  <a:srgbClr val="0462C1"/>
                </a:solidFill>
                <a:latin typeface="Calibri"/>
                <a:cs typeface="Calibri"/>
              </a:rPr>
              <a:t> </a:t>
            </a:r>
            <a:r>
              <a:rPr sz="1800" u="heavy" spc="-15" dirty="0">
                <a:solidFill>
                  <a:srgbClr val="0462C1"/>
                </a:solidFill>
                <a:uFill>
                  <a:solidFill>
                    <a:srgbClr val="0462C1"/>
                  </a:solidFill>
                </a:uFill>
                <a:latin typeface="Calibri"/>
                <a:cs typeface="Calibri"/>
                <a:hlinkClick r:id="rId11"/>
              </a:rPr>
              <a:t>ntrabando_web.pdf</a:t>
            </a:r>
            <a:endParaRPr sz="1800">
              <a:latin typeface="Calibri"/>
              <a:cs typeface="Calibri"/>
            </a:endParaRPr>
          </a:p>
          <a:p>
            <a:pPr marL="355600" indent="-342900">
              <a:lnSpc>
                <a:spcPct val="100000"/>
              </a:lnSpc>
              <a:spcBef>
                <a:spcPts val="70"/>
              </a:spcBef>
              <a:buChar char="•"/>
              <a:tabLst>
                <a:tab pos="354965" algn="l"/>
                <a:tab pos="355600" algn="l"/>
              </a:tabLst>
            </a:pPr>
            <a:r>
              <a:rPr sz="1800" u="heavy" spc="-15" dirty="0">
                <a:solidFill>
                  <a:srgbClr val="0462C1"/>
                </a:solidFill>
                <a:uFill>
                  <a:solidFill>
                    <a:srgbClr val="0462C1"/>
                  </a:solidFill>
                </a:uFill>
                <a:latin typeface="Calibri"/>
                <a:cs typeface="Calibri"/>
                <a:hlinkClick r:id="rId12"/>
              </a:rPr>
              <a:t>https://www.dian.gov.co/impuestos/RUB/Documents/Manual-beneficiarios-finales.pdf</a:t>
            </a:r>
            <a:endParaRPr sz="18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8"/>
          </a:xfrm>
          <a:prstGeom prst="rect">
            <a:avLst/>
          </a:prstGeom>
        </p:spPr>
      </p:pic>
      <p:sp>
        <p:nvSpPr>
          <p:cNvPr id="3" name="object 3"/>
          <p:cNvSpPr txBox="1">
            <a:spLocks noGrp="1"/>
          </p:cNvSpPr>
          <p:nvPr>
            <p:ph type="title"/>
          </p:nvPr>
        </p:nvSpPr>
        <p:spPr>
          <a:xfrm>
            <a:off x="842644" y="2257691"/>
            <a:ext cx="4545330" cy="939800"/>
          </a:xfrm>
          <a:prstGeom prst="rect">
            <a:avLst/>
          </a:prstGeom>
        </p:spPr>
        <p:txBody>
          <a:bodyPr vert="horz" wrap="square" lIns="0" tIns="12700" rIns="0" bIns="0" rtlCol="0">
            <a:spAutoFit/>
          </a:bodyPr>
          <a:lstStyle/>
          <a:p>
            <a:pPr marL="12700">
              <a:lnSpc>
                <a:spcPct val="100000"/>
              </a:lnSpc>
              <a:spcBef>
                <a:spcPts val="100"/>
              </a:spcBef>
            </a:pPr>
            <a:r>
              <a:rPr spc="-10" dirty="0"/>
              <a:t>THANK</a:t>
            </a:r>
            <a:r>
              <a:rPr spc="-114" dirty="0"/>
              <a:t> </a:t>
            </a:r>
            <a:r>
              <a:rPr spc="-10" dirty="0"/>
              <a:t>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4310" y="963701"/>
            <a:ext cx="10873740" cy="3598421"/>
          </a:xfrm>
          <a:prstGeom prst="rect">
            <a:avLst/>
          </a:prstGeom>
        </p:spPr>
        <p:txBody>
          <a:bodyPr vert="horz" wrap="square" lIns="0" tIns="12700" rIns="0" bIns="0" rtlCol="0">
            <a:spAutoFit/>
          </a:bodyPr>
          <a:lstStyle/>
          <a:p>
            <a:pPr marL="12700" marR="6350" algn="just">
              <a:lnSpc>
                <a:spcPct val="100000"/>
              </a:lnSpc>
              <a:spcBef>
                <a:spcPts val="100"/>
              </a:spcBef>
            </a:pPr>
            <a:r>
              <a:rPr sz="1800" dirty="0">
                <a:solidFill>
                  <a:srgbClr val="202429"/>
                </a:solidFill>
                <a:latin typeface="Calibri"/>
                <a:cs typeface="Calibri"/>
              </a:rPr>
              <a:t>With </a:t>
            </a:r>
            <a:r>
              <a:rPr sz="1800" u="heavy" spc="-5" dirty="0">
                <a:solidFill>
                  <a:srgbClr val="0462C1"/>
                </a:solidFill>
                <a:uFill>
                  <a:solidFill>
                    <a:srgbClr val="0462C1"/>
                  </a:solidFill>
                </a:uFill>
                <a:latin typeface="Calibri"/>
                <a:cs typeface="Calibri"/>
                <a:hlinkClick r:id="rId2"/>
              </a:rPr>
              <a:t>Law </a:t>
            </a:r>
            <a:r>
              <a:rPr sz="1800" u="heavy" dirty="0">
                <a:solidFill>
                  <a:srgbClr val="0462C1"/>
                </a:solidFill>
                <a:uFill>
                  <a:solidFill>
                    <a:srgbClr val="0462C1"/>
                  </a:solidFill>
                </a:uFill>
                <a:latin typeface="Calibri"/>
                <a:cs typeface="Calibri"/>
                <a:hlinkClick r:id="rId2"/>
              </a:rPr>
              <a:t>1762 of July 6, </a:t>
            </a:r>
            <a:r>
              <a:rPr sz="1800" u="heavy" spc="-5" dirty="0">
                <a:solidFill>
                  <a:srgbClr val="0462C1"/>
                </a:solidFill>
                <a:uFill>
                  <a:solidFill>
                    <a:srgbClr val="0462C1"/>
                  </a:solidFill>
                </a:uFill>
                <a:latin typeface="Calibri"/>
                <a:cs typeface="Calibri"/>
                <a:hlinkClick r:id="rId2"/>
              </a:rPr>
              <a:t>2015</a:t>
            </a:r>
            <a:r>
              <a:rPr sz="1800" spc="-5" dirty="0">
                <a:solidFill>
                  <a:srgbClr val="202429"/>
                </a:solidFill>
                <a:latin typeface="Calibri"/>
                <a:cs typeface="Calibri"/>
              </a:rPr>
              <a:t>, </a:t>
            </a:r>
            <a:r>
              <a:rPr sz="1800" dirty="0">
                <a:solidFill>
                  <a:srgbClr val="202429"/>
                </a:solidFill>
                <a:latin typeface="Calibri"/>
                <a:cs typeface="Calibri"/>
              </a:rPr>
              <a:t>the </a:t>
            </a:r>
            <a:r>
              <a:rPr sz="1800" spc="-5" dirty="0">
                <a:solidFill>
                  <a:srgbClr val="202429"/>
                </a:solidFill>
                <a:latin typeface="Calibri"/>
                <a:cs typeface="Calibri"/>
              </a:rPr>
              <a:t>Anti-Smuggling Law, </a:t>
            </a:r>
            <a:r>
              <a:rPr sz="1800" u="heavy" spc="-5" dirty="0">
                <a:solidFill>
                  <a:srgbClr val="0462C1"/>
                </a:solidFill>
                <a:uFill>
                  <a:solidFill>
                    <a:srgbClr val="0462C1"/>
                  </a:solidFill>
                </a:uFill>
                <a:latin typeface="Calibri"/>
                <a:cs typeface="Calibri"/>
                <a:hlinkClick r:id="rId3"/>
              </a:rPr>
              <a:t>smuggling is </a:t>
            </a:r>
            <a:r>
              <a:rPr sz="1800" u="heavy" dirty="0">
                <a:solidFill>
                  <a:srgbClr val="0462C1"/>
                </a:solidFill>
                <a:uFill>
                  <a:solidFill>
                    <a:srgbClr val="0462C1"/>
                  </a:solidFill>
                </a:uFill>
                <a:latin typeface="Calibri"/>
                <a:cs typeface="Calibri"/>
                <a:hlinkClick r:id="rId3"/>
              </a:rPr>
              <a:t>a </a:t>
            </a:r>
            <a:r>
              <a:rPr sz="1800" u="heavy" spc="-5" dirty="0">
                <a:solidFill>
                  <a:srgbClr val="0462C1"/>
                </a:solidFill>
                <a:uFill>
                  <a:solidFill>
                    <a:srgbClr val="0462C1"/>
                  </a:solidFill>
                </a:uFill>
                <a:latin typeface="Calibri"/>
                <a:cs typeface="Calibri"/>
                <a:hlinkClick r:id="rId3"/>
              </a:rPr>
              <a:t>conduct constituting </a:t>
            </a:r>
            <a:r>
              <a:rPr sz="1800" u="heavy" dirty="0">
                <a:solidFill>
                  <a:srgbClr val="0462C1"/>
                </a:solidFill>
                <a:uFill>
                  <a:solidFill>
                    <a:srgbClr val="0462C1"/>
                  </a:solidFill>
                </a:uFill>
                <a:latin typeface="Calibri"/>
                <a:cs typeface="Calibri"/>
                <a:hlinkClick r:id="rId3"/>
              </a:rPr>
              <a:t>money </a:t>
            </a:r>
            <a:r>
              <a:rPr sz="1800" spc="5" dirty="0">
                <a:solidFill>
                  <a:srgbClr val="0462C1"/>
                </a:solidFill>
                <a:latin typeface="Calibri"/>
                <a:cs typeface="Calibri"/>
              </a:rPr>
              <a:t> </a:t>
            </a:r>
            <a:r>
              <a:rPr sz="1800" u="heavy" spc="-5" dirty="0">
                <a:solidFill>
                  <a:srgbClr val="0462C1"/>
                </a:solidFill>
                <a:uFill>
                  <a:solidFill>
                    <a:srgbClr val="0462C1"/>
                  </a:solidFill>
                </a:uFill>
                <a:latin typeface="Calibri"/>
                <a:cs typeface="Calibri"/>
                <a:hlinkClick r:id="rId3"/>
              </a:rPr>
              <a:t>laundering</a:t>
            </a:r>
            <a:r>
              <a:rPr sz="1800" u="heavy" dirty="0">
                <a:solidFill>
                  <a:srgbClr val="0462C1"/>
                </a:solidFill>
                <a:uFill>
                  <a:solidFill>
                    <a:srgbClr val="0462C1"/>
                  </a:solidFill>
                </a:uFill>
                <a:latin typeface="Calibri"/>
                <a:cs typeface="Calibri"/>
                <a:hlinkClick r:id="rId3"/>
              </a:rPr>
              <a:t> and </a:t>
            </a:r>
            <a:r>
              <a:rPr sz="1800" u="heavy" spc="-5" dirty="0">
                <a:solidFill>
                  <a:srgbClr val="0462C1"/>
                </a:solidFill>
                <a:uFill>
                  <a:solidFill>
                    <a:srgbClr val="0462C1"/>
                  </a:solidFill>
                </a:uFill>
                <a:latin typeface="Calibri"/>
                <a:cs typeface="Calibri"/>
                <a:hlinkClick r:id="rId3"/>
              </a:rPr>
              <a:t>increased</a:t>
            </a:r>
            <a:r>
              <a:rPr sz="1800" u="heavy" dirty="0">
                <a:solidFill>
                  <a:srgbClr val="0462C1"/>
                </a:solidFill>
                <a:uFill>
                  <a:solidFill>
                    <a:srgbClr val="0462C1"/>
                  </a:solidFill>
                </a:uFill>
                <a:latin typeface="Calibri"/>
                <a:cs typeface="Calibri"/>
                <a:hlinkClick r:id="rId3"/>
              </a:rPr>
              <a:t> </a:t>
            </a:r>
            <a:r>
              <a:rPr sz="1800" u="heavy" spc="-5" dirty="0">
                <a:solidFill>
                  <a:srgbClr val="0462C1"/>
                </a:solidFill>
                <a:uFill>
                  <a:solidFill>
                    <a:srgbClr val="0462C1"/>
                  </a:solidFill>
                </a:uFill>
                <a:latin typeface="Calibri"/>
                <a:cs typeface="Calibri"/>
                <a:hlinkClick r:id="rId3"/>
              </a:rPr>
              <a:t>penalties</a:t>
            </a:r>
            <a:r>
              <a:rPr sz="1800" spc="-5" dirty="0">
                <a:solidFill>
                  <a:srgbClr val="202429"/>
                </a:solidFill>
                <a:latin typeface="Calibri"/>
                <a:cs typeface="Calibri"/>
              </a:rPr>
              <a:t>.</a:t>
            </a:r>
            <a:r>
              <a:rPr sz="1800" dirty="0">
                <a:solidFill>
                  <a:srgbClr val="202429"/>
                </a:solidFill>
                <a:latin typeface="Calibri"/>
                <a:cs typeface="Calibri"/>
              </a:rPr>
              <a:t> </a:t>
            </a:r>
            <a:r>
              <a:rPr sz="1800" spc="-5" dirty="0">
                <a:solidFill>
                  <a:srgbClr val="333333"/>
                </a:solidFill>
                <a:latin typeface="Calibri"/>
                <a:cs typeface="Calibri"/>
              </a:rPr>
              <a:t>This</a:t>
            </a:r>
            <a:r>
              <a:rPr sz="1800" dirty="0">
                <a:solidFill>
                  <a:srgbClr val="333333"/>
                </a:solidFill>
                <a:latin typeface="Calibri"/>
                <a:cs typeface="Calibri"/>
              </a:rPr>
              <a:t> means that </a:t>
            </a:r>
            <a:r>
              <a:rPr sz="1800" spc="-5" dirty="0">
                <a:solidFill>
                  <a:srgbClr val="333333"/>
                </a:solidFill>
                <a:latin typeface="Calibri"/>
                <a:cs typeface="Calibri"/>
              </a:rPr>
              <a:t>smuggling</a:t>
            </a:r>
            <a:r>
              <a:rPr sz="1800" dirty="0">
                <a:solidFill>
                  <a:srgbClr val="333333"/>
                </a:solidFill>
                <a:latin typeface="Calibri"/>
                <a:cs typeface="Calibri"/>
              </a:rPr>
              <a:t> </a:t>
            </a:r>
            <a:r>
              <a:rPr sz="1800" spc="-5" dirty="0">
                <a:solidFill>
                  <a:srgbClr val="333333"/>
                </a:solidFill>
                <a:latin typeface="Calibri"/>
                <a:cs typeface="Calibri"/>
              </a:rPr>
              <a:t>is</a:t>
            </a:r>
            <a:r>
              <a:rPr sz="1800" dirty="0">
                <a:solidFill>
                  <a:srgbClr val="333333"/>
                </a:solidFill>
                <a:latin typeface="Calibri"/>
                <a:cs typeface="Calibri"/>
              </a:rPr>
              <a:t> </a:t>
            </a:r>
            <a:r>
              <a:rPr sz="1800" spc="-5" dirty="0">
                <a:solidFill>
                  <a:srgbClr val="333333"/>
                </a:solidFill>
                <a:latin typeface="Calibri"/>
                <a:cs typeface="Calibri"/>
              </a:rPr>
              <a:t>established</a:t>
            </a:r>
            <a:r>
              <a:rPr sz="1800" dirty="0">
                <a:solidFill>
                  <a:srgbClr val="333333"/>
                </a:solidFill>
                <a:latin typeface="Calibri"/>
                <a:cs typeface="Calibri"/>
              </a:rPr>
              <a:t> as </a:t>
            </a:r>
            <a:r>
              <a:rPr lang="es-AR" sz="1800" dirty="0" err="1">
                <a:solidFill>
                  <a:srgbClr val="333333"/>
                </a:solidFill>
                <a:latin typeface="Calibri"/>
                <a:cs typeface="Calibri"/>
              </a:rPr>
              <a:t>form</a:t>
            </a:r>
            <a:r>
              <a:rPr lang="es-AR" sz="1800" dirty="0">
                <a:solidFill>
                  <a:srgbClr val="333333"/>
                </a:solidFill>
                <a:latin typeface="Calibri"/>
                <a:cs typeface="Calibri"/>
              </a:rPr>
              <a:t> </a:t>
            </a:r>
            <a:r>
              <a:rPr lang="es-AR" sz="1800" dirty="0" err="1">
                <a:solidFill>
                  <a:srgbClr val="333333"/>
                </a:solidFill>
                <a:latin typeface="Calibri"/>
                <a:cs typeface="Calibri"/>
              </a:rPr>
              <a:t>of</a:t>
            </a:r>
            <a:r>
              <a:rPr lang="es-AR" sz="1800" dirty="0">
                <a:solidFill>
                  <a:srgbClr val="333333"/>
                </a:solidFill>
                <a:latin typeface="Calibri"/>
                <a:cs typeface="Calibri"/>
              </a:rPr>
              <a:t> </a:t>
            </a:r>
            <a:r>
              <a:rPr sz="1800" dirty="0">
                <a:solidFill>
                  <a:srgbClr val="333333"/>
                </a:solidFill>
                <a:latin typeface="Calibri"/>
                <a:cs typeface="Calibri"/>
              </a:rPr>
              <a:t>money </a:t>
            </a:r>
            <a:r>
              <a:rPr sz="1800" spc="-5" dirty="0">
                <a:solidFill>
                  <a:srgbClr val="333333"/>
                </a:solidFill>
                <a:latin typeface="Calibri"/>
                <a:cs typeface="Calibri"/>
              </a:rPr>
              <a:t>laundering, so </a:t>
            </a:r>
            <a:r>
              <a:rPr sz="1800" dirty="0">
                <a:solidFill>
                  <a:srgbClr val="333333"/>
                </a:solidFill>
                <a:latin typeface="Calibri"/>
                <a:cs typeface="Calibri"/>
              </a:rPr>
              <a:t>that </a:t>
            </a:r>
            <a:r>
              <a:rPr sz="1800" spc="-5" dirty="0">
                <a:solidFill>
                  <a:srgbClr val="333333"/>
                </a:solidFill>
                <a:latin typeface="Calibri"/>
                <a:cs typeface="Calibri"/>
              </a:rPr>
              <a:t>whoever incurs </a:t>
            </a:r>
            <a:r>
              <a:rPr sz="1800" dirty="0">
                <a:solidFill>
                  <a:srgbClr val="333333"/>
                </a:solidFill>
                <a:latin typeface="Calibri"/>
                <a:cs typeface="Calibri"/>
              </a:rPr>
              <a:t>in </a:t>
            </a:r>
            <a:r>
              <a:rPr sz="1800" spc="-5" dirty="0">
                <a:solidFill>
                  <a:srgbClr val="333333"/>
                </a:solidFill>
                <a:latin typeface="Calibri"/>
                <a:cs typeface="Calibri"/>
              </a:rPr>
              <a:t>money laundering </a:t>
            </a:r>
            <a:r>
              <a:rPr sz="1800" dirty="0">
                <a:solidFill>
                  <a:srgbClr val="333333"/>
                </a:solidFill>
                <a:latin typeface="Calibri"/>
                <a:cs typeface="Calibri"/>
              </a:rPr>
              <a:t>through </a:t>
            </a:r>
            <a:r>
              <a:rPr sz="1800" spc="-5" dirty="0">
                <a:solidFill>
                  <a:srgbClr val="333333"/>
                </a:solidFill>
                <a:latin typeface="Calibri"/>
                <a:cs typeface="Calibri"/>
              </a:rPr>
              <a:t>smuggling will be penalized for both crimes </a:t>
            </a:r>
            <a:r>
              <a:rPr sz="1800" dirty="0">
                <a:solidFill>
                  <a:srgbClr val="333333"/>
                </a:solidFill>
                <a:latin typeface="Calibri"/>
                <a:cs typeface="Calibri"/>
              </a:rPr>
              <a:t>and </a:t>
            </a:r>
            <a:r>
              <a:rPr sz="1800" spc="-5" dirty="0">
                <a:solidFill>
                  <a:srgbClr val="333333"/>
                </a:solidFill>
                <a:latin typeface="Calibri"/>
                <a:cs typeface="Calibri"/>
              </a:rPr>
              <a:t>not only</a:t>
            </a:r>
            <a:r>
              <a:rPr sz="1800" spc="-10" dirty="0">
                <a:solidFill>
                  <a:srgbClr val="333333"/>
                </a:solidFill>
                <a:latin typeface="Calibri"/>
                <a:cs typeface="Calibri"/>
              </a:rPr>
              <a:t> </a:t>
            </a:r>
            <a:r>
              <a:rPr sz="1800" spc="-5" dirty="0">
                <a:solidFill>
                  <a:srgbClr val="333333"/>
                </a:solidFill>
                <a:latin typeface="Calibri"/>
                <a:cs typeface="Calibri"/>
              </a:rPr>
              <a:t>for smuggling.</a:t>
            </a:r>
            <a:endParaRPr sz="1800" dirty="0">
              <a:latin typeface="Calibri"/>
              <a:cs typeface="Calibri"/>
            </a:endParaRPr>
          </a:p>
          <a:p>
            <a:pPr>
              <a:lnSpc>
                <a:spcPct val="100000"/>
              </a:lnSpc>
              <a:spcBef>
                <a:spcPts val="25"/>
              </a:spcBef>
            </a:pPr>
            <a:endParaRPr sz="1750" dirty="0">
              <a:latin typeface="Calibri"/>
              <a:cs typeface="Calibri"/>
            </a:endParaRPr>
          </a:p>
          <a:p>
            <a:pPr marL="12700" marR="5080" algn="just">
              <a:lnSpc>
                <a:spcPct val="100000"/>
              </a:lnSpc>
            </a:pPr>
            <a:r>
              <a:rPr sz="1800" b="1" dirty="0">
                <a:solidFill>
                  <a:srgbClr val="202429"/>
                </a:solidFill>
                <a:latin typeface="Calibri"/>
                <a:cs typeface="Calibri"/>
              </a:rPr>
              <a:t>For </a:t>
            </a:r>
            <a:r>
              <a:rPr sz="1800" b="1" spc="-5" dirty="0">
                <a:solidFill>
                  <a:srgbClr val="202429"/>
                </a:solidFill>
                <a:latin typeface="Calibri"/>
                <a:cs typeface="Calibri"/>
              </a:rPr>
              <a:t>smuggling </a:t>
            </a:r>
            <a:r>
              <a:rPr sz="1800" b="1" dirty="0">
                <a:solidFill>
                  <a:srgbClr val="202429"/>
                </a:solidFill>
                <a:latin typeface="Calibri"/>
                <a:cs typeface="Calibri"/>
              </a:rPr>
              <a:t>of </a:t>
            </a:r>
            <a:r>
              <a:rPr sz="1800" b="1" spc="-5" dirty="0">
                <a:solidFill>
                  <a:srgbClr val="202429"/>
                </a:solidFill>
                <a:latin typeface="Calibri"/>
                <a:cs typeface="Calibri"/>
              </a:rPr>
              <a:t>goods the penalties </a:t>
            </a:r>
            <a:r>
              <a:rPr sz="1800" b="1" dirty="0">
                <a:solidFill>
                  <a:srgbClr val="202429"/>
                </a:solidFill>
                <a:latin typeface="Calibri"/>
                <a:cs typeface="Calibri"/>
              </a:rPr>
              <a:t>are </a:t>
            </a:r>
            <a:r>
              <a:rPr sz="1800" b="1" spc="-5" dirty="0">
                <a:solidFill>
                  <a:srgbClr val="202429"/>
                </a:solidFill>
                <a:latin typeface="Calibri"/>
                <a:cs typeface="Calibri"/>
              </a:rPr>
              <a:t>increasing </a:t>
            </a:r>
            <a:r>
              <a:rPr sz="1800" b="1" dirty="0">
                <a:solidFill>
                  <a:srgbClr val="202429"/>
                </a:solidFill>
                <a:latin typeface="Calibri"/>
                <a:cs typeface="Calibri"/>
              </a:rPr>
              <a:t>by </a:t>
            </a:r>
            <a:r>
              <a:rPr sz="1800" b="1" spc="-5" dirty="0">
                <a:solidFill>
                  <a:srgbClr val="202429"/>
                </a:solidFill>
                <a:latin typeface="Calibri"/>
                <a:cs typeface="Calibri"/>
              </a:rPr>
              <a:t>up </a:t>
            </a:r>
            <a:r>
              <a:rPr sz="1800" b="1" dirty="0">
                <a:solidFill>
                  <a:srgbClr val="202429"/>
                </a:solidFill>
                <a:latin typeface="Calibri"/>
                <a:cs typeface="Calibri"/>
              </a:rPr>
              <a:t>to 4 years. </a:t>
            </a:r>
            <a:r>
              <a:rPr sz="1800" spc="-5" dirty="0">
                <a:solidFill>
                  <a:srgbClr val="202429"/>
                </a:solidFill>
                <a:latin typeface="Calibri"/>
                <a:cs typeface="Calibri"/>
              </a:rPr>
              <a:t>The Penal Code currently provides for </a:t>
            </a:r>
            <a:r>
              <a:rPr sz="1800" dirty="0">
                <a:solidFill>
                  <a:srgbClr val="202429"/>
                </a:solidFill>
                <a:latin typeface="Calibri"/>
                <a:cs typeface="Calibri"/>
              </a:rPr>
              <a:t>a </a:t>
            </a:r>
            <a:r>
              <a:rPr sz="1800" spc="-5" dirty="0">
                <a:solidFill>
                  <a:srgbClr val="202429"/>
                </a:solidFill>
                <a:latin typeface="Calibri"/>
                <a:cs typeface="Calibri"/>
              </a:rPr>
              <a:t>prison </a:t>
            </a:r>
            <a:r>
              <a:rPr sz="1800" dirty="0">
                <a:solidFill>
                  <a:srgbClr val="202429"/>
                </a:solidFill>
                <a:latin typeface="Calibri"/>
                <a:cs typeface="Calibri"/>
              </a:rPr>
              <a:t> </a:t>
            </a:r>
            <a:r>
              <a:rPr sz="1800" spc="-5" dirty="0">
                <a:solidFill>
                  <a:srgbClr val="202429"/>
                </a:solidFill>
                <a:latin typeface="Calibri"/>
                <a:cs typeface="Calibri"/>
              </a:rPr>
              <a:t>sentence of </a:t>
            </a:r>
            <a:r>
              <a:rPr sz="1800" dirty="0">
                <a:solidFill>
                  <a:srgbClr val="202429"/>
                </a:solidFill>
                <a:latin typeface="Calibri"/>
                <a:cs typeface="Calibri"/>
              </a:rPr>
              <a:t>3 to 5 </a:t>
            </a:r>
            <a:r>
              <a:rPr sz="1800" spc="-5" dirty="0">
                <a:solidFill>
                  <a:srgbClr val="202429"/>
                </a:solidFill>
                <a:latin typeface="Calibri"/>
                <a:cs typeface="Calibri"/>
              </a:rPr>
              <a:t>years </a:t>
            </a:r>
            <a:r>
              <a:rPr sz="1800" dirty="0">
                <a:solidFill>
                  <a:srgbClr val="202429"/>
                </a:solidFill>
                <a:latin typeface="Calibri"/>
                <a:cs typeface="Calibri"/>
              </a:rPr>
              <a:t>when the amount of the </a:t>
            </a:r>
            <a:r>
              <a:rPr sz="1800" spc="-5" dirty="0">
                <a:solidFill>
                  <a:srgbClr val="202429"/>
                </a:solidFill>
                <a:latin typeface="Calibri"/>
                <a:cs typeface="Calibri"/>
              </a:rPr>
              <a:t>merchandise </a:t>
            </a:r>
            <a:r>
              <a:rPr sz="1800" dirty="0">
                <a:solidFill>
                  <a:srgbClr val="202429"/>
                </a:solidFill>
                <a:latin typeface="Calibri"/>
                <a:cs typeface="Calibri"/>
              </a:rPr>
              <a:t>is </a:t>
            </a:r>
            <a:r>
              <a:rPr sz="1800" spc="-5" dirty="0">
                <a:solidFill>
                  <a:srgbClr val="202429"/>
                </a:solidFill>
                <a:latin typeface="Calibri"/>
                <a:cs typeface="Calibri"/>
              </a:rPr>
              <a:t>greater </a:t>
            </a:r>
            <a:r>
              <a:rPr sz="1800" dirty="0">
                <a:solidFill>
                  <a:srgbClr val="202429"/>
                </a:solidFill>
                <a:latin typeface="Calibri"/>
                <a:cs typeface="Calibri"/>
              </a:rPr>
              <a:t>than 50 </a:t>
            </a:r>
            <a:r>
              <a:rPr sz="1800" spc="-5" dirty="0">
                <a:solidFill>
                  <a:srgbClr val="202429"/>
                </a:solidFill>
                <a:latin typeface="Calibri"/>
                <a:cs typeface="Calibri"/>
              </a:rPr>
              <a:t>smmlv, equivalent </a:t>
            </a:r>
            <a:r>
              <a:rPr sz="1800" dirty="0">
                <a:solidFill>
                  <a:srgbClr val="202429"/>
                </a:solidFill>
                <a:latin typeface="Calibri"/>
                <a:cs typeface="Calibri"/>
              </a:rPr>
              <a:t>to </a:t>
            </a:r>
            <a:r>
              <a:rPr sz="1800" spc="-5" dirty="0">
                <a:solidFill>
                  <a:srgbClr val="202429"/>
                </a:solidFill>
                <a:latin typeface="Calibri"/>
                <a:cs typeface="Calibri"/>
              </a:rPr>
              <a:t>$32 million </a:t>
            </a:r>
            <a:r>
              <a:rPr sz="1800" dirty="0">
                <a:solidFill>
                  <a:srgbClr val="202429"/>
                </a:solidFill>
                <a:latin typeface="Calibri"/>
                <a:cs typeface="Calibri"/>
              </a:rPr>
              <a:t> 217</a:t>
            </a:r>
            <a:r>
              <a:rPr sz="1800" spc="245" dirty="0">
                <a:solidFill>
                  <a:srgbClr val="202429"/>
                </a:solidFill>
                <a:latin typeface="Calibri"/>
                <a:cs typeface="Calibri"/>
              </a:rPr>
              <a:t> </a:t>
            </a:r>
            <a:r>
              <a:rPr sz="1800" spc="-5" dirty="0">
                <a:solidFill>
                  <a:srgbClr val="202429"/>
                </a:solidFill>
                <a:latin typeface="Calibri"/>
                <a:cs typeface="Calibri"/>
              </a:rPr>
              <a:t>thousand</a:t>
            </a:r>
            <a:r>
              <a:rPr sz="1800" spc="245" dirty="0">
                <a:solidFill>
                  <a:srgbClr val="202429"/>
                </a:solidFill>
                <a:latin typeface="Calibri"/>
                <a:cs typeface="Calibri"/>
              </a:rPr>
              <a:t> </a:t>
            </a:r>
            <a:r>
              <a:rPr sz="1800" spc="-5" dirty="0">
                <a:solidFill>
                  <a:srgbClr val="202429"/>
                </a:solidFill>
                <a:latin typeface="Calibri"/>
                <a:cs typeface="Calibri"/>
              </a:rPr>
              <a:t>pesos,</a:t>
            </a:r>
            <a:r>
              <a:rPr sz="1800" spc="250" dirty="0">
                <a:solidFill>
                  <a:srgbClr val="202429"/>
                </a:solidFill>
                <a:latin typeface="Calibri"/>
                <a:cs typeface="Calibri"/>
              </a:rPr>
              <a:t> </a:t>
            </a:r>
            <a:r>
              <a:rPr sz="1800" dirty="0">
                <a:solidFill>
                  <a:srgbClr val="202429"/>
                </a:solidFill>
                <a:latin typeface="Calibri"/>
                <a:cs typeface="Calibri"/>
              </a:rPr>
              <a:t>and</a:t>
            </a:r>
            <a:r>
              <a:rPr sz="1800" spc="245" dirty="0">
                <a:solidFill>
                  <a:srgbClr val="202429"/>
                </a:solidFill>
                <a:latin typeface="Calibri"/>
                <a:cs typeface="Calibri"/>
              </a:rPr>
              <a:t> </a:t>
            </a:r>
            <a:r>
              <a:rPr sz="1800" dirty="0">
                <a:solidFill>
                  <a:srgbClr val="202429"/>
                </a:solidFill>
                <a:latin typeface="Calibri"/>
                <a:cs typeface="Calibri"/>
              </a:rPr>
              <a:t>5</a:t>
            </a:r>
            <a:r>
              <a:rPr sz="1800" spc="254" dirty="0">
                <a:solidFill>
                  <a:srgbClr val="202429"/>
                </a:solidFill>
                <a:latin typeface="Calibri"/>
                <a:cs typeface="Calibri"/>
              </a:rPr>
              <a:t> </a:t>
            </a:r>
            <a:r>
              <a:rPr sz="1800" dirty="0">
                <a:solidFill>
                  <a:srgbClr val="202429"/>
                </a:solidFill>
                <a:latin typeface="Calibri"/>
                <a:cs typeface="Calibri"/>
              </a:rPr>
              <a:t>to</a:t>
            </a:r>
            <a:r>
              <a:rPr sz="1800" spc="245" dirty="0">
                <a:solidFill>
                  <a:srgbClr val="202429"/>
                </a:solidFill>
                <a:latin typeface="Calibri"/>
                <a:cs typeface="Calibri"/>
              </a:rPr>
              <a:t> </a:t>
            </a:r>
            <a:r>
              <a:rPr sz="1800" dirty="0">
                <a:solidFill>
                  <a:srgbClr val="202429"/>
                </a:solidFill>
                <a:latin typeface="Calibri"/>
                <a:cs typeface="Calibri"/>
              </a:rPr>
              <a:t>8</a:t>
            </a:r>
            <a:r>
              <a:rPr sz="1800" spc="245" dirty="0">
                <a:solidFill>
                  <a:srgbClr val="202429"/>
                </a:solidFill>
                <a:latin typeface="Calibri"/>
                <a:cs typeface="Calibri"/>
              </a:rPr>
              <a:t> </a:t>
            </a:r>
            <a:r>
              <a:rPr sz="1800" spc="-5" dirty="0">
                <a:solidFill>
                  <a:srgbClr val="202429"/>
                </a:solidFill>
                <a:latin typeface="Calibri"/>
                <a:cs typeface="Calibri"/>
              </a:rPr>
              <a:t>years</a:t>
            </a:r>
            <a:r>
              <a:rPr sz="1800" spc="250" dirty="0">
                <a:solidFill>
                  <a:srgbClr val="202429"/>
                </a:solidFill>
                <a:latin typeface="Calibri"/>
                <a:cs typeface="Calibri"/>
              </a:rPr>
              <a:t> </a:t>
            </a:r>
            <a:r>
              <a:rPr sz="1800" spc="-5" dirty="0">
                <a:solidFill>
                  <a:srgbClr val="202429"/>
                </a:solidFill>
                <a:latin typeface="Calibri"/>
                <a:cs typeface="Calibri"/>
              </a:rPr>
              <a:t>when</a:t>
            </a:r>
            <a:r>
              <a:rPr sz="1800" spc="245" dirty="0">
                <a:solidFill>
                  <a:srgbClr val="202429"/>
                </a:solidFill>
                <a:latin typeface="Calibri"/>
                <a:cs typeface="Calibri"/>
              </a:rPr>
              <a:t> </a:t>
            </a:r>
            <a:r>
              <a:rPr sz="1800" dirty="0">
                <a:solidFill>
                  <a:srgbClr val="202429"/>
                </a:solidFill>
                <a:latin typeface="Calibri"/>
                <a:cs typeface="Calibri"/>
              </a:rPr>
              <a:t>the</a:t>
            </a:r>
            <a:r>
              <a:rPr sz="1800" spc="250" dirty="0">
                <a:solidFill>
                  <a:srgbClr val="202429"/>
                </a:solidFill>
                <a:latin typeface="Calibri"/>
                <a:cs typeface="Calibri"/>
              </a:rPr>
              <a:t> </a:t>
            </a:r>
            <a:r>
              <a:rPr sz="1800" spc="-5" dirty="0">
                <a:solidFill>
                  <a:srgbClr val="202429"/>
                </a:solidFill>
                <a:latin typeface="Calibri"/>
                <a:cs typeface="Calibri"/>
              </a:rPr>
              <a:t>amount</a:t>
            </a:r>
            <a:r>
              <a:rPr sz="1800" spc="245" dirty="0">
                <a:solidFill>
                  <a:srgbClr val="202429"/>
                </a:solidFill>
                <a:latin typeface="Calibri"/>
                <a:cs typeface="Calibri"/>
              </a:rPr>
              <a:t> </a:t>
            </a:r>
            <a:r>
              <a:rPr sz="1800" dirty="0">
                <a:solidFill>
                  <a:srgbClr val="202429"/>
                </a:solidFill>
                <a:latin typeface="Calibri"/>
                <a:cs typeface="Calibri"/>
              </a:rPr>
              <a:t>is</a:t>
            </a:r>
            <a:r>
              <a:rPr sz="1800" spc="250" dirty="0">
                <a:solidFill>
                  <a:srgbClr val="202429"/>
                </a:solidFill>
                <a:latin typeface="Calibri"/>
                <a:cs typeface="Calibri"/>
              </a:rPr>
              <a:t> </a:t>
            </a:r>
            <a:r>
              <a:rPr sz="1800" spc="-5" dirty="0">
                <a:solidFill>
                  <a:srgbClr val="202429"/>
                </a:solidFill>
                <a:latin typeface="Calibri"/>
                <a:cs typeface="Calibri"/>
              </a:rPr>
              <a:t>greater</a:t>
            </a:r>
            <a:r>
              <a:rPr sz="1800" spc="245" dirty="0">
                <a:solidFill>
                  <a:srgbClr val="202429"/>
                </a:solidFill>
                <a:latin typeface="Calibri"/>
                <a:cs typeface="Calibri"/>
              </a:rPr>
              <a:t> </a:t>
            </a:r>
            <a:r>
              <a:rPr sz="1800" spc="-5" dirty="0">
                <a:solidFill>
                  <a:srgbClr val="202429"/>
                </a:solidFill>
                <a:latin typeface="Calibri"/>
                <a:cs typeface="Calibri"/>
              </a:rPr>
              <a:t>than</a:t>
            </a:r>
            <a:r>
              <a:rPr sz="1800" spc="245" dirty="0">
                <a:solidFill>
                  <a:srgbClr val="202429"/>
                </a:solidFill>
                <a:latin typeface="Calibri"/>
                <a:cs typeface="Calibri"/>
              </a:rPr>
              <a:t> </a:t>
            </a:r>
            <a:r>
              <a:rPr sz="1800" dirty="0">
                <a:solidFill>
                  <a:srgbClr val="202429"/>
                </a:solidFill>
                <a:latin typeface="Calibri"/>
                <a:cs typeface="Calibri"/>
              </a:rPr>
              <a:t>200</a:t>
            </a:r>
            <a:r>
              <a:rPr sz="1800" spc="250" dirty="0">
                <a:solidFill>
                  <a:srgbClr val="202429"/>
                </a:solidFill>
                <a:latin typeface="Calibri"/>
                <a:cs typeface="Calibri"/>
              </a:rPr>
              <a:t> </a:t>
            </a:r>
            <a:r>
              <a:rPr sz="1800" spc="-5" dirty="0">
                <a:solidFill>
                  <a:srgbClr val="202429"/>
                </a:solidFill>
                <a:latin typeface="Calibri"/>
                <a:cs typeface="Calibri"/>
              </a:rPr>
              <a:t>smmlv,</a:t>
            </a:r>
            <a:r>
              <a:rPr sz="1800" spc="245" dirty="0">
                <a:solidFill>
                  <a:srgbClr val="202429"/>
                </a:solidFill>
                <a:latin typeface="Calibri"/>
                <a:cs typeface="Calibri"/>
              </a:rPr>
              <a:t> </a:t>
            </a:r>
            <a:r>
              <a:rPr sz="1800" dirty="0">
                <a:solidFill>
                  <a:srgbClr val="202429"/>
                </a:solidFill>
                <a:latin typeface="Calibri"/>
                <a:cs typeface="Calibri"/>
              </a:rPr>
              <a:t>which</a:t>
            </a:r>
            <a:r>
              <a:rPr sz="1800" spc="250" dirty="0">
                <a:solidFill>
                  <a:srgbClr val="202429"/>
                </a:solidFill>
                <a:latin typeface="Calibri"/>
                <a:cs typeface="Calibri"/>
              </a:rPr>
              <a:t> </a:t>
            </a:r>
            <a:r>
              <a:rPr sz="1800" spc="-5" dirty="0">
                <a:solidFill>
                  <a:srgbClr val="202429"/>
                </a:solidFill>
                <a:latin typeface="Calibri"/>
                <a:cs typeface="Calibri"/>
              </a:rPr>
              <a:t>corresponds</a:t>
            </a:r>
            <a:r>
              <a:rPr sz="1800" spc="245" dirty="0">
                <a:solidFill>
                  <a:srgbClr val="202429"/>
                </a:solidFill>
                <a:latin typeface="Calibri"/>
                <a:cs typeface="Calibri"/>
              </a:rPr>
              <a:t> </a:t>
            </a:r>
            <a:r>
              <a:rPr sz="1800" dirty="0">
                <a:solidFill>
                  <a:srgbClr val="202429"/>
                </a:solidFill>
                <a:latin typeface="Calibri"/>
                <a:cs typeface="Calibri"/>
              </a:rPr>
              <a:t>to</a:t>
            </a:r>
            <a:r>
              <a:rPr sz="1800" spc="250" dirty="0">
                <a:solidFill>
                  <a:srgbClr val="202429"/>
                </a:solidFill>
                <a:latin typeface="Calibri"/>
                <a:cs typeface="Calibri"/>
              </a:rPr>
              <a:t> </a:t>
            </a:r>
            <a:r>
              <a:rPr sz="1800" spc="-5" dirty="0">
                <a:solidFill>
                  <a:srgbClr val="202429"/>
                </a:solidFill>
                <a:latin typeface="Calibri"/>
                <a:cs typeface="Calibri"/>
              </a:rPr>
              <a:t>$128 </a:t>
            </a:r>
            <a:r>
              <a:rPr sz="1800" spc="-395" dirty="0">
                <a:solidFill>
                  <a:srgbClr val="202429"/>
                </a:solidFill>
                <a:latin typeface="Calibri"/>
                <a:cs typeface="Calibri"/>
              </a:rPr>
              <a:t> </a:t>
            </a:r>
            <a:r>
              <a:rPr sz="1800" spc="-5" dirty="0">
                <a:solidFill>
                  <a:srgbClr val="202429"/>
                </a:solidFill>
                <a:latin typeface="Calibri"/>
                <a:cs typeface="Calibri"/>
              </a:rPr>
              <a:t>million</a:t>
            </a:r>
            <a:r>
              <a:rPr sz="1800" dirty="0">
                <a:solidFill>
                  <a:srgbClr val="202429"/>
                </a:solidFill>
                <a:latin typeface="Calibri"/>
                <a:cs typeface="Calibri"/>
              </a:rPr>
              <a:t> </a:t>
            </a:r>
            <a:r>
              <a:rPr sz="1800" spc="-5" dirty="0">
                <a:solidFill>
                  <a:srgbClr val="202429"/>
                </a:solidFill>
                <a:latin typeface="Calibri"/>
                <a:cs typeface="Calibri"/>
              </a:rPr>
              <a:t>870</a:t>
            </a:r>
            <a:r>
              <a:rPr sz="1800" spc="5" dirty="0">
                <a:solidFill>
                  <a:srgbClr val="202429"/>
                </a:solidFill>
                <a:latin typeface="Calibri"/>
                <a:cs typeface="Calibri"/>
              </a:rPr>
              <a:t> </a:t>
            </a:r>
            <a:r>
              <a:rPr sz="1800" spc="-5" dirty="0">
                <a:solidFill>
                  <a:srgbClr val="202429"/>
                </a:solidFill>
                <a:latin typeface="Calibri"/>
                <a:cs typeface="Calibri"/>
              </a:rPr>
              <a:t>thousand pesos.</a:t>
            </a:r>
            <a:r>
              <a:rPr sz="1800" dirty="0">
                <a:solidFill>
                  <a:srgbClr val="202429"/>
                </a:solidFill>
                <a:latin typeface="Calibri"/>
                <a:cs typeface="Calibri"/>
              </a:rPr>
              <a:t> </a:t>
            </a:r>
            <a:r>
              <a:rPr sz="1800" b="1" spc="-5" dirty="0">
                <a:solidFill>
                  <a:srgbClr val="202429"/>
                </a:solidFill>
                <a:latin typeface="Calibri"/>
                <a:cs typeface="Calibri"/>
              </a:rPr>
              <a:t>With this</a:t>
            </a:r>
            <a:r>
              <a:rPr sz="1800" b="1" spc="5" dirty="0">
                <a:solidFill>
                  <a:srgbClr val="202429"/>
                </a:solidFill>
                <a:latin typeface="Calibri"/>
                <a:cs typeface="Calibri"/>
              </a:rPr>
              <a:t> </a:t>
            </a:r>
            <a:r>
              <a:rPr sz="1800" b="1" dirty="0">
                <a:solidFill>
                  <a:srgbClr val="202429"/>
                </a:solidFill>
                <a:latin typeface="Calibri"/>
                <a:cs typeface="Calibri"/>
              </a:rPr>
              <a:t>law,</a:t>
            </a:r>
            <a:r>
              <a:rPr sz="1800" b="1" spc="5" dirty="0">
                <a:solidFill>
                  <a:srgbClr val="202429"/>
                </a:solidFill>
                <a:latin typeface="Calibri"/>
                <a:cs typeface="Calibri"/>
              </a:rPr>
              <a:t> </a:t>
            </a:r>
            <a:r>
              <a:rPr sz="1800" b="1" spc="-5" dirty="0">
                <a:solidFill>
                  <a:srgbClr val="202429"/>
                </a:solidFill>
                <a:latin typeface="Calibri"/>
                <a:cs typeface="Calibri"/>
              </a:rPr>
              <a:t>the</a:t>
            </a:r>
            <a:r>
              <a:rPr sz="1800" b="1" dirty="0">
                <a:solidFill>
                  <a:srgbClr val="202429"/>
                </a:solidFill>
                <a:latin typeface="Calibri"/>
                <a:cs typeface="Calibri"/>
              </a:rPr>
              <a:t> </a:t>
            </a:r>
            <a:r>
              <a:rPr sz="1800" b="1" spc="-5" dirty="0">
                <a:solidFill>
                  <a:srgbClr val="202429"/>
                </a:solidFill>
                <a:latin typeface="Calibri"/>
                <a:cs typeface="Calibri"/>
              </a:rPr>
              <a:t>penalties</a:t>
            </a:r>
            <a:r>
              <a:rPr sz="1800" b="1" spc="5" dirty="0">
                <a:solidFill>
                  <a:srgbClr val="202429"/>
                </a:solidFill>
                <a:latin typeface="Calibri"/>
                <a:cs typeface="Calibri"/>
              </a:rPr>
              <a:t> </a:t>
            </a:r>
            <a:r>
              <a:rPr sz="1800" b="1" dirty="0">
                <a:solidFill>
                  <a:srgbClr val="202429"/>
                </a:solidFill>
                <a:latin typeface="Calibri"/>
                <a:cs typeface="Calibri"/>
              </a:rPr>
              <a:t>are </a:t>
            </a:r>
            <a:r>
              <a:rPr sz="1800" b="1" spc="-5" dirty="0">
                <a:solidFill>
                  <a:srgbClr val="202429"/>
                </a:solidFill>
                <a:latin typeface="Calibri"/>
                <a:cs typeface="Calibri"/>
              </a:rPr>
              <a:t>increased</a:t>
            </a:r>
            <a:r>
              <a:rPr sz="1800" b="1" dirty="0">
                <a:solidFill>
                  <a:srgbClr val="202429"/>
                </a:solidFill>
                <a:latin typeface="Calibri"/>
                <a:cs typeface="Calibri"/>
              </a:rPr>
              <a:t> </a:t>
            </a:r>
            <a:r>
              <a:rPr sz="1800" b="1" spc="-5" dirty="0">
                <a:solidFill>
                  <a:srgbClr val="202429"/>
                </a:solidFill>
                <a:latin typeface="Calibri"/>
                <a:cs typeface="Calibri"/>
              </a:rPr>
              <a:t>to</a:t>
            </a:r>
            <a:r>
              <a:rPr sz="1800" b="1" spc="5" dirty="0">
                <a:solidFill>
                  <a:srgbClr val="202429"/>
                </a:solidFill>
                <a:latin typeface="Calibri"/>
                <a:cs typeface="Calibri"/>
              </a:rPr>
              <a:t> </a:t>
            </a:r>
            <a:r>
              <a:rPr sz="1800" b="1" dirty="0">
                <a:solidFill>
                  <a:srgbClr val="202429"/>
                </a:solidFill>
                <a:latin typeface="Calibri"/>
                <a:cs typeface="Calibri"/>
              </a:rPr>
              <a:t>8 </a:t>
            </a:r>
            <a:r>
              <a:rPr sz="1800" b="1" spc="-5" dirty="0">
                <a:solidFill>
                  <a:srgbClr val="202429"/>
                </a:solidFill>
                <a:latin typeface="Calibri"/>
                <a:cs typeface="Calibri"/>
              </a:rPr>
              <a:t>and</a:t>
            </a:r>
            <a:r>
              <a:rPr sz="1800" b="1" spc="5" dirty="0">
                <a:solidFill>
                  <a:srgbClr val="202429"/>
                </a:solidFill>
                <a:latin typeface="Calibri"/>
                <a:cs typeface="Calibri"/>
              </a:rPr>
              <a:t> </a:t>
            </a:r>
            <a:r>
              <a:rPr sz="1800" b="1" dirty="0">
                <a:solidFill>
                  <a:srgbClr val="202429"/>
                </a:solidFill>
                <a:latin typeface="Calibri"/>
                <a:cs typeface="Calibri"/>
              </a:rPr>
              <a:t>12 </a:t>
            </a:r>
            <a:r>
              <a:rPr sz="1800" b="1" spc="-5" dirty="0">
                <a:solidFill>
                  <a:srgbClr val="202429"/>
                </a:solidFill>
                <a:latin typeface="Calibri"/>
                <a:cs typeface="Calibri"/>
              </a:rPr>
              <a:t>years,</a:t>
            </a:r>
            <a:r>
              <a:rPr sz="1800" b="1" spc="5" dirty="0">
                <a:solidFill>
                  <a:srgbClr val="202429"/>
                </a:solidFill>
                <a:latin typeface="Calibri"/>
                <a:cs typeface="Calibri"/>
              </a:rPr>
              <a:t> </a:t>
            </a:r>
            <a:r>
              <a:rPr sz="1800" b="1" spc="-5" dirty="0">
                <a:solidFill>
                  <a:srgbClr val="202429"/>
                </a:solidFill>
                <a:latin typeface="Calibri"/>
                <a:cs typeface="Calibri"/>
              </a:rPr>
              <a:t>respectively.</a:t>
            </a:r>
            <a:endParaRPr sz="1800" dirty="0">
              <a:latin typeface="Calibri"/>
              <a:cs typeface="Calibri"/>
            </a:endParaRPr>
          </a:p>
          <a:p>
            <a:pPr>
              <a:lnSpc>
                <a:spcPct val="100000"/>
              </a:lnSpc>
              <a:spcBef>
                <a:spcPts val="15"/>
              </a:spcBef>
            </a:pPr>
            <a:endParaRPr sz="1750" dirty="0">
              <a:latin typeface="Calibri"/>
              <a:cs typeface="Calibri"/>
            </a:endParaRPr>
          </a:p>
          <a:p>
            <a:pPr marL="12700" marR="5715" algn="just">
              <a:lnSpc>
                <a:spcPct val="100000"/>
              </a:lnSpc>
            </a:pPr>
            <a:r>
              <a:rPr sz="1800" spc="-5" dirty="0">
                <a:solidFill>
                  <a:srgbClr val="202429"/>
                </a:solidFill>
                <a:latin typeface="Calibri"/>
                <a:cs typeface="Calibri"/>
              </a:rPr>
              <a:t>The</a:t>
            </a:r>
            <a:r>
              <a:rPr sz="1800" dirty="0">
                <a:solidFill>
                  <a:srgbClr val="202429"/>
                </a:solidFill>
                <a:latin typeface="Calibri"/>
                <a:cs typeface="Calibri"/>
              </a:rPr>
              <a:t> </a:t>
            </a:r>
            <a:r>
              <a:rPr sz="1800" spc="-5" dirty="0">
                <a:solidFill>
                  <a:srgbClr val="202429"/>
                </a:solidFill>
                <a:latin typeface="Calibri"/>
                <a:cs typeface="Calibri"/>
              </a:rPr>
              <a:t>law</a:t>
            </a:r>
            <a:r>
              <a:rPr sz="1800" dirty="0">
                <a:solidFill>
                  <a:srgbClr val="202429"/>
                </a:solidFill>
                <a:latin typeface="Calibri"/>
                <a:cs typeface="Calibri"/>
              </a:rPr>
              <a:t> also</a:t>
            </a:r>
            <a:r>
              <a:rPr sz="1800" spc="5" dirty="0">
                <a:solidFill>
                  <a:srgbClr val="202429"/>
                </a:solidFill>
                <a:latin typeface="Calibri"/>
                <a:cs typeface="Calibri"/>
              </a:rPr>
              <a:t> </a:t>
            </a:r>
            <a:r>
              <a:rPr sz="1800" spc="-5" dirty="0">
                <a:solidFill>
                  <a:srgbClr val="202429"/>
                </a:solidFill>
                <a:latin typeface="Calibri"/>
                <a:cs typeface="Calibri"/>
              </a:rPr>
              <a:t>recognizes</a:t>
            </a:r>
            <a:r>
              <a:rPr sz="1800" dirty="0">
                <a:solidFill>
                  <a:srgbClr val="202429"/>
                </a:solidFill>
                <a:latin typeface="Calibri"/>
                <a:cs typeface="Calibri"/>
              </a:rPr>
              <a:t> the</a:t>
            </a:r>
            <a:r>
              <a:rPr sz="1800" spc="5" dirty="0">
                <a:solidFill>
                  <a:srgbClr val="202429"/>
                </a:solidFill>
                <a:latin typeface="Calibri"/>
                <a:cs typeface="Calibri"/>
              </a:rPr>
              <a:t> </a:t>
            </a:r>
            <a:r>
              <a:rPr sz="1800" dirty="0">
                <a:solidFill>
                  <a:srgbClr val="202429"/>
                </a:solidFill>
                <a:latin typeface="Calibri"/>
                <a:cs typeface="Calibri"/>
              </a:rPr>
              <a:t>magnitude</a:t>
            </a:r>
            <a:r>
              <a:rPr sz="1800" spc="5" dirty="0">
                <a:solidFill>
                  <a:srgbClr val="202429"/>
                </a:solidFill>
                <a:latin typeface="Calibri"/>
                <a:cs typeface="Calibri"/>
              </a:rPr>
              <a:t> </a:t>
            </a:r>
            <a:r>
              <a:rPr sz="1800" dirty="0">
                <a:solidFill>
                  <a:srgbClr val="202429"/>
                </a:solidFill>
                <a:latin typeface="Calibri"/>
                <a:cs typeface="Calibri"/>
              </a:rPr>
              <a:t>of</a:t>
            </a:r>
            <a:r>
              <a:rPr sz="1800" spc="5" dirty="0">
                <a:solidFill>
                  <a:srgbClr val="202429"/>
                </a:solidFill>
                <a:latin typeface="Calibri"/>
                <a:cs typeface="Calibri"/>
              </a:rPr>
              <a:t> </a:t>
            </a:r>
            <a:r>
              <a:rPr lang="es-AR" sz="1800" spc="-5" dirty="0" err="1">
                <a:solidFill>
                  <a:srgbClr val="202429"/>
                </a:solidFill>
                <a:latin typeface="Calibri"/>
                <a:cs typeface="Calibri"/>
              </a:rPr>
              <a:t>fossil</a:t>
            </a:r>
            <a:r>
              <a:rPr lang="es-AR" sz="1800" spc="-5" dirty="0">
                <a:solidFill>
                  <a:srgbClr val="202429"/>
                </a:solidFill>
                <a:latin typeface="Calibri"/>
                <a:cs typeface="Calibri"/>
              </a:rPr>
              <a:t> </a:t>
            </a:r>
            <a:r>
              <a:rPr lang="es-AR" sz="1800" spc="-5" dirty="0" err="1">
                <a:solidFill>
                  <a:srgbClr val="202429"/>
                </a:solidFill>
                <a:latin typeface="Calibri"/>
                <a:cs typeface="Calibri"/>
              </a:rPr>
              <a:t>fuels</a:t>
            </a:r>
            <a:r>
              <a:rPr sz="1800" dirty="0">
                <a:solidFill>
                  <a:srgbClr val="202429"/>
                </a:solidFill>
                <a:latin typeface="Calibri"/>
                <a:cs typeface="Calibri"/>
              </a:rPr>
              <a:t> </a:t>
            </a:r>
            <a:r>
              <a:rPr sz="1800" spc="-5" dirty="0">
                <a:solidFill>
                  <a:srgbClr val="202429"/>
                </a:solidFill>
                <a:latin typeface="Calibri"/>
                <a:cs typeface="Calibri"/>
              </a:rPr>
              <a:t>smuggling,</a:t>
            </a:r>
            <a:r>
              <a:rPr sz="1800" dirty="0">
                <a:solidFill>
                  <a:srgbClr val="202429"/>
                </a:solidFill>
                <a:latin typeface="Calibri"/>
                <a:cs typeface="Calibri"/>
              </a:rPr>
              <a:t> which</a:t>
            </a:r>
            <a:r>
              <a:rPr sz="1800" spc="5" dirty="0">
                <a:solidFill>
                  <a:srgbClr val="202429"/>
                </a:solidFill>
                <a:latin typeface="Calibri"/>
                <a:cs typeface="Calibri"/>
              </a:rPr>
              <a:t> </a:t>
            </a:r>
            <a:r>
              <a:rPr sz="1800" spc="-5" dirty="0">
                <a:solidFill>
                  <a:srgbClr val="202429"/>
                </a:solidFill>
                <a:latin typeface="Calibri"/>
                <a:cs typeface="Calibri"/>
              </a:rPr>
              <a:t>occurs</a:t>
            </a:r>
            <a:r>
              <a:rPr sz="1800" dirty="0">
                <a:solidFill>
                  <a:srgbClr val="202429"/>
                </a:solidFill>
                <a:latin typeface="Calibri"/>
                <a:cs typeface="Calibri"/>
              </a:rPr>
              <a:t> </a:t>
            </a:r>
            <a:r>
              <a:rPr sz="1800" spc="-5" dirty="0">
                <a:solidFill>
                  <a:srgbClr val="202429"/>
                </a:solidFill>
                <a:latin typeface="Calibri"/>
                <a:cs typeface="Calibri"/>
              </a:rPr>
              <a:t>in</a:t>
            </a:r>
            <a:r>
              <a:rPr sz="1800" dirty="0">
                <a:solidFill>
                  <a:srgbClr val="202429"/>
                </a:solidFill>
                <a:latin typeface="Calibri"/>
                <a:cs typeface="Calibri"/>
              </a:rPr>
              <a:t> alarming</a:t>
            </a:r>
            <a:r>
              <a:rPr sz="1800" spc="5" dirty="0">
                <a:solidFill>
                  <a:srgbClr val="202429"/>
                </a:solidFill>
                <a:latin typeface="Calibri"/>
                <a:cs typeface="Calibri"/>
              </a:rPr>
              <a:t> </a:t>
            </a:r>
            <a:r>
              <a:rPr sz="1800" spc="-5" dirty="0">
                <a:solidFill>
                  <a:srgbClr val="202429"/>
                </a:solidFill>
                <a:latin typeface="Calibri"/>
                <a:cs typeface="Calibri"/>
              </a:rPr>
              <a:t>quantities,</a:t>
            </a:r>
            <a:r>
              <a:rPr sz="1800" dirty="0">
                <a:solidFill>
                  <a:srgbClr val="202429"/>
                </a:solidFill>
                <a:latin typeface="Calibri"/>
                <a:cs typeface="Calibri"/>
              </a:rPr>
              <a:t> </a:t>
            </a:r>
            <a:r>
              <a:rPr sz="1800" spc="-10" dirty="0">
                <a:solidFill>
                  <a:srgbClr val="202429"/>
                </a:solidFill>
                <a:latin typeface="Calibri"/>
                <a:cs typeface="Calibri"/>
              </a:rPr>
              <a:t>and </a:t>
            </a:r>
            <a:r>
              <a:rPr sz="1800" spc="-5" dirty="0">
                <a:solidFill>
                  <a:srgbClr val="202429"/>
                </a:solidFill>
                <a:latin typeface="Calibri"/>
                <a:cs typeface="Calibri"/>
              </a:rPr>
              <a:t> </a:t>
            </a:r>
            <a:r>
              <a:rPr sz="1800" spc="-15" dirty="0">
                <a:solidFill>
                  <a:srgbClr val="202429"/>
                </a:solidFill>
                <a:latin typeface="Calibri"/>
                <a:cs typeface="Calibri"/>
              </a:rPr>
              <a:t>consequently </a:t>
            </a:r>
            <a:r>
              <a:rPr sz="1800" spc="-5" dirty="0">
                <a:solidFill>
                  <a:srgbClr val="202429"/>
                </a:solidFill>
                <a:latin typeface="Calibri"/>
                <a:cs typeface="Calibri"/>
              </a:rPr>
              <a:t>doubles </a:t>
            </a:r>
            <a:r>
              <a:rPr sz="1800" dirty="0">
                <a:solidFill>
                  <a:srgbClr val="202429"/>
                </a:solidFill>
                <a:latin typeface="Calibri"/>
                <a:cs typeface="Calibri"/>
              </a:rPr>
              <a:t>the </a:t>
            </a:r>
            <a:r>
              <a:rPr sz="1800" spc="-5" dirty="0">
                <a:solidFill>
                  <a:srgbClr val="202429"/>
                </a:solidFill>
                <a:latin typeface="Calibri"/>
                <a:cs typeface="Calibri"/>
              </a:rPr>
              <a:t>penalties for smuggling more </a:t>
            </a:r>
            <a:r>
              <a:rPr sz="1800" dirty="0">
                <a:solidFill>
                  <a:srgbClr val="202429"/>
                </a:solidFill>
                <a:latin typeface="Calibri"/>
                <a:cs typeface="Calibri"/>
              </a:rPr>
              <a:t>than 80 </a:t>
            </a:r>
            <a:r>
              <a:rPr sz="1800" spc="-5" dirty="0">
                <a:solidFill>
                  <a:srgbClr val="202429"/>
                </a:solidFill>
                <a:latin typeface="Calibri"/>
                <a:cs typeface="Calibri"/>
              </a:rPr>
              <a:t>gallons. The Penal Code currently establishes </a:t>
            </a:r>
            <a:r>
              <a:rPr sz="1800" dirty="0">
                <a:solidFill>
                  <a:srgbClr val="202429"/>
                </a:solidFill>
                <a:latin typeface="Calibri"/>
                <a:cs typeface="Calibri"/>
              </a:rPr>
              <a:t>a </a:t>
            </a:r>
            <a:r>
              <a:rPr sz="1800" spc="5" dirty="0">
                <a:solidFill>
                  <a:srgbClr val="202429"/>
                </a:solidFill>
                <a:latin typeface="Calibri"/>
                <a:cs typeface="Calibri"/>
              </a:rPr>
              <a:t> </a:t>
            </a:r>
            <a:r>
              <a:rPr sz="1800" dirty="0">
                <a:solidFill>
                  <a:srgbClr val="202429"/>
                </a:solidFill>
                <a:latin typeface="Calibri"/>
                <a:cs typeface="Calibri"/>
              </a:rPr>
              <a:t>maximum </a:t>
            </a:r>
            <a:r>
              <a:rPr sz="1800" spc="-5" dirty="0">
                <a:solidFill>
                  <a:srgbClr val="202429"/>
                </a:solidFill>
                <a:latin typeface="Calibri"/>
                <a:cs typeface="Calibri"/>
              </a:rPr>
              <a:t>penalty </a:t>
            </a:r>
            <a:r>
              <a:rPr sz="1800" dirty="0">
                <a:solidFill>
                  <a:srgbClr val="202429"/>
                </a:solidFill>
                <a:latin typeface="Calibri"/>
                <a:cs typeface="Calibri"/>
              </a:rPr>
              <a:t>of 8 </a:t>
            </a:r>
            <a:r>
              <a:rPr sz="1800" spc="-5" dirty="0">
                <a:solidFill>
                  <a:srgbClr val="202429"/>
                </a:solidFill>
                <a:latin typeface="Calibri"/>
                <a:cs typeface="Calibri"/>
              </a:rPr>
              <a:t>years. </a:t>
            </a:r>
            <a:r>
              <a:rPr sz="1800" b="1" spc="-5" dirty="0">
                <a:solidFill>
                  <a:srgbClr val="202429"/>
                </a:solidFill>
                <a:latin typeface="Calibri"/>
                <a:cs typeface="Calibri"/>
              </a:rPr>
              <a:t>The Anti-Smuggling </a:t>
            </a:r>
            <a:r>
              <a:rPr sz="1800" b="1" dirty="0">
                <a:solidFill>
                  <a:srgbClr val="202429"/>
                </a:solidFill>
                <a:latin typeface="Calibri"/>
                <a:cs typeface="Calibri"/>
              </a:rPr>
              <a:t>Law </a:t>
            </a:r>
            <a:r>
              <a:rPr sz="1800" b="1" spc="-5" dirty="0">
                <a:solidFill>
                  <a:srgbClr val="202429"/>
                </a:solidFill>
                <a:latin typeface="Calibri"/>
                <a:cs typeface="Calibri"/>
              </a:rPr>
              <a:t>increases this penalty to 14 years and provides for </a:t>
            </a:r>
            <a:r>
              <a:rPr sz="1800" b="1" dirty="0">
                <a:solidFill>
                  <a:srgbClr val="202429"/>
                </a:solidFill>
                <a:latin typeface="Calibri"/>
                <a:cs typeface="Calibri"/>
              </a:rPr>
              <a:t>a </a:t>
            </a:r>
            <a:r>
              <a:rPr sz="1800" b="1" spc="-5" dirty="0">
                <a:solidFill>
                  <a:srgbClr val="202429"/>
                </a:solidFill>
                <a:latin typeface="Calibri"/>
                <a:cs typeface="Calibri"/>
              </a:rPr>
              <a:t>penalty </a:t>
            </a:r>
            <a:r>
              <a:rPr sz="1800" b="1" dirty="0">
                <a:solidFill>
                  <a:srgbClr val="202429"/>
                </a:solidFill>
                <a:latin typeface="Calibri"/>
                <a:cs typeface="Calibri"/>
              </a:rPr>
              <a:t> of</a:t>
            </a:r>
            <a:r>
              <a:rPr sz="1800" b="1" spc="-5" dirty="0">
                <a:solidFill>
                  <a:srgbClr val="202429"/>
                </a:solidFill>
                <a:latin typeface="Calibri"/>
                <a:cs typeface="Calibri"/>
              </a:rPr>
              <a:t> </a:t>
            </a:r>
            <a:r>
              <a:rPr sz="1800" b="1" dirty="0">
                <a:solidFill>
                  <a:srgbClr val="202429"/>
                </a:solidFill>
                <a:latin typeface="Calibri"/>
                <a:cs typeface="Calibri"/>
              </a:rPr>
              <a:t>up</a:t>
            </a:r>
            <a:r>
              <a:rPr sz="1800" b="1" spc="-5" dirty="0">
                <a:solidFill>
                  <a:srgbClr val="202429"/>
                </a:solidFill>
                <a:latin typeface="Calibri"/>
                <a:cs typeface="Calibri"/>
              </a:rPr>
              <a:t> </a:t>
            </a:r>
            <a:r>
              <a:rPr sz="1800" b="1" dirty="0">
                <a:solidFill>
                  <a:srgbClr val="202429"/>
                </a:solidFill>
                <a:latin typeface="Calibri"/>
                <a:cs typeface="Calibri"/>
              </a:rPr>
              <a:t>to 16</a:t>
            </a:r>
            <a:r>
              <a:rPr sz="1800" b="1" spc="-5" dirty="0">
                <a:solidFill>
                  <a:srgbClr val="202429"/>
                </a:solidFill>
                <a:latin typeface="Calibri"/>
                <a:cs typeface="Calibri"/>
              </a:rPr>
              <a:t> </a:t>
            </a:r>
            <a:r>
              <a:rPr sz="1800" b="1" dirty="0">
                <a:solidFill>
                  <a:srgbClr val="202429"/>
                </a:solidFill>
                <a:latin typeface="Calibri"/>
                <a:cs typeface="Calibri"/>
              </a:rPr>
              <a:t>years </a:t>
            </a:r>
            <a:r>
              <a:rPr sz="1800" b="1" spc="-5" dirty="0">
                <a:solidFill>
                  <a:srgbClr val="202429"/>
                </a:solidFill>
                <a:latin typeface="Calibri"/>
                <a:cs typeface="Calibri"/>
              </a:rPr>
              <a:t>when </a:t>
            </a:r>
            <a:r>
              <a:rPr sz="1800" b="1" dirty="0">
                <a:solidFill>
                  <a:srgbClr val="202429"/>
                </a:solidFill>
                <a:latin typeface="Calibri"/>
                <a:cs typeface="Calibri"/>
              </a:rPr>
              <a:t>the </a:t>
            </a:r>
            <a:r>
              <a:rPr sz="1800" b="1" spc="-5" dirty="0">
                <a:solidFill>
                  <a:srgbClr val="202429"/>
                </a:solidFill>
                <a:latin typeface="Calibri"/>
                <a:cs typeface="Calibri"/>
              </a:rPr>
              <a:t>volume exceeds 1,000</a:t>
            </a:r>
            <a:r>
              <a:rPr sz="1800" b="1" dirty="0">
                <a:solidFill>
                  <a:srgbClr val="202429"/>
                </a:solidFill>
                <a:latin typeface="Calibri"/>
                <a:cs typeface="Calibri"/>
              </a:rPr>
              <a:t> </a:t>
            </a:r>
            <a:r>
              <a:rPr sz="1800" b="1" spc="-5" dirty="0">
                <a:solidFill>
                  <a:srgbClr val="202429"/>
                </a:solidFill>
                <a:latin typeface="Calibri"/>
                <a:cs typeface="Calibri"/>
              </a:rPr>
              <a:t>gallons.</a:t>
            </a:r>
            <a:endParaRPr sz="18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734" y="1255458"/>
            <a:ext cx="11062970" cy="4662805"/>
          </a:xfrm>
          <a:prstGeom prst="rect">
            <a:avLst/>
          </a:prstGeom>
        </p:spPr>
        <p:txBody>
          <a:bodyPr vert="horz" wrap="square" lIns="0" tIns="12700" rIns="0" bIns="0" rtlCol="0">
            <a:spAutoFit/>
          </a:bodyPr>
          <a:lstStyle/>
          <a:p>
            <a:pPr marL="12700" marR="414020" algn="just">
              <a:lnSpc>
                <a:spcPct val="100000"/>
              </a:lnSpc>
              <a:spcBef>
                <a:spcPts val="100"/>
              </a:spcBef>
            </a:pPr>
            <a:r>
              <a:rPr sz="1800" spc="-5" dirty="0">
                <a:latin typeface="Calibri"/>
                <a:cs typeface="Calibri"/>
              </a:rPr>
              <a:t>For</a:t>
            </a:r>
            <a:r>
              <a:rPr sz="1800" dirty="0">
                <a:latin typeface="Calibri"/>
                <a:cs typeface="Calibri"/>
              </a:rPr>
              <a:t> the</a:t>
            </a:r>
            <a:r>
              <a:rPr sz="1800" spc="5" dirty="0">
                <a:latin typeface="Calibri"/>
                <a:cs typeface="Calibri"/>
              </a:rPr>
              <a:t> </a:t>
            </a:r>
            <a:r>
              <a:rPr sz="1800" spc="-5" dirty="0">
                <a:latin typeface="Calibri"/>
                <a:cs typeface="Calibri"/>
              </a:rPr>
              <a:t>Colombian</a:t>
            </a:r>
            <a:r>
              <a:rPr sz="1800" dirty="0">
                <a:latin typeface="Calibri"/>
                <a:cs typeface="Calibri"/>
              </a:rPr>
              <a:t> case,</a:t>
            </a:r>
            <a:r>
              <a:rPr sz="1800" spc="5" dirty="0">
                <a:latin typeface="Calibri"/>
                <a:cs typeface="Calibri"/>
              </a:rPr>
              <a:t> </a:t>
            </a:r>
            <a:r>
              <a:rPr sz="1800" spc="-5" dirty="0">
                <a:latin typeface="Calibri"/>
                <a:cs typeface="Calibri"/>
              </a:rPr>
              <a:t>Article</a:t>
            </a:r>
            <a:r>
              <a:rPr sz="1800" dirty="0">
                <a:latin typeface="Calibri"/>
                <a:cs typeface="Calibri"/>
              </a:rPr>
              <a:t> </a:t>
            </a:r>
            <a:r>
              <a:rPr sz="1800" spc="-5" dirty="0">
                <a:latin typeface="Calibri"/>
                <a:cs typeface="Calibri"/>
              </a:rPr>
              <a:t>345</a:t>
            </a:r>
            <a:r>
              <a:rPr sz="1800" dirty="0">
                <a:latin typeface="Calibri"/>
                <a:cs typeface="Calibri"/>
              </a:rPr>
              <a:t> of</a:t>
            </a:r>
            <a:r>
              <a:rPr sz="1800" spc="5" dirty="0">
                <a:latin typeface="Calibri"/>
                <a:cs typeface="Calibri"/>
              </a:rPr>
              <a:t> </a:t>
            </a:r>
            <a:r>
              <a:rPr sz="1800" dirty="0">
                <a:latin typeface="Calibri"/>
                <a:cs typeface="Calibri"/>
              </a:rPr>
              <a:t>the</a:t>
            </a:r>
            <a:r>
              <a:rPr sz="1800" spc="5" dirty="0">
                <a:latin typeface="Calibri"/>
                <a:cs typeface="Calibri"/>
              </a:rPr>
              <a:t> </a:t>
            </a:r>
            <a:r>
              <a:rPr sz="1800" spc="-5" dirty="0">
                <a:latin typeface="Calibri"/>
                <a:cs typeface="Calibri"/>
              </a:rPr>
              <a:t>Criminal</a:t>
            </a:r>
            <a:r>
              <a:rPr sz="1800" dirty="0">
                <a:latin typeface="Calibri"/>
                <a:cs typeface="Calibri"/>
              </a:rPr>
              <a:t> </a:t>
            </a:r>
            <a:r>
              <a:rPr sz="1800" spc="-5" dirty="0">
                <a:latin typeface="Calibri"/>
                <a:cs typeface="Calibri"/>
              </a:rPr>
              <a:t>Code</a:t>
            </a:r>
            <a:r>
              <a:rPr sz="1800" dirty="0">
                <a:latin typeface="Calibri"/>
                <a:cs typeface="Calibri"/>
              </a:rPr>
              <a:t> </a:t>
            </a:r>
            <a:r>
              <a:rPr sz="1800" spc="-5" dirty="0">
                <a:latin typeface="Calibri"/>
                <a:cs typeface="Calibri"/>
              </a:rPr>
              <a:t>deals</a:t>
            </a:r>
            <a:r>
              <a:rPr sz="1800" dirty="0">
                <a:latin typeface="Calibri"/>
                <a:cs typeface="Calibri"/>
              </a:rPr>
              <a:t> </a:t>
            </a:r>
            <a:r>
              <a:rPr sz="1800" spc="-5" dirty="0">
                <a:latin typeface="Calibri"/>
                <a:cs typeface="Calibri"/>
              </a:rPr>
              <a:t>with</a:t>
            </a:r>
            <a:r>
              <a:rPr sz="1800" dirty="0">
                <a:latin typeface="Calibri"/>
                <a:cs typeface="Calibri"/>
              </a:rPr>
              <a:t> the</a:t>
            </a:r>
            <a:r>
              <a:rPr sz="1800" spc="5" dirty="0">
                <a:latin typeface="Calibri"/>
                <a:cs typeface="Calibri"/>
              </a:rPr>
              <a:t> </a:t>
            </a:r>
            <a:r>
              <a:rPr sz="1800" spc="-5" dirty="0">
                <a:latin typeface="Calibri"/>
                <a:cs typeface="Calibri"/>
              </a:rPr>
              <a:t>financing</a:t>
            </a:r>
            <a:r>
              <a:rPr sz="1800" dirty="0">
                <a:latin typeface="Calibri"/>
                <a:cs typeface="Calibri"/>
              </a:rPr>
              <a:t> of</a:t>
            </a:r>
            <a:r>
              <a:rPr sz="1800" spc="5" dirty="0">
                <a:latin typeface="Calibri"/>
                <a:cs typeface="Calibri"/>
              </a:rPr>
              <a:t> </a:t>
            </a:r>
            <a:r>
              <a:rPr sz="1800" spc="-5" dirty="0">
                <a:latin typeface="Calibri"/>
                <a:cs typeface="Calibri"/>
              </a:rPr>
              <a:t>terrorism,</a:t>
            </a:r>
            <a:r>
              <a:rPr sz="1800" spc="395" dirty="0">
                <a:latin typeface="Calibri"/>
                <a:cs typeface="Calibri"/>
              </a:rPr>
              <a:t> </a:t>
            </a:r>
            <a:r>
              <a:rPr sz="1800" dirty="0">
                <a:latin typeface="Calibri"/>
                <a:cs typeface="Calibri"/>
              </a:rPr>
              <a:t>as</a:t>
            </a:r>
            <a:r>
              <a:rPr sz="1800" spc="405" dirty="0">
                <a:latin typeface="Calibri"/>
                <a:cs typeface="Calibri"/>
              </a:rPr>
              <a:t> </a:t>
            </a:r>
            <a:r>
              <a:rPr sz="1800" spc="-5" dirty="0">
                <a:latin typeface="Calibri"/>
                <a:cs typeface="Calibri"/>
              </a:rPr>
              <a:t>follows: </a:t>
            </a:r>
            <a:r>
              <a:rPr sz="1800" spc="-395" dirty="0">
                <a:latin typeface="Calibri"/>
                <a:cs typeface="Calibri"/>
              </a:rPr>
              <a:t> </a:t>
            </a:r>
            <a:r>
              <a:rPr sz="1800" i="1" spc="-5" dirty="0">
                <a:latin typeface="Calibri"/>
                <a:cs typeface="Calibri"/>
              </a:rPr>
              <a:t>"ARTICLE</a:t>
            </a:r>
            <a:r>
              <a:rPr sz="1800" i="1" dirty="0">
                <a:latin typeface="Calibri"/>
                <a:cs typeface="Calibri"/>
              </a:rPr>
              <a:t> </a:t>
            </a:r>
            <a:r>
              <a:rPr sz="1800" i="1" spc="-5" dirty="0">
                <a:latin typeface="Calibri"/>
                <a:cs typeface="Calibri"/>
              </a:rPr>
              <a:t>345.</a:t>
            </a:r>
            <a:r>
              <a:rPr sz="1800" i="1" dirty="0">
                <a:latin typeface="Calibri"/>
                <a:cs typeface="Calibri"/>
              </a:rPr>
              <a:t> </a:t>
            </a:r>
            <a:r>
              <a:rPr sz="1800" i="1" spc="-5" dirty="0">
                <a:latin typeface="Calibri"/>
                <a:cs typeface="Calibri"/>
              </a:rPr>
              <a:t>FINANCING</a:t>
            </a:r>
            <a:r>
              <a:rPr sz="1800" i="1" dirty="0">
                <a:latin typeface="Calibri"/>
                <a:cs typeface="Calibri"/>
              </a:rPr>
              <a:t> </a:t>
            </a:r>
            <a:r>
              <a:rPr sz="1800" i="1" spc="-5" dirty="0">
                <a:latin typeface="Calibri"/>
                <a:cs typeface="Calibri"/>
              </a:rPr>
              <a:t>OF</a:t>
            </a:r>
            <a:r>
              <a:rPr sz="1800" i="1" dirty="0">
                <a:latin typeface="Calibri"/>
                <a:cs typeface="Calibri"/>
              </a:rPr>
              <a:t> </a:t>
            </a:r>
            <a:r>
              <a:rPr sz="1800" i="1" spc="-5" dirty="0">
                <a:latin typeface="Calibri"/>
                <a:cs typeface="Calibri"/>
              </a:rPr>
              <a:t>TERRORISM:</a:t>
            </a:r>
            <a:r>
              <a:rPr sz="1800" i="1" dirty="0">
                <a:latin typeface="Calibri"/>
                <a:cs typeface="Calibri"/>
              </a:rPr>
              <a:t> </a:t>
            </a:r>
            <a:r>
              <a:rPr sz="1800" i="1" spc="-5" dirty="0">
                <a:latin typeface="Calibri"/>
                <a:cs typeface="Calibri"/>
              </a:rPr>
              <a:t>whoever</a:t>
            </a:r>
            <a:r>
              <a:rPr sz="1800" i="1" dirty="0">
                <a:latin typeface="Calibri"/>
                <a:cs typeface="Calibri"/>
              </a:rPr>
              <a:t> </a:t>
            </a:r>
            <a:r>
              <a:rPr sz="1800" i="1" spc="-5" dirty="0">
                <a:latin typeface="Calibri"/>
                <a:cs typeface="Calibri"/>
              </a:rPr>
              <a:t>directly</a:t>
            </a:r>
            <a:r>
              <a:rPr sz="1800" i="1" dirty="0">
                <a:latin typeface="Calibri"/>
                <a:cs typeface="Calibri"/>
              </a:rPr>
              <a:t> </a:t>
            </a:r>
            <a:r>
              <a:rPr sz="1800" i="1" spc="-5" dirty="0">
                <a:latin typeface="Calibri"/>
                <a:cs typeface="Calibri"/>
              </a:rPr>
              <a:t>or</a:t>
            </a:r>
            <a:r>
              <a:rPr sz="1800" i="1" dirty="0">
                <a:latin typeface="Calibri"/>
                <a:cs typeface="Calibri"/>
              </a:rPr>
              <a:t> </a:t>
            </a:r>
            <a:r>
              <a:rPr sz="1800" i="1" spc="-5" dirty="0">
                <a:latin typeface="Calibri"/>
                <a:cs typeface="Calibri"/>
              </a:rPr>
              <a:t>indirectly</a:t>
            </a:r>
            <a:r>
              <a:rPr sz="1800" i="1" dirty="0">
                <a:latin typeface="Calibri"/>
                <a:cs typeface="Calibri"/>
              </a:rPr>
              <a:t> </a:t>
            </a:r>
            <a:r>
              <a:rPr sz="1800" i="1" spc="-5" dirty="0">
                <a:latin typeface="Calibri"/>
                <a:cs typeface="Calibri"/>
              </a:rPr>
              <a:t>provides,</a:t>
            </a:r>
            <a:r>
              <a:rPr sz="1800" i="1" dirty="0">
                <a:latin typeface="Calibri"/>
                <a:cs typeface="Calibri"/>
              </a:rPr>
              <a:t> </a:t>
            </a:r>
            <a:r>
              <a:rPr sz="1800" i="1" spc="-5" dirty="0">
                <a:latin typeface="Calibri"/>
                <a:cs typeface="Calibri"/>
              </a:rPr>
              <a:t>collects,</a:t>
            </a:r>
            <a:r>
              <a:rPr sz="1800" i="1" dirty="0">
                <a:latin typeface="Calibri"/>
                <a:cs typeface="Calibri"/>
              </a:rPr>
              <a:t> </a:t>
            </a:r>
            <a:r>
              <a:rPr sz="1800" i="1" spc="-5" dirty="0">
                <a:latin typeface="Calibri"/>
                <a:cs typeface="Calibri"/>
              </a:rPr>
              <a:t>delivers,</a:t>
            </a:r>
            <a:r>
              <a:rPr sz="1800" i="1" dirty="0">
                <a:latin typeface="Calibri"/>
                <a:cs typeface="Calibri"/>
              </a:rPr>
              <a:t> </a:t>
            </a:r>
            <a:r>
              <a:rPr lang="es-AR" sz="1800" i="1" spc="-5" dirty="0" err="1">
                <a:latin typeface="Calibri"/>
                <a:cs typeface="Calibri"/>
              </a:rPr>
              <a:t>gives</a:t>
            </a:r>
            <a:r>
              <a:rPr sz="1800" i="1" spc="-5" dirty="0">
                <a:latin typeface="Calibri"/>
                <a:cs typeface="Calibri"/>
              </a:rPr>
              <a:t>,</a:t>
            </a:r>
            <a:r>
              <a:rPr sz="1800" i="1" dirty="0">
                <a:latin typeface="Calibri"/>
                <a:cs typeface="Calibri"/>
              </a:rPr>
              <a:t> </a:t>
            </a:r>
            <a:r>
              <a:rPr sz="1800" i="1" spc="-5" dirty="0">
                <a:latin typeface="Calibri"/>
                <a:cs typeface="Calibri"/>
              </a:rPr>
              <a:t>receives, administers, contributes, safeguards </a:t>
            </a:r>
            <a:r>
              <a:rPr sz="1800" i="1" dirty="0">
                <a:latin typeface="Calibri"/>
                <a:cs typeface="Calibri"/>
              </a:rPr>
              <a:t>or </a:t>
            </a:r>
            <a:r>
              <a:rPr sz="1800" i="1" spc="-5" dirty="0">
                <a:latin typeface="Calibri"/>
                <a:cs typeface="Calibri"/>
              </a:rPr>
              <a:t>keeps funds, goods or resources, or performs any other act </a:t>
            </a:r>
            <a:r>
              <a:rPr sz="1800" i="1" dirty="0">
                <a:latin typeface="Calibri"/>
                <a:cs typeface="Calibri"/>
              </a:rPr>
              <a:t>that</a:t>
            </a:r>
            <a:r>
              <a:rPr sz="1800" i="1" spc="5" dirty="0">
                <a:latin typeface="Calibri"/>
                <a:cs typeface="Calibri"/>
              </a:rPr>
              <a:t> </a:t>
            </a:r>
            <a:r>
              <a:rPr sz="1800" i="1" spc="-5" dirty="0">
                <a:latin typeface="Calibri"/>
                <a:cs typeface="Calibri"/>
              </a:rPr>
              <a:t>promotes,</a:t>
            </a:r>
            <a:r>
              <a:rPr sz="1800" i="1" dirty="0">
                <a:latin typeface="Calibri"/>
                <a:cs typeface="Calibri"/>
              </a:rPr>
              <a:t> </a:t>
            </a:r>
            <a:r>
              <a:rPr sz="1800" i="1" spc="-5" dirty="0">
                <a:latin typeface="Calibri"/>
                <a:cs typeface="Calibri"/>
              </a:rPr>
              <a:t>organizes,</a:t>
            </a:r>
            <a:r>
              <a:rPr sz="1800" i="1" dirty="0">
                <a:latin typeface="Calibri"/>
                <a:cs typeface="Calibri"/>
              </a:rPr>
              <a:t> </a:t>
            </a:r>
            <a:r>
              <a:rPr sz="1800" i="1" spc="-5" dirty="0">
                <a:latin typeface="Calibri"/>
                <a:cs typeface="Calibri"/>
              </a:rPr>
              <a:t>supports,</a:t>
            </a:r>
            <a:r>
              <a:rPr sz="1800" i="1" dirty="0">
                <a:latin typeface="Calibri"/>
                <a:cs typeface="Calibri"/>
              </a:rPr>
              <a:t> </a:t>
            </a:r>
            <a:r>
              <a:rPr sz="1800" i="1" spc="-5" dirty="0">
                <a:latin typeface="Calibri"/>
                <a:cs typeface="Calibri"/>
              </a:rPr>
              <a:t>maintains,</a:t>
            </a:r>
            <a:r>
              <a:rPr sz="1800" i="1" dirty="0">
                <a:latin typeface="Calibri"/>
                <a:cs typeface="Calibri"/>
              </a:rPr>
              <a:t> </a:t>
            </a:r>
            <a:r>
              <a:rPr sz="1800" i="1" spc="-5" dirty="0">
                <a:latin typeface="Calibri"/>
                <a:cs typeface="Calibri"/>
              </a:rPr>
              <a:t>finances</a:t>
            </a:r>
            <a:r>
              <a:rPr sz="1800" i="1" dirty="0">
                <a:latin typeface="Calibri"/>
                <a:cs typeface="Calibri"/>
              </a:rPr>
              <a:t> </a:t>
            </a:r>
            <a:r>
              <a:rPr sz="1800" i="1" spc="-5" dirty="0">
                <a:latin typeface="Calibri"/>
                <a:cs typeface="Calibri"/>
              </a:rPr>
              <a:t>or</a:t>
            </a:r>
            <a:r>
              <a:rPr sz="1800" i="1" dirty="0">
                <a:latin typeface="Calibri"/>
                <a:cs typeface="Calibri"/>
              </a:rPr>
              <a:t> </a:t>
            </a:r>
            <a:r>
              <a:rPr sz="1800" i="1" spc="-5" dirty="0">
                <a:latin typeface="Calibri"/>
                <a:cs typeface="Calibri"/>
              </a:rPr>
              <a:t>economically</a:t>
            </a:r>
            <a:r>
              <a:rPr sz="1800" i="1" dirty="0">
                <a:latin typeface="Calibri"/>
                <a:cs typeface="Calibri"/>
              </a:rPr>
              <a:t> </a:t>
            </a:r>
            <a:r>
              <a:rPr sz="1800" i="1" spc="-5" dirty="0">
                <a:latin typeface="Calibri"/>
                <a:cs typeface="Calibri"/>
              </a:rPr>
              <a:t>sustains</a:t>
            </a:r>
            <a:r>
              <a:rPr sz="1800" i="1" dirty="0">
                <a:latin typeface="Calibri"/>
                <a:cs typeface="Calibri"/>
              </a:rPr>
              <a:t> </a:t>
            </a:r>
            <a:r>
              <a:rPr sz="1800" i="1" spc="-5" dirty="0">
                <a:latin typeface="Calibri"/>
                <a:cs typeface="Calibri"/>
              </a:rPr>
              <a:t>organized</a:t>
            </a:r>
            <a:r>
              <a:rPr sz="1800" i="1" spc="395" dirty="0">
                <a:latin typeface="Calibri"/>
                <a:cs typeface="Calibri"/>
              </a:rPr>
              <a:t> </a:t>
            </a:r>
            <a:r>
              <a:rPr sz="1800" i="1" spc="-5" dirty="0">
                <a:latin typeface="Calibri"/>
                <a:cs typeface="Calibri"/>
              </a:rPr>
              <a:t>crime</a:t>
            </a:r>
            <a:r>
              <a:rPr sz="1800" i="1" spc="395" dirty="0">
                <a:latin typeface="Calibri"/>
                <a:cs typeface="Calibri"/>
              </a:rPr>
              <a:t> </a:t>
            </a:r>
            <a:r>
              <a:rPr sz="1800" i="1" spc="-5" dirty="0">
                <a:latin typeface="Calibri"/>
                <a:cs typeface="Calibri"/>
              </a:rPr>
              <a:t>groups,</a:t>
            </a:r>
            <a:r>
              <a:rPr sz="1800" i="1" spc="400" dirty="0">
                <a:latin typeface="Calibri"/>
                <a:cs typeface="Calibri"/>
              </a:rPr>
              <a:t> </a:t>
            </a:r>
            <a:r>
              <a:rPr sz="1800" i="1" spc="-5" dirty="0">
                <a:latin typeface="Calibri"/>
                <a:cs typeface="Calibri"/>
              </a:rPr>
              <a:t>armed </a:t>
            </a:r>
            <a:r>
              <a:rPr sz="1800" i="1" dirty="0">
                <a:latin typeface="Calibri"/>
                <a:cs typeface="Calibri"/>
              </a:rPr>
              <a:t> </a:t>
            </a:r>
            <a:r>
              <a:rPr sz="1800" i="1" spc="-5" dirty="0">
                <a:latin typeface="Calibri"/>
                <a:cs typeface="Calibri"/>
              </a:rPr>
              <a:t>groups</a:t>
            </a:r>
            <a:r>
              <a:rPr sz="1800" i="1" spc="114" dirty="0">
                <a:latin typeface="Calibri"/>
                <a:cs typeface="Calibri"/>
              </a:rPr>
              <a:t> </a:t>
            </a:r>
            <a:r>
              <a:rPr sz="1800" i="1" spc="-5" dirty="0">
                <a:latin typeface="Calibri"/>
                <a:cs typeface="Calibri"/>
              </a:rPr>
              <a:t>outside</a:t>
            </a:r>
            <a:r>
              <a:rPr sz="1800" i="1" spc="120" dirty="0">
                <a:latin typeface="Calibri"/>
                <a:cs typeface="Calibri"/>
              </a:rPr>
              <a:t> </a:t>
            </a:r>
            <a:r>
              <a:rPr sz="1800" i="1" dirty="0">
                <a:latin typeface="Calibri"/>
                <a:cs typeface="Calibri"/>
              </a:rPr>
              <a:t>the</a:t>
            </a:r>
            <a:r>
              <a:rPr sz="1800" i="1" spc="120" dirty="0">
                <a:latin typeface="Calibri"/>
                <a:cs typeface="Calibri"/>
              </a:rPr>
              <a:t> </a:t>
            </a:r>
            <a:r>
              <a:rPr sz="1800" i="1" spc="-5" dirty="0">
                <a:latin typeface="Calibri"/>
                <a:cs typeface="Calibri"/>
              </a:rPr>
              <a:t>law</a:t>
            </a:r>
            <a:r>
              <a:rPr sz="1800" i="1" spc="114" dirty="0">
                <a:latin typeface="Calibri"/>
                <a:cs typeface="Calibri"/>
              </a:rPr>
              <a:t> </a:t>
            </a:r>
            <a:r>
              <a:rPr sz="1800" i="1" spc="-5" dirty="0">
                <a:latin typeface="Calibri"/>
                <a:cs typeface="Calibri"/>
              </a:rPr>
              <a:t>or</a:t>
            </a:r>
            <a:r>
              <a:rPr sz="1800" i="1" spc="120" dirty="0">
                <a:latin typeface="Calibri"/>
                <a:cs typeface="Calibri"/>
              </a:rPr>
              <a:t> </a:t>
            </a:r>
            <a:r>
              <a:rPr sz="1800" i="1" spc="-5" dirty="0">
                <a:latin typeface="Calibri"/>
                <a:cs typeface="Calibri"/>
              </a:rPr>
              <a:t>their</a:t>
            </a:r>
            <a:r>
              <a:rPr sz="1800" i="1" spc="120" dirty="0">
                <a:latin typeface="Calibri"/>
                <a:cs typeface="Calibri"/>
              </a:rPr>
              <a:t> </a:t>
            </a:r>
            <a:r>
              <a:rPr sz="1800" i="1" spc="-5" dirty="0">
                <a:latin typeface="Calibri"/>
                <a:cs typeface="Calibri"/>
              </a:rPr>
              <a:t>members,</a:t>
            </a:r>
            <a:r>
              <a:rPr sz="1800" i="1" spc="114" dirty="0">
                <a:latin typeface="Calibri"/>
                <a:cs typeface="Calibri"/>
              </a:rPr>
              <a:t> </a:t>
            </a:r>
            <a:r>
              <a:rPr sz="1800" i="1" spc="-5" dirty="0">
                <a:latin typeface="Calibri"/>
                <a:cs typeface="Calibri"/>
              </a:rPr>
              <a:t>or</a:t>
            </a:r>
            <a:r>
              <a:rPr sz="1800" i="1" spc="120" dirty="0">
                <a:latin typeface="Calibri"/>
                <a:cs typeface="Calibri"/>
              </a:rPr>
              <a:t> </a:t>
            </a:r>
            <a:r>
              <a:rPr sz="1800" i="1" spc="-5" dirty="0">
                <a:latin typeface="Calibri"/>
                <a:cs typeface="Calibri"/>
              </a:rPr>
              <a:t>national</a:t>
            </a:r>
            <a:r>
              <a:rPr sz="1800" i="1" spc="125" dirty="0">
                <a:latin typeface="Calibri"/>
                <a:cs typeface="Calibri"/>
              </a:rPr>
              <a:t> </a:t>
            </a:r>
            <a:r>
              <a:rPr sz="1800" i="1" spc="-5" dirty="0">
                <a:latin typeface="Calibri"/>
                <a:cs typeface="Calibri"/>
              </a:rPr>
              <a:t>or</a:t>
            </a:r>
            <a:r>
              <a:rPr sz="1800" i="1" spc="120" dirty="0">
                <a:latin typeface="Calibri"/>
                <a:cs typeface="Calibri"/>
              </a:rPr>
              <a:t> </a:t>
            </a:r>
            <a:r>
              <a:rPr sz="1800" i="1" spc="-5" dirty="0">
                <a:latin typeface="Calibri"/>
                <a:cs typeface="Calibri"/>
              </a:rPr>
              <a:t>foreign</a:t>
            </a:r>
            <a:r>
              <a:rPr sz="1800" i="1" spc="114" dirty="0">
                <a:latin typeface="Calibri"/>
                <a:cs typeface="Calibri"/>
              </a:rPr>
              <a:t> </a:t>
            </a:r>
            <a:r>
              <a:rPr sz="1800" i="1" spc="-5" dirty="0">
                <a:latin typeface="Calibri"/>
                <a:cs typeface="Calibri"/>
              </a:rPr>
              <a:t>terrorist</a:t>
            </a:r>
            <a:r>
              <a:rPr sz="1800" i="1" spc="120" dirty="0">
                <a:latin typeface="Calibri"/>
                <a:cs typeface="Calibri"/>
              </a:rPr>
              <a:t> </a:t>
            </a:r>
            <a:r>
              <a:rPr sz="1800" i="1" spc="-5" dirty="0">
                <a:latin typeface="Calibri"/>
                <a:cs typeface="Calibri"/>
              </a:rPr>
              <a:t>groups,</a:t>
            </a:r>
            <a:r>
              <a:rPr sz="1800" i="1" spc="120" dirty="0">
                <a:latin typeface="Calibri"/>
                <a:cs typeface="Calibri"/>
              </a:rPr>
              <a:t> </a:t>
            </a:r>
            <a:r>
              <a:rPr sz="1800" i="1" spc="-5" dirty="0">
                <a:latin typeface="Calibri"/>
                <a:cs typeface="Calibri"/>
              </a:rPr>
              <a:t>or</a:t>
            </a:r>
            <a:r>
              <a:rPr sz="1800" i="1" spc="114" dirty="0">
                <a:latin typeface="Calibri"/>
                <a:cs typeface="Calibri"/>
              </a:rPr>
              <a:t> </a:t>
            </a:r>
            <a:r>
              <a:rPr sz="1800" i="1" spc="-5" dirty="0">
                <a:latin typeface="Calibri"/>
                <a:cs typeface="Calibri"/>
              </a:rPr>
              <a:t>national</a:t>
            </a:r>
            <a:r>
              <a:rPr sz="1800" i="1" spc="120" dirty="0">
                <a:latin typeface="Calibri"/>
                <a:cs typeface="Calibri"/>
              </a:rPr>
              <a:t> </a:t>
            </a:r>
            <a:r>
              <a:rPr sz="1800" i="1" spc="-5" dirty="0">
                <a:latin typeface="Calibri"/>
                <a:cs typeface="Calibri"/>
              </a:rPr>
              <a:t>or</a:t>
            </a:r>
            <a:r>
              <a:rPr sz="1800" i="1" spc="120" dirty="0">
                <a:latin typeface="Calibri"/>
                <a:cs typeface="Calibri"/>
              </a:rPr>
              <a:t> </a:t>
            </a:r>
            <a:r>
              <a:rPr sz="1800" i="1" spc="-5" dirty="0">
                <a:latin typeface="Calibri"/>
                <a:cs typeface="Calibri"/>
              </a:rPr>
              <a:t>foreign</a:t>
            </a:r>
            <a:r>
              <a:rPr sz="1800" i="1" spc="114" dirty="0">
                <a:latin typeface="Calibri"/>
                <a:cs typeface="Calibri"/>
              </a:rPr>
              <a:t> </a:t>
            </a:r>
            <a:r>
              <a:rPr sz="1800" i="1" spc="-5" dirty="0">
                <a:latin typeface="Calibri"/>
                <a:cs typeface="Calibri"/>
              </a:rPr>
              <a:t>terrorists,</a:t>
            </a:r>
            <a:r>
              <a:rPr sz="1800" i="1" spc="-395" dirty="0">
                <a:latin typeface="Calibri"/>
                <a:cs typeface="Calibri"/>
              </a:rPr>
              <a:t> </a:t>
            </a:r>
            <a:r>
              <a:rPr sz="1800" i="1" spc="-5" dirty="0">
                <a:latin typeface="Calibri"/>
                <a:cs typeface="Calibri"/>
              </a:rPr>
              <a:t>or terrorist activities, </a:t>
            </a:r>
            <a:r>
              <a:rPr sz="1800" i="1" spc="-5" dirty="0">
                <a:solidFill>
                  <a:srgbClr val="FF0000"/>
                </a:solidFill>
                <a:latin typeface="Calibri"/>
                <a:cs typeface="Calibri"/>
              </a:rPr>
              <a:t>shall incur </a:t>
            </a:r>
            <a:r>
              <a:rPr sz="1800" i="1" dirty="0">
                <a:solidFill>
                  <a:srgbClr val="FF0000"/>
                </a:solidFill>
                <a:latin typeface="Calibri"/>
                <a:cs typeface="Calibri"/>
              </a:rPr>
              <a:t>a </a:t>
            </a:r>
            <a:r>
              <a:rPr sz="1800" i="1" spc="-5" dirty="0">
                <a:solidFill>
                  <a:srgbClr val="FF0000"/>
                </a:solidFill>
                <a:latin typeface="Calibri"/>
                <a:cs typeface="Calibri"/>
              </a:rPr>
              <a:t>prison term </a:t>
            </a:r>
            <a:r>
              <a:rPr sz="1800" i="1" dirty="0">
                <a:solidFill>
                  <a:srgbClr val="FF0000"/>
                </a:solidFill>
                <a:latin typeface="Calibri"/>
                <a:cs typeface="Calibri"/>
              </a:rPr>
              <a:t>of </a:t>
            </a:r>
            <a:r>
              <a:rPr sz="1800" i="1" spc="-5" dirty="0">
                <a:solidFill>
                  <a:srgbClr val="FF0000"/>
                </a:solidFill>
                <a:latin typeface="Calibri"/>
                <a:cs typeface="Calibri"/>
              </a:rPr>
              <a:t>thirteen (13) </a:t>
            </a:r>
            <a:r>
              <a:rPr sz="1800" i="1" dirty="0">
                <a:solidFill>
                  <a:srgbClr val="FF0000"/>
                </a:solidFill>
                <a:latin typeface="Calibri"/>
                <a:cs typeface="Calibri"/>
              </a:rPr>
              <a:t>to twenty-two </a:t>
            </a:r>
            <a:r>
              <a:rPr sz="1800" i="1" spc="-5" dirty="0">
                <a:solidFill>
                  <a:srgbClr val="FF0000"/>
                </a:solidFill>
                <a:latin typeface="Calibri"/>
                <a:cs typeface="Calibri"/>
              </a:rPr>
              <a:t>(22) years and </a:t>
            </a:r>
            <a:r>
              <a:rPr sz="1800" i="1" dirty="0">
                <a:solidFill>
                  <a:srgbClr val="FF0000"/>
                </a:solidFill>
                <a:latin typeface="Calibri"/>
                <a:cs typeface="Calibri"/>
              </a:rPr>
              <a:t>a </a:t>
            </a:r>
            <a:r>
              <a:rPr sz="1800" i="1" spc="-5" dirty="0">
                <a:solidFill>
                  <a:srgbClr val="FF0000"/>
                </a:solidFill>
                <a:latin typeface="Calibri"/>
                <a:cs typeface="Calibri"/>
              </a:rPr>
              <a:t>fine of one thousand</a:t>
            </a:r>
            <a:r>
              <a:rPr sz="1800" i="1" dirty="0">
                <a:solidFill>
                  <a:srgbClr val="FF0000"/>
                </a:solidFill>
                <a:latin typeface="Calibri"/>
                <a:cs typeface="Calibri"/>
              </a:rPr>
              <a:t> </a:t>
            </a:r>
            <a:r>
              <a:rPr sz="1800" i="1" spc="-5" dirty="0">
                <a:solidFill>
                  <a:srgbClr val="FF0000"/>
                </a:solidFill>
                <a:latin typeface="Calibri"/>
                <a:cs typeface="Calibri"/>
              </a:rPr>
              <a:t>three</a:t>
            </a:r>
            <a:r>
              <a:rPr sz="1800" i="1" dirty="0">
                <a:solidFill>
                  <a:srgbClr val="FF0000"/>
                </a:solidFill>
                <a:latin typeface="Calibri"/>
                <a:cs typeface="Calibri"/>
              </a:rPr>
              <a:t> </a:t>
            </a:r>
            <a:r>
              <a:rPr sz="1800" i="1" spc="-5" dirty="0">
                <a:solidFill>
                  <a:srgbClr val="FF0000"/>
                </a:solidFill>
                <a:latin typeface="Calibri"/>
                <a:cs typeface="Calibri"/>
              </a:rPr>
              <a:t>hundred (1,300)</a:t>
            </a:r>
            <a:r>
              <a:rPr sz="1800" i="1" dirty="0">
                <a:solidFill>
                  <a:srgbClr val="FF0000"/>
                </a:solidFill>
                <a:latin typeface="Calibri"/>
                <a:cs typeface="Calibri"/>
              </a:rPr>
              <a:t> to </a:t>
            </a:r>
            <a:r>
              <a:rPr sz="1800" i="1" spc="-5" dirty="0">
                <a:solidFill>
                  <a:srgbClr val="FF0000"/>
                </a:solidFill>
                <a:latin typeface="Calibri"/>
                <a:cs typeface="Calibri"/>
              </a:rPr>
              <a:t>fifteen</a:t>
            </a:r>
            <a:r>
              <a:rPr sz="1800" i="1" dirty="0">
                <a:solidFill>
                  <a:srgbClr val="FF0000"/>
                </a:solidFill>
                <a:latin typeface="Calibri"/>
                <a:cs typeface="Calibri"/>
              </a:rPr>
              <a:t> </a:t>
            </a:r>
            <a:r>
              <a:rPr sz="1800" i="1" spc="-5" dirty="0">
                <a:solidFill>
                  <a:srgbClr val="FF0000"/>
                </a:solidFill>
                <a:latin typeface="Calibri"/>
                <a:cs typeface="Calibri"/>
              </a:rPr>
              <a:t>thousand (15,300)</a:t>
            </a:r>
            <a:r>
              <a:rPr sz="1800" i="1" dirty="0">
                <a:solidFill>
                  <a:srgbClr val="FF0000"/>
                </a:solidFill>
                <a:latin typeface="Calibri"/>
                <a:cs typeface="Calibri"/>
              </a:rPr>
              <a:t> </a:t>
            </a:r>
            <a:r>
              <a:rPr sz="1800" i="1" spc="-5" dirty="0">
                <a:solidFill>
                  <a:srgbClr val="FF0000"/>
                </a:solidFill>
                <a:latin typeface="Calibri"/>
                <a:cs typeface="Calibri"/>
              </a:rPr>
              <a:t>years and </a:t>
            </a:r>
            <a:r>
              <a:rPr sz="1800" i="1" dirty="0">
                <a:solidFill>
                  <a:srgbClr val="FF0000"/>
                </a:solidFill>
                <a:latin typeface="Calibri"/>
                <a:cs typeface="Calibri"/>
              </a:rPr>
              <a:t>a </a:t>
            </a:r>
            <a:r>
              <a:rPr sz="1800" i="1" spc="-5" dirty="0">
                <a:solidFill>
                  <a:srgbClr val="FF0000"/>
                </a:solidFill>
                <a:latin typeface="Calibri"/>
                <a:cs typeface="Calibri"/>
              </a:rPr>
              <a:t>fine of one thousand three</a:t>
            </a:r>
            <a:r>
              <a:rPr sz="1800" i="1" dirty="0">
                <a:solidFill>
                  <a:srgbClr val="FF0000"/>
                </a:solidFill>
                <a:latin typeface="Calibri"/>
                <a:cs typeface="Calibri"/>
              </a:rPr>
              <a:t> </a:t>
            </a:r>
            <a:r>
              <a:rPr sz="1800" i="1" spc="-5" dirty="0">
                <a:solidFill>
                  <a:srgbClr val="FF0000"/>
                </a:solidFill>
                <a:latin typeface="Calibri"/>
                <a:cs typeface="Calibri"/>
              </a:rPr>
              <a:t>hundred (1,300)</a:t>
            </a:r>
            <a:r>
              <a:rPr sz="1800" i="1" spc="395" dirty="0">
                <a:solidFill>
                  <a:srgbClr val="FF0000"/>
                </a:solidFill>
                <a:latin typeface="Calibri"/>
                <a:cs typeface="Calibri"/>
              </a:rPr>
              <a:t> </a:t>
            </a:r>
            <a:r>
              <a:rPr sz="1800" i="1" dirty="0">
                <a:solidFill>
                  <a:srgbClr val="FF0000"/>
                </a:solidFill>
                <a:latin typeface="Calibri"/>
                <a:cs typeface="Calibri"/>
              </a:rPr>
              <a:t>to </a:t>
            </a:r>
            <a:r>
              <a:rPr sz="1800" i="1" spc="5" dirty="0">
                <a:solidFill>
                  <a:srgbClr val="FF0000"/>
                </a:solidFill>
                <a:latin typeface="Calibri"/>
                <a:cs typeface="Calibri"/>
              </a:rPr>
              <a:t> </a:t>
            </a:r>
            <a:r>
              <a:rPr sz="1800" i="1" spc="-5" dirty="0">
                <a:solidFill>
                  <a:srgbClr val="FF0000"/>
                </a:solidFill>
                <a:latin typeface="Calibri"/>
                <a:cs typeface="Calibri"/>
              </a:rPr>
              <a:t>fifteen</a:t>
            </a:r>
            <a:r>
              <a:rPr sz="1800" i="1" spc="5" dirty="0">
                <a:solidFill>
                  <a:srgbClr val="FF0000"/>
                </a:solidFill>
                <a:latin typeface="Calibri"/>
                <a:cs typeface="Calibri"/>
              </a:rPr>
              <a:t> </a:t>
            </a:r>
            <a:r>
              <a:rPr sz="1800" i="1" spc="-5" dirty="0">
                <a:solidFill>
                  <a:srgbClr val="FF0000"/>
                </a:solidFill>
                <a:latin typeface="Calibri"/>
                <a:cs typeface="Calibri"/>
              </a:rPr>
              <a:t>thousand</a:t>
            </a:r>
            <a:r>
              <a:rPr sz="1800" i="1" dirty="0">
                <a:solidFill>
                  <a:srgbClr val="FF0000"/>
                </a:solidFill>
                <a:latin typeface="Calibri"/>
                <a:cs typeface="Calibri"/>
              </a:rPr>
              <a:t> </a:t>
            </a:r>
            <a:r>
              <a:rPr sz="1800" i="1" spc="-5" dirty="0">
                <a:solidFill>
                  <a:srgbClr val="FF0000"/>
                </a:solidFill>
                <a:latin typeface="Calibri"/>
                <a:cs typeface="Calibri"/>
              </a:rPr>
              <a:t>(15,300)</a:t>
            </a:r>
            <a:r>
              <a:rPr sz="1800" i="1" spc="5" dirty="0">
                <a:solidFill>
                  <a:srgbClr val="FF0000"/>
                </a:solidFill>
                <a:latin typeface="Calibri"/>
                <a:cs typeface="Calibri"/>
              </a:rPr>
              <a:t> </a:t>
            </a:r>
            <a:r>
              <a:rPr sz="1800" i="1" spc="-5" dirty="0">
                <a:solidFill>
                  <a:srgbClr val="FF0000"/>
                </a:solidFill>
                <a:latin typeface="Calibri"/>
                <a:cs typeface="Calibri"/>
              </a:rPr>
              <a:t>years.300)</a:t>
            </a:r>
            <a:r>
              <a:rPr sz="1800" i="1" spc="5" dirty="0">
                <a:solidFill>
                  <a:srgbClr val="FF0000"/>
                </a:solidFill>
                <a:latin typeface="Calibri"/>
                <a:cs typeface="Calibri"/>
              </a:rPr>
              <a:t> </a:t>
            </a:r>
            <a:r>
              <a:rPr sz="1800" i="1" dirty="0">
                <a:solidFill>
                  <a:srgbClr val="FF0000"/>
                </a:solidFill>
                <a:latin typeface="Calibri"/>
                <a:cs typeface="Calibri"/>
              </a:rPr>
              <a:t>to</a:t>
            </a:r>
            <a:r>
              <a:rPr sz="1800" i="1" spc="5" dirty="0">
                <a:solidFill>
                  <a:srgbClr val="FF0000"/>
                </a:solidFill>
                <a:latin typeface="Calibri"/>
                <a:cs typeface="Calibri"/>
              </a:rPr>
              <a:t> </a:t>
            </a:r>
            <a:r>
              <a:rPr sz="1800" i="1" spc="-5" dirty="0">
                <a:solidFill>
                  <a:srgbClr val="FF0000"/>
                </a:solidFill>
                <a:latin typeface="Calibri"/>
                <a:cs typeface="Calibri"/>
              </a:rPr>
              <a:t>fifteen</a:t>
            </a:r>
            <a:r>
              <a:rPr sz="1800" i="1" spc="5" dirty="0">
                <a:solidFill>
                  <a:srgbClr val="FF0000"/>
                </a:solidFill>
                <a:latin typeface="Calibri"/>
                <a:cs typeface="Calibri"/>
              </a:rPr>
              <a:t> </a:t>
            </a:r>
            <a:r>
              <a:rPr sz="1800" i="1" spc="-5" dirty="0">
                <a:solidFill>
                  <a:srgbClr val="FF0000"/>
                </a:solidFill>
                <a:latin typeface="Calibri"/>
                <a:cs typeface="Calibri"/>
              </a:rPr>
              <a:t>thousand</a:t>
            </a:r>
            <a:r>
              <a:rPr sz="1800" i="1" spc="5" dirty="0">
                <a:solidFill>
                  <a:srgbClr val="FF0000"/>
                </a:solidFill>
                <a:latin typeface="Calibri"/>
                <a:cs typeface="Calibri"/>
              </a:rPr>
              <a:t> </a:t>
            </a:r>
            <a:r>
              <a:rPr sz="1800" i="1" spc="-5" dirty="0">
                <a:solidFill>
                  <a:srgbClr val="FF0000"/>
                </a:solidFill>
                <a:latin typeface="Calibri"/>
                <a:cs typeface="Calibri"/>
              </a:rPr>
              <a:t>(15,000)</a:t>
            </a:r>
            <a:r>
              <a:rPr sz="1800" i="1" spc="5" dirty="0">
                <a:solidFill>
                  <a:srgbClr val="FF0000"/>
                </a:solidFill>
                <a:latin typeface="Calibri"/>
                <a:cs typeface="Calibri"/>
              </a:rPr>
              <a:t> </a:t>
            </a:r>
            <a:r>
              <a:rPr sz="1800" i="1" spc="-5" dirty="0">
                <a:solidFill>
                  <a:srgbClr val="FF0000"/>
                </a:solidFill>
                <a:latin typeface="Calibri"/>
                <a:cs typeface="Calibri"/>
              </a:rPr>
              <a:t>legal</a:t>
            </a:r>
            <a:r>
              <a:rPr sz="1800" i="1" dirty="0">
                <a:solidFill>
                  <a:srgbClr val="FF0000"/>
                </a:solidFill>
                <a:latin typeface="Calibri"/>
                <a:cs typeface="Calibri"/>
              </a:rPr>
              <a:t> </a:t>
            </a:r>
            <a:r>
              <a:rPr sz="1800" i="1" spc="-5" dirty="0">
                <a:solidFill>
                  <a:srgbClr val="FF0000"/>
                </a:solidFill>
                <a:latin typeface="Calibri"/>
                <a:cs typeface="Calibri"/>
              </a:rPr>
              <a:t>monthly</a:t>
            </a:r>
            <a:r>
              <a:rPr sz="1800" i="1" dirty="0">
                <a:solidFill>
                  <a:srgbClr val="FF0000"/>
                </a:solidFill>
                <a:latin typeface="Calibri"/>
                <a:cs typeface="Calibri"/>
              </a:rPr>
              <a:t> </a:t>
            </a:r>
            <a:r>
              <a:rPr sz="1800" i="1" spc="-5" dirty="0">
                <a:solidFill>
                  <a:srgbClr val="FF0000"/>
                </a:solidFill>
                <a:latin typeface="Calibri"/>
                <a:cs typeface="Calibri"/>
              </a:rPr>
              <a:t>minimum</a:t>
            </a:r>
            <a:r>
              <a:rPr sz="1800" i="1" dirty="0">
                <a:solidFill>
                  <a:srgbClr val="FF0000"/>
                </a:solidFill>
                <a:latin typeface="Calibri"/>
                <a:cs typeface="Calibri"/>
              </a:rPr>
              <a:t> </a:t>
            </a:r>
            <a:r>
              <a:rPr sz="1800" i="1" spc="-5" dirty="0">
                <a:solidFill>
                  <a:srgbClr val="FF0000"/>
                </a:solidFill>
                <a:latin typeface="Calibri"/>
                <a:cs typeface="Calibri"/>
              </a:rPr>
              <a:t>wages</a:t>
            </a:r>
            <a:r>
              <a:rPr sz="1800" i="1" spc="5" dirty="0">
                <a:solidFill>
                  <a:srgbClr val="FF0000"/>
                </a:solidFill>
                <a:latin typeface="Calibri"/>
                <a:cs typeface="Calibri"/>
              </a:rPr>
              <a:t> </a:t>
            </a:r>
            <a:r>
              <a:rPr sz="1800" i="1" spc="-5" dirty="0">
                <a:solidFill>
                  <a:srgbClr val="FF0000"/>
                </a:solidFill>
                <a:latin typeface="Calibri"/>
                <a:cs typeface="Calibri"/>
              </a:rPr>
              <a:t>in</a:t>
            </a:r>
            <a:r>
              <a:rPr sz="1800" i="1" spc="5" dirty="0">
                <a:solidFill>
                  <a:srgbClr val="FF0000"/>
                </a:solidFill>
                <a:latin typeface="Calibri"/>
                <a:cs typeface="Calibri"/>
              </a:rPr>
              <a:t> </a:t>
            </a:r>
            <a:r>
              <a:rPr sz="1800" i="1" spc="-5" dirty="0">
                <a:solidFill>
                  <a:srgbClr val="FF0000"/>
                </a:solidFill>
                <a:latin typeface="Calibri"/>
                <a:cs typeface="Calibri"/>
              </a:rPr>
              <a:t>force</a:t>
            </a:r>
            <a:r>
              <a:rPr sz="1800" i="1" spc="-5" dirty="0">
                <a:latin typeface="Calibri"/>
                <a:cs typeface="Calibri"/>
              </a:rPr>
              <a:t>."</a:t>
            </a:r>
            <a:endParaRPr sz="1800" dirty="0">
              <a:latin typeface="Calibri"/>
              <a:cs typeface="Calibri"/>
            </a:endParaRPr>
          </a:p>
          <a:p>
            <a:pPr>
              <a:lnSpc>
                <a:spcPct val="100000"/>
              </a:lnSpc>
            </a:pPr>
            <a:endParaRPr sz="1800" dirty="0">
              <a:latin typeface="Calibri"/>
              <a:cs typeface="Calibri"/>
            </a:endParaRPr>
          </a:p>
          <a:p>
            <a:pPr>
              <a:lnSpc>
                <a:spcPct val="100000"/>
              </a:lnSpc>
              <a:spcBef>
                <a:spcPts val="10"/>
              </a:spcBef>
            </a:pPr>
            <a:endParaRPr sz="1600" dirty="0">
              <a:latin typeface="Calibri"/>
              <a:cs typeface="Calibri"/>
            </a:endParaRPr>
          </a:p>
          <a:p>
            <a:pPr marL="12700" marR="5080" algn="just">
              <a:lnSpc>
                <a:spcPct val="100000"/>
              </a:lnSpc>
              <a:spcBef>
                <a:spcPts val="5"/>
              </a:spcBef>
            </a:pPr>
            <a:r>
              <a:rPr sz="1800" spc="-5" dirty="0">
                <a:latin typeface="Calibri"/>
                <a:cs typeface="Calibri"/>
              </a:rPr>
              <a:t>The </a:t>
            </a:r>
            <a:r>
              <a:rPr sz="1800" dirty="0">
                <a:latin typeface="Calibri"/>
                <a:cs typeface="Calibri"/>
              </a:rPr>
              <a:t>criminal </a:t>
            </a:r>
            <a:r>
              <a:rPr sz="1800" spc="-5" dirty="0">
                <a:latin typeface="Calibri"/>
                <a:cs typeface="Calibri"/>
              </a:rPr>
              <a:t>offense of illicit enrichment </a:t>
            </a:r>
            <a:r>
              <a:rPr sz="1800" dirty="0">
                <a:latin typeface="Calibri"/>
                <a:cs typeface="Calibri"/>
              </a:rPr>
              <a:t>is </a:t>
            </a:r>
            <a:r>
              <a:rPr sz="1800" spc="-5" dirty="0">
                <a:latin typeface="Calibri"/>
                <a:cs typeface="Calibri"/>
              </a:rPr>
              <a:t>enshrined </a:t>
            </a:r>
            <a:r>
              <a:rPr sz="1800" dirty="0">
                <a:latin typeface="Calibri"/>
                <a:cs typeface="Calibri"/>
              </a:rPr>
              <a:t>in </a:t>
            </a:r>
            <a:r>
              <a:rPr sz="1800" spc="-5" dirty="0">
                <a:latin typeface="Calibri"/>
                <a:cs typeface="Calibri"/>
              </a:rPr>
              <a:t>Article </a:t>
            </a:r>
            <a:r>
              <a:rPr sz="1800" dirty="0">
                <a:latin typeface="Calibri"/>
                <a:cs typeface="Calibri"/>
              </a:rPr>
              <a:t>412 </a:t>
            </a:r>
            <a:r>
              <a:rPr sz="1800" spc="-5" dirty="0">
                <a:latin typeface="Calibri"/>
                <a:cs typeface="Calibri"/>
              </a:rPr>
              <a:t>of </a:t>
            </a:r>
            <a:r>
              <a:rPr sz="1800" dirty="0">
                <a:latin typeface="Calibri"/>
                <a:cs typeface="Calibri"/>
              </a:rPr>
              <a:t>the </a:t>
            </a:r>
            <a:r>
              <a:rPr sz="1800" spc="-5" dirty="0">
                <a:latin typeface="Calibri"/>
                <a:cs typeface="Calibri"/>
              </a:rPr>
              <a:t>Criminal Code </a:t>
            </a:r>
            <a:r>
              <a:rPr sz="1800" dirty="0">
                <a:latin typeface="Calibri"/>
                <a:cs typeface="Calibri"/>
              </a:rPr>
              <a:t>in the </a:t>
            </a:r>
            <a:r>
              <a:rPr sz="1800" spc="-5" dirty="0">
                <a:latin typeface="Calibri"/>
                <a:cs typeface="Calibri"/>
              </a:rPr>
              <a:t>following terms: </a:t>
            </a:r>
            <a:r>
              <a:rPr sz="1800" dirty="0">
                <a:latin typeface="Calibri"/>
                <a:cs typeface="Calibri"/>
              </a:rPr>
              <a:t>"The </a:t>
            </a:r>
            <a:r>
              <a:rPr sz="1800" spc="5" dirty="0">
                <a:latin typeface="Calibri"/>
                <a:cs typeface="Calibri"/>
              </a:rPr>
              <a:t> </a:t>
            </a:r>
            <a:r>
              <a:rPr sz="1800" spc="-5" dirty="0">
                <a:latin typeface="Calibri"/>
                <a:cs typeface="Calibri"/>
              </a:rPr>
              <a:t>public servant, </a:t>
            </a:r>
            <a:r>
              <a:rPr sz="1800" dirty="0">
                <a:latin typeface="Calibri"/>
                <a:cs typeface="Calibri"/>
              </a:rPr>
              <a:t>or </a:t>
            </a:r>
            <a:r>
              <a:rPr sz="1800" spc="-5" dirty="0">
                <a:latin typeface="Calibri"/>
                <a:cs typeface="Calibri"/>
              </a:rPr>
              <a:t>whoever has performed public functions, </a:t>
            </a:r>
            <a:r>
              <a:rPr sz="1800" dirty="0">
                <a:latin typeface="Calibri"/>
                <a:cs typeface="Calibri"/>
              </a:rPr>
              <a:t>who </a:t>
            </a:r>
            <a:r>
              <a:rPr sz="1800" spc="-5" dirty="0">
                <a:latin typeface="Calibri"/>
                <a:cs typeface="Calibri"/>
              </a:rPr>
              <a:t>during his relationship with </a:t>
            </a:r>
            <a:r>
              <a:rPr sz="1800" dirty="0">
                <a:latin typeface="Calibri"/>
                <a:cs typeface="Calibri"/>
              </a:rPr>
              <a:t>the </a:t>
            </a:r>
            <a:r>
              <a:rPr sz="1800" spc="-5" dirty="0">
                <a:latin typeface="Calibri"/>
                <a:cs typeface="Calibri"/>
              </a:rPr>
              <a:t>administration or </a:t>
            </a:r>
            <a:r>
              <a:rPr sz="1800" dirty="0">
                <a:latin typeface="Calibri"/>
                <a:cs typeface="Calibri"/>
              </a:rPr>
              <a:t> </a:t>
            </a:r>
            <a:r>
              <a:rPr sz="1800" spc="-5" dirty="0">
                <a:latin typeface="Calibri"/>
                <a:cs typeface="Calibri"/>
              </a:rPr>
              <a:t>within five (5) years after his dismissal, obtains, for himself or for another, </a:t>
            </a:r>
            <a:r>
              <a:rPr sz="1800" spc="-5" dirty="0">
                <a:solidFill>
                  <a:srgbClr val="FF0000"/>
                </a:solidFill>
                <a:latin typeface="Calibri"/>
                <a:cs typeface="Calibri"/>
              </a:rPr>
              <a:t>unjustified patrimonial increase, </a:t>
            </a:r>
            <a:r>
              <a:rPr sz="1800" spc="-5" dirty="0">
                <a:latin typeface="Calibri"/>
                <a:cs typeface="Calibri"/>
              </a:rPr>
              <a:t>shall incur, </a:t>
            </a:r>
            <a:r>
              <a:rPr sz="1800" dirty="0">
                <a:latin typeface="Calibri"/>
                <a:cs typeface="Calibri"/>
              </a:rPr>
              <a:t> </a:t>
            </a:r>
            <a:r>
              <a:rPr sz="1800" spc="-5" dirty="0">
                <a:latin typeface="Calibri"/>
                <a:cs typeface="Calibri"/>
              </a:rPr>
              <a:t>provided </a:t>
            </a:r>
            <a:r>
              <a:rPr sz="1800" dirty="0">
                <a:latin typeface="Calibri"/>
                <a:cs typeface="Calibri"/>
              </a:rPr>
              <a:t>that the </a:t>
            </a:r>
            <a:r>
              <a:rPr sz="1800" spc="-5" dirty="0">
                <a:latin typeface="Calibri"/>
                <a:cs typeface="Calibri"/>
              </a:rPr>
              <a:t>conduct does not constitute another crime, </a:t>
            </a:r>
            <a:r>
              <a:rPr sz="1800" spc="-5" dirty="0">
                <a:solidFill>
                  <a:srgbClr val="FF0000"/>
                </a:solidFill>
                <a:latin typeface="Calibri"/>
                <a:cs typeface="Calibri"/>
              </a:rPr>
              <a:t>imprisonment from nine (9) </a:t>
            </a:r>
            <a:r>
              <a:rPr sz="1800" dirty="0">
                <a:solidFill>
                  <a:srgbClr val="FF0000"/>
                </a:solidFill>
                <a:latin typeface="Calibri"/>
                <a:cs typeface="Calibri"/>
              </a:rPr>
              <a:t>to </a:t>
            </a:r>
            <a:r>
              <a:rPr sz="1800" spc="-5" dirty="0">
                <a:solidFill>
                  <a:srgbClr val="FF0000"/>
                </a:solidFill>
                <a:latin typeface="Calibri"/>
                <a:cs typeface="Calibri"/>
              </a:rPr>
              <a:t>fifteen (15) years, </a:t>
            </a:r>
            <a:r>
              <a:rPr sz="1800" dirty="0">
                <a:solidFill>
                  <a:srgbClr val="FF0000"/>
                </a:solidFill>
                <a:latin typeface="Calibri"/>
                <a:cs typeface="Calibri"/>
              </a:rPr>
              <a:t>a </a:t>
            </a:r>
            <a:r>
              <a:rPr sz="1800" spc="-5" dirty="0">
                <a:solidFill>
                  <a:srgbClr val="FF0000"/>
                </a:solidFill>
                <a:latin typeface="Calibri"/>
                <a:cs typeface="Calibri"/>
              </a:rPr>
              <a:t>fine </a:t>
            </a:r>
            <a:r>
              <a:rPr sz="1800" dirty="0">
                <a:solidFill>
                  <a:srgbClr val="FF0000"/>
                </a:solidFill>
                <a:latin typeface="Calibri"/>
                <a:cs typeface="Calibri"/>
              </a:rPr>
              <a:t> </a:t>
            </a:r>
            <a:r>
              <a:rPr sz="1800" spc="-5" dirty="0">
                <a:solidFill>
                  <a:srgbClr val="FF0000"/>
                </a:solidFill>
                <a:latin typeface="Calibri"/>
                <a:cs typeface="Calibri"/>
              </a:rPr>
              <a:t>equivalent </a:t>
            </a:r>
            <a:r>
              <a:rPr sz="1800" dirty="0">
                <a:solidFill>
                  <a:srgbClr val="FF0000"/>
                </a:solidFill>
                <a:latin typeface="Calibri"/>
                <a:cs typeface="Calibri"/>
              </a:rPr>
              <a:t>to twice the value of the </a:t>
            </a:r>
            <a:r>
              <a:rPr sz="1800" spc="-5" dirty="0">
                <a:solidFill>
                  <a:srgbClr val="FF0000"/>
                </a:solidFill>
                <a:latin typeface="Calibri"/>
                <a:cs typeface="Calibri"/>
              </a:rPr>
              <a:t>enrichment without exceeding </a:t>
            </a:r>
            <a:r>
              <a:rPr sz="1800" dirty="0">
                <a:solidFill>
                  <a:srgbClr val="FF0000"/>
                </a:solidFill>
                <a:latin typeface="Calibri"/>
                <a:cs typeface="Calibri"/>
              </a:rPr>
              <a:t>the </a:t>
            </a:r>
            <a:r>
              <a:rPr sz="1800" spc="-5" dirty="0">
                <a:solidFill>
                  <a:srgbClr val="FF0000"/>
                </a:solidFill>
                <a:latin typeface="Calibri"/>
                <a:cs typeface="Calibri"/>
              </a:rPr>
              <a:t>equivalent </a:t>
            </a:r>
            <a:r>
              <a:rPr sz="1800" dirty="0">
                <a:solidFill>
                  <a:srgbClr val="FF0000"/>
                </a:solidFill>
                <a:latin typeface="Calibri"/>
                <a:cs typeface="Calibri"/>
              </a:rPr>
              <a:t>of </a:t>
            </a:r>
            <a:r>
              <a:rPr sz="1800" spc="-5" dirty="0">
                <a:solidFill>
                  <a:srgbClr val="FF0000"/>
                </a:solidFill>
                <a:latin typeface="Calibri"/>
                <a:cs typeface="Calibri"/>
              </a:rPr>
              <a:t>fifty thousand (50.000) legal </a:t>
            </a:r>
            <a:r>
              <a:rPr sz="1800" dirty="0">
                <a:solidFill>
                  <a:srgbClr val="FF0000"/>
                </a:solidFill>
                <a:latin typeface="Calibri"/>
                <a:cs typeface="Calibri"/>
              </a:rPr>
              <a:t> monthly</a:t>
            </a:r>
            <a:r>
              <a:rPr sz="1800" spc="150" dirty="0">
                <a:solidFill>
                  <a:srgbClr val="FF0000"/>
                </a:solidFill>
                <a:latin typeface="Calibri"/>
                <a:cs typeface="Calibri"/>
              </a:rPr>
              <a:t> </a:t>
            </a:r>
            <a:r>
              <a:rPr sz="1800" spc="-5" dirty="0">
                <a:solidFill>
                  <a:srgbClr val="FF0000"/>
                </a:solidFill>
                <a:latin typeface="Calibri"/>
                <a:cs typeface="Calibri"/>
              </a:rPr>
              <a:t>minimum</a:t>
            </a:r>
            <a:r>
              <a:rPr sz="1800" spc="155" dirty="0">
                <a:solidFill>
                  <a:srgbClr val="FF0000"/>
                </a:solidFill>
                <a:latin typeface="Calibri"/>
                <a:cs typeface="Calibri"/>
              </a:rPr>
              <a:t> </a:t>
            </a:r>
            <a:r>
              <a:rPr sz="1800" spc="-5" dirty="0">
                <a:solidFill>
                  <a:srgbClr val="FF0000"/>
                </a:solidFill>
                <a:latin typeface="Calibri"/>
                <a:cs typeface="Calibri"/>
              </a:rPr>
              <a:t>wages</a:t>
            </a:r>
            <a:r>
              <a:rPr sz="1800" spc="155" dirty="0">
                <a:solidFill>
                  <a:srgbClr val="FF0000"/>
                </a:solidFill>
                <a:latin typeface="Calibri"/>
                <a:cs typeface="Calibri"/>
              </a:rPr>
              <a:t> </a:t>
            </a:r>
            <a:r>
              <a:rPr sz="1800" dirty="0">
                <a:solidFill>
                  <a:srgbClr val="FF0000"/>
                </a:solidFill>
                <a:latin typeface="Calibri"/>
                <a:cs typeface="Calibri"/>
              </a:rPr>
              <a:t>in</a:t>
            </a:r>
            <a:r>
              <a:rPr sz="1800" spc="155" dirty="0">
                <a:solidFill>
                  <a:srgbClr val="FF0000"/>
                </a:solidFill>
                <a:latin typeface="Calibri"/>
                <a:cs typeface="Calibri"/>
              </a:rPr>
              <a:t> </a:t>
            </a:r>
            <a:r>
              <a:rPr sz="1800" spc="-5" dirty="0">
                <a:solidFill>
                  <a:srgbClr val="FF0000"/>
                </a:solidFill>
                <a:latin typeface="Calibri"/>
                <a:cs typeface="Calibri"/>
              </a:rPr>
              <a:t>force,</a:t>
            </a:r>
            <a:r>
              <a:rPr sz="1800" spc="155" dirty="0">
                <a:solidFill>
                  <a:srgbClr val="FF0000"/>
                </a:solidFill>
                <a:latin typeface="Calibri"/>
                <a:cs typeface="Calibri"/>
              </a:rPr>
              <a:t> </a:t>
            </a:r>
            <a:r>
              <a:rPr sz="1800" dirty="0">
                <a:solidFill>
                  <a:srgbClr val="FF0000"/>
                </a:solidFill>
                <a:latin typeface="Calibri"/>
                <a:cs typeface="Calibri"/>
              </a:rPr>
              <a:t>and</a:t>
            </a:r>
            <a:r>
              <a:rPr sz="1800" spc="155" dirty="0">
                <a:solidFill>
                  <a:srgbClr val="FF0000"/>
                </a:solidFill>
                <a:latin typeface="Calibri"/>
                <a:cs typeface="Calibri"/>
              </a:rPr>
              <a:t> </a:t>
            </a:r>
            <a:r>
              <a:rPr sz="1800" spc="-5" dirty="0">
                <a:solidFill>
                  <a:srgbClr val="FF0000"/>
                </a:solidFill>
                <a:latin typeface="Calibri"/>
                <a:cs typeface="Calibri"/>
              </a:rPr>
              <a:t>disqualification</a:t>
            </a:r>
            <a:r>
              <a:rPr sz="1800" spc="155" dirty="0">
                <a:solidFill>
                  <a:srgbClr val="FF0000"/>
                </a:solidFill>
                <a:latin typeface="Calibri"/>
                <a:cs typeface="Calibri"/>
              </a:rPr>
              <a:t> </a:t>
            </a:r>
            <a:r>
              <a:rPr sz="1800" spc="-5" dirty="0">
                <a:solidFill>
                  <a:srgbClr val="FF0000"/>
                </a:solidFill>
                <a:latin typeface="Calibri"/>
                <a:cs typeface="Calibri"/>
              </a:rPr>
              <a:t>from</a:t>
            </a:r>
            <a:r>
              <a:rPr sz="1800" spc="155" dirty="0">
                <a:solidFill>
                  <a:srgbClr val="FF0000"/>
                </a:solidFill>
                <a:latin typeface="Calibri"/>
                <a:cs typeface="Calibri"/>
              </a:rPr>
              <a:t> </a:t>
            </a:r>
            <a:r>
              <a:rPr sz="1800" dirty="0">
                <a:solidFill>
                  <a:srgbClr val="FF0000"/>
                </a:solidFill>
                <a:latin typeface="Calibri"/>
                <a:cs typeface="Calibri"/>
              </a:rPr>
              <a:t>the</a:t>
            </a:r>
            <a:r>
              <a:rPr sz="1800" spc="155" dirty="0">
                <a:solidFill>
                  <a:srgbClr val="FF0000"/>
                </a:solidFill>
                <a:latin typeface="Calibri"/>
                <a:cs typeface="Calibri"/>
              </a:rPr>
              <a:t> </a:t>
            </a:r>
            <a:r>
              <a:rPr sz="1800" spc="-5" dirty="0">
                <a:solidFill>
                  <a:srgbClr val="FF0000"/>
                </a:solidFill>
                <a:latin typeface="Calibri"/>
                <a:cs typeface="Calibri"/>
              </a:rPr>
              <a:t>exercise</a:t>
            </a:r>
            <a:r>
              <a:rPr sz="1800" spc="150" dirty="0">
                <a:solidFill>
                  <a:srgbClr val="FF0000"/>
                </a:solidFill>
                <a:latin typeface="Calibri"/>
                <a:cs typeface="Calibri"/>
              </a:rPr>
              <a:t> </a:t>
            </a:r>
            <a:r>
              <a:rPr sz="1800" spc="-5" dirty="0">
                <a:solidFill>
                  <a:srgbClr val="FF0000"/>
                </a:solidFill>
                <a:latin typeface="Calibri"/>
                <a:cs typeface="Calibri"/>
              </a:rPr>
              <a:t>of</a:t>
            </a:r>
            <a:r>
              <a:rPr sz="1800" spc="155" dirty="0">
                <a:solidFill>
                  <a:srgbClr val="FF0000"/>
                </a:solidFill>
                <a:latin typeface="Calibri"/>
                <a:cs typeface="Calibri"/>
              </a:rPr>
              <a:t> </a:t>
            </a:r>
            <a:r>
              <a:rPr sz="1800" spc="-5" dirty="0">
                <a:solidFill>
                  <a:srgbClr val="FF0000"/>
                </a:solidFill>
                <a:latin typeface="Calibri"/>
                <a:cs typeface="Calibri"/>
              </a:rPr>
              <a:t>public</a:t>
            </a:r>
            <a:r>
              <a:rPr sz="1800" spc="155" dirty="0">
                <a:solidFill>
                  <a:srgbClr val="FF0000"/>
                </a:solidFill>
                <a:latin typeface="Calibri"/>
                <a:cs typeface="Calibri"/>
              </a:rPr>
              <a:t> </a:t>
            </a:r>
            <a:r>
              <a:rPr sz="1800" spc="-5" dirty="0">
                <a:solidFill>
                  <a:srgbClr val="FF0000"/>
                </a:solidFill>
                <a:latin typeface="Calibri"/>
                <a:cs typeface="Calibri"/>
              </a:rPr>
              <a:t>rights</a:t>
            </a:r>
            <a:r>
              <a:rPr sz="1800" spc="155" dirty="0">
                <a:solidFill>
                  <a:srgbClr val="FF0000"/>
                </a:solidFill>
                <a:latin typeface="Calibri"/>
                <a:cs typeface="Calibri"/>
              </a:rPr>
              <a:t> </a:t>
            </a:r>
            <a:r>
              <a:rPr sz="1800" dirty="0">
                <a:solidFill>
                  <a:srgbClr val="FF0000"/>
                </a:solidFill>
                <a:latin typeface="Calibri"/>
                <a:cs typeface="Calibri"/>
              </a:rPr>
              <a:t>and</a:t>
            </a:r>
            <a:r>
              <a:rPr sz="1800" spc="155" dirty="0">
                <a:solidFill>
                  <a:srgbClr val="FF0000"/>
                </a:solidFill>
                <a:latin typeface="Calibri"/>
                <a:cs typeface="Calibri"/>
              </a:rPr>
              <a:t> </a:t>
            </a:r>
            <a:r>
              <a:rPr sz="1800" spc="-5" dirty="0">
                <a:solidFill>
                  <a:srgbClr val="FF0000"/>
                </a:solidFill>
                <a:latin typeface="Calibri"/>
                <a:cs typeface="Calibri"/>
              </a:rPr>
              <a:t>functions</a:t>
            </a:r>
            <a:r>
              <a:rPr sz="1800" spc="155" dirty="0">
                <a:solidFill>
                  <a:srgbClr val="FF0000"/>
                </a:solidFill>
                <a:latin typeface="Calibri"/>
                <a:cs typeface="Calibri"/>
              </a:rPr>
              <a:t> </a:t>
            </a:r>
            <a:r>
              <a:rPr sz="1800" spc="-5" dirty="0">
                <a:solidFill>
                  <a:srgbClr val="FF0000"/>
                </a:solidFill>
                <a:latin typeface="Calibri"/>
                <a:cs typeface="Calibri"/>
              </a:rPr>
              <a:t>for</a:t>
            </a:r>
            <a:r>
              <a:rPr sz="1800" spc="155" dirty="0">
                <a:solidFill>
                  <a:srgbClr val="FF0000"/>
                </a:solidFill>
                <a:latin typeface="Calibri"/>
                <a:cs typeface="Calibri"/>
              </a:rPr>
              <a:t> </a:t>
            </a:r>
            <a:r>
              <a:rPr sz="1800" spc="-5" dirty="0">
                <a:solidFill>
                  <a:srgbClr val="FF0000"/>
                </a:solidFill>
                <a:latin typeface="Calibri"/>
                <a:cs typeface="Calibri"/>
              </a:rPr>
              <a:t>ninety-six</a:t>
            </a:r>
            <a:endParaRPr sz="1800" dirty="0">
              <a:latin typeface="Calibri"/>
              <a:cs typeface="Calibri"/>
            </a:endParaRPr>
          </a:p>
          <a:p>
            <a:pPr marL="12700" algn="just">
              <a:lnSpc>
                <a:spcPts val="2110"/>
              </a:lnSpc>
            </a:pPr>
            <a:r>
              <a:rPr sz="1800" spc="-5" dirty="0">
                <a:solidFill>
                  <a:srgbClr val="FF0000"/>
                </a:solidFill>
                <a:latin typeface="Calibri"/>
                <a:cs typeface="Calibri"/>
              </a:rPr>
              <a:t>(96)</a:t>
            </a:r>
            <a:r>
              <a:rPr sz="1800" spc="-10" dirty="0">
                <a:solidFill>
                  <a:srgbClr val="FF0000"/>
                </a:solidFill>
                <a:latin typeface="Calibri"/>
                <a:cs typeface="Calibri"/>
              </a:rPr>
              <a:t> </a:t>
            </a:r>
            <a:r>
              <a:rPr sz="1800" dirty="0">
                <a:solidFill>
                  <a:srgbClr val="FF0000"/>
                </a:solidFill>
                <a:latin typeface="Calibri"/>
                <a:cs typeface="Calibri"/>
              </a:rPr>
              <a:t>to </a:t>
            </a:r>
            <a:r>
              <a:rPr sz="1800" spc="-5" dirty="0">
                <a:solidFill>
                  <a:srgbClr val="FF0000"/>
                </a:solidFill>
                <a:latin typeface="Calibri"/>
                <a:cs typeface="Calibri"/>
              </a:rPr>
              <a:t>one hundred</a:t>
            </a:r>
            <a:r>
              <a:rPr sz="1800" spc="-10" dirty="0">
                <a:solidFill>
                  <a:srgbClr val="FF0000"/>
                </a:solidFill>
                <a:latin typeface="Calibri"/>
                <a:cs typeface="Calibri"/>
              </a:rPr>
              <a:t> </a:t>
            </a:r>
            <a:r>
              <a:rPr sz="1800" dirty="0">
                <a:solidFill>
                  <a:srgbClr val="FF0000"/>
                </a:solidFill>
                <a:latin typeface="Calibri"/>
                <a:cs typeface="Calibri"/>
              </a:rPr>
              <a:t>and </a:t>
            </a:r>
            <a:r>
              <a:rPr sz="1800" spc="-5" dirty="0">
                <a:solidFill>
                  <a:srgbClr val="FF0000"/>
                </a:solidFill>
                <a:latin typeface="Calibri"/>
                <a:cs typeface="Calibri"/>
              </a:rPr>
              <a:t>eighty</a:t>
            </a:r>
            <a:r>
              <a:rPr sz="1800" dirty="0">
                <a:solidFill>
                  <a:srgbClr val="FF0000"/>
                </a:solidFill>
                <a:latin typeface="Calibri"/>
                <a:cs typeface="Calibri"/>
              </a:rPr>
              <a:t> </a:t>
            </a:r>
            <a:r>
              <a:rPr sz="1800" spc="-5" dirty="0">
                <a:solidFill>
                  <a:srgbClr val="FF0000"/>
                </a:solidFill>
                <a:latin typeface="Calibri"/>
                <a:cs typeface="Calibri"/>
              </a:rPr>
              <a:t>(180) months "54.</a:t>
            </a:r>
            <a:endParaRPr sz="18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1475" y="883056"/>
            <a:ext cx="10654665" cy="5234305"/>
          </a:xfrm>
          <a:prstGeom prst="rect">
            <a:avLst/>
          </a:prstGeom>
        </p:spPr>
        <p:txBody>
          <a:bodyPr vert="horz" wrap="square" lIns="0" tIns="12700" rIns="0" bIns="0" rtlCol="0">
            <a:spAutoFit/>
          </a:bodyPr>
          <a:lstStyle/>
          <a:p>
            <a:pPr marL="12700" marR="5715">
              <a:lnSpc>
                <a:spcPct val="100000"/>
              </a:lnSpc>
              <a:spcBef>
                <a:spcPts val="100"/>
              </a:spcBef>
            </a:pPr>
            <a:r>
              <a:rPr sz="1800" dirty="0">
                <a:latin typeface="Calibri"/>
                <a:cs typeface="Calibri"/>
              </a:rPr>
              <a:t>In</a:t>
            </a:r>
            <a:r>
              <a:rPr sz="1800" spc="365" dirty="0">
                <a:latin typeface="Calibri"/>
                <a:cs typeface="Calibri"/>
              </a:rPr>
              <a:t> </a:t>
            </a:r>
            <a:r>
              <a:rPr sz="1800" dirty="0">
                <a:latin typeface="Calibri"/>
                <a:cs typeface="Calibri"/>
              </a:rPr>
              <a:t>the</a:t>
            </a:r>
            <a:r>
              <a:rPr sz="1800" spc="370" dirty="0">
                <a:latin typeface="Calibri"/>
                <a:cs typeface="Calibri"/>
              </a:rPr>
              <a:t> </a:t>
            </a:r>
            <a:r>
              <a:rPr sz="1800" spc="-5" dirty="0">
                <a:latin typeface="Calibri"/>
                <a:cs typeface="Calibri"/>
              </a:rPr>
              <a:t>Colombian</a:t>
            </a:r>
            <a:r>
              <a:rPr sz="1800" spc="370" dirty="0">
                <a:latin typeface="Calibri"/>
                <a:cs typeface="Calibri"/>
              </a:rPr>
              <a:t> </a:t>
            </a:r>
            <a:r>
              <a:rPr sz="1800" spc="-5" dirty="0">
                <a:latin typeface="Calibri"/>
                <a:cs typeface="Calibri"/>
              </a:rPr>
              <a:t>case,</a:t>
            </a:r>
            <a:r>
              <a:rPr sz="1800" spc="370" dirty="0">
                <a:latin typeface="Calibri"/>
                <a:cs typeface="Calibri"/>
              </a:rPr>
              <a:t> </a:t>
            </a:r>
            <a:r>
              <a:rPr sz="1800" dirty="0">
                <a:latin typeface="Calibri"/>
                <a:cs typeface="Calibri"/>
              </a:rPr>
              <a:t>Article</a:t>
            </a:r>
            <a:r>
              <a:rPr sz="1800" spc="375" dirty="0">
                <a:latin typeface="Calibri"/>
                <a:cs typeface="Calibri"/>
              </a:rPr>
              <a:t> </a:t>
            </a:r>
            <a:r>
              <a:rPr sz="1800" spc="-5" dirty="0">
                <a:latin typeface="Calibri"/>
                <a:cs typeface="Calibri"/>
              </a:rPr>
              <a:t>434A</a:t>
            </a:r>
            <a:r>
              <a:rPr sz="1800" spc="370" dirty="0">
                <a:latin typeface="Calibri"/>
                <a:cs typeface="Calibri"/>
              </a:rPr>
              <a:t> </a:t>
            </a:r>
            <a:r>
              <a:rPr sz="1800" spc="-5" dirty="0">
                <a:latin typeface="Calibri"/>
                <a:cs typeface="Calibri"/>
              </a:rPr>
              <a:t>of</a:t>
            </a:r>
            <a:r>
              <a:rPr sz="1800" spc="370" dirty="0">
                <a:latin typeface="Calibri"/>
                <a:cs typeface="Calibri"/>
              </a:rPr>
              <a:t> </a:t>
            </a:r>
            <a:r>
              <a:rPr sz="1800" dirty="0">
                <a:latin typeface="Calibri"/>
                <a:cs typeface="Calibri"/>
              </a:rPr>
              <a:t>the</a:t>
            </a:r>
            <a:r>
              <a:rPr sz="1800" spc="370" dirty="0">
                <a:latin typeface="Calibri"/>
                <a:cs typeface="Calibri"/>
              </a:rPr>
              <a:t> </a:t>
            </a:r>
            <a:r>
              <a:rPr sz="1800" spc="-5" dirty="0">
                <a:latin typeface="Calibri"/>
                <a:cs typeface="Calibri"/>
              </a:rPr>
              <a:t>Penal</a:t>
            </a:r>
            <a:r>
              <a:rPr sz="1800" spc="370" dirty="0">
                <a:latin typeface="Calibri"/>
                <a:cs typeface="Calibri"/>
              </a:rPr>
              <a:t> </a:t>
            </a:r>
            <a:r>
              <a:rPr sz="1800" spc="-5" dirty="0">
                <a:latin typeface="Calibri"/>
                <a:cs typeface="Calibri"/>
              </a:rPr>
              <a:t>Code,</a:t>
            </a:r>
            <a:r>
              <a:rPr sz="1800" spc="375" dirty="0">
                <a:latin typeface="Calibri"/>
                <a:cs typeface="Calibri"/>
              </a:rPr>
              <a:t> </a:t>
            </a:r>
            <a:r>
              <a:rPr sz="1800" spc="-5" dirty="0">
                <a:solidFill>
                  <a:srgbClr val="FF0000"/>
                </a:solidFill>
                <a:latin typeface="Calibri"/>
                <a:cs typeface="Calibri"/>
              </a:rPr>
              <a:t>on</a:t>
            </a:r>
            <a:r>
              <a:rPr sz="1800" spc="370" dirty="0">
                <a:solidFill>
                  <a:srgbClr val="FF0000"/>
                </a:solidFill>
                <a:latin typeface="Calibri"/>
                <a:cs typeface="Calibri"/>
              </a:rPr>
              <a:t> </a:t>
            </a:r>
            <a:r>
              <a:rPr sz="1800" spc="-5" dirty="0">
                <a:solidFill>
                  <a:srgbClr val="FF0000"/>
                </a:solidFill>
                <a:latin typeface="Calibri"/>
                <a:cs typeface="Calibri"/>
              </a:rPr>
              <a:t>omission</a:t>
            </a:r>
            <a:r>
              <a:rPr sz="1800" spc="370" dirty="0">
                <a:solidFill>
                  <a:srgbClr val="FF0000"/>
                </a:solidFill>
                <a:latin typeface="Calibri"/>
                <a:cs typeface="Calibri"/>
              </a:rPr>
              <a:t> </a:t>
            </a:r>
            <a:r>
              <a:rPr sz="1800" spc="-5" dirty="0">
                <a:solidFill>
                  <a:srgbClr val="FF0000"/>
                </a:solidFill>
                <a:latin typeface="Calibri"/>
                <a:cs typeface="Calibri"/>
              </a:rPr>
              <a:t>of</a:t>
            </a:r>
            <a:r>
              <a:rPr sz="1800" spc="370" dirty="0">
                <a:solidFill>
                  <a:srgbClr val="FF0000"/>
                </a:solidFill>
                <a:latin typeface="Calibri"/>
                <a:cs typeface="Calibri"/>
              </a:rPr>
              <a:t> </a:t>
            </a:r>
            <a:r>
              <a:rPr sz="1800" dirty="0">
                <a:solidFill>
                  <a:srgbClr val="FF0000"/>
                </a:solidFill>
                <a:latin typeface="Calibri"/>
                <a:cs typeface="Calibri"/>
              </a:rPr>
              <a:t>assets</a:t>
            </a:r>
            <a:r>
              <a:rPr sz="1800" spc="370" dirty="0">
                <a:solidFill>
                  <a:srgbClr val="FF0000"/>
                </a:solidFill>
                <a:latin typeface="Calibri"/>
                <a:cs typeface="Calibri"/>
              </a:rPr>
              <a:t> </a:t>
            </a:r>
            <a:r>
              <a:rPr sz="1800" dirty="0">
                <a:solidFill>
                  <a:srgbClr val="FF0000"/>
                </a:solidFill>
                <a:latin typeface="Calibri"/>
                <a:cs typeface="Calibri"/>
              </a:rPr>
              <a:t>and</a:t>
            </a:r>
            <a:r>
              <a:rPr sz="1800" spc="370" dirty="0">
                <a:solidFill>
                  <a:srgbClr val="FF0000"/>
                </a:solidFill>
                <a:latin typeface="Calibri"/>
                <a:cs typeface="Calibri"/>
              </a:rPr>
              <a:t> </a:t>
            </a:r>
            <a:r>
              <a:rPr sz="1800" spc="-5" dirty="0">
                <a:solidFill>
                  <a:srgbClr val="FF0000"/>
                </a:solidFill>
                <a:latin typeface="Calibri"/>
                <a:cs typeface="Calibri"/>
              </a:rPr>
              <a:t>inclusion</a:t>
            </a:r>
            <a:r>
              <a:rPr sz="1800" spc="375" dirty="0">
                <a:solidFill>
                  <a:srgbClr val="FF0000"/>
                </a:solidFill>
                <a:latin typeface="Calibri"/>
                <a:cs typeface="Calibri"/>
              </a:rPr>
              <a:t> </a:t>
            </a:r>
            <a:r>
              <a:rPr sz="1800" spc="-5" dirty="0">
                <a:solidFill>
                  <a:srgbClr val="FF0000"/>
                </a:solidFill>
                <a:latin typeface="Calibri"/>
                <a:cs typeface="Calibri"/>
              </a:rPr>
              <a:t>of</a:t>
            </a:r>
            <a:r>
              <a:rPr sz="1800" spc="370" dirty="0">
                <a:solidFill>
                  <a:srgbClr val="FF0000"/>
                </a:solidFill>
                <a:latin typeface="Calibri"/>
                <a:cs typeface="Calibri"/>
              </a:rPr>
              <a:t> </a:t>
            </a:r>
            <a:r>
              <a:rPr sz="1800" spc="-5" dirty="0">
                <a:solidFill>
                  <a:srgbClr val="FF0000"/>
                </a:solidFill>
                <a:latin typeface="Calibri"/>
                <a:cs typeface="Calibri"/>
              </a:rPr>
              <a:t>non-existent </a:t>
            </a:r>
            <a:r>
              <a:rPr sz="1800" spc="-390" dirty="0">
                <a:solidFill>
                  <a:srgbClr val="FF0000"/>
                </a:solidFill>
                <a:latin typeface="Calibri"/>
                <a:cs typeface="Calibri"/>
              </a:rPr>
              <a:t> </a:t>
            </a:r>
            <a:r>
              <a:rPr sz="1800" spc="-5" dirty="0">
                <a:solidFill>
                  <a:srgbClr val="FF0000"/>
                </a:solidFill>
                <a:latin typeface="Calibri"/>
                <a:cs typeface="Calibri"/>
              </a:rPr>
              <a:t>liabilities</a:t>
            </a:r>
            <a:r>
              <a:rPr sz="1800" spc="-5" dirty="0">
                <a:latin typeface="Calibri"/>
                <a:cs typeface="Calibri"/>
              </a:rPr>
              <a:t>,</a:t>
            </a:r>
            <a:r>
              <a:rPr sz="1800" spc="5" dirty="0">
                <a:latin typeface="Calibri"/>
                <a:cs typeface="Calibri"/>
              </a:rPr>
              <a:t> </a:t>
            </a:r>
            <a:r>
              <a:rPr sz="1800" spc="-5" dirty="0">
                <a:latin typeface="Calibri"/>
                <a:cs typeface="Calibri"/>
              </a:rPr>
              <a:t>establishes</a:t>
            </a:r>
            <a:r>
              <a:rPr sz="1800" dirty="0">
                <a:latin typeface="Calibri"/>
                <a:cs typeface="Calibri"/>
              </a:rPr>
              <a:t> that</a:t>
            </a:r>
            <a:r>
              <a:rPr sz="1800" spc="5" dirty="0">
                <a:latin typeface="Calibri"/>
                <a:cs typeface="Calibri"/>
              </a:rPr>
              <a:t> </a:t>
            </a:r>
            <a:r>
              <a:rPr sz="1800" spc="-5" dirty="0">
                <a:latin typeface="Calibri"/>
                <a:cs typeface="Calibri"/>
              </a:rPr>
              <a:t>those</a:t>
            </a:r>
            <a:r>
              <a:rPr sz="1800" dirty="0">
                <a:latin typeface="Calibri"/>
                <a:cs typeface="Calibri"/>
              </a:rPr>
              <a:t> </a:t>
            </a:r>
            <a:r>
              <a:rPr sz="1800" spc="-5" dirty="0">
                <a:latin typeface="Calibri"/>
                <a:cs typeface="Calibri"/>
              </a:rPr>
              <a:t>who</a:t>
            </a:r>
            <a:r>
              <a:rPr sz="1800" dirty="0">
                <a:latin typeface="Calibri"/>
                <a:cs typeface="Calibri"/>
              </a:rPr>
              <a:t> </a:t>
            </a:r>
            <a:r>
              <a:rPr sz="1800" spc="-5" dirty="0">
                <a:latin typeface="Calibri"/>
                <a:cs typeface="Calibri"/>
              </a:rPr>
              <a:t>omit</a:t>
            </a:r>
            <a:r>
              <a:rPr sz="1800" spc="5" dirty="0">
                <a:latin typeface="Calibri"/>
                <a:cs typeface="Calibri"/>
              </a:rPr>
              <a:t> </a:t>
            </a:r>
            <a:r>
              <a:rPr sz="1800" dirty="0">
                <a:latin typeface="Calibri"/>
                <a:cs typeface="Calibri"/>
              </a:rPr>
              <a:t>assets</a:t>
            </a:r>
            <a:r>
              <a:rPr sz="1800" spc="5" dirty="0">
                <a:latin typeface="Calibri"/>
                <a:cs typeface="Calibri"/>
              </a:rPr>
              <a:t> </a:t>
            </a:r>
            <a:r>
              <a:rPr sz="1800" spc="-5" dirty="0">
                <a:latin typeface="Calibri"/>
                <a:cs typeface="Calibri"/>
              </a:rPr>
              <a:t>or</a:t>
            </a:r>
            <a:r>
              <a:rPr sz="1800" dirty="0">
                <a:latin typeface="Calibri"/>
                <a:cs typeface="Calibri"/>
              </a:rPr>
              <a:t> </a:t>
            </a:r>
            <a:r>
              <a:rPr sz="1800" spc="-5" dirty="0">
                <a:latin typeface="Calibri"/>
                <a:cs typeface="Calibri"/>
              </a:rPr>
              <a:t>declare</a:t>
            </a:r>
            <a:r>
              <a:rPr sz="1800" dirty="0">
                <a:latin typeface="Calibri"/>
                <a:cs typeface="Calibri"/>
              </a:rPr>
              <a:t> a</a:t>
            </a:r>
            <a:r>
              <a:rPr sz="1800" spc="5" dirty="0">
                <a:latin typeface="Calibri"/>
                <a:cs typeface="Calibri"/>
              </a:rPr>
              <a:t> </a:t>
            </a:r>
            <a:r>
              <a:rPr sz="1800" spc="-5" dirty="0">
                <a:latin typeface="Calibri"/>
                <a:cs typeface="Calibri"/>
              </a:rPr>
              <a:t>lower</a:t>
            </a:r>
            <a:r>
              <a:rPr sz="1800" dirty="0">
                <a:latin typeface="Calibri"/>
                <a:cs typeface="Calibri"/>
              </a:rPr>
              <a:t> </a:t>
            </a:r>
            <a:r>
              <a:rPr sz="1800" spc="-5" dirty="0">
                <a:latin typeface="Calibri"/>
                <a:cs typeface="Calibri"/>
              </a:rPr>
              <a:t>value</a:t>
            </a:r>
            <a:r>
              <a:rPr sz="1800" dirty="0">
                <a:latin typeface="Calibri"/>
                <a:cs typeface="Calibri"/>
              </a:rPr>
              <a:t> </a:t>
            </a:r>
            <a:r>
              <a:rPr sz="1800" spc="-5" dirty="0">
                <a:latin typeface="Calibri"/>
                <a:cs typeface="Calibri"/>
              </a:rPr>
              <a:t>or</a:t>
            </a:r>
            <a:r>
              <a:rPr sz="1800" dirty="0">
                <a:latin typeface="Calibri"/>
                <a:cs typeface="Calibri"/>
              </a:rPr>
              <a:t> </a:t>
            </a:r>
            <a:r>
              <a:rPr sz="1800" spc="-5" dirty="0">
                <a:latin typeface="Calibri"/>
                <a:cs typeface="Calibri"/>
              </a:rPr>
              <a:t>declare</a:t>
            </a:r>
            <a:r>
              <a:rPr sz="1800" spc="5" dirty="0">
                <a:latin typeface="Calibri"/>
                <a:cs typeface="Calibri"/>
              </a:rPr>
              <a:t> </a:t>
            </a:r>
            <a:r>
              <a:rPr sz="1800" spc="-5" dirty="0">
                <a:latin typeface="Calibri"/>
                <a:cs typeface="Calibri"/>
              </a:rPr>
              <a:t>non-existent</a:t>
            </a:r>
            <a:r>
              <a:rPr sz="1800" spc="5" dirty="0">
                <a:latin typeface="Calibri"/>
                <a:cs typeface="Calibri"/>
              </a:rPr>
              <a:t> </a:t>
            </a:r>
            <a:r>
              <a:rPr sz="1800" spc="-5" dirty="0">
                <a:latin typeface="Calibri"/>
                <a:cs typeface="Calibri"/>
              </a:rPr>
              <a:t>liabilities,</a:t>
            </a:r>
            <a:r>
              <a:rPr sz="1800" dirty="0">
                <a:latin typeface="Calibri"/>
                <a:cs typeface="Calibri"/>
              </a:rPr>
              <a:t> by </a:t>
            </a:r>
            <a:r>
              <a:rPr sz="1800" spc="5" dirty="0">
                <a:latin typeface="Calibri"/>
                <a:cs typeface="Calibri"/>
              </a:rPr>
              <a:t> </a:t>
            </a:r>
            <a:r>
              <a:rPr sz="1800" spc="-5" dirty="0">
                <a:latin typeface="Calibri"/>
                <a:cs typeface="Calibri"/>
              </a:rPr>
              <a:t>5,000</a:t>
            </a:r>
            <a:r>
              <a:rPr sz="1800" spc="365" dirty="0">
                <a:latin typeface="Calibri"/>
                <a:cs typeface="Calibri"/>
              </a:rPr>
              <a:t> </a:t>
            </a:r>
            <a:r>
              <a:rPr sz="1800" spc="-5" dirty="0">
                <a:latin typeface="Calibri"/>
                <a:cs typeface="Calibri"/>
              </a:rPr>
              <a:t>minimum</a:t>
            </a:r>
            <a:r>
              <a:rPr sz="1800" spc="365" dirty="0">
                <a:latin typeface="Calibri"/>
                <a:cs typeface="Calibri"/>
              </a:rPr>
              <a:t> </a:t>
            </a:r>
            <a:r>
              <a:rPr sz="1800" spc="-5" dirty="0">
                <a:latin typeface="Calibri"/>
                <a:cs typeface="Calibri"/>
              </a:rPr>
              <a:t>monthly</a:t>
            </a:r>
            <a:r>
              <a:rPr sz="1800" spc="360" dirty="0">
                <a:latin typeface="Calibri"/>
                <a:cs typeface="Calibri"/>
              </a:rPr>
              <a:t> </a:t>
            </a:r>
            <a:r>
              <a:rPr sz="1800" dirty="0">
                <a:latin typeface="Calibri"/>
                <a:cs typeface="Calibri"/>
              </a:rPr>
              <a:t>salaries</a:t>
            </a:r>
            <a:r>
              <a:rPr sz="1800" spc="360" dirty="0">
                <a:latin typeface="Calibri"/>
                <a:cs typeface="Calibri"/>
              </a:rPr>
              <a:t> </a:t>
            </a:r>
            <a:r>
              <a:rPr sz="1800" spc="-5" dirty="0">
                <a:latin typeface="Calibri"/>
                <a:cs typeface="Calibri"/>
              </a:rPr>
              <a:t>or</a:t>
            </a:r>
            <a:r>
              <a:rPr sz="1800" spc="360" dirty="0">
                <a:latin typeface="Calibri"/>
                <a:cs typeface="Calibri"/>
              </a:rPr>
              <a:t> </a:t>
            </a:r>
            <a:r>
              <a:rPr sz="1800" spc="-5" dirty="0">
                <a:latin typeface="Calibri"/>
                <a:cs typeface="Calibri"/>
              </a:rPr>
              <a:t>more,</a:t>
            </a:r>
            <a:r>
              <a:rPr sz="1800" spc="360" dirty="0">
                <a:latin typeface="Calibri"/>
                <a:cs typeface="Calibri"/>
              </a:rPr>
              <a:t> </a:t>
            </a:r>
            <a:r>
              <a:rPr sz="1800" dirty="0">
                <a:solidFill>
                  <a:srgbClr val="FF0000"/>
                </a:solidFill>
                <a:latin typeface="Calibri"/>
                <a:cs typeface="Calibri"/>
              </a:rPr>
              <a:t>is</a:t>
            </a:r>
            <a:r>
              <a:rPr sz="1800" spc="365" dirty="0">
                <a:solidFill>
                  <a:srgbClr val="FF0000"/>
                </a:solidFill>
                <a:latin typeface="Calibri"/>
                <a:cs typeface="Calibri"/>
              </a:rPr>
              <a:t> </a:t>
            </a:r>
            <a:r>
              <a:rPr sz="1800" spc="-5" dirty="0">
                <a:solidFill>
                  <a:srgbClr val="FF0000"/>
                </a:solidFill>
                <a:latin typeface="Calibri"/>
                <a:cs typeface="Calibri"/>
              </a:rPr>
              <a:t>subject</a:t>
            </a:r>
            <a:r>
              <a:rPr sz="1800" spc="365" dirty="0">
                <a:solidFill>
                  <a:srgbClr val="FF0000"/>
                </a:solidFill>
                <a:latin typeface="Calibri"/>
                <a:cs typeface="Calibri"/>
              </a:rPr>
              <a:t> </a:t>
            </a:r>
            <a:r>
              <a:rPr sz="1800" dirty="0">
                <a:solidFill>
                  <a:srgbClr val="FF0000"/>
                </a:solidFill>
                <a:latin typeface="Calibri"/>
                <a:cs typeface="Calibri"/>
              </a:rPr>
              <a:t>to</a:t>
            </a:r>
            <a:r>
              <a:rPr sz="1800" spc="360" dirty="0">
                <a:solidFill>
                  <a:srgbClr val="FF0000"/>
                </a:solidFill>
                <a:latin typeface="Calibri"/>
                <a:cs typeface="Calibri"/>
              </a:rPr>
              <a:t> </a:t>
            </a:r>
            <a:r>
              <a:rPr sz="1800" dirty="0">
                <a:solidFill>
                  <a:srgbClr val="FF0000"/>
                </a:solidFill>
                <a:latin typeface="Calibri"/>
                <a:cs typeface="Calibri"/>
              </a:rPr>
              <a:t>a</a:t>
            </a:r>
            <a:r>
              <a:rPr sz="1800" spc="360" dirty="0">
                <a:solidFill>
                  <a:srgbClr val="FF0000"/>
                </a:solidFill>
                <a:latin typeface="Calibri"/>
                <a:cs typeface="Calibri"/>
              </a:rPr>
              <a:t> </a:t>
            </a:r>
            <a:r>
              <a:rPr sz="1800" spc="-5" dirty="0">
                <a:solidFill>
                  <a:srgbClr val="FF0000"/>
                </a:solidFill>
                <a:latin typeface="Calibri"/>
                <a:cs typeface="Calibri"/>
              </a:rPr>
              <a:t>penalty</a:t>
            </a:r>
            <a:r>
              <a:rPr sz="1800" spc="360" dirty="0">
                <a:solidFill>
                  <a:srgbClr val="FF0000"/>
                </a:solidFill>
                <a:latin typeface="Calibri"/>
                <a:cs typeface="Calibri"/>
              </a:rPr>
              <a:t> </a:t>
            </a:r>
            <a:r>
              <a:rPr sz="1800" spc="-5" dirty="0">
                <a:solidFill>
                  <a:srgbClr val="FF0000"/>
                </a:solidFill>
                <a:latin typeface="Calibri"/>
                <a:cs typeface="Calibri"/>
              </a:rPr>
              <a:t>of</a:t>
            </a:r>
            <a:r>
              <a:rPr sz="1800" spc="360" dirty="0">
                <a:solidFill>
                  <a:srgbClr val="FF0000"/>
                </a:solidFill>
                <a:latin typeface="Calibri"/>
                <a:cs typeface="Calibri"/>
              </a:rPr>
              <a:t> </a:t>
            </a:r>
            <a:r>
              <a:rPr sz="1800" dirty="0">
                <a:solidFill>
                  <a:srgbClr val="FF0000"/>
                </a:solidFill>
                <a:latin typeface="Calibri"/>
                <a:cs typeface="Calibri"/>
              </a:rPr>
              <a:t>48</a:t>
            </a:r>
            <a:r>
              <a:rPr sz="1800" spc="365" dirty="0">
                <a:solidFill>
                  <a:srgbClr val="FF0000"/>
                </a:solidFill>
                <a:latin typeface="Calibri"/>
                <a:cs typeface="Calibri"/>
              </a:rPr>
              <a:t> </a:t>
            </a:r>
            <a:r>
              <a:rPr sz="1800" spc="-5" dirty="0">
                <a:solidFill>
                  <a:srgbClr val="FF0000"/>
                </a:solidFill>
                <a:latin typeface="Calibri"/>
                <a:cs typeface="Calibri"/>
              </a:rPr>
              <a:t>to</a:t>
            </a:r>
            <a:r>
              <a:rPr sz="1800" spc="370" dirty="0">
                <a:solidFill>
                  <a:srgbClr val="FF0000"/>
                </a:solidFill>
                <a:latin typeface="Calibri"/>
                <a:cs typeface="Calibri"/>
              </a:rPr>
              <a:t> </a:t>
            </a:r>
            <a:r>
              <a:rPr sz="1800" spc="-5" dirty="0">
                <a:solidFill>
                  <a:srgbClr val="FF0000"/>
                </a:solidFill>
                <a:latin typeface="Calibri"/>
                <a:cs typeface="Calibri"/>
              </a:rPr>
              <a:t>108</a:t>
            </a:r>
            <a:r>
              <a:rPr sz="1800" spc="365" dirty="0">
                <a:solidFill>
                  <a:srgbClr val="FF0000"/>
                </a:solidFill>
                <a:latin typeface="Calibri"/>
                <a:cs typeface="Calibri"/>
              </a:rPr>
              <a:t> </a:t>
            </a:r>
            <a:r>
              <a:rPr sz="1800" dirty="0">
                <a:solidFill>
                  <a:srgbClr val="FF0000"/>
                </a:solidFill>
                <a:latin typeface="Calibri"/>
                <a:cs typeface="Calibri"/>
              </a:rPr>
              <a:t>months</a:t>
            </a:r>
            <a:r>
              <a:rPr sz="1800" spc="360" dirty="0">
                <a:solidFill>
                  <a:srgbClr val="FF0000"/>
                </a:solidFill>
                <a:latin typeface="Calibri"/>
                <a:cs typeface="Calibri"/>
              </a:rPr>
              <a:t> </a:t>
            </a:r>
            <a:r>
              <a:rPr sz="1800" spc="-5" dirty="0">
                <a:solidFill>
                  <a:srgbClr val="FF0000"/>
                </a:solidFill>
                <a:latin typeface="Calibri"/>
                <a:cs typeface="Calibri"/>
              </a:rPr>
              <a:t>of</a:t>
            </a:r>
            <a:r>
              <a:rPr sz="1800" spc="360" dirty="0">
                <a:solidFill>
                  <a:srgbClr val="FF0000"/>
                </a:solidFill>
                <a:latin typeface="Calibri"/>
                <a:cs typeface="Calibri"/>
              </a:rPr>
              <a:t> </a:t>
            </a:r>
            <a:r>
              <a:rPr sz="1800" spc="-5" dirty="0">
                <a:solidFill>
                  <a:srgbClr val="FF0000"/>
                </a:solidFill>
                <a:latin typeface="Calibri"/>
                <a:cs typeface="Calibri"/>
              </a:rPr>
              <a:t>imprisonment</a:t>
            </a:r>
            <a:r>
              <a:rPr sz="1800" spc="-5" dirty="0">
                <a:latin typeface="Calibri"/>
                <a:cs typeface="Calibri"/>
              </a:rPr>
              <a:t>.</a:t>
            </a:r>
            <a:r>
              <a:rPr sz="1800" spc="365" dirty="0">
                <a:latin typeface="Calibri"/>
                <a:cs typeface="Calibri"/>
              </a:rPr>
              <a:t> </a:t>
            </a:r>
            <a:r>
              <a:rPr sz="1800" dirty="0">
                <a:latin typeface="Calibri"/>
                <a:cs typeface="Calibri"/>
              </a:rPr>
              <a:t>In </a:t>
            </a:r>
            <a:r>
              <a:rPr sz="1800" spc="-390" dirty="0">
                <a:latin typeface="Calibri"/>
                <a:cs typeface="Calibri"/>
              </a:rPr>
              <a:t> </a:t>
            </a:r>
            <a:r>
              <a:rPr sz="1800" spc="-5" dirty="0">
                <a:latin typeface="Calibri"/>
                <a:cs typeface="Calibri"/>
              </a:rPr>
              <a:t>addition,</a:t>
            </a:r>
            <a:r>
              <a:rPr sz="1800" spc="5" dirty="0">
                <a:latin typeface="Calibri"/>
                <a:cs typeface="Calibri"/>
              </a:rPr>
              <a:t> </a:t>
            </a:r>
            <a:r>
              <a:rPr sz="1800" spc="-5" dirty="0">
                <a:latin typeface="Calibri"/>
                <a:cs typeface="Calibri"/>
              </a:rPr>
              <a:t>if</a:t>
            </a:r>
            <a:r>
              <a:rPr sz="1800" spc="10" dirty="0">
                <a:latin typeface="Calibri"/>
                <a:cs typeface="Calibri"/>
              </a:rPr>
              <a:t> </a:t>
            </a:r>
            <a:r>
              <a:rPr sz="1800" dirty="0">
                <a:latin typeface="Calibri"/>
                <a:cs typeface="Calibri"/>
              </a:rPr>
              <a:t>the</a:t>
            </a:r>
            <a:r>
              <a:rPr sz="1800" spc="10" dirty="0">
                <a:latin typeface="Calibri"/>
                <a:cs typeface="Calibri"/>
              </a:rPr>
              <a:t> </a:t>
            </a:r>
            <a:r>
              <a:rPr sz="1800" spc="-5" dirty="0">
                <a:latin typeface="Calibri"/>
                <a:cs typeface="Calibri"/>
              </a:rPr>
              <a:t>amount</a:t>
            </a:r>
            <a:r>
              <a:rPr sz="1800" spc="10" dirty="0">
                <a:latin typeface="Calibri"/>
                <a:cs typeface="Calibri"/>
              </a:rPr>
              <a:t> </a:t>
            </a:r>
            <a:r>
              <a:rPr sz="1800" spc="-5" dirty="0">
                <a:latin typeface="Calibri"/>
                <a:cs typeface="Calibri"/>
              </a:rPr>
              <a:t>exceeds</a:t>
            </a:r>
            <a:r>
              <a:rPr sz="1800" spc="15" dirty="0">
                <a:latin typeface="Calibri"/>
                <a:cs typeface="Calibri"/>
              </a:rPr>
              <a:t> </a:t>
            </a:r>
            <a:r>
              <a:rPr sz="1800" spc="-5" dirty="0">
                <a:latin typeface="Calibri"/>
                <a:cs typeface="Calibri"/>
              </a:rPr>
              <a:t>7,250</a:t>
            </a:r>
            <a:r>
              <a:rPr sz="1800" spc="10" dirty="0">
                <a:latin typeface="Calibri"/>
                <a:cs typeface="Calibri"/>
              </a:rPr>
              <a:t> </a:t>
            </a:r>
            <a:r>
              <a:rPr sz="1800" spc="-5" dirty="0">
                <a:latin typeface="Calibri"/>
                <a:cs typeface="Calibri"/>
              </a:rPr>
              <a:t>minimum</a:t>
            </a:r>
            <a:r>
              <a:rPr sz="1800" spc="5" dirty="0">
                <a:latin typeface="Calibri"/>
                <a:cs typeface="Calibri"/>
              </a:rPr>
              <a:t> </a:t>
            </a:r>
            <a:r>
              <a:rPr sz="1800" spc="-5" dirty="0">
                <a:latin typeface="Calibri"/>
                <a:cs typeface="Calibri"/>
              </a:rPr>
              <a:t>wages,</a:t>
            </a:r>
            <a:r>
              <a:rPr sz="1800" spc="10" dirty="0">
                <a:latin typeface="Calibri"/>
                <a:cs typeface="Calibri"/>
              </a:rPr>
              <a:t> </a:t>
            </a:r>
            <a:r>
              <a:rPr sz="1800" spc="-5" dirty="0">
                <a:latin typeface="Calibri"/>
                <a:cs typeface="Calibri"/>
              </a:rPr>
              <a:t>but</a:t>
            </a:r>
            <a:r>
              <a:rPr sz="1800" spc="10" dirty="0">
                <a:latin typeface="Calibri"/>
                <a:cs typeface="Calibri"/>
              </a:rPr>
              <a:t> </a:t>
            </a:r>
            <a:r>
              <a:rPr sz="1800" spc="-5" dirty="0">
                <a:latin typeface="Calibri"/>
                <a:cs typeface="Calibri"/>
              </a:rPr>
              <a:t>is</a:t>
            </a:r>
            <a:r>
              <a:rPr sz="1800" spc="10" dirty="0">
                <a:latin typeface="Calibri"/>
                <a:cs typeface="Calibri"/>
              </a:rPr>
              <a:t> </a:t>
            </a:r>
            <a:r>
              <a:rPr sz="1800" spc="-5" dirty="0">
                <a:latin typeface="Calibri"/>
                <a:cs typeface="Calibri"/>
              </a:rPr>
              <a:t>less</a:t>
            </a:r>
            <a:r>
              <a:rPr sz="1800" spc="10" dirty="0">
                <a:latin typeface="Calibri"/>
                <a:cs typeface="Calibri"/>
              </a:rPr>
              <a:t> </a:t>
            </a:r>
            <a:r>
              <a:rPr sz="1800" dirty="0">
                <a:latin typeface="Calibri"/>
                <a:cs typeface="Calibri"/>
              </a:rPr>
              <a:t>than</a:t>
            </a:r>
            <a:r>
              <a:rPr sz="1800" spc="10" dirty="0">
                <a:latin typeface="Calibri"/>
                <a:cs typeface="Calibri"/>
              </a:rPr>
              <a:t> </a:t>
            </a:r>
            <a:r>
              <a:rPr sz="1800" spc="-5" dirty="0">
                <a:latin typeface="Calibri"/>
                <a:cs typeface="Calibri"/>
              </a:rPr>
              <a:t>8,500,</a:t>
            </a:r>
            <a:r>
              <a:rPr sz="1800" spc="5" dirty="0">
                <a:latin typeface="Calibri"/>
                <a:cs typeface="Calibri"/>
              </a:rPr>
              <a:t> </a:t>
            </a:r>
            <a:r>
              <a:rPr sz="1800" dirty="0">
                <a:latin typeface="Calibri"/>
                <a:cs typeface="Calibri"/>
              </a:rPr>
              <a:t>the</a:t>
            </a:r>
            <a:r>
              <a:rPr sz="1800" spc="10" dirty="0">
                <a:latin typeface="Calibri"/>
                <a:cs typeface="Calibri"/>
              </a:rPr>
              <a:t> </a:t>
            </a:r>
            <a:r>
              <a:rPr sz="1800" spc="-5" dirty="0">
                <a:latin typeface="Calibri"/>
                <a:cs typeface="Calibri"/>
              </a:rPr>
              <a:t>penalty</a:t>
            </a:r>
            <a:r>
              <a:rPr sz="1800" spc="10" dirty="0">
                <a:latin typeface="Calibri"/>
                <a:cs typeface="Calibri"/>
              </a:rPr>
              <a:t> </a:t>
            </a:r>
            <a:r>
              <a:rPr sz="1800" spc="-5" dirty="0">
                <a:latin typeface="Calibri"/>
                <a:cs typeface="Calibri"/>
              </a:rPr>
              <a:t>will</a:t>
            </a:r>
            <a:r>
              <a:rPr sz="1800" spc="10" dirty="0">
                <a:latin typeface="Calibri"/>
                <a:cs typeface="Calibri"/>
              </a:rPr>
              <a:t> </a:t>
            </a:r>
            <a:r>
              <a:rPr sz="1800" spc="-5" dirty="0">
                <a:latin typeface="Calibri"/>
                <a:cs typeface="Calibri"/>
              </a:rPr>
              <a:t>be</a:t>
            </a:r>
            <a:r>
              <a:rPr sz="1800" spc="10" dirty="0">
                <a:latin typeface="Calibri"/>
                <a:cs typeface="Calibri"/>
              </a:rPr>
              <a:t> </a:t>
            </a:r>
            <a:r>
              <a:rPr sz="1800" spc="-5" dirty="0">
                <a:latin typeface="Calibri"/>
                <a:cs typeface="Calibri"/>
              </a:rPr>
              <a:t>increased</a:t>
            </a:r>
            <a:r>
              <a:rPr sz="1800" spc="10" dirty="0">
                <a:latin typeface="Calibri"/>
                <a:cs typeface="Calibri"/>
              </a:rPr>
              <a:t> </a:t>
            </a:r>
            <a:r>
              <a:rPr sz="1800" spc="-5" dirty="0">
                <a:latin typeface="Calibri"/>
                <a:cs typeface="Calibri"/>
              </a:rPr>
              <a:t>by</a:t>
            </a:r>
            <a:r>
              <a:rPr sz="1800" spc="5" dirty="0">
                <a:latin typeface="Calibri"/>
                <a:cs typeface="Calibri"/>
              </a:rPr>
              <a:t> </a:t>
            </a:r>
            <a:r>
              <a:rPr sz="1800" spc="-5" dirty="0">
                <a:latin typeface="Calibri"/>
                <a:cs typeface="Calibri"/>
              </a:rPr>
              <a:t>one </a:t>
            </a:r>
            <a:r>
              <a:rPr sz="1800" spc="-390" dirty="0">
                <a:latin typeface="Calibri"/>
                <a:cs typeface="Calibri"/>
              </a:rPr>
              <a:t> </a:t>
            </a:r>
            <a:r>
              <a:rPr sz="1800" spc="-5" dirty="0">
                <a:latin typeface="Calibri"/>
                <a:cs typeface="Calibri"/>
              </a:rPr>
              <a:t>third, </a:t>
            </a:r>
            <a:r>
              <a:rPr sz="1800" dirty="0">
                <a:latin typeface="Calibri"/>
                <a:cs typeface="Calibri"/>
              </a:rPr>
              <a:t>and</a:t>
            </a:r>
            <a:r>
              <a:rPr sz="1800" spc="-5" dirty="0">
                <a:latin typeface="Calibri"/>
                <a:cs typeface="Calibri"/>
              </a:rPr>
              <a:t> </a:t>
            </a:r>
            <a:r>
              <a:rPr sz="1800" dirty="0">
                <a:latin typeface="Calibri"/>
                <a:cs typeface="Calibri"/>
              </a:rPr>
              <a:t>if</a:t>
            </a:r>
            <a:r>
              <a:rPr sz="1800" spc="-5" dirty="0">
                <a:latin typeface="Calibri"/>
                <a:cs typeface="Calibri"/>
              </a:rPr>
              <a:t> </a:t>
            </a:r>
            <a:r>
              <a:rPr sz="1800" dirty="0">
                <a:latin typeface="Calibri"/>
                <a:cs typeface="Calibri"/>
              </a:rPr>
              <a:t>the </a:t>
            </a:r>
            <a:r>
              <a:rPr sz="1800" spc="-5" dirty="0">
                <a:latin typeface="Calibri"/>
                <a:cs typeface="Calibri"/>
              </a:rPr>
              <a:t>amount exceeds</a:t>
            </a:r>
            <a:r>
              <a:rPr sz="1800" spc="5" dirty="0">
                <a:latin typeface="Calibri"/>
                <a:cs typeface="Calibri"/>
              </a:rPr>
              <a:t> </a:t>
            </a:r>
            <a:r>
              <a:rPr sz="1800" spc="-5" dirty="0">
                <a:latin typeface="Calibri"/>
                <a:cs typeface="Calibri"/>
              </a:rPr>
              <a:t>8,500,</a:t>
            </a:r>
            <a:r>
              <a:rPr sz="1800" dirty="0">
                <a:latin typeface="Calibri"/>
                <a:cs typeface="Calibri"/>
              </a:rPr>
              <a:t> the</a:t>
            </a:r>
            <a:r>
              <a:rPr sz="1800" spc="-5" dirty="0">
                <a:latin typeface="Calibri"/>
                <a:cs typeface="Calibri"/>
              </a:rPr>
              <a:t> penalty </a:t>
            </a:r>
            <a:r>
              <a:rPr sz="1800" dirty="0">
                <a:latin typeface="Calibri"/>
                <a:cs typeface="Calibri"/>
              </a:rPr>
              <a:t>will</a:t>
            </a:r>
            <a:r>
              <a:rPr sz="1800" spc="-5" dirty="0">
                <a:latin typeface="Calibri"/>
                <a:cs typeface="Calibri"/>
              </a:rPr>
              <a:t> </a:t>
            </a:r>
            <a:r>
              <a:rPr sz="1800" dirty="0">
                <a:latin typeface="Calibri"/>
                <a:cs typeface="Calibri"/>
              </a:rPr>
              <a:t>be </a:t>
            </a:r>
            <a:r>
              <a:rPr sz="1800" spc="-5" dirty="0">
                <a:latin typeface="Calibri"/>
                <a:cs typeface="Calibri"/>
              </a:rPr>
              <a:t>increased </a:t>
            </a:r>
            <a:r>
              <a:rPr sz="1800" dirty="0">
                <a:latin typeface="Calibri"/>
                <a:cs typeface="Calibri"/>
              </a:rPr>
              <a:t>by</a:t>
            </a:r>
            <a:r>
              <a:rPr sz="1800" spc="-5" dirty="0">
                <a:latin typeface="Calibri"/>
                <a:cs typeface="Calibri"/>
              </a:rPr>
              <a:t> one half.</a:t>
            </a:r>
            <a:endParaRPr sz="1800" dirty="0">
              <a:latin typeface="Calibri"/>
              <a:cs typeface="Calibri"/>
            </a:endParaRPr>
          </a:p>
          <a:p>
            <a:pPr>
              <a:lnSpc>
                <a:spcPct val="100000"/>
              </a:lnSpc>
              <a:spcBef>
                <a:spcPts val="20"/>
              </a:spcBef>
            </a:pPr>
            <a:endParaRPr sz="1750" dirty="0">
              <a:latin typeface="Calibri"/>
              <a:cs typeface="Calibri"/>
            </a:endParaRPr>
          </a:p>
          <a:p>
            <a:pPr marL="12700" marR="5080" algn="just">
              <a:lnSpc>
                <a:spcPct val="100000"/>
              </a:lnSpc>
            </a:pPr>
            <a:r>
              <a:rPr sz="1800" spc="-5" dirty="0">
                <a:latin typeface="Calibri"/>
                <a:cs typeface="Calibri"/>
              </a:rPr>
              <a:t>However, </a:t>
            </a:r>
            <a:r>
              <a:rPr sz="1800" dirty="0">
                <a:latin typeface="Calibri"/>
                <a:cs typeface="Calibri"/>
              </a:rPr>
              <a:t>the </a:t>
            </a:r>
            <a:r>
              <a:rPr sz="1800" spc="-5" dirty="0">
                <a:latin typeface="Calibri"/>
                <a:cs typeface="Calibri"/>
              </a:rPr>
              <a:t>paragraph clarifies </a:t>
            </a:r>
            <a:r>
              <a:rPr sz="1800" dirty="0">
                <a:latin typeface="Calibri"/>
                <a:cs typeface="Calibri"/>
              </a:rPr>
              <a:t>that "the criminal </a:t>
            </a:r>
            <a:r>
              <a:rPr sz="1800" spc="-5" dirty="0">
                <a:latin typeface="Calibri"/>
                <a:cs typeface="Calibri"/>
              </a:rPr>
              <a:t>action </a:t>
            </a:r>
            <a:r>
              <a:rPr sz="1800" dirty="0">
                <a:latin typeface="Calibri"/>
                <a:cs typeface="Calibri"/>
              </a:rPr>
              <a:t>will </a:t>
            </a:r>
            <a:r>
              <a:rPr sz="1800" spc="-5" dirty="0">
                <a:latin typeface="Calibri"/>
                <a:cs typeface="Calibri"/>
              </a:rPr>
              <a:t>be extinguished </a:t>
            </a:r>
            <a:r>
              <a:rPr sz="1800" dirty="0">
                <a:latin typeface="Calibri"/>
                <a:cs typeface="Calibri"/>
              </a:rPr>
              <a:t>when the </a:t>
            </a:r>
            <a:r>
              <a:rPr sz="1800" spc="-5" dirty="0">
                <a:latin typeface="Calibri"/>
                <a:cs typeface="Calibri"/>
              </a:rPr>
              <a:t>taxpayer files </a:t>
            </a:r>
            <a:r>
              <a:rPr sz="1800" dirty="0">
                <a:latin typeface="Calibri"/>
                <a:cs typeface="Calibri"/>
              </a:rPr>
              <a:t>or </a:t>
            </a:r>
            <a:r>
              <a:rPr sz="1800" spc="-5" dirty="0">
                <a:latin typeface="Calibri"/>
                <a:cs typeface="Calibri"/>
              </a:rPr>
              <a:t>corrects </a:t>
            </a:r>
            <a:r>
              <a:rPr sz="1800" dirty="0">
                <a:latin typeface="Calibri"/>
                <a:cs typeface="Calibri"/>
              </a:rPr>
              <a:t> the </a:t>
            </a:r>
            <a:r>
              <a:rPr sz="1800" spc="-5" dirty="0">
                <a:latin typeface="Calibri"/>
                <a:cs typeface="Calibri"/>
              </a:rPr>
              <a:t>corresponding return </a:t>
            </a:r>
            <a:r>
              <a:rPr sz="1800" dirty="0">
                <a:latin typeface="Calibri"/>
                <a:cs typeface="Calibri"/>
              </a:rPr>
              <a:t>or </a:t>
            </a:r>
            <a:r>
              <a:rPr sz="1800" spc="-5" dirty="0">
                <a:latin typeface="Calibri"/>
                <a:cs typeface="Calibri"/>
              </a:rPr>
              <a:t>returns, </a:t>
            </a:r>
            <a:r>
              <a:rPr sz="1800" dirty="0">
                <a:latin typeface="Calibri"/>
                <a:cs typeface="Calibri"/>
              </a:rPr>
              <a:t>as </a:t>
            </a:r>
            <a:r>
              <a:rPr sz="1800" spc="-5" dirty="0">
                <a:latin typeface="Calibri"/>
                <a:cs typeface="Calibri"/>
              </a:rPr>
              <a:t>long </a:t>
            </a:r>
            <a:r>
              <a:rPr sz="1800" dirty="0">
                <a:latin typeface="Calibri"/>
                <a:cs typeface="Calibri"/>
              </a:rPr>
              <a:t>as </a:t>
            </a:r>
            <a:r>
              <a:rPr sz="1800" spc="-5" dirty="0">
                <a:latin typeface="Calibri"/>
                <a:cs typeface="Calibri"/>
              </a:rPr>
              <a:t>it is </a:t>
            </a:r>
            <a:r>
              <a:rPr sz="1800" dirty="0">
                <a:latin typeface="Calibri"/>
                <a:cs typeface="Calibri"/>
              </a:rPr>
              <a:t>within the term to </a:t>
            </a:r>
            <a:r>
              <a:rPr sz="1800" spc="-5" dirty="0">
                <a:latin typeface="Calibri"/>
                <a:cs typeface="Calibri"/>
              </a:rPr>
              <a:t>correct provided in the </a:t>
            </a:r>
            <a:r>
              <a:rPr sz="1800" dirty="0">
                <a:latin typeface="Calibri"/>
                <a:cs typeface="Calibri"/>
              </a:rPr>
              <a:t>Tax Statute and, </a:t>
            </a:r>
            <a:r>
              <a:rPr sz="1800" spc="-5" dirty="0">
                <a:latin typeface="Calibri"/>
                <a:cs typeface="Calibri"/>
              </a:rPr>
              <a:t>in </a:t>
            </a:r>
            <a:r>
              <a:rPr sz="1800" dirty="0">
                <a:latin typeface="Calibri"/>
                <a:cs typeface="Calibri"/>
              </a:rPr>
              <a:t> any</a:t>
            </a:r>
            <a:r>
              <a:rPr sz="1800" spc="55" dirty="0">
                <a:latin typeface="Calibri"/>
                <a:cs typeface="Calibri"/>
              </a:rPr>
              <a:t> </a:t>
            </a:r>
            <a:r>
              <a:rPr sz="1800" dirty="0">
                <a:latin typeface="Calibri"/>
                <a:cs typeface="Calibri"/>
              </a:rPr>
              <a:t>case,</a:t>
            </a:r>
            <a:r>
              <a:rPr sz="1800" spc="55" dirty="0">
                <a:latin typeface="Calibri"/>
                <a:cs typeface="Calibri"/>
              </a:rPr>
              <a:t> </a:t>
            </a:r>
            <a:r>
              <a:rPr sz="1800" spc="-5" dirty="0">
                <a:latin typeface="Calibri"/>
                <a:cs typeface="Calibri"/>
              </a:rPr>
              <a:t>makes</a:t>
            </a:r>
            <a:r>
              <a:rPr sz="1800" spc="60" dirty="0">
                <a:latin typeface="Calibri"/>
                <a:cs typeface="Calibri"/>
              </a:rPr>
              <a:t> </a:t>
            </a:r>
            <a:r>
              <a:rPr sz="1800" dirty="0">
                <a:latin typeface="Calibri"/>
                <a:cs typeface="Calibri"/>
              </a:rPr>
              <a:t>the</a:t>
            </a:r>
            <a:r>
              <a:rPr sz="1800" spc="60" dirty="0">
                <a:latin typeface="Calibri"/>
                <a:cs typeface="Calibri"/>
              </a:rPr>
              <a:t> </a:t>
            </a:r>
            <a:r>
              <a:rPr sz="1800" spc="-5" dirty="0">
                <a:latin typeface="Calibri"/>
                <a:cs typeface="Calibri"/>
              </a:rPr>
              <a:t>respective</a:t>
            </a:r>
            <a:r>
              <a:rPr sz="1800" spc="60" dirty="0">
                <a:latin typeface="Calibri"/>
                <a:cs typeface="Calibri"/>
              </a:rPr>
              <a:t> </a:t>
            </a:r>
            <a:r>
              <a:rPr sz="1800" spc="-5" dirty="0">
                <a:latin typeface="Calibri"/>
                <a:cs typeface="Calibri"/>
              </a:rPr>
              <a:t>payments</a:t>
            </a:r>
            <a:r>
              <a:rPr sz="1800" spc="60" dirty="0">
                <a:latin typeface="Calibri"/>
                <a:cs typeface="Calibri"/>
              </a:rPr>
              <a:t> </a:t>
            </a:r>
            <a:r>
              <a:rPr sz="1800" spc="-5" dirty="0">
                <a:latin typeface="Calibri"/>
                <a:cs typeface="Calibri"/>
              </a:rPr>
              <a:t>of</a:t>
            </a:r>
            <a:r>
              <a:rPr sz="1800" spc="55" dirty="0">
                <a:latin typeface="Calibri"/>
                <a:cs typeface="Calibri"/>
              </a:rPr>
              <a:t> </a:t>
            </a:r>
            <a:r>
              <a:rPr sz="1800" spc="-5" dirty="0">
                <a:latin typeface="Calibri"/>
                <a:cs typeface="Calibri"/>
              </a:rPr>
              <a:t>taxes,</a:t>
            </a:r>
            <a:r>
              <a:rPr sz="1800" spc="55" dirty="0">
                <a:latin typeface="Calibri"/>
                <a:cs typeface="Calibri"/>
              </a:rPr>
              <a:t> </a:t>
            </a:r>
            <a:r>
              <a:rPr sz="1800" dirty="0">
                <a:latin typeface="Calibri"/>
                <a:cs typeface="Calibri"/>
              </a:rPr>
              <a:t>tax</a:t>
            </a:r>
            <a:r>
              <a:rPr sz="1800" spc="60" dirty="0">
                <a:latin typeface="Calibri"/>
                <a:cs typeface="Calibri"/>
              </a:rPr>
              <a:t> </a:t>
            </a:r>
            <a:r>
              <a:rPr sz="1800" spc="-5" dirty="0">
                <a:latin typeface="Calibri"/>
                <a:cs typeface="Calibri"/>
              </a:rPr>
              <a:t>penalties</a:t>
            </a:r>
            <a:r>
              <a:rPr sz="1800" spc="60" dirty="0">
                <a:latin typeface="Calibri"/>
                <a:cs typeface="Calibri"/>
              </a:rPr>
              <a:t> </a:t>
            </a:r>
            <a:r>
              <a:rPr sz="1800" dirty="0">
                <a:latin typeface="Calibri"/>
                <a:cs typeface="Calibri"/>
              </a:rPr>
              <a:t>and</a:t>
            </a:r>
            <a:r>
              <a:rPr sz="1800" spc="55" dirty="0">
                <a:latin typeface="Calibri"/>
                <a:cs typeface="Calibri"/>
              </a:rPr>
              <a:t> </a:t>
            </a:r>
            <a:r>
              <a:rPr sz="1800" spc="-5" dirty="0">
                <a:latin typeface="Calibri"/>
                <a:cs typeface="Calibri"/>
              </a:rPr>
              <a:t>interest".</a:t>
            </a:r>
            <a:r>
              <a:rPr sz="1800" spc="60" dirty="0">
                <a:latin typeface="Calibri"/>
                <a:cs typeface="Calibri"/>
              </a:rPr>
              <a:t> </a:t>
            </a:r>
            <a:r>
              <a:rPr sz="1800" dirty="0">
                <a:latin typeface="Calibri"/>
                <a:cs typeface="Calibri"/>
              </a:rPr>
              <a:t>In</a:t>
            </a:r>
            <a:r>
              <a:rPr sz="1800" spc="60" dirty="0">
                <a:latin typeface="Calibri"/>
                <a:cs typeface="Calibri"/>
              </a:rPr>
              <a:t> </a:t>
            </a:r>
            <a:r>
              <a:rPr sz="1800" spc="-5" dirty="0">
                <a:latin typeface="Calibri"/>
                <a:cs typeface="Calibri"/>
              </a:rPr>
              <a:t>other</a:t>
            </a:r>
            <a:r>
              <a:rPr sz="1800" spc="60" dirty="0">
                <a:latin typeface="Calibri"/>
                <a:cs typeface="Calibri"/>
              </a:rPr>
              <a:t> </a:t>
            </a:r>
            <a:r>
              <a:rPr sz="1800" dirty="0">
                <a:latin typeface="Calibri"/>
                <a:cs typeface="Calibri"/>
              </a:rPr>
              <a:t>words,</a:t>
            </a:r>
            <a:r>
              <a:rPr sz="1800" spc="55" dirty="0">
                <a:latin typeface="Calibri"/>
                <a:cs typeface="Calibri"/>
              </a:rPr>
              <a:t> </a:t>
            </a:r>
            <a:r>
              <a:rPr sz="1800" dirty="0">
                <a:latin typeface="Calibri"/>
                <a:cs typeface="Calibri"/>
              </a:rPr>
              <a:t>when</a:t>
            </a:r>
            <a:r>
              <a:rPr sz="1800" spc="60" dirty="0">
                <a:latin typeface="Calibri"/>
                <a:cs typeface="Calibri"/>
              </a:rPr>
              <a:t> </a:t>
            </a:r>
            <a:r>
              <a:rPr sz="1800" dirty="0">
                <a:latin typeface="Calibri"/>
                <a:cs typeface="Calibri"/>
              </a:rPr>
              <a:t>the</a:t>
            </a:r>
            <a:r>
              <a:rPr sz="1800" spc="55" dirty="0">
                <a:latin typeface="Calibri"/>
                <a:cs typeface="Calibri"/>
              </a:rPr>
              <a:t> </a:t>
            </a:r>
            <a:r>
              <a:rPr sz="1800" spc="-5" dirty="0">
                <a:latin typeface="Calibri"/>
                <a:cs typeface="Calibri"/>
              </a:rPr>
              <a:t>offender </a:t>
            </a:r>
            <a:r>
              <a:rPr sz="1800" spc="-395" dirty="0">
                <a:latin typeface="Calibri"/>
                <a:cs typeface="Calibri"/>
              </a:rPr>
              <a:t> </a:t>
            </a:r>
            <a:r>
              <a:rPr sz="1800" spc="-5" dirty="0">
                <a:latin typeface="Calibri"/>
                <a:cs typeface="Calibri"/>
              </a:rPr>
              <a:t>is brought</a:t>
            </a:r>
            <a:r>
              <a:rPr sz="1800" dirty="0">
                <a:latin typeface="Calibri"/>
                <a:cs typeface="Calibri"/>
              </a:rPr>
              <a:t> </a:t>
            </a:r>
            <a:r>
              <a:rPr sz="1800" spc="-5" dirty="0">
                <a:latin typeface="Calibri"/>
                <a:cs typeface="Calibri"/>
              </a:rPr>
              <a:t>up </a:t>
            </a:r>
            <a:r>
              <a:rPr sz="1800" dirty="0">
                <a:latin typeface="Calibri"/>
                <a:cs typeface="Calibri"/>
              </a:rPr>
              <a:t>to </a:t>
            </a:r>
            <a:r>
              <a:rPr sz="1800" spc="-5" dirty="0">
                <a:latin typeface="Calibri"/>
                <a:cs typeface="Calibri"/>
              </a:rPr>
              <a:t>date, </a:t>
            </a:r>
            <a:r>
              <a:rPr sz="1800" dirty="0">
                <a:latin typeface="Calibri"/>
                <a:cs typeface="Calibri"/>
              </a:rPr>
              <a:t>the</a:t>
            </a:r>
            <a:r>
              <a:rPr sz="1800" spc="-5" dirty="0">
                <a:latin typeface="Calibri"/>
                <a:cs typeface="Calibri"/>
              </a:rPr>
              <a:t> </a:t>
            </a:r>
            <a:r>
              <a:rPr sz="1800" dirty="0">
                <a:latin typeface="Calibri"/>
                <a:cs typeface="Calibri"/>
              </a:rPr>
              <a:t>risk </a:t>
            </a:r>
            <a:r>
              <a:rPr sz="1800" spc="-5" dirty="0">
                <a:latin typeface="Calibri"/>
                <a:cs typeface="Calibri"/>
              </a:rPr>
              <a:t>of</a:t>
            </a:r>
            <a:r>
              <a:rPr sz="1800" dirty="0">
                <a:latin typeface="Calibri"/>
                <a:cs typeface="Calibri"/>
              </a:rPr>
              <a:t> </a:t>
            </a:r>
            <a:r>
              <a:rPr sz="1800" spc="-5" dirty="0">
                <a:latin typeface="Calibri"/>
                <a:cs typeface="Calibri"/>
              </a:rPr>
              <a:t>imprisonment </a:t>
            </a:r>
            <a:r>
              <a:rPr sz="1800" dirty="0">
                <a:latin typeface="Calibri"/>
                <a:cs typeface="Calibri"/>
              </a:rPr>
              <a:t>is</a:t>
            </a:r>
            <a:r>
              <a:rPr sz="1800" spc="-5" dirty="0">
                <a:latin typeface="Calibri"/>
                <a:cs typeface="Calibri"/>
              </a:rPr>
              <a:t> eliminated.</a:t>
            </a:r>
            <a:endParaRPr sz="1800" dirty="0">
              <a:latin typeface="Calibri"/>
              <a:cs typeface="Calibri"/>
            </a:endParaRPr>
          </a:p>
          <a:p>
            <a:pPr>
              <a:lnSpc>
                <a:spcPct val="100000"/>
              </a:lnSpc>
              <a:spcBef>
                <a:spcPts val="20"/>
              </a:spcBef>
            </a:pPr>
            <a:endParaRPr sz="1750" dirty="0">
              <a:latin typeface="Calibri"/>
              <a:cs typeface="Calibri"/>
            </a:endParaRPr>
          </a:p>
          <a:p>
            <a:pPr marL="12700" marR="8890" algn="just">
              <a:lnSpc>
                <a:spcPct val="100000"/>
              </a:lnSpc>
            </a:pPr>
            <a:r>
              <a:rPr sz="1800" dirty="0">
                <a:latin typeface="Calibri"/>
                <a:cs typeface="Calibri"/>
              </a:rPr>
              <a:t>In </a:t>
            </a:r>
            <a:r>
              <a:rPr sz="1800" spc="-5" dirty="0">
                <a:latin typeface="Calibri"/>
                <a:cs typeface="Calibri"/>
              </a:rPr>
              <a:t>turn, Article 434B </a:t>
            </a:r>
            <a:r>
              <a:rPr sz="1800" dirty="0">
                <a:latin typeface="Calibri"/>
                <a:cs typeface="Calibri"/>
              </a:rPr>
              <a:t>of the </a:t>
            </a:r>
            <a:r>
              <a:rPr sz="1800" spc="-5" dirty="0">
                <a:latin typeface="Calibri"/>
                <a:cs typeface="Calibri"/>
              </a:rPr>
              <a:t>same code, </a:t>
            </a:r>
            <a:r>
              <a:rPr sz="1800" spc="-5" dirty="0">
                <a:solidFill>
                  <a:srgbClr val="FF0000"/>
                </a:solidFill>
                <a:latin typeface="Calibri"/>
                <a:cs typeface="Calibri"/>
              </a:rPr>
              <a:t>on </a:t>
            </a:r>
            <a:r>
              <a:rPr sz="1800" dirty="0">
                <a:solidFill>
                  <a:srgbClr val="FF0000"/>
                </a:solidFill>
                <a:latin typeface="Calibri"/>
                <a:cs typeface="Calibri"/>
              </a:rPr>
              <a:t>tax </a:t>
            </a:r>
            <a:r>
              <a:rPr sz="1800" spc="-5" dirty="0">
                <a:solidFill>
                  <a:srgbClr val="FF0000"/>
                </a:solidFill>
                <a:latin typeface="Calibri"/>
                <a:cs typeface="Calibri"/>
              </a:rPr>
              <a:t>evasion, stipulates </a:t>
            </a:r>
            <a:r>
              <a:rPr sz="1800" dirty="0">
                <a:solidFill>
                  <a:srgbClr val="FF0000"/>
                </a:solidFill>
                <a:latin typeface="Calibri"/>
                <a:cs typeface="Calibri"/>
              </a:rPr>
              <a:t>that </a:t>
            </a:r>
            <a:r>
              <a:rPr sz="1800" spc="-5" dirty="0">
                <a:solidFill>
                  <a:srgbClr val="FF0000"/>
                </a:solidFill>
                <a:latin typeface="Calibri"/>
                <a:cs typeface="Calibri"/>
              </a:rPr>
              <a:t>whoever, being obliged </a:t>
            </a:r>
            <a:r>
              <a:rPr sz="1800" dirty="0">
                <a:solidFill>
                  <a:srgbClr val="FF0000"/>
                </a:solidFill>
                <a:latin typeface="Calibri"/>
                <a:cs typeface="Calibri"/>
              </a:rPr>
              <a:t>to </a:t>
            </a:r>
            <a:r>
              <a:rPr sz="1800" spc="-5" dirty="0">
                <a:solidFill>
                  <a:srgbClr val="FF0000"/>
                </a:solidFill>
                <a:latin typeface="Calibri"/>
                <a:cs typeface="Calibri"/>
              </a:rPr>
              <a:t>file </a:t>
            </a:r>
            <a:r>
              <a:rPr sz="1800" dirty="0">
                <a:solidFill>
                  <a:srgbClr val="FF0000"/>
                </a:solidFill>
                <a:latin typeface="Calibri"/>
                <a:cs typeface="Calibri"/>
              </a:rPr>
              <a:t>a tax </a:t>
            </a:r>
            <a:r>
              <a:rPr sz="1800" spc="-5" dirty="0">
                <a:solidFill>
                  <a:srgbClr val="FF0000"/>
                </a:solidFill>
                <a:latin typeface="Calibri"/>
                <a:cs typeface="Calibri"/>
              </a:rPr>
              <a:t>return, </a:t>
            </a:r>
            <a:r>
              <a:rPr sz="1800" dirty="0">
                <a:solidFill>
                  <a:srgbClr val="FF0000"/>
                </a:solidFill>
                <a:latin typeface="Calibri"/>
                <a:cs typeface="Calibri"/>
              </a:rPr>
              <a:t> </a:t>
            </a:r>
            <a:r>
              <a:rPr sz="1800" spc="-5" dirty="0">
                <a:solidFill>
                  <a:srgbClr val="FF0000"/>
                </a:solidFill>
                <a:latin typeface="Calibri"/>
                <a:cs typeface="Calibri"/>
              </a:rPr>
              <a:t>fails </a:t>
            </a:r>
            <a:r>
              <a:rPr sz="1800" dirty="0">
                <a:solidFill>
                  <a:srgbClr val="FF0000"/>
                </a:solidFill>
                <a:latin typeface="Calibri"/>
                <a:cs typeface="Calibri"/>
              </a:rPr>
              <a:t>to </a:t>
            </a:r>
            <a:r>
              <a:rPr sz="1800" spc="80" dirty="0">
                <a:solidFill>
                  <a:srgbClr val="FF0000"/>
                </a:solidFill>
                <a:latin typeface="Calibri"/>
                <a:cs typeface="Calibri"/>
              </a:rPr>
              <a:t>do </a:t>
            </a:r>
            <a:r>
              <a:rPr sz="1800" spc="-5" dirty="0">
                <a:solidFill>
                  <a:srgbClr val="FF0000"/>
                </a:solidFill>
                <a:latin typeface="Calibri"/>
                <a:cs typeface="Calibri"/>
              </a:rPr>
              <a:t>so, </a:t>
            </a:r>
            <a:r>
              <a:rPr sz="1800" dirty="0">
                <a:solidFill>
                  <a:srgbClr val="FF0000"/>
                </a:solidFill>
                <a:latin typeface="Calibri"/>
                <a:cs typeface="Calibri"/>
              </a:rPr>
              <a:t>omits </a:t>
            </a:r>
            <a:r>
              <a:rPr sz="1800" spc="-5" dirty="0">
                <a:solidFill>
                  <a:srgbClr val="FF0000"/>
                </a:solidFill>
                <a:latin typeface="Calibri"/>
                <a:cs typeface="Calibri"/>
              </a:rPr>
              <a:t>income </a:t>
            </a:r>
            <a:r>
              <a:rPr sz="1800" dirty="0">
                <a:solidFill>
                  <a:srgbClr val="FF0000"/>
                </a:solidFill>
                <a:latin typeface="Calibri"/>
                <a:cs typeface="Calibri"/>
              </a:rPr>
              <a:t>or </a:t>
            </a:r>
            <a:r>
              <a:rPr sz="1800" spc="-5" dirty="0">
                <a:solidFill>
                  <a:srgbClr val="FF0000"/>
                </a:solidFill>
                <a:latin typeface="Calibri"/>
                <a:cs typeface="Calibri"/>
              </a:rPr>
              <a:t>includes non-existent </a:t>
            </a:r>
            <a:r>
              <a:rPr sz="1800" dirty="0">
                <a:solidFill>
                  <a:srgbClr val="FF0000"/>
                </a:solidFill>
                <a:latin typeface="Calibri"/>
                <a:cs typeface="Calibri"/>
              </a:rPr>
              <a:t>costs or </a:t>
            </a:r>
            <a:r>
              <a:rPr sz="1800" spc="-5" dirty="0">
                <a:solidFill>
                  <a:srgbClr val="FF0000"/>
                </a:solidFill>
                <a:latin typeface="Calibri"/>
                <a:cs typeface="Calibri"/>
              </a:rPr>
              <a:t>expenses, for </a:t>
            </a:r>
            <a:r>
              <a:rPr sz="1800" dirty="0">
                <a:solidFill>
                  <a:srgbClr val="FF0000"/>
                </a:solidFill>
                <a:latin typeface="Calibri"/>
                <a:cs typeface="Calibri"/>
              </a:rPr>
              <a:t>more than 250 </a:t>
            </a:r>
            <a:r>
              <a:rPr sz="1800" spc="-5" dirty="0">
                <a:solidFill>
                  <a:srgbClr val="FF0000"/>
                </a:solidFill>
                <a:latin typeface="Calibri"/>
                <a:cs typeface="Calibri"/>
              </a:rPr>
              <a:t>minimum </a:t>
            </a:r>
            <a:r>
              <a:rPr sz="1800" dirty="0">
                <a:solidFill>
                  <a:srgbClr val="FF0000"/>
                </a:solidFill>
                <a:latin typeface="Calibri"/>
                <a:cs typeface="Calibri"/>
              </a:rPr>
              <a:t>salaries and </a:t>
            </a:r>
            <a:r>
              <a:rPr sz="1800" spc="5" dirty="0">
                <a:solidFill>
                  <a:srgbClr val="FF0000"/>
                </a:solidFill>
                <a:latin typeface="Calibri"/>
                <a:cs typeface="Calibri"/>
              </a:rPr>
              <a:t> </a:t>
            </a:r>
            <a:r>
              <a:rPr sz="1800" spc="-5" dirty="0">
                <a:solidFill>
                  <a:srgbClr val="FF0000"/>
                </a:solidFill>
                <a:latin typeface="Calibri"/>
                <a:cs typeface="Calibri"/>
              </a:rPr>
              <a:t>less</a:t>
            </a:r>
            <a:r>
              <a:rPr sz="1800" spc="-10" dirty="0">
                <a:solidFill>
                  <a:srgbClr val="FF0000"/>
                </a:solidFill>
                <a:latin typeface="Calibri"/>
                <a:cs typeface="Calibri"/>
              </a:rPr>
              <a:t> </a:t>
            </a:r>
            <a:r>
              <a:rPr sz="1800" dirty="0">
                <a:solidFill>
                  <a:srgbClr val="FF0000"/>
                </a:solidFill>
                <a:latin typeface="Calibri"/>
                <a:cs typeface="Calibri"/>
              </a:rPr>
              <a:t>t</a:t>
            </a:r>
            <a:r>
              <a:rPr lang="es-AR" sz="1800" dirty="0">
                <a:solidFill>
                  <a:srgbClr val="FF0000"/>
                </a:solidFill>
                <a:latin typeface="Calibri"/>
                <a:cs typeface="Calibri"/>
              </a:rPr>
              <a:t>h</a:t>
            </a:r>
            <a:r>
              <a:rPr sz="1800" dirty="0">
                <a:solidFill>
                  <a:srgbClr val="FF0000"/>
                </a:solidFill>
                <a:latin typeface="Calibri"/>
                <a:cs typeface="Calibri"/>
              </a:rPr>
              <a:t>an</a:t>
            </a:r>
            <a:r>
              <a:rPr lang="es-AR" dirty="0">
                <a:latin typeface="Calibri"/>
                <a:cs typeface="Calibri"/>
              </a:rPr>
              <a:t> </a:t>
            </a:r>
            <a:r>
              <a:rPr sz="1800" spc="-5" dirty="0">
                <a:solidFill>
                  <a:srgbClr val="FF0000"/>
                </a:solidFill>
                <a:latin typeface="Calibri"/>
                <a:cs typeface="Calibri"/>
              </a:rPr>
              <a:t>2,500 </a:t>
            </a:r>
            <a:r>
              <a:rPr sz="1800" dirty="0">
                <a:solidFill>
                  <a:srgbClr val="FF0000"/>
                </a:solidFill>
                <a:latin typeface="Calibri"/>
                <a:cs typeface="Calibri"/>
              </a:rPr>
              <a:t>salaries, </a:t>
            </a:r>
            <a:r>
              <a:rPr sz="1800" spc="-5" dirty="0">
                <a:solidFill>
                  <a:srgbClr val="FF0000"/>
                </a:solidFill>
                <a:latin typeface="Calibri"/>
                <a:cs typeface="Calibri"/>
              </a:rPr>
              <a:t>he will receive </a:t>
            </a:r>
            <a:r>
              <a:rPr sz="1800" dirty="0">
                <a:solidFill>
                  <a:srgbClr val="FF0000"/>
                </a:solidFill>
                <a:latin typeface="Calibri"/>
                <a:cs typeface="Calibri"/>
              </a:rPr>
              <a:t>a </a:t>
            </a:r>
            <a:r>
              <a:rPr sz="1800" spc="-5" dirty="0">
                <a:solidFill>
                  <a:srgbClr val="FF0000"/>
                </a:solidFill>
                <a:latin typeface="Calibri"/>
                <a:cs typeface="Calibri"/>
              </a:rPr>
              <a:t>penalty between 36 </a:t>
            </a:r>
            <a:r>
              <a:rPr sz="1800" dirty="0">
                <a:solidFill>
                  <a:srgbClr val="FF0000"/>
                </a:solidFill>
                <a:latin typeface="Calibri"/>
                <a:cs typeface="Calibri"/>
              </a:rPr>
              <a:t>and 60 </a:t>
            </a:r>
            <a:r>
              <a:rPr sz="1800" spc="-5" dirty="0">
                <a:solidFill>
                  <a:srgbClr val="FF0000"/>
                </a:solidFill>
                <a:latin typeface="Calibri"/>
                <a:cs typeface="Calibri"/>
              </a:rPr>
              <a:t>months in prison</a:t>
            </a:r>
            <a:r>
              <a:rPr sz="1800" spc="-5" dirty="0">
                <a:latin typeface="Calibri"/>
                <a:cs typeface="Calibri"/>
              </a:rPr>
              <a:t>. </a:t>
            </a:r>
            <a:r>
              <a:rPr sz="1800" dirty="0">
                <a:latin typeface="Calibri"/>
                <a:cs typeface="Calibri"/>
              </a:rPr>
              <a:t>If the amount is </a:t>
            </a:r>
            <a:r>
              <a:rPr sz="1800" spc="-5" dirty="0">
                <a:latin typeface="Calibri"/>
                <a:cs typeface="Calibri"/>
              </a:rPr>
              <a:t>higher, but remains </a:t>
            </a:r>
            <a:r>
              <a:rPr sz="1800" dirty="0">
                <a:latin typeface="Calibri"/>
                <a:cs typeface="Calibri"/>
              </a:rPr>
              <a:t> </a:t>
            </a:r>
            <a:r>
              <a:rPr sz="1800" spc="-5" dirty="0">
                <a:latin typeface="Calibri"/>
                <a:cs typeface="Calibri"/>
              </a:rPr>
              <a:t>below</a:t>
            </a:r>
            <a:r>
              <a:rPr sz="1800" dirty="0">
                <a:latin typeface="Calibri"/>
                <a:cs typeface="Calibri"/>
              </a:rPr>
              <a:t> </a:t>
            </a:r>
            <a:r>
              <a:rPr sz="1800" spc="-5" dirty="0">
                <a:latin typeface="Calibri"/>
                <a:cs typeface="Calibri"/>
              </a:rPr>
              <a:t>8,500</a:t>
            </a:r>
            <a:r>
              <a:rPr sz="1800" spc="5" dirty="0">
                <a:latin typeface="Calibri"/>
                <a:cs typeface="Calibri"/>
              </a:rPr>
              <a:t> </a:t>
            </a:r>
            <a:r>
              <a:rPr sz="1800" spc="-5" dirty="0">
                <a:latin typeface="Calibri"/>
                <a:cs typeface="Calibri"/>
              </a:rPr>
              <a:t>salaries, </a:t>
            </a:r>
            <a:r>
              <a:rPr sz="1800" dirty="0">
                <a:latin typeface="Calibri"/>
                <a:cs typeface="Calibri"/>
              </a:rPr>
              <a:t>the </a:t>
            </a:r>
            <a:r>
              <a:rPr sz="1800" spc="-5" dirty="0">
                <a:latin typeface="Calibri"/>
                <a:cs typeface="Calibri"/>
              </a:rPr>
              <a:t>penalty</a:t>
            </a:r>
            <a:r>
              <a:rPr sz="1800" dirty="0">
                <a:latin typeface="Calibri"/>
                <a:cs typeface="Calibri"/>
              </a:rPr>
              <a:t> </a:t>
            </a:r>
            <a:r>
              <a:rPr sz="1800" spc="-5" dirty="0">
                <a:latin typeface="Calibri"/>
                <a:cs typeface="Calibri"/>
              </a:rPr>
              <a:t>increases</a:t>
            </a:r>
            <a:r>
              <a:rPr sz="1800" dirty="0">
                <a:latin typeface="Calibri"/>
                <a:cs typeface="Calibri"/>
              </a:rPr>
              <a:t> </a:t>
            </a:r>
            <a:r>
              <a:rPr sz="1800" spc="-5" dirty="0">
                <a:latin typeface="Calibri"/>
                <a:cs typeface="Calibri"/>
              </a:rPr>
              <a:t>by</a:t>
            </a:r>
            <a:r>
              <a:rPr sz="1800" dirty="0">
                <a:latin typeface="Calibri"/>
                <a:cs typeface="Calibri"/>
              </a:rPr>
              <a:t> </a:t>
            </a:r>
            <a:r>
              <a:rPr sz="1800" spc="-5" dirty="0">
                <a:latin typeface="Calibri"/>
                <a:cs typeface="Calibri"/>
              </a:rPr>
              <a:t>one</a:t>
            </a:r>
            <a:r>
              <a:rPr sz="1800" dirty="0">
                <a:latin typeface="Calibri"/>
                <a:cs typeface="Calibri"/>
              </a:rPr>
              <a:t> </a:t>
            </a:r>
            <a:r>
              <a:rPr sz="1800" spc="-5" dirty="0">
                <a:latin typeface="Calibri"/>
                <a:cs typeface="Calibri"/>
              </a:rPr>
              <a:t>third and,</a:t>
            </a:r>
            <a:r>
              <a:rPr sz="1800" dirty="0">
                <a:latin typeface="Calibri"/>
                <a:cs typeface="Calibri"/>
              </a:rPr>
              <a:t> if</a:t>
            </a:r>
            <a:r>
              <a:rPr sz="1800" spc="-5" dirty="0">
                <a:latin typeface="Calibri"/>
                <a:cs typeface="Calibri"/>
              </a:rPr>
              <a:t> </a:t>
            </a:r>
            <a:r>
              <a:rPr sz="1800" dirty="0">
                <a:latin typeface="Calibri"/>
                <a:cs typeface="Calibri"/>
              </a:rPr>
              <a:t>it</a:t>
            </a:r>
            <a:r>
              <a:rPr sz="1800" spc="5" dirty="0">
                <a:latin typeface="Calibri"/>
                <a:cs typeface="Calibri"/>
              </a:rPr>
              <a:t> </a:t>
            </a:r>
            <a:r>
              <a:rPr sz="1800" spc="-5" dirty="0">
                <a:latin typeface="Calibri"/>
                <a:cs typeface="Calibri"/>
              </a:rPr>
              <a:t>exceeds</a:t>
            </a:r>
            <a:r>
              <a:rPr sz="1800" dirty="0">
                <a:latin typeface="Calibri"/>
                <a:cs typeface="Calibri"/>
              </a:rPr>
              <a:t> that </a:t>
            </a:r>
            <a:r>
              <a:rPr sz="1800" spc="-5" dirty="0">
                <a:latin typeface="Calibri"/>
                <a:cs typeface="Calibri"/>
              </a:rPr>
              <a:t>ceiling,</a:t>
            </a:r>
            <a:r>
              <a:rPr sz="1800" dirty="0">
                <a:latin typeface="Calibri"/>
                <a:cs typeface="Calibri"/>
              </a:rPr>
              <a:t> </a:t>
            </a:r>
            <a:r>
              <a:rPr sz="1800" spc="-5" dirty="0">
                <a:latin typeface="Calibri"/>
                <a:cs typeface="Calibri"/>
              </a:rPr>
              <a:t>it</a:t>
            </a:r>
            <a:r>
              <a:rPr sz="1800" dirty="0">
                <a:latin typeface="Calibri"/>
                <a:cs typeface="Calibri"/>
              </a:rPr>
              <a:t> goes </a:t>
            </a:r>
            <a:r>
              <a:rPr sz="1800" spc="-5" dirty="0">
                <a:latin typeface="Calibri"/>
                <a:cs typeface="Calibri"/>
              </a:rPr>
              <a:t>up</a:t>
            </a:r>
            <a:r>
              <a:rPr sz="1800" spc="5" dirty="0">
                <a:latin typeface="Calibri"/>
                <a:cs typeface="Calibri"/>
              </a:rPr>
              <a:t> </a:t>
            </a:r>
            <a:r>
              <a:rPr sz="1800" dirty="0">
                <a:latin typeface="Calibri"/>
                <a:cs typeface="Calibri"/>
              </a:rPr>
              <a:t>to</a:t>
            </a:r>
            <a:r>
              <a:rPr sz="1800" spc="5" dirty="0">
                <a:latin typeface="Calibri"/>
                <a:cs typeface="Calibri"/>
              </a:rPr>
              <a:t> </a:t>
            </a:r>
            <a:r>
              <a:rPr sz="1800" spc="-5" dirty="0">
                <a:latin typeface="Calibri"/>
                <a:cs typeface="Calibri"/>
              </a:rPr>
              <a:t>one half.</a:t>
            </a:r>
            <a:endParaRPr sz="1800" dirty="0">
              <a:latin typeface="Calibri"/>
              <a:cs typeface="Calibri"/>
            </a:endParaRPr>
          </a:p>
          <a:p>
            <a:pPr>
              <a:lnSpc>
                <a:spcPct val="100000"/>
              </a:lnSpc>
              <a:spcBef>
                <a:spcPts val="20"/>
              </a:spcBef>
            </a:pPr>
            <a:endParaRPr sz="1700" dirty="0">
              <a:latin typeface="Calibri"/>
              <a:cs typeface="Calibri"/>
            </a:endParaRPr>
          </a:p>
          <a:p>
            <a:pPr marL="12700" marR="11430" algn="just">
              <a:lnSpc>
                <a:spcPct val="100000"/>
              </a:lnSpc>
              <a:spcBef>
                <a:spcPts val="5"/>
              </a:spcBef>
            </a:pPr>
            <a:r>
              <a:rPr sz="1800" spc="-5" dirty="0">
                <a:latin typeface="Calibri"/>
                <a:cs typeface="Calibri"/>
              </a:rPr>
              <a:t>This offense, </a:t>
            </a:r>
            <a:r>
              <a:rPr sz="1800" dirty="0">
                <a:latin typeface="Calibri"/>
                <a:cs typeface="Calibri"/>
              </a:rPr>
              <a:t>as </a:t>
            </a:r>
            <a:r>
              <a:rPr sz="1800" spc="-5" dirty="0">
                <a:latin typeface="Calibri"/>
                <a:cs typeface="Calibri"/>
              </a:rPr>
              <a:t>with </a:t>
            </a:r>
            <a:r>
              <a:rPr sz="1800" dirty="0">
                <a:latin typeface="Calibri"/>
                <a:cs typeface="Calibri"/>
              </a:rPr>
              <a:t>the </a:t>
            </a:r>
            <a:r>
              <a:rPr sz="1800" spc="-5" dirty="0">
                <a:latin typeface="Calibri"/>
                <a:cs typeface="Calibri"/>
              </a:rPr>
              <a:t>previous one, is </a:t>
            </a:r>
            <a:r>
              <a:rPr sz="1800" dirty="0">
                <a:latin typeface="Calibri"/>
                <a:cs typeface="Calibri"/>
              </a:rPr>
              <a:t>also </a:t>
            </a:r>
            <a:r>
              <a:rPr sz="1800" spc="-5" dirty="0">
                <a:latin typeface="Calibri"/>
                <a:cs typeface="Calibri"/>
              </a:rPr>
              <a:t>extinguished when </a:t>
            </a:r>
            <a:r>
              <a:rPr sz="1800" dirty="0">
                <a:latin typeface="Calibri"/>
                <a:cs typeface="Calibri"/>
              </a:rPr>
              <a:t>the </a:t>
            </a:r>
            <a:r>
              <a:rPr sz="1800" spc="-5" dirty="0">
                <a:latin typeface="Calibri"/>
                <a:cs typeface="Calibri"/>
              </a:rPr>
              <a:t>debtor </a:t>
            </a:r>
            <a:r>
              <a:rPr sz="1800" dirty="0">
                <a:latin typeface="Calibri"/>
                <a:cs typeface="Calibri"/>
              </a:rPr>
              <a:t>catches </a:t>
            </a:r>
            <a:r>
              <a:rPr sz="1800" spc="-5" dirty="0">
                <a:latin typeface="Calibri"/>
                <a:cs typeface="Calibri"/>
              </a:rPr>
              <a:t>up </a:t>
            </a:r>
            <a:r>
              <a:rPr sz="1800" dirty="0">
                <a:latin typeface="Calibri"/>
                <a:cs typeface="Calibri"/>
              </a:rPr>
              <a:t>with its </a:t>
            </a:r>
            <a:r>
              <a:rPr sz="1800" spc="-5" dirty="0">
                <a:latin typeface="Calibri"/>
                <a:cs typeface="Calibri"/>
              </a:rPr>
              <a:t>obligations, </a:t>
            </a:r>
            <a:r>
              <a:rPr sz="1800" dirty="0">
                <a:latin typeface="Calibri"/>
                <a:cs typeface="Calibri"/>
              </a:rPr>
              <a:t> </a:t>
            </a:r>
            <a:r>
              <a:rPr sz="1800" spc="-5" dirty="0">
                <a:latin typeface="Calibri"/>
                <a:cs typeface="Calibri"/>
              </a:rPr>
              <a:t>assuming </a:t>
            </a:r>
            <a:r>
              <a:rPr sz="1800" dirty="0">
                <a:latin typeface="Calibri"/>
                <a:cs typeface="Calibri"/>
              </a:rPr>
              <a:t>the </a:t>
            </a:r>
            <a:r>
              <a:rPr sz="1800" spc="-5" dirty="0">
                <a:latin typeface="Calibri"/>
                <a:cs typeface="Calibri"/>
              </a:rPr>
              <a:t>corresponding penalties.</a:t>
            </a:r>
            <a:endParaRPr sz="1800" dirty="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73379" y="625614"/>
            <a:ext cx="11445240" cy="5771515"/>
            <a:chOff x="373379" y="625614"/>
            <a:chExt cx="11445240" cy="5771515"/>
          </a:xfrm>
        </p:grpSpPr>
        <p:pic>
          <p:nvPicPr>
            <p:cNvPr id="3" name="object 3"/>
            <p:cNvPicPr/>
            <p:nvPr/>
          </p:nvPicPr>
          <p:blipFill>
            <a:blip r:embed="rId2" cstate="print"/>
            <a:stretch>
              <a:fillRect/>
            </a:stretch>
          </p:blipFill>
          <p:spPr>
            <a:xfrm>
              <a:off x="2952474" y="625614"/>
              <a:ext cx="6249240" cy="396071"/>
            </a:xfrm>
            <a:prstGeom prst="rect">
              <a:avLst/>
            </a:prstGeom>
          </p:spPr>
        </p:pic>
        <p:pic>
          <p:nvPicPr>
            <p:cNvPr id="4" name="object 4"/>
            <p:cNvPicPr/>
            <p:nvPr/>
          </p:nvPicPr>
          <p:blipFill>
            <a:blip r:embed="rId3" cstate="print"/>
            <a:stretch>
              <a:fillRect/>
            </a:stretch>
          </p:blipFill>
          <p:spPr>
            <a:xfrm>
              <a:off x="373379" y="998216"/>
              <a:ext cx="5920740" cy="1638300"/>
            </a:xfrm>
            <a:prstGeom prst="rect">
              <a:avLst/>
            </a:prstGeom>
          </p:spPr>
        </p:pic>
        <p:pic>
          <p:nvPicPr>
            <p:cNvPr id="5" name="object 5"/>
            <p:cNvPicPr/>
            <p:nvPr/>
          </p:nvPicPr>
          <p:blipFill>
            <a:blip r:embed="rId4" cstate="print"/>
            <a:stretch>
              <a:fillRect/>
            </a:stretch>
          </p:blipFill>
          <p:spPr>
            <a:xfrm>
              <a:off x="653390" y="2654717"/>
              <a:ext cx="5753734" cy="1777579"/>
            </a:xfrm>
            <a:prstGeom prst="rect">
              <a:avLst/>
            </a:prstGeom>
          </p:spPr>
        </p:pic>
        <p:pic>
          <p:nvPicPr>
            <p:cNvPr id="6" name="object 6"/>
            <p:cNvPicPr/>
            <p:nvPr/>
          </p:nvPicPr>
          <p:blipFill>
            <a:blip r:embed="rId5" cstate="print"/>
            <a:stretch>
              <a:fillRect/>
            </a:stretch>
          </p:blipFill>
          <p:spPr>
            <a:xfrm>
              <a:off x="7137398" y="998216"/>
              <a:ext cx="4681220" cy="3604259"/>
            </a:xfrm>
            <a:prstGeom prst="rect">
              <a:avLst/>
            </a:prstGeom>
          </p:spPr>
        </p:pic>
        <p:pic>
          <p:nvPicPr>
            <p:cNvPr id="7" name="object 7"/>
            <p:cNvPicPr/>
            <p:nvPr/>
          </p:nvPicPr>
          <p:blipFill>
            <a:blip r:embed="rId6" cstate="print"/>
            <a:stretch>
              <a:fillRect/>
            </a:stretch>
          </p:blipFill>
          <p:spPr>
            <a:xfrm>
              <a:off x="553719" y="4447971"/>
              <a:ext cx="4978994" cy="1946529"/>
            </a:xfrm>
            <a:prstGeom prst="rect">
              <a:avLst/>
            </a:prstGeom>
          </p:spPr>
        </p:pic>
        <p:pic>
          <p:nvPicPr>
            <p:cNvPr id="8" name="object 8"/>
            <p:cNvPicPr/>
            <p:nvPr/>
          </p:nvPicPr>
          <p:blipFill>
            <a:blip r:embed="rId7" cstate="print"/>
            <a:stretch>
              <a:fillRect/>
            </a:stretch>
          </p:blipFill>
          <p:spPr>
            <a:xfrm>
              <a:off x="6161214" y="4629556"/>
              <a:ext cx="5277482" cy="1767553"/>
            </a:xfrm>
            <a:prstGeom prst="rect">
              <a:avLst/>
            </a:prstGeom>
          </p:spPr>
        </p:pic>
      </p:grpSp>
      <p:sp>
        <p:nvSpPr>
          <p:cNvPr id="9" name="object 9"/>
          <p:cNvSpPr txBox="1">
            <a:spLocks noGrp="1"/>
          </p:cNvSpPr>
          <p:nvPr>
            <p:ph type="title"/>
          </p:nvPr>
        </p:nvSpPr>
        <p:spPr>
          <a:xfrm>
            <a:off x="4009987" y="266700"/>
            <a:ext cx="3589654" cy="360680"/>
          </a:xfrm>
          <a:prstGeom prst="rect">
            <a:avLst/>
          </a:prstGeom>
        </p:spPr>
        <p:txBody>
          <a:bodyPr vert="horz" wrap="square" lIns="0" tIns="12700" rIns="0" bIns="0" rtlCol="0">
            <a:spAutoFit/>
          </a:bodyPr>
          <a:lstStyle/>
          <a:p>
            <a:pPr marL="12700">
              <a:lnSpc>
                <a:spcPct val="100000"/>
              </a:lnSpc>
              <a:spcBef>
                <a:spcPts val="100"/>
              </a:spcBef>
            </a:pPr>
            <a:r>
              <a:rPr sz="2200" spc="-15" dirty="0">
                <a:solidFill>
                  <a:srgbClr val="63CC92"/>
                </a:solidFill>
                <a:latin typeface="Malgun Gothic"/>
                <a:cs typeface="Malgun Gothic"/>
              </a:rPr>
              <a:t>Interinstitutional</a:t>
            </a:r>
            <a:r>
              <a:rPr sz="2200" spc="-45" dirty="0">
                <a:solidFill>
                  <a:srgbClr val="63CC92"/>
                </a:solidFill>
                <a:latin typeface="Malgun Gothic"/>
                <a:cs typeface="Malgun Gothic"/>
              </a:rPr>
              <a:t> </a:t>
            </a:r>
            <a:r>
              <a:rPr sz="2200" spc="-20" dirty="0">
                <a:solidFill>
                  <a:srgbClr val="63CC92"/>
                </a:solidFill>
                <a:latin typeface="Malgun Gothic"/>
                <a:cs typeface="Malgun Gothic"/>
              </a:rPr>
              <a:t>Approach</a:t>
            </a:r>
            <a:endParaRPr sz="2200" dirty="0">
              <a:latin typeface="Malgun Gothic"/>
              <a:cs typeface="Malgun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220" y="678179"/>
            <a:ext cx="11793220" cy="2590800"/>
          </a:xfrm>
          <a:prstGeom prst="rect">
            <a:avLst/>
          </a:prstGeom>
        </p:spPr>
      </p:pic>
      <p:grpSp>
        <p:nvGrpSpPr>
          <p:cNvPr id="3" name="object 3"/>
          <p:cNvGrpSpPr/>
          <p:nvPr/>
        </p:nvGrpSpPr>
        <p:grpSpPr>
          <a:xfrm>
            <a:off x="109220" y="3268979"/>
            <a:ext cx="11793220" cy="3141980"/>
            <a:chOff x="109220" y="3268979"/>
            <a:chExt cx="11793220" cy="3141980"/>
          </a:xfrm>
        </p:grpSpPr>
        <p:pic>
          <p:nvPicPr>
            <p:cNvPr id="4" name="object 4"/>
            <p:cNvPicPr/>
            <p:nvPr/>
          </p:nvPicPr>
          <p:blipFill>
            <a:blip r:embed="rId3" cstate="print"/>
            <a:stretch>
              <a:fillRect/>
            </a:stretch>
          </p:blipFill>
          <p:spPr>
            <a:xfrm>
              <a:off x="109220" y="3429000"/>
              <a:ext cx="7688580" cy="2981960"/>
            </a:xfrm>
            <a:prstGeom prst="rect">
              <a:avLst/>
            </a:prstGeom>
          </p:spPr>
        </p:pic>
        <p:pic>
          <p:nvPicPr>
            <p:cNvPr id="5" name="object 5"/>
            <p:cNvPicPr/>
            <p:nvPr/>
          </p:nvPicPr>
          <p:blipFill>
            <a:blip r:embed="rId4" cstate="print"/>
            <a:stretch>
              <a:fillRect/>
            </a:stretch>
          </p:blipFill>
          <p:spPr>
            <a:xfrm>
              <a:off x="7797800" y="3268979"/>
              <a:ext cx="4104640" cy="3141980"/>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7320" y="708660"/>
            <a:ext cx="11777980" cy="5811520"/>
            <a:chOff x="147320" y="708660"/>
            <a:chExt cx="11777980" cy="5811520"/>
          </a:xfrm>
        </p:grpSpPr>
        <p:pic>
          <p:nvPicPr>
            <p:cNvPr id="3" name="object 3"/>
            <p:cNvPicPr/>
            <p:nvPr/>
          </p:nvPicPr>
          <p:blipFill>
            <a:blip r:embed="rId2" cstate="print"/>
            <a:stretch>
              <a:fillRect/>
            </a:stretch>
          </p:blipFill>
          <p:spPr>
            <a:xfrm>
              <a:off x="147320" y="708660"/>
              <a:ext cx="11755120" cy="1562100"/>
            </a:xfrm>
            <a:prstGeom prst="rect">
              <a:avLst/>
            </a:prstGeom>
          </p:spPr>
        </p:pic>
        <p:pic>
          <p:nvPicPr>
            <p:cNvPr id="4" name="object 4"/>
            <p:cNvPicPr/>
            <p:nvPr/>
          </p:nvPicPr>
          <p:blipFill>
            <a:blip r:embed="rId3" cstate="print"/>
            <a:stretch>
              <a:fillRect/>
            </a:stretch>
          </p:blipFill>
          <p:spPr>
            <a:xfrm>
              <a:off x="640079" y="2143760"/>
              <a:ext cx="4079240" cy="3032760"/>
            </a:xfrm>
            <a:prstGeom prst="rect">
              <a:avLst/>
            </a:prstGeom>
          </p:spPr>
        </p:pic>
        <p:pic>
          <p:nvPicPr>
            <p:cNvPr id="5" name="object 5"/>
            <p:cNvPicPr/>
            <p:nvPr/>
          </p:nvPicPr>
          <p:blipFill>
            <a:blip r:embed="rId4" cstate="print"/>
            <a:stretch>
              <a:fillRect/>
            </a:stretch>
          </p:blipFill>
          <p:spPr>
            <a:xfrm>
              <a:off x="5519420" y="2082799"/>
              <a:ext cx="5905500" cy="3032760"/>
            </a:xfrm>
            <a:prstGeom prst="rect">
              <a:avLst/>
            </a:prstGeom>
          </p:spPr>
        </p:pic>
        <p:pic>
          <p:nvPicPr>
            <p:cNvPr id="6" name="object 6"/>
            <p:cNvPicPr/>
            <p:nvPr/>
          </p:nvPicPr>
          <p:blipFill>
            <a:blip r:embed="rId5" cstate="print"/>
            <a:stretch>
              <a:fillRect/>
            </a:stretch>
          </p:blipFill>
          <p:spPr>
            <a:xfrm>
              <a:off x="218439" y="5166360"/>
              <a:ext cx="11706859" cy="1353819"/>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731000" y="650875"/>
            <a:ext cx="5238077" cy="5553075"/>
          </a:xfrm>
          <a:prstGeom prst="rect">
            <a:avLst/>
          </a:prstGeom>
        </p:spPr>
      </p:pic>
      <p:grpSp>
        <p:nvGrpSpPr>
          <p:cNvPr id="3" name="object 3"/>
          <p:cNvGrpSpPr/>
          <p:nvPr/>
        </p:nvGrpSpPr>
        <p:grpSpPr>
          <a:xfrm>
            <a:off x="223520" y="647700"/>
            <a:ext cx="6301740" cy="5829300"/>
            <a:chOff x="223520" y="647700"/>
            <a:chExt cx="6301740" cy="5829300"/>
          </a:xfrm>
        </p:grpSpPr>
        <p:pic>
          <p:nvPicPr>
            <p:cNvPr id="4" name="object 4"/>
            <p:cNvPicPr/>
            <p:nvPr/>
          </p:nvPicPr>
          <p:blipFill>
            <a:blip r:embed="rId3" cstate="print"/>
            <a:stretch>
              <a:fillRect/>
            </a:stretch>
          </p:blipFill>
          <p:spPr>
            <a:xfrm>
              <a:off x="223520" y="4483100"/>
              <a:ext cx="6301738" cy="1993900"/>
            </a:xfrm>
            <a:prstGeom prst="rect">
              <a:avLst/>
            </a:prstGeom>
          </p:spPr>
        </p:pic>
        <p:pic>
          <p:nvPicPr>
            <p:cNvPr id="5" name="object 5"/>
            <p:cNvPicPr/>
            <p:nvPr/>
          </p:nvPicPr>
          <p:blipFill>
            <a:blip r:embed="rId4" cstate="print"/>
            <a:stretch>
              <a:fillRect/>
            </a:stretch>
          </p:blipFill>
          <p:spPr>
            <a:xfrm>
              <a:off x="223520" y="647700"/>
              <a:ext cx="6078220" cy="3929379"/>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3383</Words>
  <Application>Microsoft Office PowerPoint</Application>
  <PresentationFormat>Widescreen</PresentationFormat>
  <Paragraphs>115</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Malgun Gothic</vt:lpstr>
      <vt:lpstr>Arial</vt:lpstr>
      <vt:lpstr>Arial MT</vt:lpstr>
      <vt:lpstr>Calibri</vt:lpstr>
      <vt:lpstr>Segoe UI Symbol</vt:lpstr>
      <vt:lpstr>Times New Roman</vt:lpstr>
      <vt:lpstr>Office Theme</vt:lpstr>
      <vt:lpstr>COLOMBIA. DIRECCIÓN DE IMPUESTOS Y  ADUANAS NACIONALES - DIRECCIÓN DE GESTIÓN  DE ADUANAS.</vt:lpstr>
      <vt:lpstr>PowerPoint Presentation</vt:lpstr>
      <vt:lpstr>PowerPoint Presentation</vt:lpstr>
      <vt:lpstr>PowerPoint Presentation</vt:lpstr>
      <vt:lpstr>PowerPoint Presentation</vt:lpstr>
      <vt:lpstr>Interinstitutional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MANAGEMENT</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COLOMBIA. DIRECCIÓN DE IMPUESTOS Y  ADUANAS NACIONALES - DIRECCIÓN DE GESTIÓN  DE ADUANAS.</dc:title>
  <dc:creator>Ignacio Martin Irigaray</dc:creator>
  <cp:lastModifiedBy>Ignacio Martin Irigaray</cp:lastModifiedBy>
  <cp:revision>5</cp:revision>
  <dcterms:created xsi:type="dcterms:W3CDTF">2023-10-29T23:24:31Z</dcterms:created>
  <dcterms:modified xsi:type="dcterms:W3CDTF">2023-10-30T01:37:56Z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2023-10-29T00:00:00Z</vt:filetime>
  </property>
</Properties>
</file>