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3" d="100"/>
          <a:sy n="33" d="100"/>
        </p:scale>
        <p:origin x="56" y="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09659B-E47F-471F-B562-283232723A2D}"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1570557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09659B-E47F-471F-B562-283232723A2D}"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3300638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09659B-E47F-471F-B562-283232723A2D}"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1939999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09659B-E47F-471F-B562-283232723A2D}"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1811195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709659B-E47F-471F-B562-283232723A2D}"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1466976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09659B-E47F-471F-B562-283232723A2D}" type="datetimeFigureOut">
              <a:rPr lang="en-US" smtClean="0"/>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1509292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09659B-E47F-471F-B562-283232723A2D}" type="datetimeFigureOut">
              <a:rPr lang="en-US" smtClean="0"/>
              <a:t>10/23/2023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1487810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09659B-E47F-471F-B562-283232723A2D}" type="datetimeFigureOut">
              <a:rPr lang="en-US" smtClean="0"/>
              <a:t>10/23/2023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68289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9659B-E47F-471F-B562-283232723A2D}" type="datetimeFigureOut">
              <a:rPr lang="en-US" smtClean="0"/>
              <a:t>10/23/2023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3948340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09659B-E47F-471F-B562-283232723A2D}" type="datetimeFigureOut">
              <a:rPr lang="en-US" smtClean="0"/>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2046752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09659B-E47F-471F-B562-283232723A2D}" type="datetimeFigureOut">
              <a:rPr lang="en-US" smtClean="0"/>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1180C8-A0AD-491A-B007-C32D79EF065D}" type="slidenum">
              <a:rPr lang="en-US" smtClean="0"/>
              <a:t>‹#›</a:t>
            </a:fld>
            <a:endParaRPr lang="en-US"/>
          </a:p>
        </p:txBody>
      </p:sp>
    </p:spTree>
    <p:extLst>
      <p:ext uri="{BB962C8B-B14F-4D97-AF65-F5344CB8AC3E}">
        <p14:creationId xmlns:p14="http://schemas.microsoft.com/office/powerpoint/2010/main" val="326336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9659B-E47F-471F-B562-283232723A2D}" type="datetimeFigureOut">
              <a:rPr lang="en-US" smtClean="0"/>
              <a:t>10/23/2023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180C8-A0AD-491A-B007-C32D79EF065D}" type="slidenum">
              <a:rPr lang="en-US" smtClean="0"/>
              <a:t>‹#›</a:t>
            </a:fld>
            <a:endParaRPr lang="en-US"/>
          </a:p>
        </p:txBody>
      </p:sp>
    </p:spTree>
    <p:extLst>
      <p:ext uri="{BB962C8B-B14F-4D97-AF65-F5344CB8AC3E}">
        <p14:creationId xmlns:p14="http://schemas.microsoft.com/office/powerpoint/2010/main" val="2536256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smtClean="0"/>
              <a:t>FINANCIAL AND MONEY LAUNDERING INVESTIGATION IN RELATION TO ASSET RECOVERY</a:t>
            </a:r>
            <a:endParaRPr lang="en-US" sz="4000" b="1" dirty="0"/>
          </a:p>
        </p:txBody>
      </p:sp>
      <p:sp>
        <p:nvSpPr>
          <p:cNvPr id="3" name="Subtitle 2"/>
          <p:cNvSpPr>
            <a:spLocks noGrp="1"/>
          </p:cNvSpPr>
          <p:nvPr>
            <p:ph type="subTitle" idx="1"/>
          </p:nvPr>
        </p:nvSpPr>
        <p:spPr/>
        <p:txBody>
          <a:bodyPr>
            <a:normAutofit lnSpcReduction="10000"/>
          </a:bodyPr>
          <a:lstStyle/>
          <a:p>
            <a:r>
              <a:rPr lang="en-US" dirty="0" smtClean="0"/>
              <a:t>Presented by </a:t>
            </a:r>
          </a:p>
          <a:p>
            <a:r>
              <a:rPr lang="en-US" dirty="0" smtClean="0"/>
              <a:t>Course Participant</a:t>
            </a:r>
          </a:p>
          <a:p>
            <a:r>
              <a:rPr lang="en-US" dirty="0" smtClean="0"/>
              <a:t>Kadene McKenzie – Police Sergeant</a:t>
            </a:r>
          </a:p>
          <a:p>
            <a:r>
              <a:rPr lang="en-US" dirty="0" smtClean="0"/>
              <a:t>Jamaica</a:t>
            </a:r>
          </a:p>
          <a:p>
            <a:endParaRPr lang="en-US" dirty="0" smtClean="0"/>
          </a:p>
          <a:p>
            <a:endParaRPr lang="en-US" dirty="0"/>
          </a:p>
        </p:txBody>
      </p:sp>
    </p:spTree>
    <p:extLst>
      <p:ext uri="{BB962C8B-B14F-4D97-AF65-F5344CB8AC3E}">
        <p14:creationId xmlns:p14="http://schemas.microsoft.com/office/powerpoint/2010/main" val="1794769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7837"/>
          </a:xfrm>
        </p:spPr>
        <p:txBody>
          <a:bodyPr>
            <a:normAutofit fontScale="90000"/>
          </a:bodyPr>
          <a:lstStyle/>
          <a:p>
            <a:pPr marL="342900" marR="0" lvl="0" indent="-342900">
              <a:lnSpc>
                <a:spcPct val="107000"/>
              </a:lnSpc>
              <a:spcBef>
                <a:spcPts val="0"/>
              </a:spcBef>
              <a:spcAft>
                <a:spcPts val="800"/>
              </a:spcAft>
            </a:pPr>
            <a:r>
              <a:rPr lang="en-US" b="1" dirty="0" smtClean="0">
                <a:latin typeface="Calibri" panose="020F0502020204030204" pitchFamily="34" charset="0"/>
                <a:ea typeface="Calibri" panose="020F0502020204030204" pitchFamily="34" charset="0"/>
                <a:cs typeface="Times New Roman" panose="02020603050405020304" pitchFamily="18" charset="0"/>
              </a:rPr>
              <a:t>        </a:t>
            </a:r>
            <a:r>
              <a:rPr lang="en-US" sz="3100" b="1" dirty="0" smtClean="0">
                <a:latin typeface="Calibri" panose="020F0502020204030204" pitchFamily="34" charset="0"/>
                <a:ea typeface="Calibri" panose="020F0502020204030204" pitchFamily="34" charset="0"/>
                <a:cs typeface="Times New Roman" panose="02020603050405020304" pitchFamily="18" charset="0"/>
              </a:rPr>
              <a:t>WHAT IS FINANCIAL INVESTIGATION?</a:t>
            </a:r>
            <a:r>
              <a:rPr lang="en-US" sz="3100" dirty="0">
                <a:latin typeface="Calibri" panose="020F0502020204030204" pitchFamily="34" charset="0"/>
                <a:ea typeface="Calibri" panose="020F0502020204030204" pitchFamily="34" charset="0"/>
                <a:cs typeface="Times New Roman" panose="02020603050405020304" pitchFamily="18" charset="0"/>
              </a:rPr>
              <a:t/>
            </a:r>
            <a:br>
              <a:rPr lang="en-US" sz="3100" dirty="0">
                <a:latin typeface="Calibri" panose="020F0502020204030204" pitchFamily="34" charset="0"/>
                <a:ea typeface="Calibri" panose="020F0502020204030204" pitchFamily="34" charset="0"/>
                <a:cs typeface="Times New Roman" panose="02020603050405020304" pitchFamily="18" charset="0"/>
              </a:rPr>
            </a:br>
            <a:endParaRPr lang="en-US" sz="3100" dirty="0"/>
          </a:p>
        </p:txBody>
      </p:sp>
      <p:sp>
        <p:nvSpPr>
          <p:cNvPr id="3" name="Content Placeholder 2"/>
          <p:cNvSpPr>
            <a:spLocks noGrp="1"/>
          </p:cNvSpPr>
          <p:nvPr>
            <p:ph idx="1"/>
          </p:nvPr>
        </p:nvSpPr>
        <p:spPr>
          <a:xfrm>
            <a:off x="838200" y="1031132"/>
            <a:ext cx="10515600" cy="5145831"/>
          </a:xfrm>
        </p:spPr>
        <p:txBody>
          <a:bodyPr>
            <a:normAutofit/>
          </a:bodyPr>
          <a:lstStyle/>
          <a:p>
            <a:pPr marL="0" marR="0" indent="0">
              <a:lnSpc>
                <a:spcPct val="107000"/>
              </a:lnSpc>
              <a:spcBef>
                <a:spcPts val="0"/>
              </a:spcBef>
              <a:spcAft>
                <a:spcPts val="8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Financial Investigation is any investigation into the financial activities of an individual or business (s). The investigation is to locate the origin, movement, mode of transportation and use of the money</a:t>
            </a:r>
            <a:r>
              <a:rPr lang="en-US" sz="2400" dirty="0" smtClean="0">
                <a:latin typeface="Calibri" panose="020F0502020204030204" pitchFamily="34" charset="0"/>
                <a:ea typeface="Calibri" panose="020F0502020204030204" pitchFamily="34" charset="0"/>
                <a:cs typeface="Times New Roman" panose="02020603050405020304" pitchFamily="18" charset="0"/>
              </a:rPr>
              <a:t>. (</a:t>
            </a:r>
            <a:r>
              <a:rPr lang="en-US" sz="2400"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FITAP </a:t>
            </a:r>
            <a:r>
              <a:rPr lang="en-US"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Investigators </a:t>
            </a:r>
            <a:r>
              <a:rPr lang="en-US" sz="2400"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Training Manual)</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838200" y="2447001"/>
            <a:ext cx="10192966" cy="4295600"/>
          </a:xfrm>
          <a:prstGeom prst="rect">
            <a:avLst/>
          </a:prstGeom>
        </p:spPr>
        <p:txBody>
          <a:bodyPr wrap="square">
            <a:spAutoFit/>
          </a:bodyPr>
          <a:lstStyle/>
          <a:p>
            <a:pPr marR="0" lvl="0">
              <a:lnSpc>
                <a:spcPct val="107000"/>
              </a:lnSpc>
              <a:spcBef>
                <a:spcPts val="0"/>
              </a:spcBef>
              <a:spcAft>
                <a:spcPts val="800"/>
              </a:spcAft>
            </a:pPr>
            <a:endParaRPr lang="en-US" sz="11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800" b="1" dirty="0" smtClean="0">
                <a:effectLst/>
                <a:latin typeface="Calibri" panose="020F0502020204030204" pitchFamily="34" charset="0"/>
                <a:ea typeface="Calibri" panose="020F0502020204030204" pitchFamily="34" charset="0"/>
                <a:cs typeface="Times New Roman" panose="02020603050405020304" pitchFamily="18" charset="0"/>
              </a:rPr>
              <a:t>FIVE TYPES OF FINANCIAL INVESTIGATION</a:t>
            </a:r>
          </a:p>
          <a:p>
            <a:pPr marL="228600" marR="0">
              <a:lnSpc>
                <a:spcPct val="107000"/>
              </a:lnSpc>
              <a:spcBef>
                <a:spcPts val="0"/>
              </a:spcBef>
              <a:spcAft>
                <a:spcPts val="800"/>
              </a:spcAft>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These types were identified by FITAP </a:t>
            </a:r>
            <a:r>
              <a:rPr lang="en-US" sz="2400" smtClean="0">
                <a:effectLst/>
                <a:latin typeface="Calibri" panose="020F0502020204030204" pitchFamily="34" charset="0"/>
                <a:ea typeface="Calibri" panose="020F0502020204030204" pitchFamily="34" charset="0"/>
                <a:cs typeface="Times New Roman" panose="02020603050405020304" pitchFamily="18" charset="0"/>
              </a:rPr>
              <a:t>Investigators Training Manual</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smtClean="0">
                <a:latin typeface="Calibri" panose="020F0502020204030204" pitchFamily="34" charset="0"/>
                <a:ea typeface="Calibri" panose="020F0502020204030204" pitchFamily="34" charset="0"/>
                <a:cs typeface="Times New Roman" panose="02020603050405020304" pitchFamily="18" charset="0"/>
              </a:rPr>
              <a:t>     </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a)  forfeiture investigation conducted alongside a criminal investigation</a:t>
            </a:r>
          </a:p>
          <a:p>
            <a:pPr>
              <a:lnSpc>
                <a:spcPct val="107000"/>
              </a:lnSpc>
              <a:spcAft>
                <a:spcPts val="800"/>
              </a:spcAft>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b)  a cash seizure being accompanied by financial investigation </a:t>
            </a:r>
          </a:p>
          <a:p>
            <a:pPr>
              <a:lnSpc>
                <a:spcPct val="107000"/>
              </a:lnSpc>
              <a:spcAft>
                <a:spcPts val="800"/>
              </a:spcAft>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c)  a post-conviction forfeiture investigation. </a:t>
            </a:r>
          </a:p>
          <a:p>
            <a:pPr>
              <a:lnSpc>
                <a:spcPct val="107000"/>
              </a:lnSpc>
              <a:spcAft>
                <a:spcPts val="800"/>
              </a:spcAft>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d)  a financial investigation that is a section of a civil forfeiture   </a:t>
            </a:r>
          </a:p>
          <a:p>
            <a:pPr>
              <a:lnSpc>
                <a:spcPct val="107000"/>
              </a:lnSpc>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smtClean="0">
                <a:latin typeface="Calibri" panose="020F0502020204030204" pitchFamily="34" charset="0"/>
                <a:ea typeface="Calibri" panose="020F0502020204030204" pitchFamily="34" charset="0"/>
                <a:cs typeface="Times New Roman" panose="02020603050405020304" pitchFamily="18" charset="0"/>
              </a:rPr>
              <a:t>                    </a:t>
            </a: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investigation.</a:t>
            </a:r>
          </a:p>
          <a:p>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e)  investigations that support or forms a criminal investigation</a:t>
            </a:r>
            <a:endParaRPr lang="en-US" sz="2400" dirty="0"/>
          </a:p>
        </p:txBody>
      </p:sp>
    </p:spTree>
    <p:extLst>
      <p:ext uri="{BB962C8B-B14F-4D97-AF65-F5344CB8AC3E}">
        <p14:creationId xmlns:p14="http://schemas.microsoft.com/office/powerpoint/2010/main" val="2171829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nSpc>
                <a:spcPct val="107000"/>
              </a:lnSpc>
              <a:spcBef>
                <a:spcPts val="0"/>
              </a:spcBef>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 </a:t>
            </a:r>
            <a:r>
              <a:rPr lang="en-US" sz="2400" b="1" dirty="0" smtClean="0">
                <a:latin typeface="Calibri" panose="020F0502020204030204" pitchFamily="34" charset="0"/>
                <a:ea typeface="Calibri" panose="020F0502020204030204" pitchFamily="34" charset="0"/>
                <a:cs typeface="Times New Roman" panose="02020603050405020304" pitchFamily="18" charset="0"/>
              </a:rPr>
              <a:t>                         TOOLS </a:t>
            </a:r>
            <a:r>
              <a:rPr lang="en-US" sz="2400" b="1" dirty="0">
                <a:latin typeface="Calibri" panose="020F0502020204030204" pitchFamily="34" charset="0"/>
                <a:ea typeface="Calibri" panose="020F0502020204030204" pitchFamily="34" charset="0"/>
                <a:cs typeface="Times New Roman" panose="02020603050405020304" pitchFamily="18" charset="0"/>
              </a:rPr>
              <a:t>USED </a:t>
            </a:r>
            <a:r>
              <a:rPr lang="en-US" sz="2400" b="1" dirty="0" smtClean="0">
                <a:latin typeface="Calibri" panose="020F0502020204030204" pitchFamily="34" charset="0"/>
                <a:ea typeface="Calibri" panose="020F0502020204030204" pitchFamily="34" charset="0"/>
                <a:cs typeface="Times New Roman" panose="02020603050405020304" pitchFamily="18" charset="0"/>
              </a:rPr>
              <a:t>IN JAMAICA FOR </a:t>
            </a:r>
            <a:r>
              <a:rPr lang="en-US" sz="2400" b="1" dirty="0">
                <a:latin typeface="Calibri" panose="020F0502020204030204" pitchFamily="34" charset="0"/>
                <a:ea typeface="Calibri" panose="020F0502020204030204" pitchFamily="34" charset="0"/>
                <a:cs typeface="Times New Roman" panose="02020603050405020304" pitchFamily="18" charset="0"/>
              </a:rPr>
              <a:t>FINANCIAL </a:t>
            </a:r>
            <a:r>
              <a:rPr lang="en-US" sz="2400" b="1" dirty="0" smtClean="0">
                <a:latin typeface="Calibri" panose="020F0502020204030204" pitchFamily="34" charset="0"/>
                <a:ea typeface="Calibri" panose="020F0502020204030204" pitchFamily="34" charset="0"/>
                <a:cs typeface="Times New Roman" panose="02020603050405020304" pitchFamily="18" charset="0"/>
              </a:rPr>
              <a:t>&amp; MONEY</a:t>
            </a:r>
            <a:br>
              <a:rPr lang="en-US" sz="2400" b="1" dirty="0" smtClean="0">
                <a:latin typeface="Calibri" panose="020F0502020204030204" pitchFamily="34" charset="0"/>
                <a:ea typeface="Calibri" panose="020F0502020204030204" pitchFamily="34" charset="0"/>
                <a:cs typeface="Times New Roman" panose="02020603050405020304" pitchFamily="18" charset="0"/>
              </a:rPr>
            </a:br>
            <a:r>
              <a:rPr lang="en-US" sz="2400" b="1" dirty="0" smtClean="0">
                <a:latin typeface="Calibri" panose="020F0502020204030204" pitchFamily="34" charset="0"/>
                <a:ea typeface="Calibri" panose="020F0502020204030204" pitchFamily="34" charset="0"/>
                <a:cs typeface="Times New Roman" panose="02020603050405020304" pitchFamily="18" charset="0"/>
              </a:rPr>
              <a:t>                                            LAUNDERING   INVESTIGATION</a:t>
            </a:r>
            <a:r>
              <a:rPr lang="en-US" sz="2400" dirty="0">
                <a:latin typeface="Calibri" panose="020F0502020204030204" pitchFamily="34" charset="0"/>
                <a:ea typeface="Calibri" panose="020F0502020204030204" pitchFamily="34" charset="0"/>
                <a:cs typeface="Times New Roman" panose="02020603050405020304" pitchFamily="18" charset="0"/>
              </a:rPr>
              <a:t/>
            </a:r>
            <a:br>
              <a:rPr lang="en-US" sz="2400" dirty="0">
                <a:latin typeface="Calibri" panose="020F0502020204030204" pitchFamily="34" charset="0"/>
                <a:ea typeface="Calibri" panose="020F0502020204030204" pitchFamily="34" charset="0"/>
                <a:cs typeface="Times New Roman" panose="02020603050405020304" pitchFamily="18" charset="0"/>
              </a:rPr>
            </a:br>
            <a:endParaRPr lang="en-US" sz="2400" dirty="0"/>
          </a:p>
        </p:txBody>
      </p:sp>
      <p:sp>
        <p:nvSpPr>
          <p:cNvPr id="3" name="Content Placeholder 2"/>
          <p:cNvSpPr>
            <a:spLocks noGrp="1"/>
          </p:cNvSpPr>
          <p:nvPr>
            <p:ph idx="1"/>
          </p:nvPr>
        </p:nvSpPr>
        <p:spPr>
          <a:xfrm>
            <a:off x="838200" y="1225686"/>
            <a:ext cx="10515600" cy="1673158"/>
          </a:xfrm>
        </p:spPr>
        <p:txBody>
          <a:bodyPr>
            <a:normAutofit lnSpcReduction="10000"/>
          </a:bodyPr>
          <a:lstStyle/>
          <a:p>
            <a:pPr marL="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Production and Inspection </a:t>
            </a:r>
            <a:r>
              <a:rPr lang="en-US" dirty="0" smtClean="0">
                <a:latin typeface="Calibri" panose="020F0502020204030204" pitchFamily="34" charset="0"/>
                <a:ea typeface="Calibri" panose="020F0502020204030204" pitchFamily="34" charset="0"/>
                <a:cs typeface="Times New Roman" panose="02020603050405020304" pitchFamily="18" charset="0"/>
              </a:rPr>
              <a:t>Order                 Disclosure Order</a:t>
            </a:r>
          </a:p>
          <a:p>
            <a:pPr marL="0" marR="0">
              <a:lnSpc>
                <a:spcPct val="107000"/>
              </a:lnSpc>
              <a:spcBef>
                <a:spcPts val="0"/>
              </a:spcBef>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Customer Information </a:t>
            </a:r>
            <a:r>
              <a:rPr lang="en-US" dirty="0" smtClean="0">
                <a:latin typeface="Calibri" panose="020F0502020204030204" pitchFamily="34" charset="0"/>
                <a:ea typeface="Calibri" panose="020F0502020204030204" pitchFamily="34" charset="0"/>
                <a:cs typeface="Times New Roman" panose="02020603050405020304" pitchFamily="18" charset="0"/>
              </a:rPr>
              <a:t>Order                        Account </a:t>
            </a:r>
            <a:r>
              <a:rPr lang="en-US" dirty="0">
                <a:latin typeface="Calibri" panose="020F0502020204030204" pitchFamily="34" charset="0"/>
                <a:ea typeface="Calibri" panose="020F0502020204030204" pitchFamily="34" charset="0"/>
                <a:cs typeface="Times New Roman" panose="02020603050405020304" pitchFamily="18" charset="0"/>
              </a:rPr>
              <a:t>Monitoring </a:t>
            </a:r>
            <a:r>
              <a:rPr lang="en-US" dirty="0" smtClean="0">
                <a:latin typeface="Calibri" panose="020F0502020204030204" pitchFamily="34" charset="0"/>
                <a:ea typeface="Calibri" panose="020F0502020204030204" pitchFamily="34" charset="0"/>
                <a:cs typeface="Times New Roman" panose="02020603050405020304" pitchFamily="18" charset="0"/>
              </a:rPr>
              <a:t>Order</a:t>
            </a:r>
          </a:p>
          <a:p>
            <a:pPr marL="0" marR="0">
              <a:lnSpc>
                <a:spcPct val="107000"/>
              </a:lnSpc>
              <a:spcBef>
                <a:spcPts val="0"/>
              </a:spcBef>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Restraint </a:t>
            </a:r>
            <a:r>
              <a:rPr lang="en-US" dirty="0" smtClean="0">
                <a:latin typeface="Calibri" panose="020F0502020204030204" pitchFamily="34" charset="0"/>
                <a:ea typeface="Calibri" panose="020F0502020204030204" pitchFamily="34" charset="0"/>
                <a:cs typeface="Times New Roman" panose="02020603050405020304" pitchFamily="18" charset="0"/>
              </a:rPr>
              <a:t>Orders                                              Seizure </a:t>
            </a:r>
            <a:r>
              <a:rPr lang="en-US" dirty="0">
                <a:latin typeface="Calibri" panose="020F0502020204030204" pitchFamily="34" charset="0"/>
                <a:ea typeface="Calibri" panose="020F0502020204030204" pitchFamily="34" charset="0"/>
                <a:cs typeface="Times New Roman" panose="02020603050405020304" pitchFamily="18" charset="0"/>
              </a:rPr>
              <a:t>Warrants</a:t>
            </a:r>
          </a:p>
          <a:p>
            <a:endParaRPr lang="en-US" dirty="0"/>
          </a:p>
        </p:txBody>
      </p:sp>
    </p:spTree>
    <p:extLst>
      <p:ext uri="{BB962C8B-B14F-4D97-AF65-F5344CB8AC3E}">
        <p14:creationId xmlns:p14="http://schemas.microsoft.com/office/powerpoint/2010/main" val="3853569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8186"/>
          </a:xfrm>
        </p:spPr>
        <p:txBody>
          <a:bodyPr>
            <a:normAutofit fontScale="90000"/>
          </a:bodyPr>
          <a:lstStyle/>
          <a:p>
            <a:pPr marL="0" marR="0">
              <a:lnSpc>
                <a:spcPct val="107000"/>
              </a:lnSpc>
              <a:spcBef>
                <a:spcPts val="0"/>
              </a:spcBef>
              <a:spcAft>
                <a:spcPts val="800"/>
              </a:spcAft>
            </a:pPr>
            <a:r>
              <a:rPr lang="en-US" b="1" dirty="0" smtClean="0">
                <a:latin typeface="Calibri" panose="020F0502020204030204" pitchFamily="34" charset="0"/>
                <a:ea typeface="Calibri" panose="020F0502020204030204" pitchFamily="34" charset="0"/>
                <a:cs typeface="Times New Roman" panose="02020603050405020304" pitchFamily="18" charset="0"/>
              </a:rPr>
              <a:t> </a:t>
            </a:r>
            <a:r>
              <a:rPr lang="en-US" b="1" dirty="0" smtClean="0">
                <a:latin typeface="Calibri" panose="020F0502020204030204" pitchFamily="34" charset="0"/>
                <a:ea typeface="Calibri" panose="020F0502020204030204" pitchFamily="34" charset="0"/>
                <a:cs typeface="Times New Roman" panose="02020603050405020304" pitchFamily="18" charset="0"/>
              </a:rPr>
              <a:t>       </a:t>
            </a:r>
            <a:r>
              <a:rPr lang="en-US" sz="2700" b="1" dirty="0" smtClean="0">
                <a:latin typeface="Calibri" panose="020F0502020204030204" pitchFamily="34" charset="0"/>
                <a:ea typeface="Calibri" panose="020F0502020204030204" pitchFamily="34" charset="0"/>
                <a:cs typeface="Times New Roman" panose="02020603050405020304" pitchFamily="18" charset="0"/>
              </a:rPr>
              <a:t>SOME JAMAICA’S ANTI MONEY LAUNDERING LAWS</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838200" y="953313"/>
            <a:ext cx="10515600" cy="2431914"/>
          </a:xfrm>
        </p:spPr>
        <p:txBody>
          <a:bodyPr>
            <a:normAutofit fontScale="25000" lnSpcReduction="20000"/>
          </a:bodyPr>
          <a:lstStyle/>
          <a:p>
            <a:pPr marL="342900" marR="0" lvl="0" indent="-342900">
              <a:lnSpc>
                <a:spcPct val="107000"/>
              </a:lnSpc>
              <a:spcBef>
                <a:spcPts val="0"/>
              </a:spcBef>
              <a:spcAft>
                <a:spcPts val="0"/>
              </a:spcAft>
              <a:buFont typeface="+mj-lt"/>
              <a:buAutoNum type="arabicPeriod"/>
            </a:pPr>
            <a:r>
              <a:rPr lang="en-US" sz="9600" dirty="0" smtClean="0">
                <a:latin typeface="Calibri" panose="020F0502020204030204" pitchFamily="34" charset="0"/>
                <a:ea typeface="Calibri" panose="020F0502020204030204" pitchFamily="34" charset="0"/>
                <a:cs typeface="Times New Roman" panose="02020603050405020304" pitchFamily="18" charset="0"/>
              </a:rPr>
              <a:t>Financial Investigations Division Act (FIDA)</a:t>
            </a:r>
          </a:p>
          <a:p>
            <a:pPr marL="342900" marR="0" lvl="0" indent="-342900">
              <a:lnSpc>
                <a:spcPct val="107000"/>
              </a:lnSpc>
              <a:spcBef>
                <a:spcPts val="0"/>
              </a:spcBef>
              <a:spcAft>
                <a:spcPts val="0"/>
              </a:spcAft>
              <a:buFont typeface="+mj-lt"/>
              <a:buAutoNum type="arabicPeriod"/>
            </a:pPr>
            <a:r>
              <a:rPr lang="en-US" sz="9600" dirty="0" smtClean="0">
                <a:latin typeface="Calibri" panose="020F0502020204030204" pitchFamily="34" charset="0"/>
                <a:ea typeface="Calibri" panose="020F0502020204030204" pitchFamily="34" charset="0"/>
                <a:cs typeface="Times New Roman" panose="02020603050405020304" pitchFamily="18" charset="0"/>
              </a:rPr>
              <a:t>Mutual Assistance (Criminal Matters) Act (MACMA)</a:t>
            </a:r>
          </a:p>
          <a:p>
            <a:pPr marL="342900" marR="0" lvl="0" indent="-342900">
              <a:lnSpc>
                <a:spcPct val="107000"/>
              </a:lnSpc>
              <a:spcBef>
                <a:spcPts val="0"/>
              </a:spcBef>
              <a:spcAft>
                <a:spcPts val="0"/>
              </a:spcAft>
              <a:buFont typeface="+mj-lt"/>
              <a:buAutoNum type="arabicPeriod"/>
            </a:pPr>
            <a:r>
              <a:rPr lang="en-US" sz="9600" dirty="0" smtClean="0">
                <a:latin typeface="Calibri" panose="020F0502020204030204" pitchFamily="34" charset="0"/>
                <a:ea typeface="Calibri" panose="020F0502020204030204" pitchFamily="34" charset="0"/>
                <a:cs typeface="Times New Roman" panose="02020603050405020304" pitchFamily="18" charset="0"/>
              </a:rPr>
              <a:t>Forfeiture Property Act</a:t>
            </a:r>
          </a:p>
          <a:p>
            <a:pPr marL="342900" marR="0" lvl="0" indent="-342900">
              <a:lnSpc>
                <a:spcPct val="107000"/>
              </a:lnSpc>
              <a:spcBef>
                <a:spcPts val="0"/>
              </a:spcBef>
              <a:spcAft>
                <a:spcPts val="0"/>
              </a:spcAft>
              <a:buFont typeface="+mj-lt"/>
              <a:buAutoNum type="arabicPeriod"/>
            </a:pPr>
            <a:r>
              <a:rPr lang="en-US" sz="9600" dirty="0" smtClean="0">
                <a:latin typeface="Calibri" panose="020F0502020204030204" pitchFamily="34" charset="0"/>
                <a:ea typeface="Calibri" panose="020F0502020204030204" pitchFamily="34" charset="0"/>
                <a:cs typeface="Times New Roman" panose="02020603050405020304" pitchFamily="18" charset="0"/>
              </a:rPr>
              <a:t>Corruption (Prevention) Act</a:t>
            </a:r>
          </a:p>
          <a:p>
            <a:pPr marL="342900" marR="0" lvl="0" indent="-342900">
              <a:lnSpc>
                <a:spcPct val="107000"/>
              </a:lnSpc>
              <a:spcBef>
                <a:spcPts val="0"/>
              </a:spcBef>
              <a:spcAft>
                <a:spcPts val="800"/>
              </a:spcAft>
              <a:buFont typeface="+mj-lt"/>
              <a:buAutoNum type="arabicPeriod"/>
            </a:pPr>
            <a:r>
              <a:rPr lang="en-US" sz="9600" dirty="0" smtClean="0">
                <a:latin typeface="Calibri" panose="020F0502020204030204" pitchFamily="34" charset="0"/>
                <a:ea typeface="Calibri" panose="020F0502020204030204" pitchFamily="34" charset="0"/>
                <a:cs typeface="Times New Roman" panose="02020603050405020304" pitchFamily="18" charset="0"/>
              </a:rPr>
              <a:t>Terrorism Prevention Act (TPA)</a:t>
            </a:r>
          </a:p>
          <a:p>
            <a:pPr marL="0" marR="0" lvl="0" indent="0">
              <a:lnSpc>
                <a:spcPct val="107000"/>
              </a:lnSpc>
              <a:spcBef>
                <a:spcPts val="0"/>
              </a:spcBef>
              <a:spcAft>
                <a:spcPts val="800"/>
              </a:spcAft>
              <a:buNone/>
            </a:pPr>
            <a:endParaRPr lang="en-US" sz="96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9600" b="1" dirty="0" smtClean="0">
                <a:latin typeface="Calibri" panose="020F0502020204030204" pitchFamily="34" charset="0"/>
                <a:ea typeface="Calibri" panose="020F0502020204030204" pitchFamily="34" charset="0"/>
                <a:cs typeface="Times New Roman" panose="02020603050405020304" pitchFamily="18" charset="0"/>
              </a:rPr>
              <a:t>                                                                   ASSET RECOVERY </a:t>
            </a:r>
          </a:p>
          <a:p>
            <a:pPr marL="0" marR="0">
              <a:lnSpc>
                <a:spcPct val="107000"/>
              </a:lnSpc>
              <a:spcBef>
                <a:spcPts val="0"/>
              </a:spcBef>
              <a:spcAft>
                <a:spcPts val="800"/>
              </a:spcAft>
            </a:pPr>
            <a:r>
              <a:rPr lang="en-US" sz="9600" dirty="0" smtClean="0">
                <a:latin typeface="Calibri" panose="020F0502020204030204" pitchFamily="34" charset="0"/>
                <a:ea typeface="Calibri" panose="020F0502020204030204" pitchFamily="34" charset="0"/>
                <a:cs typeface="Times New Roman" panose="02020603050405020304" pitchFamily="18" charset="0"/>
              </a:rPr>
              <a:t>Asset </a:t>
            </a:r>
            <a:r>
              <a:rPr lang="en-US" sz="9600" dirty="0">
                <a:latin typeface="Calibri" panose="020F0502020204030204" pitchFamily="34" charset="0"/>
                <a:ea typeface="Calibri" panose="020F0502020204030204" pitchFamily="34" charset="0"/>
                <a:cs typeface="Times New Roman" panose="02020603050405020304" pitchFamily="18" charset="0"/>
              </a:rPr>
              <a:t>recovery has a greater effect on criminals than </a:t>
            </a:r>
            <a:r>
              <a:rPr lang="en-US" sz="9600" dirty="0" smtClean="0">
                <a:latin typeface="Calibri" panose="020F0502020204030204" pitchFamily="34" charset="0"/>
                <a:ea typeface="Calibri" panose="020F0502020204030204" pitchFamily="34" charset="0"/>
                <a:cs typeface="Times New Roman" panose="02020603050405020304" pitchFamily="18" charset="0"/>
              </a:rPr>
              <a:t>them </a:t>
            </a:r>
            <a:r>
              <a:rPr lang="en-US" sz="9600" dirty="0">
                <a:latin typeface="Calibri" panose="020F0502020204030204" pitchFamily="34" charset="0"/>
                <a:ea typeface="Calibri" panose="020F0502020204030204" pitchFamily="34" charset="0"/>
                <a:cs typeface="Times New Roman" panose="02020603050405020304" pitchFamily="18" charset="0"/>
              </a:rPr>
              <a:t>spending time in prison. The POCA was designed to deny criminals the opportunity to spend their benefits from unlawful conduct or  of spending time in prison then return to enjoy the benefits from their crime . There are civil and criminal forfeiture. Civil forfeiture can be cash forfeited or through a civil recovery order</a:t>
            </a:r>
          </a:p>
          <a:p>
            <a:pPr marL="0" marR="0">
              <a:lnSpc>
                <a:spcPct val="107000"/>
              </a:lnSpc>
              <a:spcBef>
                <a:spcPts val="0"/>
              </a:spcBef>
              <a:spcAft>
                <a:spcPts val="800"/>
              </a:spcAft>
            </a:pPr>
            <a:r>
              <a:rPr lang="en-US" sz="9600" dirty="0">
                <a:latin typeface="Calibri" panose="020F0502020204030204" pitchFamily="34" charset="0"/>
                <a:ea typeface="Calibri" panose="020F0502020204030204" pitchFamily="34" charset="0"/>
                <a:cs typeface="Times New Roman" panose="02020603050405020304" pitchFamily="18" charset="0"/>
              </a:rPr>
              <a:t>Criminal forfeiture. There are two types of post-conviction asset recoveries: forfeiture orders and pecuniary penalty orders. They are initiated by the ARA or DPP and are </a:t>
            </a:r>
            <a:r>
              <a:rPr lang="en-US" sz="9600" dirty="0" err="1">
                <a:latin typeface="Calibri" panose="020F0502020204030204" pitchFamily="34" charset="0"/>
                <a:ea typeface="Calibri" panose="020F0502020204030204" pitchFamily="34" charset="0"/>
                <a:cs typeface="Times New Roman" panose="02020603050405020304" pitchFamily="18" charset="0"/>
              </a:rPr>
              <a:t>judicated</a:t>
            </a:r>
            <a:r>
              <a:rPr lang="en-US" sz="9600" dirty="0">
                <a:latin typeface="Calibri" panose="020F0502020204030204" pitchFamily="34" charset="0"/>
                <a:ea typeface="Calibri" panose="020F0502020204030204" pitchFamily="34" charset="0"/>
                <a:cs typeface="Times New Roman" panose="02020603050405020304" pitchFamily="18" charset="0"/>
              </a:rPr>
              <a:t> in the High Court</a:t>
            </a:r>
          </a:p>
          <a:p>
            <a:pPr marL="0" marR="0" lvl="0" indent="0">
              <a:lnSpc>
                <a:spcPct val="107000"/>
              </a:lnSpc>
              <a:spcBef>
                <a:spcPts val="0"/>
              </a:spcBef>
              <a:spcAft>
                <a:spcPts val="800"/>
              </a:spcAft>
              <a:buNone/>
            </a:pPr>
            <a:r>
              <a:rPr lang="en-US" sz="9600" dirty="0" smtClean="0">
                <a:latin typeface="Calibri" panose="020F0502020204030204" pitchFamily="34" charset="0"/>
                <a:ea typeface="Calibri" panose="020F0502020204030204" pitchFamily="34" charset="0"/>
                <a:cs typeface="Times New Roman" panose="02020603050405020304" pitchFamily="18" charset="0"/>
              </a:rPr>
              <a:t>                                                                                                                                                                                         					THE    END</a:t>
            </a:r>
          </a:p>
          <a:p>
            <a:pPr marL="0" marR="0" lvl="0" indent="0">
              <a:lnSpc>
                <a:spcPct val="107000"/>
              </a:lnSpc>
              <a:spcBef>
                <a:spcPts val="0"/>
              </a:spcBef>
              <a:spcAft>
                <a:spcPts val="80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123853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328</Words>
  <Application>Microsoft Office PowerPoint</Application>
  <PresentationFormat>Widescreen</PresentationFormat>
  <Paragraphs>32</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FINANCIAL AND MONEY LAUNDERING INVESTIGATION IN RELATION TO ASSET RECOVERY</vt:lpstr>
      <vt:lpstr>        WHAT IS FINANCIAL INVESTIGATION? </vt:lpstr>
      <vt:lpstr>                          TOOLS USED IN JAMAICA FOR FINANCIAL &amp; MONEY                                             LAUNDERING   INVESTIGATION </vt:lpstr>
      <vt:lpstr>        SOME JAMAICA’S ANTI MONEY LAUNDERING LAWS</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AND MONEY LAUNDERING INVESTIGATION IN RELATION TO ASSET RECOVERY</dc:title>
  <dc:creator>Kadene McKenzie</dc:creator>
  <cp:lastModifiedBy>Kadene McKenzie</cp:lastModifiedBy>
  <cp:revision>8</cp:revision>
  <dcterms:created xsi:type="dcterms:W3CDTF">2023-10-23T17:48:59Z</dcterms:created>
  <dcterms:modified xsi:type="dcterms:W3CDTF">2023-10-23T19:02:10Z</dcterms:modified>
</cp:coreProperties>
</file>