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  <p:sldMasterId id="2147483666" r:id="rId3"/>
    <p:sldMasterId id="2147483679" r:id="rId4"/>
    <p:sldMasterId id="2147483656" r:id="rId5"/>
    <p:sldMasterId id="2147483660" r:id="rId6"/>
  </p:sldMasterIdLst>
  <p:notesMasterIdLst>
    <p:notesMasterId r:id="rId27"/>
  </p:notesMasterIdLst>
  <p:sldIdLst>
    <p:sldId id="256" r:id="rId7"/>
    <p:sldId id="267" r:id="rId8"/>
    <p:sldId id="273" r:id="rId9"/>
    <p:sldId id="275" r:id="rId10"/>
    <p:sldId id="278" r:id="rId11"/>
    <p:sldId id="279" r:id="rId12"/>
    <p:sldId id="276" r:id="rId13"/>
    <p:sldId id="290" r:id="rId14"/>
    <p:sldId id="289" r:id="rId15"/>
    <p:sldId id="298" r:id="rId16"/>
    <p:sldId id="308" r:id="rId17"/>
    <p:sldId id="299" r:id="rId18"/>
    <p:sldId id="307" r:id="rId19"/>
    <p:sldId id="293" r:id="rId20"/>
    <p:sldId id="304" r:id="rId21"/>
    <p:sldId id="305" r:id="rId22"/>
    <p:sldId id="294" r:id="rId23"/>
    <p:sldId id="295" r:id="rId24"/>
    <p:sldId id="296" r:id="rId25"/>
    <p:sldId id="30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Waite" initials="RW" lastIdx="1" clrIdx="0">
    <p:extLst>
      <p:ext uri="{19B8F6BF-5375-455C-9EA6-DF929625EA0E}">
        <p15:presenceInfo xmlns:p15="http://schemas.microsoft.com/office/powerpoint/2012/main" userId="c6fedd134bf4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0A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9644-8C53-43D4-BFD2-4AC4B8EAB7F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4C04-AC34-4810-984E-111252A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03.jpg@01D69AF3.D148FC0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1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EC93-9E61-FD1F-632B-B2D40D1D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BC32A-6A0F-46EC-E34D-E274A992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68A1F-E235-560D-C8FE-3FBD75B75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12FCC-865D-D035-470D-5D853AB83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7978A-CCA0-C9A1-D6B3-BD64BCF31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6C077-3281-F263-56AB-181D7E08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A7CE3-D17C-BB65-A9F8-22FBDC23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11156-D236-5657-F176-DA4AE8EC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FFE5-728F-37BE-4DCB-A306EAF4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F64CC-0CC5-7CDB-9454-A9420B88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8B96D-2B46-83BF-C547-FFF09C9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6DA33-C5BF-E8BB-9737-D2AEF105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6B5E5-3E91-FDCD-9245-6D28122C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64D31-59DD-CEC8-DFE9-712FBC3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A4DA-27B5-E856-EDF2-69167C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2181-9E99-31A0-B723-5B88C1B4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D94F-7F55-8093-5622-17D65FB6C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C9807-9FCA-F317-FADA-05342D79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5840F-93B0-C8E2-2A60-1F41C890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CA8E-411C-57E7-8EF8-76F8E71A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7E432-97A3-B00B-7E3E-8929A322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CB71-050E-9319-8774-F473A18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9836-7F10-0D89-79BE-28322793E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4188F-F62D-8573-C079-706C8325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F9A56-B0C3-5694-80E4-E5360F6A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6DB06-1219-7B62-5FDC-822B5A4F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9F839-F134-755C-B37B-18798C35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25F8-C25B-92A8-D2BE-563D6069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D976-D505-9DE5-071D-BF9C294B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412B-5C9F-D621-5E93-BCF7AE11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2E69-D206-93CC-5DA1-11A7B52D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384B-1D02-7F79-41D9-B842281B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99214-E8C3-A55C-02D7-132F3EA71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D1131-17C2-5ABE-A9C6-F97A500E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8E29-132F-C177-D186-05DB29CA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B7BE-ED9E-8D37-8AA4-39CD02A1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9B3CE-8AFE-D53F-FF7F-7BCD643D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44E4-40B0-9CAF-A9B9-B3DB8DD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CA7FA-EF9E-4EA2-20F3-12DEAB48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4C0D-057D-E786-CF3F-37CE6500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7AC62-388F-3B8D-E5BB-8B38A01C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F1C7-0CF0-53D2-DD20-6A14E8A5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89E8-EE37-4E8C-C387-ECD30FC4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A629-A837-BF26-EC71-2E96B5FA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F1E3-96EF-3299-722E-B6AAD26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C661-6729-0F30-F20B-ABD57F91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E67-0442-282E-122D-3AE4C2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C78B-EE91-6928-4F89-A921022A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A66D-B6FC-A19C-DCCE-5132EEC2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A47C-0A2F-A71D-EEEE-353FE21E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4516-505F-E63B-F507-81677A83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2481872"/>
            <a:ext cx="84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5" y="6411917"/>
            <a:ext cx="1555749" cy="244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November 2018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3384" y="6413604"/>
            <a:ext cx="6239933" cy="2444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Africa Academy for Tax and Financial Crime Investigation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DC2867D-09EA-4368-81F5-A68A7F9452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567" y="431801"/>
            <a:ext cx="922867" cy="1439863"/>
            <a:chOff x="322" y="272"/>
            <a:chExt cx="436" cy="90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CB13C4FF-55AC-4F0E-92E1-D9DE9F619A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" y="272"/>
              <a:ext cx="4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80569A9-DD5B-4DC5-8116-B8E79D73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72"/>
              <a:ext cx="214" cy="454"/>
            </a:xfrm>
            <a:custGeom>
              <a:avLst/>
              <a:gdLst>
                <a:gd name="T0" fmla="*/ 0 w 1958"/>
                <a:gd name="T1" fmla="*/ 0 h 4156"/>
                <a:gd name="T2" fmla="*/ 0 w 1958"/>
                <a:gd name="T3" fmla="*/ 0 h 4156"/>
                <a:gd name="T4" fmla="*/ 0 w 1958"/>
                <a:gd name="T5" fmla="*/ 2006 h 4156"/>
                <a:gd name="T6" fmla="*/ 1335 w 1958"/>
                <a:gd name="T7" fmla="*/ 4156 h 4156"/>
                <a:gd name="T8" fmla="*/ 1958 w 1958"/>
                <a:gd name="T9" fmla="*/ 3152 h 4156"/>
                <a:gd name="T10" fmla="*/ 0 w 1958"/>
                <a:gd name="T11" fmla="*/ 0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4156">
                  <a:moveTo>
                    <a:pt x="0" y="0"/>
                  </a:moveTo>
                  <a:lnTo>
                    <a:pt x="0" y="0"/>
                  </a:lnTo>
                  <a:lnTo>
                    <a:pt x="0" y="2006"/>
                  </a:lnTo>
                  <a:lnTo>
                    <a:pt x="1335" y="4156"/>
                  </a:lnTo>
                  <a:lnTo>
                    <a:pt x="1958" y="3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537147-E121-4467-A2BA-2D28E962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616"/>
              <a:ext cx="214" cy="564"/>
            </a:xfrm>
            <a:custGeom>
              <a:avLst/>
              <a:gdLst>
                <a:gd name="T0" fmla="*/ 0 w 1958"/>
                <a:gd name="T1" fmla="*/ 3154 h 5162"/>
                <a:gd name="T2" fmla="*/ 0 w 1958"/>
                <a:gd name="T3" fmla="*/ 3154 h 5162"/>
                <a:gd name="T4" fmla="*/ 0 w 1958"/>
                <a:gd name="T5" fmla="*/ 5162 h 5162"/>
                <a:gd name="T6" fmla="*/ 1958 w 1958"/>
                <a:gd name="T7" fmla="*/ 2008 h 5162"/>
                <a:gd name="T8" fmla="*/ 1958 w 1958"/>
                <a:gd name="T9" fmla="*/ 0 h 5162"/>
                <a:gd name="T10" fmla="*/ 0 w 1958"/>
                <a:gd name="T11" fmla="*/ 3154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5162">
                  <a:moveTo>
                    <a:pt x="0" y="3154"/>
                  </a:moveTo>
                  <a:lnTo>
                    <a:pt x="0" y="3154"/>
                  </a:lnTo>
                  <a:lnTo>
                    <a:pt x="0" y="5162"/>
                  </a:lnTo>
                  <a:lnTo>
                    <a:pt x="1958" y="2008"/>
                  </a:lnTo>
                  <a:lnTo>
                    <a:pt x="1958" y="0"/>
                  </a:lnTo>
                  <a:lnTo>
                    <a:pt x="0" y="3154"/>
                  </a:lnTo>
                  <a:close/>
                </a:path>
              </a:pathLst>
            </a:custGeom>
            <a:solidFill>
              <a:srgbClr val="7272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48876D3-AA47-4FF7-B613-05CB75AE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272"/>
              <a:ext cx="215" cy="454"/>
            </a:xfrm>
            <a:custGeom>
              <a:avLst/>
              <a:gdLst>
                <a:gd name="T0" fmla="*/ 1958 w 1958"/>
                <a:gd name="T1" fmla="*/ 3152 h 4156"/>
                <a:gd name="T2" fmla="*/ 1958 w 1958"/>
                <a:gd name="T3" fmla="*/ 3152 h 4156"/>
                <a:gd name="T4" fmla="*/ 0 w 1958"/>
                <a:gd name="T5" fmla="*/ 0 h 4156"/>
                <a:gd name="T6" fmla="*/ 0 w 1958"/>
                <a:gd name="T7" fmla="*/ 2006 h 4156"/>
                <a:gd name="T8" fmla="*/ 1335 w 1958"/>
                <a:gd name="T9" fmla="*/ 4156 h 4156"/>
                <a:gd name="T10" fmla="*/ 1958 w 1958"/>
                <a:gd name="T11" fmla="*/ 3152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4156">
                  <a:moveTo>
                    <a:pt x="1958" y="3152"/>
                  </a:moveTo>
                  <a:lnTo>
                    <a:pt x="1958" y="3152"/>
                  </a:lnTo>
                  <a:lnTo>
                    <a:pt x="0" y="0"/>
                  </a:lnTo>
                  <a:lnTo>
                    <a:pt x="0" y="2006"/>
                  </a:lnTo>
                  <a:lnTo>
                    <a:pt x="1335" y="4156"/>
                  </a:lnTo>
                  <a:lnTo>
                    <a:pt x="1958" y="3152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325B22A-93F1-4F70-A23A-EC3C8DDC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16"/>
              <a:ext cx="215" cy="564"/>
            </a:xfrm>
            <a:custGeom>
              <a:avLst/>
              <a:gdLst>
                <a:gd name="T0" fmla="*/ 0 w 1958"/>
                <a:gd name="T1" fmla="*/ 3154 h 5162"/>
                <a:gd name="T2" fmla="*/ 0 w 1958"/>
                <a:gd name="T3" fmla="*/ 3154 h 5162"/>
                <a:gd name="T4" fmla="*/ 0 w 1958"/>
                <a:gd name="T5" fmla="*/ 5162 h 5162"/>
                <a:gd name="T6" fmla="*/ 1958 w 1958"/>
                <a:gd name="T7" fmla="*/ 2008 h 5162"/>
                <a:gd name="T8" fmla="*/ 1958 w 1958"/>
                <a:gd name="T9" fmla="*/ 0 h 5162"/>
                <a:gd name="T10" fmla="*/ 0 w 1958"/>
                <a:gd name="T11" fmla="*/ 3154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5162">
                  <a:moveTo>
                    <a:pt x="0" y="3154"/>
                  </a:moveTo>
                  <a:lnTo>
                    <a:pt x="0" y="3154"/>
                  </a:lnTo>
                  <a:lnTo>
                    <a:pt x="0" y="5162"/>
                  </a:lnTo>
                  <a:lnTo>
                    <a:pt x="1958" y="2008"/>
                  </a:lnTo>
                  <a:lnTo>
                    <a:pt x="1958" y="0"/>
                  </a:lnTo>
                  <a:lnTo>
                    <a:pt x="0" y="3154"/>
                  </a:lnTo>
                  <a:close/>
                </a:path>
              </a:pathLst>
            </a:custGeom>
            <a:solidFill>
              <a:srgbClr val="7272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5CA077B-9DB4-4D2A-9E08-CBADB66D182A}"/>
              </a:ext>
            </a:extLst>
          </p:cNvPr>
          <p:cNvPicPr/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00" y="646664"/>
            <a:ext cx="7645400" cy="82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45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F1D5-C6E0-2835-F6E3-39BB5CD6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66C6C-BA34-3259-4115-926B3B50D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D9559-3A8F-3D72-CFEB-DF553A65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ADA0-3016-9223-F38F-6B81ABD1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AEFC-EA57-B8FF-EF09-733A1AA1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9AA8-68DE-A3CF-1E4A-578D6B6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658E-DFDA-603F-27F2-7D1FB826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C7500-EC97-793E-86A0-CF688C2AD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91F4-504A-D648-FDCB-45015823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AC05-5C93-4CCD-A8DC-29D82D00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836D8-B616-37C5-7E67-6E8CD1B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CD3E-759A-DDEB-75A5-A3E684DF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E15A5-CD49-735B-3282-7A0620B22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CB7D-12AA-D409-8BF5-8EE67ACF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8994D-F771-808C-48B3-3700DCB43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62D14-B3AE-2E2F-08EE-6F8A3AF12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E6405-61A4-0494-AF61-9B0240A7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C1E7D-ACD0-1516-8FE4-F5606956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7A50B-274C-F933-7EF3-9E71E2D1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35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6606-07DF-F3A5-619B-EDA35444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35002-D6DF-02A8-A349-502E905E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4EE6-661F-BA6A-9ABE-9A24B062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2CB86-560A-AED7-016F-4C052264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B7C4A-37AA-7584-2654-9851AFEE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767A0-2663-C8F1-62F8-E4327BA3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307B2-7E7A-5B79-F267-6ED356A2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E3B5-2FBE-2DE6-EC3F-701DB289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C78C-7C4B-EC0D-8D38-B796C0B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D12F7-C2C8-44CB-F773-3F6C4105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C9F4-E412-256D-74ED-38EC3E23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7EC4E-A297-DB67-23DA-18FECB3E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37986-E7B7-94EC-D4D2-42EC27CD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7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AF66-4838-E741-72A8-4F472647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BB7CC9-A8E2-C33A-93E8-A60844EFF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B3997-A12B-0E45-5E42-9E82404CA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451BF-FA6F-1F44-F291-5448E59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DE015-C136-9007-8172-9EE7171C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9C2F-9B2C-FE03-15CB-B1536B76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3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FA6D-E930-628F-8B7C-A3D0568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0B1D-A98C-99F0-EE57-F524DDA3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424E-EECD-BB4F-A3E8-3AEBD920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BAE-047B-6837-723A-463B42D2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4270F-CA05-F588-411A-ECEA1CA3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8A6E4-89CF-7A91-47E6-5765BA8DE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0BFDC-4753-7817-0606-461DC4F46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ECD8-85B2-6ABE-C255-7B965344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CB9D-D6F0-D35A-08FD-1AAF1080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5385-D5A5-DE9D-6611-88D9BE7A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13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D2CC-5D0F-92CB-03DA-09C4172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4DBCA-C9FD-78E4-16C0-7911A67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756AB-4C1A-38E1-B31C-CFFDC14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E5D95-A8D4-B477-86D4-18D0B53D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29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199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925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24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263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9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B6BA-8976-948C-1C29-0E19E730E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D4FAA-3668-4484-4FC1-2E7103C8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8895-C27F-1E75-D15B-8730E54E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69C5-B879-85ED-2B33-4470384B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8457-B2E4-661E-F9D8-586CAF22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5FA0-56BD-BB21-90DF-8187CE00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53EF-A0F4-A094-A074-B11C0898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1838-C433-15AE-4C3E-5789DAD4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1A5C-C23B-4789-5FB0-57FCF19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F66F-4E86-7F7C-C878-4CAB7D90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3A9F-7A9B-F96B-B0EF-1C0CAA1D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C36B3-8950-191A-ADC6-114DDDCB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AF21-B501-5737-9C49-FF407053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8B4F-A190-2367-8FD1-CAF3F2B4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1BE7-723B-1F8B-F8D9-AE278203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3B9D-1A7F-2FDD-B69D-A121101C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D1F0-AF81-DF96-BE6B-490C7399C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FBA08-80C7-81AB-B0CC-40614843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47160-996F-3CAE-00E0-CDA1150F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976AD-AC68-48EF-2481-DD89A925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06C22-91B4-19FF-7573-0630644A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9EA21-E3E2-4AEC-8C66-20FA5B2A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3968-59BD-40D3-9EF7-D6624254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ExtraBold" panose="00000900000000000000" pitchFamily="50" charset="0"/>
          <a:ea typeface="+mj-ea"/>
          <a:cs typeface="Poppins ExtraBold" panose="000009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D6D0-51BB-7A7B-06A4-D6B82B3B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5F409-3516-DE30-5EE0-EA15741AB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23FEC-9A73-CAC8-A0BC-BB105363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8EC-C0AE-43FC-A4A1-964EDDB68BA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5D9-4E35-8DFB-D126-46415E0DA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08F0D-EA7D-94CB-2E24-E5557D0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E0942-ACA8-AF32-6CEA-0823A473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B9C82-D69A-C622-A655-709C3B08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88C9-9C39-4C31-2388-88B35DF7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DD19-45A6-4BF7-8FC7-FA6488FFF63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2D321-DFDB-87B0-6B03-D3AE55BA5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F311B-5441-3470-E6B4-AA3B00A5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216B4-EAD6-494C-AD05-EF5132F98BE0}"/>
              </a:ext>
            </a:extLst>
          </p:cNvPr>
          <p:cNvSpPr txBox="1"/>
          <p:nvPr userDrawn="1"/>
        </p:nvSpPr>
        <p:spPr>
          <a:xfrm>
            <a:off x="837172" y="6169248"/>
            <a:ext cx="28783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GENTIUM </a:t>
            </a:r>
            <a:r>
              <a:rPr lang="en-GB" sz="32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12F6-831E-4D14-A6E5-6663F0B4598D}"/>
              </a:ext>
            </a:extLst>
          </p:cNvPr>
          <p:cNvSpPr txBox="1"/>
          <p:nvPr userDrawn="1"/>
        </p:nvSpPr>
        <p:spPr>
          <a:xfrm>
            <a:off x="10622650" y="6364470"/>
            <a:ext cx="1457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© Gentium UK</a:t>
            </a:r>
          </a:p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All Rights Reserved 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F69FE3A-EB35-40FA-8B68-6C01E78F2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5970270"/>
            <a:ext cx="787416" cy="78741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3067D-B1CE-4877-A27C-DC716F48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9">
            <a:off x="6065627" y="1390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216B4-EAD6-494C-AD05-EF5132F98BE0}"/>
              </a:ext>
            </a:extLst>
          </p:cNvPr>
          <p:cNvSpPr txBox="1"/>
          <p:nvPr userDrawn="1"/>
        </p:nvSpPr>
        <p:spPr>
          <a:xfrm>
            <a:off x="837172" y="6169248"/>
            <a:ext cx="28783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GENTIUM </a:t>
            </a:r>
            <a:r>
              <a:rPr lang="en-GB" sz="32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12F6-831E-4D14-A6E5-6663F0B4598D}"/>
              </a:ext>
            </a:extLst>
          </p:cNvPr>
          <p:cNvSpPr txBox="1"/>
          <p:nvPr userDrawn="1"/>
        </p:nvSpPr>
        <p:spPr>
          <a:xfrm>
            <a:off x="10622650" y="6364470"/>
            <a:ext cx="1457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© Gentium UK</a:t>
            </a:r>
          </a:p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All Rights Reserved 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F69FE3A-EB35-40FA-8B68-6C01E78F2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5970270"/>
            <a:ext cx="787416" cy="78741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3067D-B1CE-4877-A27C-DC716F48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9">
            <a:off x="6065627" y="1390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finance/chapter/rules-and-rights-of-common-and-preferred-stock/" TargetMode="External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hourglass-on-brown-wooden-table-1178684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ts-talk-talent/how-hr-is-a-key-enabler-of-organizational-transformation-1458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hetropes.org/wiki/Army_of_Lawye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irt_edblom/3076061227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africancareers.com/top-ten-companies-to-work-for-in-nigeri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its-time-to-increase-shareholder-voices-inside-the-boardroom-3627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584" y="5354083"/>
            <a:ext cx="6300000" cy="605294"/>
          </a:xfrm>
        </p:spPr>
        <p:txBody>
          <a:bodyPr/>
          <a:lstStyle/>
          <a:p>
            <a:r>
              <a:rPr lang="en-US" b="1" dirty="0"/>
              <a:t>Douglas Sloan</a:t>
            </a:r>
          </a:p>
          <a:p>
            <a:r>
              <a:rPr lang="en-US" b="1" dirty="0"/>
              <a:t>October 2023</a:t>
            </a:r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822580" y="3147910"/>
            <a:ext cx="8584163" cy="1217128"/>
          </a:xfrm>
        </p:spPr>
        <p:txBody>
          <a:bodyPr/>
          <a:lstStyle/>
          <a:p>
            <a:pPr algn="ctr"/>
            <a:r>
              <a:rPr lang="en-US" sz="3200" b="1" dirty="0"/>
              <a:t>Corporate Structures &amp; ENABLERS and THEIR context in financial crime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688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B4E66F-C74F-B832-546A-376CE2DC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7" r="4281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Minimum Ownership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037"/>
            <a:ext cx="3822189" cy="3742762"/>
          </a:xfrm>
        </p:spPr>
        <p:txBody>
          <a:bodyPr>
            <a:noAutofit/>
          </a:bodyPr>
          <a:lstStyle/>
          <a:p>
            <a:r>
              <a:rPr lang="en-US" sz="2400" dirty="0"/>
              <a:t>Many banks set a minimum threshold of 25% or more for low-risk clients and 10% or more for high-risk clients.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Criminals and facilitators know this and structure ownership around this. 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D9FC2-2CCD-3C49-4403-8B2F6575E951}"/>
              </a:ext>
            </a:extLst>
          </p:cNvPr>
          <p:cNvSpPr txBox="1"/>
          <p:nvPr/>
        </p:nvSpPr>
        <p:spPr>
          <a:xfrm>
            <a:off x="9884956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boundless-finance/chapter/rules-and-rights-of-common-and-preferred-stoc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D1C564-68B6-95D1-CB1E-09A0FB827C30}"/>
              </a:ext>
            </a:extLst>
          </p:cNvPr>
          <p:cNvSpPr/>
          <p:nvPr/>
        </p:nvSpPr>
        <p:spPr>
          <a:xfrm>
            <a:off x="3115734" y="3445934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248FF-4D17-62EA-A102-05C393F02D61}"/>
              </a:ext>
            </a:extLst>
          </p:cNvPr>
          <p:cNvSpPr/>
          <p:nvPr/>
        </p:nvSpPr>
        <p:spPr>
          <a:xfrm>
            <a:off x="3115732" y="5592229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FD497-6D78-5573-D325-A92715C9769A}"/>
              </a:ext>
            </a:extLst>
          </p:cNvPr>
          <p:cNvSpPr/>
          <p:nvPr/>
        </p:nvSpPr>
        <p:spPr>
          <a:xfrm>
            <a:off x="6485466" y="4538133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E9139-DB26-6F15-6C85-04EE7AB60995}"/>
              </a:ext>
            </a:extLst>
          </p:cNvPr>
          <p:cNvSpPr/>
          <p:nvPr/>
        </p:nvSpPr>
        <p:spPr>
          <a:xfrm>
            <a:off x="4842933" y="4538133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CC251-CD87-808F-66D5-0881329EE7AF}"/>
              </a:ext>
            </a:extLst>
          </p:cNvPr>
          <p:cNvSpPr/>
          <p:nvPr/>
        </p:nvSpPr>
        <p:spPr>
          <a:xfrm>
            <a:off x="3115733" y="4508499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5ABCF5-55A4-6D05-A3A2-0F919BD16537}"/>
              </a:ext>
            </a:extLst>
          </p:cNvPr>
          <p:cNvSpPr/>
          <p:nvPr/>
        </p:nvSpPr>
        <p:spPr>
          <a:xfrm>
            <a:off x="3115733" y="2429935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B6F2B-2758-98BA-F881-28AB06CA6EA9}"/>
              </a:ext>
            </a:extLst>
          </p:cNvPr>
          <p:cNvSpPr/>
          <p:nvPr/>
        </p:nvSpPr>
        <p:spPr>
          <a:xfrm>
            <a:off x="3115733" y="1413936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DE657-32C0-B733-99EE-16184C64E843}"/>
              </a:ext>
            </a:extLst>
          </p:cNvPr>
          <p:cNvSpPr/>
          <p:nvPr/>
        </p:nvSpPr>
        <p:spPr>
          <a:xfrm>
            <a:off x="1540934" y="1943098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6EF5E185-D42F-2096-1873-EAD6F056CF64}"/>
              </a:ext>
            </a:extLst>
          </p:cNvPr>
          <p:cNvSpPr/>
          <p:nvPr/>
        </p:nvSpPr>
        <p:spPr>
          <a:xfrm>
            <a:off x="3327399" y="397937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107DA820-F053-E3D4-D8AB-35172D2D6EF1}"/>
              </a:ext>
            </a:extLst>
          </p:cNvPr>
          <p:cNvSpPr/>
          <p:nvPr/>
        </p:nvSpPr>
        <p:spPr>
          <a:xfrm>
            <a:off x="8127999" y="4544483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1885C536-10E1-4CAB-8C66-DA130C385DFC}"/>
              </a:ext>
            </a:extLst>
          </p:cNvPr>
          <p:cNvSpPr/>
          <p:nvPr/>
        </p:nvSpPr>
        <p:spPr>
          <a:xfrm>
            <a:off x="5054599" y="3450169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B9B608C-E53A-908A-19C2-6C1C7FD184C8}"/>
              </a:ext>
            </a:extLst>
          </p:cNvPr>
          <p:cNvSpPr/>
          <p:nvPr/>
        </p:nvSpPr>
        <p:spPr>
          <a:xfrm>
            <a:off x="6697132" y="3462348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814F0C68-EF29-62ED-40D9-1A397DFEB50E}"/>
              </a:ext>
            </a:extLst>
          </p:cNvPr>
          <p:cNvSpPr/>
          <p:nvPr/>
        </p:nvSpPr>
        <p:spPr>
          <a:xfrm>
            <a:off x="1320800" y="5592228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90F661-3CBE-B82F-5521-3B8903EA8DA0}"/>
              </a:ext>
            </a:extLst>
          </p:cNvPr>
          <p:cNvSpPr/>
          <p:nvPr/>
        </p:nvSpPr>
        <p:spPr>
          <a:xfrm>
            <a:off x="6485466" y="5630332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85046-6F74-6144-E7BC-CCAC7DAAA296}"/>
              </a:ext>
            </a:extLst>
          </p:cNvPr>
          <p:cNvSpPr/>
          <p:nvPr/>
        </p:nvSpPr>
        <p:spPr>
          <a:xfrm>
            <a:off x="1540933" y="3018367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7A5A17-76D0-7E83-BF61-99A363F625B9}"/>
              </a:ext>
            </a:extLst>
          </p:cNvPr>
          <p:cNvSpPr/>
          <p:nvPr/>
        </p:nvSpPr>
        <p:spPr>
          <a:xfrm>
            <a:off x="1540933" y="4140201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DC3D7-9EA1-7DC1-0B5E-E70663E1356A}"/>
              </a:ext>
            </a:extLst>
          </p:cNvPr>
          <p:cNvSpPr/>
          <p:nvPr/>
        </p:nvSpPr>
        <p:spPr>
          <a:xfrm>
            <a:off x="5714999" y="2429934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FB60D8-9EB7-AB02-8010-FD3C4556708E}"/>
              </a:ext>
            </a:extLst>
          </p:cNvPr>
          <p:cNvSpPr txBox="1"/>
          <p:nvPr/>
        </p:nvSpPr>
        <p:spPr>
          <a:xfrm>
            <a:off x="6851332" y="2378100"/>
            <a:ext cx="374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Incorporated LLC July 22, 2017 Florida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282ED-4F27-4872-EF25-6EF225992299}"/>
              </a:ext>
            </a:extLst>
          </p:cNvPr>
          <p:cNvSpPr txBox="1"/>
          <p:nvPr/>
        </p:nvSpPr>
        <p:spPr>
          <a:xfrm>
            <a:off x="6851332" y="2747432"/>
            <a:ext cx="40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Incorporated LLC May 15, 2017 Delaware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CA72B7-9705-15DF-9B43-64A92B12B09D}"/>
              </a:ext>
            </a:extLst>
          </p:cNvPr>
          <p:cNvSpPr txBox="1"/>
          <p:nvPr/>
        </p:nvSpPr>
        <p:spPr>
          <a:xfrm>
            <a:off x="8823602" y="4423832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DOB Dec. 7, 1970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882D43-6648-5F64-29FE-825B3A924359}"/>
              </a:ext>
            </a:extLst>
          </p:cNvPr>
          <p:cNvSpPr txBox="1"/>
          <p:nvPr/>
        </p:nvSpPr>
        <p:spPr>
          <a:xfrm>
            <a:off x="8823602" y="4753002"/>
            <a:ext cx="20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DOB March 5, 1968 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E4AF0C8-5F78-9515-4EEB-98AA5BD728F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5400000">
            <a:off x="3369734" y="2192869"/>
            <a:ext cx="47413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82C112D-0389-B83F-A2D1-286E9D32800B}"/>
              </a:ext>
            </a:extLst>
          </p:cNvPr>
          <p:cNvCxnSpPr>
            <a:cxnSpLocks/>
            <a:stCxn id="13" idx="4"/>
            <a:endCxn id="11" idx="0"/>
          </p:cNvCxnSpPr>
          <p:nvPr/>
        </p:nvCxnSpPr>
        <p:spPr>
          <a:xfrm rot="16200000" flipH="1">
            <a:off x="3369733" y="1176869"/>
            <a:ext cx="47413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61CB47E-70F3-F280-66E8-2156A620EC0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rot="5400000">
            <a:off x="3335869" y="5321297"/>
            <a:ext cx="541863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C23FA23-7D20-452F-FCA6-FC97A065E48D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rot="16200000" flipH="1">
            <a:off x="3369734" y="3208867"/>
            <a:ext cx="47413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E5EED11-6552-672A-C111-E62DEC5F8DE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3346452" y="4248150"/>
            <a:ext cx="520698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8E244DD-9615-9C9B-82F7-F1CEC3A046E1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 rot="5400000" flipH="1">
            <a:off x="552449" y="3202517"/>
            <a:ext cx="2468036" cy="491066"/>
          </a:xfrm>
          <a:prstGeom prst="bentConnector4">
            <a:avLst>
              <a:gd name="adj1" fmla="val -9262"/>
              <a:gd name="adj2" fmla="val 14655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DBDCBDF-D031-714A-EB1D-AA212CA39ED6}"/>
              </a:ext>
            </a:extLst>
          </p:cNvPr>
          <p:cNvCxnSpPr>
            <a:cxnSpLocks/>
            <a:stCxn id="13" idx="2"/>
            <a:endCxn id="20" idx="3"/>
          </p:cNvCxnSpPr>
          <p:nvPr/>
        </p:nvCxnSpPr>
        <p:spPr>
          <a:xfrm rot="10800000" flipV="1">
            <a:off x="2523067" y="668871"/>
            <a:ext cx="804333" cy="374226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3EBD461-20FE-C890-FD07-25A1E29D108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rot="5400000">
            <a:off x="1765300" y="2751666"/>
            <a:ext cx="533402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EA2BB0D-AA4C-1747-9669-C43EE941F92A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1742017" y="3850217"/>
            <a:ext cx="579967" cy="127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09628C8-DD5A-6587-DCB3-7C13DFD901C9}"/>
              </a:ext>
            </a:extLst>
          </p:cNvPr>
          <p:cNvCxnSpPr>
            <a:cxnSpLocks/>
            <a:stCxn id="8" idx="2"/>
            <a:endCxn id="6" idx="3"/>
          </p:cNvCxnSpPr>
          <p:nvPr/>
        </p:nvCxnSpPr>
        <p:spPr>
          <a:xfrm rot="5400000">
            <a:off x="4324352" y="4853514"/>
            <a:ext cx="783163" cy="123613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28B190D-305F-AF2A-FC08-B78B3539FE07}"/>
              </a:ext>
            </a:extLst>
          </p:cNvPr>
          <p:cNvCxnSpPr>
            <a:cxnSpLocks/>
            <a:stCxn id="17" idx="6"/>
            <a:endCxn id="6" idx="1"/>
          </p:cNvCxnSpPr>
          <p:nvPr/>
        </p:nvCxnSpPr>
        <p:spPr>
          <a:xfrm>
            <a:off x="1879600" y="5863162"/>
            <a:ext cx="1236132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B735DE9C-CCF2-504F-7AED-9DE25272F761}"/>
              </a:ext>
            </a:extLst>
          </p:cNvPr>
          <p:cNvCxnSpPr>
            <a:cxnSpLocks/>
            <a:stCxn id="21" idx="2"/>
            <a:endCxn id="7" idx="1"/>
          </p:cNvCxnSpPr>
          <p:nvPr/>
        </p:nvCxnSpPr>
        <p:spPr>
          <a:xfrm rot="16200000" flipH="1">
            <a:off x="5427133" y="3750734"/>
            <a:ext cx="1837266" cy="2794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38CE2DA-E001-9054-065D-DF9BBC884F99}"/>
              </a:ext>
            </a:extLst>
          </p:cNvPr>
          <p:cNvCxnSpPr>
            <a:cxnSpLocks/>
            <a:stCxn id="13" idx="6"/>
            <a:endCxn id="21" idx="0"/>
          </p:cNvCxnSpPr>
          <p:nvPr/>
        </p:nvCxnSpPr>
        <p:spPr>
          <a:xfrm>
            <a:off x="3886199" y="668871"/>
            <a:ext cx="2319867" cy="176106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92AABAC-8097-3221-1682-0BC8C802014B}"/>
              </a:ext>
            </a:extLst>
          </p:cNvPr>
          <p:cNvCxnSpPr>
            <a:cxnSpLocks/>
            <a:stCxn id="15" idx="4"/>
            <a:endCxn id="8" idx="0"/>
          </p:cNvCxnSpPr>
          <p:nvPr/>
        </p:nvCxnSpPr>
        <p:spPr>
          <a:xfrm rot="16200000" flipH="1">
            <a:off x="5060951" y="4265083"/>
            <a:ext cx="546097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8F9BBBE-CCB9-3DEC-0833-3542C7BABF2B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rot="5400000">
            <a:off x="6701367" y="5355166"/>
            <a:ext cx="55033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9F09146-5934-4CC6-0711-7B001D7744CD}"/>
              </a:ext>
            </a:extLst>
          </p:cNvPr>
          <p:cNvCxnSpPr>
            <a:cxnSpLocks/>
            <a:stCxn id="16" idx="4"/>
            <a:endCxn id="7" idx="0"/>
          </p:cNvCxnSpPr>
          <p:nvPr/>
        </p:nvCxnSpPr>
        <p:spPr>
          <a:xfrm rot="16200000" flipH="1">
            <a:off x="6709573" y="4271173"/>
            <a:ext cx="533918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4556E7-F13D-695E-6829-86FEB8A1AB56}"/>
              </a:ext>
            </a:extLst>
          </p:cNvPr>
          <p:cNvCxnSpPr>
            <a:cxnSpLocks/>
            <a:stCxn id="14" idx="4"/>
            <a:endCxn id="18" idx="3"/>
          </p:cNvCxnSpPr>
          <p:nvPr/>
        </p:nvCxnSpPr>
        <p:spPr>
          <a:xfrm rot="5400000">
            <a:off x="7530041" y="5023908"/>
            <a:ext cx="814916" cy="9398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440BD97-E235-E505-2BC3-54044AB920A9}"/>
              </a:ext>
            </a:extLst>
          </p:cNvPr>
          <p:cNvCxnSpPr>
            <a:cxnSpLocks/>
            <a:stCxn id="18" idx="2"/>
            <a:endCxn id="6" idx="2"/>
          </p:cNvCxnSpPr>
          <p:nvPr/>
        </p:nvCxnSpPr>
        <p:spPr>
          <a:xfrm rot="5400000" flipH="1">
            <a:off x="5272614" y="4468281"/>
            <a:ext cx="38103" cy="3369734"/>
          </a:xfrm>
          <a:prstGeom prst="bentConnector3">
            <a:avLst>
              <a:gd name="adj1" fmla="val -5999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78DA355-6E99-7AD3-6BCB-071E9521DED5}"/>
              </a:ext>
            </a:extLst>
          </p:cNvPr>
          <p:cNvSpPr txBox="1"/>
          <p:nvPr/>
        </p:nvSpPr>
        <p:spPr>
          <a:xfrm>
            <a:off x="3644926" y="305595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E23252-ECAA-D38C-8EA4-E4365DDBB1C5}"/>
              </a:ext>
            </a:extLst>
          </p:cNvPr>
          <p:cNvSpPr txBox="1"/>
          <p:nvPr/>
        </p:nvSpPr>
        <p:spPr>
          <a:xfrm>
            <a:off x="3643877" y="20568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FA317-05D5-57AE-DB45-9D4EE5D90CF5}"/>
              </a:ext>
            </a:extLst>
          </p:cNvPr>
          <p:cNvSpPr txBox="1"/>
          <p:nvPr/>
        </p:nvSpPr>
        <p:spPr>
          <a:xfrm>
            <a:off x="3606800" y="40729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25FBE5-E41B-7DDC-74D4-953D8073A38A}"/>
              </a:ext>
            </a:extLst>
          </p:cNvPr>
          <p:cNvSpPr txBox="1"/>
          <p:nvPr/>
        </p:nvSpPr>
        <p:spPr>
          <a:xfrm>
            <a:off x="3660728" y="51366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776E3B-E020-1E13-23BE-742131FF4D28}"/>
              </a:ext>
            </a:extLst>
          </p:cNvPr>
          <p:cNvSpPr txBox="1"/>
          <p:nvPr/>
        </p:nvSpPr>
        <p:spPr>
          <a:xfrm>
            <a:off x="4099302" y="64029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79B9585-C625-C7DF-C0B8-88721BA38B4D}"/>
              </a:ext>
            </a:extLst>
          </p:cNvPr>
          <p:cNvSpPr txBox="1"/>
          <p:nvPr/>
        </p:nvSpPr>
        <p:spPr>
          <a:xfrm>
            <a:off x="2032000" y="590126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53156B1-94C4-DBFC-39FA-52D5DCFFF659}"/>
              </a:ext>
            </a:extLst>
          </p:cNvPr>
          <p:cNvSpPr txBox="1"/>
          <p:nvPr/>
        </p:nvSpPr>
        <p:spPr>
          <a:xfrm>
            <a:off x="4788479" y="54938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1181BF-1276-A859-CCC7-92ED4FF160DE}"/>
              </a:ext>
            </a:extLst>
          </p:cNvPr>
          <p:cNvSpPr txBox="1"/>
          <p:nvPr/>
        </p:nvSpPr>
        <p:spPr>
          <a:xfrm>
            <a:off x="511285" y="319090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D1B085-E974-A3CE-AD6D-38DAE8072461}"/>
              </a:ext>
            </a:extLst>
          </p:cNvPr>
          <p:cNvSpPr txBox="1"/>
          <p:nvPr/>
        </p:nvSpPr>
        <p:spPr>
          <a:xfrm>
            <a:off x="5477450" y="85090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8A6E220-33D9-2F81-D249-3657A4882932}"/>
              </a:ext>
            </a:extLst>
          </p:cNvPr>
          <p:cNvSpPr txBox="1"/>
          <p:nvPr/>
        </p:nvSpPr>
        <p:spPr>
          <a:xfrm>
            <a:off x="1320800" y="262206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3FB11D-72A8-F0E8-7A72-507644B01033}"/>
              </a:ext>
            </a:extLst>
          </p:cNvPr>
          <p:cNvSpPr txBox="1"/>
          <p:nvPr/>
        </p:nvSpPr>
        <p:spPr>
          <a:xfrm>
            <a:off x="2473314" y="10403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E09352FF-AF04-77DF-7C05-635BAAF9FE3E}"/>
              </a:ext>
            </a:extLst>
          </p:cNvPr>
          <p:cNvCxnSpPr>
            <a:cxnSpLocks/>
            <a:stCxn id="14" idx="2"/>
            <a:endCxn id="7" idx="3"/>
          </p:cNvCxnSpPr>
          <p:nvPr/>
        </p:nvCxnSpPr>
        <p:spPr>
          <a:xfrm rot="10800000">
            <a:off x="7467599" y="4809067"/>
            <a:ext cx="660400" cy="635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790C081-A6BB-CA73-BD27-4DBCCB839167}"/>
              </a:ext>
            </a:extLst>
          </p:cNvPr>
          <p:cNvSpPr txBox="1"/>
          <p:nvPr/>
        </p:nvSpPr>
        <p:spPr>
          <a:xfrm>
            <a:off x="6982883" y="407197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C2B923D-DEEA-E9BC-48CB-593B3D7D3C9D}"/>
              </a:ext>
            </a:extLst>
          </p:cNvPr>
          <p:cNvSpPr txBox="1"/>
          <p:nvPr/>
        </p:nvSpPr>
        <p:spPr>
          <a:xfrm>
            <a:off x="7544185" y="44101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847193A-0C7D-F683-118A-3EF056BA3807}"/>
              </a:ext>
            </a:extLst>
          </p:cNvPr>
          <p:cNvSpPr txBox="1"/>
          <p:nvPr/>
        </p:nvSpPr>
        <p:spPr>
          <a:xfrm>
            <a:off x="1494560" y="375181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E3496E-1CFB-A113-65EC-53C01B007E64}"/>
              </a:ext>
            </a:extLst>
          </p:cNvPr>
          <p:cNvSpPr txBox="1"/>
          <p:nvPr/>
        </p:nvSpPr>
        <p:spPr>
          <a:xfrm>
            <a:off x="6201605" y="30294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04EF7-BA3D-3A22-7C54-A4B0C49574B5}"/>
              </a:ext>
            </a:extLst>
          </p:cNvPr>
          <p:cNvSpPr txBox="1"/>
          <p:nvPr/>
        </p:nvSpPr>
        <p:spPr>
          <a:xfrm>
            <a:off x="4637759" y="401531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B320F2A-E8B7-C4EC-1B00-A34B33537469}"/>
              </a:ext>
            </a:extLst>
          </p:cNvPr>
          <p:cNvSpPr txBox="1"/>
          <p:nvPr/>
        </p:nvSpPr>
        <p:spPr>
          <a:xfrm>
            <a:off x="6993463" y="514354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1458BE7-1C6D-6A41-6E74-3C2EAF704562}"/>
              </a:ext>
            </a:extLst>
          </p:cNvPr>
          <p:cNvSpPr txBox="1"/>
          <p:nvPr/>
        </p:nvSpPr>
        <p:spPr>
          <a:xfrm>
            <a:off x="7878040" y="5393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553D03F-92A0-725E-5CB0-3B21AF9D585F}"/>
              </a:ext>
            </a:extLst>
          </p:cNvPr>
          <p:cNvSpPr txBox="1"/>
          <p:nvPr/>
        </p:nvSpPr>
        <p:spPr>
          <a:xfrm>
            <a:off x="6993463" y="600351"/>
            <a:ext cx="4605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Complex Ownership Structure</a:t>
            </a:r>
          </a:p>
        </p:txBody>
      </p:sp>
    </p:spTree>
    <p:extLst>
      <p:ext uri="{BB962C8B-B14F-4D97-AF65-F5344CB8AC3E}">
        <p14:creationId xmlns:p14="http://schemas.microsoft.com/office/powerpoint/2010/main" val="6246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4E0E8472-5480-31B2-CB77-F261A08B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r="603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70923" cy="1899912"/>
          </a:xfrm>
        </p:spPr>
        <p:txBody>
          <a:bodyPr>
            <a:normAutofit/>
          </a:bodyPr>
          <a:lstStyle/>
          <a:p>
            <a:r>
              <a:rPr lang="en-US" sz="3100"/>
              <a:t>Circumventing Minimum Ownership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70923" cy="3742762"/>
          </a:xfrm>
        </p:spPr>
        <p:txBody>
          <a:bodyPr>
            <a:noAutofit/>
          </a:bodyPr>
          <a:lstStyle/>
          <a:p>
            <a:r>
              <a:rPr lang="en-US" sz="2400" dirty="0"/>
              <a:t>Diffused Ownership</a:t>
            </a:r>
          </a:p>
          <a:p>
            <a:r>
              <a:rPr lang="en-US" sz="2400" dirty="0"/>
              <a:t>Rigged Voting </a:t>
            </a:r>
          </a:p>
          <a:p>
            <a:r>
              <a:rPr lang="en-US" sz="2400" dirty="0"/>
              <a:t>Circular Ownership</a:t>
            </a:r>
          </a:p>
          <a:p>
            <a:r>
              <a:rPr lang="en-US" sz="2400" dirty="0"/>
              <a:t>Separating ownership from control</a:t>
            </a:r>
          </a:p>
          <a:p>
            <a:pPr lvl="1"/>
            <a:r>
              <a:rPr lang="en-US" dirty="0"/>
              <a:t>Powers of attorney</a:t>
            </a:r>
          </a:p>
          <a:p>
            <a:pPr lvl="1"/>
            <a:r>
              <a:rPr lang="en-US" dirty="0"/>
              <a:t>Contractual arrangements</a:t>
            </a:r>
          </a:p>
          <a:p>
            <a:pPr lvl="1"/>
            <a:r>
              <a:rPr lang="en-US" dirty="0"/>
              <a:t>Using financial products and services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9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Abusive Ownership of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6"/>
            <a:ext cx="10515600" cy="2323042"/>
          </a:xfrm>
        </p:spPr>
        <p:txBody>
          <a:bodyPr>
            <a:normAutofit/>
          </a:bodyPr>
          <a:lstStyle/>
          <a:p>
            <a:r>
              <a:rPr lang="en-US" sz="3200" dirty="0"/>
              <a:t>Spirit of the law violated even if technically not a violation.  </a:t>
            </a:r>
          </a:p>
          <a:p>
            <a:r>
              <a:rPr lang="en-US" sz="3200" dirty="0"/>
              <a:t>Chances are the reason is unacceptable for AML reasons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1C8E3-036B-465F-3338-E552006EB604}"/>
              </a:ext>
            </a:extLst>
          </p:cNvPr>
          <p:cNvSpPr/>
          <p:nvPr/>
        </p:nvSpPr>
        <p:spPr>
          <a:xfrm>
            <a:off x="4715933" y="3870855"/>
            <a:ext cx="1931529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D7EE3-5B7A-FE12-756C-19933CF0DCB0}"/>
              </a:ext>
            </a:extLst>
          </p:cNvPr>
          <p:cNvSpPr/>
          <p:nvPr/>
        </p:nvSpPr>
        <p:spPr>
          <a:xfrm>
            <a:off x="4715932" y="5337174"/>
            <a:ext cx="1931530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467D1-B286-0562-7346-E1ECF02DB361}"/>
              </a:ext>
            </a:extLst>
          </p:cNvPr>
          <p:cNvSpPr/>
          <p:nvPr/>
        </p:nvSpPr>
        <p:spPr>
          <a:xfrm>
            <a:off x="8119532" y="4550835"/>
            <a:ext cx="1642533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C69C62BD-CFDE-93C4-B726-4141DCDF0CFD}"/>
              </a:ext>
            </a:extLst>
          </p:cNvPr>
          <p:cNvSpPr/>
          <p:nvPr/>
        </p:nvSpPr>
        <p:spPr>
          <a:xfrm>
            <a:off x="2429935" y="4550835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052A3-340A-C2A1-DECC-CF428D56CE0F}"/>
              </a:ext>
            </a:extLst>
          </p:cNvPr>
          <p:cNvSpPr txBox="1"/>
          <p:nvPr/>
        </p:nvSpPr>
        <p:spPr>
          <a:xfrm>
            <a:off x="4748673" y="4089554"/>
            <a:ext cx="189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Holding Company 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3299-D8C7-F8B8-DCCA-470AAE84F577}"/>
              </a:ext>
            </a:extLst>
          </p:cNvPr>
          <p:cNvSpPr txBox="1"/>
          <p:nvPr/>
        </p:nvSpPr>
        <p:spPr>
          <a:xfrm>
            <a:off x="1202267" y="4582365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 Doe,</a:t>
            </a:r>
          </a:p>
          <a:p>
            <a:pPr algn="ctr"/>
            <a:r>
              <a:rPr lang="en-US" dirty="0"/>
              <a:t>UBO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75A27-A357-D701-77B6-113E5E195069}"/>
              </a:ext>
            </a:extLst>
          </p:cNvPr>
          <p:cNvSpPr txBox="1"/>
          <p:nvPr/>
        </p:nvSpPr>
        <p:spPr>
          <a:xfrm>
            <a:off x="4706902" y="5448302"/>
            <a:ext cx="193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Holding Company 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99EEA-C7E5-8EEB-1780-3E266DC58B4B}"/>
              </a:ext>
            </a:extLst>
          </p:cNvPr>
          <p:cNvSpPr txBox="1"/>
          <p:nvPr/>
        </p:nvSpPr>
        <p:spPr>
          <a:xfrm>
            <a:off x="8372084" y="4814902"/>
            <a:ext cx="11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Entity S.A.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886ACA3-D612-D787-EFC7-5DE4BA74B3B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6647462" y="4319589"/>
            <a:ext cx="1472070" cy="67998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1AED395-8318-BAE1-F3A9-B9B1A9E00BFA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3124202" y="4874001"/>
            <a:ext cx="1582700" cy="89746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47D8DE-4F8B-C018-B411-08F0FC09D525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124202" y="4290645"/>
            <a:ext cx="1582700" cy="58335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209ABB2-0A04-50BF-A77F-1B18F79539F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6647462" y="4999569"/>
            <a:ext cx="1472070" cy="78633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4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Identification &amp; Verification -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022013"/>
            <a:ext cx="6555347" cy="5546047"/>
          </a:xfrm>
        </p:spPr>
        <p:txBody>
          <a:bodyPr anchor="ctr">
            <a:noAutofit/>
          </a:bodyPr>
          <a:lstStyle/>
          <a:p>
            <a:r>
              <a:rPr lang="en-US" sz="2400" dirty="0"/>
              <a:t>All entities, ownership structure and control persons</a:t>
            </a:r>
          </a:p>
          <a:p>
            <a:r>
              <a:rPr lang="en-US" sz="2400" dirty="0"/>
              <a:t>All nominee shareholders</a:t>
            </a:r>
          </a:p>
          <a:p>
            <a:r>
              <a:rPr lang="en-US" sz="2400" dirty="0"/>
              <a:t>All nominee directors</a:t>
            </a:r>
          </a:p>
          <a:p>
            <a:r>
              <a:rPr lang="en-US" sz="2400" dirty="0"/>
              <a:t>Senior officers and control persons</a:t>
            </a:r>
          </a:p>
          <a:p>
            <a:r>
              <a:rPr lang="en-US" sz="2400" dirty="0"/>
              <a:t>Source, verification and date of such should be properly documented including:</a:t>
            </a:r>
          </a:p>
          <a:p>
            <a:pPr lvl="1"/>
            <a:r>
              <a:rPr lang="en-US" dirty="0"/>
              <a:t>Corporate registries</a:t>
            </a:r>
          </a:p>
          <a:p>
            <a:pPr lvl="1"/>
            <a:r>
              <a:rPr lang="en-US" dirty="0"/>
              <a:t>Lawyers and notaries</a:t>
            </a:r>
          </a:p>
          <a:p>
            <a:pPr lvl="1"/>
            <a:r>
              <a:rPr lang="en-US" dirty="0"/>
              <a:t>Articles of formation</a:t>
            </a:r>
          </a:p>
          <a:p>
            <a:pPr lvl="1"/>
            <a:r>
              <a:rPr lang="en-US" dirty="0"/>
              <a:t>Corporate resolutions</a:t>
            </a:r>
          </a:p>
          <a:p>
            <a:r>
              <a:rPr lang="en-US" sz="2400" dirty="0"/>
              <a:t>Note names of external lawyers, business formation companies, auditing firms, business service providers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56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F83D3-43E3-C6E0-6835-5AEEF0332790}"/>
              </a:ext>
            </a:extLst>
          </p:cNvPr>
          <p:cNvSpPr txBox="1"/>
          <p:nvPr/>
        </p:nvSpPr>
        <p:spPr>
          <a:xfrm>
            <a:off x="3486157" y="360508"/>
            <a:ext cx="6022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Special Challenges of Trusts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4C86C-4B4B-CD99-198D-BA6DCE8B3D45}"/>
              </a:ext>
            </a:extLst>
          </p:cNvPr>
          <p:cNvSpPr/>
          <p:nvPr/>
        </p:nvSpPr>
        <p:spPr>
          <a:xfrm>
            <a:off x="3636435" y="3184766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75B3-09BD-FC54-1966-E2B46FE9C4EA}"/>
              </a:ext>
            </a:extLst>
          </p:cNvPr>
          <p:cNvSpPr txBox="1"/>
          <p:nvPr/>
        </p:nvSpPr>
        <p:spPr>
          <a:xfrm>
            <a:off x="3579284" y="503025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Trust (Discretionary)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EE29F-D5F8-7219-A890-DC4A3373A8D0}"/>
              </a:ext>
            </a:extLst>
          </p:cNvPr>
          <p:cNvSpPr/>
          <p:nvPr/>
        </p:nvSpPr>
        <p:spPr>
          <a:xfrm>
            <a:off x="3636435" y="4968938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83465-FD34-D9B4-4B94-F49751EC069B}"/>
              </a:ext>
            </a:extLst>
          </p:cNvPr>
          <p:cNvSpPr txBox="1"/>
          <p:nvPr/>
        </p:nvSpPr>
        <p:spPr>
          <a:xfrm>
            <a:off x="3551768" y="325844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Corporate Trustee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51F8D7B-B5B3-5181-9949-635DE7338548}"/>
              </a:ext>
            </a:extLst>
          </p:cNvPr>
          <p:cNvSpPr/>
          <p:nvPr/>
        </p:nvSpPr>
        <p:spPr>
          <a:xfrm>
            <a:off x="9031816" y="506612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60B61-D94C-95EC-616C-9AF89C83A21D}"/>
              </a:ext>
            </a:extLst>
          </p:cNvPr>
          <p:cNvSpPr/>
          <p:nvPr/>
        </p:nvSpPr>
        <p:spPr>
          <a:xfrm>
            <a:off x="7473950" y="5073687"/>
            <a:ext cx="84666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0820512-F682-AC79-29F1-DAE5D04C56E4}"/>
              </a:ext>
            </a:extLst>
          </p:cNvPr>
          <p:cNvSpPr/>
          <p:nvPr/>
        </p:nvSpPr>
        <p:spPr>
          <a:xfrm>
            <a:off x="10586658" y="5111438"/>
            <a:ext cx="694267" cy="646331"/>
          </a:xfrm>
          <a:prstGeom prst="hex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C56D-8735-4A36-2AA7-F3425B35265A}"/>
              </a:ext>
            </a:extLst>
          </p:cNvPr>
          <p:cNvSpPr txBox="1"/>
          <p:nvPr/>
        </p:nvSpPr>
        <p:spPr>
          <a:xfrm>
            <a:off x="10471450" y="60311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AF196-4496-E422-6A9D-D67A24A485A4}"/>
              </a:ext>
            </a:extLst>
          </p:cNvPr>
          <p:cNvSpPr txBox="1"/>
          <p:nvPr/>
        </p:nvSpPr>
        <p:spPr>
          <a:xfrm>
            <a:off x="7593046" y="6020993"/>
            <a:ext cx="72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FE6F-9D2C-45B6-55A1-B2D8B8B6C32B}"/>
              </a:ext>
            </a:extLst>
          </p:cNvPr>
          <p:cNvSpPr txBox="1"/>
          <p:nvPr/>
        </p:nvSpPr>
        <p:spPr>
          <a:xfrm>
            <a:off x="8967105" y="6024442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B4D6B2D-283A-18F9-0FAB-B2A81A37E96C}"/>
              </a:ext>
            </a:extLst>
          </p:cNvPr>
          <p:cNvSpPr/>
          <p:nvPr/>
        </p:nvSpPr>
        <p:spPr>
          <a:xfrm>
            <a:off x="5541435" y="5030253"/>
            <a:ext cx="1507066" cy="71806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A06F3CAD-6522-9A2F-8ABF-43AD4487ED29}"/>
              </a:ext>
            </a:extLst>
          </p:cNvPr>
          <p:cNvSpPr/>
          <p:nvPr/>
        </p:nvSpPr>
        <p:spPr>
          <a:xfrm>
            <a:off x="4042834" y="195107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6ADE67B8-4F84-93C4-83C6-C55F42EC50C8}"/>
              </a:ext>
            </a:extLst>
          </p:cNvPr>
          <p:cNvSpPr/>
          <p:nvPr/>
        </p:nvSpPr>
        <p:spPr>
          <a:xfrm>
            <a:off x="1603377" y="5101990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540560E-30C2-FE6F-3553-7C00B6AA8F90}"/>
              </a:ext>
            </a:extLst>
          </p:cNvPr>
          <p:cNvSpPr/>
          <p:nvPr/>
        </p:nvSpPr>
        <p:spPr>
          <a:xfrm>
            <a:off x="1603376" y="1951070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04BA5AE-08E1-D928-1A43-E3504CDDDAAA}"/>
              </a:ext>
            </a:extLst>
          </p:cNvPr>
          <p:cNvSpPr/>
          <p:nvPr/>
        </p:nvSpPr>
        <p:spPr>
          <a:xfrm>
            <a:off x="1603376" y="3937434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4CE04-282A-5A86-DCD1-FBDA4EA43414}"/>
              </a:ext>
            </a:extLst>
          </p:cNvPr>
          <p:cNvSpPr txBox="1"/>
          <p:nvPr/>
        </p:nvSpPr>
        <p:spPr>
          <a:xfrm>
            <a:off x="281067" y="5832562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Economic Settlor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59606-48D7-5A46-372E-72D08F809DBE}"/>
              </a:ext>
            </a:extLst>
          </p:cNvPr>
          <p:cNvSpPr txBox="1"/>
          <p:nvPr/>
        </p:nvSpPr>
        <p:spPr>
          <a:xfrm>
            <a:off x="1395945" y="3465766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Legal Settlor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E95B1-2F72-0115-46FA-F58EAF242197}"/>
              </a:ext>
            </a:extLst>
          </p:cNvPr>
          <p:cNvSpPr txBox="1"/>
          <p:nvPr/>
        </p:nvSpPr>
        <p:spPr>
          <a:xfrm>
            <a:off x="1103842" y="144287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936CF-59EF-7B68-D1B2-8776C6C95218}"/>
              </a:ext>
            </a:extLst>
          </p:cNvPr>
          <p:cNvSpPr txBox="1"/>
          <p:nvPr/>
        </p:nvSpPr>
        <p:spPr>
          <a:xfrm>
            <a:off x="3456517" y="143738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B43AC-BBEB-844F-138F-021EEAC468FE}"/>
              </a:ext>
            </a:extLst>
          </p:cNvPr>
          <p:cNvSpPr txBox="1"/>
          <p:nvPr/>
        </p:nvSpPr>
        <p:spPr>
          <a:xfrm>
            <a:off x="8532281" y="4286936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Beneficiary(-</a:t>
            </a:r>
            <a:r>
              <a:rPr lang="en-US" dirty="0" err="1"/>
              <a:t>ies</a:t>
            </a:r>
            <a:r>
              <a:rPr lang="en-US" dirty="0"/>
              <a:t>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C39F8D2-B4ED-A657-50E3-CA9A602A34C2}"/>
              </a:ext>
            </a:extLst>
          </p:cNvPr>
          <p:cNvCxnSpPr>
            <a:cxnSpLocks/>
            <a:stCxn id="15" idx="6"/>
            <a:endCxn id="5" idx="2"/>
          </p:cNvCxnSpPr>
          <p:nvPr/>
        </p:nvCxnSpPr>
        <p:spPr>
          <a:xfrm>
            <a:off x="2297644" y="5425156"/>
            <a:ext cx="2092324" cy="475115"/>
          </a:xfrm>
          <a:prstGeom prst="bentConnector4">
            <a:avLst>
              <a:gd name="adj1" fmla="val 31993"/>
              <a:gd name="adj2" fmla="val 148115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772A50-1B0D-2193-9C90-C877D12EE25F}"/>
              </a:ext>
            </a:extLst>
          </p:cNvPr>
          <p:cNvCxnSpPr>
            <a:cxnSpLocks/>
            <a:stCxn id="17" idx="6"/>
            <a:endCxn id="5" idx="1"/>
          </p:cNvCxnSpPr>
          <p:nvPr/>
        </p:nvCxnSpPr>
        <p:spPr>
          <a:xfrm>
            <a:off x="2297643" y="4260600"/>
            <a:ext cx="1338792" cy="117400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F3A9E0-4F91-4E6B-8904-C7FB04691BBF}"/>
              </a:ext>
            </a:extLst>
          </p:cNvPr>
          <p:cNvCxnSpPr>
            <a:cxnSpLocks/>
            <a:stCxn id="16" idx="6"/>
            <a:endCxn id="14" idx="2"/>
          </p:cNvCxnSpPr>
          <p:nvPr/>
        </p:nvCxnSpPr>
        <p:spPr>
          <a:xfrm>
            <a:off x="2297643" y="2274236"/>
            <a:ext cx="1745191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15186A2-D74A-2373-BC47-B13C5A034267}"/>
              </a:ext>
            </a:extLst>
          </p:cNvPr>
          <p:cNvCxnSpPr>
            <a:cxnSpLocks/>
            <a:stCxn id="14" idx="4"/>
            <a:endCxn id="6" idx="0"/>
          </p:cNvCxnSpPr>
          <p:nvPr/>
        </p:nvCxnSpPr>
        <p:spPr>
          <a:xfrm rot="5400000">
            <a:off x="4059446" y="2927924"/>
            <a:ext cx="661044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4162D3-4B5C-9F1A-9CD3-2E8B4D951167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5400000">
            <a:off x="3963549" y="4542518"/>
            <a:ext cx="852839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5236D8-495B-E1CF-31C4-D5BF5347EE68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10800000">
            <a:off x="1603377" y="2274236"/>
            <a:ext cx="1" cy="3150920"/>
          </a:xfrm>
          <a:prstGeom prst="bentConnector3">
            <a:avLst>
              <a:gd name="adj1" fmla="val 228601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7D9AB5-D315-2747-3DCF-1E0BD04C3398}"/>
              </a:ext>
            </a:extLst>
          </p:cNvPr>
          <p:cNvSpPr/>
          <p:nvPr/>
        </p:nvSpPr>
        <p:spPr>
          <a:xfrm>
            <a:off x="7213600" y="4656268"/>
            <a:ext cx="4436533" cy="18226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4E097EC-D293-E0E8-140A-820F59B5A1C8}"/>
              </a:ext>
            </a:extLst>
          </p:cNvPr>
          <p:cNvCxnSpPr>
            <a:cxnSpLocks/>
            <a:stCxn id="48" idx="2"/>
            <a:endCxn id="15" idx="4"/>
          </p:cNvCxnSpPr>
          <p:nvPr/>
        </p:nvCxnSpPr>
        <p:spPr>
          <a:xfrm rot="5400000" flipH="1">
            <a:off x="5325903" y="2372929"/>
            <a:ext cx="730572" cy="7481356"/>
          </a:xfrm>
          <a:prstGeom prst="bentConnector3">
            <a:avLst>
              <a:gd name="adj1" fmla="val -31291"/>
            </a:avLst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F83D3-43E3-C6E0-6835-5AEEF0332790}"/>
              </a:ext>
            </a:extLst>
          </p:cNvPr>
          <p:cNvSpPr txBox="1"/>
          <p:nvPr/>
        </p:nvSpPr>
        <p:spPr>
          <a:xfrm>
            <a:off x="1384103" y="308784"/>
            <a:ext cx="6842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UBO/Beneficiary Identification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4C86C-4B4B-CD99-198D-BA6DCE8B3D45}"/>
              </a:ext>
            </a:extLst>
          </p:cNvPr>
          <p:cNvSpPr/>
          <p:nvPr/>
        </p:nvSpPr>
        <p:spPr>
          <a:xfrm>
            <a:off x="2127252" y="4755720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75B3-09BD-FC54-1966-E2B46FE9C4EA}"/>
              </a:ext>
            </a:extLst>
          </p:cNvPr>
          <p:cNvSpPr txBox="1"/>
          <p:nvPr/>
        </p:nvSpPr>
        <p:spPr>
          <a:xfrm>
            <a:off x="8581067" y="513029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Trust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EE29F-D5F8-7219-A890-DC4A3373A8D0}"/>
              </a:ext>
            </a:extLst>
          </p:cNvPr>
          <p:cNvSpPr/>
          <p:nvPr/>
        </p:nvSpPr>
        <p:spPr>
          <a:xfrm>
            <a:off x="8647112" y="4849294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51F8D7B-B5B3-5181-9949-635DE7338548}"/>
              </a:ext>
            </a:extLst>
          </p:cNvPr>
          <p:cNvSpPr/>
          <p:nvPr/>
        </p:nvSpPr>
        <p:spPr>
          <a:xfrm>
            <a:off x="10741024" y="1543039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C56D-8735-4A36-2AA7-F3425B35265A}"/>
              </a:ext>
            </a:extLst>
          </p:cNvPr>
          <p:cNvSpPr txBox="1"/>
          <p:nvPr/>
        </p:nvSpPr>
        <p:spPr>
          <a:xfrm>
            <a:off x="8420821" y="983307"/>
            <a:ext cx="19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(each 20%)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AF196-4496-E422-6A9D-D67A24A485A4}"/>
              </a:ext>
            </a:extLst>
          </p:cNvPr>
          <p:cNvSpPr txBox="1"/>
          <p:nvPr/>
        </p:nvSpPr>
        <p:spPr>
          <a:xfrm>
            <a:off x="8877774" y="3243107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FE6F-9D2C-45B6-55A1-B2D8B8B6C32B}"/>
              </a:ext>
            </a:extLst>
          </p:cNvPr>
          <p:cNvSpPr txBox="1"/>
          <p:nvPr/>
        </p:nvSpPr>
        <p:spPr>
          <a:xfrm>
            <a:off x="8967105" y="6024442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A06F3CAD-6522-9A2F-8ABF-43AD4487ED29}"/>
              </a:ext>
            </a:extLst>
          </p:cNvPr>
          <p:cNvSpPr/>
          <p:nvPr/>
        </p:nvSpPr>
        <p:spPr>
          <a:xfrm>
            <a:off x="9878480" y="1523387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6ADE67B8-4F84-93C4-83C6-C55F42EC50C8}"/>
              </a:ext>
            </a:extLst>
          </p:cNvPr>
          <p:cNvSpPr/>
          <p:nvPr/>
        </p:nvSpPr>
        <p:spPr>
          <a:xfrm>
            <a:off x="2437871" y="3205674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540560E-30C2-FE6F-3553-7C00B6AA8F90}"/>
              </a:ext>
            </a:extLst>
          </p:cNvPr>
          <p:cNvSpPr/>
          <p:nvPr/>
        </p:nvSpPr>
        <p:spPr>
          <a:xfrm>
            <a:off x="9040281" y="1543039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04BA5AE-08E1-D928-1A43-E3504CDDDAAA}"/>
              </a:ext>
            </a:extLst>
          </p:cNvPr>
          <p:cNvSpPr/>
          <p:nvPr/>
        </p:nvSpPr>
        <p:spPr>
          <a:xfrm>
            <a:off x="7304091" y="154303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B43AC-BBEB-844F-138F-021EEAC468FE}"/>
              </a:ext>
            </a:extLst>
          </p:cNvPr>
          <p:cNvSpPr txBox="1"/>
          <p:nvPr/>
        </p:nvSpPr>
        <p:spPr>
          <a:xfrm>
            <a:off x="10364460" y="3243107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Beneficiary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772A50-1B0D-2193-9C90-C877D12EE25F}"/>
              </a:ext>
            </a:extLst>
          </p:cNvPr>
          <p:cNvCxnSpPr>
            <a:cxnSpLocks/>
            <a:stCxn id="48" idx="2"/>
            <a:endCxn id="5" idx="0"/>
          </p:cNvCxnSpPr>
          <p:nvPr/>
        </p:nvCxnSpPr>
        <p:spPr>
          <a:xfrm rot="5400000">
            <a:off x="8884924" y="4333573"/>
            <a:ext cx="1031442" cy="127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F3A9E0-4F91-4E6B-8904-C7FB04691BBF}"/>
              </a:ext>
            </a:extLst>
          </p:cNvPr>
          <p:cNvCxnSpPr>
            <a:cxnSpLocks/>
            <a:stCxn id="17" idx="4"/>
            <a:endCxn id="48" idx="0"/>
          </p:cNvCxnSpPr>
          <p:nvPr/>
        </p:nvCxnSpPr>
        <p:spPr>
          <a:xfrm rot="16200000" flipH="1">
            <a:off x="8074535" y="1766059"/>
            <a:ext cx="902801" cy="174942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15186A2-D74A-2373-BC47-B13C5A034267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 rot="5400000">
            <a:off x="9351904" y="2218460"/>
            <a:ext cx="922452" cy="82496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4162D3-4B5C-9F1A-9CD3-2E8B4D951167}"/>
              </a:ext>
            </a:extLst>
          </p:cNvPr>
          <p:cNvCxnSpPr>
            <a:cxnSpLocks/>
            <a:stCxn id="34" idx="4"/>
            <a:endCxn id="48" idx="0"/>
          </p:cNvCxnSpPr>
          <p:nvPr/>
        </p:nvCxnSpPr>
        <p:spPr>
          <a:xfrm rot="16200000" flipH="1">
            <a:off x="8526253" y="2217778"/>
            <a:ext cx="921698" cy="82708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5236D8-495B-E1CF-31C4-D5BF5347EE68}"/>
              </a:ext>
            </a:extLst>
          </p:cNvPr>
          <p:cNvCxnSpPr>
            <a:cxnSpLocks/>
            <a:stCxn id="7" idx="4"/>
            <a:endCxn id="48" idx="0"/>
          </p:cNvCxnSpPr>
          <p:nvPr/>
        </p:nvCxnSpPr>
        <p:spPr>
          <a:xfrm rot="5400000">
            <a:off x="9793002" y="1797014"/>
            <a:ext cx="902800" cy="168751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7D9AB5-D315-2747-3DCF-1E0BD04C3398}"/>
              </a:ext>
            </a:extLst>
          </p:cNvPr>
          <p:cNvSpPr/>
          <p:nvPr/>
        </p:nvSpPr>
        <p:spPr>
          <a:xfrm>
            <a:off x="8522758" y="3092170"/>
            <a:ext cx="1755774" cy="72568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6D27B7A6-2841-3B94-5BE6-6B8A8A8AA91B}"/>
              </a:ext>
            </a:extLst>
          </p:cNvPr>
          <p:cNvSpPr/>
          <p:nvPr/>
        </p:nvSpPr>
        <p:spPr>
          <a:xfrm>
            <a:off x="8226425" y="152414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49E69583-F02D-602C-A4CD-5D433DA630C5}"/>
              </a:ext>
            </a:extLst>
          </p:cNvPr>
          <p:cNvCxnSpPr>
            <a:cxnSpLocks/>
            <a:stCxn id="85" idx="4"/>
            <a:endCxn id="3" idx="0"/>
          </p:cNvCxnSpPr>
          <p:nvPr/>
        </p:nvCxnSpPr>
        <p:spPr>
          <a:xfrm rot="16200000" flipH="1">
            <a:off x="1575178" y="3450112"/>
            <a:ext cx="893611" cy="171760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0C0A72FE-808B-BCC0-7D00-7AEF4E0C8478}"/>
              </a:ext>
            </a:extLst>
          </p:cNvPr>
          <p:cNvCxnSpPr>
            <a:cxnSpLocks/>
            <a:stCxn id="16" idx="4"/>
            <a:endCxn id="48" idx="0"/>
          </p:cNvCxnSpPr>
          <p:nvPr/>
        </p:nvCxnSpPr>
        <p:spPr>
          <a:xfrm rot="16200000" flipH="1">
            <a:off x="8942630" y="2634155"/>
            <a:ext cx="902800" cy="1323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01A91B7F-6F9F-B426-9A29-C1593E1C0D95}"/>
              </a:ext>
            </a:extLst>
          </p:cNvPr>
          <p:cNvCxnSpPr>
            <a:cxnSpLocks/>
            <a:stCxn id="82" idx="4"/>
            <a:endCxn id="3" idx="0"/>
          </p:cNvCxnSpPr>
          <p:nvPr/>
        </p:nvCxnSpPr>
        <p:spPr>
          <a:xfrm rot="16200000" flipH="1">
            <a:off x="1995992" y="3870926"/>
            <a:ext cx="893611" cy="87597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5875D-1FA9-9367-0495-4685BE4F90C7}"/>
              </a:ext>
            </a:extLst>
          </p:cNvPr>
          <p:cNvSpPr txBox="1"/>
          <p:nvPr/>
        </p:nvSpPr>
        <p:spPr>
          <a:xfrm>
            <a:off x="2027770" y="50367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Trust </a:t>
            </a:r>
          </a:p>
        </p:txBody>
      </p:sp>
      <p:sp>
        <p:nvSpPr>
          <p:cNvPr id="81" name="Smiley Face 80">
            <a:extLst>
              <a:ext uri="{FF2B5EF4-FFF2-40B4-BE49-F238E27FC236}">
                <a16:creationId xmlns:a16="http://schemas.microsoft.com/office/drawing/2014/main" id="{3EF76951-5BCA-0D70-6C10-83A10C3472CF}"/>
              </a:ext>
            </a:extLst>
          </p:cNvPr>
          <p:cNvSpPr/>
          <p:nvPr/>
        </p:nvSpPr>
        <p:spPr>
          <a:xfrm>
            <a:off x="3247229" y="3205673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3B5CFBCE-9165-73B0-D826-5E245BC1707A}"/>
              </a:ext>
            </a:extLst>
          </p:cNvPr>
          <p:cNvSpPr/>
          <p:nvPr/>
        </p:nvSpPr>
        <p:spPr>
          <a:xfrm>
            <a:off x="1657676" y="321577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iley Face 84">
            <a:extLst>
              <a:ext uri="{FF2B5EF4-FFF2-40B4-BE49-F238E27FC236}">
                <a16:creationId xmlns:a16="http://schemas.microsoft.com/office/drawing/2014/main" id="{254066A1-ED96-DF0D-AD82-464D490790A8}"/>
              </a:ext>
            </a:extLst>
          </p:cNvPr>
          <p:cNvSpPr/>
          <p:nvPr/>
        </p:nvSpPr>
        <p:spPr>
          <a:xfrm>
            <a:off x="816047" y="321577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iley Face 85">
            <a:extLst>
              <a:ext uri="{FF2B5EF4-FFF2-40B4-BE49-F238E27FC236}">
                <a16:creationId xmlns:a16="http://schemas.microsoft.com/office/drawing/2014/main" id="{95A77C61-67D3-A07F-E84B-F7DA012B9AAD}"/>
              </a:ext>
            </a:extLst>
          </p:cNvPr>
          <p:cNvSpPr/>
          <p:nvPr/>
        </p:nvSpPr>
        <p:spPr>
          <a:xfrm>
            <a:off x="4088858" y="3205672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DC0C210-8385-2612-7858-826A415BEE15}"/>
              </a:ext>
            </a:extLst>
          </p:cNvPr>
          <p:cNvCxnSpPr>
            <a:cxnSpLocks/>
            <a:stCxn id="86" idx="4"/>
            <a:endCxn id="3" idx="0"/>
          </p:cNvCxnSpPr>
          <p:nvPr/>
        </p:nvCxnSpPr>
        <p:spPr>
          <a:xfrm rot="5400000">
            <a:off x="3206531" y="3526258"/>
            <a:ext cx="903717" cy="155520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B6E9B926-F0F6-071E-BF8C-A2221A2C92CB}"/>
              </a:ext>
            </a:extLst>
          </p:cNvPr>
          <p:cNvCxnSpPr>
            <a:cxnSpLocks/>
            <a:stCxn id="81" idx="4"/>
            <a:endCxn id="3" idx="0"/>
          </p:cNvCxnSpPr>
          <p:nvPr/>
        </p:nvCxnSpPr>
        <p:spPr>
          <a:xfrm rot="5400000">
            <a:off x="2785716" y="3947073"/>
            <a:ext cx="903716" cy="71357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2453A8B-607C-303E-02BD-7120E7F4AC30}"/>
              </a:ext>
            </a:extLst>
          </p:cNvPr>
          <p:cNvCxnSpPr>
            <a:cxnSpLocks/>
            <a:stCxn id="15" idx="4"/>
            <a:endCxn id="3" idx="0"/>
          </p:cNvCxnSpPr>
          <p:nvPr/>
        </p:nvCxnSpPr>
        <p:spPr>
          <a:xfrm rot="16200000" flipH="1">
            <a:off x="2381038" y="4255972"/>
            <a:ext cx="903715" cy="957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6B8A046-7675-E255-406C-8AA607D5F960}"/>
              </a:ext>
            </a:extLst>
          </p:cNvPr>
          <p:cNvSpPr txBox="1"/>
          <p:nvPr/>
        </p:nvSpPr>
        <p:spPr>
          <a:xfrm>
            <a:off x="2091534" y="2477833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Beneficiaries</a:t>
            </a:r>
          </a:p>
        </p:txBody>
      </p:sp>
    </p:spTree>
    <p:extLst>
      <p:ext uri="{BB962C8B-B14F-4D97-AF65-F5344CB8AC3E}">
        <p14:creationId xmlns:p14="http://schemas.microsoft.com/office/powerpoint/2010/main" val="122930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Identification &amp; Verification - Trusts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20413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FATF recommends the identification of all parties to a trust.  All persons of trust structure including</a:t>
            </a:r>
          </a:p>
          <a:p>
            <a:pPr lvl="1"/>
            <a:r>
              <a:rPr lang="en-US" sz="3200" dirty="0"/>
              <a:t>Trustees</a:t>
            </a:r>
          </a:p>
          <a:p>
            <a:pPr lvl="1"/>
            <a:r>
              <a:rPr lang="en-US" sz="3200" dirty="0"/>
              <a:t>Directors</a:t>
            </a:r>
          </a:p>
          <a:p>
            <a:pPr lvl="1"/>
            <a:r>
              <a:rPr lang="en-US" sz="3200" dirty="0"/>
              <a:t>Beneficiaries</a:t>
            </a:r>
          </a:p>
          <a:p>
            <a:pPr lvl="1"/>
            <a:r>
              <a:rPr lang="en-US" sz="3200" dirty="0"/>
              <a:t>Settlors</a:t>
            </a:r>
          </a:p>
          <a:p>
            <a:pPr lvl="1"/>
            <a:r>
              <a:rPr lang="en-US" sz="3200" dirty="0"/>
              <a:t>Protector</a:t>
            </a:r>
          </a:p>
          <a:p>
            <a:pPr lvl="1"/>
            <a:r>
              <a:rPr lang="en-US" sz="3200" dirty="0"/>
              <a:t>Any other person with effective control over a trust.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32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rophy on a table&#10;&#10;Description automatically generated with low confidence">
            <a:extLst>
              <a:ext uri="{FF2B5EF4-FFF2-40B4-BE49-F238E27FC236}">
                <a16:creationId xmlns:a16="http://schemas.microsoft.com/office/drawing/2014/main" id="{3F15D428-80EB-1E40-B484-144C9E1B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1" y="10"/>
            <a:ext cx="897466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26714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Periodic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5" y="1841535"/>
            <a:ext cx="5915153" cy="3742762"/>
          </a:xfrm>
        </p:spPr>
        <p:txBody>
          <a:bodyPr>
            <a:noAutofit/>
          </a:bodyPr>
          <a:lstStyle/>
          <a:p>
            <a:r>
              <a:rPr lang="en-US" sz="2400" dirty="0"/>
              <a:t>Periodic reviews must include all changes to ownership and ownership structures  [Note:  Many corporate registries are not regularly updated].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Clients must notify banks promptly of any and all changes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Banks must develop policies and procedures within their KYC programs addressing this as well as client’s failure to comply.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45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0247EB73-325F-157E-3689-BA4E138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48612"/>
            <a:ext cx="4502403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Other Issues – Bearer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67" y="2048524"/>
            <a:ext cx="5721603" cy="4389932"/>
          </a:xfrm>
        </p:spPr>
        <p:txBody>
          <a:bodyPr>
            <a:noAutofit/>
          </a:bodyPr>
          <a:lstStyle/>
          <a:p>
            <a:r>
              <a:rPr lang="en-US" dirty="0"/>
              <a:t>Is corporate ownership established through bearer shares?</a:t>
            </a:r>
          </a:p>
          <a:p>
            <a:r>
              <a:rPr lang="en-US" dirty="0"/>
              <a:t>Are bearer shares issued at any given level of an ownership chain?</a:t>
            </a:r>
          </a:p>
          <a:p>
            <a:r>
              <a:rPr lang="en-US" dirty="0"/>
              <a:t>What policies, controls and checks exist at the financial institution?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0400E-4B35-A77A-0520-22201B76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/>
              <a:t>Types of Enablers &amp; Their Methods</a:t>
            </a:r>
          </a:p>
        </p:txBody>
      </p:sp>
      <p:pic>
        <p:nvPicPr>
          <p:cNvPr id="5" name="Picture 4" descr="A closeup of a key and a keyhole">
            <a:extLst>
              <a:ext uri="{FF2B5EF4-FFF2-40B4-BE49-F238E27FC236}">
                <a16:creationId xmlns:a16="http://schemas.microsoft.com/office/drawing/2014/main" id="{DB23539B-5E76-7121-0A8D-C04B60FE7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2" r="338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023A-A06A-5DD2-F640-C4DF83CF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Key is lack of transparency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Remove the true owners as far away from the assets as possible.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Disguise or obscure the nature and purpose of transactions to facilitate crime </a:t>
            </a:r>
          </a:p>
        </p:txBody>
      </p:sp>
    </p:spTree>
    <p:extLst>
      <p:ext uri="{BB962C8B-B14F-4D97-AF65-F5344CB8AC3E}">
        <p14:creationId xmlns:p14="http://schemas.microsoft.com/office/powerpoint/2010/main" val="300073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825500" y="1457325"/>
            <a:ext cx="10515600" cy="3894040"/>
          </a:xfrm>
        </p:spPr>
        <p:txBody>
          <a:bodyPr>
            <a:normAutofit/>
          </a:bodyPr>
          <a:lstStyle/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Douglas A. Sloan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Catamount Huntsman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DASloan@outlook.com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+1-917-565-7695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838200" y="284206"/>
            <a:ext cx="10375899" cy="872791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If you are interested in exploring the possibilities for collaboration and strengthening your abilities…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1F1E2-66E6-48B3-8BC7-237AFA1D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411915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299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1AA2AD-4ABD-40E1-928E-6C7D7FF4C28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5ED3D-A24D-0614-A40F-A21A35E7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dirty="0"/>
              <a:t>Who are the enablers?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BAC4-439B-4EF8-3ED5-07F9604D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Lawyers</a:t>
            </a:r>
          </a:p>
          <a:p>
            <a:r>
              <a:rPr lang="en-US" sz="2200"/>
              <a:t>Accountants</a:t>
            </a:r>
          </a:p>
          <a:p>
            <a:r>
              <a:rPr lang="en-US" sz="2200"/>
              <a:t>Business Formation Companies/Agents</a:t>
            </a:r>
          </a:p>
          <a:p>
            <a:r>
              <a:rPr lang="en-US" sz="2200"/>
              <a:t>Business Service Companies</a:t>
            </a:r>
          </a:p>
          <a:p>
            <a:r>
              <a:rPr lang="en-US" sz="2200"/>
              <a:t>Bankers/Financial Service Professionals</a:t>
            </a:r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8A230D5-D08C-DE26-8C57-09157FC9E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55" r="227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7E689-0FFC-6F3E-C0FC-45A58D1ED61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ets-talk-talent/how-hr-is-a-key-enabler-of-organizational-transformation-145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F24A-A6CD-C7CF-E3A3-46FFDFE6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persons/schemes? -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E0B4-533E-F6A5-7EB0-7D9D530F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Nominees</a:t>
            </a:r>
          </a:p>
          <a:p>
            <a:pPr lvl="1"/>
            <a:r>
              <a:rPr lang="en-US" dirty="0"/>
              <a:t>Nominee Shareholders</a:t>
            </a:r>
          </a:p>
          <a:p>
            <a:pPr lvl="1"/>
            <a:r>
              <a:rPr lang="en-US" dirty="0"/>
              <a:t>Nominee Officers</a:t>
            </a:r>
          </a:p>
          <a:p>
            <a:pPr lvl="1"/>
            <a:r>
              <a:rPr lang="en-US" dirty="0"/>
              <a:t>Nominee Directors</a:t>
            </a:r>
          </a:p>
          <a:p>
            <a:r>
              <a:rPr lang="en-US" dirty="0"/>
              <a:t>Strawmen</a:t>
            </a:r>
          </a:p>
          <a:p>
            <a:r>
              <a:rPr lang="en-US" dirty="0"/>
              <a:t>Lawyers </a:t>
            </a:r>
            <a:r>
              <a:rPr lang="en-US" sz="2000" dirty="0"/>
              <a:t>(e.g. Power of attorney)</a:t>
            </a:r>
          </a:p>
          <a:p>
            <a:r>
              <a:rPr lang="en-US" dirty="0"/>
              <a:t>Bankers </a:t>
            </a:r>
            <a:r>
              <a:rPr lang="en-US" sz="2000" dirty="0"/>
              <a:t>(e.g. Full discretion)</a:t>
            </a:r>
          </a:p>
          <a:p>
            <a:r>
              <a:rPr lang="en-US" dirty="0"/>
              <a:t>Trustees</a:t>
            </a:r>
          </a:p>
          <a:p>
            <a:r>
              <a:rPr lang="en-US" dirty="0"/>
              <a:t>Accountants</a:t>
            </a:r>
          </a:p>
          <a:p>
            <a:r>
              <a:rPr lang="en-US" dirty="0"/>
              <a:t>Auditors </a:t>
            </a:r>
          </a:p>
        </p:txBody>
      </p:sp>
      <p:pic>
        <p:nvPicPr>
          <p:cNvPr id="5" name="Picture 4" descr="A group of people walking down a street&#10;&#10;Description automatically generated with medium confidence">
            <a:extLst>
              <a:ext uri="{FF2B5EF4-FFF2-40B4-BE49-F238E27FC236}">
                <a16:creationId xmlns:a16="http://schemas.microsoft.com/office/drawing/2014/main" id="{7F4459D7-54A1-DA68-6C98-0998F7B3B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7399" y="1644879"/>
            <a:ext cx="5400041" cy="38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F51A83-559E-EBFB-8811-2A8EB149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What are the persons/schemes? - Places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CCE2-2912-199E-0A03-DCB9E326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9013"/>
            <a:ext cx="4243589" cy="3481909"/>
          </a:xfrm>
        </p:spPr>
        <p:txBody>
          <a:bodyPr>
            <a:noAutofit/>
          </a:bodyPr>
          <a:lstStyle/>
          <a:p>
            <a:r>
              <a:rPr lang="en-US" sz="2000" dirty="0"/>
              <a:t>Offshore Jurisdictions/Tax Havens</a:t>
            </a:r>
          </a:p>
          <a:p>
            <a:pPr lvl="1"/>
            <a:r>
              <a:rPr lang="en-US" sz="2000" dirty="0"/>
              <a:t>Belize</a:t>
            </a:r>
          </a:p>
          <a:p>
            <a:pPr lvl="1"/>
            <a:r>
              <a:rPr lang="en-US" sz="2000" dirty="0"/>
              <a:t>Mauritius</a:t>
            </a:r>
          </a:p>
          <a:p>
            <a:pPr lvl="1"/>
            <a:r>
              <a:rPr lang="en-US" sz="2000" dirty="0"/>
              <a:t>Seychelles</a:t>
            </a:r>
          </a:p>
          <a:p>
            <a:pPr lvl="1"/>
            <a:r>
              <a:rPr lang="en-US" sz="2000" dirty="0"/>
              <a:t>Hong Kong</a:t>
            </a:r>
          </a:p>
          <a:p>
            <a:pPr lvl="1"/>
            <a:r>
              <a:rPr lang="en-US" sz="2000" dirty="0"/>
              <a:t>Singapore</a:t>
            </a:r>
          </a:p>
          <a:p>
            <a:pPr lvl="1"/>
            <a:r>
              <a:rPr lang="en-US" sz="2000" dirty="0"/>
              <a:t>Switzerland/Liechtenstein</a:t>
            </a:r>
          </a:p>
          <a:p>
            <a:pPr lvl="1"/>
            <a:r>
              <a:rPr lang="en-US" sz="2000" dirty="0"/>
              <a:t>Gibraltar</a:t>
            </a:r>
          </a:p>
          <a:p>
            <a:pPr lvl="1"/>
            <a:r>
              <a:rPr lang="en-US" sz="2000" dirty="0"/>
              <a:t>Bermuda?</a:t>
            </a:r>
          </a:p>
          <a:p>
            <a:pPr lvl="1"/>
            <a:r>
              <a:rPr lang="en-US" sz="2000" dirty="0"/>
              <a:t>UK?</a:t>
            </a:r>
          </a:p>
          <a:p>
            <a:pPr lvl="1"/>
            <a:r>
              <a:rPr lang="en-US" sz="2000" dirty="0"/>
              <a:t>US?</a:t>
            </a:r>
          </a:p>
        </p:txBody>
      </p:sp>
      <p:pic>
        <p:nvPicPr>
          <p:cNvPr id="5" name="Picture 4" descr="A picture containing outdoor, water, nature, rock&#10;&#10;Description automatically generated">
            <a:extLst>
              <a:ext uri="{FF2B5EF4-FFF2-40B4-BE49-F238E27FC236}">
                <a16:creationId xmlns:a16="http://schemas.microsoft.com/office/drawing/2014/main" id="{6623B091-808C-46BC-BB71-3DC6AF5F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2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84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8F4FD6-8581-30E0-318D-E13C5923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What are the persons/schemes? - Things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7CDD-D365-F430-CD60-9EF8BFA0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Entities</a:t>
            </a:r>
          </a:p>
          <a:p>
            <a:pPr lvl="1"/>
            <a:r>
              <a:rPr lang="en-US" sz="2200" dirty="0"/>
              <a:t>Complex  and Simple Structures</a:t>
            </a:r>
          </a:p>
          <a:p>
            <a:pPr lvl="1"/>
            <a:r>
              <a:rPr lang="en-US" sz="2200" dirty="0"/>
              <a:t>Shell Companies</a:t>
            </a:r>
          </a:p>
          <a:p>
            <a:pPr lvl="1"/>
            <a:r>
              <a:rPr lang="en-US" sz="2200" dirty="0"/>
              <a:t>Trusts</a:t>
            </a:r>
          </a:p>
          <a:p>
            <a:pPr lvl="1"/>
            <a:r>
              <a:rPr lang="en-US" sz="2200" dirty="0"/>
              <a:t>Foundations</a:t>
            </a:r>
          </a:p>
          <a:p>
            <a:pPr lvl="1"/>
            <a:r>
              <a:rPr lang="en-US" sz="2200" dirty="0"/>
              <a:t>NFP</a:t>
            </a:r>
          </a:p>
          <a:p>
            <a:pPr lvl="1"/>
            <a:r>
              <a:rPr lang="en-US" sz="2200" dirty="0"/>
              <a:t>PICs</a:t>
            </a:r>
          </a:p>
          <a:p>
            <a:pPr lvl="1"/>
            <a:r>
              <a:rPr lang="en-US" sz="2200" dirty="0"/>
              <a:t>Hedge Funds</a:t>
            </a:r>
          </a:p>
          <a:p>
            <a:pPr lvl="1"/>
            <a:r>
              <a:rPr lang="en-US" sz="2200" dirty="0"/>
              <a:t>Asset Managers</a:t>
            </a:r>
          </a:p>
        </p:txBody>
      </p:sp>
      <p:pic>
        <p:nvPicPr>
          <p:cNvPr id="9" name="Picture 8" descr="A picture containing sky, outdoor, building, skyscraper&#10;&#10;Description automatically generated">
            <a:extLst>
              <a:ext uri="{FF2B5EF4-FFF2-40B4-BE49-F238E27FC236}">
                <a16:creationId xmlns:a16="http://schemas.microsoft.com/office/drawing/2014/main" id="{D8CE4CD4-3F8C-C676-6484-FD9504C49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68" r="2157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9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les of justice on blue background">
            <a:extLst>
              <a:ext uri="{FF2B5EF4-FFF2-40B4-BE49-F238E27FC236}">
                <a16:creationId xmlns:a16="http://schemas.microsoft.com/office/drawing/2014/main" id="{4BDA4F25-99B8-E9B5-E4A4-C84159CE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329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39" y="144992"/>
            <a:ext cx="3822189" cy="1899912"/>
          </a:xfrm>
        </p:spPr>
        <p:txBody>
          <a:bodyPr>
            <a:normAutofit/>
          </a:bodyPr>
          <a:lstStyle/>
          <a:p>
            <a:r>
              <a:rPr lang="en-US" sz="3700" dirty="0"/>
              <a:t>Systemic Jurisdictional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2044904"/>
            <a:ext cx="4741332" cy="3742762"/>
          </a:xfrm>
        </p:spPr>
        <p:txBody>
          <a:bodyPr>
            <a:noAutofit/>
          </a:bodyPr>
          <a:lstStyle/>
          <a:p>
            <a:r>
              <a:rPr lang="en-US" sz="2400" dirty="0"/>
              <a:t>Weak AML requirements and related laws</a:t>
            </a:r>
          </a:p>
          <a:p>
            <a:r>
              <a:rPr lang="en-US" sz="2400" dirty="0"/>
              <a:t>Weak law enforcement</a:t>
            </a:r>
          </a:p>
          <a:p>
            <a:r>
              <a:rPr lang="en-US" sz="2400" dirty="0"/>
              <a:t>Limitations to investigations</a:t>
            </a:r>
          </a:p>
          <a:p>
            <a:r>
              <a:rPr lang="en-US" sz="2400" dirty="0"/>
              <a:t>Lack of international law enforcement cooperation</a:t>
            </a:r>
          </a:p>
          <a:p>
            <a:r>
              <a:rPr lang="en-US" sz="2400" dirty="0"/>
              <a:t>Bank Secrecy Jurisdictions</a:t>
            </a:r>
          </a:p>
          <a:p>
            <a:r>
              <a:rPr lang="en-US" sz="2400" dirty="0"/>
              <a:t>Tax havens</a:t>
            </a:r>
          </a:p>
          <a:p>
            <a:r>
              <a:rPr lang="en-US" sz="2400" dirty="0"/>
              <a:t>Lack of independent corporate registers as well as those that are accurate and current.</a:t>
            </a:r>
          </a:p>
        </p:txBody>
      </p:sp>
    </p:spTree>
    <p:extLst>
      <p:ext uri="{BB962C8B-B14F-4D97-AF65-F5344CB8AC3E}">
        <p14:creationId xmlns:p14="http://schemas.microsoft.com/office/powerpoint/2010/main" val="36396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wall, ceiling, window&#10;&#10;Description automatically generated">
            <a:extLst>
              <a:ext uri="{FF2B5EF4-FFF2-40B4-BE49-F238E27FC236}">
                <a16:creationId xmlns:a16="http://schemas.microsoft.com/office/drawing/2014/main" id="{069D3EA1-8CAF-5C09-555A-80FDEC35A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4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Creating Complex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145916"/>
            <a:ext cx="4203188" cy="3742762"/>
          </a:xfrm>
        </p:spPr>
        <p:txBody>
          <a:bodyPr>
            <a:noAutofit/>
          </a:bodyPr>
          <a:lstStyle/>
          <a:p>
            <a:r>
              <a:rPr lang="en-US" sz="2400" dirty="0"/>
              <a:t>Not all complex structures are illegal.  There are many reasons why creating a complex structure is appropriate.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Consequently, for every organizational structure, as part of due diligence, one must understand the specific legitimate reasons for a given business ownership model.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F05F0-093C-B060-D768-BA1144E1BDF4}"/>
              </a:ext>
            </a:extLst>
          </p:cNvPr>
          <p:cNvSpPr txBox="1"/>
          <p:nvPr/>
        </p:nvSpPr>
        <p:spPr>
          <a:xfrm>
            <a:off x="9865719" y="6657945"/>
            <a:ext cx="232627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nversation.com/its-time-to-increase-shareholder-voices-inside-the-boardroom-362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rror buildings">
            <a:extLst>
              <a:ext uri="{FF2B5EF4-FFF2-40B4-BE49-F238E27FC236}">
                <a16:creationId xmlns:a16="http://schemas.microsoft.com/office/drawing/2014/main" id="{E11A6E57-0F3C-6A5B-B04F-80F9721B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Autofit/>
          </a:bodyPr>
          <a:lstStyle/>
          <a:p>
            <a:r>
              <a:rPr lang="en-US" sz="3600" dirty="0"/>
              <a:t>Justifying Complex Ownership Structures:  </a:t>
            </a:r>
            <a:br>
              <a:rPr lang="en-US" sz="3600" dirty="0"/>
            </a:br>
            <a:r>
              <a:rPr lang="en-US" sz="3600" dirty="0"/>
              <a:t>2-Part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15228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	Efficient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	Economic</a:t>
            </a:r>
          </a:p>
        </p:txBody>
      </p:sp>
    </p:spTree>
    <p:extLst>
      <p:ext uri="{BB962C8B-B14F-4D97-AF65-F5344CB8AC3E}">
        <p14:creationId xmlns:p14="http://schemas.microsoft.com/office/powerpoint/2010/main" val="3321462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724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Open Sans Semibold</vt:lpstr>
      <vt:lpstr>Poppins</vt:lpstr>
      <vt:lpstr>Poppins Black</vt:lpstr>
      <vt:lpstr>Poppins ExtraBold</vt:lpstr>
      <vt:lpstr>Poppins Light</vt:lpstr>
      <vt:lpstr>No Logo</vt:lpstr>
      <vt:lpstr>White Theme</vt:lpstr>
      <vt:lpstr>Custom Design</vt:lpstr>
      <vt:lpstr>1_Custom Design</vt:lpstr>
      <vt:lpstr>Dark Theme</vt:lpstr>
      <vt:lpstr>Blue Theme</vt:lpstr>
      <vt:lpstr>Corporate Structures &amp; ENABLERS and THEIR context in financial crime</vt:lpstr>
      <vt:lpstr>Types of Enablers &amp; Their Methods</vt:lpstr>
      <vt:lpstr>Who are the enablers?</vt:lpstr>
      <vt:lpstr>What are the persons/schemes? - People</vt:lpstr>
      <vt:lpstr>What are the persons/schemes? - Places</vt:lpstr>
      <vt:lpstr>What are the persons/schemes? - Things</vt:lpstr>
      <vt:lpstr>Systemic Jurisdictional Weaknesses</vt:lpstr>
      <vt:lpstr>Creating Complex Structures</vt:lpstr>
      <vt:lpstr>Justifying Complex Ownership Structures:   2-Part Test</vt:lpstr>
      <vt:lpstr>Minimum Ownership Percentages</vt:lpstr>
      <vt:lpstr>PowerPoint Presentation</vt:lpstr>
      <vt:lpstr>Circumventing Minimum Ownership Percentages</vt:lpstr>
      <vt:lpstr>Abusive Ownership of Partnerships</vt:lpstr>
      <vt:lpstr>Identification &amp; Verification - Entities</vt:lpstr>
      <vt:lpstr>PowerPoint Presentation</vt:lpstr>
      <vt:lpstr>PowerPoint Presentation</vt:lpstr>
      <vt:lpstr>Identification &amp; Verification - Trusts</vt:lpstr>
      <vt:lpstr>Periodic Reviews</vt:lpstr>
      <vt:lpstr>Other Issues – Bearer Shares</vt:lpstr>
      <vt:lpstr>If you are interested in exploring the possibilities for collaboration and strengthening your abilities…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Waite</dc:creator>
  <cp:lastModifiedBy>Douglas Sloan</cp:lastModifiedBy>
  <cp:revision>36</cp:revision>
  <dcterms:created xsi:type="dcterms:W3CDTF">2020-09-28T15:36:08Z</dcterms:created>
  <dcterms:modified xsi:type="dcterms:W3CDTF">2023-10-23T11:30:23Z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AC590AD8-183C-4D6C-8F91-D074C15356E9</vt:lpwstr>
  </property>
  <property fmtid="{D5CDD505-2E9C-101B-9397-08002B2CF9AE}" pid="3" name="ArticulatePath">
    <vt:lpwstr>Presentation1</vt:lpwstr>
  </property>
</Properties>
</file>