
<file path=[Content_Types].xml><?xml version="1.0" encoding="utf-8"?>
<Types xmlns="http://schemas.openxmlformats.org/package/2006/content-types"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48" r:id="rId2"/>
    <p:sldMasterId id="2147483666" r:id="rId3"/>
    <p:sldMasterId id="2147483679" r:id="rId4"/>
    <p:sldMasterId id="2147483656" r:id="rId5"/>
    <p:sldMasterId id="2147483660" r:id="rId6"/>
  </p:sldMasterIdLst>
  <p:notesMasterIdLst>
    <p:notesMasterId r:id="rId27"/>
  </p:notesMasterIdLst>
  <p:sldIdLst>
    <p:sldId id="256" r:id="rId7"/>
    <p:sldId id="267" r:id="rId8"/>
    <p:sldId id="273" r:id="rId9"/>
    <p:sldId id="275" r:id="rId10"/>
    <p:sldId id="278" r:id="rId11"/>
    <p:sldId id="279" r:id="rId12"/>
    <p:sldId id="276" r:id="rId13"/>
    <p:sldId id="290" r:id="rId14"/>
    <p:sldId id="289" r:id="rId15"/>
    <p:sldId id="298" r:id="rId16"/>
    <p:sldId id="308" r:id="rId17"/>
    <p:sldId id="299" r:id="rId18"/>
    <p:sldId id="307" r:id="rId19"/>
    <p:sldId id="293" r:id="rId20"/>
    <p:sldId id="304" r:id="rId21"/>
    <p:sldId id="305" r:id="rId22"/>
    <p:sldId id="294" r:id="rId23"/>
    <p:sldId id="295" r:id="rId24"/>
    <p:sldId id="296" r:id="rId25"/>
    <p:sldId id="309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Waite" initials="RW" lastIdx="1" clrIdx="0">
    <p:extLst>
      <p:ext uri="{19B8F6BF-5375-455C-9EA6-DF929625EA0E}">
        <p15:presenceInfo xmlns:p15="http://schemas.microsoft.com/office/powerpoint/2012/main" userId="c6fedd134bf4fd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3"/>
    <a:srgbClr val="0A0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8" d="100"/>
          <a:sy n="98" d="100"/>
        </p:scale>
        <p:origin x="139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A9644-8C53-43D4-BFD2-4AC4B8EAB7F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54C04-AC34-4810-984E-111252AA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8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cid:image003.jpg@01D69AF3.D148FC00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11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0EC93-9E61-FD1F-632B-B2D40D1D6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BC32A-6A0F-46EC-E34D-E274A992D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68A1F-E235-560D-C8FE-3FBD75B75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712FCC-865D-D035-470D-5D853AB83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7978A-CCA0-C9A1-D6B3-BD64BCF31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B6C077-3281-F263-56AB-181D7E08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A7CE3-D17C-BB65-A9F8-22FBDC23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A11156-D236-5657-F176-DA4AE8EC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14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0FFE5-728F-37BE-4DCB-A306EAF43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5F64CC-0CC5-7CDB-9454-A9420B889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8B96D-2B46-83BF-C547-FFF09C9B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6DA33-C5BF-E8BB-9737-D2AEF105C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6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6B5E5-3E91-FDCD-9245-6D28122C2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664D31-59DD-CEC8-DFE9-712FBC321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7A4DA-27B5-E856-EDF2-69167CF3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61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42181-9E99-31A0-B723-5B88C1B45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DD94F-7F55-8093-5622-17D65FB6C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C9807-9FCA-F317-FADA-05342D799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5840F-93B0-C8E2-2A60-1F41C8900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7CA8E-411C-57E7-8EF8-76F8E71A3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7E432-97A3-B00B-7E3E-8929A322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45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FCB71-050E-9319-8774-F473A1805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BE9836-7F10-0D89-79BE-28322793E4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4188F-F62D-8573-C079-706C8325C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F9A56-B0C3-5694-80E4-E5360F6A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6DB06-1219-7B62-5FDC-822B5A4F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9F839-F134-755C-B37B-18798C35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18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25F8-C25B-92A8-D2BE-563D60692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DD976-D505-9DE5-071D-BF9C294B0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B412B-5C9F-D621-5E93-BCF7AE110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82E69-D206-93CC-5DA1-11A7B52D0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A384B-1D02-7F79-41D9-B842281B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00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199214-E8C3-A55C-02D7-132F3EA71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FD1131-17C2-5ABE-A9C6-F97A500EA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58E29-132F-C177-D186-05DB29CA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CB7BE-ED9E-8D37-8AA4-39CD02A1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9B3CE-8AFE-D53F-FF7F-7BCD643DF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41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F44E4-40B0-9CAF-A9B9-B3DB8DD63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6CA7FA-EF9E-4EA2-20F3-12DEAB48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254C0D-057D-E786-CF3F-37CE6500B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7AC62-388F-3B8D-E5BB-8B38A01C8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54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8F1C7-0CF0-53D2-DD20-6A14E8A55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089E8-EE37-4E8C-C387-ECD30FC4E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5A629-A837-BF26-EC71-2E96B5FAC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DF1E3-96EF-3299-722E-B6AAD2648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5C661-6729-0F30-F20B-ABD57F915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90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F3E67-0442-282E-122D-3AE4C219A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CC78B-EE91-6928-4F89-A921022A8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0A66D-B6FC-A19C-DCCE-5132EEC23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4A47C-0A2F-A71D-EEEE-353FE21E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C4516-505F-E63B-F507-81677A83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0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3503084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17" y="2628900"/>
            <a:ext cx="3503083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19" y="6054725"/>
            <a:ext cx="232198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000" y="2481872"/>
            <a:ext cx="8400000" cy="1265731"/>
          </a:xfrm>
        </p:spPr>
        <p:txBody>
          <a:bodyPr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000" y="3805203"/>
            <a:ext cx="8400000" cy="352233"/>
          </a:xfrm>
        </p:spPr>
        <p:txBody>
          <a:bodyPr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37635" y="6411917"/>
            <a:ext cx="1555749" cy="2444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November 2018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3384" y="6413604"/>
            <a:ext cx="6239933" cy="2444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Africa Academy for Tax and Financial Crime Investigation</a:t>
            </a: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CDC2867D-09EA-4368-81F5-A68A7F9452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1567" y="431801"/>
            <a:ext cx="922867" cy="1439863"/>
            <a:chOff x="322" y="272"/>
            <a:chExt cx="436" cy="907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CB13C4FF-55AC-4F0E-92E1-D9DE9F619A9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2" y="272"/>
              <a:ext cx="4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80569A9-DD5B-4DC5-8116-B8E79D73E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" y="272"/>
              <a:ext cx="214" cy="454"/>
            </a:xfrm>
            <a:custGeom>
              <a:avLst/>
              <a:gdLst>
                <a:gd name="T0" fmla="*/ 0 w 1958"/>
                <a:gd name="T1" fmla="*/ 0 h 4156"/>
                <a:gd name="T2" fmla="*/ 0 w 1958"/>
                <a:gd name="T3" fmla="*/ 0 h 4156"/>
                <a:gd name="T4" fmla="*/ 0 w 1958"/>
                <a:gd name="T5" fmla="*/ 2006 h 4156"/>
                <a:gd name="T6" fmla="*/ 1335 w 1958"/>
                <a:gd name="T7" fmla="*/ 4156 h 4156"/>
                <a:gd name="T8" fmla="*/ 1958 w 1958"/>
                <a:gd name="T9" fmla="*/ 3152 h 4156"/>
                <a:gd name="T10" fmla="*/ 0 w 1958"/>
                <a:gd name="T11" fmla="*/ 0 h 4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8" h="4156">
                  <a:moveTo>
                    <a:pt x="0" y="0"/>
                  </a:moveTo>
                  <a:lnTo>
                    <a:pt x="0" y="0"/>
                  </a:lnTo>
                  <a:lnTo>
                    <a:pt x="0" y="2006"/>
                  </a:lnTo>
                  <a:lnTo>
                    <a:pt x="1335" y="4156"/>
                  </a:lnTo>
                  <a:lnTo>
                    <a:pt x="1958" y="3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2537147-E121-4467-A2BA-2D28E962B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" y="616"/>
              <a:ext cx="214" cy="564"/>
            </a:xfrm>
            <a:custGeom>
              <a:avLst/>
              <a:gdLst>
                <a:gd name="T0" fmla="*/ 0 w 1958"/>
                <a:gd name="T1" fmla="*/ 3154 h 5162"/>
                <a:gd name="T2" fmla="*/ 0 w 1958"/>
                <a:gd name="T3" fmla="*/ 3154 h 5162"/>
                <a:gd name="T4" fmla="*/ 0 w 1958"/>
                <a:gd name="T5" fmla="*/ 5162 h 5162"/>
                <a:gd name="T6" fmla="*/ 1958 w 1958"/>
                <a:gd name="T7" fmla="*/ 2008 h 5162"/>
                <a:gd name="T8" fmla="*/ 1958 w 1958"/>
                <a:gd name="T9" fmla="*/ 0 h 5162"/>
                <a:gd name="T10" fmla="*/ 0 w 1958"/>
                <a:gd name="T11" fmla="*/ 3154 h 5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8" h="5162">
                  <a:moveTo>
                    <a:pt x="0" y="3154"/>
                  </a:moveTo>
                  <a:lnTo>
                    <a:pt x="0" y="3154"/>
                  </a:lnTo>
                  <a:lnTo>
                    <a:pt x="0" y="5162"/>
                  </a:lnTo>
                  <a:lnTo>
                    <a:pt x="1958" y="2008"/>
                  </a:lnTo>
                  <a:lnTo>
                    <a:pt x="1958" y="0"/>
                  </a:lnTo>
                  <a:lnTo>
                    <a:pt x="0" y="3154"/>
                  </a:lnTo>
                  <a:close/>
                </a:path>
              </a:pathLst>
            </a:custGeom>
            <a:solidFill>
              <a:srgbClr val="72727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48876D3-AA47-4FF7-B613-05CB75AE2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272"/>
              <a:ext cx="215" cy="454"/>
            </a:xfrm>
            <a:custGeom>
              <a:avLst/>
              <a:gdLst>
                <a:gd name="T0" fmla="*/ 1958 w 1958"/>
                <a:gd name="T1" fmla="*/ 3152 h 4156"/>
                <a:gd name="T2" fmla="*/ 1958 w 1958"/>
                <a:gd name="T3" fmla="*/ 3152 h 4156"/>
                <a:gd name="T4" fmla="*/ 0 w 1958"/>
                <a:gd name="T5" fmla="*/ 0 h 4156"/>
                <a:gd name="T6" fmla="*/ 0 w 1958"/>
                <a:gd name="T7" fmla="*/ 2006 h 4156"/>
                <a:gd name="T8" fmla="*/ 1335 w 1958"/>
                <a:gd name="T9" fmla="*/ 4156 h 4156"/>
                <a:gd name="T10" fmla="*/ 1958 w 1958"/>
                <a:gd name="T11" fmla="*/ 3152 h 4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8" h="4156">
                  <a:moveTo>
                    <a:pt x="1958" y="3152"/>
                  </a:moveTo>
                  <a:lnTo>
                    <a:pt x="1958" y="3152"/>
                  </a:lnTo>
                  <a:lnTo>
                    <a:pt x="0" y="0"/>
                  </a:lnTo>
                  <a:lnTo>
                    <a:pt x="0" y="2006"/>
                  </a:lnTo>
                  <a:lnTo>
                    <a:pt x="1335" y="4156"/>
                  </a:lnTo>
                  <a:lnTo>
                    <a:pt x="1958" y="3152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C325B22A-93F1-4F70-A23A-EC3C8DDC7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16"/>
              <a:ext cx="215" cy="564"/>
            </a:xfrm>
            <a:custGeom>
              <a:avLst/>
              <a:gdLst>
                <a:gd name="T0" fmla="*/ 0 w 1958"/>
                <a:gd name="T1" fmla="*/ 3154 h 5162"/>
                <a:gd name="T2" fmla="*/ 0 w 1958"/>
                <a:gd name="T3" fmla="*/ 3154 h 5162"/>
                <a:gd name="T4" fmla="*/ 0 w 1958"/>
                <a:gd name="T5" fmla="*/ 5162 h 5162"/>
                <a:gd name="T6" fmla="*/ 1958 w 1958"/>
                <a:gd name="T7" fmla="*/ 2008 h 5162"/>
                <a:gd name="T8" fmla="*/ 1958 w 1958"/>
                <a:gd name="T9" fmla="*/ 0 h 5162"/>
                <a:gd name="T10" fmla="*/ 0 w 1958"/>
                <a:gd name="T11" fmla="*/ 3154 h 5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8" h="5162">
                  <a:moveTo>
                    <a:pt x="0" y="3154"/>
                  </a:moveTo>
                  <a:lnTo>
                    <a:pt x="0" y="3154"/>
                  </a:lnTo>
                  <a:lnTo>
                    <a:pt x="0" y="5162"/>
                  </a:lnTo>
                  <a:lnTo>
                    <a:pt x="1958" y="2008"/>
                  </a:lnTo>
                  <a:lnTo>
                    <a:pt x="1958" y="0"/>
                  </a:lnTo>
                  <a:lnTo>
                    <a:pt x="0" y="3154"/>
                  </a:lnTo>
                  <a:close/>
                </a:path>
              </a:pathLst>
            </a:custGeom>
            <a:solidFill>
              <a:srgbClr val="72727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5CA077B-9DB4-4D2A-9E08-CBADB66D182A}"/>
              </a:ext>
            </a:extLst>
          </p:cNvPr>
          <p:cNvPicPr/>
          <p:nvPr userDrawn="1"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00" y="646664"/>
            <a:ext cx="7645400" cy="828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445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9F1D5-C6E0-2835-F6E3-39BB5CD6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66C6C-BA34-3259-4115-926B3B50D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D9559-3A8F-3D72-CFEB-DF553A65D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AADA0-3016-9223-F38F-6B81ABD1C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1AEFC-EA57-B8FF-EF09-733A1AA1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92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9AA8-68DE-A3CF-1E4A-578D6B624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3658E-DFDA-603F-27F2-7D1FB826A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C7500-EC97-793E-86A0-CF688C2AD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891F4-504A-D648-FDCB-45015823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AAC05-5C93-4CCD-A8DC-29D82D00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836D8-B616-37C5-7E67-6E8CD1BD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13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7CD3E-759A-DDEB-75A5-A3E684DF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E15A5-CD49-735B-3282-7A0620B22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7CB7D-12AA-D409-8BF5-8EE67ACF5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98994D-F771-808C-48B3-3700DCB43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62D14-B3AE-2E2F-08EE-6F8A3AF12C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5E6405-61A4-0494-AF61-9B0240A77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DC1E7D-ACD0-1516-8FE4-F56069561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E7A50B-274C-F933-7EF3-9E71E2D1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35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46606-07DF-F3A5-619B-EDA35444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35002-D6DF-02A8-A349-502E905EB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54EE6-661F-BA6A-9ABE-9A24B0625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2CB86-560A-AED7-016F-4C052264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21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0B7C4A-37AA-7584-2654-9851AFEE6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7767A0-2663-C8F1-62F8-E4327BA3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307B2-7E7A-5B79-F267-6ED356A2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52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BE3B5-2FBE-2DE6-EC3F-701DB289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C78C-7C4B-EC0D-8D38-B796C0B7A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D12F7-C2C8-44CB-F773-3F6C41054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7C9F4-E412-256D-74ED-38EC3E23C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7EC4E-A297-DB67-23DA-18FECB3E0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37986-E7B7-94EC-D4D2-42EC27CD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47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0AF66-4838-E741-72A8-4F472647E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BB7CC9-A8E2-C33A-93E8-A60844EFF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B3997-A12B-0E45-5E42-9E82404CA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451BF-FA6F-1F44-F291-5448E594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DE015-C136-9007-8172-9EE7171C8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79C2F-9B2C-FE03-15CB-B1536B76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73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6FA6D-E930-628F-8B7C-A3D0568F2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30B1D-A98C-99F0-EE57-F524DDA38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C424E-EECD-BB4F-A3E8-3AEBD9208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38BAE-047B-6837-723A-463B42D24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4270F-CA05-F588-411A-ECEA1CA39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93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E8A6E4-89CF-7A91-47E6-5765BA8DEA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C0BFDC-4753-7817-0606-461DC4F46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7ECD8-85B2-6ABE-C255-7B965344A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ACB9D-D6F0-D35A-08FD-1AAF10805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95385-D5A5-DE9D-6611-88D9BE7A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13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D2CC-5D0F-92CB-03DA-09C4172B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64DBCA-C9FD-78E4-16C0-7911A67E2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756AB-4C1A-38E1-B31C-CFFDC1485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E5D95-A8D4-B477-86D4-18D0B53DA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2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4635-0A04-4FF8-8FA6-38D0E8D01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27D92-16D6-4708-BB4C-9F3537C95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029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4635-0A04-4FF8-8FA6-38D0E8D01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27D92-16D6-4708-BB4C-9F3537C95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363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A08EB-6CB7-4EEE-A3B8-4185EE81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45E78-9398-481B-A59E-17B5603FC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94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1993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9256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4635-0A04-4FF8-8FA6-38D0E8D01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27D92-16D6-4708-BB4C-9F3537C95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0247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A08EB-6CB7-4EEE-A3B8-4185EE81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45E78-9398-481B-A59E-17B5603FC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94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263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7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A08EB-6CB7-4EEE-A3B8-4185EE81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45E78-9398-481B-A59E-17B5603FC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94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3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39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8B6BA-8976-948C-1C29-0E19E730E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D4FAA-3668-4484-4FC1-2E7103C89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58895-C27F-1E75-D15B-8730E54E9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E69C5-B879-85ED-2B33-4470384B6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C8457-B2E4-661E-F9D8-586CAF22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35FA0-56BD-BB21-90DF-8187CE00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E53EF-A0F4-A094-A074-B11C08989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01838-C433-15AE-4C3E-5789DAD4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11A5C-C23B-4789-5FB0-57FCF19AA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5F66F-4E86-7F7C-C878-4CAB7D90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5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63A9F-7A9B-F96B-B0EF-1C0CAA1D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C36B3-8950-191A-ADC6-114DDDCB6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2AF21-B501-5737-9C49-FF407053D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A8B4F-A190-2367-8FD1-CAF3F2B4A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D1BE7-723B-1F8B-F8D9-AE2782039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18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F3B9D-1A7F-2FDD-B69D-A121101C8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8D1F0-AF81-DF96-BE6B-490C7399C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FBA08-80C7-81AB-B0CC-40614843F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47160-996F-3CAE-00E0-CDA1150F7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976AD-AC68-48EF-2481-DD89A9255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06C22-91B4-19FF-7573-0630644AA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8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59EA21-E3E2-4AEC-8C66-20FA5B2A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53968-59BD-40D3-9EF7-D6624254C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06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 ExtraBold" panose="00000900000000000000" pitchFamily="50" charset="0"/>
          <a:ea typeface="+mj-ea"/>
          <a:cs typeface="Poppins ExtraBold" panose="00000900000000000000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E05425-4828-497C-8C60-64F5CD5C4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5CCD4-C3F1-4EC9-9F50-0610FE1A9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87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29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 Black" panose="00000A00000000000000" pitchFamily="50" charset="0"/>
          <a:ea typeface="+mj-ea"/>
          <a:cs typeface="Poppins Black" panose="00000A00000000000000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9D6D0-51BB-7A7B-06A4-D6B82B3BF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5F409-3516-DE30-5EE0-EA15741AB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23FEC-9A73-CAC8-A0BC-BB1053632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DA8EC-C0AE-43FC-A4A1-964EDDB68BA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3F5D9-4E35-8DFB-D126-46415E0DA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08F0D-EA7D-94CB-2E24-E5557D0C0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FE0942-ACA8-AF32-6CEA-0823A473A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B9C82-D69A-C622-A655-709C3B08F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588C9-9C39-4C31-2388-88B35DF77D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6DD19-45A6-4BF7-8FC7-FA6488FFF63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2D321-DFDB-87B0-6B03-D3AE55BA5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F311B-5441-3470-E6B4-AA3B00A51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5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A01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E05425-4828-497C-8C60-64F5CD5C4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5CCD4-C3F1-4EC9-9F50-0610FE1A9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87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D216B4-EAD6-494C-AD05-EF5132F98BE0}"/>
              </a:ext>
            </a:extLst>
          </p:cNvPr>
          <p:cNvSpPr txBox="1"/>
          <p:nvPr userDrawn="1"/>
        </p:nvSpPr>
        <p:spPr>
          <a:xfrm>
            <a:off x="837172" y="6169248"/>
            <a:ext cx="287830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GENTIUM </a:t>
            </a:r>
            <a:r>
              <a:rPr lang="en-GB" sz="32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B612F6-831E-4D14-A6E5-6663F0B4598D}"/>
              </a:ext>
            </a:extLst>
          </p:cNvPr>
          <p:cNvSpPr txBox="1"/>
          <p:nvPr userDrawn="1"/>
        </p:nvSpPr>
        <p:spPr>
          <a:xfrm>
            <a:off x="10622650" y="6364470"/>
            <a:ext cx="14574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50" dirty="0">
                <a:solidFill>
                  <a:schemeClr val="bg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© Gentium UK</a:t>
            </a:r>
          </a:p>
          <a:p>
            <a:pPr algn="r"/>
            <a:r>
              <a:rPr lang="en-GB" sz="1050" dirty="0">
                <a:solidFill>
                  <a:schemeClr val="bg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All Rights Reserved </a:t>
            </a: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8F69FE3A-EB35-40FA-8B68-6C01E78F2E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0" y="5970270"/>
            <a:ext cx="787416" cy="787416"/>
          </a:xfrm>
          <a:prstGeom prst="rect">
            <a:avLst/>
          </a:prstGeom>
        </p:spPr>
      </p:pic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4983067D-B1CE-4877-A27C-DC716F4896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709">
            <a:off x="6065627" y="13909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Poppins Black" panose="00000A00000000000000" pitchFamily="50" charset="0"/>
          <a:ea typeface="+mj-ea"/>
          <a:cs typeface="Poppins Black" panose="00000A00000000000000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E05425-4828-497C-8C60-64F5CD5C4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5CCD4-C3F1-4EC9-9F50-0610FE1A9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87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D216B4-EAD6-494C-AD05-EF5132F98BE0}"/>
              </a:ext>
            </a:extLst>
          </p:cNvPr>
          <p:cNvSpPr txBox="1"/>
          <p:nvPr userDrawn="1"/>
        </p:nvSpPr>
        <p:spPr>
          <a:xfrm>
            <a:off x="837172" y="6169248"/>
            <a:ext cx="287830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GENTIUM </a:t>
            </a:r>
            <a:r>
              <a:rPr lang="en-GB" sz="32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B612F6-831E-4D14-A6E5-6663F0B4598D}"/>
              </a:ext>
            </a:extLst>
          </p:cNvPr>
          <p:cNvSpPr txBox="1"/>
          <p:nvPr userDrawn="1"/>
        </p:nvSpPr>
        <p:spPr>
          <a:xfrm>
            <a:off x="10622650" y="6364470"/>
            <a:ext cx="14574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50" dirty="0">
                <a:solidFill>
                  <a:schemeClr val="bg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© Gentium UK</a:t>
            </a:r>
          </a:p>
          <a:p>
            <a:pPr algn="r"/>
            <a:r>
              <a:rPr lang="en-GB" sz="1050" dirty="0">
                <a:solidFill>
                  <a:schemeClr val="bg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All Rights Reserved </a:t>
            </a: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8F69FE3A-EB35-40FA-8B68-6C01E78F2E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0" y="5970270"/>
            <a:ext cx="787416" cy="787416"/>
          </a:xfrm>
          <a:prstGeom prst="rect">
            <a:avLst/>
          </a:prstGeom>
        </p:spPr>
      </p:pic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4983067D-B1CE-4877-A27C-DC716F4896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709">
            <a:off x="6065627" y="13909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7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Poppins Black" panose="00000A00000000000000" pitchFamily="50" charset="0"/>
          <a:ea typeface="+mj-ea"/>
          <a:cs typeface="Poppins Black" panose="00000A00000000000000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boundless-finance/chapter/rules-and-rights-of-common-and-preferred-stock/" TargetMode="External"/><Relationship Id="rId2" Type="http://schemas.openxmlformats.org/officeDocument/2006/relationships/image" Target="../media/image14.jpe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rown-hourglass-on-brown-wooden-table-1178684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lets-talk-talent/how-hr-is-a-key-enabler-of-organizational-transformation-14586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llthetropes.org/wiki/Army_of_Lawyer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kirt_edblom/30760612277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estafricancareers.com/top-ten-companies-to-work-for-in-nigeria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its-time-to-increase-shareholder-voices-inside-the-boardroom-36272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d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3584" y="5354083"/>
            <a:ext cx="6300000" cy="605294"/>
          </a:xfrm>
        </p:spPr>
        <p:txBody>
          <a:bodyPr/>
          <a:lstStyle/>
          <a:p>
            <a:r>
              <a:rPr lang="en-US" b="1" dirty="0"/>
              <a:t>Douglas Sloan</a:t>
            </a:r>
          </a:p>
          <a:p>
            <a:r>
              <a:rPr lang="en-US" b="1" dirty="0" err="1"/>
              <a:t>Octubre</a:t>
            </a:r>
            <a:r>
              <a:rPr lang="en-US" b="1" dirty="0"/>
              <a:t> 2023</a:t>
            </a:r>
          </a:p>
        </p:txBody>
      </p:sp>
      <p:sp>
        <p:nvSpPr>
          <p:cNvPr id="4" name="Title 2"/>
          <p:cNvSpPr>
            <a:spLocks noGrp="1"/>
          </p:cNvSpPr>
          <p:nvPr>
            <p:ph type="ctrTitle"/>
          </p:nvPr>
        </p:nvSpPr>
        <p:spPr>
          <a:xfrm>
            <a:off x="1822580" y="2570829"/>
            <a:ext cx="8584163" cy="1794209"/>
          </a:xfrm>
        </p:spPr>
        <p:txBody>
          <a:bodyPr/>
          <a:lstStyle/>
          <a:p>
            <a:pPr algn="ctr"/>
            <a:r>
              <a:rPr lang="es-ES" sz="3200" b="1" dirty="0"/>
              <a:t>Estructuras empresariales y facilitadores y su contexto en la delincuencia financiera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86882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4B4E66F-C74F-B832-546A-376CE2DCB5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67" r="4281" b="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2DB59-1AE7-0F5E-4E2D-FB2282DA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 err="1"/>
              <a:t>Porcentajes</a:t>
            </a:r>
            <a:r>
              <a:rPr lang="en-US" sz="4000" dirty="0"/>
              <a:t> </a:t>
            </a:r>
            <a:r>
              <a:rPr lang="en-US" sz="4000" dirty="0" err="1"/>
              <a:t>mínimos</a:t>
            </a:r>
            <a:r>
              <a:rPr lang="en-US" sz="4000" dirty="0"/>
              <a:t> de </a:t>
            </a:r>
            <a:r>
              <a:rPr lang="en-US" sz="4000" dirty="0" err="1"/>
              <a:t>participación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AC1E-A741-9132-2471-AB40A3EB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5037"/>
            <a:ext cx="3822189" cy="3742762"/>
          </a:xfrm>
        </p:spPr>
        <p:txBody>
          <a:bodyPr>
            <a:noAutofit/>
          </a:bodyPr>
          <a:lstStyle/>
          <a:p>
            <a:r>
              <a:rPr lang="es-ES" sz="2400" dirty="0"/>
              <a:t>Muchos bancos fijan un umbral mínimo del 25% o más para los clientes de bajo riesgo y del 10% o más para los de alto riesgo. </a:t>
            </a:r>
          </a:p>
          <a:p>
            <a:r>
              <a:rPr lang="es-ES" sz="2400" dirty="0"/>
              <a:t>Los delincuentes y los facilitadores lo saben y estructuran la propiedad en torno a ello.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FD9FC2-2CCD-3C49-4403-8B2F6575E951}"/>
              </a:ext>
            </a:extLst>
          </p:cNvPr>
          <p:cNvSpPr txBox="1"/>
          <p:nvPr/>
        </p:nvSpPr>
        <p:spPr>
          <a:xfrm>
            <a:off x="9884956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urses.lumenlearning.com/boundless-finance/chapter/rules-and-rights-of-common-and-preferred-stock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28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D1C564-68B6-95D1-CB1E-09A0FB827C30}"/>
              </a:ext>
            </a:extLst>
          </p:cNvPr>
          <p:cNvSpPr/>
          <p:nvPr/>
        </p:nvSpPr>
        <p:spPr>
          <a:xfrm>
            <a:off x="3115734" y="3445934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F248FF-4D17-62EA-A102-05C393F02D61}"/>
              </a:ext>
            </a:extLst>
          </p:cNvPr>
          <p:cNvSpPr/>
          <p:nvPr/>
        </p:nvSpPr>
        <p:spPr>
          <a:xfrm>
            <a:off x="3115732" y="5592229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FD497-6D78-5573-D325-A92715C9769A}"/>
              </a:ext>
            </a:extLst>
          </p:cNvPr>
          <p:cNvSpPr/>
          <p:nvPr/>
        </p:nvSpPr>
        <p:spPr>
          <a:xfrm>
            <a:off x="6485466" y="4538133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2E9139-DB26-6F15-6C85-04EE7AB60995}"/>
              </a:ext>
            </a:extLst>
          </p:cNvPr>
          <p:cNvSpPr/>
          <p:nvPr/>
        </p:nvSpPr>
        <p:spPr>
          <a:xfrm>
            <a:off x="4842933" y="4538133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6CC251-CD87-808F-66D5-0881329EE7AF}"/>
              </a:ext>
            </a:extLst>
          </p:cNvPr>
          <p:cNvSpPr/>
          <p:nvPr/>
        </p:nvSpPr>
        <p:spPr>
          <a:xfrm>
            <a:off x="3115733" y="4508499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5ABCF5-55A4-6D05-A3A2-0F919BD16537}"/>
              </a:ext>
            </a:extLst>
          </p:cNvPr>
          <p:cNvSpPr/>
          <p:nvPr/>
        </p:nvSpPr>
        <p:spPr>
          <a:xfrm>
            <a:off x="3115733" y="2429935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6B6F2B-2758-98BA-F881-28AB06CA6EA9}"/>
              </a:ext>
            </a:extLst>
          </p:cNvPr>
          <p:cNvSpPr/>
          <p:nvPr/>
        </p:nvSpPr>
        <p:spPr>
          <a:xfrm>
            <a:off x="3115733" y="1413936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BDE657-32C0-B733-99EE-16184C64E843}"/>
              </a:ext>
            </a:extLst>
          </p:cNvPr>
          <p:cNvSpPr/>
          <p:nvPr/>
        </p:nvSpPr>
        <p:spPr>
          <a:xfrm>
            <a:off x="1540934" y="1943098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>
            <a:extLst>
              <a:ext uri="{FF2B5EF4-FFF2-40B4-BE49-F238E27FC236}">
                <a16:creationId xmlns:a16="http://schemas.microsoft.com/office/drawing/2014/main" id="{6EF5E185-D42F-2096-1873-EAD6F056CF64}"/>
              </a:ext>
            </a:extLst>
          </p:cNvPr>
          <p:cNvSpPr/>
          <p:nvPr/>
        </p:nvSpPr>
        <p:spPr>
          <a:xfrm>
            <a:off x="3327399" y="397937"/>
            <a:ext cx="558800" cy="541867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id="{107DA820-F053-E3D4-D8AB-35172D2D6EF1}"/>
              </a:ext>
            </a:extLst>
          </p:cNvPr>
          <p:cNvSpPr/>
          <p:nvPr/>
        </p:nvSpPr>
        <p:spPr>
          <a:xfrm>
            <a:off x="8127999" y="4544483"/>
            <a:ext cx="558800" cy="541867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>
            <a:extLst>
              <a:ext uri="{FF2B5EF4-FFF2-40B4-BE49-F238E27FC236}">
                <a16:creationId xmlns:a16="http://schemas.microsoft.com/office/drawing/2014/main" id="{1885C536-10E1-4CAB-8C66-DA130C385DFC}"/>
              </a:ext>
            </a:extLst>
          </p:cNvPr>
          <p:cNvSpPr/>
          <p:nvPr/>
        </p:nvSpPr>
        <p:spPr>
          <a:xfrm>
            <a:off x="5054599" y="3450169"/>
            <a:ext cx="558800" cy="541867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CB9B608C-E53A-908A-19C2-6C1C7FD184C8}"/>
              </a:ext>
            </a:extLst>
          </p:cNvPr>
          <p:cNvSpPr/>
          <p:nvPr/>
        </p:nvSpPr>
        <p:spPr>
          <a:xfrm>
            <a:off x="6697132" y="3462348"/>
            <a:ext cx="558800" cy="541867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814F0C68-EF29-62ED-40D9-1A397DFEB50E}"/>
              </a:ext>
            </a:extLst>
          </p:cNvPr>
          <p:cNvSpPr/>
          <p:nvPr/>
        </p:nvSpPr>
        <p:spPr>
          <a:xfrm>
            <a:off x="1320800" y="5592228"/>
            <a:ext cx="558800" cy="541867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90F661-3CBE-B82F-5521-3B8903EA8DA0}"/>
              </a:ext>
            </a:extLst>
          </p:cNvPr>
          <p:cNvSpPr/>
          <p:nvPr/>
        </p:nvSpPr>
        <p:spPr>
          <a:xfrm>
            <a:off x="6485466" y="5630332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385046-6F74-6144-E7BC-CCAC7DAAA296}"/>
              </a:ext>
            </a:extLst>
          </p:cNvPr>
          <p:cNvSpPr/>
          <p:nvPr/>
        </p:nvSpPr>
        <p:spPr>
          <a:xfrm>
            <a:off x="1540933" y="3018367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7A5A17-76D0-7E83-BF61-99A363F625B9}"/>
              </a:ext>
            </a:extLst>
          </p:cNvPr>
          <p:cNvSpPr/>
          <p:nvPr/>
        </p:nvSpPr>
        <p:spPr>
          <a:xfrm>
            <a:off x="1540933" y="4140201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9DC3D7-9EA1-7DC1-0B5E-E70663E1356A}"/>
              </a:ext>
            </a:extLst>
          </p:cNvPr>
          <p:cNvSpPr/>
          <p:nvPr/>
        </p:nvSpPr>
        <p:spPr>
          <a:xfrm>
            <a:off x="5714999" y="2429934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FB60D8-9EB7-AB02-8010-FD3C4556708E}"/>
              </a:ext>
            </a:extLst>
          </p:cNvPr>
          <p:cNvSpPr txBox="1"/>
          <p:nvPr/>
        </p:nvSpPr>
        <p:spPr>
          <a:xfrm>
            <a:off x="6851332" y="2378100"/>
            <a:ext cx="4314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Incorporated LLC 22 de </a:t>
            </a:r>
            <a:r>
              <a:rPr lang="en-US" dirty="0" err="1"/>
              <a:t>julio</a:t>
            </a:r>
            <a:r>
              <a:rPr lang="en-US" dirty="0"/>
              <a:t> de 2017 Florida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6282ED-4F27-4872-EF25-6EF225992299}"/>
              </a:ext>
            </a:extLst>
          </p:cNvPr>
          <p:cNvSpPr txBox="1"/>
          <p:nvPr/>
        </p:nvSpPr>
        <p:spPr>
          <a:xfrm>
            <a:off x="6851332" y="2747432"/>
            <a:ext cx="4664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Incorporated</a:t>
            </a:r>
            <a:r>
              <a:rPr lang="es-ES" dirty="0"/>
              <a:t> LLC 15 de mayo de 2017 Delaware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CA72B7-9705-15DF-9B43-64A92B12B09D}"/>
              </a:ext>
            </a:extLst>
          </p:cNvPr>
          <p:cNvSpPr txBox="1"/>
          <p:nvPr/>
        </p:nvSpPr>
        <p:spPr>
          <a:xfrm>
            <a:off x="8823602" y="4423832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DOB 7 </a:t>
            </a:r>
            <a:r>
              <a:rPr lang="en-US" dirty="0" err="1"/>
              <a:t>Dic</a:t>
            </a:r>
            <a:r>
              <a:rPr lang="en-US" dirty="0"/>
              <a:t>. 1970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882D43-6648-5F64-29FE-825B3A924359}"/>
              </a:ext>
            </a:extLst>
          </p:cNvPr>
          <p:cNvSpPr txBox="1"/>
          <p:nvPr/>
        </p:nvSpPr>
        <p:spPr>
          <a:xfrm>
            <a:off x="8823602" y="4753002"/>
            <a:ext cx="205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DOB 5 March 1968 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DE4AF0C8-5F78-9515-4EEB-98AA5BD728F7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>
          <a:xfrm rot="5400000">
            <a:off x="3369734" y="2192869"/>
            <a:ext cx="474132" cy="1270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A82C112D-0389-B83F-A2D1-286E9D32800B}"/>
              </a:ext>
            </a:extLst>
          </p:cNvPr>
          <p:cNvCxnSpPr>
            <a:cxnSpLocks/>
            <a:stCxn id="13" idx="4"/>
            <a:endCxn id="11" idx="0"/>
          </p:cNvCxnSpPr>
          <p:nvPr/>
        </p:nvCxnSpPr>
        <p:spPr>
          <a:xfrm rot="16200000" flipH="1">
            <a:off x="3369733" y="1176869"/>
            <a:ext cx="474132" cy="1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461CB47E-70F3-F280-66E8-2156A620EC05}"/>
              </a:ext>
            </a:extLst>
          </p:cNvPr>
          <p:cNvCxnSpPr>
            <a:cxnSpLocks/>
            <a:stCxn id="9" idx="2"/>
            <a:endCxn id="6" idx="0"/>
          </p:cNvCxnSpPr>
          <p:nvPr/>
        </p:nvCxnSpPr>
        <p:spPr>
          <a:xfrm rot="5400000">
            <a:off x="3335869" y="5321297"/>
            <a:ext cx="541863" cy="1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7C23FA23-7D20-452F-FCA6-FC97A065E48D}"/>
              </a:ext>
            </a:extLst>
          </p:cNvPr>
          <p:cNvCxnSpPr>
            <a:cxnSpLocks/>
            <a:stCxn id="10" idx="2"/>
            <a:endCxn id="5" idx="0"/>
          </p:cNvCxnSpPr>
          <p:nvPr/>
        </p:nvCxnSpPr>
        <p:spPr>
          <a:xfrm rot="16200000" flipH="1">
            <a:off x="3369734" y="3208867"/>
            <a:ext cx="474132" cy="1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2E5EED11-6552-672A-C111-E62DEC5F8DE1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rot="5400000">
            <a:off x="3346452" y="4248150"/>
            <a:ext cx="520698" cy="1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C8E244DD-9615-9C9B-82F7-F1CEC3A046E1}"/>
              </a:ext>
            </a:extLst>
          </p:cNvPr>
          <p:cNvCxnSpPr>
            <a:cxnSpLocks/>
            <a:stCxn id="20" idx="2"/>
            <a:endCxn id="12" idx="1"/>
          </p:cNvCxnSpPr>
          <p:nvPr/>
        </p:nvCxnSpPr>
        <p:spPr>
          <a:xfrm rot="5400000" flipH="1">
            <a:off x="552449" y="3202517"/>
            <a:ext cx="2468036" cy="491066"/>
          </a:xfrm>
          <a:prstGeom prst="bentConnector4">
            <a:avLst>
              <a:gd name="adj1" fmla="val -9262"/>
              <a:gd name="adj2" fmla="val 146552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BDBDCBDF-D031-714A-EB1D-AA212CA39ED6}"/>
              </a:ext>
            </a:extLst>
          </p:cNvPr>
          <p:cNvCxnSpPr>
            <a:cxnSpLocks/>
            <a:stCxn id="13" idx="2"/>
            <a:endCxn id="20" idx="3"/>
          </p:cNvCxnSpPr>
          <p:nvPr/>
        </p:nvCxnSpPr>
        <p:spPr>
          <a:xfrm rot="10800000" flipV="1">
            <a:off x="2523067" y="668871"/>
            <a:ext cx="804333" cy="3742264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73EBD461-20FE-C890-FD07-25A1E29D1088}"/>
              </a:ext>
            </a:extLst>
          </p:cNvPr>
          <p:cNvCxnSpPr>
            <a:cxnSpLocks/>
            <a:stCxn id="12" idx="2"/>
            <a:endCxn id="19" idx="0"/>
          </p:cNvCxnSpPr>
          <p:nvPr/>
        </p:nvCxnSpPr>
        <p:spPr>
          <a:xfrm rot="5400000">
            <a:off x="1765300" y="2751666"/>
            <a:ext cx="533402" cy="1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1EA2BB0D-AA4C-1747-9669-C43EE941F92A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rot="5400000">
            <a:off x="1742017" y="3850217"/>
            <a:ext cx="579967" cy="12700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A09628C8-DD5A-6587-DCB3-7C13DFD901C9}"/>
              </a:ext>
            </a:extLst>
          </p:cNvPr>
          <p:cNvCxnSpPr>
            <a:cxnSpLocks/>
            <a:stCxn id="8" idx="2"/>
            <a:endCxn id="6" idx="3"/>
          </p:cNvCxnSpPr>
          <p:nvPr/>
        </p:nvCxnSpPr>
        <p:spPr>
          <a:xfrm rot="5400000">
            <a:off x="4324352" y="4853514"/>
            <a:ext cx="783163" cy="1236135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928B190D-305F-AF2A-FC08-B78B3539FE07}"/>
              </a:ext>
            </a:extLst>
          </p:cNvPr>
          <p:cNvCxnSpPr>
            <a:cxnSpLocks/>
            <a:stCxn id="17" idx="6"/>
            <a:endCxn id="6" idx="1"/>
          </p:cNvCxnSpPr>
          <p:nvPr/>
        </p:nvCxnSpPr>
        <p:spPr>
          <a:xfrm>
            <a:off x="1879600" y="5863162"/>
            <a:ext cx="1236132" cy="1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B735DE9C-CCF2-504F-7AED-9DE25272F761}"/>
              </a:ext>
            </a:extLst>
          </p:cNvPr>
          <p:cNvCxnSpPr>
            <a:cxnSpLocks/>
            <a:stCxn id="21" idx="2"/>
            <a:endCxn id="7" idx="1"/>
          </p:cNvCxnSpPr>
          <p:nvPr/>
        </p:nvCxnSpPr>
        <p:spPr>
          <a:xfrm rot="16200000" flipH="1">
            <a:off x="5427133" y="3750734"/>
            <a:ext cx="1837266" cy="279400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E38CE2DA-E001-9054-065D-DF9BBC884F99}"/>
              </a:ext>
            </a:extLst>
          </p:cNvPr>
          <p:cNvCxnSpPr>
            <a:cxnSpLocks/>
            <a:stCxn id="13" idx="6"/>
            <a:endCxn id="21" idx="0"/>
          </p:cNvCxnSpPr>
          <p:nvPr/>
        </p:nvCxnSpPr>
        <p:spPr>
          <a:xfrm>
            <a:off x="3886199" y="668871"/>
            <a:ext cx="2319867" cy="1761063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192AABAC-8097-3221-1682-0BC8C802014B}"/>
              </a:ext>
            </a:extLst>
          </p:cNvPr>
          <p:cNvCxnSpPr>
            <a:cxnSpLocks/>
            <a:stCxn id="15" idx="4"/>
            <a:endCxn id="8" idx="0"/>
          </p:cNvCxnSpPr>
          <p:nvPr/>
        </p:nvCxnSpPr>
        <p:spPr>
          <a:xfrm rot="16200000" flipH="1">
            <a:off x="5060951" y="4265083"/>
            <a:ext cx="546097" cy="1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08F9BBBE-CCB9-3DEC-0833-3542C7BABF2B}"/>
              </a:ext>
            </a:extLst>
          </p:cNvPr>
          <p:cNvCxnSpPr>
            <a:cxnSpLocks/>
            <a:stCxn id="7" idx="2"/>
            <a:endCxn id="18" idx="0"/>
          </p:cNvCxnSpPr>
          <p:nvPr/>
        </p:nvCxnSpPr>
        <p:spPr>
          <a:xfrm rot="5400000">
            <a:off x="6701367" y="5355166"/>
            <a:ext cx="550332" cy="1270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39F09146-5934-4CC6-0711-7B001D7744CD}"/>
              </a:ext>
            </a:extLst>
          </p:cNvPr>
          <p:cNvCxnSpPr>
            <a:cxnSpLocks/>
            <a:stCxn id="16" idx="4"/>
            <a:endCxn id="7" idx="0"/>
          </p:cNvCxnSpPr>
          <p:nvPr/>
        </p:nvCxnSpPr>
        <p:spPr>
          <a:xfrm rot="16200000" flipH="1">
            <a:off x="6709573" y="4271173"/>
            <a:ext cx="533918" cy="1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3D4556E7-F13D-695E-6829-86FEB8A1AB56}"/>
              </a:ext>
            </a:extLst>
          </p:cNvPr>
          <p:cNvCxnSpPr>
            <a:cxnSpLocks/>
            <a:stCxn id="14" idx="4"/>
            <a:endCxn id="18" idx="3"/>
          </p:cNvCxnSpPr>
          <p:nvPr/>
        </p:nvCxnSpPr>
        <p:spPr>
          <a:xfrm rot="5400000">
            <a:off x="7530041" y="5023908"/>
            <a:ext cx="814916" cy="939800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5440BD97-E235-E505-2BC3-54044AB920A9}"/>
              </a:ext>
            </a:extLst>
          </p:cNvPr>
          <p:cNvCxnSpPr>
            <a:cxnSpLocks/>
            <a:stCxn id="18" idx="2"/>
            <a:endCxn id="6" idx="2"/>
          </p:cNvCxnSpPr>
          <p:nvPr/>
        </p:nvCxnSpPr>
        <p:spPr>
          <a:xfrm rot="5400000" flipH="1">
            <a:off x="5272614" y="4468281"/>
            <a:ext cx="38103" cy="3369734"/>
          </a:xfrm>
          <a:prstGeom prst="bentConnector3">
            <a:avLst>
              <a:gd name="adj1" fmla="val -599953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D78DA355-6E99-7AD3-6BCB-071E9521DED5}"/>
              </a:ext>
            </a:extLst>
          </p:cNvPr>
          <p:cNvSpPr txBox="1"/>
          <p:nvPr/>
        </p:nvSpPr>
        <p:spPr>
          <a:xfrm>
            <a:off x="3644926" y="305595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51%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0E23252-ECAA-D38C-8EA4-E4365DDBB1C5}"/>
              </a:ext>
            </a:extLst>
          </p:cNvPr>
          <p:cNvSpPr txBox="1"/>
          <p:nvPr/>
        </p:nvSpPr>
        <p:spPr>
          <a:xfrm>
            <a:off x="3643877" y="205688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51%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64FA317-05D5-57AE-DB45-9D4EE5D90CF5}"/>
              </a:ext>
            </a:extLst>
          </p:cNvPr>
          <p:cNvSpPr txBox="1"/>
          <p:nvPr/>
        </p:nvSpPr>
        <p:spPr>
          <a:xfrm>
            <a:off x="3606800" y="40729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51%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C25FBE5-E41B-7DDC-74D4-953D8073A38A}"/>
              </a:ext>
            </a:extLst>
          </p:cNvPr>
          <p:cNvSpPr txBox="1"/>
          <p:nvPr/>
        </p:nvSpPr>
        <p:spPr>
          <a:xfrm>
            <a:off x="3660728" y="513663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51%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5776E3B-E020-1E13-23BE-742131FF4D28}"/>
              </a:ext>
            </a:extLst>
          </p:cNvPr>
          <p:cNvSpPr txBox="1"/>
          <p:nvPr/>
        </p:nvSpPr>
        <p:spPr>
          <a:xfrm>
            <a:off x="4099302" y="640291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15%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79B9585-C625-C7DF-C0B8-88721BA38B4D}"/>
              </a:ext>
            </a:extLst>
          </p:cNvPr>
          <p:cNvSpPr txBox="1"/>
          <p:nvPr/>
        </p:nvSpPr>
        <p:spPr>
          <a:xfrm>
            <a:off x="2032000" y="590126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15%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53156B1-94C4-DBFC-39FA-52D5DCFFF659}"/>
              </a:ext>
            </a:extLst>
          </p:cNvPr>
          <p:cNvSpPr txBox="1"/>
          <p:nvPr/>
        </p:nvSpPr>
        <p:spPr>
          <a:xfrm>
            <a:off x="4788479" y="54938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19%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41181BF-1276-A859-CCC7-92ED4FF160DE}"/>
              </a:ext>
            </a:extLst>
          </p:cNvPr>
          <p:cNvSpPr txBox="1"/>
          <p:nvPr/>
        </p:nvSpPr>
        <p:spPr>
          <a:xfrm>
            <a:off x="511285" y="319090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100%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7D1B085-E974-A3CE-AD6D-38DAE8072461}"/>
              </a:ext>
            </a:extLst>
          </p:cNvPr>
          <p:cNvSpPr txBox="1"/>
          <p:nvPr/>
        </p:nvSpPr>
        <p:spPr>
          <a:xfrm>
            <a:off x="5477450" y="850901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100%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8A6E220-33D9-2F81-D249-3657A4882932}"/>
              </a:ext>
            </a:extLst>
          </p:cNvPr>
          <p:cNvSpPr txBox="1"/>
          <p:nvPr/>
        </p:nvSpPr>
        <p:spPr>
          <a:xfrm>
            <a:off x="1320800" y="2622061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100%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03FB11D-72A8-F0E8-7A72-507644B01033}"/>
              </a:ext>
            </a:extLst>
          </p:cNvPr>
          <p:cNvSpPr txBox="1"/>
          <p:nvPr/>
        </p:nvSpPr>
        <p:spPr>
          <a:xfrm>
            <a:off x="2473314" y="104036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2%</a:t>
            </a:r>
          </a:p>
        </p:txBody>
      </p: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E09352FF-AF04-77DF-7C05-635BAAF9FE3E}"/>
              </a:ext>
            </a:extLst>
          </p:cNvPr>
          <p:cNvCxnSpPr>
            <a:cxnSpLocks/>
            <a:stCxn id="14" idx="2"/>
            <a:endCxn id="7" idx="3"/>
          </p:cNvCxnSpPr>
          <p:nvPr/>
        </p:nvCxnSpPr>
        <p:spPr>
          <a:xfrm rot="10800000">
            <a:off x="7467599" y="4809067"/>
            <a:ext cx="660400" cy="635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2790C081-A6BB-CA73-BD27-4DBCCB839167}"/>
              </a:ext>
            </a:extLst>
          </p:cNvPr>
          <p:cNvSpPr txBox="1"/>
          <p:nvPr/>
        </p:nvSpPr>
        <p:spPr>
          <a:xfrm>
            <a:off x="6982883" y="407197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49%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C2B923D-DEEA-E9BC-48CB-593B3D7D3C9D}"/>
              </a:ext>
            </a:extLst>
          </p:cNvPr>
          <p:cNvSpPr txBox="1"/>
          <p:nvPr/>
        </p:nvSpPr>
        <p:spPr>
          <a:xfrm>
            <a:off x="7544185" y="44101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49%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847193A-0C7D-F683-118A-3EF056BA3807}"/>
              </a:ext>
            </a:extLst>
          </p:cNvPr>
          <p:cNvSpPr txBox="1"/>
          <p:nvPr/>
        </p:nvSpPr>
        <p:spPr>
          <a:xfrm>
            <a:off x="1494560" y="375181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98%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CE3496E-1CFB-A113-65EC-53C01B007E64}"/>
              </a:ext>
            </a:extLst>
          </p:cNvPr>
          <p:cNvSpPr txBox="1"/>
          <p:nvPr/>
        </p:nvSpPr>
        <p:spPr>
          <a:xfrm>
            <a:off x="6201605" y="302946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2%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7504EF7-BA3D-3A22-7C54-A4B0C49574B5}"/>
              </a:ext>
            </a:extLst>
          </p:cNvPr>
          <p:cNvSpPr txBox="1"/>
          <p:nvPr/>
        </p:nvSpPr>
        <p:spPr>
          <a:xfrm>
            <a:off x="4637759" y="401531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100%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B320F2A-E8B7-C4EC-1B00-A34B33537469}"/>
              </a:ext>
            </a:extLst>
          </p:cNvPr>
          <p:cNvSpPr txBox="1"/>
          <p:nvPr/>
        </p:nvSpPr>
        <p:spPr>
          <a:xfrm>
            <a:off x="6993463" y="514354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50%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1458BE7-1C6D-6A41-6E74-3C2EAF704562}"/>
              </a:ext>
            </a:extLst>
          </p:cNvPr>
          <p:cNvSpPr txBox="1"/>
          <p:nvPr/>
        </p:nvSpPr>
        <p:spPr>
          <a:xfrm>
            <a:off x="7878040" y="53932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50%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553D03F-92A0-725E-5CB0-3B21AF9D585F}"/>
              </a:ext>
            </a:extLst>
          </p:cNvPr>
          <p:cNvSpPr txBox="1"/>
          <p:nvPr/>
        </p:nvSpPr>
        <p:spPr>
          <a:xfrm>
            <a:off x="6993463" y="600351"/>
            <a:ext cx="4605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Estructura</a:t>
            </a:r>
            <a:r>
              <a:rPr lang="en-US" sz="4000" b="1" dirty="0"/>
              <a:t> </a:t>
            </a:r>
            <a:r>
              <a:rPr lang="en-US" sz="4000" b="1" dirty="0" err="1"/>
              <a:t>compleja</a:t>
            </a:r>
            <a:r>
              <a:rPr lang="en-US" sz="4000" b="1" dirty="0"/>
              <a:t> de </a:t>
            </a:r>
            <a:r>
              <a:rPr lang="en-US" sz="4000" b="1" dirty="0" err="1"/>
              <a:t>propiedad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2467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gital balance scale using circles">
            <a:extLst>
              <a:ext uri="{FF2B5EF4-FFF2-40B4-BE49-F238E27FC236}">
                <a16:creationId xmlns:a16="http://schemas.microsoft.com/office/drawing/2014/main" id="{4E0E8472-5480-31B2-CB77-F261A08BC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7" r="6039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2DB59-1AE7-0F5E-4E2D-FB2282DA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4270923" cy="1899912"/>
          </a:xfrm>
        </p:spPr>
        <p:txBody>
          <a:bodyPr>
            <a:normAutofit/>
          </a:bodyPr>
          <a:lstStyle/>
          <a:p>
            <a:r>
              <a:rPr lang="es-ES" sz="3100" dirty="0"/>
              <a:t>Eludir los porcentajes mínimos de propiedad</a:t>
            </a: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AC1E-A741-9132-2471-AB40A3EB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4270923" cy="3742762"/>
          </a:xfrm>
        </p:spPr>
        <p:txBody>
          <a:bodyPr>
            <a:noAutofit/>
          </a:bodyPr>
          <a:lstStyle/>
          <a:p>
            <a:r>
              <a:rPr lang="es-ES" sz="2400" dirty="0"/>
              <a:t>Propiedad difusa</a:t>
            </a:r>
          </a:p>
          <a:p>
            <a:r>
              <a:rPr lang="es-ES" sz="2400" dirty="0"/>
              <a:t>Votación falseada </a:t>
            </a:r>
          </a:p>
          <a:p>
            <a:r>
              <a:rPr lang="es-ES" sz="2400" dirty="0"/>
              <a:t>Propiedad circular</a:t>
            </a:r>
          </a:p>
          <a:p>
            <a:r>
              <a:rPr lang="es-ES" sz="2400" dirty="0"/>
              <a:t>Separación entre propiedad y control</a:t>
            </a:r>
          </a:p>
          <a:p>
            <a:pPr lvl="1"/>
            <a:r>
              <a:rPr lang="es-ES" sz="2000" dirty="0"/>
              <a:t>Apoderamientos</a:t>
            </a:r>
          </a:p>
          <a:p>
            <a:pPr lvl="1"/>
            <a:r>
              <a:rPr lang="es-ES" sz="2000" dirty="0"/>
              <a:t>Acuerdos contractuales</a:t>
            </a:r>
          </a:p>
          <a:p>
            <a:pPr lvl="1"/>
            <a:r>
              <a:rPr lang="es-ES" sz="2000" dirty="0"/>
              <a:t>Utilización de productos y servicios financieros</a:t>
            </a:r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9922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2DB59-1AE7-0F5E-4E2D-FB2282DA2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abusiva</a:t>
            </a:r>
            <a:r>
              <a:rPr lang="en-US" dirty="0"/>
              <a:t> de </a:t>
            </a:r>
            <a:r>
              <a:rPr lang="en-US" dirty="0" err="1"/>
              <a:t>sociedades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AC1E-A741-9132-2471-AB40A3EB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6"/>
            <a:ext cx="10515600" cy="2323042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3200" dirty="0"/>
              <a:t>Violación del espíritu de la ley, aunque técnicamente no sea una violación.  </a:t>
            </a:r>
          </a:p>
          <a:p>
            <a:pPr algn="just"/>
            <a:r>
              <a:rPr lang="es-ES" sz="3200" dirty="0"/>
              <a:t>Lo más probable es que el motivo sea inaceptable por razones de lucha contra el blanqueo de capitales.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81C8E3-036B-465F-3338-E552006EB604}"/>
              </a:ext>
            </a:extLst>
          </p:cNvPr>
          <p:cNvSpPr/>
          <p:nvPr/>
        </p:nvSpPr>
        <p:spPr>
          <a:xfrm>
            <a:off x="4715933" y="3870855"/>
            <a:ext cx="1931529" cy="8974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2D7EE3-5B7A-FE12-756C-19933CF0DCB0}"/>
              </a:ext>
            </a:extLst>
          </p:cNvPr>
          <p:cNvSpPr/>
          <p:nvPr/>
        </p:nvSpPr>
        <p:spPr>
          <a:xfrm>
            <a:off x="4715932" y="5337174"/>
            <a:ext cx="1931530" cy="8974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A467D1-B286-0562-7346-E1ECF02DB361}"/>
              </a:ext>
            </a:extLst>
          </p:cNvPr>
          <p:cNvSpPr/>
          <p:nvPr/>
        </p:nvSpPr>
        <p:spPr>
          <a:xfrm>
            <a:off x="8119532" y="4550835"/>
            <a:ext cx="1642533" cy="8974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C69C62BD-CFDE-93C4-B726-4141DCDF0CFD}"/>
              </a:ext>
            </a:extLst>
          </p:cNvPr>
          <p:cNvSpPr/>
          <p:nvPr/>
        </p:nvSpPr>
        <p:spPr>
          <a:xfrm>
            <a:off x="2429935" y="4550835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052A3-340A-C2A1-DECC-CF428D56CE0F}"/>
              </a:ext>
            </a:extLst>
          </p:cNvPr>
          <p:cNvSpPr txBox="1"/>
          <p:nvPr/>
        </p:nvSpPr>
        <p:spPr>
          <a:xfrm>
            <a:off x="4748673" y="4089554"/>
            <a:ext cx="1898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Holding Company </a:t>
            </a:r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463299-D8C7-F8B8-DCCA-470AAE84F577}"/>
              </a:ext>
            </a:extLst>
          </p:cNvPr>
          <p:cNvSpPr txBox="1"/>
          <p:nvPr/>
        </p:nvSpPr>
        <p:spPr>
          <a:xfrm>
            <a:off x="1202267" y="4582365"/>
            <a:ext cx="1114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John Doe,</a:t>
            </a:r>
          </a:p>
          <a:p>
            <a:pPr algn="ctr"/>
            <a:r>
              <a:rPr lang="en-US" dirty="0"/>
              <a:t>UBO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275A27-A357-D701-77B6-113E5E195069}"/>
              </a:ext>
            </a:extLst>
          </p:cNvPr>
          <p:cNvSpPr txBox="1"/>
          <p:nvPr/>
        </p:nvSpPr>
        <p:spPr>
          <a:xfrm>
            <a:off x="4706902" y="5448302"/>
            <a:ext cx="1931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Holding Company </a:t>
            </a:r>
          </a:p>
          <a:p>
            <a:pPr algn="ctr"/>
            <a:r>
              <a:rPr lang="en-US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99EEA-C7E5-8EEB-1780-3E266DC58B4B}"/>
              </a:ext>
            </a:extLst>
          </p:cNvPr>
          <p:cNvSpPr txBox="1"/>
          <p:nvPr/>
        </p:nvSpPr>
        <p:spPr>
          <a:xfrm>
            <a:off x="8372084" y="4814902"/>
            <a:ext cx="1137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Entity S.A.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5886ACA3-D612-D787-EFC7-5DE4BA74B3BA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6647462" y="4319589"/>
            <a:ext cx="1472070" cy="679980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C1AED395-8318-BAE1-F3A9-B9B1A9E00BFA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3124202" y="4874001"/>
            <a:ext cx="1582700" cy="897467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B947D8DE-4F8B-C018-B411-08F0FC09D525}"/>
              </a:ext>
            </a:extLst>
          </p:cNvPr>
          <p:cNvCxnSpPr>
            <a:cxnSpLocks/>
            <a:stCxn id="7" idx="6"/>
          </p:cNvCxnSpPr>
          <p:nvPr/>
        </p:nvCxnSpPr>
        <p:spPr>
          <a:xfrm flipV="1">
            <a:off x="3124202" y="4290645"/>
            <a:ext cx="1582700" cy="583356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3209ABB2-0A04-50BF-A77F-1B18F79539F5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6647462" y="4999569"/>
            <a:ext cx="1472070" cy="786339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044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2DB59-1AE7-0F5E-4E2D-FB2282DA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100" dirty="0" err="1">
                <a:solidFill>
                  <a:srgbClr val="FFFFFF"/>
                </a:solidFill>
              </a:rPr>
              <a:t>Identificación</a:t>
            </a:r>
            <a:r>
              <a:rPr lang="en-US" sz="3100" dirty="0">
                <a:solidFill>
                  <a:srgbClr val="FFFFFF"/>
                </a:solidFill>
              </a:rPr>
              <a:t> y </a:t>
            </a:r>
            <a:r>
              <a:rPr lang="en-US" sz="3100" dirty="0" err="1">
                <a:solidFill>
                  <a:srgbClr val="FFFFFF"/>
                </a:solidFill>
              </a:rPr>
              <a:t>verificación</a:t>
            </a:r>
            <a:r>
              <a:rPr lang="en-US" sz="3100" dirty="0">
                <a:solidFill>
                  <a:srgbClr val="FFFFFF"/>
                </a:solidFill>
              </a:rPr>
              <a:t> - </a:t>
            </a:r>
            <a:r>
              <a:rPr lang="en-US" sz="3100" dirty="0" err="1">
                <a:solidFill>
                  <a:srgbClr val="FFFFFF"/>
                </a:solidFill>
              </a:rPr>
              <a:t>Entidades</a:t>
            </a: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AC1E-A741-9132-2471-AB40A3EB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711" y="1022013"/>
            <a:ext cx="6555347" cy="5546047"/>
          </a:xfrm>
        </p:spPr>
        <p:txBody>
          <a:bodyPr anchor="ctr">
            <a:noAutofit/>
          </a:bodyPr>
          <a:lstStyle/>
          <a:p>
            <a:r>
              <a:rPr lang="es-ES" sz="2400" dirty="0"/>
              <a:t>Todas las entidades, estructura de propiedad y </a:t>
            </a:r>
            <a:r>
              <a:rPr lang="es-ES" sz="2400" dirty="0" err="1"/>
              <a:t>controlantesnomina</a:t>
            </a:r>
            <a:endParaRPr lang="es-ES" sz="2400" dirty="0"/>
          </a:p>
          <a:p>
            <a:r>
              <a:rPr lang="es-ES" sz="2400" dirty="0"/>
              <a:t>Todos los accionistas nominativos</a:t>
            </a:r>
          </a:p>
          <a:p>
            <a:r>
              <a:rPr lang="es-ES" sz="2400" dirty="0"/>
              <a:t>Todos los administradores nominativos</a:t>
            </a:r>
          </a:p>
          <a:p>
            <a:r>
              <a:rPr lang="es-ES" sz="2400" dirty="0"/>
              <a:t>Altos cargos y controladores</a:t>
            </a:r>
          </a:p>
          <a:p>
            <a:r>
              <a:rPr lang="es-ES" sz="2400" dirty="0"/>
              <a:t>La procedencia, verificación y fecha de los mismos deben estar debidamente documentadas, incluyendo:</a:t>
            </a:r>
          </a:p>
          <a:p>
            <a:pPr lvl="1"/>
            <a:r>
              <a:rPr lang="es-ES" sz="2000" dirty="0"/>
              <a:t>Registros mercantiles</a:t>
            </a:r>
          </a:p>
          <a:p>
            <a:pPr lvl="1"/>
            <a:r>
              <a:rPr lang="es-ES" sz="2000" dirty="0"/>
              <a:t>Abogados y notarios</a:t>
            </a:r>
          </a:p>
          <a:p>
            <a:pPr lvl="1"/>
            <a:r>
              <a:rPr lang="es-ES" sz="2000" dirty="0"/>
              <a:t>Estatutos</a:t>
            </a:r>
          </a:p>
          <a:p>
            <a:r>
              <a:rPr lang="es-ES" sz="2400" dirty="0"/>
              <a:t>Resoluciones corporativas</a:t>
            </a:r>
          </a:p>
          <a:p>
            <a:r>
              <a:rPr lang="es-ES" sz="2400" dirty="0"/>
              <a:t>Nombres de abogados externos, sociedades mercantiles, empresas de auditoría y proveedores de servicios empresariales.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7562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FF83D3-43E3-C6E0-6835-5AEEF0332790}"/>
              </a:ext>
            </a:extLst>
          </p:cNvPr>
          <p:cNvSpPr txBox="1"/>
          <p:nvPr/>
        </p:nvSpPr>
        <p:spPr>
          <a:xfrm>
            <a:off x="2073523" y="352872"/>
            <a:ext cx="8442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/>
              <a:t>Desafíos especiales de los fideicomisos</a:t>
            </a:r>
            <a:endParaRPr lang="en-US" sz="4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E4C86C-4B4B-CD99-198D-BA6DCE8B3D45}"/>
              </a:ext>
            </a:extLst>
          </p:cNvPr>
          <p:cNvSpPr/>
          <p:nvPr/>
        </p:nvSpPr>
        <p:spPr>
          <a:xfrm>
            <a:off x="3636435" y="3184766"/>
            <a:ext cx="1507066" cy="9313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2A75B3-09BD-FC54-1966-E2B46FE9C4EA}"/>
              </a:ext>
            </a:extLst>
          </p:cNvPr>
          <p:cNvSpPr txBox="1"/>
          <p:nvPr/>
        </p:nvSpPr>
        <p:spPr>
          <a:xfrm>
            <a:off x="3579284" y="503345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Fideicomiso</a:t>
            </a:r>
            <a:r>
              <a:rPr lang="en-US" b="1" dirty="0"/>
              <a:t> ('</a:t>
            </a:r>
            <a:r>
              <a:rPr lang="en-US" b="1" dirty="0" err="1"/>
              <a:t>Discrecional</a:t>
            </a:r>
            <a:r>
              <a:rPr lang="en-US" b="1" dirty="0"/>
              <a:t>')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EE29F-D5F8-7219-A890-DC4A3373A8D0}"/>
              </a:ext>
            </a:extLst>
          </p:cNvPr>
          <p:cNvSpPr/>
          <p:nvPr/>
        </p:nvSpPr>
        <p:spPr>
          <a:xfrm>
            <a:off x="3636435" y="4968938"/>
            <a:ext cx="1507066" cy="9313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83465-FD34-D9B4-4B94-F49751EC069B}"/>
              </a:ext>
            </a:extLst>
          </p:cNvPr>
          <p:cNvSpPr txBox="1"/>
          <p:nvPr/>
        </p:nvSpPr>
        <p:spPr>
          <a:xfrm>
            <a:off x="3551768" y="325844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Corporate Trustee</a:t>
            </a:r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351F8D7B-B5B3-5181-9949-635DE7338548}"/>
              </a:ext>
            </a:extLst>
          </p:cNvPr>
          <p:cNvSpPr/>
          <p:nvPr/>
        </p:nvSpPr>
        <p:spPr>
          <a:xfrm>
            <a:off x="9031816" y="5066121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360B61-D94C-95EC-616C-9AF89C83A21D}"/>
              </a:ext>
            </a:extLst>
          </p:cNvPr>
          <p:cNvSpPr/>
          <p:nvPr/>
        </p:nvSpPr>
        <p:spPr>
          <a:xfrm>
            <a:off x="7473950" y="5073687"/>
            <a:ext cx="84666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70820512-F682-AC79-29F1-DAE5D04C56E4}"/>
              </a:ext>
            </a:extLst>
          </p:cNvPr>
          <p:cNvSpPr/>
          <p:nvPr/>
        </p:nvSpPr>
        <p:spPr>
          <a:xfrm>
            <a:off x="10586658" y="5111438"/>
            <a:ext cx="694267" cy="646331"/>
          </a:xfrm>
          <a:prstGeom prst="hexagon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3C56D-8735-4A36-2AA7-F3425B35265A}"/>
              </a:ext>
            </a:extLst>
          </p:cNvPr>
          <p:cNvSpPr txBox="1"/>
          <p:nvPr/>
        </p:nvSpPr>
        <p:spPr>
          <a:xfrm>
            <a:off x="10471450" y="6031103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Finalidad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2AF196-4496-E422-6A9D-D67A24A485A4}"/>
              </a:ext>
            </a:extLst>
          </p:cNvPr>
          <p:cNvSpPr txBox="1"/>
          <p:nvPr/>
        </p:nvSpPr>
        <p:spPr>
          <a:xfrm>
            <a:off x="7593046" y="6020993"/>
            <a:ext cx="900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Entidad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0FFE6F-9D2C-45B6-55A1-B2D8B8B6C32B}"/>
              </a:ext>
            </a:extLst>
          </p:cNvPr>
          <p:cNvSpPr txBox="1"/>
          <p:nvPr/>
        </p:nvSpPr>
        <p:spPr>
          <a:xfrm>
            <a:off x="8967105" y="6024442"/>
            <a:ext cx="93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Persona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B4D6B2D-283A-18F9-0FAB-B2A81A37E96C}"/>
              </a:ext>
            </a:extLst>
          </p:cNvPr>
          <p:cNvSpPr/>
          <p:nvPr/>
        </p:nvSpPr>
        <p:spPr>
          <a:xfrm>
            <a:off x="5541435" y="5030253"/>
            <a:ext cx="1507066" cy="71806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id="{A06F3CAD-6522-9A2F-8ABF-43AD4487ED29}"/>
              </a:ext>
            </a:extLst>
          </p:cNvPr>
          <p:cNvSpPr/>
          <p:nvPr/>
        </p:nvSpPr>
        <p:spPr>
          <a:xfrm>
            <a:off x="4042834" y="1951071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>
            <a:extLst>
              <a:ext uri="{FF2B5EF4-FFF2-40B4-BE49-F238E27FC236}">
                <a16:creationId xmlns:a16="http://schemas.microsoft.com/office/drawing/2014/main" id="{6ADE67B8-4F84-93C4-83C6-C55F42EC50C8}"/>
              </a:ext>
            </a:extLst>
          </p:cNvPr>
          <p:cNvSpPr/>
          <p:nvPr/>
        </p:nvSpPr>
        <p:spPr>
          <a:xfrm>
            <a:off x="1603377" y="5101990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0540560E-30C2-FE6F-3553-7C00B6AA8F90}"/>
              </a:ext>
            </a:extLst>
          </p:cNvPr>
          <p:cNvSpPr/>
          <p:nvPr/>
        </p:nvSpPr>
        <p:spPr>
          <a:xfrm>
            <a:off x="1603376" y="1951070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C04BA5AE-08E1-D928-1A43-E3504CDDDAAA}"/>
              </a:ext>
            </a:extLst>
          </p:cNvPr>
          <p:cNvSpPr/>
          <p:nvPr/>
        </p:nvSpPr>
        <p:spPr>
          <a:xfrm>
            <a:off x="1603376" y="3937434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B4CE04-282A-5A86-DCD1-FBDA4EA43414}"/>
              </a:ext>
            </a:extLst>
          </p:cNvPr>
          <p:cNvSpPr txBox="1"/>
          <p:nvPr/>
        </p:nvSpPr>
        <p:spPr>
          <a:xfrm>
            <a:off x="281067" y="5832562"/>
            <a:ext cx="169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Fideicomitente</a:t>
            </a:r>
            <a:r>
              <a:rPr lang="en-US" dirty="0"/>
              <a:t> </a:t>
            </a:r>
            <a:r>
              <a:rPr lang="en-US" dirty="0" err="1"/>
              <a:t>ecinómico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459606-48D7-5A46-372E-72D08F809DBE}"/>
              </a:ext>
            </a:extLst>
          </p:cNvPr>
          <p:cNvSpPr txBox="1"/>
          <p:nvPr/>
        </p:nvSpPr>
        <p:spPr>
          <a:xfrm>
            <a:off x="1450976" y="3218853"/>
            <a:ext cx="169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Fideicomitente</a:t>
            </a:r>
            <a:r>
              <a:rPr lang="en-US" dirty="0"/>
              <a:t> Legal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5E95B1-2F72-0115-46FA-F58EAF242197}"/>
              </a:ext>
            </a:extLst>
          </p:cNvPr>
          <p:cNvSpPr txBox="1"/>
          <p:nvPr/>
        </p:nvSpPr>
        <p:spPr>
          <a:xfrm>
            <a:off x="1103842" y="1442878"/>
            <a:ext cx="169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Protector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1936CF-59EF-7B68-D1B2-8776C6C95218}"/>
              </a:ext>
            </a:extLst>
          </p:cNvPr>
          <p:cNvSpPr txBox="1"/>
          <p:nvPr/>
        </p:nvSpPr>
        <p:spPr>
          <a:xfrm>
            <a:off x="3456517" y="1437388"/>
            <a:ext cx="169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Director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7B43AC-BBEB-844F-138F-021EEAC468FE}"/>
              </a:ext>
            </a:extLst>
          </p:cNvPr>
          <p:cNvSpPr txBox="1"/>
          <p:nvPr/>
        </p:nvSpPr>
        <p:spPr>
          <a:xfrm>
            <a:off x="8532281" y="4286936"/>
            <a:ext cx="169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Beneficisrio</a:t>
            </a:r>
            <a:r>
              <a:rPr lang="en-US" dirty="0"/>
              <a:t>(s)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1C39F8D2-B4ED-A657-50E3-CA9A602A34C2}"/>
              </a:ext>
            </a:extLst>
          </p:cNvPr>
          <p:cNvCxnSpPr>
            <a:cxnSpLocks/>
            <a:stCxn id="15" idx="6"/>
            <a:endCxn id="5" idx="2"/>
          </p:cNvCxnSpPr>
          <p:nvPr/>
        </p:nvCxnSpPr>
        <p:spPr>
          <a:xfrm>
            <a:off x="2297644" y="5425156"/>
            <a:ext cx="2092324" cy="475115"/>
          </a:xfrm>
          <a:prstGeom prst="bentConnector4">
            <a:avLst>
              <a:gd name="adj1" fmla="val 31993"/>
              <a:gd name="adj2" fmla="val 148115"/>
            </a:avLst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DE772A50-1B0D-2193-9C90-C877D12EE25F}"/>
              </a:ext>
            </a:extLst>
          </p:cNvPr>
          <p:cNvCxnSpPr>
            <a:cxnSpLocks/>
            <a:stCxn id="17" idx="6"/>
            <a:endCxn id="5" idx="1"/>
          </p:cNvCxnSpPr>
          <p:nvPr/>
        </p:nvCxnSpPr>
        <p:spPr>
          <a:xfrm>
            <a:off x="2297643" y="4260600"/>
            <a:ext cx="1338792" cy="1174005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9CF3A9E0-4F91-4E6B-8904-C7FB04691BBF}"/>
              </a:ext>
            </a:extLst>
          </p:cNvPr>
          <p:cNvCxnSpPr>
            <a:cxnSpLocks/>
            <a:stCxn id="16" idx="6"/>
            <a:endCxn id="14" idx="2"/>
          </p:cNvCxnSpPr>
          <p:nvPr/>
        </p:nvCxnSpPr>
        <p:spPr>
          <a:xfrm>
            <a:off x="2297643" y="2274236"/>
            <a:ext cx="1745191" cy="1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E15186A2-D74A-2373-BC47-B13C5A034267}"/>
              </a:ext>
            </a:extLst>
          </p:cNvPr>
          <p:cNvCxnSpPr>
            <a:cxnSpLocks/>
            <a:stCxn id="14" idx="4"/>
            <a:endCxn id="6" idx="0"/>
          </p:cNvCxnSpPr>
          <p:nvPr/>
        </p:nvCxnSpPr>
        <p:spPr>
          <a:xfrm rot="5400000">
            <a:off x="4059446" y="2927924"/>
            <a:ext cx="661044" cy="1270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074162D3-4B5C-9F1A-9CD3-2E8B4D951167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 rot="5400000">
            <a:off x="3963549" y="4542518"/>
            <a:ext cx="852839" cy="1270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065236D8-495B-E1CF-31C4-D5BF5347EE68}"/>
              </a:ext>
            </a:extLst>
          </p:cNvPr>
          <p:cNvCxnSpPr>
            <a:cxnSpLocks/>
            <a:stCxn id="15" idx="2"/>
            <a:endCxn id="16" idx="2"/>
          </p:cNvCxnSpPr>
          <p:nvPr/>
        </p:nvCxnSpPr>
        <p:spPr>
          <a:xfrm rot="10800000">
            <a:off x="1603377" y="2274236"/>
            <a:ext cx="1" cy="3150920"/>
          </a:xfrm>
          <a:prstGeom prst="bentConnector3">
            <a:avLst>
              <a:gd name="adj1" fmla="val 2286010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C87D9AB5-D315-2747-3DCF-1E0BD04C3398}"/>
              </a:ext>
            </a:extLst>
          </p:cNvPr>
          <p:cNvSpPr/>
          <p:nvPr/>
        </p:nvSpPr>
        <p:spPr>
          <a:xfrm>
            <a:off x="7213600" y="4656268"/>
            <a:ext cx="4436533" cy="182262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34E097EC-D293-E0E8-140A-820F59B5A1C8}"/>
              </a:ext>
            </a:extLst>
          </p:cNvPr>
          <p:cNvCxnSpPr>
            <a:cxnSpLocks/>
            <a:stCxn id="48" idx="2"/>
            <a:endCxn id="15" idx="4"/>
          </p:cNvCxnSpPr>
          <p:nvPr/>
        </p:nvCxnSpPr>
        <p:spPr>
          <a:xfrm rot="5400000" flipH="1">
            <a:off x="5325903" y="2372929"/>
            <a:ext cx="730572" cy="7481356"/>
          </a:xfrm>
          <a:prstGeom prst="bentConnector3">
            <a:avLst>
              <a:gd name="adj1" fmla="val -31291"/>
            </a:avLst>
          </a:prstGeom>
          <a:ln w="5715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974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FF83D3-43E3-C6E0-6835-5AEEF0332790}"/>
              </a:ext>
            </a:extLst>
          </p:cNvPr>
          <p:cNvSpPr txBox="1"/>
          <p:nvPr/>
        </p:nvSpPr>
        <p:spPr>
          <a:xfrm>
            <a:off x="1384103" y="308784"/>
            <a:ext cx="7689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UBO/</a:t>
            </a:r>
            <a:r>
              <a:rPr lang="en-US" sz="4000" b="1" dirty="0" err="1"/>
              <a:t>Identificación</a:t>
            </a:r>
            <a:r>
              <a:rPr lang="en-US" sz="4000" b="1" dirty="0"/>
              <a:t> del </a:t>
            </a:r>
            <a:r>
              <a:rPr lang="en-US" sz="4000" b="1" dirty="0" err="1"/>
              <a:t>beneficiario</a:t>
            </a:r>
            <a:endParaRPr lang="en-US" sz="4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E4C86C-4B4B-CD99-198D-BA6DCE8B3D45}"/>
              </a:ext>
            </a:extLst>
          </p:cNvPr>
          <p:cNvSpPr/>
          <p:nvPr/>
        </p:nvSpPr>
        <p:spPr>
          <a:xfrm>
            <a:off x="2127252" y="4755720"/>
            <a:ext cx="1507066" cy="9313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2A75B3-09BD-FC54-1966-E2B46FE9C4EA}"/>
              </a:ext>
            </a:extLst>
          </p:cNvPr>
          <p:cNvSpPr txBox="1"/>
          <p:nvPr/>
        </p:nvSpPr>
        <p:spPr>
          <a:xfrm>
            <a:off x="8581067" y="513029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Fideicomiso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EE29F-D5F8-7219-A890-DC4A3373A8D0}"/>
              </a:ext>
            </a:extLst>
          </p:cNvPr>
          <p:cNvSpPr/>
          <p:nvPr/>
        </p:nvSpPr>
        <p:spPr>
          <a:xfrm>
            <a:off x="8647112" y="4849294"/>
            <a:ext cx="1507066" cy="9313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351F8D7B-B5B3-5181-9949-635DE7338548}"/>
              </a:ext>
            </a:extLst>
          </p:cNvPr>
          <p:cNvSpPr/>
          <p:nvPr/>
        </p:nvSpPr>
        <p:spPr>
          <a:xfrm>
            <a:off x="10741024" y="1543039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3C56D-8735-4A36-2AA7-F3425B35265A}"/>
              </a:ext>
            </a:extLst>
          </p:cNvPr>
          <p:cNvSpPr txBox="1"/>
          <p:nvPr/>
        </p:nvSpPr>
        <p:spPr>
          <a:xfrm>
            <a:off x="8420821" y="983307"/>
            <a:ext cx="2823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Propietarios</a:t>
            </a:r>
            <a:r>
              <a:rPr lang="en-US" dirty="0"/>
              <a:t> (20% </a:t>
            </a:r>
            <a:r>
              <a:rPr lang="en-US" dirty="0" err="1"/>
              <a:t>cada</a:t>
            </a:r>
            <a:r>
              <a:rPr lang="en-US" dirty="0"/>
              <a:t> uno)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2AF196-4496-E422-6A9D-D67A24A485A4}"/>
              </a:ext>
            </a:extLst>
          </p:cNvPr>
          <p:cNvSpPr txBox="1"/>
          <p:nvPr/>
        </p:nvSpPr>
        <p:spPr>
          <a:xfrm>
            <a:off x="8877774" y="3243107"/>
            <a:ext cx="1007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Empresa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0FFE6F-9D2C-45B6-55A1-B2D8B8B6C32B}"/>
              </a:ext>
            </a:extLst>
          </p:cNvPr>
          <p:cNvSpPr txBox="1"/>
          <p:nvPr/>
        </p:nvSpPr>
        <p:spPr>
          <a:xfrm>
            <a:off x="8967105" y="6024442"/>
            <a:ext cx="93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Persona</a:t>
            </a:r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id="{A06F3CAD-6522-9A2F-8ABF-43AD4487ED29}"/>
              </a:ext>
            </a:extLst>
          </p:cNvPr>
          <p:cNvSpPr/>
          <p:nvPr/>
        </p:nvSpPr>
        <p:spPr>
          <a:xfrm>
            <a:off x="9878480" y="1523387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>
            <a:extLst>
              <a:ext uri="{FF2B5EF4-FFF2-40B4-BE49-F238E27FC236}">
                <a16:creationId xmlns:a16="http://schemas.microsoft.com/office/drawing/2014/main" id="{6ADE67B8-4F84-93C4-83C6-C55F42EC50C8}"/>
              </a:ext>
            </a:extLst>
          </p:cNvPr>
          <p:cNvSpPr/>
          <p:nvPr/>
        </p:nvSpPr>
        <p:spPr>
          <a:xfrm>
            <a:off x="2437871" y="3205674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0540560E-30C2-FE6F-3553-7C00B6AA8F90}"/>
              </a:ext>
            </a:extLst>
          </p:cNvPr>
          <p:cNvSpPr/>
          <p:nvPr/>
        </p:nvSpPr>
        <p:spPr>
          <a:xfrm>
            <a:off x="9040281" y="1543039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C04BA5AE-08E1-D928-1A43-E3504CDDDAAA}"/>
              </a:ext>
            </a:extLst>
          </p:cNvPr>
          <p:cNvSpPr/>
          <p:nvPr/>
        </p:nvSpPr>
        <p:spPr>
          <a:xfrm>
            <a:off x="7304091" y="1543038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7B43AC-BBEB-844F-138F-021EEAC468FE}"/>
              </a:ext>
            </a:extLst>
          </p:cNvPr>
          <p:cNvSpPr txBox="1"/>
          <p:nvPr/>
        </p:nvSpPr>
        <p:spPr>
          <a:xfrm>
            <a:off x="10364460" y="3243107"/>
            <a:ext cx="169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Beneficiaria</a:t>
            </a:r>
            <a:endParaRPr lang="en-US" dirty="0"/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DE772A50-1B0D-2193-9C90-C877D12EE25F}"/>
              </a:ext>
            </a:extLst>
          </p:cNvPr>
          <p:cNvCxnSpPr>
            <a:cxnSpLocks/>
            <a:stCxn id="48" idx="2"/>
            <a:endCxn id="5" idx="0"/>
          </p:cNvCxnSpPr>
          <p:nvPr/>
        </p:nvCxnSpPr>
        <p:spPr>
          <a:xfrm rot="5400000">
            <a:off x="8884924" y="4333573"/>
            <a:ext cx="1031442" cy="12700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9CF3A9E0-4F91-4E6B-8904-C7FB04691BBF}"/>
              </a:ext>
            </a:extLst>
          </p:cNvPr>
          <p:cNvCxnSpPr>
            <a:cxnSpLocks/>
            <a:stCxn id="17" idx="4"/>
            <a:endCxn id="48" idx="0"/>
          </p:cNvCxnSpPr>
          <p:nvPr/>
        </p:nvCxnSpPr>
        <p:spPr>
          <a:xfrm rot="16200000" flipH="1">
            <a:off x="8074535" y="1766059"/>
            <a:ext cx="902801" cy="174942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E15186A2-D74A-2373-BC47-B13C5A034267}"/>
              </a:ext>
            </a:extLst>
          </p:cNvPr>
          <p:cNvCxnSpPr>
            <a:cxnSpLocks/>
            <a:stCxn id="14" idx="4"/>
            <a:endCxn id="48" idx="0"/>
          </p:cNvCxnSpPr>
          <p:nvPr/>
        </p:nvCxnSpPr>
        <p:spPr>
          <a:xfrm rot="5400000">
            <a:off x="9351904" y="2218460"/>
            <a:ext cx="922452" cy="824969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074162D3-4B5C-9F1A-9CD3-2E8B4D951167}"/>
              </a:ext>
            </a:extLst>
          </p:cNvPr>
          <p:cNvCxnSpPr>
            <a:cxnSpLocks/>
            <a:stCxn id="34" idx="4"/>
            <a:endCxn id="48" idx="0"/>
          </p:cNvCxnSpPr>
          <p:nvPr/>
        </p:nvCxnSpPr>
        <p:spPr>
          <a:xfrm rot="16200000" flipH="1">
            <a:off x="8526253" y="2217778"/>
            <a:ext cx="921698" cy="827086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065236D8-495B-E1CF-31C4-D5BF5347EE68}"/>
              </a:ext>
            </a:extLst>
          </p:cNvPr>
          <p:cNvCxnSpPr>
            <a:cxnSpLocks/>
            <a:stCxn id="7" idx="4"/>
            <a:endCxn id="48" idx="0"/>
          </p:cNvCxnSpPr>
          <p:nvPr/>
        </p:nvCxnSpPr>
        <p:spPr>
          <a:xfrm rot="5400000">
            <a:off x="9793002" y="1797014"/>
            <a:ext cx="902800" cy="1687513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C87D9AB5-D315-2747-3DCF-1E0BD04C3398}"/>
              </a:ext>
            </a:extLst>
          </p:cNvPr>
          <p:cNvSpPr/>
          <p:nvPr/>
        </p:nvSpPr>
        <p:spPr>
          <a:xfrm>
            <a:off x="8522758" y="3092170"/>
            <a:ext cx="1755774" cy="72568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iley Face 33">
            <a:extLst>
              <a:ext uri="{FF2B5EF4-FFF2-40B4-BE49-F238E27FC236}">
                <a16:creationId xmlns:a16="http://schemas.microsoft.com/office/drawing/2014/main" id="{6D27B7A6-2841-3B94-5BE6-6B8A8A8AA91B}"/>
              </a:ext>
            </a:extLst>
          </p:cNvPr>
          <p:cNvSpPr/>
          <p:nvPr/>
        </p:nvSpPr>
        <p:spPr>
          <a:xfrm>
            <a:off x="8226425" y="1524141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49E69583-F02D-602C-A4CD-5D433DA630C5}"/>
              </a:ext>
            </a:extLst>
          </p:cNvPr>
          <p:cNvCxnSpPr>
            <a:cxnSpLocks/>
            <a:stCxn id="85" idx="4"/>
            <a:endCxn id="3" idx="0"/>
          </p:cNvCxnSpPr>
          <p:nvPr/>
        </p:nvCxnSpPr>
        <p:spPr>
          <a:xfrm rot="16200000" flipH="1">
            <a:off x="1575178" y="3450112"/>
            <a:ext cx="893611" cy="1717604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0C0A72FE-808B-BCC0-7D00-7AEF4E0C8478}"/>
              </a:ext>
            </a:extLst>
          </p:cNvPr>
          <p:cNvCxnSpPr>
            <a:cxnSpLocks/>
            <a:stCxn id="16" idx="4"/>
            <a:endCxn id="48" idx="0"/>
          </p:cNvCxnSpPr>
          <p:nvPr/>
        </p:nvCxnSpPr>
        <p:spPr>
          <a:xfrm rot="16200000" flipH="1">
            <a:off x="8942630" y="2634155"/>
            <a:ext cx="902800" cy="1323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01A91B7F-6F9F-B426-9A29-C1593E1C0D95}"/>
              </a:ext>
            </a:extLst>
          </p:cNvPr>
          <p:cNvCxnSpPr>
            <a:cxnSpLocks/>
            <a:stCxn id="82" idx="4"/>
            <a:endCxn id="3" idx="0"/>
          </p:cNvCxnSpPr>
          <p:nvPr/>
        </p:nvCxnSpPr>
        <p:spPr>
          <a:xfrm rot="16200000" flipH="1">
            <a:off x="1995992" y="3870926"/>
            <a:ext cx="893611" cy="875975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EA85875D-1FA9-9367-0495-4685BE4F90C7}"/>
              </a:ext>
            </a:extLst>
          </p:cNvPr>
          <p:cNvSpPr txBox="1"/>
          <p:nvPr/>
        </p:nvSpPr>
        <p:spPr>
          <a:xfrm>
            <a:off x="2027770" y="503672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Fideicomiso</a:t>
            </a:r>
            <a:r>
              <a:rPr lang="en-US" b="1" dirty="0"/>
              <a:t> </a:t>
            </a:r>
          </a:p>
        </p:txBody>
      </p:sp>
      <p:sp>
        <p:nvSpPr>
          <p:cNvPr id="81" name="Smiley Face 80">
            <a:extLst>
              <a:ext uri="{FF2B5EF4-FFF2-40B4-BE49-F238E27FC236}">
                <a16:creationId xmlns:a16="http://schemas.microsoft.com/office/drawing/2014/main" id="{3EF76951-5BCA-0D70-6C10-83A10C3472CF}"/>
              </a:ext>
            </a:extLst>
          </p:cNvPr>
          <p:cNvSpPr/>
          <p:nvPr/>
        </p:nvSpPr>
        <p:spPr>
          <a:xfrm>
            <a:off x="3247229" y="3205673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iley Face 81">
            <a:extLst>
              <a:ext uri="{FF2B5EF4-FFF2-40B4-BE49-F238E27FC236}">
                <a16:creationId xmlns:a16="http://schemas.microsoft.com/office/drawing/2014/main" id="{3B5CFBCE-9165-73B0-D826-5E245BC1707A}"/>
              </a:ext>
            </a:extLst>
          </p:cNvPr>
          <p:cNvSpPr/>
          <p:nvPr/>
        </p:nvSpPr>
        <p:spPr>
          <a:xfrm>
            <a:off x="1657676" y="3215778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iley Face 84">
            <a:extLst>
              <a:ext uri="{FF2B5EF4-FFF2-40B4-BE49-F238E27FC236}">
                <a16:creationId xmlns:a16="http://schemas.microsoft.com/office/drawing/2014/main" id="{254066A1-ED96-DF0D-AD82-464D490790A8}"/>
              </a:ext>
            </a:extLst>
          </p:cNvPr>
          <p:cNvSpPr/>
          <p:nvPr/>
        </p:nvSpPr>
        <p:spPr>
          <a:xfrm>
            <a:off x="816047" y="3215778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iley Face 85">
            <a:extLst>
              <a:ext uri="{FF2B5EF4-FFF2-40B4-BE49-F238E27FC236}">
                <a16:creationId xmlns:a16="http://schemas.microsoft.com/office/drawing/2014/main" id="{95A77C61-67D3-A07F-E84B-F7DA012B9AAD}"/>
              </a:ext>
            </a:extLst>
          </p:cNvPr>
          <p:cNvSpPr/>
          <p:nvPr/>
        </p:nvSpPr>
        <p:spPr>
          <a:xfrm>
            <a:off x="4088858" y="3205672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6DC0C210-8385-2612-7858-826A415BEE15}"/>
              </a:ext>
            </a:extLst>
          </p:cNvPr>
          <p:cNvCxnSpPr>
            <a:cxnSpLocks/>
            <a:stCxn id="86" idx="4"/>
            <a:endCxn id="3" idx="0"/>
          </p:cNvCxnSpPr>
          <p:nvPr/>
        </p:nvCxnSpPr>
        <p:spPr>
          <a:xfrm rot="5400000">
            <a:off x="3206531" y="3526258"/>
            <a:ext cx="903717" cy="1555207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B6E9B926-F0F6-071E-BF8C-A2221A2C92CB}"/>
              </a:ext>
            </a:extLst>
          </p:cNvPr>
          <p:cNvCxnSpPr>
            <a:cxnSpLocks/>
            <a:stCxn id="81" idx="4"/>
            <a:endCxn id="3" idx="0"/>
          </p:cNvCxnSpPr>
          <p:nvPr/>
        </p:nvCxnSpPr>
        <p:spPr>
          <a:xfrm rot="5400000">
            <a:off x="2785716" y="3947073"/>
            <a:ext cx="903716" cy="713578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E2453A8B-607C-303E-02BD-7120E7F4AC30}"/>
              </a:ext>
            </a:extLst>
          </p:cNvPr>
          <p:cNvCxnSpPr>
            <a:cxnSpLocks/>
            <a:stCxn id="15" idx="4"/>
            <a:endCxn id="3" idx="0"/>
          </p:cNvCxnSpPr>
          <p:nvPr/>
        </p:nvCxnSpPr>
        <p:spPr>
          <a:xfrm rot="16200000" flipH="1">
            <a:off x="2381038" y="4255972"/>
            <a:ext cx="903715" cy="9578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36B8A046-7675-E255-406C-8AA607D5F960}"/>
              </a:ext>
            </a:extLst>
          </p:cNvPr>
          <p:cNvSpPr txBox="1"/>
          <p:nvPr/>
        </p:nvSpPr>
        <p:spPr>
          <a:xfrm>
            <a:off x="2091534" y="2477833"/>
            <a:ext cx="169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Bemeficiarios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05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2DB59-1AE7-0F5E-4E2D-FB2282DA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100" dirty="0" err="1">
                <a:solidFill>
                  <a:srgbClr val="FFFFFF"/>
                </a:solidFill>
              </a:rPr>
              <a:t>Identificación</a:t>
            </a:r>
            <a:r>
              <a:rPr lang="en-US" sz="3100" dirty="0">
                <a:solidFill>
                  <a:srgbClr val="FFFFFF"/>
                </a:solidFill>
              </a:rPr>
              <a:t> y </a:t>
            </a:r>
            <a:r>
              <a:rPr lang="en-US" sz="3100" dirty="0" err="1">
                <a:solidFill>
                  <a:srgbClr val="FFFFFF"/>
                </a:solidFill>
              </a:rPr>
              <a:t>verificación</a:t>
            </a:r>
            <a:r>
              <a:rPr lang="en-US" sz="3100" dirty="0">
                <a:solidFill>
                  <a:srgbClr val="FFFFFF"/>
                </a:solidFill>
              </a:rPr>
              <a:t>: </a:t>
            </a:r>
            <a:r>
              <a:rPr lang="en-US" sz="3100" dirty="0" err="1">
                <a:solidFill>
                  <a:srgbClr val="FFFFFF"/>
                </a:solidFill>
              </a:rPr>
              <a:t>Fideicomisos</a:t>
            </a: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AC1E-A741-9132-2471-AB40A3EB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858" y="920413"/>
            <a:ext cx="6555347" cy="5546047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s-ES" sz="3200" dirty="0"/>
              <a:t>El GAFI recomienda la identificación de todas las partes de un fideicomiso.  </a:t>
            </a:r>
          </a:p>
          <a:p>
            <a:pPr marL="0" indent="0">
              <a:buNone/>
            </a:pPr>
            <a:r>
              <a:rPr lang="es-ES" sz="3200" dirty="0"/>
              <a:t>Todas las personas de la estructura fiduciaria, incluidos:</a:t>
            </a:r>
          </a:p>
          <a:p>
            <a:r>
              <a:rPr lang="es-ES" sz="3200" dirty="0"/>
              <a:t>Fideicomisarios</a:t>
            </a:r>
          </a:p>
          <a:p>
            <a:r>
              <a:rPr lang="es-ES" sz="3200" dirty="0"/>
              <a:t>Directores</a:t>
            </a:r>
          </a:p>
          <a:p>
            <a:r>
              <a:rPr lang="es-ES" sz="3200" dirty="0"/>
              <a:t>Beneficiarios</a:t>
            </a:r>
          </a:p>
          <a:p>
            <a:r>
              <a:rPr lang="es-ES" sz="3200" dirty="0"/>
              <a:t>Fideicomitentes</a:t>
            </a:r>
          </a:p>
          <a:p>
            <a:r>
              <a:rPr lang="es-ES" sz="3200" dirty="0"/>
              <a:t>Protector</a:t>
            </a:r>
          </a:p>
          <a:p>
            <a:r>
              <a:rPr lang="es-ES" sz="3200" dirty="0"/>
              <a:t>Cualquier otra persona con control efectivo sobre un fideicomiso.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1326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trophy on a table&#10;&#10;Description automatically generated with low confidence">
            <a:extLst>
              <a:ext uri="{FF2B5EF4-FFF2-40B4-BE49-F238E27FC236}">
                <a16:creationId xmlns:a16="http://schemas.microsoft.com/office/drawing/2014/main" id="{3F15D428-80EB-1E40-B484-144C9E1B02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436"/>
          <a:stretch/>
        </p:blipFill>
        <p:spPr>
          <a:xfrm>
            <a:off x="1" y="10"/>
            <a:ext cx="8974666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2DB59-1AE7-0F5E-4E2D-FB2282DA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133" y="-29188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 err="1"/>
              <a:t>Revisiones</a:t>
            </a:r>
            <a:r>
              <a:rPr lang="en-US" sz="4000" dirty="0"/>
              <a:t> </a:t>
            </a:r>
            <a:r>
              <a:rPr lang="en-US" sz="4000" dirty="0" err="1"/>
              <a:t>periódicas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AC1E-A741-9132-2471-AB40A3EB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75" y="1841535"/>
            <a:ext cx="5915153" cy="3742762"/>
          </a:xfrm>
        </p:spPr>
        <p:txBody>
          <a:bodyPr>
            <a:noAutofit/>
          </a:bodyPr>
          <a:lstStyle/>
          <a:p>
            <a:pPr lvl="1"/>
            <a:r>
              <a:rPr lang="es-ES" sz="2000" dirty="0"/>
              <a:t>Las revisiones periódicas deben incluir todos los cambios en la propiedad y en las estructuras de propiedad [Nota: muchos registros corporativos no se actualizan con regularidad].</a:t>
            </a:r>
          </a:p>
          <a:p>
            <a:pPr marL="457200" lvl="1" indent="0">
              <a:buNone/>
            </a:pPr>
            <a:endParaRPr lang="es-ES" sz="2000" dirty="0"/>
          </a:p>
          <a:p>
            <a:pPr lvl="1"/>
            <a:r>
              <a:rPr lang="es-ES" sz="2000" dirty="0"/>
              <a:t>Los clientes deben notificar a los bancos sin demora todos y cada uno de los cambios.</a:t>
            </a:r>
          </a:p>
          <a:p>
            <a:pPr lvl="1"/>
            <a:endParaRPr lang="es-ES" sz="2000" dirty="0"/>
          </a:p>
          <a:p>
            <a:pPr lvl="1"/>
            <a:r>
              <a:rPr lang="es-ES" sz="2000" dirty="0"/>
              <a:t>Los bancos deben desarrollar políticas y procedimientos dentro de sus programas CSC que aborden esta cuestión, así como el incumplimiento por parte del cliente.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6455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gled shot of pen on a graph">
            <a:extLst>
              <a:ext uri="{FF2B5EF4-FFF2-40B4-BE49-F238E27FC236}">
                <a16:creationId xmlns:a16="http://schemas.microsoft.com/office/drawing/2014/main" id="{0247EB73-325F-157E-3689-BA4E1384B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2DB59-1AE7-0F5E-4E2D-FB2282DA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1" y="148612"/>
            <a:ext cx="5721603" cy="1899912"/>
          </a:xfrm>
        </p:spPr>
        <p:txBody>
          <a:bodyPr>
            <a:normAutofit/>
          </a:bodyPr>
          <a:lstStyle/>
          <a:p>
            <a:r>
              <a:rPr lang="es-ES" sz="4000" dirty="0"/>
              <a:t>Otras emisiones - Acciones al portador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AC1E-A741-9132-2471-AB40A3EB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1467" y="2048524"/>
            <a:ext cx="5721603" cy="4389932"/>
          </a:xfrm>
        </p:spPr>
        <p:txBody>
          <a:bodyPr>
            <a:noAutofit/>
          </a:bodyPr>
          <a:lstStyle/>
          <a:p>
            <a:r>
              <a:rPr lang="es-ES" dirty="0"/>
              <a:t>¿Se establece la propiedad corporativa mediante acciones al portador?</a:t>
            </a:r>
          </a:p>
          <a:p>
            <a:r>
              <a:rPr lang="es-ES" dirty="0"/>
              <a:t>¿Se emiten acciones al portador en cualquier nivel de la cadena de propiedad?</a:t>
            </a:r>
          </a:p>
          <a:p>
            <a:r>
              <a:rPr lang="es-ES" dirty="0"/>
              <a:t>¿Qué políticas, controles y comprobaciones existen en la institución financiera?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6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B0400E-4B35-A77A-0520-22201B76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 fontScale="90000"/>
          </a:bodyPr>
          <a:lstStyle/>
          <a:p>
            <a:r>
              <a:rPr lang="es-ES" sz="5000" dirty="0"/>
              <a:t>Tipos de Facilitadores </a:t>
            </a:r>
            <a:br>
              <a:rPr lang="es-ES" sz="5000" dirty="0"/>
            </a:br>
            <a:r>
              <a:rPr lang="es-ES" sz="5000" dirty="0"/>
              <a:t>y sus Métodos</a:t>
            </a:r>
            <a:endParaRPr lang="en-US" sz="5000" dirty="0"/>
          </a:p>
        </p:txBody>
      </p:sp>
      <p:pic>
        <p:nvPicPr>
          <p:cNvPr id="5" name="Picture 4" descr="A closeup of a key and a keyhole">
            <a:extLst>
              <a:ext uri="{FF2B5EF4-FFF2-40B4-BE49-F238E27FC236}">
                <a16:creationId xmlns:a16="http://schemas.microsoft.com/office/drawing/2014/main" id="{DB23539B-5E76-7121-0A8D-C04B60FE7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52" r="338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4023A-A06A-5DD2-F640-C4DF83CF6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dirty="0"/>
              <a:t>La clave es la falta de transparencia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dirty="0"/>
              <a:t>Alejar lo más posible a los verdaderos propietarios de los activos.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dirty="0"/>
              <a:t>Disimular u ocultar la naturaleza y la finalidad de las transacciones para facilitar el delito.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38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825500" y="1457325"/>
            <a:ext cx="10515600" cy="3894040"/>
          </a:xfrm>
        </p:spPr>
        <p:txBody>
          <a:bodyPr>
            <a:normAutofit/>
          </a:bodyPr>
          <a:lstStyle/>
          <a:p>
            <a:pPr marL="4762" lvl="2" indent="0" algn="ctr">
              <a:buNone/>
            </a:pPr>
            <a:endParaRPr lang="en-GB" sz="2400" b="1" dirty="0">
              <a:solidFill>
                <a:srgbClr val="0018A8"/>
              </a:solidFill>
              <a:ea typeface="ＭＳ Ｐゴシック" pitchFamily="34" charset="-128"/>
            </a:endParaRPr>
          </a:p>
          <a:p>
            <a:pPr marL="4762" lvl="2" indent="0" algn="ctr">
              <a:buNone/>
            </a:pPr>
            <a:endParaRPr lang="en-GB" sz="2400" b="1" dirty="0">
              <a:solidFill>
                <a:srgbClr val="0018A8"/>
              </a:solidFill>
              <a:ea typeface="ＭＳ Ｐゴシック" pitchFamily="34" charset="-128"/>
            </a:endParaRPr>
          </a:p>
          <a:p>
            <a:pPr marL="4762" lvl="2" indent="0" algn="ctr">
              <a:buNone/>
            </a:pPr>
            <a:r>
              <a:rPr lang="en-GB" sz="2400" b="1" dirty="0">
                <a:solidFill>
                  <a:srgbClr val="0018A8"/>
                </a:solidFill>
                <a:ea typeface="ＭＳ Ｐゴシック" pitchFamily="34" charset="-128"/>
              </a:rPr>
              <a:t>Douglas A. Sloan</a:t>
            </a:r>
          </a:p>
          <a:p>
            <a:pPr marL="4762" lvl="2" indent="0" algn="ctr">
              <a:buNone/>
            </a:pPr>
            <a:endParaRPr lang="en-GB" sz="2400" b="1" dirty="0">
              <a:solidFill>
                <a:srgbClr val="0018A8"/>
              </a:solidFill>
              <a:ea typeface="ＭＳ Ｐゴシック" pitchFamily="34" charset="-128"/>
            </a:endParaRPr>
          </a:p>
          <a:p>
            <a:pPr marL="4762" lvl="2" indent="0" algn="ctr">
              <a:buNone/>
            </a:pPr>
            <a:r>
              <a:rPr lang="en-GB" sz="2400" b="1" dirty="0">
                <a:solidFill>
                  <a:srgbClr val="0018A8"/>
                </a:solidFill>
                <a:ea typeface="ＭＳ Ｐゴシック" pitchFamily="34" charset="-128"/>
              </a:rPr>
              <a:t>Catamount Huntsman</a:t>
            </a:r>
          </a:p>
          <a:p>
            <a:pPr marL="4762" lvl="2" indent="0" algn="ctr">
              <a:buNone/>
            </a:pPr>
            <a:endParaRPr lang="en-GB" sz="2400" b="1" dirty="0">
              <a:solidFill>
                <a:srgbClr val="0018A8"/>
              </a:solidFill>
              <a:ea typeface="ＭＳ Ｐゴシック" pitchFamily="34" charset="-128"/>
            </a:endParaRPr>
          </a:p>
          <a:p>
            <a:pPr marL="4762" lvl="2" indent="0" algn="ctr">
              <a:buNone/>
            </a:pPr>
            <a:r>
              <a:rPr lang="en-GB" sz="2400" b="1" dirty="0">
                <a:solidFill>
                  <a:srgbClr val="0018A8"/>
                </a:solidFill>
                <a:ea typeface="ＭＳ Ｐゴシック" pitchFamily="34" charset="-128"/>
              </a:rPr>
              <a:t>DASloan@outlook.com</a:t>
            </a:r>
          </a:p>
          <a:p>
            <a:pPr marL="4762" lvl="2" indent="0" algn="ctr">
              <a:buNone/>
            </a:pPr>
            <a:endParaRPr lang="en-GB" sz="2400" b="1" dirty="0">
              <a:solidFill>
                <a:srgbClr val="0018A8"/>
              </a:solidFill>
              <a:ea typeface="ＭＳ Ｐゴシック" pitchFamily="34" charset="-128"/>
            </a:endParaRPr>
          </a:p>
          <a:p>
            <a:pPr marL="4762" lvl="2" indent="0" algn="ctr">
              <a:buNone/>
            </a:pPr>
            <a:r>
              <a:rPr lang="en-GB" sz="2400" b="1" dirty="0">
                <a:solidFill>
                  <a:srgbClr val="0018A8"/>
                </a:solidFill>
                <a:ea typeface="ＭＳ Ｐゴシック" pitchFamily="34" charset="-128"/>
              </a:rPr>
              <a:t>+1-917-565-7695</a:t>
            </a:r>
          </a:p>
        </p:txBody>
      </p:sp>
      <p:sp>
        <p:nvSpPr>
          <p:cNvPr id="5" name="Title 13"/>
          <p:cNvSpPr>
            <a:spLocks noGrp="1"/>
          </p:cNvSpPr>
          <p:nvPr>
            <p:ph type="title"/>
          </p:nvPr>
        </p:nvSpPr>
        <p:spPr>
          <a:xfrm>
            <a:off x="838200" y="284206"/>
            <a:ext cx="10375899" cy="872791"/>
          </a:xfrm>
        </p:spPr>
        <p:txBody>
          <a:bodyPr>
            <a:noAutofit/>
          </a:bodyPr>
          <a:lstStyle/>
          <a:p>
            <a:r>
              <a:rPr lang="es-ES" sz="3600" b="1" dirty="0">
                <a:latin typeface="+mn-lt"/>
              </a:rPr>
              <a:t>Si está interesado en explorar las posibilidades de colaboración y reforzar sus capacidades...</a:t>
            </a:r>
            <a:endParaRPr lang="en-GB" sz="3600" b="1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61F1E2-66E6-48B3-8BC7-237AFA1D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411915"/>
            <a:ext cx="341312" cy="244475"/>
          </a:xfrm>
          <a:prstGeom prst="rect">
            <a:avLst/>
          </a:prstGeom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rgbClr val="006299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1AA2AD-4ABD-40E1-928E-6C7D7FF4C282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94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5ED3D-A24D-0614-A40F-A21A35E71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69" y="325369"/>
            <a:ext cx="5126893" cy="1956841"/>
          </a:xfrm>
        </p:spPr>
        <p:txBody>
          <a:bodyPr anchor="b">
            <a:normAutofit fontScale="90000"/>
          </a:bodyPr>
          <a:lstStyle/>
          <a:p>
            <a:r>
              <a:rPr lang="en-US" sz="5000" dirty="0"/>
              <a:t>¿</a:t>
            </a:r>
            <a:r>
              <a:rPr lang="en-US" sz="5000" dirty="0" err="1"/>
              <a:t>Quiénes</a:t>
            </a:r>
            <a:r>
              <a:rPr lang="en-US" sz="5000" dirty="0"/>
              <a:t> son </a:t>
            </a:r>
            <a:r>
              <a:rPr lang="en-US" sz="5000" dirty="0" err="1"/>
              <a:t>los</a:t>
            </a:r>
            <a:r>
              <a:rPr lang="en-US" sz="5000" dirty="0"/>
              <a:t> </a:t>
            </a:r>
            <a:r>
              <a:rPr lang="en-US" sz="5000" dirty="0" err="1"/>
              <a:t>Facilitadores</a:t>
            </a:r>
            <a:r>
              <a:rPr lang="en-US" sz="5000" dirty="0"/>
              <a:t>?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FBAC4-439B-4EF8-3ED5-07F9604D5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Abogados</a:t>
            </a:r>
          </a:p>
          <a:p>
            <a:r>
              <a:rPr lang="en-US" sz="2200" dirty="0" err="1"/>
              <a:t>Contadores</a:t>
            </a:r>
            <a:endParaRPr lang="en-US" sz="2200" dirty="0"/>
          </a:p>
          <a:p>
            <a:r>
              <a:rPr lang="en-US" sz="2200" dirty="0" err="1"/>
              <a:t>Sociedades</a:t>
            </a:r>
            <a:r>
              <a:rPr lang="en-US" sz="2200" dirty="0"/>
              <a:t>/</a:t>
            </a:r>
            <a:r>
              <a:rPr lang="en-US" sz="2200" dirty="0" err="1"/>
              <a:t>Agentes</a:t>
            </a:r>
            <a:r>
              <a:rPr lang="en-US" sz="2200" dirty="0"/>
              <a:t> </a:t>
            </a:r>
            <a:r>
              <a:rPr lang="en-US" sz="2200" dirty="0" err="1"/>
              <a:t>comerciales</a:t>
            </a:r>
            <a:endParaRPr lang="en-US" sz="2200" dirty="0"/>
          </a:p>
          <a:p>
            <a:r>
              <a:rPr lang="en-US" sz="2200" dirty="0" err="1"/>
              <a:t>Empresas</a:t>
            </a:r>
            <a:r>
              <a:rPr lang="en-US" sz="2200" dirty="0"/>
              <a:t> de </a:t>
            </a:r>
            <a:r>
              <a:rPr lang="en-US" sz="2200" dirty="0" err="1"/>
              <a:t>servicios</a:t>
            </a:r>
            <a:r>
              <a:rPr lang="en-US" sz="2200" dirty="0"/>
              <a:t> </a:t>
            </a:r>
            <a:r>
              <a:rPr lang="en-US" sz="2200" dirty="0" err="1"/>
              <a:t>empresariales</a:t>
            </a:r>
            <a:endParaRPr lang="en-US" sz="2200" dirty="0"/>
          </a:p>
          <a:p>
            <a:r>
              <a:rPr lang="en-US" sz="2200" dirty="0" err="1"/>
              <a:t>Banqueros</a:t>
            </a:r>
            <a:r>
              <a:rPr lang="en-US" sz="2200" dirty="0"/>
              <a:t>/</a:t>
            </a:r>
            <a:r>
              <a:rPr lang="en-US" sz="2200" dirty="0" err="1"/>
              <a:t>Profesionales</a:t>
            </a:r>
            <a:r>
              <a:rPr lang="en-US" sz="2200" dirty="0"/>
              <a:t> de </a:t>
            </a:r>
            <a:r>
              <a:rPr lang="en-US" sz="2200" dirty="0" err="1"/>
              <a:t>servicios</a:t>
            </a:r>
            <a:r>
              <a:rPr lang="en-US" sz="2200" dirty="0"/>
              <a:t> </a:t>
            </a:r>
            <a:r>
              <a:rPr lang="en-US" sz="2200" dirty="0" err="1"/>
              <a:t>financieros</a:t>
            </a:r>
            <a:endParaRPr lang="en-US" sz="2200" dirty="0"/>
          </a:p>
        </p:txBody>
      </p:sp>
      <p:pic>
        <p:nvPicPr>
          <p:cNvPr id="5" name="Picture 4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28A230D5-D08C-DE26-8C57-09157FC9E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855" r="2272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E7E689-0FFC-6F3E-C0FC-45A58D1ED613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peoplematters.in/article/lets-talk-talent/how-hr-is-a-key-enabler-of-organizational-transformation-1458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1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F24A-A6CD-C7CF-E3A3-46FFDFE64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385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dirty="0"/>
              <a:t>¿Cuáles son las personas/esquemas?</a:t>
            </a:r>
            <a:br>
              <a:rPr lang="es-ES" dirty="0"/>
            </a:br>
            <a:r>
              <a:rPr lang="es-ES" dirty="0"/>
              <a:t>Personas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6E0B4-533E-F6A5-7EB0-7D9D530F6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Nominales</a:t>
            </a:r>
            <a:endParaRPr lang="en-US" dirty="0"/>
          </a:p>
          <a:p>
            <a:pPr lvl="1"/>
            <a:r>
              <a:rPr lang="en-US" dirty="0" err="1"/>
              <a:t>Accionistas</a:t>
            </a:r>
            <a:r>
              <a:rPr lang="en-US" dirty="0"/>
              <a:t> </a:t>
            </a:r>
            <a:r>
              <a:rPr lang="en-US" dirty="0" err="1"/>
              <a:t>nominales</a:t>
            </a:r>
            <a:endParaRPr lang="en-US" dirty="0"/>
          </a:p>
          <a:p>
            <a:pPr lvl="1"/>
            <a:r>
              <a:rPr lang="en-US" dirty="0" err="1"/>
              <a:t>Agentes</a:t>
            </a:r>
            <a:r>
              <a:rPr lang="en-US" dirty="0"/>
              <a:t> </a:t>
            </a:r>
            <a:r>
              <a:rPr lang="en-US" dirty="0" err="1"/>
              <a:t>Nominales</a:t>
            </a:r>
            <a:endParaRPr lang="en-US" dirty="0"/>
          </a:p>
          <a:p>
            <a:pPr lvl="1"/>
            <a:r>
              <a:rPr lang="en-US" dirty="0" err="1"/>
              <a:t>Directores</a:t>
            </a:r>
            <a:r>
              <a:rPr lang="en-US" dirty="0"/>
              <a:t> </a:t>
            </a:r>
            <a:r>
              <a:rPr lang="en-US" dirty="0" err="1"/>
              <a:t>nominales</a:t>
            </a:r>
            <a:r>
              <a:rPr lang="en-US" dirty="0"/>
              <a:t> </a:t>
            </a:r>
          </a:p>
          <a:p>
            <a:r>
              <a:rPr lang="en-US" dirty="0"/>
              <a:t>Hombres de </a:t>
            </a:r>
            <a:r>
              <a:rPr lang="en-US" dirty="0" err="1"/>
              <a:t>paja</a:t>
            </a:r>
            <a:endParaRPr lang="en-US" dirty="0"/>
          </a:p>
          <a:p>
            <a:r>
              <a:rPr lang="en-US" dirty="0"/>
              <a:t>Abogados (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ejemplo</a:t>
            </a:r>
            <a:r>
              <a:rPr lang="en-US" dirty="0"/>
              <a:t>, </a:t>
            </a:r>
            <a:r>
              <a:rPr lang="en-US" dirty="0" err="1"/>
              <a:t>apoderados</a:t>
            </a:r>
            <a:r>
              <a:rPr lang="en-US" dirty="0"/>
              <a:t>)</a:t>
            </a:r>
          </a:p>
          <a:p>
            <a:r>
              <a:rPr lang="en-US" dirty="0" err="1"/>
              <a:t>Banqueros</a:t>
            </a:r>
            <a:r>
              <a:rPr lang="en-US" dirty="0"/>
              <a:t> (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ejemplo</a:t>
            </a:r>
            <a:r>
              <a:rPr lang="en-US" dirty="0"/>
              <a:t>, </a:t>
            </a:r>
            <a:r>
              <a:rPr lang="en-US" dirty="0" err="1"/>
              <a:t>discrecionalidad</a:t>
            </a:r>
            <a:r>
              <a:rPr lang="en-US" dirty="0"/>
              <a:t> plena)</a:t>
            </a:r>
          </a:p>
          <a:p>
            <a:r>
              <a:rPr lang="en-US" dirty="0" err="1"/>
              <a:t>Fideicomisarios</a:t>
            </a:r>
            <a:endParaRPr lang="en-US" dirty="0"/>
          </a:p>
          <a:p>
            <a:r>
              <a:rPr lang="en-US" dirty="0" err="1"/>
              <a:t>Contadores</a:t>
            </a:r>
            <a:endParaRPr lang="en-US" dirty="0"/>
          </a:p>
          <a:p>
            <a:r>
              <a:rPr lang="en-US" dirty="0"/>
              <a:t>Auditores</a:t>
            </a:r>
          </a:p>
        </p:txBody>
      </p:sp>
      <p:pic>
        <p:nvPicPr>
          <p:cNvPr id="5" name="Picture 4" descr="A group of people walking down a street&#10;&#10;Description automatically generated with medium confidence">
            <a:extLst>
              <a:ext uri="{FF2B5EF4-FFF2-40B4-BE49-F238E27FC236}">
                <a16:creationId xmlns:a16="http://schemas.microsoft.com/office/drawing/2014/main" id="{7F4459D7-54A1-DA68-6C98-0998F7B3B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95139" y="988411"/>
            <a:ext cx="4108548" cy="296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8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F51A83-559E-EBFB-8811-2A8EB149A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25369"/>
            <a:ext cx="4703882" cy="1956841"/>
          </a:xfrm>
        </p:spPr>
        <p:txBody>
          <a:bodyPr anchor="b">
            <a:normAutofit/>
          </a:bodyPr>
          <a:lstStyle/>
          <a:p>
            <a:r>
              <a:rPr lang="es-ES" sz="3000" dirty="0"/>
              <a:t>¿Cuáles son las personas/esquemas? - Lugares</a:t>
            </a:r>
            <a:endParaRPr lang="en-US" sz="30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ECCE2-2912-199E-0A03-DCB9E326C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99013"/>
            <a:ext cx="4243589" cy="3481909"/>
          </a:xfrm>
        </p:spPr>
        <p:txBody>
          <a:bodyPr>
            <a:noAutofit/>
          </a:bodyPr>
          <a:lstStyle/>
          <a:p>
            <a:r>
              <a:rPr lang="en-US" sz="2000" dirty="0" err="1"/>
              <a:t>Jurisdicciones</a:t>
            </a:r>
            <a:r>
              <a:rPr lang="en-US" sz="2000" dirty="0"/>
              <a:t> offshore/</a:t>
            </a:r>
            <a:r>
              <a:rPr lang="en-US" sz="2000" dirty="0" err="1"/>
              <a:t>Paraísos</a:t>
            </a:r>
            <a:r>
              <a:rPr lang="en-US" sz="2000" dirty="0"/>
              <a:t> </a:t>
            </a:r>
            <a:r>
              <a:rPr lang="en-US" sz="2000" dirty="0" err="1"/>
              <a:t>fiscales</a:t>
            </a:r>
            <a:endParaRPr lang="en-US" sz="2000" dirty="0"/>
          </a:p>
          <a:p>
            <a:pPr lvl="1"/>
            <a:r>
              <a:rPr lang="en-US" sz="1800" dirty="0" err="1"/>
              <a:t>Belice</a:t>
            </a:r>
            <a:endParaRPr lang="en-US" sz="1800" dirty="0"/>
          </a:p>
          <a:p>
            <a:pPr lvl="1"/>
            <a:r>
              <a:rPr lang="en-US" sz="1800" dirty="0"/>
              <a:t>Mauricio</a:t>
            </a:r>
          </a:p>
          <a:p>
            <a:pPr lvl="1"/>
            <a:r>
              <a:rPr lang="en-US" sz="1800" dirty="0"/>
              <a:t>Seychelles</a:t>
            </a:r>
          </a:p>
          <a:p>
            <a:pPr lvl="1"/>
            <a:r>
              <a:rPr lang="en-US" sz="1800" dirty="0"/>
              <a:t>Hong Kong</a:t>
            </a:r>
          </a:p>
          <a:p>
            <a:pPr lvl="1"/>
            <a:r>
              <a:rPr lang="en-US" sz="1800" dirty="0" err="1"/>
              <a:t>Singapur</a:t>
            </a:r>
            <a:endParaRPr lang="en-US" sz="1800" dirty="0"/>
          </a:p>
          <a:p>
            <a:pPr lvl="1"/>
            <a:r>
              <a:rPr lang="en-US" sz="1800" dirty="0" err="1"/>
              <a:t>Suiza</a:t>
            </a:r>
            <a:r>
              <a:rPr lang="en-US" sz="1800" dirty="0"/>
              <a:t>/Liechtenstein</a:t>
            </a:r>
          </a:p>
          <a:p>
            <a:pPr lvl="1"/>
            <a:r>
              <a:rPr lang="en-US" sz="1800" dirty="0"/>
              <a:t>Gibraltar</a:t>
            </a:r>
          </a:p>
          <a:p>
            <a:pPr lvl="1"/>
            <a:r>
              <a:rPr lang="en-US" sz="1800" dirty="0"/>
              <a:t>Bermudas</a:t>
            </a:r>
          </a:p>
          <a:p>
            <a:pPr lvl="1"/>
            <a:r>
              <a:rPr lang="en-US" sz="1800" dirty="0"/>
              <a:t>REINO UNIDO?</a:t>
            </a:r>
          </a:p>
          <a:p>
            <a:pPr lvl="1"/>
            <a:r>
              <a:rPr lang="en-US" sz="1800" dirty="0"/>
              <a:t>ESTADOS UNIDOS?</a:t>
            </a:r>
          </a:p>
        </p:txBody>
      </p:sp>
      <p:pic>
        <p:nvPicPr>
          <p:cNvPr id="5" name="Picture 4" descr="A picture containing outdoor, water, nature, rock&#10;&#10;Description automatically generated">
            <a:extLst>
              <a:ext uri="{FF2B5EF4-FFF2-40B4-BE49-F238E27FC236}">
                <a16:creationId xmlns:a16="http://schemas.microsoft.com/office/drawing/2014/main" id="{6623B091-808C-46BC-BB71-3DC6AF5F12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329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6840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8F4FD6-8581-30E0-318D-E13C5923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2" y="325369"/>
            <a:ext cx="4774220" cy="1505753"/>
          </a:xfrm>
        </p:spPr>
        <p:txBody>
          <a:bodyPr anchor="b">
            <a:normAutofit/>
          </a:bodyPr>
          <a:lstStyle/>
          <a:p>
            <a:r>
              <a:rPr lang="es-ES" sz="3000" dirty="0"/>
              <a:t>¿Cuáles son las personas/esquemas? - Cosas</a:t>
            </a:r>
            <a:endParaRPr lang="en-US" sz="3000" dirty="0"/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C7CDD-D365-F430-CD60-9EF8BFA03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ES" sz="2400" dirty="0"/>
              <a:t>Entidades</a:t>
            </a:r>
          </a:p>
          <a:p>
            <a:pPr lvl="1"/>
            <a:r>
              <a:rPr lang="es-ES" sz="1800" dirty="0"/>
              <a:t>Estructuras complejas y simples</a:t>
            </a:r>
          </a:p>
          <a:p>
            <a:pPr lvl="1"/>
            <a:r>
              <a:rPr lang="es-ES" sz="1800" dirty="0"/>
              <a:t>Sociedades pantalla</a:t>
            </a:r>
          </a:p>
          <a:p>
            <a:pPr lvl="1"/>
            <a:r>
              <a:rPr lang="es-ES" sz="1800" dirty="0"/>
              <a:t>Fideicomisos</a:t>
            </a:r>
          </a:p>
          <a:p>
            <a:pPr lvl="1"/>
            <a:r>
              <a:rPr lang="es-ES" sz="1800" dirty="0"/>
              <a:t>Fundaciones</a:t>
            </a:r>
          </a:p>
          <a:p>
            <a:pPr lvl="1"/>
            <a:r>
              <a:rPr lang="es-ES" sz="1800" dirty="0"/>
              <a:t>PFN</a:t>
            </a:r>
          </a:p>
          <a:p>
            <a:pPr lvl="1"/>
            <a:r>
              <a:rPr lang="es-ES" sz="1800" dirty="0" err="1"/>
              <a:t>PICs</a:t>
            </a:r>
            <a:endParaRPr lang="es-ES" sz="1800" dirty="0"/>
          </a:p>
          <a:p>
            <a:pPr lvl="1"/>
            <a:r>
              <a:rPr lang="es-ES" sz="1800" dirty="0"/>
              <a:t>Fondos de inversión libre</a:t>
            </a:r>
          </a:p>
          <a:p>
            <a:pPr lvl="1"/>
            <a:r>
              <a:rPr lang="es-ES" sz="1800" dirty="0"/>
              <a:t>Administradores de activos</a:t>
            </a:r>
            <a:endParaRPr lang="en-US" sz="1800" dirty="0"/>
          </a:p>
        </p:txBody>
      </p:sp>
      <p:pic>
        <p:nvPicPr>
          <p:cNvPr id="9" name="Picture 8" descr="A picture containing sky, outdoor, building, skyscraper&#10;&#10;Description automatically generated">
            <a:extLst>
              <a:ext uri="{FF2B5EF4-FFF2-40B4-BE49-F238E27FC236}">
                <a16:creationId xmlns:a16="http://schemas.microsoft.com/office/drawing/2014/main" id="{D8CE4CD4-3F8C-C676-6484-FD9504C492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468" r="2157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695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ales of justice on blue background">
            <a:extLst>
              <a:ext uri="{FF2B5EF4-FFF2-40B4-BE49-F238E27FC236}">
                <a16:creationId xmlns:a16="http://schemas.microsoft.com/office/drawing/2014/main" id="{4BDA4F25-99B8-E9B5-E4A4-C84159CEF9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r="3296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2DB59-1AE7-0F5E-4E2D-FB2282DA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5" y="144992"/>
            <a:ext cx="4281764" cy="1899912"/>
          </a:xfrm>
        </p:spPr>
        <p:txBody>
          <a:bodyPr>
            <a:normAutofit/>
          </a:bodyPr>
          <a:lstStyle/>
          <a:p>
            <a:r>
              <a:rPr lang="en-US" sz="3700" dirty="0" err="1"/>
              <a:t>Debilidades</a:t>
            </a:r>
            <a:r>
              <a:rPr lang="en-US" sz="3700" dirty="0"/>
              <a:t> </a:t>
            </a:r>
            <a:r>
              <a:rPr lang="en-US" sz="3700" dirty="0" err="1"/>
              <a:t>jurisdiccionales</a:t>
            </a:r>
            <a:r>
              <a:rPr lang="en-US" sz="3700" dirty="0"/>
              <a:t> </a:t>
            </a:r>
            <a:r>
              <a:rPr lang="en-US" sz="3700" dirty="0" err="1"/>
              <a:t>sistémicas</a:t>
            </a: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AC1E-A741-9132-2471-AB40A3EB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35" y="2189886"/>
            <a:ext cx="8207457" cy="3742762"/>
          </a:xfrm>
        </p:spPr>
        <p:txBody>
          <a:bodyPr>
            <a:noAutofit/>
          </a:bodyPr>
          <a:lstStyle/>
          <a:p>
            <a:r>
              <a:rPr lang="es-ES" sz="2400" b="1" dirty="0"/>
              <a:t>Debilidad de los requisitos de lucha contra el blanqueo de capitales y de la legislación conexa</a:t>
            </a:r>
          </a:p>
          <a:p>
            <a:r>
              <a:rPr lang="es-ES" sz="2400" b="1" dirty="0"/>
              <a:t>Aplicación deficiente de la ley</a:t>
            </a:r>
          </a:p>
          <a:p>
            <a:r>
              <a:rPr lang="es-ES" sz="2400" b="1" dirty="0"/>
              <a:t>Limitaciones de las investigaciones</a:t>
            </a:r>
          </a:p>
          <a:p>
            <a:r>
              <a:rPr lang="es-ES" sz="2400" b="1" dirty="0"/>
              <a:t>Falta de cooperación internacional en materia de aplicación de la ley</a:t>
            </a:r>
          </a:p>
          <a:p>
            <a:r>
              <a:rPr lang="es-ES" sz="2400" b="1" dirty="0"/>
              <a:t>Jurisdicciones de secreto bancario</a:t>
            </a:r>
          </a:p>
          <a:p>
            <a:r>
              <a:rPr lang="es-ES" sz="2400" b="1" dirty="0"/>
              <a:t>Paraísos fiscales</a:t>
            </a:r>
          </a:p>
          <a:p>
            <a:r>
              <a:rPr lang="es-ES" sz="2400" b="1" dirty="0"/>
              <a:t>Falta de registros corporativos independientes, así como de registros precisos y actualizados.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3963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wall, ceiling, window&#10;&#10;Description automatically generated">
            <a:extLst>
              <a:ext uri="{FF2B5EF4-FFF2-40B4-BE49-F238E27FC236}">
                <a16:creationId xmlns:a16="http://schemas.microsoft.com/office/drawing/2014/main" id="{069D3EA1-8CAF-5C09-555A-80FDEC35A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2DB59-1AE7-0F5E-4E2D-FB2282DA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714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Creación</a:t>
            </a:r>
            <a:r>
              <a:rPr lang="en-US" sz="4000" dirty="0"/>
              <a:t> de </a:t>
            </a:r>
            <a:r>
              <a:rPr lang="en-US" sz="4000" dirty="0" err="1"/>
              <a:t>Estructuras</a:t>
            </a:r>
            <a:r>
              <a:rPr lang="en-US" sz="4000" dirty="0"/>
              <a:t> </a:t>
            </a:r>
            <a:r>
              <a:rPr lang="en-US" sz="4000" dirty="0" err="1"/>
              <a:t>Complejas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AC1E-A741-9132-2471-AB40A3EB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5916"/>
            <a:ext cx="4872891" cy="3742762"/>
          </a:xfrm>
        </p:spPr>
        <p:txBody>
          <a:bodyPr>
            <a:noAutofit/>
          </a:bodyPr>
          <a:lstStyle/>
          <a:p>
            <a:r>
              <a:rPr lang="es-ES" sz="2400" dirty="0"/>
              <a:t>No todas las estructuras complejas son ilegales. Hay muchas razones por las que resulta apropiado crear una estructura compleja.   </a:t>
            </a:r>
          </a:p>
          <a:p>
            <a:r>
              <a:rPr lang="es-ES" sz="2400" dirty="0"/>
              <a:t>En consecuencia, para cada estructura organizativa, como parte de la diligencia debida, hay que entender las razones legítimas específicas de un determinado modelo de propiedad empresarial.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9F05F0-093C-B060-D768-BA1144E1BDF4}"/>
              </a:ext>
            </a:extLst>
          </p:cNvPr>
          <p:cNvSpPr txBox="1"/>
          <p:nvPr/>
        </p:nvSpPr>
        <p:spPr>
          <a:xfrm>
            <a:off x="9865719" y="6657945"/>
            <a:ext cx="232627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theconversation.com/its-time-to-increase-shareholder-voices-inside-the-boardroom-3627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82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irror buildings">
            <a:extLst>
              <a:ext uri="{FF2B5EF4-FFF2-40B4-BE49-F238E27FC236}">
                <a16:creationId xmlns:a16="http://schemas.microsoft.com/office/drawing/2014/main" id="{E11A6E57-0F3C-6A5B-B04F-80F9721B41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2DB59-1AE7-0F5E-4E2D-FB2282DA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38" y="365125"/>
            <a:ext cx="5720862" cy="1899912"/>
          </a:xfrm>
        </p:spPr>
        <p:txBody>
          <a:bodyPr>
            <a:noAutofit/>
          </a:bodyPr>
          <a:lstStyle/>
          <a:p>
            <a:r>
              <a:rPr lang="es-ES" sz="3600" dirty="0"/>
              <a:t>Justificación de estructuras de propiedad complejas:  Prueba en dos partes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AC1E-A741-9132-2471-AB40A3EB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15228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1.	</a:t>
            </a:r>
            <a:r>
              <a:rPr lang="en-US" sz="3600" dirty="0" err="1"/>
              <a:t>Eficiente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2.	</a:t>
            </a:r>
            <a:r>
              <a:rPr lang="en-US" sz="3600" dirty="0" err="1"/>
              <a:t>Económico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214628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o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ark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lu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831</Words>
  <Application>Microsoft Office PowerPoint</Application>
  <PresentationFormat>Widescreen</PresentationFormat>
  <Paragraphs>170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Calibri</vt:lpstr>
      <vt:lpstr>Calibri Light</vt:lpstr>
      <vt:lpstr>Open Sans Semibold</vt:lpstr>
      <vt:lpstr>Poppins</vt:lpstr>
      <vt:lpstr>Poppins Black</vt:lpstr>
      <vt:lpstr>Poppins ExtraBold</vt:lpstr>
      <vt:lpstr>Poppins Light</vt:lpstr>
      <vt:lpstr>No Logo</vt:lpstr>
      <vt:lpstr>White Theme</vt:lpstr>
      <vt:lpstr>Custom Design</vt:lpstr>
      <vt:lpstr>1_Custom Design</vt:lpstr>
      <vt:lpstr>Dark Theme</vt:lpstr>
      <vt:lpstr>Blue Theme</vt:lpstr>
      <vt:lpstr>Estructuras empresariales y facilitadores y su contexto en la delincuencia financiera</vt:lpstr>
      <vt:lpstr>Tipos de Facilitadores  y sus Métodos</vt:lpstr>
      <vt:lpstr>¿Quiénes son los Facilitadores?</vt:lpstr>
      <vt:lpstr>¿Cuáles son las personas/esquemas? Personas</vt:lpstr>
      <vt:lpstr>¿Cuáles son las personas/esquemas? - Lugares</vt:lpstr>
      <vt:lpstr>¿Cuáles son las personas/esquemas? - Cosas</vt:lpstr>
      <vt:lpstr>Debilidades jurisdiccionales sistémicas</vt:lpstr>
      <vt:lpstr>Creación de Estructuras Complejas</vt:lpstr>
      <vt:lpstr>Justificación de estructuras de propiedad complejas:  Prueba en dos partes</vt:lpstr>
      <vt:lpstr>Porcentajes mínimos de participación</vt:lpstr>
      <vt:lpstr>PowerPoint Presentation</vt:lpstr>
      <vt:lpstr>Eludir los porcentajes mínimos de propiedad</vt:lpstr>
      <vt:lpstr>Propiedad abusiva de sociedades</vt:lpstr>
      <vt:lpstr>Identificación y verificación - Entidades</vt:lpstr>
      <vt:lpstr>PowerPoint Presentation</vt:lpstr>
      <vt:lpstr>PowerPoint Presentation</vt:lpstr>
      <vt:lpstr>Identificación y verificación: Fideicomisos</vt:lpstr>
      <vt:lpstr>Revisiones periódicas</vt:lpstr>
      <vt:lpstr>Otras emisiones - Acciones al portador</vt:lpstr>
      <vt:lpstr>Si está interesado en explorar las posibilidades de colaboración y reforzar sus capacidades...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Waite</dc:creator>
  <cp:lastModifiedBy>Ignacio Martin Irigaray</cp:lastModifiedBy>
  <cp:revision>37</cp:revision>
  <dcterms:created xsi:type="dcterms:W3CDTF">2020-09-28T15:36:08Z</dcterms:created>
  <dcterms:modified xsi:type="dcterms:W3CDTF">2023-10-27T00:16:04Z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AC590AD8-183C-4D6C-8F91-D074C15356E9</vt:lpwstr>
  </property>
  <property fmtid="{D5CDD505-2E9C-101B-9397-08002B2CF9AE}" pid="3" name="ArticulatePath">
    <vt:lpwstr>Presentation1</vt:lpwstr>
  </property>
</Properties>
</file>