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9" r:id="rId3"/>
    <p:sldId id="590" r:id="rId4"/>
    <p:sldId id="591" r:id="rId5"/>
    <p:sldId id="1403" r:id="rId6"/>
    <p:sldId id="1164" r:id="rId7"/>
    <p:sldId id="584" r:id="rId8"/>
    <p:sldId id="679" r:id="rId9"/>
    <p:sldId id="678" r:id="rId10"/>
    <p:sldId id="680" r:id="rId11"/>
    <p:sldId id="681" r:id="rId12"/>
    <p:sldId id="713" r:id="rId13"/>
    <p:sldId id="717" r:id="rId14"/>
    <p:sldId id="269" r:id="rId15"/>
    <p:sldId id="1402" r:id="rId16"/>
    <p:sldId id="270" r:id="rId17"/>
    <p:sldId id="1376" r:id="rId18"/>
    <p:sldId id="726" r:id="rId19"/>
    <p:sldId id="621" r:id="rId20"/>
    <p:sldId id="622" r:id="rId21"/>
    <p:sldId id="623" r:id="rId22"/>
    <p:sldId id="626" r:id="rId23"/>
    <p:sldId id="627" r:id="rId24"/>
    <p:sldId id="629" r:id="rId25"/>
    <p:sldId id="630" r:id="rId26"/>
    <p:sldId id="631" r:id="rId27"/>
    <p:sldId id="632" r:id="rId28"/>
    <p:sldId id="633" r:id="rId29"/>
    <p:sldId id="634" r:id="rId30"/>
    <p:sldId id="635" r:id="rId31"/>
    <p:sldId id="636" r:id="rId32"/>
    <p:sldId id="638" r:id="rId33"/>
    <p:sldId id="639" r:id="rId34"/>
    <p:sldId id="640" r:id="rId35"/>
    <p:sldId id="641" r:id="rId36"/>
    <p:sldId id="642" r:id="rId37"/>
    <p:sldId id="643" r:id="rId38"/>
    <p:sldId id="644" r:id="rId39"/>
    <p:sldId id="1117" r:id="rId40"/>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110"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1AB3B-EB1B-4E1F-9276-350E9A866AFE}"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GB"/>
        </a:p>
      </dgm:t>
    </dgm:pt>
    <dgm:pt modelId="{031B847D-475B-4AD3-AB14-9E81EA51DD9C}">
      <dgm:prSet/>
      <dgm:spPr/>
      <dgm:t>
        <a:bodyPr/>
        <a:lstStyle/>
        <a:p>
          <a:pPr algn="ctr" rtl="0"/>
          <a:r>
            <a:rPr lang="en-GB" b="1" dirty="0">
              <a:latin typeface="Tahoma" pitchFamily="34" charset="0"/>
              <a:ea typeface="Tahoma" pitchFamily="34" charset="0"/>
              <a:cs typeface="Tahoma" pitchFamily="34" charset="0"/>
            </a:rPr>
            <a:t>TED</a:t>
          </a:r>
          <a:endParaRPr lang="en-GB" dirty="0">
            <a:latin typeface="Tahoma" pitchFamily="34" charset="0"/>
            <a:ea typeface="Tahoma" pitchFamily="34" charset="0"/>
            <a:cs typeface="Tahoma" pitchFamily="34" charset="0"/>
          </a:endParaRPr>
        </a:p>
      </dgm:t>
    </dgm:pt>
    <dgm:pt modelId="{5383B8C8-A7CC-4889-AA75-4054B7E26A59}" type="parTrans" cxnId="{F27AD654-A71C-44CA-B248-B8A03C1A561E}">
      <dgm:prSet/>
      <dgm:spPr/>
      <dgm:t>
        <a:bodyPr/>
        <a:lstStyle/>
        <a:p>
          <a:endParaRPr lang="en-GB">
            <a:latin typeface="Tahoma" pitchFamily="34" charset="0"/>
            <a:ea typeface="Tahoma" pitchFamily="34" charset="0"/>
            <a:cs typeface="Tahoma" pitchFamily="34" charset="0"/>
          </a:endParaRPr>
        </a:p>
      </dgm:t>
    </dgm:pt>
    <dgm:pt modelId="{B6428D00-B5CC-4FF8-B909-FA70CA8E5817}" type="sibTrans" cxnId="{F27AD654-A71C-44CA-B248-B8A03C1A561E}">
      <dgm:prSet/>
      <dgm:spPr/>
      <dgm:t>
        <a:bodyPr/>
        <a:lstStyle/>
        <a:p>
          <a:endParaRPr lang="en-GB">
            <a:latin typeface="Tahoma" pitchFamily="34" charset="0"/>
            <a:ea typeface="Tahoma" pitchFamily="34" charset="0"/>
            <a:cs typeface="Tahoma" pitchFamily="34" charset="0"/>
          </a:endParaRPr>
        </a:p>
      </dgm:t>
    </dgm:pt>
    <dgm:pt modelId="{AB2D5753-0AFE-4215-AE13-DC9011615F0D}">
      <dgm:prSet/>
      <dgm:spPr/>
      <dgm:t>
        <a:bodyPr/>
        <a:lstStyle/>
        <a:p>
          <a:pPr rtl="0"/>
          <a:r>
            <a:rPr lang="en-GB" dirty="0" err="1">
              <a:latin typeface="Tahoma" pitchFamily="34" charset="0"/>
              <a:ea typeface="Tahoma" pitchFamily="34" charset="0"/>
              <a:cs typeface="Tahoma" pitchFamily="34" charset="0"/>
            </a:rPr>
            <a:t>Dilo</a:t>
          </a:r>
          <a:endParaRPr lang="en-GB" dirty="0">
            <a:latin typeface="Tahoma" pitchFamily="34" charset="0"/>
            <a:ea typeface="Tahoma" pitchFamily="34" charset="0"/>
            <a:cs typeface="Tahoma" pitchFamily="34" charset="0"/>
          </a:endParaRPr>
        </a:p>
      </dgm:t>
    </dgm:pt>
    <dgm:pt modelId="{56880F33-0104-4187-A2A1-4E632B7C4940}" type="parTrans" cxnId="{00AF2DAD-6BDE-4F13-9810-5709086083BB}">
      <dgm:prSet/>
      <dgm:spPr/>
      <dgm:t>
        <a:bodyPr/>
        <a:lstStyle/>
        <a:p>
          <a:endParaRPr lang="en-GB">
            <a:latin typeface="Tahoma" pitchFamily="34" charset="0"/>
            <a:ea typeface="Tahoma" pitchFamily="34" charset="0"/>
            <a:cs typeface="Tahoma" pitchFamily="34" charset="0"/>
          </a:endParaRPr>
        </a:p>
      </dgm:t>
    </dgm:pt>
    <dgm:pt modelId="{1C0A6EAD-A172-49C6-BE1B-8171E752009C}" type="sibTrans" cxnId="{00AF2DAD-6BDE-4F13-9810-5709086083BB}">
      <dgm:prSet/>
      <dgm:spPr/>
      <dgm:t>
        <a:bodyPr/>
        <a:lstStyle/>
        <a:p>
          <a:endParaRPr lang="en-GB">
            <a:latin typeface="Tahoma" pitchFamily="34" charset="0"/>
            <a:ea typeface="Tahoma" pitchFamily="34" charset="0"/>
            <a:cs typeface="Tahoma" pitchFamily="34" charset="0"/>
          </a:endParaRPr>
        </a:p>
      </dgm:t>
    </dgm:pt>
    <dgm:pt modelId="{C6248D46-BF0F-4EDD-AABA-6FC76C29F6CA}">
      <dgm:prSet/>
      <dgm:spPr/>
      <dgm:t>
        <a:bodyPr/>
        <a:lstStyle/>
        <a:p>
          <a:pPr rtl="0"/>
          <a:r>
            <a:rPr lang="en-GB" dirty="0" err="1">
              <a:latin typeface="Tahoma" pitchFamily="34" charset="0"/>
              <a:ea typeface="Tahoma" pitchFamily="34" charset="0"/>
              <a:cs typeface="Tahoma" pitchFamily="34" charset="0"/>
            </a:rPr>
            <a:t>Explica</a:t>
          </a:r>
          <a:endParaRPr lang="en-GB" dirty="0">
            <a:latin typeface="Tahoma" pitchFamily="34" charset="0"/>
            <a:ea typeface="Tahoma" pitchFamily="34" charset="0"/>
            <a:cs typeface="Tahoma" pitchFamily="34" charset="0"/>
          </a:endParaRPr>
        </a:p>
      </dgm:t>
    </dgm:pt>
    <dgm:pt modelId="{ADB0E4C7-39D1-4B66-BC8A-F28AC737CB10}" type="parTrans" cxnId="{3E6A64F4-B3BE-480B-ABE5-0059D9FFC786}">
      <dgm:prSet/>
      <dgm:spPr/>
      <dgm:t>
        <a:bodyPr/>
        <a:lstStyle/>
        <a:p>
          <a:endParaRPr lang="en-GB">
            <a:latin typeface="Tahoma" pitchFamily="34" charset="0"/>
            <a:ea typeface="Tahoma" pitchFamily="34" charset="0"/>
            <a:cs typeface="Tahoma" pitchFamily="34" charset="0"/>
          </a:endParaRPr>
        </a:p>
      </dgm:t>
    </dgm:pt>
    <dgm:pt modelId="{67743973-C56F-45DD-B3E1-AC3014B04D33}" type="sibTrans" cxnId="{3E6A64F4-B3BE-480B-ABE5-0059D9FFC786}">
      <dgm:prSet/>
      <dgm:spPr/>
      <dgm:t>
        <a:bodyPr/>
        <a:lstStyle/>
        <a:p>
          <a:endParaRPr lang="en-GB">
            <a:latin typeface="Tahoma" pitchFamily="34" charset="0"/>
            <a:ea typeface="Tahoma" pitchFamily="34" charset="0"/>
            <a:cs typeface="Tahoma" pitchFamily="34" charset="0"/>
          </a:endParaRPr>
        </a:p>
      </dgm:t>
    </dgm:pt>
    <dgm:pt modelId="{AB4B0B99-986F-462B-A8AA-2167AE00F3B8}">
      <dgm:prSet/>
      <dgm:spPr/>
      <dgm:t>
        <a:bodyPr/>
        <a:lstStyle/>
        <a:p>
          <a:pPr rtl="0"/>
          <a:r>
            <a:rPr lang="en-GB" dirty="0">
              <a:latin typeface="Tahoma" pitchFamily="34" charset="0"/>
              <a:ea typeface="Tahoma" pitchFamily="34" charset="0"/>
              <a:cs typeface="Tahoma" pitchFamily="34" charset="0"/>
            </a:rPr>
            <a:t>Describe</a:t>
          </a:r>
        </a:p>
      </dgm:t>
    </dgm:pt>
    <dgm:pt modelId="{FF699C9A-0DA3-4D49-82FA-0FEB1E5FB231}" type="parTrans" cxnId="{ADCD00D9-3428-454F-84B3-4F5E9FD1AD48}">
      <dgm:prSet/>
      <dgm:spPr/>
      <dgm:t>
        <a:bodyPr/>
        <a:lstStyle/>
        <a:p>
          <a:endParaRPr lang="en-GB">
            <a:latin typeface="Tahoma" pitchFamily="34" charset="0"/>
            <a:ea typeface="Tahoma" pitchFamily="34" charset="0"/>
            <a:cs typeface="Tahoma" pitchFamily="34" charset="0"/>
          </a:endParaRPr>
        </a:p>
      </dgm:t>
    </dgm:pt>
    <dgm:pt modelId="{52062E57-1D17-4334-A0A4-B448962871F0}" type="sibTrans" cxnId="{ADCD00D9-3428-454F-84B3-4F5E9FD1AD48}">
      <dgm:prSet/>
      <dgm:spPr/>
      <dgm:t>
        <a:bodyPr/>
        <a:lstStyle/>
        <a:p>
          <a:endParaRPr lang="en-GB">
            <a:latin typeface="Tahoma" pitchFamily="34" charset="0"/>
            <a:ea typeface="Tahoma" pitchFamily="34" charset="0"/>
            <a:cs typeface="Tahoma" pitchFamily="34" charset="0"/>
          </a:endParaRPr>
        </a:p>
      </dgm:t>
    </dgm:pt>
    <dgm:pt modelId="{D5757E80-5E0E-4188-B670-7E6E61D337E5}" type="pres">
      <dgm:prSet presAssocID="{ECD1AB3B-EB1B-4E1F-9276-350E9A866AFE}" presName="linear" presStyleCnt="0">
        <dgm:presLayoutVars>
          <dgm:animLvl val="lvl"/>
          <dgm:resizeHandles val="exact"/>
        </dgm:presLayoutVars>
      </dgm:prSet>
      <dgm:spPr/>
    </dgm:pt>
    <dgm:pt modelId="{DCAB5E50-CC04-4C50-96A9-9E19736F354A}" type="pres">
      <dgm:prSet presAssocID="{031B847D-475B-4AD3-AB14-9E81EA51DD9C}" presName="parentText" presStyleLbl="node1" presStyleIdx="0" presStyleCnt="4">
        <dgm:presLayoutVars>
          <dgm:chMax val="0"/>
          <dgm:bulletEnabled val="1"/>
        </dgm:presLayoutVars>
      </dgm:prSet>
      <dgm:spPr/>
    </dgm:pt>
    <dgm:pt modelId="{131CD2A5-37B7-427A-B5F1-86E4039F848A}" type="pres">
      <dgm:prSet presAssocID="{B6428D00-B5CC-4FF8-B909-FA70CA8E5817}" presName="spacer" presStyleCnt="0"/>
      <dgm:spPr/>
    </dgm:pt>
    <dgm:pt modelId="{1766B737-DFA7-4BDA-A087-38D99D295B2C}" type="pres">
      <dgm:prSet presAssocID="{AB2D5753-0AFE-4215-AE13-DC9011615F0D}" presName="parentText" presStyleLbl="node1" presStyleIdx="1" presStyleCnt="4">
        <dgm:presLayoutVars>
          <dgm:chMax val="0"/>
          <dgm:bulletEnabled val="1"/>
        </dgm:presLayoutVars>
      </dgm:prSet>
      <dgm:spPr/>
    </dgm:pt>
    <dgm:pt modelId="{A3B85C3C-52B1-43AC-85AA-1C1609FCCF1C}" type="pres">
      <dgm:prSet presAssocID="{1C0A6EAD-A172-49C6-BE1B-8171E752009C}" presName="spacer" presStyleCnt="0"/>
      <dgm:spPr/>
    </dgm:pt>
    <dgm:pt modelId="{A69F6DFB-C143-4217-ADF0-9A6CFC5FE037}" type="pres">
      <dgm:prSet presAssocID="{C6248D46-BF0F-4EDD-AABA-6FC76C29F6CA}" presName="parentText" presStyleLbl="node1" presStyleIdx="2" presStyleCnt="4">
        <dgm:presLayoutVars>
          <dgm:chMax val="0"/>
          <dgm:bulletEnabled val="1"/>
        </dgm:presLayoutVars>
      </dgm:prSet>
      <dgm:spPr/>
    </dgm:pt>
    <dgm:pt modelId="{65C26A97-D1D8-4446-8463-F3615C8525FC}" type="pres">
      <dgm:prSet presAssocID="{67743973-C56F-45DD-B3E1-AC3014B04D33}" presName="spacer" presStyleCnt="0"/>
      <dgm:spPr/>
    </dgm:pt>
    <dgm:pt modelId="{404113F2-4A10-450F-BEEB-589A85BC1B86}" type="pres">
      <dgm:prSet presAssocID="{AB4B0B99-986F-462B-A8AA-2167AE00F3B8}" presName="parentText" presStyleLbl="node1" presStyleIdx="3" presStyleCnt="4">
        <dgm:presLayoutVars>
          <dgm:chMax val="0"/>
          <dgm:bulletEnabled val="1"/>
        </dgm:presLayoutVars>
      </dgm:prSet>
      <dgm:spPr/>
    </dgm:pt>
  </dgm:ptLst>
  <dgm:cxnLst>
    <dgm:cxn modelId="{89FA5400-3B63-457A-A764-9CF83948FB8E}" type="presOf" srcId="{AB2D5753-0AFE-4215-AE13-DC9011615F0D}" destId="{1766B737-DFA7-4BDA-A087-38D99D295B2C}" srcOrd="0" destOrd="0" presId="urn:microsoft.com/office/officeart/2005/8/layout/vList2"/>
    <dgm:cxn modelId="{0B7A130D-5B2F-4302-A442-2B26F46A97C8}" type="presOf" srcId="{C6248D46-BF0F-4EDD-AABA-6FC76C29F6CA}" destId="{A69F6DFB-C143-4217-ADF0-9A6CFC5FE037}" srcOrd="0" destOrd="0" presId="urn:microsoft.com/office/officeart/2005/8/layout/vList2"/>
    <dgm:cxn modelId="{F27AD654-A71C-44CA-B248-B8A03C1A561E}" srcId="{ECD1AB3B-EB1B-4E1F-9276-350E9A866AFE}" destId="{031B847D-475B-4AD3-AB14-9E81EA51DD9C}" srcOrd="0" destOrd="0" parTransId="{5383B8C8-A7CC-4889-AA75-4054B7E26A59}" sibTransId="{B6428D00-B5CC-4FF8-B909-FA70CA8E5817}"/>
    <dgm:cxn modelId="{00AF2DAD-6BDE-4F13-9810-5709086083BB}" srcId="{ECD1AB3B-EB1B-4E1F-9276-350E9A866AFE}" destId="{AB2D5753-0AFE-4215-AE13-DC9011615F0D}" srcOrd="1" destOrd="0" parTransId="{56880F33-0104-4187-A2A1-4E632B7C4940}" sibTransId="{1C0A6EAD-A172-49C6-BE1B-8171E752009C}"/>
    <dgm:cxn modelId="{A064BDB2-1264-44FA-A286-4D9B97F73E80}" type="presOf" srcId="{AB4B0B99-986F-462B-A8AA-2167AE00F3B8}" destId="{404113F2-4A10-450F-BEEB-589A85BC1B86}" srcOrd="0" destOrd="0" presId="urn:microsoft.com/office/officeart/2005/8/layout/vList2"/>
    <dgm:cxn modelId="{ADCD00D9-3428-454F-84B3-4F5E9FD1AD48}" srcId="{ECD1AB3B-EB1B-4E1F-9276-350E9A866AFE}" destId="{AB4B0B99-986F-462B-A8AA-2167AE00F3B8}" srcOrd="3" destOrd="0" parTransId="{FF699C9A-0DA3-4D49-82FA-0FEB1E5FB231}" sibTransId="{52062E57-1D17-4334-A0A4-B448962871F0}"/>
    <dgm:cxn modelId="{294525DB-D54F-486A-BFAA-7878FA7582FF}" type="presOf" srcId="{031B847D-475B-4AD3-AB14-9E81EA51DD9C}" destId="{DCAB5E50-CC04-4C50-96A9-9E19736F354A}" srcOrd="0" destOrd="0" presId="urn:microsoft.com/office/officeart/2005/8/layout/vList2"/>
    <dgm:cxn modelId="{04D74EEA-477F-4D7D-A53F-A4032DB12E97}" type="presOf" srcId="{ECD1AB3B-EB1B-4E1F-9276-350E9A866AFE}" destId="{D5757E80-5E0E-4188-B670-7E6E61D337E5}" srcOrd="0" destOrd="0" presId="urn:microsoft.com/office/officeart/2005/8/layout/vList2"/>
    <dgm:cxn modelId="{3E6A64F4-B3BE-480B-ABE5-0059D9FFC786}" srcId="{ECD1AB3B-EB1B-4E1F-9276-350E9A866AFE}" destId="{C6248D46-BF0F-4EDD-AABA-6FC76C29F6CA}" srcOrd="2" destOrd="0" parTransId="{ADB0E4C7-39D1-4B66-BC8A-F28AC737CB10}" sibTransId="{67743973-C56F-45DD-B3E1-AC3014B04D33}"/>
    <dgm:cxn modelId="{1A7D48FE-8E4E-4CF1-B813-95DA717C47EF}" type="presParOf" srcId="{D5757E80-5E0E-4188-B670-7E6E61D337E5}" destId="{DCAB5E50-CC04-4C50-96A9-9E19736F354A}" srcOrd="0" destOrd="0" presId="urn:microsoft.com/office/officeart/2005/8/layout/vList2"/>
    <dgm:cxn modelId="{335C4D2B-DF8B-48D1-80DF-27473C5C43B9}" type="presParOf" srcId="{D5757E80-5E0E-4188-B670-7E6E61D337E5}" destId="{131CD2A5-37B7-427A-B5F1-86E4039F848A}" srcOrd="1" destOrd="0" presId="urn:microsoft.com/office/officeart/2005/8/layout/vList2"/>
    <dgm:cxn modelId="{6C153E5B-F4AA-4E94-8CAE-28D86A09CB2C}" type="presParOf" srcId="{D5757E80-5E0E-4188-B670-7E6E61D337E5}" destId="{1766B737-DFA7-4BDA-A087-38D99D295B2C}" srcOrd="2" destOrd="0" presId="urn:microsoft.com/office/officeart/2005/8/layout/vList2"/>
    <dgm:cxn modelId="{8851739E-86CA-494C-B010-2E49A6CB6216}" type="presParOf" srcId="{D5757E80-5E0E-4188-B670-7E6E61D337E5}" destId="{A3B85C3C-52B1-43AC-85AA-1C1609FCCF1C}" srcOrd="3" destOrd="0" presId="urn:microsoft.com/office/officeart/2005/8/layout/vList2"/>
    <dgm:cxn modelId="{098143A0-C057-4392-84F1-C06528E47BED}" type="presParOf" srcId="{D5757E80-5E0E-4188-B670-7E6E61D337E5}" destId="{A69F6DFB-C143-4217-ADF0-9A6CFC5FE037}" srcOrd="4" destOrd="0" presId="urn:microsoft.com/office/officeart/2005/8/layout/vList2"/>
    <dgm:cxn modelId="{96382162-08E4-4C6B-89AF-6DC93F4A0826}" type="presParOf" srcId="{D5757E80-5E0E-4188-B670-7E6E61D337E5}" destId="{65C26A97-D1D8-4446-8463-F3615C8525FC}" srcOrd="5" destOrd="0" presId="urn:microsoft.com/office/officeart/2005/8/layout/vList2"/>
    <dgm:cxn modelId="{462D46F1-43CD-4956-8930-67F8A7848448}" type="presParOf" srcId="{D5757E80-5E0E-4188-B670-7E6E61D337E5}" destId="{404113F2-4A10-450F-BEEB-589A85BC1B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B1FDF-737F-477F-855B-D7973FD0ED06}"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GB"/>
        </a:p>
      </dgm:t>
    </dgm:pt>
    <dgm:pt modelId="{E027CCFD-9B64-4EFB-8244-435B44BED6DB}">
      <dgm:prSet custT="1"/>
      <dgm:spPr/>
      <dgm:t>
        <a:bodyPr/>
        <a:lstStyle/>
        <a:p>
          <a:pPr algn="ctr" rtl="0"/>
          <a:r>
            <a:rPr lang="en-GB" sz="3700" b="1" dirty="0">
              <a:latin typeface="Tahoma" pitchFamily="34" charset="0"/>
              <a:ea typeface="Tahoma" pitchFamily="34" charset="0"/>
              <a:cs typeface="Tahoma" pitchFamily="34" charset="0"/>
            </a:rPr>
            <a:t>5WH</a:t>
          </a:r>
          <a:endParaRPr lang="en-GB" sz="3700" dirty="0">
            <a:latin typeface="Tahoma" pitchFamily="34" charset="0"/>
            <a:ea typeface="Tahoma" pitchFamily="34" charset="0"/>
            <a:cs typeface="Tahoma" pitchFamily="34" charset="0"/>
          </a:endParaRPr>
        </a:p>
      </dgm:t>
    </dgm:pt>
    <dgm:pt modelId="{4BD8EB46-32EC-4175-80EB-51FDA756A47E}" type="parTrans" cxnId="{5578AA89-4300-4AB2-ACE2-41BB47A081EB}">
      <dgm:prSet/>
      <dgm:spPr/>
      <dgm:t>
        <a:bodyPr/>
        <a:lstStyle/>
        <a:p>
          <a:endParaRPr lang="en-GB">
            <a:latin typeface="Tahoma" pitchFamily="34" charset="0"/>
            <a:ea typeface="Tahoma" pitchFamily="34" charset="0"/>
            <a:cs typeface="Tahoma" pitchFamily="34" charset="0"/>
          </a:endParaRPr>
        </a:p>
      </dgm:t>
    </dgm:pt>
    <dgm:pt modelId="{5F8188C9-099E-4D7A-848B-1087DA0F0368}" type="sibTrans" cxnId="{5578AA89-4300-4AB2-ACE2-41BB47A081EB}">
      <dgm:prSet/>
      <dgm:spPr/>
      <dgm:t>
        <a:bodyPr/>
        <a:lstStyle/>
        <a:p>
          <a:endParaRPr lang="en-GB">
            <a:latin typeface="Tahoma" pitchFamily="34" charset="0"/>
            <a:ea typeface="Tahoma" pitchFamily="34" charset="0"/>
            <a:cs typeface="Tahoma" pitchFamily="34" charset="0"/>
          </a:endParaRPr>
        </a:p>
      </dgm:t>
    </dgm:pt>
    <dgm:pt modelId="{651C15B9-0DDC-46F4-8E3E-995C1AD434C5}">
      <dgm:prSet custT="1"/>
      <dgm:spPr/>
      <dgm:t>
        <a:bodyPr/>
        <a:lstStyle/>
        <a:p>
          <a:pPr rtl="0"/>
          <a:r>
            <a:rPr lang="en-GB" sz="2800" dirty="0" err="1">
              <a:latin typeface="Tahoma" pitchFamily="34" charset="0"/>
              <a:ea typeface="Tahoma" pitchFamily="34" charset="0"/>
              <a:cs typeface="Tahoma" pitchFamily="34" charset="0"/>
            </a:rPr>
            <a:t>Cuándo</a:t>
          </a:r>
          <a:endParaRPr lang="en-GB" sz="2800" dirty="0">
            <a:latin typeface="Tahoma" pitchFamily="34" charset="0"/>
            <a:ea typeface="Tahoma" pitchFamily="34" charset="0"/>
            <a:cs typeface="Tahoma" pitchFamily="34" charset="0"/>
          </a:endParaRPr>
        </a:p>
      </dgm:t>
    </dgm:pt>
    <dgm:pt modelId="{E7162CC4-FD96-411D-859B-171F51632C28}" type="parTrans" cxnId="{A17676C9-212F-42F4-ADB5-179DF4406DB8}">
      <dgm:prSet/>
      <dgm:spPr/>
      <dgm:t>
        <a:bodyPr/>
        <a:lstStyle/>
        <a:p>
          <a:endParaRPr lang="en-GB">
            <a:latin typeface="Tahoma" pitchFamily="34" charset="0"/>
            <a:ea typeface="Tahoma" pitchFamily="34" charset="0"/>
            <a:cs typeface="Tahoma" pitchFamily="34" charset="0"/>
          </a:endParaRPr>
        </a:p>
      </dgm:t>
    </dgm:pt>
    <dgm:pt modelId="{EE34C23A-9680-4315-8C52-CDFCFFAF4D88}" type="sibTrans" cxnId="{A17676C9-212F-42F4-ADB5-179DF4406DB8}">
      <dgm:prSet/>
      <dgm:spPr/>
      <dgm:t>
        <a:bodyPr/>
        <a:lstStyle/>
        <a:p>
          <a:endParaRPr lang="en-GB">
            <a:latin typeface="Tahoma" pitchFamily="34" charset="0"/>
            <a:ea typeface="Tahoma" pitchFamily="34" charset="0"/>
            <a:cs typeface="Tahoma" pitchFamily="34" charset="0"/>
          </a:endParaRPr>
        </a:p>
      </dgm:t>
    </dgm:pt>
    <dgm:pt modelId="{E3511B91-9DAF-44C0-A030-6321C5E78287}">
      <dgm:prSet custT="1"/>
      <dgm:spPr/>
      <dgm:t>
        <a:bodyPr/>
        <a:lstStyle/>
        <a:p>
          <a:pPr rtl="0"/>
          <a:r>
            <a:rPr lang="en-GB" sz="2800" dirty="0" err="1">
              <a:latin typeface="Tahoma" pitchFamily="34" charset="0"/>
              <a:ea typeface="Tahoma" pitchFamily="34" charset="0"/>
              <a:cs typeface="Tahoma" pitchFamily="34" charset="0"/>
            </a:rPr>
            <a:t>Dónde</a:t>
          </a:r>
          <a:endParaRPr lang="en-GB" sz="2800" dirty="0">
            <a:latin typeface="Tahoma" pitchFamily="34" charset="0"/>
            <a:ea typeface="Tahoma" pitchFamily="34" charset="0"/>
            <a:cs typeface="Tahoma" pitchFamily="34" charset="0"/>
          </a:endParaRPr>
        </a:p>
      </dgm:t>
    </dgm:pt>
    <dgm:pt modelId="{952CC0F0-B7CC-45FD-ACA4-037986D25C21}" type="parTrans" cxnId="{5409FA68-0AEF-4B4C-8E5F-82C786FC24CA}">
      <dgm:prSet/>
      <dgm:spPr/>
      <dgm:t>
        <a:bodyPr/>
        <a:lstStyle/>
        <a:p>
          <a:endParaRPr lang="en-GB">
            <a:latin typeface="Tahoma" pitchFamily="34" charset="0"/>
            <a:ea typeface="Tahoma" pitchFamily="34" charset="0"/>
            <a:cs typeface="Tahoma" pitchFamily="34" charset="0"/>
          </a:endParaRPr>
        </a:p>
      </dgm:t>
    </dgm:pt>
    <dgm:pt modelId="{D2766725-6A6D-4572-B633-2064EF87AC66}" type="sibTrans" cxnId="{5409FA68-0AEF-4B4C-8E5F-82C786FC24CA}">
      <dgm:prSet/>
      <dgm:spPr/>
      <dgm:t>
        <a:bodyPr/>
        <a:lstStyle/>
        <a:p>
          <a:endParaRPr lang="en-GB">
            <a:latin typeface="Tahoma" pitchFamily="34" charset="0"/>
            <a:ea typeface="Tahoma" pitchFamily="34" charset="0"/>
            <a:cs typeface="Tahoma" pitchFamily="34" charset="0"/>
          </a:endParaRPr>
        </a:p>
      </dgm:t>
    </dgm:pt>
    <dgm:pt modelId="{E9A0C773-D02C-47E0-9C5E-DFD4D43507F8}">
      <dgm:prSet custT="1"/>
      <dgm:spPr/>
      <dgm:t>
        <a:bodyPr/>
        <a:lstStyle/>
        <a:p>
          <a:pPr rtl="0"/>
          <a:r>
            <a:rPr lang="en-GB" sz="2800" dirty="0" err="1">
              <a:latin typeface="Tahoma" pitchFamily="34" charset="0"/>
              <a:ea typeface="Tahoma" pitchFamily="34" charset="0"/>
              <a:cs typeface="Tahoma" pitchFamily="34" charset="0"/>
            </a:rPr>
            <a:t>Porqué</a:t>
          </a:r>
          <a:endParaRPr lang="en-GB" sz="2800" dirty="0">
            <a:latin typeface="Tahoma" pitchFamily="34" charset="0"/>
            <a:ea typeface="Tahoma" pitchFamily="34" charset="0"/>
            <a:cs typeface="Tahoma" pitchFamily="34" charset="0"/>
          </a:endParaRPr>
        </a:p>
      </dgm:t>
    </dgm:pt>
    <dgm:pt modelId="{B119ECF0-E59E-4A73-B2A3-3DCF3B72EAA8}" type="parTrans" cxnId="{7882A7B4-3F20-4EA1-B0F6-2E438C50BDB0}">
      <dgm:prSet/>
      <dgm:spPr/>
      <dgm:t>
        <a:bodyPr/>
        <a:lstStyle/>
        <a:p>
          <a:endParaRPr lang="en-GB">
            <a:latin typeface="Tahoma" pitchFamily="34" charset="0"/>
            <a:ea typeface="Tahoma" pitchFamily="34" charset="0"/>
            <a:cs typeface="Tahoma" pitchFamily="34" charset="0"/>
          </a:endParaRPr>
        </a:p>
      </dgm:t>
    </dgm:pt>
    <dgm:pt modelId="{29412FAC-47FB-443B-A33C-5C8773BC77BB}" type="sibTrans" cxnId="{7882A7B4-3F20-4EA1-B0F6-2E438C50BDB0}">
      <dgm:prSet/>
      <dgm:spPr/>
      <dgm:t>
        <a:bodyPr/>
        <a:lstStyle/>
        <a:p>
          <a:endParaRPr lang="en-GB">
            <a:latin typeface="Tahoma" pitchFamily="34" charset="0"/>
            <a:ea typeface="Tahoma" pitchFamily="34" charset="0"/>
            <a:cs typeface="Tahoma" pitchFamily="34" charset="0"/>
          </a:endParaRPr>
        </a:p>
      </dgm:t>
    </dgm:pt>
    <dgm:pt modelId="{F53D40D5-E177-4305-988F-0A04CB8144E6}">
      <dgm:prSet custT="1"/>
      <dgm:spPr/>
      <dgm:t>
        <a:bodyPr/>
        <a:lstStyle/>
        <a:p>
          <a:pPr rtl="0"/>
          <a:r>
            <a:rPr lang="en-GB" sz="2800" dirty="0" err="1">
              <a:latin typeface="Tahoma" pitchFamily="34" charset="0"/>
              <a:ea typeface="Tahoma" pitchFamily="34" charset="0"/>
              <a:cs typeface="Tahoma" pitchFamily="34" charset="0"/>
            </a:rPr>
            <a:t>Qué</a:t>
          </a:r>
          <a:endParaRPr lang="en-GB" sz="2800" dirty="0">
            <a:latin typeface="Tahoma" pitchFamily="34" charset="0"/>
            <a:ea typeface="Tahoma" pitchFamily="34" charset="0"/>
            <a:cs typeface="Tahoma" pitchFamily="34" charset="0"/>
          </a:endParaRPr>
        </a:p>
      </dgm:t>
    </dgm:pt>
    <dgm:pt modelId="{FEF553F3-463D-4BAD-B2DA-F7AEC9386827}" type="parTrans" cxnId="{38DECE73-8B78-4D0F-97A0-6AA515451FB0}">
      <dgm:prSet/>
      <dgm:spPr/>
      <dgm:t>
        <a:bodyPr/>
        <a:lstStyle/>
        <a:p>
          <a:endParaRPr lang="en-GB">
            <a:latin typeface="Tahoma" pitchFamily="34" charset="0"/>
            <a:ea typeface="Tahoma" pitchFamily="34" charset="0"/>
            <a:cs typeface="Tahoma" pitchFamily="34" charset="0"/>
          </a:endParaRPr>
        </a:p>
      </dgm:t>
    </dgm:pt>
    <dgm:pt modelId="{7C8D15C5-EB6A-4908-B126-F2571BE36E3A}" type="sibTrans" cxnId="{38DECE73-8B78-4D0F-97A0-6AA515451FB0}">
      <dgm:prSet/>
      <dgm:spPr/>
      <dgm:t>
        <a:bodyPr/>
        <a:lstStyle/>
        <a:p>
          <a:endParaRPr lang="en-GB">
            <a:latin typeface="Tahoma" pitchFamily="34" charset="0"/>
            <a:ea typeface="Tahoma" pitchFamily="34" charset="0"/>
            <a:cs typeface="Tahoma" pitchFamily="34" charset="0"/>
          </a:endParaRPr>
        </a:p>
      </dgm:t>
    </dgm:pt>
    <dgm:pt modelId="{7B9ABFA9-6DFF-4777-AC89-45E3404DB998}">
      <dgm:prSet custT="1"/>
      <dgm:spPr/>
      <dgm:t>
        <a:bodyPr/>
        <a:lstStyle/>
        <a:p>
          <a:pPr rtl="0"/>
          <a:r>
            <a:rPr lang="en-GB" sz="2800" dirty="0" err="1">
              <a:latin typeface="Tahoma" pitchFamily="34" charset="0"/>
              <a:ea typeface="Tahoma" pitchFamily="34" charset="0"/>
              <a:cs typeface="Tahoma" pitchFamily="34" charset="0"/>
            </a:rPr>
            <a:t>Quién</a:t>
          </a:r>
          <a:endParaRPr lang="en-GB" sz="2800" dirty="0">
            <a:latin typeface="Tahoma" pitchFamily="34" charset="0"/>
            <a:ea typeface="Tahoma" pitchFamily="34" charset="0"/>
            <a:cs typeface="Tahoma" pitchFamily="34" charset="0"/>
          </a:endParaRPr>
        </a:p>
      </dgm:t>
    </dgm:pt>
    <dgm:pt modelId="{72D33CE8-0DA7-499D-A3A5-C02CBE43E447}" type="parTrans" cxnId="{D6AF31D9-8CD0-4F26-821A-BA40A556ED97}">
      <dgm:prSet/>
      <dgm:spPr/>
      <dgm:t>
        <a:bodyPr/>
        <a:lstStyle/>
        <a:p>
          <a:endParaRPr lang="en-GB">
            <a:latin typeface="Tahoma" pitchFamily="34" charset="0"/>
            <a:ea typeface="Tahoma" pitchFamily="34" charset="0"/>
            <a:cs typeface="Tahoma" pitchFamily="34" charset="0"/>
          </a:endParaRPr>
        </a:p>
      </dgm:t>
    </dgm:pt>
    <dgm:pt modelId="{5977DB3D-34EC-4EA7-A4ED-4F81E04D0C1B}" type="sibTrans" cxnId="{D6AF31D9-8CD0-4F26-821A-BA40A556ED97}">
      <dgm:prSet/>
      <dgm:spPr/>
      <dgm:t>
        <a:bodyPr/>
        <a:lstStyle/>
        <a:p>
          <a:endParaRPr lang="en-GB">
            <a:latin typeface="Tahoma" pitchFamily="34" charset="0"/>
            <a:ea typeface="Tahoma" pitchFamily="34" charset="0"/>
            <a:cs typeface="Tahoma" pitchFamily="34" charset="0"/>
          </a:endParaRPr>
        </a:p>
      </dgm:t>
    </dgm:pt>
    <dgm:pt modelId="{214BBD16-7236-4943-AC40-694ED68CDB5C}">
      <dgm:prSet custT="1"/>
      <dgm:spPr/>
      <dgm:t>
        <a:bodyPr/>
        <a:lstStyle/>
        <a:p>
          <a:pPr rtl="0"/>
          <a:r>
            <a:rPr lang="en-GB" sz="2800" dirty="0" err="1">
              <a:latin typeface="Tahoma" pitchFamily="34" charset="0"/>
              <a:ea typeface="Tahoma" pitchFamily="34" charset="0"/>
              <a:cs typeface="Tahoma" pitchFamily="34" charset="0"/>
            </a:rPr>
            <a:t>Cómo</a:t>
          </a:r>
          <a:endParaRPr lang="en-GB" sz="2800" dirty="0">
            <a:latin typeface="Tahoma" pitchFamily="34" charset="0"/>
            <a:ea typeface="Tahoma" pitchFamily="34" charset="0"/>
            <a:cs typeface="Tahoma" pitchFamily="34" charset="0"/>
          </a:endParaRPr>
        </a:p>
      </dgm:t>
    </dgm:pt>
    <dgm:pt modelId="{B38FC3CF-E3D7-4913-9EEF-6AD679437241}" type="parTrans" cxnId="{7D00E04D-CD71-47F8-AA31-0252C9543AC9}">
      <dgm:prSet/>
      <dgm:spPr/>
      <dgm:t>
        <a:bodyPr/>
        <a:lstStyle/>
        <a:p>
          <a:endParaRPr lang="en-GB">
            <a:latin typeface="Tahoma" pitchFamily="34" charset="0"/>
            <a:ea typeface="Tahoma" pitchFamily="34" charset="0"/>
            <a:cs typeface="Tahoma" pitchFamily="34" charset="0"/>
          </a:endParaRPr>
        </a:p>
      </dgm:t>
    </dgm:pt>
    <dgm:pt modelId="{FD009D66-6DE7-4814-ACC3-0DBB4BD27643}" type="sibTrans" cxnId="{7D00E04D-CD71-47F8-AA31-0252C9543AC9}">
      <dgm:prSet/>
      <dgm:spPr/>
      <dgm:t>
        <a:bodyPr/>
        <a:lstStyle/>
        <a:p>
          <a:endParaRPr lang="en-GB">
            <a:latin typeface="Tahoma" pitchFamily="34" charset="0"/>
            <a:ea typeface="Tahoma" pitchFamily="34" charset="0"/>
            <a:cs typeface="Tahoma" pitchFamily="34" charset="0"/>
          </a:endParaRPr>
        </a:p>
      </dgm:t>
    </dgm:pt>
    <dgm:pt modelId="{EEE9DD70-1086-4BCC-BF89-B1DDCA7111BB}" type="pres">
      <dgm:prSet presAssocID="{BCAB1FDF-737F-477F-855B-D7973FD0ED06}" presName="linear" presStyleCnt="0">
        <dgm:presLayoutVars>
          <dgm:animLvl val="lvl"/>
          <dgm:resizeHandles val="exact"/>
        </dgm:presLayoutVars>
      </dgm:prSet>
      <dgm:spPr/>
    </dgm:pt>
    <dgm:pt modelId="{F4F50D37-5886-46DC-A18A-3B0DEC0A9707}" type="pres">
      <dgm:prSet presAssocID="{E027CCFD-9B64-4EFB-8244-435B44BED6DB}" presName="parentText" presStyleLbl="node1" presStyleIdx="0" presStyleCnt="7" custScaleY="151173" custLinFactY="-913" custLinFactNeighborY="-100000">
        <dgm:presLayoutVars>
          <dgm:chMax val="0"/>
          <dgm:bulletEnabled val="1"/>
        </dgm:presLayoutVars>
      </dgm:prSet>
      <dgm:spPr/>
    </dgm:pt>
    <dgm:pt modelId="{BA147196-EFE9-484E-B6B4-06FD14F48C59}" type="pres">
      <dgm:prSet presAssocID="{5F8188C9-099E-4D7A-848B-1087DA0F0368}" presName="spacer" presStyleCnt="0"/>
      <dgm:spPr/>
    </dgm:pt>
    <dgm:pt modelId="{B2D49B8B-9E19-4F51-B51F-F0F83E0A2F54}" type="pres">
      <dgm:prSet presAssocID="{651C15B9-0DDC-46F4-8E3E-995C1AD434C5}" presName="parentText" presStyleLbl="node1" presStyleIdx="1" presStyleCnt="7">
        <dgm:presLayoutVars>
          <dgm:chMax val="0"/>
          <dgm:bulletEnabled val="1"/>
        </dgm:presLayoutVars>
      </dgm:prSet>
      <dgm:spPr/>
    </dgm:pt>
    <dgm:pt modelId="{B62E43C0-F8D9-4F8D-9A21-19834AF61A0B}" type="pres">
      <dgm:prSet presAssocID="{EE34C23A-9680-4315-8C52-CDFCFFAF4D88}" presName="spacer" presStyleCnt="0"/>
      <dgm:spPr/>
    </dgm:pt>
    <dgm:pt modelId="{EE62D0DB-567F-4992-8386-B5CB585E9B1D}" type="pres">
      <dgm:prSet presAssocID="{E3511B91-9DAF-44C0-A030-6321C5E78287}" presName="parentText" presStyleLbl="node1" presStyleIdx="2" presStyleCnt="7" custScaleX="99010">
        <dgm:presLayoutVars>
          <dgm:chMax val="0"/>
          <dgm:bulletEnabled val="1"/>
        </dgm:presLayoutVars>
      </dgm:prSet>
      <dgm:spPr/>
    </dgm:pt>
    <dgm:pt modelId="{0D2C160A-684A-45A7-8C26-08002A0D829A}" type="pres">
      <dgm:prSet presAssocID="{D2766725-6A6D-4572-B633-2064EF87AC66}" presName="spacer" presStyleCnt="0"/>
      <dgm:spPr/>
    </dgm:pt>
    <dgm:pt modelId="{651967C7-5D7A-422C-81B7-61E7AB42AC14}" type="pres">
      <dgm:prSet presAssocID="{E9A0C773-D02C-47E0-9C5E-DFD4D43507F8}" presName="parentText" presStyleLbl="node1" presStyleIdx="3" presStyleCnt="7">
        <dgm:presLayoutVars>
          <dgm:chMax val="0"/>
          <dgm:bulletEnabled val="1"/>
        </dgm:presLayoutVars>
      </dgm:prSet>
      <dgm:spPr/>
    </dgm:pt>
    <dgm:pt modelId="{6F1D14B5-3604-4FB1-9B27-5E5A0EC01CCE}" type="pres">
      <dgm:prSet presAssocID="{29412FAC-47FB-443B-A33C-5C8773BC77BB}" presName="spacer" presStyleCnt="0"/>
      <dgm:spPr/>
    </dgm:pt>
    <dgm:pt modelId="{C97CC72B-4F46-4B98-BAA1-F72F54A86B4A}" type="pres">
      <dgm:prSet presAssocID="{F53D40D5-E177-4305-988F-0A04CB8144E6}" presName="parentText" presStyleLbl="node1" presStyleIdx="4" presStyleCnt="7">
        <dgm:presLayoutVars>
          <dgm:chMax val="0"/>
          <dgm:bulletEnabled val="1"/>
        </dgm:presLayoutVars>
      </dgm:prSet>
      <dgm:spPr/>
    </dgm:pt>
    <dgm:pt modelId="{7934EBFF-2092-48C7-82F9-884D41CDDD99}" type="pres">
      <dgm:prSet presAssocID="{7C8D15C5-EB6A-4908-B126-F2571BE36E3A}" presName="spacer" presStyleCnt="0"/>
      <dgm:spPr/>
    </dgm:pt>
    <dgm:pt modelId="{7C9F1670-B2FB-4ACF-B6E7-199CA4E32E9A}" type="pres">
      <dgm:prSet presAssocID="{7B9ABFA9-6DFF-4777-AC89-45E3404DB998}" presName="parentText" presStyleLbl="node1" presStyleIdx="5" presStyleCnt="7">
        <dgm:presLayoutVars>
          <dgm:chMax val="0"/>
          <dgm:bulletEnabled val="1"/>
        </dgm:presLayoutVars>
      </dgm:prSet>
      <dgm:spPr/>
    </dgm:pt>
    <dgm:pt modelId="{D8D83E5C-12F6-48BE-A446-807CF7588C80}" type="pres">
      <dgm:prSet presAssocID="{5977DB3D-34EC-4EA7-A4ED-4F81E04D0C1B}" presName="spacer" presStyleCnt="0"/>
      <dgm:spPr/>
    </dgm:pt>
    <dgm:pt modelId="{41C2A4DF-AF83-425F-9B80-C8FD5C213C0F}" type="pres">
      <dgm:prSet presAssocID="{214BBD16-7236-4943-AC40-694ED68CDB5C}" presName="parentText" presStyleLbl="node1" presStyleIdx="6" presStyleCnt="7">
        <dgm:presLayoutVars>
          <dgm:chMax val="0"/>
          <dgm:bulletEnabled val="1"/>
        </dgm:presLayoutVars>
      </dgm:prSet>
      <dgm:spPr/>
    </dgm:pt>
  </dgm:ptLst>
  <dgm:cxnLst>
    <dgm:cxn modelId="{090DA036-35DC-48E8-BF80-E43D5556E109}" type="presOf" srcId="{E3511B91-9DAF-44C0-A030-6321C5E78287}" destId="{EE62D0DB-567F-4992-8386-B5CB585E9B1D}" srcOrd="0" destOrd="0" presId="urn:microsoft.com/office/officeart/2005/8/layout/vList2"/>
    <dgm:cxn modelId="{3787BC3E-C02E-4B79-ACF7-4FD0F7CE6647}" type="presOf" srcId="{651C15B9-0DDC-46F4-8E3E-995C1AD434C5}" destId="{B2D49B8B-9E19-4F51-B51F-F0F83E0A2F54}" srcOrd="0" destOrd="0" presId="urn:microsoft.com/office/officeart/2005/8/layout/vList2"/>
    <dgm:cxn modelId="{0BFEC647-FEC3-4AD9-9CEA-19D7C0492D9F}" type="presOf" srcId="{E027CCFD-9B64-4EFB-8244-435B44BED6DB}" destId="{F4F50D37-5886-46DC-A18A-3B0DEC0A9707}" srcOrd="0" destOrd="0" presId="urn:microsoft.com/office/officeart/2005/8/layout/vList2"/>
    <dgm:cxn modelId="{5409FA68-0AEF-4B4C-8E5F-82C786FC24CA}" srcId="{BCAB1FDF-737F-477F-855B-D7973FD0ED06}" destId="{E3511B91-9DAF-44C0-A030-6321C5E78287}" srcOrd="2" destOrd="0" parTransId="{952CC0F0-B7CC-45FD-ACA4-037986D25C21}" sibTransId="{D2766725-6A6D-4572-B633-2064EF87AC66}"/>
    <dgm:cxn modelId="{7D00E04D-CD71-47F8-AA31-0252C9543AC9}" srcId="{BCAB1FDF-737F-477F-855B-D7973FD0ED06}" destId="{214BBD16-7236-4943-AC40-694ED68CDB5C}" srcOrd="6" destOrd="0" parTransId="{B38FC3CF-E3D7-4913-9EEF-6AD679437241}" sibTransId="{FD009D66-6DE7-4814-ACC3-0DBB4BD27643}"/>
    <dgm:cxn modelId="{08315052-C77F-411F-A7D4-9C45FCC47104}" type="presOf" srcId="{7B9ABFA9-6DFF-4777-AC89-45E3404DB998}" destId="{7C9F1670-B2FB-4ACF-B6E7-199CA4E32E9A}" srcOrd="0" destOrd="0" presId="urn:microsoft.com/office/officeart/2005/8/layout/vList2"/>
    <dgm:cxn modelId="{38DECE73-8B78-4D0F-97A0-6AA515451FB0}" srcId="{BCAB1FDF-737F-477F-855B-D7973FD0ED06}" destId="{F53D40D5-E177-4305-988F-0A04CB8144E6}" srcOrd="4" destOrd="0" parTransId="{FEF553F3-463D-4BAD-B2DA-F7AEC9386827}" sibTransId="{7C8D15C5-EB6A-4908-B126-F2571BE36E3A}"/>
    <dgm:cxn modelId="{40948A54-430B-40A7-820B-12521629CF99}" type="presOf" srcId="{F53D40D5-E177-4305-988F-0A04CB8144E6}" destId="{C97CC72B-4F46-4B98-BAA1-F72F54A86B4A}" srcOrd="0" destOrd="0" presId="urn:microsoft.com/office/officeart/2005/8/layout/vList2"/>
    <dgm:cxn modelId="{5578AA89-4300-4AB2-ACE2-41BB47A081EB}" srcId="{BCAB1FDF-737F-477F-855B-D7973FD0ED06}" destId="{E027CCFD-9B64-4EFB-8244-435B44BED6DB}" srcOrd="0" destOrd="0" parTransId="{4BD8EB46-32EC-4175-80EB-51FDA756A47E}" sibTransId="{5F8188C9-099E-4D7A-848B-1087DA0F0368}"/>
    <dgm:cxn modelId="{E22482AB-9681-4A75-87FB-3709901592B5}" type="presOf" srcId="{214BBD16-7236-4943-AC40-694ED68CDB5C}" destId="{41C2A4DF-AF83-425F-9B80-C8FD5C213C0F}" srcOrd="0" destOrd="0" presId="urn:microsoft.com/office/officeart/2005/8/layout/vList2"/>
    <dgm:cxn modelId="{7882A7B4-3F20-4EA1-B0F6-2E438C50BDB0}" srcId="{BCAB1FDF-737F-477F-855B-D7973FD0ED06}" destId="{E9A0C773-D02C-47E0-9C5E-DFD4D43507F8}" srcOrd="3" destOrd="0" parTransId="{B119ECF0-E59E-4A73-B2A3-3DCF3B72EAA8}" sibTransId="{29412FAC-47FB-443B-A33C-5C8773BC77BB}"/>
    <dgm:cxn modelId="{25F1BAC4-749D-442B-8923-8A6B25F71A0B}" type="presOf" srcId="{BCAB1FDF-737F-477F-855B-D7973FD0ED06}" destId="{EEE9DD70-1086-4BCC-BF89-B1DDCA7111BB}" srcOrd="0" destOrd="0" presId="urn:microsoft.com/office/officeart/2005/8/layout/vList2"/>
    <dgm:cxn modelId="{A17676C9-212F-42F4-ADB5-179DF4406DB8}" srcId="{BCAB1FDF-737F-477F-855B-D7973FD0ED06}" destId="{651C15B9-0DDC-46F4-8E3E-995C1AD434C5}" srcOrd="1" destOrd="0" parTransId="{E7162CC4-FD96-411D-859B-171F51632C28}" sibTransId="{EE34C23A-9680-4315-8C52-CDFCFFAF4D88}"/>
    <dgm:cxn modelId="{D6AF31D9-8CD0-4F26-821A-BA40A556ED97}" srcId="{BCAB1FDF-737F-477F-855B-D7973FD0ED06}" destId="{7B9ABFA9-6DFF-4777-AC89-45E3404DB998}" srcOrd="5" destOrd="0" parTransId="{72D33CE8-0DA7-499D-A3A5-C02CBE43E447}" sibTransId="{5977DB3D-34EC-4EA7-A4ED-4F81E04D0C1B}"/>
    <dgm:cxn modelId="{736E1EEF-EA98-4463-BC8F-72B2FDAC4856}" type="presOf" srcId="{E9A0C773-D02C-47E0-9C5E-DFD4D43507F8}" destId="{651967C7-5D7A-422C-81B7-61E7AB42AC14}" srcOrd="0" destOrd="0" presId="urn:microsoft.com/office/officeart/2005/8/layout/vList2"/>
    <dgm:cxn modelId="{677C6A21-C700-4125-8CB2-FD047CC29BBA}" type="presParOf" srcId="{EEE9DD70-1086-4BCC-BF89-B1DDCA7111BB}" destId="{F4F50D37-5886-46DC-A18A-3B0DEC0A9707}" srcOrd="0" destOrd="0" presId="urn:microsoft.com/office/officeart/2005/8/layout/vList2"/>
    <dgm:cxn modelId="{C31E7A56-4AF3-4C86-B0F8-462BF511E1D7}" type="presParOf" srcId="{EEE9DD70-1086-4BCC-BF89-B1DDCA7111BB}" destId="{BA147196-EFE9-484E-B6B4-06FD14F48C59}" srcOrd="1" destOrd="0" presId="urn:microsoft.com/office/officeart/2005/8/layout/vList2"/>
    <dgm:cxn modelId="{B306C12F-1DBA-4ECB-9F48-13EDCBBF5943}" type="presParOf" srcId="{EEE9DD70-1086-4BCC-BF89-B1DDCA7111BB}" destId="{B2D49B8B-9E19-4F51-B51F-F0F83E0A2F54}" srcOrd="2" destOrd="0" presId="urn:microsoft.com/office/officeart/2005/8/layout/vList2"/>
    <dgm:cxn modelId="{ABF5C9C2-9293-4367-A296-2800F62B2911}" type="presParOf" srcId="{EEE9DD70-1086-4BCC-BF89-B1DDCA7111BB}" destId="{B62E43C0-F8D9-4F8D-9A21-19834AF61A0B}" srcOrd="3" destOrd="0" presId="urn:microsoft.com/office/officeart/2005/8/layout/vList2"/>
    <dgm:cxn modelId="{A1308E14-B0FF-4421-AD6D-E1C3CF6D515E}" type="presParOf" srcId="{EEE9DD70-1086-4BCC-BF89-B1DDCA7111BB}" destId="{EE62D0DB-567F-4992-8386-B5CB585E9B1D}" srcOrd="4" destOrd="0" presId="urn:microsoft.com/office/officeart/2005/8/layout/vList2"/>
    <dgm:cxn modelId="{273CAB09-9B00-4A14-97AF-18FADEB2C980}" type="presParOf" srcId="{EEE9DD70-1086-4BCC-BF89-B1DDCA7111BB}" destId="{0D2C160A-684A-45A7-8C26-08002A0D829A}" srcOrd="5" destOrd="0" presId="urn:microsoft.com/office/officeart/2005/8/layout/vList2"/>
    <dgm:cxn modelId="{EA4CA29A-845E-45D9-9ED3-4294C4380B4E}" type="presParOf" srcId="{EEE9DD70-1086-4BCC-BF89-B1DDCA7111BB}" destId="{651967C7-5D7A-422C-81B7-61E7AB42AC14}" srcOrd="6" destOrd="0" presId="urn:microsoft.com/office/officeart/2005/8/layout/vList2"/>
    <dgm:cxn modelId="{38EB35DA-51CC-4F26-AF64-98B80A8C9503}" type="presParOf" srcId="{EEE9DD70-1086-4BCC-BF89-B1DDCA7111BB}" destId="{6F1D14B5-3604-4FB1-9B27-5E5A0EC01CCE}" srcOrd="7" destOrd="0" presId="urn:microsoft.com/office/officeart/2005/8/layout/vList2"/>
    <dgm:cxn modelId="{CBD3B448-3320-4AA0-B60E-13909C9D881F}" type="presParOf" srcId="{EEE9DD70-1086-4BCC-BF89-B1DDCA7111BB}" destId="{C97CC72B-4F46-4B98-BAA1-F72F54A86B4A}" srcOrd="8" destOrd="0" presId="urn:microsoft.com/office/officeart/2005/8/layout/vList2"/>
    <dgm:cxn modelId="{E61BE1BD-EFC4-42ED-B83E-FCCC86204A16}" type="presParOf" srcId="{EEE9DD70-1086-4BCC-BF89-B1DDCA7111BB}" destId="{7934EBFF-2092-48C7-82F9-884D41CDDD99}" srcOrd="9" destOrd="0" presId="urn:microsoft.com/office/officeart/2005/8/layout/vList2"/>
    <dgm:cxn modelId="{1F8D0BE4-31C7-46CC-BED0-1528CEB3A912}" type="presParOf" srcId="{EEE9DD70-1086-4BCC-BF89-B1DDCA7111BB}" destId="{7C9F1670-B2FB-4ACF-B6E7-199CA4E32E9A}" srcOrd="10" destOrd="0" presId="urn:microsoft.com/office/officeart/2005/8/layout/vList2"/>
    <dgm:cxn modelId="{A879E4B2-D364-44AE-9AC6-9BE830EF2DE7}" type="presParOf" srcId="{EEE9DD70-1086-4BCC-BF89-B1DDCA7111BB}" destId="{D8D83E5C-12F6-48BE-A446-807CF7588C80}" srcOrd="11" destOrd="0" presId="urn:microsoft.com/office/officeart/2005/8/layout/vList2"/>
    <dgm:cxn modelId="{38E4B670-85D5-4A3B-A521-21A5CA89F5F6}" type="presParOf" srcId="{EEE9DD70-1086-4BCC-BF89-B1DDCA7111BB}" destId="{41C2A4DF-AF83-425F-9B80-C8FD5C213C0F}"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B5E50-CC04-4C50-96A9-9E19736F354A}">
      <dsp:nvSpPr>
        <dsp:cNvPr id="0" name=""/>
        <dsp:cNvSpPr/>
      </dsp:nvSpPr>
      <dsp:spPr>
        <a:xfrm>
          <a:off x="0" y="40913"/>
          <a:ext cx="4040188" cy="88744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dirty="0">
              <a:latin typeface="Tahoma" pitchFamily="34" charset="0"/>
              <a:ea typeface="Tahoma" pitchFamily="34" charset="0"/>
              <a:cs typeface="Tahoma" pitchFamily="34" charset="0"/>
            </a:rPr>
            <a:t>TED</a:t>
          </a:r>
          <a:endParaRPr lang="en-GB" sz="3700" kern="1200" dirty="0">
            <a:latin typeface="Tahoma" pitchFamily="34" charset="0"/>
            <a:ea typeface="Tahoma" pitchFamily="34" charset="0"/>
            <a:cs typeface="Tahoma" pitchFamily="34" charset="0"/>
          </a:endParaRPr>
        </a:p>
      </dsp:txBody>
      <dsp:txXfrm>
        <a:off x="43321" y="84234"/>
        <a:ext cx="3953546" cy="800803"/>
      </dsp:txXfrm>
    </dsp:sp>
    <dsp:sp modelId="{1766B737-DFA7-4BDA-A087-38D99D295B2C}">
      <dsp:nvSpPr>
        <dsp:cNvPr id="0" name=""/>
        <dsp:cNvSpPr/>
      </dsp:nvSpPr>
      <dsp:spPr>
        <a:xfrm>
          <a:off x="0" y="1034918"/>
          <a:ext cx="4040188" cy="887445"/>
        </a:xfrm>
        <a:prstGeom prst="round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kern="1200" dirty="0" err="1">
              <a:latin typeface="Tahoma" pitchFamily="34" charset="0"/>
              <a:ea typeface="Tahoma" pitchFamily="34" charset="0"/>
              <a:cs typeface="Tahoma" pitchFamily="34" charset="0"/>
            </a:rPr>
            <a:t>Dilo</a:t>
          </a:r>
          <a:endParaRPr lang="en-GB" sz="3700" kern="1200" dirty="0">
            <a:latin typeface="Tahoma" pitchFamily="34" charset="0"/>
            <a:ea typeface="Tahoma" pitchFamily="34" charset="0"/>
            <a:cs typeface="Tahoma" pitchFamily="34" charset="0"/>
          </a:endParaRPr>
        </a:p>
      </dsp:txBody>
      <dsp:txXfrm>
        <a:off x="43321" y="1078239"/>
        <a:ext cx="3953546" cy="800803"/>
      </dsp:txXfrm>
    </dsp:sp>
    <dsp:sp modelId="{A69F6DFB-C143-4217-ADF0-9A6CFC5FE037}">
      <dsp:nvSpPr>
        <dsp:cNvPr id="0" name=""/>
        <dsp:cNvSpPr/>
      </dsp:nvSpPr>
      <dsp:spPr>
        <a:xfrm>
          <a:off x="0" y="2028923"/>
          <a:ext cx="4040188" cy="887445"/>
        </a:xfrm>
        <a:prstGeom prst="round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kern="1200" dirty="0" err="1">
              <a:latin typeface="Tahoma" pitchFamily="34" charset="0"/>
              <a:ea typeface="Tahoma" pitchFamily="34" charset="0"/>
              <a:cs typeface="Tahoma" pitchFamily="34" charset="0"/>
            </a:rPr>
            <a:t>Explica</a:t>
          </a:r>
          <a:endParaRPr lang="en-GB" sz="3700" kern="1200" dirty="0">
            <a:latin typeface="Tahoma" pitchFamily="34" charset="0"/>
            <a:ea typeface="Tahoma" pitchFamily="34" charset="0"/>
            <a:cs typeface="Tahoma" pitchFamily="34" charset="0"/>
          </a:endParaRPr>
        </a:p>
      </dsp:txBody>
      <dsp:txXfrm>
        <a:off x="43321" y="2072244"/>
        <a:ext cx="3953546" cy="800803"/>
      </dsp:txXfrm>
    </dsp:sp>
    <dsp:sp modelId="{404113F2-4A10-450F-BEEB-589A85BC1B86}">
      <dsp:nvSpPr>
        <dsp:cNvPr id="0" name=""/>
        <dsp:cNvSpPr/>
      </dsp:nvSpPr>
      <dsp:spPr>
        <a:xfrm>
          <a:off x="0" y="3022928"/>
          <a:ext cx="4040188" cy="887445"/>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GB" sz="3700" kern="1200" dirty="0">
              <a:latin typeface="Tahoma" pitchFamily="34" charset="0"/>
              <a:ea typeface="Tahoma" pitchFamily="34" charset="0"/>
              <a:cs typeface="Tahoma" pitchFamily="34" charset="0"/>
            </a:rPr>
            <a:t>Describe</a:t>
          </a:r>
        </a:p>
      </dsp:txBody>
      <dsp:txXfrm>
        <a:off x="43321" y="3066249"/>
        <a:ext cx="3953546"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0D37-5886-46DC-A18A-3B0DEC0A9707}">
      <dsp:nvSpPr>
        <dsp:cNvPr id="0" name=""/>
        <dsp:cNvSpPr/>
      </dsp:nvSpPr>
      <dsp:spPr>
        <a:xfrm>
          <a:off x="0" y="0"/>
          <a:ext cx="4041775" cy="88608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b="1" kern="1200" dirty="0">
              <a:latin typeface="Tahoma" pitchFamily="34" charset="0"/>
              <a:ea typeface="Tahoma" pitchFamily="34" charset="0"/>
              <a:cs typeface="Tahoma" pitchFamily="34" charset="0"/>
            </a:rPr>
            <a:t>5WH</a:t>
          </a:r>
          <a:endParaRPr lang="en-GB" sz="3700" kern="1200" dirty="0">
            <a:latin typeface="Tahoma" pitchFamily="34" charset="0"/>
            <a:ea typeface="Tahoma" pitchFamily="34" charset="0"/>
            <a:cs typeface="Tahoma" pitchFamily="34" charset="0"/>
          </a:endParaRPr>
        </a:p>
      </dsp:txBody>
      <dsp:txXfrm>
        <a:off x="43255" y="43255"/>
        <a:ext cx="3955265" cy="799579"/>
      </dsp:txXfrm>
    </dsp:sp>
    <dsp:sp modelId="{B2D49B8B-9E19-4F51-B51F-F0F83E0A2F54}">
      <dsp:nvSpPr>
        <dsp:cNvPr id="0" name=""/>
        <dsp:cNvSpPr/>
      </dsp:nvSpPr>
      <dsp:spPr>
        <a:xfrm>
          <a:off x="0" y="897308"/>
          <a:ext cx="4041775" cy="586142"/>
        </a:xfrm>
        <a:prstGeom prst="roundRect">
          <a:avLst/>
        </a:prstGeom>
        <a:solidFill>
          <a:schemeClr val="accent3">
            <a:hueOff val="451767"/>
            <a:satOff val="16667"/>
            <a:lumOff val="-2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err="1">
              <a:latin typeface="Tahoma" pitchFamily="34" charset="0"/>
              <a:ea typeface="Tahoma" pitchFamily="34" charset="0"/>
              <a:cs typeface="Tahoma" pitchFamily="34" charset="0"/>
            </a:rPr>
            <a:t>Cuándo</a:t>
          </a:r>
          <a:endParaRPr lang="en-GB" sz="2800" kern="1200" dirty="0">
            <a:latin typeface="Tahoma" pitchFamily="34" charset="0"/>
            <a:ea typeface="Tahoma" pitchFamily="34" charset="0"/>
            <a:cs typeface="Tahoma" pitchFamily="34" charset="0"/>
          </a:endParaRPr>
        </a:p>
      </dsp:txBody>
      <dsp:txXfrm>
        <a:off x="28613" y="925921"/>
        <a:ext cx="3984549" cy="528916"/>
      </dsp:txXfrm>
    </dsp:sp>
    <dsp:sp modelId="{EE62D0DB-567F-4992-8386-B5CB585E9B1D}">
      <dsp:nvSpPr>
        <dsp:cNvPr id="0" name=""/>
        <dsp:cNvSpPr/>
      </dsp:nvSpPr>
      <dsp:spPr>
        <a:xfrm>
          <a:off x="39815" y="1492942"/>
          <a:ext cx="3962143" cy="586142"/>
        </a:xfrm>
        <a:prstGeom prst="round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err="1">
              <a:latin typeface="Tahoma" pitchFamily="34" charset="0"/>
              <a:ea typeface="Tahoma" pitchFamily="34" charset="0"/>
              <a:cs typeface="Tahoma" pitchFamily="34" charset="0"/>
            </a:rPr>
            <a:t>Dónde</a:t>
          </a:r>
          <a:endParaRPr lang="en-GB" sz="2800" kern="1200" dirty="0">
            <a:latin typeface="Tahoma" pitchFamily="34" charset="0"/>
            <a:ea typeface="Tahoma" pitchFamily="34" charset="0"/>
            <a:cs typeface="Tahoma" pitchFamily="34" charset="0"/>
          </a:endParaRPr>
        </a:p>
      </dsp:txBody>
      <dsp:txXfrm>
        <a:off x="68428" y="1521555"/>
        <a:ext cx="3904917" cy="528916"/>
      </dsp:txXfrm>
    </dsp:sp>
    <dsp:sp modelId="{651967C7-5D7A-422C-81B7-61E7AB42AC14}">
      <dsp:nvSpPr>
        <dsp:cNvPr id="0" name=""/>
        <dsp:cNvSpPr/>
      </dsp:nvSpPr>
      <dsp:spPr>
        <a:xfrm>
          <a:off x="0" y="2088577"/>
          <a:ext cx="4041775" cy="586142"/>
        </a:xfrm>
        <a:prstGeom prst="roundRect">
          <a:avLst/>
        </a:prstGeom>
        <a:solidFill>
          <a:schemeClr val="accent3">
            <a:hueOff val="1355300"/>
            <a:satOff val="50000"/>
            <a:lumOff val="-7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err="1">
              <a:latin typeface="Tahoma" pitchFamily="34" charset="0"/>
              <a:ea typeface="Tahoma" pitchFamily="34" charset="0"/>
              <a:cs typeface="Tahoma" pitchFamily="34" charset="0"/>
            </a:rPr>
            <a:t>Porqué</a:t>
          </a:r>
          <a:endParaRPr lang="en-GB" sz="2800" kern="1200" dirty="0">
            <a:latin typeface="Tahoma" pitchFamily="34" charset="0"/>
            <a:ea typeface="Tahoma" pitchFamily="34" charset="0"/>
            <a:cs typeface="Tahoma" pitchFamily="34" charset="0"/>
          </a:endParaRPr>
        </a:p>
      </dsp:txBody>
      <dsp:txXfrm>
        <a:off x="28613" y="2117190"/>
        <a:ext cx="3984549" cy="528916"/>
      </dsp:txXfrm>
    </dsp:sp>
    <dsp:sp modelId="{C97CC72B-4F46-4B98-BAA1-F72F54A86B4A}">
      <dsp:nvSpPr>
        <dsp:cNvPr id="0" name=""/>
        <dsp:cNvSpPr/>
      </dsp:nvSpPr>
      <dsp:spPr>
        <a:xfrm>
          <a:off x="0" y="2684212"/>
          <a:ext cx="4041775" cy="586142"/>
        </a:xfrm>
        <a:prstGeom prst="round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err="1">
              <a:latin typeface="Tahoma" pitchFamily="34" charset="0"/>
              <a:ea typeface="Tahoma" pitchFamily="34" charset="0"/>
              <a:cs typeface="Tahoma" pitchFamily="34" charset="0"/>
            </a:rPr>
            <a:t>Qué</a:t>
          </a:r>
          <a:endParaRPr lang="en-GB" sz="2800" kern="1200" dirty="0">
            <a:latin typeface="Tahoma" pitchFamily="34" charset="0"/>
            <a:ea typeface="Tahoma" pitchFamily="34" charset="0"/>
            <a:cs typeface="Tahoma" pitchFamily="34" charset="0"/>
          </a:endParaRPr>
        </a:p>
      </dsp:txBody>
      <dsp:txXfrm>
        <a:off x="28613" y="2712825"/>
        <a:ext cx="3984549" cy="528916"/>
      </dsp:txXfrm>
    </dsp:sp>
    <dsp:sp modelId="{7C9F1670-B2FB-4ACF-B6E7-199CA4E32E9A}">
      <dsp:nvSpPr>
        <dsp:cNvPr id="0" name=""/>
        <dsp:cNvSpPr/>
      </dsp:nvSpPr>
      <dsp:spPr>
        <a:xfrm>
          <a:off x="0" y="3279847"/>
          <a:ext cx="4041775" cy="586142"/>
        </a:xfrm>
        <a:prstGeom prst="roundRect">
          <a:avLst/>
        </a:prstGeom>
        <a:solidFill>
          <a:schemeClr val="accent3">
            <a:hueOff val="2258833"/>
            <a:satOff val="83333"/>
            <a:lumOff val="-1225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err="1">
              <a:latin typeface="Tahoma" pitchFamily="34" charset="0"/>
              <a:ea typeface="Tahoma" pitchFamily="34" charset="0"/>
              <a:cs typeface="Tahoma" pitchFamily="34" charset="0"/>
            </a:rPr>
            <a:t>Quién</a:t>
          </a:r>
          <a:endParaRPr lang="en-GB" sz="2800" kern="1200" dirty="0">
            <a:latin typeface="Tahoma" pitchFamily="34" charset="0"/>
            <a:ea typeface="Tahoma" pitchFamily="34" charset="0"/>
            <a:cs typeface="Tahoma" pitchFamily="34" charset="0"/>
          </a:endParaRPr>
        </a:p>
      </dsp:txBody>
      <dsp:txXfrm>
        <a:off x="28613" y="3308460"/>
        <a:ext cx="3984549" cy="528916"/>
      </dsp:txXfrm>
    </dsp:sp>
    <dsp:sp modelId="{41C2A4DF-AF83-425F-9B80-C8FD5C213C0F}">
      <dsp:nvSpPr>
        <dsp:cNvPr id="0" name=""/>
        <dsp:cNvSpPr/>
      </dsp:nvSpPr>
      <dsp:spPr>
        <a:xfrm>
          <a:off x="0" y="3875481"/>
          <a:ext cx="4041775" cy="586142"/>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err="1">
              <a:latin typeface="Tahoma" pitchFamily="34" charset="0"/>
              <a:ea typeface="Tahoma" pitchFamily="34" charset="0"/>
              <a:cs typeface="Tahoma" pitchFamily="34" charset="0"/>
            </a:rPr>
            <a:t>Cómo</a:t>
          </a:r>
          <a:endParaRPr lang="en-GB" sz="2800" kern="1200" dirty="0">
            <a:latin typeface="Tahoma" pitchFamily="34" charset="0"/>
            <a:ea typeface="Tahoma" pitchFamily="34" charset="0"/>
            <a:cs typeface="Tahoma" pitchFamily="34" charset="0"/>
          </a:endParaRPr>
        </a:p>
      </dsp:txBody>
      <dsp:txXfrm>
        <a:off x="28613" y="3904094"/>
        <a:ext cx="3984549" cy="5289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BA8C09FC-75C6-4BB2-9A4F-4B3FAD4D277E}" type="datetimeFigureOut">
              <a:rPr lang="en-GB" smtClean="0"/>
              <a:t>26/10/2023</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470E501-18E4-4D55-A12C-EBA5D51A3C96}" type="slidenum">
              <a:rPr lang="en-GB" smtClean="0"/>
              <a:t>‹#›</a:t>
            </a:fld>
            <a:endParaRPr lang="en-GB"/>
          </a:p>
        </p:txBody>
      </p:sp>
    </p:spTree>
    <p:extLst>
      <p:ext uri="{BB962C8B-B14F-4D97-AF65-F5344CB8AC3E}">
        <p14:creationId xmlns:p14="http://schemas.microsoft.com/office/powerpoint/2010/main" val="3423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EA916334-EED5-4E43-A1B2-78A22B0222FA}" type="slidenum">
              <a:rPr lang="en-GB">
                <a:solidFill>
                  <a:prstClr val="black"/>
                </a:solidFill>
                <a:latin typeface="Calibri" panose="020F0502020204030204"/>
              </a:rPr>
              <a:pPr defTabSz="966155">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234435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Memory Test.   Get the students to view</a:t>
            </a:r>
            <a:r>
              <a:rPr lang="en-GB" baseline="0" dirty="0"/>
              <a:t> the slide for 60 seconds and then write down as many as they can remember.   Debrief with how they remembered any techniques to help them etc.  </a:t>
            </a:r>
            <a:endParaRPr lang="en-GB" dirty="0"/>
          </a:p>
        </p:txBody>
      </p:sp>
      <p:sp>
        <p:nvSpPr>
          <p:cNvPr id="4" name="Slide Number Placeholder 3"/>
          <p:cNvSpPr>
            <a:spLocks noGrp="1"/>
          </p:cNvSpPr>
          <p:nvPr>
            <p:ph type="sldNum" sz="quarter" idx="10"/>
          </p:nvPr>
        </p:nvSpPr>
        <p:spPr/>
        <p:txBody>
          <a:bodyPr/>
          <a:lstStyle/>
          <a:p>
            <a:pPr defTabSz="966155">
              <a:defRPr/>
            </a:pPr>
            <a:fld id="{7CC6FB8F-3BC9-4CFD-9EEF-6892D8E2D4DA}" type="slidenum">
              <a:rPr lang="en-GB">
                <a:solidFill>
                  <a:prstClr val="black"/>
                </a:solidFill>
                <a:latin typeface="Calibri" panose="020F0502020204030204"/>
              </a:rPr>
              <a:pPr defTabSz="966155">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216915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966155">
              <a:defRPr/>
            </a:pPr>
            <a:fld id="{EA916334-EED5-4E43-A1B2-78A22B0222FA}" type="slidenum">
              <a:rPr lang="en-GB">
                <a:solidFill>
                  <a:prstClr val="black"/>
                </a:solidFill>
                <a:latin typeface="Calibri" panose="020F0502020204030204"/>
              </a:rPr>
              <a:pPr defTabSz="966155">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170308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lstStyle/>
          <a:p>
            <a:r>
              <a:rPr lang="en-GB" dirty="0"/>
              <a:t>These are important commands</a:t>
            </a:r>
            <a:r>
              <a:rPr lang="en-GB" baseline="0" dirty="0"/>
              <a:t> to be used in questioning. The TED questions are to be used in the opening questioning of a witness e.g. tell me everything you can. The 5WH are commands to gather further detail. See next slide re funnel.</a:t>
            </a:r>
            <a:endParaRPr lang="en-GB" dirty="0"/>
          </a:p>
        </p:txBody>
      </p:sp>
    </p:spTree>
    <p:extLst>
      <p:ext uri="{BB962C8B-B14F-4D97-AF65-F5344CB8AC3E}">
        <p14:creationId xmlns:p14="http://schemas.microsoft.com/office/powerpoint/2010/main" val="394342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EA916334-EED5-4E43-A1B2-78A22B0222FA}" type="slidenum">
              <a:rPr lang="en-GB">
                <a:solidFill>
                  <a:prstClr val="black"/>
                </a:solidFill>
                <a:latin typeface="Calibri" panose="020F0502020204030204"/>
              </a:rPr>
              <a:pPr defTabSz="966155">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863452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F8115E93-3C12-4CFF-BC0E-2882674BF51D}" type="slidenum">
              <a:rPr lang="en-US" altLang="en-US">
                <a:solidFill>
                  <a:srgbClr val="000000"/>
                </a:solidFill>
                <a:ea typeface="ＭＳ Ｐゴシック" panose="020B0600070205080204" pitchFamily="34" charset="-128"/>
              </a:rPr>
              <a:pPr defTabSz="966155">
                <a:defRPr/>
              </a:pPr>
              <a:t>24</a:t>
            </a:fld>
            <a:endParaRPr lang="en-US" altLang="en-US">
              <a:solidFill>
                <a:srgbClr val="000000"/>
              </a:solidFill>
              <a:ea typeface="ＭＳ Ｐゴシック" panose="020B0600070205080204" pitchFamily="34" charset="-128"/>
            </a:endParaRPr>
          </a:p>
        </p:txBody>
      </p:sp>
      <p:sp>
        <p:nvSpPr>
          <p:cNvPr id="102403" name="Rectangle 2"/>
          <p:cNvSpPr>
            <a:spLocks noGrp="1" noRot="1" noChangeAspect="1" noChangeArrowheads="1" noTextEdit="1"/>
          </p:cNvSpPr>
          <p:nvPr>
            <p:ph type="sldImg"/>
          </p:nvPr>
        </p:nvSpPr>
        <p:spPr>
          <a:xfrm>
            <a:off x="-211138" y="815975"/>
            <a:ext cx="7250113" cy="4079875"/>
          </a:xfrm>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0061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64EA3304-3F9C-4084-A35E-E9B56BE06F73}" type="slidenum">
              <a:rPr lang="en-US" altLang="en-US">
                <a:solidFill>
                  <a:srgbClr val="000000"/>
                </a:solidFill>
                <a:ea typeface="ＭＳ Ｐゴシック" panose="020B0600070205080204" pitchFamily="34" charset="-128"/>
              </a:rPr>
              <a:pPr defTabSz="966155">
                <a:defRPr/>
              </a:pPr>
              <a:t>25</a:t>
            </a:fld>
            <a:endParaRPr lang="en-US" altLang="en-US">
              <a:solidFill>
                <a:srgbClr val="000000"/>
              </a:solidFill>
              <a:ea typeface="ＭＳ Ｐゴシック" panose="020B0600070205080204" pitchFamily="34" charset="-128"/>
            </a:endParaRPr>
          </a:p>
        </p:txBody>
      </p:sp>
      <p:sp>
        <p:nvSpPr>
          <p:cNvPr id="104451" name="Rectangle 2"/>
          <p:cNvSpPr>
            <a:spLocks noGrp="1" noRot="1" noChangeAspect="1" noChangeArrowheads="1" noTextEdit="1"/>
          </p:cNvSpPr>
          <p:nvPr>
            <p:ph type="sldImg"/>
          </p:nvPr>
        </p:nvSpPr>
        <p:spPr>
          <a:xfrm>
            <a:off x="-211138" y="815975"/>
            <a:ext cx="7250113" cy="4079875"/>
          </a:xfrm>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460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CFB5E450-4130-4345-92E6-445B1850D64B}" type="slidenum">
              <a:rPr lang="en-US" altLang="en-US">
                <a:solidFill>
                  <a:srgbClr val="000000"/>
                </a:solidFill>
                <a:ea typeface="ＭＳ Ｐゴシック" panose="020B0600070205080204" pitchFamily="34" charset="-128"/>
              </a:rPr>
              <a:pPr defTabSz="966155">
                <a:defRPr/>
              </a:pPr>
              <a:t>26</a:t>
            </a:fld>
            <a:endParaRPr lang="en-US" altLang="en-US">
              <a:solidFill>
                <a:srgbClr val="000000"/>
              </a:solidFill>
              <a:ea typeface="ＭＳ Ｐゴシック" panose="020B0600070205080204" pitchFamily="34" charset="-128"/>
            </a:endParaRPr>
          </a:p>
        </p:txBody>
      </p:sp>
      <p:sp>
        <p:nvSpPr>
          <p:cNvPr id="106499" name="Rectangle 2"/>
          <p:cNvSpPr>
            <a:spLocks noGrp="1" noRot="1" noChangeAspect="1" noChangeArrowheads="1" noTextEdit="1"/>
          </p:cNvSpPr>
          <p:nvPr>
            <p:ph type="sldImg"/>
          </p:nvPr>
        </p:nvSpPr>
        <p:spPr>
          <a:xfrm>
            <a:off x="-211138" y="815975"/>
            <a:ext cx="7250113" cy="4079875"/>
          </a:xfrm>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361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02207846-71E3-4BB1-A16C-7EABC8A3EF15}" type="slidenum">
              <a:rPr lang="en-US" altLang="en-US">
                <a:solidFill>
                  <a:srgbClr val="000000"/>
                </a:solidFill>
                <a:ea typeface="ＭＳ Ｐゴシック" panose="020B0600070205080204" pitchFamily="34" charset="-128"/>
              </a:rPr>
              <a:pPr defTabSz="966155">
                <a:defRPr/>
              </a:pPr>
              <a:t>27</a:t>
            </a:fld>
            <a:endParaRPr lang="en-US" altLang="en-US">
              <a:solidFill>
                <a:srgbClr val="000000"/>
              </a:solidFill>
              <a:ea typeface="ＭＳ Ｐゴシック" panose="020B0600070205080204" pitchFamily="34" charset="-128"/>
            </a:endParaRPr>
          </a:p>
        </p:txBody>
      </p:sp>
      <p:sp>
        <p:nvSpPr>
          <p:cNvPr id="110595" name="Rectangle 2"/>
          <p:cNvSpPr>
            <a:spLocks noGrp="1" noRot="1" noChangeAspect="1" noChangeArrowheads="1" noTextEdit="1"/>
          </p:cNvSpPr>
          <p:nvPr>
            <p:ph type="sldImg"/>
          </p:nvPr>
        </p:nvSpPr>
        <p:spPr>
          <a:xfrm>
            <a:off x="-211138" y="815975"/>
            <a:ext cx="7250113" cy="4079875"/>
          </a:xfrm>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826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05D605DB-E663-4007-9C72-5564C25A93BE}" type="slidenum">
              <a:rPr lang="en-US" altLang="en-US">
                <a:solidFill>
                  <a:srgbClr val="000000"/>
                </a:solidFill>
                <a:ea typeface="ＭＳ Ｐゴシック" panose="020B0600070205080204" pitchFamily="34" charset="-128"/>
              </a:rPr>
              <a:pPr defTabSz="966155">
                <a:defRPr/>
              </a:pPr>
              <a:t>28</a:t>
            </a:fld>
            <a:endParaRPr lang="en-US" altLang="en-US">
              <a:solidFill>
                <a:srgbClr val="000000"/>
              </a:solidFill>
              <a:ea typeface="ＭＳ Ｐゴシック" panose="020B0600070205080204" pitchFamily="34" charset="-128"/>
            </a:endParaRPr>
          </a:p>
        </p:txBody>
      </p:sp>
      <p:sp>
        <p:nvSpPr>
          <p:cNvPr id="112643" name="Rectangle 2"/>
          <p:cNvSpPr>
            <a:spLocks noGrp="1" noRot="1" noChangeAspect="1" noChangeArrowheads="1" noTextEdit="1"/>
          </p:cNvSpPr>
          <p:nvPr>
            <p:ph type="sldImg"/>
          </p:nvPr>
        </p:nvSpPr>
        <p:spPr>
          <a:xfrm>
            <a:off x="-211138" y="815975"/>
            <a:ext cx="7250113" cy="4079875"/>
          </a:xfrm>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7952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2E332F63-9F01-4591-9267-B0821E11D296}" type="slidenum">
              <a:rPr lang="en-US" altLang="en-US">
                <a:solidFill>
                  <a:srgbClr val="000000"/>
                </a:solidFill>
                <a:ea typeface="ＭＳ Ｐゴシック" panose="020B0600070205080204" pitchFamily="34" charset="-128"/>
              </a:rPr>
              <a:pPr defTabSz="966155">
                <a:defRPr/>
              </a:pPr>
              <a:t>29</a:t>
            </a:fld>
            <a:endParaRPr lang="en-US" altLang="en-US">
              <a:solidFill>
                <a:srgbClr val="000000"/>
              </a:solidFill>
              <a:ea typeface="ＭＳ Ｐゴシック" panose="020B0600070205080204" pitchFamily="34" charset="-128"/>
            </a:endParaRPr>
          </a:p>
        </p:txBody>
      </p:sp>
      <p:sp>
        <p:nvSpPr>
          <p:cNvPr id="114691" name="Rectangle 2"/>
          <p:cNvSpPr>
            <a:spLocks noGrp="1" noRot="1" noChangeAspect="1" noChangeArrowheads="1" noTextEdit="1"/>
          </p:cNvSpPr>
          <p:nvPr>
            <p:ph type="sldImg"/>
          </p:nvPr>
        </p:nvSpPr>
        <p:spPr>
          <a:xfrm>
            <a:off x="-211138" y="815975"/>
            <a:ext cx="7250113" cy="4079875"/>
          </a:xfrm>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4237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EA916334-EED5-4E43-A1B2-78A22B0222FA}" type="slidenum">
              <a:rPr lang="en-GB">
                <a:solidFill>
                  <a:prstClr val="black"/>
                </a:solidFill>
                <a:latin typeface="Calibri" panose="020F0502020204030204"/>
              </a:rPr>
              <a:pPr defTabSz="966155">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59288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F9E302A4-EBE9-4756-8A86-E4FFB6B83D63}" type="slidenum">
              <a:rPr lang="en-US" altLang="en-US">
                <a:solidFill>
                  <a:srgbClr val="000000"/>
                </a:solidFill>
                <a:ea typeface="ＭＳ Ｐゴシック" panose="020B0600070205080204" pitchFamily="34" charset="-128"/>
              </a:rPr>
              <a:pPr defTabSz="966155">
                <a:defRPr/>
              </a:pPr>
              <a:t>30</a:t>
            </a:fld>
            <a:endParaRPr lang="en-US" altLang="en-US">
              <a:solidFill>
                <a:srgbClr val="000000"/>
              </a:solidFill>
              <a:ea typeface="ＭＳ Ｐゴシック" panose="020B0600070205080204" pitchFamily="34" charset="-128"/>
            </a:endParaRPr>
          </a:p>
        </p:txBody>
      </p:sp>
      <p:sp>
        <p:nvSpPr>
          <p:cNvPr id="116739" name="Rectangle 2"/>
          <p:cNvSpPr>
            <a:spLocks noGrp="1" noRot="1" noChangeAspect="1" noChangeArrowheads="1" noTextEdit="1"/>
          </p:cNvSpPr>
          <p:nvPr>
            <p:ph type="sldImg"/>
          </p:nvPr>
        </p:nvSpPr>
        <p:spPr>
          <a:xfrm>
            <a:off x="-211138" y="815975"/>
            <a:ext cx="7250113" cy="4079875"/>
          </a:xfrm>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2625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A120BAD6-C15F-4913-9E09-8959DD5E5640}" type="slidenum">
              <a:rPr lang="en-US" altLang="en-US">
                <a:solidFill>
                  <a:srgbClr val="000000"/>
                </a:solidFill>
                <a:ea typeface="ＭＳ Ｐゴシック" panose="020B0600070205080204" pitchFamily="34" charset="-128"/>
              </a:rPr>
              <a:pPr defTabSz="966155">
                <a:defRPr/>
              </a:pPr>
              <a:t>31</a:t>
            </a:fld>
            <a:endParaRPr lang="en-US" altLang="en-US">
              <a:solidFill>
                <a:srgbClr val="000000"/>
              </a:solidFill>
              <a:ea typeface="ＭＳ Ｐゴシック" panose="020B0600070205080204" pitchFamily="34" charset="-128"/>
            </a:endParaRPr>
          </a:p>
        </p:txBody>
      </p:sp>
      <p:sp>
        <p:nvSpPr>
          <p:cNvPr id="122883" name="Rectangle 2"/>
          <p:cNvSpPr>
            <a:spLocks noGrp="1" noRot="1" noChangeAspect="1" noChangeArrowheads="1" noTextEdit="1"/>
          </p:cNvSpPr>
          <p:nvPr>
            <p:ph type="sldImg"/>
          </p:nvPr>
        </p:nvSpPr>
        <p:spPr>
          <a:xfrm>
            <a:off x="-211138" y="815975"/>
            <a:ext cx="7250113" cy="4079875"/>
          </a:xfrm>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05270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757AB4EB-9A69-49C8-9FB7-55C2F4BAEFB1}" type="slidenum">
              <a:rPr lang="en-US" altLang="en-US">
                <a:solidFill>
                  <a:srgbClr val="000000"/>
                </a:solidFill>
                <a:ea typeface="ＭＳ Ｐゴシック" panose="020B0600070205080204" pitchFamily="34" charset="-128"/>
              </a:rPr>
              <a:pPr defTabSz="966155">
                <a:defRPr/>
              </a:pPr>
              <a:t>32</a:t>
            </a:fld>
            <a:endParaRPr lang="en-US" altLang="en-US">
              <a:solidFill>
                <a:srgbClr val="000000"/>
              </a:solidFill>
              <a:ea typeface="ＭＳ Ｐゴシック" panose="020B0600070205080204" pitchFamily="34" charset="-128"/>
            </a:endParaRPr>
          </a:p>
        </p:txBody>
      </p:sp>
      <p:sp>
        <p:nvSpPr>
          <p:cNvPr id="124931" name="Rectangle 2"/>
          <p:cNvSpPr>
            <a:spLocks noGrp="1" noRot="1" noChangeAspect="1" noChangeArrowheads="1" noTextEdit="1"/>
          </p:cNvSpPr>
          <p:nvPr>
            <p:ph type="sldImg"/>
          </p:nvPr>
        </p:nvSpPr>
        <p:spPr>
          <a:xfrm>
            <a:off x="-211138" y="815975"/>
            <a:ext cx="7250113" cy="4079875"/>
          </a:xfrm>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9895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A234A456-81BA-4372-A24D-F444D35AC0C4}" type="slidenum">
              <a:rPr lang="en-US" altLang="en-US">
                <a:solidFill>
                  <a:srgbClr val="000000"/>
                </a:solidFill>
                <a:ea typeface="ＭＳ Ｐゴシック" panose="020B0600070205080204" pitchFamily="34" charset="-128"/>
              </a:rPr>
              <a:pPr defTabSz="966155">
                <a:defRPr/>
              </a:pPr>
              <a:t>33</a:t>
            </a:fld>
            <a:endParaRPr lang="en-US" altLang="en-US">
              <a:solidFill>
                <a:srgbClr val="000000"/>
              </a:solidFill>
              <a:ea typeface="ＭＳ Ｐゴシック" panose="020B0600070205080204" pitchFamily="34" charset="-128"/>
            </a:endParaRPr>
          </a:p>
        </p:txBody>
      </p:sp>
      <p:sp>
        <p:nvSpPr>
          <p:cNvPr id="126979" name="Rectangle 2"/>
          <p:cNvSpPr>
            <a:spLocks noGrp="1" noRot="1" noChangeAspect="1" noChangeArrowheads="1" noTextEdit="1"/>
          </p:cNvSpPr>
          <p:nvPr>
            <p:ph type="sldImg"/>
          </p:nvPr>
        </p:nvSpPr>
        <p:spPr>
          <a:xfrm>
            <a:off x="-211138" y="815975"/>
            <a:ext cx="7250113" cy="4079875"/>
          </a:xfrm>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50713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361D47AA-B4D9-44ED-A587-96AB3DC751C8}" type="slidenum">
              <a:rPr lang="en-US" altLang="en-US">
                <a:solidFill>
                  <a:srgbClr val="000000"/>
                </a:solidFill>
                <a:ea typeface="ＭＳ Ｐゴシック" panose="020B0600070205080204" pitchFamily="34" charset="-128"/>
              </a:rPr>
              <a:pPr defTabSz="966155">
                <a:defRPr/>
              </a:pPr>
              <a:t>34</a:t>
            </a:fld>
            <a:endParaRPr lang="en-US" altLang="en-US">
              <a:solidFill>
                <a:srgbClr val="000000"/>
              </a:solidFill>
              <a:ea typeface="ＭＳ Ｐゴシック" panose="020B0600070205080204" pitchFamily="34" charset="-128"/>
            </a:endParaRPr>
          </a:p>
        </p:txBody>
      </p:sp>
      <p:sp>
        <p:nvSpPr>
          <p:cNvPr id="129027" name="Rectangle 2"/>
          <p:cNvSpPr>
            <a:spLocks noGrp="1" noRot="1" noChangeAspect="1" noChangeArrowheads="1" noTextEdit="1"/>
          </p:cNvSpPr>
          <p:nvPr>
            <p:ph type="sldImg"/>
          </p:nvPr>
        </p:nvSpPr>
        <p:spPr>
          <a:xfrm>
            <a:off x="-211138" y="815975"/>
            <a:ext cx="7250113" cy="4079875"/>
          </a:xfrm>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37712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77D1D0DE-4EFF-4DA8-968F-B867C21C18D8}" type="slidenum">
              <a:rPr lang="en-US" altLang="en-US">
                <a:solidFill>
                  <a:srgbClr val="000000"/>
                </a:solidFill>
                <a:ea typeface="ＭＳ Ｐゴシック" panose="020B0600070205080204" pitchFamily="34" charset="-128"/>
              </a:rPr>
              <a:pPr defTabSz="966155">
                <a:defRPr/>
              </a:pPr>
              <a:t>35</a:t>
            </a:fld>
            <a:endParaRPr lang="en-US" altLang="en-US">
              <a:solidFill>
                <a:srgbClr val="000000"/>
              </a:solidFill>
              <a:ea typeface="ＭＳ Ｐゴシック" panose="020B0600070205080204" pitchFamily="34" charset="-128"/>
            </a:endParaRPr>
          </a:p>
        </p:txBody>
      </p:sp>
      <p:sp>
        <p:nvSpPr>
          <p:cNvPr id="131075" name="Rectangle 2"/>
          <p:cNvSpPr>
            <a:spLocks noGrp="1" noRot="1" noChangeAspect="1" noChangeArrowheads="1" noTextEdit="1"/>
          </p:cNvSpPr>
          <p:nvPr>
            <p:ph type="sldImg"/>
          </p:nvPr>
        </p:nvSpPr>
        <p:spPr>
          <a:xfrm>
            <a:off x="-211138" y="815975"/>
            <a:ext cx="7250113" cy="4079875"/>
          </a:xfrm>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3904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D8BED511-2D75-4D9A-A51A-8B8CA927DA09}" type="slidenum">
              <a:rPr lang="en-US" altLang="en-US">
                <a:solidFill>
                  <a:srgbClr val="000000"/>
                </a:solidFill>
                <a:ea typeface="ＭＳ Ｐゴシック" panose="020B0600070205080204" pitchFamily="34" charset="-128"/>
              </a:rPr>
              <a:pPr defTabSz="966155">
                <a:defRPr/>
              </a:pPr>
              <a:t>36</a:t>
            </a:fld>
            <a:endParaRPr lang="en-US" altLang="en-US">
              <a:solidFill>
                <a:srgbClr val="000000"/>
              </a:solidFill>
              <a:ea typeface="ＭＳ Ｐゴシック" panose="020B0600070205080204" pitchFamily="34" charset="-128"/>
            </a:endParaRPr>
          </a:p>
        </p:txBody>
      </p:sp>
      <p:sp>
        <p:nvSpPr>
          <p:cNvPr id="133123" name="Rectangle 2"/>
          <p:cNvSpPr>
            <a:spLocks noGrp="1" noRot="1" noChangeAspect="1" noChangeArrowheads="1" noTextEdit="1"/>
          </p:cNvSpPr>
          <p:nvPr>
            <p:ph type="sldImg"/>
          </p:nvPr>
        </p:nvSpPr>
        <p:spPr>
          <a:xfrm>
            <a:off x="-211138" y="815975"/>
            <a:ext cx="7250113" cy="4079875"/>
          </a:xfrm>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925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7DD4CA0B-96C1-41CE-950D-8CE57E00A08E}" type="slidenum">
              <a:rPr lang="en-US" altLang="en-US">
                <a:solidFill>
                  <a:srgbClr val="000000"/>
                </a:solidFill>
                <a:ea typeface="ＭＳ Ｐゴシック" panose="020B0600070205080204" pitchFamily="34" charset="-128"/>
              </a:rPr>
              <a:pPr defTabSz="966155">
                <a:defRPr/>
              </a:pPr>
              <a:t>37</a:t>
            </a:fld>
            <a:endParaRPr lang="en-US" altLang="en-US">
              <a:solidFill>
                <a:srgbClr val="000000"/>
              </a:solidFill>
              <a:ea typeface="ＭＳ Ｐゴシック" panose="020B0600070205080204" pitchFamily="34" charset="-128"/>
            </a:endParaRPr>
          </a:p>
        </p:txBody>
      </p:sp>
      <p:sp>
        <p:nvSpPr>
          <p:cNvPr id="135171" name="Rectangle 2"/>
          <p:cNvSpPr>
            <a:spLocks noGrp="1" noRot="1" noChangeAspect="1" noChangeArrowheads="1" noTextEdit="1"/>
          </p:cNvSpPr>
          <p:nvPr>
            <p:ph type="sldImg"/>
          </p:nvPr>
        </p:nvSpPr>
        <p:spPr>
          <a:xfrm>
            <a:off x="-211138" y="815975"/>
            <a:ext cx="7250113" cy="4079875"/>
          </a:xfrm>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2161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EA916334-EED5-4E43-A1B2-78A22B0222FA}" type="slidenum">
              <a:rPr lang="en-GB">
                <a:solidFill>
                  <a:prstClr val="black"/>
                </a:solidFill>
                <a:latin typeface="Calibri" panose="020F0502020204030204"/>
              </a:rPr>
              <a:pPr defTabSz="966155">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363107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E9560D-8DE3-457E-8BEF-9155595D8B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9E80D06-A833-433E-A623-01DFB7DC9D96}"/>
              </a:ext>
            </a:extLst>
          </p:cNvPr>
          <p:cNvSpPr>
            <a:spLocks noGrp="1"/>
          </p:cNvSpPr>
          <p:nvPr>
            <p:ph type="body" idx="1"/>
          </p:nvPr>
        </p:nvSpPr>
        <p:spPr/>
        <p:txBody>
          <a:bodyPr>
            <a:normAutofit fontScale="92500" lnSpcReduction="10000"/>
          </a:bodyPr>
          <a:lstStyle/>
          <a:p>
            <a:pPr>
              <a:defRPr/>
            </a:pPr>
            <a:r>
              <a:rPr lang="en-GB" dirty="0">
                <a:ea typeface="+mn-ea"/>
              </a:rPr>
              <a:t>Who has seen or carried out interviews?</a:t>
            </a:r>
          </a:p>
          <a:p>
            <a:pPr>
              <a:defRPr/>
            </a:pPr>
            <a:endParaRPr lang="en-GB" dirty="0">
              <a:ea typeface="+mn-ea"/>
            </a:endParaRPr>
          </a:p>
          <a:p>
            <a:pPr>
              <a:defRPr/>
            </a:pPr>
            <a:r>
              <a:rPr lang="en-GB" dirty="0">
                <a:ea typeface="+mn-ea"/>
              </a:rPr>
              <a:t>This is the PEACE model of interviewing which was introduced as a result of the Police &amp; Criminal Evidence Act 1984, this introduced audio recorded interviewing for policing, this then resulted in the acknowledgement that police interviewing was very poor and generally without structure.  Dr Eric Shepherd was then tasked to introduce a structured phased model of interviewing which resulted in the PEACE model.  This has developed in application over the years but the general principles remain the same.</a:t>
            </a:r>
          </a:p>
          <a:p>
            <a:pPr>
              <a:defRPr/>
            </a:pPr>
            <a:endParaRPr lang="en-GB" dirty="0">
              <a:ea typeface="+mn-ea"/>
            </a:endParaRPr>
          </a:p>
          <a:p>
            <a:pPr>
              <a:defRPr/>
            </a:pPr>
            <a:r>
              <a:rPr lang="en-GB" dirty="0">
                <a:ea typeface="+mn-ea"/>
              </a:rPr>
              <a:t>Movement between phases in the interview is fluid and can go full circle, an applicant may think they are finished with an account but the telling of their account triggers further memories and you have to move back through the process.</a:t>
            </a:r>
          </a:p>
          <a:p>
            <a:pPr>
              <a:defRPr/>
            </a:pPr>
            <a:endParaRPr lang="en-GB" dirty="0">
              <a:ea typeface="+mn-ea"/>
            </a:endParaRPr>
          </a:p>
          <a:p>
            <a:pPr>
              <a:defRPr/>
            </a:pPr>
            <a:r>
              <a:rPr lang="en-GB" dirty="0">
                <a:ea typeface="+mn-ea"/>
              </a:rPr>
              <a:t>The material facts may need separate interviews and more sensitive areas may need further Engage &amp; Explain in order to ease the applicant into the process</a:t>
            </a:r>
          </a:p>
          <a:p>
            <a:pPr>
              <a:defRPr/>
            </a:pPr>
            <a:endParaRPr lang="en-GB" b="1" i="1" dirty="0">
              <a:ea typeface="+mn-ea"/>
            </a:endParaRPr>
          </a:p>
          <a:p>
            <a:pPr>
              <a:defRPr/>
            </a:pPr>
            <a:r>
              <a:rPr lang="en-GB" dirty="0">
                <a:ea typeface="+mn-ea"/>
              </a:rPr>
              <a:t>The ‘P.E.A.C.E</a:t>
            </a:r>
            <a:r>
              <a:rPr lang="en-GB" b="1" dirty="0">
                <a:ea typeface="+mn-ea"/>
              </a:rPr>
              <a:t> </a:t>
            </a:r>
            <a:r>
              <a:rPr lang="en-GB" dirty="0">
                <a:ea typeface="+mn-ea"/>
              </a:rPr>
              <a:t>Model’ diagram shows lines linking the three active phases of the interview.   Planning &amp; Prep and Evaluation are generally factors to be conducted outside of the interview itself.</a:t>
            </a:r>
          </a:p>
          <a:p>
            <a:pPr>
              <a:defRPr/>
            </a:pPr>
            <a:endParaRPr lang="en-GB" dirty="0">
              <a:ea typeface="+mn-ea"/>
            </a:endParaRPr>
          </a:p>
          <a:p>
            <a:pPr>
              <a:defRPr/>
            </a:pPr>
            <a:r>
              <a:rPr lang="en-GB" dirty="0">
                <a:ea typeface="+mn-ea"/>
              </a:rPr>
              <a:t>We will explain each of these stages in further detail as we go through this week.</a:t>
            </a:r>
          </a:p>
          <a:p>
            <a:pPr>
              <a:defRPr/>
            </a:pPr>
            <a:endParaRPr lang="en-GB" dirty="0">
              <a:ea typeface="+mn-ea"/>
            </a:endParaRPr>
          </a:p>
          <a:p>
            <a:pPr>
              <a:defRPr/>
            </a:pPr>
            <a:r>
              <a:rPr lang="en-GB" dirty="0">
                <a:ea typeface="+mn-ea"/>
              </a:rPr>
              <a:t>It is important to remember that there are no rigid boundaries between the phases and flexibility is required throughout.</a:t>
            </a:r>
          </a:p>
          <a:p>
            <a:pPr>
              <a:defRPr/>
            </a:pPr>
            <a:endParaRPr lang="en-GB" dirty="0">
              <a:ea typeface="+mn-ea"/>
            </a:endParaRPr>
          </a:p>
        </p:txBody>
      </p:sp>
      <p:sp>
        <p:nvSpPr>
          <p:cNvPr id="25604" name="Slide Number Placeholder 3">
            <a:extLst>
              <a:ext uri="{FF2B5EF4-FFF2-40B4-BE49-F238E27FC236}">
                <a16:creationId xmlns:a16="http://schemas.microsoft.com/office/drawing/2014/main" id="{D739D955-1FFB-449E-9ABD-15D8405988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155">
              <a:defRPr/>
            </a:pPr>
            <a:fld id="{2210425C-E3DD-42EA-B425-EA67E034E0DE}" type="slidenum">
              <a:rPr lang="en-GB" altLang="en-US">
                <a:solidFill>
                  <a:prstClr val="black"/>
                </a:solidFill>
                <a:latin typeface="Calibri" panose="020F0502020204030204"/>
              </a:rPr>
              <a:pPr defTabSz="966155">
                <a:defRPr/>
              </a:pPr>
              <a:t>5</a:t>
            </a:fld>
            <a:endParaRPr lang="en-GB" altLang="en-US">
              <a:solidFill>
                <a:prstClr val="black"/>
              </a:solidFill>
              <a:latin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68958" y="10335697"/>
            <a:ext cx="2958615" cy="543984"/>
          </a:xfrm>
          <a:prstGeom prst="rect">
            <a:avLst/>
          </a:prstGeom>
          <a:noFill/>
          <a:ln w="9525">
            <a:noFill/>
            <a:miter lim="800000"/>
            <a:headEnd/>
            <a:tailEnd/>
          </a:ln>
        </p:spPr>
        <p:txBody>
          <a:bodyPr lIns="96616" tIns="48308" rIns="96616" bIns="48308" anchor="b"/>
          <a:lstStyle/>
          <a:p>
            <a:pPr algn="r" defTabSz="966155">
              <a:defRPr/>
            </a:pPr>
            <a:fld id="{89871DF2-8B6C-4389-8680-AECD0ECECF1F}" type="slidenum">
              <a:rPr lang="en-GB" sz="1300">
                <a:solidFill>
                  <a:prstClr val="black"/>
                </a:solidFill>
                <a:latin typeface="Times New Roman" pitchFamily="18" charset="0"/>
              </a:rPr>
              <a:pPr algn="r" defTabSz="966155">
                <a:defRPr/>
              </a:pPr>
              <a:t>6</a:t>
            </a:fld>
            <a:endParaRPr lang="en-GB" sz="1300">
              <a:solidFill>
                <a:prstClr val="black"/>
              </a:solidFill>
              <a:latin typeface="Times New Roman" pitchFamily="18" charset="0"/>
            </a:endParaRPr>
          </a:p>
        </p:txBody>
      </p:sp>
      <p:sp>
        <p:nvSpPr>
          <p:cNvPr id="126979" name="Rectangle 2"/>
          <p:cNvSpPr>
            <a:spLocks noGrp="1" noRot="1" noChangeAspect="1" noChangeArrowheads="1" noTextEdit="1"/>
          </p:cNvSpPr>
          <p:nvPr>
            <p:ph type="sldImg"/>
          </p:nvPr>
        </p:nvSpPr>
        <p:spPr bwMode="auto">
          <a:xfrm>
            <a:off x="-211138" y="815975"/>
            <a:ext cx="7250113" cy="4079875"/>
          </a:xfrm>
          <a:noFill/>
          <a:ln>
            <a:solidFill>
              <a:srgbClr val="000000"/>
            </a:solidFill>
            <a:miter lim="800000"/>
            <a:headEnd/>
            <a:tailEnd/>
          </a:ln>
        </p:spPr>
      </p:sp>
      <p:sp>
        <p:nvSpPr>
          <p:cNvPr id="126980" name="Rectangle 3"/>
          <p:cNvSpPr>
            <a:spLocks noGrp="1" noChangeArrowheads="1"/>
          </p:cNvSpPr>
          <p:nvPr>
            <p:ph type="body" idx="1"/>
          </p:nvPr>
        </p:nvSpPr>
        <p:spPr bwMode="auto">
          <a:xfrm>
            <a:off x="910343" y="5167848"/>
            <a:ext cx="5006887" cy="4895856"/>
          </a:xfrm>
          <a:noFill/>
        </p:spPr>
        <p:txBody>
          <a:bodyPr wrap="square" numCol="1" anchor="t" anchorCtr="0" compatLnSpc="1">
            <a:prstTxWarp prst="textNoShape">
              <a:avLst/>
            </a:prstTxWarp>
          </a:bodyPr>
          <a:lstStyle/>
          <a:p>
            <a:pPr eaLnBrk="1" hangingPunct="1"/>
            <a:r>
              <a:rPr lang="en-GB"/>
              <a:t>Give out </a:t>
            </a:r>
            <a:r>
              <a:rPr lang="en-GB" b="1"/>
              <a:t>handout 3 ‘7 Principles of Investigative Interviewing</a:t>
            </a:r>
            <a:r>
              <a:rPr lang="en-GB"/>
              <a:t> and discuss</a:t>
            </a:r>
          </a:p>
        </p:txBody>
      </p:sp>
    </p:spTree>
    <p:extLst>
      <p:ext uri="{BB962C8B-B14F-4D97-AF65-F5344CB8AC3E}">
        <p14:creationId xmlns:p14="http://schemas.microsoft.com/office/powerpoint/2010/main" val="220972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0113" cy="40798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966155">
              <a:defRPr/>
            </a:pPr>
            <a:fld id="{EA916334-EED5-4E43-A1B2-78A22B0222FA}" type="slidenum">
              <a:rPr lang="en-GB">
                <a:solidFill>
                  <a:prstClr val="black"/>
                </a:solidFill>
                <a:latin typeface="Calibri" panose="020F0502020204030204"/>
              </a:rPr>
              <a:pPr defTabSz="966155">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28536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defTabSz="966155">
              <a:spcBef>
                <a:spcPct val="0"/>
              </a:spcBef>
              <a:defRPr/>
            </a:pPr>
            <a:fld id="{AA7817ED-0015-47BA-970F-6B70F302793F}" type="slidenum">
              <a:rPr lang="en-US" altLang="en-US">
                <a:solidFill>
                  <a:srgbClr val="000000"/>
                </a:solidFill>
                <a:ea typeface="ＭＳ Ｐゴシック" panose="020B0600070205080204" pitchFamily="34" charset="-128"/>
              </a:rPr>
              <a:pPr defTabSz="966155">
                <a:spcBef>
                  <a:spcPct val="0"/>
                </a:spcBef>
                <a:defRPr/>
              </a:pPr>
              <a:t>8</a:t>
            </a:fld>
            <a:endParaRPr lang="en-US" altLang="en-US">
              <a:solidFill>
                <a:srgbClr val="000000"/>
              </a:solidFill>
              <a:ea typeface="ＭＳ Ｐゴシック" panose="020B0600070205080204" pitchFamily="34" charset="-128"/>
            </a:endParaRPr>
          </a:p>
        </p:txBody>
      </p:sp>
      <p:sp>
        <p:nvSpPr>
          <p:cNvPr id="12291" name="Rectangle 2"/>
          <p:cNvSpPr>
            <a:spLocks noGrp="1" noRot="1" noChangeAspect="1" noChangeArrowheads="1" noTextEdit="1"/>
          </p:cNvSpPr>
          <p:nvPr>
            <p:ph type="sldImg"/>
          </p:nvPr>
        </p:nvSpPr>
        <p:spPr>
          <a:xfrm>
            <a:off x="-211138" y="815975"/>
            <a:ext cx="7250113" cy="4079875"/>
          </a:xfrm>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Arial" panose="020B0604020202020204" pitchFamily="34" charset="0"/>
              </a:rPr>
              <a:t>Pose the question, Why do investigative interviewers need to know about memory.</a:t>
            </a:r>
          </a:p>
          <a:p>
            <a:endParaRPr lang="en-AU" altLang="en-US" dirty="0">
              <a:latin typeface="Arial" panose="020B0604020202020204" pitchFamily="34" charset="0"/>
            </a:endParaRPr>
          </a:p>
          <a:p>
            <a:r>
              <a:rPr lang="en-AU" altLang="en-US" dirty="0">
                <a:latin typeface="Arial" panose="020B0604020202020204" pitchFamily="34" charset="0"/>
              </a:rPr>
              <a:t>Interviewers are generally obtaining information about peoples past experiences.</a:t>
            </a:r>
          </a:p>
          <a:p>
            <a:r>
              <a:rPr lang="en-AU" altLang="en-US" dirty="0">
                <a:latin typeface="Arial" panose="020B0604020202020204" pitchFamily="34" charset="0"/>
              </a:rPr>
              <a:t>The models of interview to be taught have been constructed specifically to work with peoples memory and cognitive processes.</a:t>
            </a:r>
          </a:p>
          <a:p>
            <a:endParaRPr lang="en-AU" altLang="en-US" dirty="0">
              <a:latin typeface="Arial" panose="020B0604020202020204" pitchFamily="34" charset="0"/>
            </a:endParaRPr>
          </a:p>
          <a:p>
            <a:r>
              <a:rPr lang="en-AU" altLang="en-US" dirty="0">
                <a:latin typeface="Arial" panose="020B0604020202020204" pitchFamily="34" charset="0"/>
              </a:rPr>
              <a:t>Having even just a basic insight into memory allows us to;</a:t>
            </a:r>
          </a:p>
          <a:p>
            <a:endParaRPr lang="en-AU" altLang="en-US" dirty="0">
              <a:latin typeface="Arial" panose="020B0604020202020204" pitchFamily="34" charset="0"/>
            </a:endParaRPr>
          </a:p>
          <a:p>
            <a:pPr>
              <a:buFontTx/>
              <a:buChar char="•"/>
            </a:pPr>
            <a:r>
              <a:rPr lang="en-AU" altLang="en-US" dirty="0">
                <a:latin typeface="Arial" panose="020B0604020202020204" pitchFamily="34" charset="0"/>
              </a:rPr>
              <a:t>Place more realistic expectations on our witnesses</a:t>
            </a:r>
          </a:p>
          <a:p>
            <a:pPr>
              <a:buFontTx/>
              <a:buChar char="•"/>
            </a:pPr>
            <a:r>
              <a:rPr lang="en-AU" altLang="en-US" dirty="0">
                <a:latin typeface="Arial" panose="020B0604020202020204" pitchFamily="34" charset="0"/>
              </a:rPr>
              <a:t>Overcome many of our previous frustrations with witnesses i.e. “why can’t they remember that particular piece of information? They were stood right there watching?” </a:t>
            </a:r>
          </a:p>
          <a:p>
            <a:pPr>
              <a:buFontTx/>
              <a:buChar char="•"/>
            </a:pPr>
            <a:r>
              <a:rPr lang="en-AU" altLang="en-US" dirty="0">
                <a:latin typeface="Arial" panose="020B0604020202020204" pitchFamily="34" charset="0"/>
              </a:rPr>
              <a:t>Better assist them to recall information</a:t>
            </a:r>
          </a:p>
          <a:p>
            <a:pPr>
              <a:buFontTx/>
              <a:buChar char="•"/>
            </a:pPr>
            <a:r>
              <a:rPr lang="en-AU" altLang="en-US" dirty="0">
                <a:latin typeface="Arial" panose="020B0604020202020204" pitchFamily="34" charset="0"/>
              </a:rPr>
              <a:t>Avoid influencing their account</a:t>
            </a:r>
          </a:p>
          <a:p>
            <a:pPr>
              <a:buFontTx/>
              <a:buChar char="•"/>
            </a:pPr>
            <a:r>
              <a:rPr lang="en-AU" altLang="en-US" dirty="0">
                <a:latin typeface="Arial" panose="020B0604020202020204" pitchFamily="34" charset="0"/>
              </a:rPr>
              <a:t>Obtain the maximum quantity and quality of information we can in a way which will withstand scrutiny</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7198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8C36E32A-8EBE-4121-BCB5-CAB944A5D27D}" type="slidenum">
              <a:rPr lang="en-US" altLang="en-US">
                <a:solidFill>
                  <a:srgbClr val="000000"/>
                </a:solidFill>
                <a:ea typeface="ＭＳ Ｐゴシック" panose="020B0600070205080204" pitchFamily="34" charset="-128"/>
              </a:rPr>
              <a:pPr defTabSz="966155">
                <a:defRPr/>
              </a:pPr>
              <a:t>10</a:t>
            </a:fld>
            <a:endParaRPr lang="en-US" altLang="en-US">
              <a:solidFill>
                <a:srgbClr val="000000"/>
              </a:solidFill>
              <a:ea typeface="ＭＳ Ｐゴシック" panose="020B0600070205080204" pitchFamily="34" charset="-128"/>
            </a:endParaRPr>
          </a:p>
        </p:txBody>
      </p:sp>
      <p:sp>
        <p:nvSpPr>
          <p:cNvPr id="41987" name="Rectangle 2"/>
          <p:cNvSpPr>
            <a:spLocks noGrp="1" noRot="1" noChangeAspect="1" noChangeArrowheads="1" noTextEdit="1"/>
          </p:cNvSpPr>
          <p:nvPr>
            <p:ph type="sldImg"/>
          </p:nvPr>
        </p:nvSpPr>
        <p:spPr>
          <a:xfrm>
            <a:off x="-211138" y="815975"/>
            <a:ext cx="7250113" cy="4079875"/>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277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001" indent="-301923">
              <a:defRPr>
                <a:solidFill>
                  <a:schemeClr val="tx1"/>
                </a:solidFill>
                <a:latin typeface="Arial" panose="020B0604020202020204" pitchFamily="34" charset="0"/>
              </a:defRPr>
            </a:lvl2pPr>
            <a:lvl3pPr marL="1207694" indent="-241539">
              <a:defRPr>
                <a:solidFill>
                  <a:schemeClr val="tx1"/>
                </a:solidFill>
                <a:latin typeface="Arial" panose="020B0604020202020204" pitchFamily="34" charset="0"/>
              </a:defRPr>
            </a:lvl3pPr>
            <a:lvl4pPr marL="1690771" indent="-241539">
              <a:defRPr>
                <a:solidFill>
                  <a:schemeClr val="tx1"/>
                </a:solidFill>
                <a:latin typeface="Arial" panose="020B0604020202020204" pitchFamily="34" charset="0"/>
              </a:defRPr>
            </a:lvl4pPr>
            <a:lvl5pPr marL="2173849" indent="-241539">
              <a:defRPr>
                <a:solidFill>
                  <a:schemeClr val="tx1"/>
                </a:solidFill>
                <a:latin typeface="Arial" panose="020B0604020202020204" pitchFamily="34" charset="0"/>
              </a:defRPr>
            </a:lvl5pPr>
            <a:lvl6pPr marL="2656926" indent="-241539" eaLnBrk="0" fontAlgn="base" hangingPunct="0">
              <a:spcBef>
                <a:spcPct val="0"/>
              </a:spcBef>
              <a:spcAft>
                <a:spcPct val="0"/>
              </a:spcAft>
              <a:defRPr>
                <a:solidFill>
                  <a:schemeClr val="tx1"/>
                </a:solidFill>
                <a:latin typeface="Arial" panose="020B0604020202020204" pitchFamily="34" charset="0"/>
              </a:defRPr>
            </a:lvl6pPr>
            <a:lvl7pPr marL="3140004" indent="-241539" eaLnBrk="0" fontAlgn="base" hangingPunct="0">
              <a:spcBef>
                <a:spcPct val="0"/>
              </a:spcBef>
              <a:spcAft>
                <a:spcPct val="0"/>
              </a:spcAft>
              <a:defRPr>
                <a:solidFill>
                  <a:schemeClr val="tx1"/>
                </a:solidFill>
                <a:latin typeface="Arial" panose="020B0604020202020204" pitchFamily="34" charset="0"/>
              </a:defRPr>
            </a:lvl7pPr>
            <a:lvl8pPr marL="3623081" indent="-241539" eaLnBrk="0" fontAlgn="base" hangingPunct="0">
              <a:spcBef>
                <a:spcPct val="0"/>
              </a:spcBef>
              <a:spcAft>
                <a:spcPct val="0"/>
              </a:spcAft>
              <a:defRPr>
                <a:solidFill>
                  <a:schemeClr val="tx1"/>
                </a:solidFill>
                <a:latin typeface="Arial" panose="020B0604020202020204" pitchFamily="34" charset="0"/>
              </a:defRPr>
            </a:lvl8pPr>
            <a:lvl9pPr marL="4106159" indent="-241539" eaLnBrk="0" fontAlgn="base" hangingPunct="0">
              <a:spcBef>
                <a:spcPct val="0"/>
              </a:spcBef>
              <a:spcAft>
                <a:spcPct val="0"/>
              </a:spcAft>
              <a:defRPr>
                <a:solidFill>
                  <a:schemeClr val="tx1"/>
                </a:solidFill>
                <a:latin typeface="Arial" panose="020B0604020202020204" pitchFamily="34" charset="0"/>
              </a:defRPr>
            </a:lvl9pPr>
          </a:lstStyle>
          <a:p>
            <a:pPr defTabSz="966155">
              <a:defRPr/>
            </a:pPr>
            <a:fld id="{07E4C5C1-4150-4BD0-8D88-819790C046D9}" type="slidenum">
              <a:rPr lang="en-US" altLang="en-US">
                <a:solidFill>
                  <a:srgbClr val="000000"/>
                </a:solidFill>
                <a:ea typeface="ＭＳ Ｐゴシック" panose="020B0600070205080204" pitchFamily="34" charset="-128"/>
              </a:rPr>
              <a:pPr defTabSz="966155">
                <a:defRPr/>
              </a:pPr>
              <a:t>11</a:t>
            </a:fld>
            <a:endParaRPr lang="en-US" altLang="en-US">
              <a:solidFill>
                <a:srgbClr val="000000"/>
              </a:solidFill>
              <a:ea typeface="ＭＳ Ｐゴシック" panose="020B0600070205080204" pitchFamily="34" charset="-128"/>
            </a:endParaRPr>
          </a:p>
        </p:txBody>
      </p:sp>
      <p:sp>
        <p:nvSpPr>
          <p:cNvPr id="58371" name="Rectangle 2"/>
          <p:cNvSpPr>
            <a:spLocks noGrp="1" noRot="1" noChangeAspect="1" noChangeArrowheads="1" noTextEdit="1"/>
          </p:cNvSpPr>
          <p:nvPr>
            <p:ph type="sldImg"/>
          </p:nvPr>
        </p:nvSpPr>
        <p:spPr>
          <a:xfrm>
            <a:off x="-211138" y="815975"/>
            <a:ext cx="7250113" cy="4079875"/>
          </a:xfrm>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en-AU" altLang="en-US" b="1">
                <a:latin typeface="Arial" panose="020B0604020202020204" pitchFamily="34" charset="0"/>
              </a:rPr>
              <a:t>Drugs and alcohol </a:t>
            </a:r>
            <a:r>
              <a:rPr lang="en-AU" altLang="en-US">
                <a:latin typeface="Arial" panose="020B0604020202020204" pitchFamily="34" charset="0"/>
              </a:rPr>
              <a:t>– Surprisingly there has been little research in this area. What research has been done tends to suggest that persons who ingested amounts of alcohol compared to sober controls remembered fewer details. It seems to be quantity, rather than quality of information that is effected.</a:t>
            </a:r>
          </a:p>
          <a:p>
            <a:endParaRPr lang="en-AU" altLang="en-US">
              <a:latin typeface="Arial" panose="020B0604020202020204" pitchFamily="34" charset="0"/>
            </a:endParaRPr>
          </a:p>
          <a:p>
            <a:r>
              <a:rPr lang="en-AU" altLang="en-US" b="1">
                <a:latin typeface="Arial" panose="020B0604020202020204" pitchFamily="34" charset="0"/>
              </a:rPr>
              <a:t>Partisanship</a:t>
            </a:r>
            <a:r>
              <a:rPr lang="en-AU" altLang="en-US">
                <a:latin typeface="Arial" panose="020B0604020202020204" pitchFamily="34" charset="0"/>
              </a:rPr>
              <a:t> -  Has been found to effect accuracy. Boon and Davies (1996) showed a controversial football match between England and Scotland separately to opposing fans. When asked to comment on who was responsible for the majority of the infringements the Scottish fans adjudged the English to be responsible for 57% of them and the Scottish just 10%. Finding in reverse i.e. when the English fans were posed the same question were very similar.</a:t>
            </a:r>
          </a:p>
          <a:p>
            <a:endParaRPr lang="en-AU" altLang="en-US">
              <a:latin typeface="Arial" panose="020B0604020202020204" pitchFamily="34" charset="0"/>
            </a:endParaRPr>
          </a:p>
          <a:p>
            <a:r>
              <a:rPr lang="en-AU" altLang="en-US" b="1">
                <a:latin typeface="Arial" panose="020B0604020202020204" pitchFamily="34" charset="0"/>
              </a:rPr>
              <a:t>Stereotypes</a:t>
            </a:r>
            <a:r>
              <a:rPr lang="en-AU" altLang="en-US">
                <a:latin typeface="Arial" panose="020B0604020202020204" pitchFamily="34" charset="0"/>
              </a:rPr>
              <a:t> – Studies have shown that witnesses often used stereotypes to fill in the gaps of information to be remembered. For example stereotypes in relation to hair and eye colour and complexion. Blonde hair – must have blue eyes etc.</a:t>
            </a:r>
          </a:p>
          <a:p>
            <a:r>
              <a:rPr lang="en-AU" altLang="en-US">
                <a:latin typeface="Arial" panose="020B0604020202020204" pitchFamily="34" charset="0"/>
              </a:rPr>
              <a:t> </a:t>
            </a:r>
          </a:p>
          <a:p>
            <a:r>
              <a:rPr lang="en-AU" altLang="en-US" b="1">
                <a:latin typeface="Arial" panose="020B0604020202020204" pitchFamily="34" charset="0"/>
              </a:rPr>
              <a:t>Violence</a:t>
            </a:r>
            <a:r>
              <a:rPr lang="en-AU" altLang="en-US">
                <a:latin typeface="Arial" panose="020B0604020202020204" pitchFamily="34" charset="0"/>
              </a:rPr>
              <a:t> – recall has been found in some studies to be greater in none violent events than violent ones. The same studies tend to suggest that less information was recalled about the assailant themselves but there was more peripheral detail available for recall.</a:t>
            </a:r>
          </a:p>
          <a:p>
            <a:endParaRPr lang="en-AU" altLang="en-US">
              <a:latin typeface="Arial" panose="020B0604020202020204" pitchFamily="34" charset="0"/>
            </a:endParaRPr>
          </a:p>
          <a:p>
            <a:r>
              <a:rPr lang="en-AU" altLang="en-US" b="1">
                <a:latin typeface="Arial" panose="020B0604020202020204" pitchFamily="34" charset="0"/>
              </a:rPr>
              <a:t>Time</a:t>
            </a:r>
            <a:r>
              <a:rPr lang="en-AU" altLang="en-US">
                <a:latin typeface="Arial" panose="020B0604020202020204" pitchFamily="34" charset="0"/>
              </a:rPr>
              <a:t> – Memory can be subject to decay over long periods of time. It is worth noting however that whilst the loss of a small amount of recall was evident between recall straight after the event to that a few days later. From that point on the amount of detail seemed to remain largely consistent. i.e. you are not going to lose much by interviewing someone a few days after the event as opposed to immediately after. Interviewing someone immediately after a traumatic event may be detrimental as other factors such as fear, trauma, emotions and anxiety may all be influencing recall attempts.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3084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D7EA-D540-E1BA-DEC4-7CCCAE2E36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B8679E-6015-90A6-C1AA-2A382B958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12F29A-A0A2-D64B-E331-161EBF2BBF4B}"/>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5" name="Footer Placeholder 4">
            <a:extLst>
              <a:ext uri="{FF2B5EF4-FFF2-40B4-BE49-F238E27FC236}">
                <a16:creationId xmlns:a16="http://schemas.microsoft.com/office/drawing/2014/main" id="{5699BBAB-3D1A-D36B-4C34-A3F288507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B120E-90C7-CDA5-0847-9941D9662E02}"/>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21533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707E-080C-7965-54C6-C66F004B1F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F55848-5B2B-A78C-87C9-713A347CAB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587497-15AC-27CB-242A-968B840B13C5}"/>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5" name="Footer Placeholder 4">
            <a:extLst>
              <a:ext uri="{FF2B5EF4-FFF2-40B4-BE49-F238E27FC236}">
                <a16:creationId xmlns:a16="http://schemas.microsoft.com/office/drawing/2014/main" id="{A7D70779-6538-8CEB-F706-7ABD19765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77D59-87E2-95C0-9378-5CC60FEFF580}"/>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50270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4B981-F4A5-1724-3EF7-C163CE7C66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889005-DFCF-34E3-82A8-EDF5A64334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C137E-3947-2A67-BCF2-06B2A7E4BF78}"/>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5" name="Footer Placeholder 4">
            <a:extLst>
              <a:ext uri="{FF2B5EF4-FFF2-40B4-BE49-F238E27FC236}">
                <a16:creationId xmlns:a16="http://schemas.microsoft.com/office/drawing/2014/main" id="{E7452217-4CFC-DEBE-675E-910B13AE4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6C8D10-ACE2-50A5-5CCD-E57EA9AF90E2}"/>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304692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4635-0A04-4FF8-8FA6-38D0E8D011D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B127D92-16D6-4708-BB4C-9F3537C95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9634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08EB-6CB7-4EEE-A3B8-4185EE81DC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D45E78-9398-481B-A59E-17B5603FC5A0}"/>
              </a:ext>
            </a:extLst>
          </p:cNvPr>
          <p:cNvSpPr>
            <a:spLocks noGrp="1"/>
          </p:cNvSpPr>
          <p:nvPr>
            <p:ph idx="1"/>
          </p:nvPr>
        </p:nvSpPr>
        <p:spPr>
          <a:xfrm>
            <a:off x="838200" y="1825625"/>
            <a:ext cx="10515600" cy="3894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476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195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935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584" y="52292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51584" y="1052736"/>
            <a:ext cx="7315200" cy="4042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51584" y="587727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762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59918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124744"/>
            <a:ext cx="4011084" cy="1162050"/>
          </a:xfrm>
          <a:prstGeom prst="rect">
            <a:avLst/>
          </a:prstGeo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276873"/>
            <a:ext cx="4011084" cy="384929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43834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242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997E-8D6E-BFCD-1C5E-12C54D05A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76FF2B-A8CC-F7A2-63C2-766C1E26EF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88F3D-881B-CDBF-43BB-7D418F0A1563}"/>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5" name="Footer Placeholder 4">
            <a:extLst>
              <a:ext uri="{FF2B5EF4-FFF2-40B4-BE49-F238E27FC236}">
                <a16:creationId xmlns:a16="http://schemas.microsoft.com/office/drawing/2014/main" id="{52A08DBE-B5A8-487A-1B96-6F7B8AEF4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7762F-A783-BC18-BF81-795533353513}"/>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432475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250950"/>
          </a:xfrm>
          <a:prstGeom prst="rect">
            <a:avLst/>
          </a:prstGeo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477000"/>
            <a:ext cx="2844800" cy="274638"/>
          </a:xfrm>
          <a:prstGeom prst="rect">
            <a:avLst/>
          </a:prstGeom>
        </p:spPr>
        <p:txBody>
          <a:bodyPr/>
          <a:lstStyle>
            <a:lvl1pPr>
              <a:defRPr>
                <a:latin typeface="Arial" charset="0"/>
                <a:cs typeface="+mn-cs"/>
              </a:defRPr>
            </a:lvl1pPr>
          </a:lstStyle>
          <a:p>
            <a:pPr>
              <a:defRPr/>
            </a:pPr>
            <a:endParaRPr lang="en-GB" dirty="0"/>
          </a:p>
        </p:txBody>
      </p:sp>
      <p:sp>
        <p:nvSpPr>
          <p:cNvPr id="8" name="Footer Placeholder 4"/>
          <p:cNvSpPr>
            <a:spLocks noGrp="1"/>
          </p:cNvSpPr>
          <p:nvPr>
            <p:ph type="ftr" sz="quarter" idx="11"/>
          </p:nvPr>
        </p:nvSpPr>
        <p:spPr>
          <a:xfrm>
            <a:off x="3520018" y="6477000"/>
            <a:ext cx="7344833" cy="274638"/>
          </a:xfrm>
          <a:prstGeom prst="rect">
            <a:avLst/>
          </a:prstGeom>
        </p:spPr>
        <p:txBody>
          <a:bodyPr/>
          <a:lstStyle>
            <a:lvl1pPr>
              <a:defRPr>
                <a:latin typeface="Arial" charset="0"/>
                <a:cs typeface="+mn-cs"/>
              </a:defRPr>
            </a:lvl1pPr>
          </a:lstStyle>
          <a:p>
            <a:pPr>
              <a:defRPr/>
            </a:pPr>
            <a:r>
              <a:rPr lang="en-GB" dirty="0"/>
              <a:t>CT 2009</a:t>
            </a:r>
          </a:p>
        </p:txBody>
      </p:sp>
      <p:sp>
        <p:nvSpPr>
          <p:cNvPr id="9" name="Slide Number Placeholder 5"/>
          <p:cNvSpPr>
            <a:spLocks noGrp="1"/>
          </p:cNvSpPr>
          <p:nvPr>
            <p:ph type="sldNum" sz="quarter" idx="12"/>
          </p:nvPr>
        </p:nvSpPr>
        <p:spPr>
          <a:xfrm>
            <a:off x="10938934" y="6477000"/>
            <a:ext cx="977900" cy="274638"/>
          </a:xfrm>
          <a:prstGeom prst="rect">
            <a:avLst/>
          </a:prstGeom>
        </p:spPr>
        <p:txBody>
          <a:bodyPr/>
          <a:lstStyle>
            <a:lvl1pPr>
              <a:defRPr>
                <a:latin typeface="Arial" charset="0"/>
                <a:cs typeface="+mn-cs"/>
              </a:defRPr>
            </a:lvl1pPr>
          </a:lstStyle>
          <a:p>
            <a:pPr>
              <a:defRPr/>
            </a:pPr>
            <a:fld id="{908ABA17-D63D-4A85-B8E1-D882E9A1A5A4}" type="slidenum">
              <a:rPr lang="en-GB"/>
              <a:pPr>
                <a:defRPr/>
              </a:pPr>
              <a:t>‹#›</a:t>
            </a:fld>
            <a:endParaRPr lang="en-GB" dirty="0"/>
          </a:p>
        </p:txBody>
      </p:sp>
    </p:spTree>
    <p:extLst>
      <p:ext uri="{BB962C8B-B14F-4D97-AF65-F5344CB8AC3E}">
        <p14:creationId xmlns:p14="http://schemas.microsoft.com/office/powerpoint/2010/main" val="3902875152"/>
      </p:ext>
    </p:extLst>
  </p:cSld>
  <p:clrMapOvr>
    <a:masterClrMapping/>
  </p:clrMapOvr>
  <p:transition spd="slow">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9375"/>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2565401"/>
            <a:ext cx="5384800" cy="356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565401"/>
            <a:ext cx="5384800" cy="356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0"/>
          <p:cNvSpPr>
            <a:spLocks noGrp="1" noChangeArrowheads="1"/>
          </p:cNvSpPr>
          <p:nvPr>
            <p:ph type="sldNum" sz="quarter" idx="10"/>
          </p:nvPr>
        </p:nvSpPr>
        <p:spPr>
          <a:xfrm>
            <a:off x="8737600" y="6245225"/>
            <a:ext cx="2844800" cy="476250"/>
          </a:xfrm>
          <a:prstGeom prst="rect">
            <a:avLst/>
          </a:prstGeom>
          <a:ln/>
        </p:spPr>
        <p:txBody>
          <a:bodyPr/>
          <a:lstStyle>
            <a:lvl1pPr>
              <a:defRPr/>
            </a:lvl1pPr>
          </a:lstStyle>
          <a:p>
            <a:pPr>
              <a:defRPr/>
            </a:pPr>
            <a:fld id="{B118E6D3-8B7F-41B9-9B6E-98B0D302DC21}" type="slidenum">
              <a:rPr lang="en-GB" altLang="en-US"/>
              <a:pPr>
                <a:defRPr/>
              </a:pPr>
              <a:t>‹#›</a:t>
            </a:fld>
            <a:endParaRPr lang="en-GB" altLang="en-US"/>
          </a:p>
        </p:txBody>
      </p:sp>
    </p:spTree>
    <p:extLst>
      <p:ext uri="{BB962C8B-B14F-4D97-AF65-F5344CB8AC3E}">
        <p14:creationId xmlns:p14="http://schemas.microsoft.com/office/powerpoint/2010/main" val="28147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2999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071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421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37827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6375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4058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3E9D48-68B8-3541-B522-11019FD07EF7}"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D59FF-79AD-7542-8954-42329949D552}" type="slidenum">
              <a:rPr lang="en-US" smtClean="0"/>
              <a:t>‹#›</a:t>
            </a:fld>
            <a:endParaRPr lang="en-US"/>
          </a:p>
        </p:txBody>
      </p:sp>
    </p:spTree>
    <p:extLst>
      <p:ext uri="{BB962C8B-B14F-4D97-AF65-F5344CB8AC3E}">
        <p14:creationId xmlns:p14="http://schemas.microsoft.com/office/powerpoint/2010/main" val="218975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8F9DA7-FF9F-473E-9FBA-F073DCD2E8EE}"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D9136-DA66-4F0F-91F5-4213F9C27B50}" type="slidenum">
              <a:rPr lang="en-GB" smtClean="0"/>
              <a:t>‹#›</a:t>
            </a:fld>
            <a:endParaRPr lang="en-GB"/>
          </a:p>
        </p:txBody>
      </p:sp>
    </p:spTree>
    <p:extLst>
      <p:ext uri="{BB962C8B-B14F-4D97-AF65-F5344CB8AC3E}">
        <p14:creationId xmlns:p14="http://schemas.microsoft.com/office/powerpoint/2010/main" val="79353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3CF0-9339-86E3-7315-66DFF8798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242396-D0B3-4C42-AD61-AA44888299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0D9E1-FC41-C453-648A-EC7265B6223F}"/>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5" name="Footer Placeholder 4">
            <a:extLst>
              <a:ext uri="{FF2B5EF4-FFF2-40B4-BE49-F238E27FC236}">
                <a16:creationId xmlns:a16="http://schemas.microsoft.com/office/drawing/2014/main" id="{69AD7845-A4CC-4C09-B8BC-FF0D06322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73A5E-CA77-BE76-630B-8A3F1F1B566D}"/>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8101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7"/>
            <a:ext cx="4942829" cy="2958275"/>
          </a:xfrm>
          <a:prstGeom prst="rect">
            <a:avLst/>
          </a:prstGeom>
        </p:spPr>
        <p:txBody>
          <a:bodyPr>
            <a:normAutofit/>
          </a:bodyPr>
          <a:lstStyle>
            <a:lvl1pPr>
              <a:buClr>
                <a:schemeClr val="accent2"/>
              </a:buClr>
              <a:defRPr sz="2399">
                <a:solidFill>
                  <a:schemeClr val="tx1"/>
                </a:solidFill>
              </a:defRPr>
            </a:lvl1pPr>
            <a:lvl2pPr>
              <a:buClr>
                <a:schemeClr val="accent2"/>
              </a:buClr>
              <a:defRPr sz="1999">
                <a:solidFill>
                  <a:schemeClr val="tx1"/>
                </a:solidFill>
              </a:defRPr>
            </a:lvl2pPr>
            <a:lvl3pPr>
              <a:buClr>
                <a:schemeClr val="accent2"/>
              </a:buClr>
              <a:defRPr sz="1799">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1"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80" y="2563479"/>
            <a:ext cx="7342631" cy="608895"/>
          </a:xfrm>
          <a:prstGeom prst="rect">
            <a:avLst/>
          </a:prstGeom>
        </p:spPr>
        <p:txBody>
          <a:bodyPr/>
          <a:lstStyle>
            <a:lvl1pPr marL="0" indent="0">
              <a:buNone/>
              <a:defRPr sz="1999" spc="300">
                <a:solidFill>
                  <a:schemeClr val="accent6"/>
                </a:solidFill>
              </a:defRPr>
            </a:lvl1pPr>
            <a:lvl2pPr marL="457063"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399"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2"/>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103761206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A167-EC58-617A-8183-E07C445FD4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A86900-ADB6-035A-F824-91B0B0680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B5AF19-8162-12A1-2013-691DC23AB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7F4514-E744-BEAC-72A7-656A75DB19D5}"/>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6" name="Footer Placeholder 5">
            <a:extLst>
              <a:ext uri="{FF2B5EF4-FFF2-40B4-BE49-F238E27FC236}">
                <a16:creationId xmlns:a16="http://schemas.microsoft.com/office/drawing/2014/main" id="{97409D36-8A97-9869-C31F-D1606AF2CC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52307F-2021-2B90-31EB-9510171DFE3A}"/>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72845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EF51-F77C-C941-2961-E6E7E56201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A60898-D92F-834D-FF19-57B7C51BD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FC092-1375-E8D5-8E1F-D4E766EB8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1120A6-C5CC-94FC-30CB-1CA191883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8D97BC-9BFF-4900-6EE0-28024C341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8A115B-16FA-F6DC-D6F5-6415B63E33A2}"/>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8" name="Footer Placeholder 7">
            <a:extLst>
              <a:ext uri="{FF2B5EF4-FFF2-40B4-BE49-F238E27FC236}">
                <a16:creationId xmlns:a16="http://schemas.microsoft.com/office/drawing/2014/main" id="{16B83574-FDB6-0230-AD49-6586574F3C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CA9676-46A2-A51B-9084-92B38AABB5CF}"/>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8713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C598-65F2-7044-A4D3-2537CCA046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5BE8D0-469A-C695-5125-9BB6079E1E6C}"/>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4" name="Footer Placeholder 3">
            <a:extLst>
              <a:ext uri="{FF2B5EF4-FFF2-40B4-BE49-F238E27FC236}">
                <a16:creationId xmlns:a16="http://schemas.microsoft.com/office/drawing/2014/main" id="{150EDC69-E009-23D2-741D-C512FDDF91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8D2B7C-D26B-C7E5-6B13-5DD6415F0CF4}"/>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99977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5FF32-0115-10C6-999E-337DFF3CD125}"/>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3" name="Footer Placeholder 2">
            <a:extLst>
              <a:ext uri="{FF2B5EF4-FFF2-40B4-BE49-F238E27FC236}">
                <a16:creationId xmlns:a16="http://schemas.microsoft.com/office/drawing/2014/main" id="{6250FB1A-F4E9-78D9-D5BB-1012D71443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5959D0-A6D0-D371-F03D-64D5C0E366BA}"/>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379160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3EA0-A169-E276-F685-253C73933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86780C-C262-D94D-0447-048F3E3E2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6BF4B6-E44B-9E4C-A589-BE9BED833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F3C20-3DDF-35E7-BA33-87DFC5F00A3B}"/>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6" name="Footer Placeholder 5">
            <a:extLst>
              <a:ext uri="{FF2B5EF4-FFF2-40B4-BE49-F238E27FC236}">
                <a16:creationId xmlns:a16="http://schemas.microsoft.com/office/drawing/2014/main" id="{3EF12DEA-AE2D-163D-09BB-3CBA0A6B2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FA5729-BFDF-569D-5933-BDA8DBAD786E}"/>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66429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F8F4-91D6-23E9-40E6-26AE63045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1A1D5F-BBE0-F477-A850-2F757342D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2A2C582-9DB1-4C6E-59F9-24EB24D78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BE81D-84C5-9A3E-3F04-9A08BE61AE6C}"/>
              </a:ext>
            </a:extLst>
          </p:cNvPr>
          <p:cNvSpPr>
            <a:spLocks noGrp="1"/>
          </p:cNvSpPr>
          <p:nvPr>
            <p:ph type="dt" sz="half" idx="10"/>
          </p:nvPr>
        </p:nvSpPr>
        <p:spPr/>
        <p:txBody>
          <a:bodyPr/>
          <a:lstStyle/>
          <a:p>
            <a:fld id="{FA5F5F08-295E-4FFA-8906-672B3E9A2419}" type="datetimeFigureOut">
              <a:rPr lang="en-GB" smtClean="0"/>
              <a:t>26/10/2023</a:t>
            </a:fld>
            <a:endParaRPr lang="en-GB"/>
          </a:p>
        </p:txBody>
      </p:sp>
      <p:sp>
        <p:nvSpPr>
          <p:cNvPr id="6" name="Footer Placeholder 5">
            <a:extLst>
              <a:ext uri="{FF2B5EF4-FFF2-40B4-BE49-F238E27FC236}">
                <a16:creationId xmlns:a16="http://schemas.microsoft.com/office/drawing/2014/main" id="{00BF4742-E3DB-FE3D-F632-0854696D0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207C35-3924-58C7-DD7A-A813D3416485}"/>
              </a:ext>
            </a:extLst>
          </p:cNvPr>
          <p:cNvSpPr>
            <a:spLocks noGrp="1"/>
          </p:cNvSpPr>
          <p:nvPr>
            <p:ph type="sldNum" sz="quarter" idx="12"/>
          </p:nvPr>
        </p:nvSpPr>
        <p:spPr/>
        <p:txBody>
          <a:bodyPr/>
          <a:lstStyle/>
          <a:p>
            <a:fld id="{484C58DF-1DA0-43BF-BF2B-06D19E15B9CF}" type="slidenum">
              <a:rPr lang="en-GB" smtClean="0"/>
              <a:t>‹#›</a:t>
            </a:fld>
            <a:endParaRPr lang="en-GB"/>
          </a:p>
        </p:txBody>
      </p:sp>
    </p:spTree>
    <p:extLst>
      <p:ext uri="{BB962C8B-B14F-4D97-AF65-F5344CB8AC3E}">
        <p14:creationId xmlns:p14="http://schemas.microsoft.com/office/powerpoint/2010/main" val="118587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89142-A78E-ADE2-1B07-3198309A3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9B278-3AD8-38F7-2807-49F55FD62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03F3C2-FD26-0041-7C33-BA20B4D75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F5F08-295E-4FFA-8906-672B3E9A2419}" type="datetimeFigureOut">
              <a:rPr lang="en-GB" smtClean="0"/>
              <a:t>26/10/2023</a:t>
            </a:fld>
            <a:endParaRPr lang="en-GB"/>
          </a:p>
        </p:txBody>
      </p:sp>
      <p:sp>
        <p:nvSpPr>
          <p:cNvPr id="5" name="Footer Placeholder 4">
            <a:extLst>
              <a:ext uri="{FF2B5EF4-FFF2-40B4-BE49-F238E27FC236}">
                <a16:creationId xmlns:a16="http://schemas.microsoft.com/office/drawing/2014/main" id="{EEE69F56-8ED8-6297-D8B2-998E6EA60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F23349-2C65-9972-659B-1EA38D68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C58DF-1DA0-43BF-BF2B-06D19E15B9CF}" type="slidenum">
              <a:rPr lang="en-GB" smtClean="0"/>
              <a:t>‹#›</a:t>
            </a:fld>
            <a:endParaRPr lang="en-GB"/>
          </a:p>
        </p:txBody>
      </p:sp>
    </p:spTree>
    <p:extLst>
      <p:ext uri="{BB962C8B-B14F-4D97-AF65-F5344CB8AC3E}">
        <p14:creationId xmlns:p14="http://schemas.microsoft.com/office/powerpoint/2010/main" val="116949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05425-4828-497C-8C60-64F5CD5C4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FA5CCD4-C3F1-4EC9-9F50-0610FE1A9C43}"/>
              </a:ext>
            </a:extLst>
          </p:cNvPr>
          <p:cNvSpPr>
            <a:spLocks noGrp="1"/>
          </p:cNvSpPr>
          <p:nvPr>
            <p:ph type="body" idx="1"/>
          </p:nvPr>
        </p:nvSpPr>
        <p:spPr>
          <a:xfrm>
            <a:off x="838200" y="1825625"/>
            <a:ext cx="10515600" cy="39873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B8D216B4-EAD6-494C-AD05-EF5132F98BE0}"/>
              </a:ext>
            </a:extLst>
          </p:cNvPr>
          <p:cNvSpPr txBox="1"/>
          <p:nvPr userDrawn="1"/>
        </p:nvSpPr>
        <p:spPr>
          <a:xfrm>
            <a:off x="837172" y="6169248"/>
            <a:ext cx="2878301" cy="584775"/>
          </a:xfrm>
          <a:prstGeom prst="rect">
            <a:avLst/>
          </a:prstGeom>
          <a:noFill/>
        </p:spPr>
        <p:txBody>
          <a:bodyPr wrap="square" rtlCol="0" anchor="ctr">
            <a:spAutoFit/>
          </a:bodyPr>
          <a:lstStyle/>
          <a:p>
            <a:r>
              <a:rPr lang="en-GB" sz="3200" b="1" dirty="0">
                <a:solidFill>
                  <a:srgbClr val="0066B3"/>
                </a:solidFill>
                <a:latin typeface="Poppins" panose="00000500000000000000" pitchFamily="50" charset="0"/>
                <a:cs typeface="Poppins" panose="00000500000000000000" pitchFamily="50" charset="0"/>
              </a:rPr>
              <a:t>GENTIUM</a:t>
            </a:r>
            <a:r>
              <a:rPr lang="en-GB" sz="3200" b="1" dirty="0">
                <a:solidFill>
                  <a:schemeClr val="bg1"/>
                </a:solidFill>
                <a:latin typeface="Poppins" panose="00000500000000000000" pitchFamily="50" charset="0"/>
                <a:cs typeface="Poppins" panose="00000500000000000000" pitchFamily="50" charset="0"/>
              </a:rPr>
              <a:t> </a:t>
            </a:r>
            <a:r>
              <a:rPr lang="en-GB" sz="3200" b="1" dirty="0">
                <a:solidFill>
                  <a:srgbClr val="0A0128"/>
                </a:solidFill>
                <a:latin typeface="Open Sans Semibold" panose="020B0706030804020204" pitchFamily="34" charset="0"/>
                <a:ea typeface="Open Sans Semibold" panose="020B0706030804020204" pitchFamily="34" charset="0"/>
                <a:cs typeface="Open Sans Semibold" panose="020B0706030804020204" pitchFamily="34" charset="0"/>
              </a:rPr>
              <a:t>UK</a:t>
            </a:r>
          </a:p>
        </p:txBody>
      </p:sp>
      <p:pic>
        <p:nvPicPr>
          <p:cNvPr id="10" name="Picture 9" descr="Logo&#10;&#10;Description automatically generated">
            <a:extLst>
              <a:ext uri="{FF2B5EF4-FFF2-40B4-BE49-F238E27FC236}">
                <a16:creationId xmlns:a16="http://schemas.microsoft.com/office/drawing/2014/main" id="{1EEE729D-0F84-4557-8D0F-AFBD45DE448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1900" y="5970270"/>
            <a:ext cx="788400" cy="788400"/>
          </a:xfrm>
          <a:prstGeom prst="rect">
            <a:avLst/>
          </a:prstGeom>
        </p:spPr>
      </p:pic>
      <p:sp>
        <p:nvSpPr>
          <p:cNvPr id="12" name="TextBox 11">
            <a:extLst>
              <a:ext uri="{FF2B5EF4-FFF2-40B4-BE49-F238E27FC236}">
                <a16:creationId xmlns:a16="http://schemas.microsoft.com/office/drawing/2014/main" id="{FFB612F6-831E-4D14-A6E5-6663F0B4598D}"/>
              </a:ext>
            </a:extLst>
          </p:cNvPr>
          <p:cNvSpPr txBox="1"/>
          <p:nvPr userDrawn="1"/>
        </p:nvSpPr>
        <p:spPr>
          <a:xfrm>
            <a:off x="10622650" y="6364470"/>
            <a:ext cx="1457450" cy="415498"/>
          </a:xfrm>
          <a:prstGeom prst="rect">
            <a:avLst/>
          </a:prstGeom>
          <a:noFill/>
        </p:spPr>
        <p:txBody>
          <a:bodyPr wrap="none" rtlCol="0">
            <a:spAutoFit/>
          </a:bodyPr>
          <a:lstStyle/>
          <a:p>
            <a:pPr algn="r"/>
            <a:r>
              <a:rPr lang="en-GB" sz="1050" dirty="0">
                <a:solidFill>
                  <a:srgbClr val="0A0128"/>
                </a:solidFill>
                <a:latin typeface="Poppins Light" panose="00000400000000000000" pitchFamily="50" charset="0"/>
                <a:cs typeface="Poppins Light" panose="00000400000000000000" pitchFamily="50" charset="0"/>
              </a:rPr>
              <a:t>© Gentium UK</a:t>
            </a:r>
          </a:p>
          <a:p>
            <a:pPr algn="r"/>
            <a:r>
              <a:rPr lang="en-GB" sz="1050" dirty="0">
                <a:solidFill>
                  <a:srgbClr val="0A0128"/>
                </a:solidFill>
                <a:latin typeface="Poppins Light" panose="00000400000000000000" pitchFamily="50" charset="0"/>
                <a:cs typeface="Poppins Light" panose="00000400000000000000" pitchFamily="50" charset="0"/>
              </a:rPr>
              <a:t>All Rights Reserved </a:t>
            </a:r>
          </a:p>
        </p:txBody>
      </p:sp>
    </p:spTree>
    <p:extLst>
      <p:ext uri="{BB962C8B-B14F-4D97-AF65-F5344CB8AC3E}">
        <p14:creationId xmlns:p14="http://schemas.microsoft.com/office/powerpoint/2010/main" val="975526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Poppins Black" panose="00000A00000000000000" pitchFamily="50" charset="0"/>
          <a:ea typeface="+mj-ea"/>
          <a:cs typeface="Poppins Black" panose="00000A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cid:image003.jpg@01D69AF3.D148FC0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e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10.xml"/><Relationship Id="rId16"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view-image.php?image=164575&amp;picture=human-ear" TargetMode="External"/><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BB448400-FBC7-460E-9684-D51CB563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627120"/>
            <a:ext cx="7305040" cy="3470220"/>
          </a:xfrm>
          <a:prstGeom prst="rect">
            <a:avLst/>
          </a:prstGeom>
        </p:spPr>
      </p:pic>
      <p:sp>
        <p:nvSpPr>
          <p:cNvPr id="2" name="TextBox 1">
            <a:extLst>
              <a:ext uri="{FF2B5EF4-FFF2-40B4-BE49-F238E27FC236}">
                <a16:creationId xmlns:a16="http://schemas.microsoft.com/office/drawing/2014/main" id="{B5D1ECE1-134A-8AFA-EC6D-405240A29A5D}"/>
              </a:ext>
            </a:extLst>
          </p:cNvPr>
          <p:cNvSpPr txBox="1"/>
          <p:nvPr/>
        </p:nvSpPr>
        <p:spPr>
          <a:xfrm>
            <a:off x="9855999" y="5909010"/>
            <a:ext cx="1579278" cy="369332"/>
          </a:xfrm>
          <a:prstGeom prst="rect">
            <a:avLst/>
          </a:prstGeom>
          <a:noFill/>
        </p:spPr>
        <p:txBody>
          <a:bodyPr wrap="none" rtlCol="0">
            <a:spAutoFit/>
          </a:bodyPr>
          <a:lstStyle/>
          <a:p>
            <a:r>
              <a:rPr lang="en-US" b="1" dirty="0"/>
              <a:t>Douglas Sloan </a:t>
            </a:r>
          </a:p>
        </p:txBody>
      </p:sp>
      <p:sp>
        <p:nvSpPr>
          <p:cNvPr id="3" name="TextBox 2">
            <a:extLst>
              <a:ext uri="{FF2B5EF4-FFF2-40B4-BE49-F238E27FC236}">
                <a16:creationId xmlns:a16="http://schemas.microsoft.com/office/drawing/2014/main" id="{3FCDDD7D-B3AD-EB7A-5735-7E78EA7784B3}"/>
              </a:ext>
            </a:extLst>
          </p:cNvPr>
          <p:cNvSpPr txBox="1"/>
          <p:nvPr/>
        </p:nvSpPr>
        <p:spPr>
          <a:xfrm>
            <a:off x="1005155" y="5875105"/>
            <a:ext cx="1478931" cy="369332"/>
          </a:xfrm>
          <a:prstGeom prst="rect">
            <a:avLst/>
          </a:prstGeom>
          <a:noFill/>
        </p:spPr>
        <p:txBody>
          <a:bodyPr wrap="none" rtlCol="0">
            <a:spAutoFit/>
          </a:bodyPr>
          <a:lstStyle/>
          <a:p>
            <a:r>
              <a:rPr lang="en-US" b="1" dirty="0" err="1"/>
              <a:t>Octubre</a:t>
            </a:r>
            <a:r>
              <a:rPr lang="en-US" b="1" dirty="0"/>
              <a:t> 2023</a:t>
            </a:r>
          </a:p>
        </p:txBody>
      </p:sp>
      <p:pic>
        <p:nvPicPr>
          <p:cNvPr id="4" name="Picture 3">
            <a:extLst>
              <a:ext uri="{FF2B5EF4-FFF2-40B4-BE49-F238E27FC236}">
                <a16:creationId xmlns:a16="http://schemas.microsoft.com/office/drawing/2014/main" id="{27C67CD3-633A-31DA-B2AF-8CC91D83ABC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03680" y="242780"/>
            <a:ext cx="9113520" cy="1525060"/>
          </a:xfrm>
          <a:prstGeom prst="rect">
            <a:avLst/>
          </a:prstGeom>
          <a:noFill/>
          <a:ln>
            <a:noFill/>
          </a:ln>
        </p:spPr>
      </p:pic>
      <p:sp>
        <p:nvSpPr>
          <p:cNvPr id="6" name="TextBox 5">
            <a:extLst>
              <a:ext uri="{FF2B5EF4-FFF2-40B4-BE49-F238E27FC236}">
                <a16:creationId xmlns:a16="http://schemas.microsoft.com/office/drawing/2014/main" id="{A9B8A751-A6FC-4A3C-A8E4-990A7A551B9D}"/>
              </a:ext>
            </a:extLst>
          </p:cNvPr>
          <p:cNvSpPr txBox="1"/>
          <p:nvPr/>
        </p:nvSpPr>
        <p:spPr>
          <a:xfrm>
            <a:off x="914400" y="2641600"/>
            <a:ext cx="10617200" cy="1077218"/>
          </a:xfrm>
          <a:prstGeom prst="rect">
            <a:avLst/>
          </a:prstGeom>
          <a:noFill/>
        </p:spPr>
        <p:txBody>
          <a:bodyPr wrap="square">
            <a:spAutoFit/>
          </a:bodyPr>
          <a:lstStyle/>
          <a:p>
            <a:pPr algn="ctr"/>
            <a:r>
              <a:rPr kumimoji="0" lang="es-ES" sz="3200" b="1" i="0" u="none" strike="noStrike" kern="1200" cap="none" spc="0" normalizeH="0" baseline="0" noProof="0" dirty="0">
                <a:ln>
                  <a:noFill/>
                </a:ln>
                <a:solidFill>
                  <a:srgbClr val="0A0128"/>
                </a:solidFill>
                <a:effectLst/>
                <a:uLnTx/>
                <a:uFillTx/>
                <a:latin typeface="Calibri Light" panose="020F0302020204030204"/>
                <a:ea typeface="+mn-ea"/>
                <a:cs typeface="+mn-cs"/>
              </a:rPr>
              <a:t>Entrevistas de investigación según el estándar de investigación criminal</a:t>
            </a:r>
            <a:endParaRPr lang="en-US" sz="3200" b="1" dirty="0"/>
          </a:p>
        </p:txBody>
      </p:sp>
    </p:spTree>
    <p:extLst>
      <p:ext uri="{BB962C8B-B14F-4D97-AF65-F5344CB8AC3E}">
        <p14:creationId xmlns:p14="http://schemas.microsoft.com/office/powerpoint/2010/main" val="337066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ChangeArrowheads="1"/>
          </p:cNvSpPr>
          <p:nvPr/>
        </p:nvSpPr>
        <p:spPr bwMode="auto">
          <a:xfrm>
            <a:off x="10598150" y="31496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1"/>
          <p:cNvSpPr>
            <a:spLocks noChangeArrowheads="1"/>
          </p:cNvSpPr>
          <p:nvPr/>
        </p:nvSpPr>
        <p:spPr bwMode="auto">
          <a:xfrm>
            <a:off x="479394" y="827410"/>
            <a:ext cx="1141668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lvl="0" algn="ctr">
              <a:spcBef>
                <a:spcPct val="0"/>
              </a:spcBef>
              <a:buNone/>
              <a:defRPr/>
            </a:pPr>
            <a:r>
              <a:rPr kumimoji="0" lang="en-GB"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a:t>
            </a:r>
            <a:r>
              <a:rPr lang="en-GB" altLang="en-US" sz="4000" b="1" dirty="0">
                <a:solidFill>
                  <a:srgbClr val="C00000"/>
                </a:solidFill>
                <a:latin typeface="+mn-lt"/>
                <a:ea typeface="ＭＳ Ｐゴシック" panose="020B0600070205080204" pitchFamily="34" charset="-128"/>
                <a:cs typeface="Arial" panose="020B0604020202020204" pitchFamily="34" charset="0"/>
              </a:rPr>
              <a:t>OBSTÁCULOS PARA UNA MENTIRA EFICAZ</a:t>
            </a:r>
            <a:r>
              <a:rPr kumimoji="0" lang="en-GB"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a:t>
            </a:r>
            <a:endParaRPr kumimoji="0" lang="en-NZ"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000" b="1" i="0" u="none" strike="noStrike" kern="1200" cap="none" spc="0" normalizeH="0" baseline="0" noProof="0" dirty="0">
              <a:ln>
                <a:noFill/>
              </a:ln>
              <a:solidFill>
                <a:srgbClr val="009AEE"/>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OBSTÁCULO</a:t>
            </a:r>
            <a:r>
              <a:rPr kumimoji="0" lang="es-AR" altLang="en-US" sz="2400" b="1" i="0" u="none" strike="noStrike" kern="1200" cap="none" spc="0" normalizeH="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 UNO</a:t>
            </a:r>
            <a:endParaRPr kumimoji="0" lang="en-NZ"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endParaRPr>
          </a:p>
          <a:p>
            <a:pPr lvl="0">
              <a:spcBef>
                <a:spcPct val="0"/>
              </a:spcBef>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r>
              <a:rPr lang="en-GB" altLang="en-US" sz="2400" b="1" dirty="0">
                <a:solidFill>
                  <a:srgbClr val="1F497D"/>
                </a:solidFill>
                <a:latin typeface="+mn-lt"/>
                <a:ea typeface="ＭＳ Ｐゴシック" panose="020B0600070205080204" pitchFamily="34" charset="-128"/>
                <a:cs typeface="Arial" panose="020B0604020202020204" pitchFamily="34" charset="0"/>
              </a:rPr>
              <a:t> </a:t>
            </a:r>
            <a:r>
              <a:rPr lang="en-GB" altLang="en-US" sz="2400" b="1" dirty="0" err="1">
                <a:solidFill>
                  <a:srgbClr val="1F497D"/>
                </a:solidFill>
                <a:latin typeface="+mn-lt"/>
                <a:ea typeface="ＭＳ Ｐゴシック" panose="020B0600070205080204" pitchFamily="34" charset="-128"/>
                <a:cs typeface="Arial" panose="020B0604020202020204" pitchFamily="34" charset="0"/>
              </a:rPr>
              <a:t>Anticiparse</a:t>
            </a:r>
            <a:r>
              <a:rPr lang="en-GB" altLang="en-US" sz="2400" b="1" dirty="0">
                <a:solidFill>
                  <a:srgbClr val="1F497D"/>
                </a:solidFill>
                <a:latin typeface="+mn-lt"/>
                <a:ea typeface="ＭＳ Ｐゴシック" panose="020B0600070205080204" pitchFamily="34" charset="-128"/>
                <a:cs typeface="Arial" panose="020B0604020202020204" pitchFamily="34" charset="0"/>
              </a:rPr>
              <a:t> a ser </a:t>
            </a:r>
            <a:r>
              <a:rPr lang="en-GB" altLang="en-US" sz="2400" b="1" dirty="0" err="1">
                <a:solidFill>
                  <a:srgbClr val="1F497D"/>
                </a:solidFill>
                <a:latin typeface="+mn-lt"/>
                <a:ea typeface="ＭＳ Ｐゴシック" panose="020B0600070205080204" pitchFamily="34" charset="-128"/>
                <a:cs typeface="Arial" panose="020B0604020202020204" pitchFamily="34" charset="0"/>
              </a:rPr>
              <a:t>cuestionado</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OSTÁCULO DOS</a:t>
            </a:r>
          </a:p>
          <a:p>
            <a:pPr lvl="0">
              <a:spcBef>
                <a:spcPct val="0"/>
              </a:spcBef>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r>
              <a:rPr lang="es-ES" altLang="en-US" sz="2400" b="1" dirty="0">
                <a:solidFill>
                  <a:srgbClr val="1F497D"/>
                </a:solidFill>
                <a:latin typeface="+mn-lt"/>
                <a:ea typeface="ＭＳ Ｐゴシック" panose="020B0600070205080204" pitchFamily="34" charset="-128"/>
                <a:cs typeface="Arial" panose="020B0604020202020204" pitchFamily="34" charset="0"/>
              </a:rPr>
              <a:t> Crear un argumento (un </a:t>
            </a:r>
            <a:r>
              <a:rPr lang="es-ES" altLang="en-US" sz="2400" b="1" dirty="0" err="1">
                <a:solidFill>
                  <a:srgbClr val="1F497D"/>
                </a:solidFill>
                <a:latin typeface="+mn-lt"/>
                <a:ea typeface="ＭＳ Ｐゴシック" panose="020B0600070205080204" pitchFamily="34" charset="-128"/>
                <a:cs typeface="Arial" panose="020B0604020202020204" pitchFamily="34" charset="0"/>
              </a:rPr>
              <a:t>guión</a:t>
            </a:r>
            <a:r>
              <a:rPr lang="es-ES" altLang="en-US" sz="2400" b="1" dirty="0">
                <a:solidFill>
                  <a:srgbClr val="1F497D"/>
                </a:solidFill>
                <a:latin typeface="+mn-lt"/>
                <a:ea typeface="ＭＳ Ｐゴシック" panose="020B0600070205080204" pitchFamily="34" charset="-128"/>
                <a:cs typeface="Arial" panose="020B0604020202020204" pitchFamily="34" charset="0"/>
              </a:rPr>
              <a:t>, relato o versión de los hechos)</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endParaRPr kumimoji="0" lang="en-NZ" altLang="en-US" sz="2400" b="1" i="0" u="none" strike="noStrike" kern="1200" cap="none" spc="0" normalizeH="0" baseline="0" noProof="0" dirty="0">
              <a:ln>
                <a:noFill/>
              </a:ln>
              <a:solidFill>
                <a:srgbClr val="009AEE"/>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OBSTÁCULO TRES</a:t>
            </a:r>
            <a:endParaRPr kumimoji="0" lang="en-NZ"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endParaRPr>
          </a:p>
          <a:p>
            <a:pPr lvl="0">
              <a:spcBef>
                <a:spcPct val="0"/>
              </a:spcBef>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r>
              <a:rPr lang="es-ES" altLang="en-US" sz="2400" b="1" dirty="0">
                <a:solidFill>
                  <a:srgbClr val="1F497D"/>
                </a:solidFill>
                <a:latin typeface="+mn-lt"/>
                <a:ea typeface="ＭＳ Ｐゴシック" panose="020B0600070205080204" pitchFamily="34" charset="-128"/>
                <a:cs typeface="Arial" panose="020B0604020202020204" pitchFamily="34" charset="0"/>
              </a:rPr>
              <a:t> Afrontar el interrogatorio (enlace con el interrogatorio "en detalle")</a:t>
            </a:r>
            <a:endParaRPr kumimoji="0" lang="en-NZ"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endParaRPr kumimoji="0" lang="en-NZ" altLang="en-US" sz="2400" b="1" i="0" u="none" strike="noStrike" kern="1200" cap="none" spc="0" normalizeH="0" baseline="0" noProof="0" dirty="0">
              <a:ln>
                <a:noFill/>
              </a:ln>
              <a:solidFill>
                <a:srgbClr val="009AEE"/>
              </a:solidFill>
              <a:effectLst/>
              <a:uLnTx/>
              <a:uFillTx/>
              <a:latin typeface="+mn-lt"/>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OSBTÁCULO</a:t>
            </a:r>
            <a:r>
              <a:rPr kumimoji="0" lang="en-GB" altLang="en-US" sz="2400" b="1" i="0" u="none" strike="noStrike" kern="1200" cap="none" spc="0" normalizeH="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 CUATRO</a:t>
            </a:r>
            <a:endParaRPr kumimoji="0" lang="en-NZ" altLang="en-US" sz="24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endParaRPr>
          </a:p>
          <a:p>
            <a:pPr lvl="0">
              <a:spcBef>
                <a:spcPct val="0"/>
              </a:spcBef>
              <a:defRPr/>
            </a:pPr>
            <a:r>
              <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rPr>
              <a:t> 	</a:t>
            </a:r>
            <a:r>
              <a:rPr lang="es-ES" altLang="en-US" sz="2400" b="1" dirty="0">
                <a:solidFill>
                  <a:srgbClr val="1F497D"/>
                </a:solidFill>
                <a:latin typeface="+mn-lt"/>
                <a:ea typeface="ＭＳ Ｐゴシック" panose="020B0600070205080204" pitchFamily="34" charset="-128"/>
                <a:cs typeface="Arial" panose="020B0604020202020204" pitchFamily="34" charset="0"/>
              </a:rPr>
              <a:t> ¡Recuerda lo que has dicho!</a:t>
            </a:r>
            <a:endParaRPr kumimoji="0" lang="en-GB"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NZ" altLang="en-US" sz="12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yriad Pro"/>
            </a:endParaRPr>
          </a:p>
        </p:txBody>
      </p:sp>
    </p:spTree>
    <p:extLst>
      <p:ext uri="{BB962C8B-B14F-4D97-AF65-F5344CB8AC3E}">
        <p14:creationId xmlns:p14="http://schemas.microsoft.com/office/powerpoint/2010/main" val="1928066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ChangeArrowheads="1"/>
          </p:cNvSpPr>
          <p:nvPr/>
        </p:nvSpPr>
        <p:spPr bwMode="auto">
          <a:xfrm>
            <a:off x="10598150" y="31496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347" name="Title 1"/>
          <p:cNvSpPr>
            <a:spLocks noGrp="1"/>
          </p:cNvSpPr>
          <p:nvPr>
            <p:ph type="title"/>
          </p:nvPr>
        </p:nvSpPr>
        <p:spPr>
          <a:xfrm>
            <a:off x="1919288" y="452762"/>
            <a:ext cx="8229600" cy="1296139"/>
          </a:xfrm>
        </p:spPr>
        <p:txBody>
          <a:bodyPr>
            <a:normAutofit fontScale="90000"/>
          </a:bodyPr>
          <a:lstStyle/>
          <a:p>
            <a:pPr algn="ctr"/>
            <a:r>
              <a:rPr lang="es-ES" altLang="en-US" b="1" dirty="0">
                <a:solidFill>
                  <a:srgbClr val="C00000"/>
                </a:solidFill>
                <a:latin typeface="+mn-lt"/>
                <a:ea typeface="Myriad Pro"/>
                <a:cs typeface="Arial" panose="020B0604020202020204" pitchFamily="34" charset="0"/>
              </a:rPr>
              <a:t>Factores que afectan a </a:t>
            </a:r>
            <a:br>
              <a:rPr lang="es-ES" altLang="en-US" b="1" dirty="0">
                <a:solidFill>
                  <a:srgbClr val="C00000"/>
                </a:solidFill>
                <a:latin typeface="+mn-lt"/>
                <a:ea typeface="Myriad Pro"/>
                <a:cs typeface="Arial" panose="020B0604020202020204" pitchFamily="34" charset="0"/>
              </a:rPr>
            </a:br>
            <a:r>
              <a:rPr lang="es-ES" altLang="en-US" b="1" dirty="0">
                <a:solidFill>
                  <a:srgbClr val="C00000"/>
                </a:solidFill>
                <a:latin typeface="+mn-lt"/>
                <a:ea typeface="Myriad Pro"/>
                <a:cs typeface="Arial" panose="020B0604020202020204" pitchFamily="34" charset="0"/>
              </a:rPr>
              <a:t>la memoria y el recuerdo</a:t>
            </a:r>
            <a:endParaRPr lang="en-GB" altLang="en-US" b="1" dirty="0">
              <a:solidFill>
                <a:srgbClr val="C00000"/>
              </a:solidFill>
              <a:latin typeface="+mn-lt"/>
              <a:ea typeface="Myriad Pro"/>
              <a:cs typeface="Arial" panose="020B0604020202020204" pitchFamily="34" charset="0"/>
            </a:endParaRPr>
          </a:p>
        </p:txBody>
      </p:sp>
      <p:sp>
        <p:nvSpPr>
          <p:cNvPr id="4" name="Content Placeholder 2"/>
          <p:cNvSpPr>
            <a:spLocks noGrp="1"/>
          </p:cNvSpPr>
          <p:nvPr>
            <p:ph sz="half" idx="1"/>
          </p:nvPr>
        </p:nvSpPr>
        <p:spPr>
          <a:xfrm>
            <a:off x="2351088" y="2492376"/>
            <a:ext cx="6135964" cy="3529013"/>
          </a:xfrm>
        </p:spPr>
        <p:txBody>
          <a:bodyPr/>
          <a:lstStyle/>
          <a:p>
            <a:r>
              <a:rPr lang="es-ES" altLang="en-US" dirty="0">
                <a:latin typeface="+mn-lt"/>
                <a:ea typeface="Myriad Pro"/>
                <a:cs typeface="Arial" panose="020B0604020202020204" pitchFamily="34" charset="0"/>
              </a:rPr>
              <a:t>Drogas y alcohol</a:t>
            </a:r>
          </a:p>
          <a:p>
            <a:r>
              <a:rPr lang="es-ES" altLang="en-US" dirty="0">
                <a:latin typeface="+mn-lt"/>
                <a:ea typeface="Myriad Pro"/>
                <a:cs typeface="Arial" panose="020B0604020202020204" pitchFamily="34" charset="0"/>
              </a:rPr>
              <a:t>Prejuicios</a:t>
            </a:r>
          </a:p>
          <a:p>
            <a:r>
              <a:rPr lang="es-ES" altLang="en-US" dirty="0">
                <a:latin typeface="+mn-lt"/>
                <a:ea typeface="Myriad Pro"/>
                <a:cs typeface="Arial" panose="020B0604020202020204" pitchFamily="34" charset="0"/>
              </a:rPr>
              <a:t>Estereotipos</a:t>
            </a:r>
          </a:p>
          <a:p>
            <a:r>
              <a:rPr lang="es-ES" altLang="en-US" dirty="0">
                <a:latin typeface="+mn-lt"/>
                <a:ea typeface="Myriad Pro"/>
                <a:cs typeface="Arial" panose="020B0604020202020204" pitchFamily="34" charset="0"/>
              </a:rPr>
              <a:t>Violencia</a:t>
            </a:r>
          </a:p>
          <a:p>
            <a:r>
              <a:rPr lang="es-ES" altLang="en-US" dirty="0">
                <a:latin typeface="+mn-lt"/>
                <a:ea typeface="Myriad Pro"/>
                <a:cs typeface="Arial" panose="020B0604020202020204" pitchFamily="34" charset="0"/>
              </a:rPr>
              <a:t>Tiempo</a:t>
            </a:r>
            <a:endParaRPr lang="en-GB" altLang="en-US" sz="4000" dirty="0">
              <a:solidFill>
                <a:srgbClr val="000080"/>
              </a:solidFill>
              <a:latin typeface="+mn-lt"/>
              <a:ea typeface="Myriad Pro"/>
              <a:cs typeface="Arial" panose="020B0604020202020204" pitchFamily="34" charset="0"/>
            </a:endParaRPr>
          </a:p>
        </p:txBody>
      </p:sp>
    </p:spTree>
    <p:extLst>
      <p:ext uri="{BB962C8B-B14F-4D97-AF65-F5344CB8AC3E}">
        <p14:creationId xmlns:p14="http://schemas.microsoft.com/office/powerpoint/2010/main" val="351444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135560" y="98072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en-GB" sz="4000" b="1" dirty="0">
                <a:solidFill>
                  <a:srgbClr val="C00000"/>
                </a:solidFill>
                <a:latin typeface="+mn-lt"/>
              </a:rPr>
              <a:t>Memoria: </a:t>
            </a:r>
            <a:r>
              <a:rPr lang="en-GB" sz="4000" b="1" dirty="0" err="1">
                <a:solidFill>
                  <a:srgbClr val="C00000"/>
                </a:solidFill>
                <a:latin typeface="+mn-lt"/>
              </a:rPr>
              <a:t>Recuperación</a:t>
            </a:r>
            <a:br>
              <a:rPr lang="en-GB" sz="4000" b="1" i="1" dirty="0">
                <a:solidFill>
                  <a:srgbClr val="C00000"/>
                </a:solidFill>
              </a:rPr>
            </a:br>
            <a:endParaRPr lang="en-GB" sz="4000" b="1" i="1" dirty="0">
              <a:solidFill>
                <a:srgbClr val="C00000"/>
              </a:solidFill>
            </a:endParaRPr>
          </a:p>
        </p:txBody>
      </p:sp>
      <p:sp>
        <p:nvSpPr>
          <p:cNvPr id="66563" name="Rectangle 3"/>
          <p:cNvSpPr>
            <a:spLocks noGrp="1" noChangeArrowheads="1"/>
          </p:cNvSpPr>
          <p:nvPr>
            <p:ph idx="1"/>
          </p:nvPr>
        </p:nvSpPr>
        <p:spPr bwMode="auto">
          <a:xfrm>
            <a:off x="1919288" y="1989139"/>
            <a:ext cx="8229600" cy="363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eaLnBrk="1" hangingPunct="1">
              <a:lnSpc>
                <a:spcPct val="90000"/>
              </a:lnSpc>
            </a:pPr>
            <a:r>
              <a:rPr lang="es-ES" dirty="0">
                <a:latin typeface="+mn-lt"/>
              </a:rPr>
              <a:t>Un primer intento de recordar revela grandes rasgos, pero pocos detalles</a:t>
            </a:r>
          </a:p>
          <a:p>
            <a:pPr eaLnBrk="1" hangingPunct="1">
              <a:lnSpc>
                <a:spcPct val="90000"/>
              </a:lnSpc>
            </a:pPr>
            <a:r>
              <a:rPr lang="es-ES" dirty="0">
                <a:latin typeface="+mn-lt"/>
              </a:rPr>
              <a:t>Las personas pueden añadir o perder detalles en su primer intento de recuerdo.</a:t>
            </a:r>
          </a:p>
          <a:p>
            <a:pPr eaLnBrk="1" hangingPunct="1">
              <a:lnSpc>
                <a:spcPct val="90000"/>
              </a:lnSpc>
            </a:pPr>
            <a:r>
              <a:rPr lang="es-ES" dirty="0">
                <a:latin typeface="+mn-lt"/>
              </a:rPr>
              <a:t>Para facilitar la recuperación, hay que preparar el escenario</a:t>
            </a:r>
          </a:p>
          <a:p>
            <a:pPr eaLnBrk="1" hangingPunct="1">
              <a:lnSpc>
                <a:spcPct val="90000"/>
              </a:lnSpc>
            </a:pPr>
            <a:r>
              <a:rPr lang="es-ES" dirty="0">
                <a:latin typeface="+mn-lt"/>
              </a:rPr>
              <a:t>Permita que la persona haga un relato ininterrumpido.</a:t>
            </a:r>
          </a:p>
          <a:p>
            <a:pPr eaLnBrk="1" hangingPunct="1">
              <a:lnSpc>
                <a:spcPct val="90000"/>
              </a:lnSpc>
            </a:pPr>
            <a:r>
              <a:rPr lang="es-ES" dirty="0">
                <a:latin typeface="+mn-lt"/>
              </a:rPr>
              <a:t>La forma de recordar varía de una persona a otra.</a:t>
            </a:r>
          </a:p>
          <a:p>
            <a:pPr eaLnBrk="1" hangingPunct="1">
              <a:lnSpc>
                <a:spcPct val="90000"/>
              </a:lnSpc>
            </a:pPr>
            <a:r>
              <a:rPr lang="es-ES" dirty="0">
                <a:latin typeface="+mn-lt"/>
              </a:rPr>
              <a:t>La confianza no garantiza la exactitud de lo que dice el testigo.</a:t>
            </a:r>
            <a:endParaRPr lang="en-GB" dirty="0"/>
          </a:p>
        </p:txBody>
      </p:sp>
    </p:spTree>
    <p:extLst>
      <p:ext uri="{BB962C8B-B14F-4D97-AF65-F5344CB8AC3E}">
        <p14:creationId xmlns:p14="http://schemas.microsoft.com/office/powerpoint/2010/main" val="330649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90241"/>
            <a:ext cx="8280920" cy="1073517"/>
          </a:xfrm>
        </p:spPr>
        <p:txBody>
          <a:bodyPr>
            <a:normAutofit/>
          </a:bodyPr>
          <a:lstStyle/>
          <a:p>
            <a:pPr algn="ctr"/>
            <a:r>
              <a:rPr lang="en-GB" sz="6600" dirty="0">
                <a:latin typeface="+mn-lt"/>
              </a:rPr>
              <a:t>PRUEBA DE MEMORIA</a:t>
            </a:r>
          </a:p>
        </p:txBody>
      </p:sp>
      <p:pic>
        <p:nvPicPr>
          <p:cNvPr id="4" name="Picture 3">
            <a:extLst>
              <a:ext uri="{FF2B5EF4-FFF2-40B4-BE49-F238E27FC236}">
                <a16:creationId xmlns:a16="http://schemas.microsoft.com/office/drawing/2014/main" id="{C309B1C6-98C7-470F-93EE-83FE724D46EE}"/>
              </a:ext>
            </a:extLst>
          </p:cNvPr>
          <p:cNvPicPr>
            <a:picLocks noChangeAspect="1"/>
          </p:cNvPicPr>
          <p:nvPr/>
        </p:nvPicPr>
        <p:blipFill>
          <a:blip r:embed="rId2"/>
          <a:stretch>
            <a:fillRect/>
          </a:stretch>
        </p:blipFill>
        <p:spPr>
          <a:xfrm>
            <a:off x="2253941" y="1714738"/>
            <a:ext cx="7684119" cy="4322317"/>
          </a:xfrm>
          <a:prstGeom prst="rect">
            <a:avLst/>
          </a:prstGeom>
        </p:spPr>
      </p:pic>
    </p:spTree>
    <p:extLst>
      <p:ext uri="{BB962C8B-B14F-4D97-AF65-F5344CB8AC3E}">
        <p14:creationId xmlns:p14="http://schemas.microsoft.com/office/powerpoint/2010/main" val="335086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gle logo">
            <a:extLst>
              <a:ext uri="{FF2B5EF4-FFF2-40B4-BE49-F238E27FC236}">
                <a16:creationId xmlns:a16="http://schemas.microsoft.com/office/drawing/2014/main" id="{9A118C67-C210-4A8E-B4C8-A0EC76F86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586" y="470622"/>
            <a:ext cx="9620828" cy="540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7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41" y="2030709"/>
            <a:ext cx="7543800" cy="1398291"/>
          </a:xfrm>
        </p:spPr>
        <p:txBody>
          <a:bodyPr/>
          <a:lstStyle/>
          <a:p>
            <a:r>
              <a:rPr lang="en-GB" dirty="0"/>
              <a:t>El </a:t>
            </a:r>
            <a:r>
              <a:rPr lang="en-GB" dirty="0" err="1"/>
              <a:t>número</a:t>
            </a:r>
            <a:r>
              <a:rPr lang="en-GB" dirty="0"/>
              <a:t> 17</a:t>
            </a:r>
          </a:p>
        </p:txBody>
      </p:sp>
      <p:pic>
        <p:nvPicPr>
          <p:cNvPr id="4" name="Picture 3" descr="Los perros también pueden ser pesimistas - Te interesa sab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214" y="990558"/>
            <a:ext cx="1655997" cy="1398291"/>
          </a:xfrm>
          <a:prstGeom prst="rect">
            <a:avLst/>
          </a:prstGeom>
        </p:spPr>
      </p:pic>
      <p:pic>
        <p:nvPicPr>
          <p:cNvPr id="5" name="Picture 4" descr="Requests for permission to run a bot [ edi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842" y="3105519"/>
            <a:ext cx="1536751" cy="1701328"/>
          </a:xfrm>
          <a:prstGeom prst="rect">
            <a:avLst/>
          </a:prstGeom>
        </p:spPr>
      </p:pic>
      <p:pic>
        <p:nvPicPr>
          <p:cNvPr id="6" name="Picture 5" descr="File:City Car Club Fiat 500.jpe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6972" y="827745"/>
            <a:ext cx="1738312" cy="1428237"/>
          </a:xfrm>
          <a:prstGeom prst="rect">
            <a:avLst/>
          </a:prstGeom>
        </p:spPr>
      </p:pic>
      <p:pic>
        <p:nvPicPr>
          <p:cNvPr id="7" name="Picture 6" descr="Turtles-&amp;-Coquies: Instrumentos Basicos Para Cos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3421" y="965992"/>
            <a:ext cx="1670542" cy="1479853"/>
          </a:xfrm>
          <a:prstGeom prst="rect">
            <a:avLst/>
          </a:prstGeom>
        </p:spPr>
      </p:pic>
      <p:pic>
        <p:nvPicPr>
          <p:cNvPr id="8" name="Picture 7" descr="File:Cambridgeshire fire engine.jp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6168" y="2803760"/>
            <a:ext cx="1826737" cy="1202380"/>
          </a:xfrm>
          <a:prstGeom prst="rect">
            <a:avLst/>
          </a:prstGeom>
        </p:spPr>
      </p:pic>
      <p:pic>
        <p:nvPicPr>
          <p:cNvPr id="9" name="Picture 8" descr="File:Зеленое-яблоко.jp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3964" y="955819"/>
            <a:ext cx="1807755" cy="1300163"/>
          </a:xfrm>
          <a:prstGeom prst="rect">
            <a:avLst/>
          </a:prstGeom>
        </p:spPr>
      </p:pic>
      <p:pic>
        <p:nvPicPr>
          <p:cNvPr id="11" name="Picture 10" descr="File:Lemon03.jp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0313" y="2571976"/>
            <a:ext cx="1955855" cy="1664273"/>
          </a:xfrm>
          <a:prstGeom prst="rect">
            <a:avLst/>
          </a:prstGeom>
        </p:spPr>
      </p:pic>
      <p:pic>
        <p:nvPicPr>
          <p:cNvPr id="12" name="Picture 11" descr="Why Are Rolex Watches So Expensiv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97899" y="1055114"/>
            <a:ext cx="1997206" cy="1360587"/>
          </a:xfrm>
          <a:prstGeom prst="rect">
            <a:avLst/>
          </a:prstGeom>
        </p:spPr>
      </p:pic>
      <p:pic>
        <p:nvPicPr>
          <p:cNvPr id="13" name="Picture 12" descr="2011 Yamaha 242 Limited S | Designed from direct customer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52221" y="5054600"/>
            <a:ext cx="1888840" cy="1550868"/>
          </a:xfrm>
          <a:prstGeom prst="rect">
            <a:avLst/>
          </a:prstGeom>
        </p:spPr>
      </p:pic>
      <p:pic>
        <p:nvPicPr>
          <p:cNvPr id="14" name="Picture 13" descr="The Bavarian chesnut horse by Copeydude101 on DeviantA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0771" y="4733615"/>
            <a:ext cx="1741971" cy="1879600"/>
          </a:xfrm>
          <a:prstGeom prst="rect">
            <a:avLst/>
          </a:prstGeom>
        </p:spPr>
      </p:pic>
      <p:pic>
        <p:nvPicPr>
          <p:cNvPr id="15" name="Picture 14" descr="File:Teddy Bear 90 flash.jpg - Wikimedia Common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0908" y="2687249"/>
            <a:ext cx="1821309" cy="1506720"/>
          </a:xfrm>
          <a:prstGeom prst="rect">
            <a:avLst/>
          </a:prstGeom>
        </p:spPr>
      </p:pic>
      <p:pic>
        <p:nvPicPr>
          <p:cNvPr id="16" name="Picture 15" descr="Heels Shoes White Background Images | All White Background"/>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66513" y="4315940"/>
            <a:ext cx="1684576" cy="1676777"/>
          </a:xfrm>
          <a:prstGeom prst="rect">
            <a:avLst/>
          </a:prstGeom>
        </p:spPr>
      </p:pic>
      <p:pic>
        <p:nvPicPr>
          <p:cNvPr id="20" name="Picture 19" descr="Cute lying ginger cat | Flickr - Photo Shar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1642" y="5300667"/>
            <a:ext cx="1799477" cy="1343918"/>
          </a:xfrm>
          <a:prstGeom prst="rect">
            <a:avLst/>
          </a:prstGeom>
        </p:spPr>
      </p:pic>
      <p:pic>
        <p:nvPicPr>
          <p:cNvPr id="21" name="Picture 20" descr="Archbishop Holgate's School - Wikipedia"/>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82596" y="3183867"/>
            <a:ext cx="2142689" cy="1498505"/>
          </a:xfrm>
          <a:prstGeom prst="rect">
            <a:avLst/>
          </a:prstGeom>
        </p:spPr>
      </p:pic>
      <p:pic>
        <p:nvPicPr>
          <p:cNvPr id="22" name="Picture 21" descr="Kate's Wish: Simple pleasure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47534" y="4394200"/>
            <a:ext cx="1600200" cy="1600200"/>
          </a:xfrm>
          <a:prstGeom prst="rect">
            <a:avLst/>
          </a:prstGeom>
        </p:spPr>
      </p:pic>
    </p:spTree>
    <p:extLst>
      <p:ext uri="{BB962C8B-B14F-4D97-AF65-F5344CB8AC3E}">
        <p14:creationId xmlns:p14="http://schemas.microsoft.com/office/powerpoint/2010/main" val="86621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8675-AC1D-40DB-83B2-DF8537829BB9}"/>
              </a:ext>
            </a:extLst>
          </p:cNvPr>
          <p:cNvSpPr>
            <a:spLocks noGrp="1"/>
          </p:cNvSpPr>
          <p:nvPr>
            <p:ph type="title"/>
          </p:nvPr>
        </p:nvSpPr>
        <p:spPr>
          <a:xfrm>
            <a:off x="2826117" y="500062"/>
            <a:ext cx="7543800" cy="727075"/>
          </a:xfrm>
        </p:spPr>
        <p:txBody>
          <a:bodyPr>
            <a:normAutofit/>
          </a:bodyPr>
          <a:lstStyle/>
          <a:p>
            <a:pPr>
              <a:defRPr/>
            </a:pPr>
            <a:r>
              <a:rPr lang="en-GB" sz="3600" b="1" dirty="0">
                <a:latin typeface="+mn-lt"/>
              </a:rPr>
              <a:t>¿</a:t>
            </a:r>
            <a:r>
              <a:rPr lang="en-GB" sz="3600" b="1" dirty="0" err="1">
                <a:latin typeface="+mn-lt"/>
              </a:rPr>
              <a:t>Qué</a:t>
            </a:r>
            <a:r>
              <a:rPr lang="en-GB" sz="3600" b="1" dirty="0">
                <a:latin typeface="+mn-lt"/>
              </a:rPr>
              <a:t> </a:t>
            </a:r>
            <a:r>
              <a:rPr lang="en-GB" sz="3600" b="1" dirty="0" err="1">
                <a:latin typeface="+mn-lt"/>
              </a:rPr>
              <a:t>puedes</a:t>
            </a:r>
            <a:r>
              <a:rPr lang="en-GB" sz="3600" b="1" dirty="0">
                <a:latin typeface="+mn-lt"/>
              </a:rPr>
              <a:t> </a:t>
            </a:r>
            <a:r>
              <a:rPr lang="en-GB" sz="3600" b="1" dirty="0" err="1">
                <a:latin typeface="+mn-lt"/>
              </a:rPr>
              <a:t>recordar</a:t>
            </a:r>
            <a:r>
              <a:rPr lang="en-GB" sz="3600" b="1" dirty="0">
                <a:latin typeface="+mn-lt"/>
              </a:rPr>
              <a:t>?</a:t>
            </a:r>
          </a:p>
        </p:txBody>
      </p:sp>
      <p:pic>
        <p:nvPicPr>
          <p:cNvPr id="36867" name="Picture 3">
            <a:extLst>
              <a:ext uri="{FF2B5EF4-FFF2-40B4-BE49-F238E27FC236}">
                <a16:creationId xmlns:a16="http://schemas.microsoft.com/office/drawing/2014/main" id="{F9611AE8-2143-462B-A98F-7CEA89CD3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704" y="1618973"/>
            <a:ext cx="32766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CA2E6181-7C16-48AC-90A4-E5D6424D8635}"/>
              </a:ext>
            </a:extLst>
          </p:cNvPr>
          <p:cNvSpPr>
            <a:spLocks noGrp="1"/>
          </p:cNvSpPr>
          <p:nvPr>
            <p:ph type="body" idx="1"/>
          </p:nvPr>
        </p:nvSpPr>
        <p:spPr>
          <a:xfrm>
            <a:off x="2036764" y="4114800"/>
            <a:ext cx="6402387" cy="1879600"/>
          </a:xfrm>
        </p:spPr>
        <p:txBody>
          <a:bodyPr/>
          <a:lstStyle/>
          <a:p>
            <a:pPr>
              <a:defRPr/>
            </a:pPr>
            <a:r>
              <a:rPr lang="en-GB"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113"/>
            <a:ext cx="10515600" cy="4929552"/>
          </a:xfrm>
        </p:spPr>
        <p:txBody>
          <a:bodyPr>
            <a:normAutofit/>
          </a:bodyPr>
          <a:lstStyle/>
          <a:p>
            <a:pPr marL="0" indent="0" algn="ctr">
              <a:buNone/>
            </a:pPr>
            <a:r>
              <a:rPr lang="en-GB" sz="5400" dirty="0">
                <a:solidFill>
                  <a:srgbClr val="002060"/>
                </a:solidFill>
              </a:rPr>
              <a:t>“</a:t>
            </a:r>
            <a:r>
              <a:rPr lang="es-ES" sz="5400" dirty="0">
                <a:solidFill>
                  <a:srgbClr val="002060"/>
                </a:solidFill>
              </a:rPr>
              <a:t>El mayor problema de comunicación es que no escuchamos para comprender. </a:t>
            </a:r>
          </a:p>
          <a:p>
            <a:pPr marL="0" indent="0" algn="ctr">
              <a:buNone/>
            </a:pPr>
            <a:endParaRPr lang="es-ES" sz="5400" dirty="0">
              <a:solidFill>
                <a:srgbClr val="002060"/>
              </a:solidFill>
            </a:endParaRPr>
          </a:p>
          <a:p>
            <a:pPr marL="0" indent="0" algn="ctr">
              <a:buNone/>
            </a:pPr>
            <a:r>
              <a:rPr lang="es-ES" sz="5400" dirty="0">
                <a:solidFill>
                  <a:srgbClr val="002060"/>
                </a:solidFill>
              </a:rPr>
              <a:t>Escuchamos para responder".</a:t>
            </a:r>
            <a:endParaRPr lang="en-GB" sz="5400" dirty="0">
              <a:solidFill>
                <a:srgbClr val="002060"/>
              </a:solidFill>
            </a:endParaRPr>
          </a:p>
        </p:txBody>
      </p:sp>
    </p:spTree>
    <p:extLst>
      <p:ext uri="{BB962C8B-B14F-4D97-AF65-F5344CB8AC3E}">
        <p14:creationId xmlns:p14="http://schemas.microsoft.com/office/powerpoint/2010/main" val="401263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ctr">
              <a:defRPr/>
            </a:pPr>
            <a:r>
              <a:rPr lang="en-GB" sz="4000" b="1" dirty="0">
                <a:solidFill>
                  <a:srgbClr val="C00000"/>
                </a:solidFill>
              </a:rPr>
              <a:t> </a:t>
            </a:r>
            <a:r>
              <a:rPr lang="es-ES" sz="4000" b="1" dirty="0">
                <a:solidFill>
                  <a:srgbClr val="C00000"/>
                </a:solidFill>
                <a:latin typeface="+mn-lt"/>
              </a:rPr>
              <a:t>Las seis formas en que puede </a:t>
            </a:r>
            <a:br>
              <a:rPr lang="es-ES" sz="4000" b="1" dirty="0">
                <a:solidFill>
                  <a:srgbClr val="C00000"/>
                </a:solidFill>
                <a:latin typeface="+mn-lt"/>
              </a:rPr>
            </a:br>
            <a:r>
              <a:rPr lang="es-ES" sz="4000" b="1" dirty="0">
                <a:solidFill>
                  <a:srgbClr val="C00000"/>
                </a:solidFill>
                <a:latin typeface="+mn-lt"/>
              </a:rPr>
              <a:t>tener lugar una comunicación</a:t>
            </a:r>
            <a:endParaRPr lang="en-GB" sz="4000" b="1" dirty="0">
              <a:solidFill>
                <a:srgbClr val="C00000"/>
              </a:solidFill>
              <a:latin typeface="+mn-lt"/>
            </a:endParaRPr>
          </a:p>
        </p:txBody>
      </p:sp>
      <p:sp>
        <p:nvSpPr>
          <p:cNvPr id="95235" name="Rectangle 3"/>
          <p:cNvSpPr>
            <a:spLocks noGrp="1" noChangeArrowheads="1"/>
          </p:cNvSpPr>
          <p:nvPr>
            <p:ph idx="1"/>
          </p:nvPr>
        </p:nvSpPr>
        <p:spPr>
          <a:xfrm>
            <a:off x="1919536" y="1846555"/>
            <a:ext cx="8229600" cy="4136113"/>
          </a:xfrm>
        </p:spPr>
        <p:txBody>
          <a:bodyPr>
            <a:normAutofit fontScale="92500" lnSpcReduction="10000"/>
          </a:bodyPr>
          <a:lstStyle/>
          <a:p>
            <a:pPr marL="0" indent="0">
              <a:buNone/>
              <a:defRPr/>
            </a:pPr>
            <a:r>
              <a:rPr lang="es-ES" b="1" dirty="0"/>
              <a:t>Comunicación verbal</a:t>
            </a:r>
          </a:p>
          <a:p>
            <a:pPr>
              <a:defRPr/>
            </a:pPr>
            <a:r>
              <a:rPr lang="es-ES" dirty="0"/>
              <a:t>Palabras</a:t>
            </a:r>
          </a:p>
          <a:p>
            <a:pPr marL="0" indent="0">
              <a:buNone/>
              <a:defRPr/>
            </a:pPr>
            <a:endParaRPr lang="es-ES" b="1" dirty="0"/>
          </a:p>
          <a:p>
            <a:pPr marL="0" indent="0">
              <a:buNone/>
              <a:defRPr/>
            </a:pPr>
            <a:r>
              <a:rPr lang="es-ES" b="1" dirty="0"/>
              <a:t>Comunicación no verbal</a:t>
            </a:r>
          </a:p>
          <a:p>
            <a:pPr>
              <a:defRPr/>
            </a:pPr>
            <a:r>
              <a:rPr lang="es-ES" dirty="0"/>
              <a:t>Tono de voz</a:t>
            </a:r>
          </a:p>
          <a:p>
            <a:pPr>
              <a:defRPr/>
            </a:pPr>
            <a:r>
              <a:rPr lang="es-ES" dirty="0"/>
              <a:t>Vestimenta y adornos</a:t>
            </a:r>
          </a:p>
          <a:p>
            <a:pPr>
              <a:defRPr/>
            </a:pPr>
            <a:r>
              <a:rPr lang="es-ES" dirty="0"/>
              <a:t>Distancia</a:t>
            </a:r>
          </a:p>
          <a:p>
            <a:pPr>
              <a:defRPr/>
            </a:pPr>
            <a:r>
              <a:rPr lang="es-ES" dirty="0"/>
              <a:t>Posición y gestos</a:t>
            </a:r>
          </a:p>
          <a:p>
            <a:pPr>
              <a:defRPr/>
            </a:pPr>
            <a:r>
              <a:rPr lang="es-ES" dirty="0"/>
              <a:t>Separadores de palabras</a:t>
            </a:r>
            <a:endParaRPr lang="en-GB" dirty="0"/>
          </a:p>
        </p:txBody>
      </p:sp>
    </p:spTree>
    <p:extLst>
      <p:ext uri="{BB962C8B-B14F-4D97-AF65-F5344CB8AC3E}">
        <p14:creationId xmlns:p14="http://schemas.microsoft.com/office/powerpoint/2010/main" val="244743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GB" sz="4800" b="1" dirty="0" err="1">
                <a:solidFill>
                  <a:srgbClr val="C00000"/>
                </a:solidFill>
                <a:latin typeface="+mn-lt"/>
              </a:rPr>
              <a:t>Escucha</a:t>
            </a:r>
            <a:r>
              <a:rPr lang="en-GB" sz="4800" b="1" dirty="0">
                <a:solidFill>
                  <a:srgbClr val="C00000"/>
                </a:solidFill>
                <a:latin typeface="+mn-lt"/>
              </a:rPr>
              <a:t> </a:t>
            </a:r>
            <a:r>
              <a:rPr lang="en-GB" sz="4800" b="1" dirty="0" err="1">
                <a:solidFill>
                  <a:srgbClr val="C00000"/>
                </a:solidFill>
                <a:latin typeface="+mn-lt"/>
              </a:rPr>
              <a:t>activa</a:t>
            </a:r>
            <a:endParaRPr lang="en-GB" sz="4800" b="1" dirty="0">
              <a:solidFill>
                <a:srgbClr val="C00000"/>
              </a:solidFill>
              <a:latin typeface="+mn-lt"/>
            </a:endParaRPr>
          </a:p>
        </p:txBody>
      </p:sp>
      <p:sp>
        <p:nvSpPr>
          <p:cNvPr id="81923" name="Content Placeholder 2"/>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s-ES" dirty="0">
                <a:latin typeface="+mn-lt"/>
              </a:rPr>
              <a:t>La escucha activa es una técnica de comunicación que requiere que el oyente transmita lo que oye al interlocutor.</a:t>
            </a:r>
          </a:p>
          <a:p>
            <a:endParaRPr lang="es-ES" dirty="0">
              <a:latin typeface="+mn-lt"/>
            </a:endParaRPr>
          </a:p>
          <a:p>
            <a:r>
              <a:rPr lang="es-ES" dirty="0">
                <a:latin typeface="+mn-lt"/>
              </a:rPr>
              <a:t>Repetir  </a:t>
            </a:r>
          </a:p>
          <a:p>
            <a:endParaRPr lang="es-ES" dirty="0">
              <a:latin typeface="+mn-lt"/>
            </a:endParaRPr>
          </a:p>
          <a:p>
            <a:r>
              <a:rPr lang="es-ES" dirty="0">
                <a:latin typeface="+mn-lt"/>
              </a:rPr>
              <a:t>Parafrasear</a:t>
            </a:r>
            <a:endParaRPr lang="en-GB" dirty="0"/>
          </a:p>
        </p:txBody>
      </p:sp>
      <p:pic>
        <p:nvPicPr>
          <p:cNvPr id="3" name="Picture 2">
            <a:extLst>
              <a:ext uri="{FF2B5EF4-FFF2-40B4-BE49-F238E27FC236}">
                <a16:creationId xmlns:a16="http://schemas.microsoft.com/office/drawing/2014/main" id="{DC907EC7-EF04-D227-E040-44E2E30085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5938" y="2920753"/>
            <a:ext cx="3572122" cy="3572122"/>
          </a:xfrm>
          <a:prstGeom prst="rect">
            <a:avLst/>
          </a:prstGeom>
        </p:spPr>
      </p:pic>
    </p:spTree>
    <p:extLst>
      <p:ext uri="{BB962C8B-B14F-4D97-AF65-F5344CB8AC3E}">
        <p14:creationId xmlns:p14="http://schemas.microsoft.com/office/powerpoint/2010/main" val="366213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57400" y="257452"/>
            <a:ext cx="8229600" cy="1587372"/>
          </a:xfrm>
        </p:spPr>
        <p:txBody>
          <a:bodyPr/>
          <a:lstStyle/>
          <a:p>
            <a:pPr algn="ctr"/>
            <a:r>
              <a:rPr lang="en-NZ" altLang="en-US" b="1" dirty="0" err="1">
                <a:solidFill>
                  <a:srgbClr val="C00000"/>
                </a:solidFill>
                <a:latin typeface="Calibri" panose="020F0502020204030204" pitchFamily="34" charset="0"/>
                <a:ea typeface="ＭＳ Ｐゴシック" panose="020B0600070205080204" pitchFamily="34" charset="-128"/>
                <a:cs typeface="Myriad Pro"/>
              </a:rPr>
              <a:t>Ventajas</a:t>
            </a:r>
            <a:r>
              <a:rPr lang="en-NZ" altLang="en-US" b="1" dirty="0">
                <a:solidFill>
                  <a:srgbClr val="C00000"/>
                </a:solidFill>
                <a:latin typeface="Calibri" panose="020F0502020204030204" pitchFamily="34" charset="0"/>
                <a:ea typeface="ＭＳ Ｐゴシック" panose="020B0600070205080204" pitchFamily="34" charset="-128"/>
                <a:cs typeface="Myriad Pro"/>
              </a:rPr>
              <a:t> del </a:t>
            </a:r>
            <a:r>
              <a:rPr lang="en-NZ" altLang="en-US" b="1" dirty="0" err="1">
                <a:solidFill>
                  <a:srgbClr val="C00000"/>
                </a:solidFill>
                <a:latin typeface="Calibri" panose="020F0502020204030204" pitchFamily="34" charset="0"/>
                <a:ea typeface="ＭＳ Ｐゴシック" panose="020B0600070205080204" pitchFamily="34" charset="-128"/>
                <a:cs typeface="Myriad Pro"/>
              </a:rPr>
              <a:t>entrenamiento</a:t>
            </a:r>
            <a:r>
              <a:rPr lang="en-NZ" altLang="en-US" b="1" dirty="0">
                <a:solidFill>
                  <a:srgbClr val="C00000"/>
                </a:solidFill>
                <a:latin typeface="Calibri" panose="020F0502020204030204" pitchFamily="34" charset="0"/>
                <a:ea typeface="ＭＳ Ｐゴシック" panose="020B0600070205080204" pitchFamily="34" charset="-128"/>
                <a:cs typeface="Myriad Pro"/>
              </a:rPr>
              <a:t> </a:t>
            </a:r>
            <a:r>
              <a:rPr lang="en-NZ" altLang="en-US" b="1" dirty="0" err="1">
                <a:solidFill>
                  <a:srgbClr val="C00000"/>
                </a:solidFill>
                <a:latin typeface="Calibri" panose="020F0502020204030204" pitchFamily="34" charset="0"/>
                <a:ea typeface="ＭＳ Ｐゴシック" panose="020B0600070205080204" pitchFamily="34" charset="-128"/>
                <a:cs typeface="Myriad Pro"/>
              </a:rPr>
              <a:t>en</a:t>
            </a:r>
            <a:r>
              <a:rPr lang="en-NZ" altLang="en-US" b="1" dirty="0">
                <a:solidFill>
                  <a:srgbClr val="C00000"/>
                </a:solidFill>
                <a:latin typeface="Calibri" panose="020F0502020204030204" pitchFamily="34" charset="0"/>
                <a:ea typeface="ＭＳ Ｐゴシック" panose="020B0600070205080204" pitchFamily="34" charset="-128"/>
                <a:cs typeface="Myriad Pro"/>
              </a:rPr>
              <a:t> </a:t>
            </a:r>
            <a:r>
              <a:rPr lang="en-NZ" altLang="en-US" b="1" dirty="0" err="1">
                <a:solidFill>
                  <a:srgbClr val="C00000"/>
                </a:solidFill>
                <a:latin typeface="Calibri" panose="020F0502020204030204" pitchFamily="34" charset="0"/>
                <a:ea typeface="ＭＳ Ｐゴシック" panose="020B0600070205080204" pitchFamily="34" charset="-128"/>
                <a:cs typeface="Myriad Pro"/>
              </a:rPr>
              <a:t>entrevistas</a:t>
            </a:r>
            <a:endParaRPr lang="en-GB" altLang="en-US" b="1" dirty="0">
              <a:solidFill>
                <a:srgbClr val="C00000"/>
              </a:solidFill>
              <a:latin typeface="Calibri" panose="020F0502020204030204" pitchFamily="34" charset="0"/>
              <a:ea typeface="ＭＳ Ｐゴシック" panose="020B0600070205080204" pitchFamily="34" charset="-128"/>
              <a:cs typeface="Myriad Pro"/>
            </a:endParaRPr>
          </a:p>
        </p:txBody>
      </p:sp>
      <p:sp>
        <p:nvSpPr>
          <p:cNvPr id="7171" name="Content Placeholder 2"/>
          <p:cNvSpPr>
            <a:spLocks noGrp="1"/>
          </p:cNvSpPr>
          <p:nvPr>
            <p:ph idx="1"/>
          </p:nvPr>
        </p:nvSpPr>
        <p:spPr>
          <a:xfrm>
            <a:off x="1631504" y="2060849"/>
            <a:ext cx="8928992" cy="4065315"/>
          </a:xfrm>
        </p:spPr>
        <p:txBody>
          <a:bodyPr>
            <a:normAutofit fontScale="77500" lnSpcReduction="20000"/>
          </a:bodyPr>
          <a:lstStyle/>
          <a:p>
            <a:pPr lvl="1"/>
            <a:r>
              <a:rPr lang="es-ES" altLang="en-US" dirty="0">
                <a:cs typeface="Arial" panose="020B0604020202020204" pitchFamily="34" charset="0"/>
              </a:rPr>
              <a:t>información más completa, precisa y fiable</a:t>
            </a:r>
          </a:p>
          <a:p>
            <a:pPr marL="457200" lvl="1" indent="0">
              <a:buNone/>
            </a:pPr>
            <a:endParaRPr lang="es-ES" altLang="en-US" dirty="0">
              <a:cs typeface="Arial" panose="020B0604020202020204" pitchFamily="34" charset="0"/>
            </a:endParaRPr>
          </a:p>
          <a:p>
            <a:pPr lvl="1"/>
            <a:r>
              <a:rPr lang="es-ES" altLang="en-US" dirty="0">
                <a:cs typeface="Arial" panose="020B0604020202020204" pitchFamily="34" charset="0"/>
              </a:rPr>
              <a:t>menos duplicación de esfuerzos (por ejemplo, repetición de entrevistas)</a:t>
            </a:r>
          </a:p>
          <a:p>
            <a:pPr lvl="1"/>
            <a:endParaRPr lang="es-ES" altLang="en-US" dirty="0">
              <a:cs typeface="Arial" panose="020B0604020202020204" pitchFamily="34" charset="0"/>
            </a:endParaRPr>
          </a:p>
          <a:p>
            <a:pPr lvl="1"/>
            <a:r>
              <a:rPr lang="es-ES" altLang="en-US" dirty="0">
                <a:cs typeface="Arial" panose="020B0604020202020204" pitchFamily="34" charset="0"/>
              </a:rPr>
              <a:t>mayor consistencia en los resultados</a:t>
            </a:r>
          </a:p>
          <a:p>
            <a:pPr lvl="1"/>
            <a:endParaRPr lang="es-ES" altLang="en-US" dirty="0">
              <a:cs typeface="Arial" panose="020B0604020202020204" pitchFamily="34" charset="0"/>
            </a:endParaRPr>
          </a:p>
          <a:p>
            <a:pPr lvl="1"/>
            <a:r>
              <a:rPr lang="es-ES" altLang="en-US" dirty="0">
                <a:cs typeface="Arial" panose="020B0604020202020204" pitchFamily="34" charset="0"/>
              </a:rPr>
              <a:t>mejor despliegue del personal (utilización de expertos)</a:t>
            </a:r>
          </a:p>
          <a:p>
            <a:pPr lvl="1"/>
            <a:endParaRPr lang="es-ES" altLang="en-US" dirty="0">
              <a:cs typeface="Arial" panose="020B0604020202020204" pitchFamily="34" charset="0"/>
            </a:endParaRPr>
          </a:p>
          <a:p>
            <a:pPr lvl="1"/>
            <a:r>
              <a:rPr lang="es-ES" altLang="en-US" dirty="0">
                <a:cs typeface="Arial" panose="020B0604020202020204" pitchFamily="34" charset="0"/>
              </a:rPr>
              <a:t>mejor toma de decisiones en materia de enjuiciamiento, disciplinarias, etc.</a:t>
            </a:r>
          </a:p>
          <a:p>
            <a:pPr lvl="1"/>
            <a:endParaRPr lang="es-ES" altLang="en-US" dirty="0">
              <a:cs typeface="Arial" panose="020B0604020202020204" pitchFamily="34" charset="0"/>
            </a:endParaRPr>
          </a:p>
          <a:p>
            <a:pPr lvl="1"/>
            <a:r>
              <a:rPr lang="es-ES" altLang="en-US" dirty="0">
                <a:cs typeface="Arial" panose="020B0604020202020204" pitchFamily="34" charset="0"/>
              </a:rPr>
              <a:t>mayor credibilidad de los investigadores</a:t>
            </a:r>
          </a:p>
          <a:p>
            <a:pPr lvl="1"/>
            <a:endParaRPr lang="es-ES" altLang="en-US" dirty="0">
              <a:cs typeface="Arial" panose="020B0604020202020204" pitchFamily="34" charset="0"/>
            </a:endParaRPr>
          </a:p>
          <a:p>
            <a:pPr lvl="1"/>
            <a:r>
              <a:rPr lang="es-ES" altLang="en-US" dirty="0">
                <a:cs typeface="Arial" panose="020B0604020202020204" pitchFamily="34" charset="0"/>
              </a:rPr>
              <a:t>mayor confianza de los ciudadanos</a:t>
            </a:r>
            <a:endParaRPr lang="en-GB" altLang="en-US" dirty="0"/>
          </a:p>
        </p:txBody>
      </p:sp>
    </p:spTree>
    <p:extLst>
      <p:ext uri="{BB962C8B-B14F-4D97-AF65-F5344CB8AC3E}">
        <p14:creationId xmlns:p14="http://schemas.microsoft.com/office/powerpoint/2010/main" val="1729053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 calcmode="lin" valueType="num">
                                      <p:cBhvr additive="base">
                                        <p:cTn id="3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12" end="12"/>
                                            </p:txEl>
                                          </p:spTgt>
                                        </p:tgtEl>
                                        <p:attrNameLst>
                                          <p:attrName>style.visibility</p:attrName>
                                        </p:attrNameLst>
                                      </p:cBhvr>
                                      <p:to>
                                        <p:strVal val="visible"/>
                                      </p:to>
                                    </p:set>
                                    <p:anim calcmode="lin" valueType="num">
                                      <p:cBhvr additive="base">
                                        <p:cTn id="43"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bwMode="auto">
          <a:xfrm>
            <a:off x="1992313" y="1196975"/>
            <a:ext cx="8229600" cy="4466978"/>
          </a:xfrm>
          <a:noFill/>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endParaRPr lang="en-US" dirty="0">
              <a:latin typeface="+mn-lt"/>
            </a:endParaRPr>
          </a:p>
          <a:p>
            <a:r>
              <a:rPr lang="es-ES" dirty="0">
                <a:latin typeface="+mn-lt"/>
              </a:rPr>
              <a:t>Confirmar lo que han oído y, además, confirmar la comprensión de ambas partes.</a:t>
            </a:r>
          </a:p>
          <a:p>
            <a:endParaRPr lang="es-ES" dirty="0">
              <a:latin typeface="+mn-lt"/>
            </a:endParaRPr>
          </a:p>
          <a:p>
            <a:r>
              <a:rPr lang="es-ES" dirty="0">
                <a:latin typeface="+mn-lt"/>
              </a:rPr>
              <a:t>La capacidad de escuchar activamente demuestra que no se da nada por supuesto ni por sentado</a:t>
            </a:r>
          </a:p>
          <a:p>
            <a:endParaRPr lang="es-ES" dirty="0">
              <a:latin typeface="+mn-lt"/>
            </a:endParaRPr>
          </a:p>
          <a:p>
            <a:r>
              <a:rPr lang="es-ES" dirty="0">
                <a:latin typeface="+mn-lt"/>
              </a:rPr>
              <a:t>La escucha activa puede utilizarse para mejorar las relaciones personales, reducir los malentendidos y los conflictos, reforzar la cooperación y fomentar el entendimiento</a:t>
            </a:r>
            <a:endParaRPr lang="en-GB" dirty="0">
              <a:latin typeface="+mn-lt"/>
            </a:endParaRPr>
          </a:p>
        </p:txBody>
      </p:sp>
      <p:sp>
        <p:nvSpPr>
          <p:cNvPr id="3" name="TextBox 2">
            <a:extLst>
              <a:ext uri="{FF2B5EF4-FFF2-40B4-BE49-F238E27FC236}">
                <a16:creationId xmlns:a16="http://schemas.microsoft.com/office/drawing/2014/main" id="{2B1412DC-7B30-7617-14C5-55F89F4960E0}"/>
              </a:ext>
            </a:extLst>
          </p:cNvPr>
          <p:cNvSpPr txBox="1"/>
          <p:nvPr/>
        </p:nvSpPr>
        <p:spPr>
          <a:xfrm>
            <a:off x="568171" y="363050"/>
            <a:ext cx="10963922" cy="830997"/>
          </a:xfrm>
          <a:prstGeom prst="rect">
            <a:avLst/>
          </a:prstGeom>
          <a:noFill/>
        </p:spPr>
        <p:txBody>
          <a:bodyPr wrap="square">
            <a:spAutoFit/>
          </a:bodyPr>
          <a:lstStyle/>
          <a:p>
            <a:pPr algn="ctr"/>
            <a:r>
              <a:rPr kumimoji="0" lang="en-GB" sz="4800" b="1" i="0" u="none" strike="noStrike" kern="1200" cap="none" spc="0" normalizeH="0" baseline="0" noProof="0" dirty="0">
                <a:ln>
                  <a:noFill/>
                </a:ln>
                <a:solidFill>
                  <a:srgbClr val="C00000"/>
                </a:solidFill>
                <a:effectLst/>
                <a:uLnTx/>
                <a:uFillTx/>
                <a:latin typeface="Calibri" panose="020F0502020204030204"/>
                <a:ea typeface="+mj-ea"/>
                <a:cs typeface="Poppins Black" panose="00000A00000000000000" pitchFamily="50" charset="0"/>
              </a:rPr>
              <a:t>ESCUCHA ACTIVA</a:t>
            </a:r>
            <a:endParaRPr lang="en-GB" dirty="0"/>
          </a:p>
        </p:txBody>
      </p:sp>
    </p:spTree>
    <p:extLst>
      <p:ext uri="{BB962C8B-B14F-4D97-AF65-F5344CB8AC3E}">
        <p14:creationId xmlns:p14="http://schemas.microsoft.com/office/powerpoint/2010/main" val="57078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351584" y="908720"/>
            <a:ext cx="764438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s-ES" sz="3200" b="1" dirty="0">
                <a:solidFill>
                  <a:srgbClr val="C00000"/>
                </a:solidFill>
                <a:latin typeface="+mn-lt"/>
              </a:rPr>
              <a:t>Descubrir la verdad - Preguntas abiertas</a:t>
            </a:r>
            <a:endParaRPr lang="en-US" sz="3200" b="1" dirty="0">
              <a:solidFill>
                <a:srgbClr val="C00000"/>
              </a:solidFill>
              <a:latin typeface="+mn-lt"/>
            </a:endParaRP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023877393"/>
              </p:ext>
            </p:extLst>
          </p:nvPr>
        </p:nvGraphicFramePr>
        <p:xfrm>
          <a:off x="1981200" y="1568138"/>
          <a:ext cx="4040188" cy="395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sz="quarter" idx="4"/>
            <p:extLst>
              <p:ext uri="{D42A27DB-BD31-4B8C-83A1-F6EECF244321}">
                <p14:modId xmlns:p14="http://schemas.microsoft.com/office/powerpoint/2010/main" val="2238707875"/>
              </p:ext>
            </p:extLst>
          </p:nvPr>
        </p:nvGraphicFramePr>
        <p:xfrm>
          <a:off x="6169026" y="1622730"/>
          <a:ext cx="4041775" cy="44633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411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6"/>
          <p:cNvSpPr>
            <a:spLocks noGrp="1"/>
          </p:cNvSpPr>
          <p:nvPr>
            <p:ph type="title"/>
          </p:nvPr>
        </p:nvSpPr>
        <p:spPr bwMode="auto">
          <a:xfrm>
            <a:off x="1991544" y="447256"/>
            <a:ext cx="8229600" cy="1712414"/>
          </a:xfrm>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GB" b="1" dirty="0">
                <a:solidFill>
                  <a:srgbClr val="C00000"/>
                </a:solidFill>
                <a:latin typeface="+mn-lt"/>
              </a:rPr>
              <a:t>Questioning Funnel</a:t>
            </a:r>
          </a:p>
        </p:txBody>
      </p:sp>
      <p:cxnSp>
        <p:nvCxnSpPr>
          <p:cNvPr id="9" name="Straight Connector 8"/>
          <p:cNvCxnSpPr/>
          <p:nvPr/>
        </p:nvCxnSpPr>
        <p:spPr>
          <a:xfrm>
            <a:off x="4275536" y="2420516"/>
            <a:ext cx="649287" cy="176530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6669486" y="2420516"/>
            <a:ext cx="719137" cy="176530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924822" y="4185816"/>
            <a:ext cx="0" cy="183515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669486" y="4185816"/>
            <a:ext cx="34925" cy="1835150"/>
          </a:xfrm>
          <a:prstGeom prst="line">
            <a:avLst/>
          </a:prstGeom>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4940698" y="2433217"/>
            <a:ext cx="1800225"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Dilo</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4943873" y="2895179"/>
            <a:ext cx="1800225"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panose="020F0502020204030204"/>
                <a:ea typeface="+mn-ea"/>
                <a:cs typeface="+mn-cs"/>
              </a:rPr>
              <a:t>Explíca</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4940698" y="3357142"/>
            <a:ext cx="1800225"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Describe</a:t>
            </a:r>
          </a:p>
        </p:txBody>
      </p:sp>
      <p:sp>
        <p:nvSpPr>
          <p:cNvPr id="77834" name="TextBox 24"/>
          <p:cNvSpPr txBox="1">
            <a:spLocks noChangeArrowheads="1"/>
          </p:cNvSpPr>
          <p:nvPr/>
        </p:nvSpPr>
        <p:spPr bwMode="auto">
          <a:xfrm>
            <a:off x="5588398" y="4365204"/>
            <a:ext cx="504825" cy="120015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5WH</a:t>
            </a:r>
          </a:p>
        </p:txBody>
      </p:sp>
      <p:sp>
        <p:nvSpPr>
          <p:cNvPr id="26" name="Curved Up Arrow 25"/>
          <p:cNvSpPr/>
          <p:nvPr/>
        </p:nvSpPr>
        <p:spPr>
          <a:xfrm>
            <a:off x="5840811" y="5805066"/>
            <a:ext cx="2251075" cy="6477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7061598" y="5305004"/>
            <a:ext cx="1800225"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Enlace</a:t>
            </a:r>
          </a:p>
        </p:txBody>
      </p:sp>
      <p:sp>
        <p:nvSpPr>
          <p:cNvPr id="28" name="TextBox 27"/>
          <p:cNvSpPr txBox="1"/>
          <p:nvPr/>
        </p:nvSpPr>
        <p:spPr>
          <a:xfrm>
            <a:off x="4943873" y="1772817"/>
            <a:ext cx="1800225" cy="4619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Tema</a:t>
            </a:r>
          </a:p>
        </p:txBody>
      </p:sp>
    </p:spTree>
    <p:extLst>
      <p:ext uri="{BB962C8B-B14F-4D97-AF65-F5344CB8AC3E}">
        <p14:creationId xmlns:p14="http://schemas.microsoft.com/office/powerpoint/2010/main" val="22657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97149" y="242887"/>
            <a:ext cx="11265763" cy="1295402"/>
          </a:xfrm>
        </p:spPr>
        <p:txBody>
          <a:bodyPr>
            <a:normAutofit/>
          </a:bodyPr>
          <a:lstStyle/>
          <a:p>
            <a:pPr algn="ctr" eaLnBrk="1" hangingPunct="1"/>
            <a:r>
              <a:rPr lang="en-NZ" altLang="en-US" b="1" dirty="0" err="1">
                <a:solidFill>
                  <a:srgbClr val="C00000"/>
                </a:solidFill>
                <a:latin typeface="+mn-lt"/>
                <a:ea typeface="Myriad Pro"/>
                <a:cs typeface="Arial" panose="020B0604020202020204" pitchFamily="34" charset="0"/>
              </a:rPr>
              <a:t>Secuencia</a:t>
            </a:r>
            <a:r>
              <a:rPr lang="en-NZ" altLang="en-US" b="1" dirty="0">
                <a:solidFill>
                  <a:srgbClr val="C00000"/>
                </a:solidFill>
                <a:latin typeface="+mn-lt"/>
                <a:ea typeface="Myriad Pro"/>
                <a:cs typeface="Arial" panose="020B0604020202020204" pitchFamily="34" charset="0"/>
              </a:rPr>
              <a:t> de </a:t>
            </a:r>
            <a:r>
              <a:rPr lang="en-NZ" altLang="en-US" b="1" dirty="0" err="1">
                <a:solidFill>
                  <a:srgbClr val="C00000"/>
                </a:solidFill>
                <a:latin typeface="+mn-lt"/>
                <a:ea typeface="Myriad Pro"/>
                <a:cs typeface="Arial" panose="020B0604020202020204" pitchFamily="34" charset="0"/>
              </a:rPr>
              <a:t>interrogación</a:t>
            </a:r>
            <a:endParaRPr lang="en-US" altLang="en-US" b="1" dirty="0">
              <a:solidFill>
                <a:srgbClr val="C00000"/>
              </a:solidFill>
              <a:latin typeface="+mn-lt"/>
              <a:ea typeface="Myriad Pro"/>
              <a:cs typeface="Arial" panose="020B0604020202020204" pitchFamily="34" charset="0"/>
            </a:endParaRPr>
          </a:p>
        </p:txBody>
      </p:sp>
      <p:sp>
        <p:nvSpPr>
          <p:cNvPr id="204808" name="Rectangle 8"/>
          <p:cNvSpPr>
            <a:spLocks noGrp="1" noChangeArrowheads="1"/>
          </p:cNvSpPr>
          <p:nvPr>
            <p:ph type="body" sz="half" idx="1"/>
          </p:nvPr>
        </p:nvSpPr>
        <p:spPr>
          <a:xfrm>
            <a:off x="2209799" y="1690687"/>
            <a:ext cx="3400887" cy="4017639"/>
          </a:xfrm>
        </p:spPr>
        <p:txBody>
          <a:bodyPr>
            <a:normAutofit fontScale="92500" lnSpcReduction="10000"/>
          </a:bodyPr>
          <a:lstStyle/>
          <a:p>
            <a:r>
              <a:rPr lang="es-ES" altLang="en-US" sz="1800" dirty="0">
                <a:ea typeface="Myriad Pro"/>
                <a:cs typeface="Arial" panose="020B0604020202020204" pitchFamily="34" charset="0"/>
              </a:rPr>
              <a:t>Utilice preguntas abiertas del tipo TEDS hasta que dejen de ser productivas. Es posible obtener toda la información formulando preguntas abiertas.</a:t>
            </a:r>
          </a:p>
          <a:p>
            <a:endParaRPr lang="es-ES" altLang="en-US" sz="1800" dirty="0">
              <a:ea typeface="Myriad Pro"/>
              <a:cs typeface="Arial" panose="020B0604020202020204" pitchFamily="34" charset="0"/>
            </a:endParaRPr>
          </a:p>
          <a:p>
            <a:r>
              <a:rPr lang="es-ES" altLang="en-US" sz="1800" dirty="0">
                <a:ea typeface="Myriad Pro"/>
                <a:cs typeface="Arial" panose="020B0604020202020204" pitchFamily="34" charset="0"/>
              </a:rPr>
              <a:t>Utilice preguntas de sondeo 5WH cuando y donde sea necesario.</a:t>
            </a:r>
          </a:p>
          <a:p>
            <a:endParaRPr lang="es-ES" altLang="en-US" sz="1800" dirty="0">
              <a:ea typeface="Myriad Pro"/>
              <a:cs typeface="Arial" panose="020B0604020202020204" pitchFamily="34" charset="0"/>
            </a:endParaRPr>
          </a:p>
          <a:p>
            <a:r>
              <a:rPr lang="es-ES" altLang="en-US" sz="1800" dirty="0">
                <a:ea typeface="Myriad Pro"/>
                <a:cs typeface="Arial" panose="020B0604020202020204" pitchFamily="34" charset="0"/>
              </a:rPr>
              <a:t>Utilizar con moderación preguntas cerradas adecuadas, destinadas a comprobar y confirmar los puntos planteados.</a:t>
            </a:r>
            <a:endParaRPr lang="en-US" altLang="en-US" sz="1800" dirty="0">
              <a:latin typeface="Arial" panose="020B0604020202020204" pitchFamily="34" charset="0"/>
              <a:ea typeface="Myriad Pro"/>
              <a:cs typeface="Arial" panose="020B0604020202020204" pitchFamily="34" charset="0"/>
            </a:endParaRPr>
          </a:p>
        </p:txBody>
      </p:sp>
      <p:sp>
        <p:nvSpPr>
          <p:cNvPr id="204804" name="Line 4"/>
          <p:cNvSpPr>
            <a:spLocks noChangeShapeType="1"/>
          </p:cNvSpPr>
          <p:nvPr/>
        </p:nvSpPr>
        <p:spPr bwMode="auto">
          <a:xfrm>
            <a:off x="6705600" y="2209800"/>
            <a:ext cx="1524000" cy="3810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05" name="Line 5"/>
          <p:cNvSpPr>
            <a:spLocks noChangeShapeType="1"/>
          </p:cNvSpPr>
          <p:nvPr/>
        </p:nvSpPr>
        <p:spPr bwMode="auto">
          <a:xfrm flipH="1">
            <a:off x="8229600" y="2209800"/>
            <a:ext cx="1676400" cy="3810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2" name="Text Box 12"/>
          <p:cNvSpPr txBox="1">
            <a:spLocks noChangeArrowheads="1"/>
          </p:cNvSpPr>
          <p:nvPr/>
        </p:nvSpPr>
        <p:spPr bwMode="auto">
          <a:xfrm>
            <a:off x="6400800" y="1690688"/>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lvl="0" algn="ctr">
              <a:spcBef>
                <a:spcPct val="50000"/>
              </a:spcBef>
              <a:buNone/>
              <a:defRPr/>
            </a:pPr>
            <a:r>
              <a:rPr lang="en-NZ" altLang="en-US" b="1" dirty="0" err="1">
                <a:solidFill>
                  <a:srgbClr val="002060"/>
                </a:solidFill>
                <a:latin typeface="Myriad Pro"/>
                <a:ea typeface="ＭＳ Ｐゴシック" panose="020B0600070205080204" pitchFamily="34" charset="-128"/>
                <a:cs typeface="Myriad Pro"/>
              </a:rPr>
              <a:t>Embudo</a:t>
            </a:r>
            <a:r>
              <a:rPr lang="en-NZ" altLang="en-US" b="1" dirty="0">
                <a:solidFill>
                  <a:srgbClr val="002060"/>
                </a:solidFill>
                <a:latin typeface="Myriad Pro"/>
                <a:ea typeface="ＭＳ Ｐゴシック" panose="020B0600070205080204" pitchFamily="34" charset="-128"/>
                <a:cs typeface="Myriad Pro"/>
              </a:rPr>
              <a:t> </a:t>
            </a:r>
            <a:r>
              <a:rPr lang="en-NZ" altLang="en-US" b="1" dirty="0" err="1">
                <a:solidFill>
                  <a:srgbClr val="002060"/>
                </a:solidFill>
                <a:latin typeface="Myriad Pro"/>
                <a:ea typeface="ＭＳ Ｐゴシック" panose="020B0600070205080204" pitchFamily="34" charset="-128"/>
                <a:cs typeface="Myriad Pro"/>
              </a:rPr>
              <a:t>informativo</a:t>
            </a:r>
            <a:endParaRPr kumimoji="0" lang="en-US" altLang="en-US" sz="2800" b="1" i="0" u="none" strike="noStrike" kern="1200" cap="none" spc="0" normalizeH="0" baseline="0" noProof="0" dirty="0">
              <a:ln>
                <a:noFill/>
              </a:ln>
              <a:solidFill>
                <a:srgbClr val="002060"/>
              </a:solidFill>
              <a:effectLst/>
              <a:uLnTx/>
              <a:uFillTx/>
              <a:latin typeface="Myriad Pro"/>
              <a:ea typeface="ＭＳ Ｐゴシック" panose="020B0600070205080204" pitchFamily="34" charset="-128"/>
              <a:cs typeface="Myriad Pro"/>
            </a:endParaRPr>
          </a:p>
        </p:txBody>
      </p:sp>
      <p:sp>
        <p:nvSpPr>
          <p:cNvPr id="204815" name="Line 15"/>
          <p:cNvSpPr>
            <a:spLocks noChangeShapeType="1"/>
          </p:cNvSpPr>
          <p:nvPr/>
        </p:nvSpPr>
        <p:spPr bwMode="auto">
          <a:xfrm>
            <a:off x="6515100" y="2422525"/>
            <a:ext cx="3657600" cy="0"/>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6" name="Line 16"/>
          <p:cNvSpPr>
            <a:spLocks noChangeShapeType="1"/>
          </p:cNvSpPr>
          <p:nvPr/>
        </p:nvSpPr>
        <p:spPr bwMode="auto">
          <a:xfrm>
            <a:off x="6477000" y="20574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7" name="Line 17"/>
          <p:cNvSpPr>
            <a:spLocks noChangeShapeType="1"/>
          </p:cNvSpPr>
          <p:nvPr/>
        </p:nvSpPr>
        <p:spPr bwMode="auto">
          <a:xfrm>
            <a:off x="10134600" y="20574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8" name="Line 18"/>
          <p:cNvSpPr>
            <a:spLocks noChangeShapeType="1"/>
          </p:cNvSpPr>
          <p:nvPr/>
        </p:nvSpPr>
        <p:spPr bwMode="auto">
          <a:xfrm>
            <a:off x="7010400" y="3886200"/>
            <a:ext cx="2514600" cy="0"/>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19" name="Line 19"/>
          <p:cNvSpPr>
            <a:spLocks noChangeShapeType="1"/>
          </p:cNvSpPr>
          <p:nvPr/>
        </p:nvSpPr>
        <p:spPr bwMode="auto">
          <a:xfrm>
            <a:off x="7010400" y="38862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0" name="Line 20"/>
          <p:cNvSpPr>
            <a:spLocks noChangeShapeType="1"/>
          </p:cNvSpPr>
          <p:nvPr/>
        </p:nvSpPr>
        <p:spPr bwMode="auto">
          <a:xfrm>
            <a:off x="9525000" y="38862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1" name="Line 21"/>
          <p:cNvSpPr>
            <a:spLocks noChangeShapeType="1"/>
          </p:cNvSpPr>
          <p:nvPr/>
        </p:nvSpPr>
        <p:spPr bwMode="auto">
          <a:xfrm>
            <a:off x="7848600" y="6165850"/>
            <a:ext cx="914400" cy="0"/>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2" name="Line 22"/>
          <p:cNvSpPr>
            <a:spLocks noChangeShapeType="1"/>
          </p:cNvSpPr>
          <p:nvPr/>
        </p:nvSpPr>
        <p:spPr bwMode="auto">
          <a:xfrm>
            <a:off x="7772400" y="55626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23" name="Line 23"/>
          <p:cNvSpPr>
            <a:spLocks noChangeShapeType="1"/>
          </p:cNvSpPr>
          <p:nvPr/>
        </p:nvSpPr>
        <p:spPr bwMode="auto">
          <a:xfrm>
            <a:off x="8686800" y="5562600"/>
            <a:ext cx="0" cy="3048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584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0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8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8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48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build="p"/>
      <p:bldP spid="204804" grpId="0" animBg="1"/>
      <p:bldP spid="204805" grpId="0" animBg="1"/>
      <p:bldP spid="204812" grpId="0"/>
      <p:bldP spid="204815" grpId="0" animBg="1"/>
      <p:bldP spid="204816" grpId="0" animBg="1"/>
      <p:bldP spid="204817" grpId="0" animBg="1"/>
      <p:bldP spid="204818" grpId="0" animBg="1"/>
      <p:bldP spid="204819" grpId="0" animBg="1"/>
      <p:bldP spid="204820" grpId="0" animBg="1"/>
      <p:bldP spid="204821" grpId="0" animBg="1"/>
      <p:bldP spid="204822" grpId="0" animBg="1"/>
      <p:bldP spid="2048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5" descr="PhotoImage_Query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1379" name="Rectangle 2"/>
          <p:cNvSpPr txBox="1">
            <a:spLocks noChangeArrowheads="1"/>
          </p:cNvSpPr>
          <p:nvPr/>
        </p:nvSpPr>
        <p:spPr bwMode="auto">
          <a:xfrm>
            <a:off x="1942299" y="4269021"/>
            <a:ext cx="7772400" cy="150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Calibri Light" panose="020F0302020204030204"/>
                <a:ea typeface="ＭＳ Ｐゴシック" panose="020B0600070205080204" pitchFamily="34" charset="-128"/>
                <a:cs typeface="Arial" panose="020B0604020202020204" pitchFamily="34" charset="0"/>
              </a:rPr>
              <a:t>CONSEJOS PARA EL INTERROGATORIO</a:t>
            </a:r>
          </a:p>
        </p:txBody>
      </p:sp>
    </p:spTree>
    <p:extLst>
      <p:ext uri="{BB962C8B-B14F-4D97-AF65-F5344CB8AC3E}">
        <p14:creationId xmlns:p14="http://schemas.microsoft.com/office/powerpoint/2010/main" val="49865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 name="Rectangle 2"/>
          <p:cNvSpPr txBox="1">
            <a:spLocks noChangeArrowheads="1"/>
          </p:cNvSpPr>
          <p:nvPr/>
        </p:nvSpPr>
        <p:spPr bwMode="auto">
          <a:xfrm>
            <a:off x="557823" y="0"/>
            <a:ext cx="6733931" cy="5832630"/>
          </a:xfrm>
          <a:prstGeom prst="rect">
            <a:avLst/>
          </a:prstGeom>
          <a:noFill/>
          <a:ln>
            <a:noFill/>
          </a:ln>
          <a:extLst>
            <a:ext uri="{FAA26D3D-D897-4be2-8F04-BA451C77F1D7}"/>
          </a:extLst>
        </p:spPr>
        <p:txBody>
          <a:bodyPr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lvl="0" algn="l" eaLnBrk="1" hangingPunct="1">
              <a:defRPr/>
            </a:pPr>
            <a:r>
              <a:rPr lang="es-ES" sz="2900" b="1" dirty="0">
                <a:solidFill>
                  <a:srgbClr val="1F497D"/>
                </a:solidFill>
                <a:latin typeface="Arial" panose="020B0604020202020204" pitchFamily="34" charset="0"/>
                <a:ea typeface="ＭＳ Ｐゴシック"/>
                <a:cs typeface="Arial" panose="020B0604020202020204" pitchFamily="34" charset="0"/>
              </a:rPr>
              <a:t>LAS REGLAS BÁSICAS DE LA CONVERSACIÓN</a:t>
            </a:r>
            <a:br>
              <a:rPr kumimoji="0" lang="en-US" sz="2900" b="1" i="0" u="none" strike="noStrike" kern="1200" cap="none" spc="0" normalizeH="0" baseline="0" noProof="0" dirty="0">
                <a:ln>
                  <a:noFill/>
                </a:ln>
                <a:solidFill>
                  <a:srgbClr val="1F497D"/>
                </a:solidFill>
                <a:effectLst/>
                <a:uLnTx/>
                <a:uFillTx/>
                <a:latin typeface="+mn-lt"/>
                <a:ea typeface="ＭＳ Ｐゴシック"/>
                <a:cs typeface="Arial" panose="020B0604020202020204" pitchFamily="34" charset="0"/>
              </a:rPr>
            </a:br>
            <a:br>
              <a:rPr kumimoji="0" lang="en-US" sz="2900" b="1" i="0" u="none" strike="noStrike" kern="1200" cap="none" spc="0" normalizeH="0" baseline="0" noProof="0" dirty="0">
                <a:ln>
                  <a:noFill/>
                </a:ln>
                <a:solidFill>
                  <a:srgbClr val="1F497D"/>
                </a:solidFill>
                <a:effectLst/>
                <a:uLnTx/>
                <a:uFillTx/>
                <a:latin typeface="+mn-lt"/>
                <a:ea typeface="ＭＳ Ｐゴシック"/>
                <a:cs typeface="Arial" panose="020B0604020202020204" pitchFamily="34" charset="0"/>
              </a:rPr>
            </a:br>
            <a:r>
              <a:rPr lang="es-ES" sz="2500" dirty="0">
                <a:solidFill>
                  <a:prstClr val="black"/>
                </a:solidFill>
                <a:latin typeface="+mn-lt"/>
                <a:ea typeface="ＭＳ Ｐゴシック"/>
                <a:cs typeface="Arial" panose="020B0604020202020204" pitchFamily="34" charset="0"/>
              </a:rPr>
              <a:t>La conversación requiere cooperación. </a:t>
            </a:r>
          </a:p>
          <a:p>
            <a:pPr lvl="0" algn="l" eaLnBrk="1" hangingPunct="1">
              <a:defRPr/>
            </a:pPr>
            <a:r>
              <a:rPr lang="es-ES" sz="2500" dirty="0">
                <a:solidFill>
                  <a:prstClr val="black"/>
                </a:solidFill>
                <a:latin typeface="+mn-lt"/>
                <a:ea typeface="ＭＳ Ｐゴシック"/>
                <a:cs typeface="Arial" panose="020B0604020202020204" pitchFamily="34" charset="0"/>
              </a:rPr>
              <a:t>La cooperación surge de:</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R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Respect for the person</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Empathy</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Supportiveness</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P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Positiveness (Unconditional Positive Regard)</a:t>
            </a:r>
            <a:b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O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Openness</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N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Non-</a:t>
            </a:r>
            <a:r>
              <a:rPr kumimoji="0" lang="en-US" sz="2500" b="0" i="0" u="none" strike="noStrike" kern="1200" cap="none" spc="0" normalizeH="0" baseline="0" noProof="0" dirty="0" err="1">
                <a:ln>
                  <a:noFill/>
                </a:ln>
                <a:solidFill>
                  <a:prstClr val="black"/>
                </a:solidFill>
                <a:effectLst/>
                <a:uLnTx/>
                <a:uFillTx/>
                <a:latin typeface="+mn-lt"/>
                <a:ea typeface="ＭＳ Ｐゴシック"/>
                <a:cs typeface="Arial" panose="020B0604020202020204" pitchFamily="34" charset="0"/>
              </a:rPr>
              <a:t>judgemental</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attitude</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Straightforward talk</a:t>
            </a:r>
            <a:b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n-US" sz="25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 	</a:t>
            </a:r>
            <a:r>
              <a:rPr kumimoji="0" lang="en-US" sz="25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Equals talking ‘across’ to each other</a:t>
            </a:r>
          </a:p>
        </p:txBody>
      </p:sp>
      <p:sp>
        <p:nvSpPr>
          <p:cNvPr id="2" name="TextBox 1">
            <a:extLst>
              <a:ext uri="{FF2B5EF4-FFF2-40B4-BE49-F238E27FC236}">
                <a16:creationId xmlns:a16="http://schemas.microsoft.com/office/drawing/2014/main" id="{29954515-8B73-7A95-401A-42B51E91F699}"/>
              </a:ext>
            </a:extLst>
          </p:cNvPr>
          <p:cNvSpPr txBox="1"/>
          <p:nvPr/>
        </p:nvSpPr>
        <p:spPr>
          <a:xfrm>
            <a:off x="7291754" y="2493108"/>
            <a:ext cx="4743938" cy="3046988"/>
          </a:xfrm>
          <a:prstGeom prst="rect">
            <a:avLst/>
          </a:prstGeom>
          <a:noFill/>
        </p:spPr>
        <p:txBody>
          <a:bodyPr wrap="square" rtlCol="0">
            <a:spAutoFit/>
          </a:bodyPr>
          <a:lstStyle/>
          <a:p>
            <a:r>
              <a:rPr lang="es-ES" sz="2400" dirty="0"/>
              <a:t>Respeto por la persona	</a:t>
            </a:r>
          </a:p>
          <a:p>
            <a:r>
              <a:rPr lang="es-ES" sz="2400" dirty="0"/>
              <a:t>Empatía 	</a:t>
            </a:r>
          </a:p>
          <a:p>
            <a:r>
              <a:rPr lang="es-ES" sz="2400" dirty="0"/>
              <a:t>Apoyo	</a:t>
            </a:r>
          </a:p>
          <a:p>
            <a:r>
              <a:rPr lang="es-ES" sz="2400" dirty="0"/>
              <a:t>Positividad (Mirada positiva </a:t>
            </a:r>
            <a:r>
              <a:rPr lang="es-ES" sz="2400" dirty="0" err="1"/>
              <a:t>incond</a:t>
            </a:r>
            <a:r>
              <a:rPr lang="es-ES" sz="2400" dirty="0"/>
              <a:t>) Apertura 	</a:t>
            </a:r>
          </a:p>
          <a:p>
            <a:r>
              <a:rPr lang="es-ES" sz="2400" dirty="0"/>
              <a:t>Actitud no juzgadora 	</a:t>
            </a:r>
          </a:p>
          <a:p>
            <a:r>
              <a:rPr lang="es-ES" sz="2400" dirty="0"/>
              <a:t>Hablar sin rodeos 	</a:t>
            </a:r>
          </a:p>
          <a:p>
            <a:r>
              <a:rPr lang="es-ES" sz="2400" dirty="0"/>
              <a:t>Hablar de igual a igual</a:t>
            </a:r>
            <a:endParaRPr lang="en-DE" sz="2400" dirty="0"/>
          </a:p>
        </p:txBody>
      </p:sp>
    </p:spTree>
    <p:extLst>
      <p:ext uri="{BB962C8B-B14F-4D97-AF65-F5344CB8AC3E}">
        <p14:creationId xmlns:p14="http://schemas.microsoft.com/office/powerpoint/2010/main" val="3779727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475" name="Rectangle 4"/>
          <p:cNvSpPr txBox="1">
            <a:spLocks noChangeArrowheads="1"/>
          </p:cNvSpPr>
          <p:nvPr/>
        </p:nvSpPr>
        <p:spPr bwMode="auto">
          <a:xfrm>
            <a:off x="1819275" y="426128"/>
            <a:ext cx="7920038" cy="57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PRUEBA ECO</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9AE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a:t>
            </a:r>
            <a:r>
              <a:rPr kumimoji="0" lang="es-E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los formularios fueron duplicados"</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s-E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"¿Duplicados?“</a:t>
            </a: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3600"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r>
              <a:rPr lang="en-US" altLang="en-US" sz="4400" b="1" dirty="0">
                <a:solidFill>
                  <a:srgbClr val="C00000"/>
                </a:solidFill>
                <a:latin typeface="+mn-lt"/>
                <a:ea typeface="ＭＳ Ｐゴシック" panose="020B0600070205080204" pitchFamily="34" charset="-128"/>
                <a:cs typeface="Arial" panose="020B0604020202020204" pitchFamily="34" charset="0"/>
              </a:rPr>
              <a:t>PRUEBA ESPEJO</a:t>
            </a:r>
            <a:endPar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3600"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a:t>
            </a:r>
            <a:r>
              <a:rPr kumimoji="0" lang="en-US" altLang="en-US" sz="3600" i="1" u="none" strike="noStrike" kern="1200" cap="none" spc="0" normalizeH="0" baseline="0" noProof="0" dirty="0" err="1">
                <a:ln>
                  <a:noFill/>
                </a:ln>
                <a:solidFill>
                  <a:prstClr val="black"/>
                </a:solidFill>
                <a:effectLst/>
                <a:uLnTx/>
                <a:uFillTx/>
                <a:latin typeface="+mn-lt"/>
                <a:ea typeface="ＭＳ Ｐゴシック" panose="020B0600070205080204" pitchFamily="34" charset="-128"/>
                <a:cs typeface="Arial" panose="020B0604020202020204" pitchFamily="34" charset="0"/>
              </a:rPr>
              <a:t>Te</a:t>
            </a: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 </a:t>
            </a:r>
            <a:r>
              <a:rPr kumimoji="0" lang="en-US" altLang="en-US" sz="3600" i="1" u="none" strike="noStrike" kern="1200" cap="none" spc="0" normalizeH="0" baseline="0" noProof="0" dirty="0" err="1">
                <a:ln>
                  <a:noFill/>
                </a:ln>
                <a:solidFill>
                  <a:prstClr val="black"/>
                </a:solidFill>
                <a:effectLst/>
                <a:uLnTx/>
                <a:uFillTx/>
                <a:latin typeface="+mn-lt"/>
                <a:ea typeface="ＭＳ Ｐゴシック" panose="020B0600070205080204" pitchFamily="34" charset="-128"/>
                <a:cs typeface="Arial" panose="020B0604020202020204" pitchFamily="34" charset="0"/>
              </a:rPr>
              <a:t>culpó</a:t>
            </a: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a:t>
            </a:r>
            <a:r>
              <a:rPr kumimoji="0" lang="en-US" altLang="en-US" sz="3600" i="1" u="none" strike="noStrike" kern="1200" cap="none" spc="0" normalizeH="0" baseline="0" noProof="0" dirty="0" err="1">
                <a:ln>
                  <a:noFill/>
                </a:ln>
                <a:solidFill>
                  <a:prstClr val="black"/>
                </a:solidFill>
                <a:effectLst/>
                <a:uLnTx/>
                <a:uFillTx/>
                <a:latin typeface="+mn-lt"/>
                <a:ea typeface="ＭＳ Ｐゴシック" panose="020B0600070205080204" pitchFamily="34" charset="-128"/>
                <a:cs typeface="Arial" panose="020B0604020202020204" pitchFamily="34" charset="0"/>
              </a:rPr>
              <a:t>Te</a:t>
            </a: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 </a:t>
            </a:r>
            <a:r>
              <a:rPr kumimoji="0" lang="en-US" altLang="en-US" sz="3600" i="1" u="none" strike="noStrike" kern="1200" cap="none" spc="0" normalizeH="0" baseline="0" noProof="0" dirty="0" err="1">
                <a:ln>
                  <a:noFill/>
                </a:ln>
                <a:solidFill>
                  <a:prstClr val="black"/>
                </a:solidFill>
                <a:effectLst/>
                <a:uLnTx/>
                <a:uFillTx/>
                <a:latin typeface="+mn-lt"/>
                <a:ea typeface="ＭＳ Ｐゴシック" panose="020B0600070205080204" pitchFamily="34" charset="-128"/>
                <a:cs typeface="Arial" panose="020B0604020202020204" pitchFamily="34" charset="0"/>
              </a:rPr>
              <a:t>culpó</a:t>
            </a:r>
            <a:r>
              <a:rPr kumimoji="0" lang="en-US" altLang="en-US" sz="3600" i="1"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a:t>
            </a:r>
            <a:endParaRPr kumimoji="0" lang="en-US" altLang="en-US" sz="2800" b="1" i="0" u="none" strike="noStrike" kern="1200" cap="none" spc="0" normalizeH="0" baseline="0" noProof="0" dirty="0">
              <a:ln>
                <a:noFill/>
              </a:ln>
              <a:solidFill>
                <a:srgbClr val="898989"/>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2800" b="1" i="0" u="none" strike="noStrike" kern="1200" cap="none" spc="0" normalizeH="0" baseline="0" noProof="0" dirty="0">
              <a:ln>
                <a:noFill/>
              </a:ln>
              <a:solidFill>
                <a:srgbClr val="898989"/>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n-US" altLang="en-US" sz="2800" b="0" i="0" u="none" strike="noStrike" kern="1200" cap="none" spc="0" normalizeH="0" baseline="0" noProof="0" dirty="0">
              <a:ln>
                <a:noFill/>
              </a:ln>
              <a:solidFill>
                <a:srgbClr val="898989"/>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9930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9571" name="Rectangle 2"/>
          <p:cNvSpPr txBox="1">
            <a:spLocks noChangeArrowheads="1"/>
          </p:cNvSpPr>
          <p:nvPr/>
        </p:nvSpPr>
        <p:spPr bwMode="auto">
          <a:xfrm>
            <a:off x="1145219" y="491881"/>
            <a:ext cx="6693612" cy="517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t> </a:t>
            </a:r>
            <a:r>
              <a:rPr kumimoji="0" lang="en-US" altLang="en-US" sz="4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mn-cs"/>
              </a:rPr>
              <a:t>COMUNICACIÓN NO VERBAL EFECTIVA</a:t>
            </a:r>
            <a:b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br>
            <a:b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br>
            <a:r>
              <a:rPr kumimoji="0" lang="en-US" altLang="en-US"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S</a:t>
            </a:r>
            <a:r>
              <a:rPr kumimoji="0" lang="en-US" altLang="en-US" sz="2400" b="1" i="0" u="none" strike="noStrike" kern="1200" cap="none" spc="0" normalizeH="0" baseline="0" noProof="0" dirty="0">
                <a:ln>
                  <a:noFill/>
                </a:ln>
                <a:solidFill>
                  <a:srgbClr val="1F497D"/>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Signs of sincerity</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O</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Open posture</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F</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Forward lean</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T </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Touch</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E </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Eye contact</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N </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Nods</a:t>
            </a:r>
            <a:b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mn-cs"/>
              </a:rPr>
              <a:t>S</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Supportive</a:t>
            </a:r>
            <a:r>
              <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sounds and silence</a:t>
            </a:r>
            <a:endParaRPr kumimoji="0" lang="en-U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endParaRPr>
          </a:p>
        </p:txBody>
      </p:sp>
      <p:pic>
        <p:nvPicPr>
          <p:cNvPr id="109572" name="Picture 4" descr="body_langu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416" y="2073694"/>
            <a:ext cx="2042936" cy="231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53993BD-8E1C-EA67-626A-128DBE0585D8}"/>
              </a:ext>
            </a:extLst>
          </p:cNvPr>
          <p:cNvSpPr txBox="1"/>
          <p:nvPr/>
        </p:nvSpPr>
        <p:spPr>
          <a:xfrm>
            <a:off x="7471508" y="2180492"/>
            <a:ext cx="4525107" cy="3108543"/>
          </a:xfrm>
          <a:prstGeom prst="rect">
            <a:avLst/>
          </a:prstGeom>
          <a:noFill/>
        </p:spPr>
        <p:txBody>
          <a:bodyPr wrap="square" rtlCol="0">
            <a:spAutoFit/>
          </a:bodyPr>
          <a:lstStyle/>
          <a:p>
            <a:r>
              <a:rPr lang="es-ES" sz="2800" dirty="0"/>
              <a:t>Signos de sinceridad	</a:t>
            </a:r>
          </a:p>
          <a:p>
            <a:r>
              <a:rPr lang="es-ES" sz="2800" dirty="0"/>
              <a:t>Postura abierta 	</a:t>
            </a:r>
          </a:p>
          <a:p>
            <a:r>
              <a:rPr lang="es-ES" sz="2800" dirty="0"/>
              <a:t>Inclinación hacia delante 	</a:t>
            </a:r>
          </a:p>
          <a:p>
            <a:r>
              <a:rPr lang="es-ES" sz="2800" dirty="0"/>
              <a:t>Tacto 	</a:t>
            </a:r>
          </a:p>
          <a:p>
            <a:r>
              <a:rPr lang="es-ES" sz="2800" dirty="0"/>
              <a:t>Contacto visual 	</a:t>
            </a:r>
          </a:p>
          <a:p>
            <a:r>
              <a:rPr lang="es-ES" sz="2800" dirty="0"/>
              <a:t>Asiente con la cabeza 	</a:t>
            </a:r>
          </a:p>
          <a:p>
            <a:r>
              <a:rPr lang="es-ES" sz="2800" dirty="0"/>
              <a:t>Sonidos de apoyo y silencio</a:t>
            </a:r>
            <a:endParaRPr lang="en-DE" sz="2800" dirty="0"/>
          </a:p>
        </p:txBody>
      </p:sp>
    </p:spTree>
    <p:extLst>
      <p:ext uri="{BB962C8B-B14F-4D97-AF65-F5344CB8AC3E}">
        <p14:creationId xmlns:p14="http://schemas.microsoft.com/office/powerpoint/2010/main" val="175865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619" name="Rectangle 2"/>
          <p:cNvSpPr txBox="1">
            <a:spLocks noChangeArrowheads="1"/>
          </p:cNvSpPr>
          <p:nvPr/>
        </p:nvSpPr>
        <p:spPr bwMode="auto">
          <a:xfrm>
            <a:off x="896645" y="328474"/>
            <a:ext cx="10484528" cy="53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PREGUNTAS INADECUADAS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1" i="0" u="none" strike="noStrike" kern="1200" cap="none" spc="0" normalizeH="0" baseline="0" noProof="0" dirty="0">
                <a:ln>
                  <a:noFill/>
                </a:ln>
                <a:effectLst/>
                <a:uLnTx/>
                <a:uFillTx/>
                <a:latin typeface="+mn-lt"/>
                <a:ea typeface="ＭＳ Ｐゴシック" panose="020B0600070205080204" pitchFamily="34" charset="-128"/>
                <a:cs typeface="Arial" panose="020B0604020202020204" pitchFamily="34" charset="0"/>
              </a:rPr>
              <a:t>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6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CULPABILIZAR </a:t>
            </a:r>
          </a:p>
        </p:txBody>
      </p:sp>
    </p:spTree>
    <p:extLst>
      <p:ext uri="{BB962C8B-B14F-4D97-AF65-F5344CB8AC3E}">
        <p14:creationId xmlns:p14="http://schemas.microsoft.com/office/powerpoint/2010/main" val="58722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668" name="Title 1"/>
          <p:cNvSpPr>
            <a:spLocks noGrp="1"/>
          </p:cNvSpPr>
          <p:nvPr>
            <p:ph type="title"/>
          </p:nvPr>
        </p:nvSpPr>
        <p:spPr>
          <a:xfrm>
            <a:off x="323273" y="696912"/>
            <a:ext cx="11369963" cy="1113415"/>
          </a:xfrm>
        </p:spPr>
        <p:txBody>
          <a:bodyPr>
            <a:normAutofit/>
          </a:bodyPr>
          <a:lstStyle/>
          <a:p>
            <a:pPr algn="ctr"/>
            <a:r>
              <a:rPr lang="en-US" altLang="en-US" b="1" dirty="0">
                <a:solidFill>
                  <a:srgbClr val="C00000"/>
                </a:solidFill>
                <a:latin typeface="+mn-lt"/>
                <a:ea typeface="ＭＳ Ｐゴシック" panose="020B0600070205080204" pitchFamily="34" charset="-128"/>
                <a:cs typeface="Arial" panose="020B0604020202020204" pitchFamily="34" charset="0"/>
              </a:rPr>
              <a:t>PREGUNTAS DE RESPUESTA OBLIGADA</a:t>
            </a:r>
            <a:endParaRPr lang="en-GB" altLang="en-US" b="1" dirty="0">
              <a:solidFill>
                <a:srgbClr val="C00000"/>
              </a:solidFill>
              <a:latin typeface="+mn-lt"/>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1955800" y="2309092"/>
            <a:ext cx="7751618" cy="701964"/>
          </a:xfrm>
        </p:spPr>
        <p:txBody>
          <a:bodyPr/>
          <a:lstStyle/>
          <a:p>
            <a:pPr marL="0" indent="0" algn="ctr">
              <a:buNone/>
              <a:defRPr/>
            </a:pPr>
            <a:r>
              <a:rPr lang="en-US" altLang="en-US" b="1" dirty="0">
                <a:latin typeface="+mn-lt"/>
                <a:ea typeface="ＭＳ Ｐゴシック" pitchFamily="34" charset="-128"/>
                <a:cs typeface="Myriad Pro"/>
              </a:rPr>
              <a:t>“¿</a:t>
            </a:r>
            <a:r>
              <a:rPr lang="en-US" altLang="en-US" b="1" dirty="0" err="1">
                <a:latin typeface="+mn-lt"/>
                <a:ea typeface="ＭＳ Ｐゴシック" pitchFamily="34" charset="-128"/>
                <a:cs typeface="Myriad Pro"/>
              </a:rPr>
              <a:t>Prefiere</a:t>
            </a:r>
            <a:r>
              <a:rPr lang="en-US" altLang="en-US" b="1" dirty="0">
                <a:latin typeface="+mn-lt"/>
                <a:ea typeface="ＭＳ Ｐゴシック" pitchFamily="34" charset="-128"/>
                <a:cs typeface="Myriad Pro"/>
              </a:rPr>
              <a:t> </a:t>
            </a:r>
            <a:r>
              <a:rPr lang="en-US" altLang="en-US" b="1" dirty="0" err="1">
                <a:latin typeface="+mn-lt"/>
                <a:ea typeface="ＭＳ Ｐゴシック" pitchFamily="34" charset="-128"/>
                <a:cs typeface="Myriad Pro"/>
              </a:rPr>
              <a:t>té</a:t>
            </a:r>
            <a:r>
              <a:rPr lang="en-US" altLang="en-US" b="1" dirty="0">
                <a:latin typeface="+mn-lt"/>
                <a:ea typeface="ＭＳ Ｐゴシック" pitchFamily="34" charset="-128"/>
                <a:cs typeface="Myriad Pro"/>
              </a:rPr>
              <a:t> o café?”</a:t>
            </a:r>
          </a:p>
          <a:p>
            <a:pPr marL="0" indent="0" algn="ctr">
              <a:buNone/>
              <a:defRPr/>
            </a:pPr>
            <a:endParaRPr lang="en-US" altLang="en-US" b="1" dirty="0">
              <a:solidFill>
                <a:srgbClr val="084A99"/>
              </a:solidFill>
              <a:latin typeface="Myriad Pro"/>
              <a:ea typeface="ＭＳ Ｐゴシック" pitchFamily="34" charset="-128"/>
              <a:cs typeface="Myriad Pro"/>
            </a:endParaRPr>
          </a:p>
          <a:p>
            <a:pPr marL="0" indent="0" algn="ctr">
              <a:buNone/>
              <a:defRPr/>
            </a:pPr>
            <a:endParaRPr lang="en-US" altLang="en-US" b="1" dirty="0">
              <a:solidFill>
                <a:srgbClr val="084A99"/>
              </a:solidFill>
              <a:latin typeface="Myriad Pro"/>
              <a:ea typeface="ＭＳ Ｐゴシック" pitchFamily="34" charset="-128"/>
              <a:cs typeface="Myriad Pro"/>
            </a:endParaRPr>
          </a:p>
          <a:p>
            <a:pPr>
              <a:defRPr/>
            </a:pPr>
            <a:endParaRPr lang="en-GB" dirty="0"/>
          </a:p>
        </p:txBody>
      </p:sp>
      <p:pic>
        <p:nvPicPr>
          <p:cNvPr id="113670" name="Picture 5" descr="mycuppa_coffee_or_tea-thu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702" y="3011056"/>
            <a:ext cx="5968595" cy="305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91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11658" y="417250"/>
            <a:ext cx="9475342" cy="1813188"/>
          </a:xfrm>
        </p:spPr>
        <p:txBody>
          <a:bodyPr/>
          <a:lstStyle/>
          <a:p>
            <a:r>
              <a:rPr lang="es-ES" altLang="en-US" sz="4000" b="1" dirty="0">
                <a:solidFill>
                  <a:srgbClr val="C00000"/>
                </a:solidFill>
                <a:latin typeface="Calibri" panose="020F0502020204030204" pitchFamily="34" charset="0"/>
                <a:ea typeface="ＭＳ Ｐゴシック" panose="020B0600070205080204" pitchFamily="34" charset="-128"/>
              </a:rPr>
              <a:t>¿A quién entrevistamos o interrogamos?</a:t>
            </a:r>
            <a:endParaRPr lang="en-GB" altLang="en-US" sz="4000" b="1" dirty="0">
              <a:solidFill>
                <a:srgbClr val="C00000"/>
              </a:solidFill>
            </a:endParaRPr>
          </a:p>
        </p:txBody>
      </p:sp>
      <p:sp>
        <p:nvSpPr>
          <p:cNvPr id="8195" name="Content Placeholder 2"/>
          <p:cNvSpPr>
            <a:spLocks noGrp="1"/>
          </p:cNvSpPr>
          <p:nvPr>
            <p:ph idx="1"/>
          </p:nvPr>
        </p:nvSpPr>
        <p:spPr>
          <a:xfrm>
            <a:off x="103577" y="2147299"/>
            <a:ext cx="3453829" cy="2900703"/>
          </a:xfrm>
        </p:spPr>
        <p:txBody>
          <a:bodyPr/>
          <a:lstStyle/>
          <a:p>
            <a:r>
              <a:rPr lang="es-ES" altLang="en-US" dirty="0"/>
              <a:t>Sospechoso</a:t>
            </a:r>
          </a:p>
          <a:p>
            <a:r>
              <a:rPr lang="es-ES" altLang="en-US" dirty="0"/>
              <a:t>Testigo</a:t>
            </a:r>
          </a:p>
          <a:p>
            <a:r>
              <a:rPr lang="es-ES" altLang="en-US" dirty="0"/>
              <a:t>Víctima</a:t>
            </a:r>
          </a:p>
          <a:p>
            <a:r>
              <a:rPr lang="es-ES" altLang="en-US" dirty="0"/>
              <a:t>Espectador</a:t>
            </a:r>
          </a:p>
          <a:p>
            <a:r>
              <a:rPr lang="es-ES" altLang="en-US" dirty="0"/>
              <a:t>Experto</a:t>
            </a:r>
            <a:endParaRPr lang="en-GB" altLang="en-US" dirty="0"/>
          </a:p>
        </p:txBody>
      </p:sp>
      <p:sp>
        <p:nvSpPr>
          <p:cNvPr id="2" name="TextBox 1">
            <a:extLst>
              <a:ext uri="{FF2B5EF4-FFF2-40B4-BE49-F238E27FC236}">
                <a16:creationId xmlns:a16="http://schemas.microsoft.com/office/drawing/2014/main" id="{0B887A85-7456-3992-0C1E-27D5B08D9B78}"/>
              </a:ext>
            </a:extLst>
          </p:cNvPr>
          <p:cNvSpPr txBox="1"/>
          <p:nvPr/>
        </p:nvSpPr>
        <p:spPr>
          <a:xfrm>
            <a:off x="5363111" y="3195264"/>
            <a:ext cx="2224263" cy="646331"/>
          </a:xfrm>
          <a:prstGeom prst="rect">
            <a:avLst/>
          </a:prstGeom>
          <a:solidFill>
            <a:srgbClr val="FFFF00"/>
          </a:solidFill>
          <a:ln w="38100">
            <a:solidFill>
              <a:srgbClr val="0070C0"/>
            </a:solidFill>
          </a:ln>
        </p:spPr>
        <p:txBody>
          <a:bodyPr wrap="none" rtlCol="0">
            <a:spAutoFit/>
          </a:bodyPr>
          <a:lstStyle/>
          <a:p>
            <a:r>
              <a:rPr lang="en-US" sz="3600" dirty="0" err="1"/>
              <a:t>Entrevistas</a:t>
            </a:r>
            <a:endParaRPr lang="en-US" sz="3600" dirty="0"/>
          </a:p>
        </p:txBody>
      </p:sp>
      <p:sp>
        <p:nvSpPr>
          <p:cNvPr id="3" name="TextBox 2">
            <a:extLst>
              <a:ext uri="{FF2B5EF4-FFF2-40B4-BE49-F238E27FC236}">
                <a16:creationId xmlns:a16="http://schemas.microsoft.com/office/drawing/2014/main" id="{3A5F0AF3-1470-C1CE-8F30-889DA585283E}"/>
              </a:ext>
            </a:extLst>
          </p:cNvPr>
          <p:cNvSpPr txBox="1"/>
          <p:nvPr/>
        </p:nvSpPr>
        <p:spPr>
          <a:xfrm>
            <a:off x="5371673" y="5433317"/>
            <a:ext cx="2887037" cy="646331"/>
          </a:xfrm>
          <a:prstGeom prst="rect">
            <a:avLst/>
          </a:prstGeom>
          <a:solidFill>
            <a:srgbClr val="FF0000"/>
          </a:solidFill>
          <a:ln w="38100">
            <a:solidFill>
              <a:srgbClr val="0070C0"/>
            </a:solidFill>
          </a:ln>
        </p:spPr>
        <p:txBody>
          <a:bodyPr wrap="square" rtlCol="0">
            <a:spAutoFit/>
          </a:bodyPr>
          <a:lstStyle/>
          <a:p>
            <a:r>
              <a:rPr lang="en-US" sz="3600" dirty="0" err="1"/>
              <a:t>Interrogatorio</a:t>
            </a:r>
            <a:endParaRPr lang="en-US" sz="3600" dirty="0"/>
          </a:p>
        </p:txBody>
      </p:sp>
      <p:sp>
        <p:nvSpPr>
          <p:cNvPr id="4" name="Right Brace 3">
            <a:extLst>
              <a:ext uri="{FF2B5EF4-FFF2-40B4-BE49-F238E27FC236}">
                <a16:creationId xmlns:a16="http://schemas.microsoft.com/office/drawing/2014/main" id="{AC37045F-2447-1EA3-CFD9-DE76CA816527}"/>
              </a:ext>
            </a:extLst>
          </p:cNvPr>
          <p:cNvSpPr/>
          <p:nvPr/>
        </p:nvSpPr>
        <p:spPr>
          <a:xfrm>
            <a:off x="2167847" y="2147299"/>
            <a:ext cx="1263721" cy="2661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38100">
                <a:solidFill>
                  <a:schemeClr val="accent2"/>
                </a:solidFill>
                <a:prstDash val="solid"/>
              </a:ln>
              <a:solidFill>
                <a:schemeClr val="accent2">
                  <a:lumMod val="40000"/>
                  <a:lumOff val="60000"/>
                </a:schemeClr>
              </a:solidFill>
            </a:endParaRPr>
          </a:p>
        </p:txBody>
      </p:sp>
      <p:sp>
        <p:nvSpPr>
          <p:cNvPr id="5" name="Arrow: Notched Right 4">
            <a:extLst>
              <a:ext uri="{FF2B5EF4-FFF2-40B4-BE49-F238E27FC236}">
                <a16:creationId xmlns:a16="http://schemas.microsoft.com/office/drawing/2014/main" id="{90749B3D-5948-45CB-8624-52DFB5E14F3E}"/>
              </a:ext>
            </a:extLst>
          </p:cNvPr>
          <p:cNvSpPr/>
          <p:nvPr/>
        </p:nvSpPr>
        <p:spPr>
          <a:xfrm>
            <a:off x="3493213" y="2897313"/>
            <a:ext cx="1592495" cy="120207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Striped Right 5">
            <a:extLst>
              <a:ext uri="{FF2B5EF4-FFF2-40B4-BE49-F238E27FC236}">
                <a16:creationId xmlns:a16="http://schemas.microsoft.com/office/drawing/2014/main" id="{4ECACE8C-AC9A-3C66-88E4-723E49A09DBC}"/>
              </a:ext>
            </a:extLst>
          </p:cNvPr>
          <p:cNvSpPr/>
          <p:nvPr/>
        </p:nvSpPr>
        <p:spPr>
          <a:xfrm rot="5400000">
            <a:off x="6143945" y="4161036"/>
            <a:ext cx="1150706" cy="863029"/>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32C36B30-0A05-BAD9-9AEA-0C3C0D187D74}"/>
              </a:ext>
            </a:extLst>
          </p:cNvPr>
          <p:cNvSpPr/>
          <p:nvPr/>
        </p:nvSpPr>
        <p:spPr>
          <a:xfrm>
            <a:off x="8258710" y="3215811"/>
            <a:ext cx="1263721" cy="29161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38100">
                <a:solidFill>
                  <a:schemeClr val="accent2"/>
                </a:solidFill>
                <a:prstDash val="solid"/>
              </a:ln>
              <a:solidFill>
                <a:schemeClr val="accent2">
                  <a:lumMod val="40000"/>
                  <a:lumOff val="60000"/>
                </a:schemeClr>
              </a:solidFill>
            </a:endParaRPr>
          </a:p>
        </p:txBody>
      </p:sp>
      <p:sp>
        <p:nvSpPr>
          <p:cNvPr id="8" name="TextBox 7">
            <a:extLst>
              <a:ext uri="{FF2B5EF4-FFF2-40B4-BE49-F238E27FC236}">
                <a16:creationId xmlns:a16="http://schemas.microsoft.com/office/drawing/2014/main" id="{1FD351DE-2CC6-E871-4FD3-62255740E5F7}"/>
              </a:ext>
            </a:extLst>
          </p:cNvPr>
          <p:cNvSpPr txBox="1"/>
          <p:nvPr/>
        </p:nvSpPr>
        <p:spPr>
          <a:xfrm>
            <a:off x="9707367" y="4292886"/>
            <a:ext cx="2039982" cy="646331"/>
          </a:xfrm>
          <a:prstGeom prst="rect">
            <a:avLst/>
          </a:prstGeom>
          <a:solidFill>
            <a:schemeClr val="accent6"/>
          </a:solidFill>
          <a:ln w="38100">
            <a:solidFill>
              <a:srgbClr val="0070C0"/>
            </a:solidFill>
          </a:ln>
        </p:spPr>
        <p:txBody>
          <a:bodyPr wrap="none" rtlCol="0">
            <a:spAutoFit/>
          </a:bodyPr>
          <a:lstStyle/>
          <a:p>
            <a:r>
              <a:rPr lang="en-US" sz="3600" dirty="0" err="1"/>
              <a:t>Resultado</a:t>
            </a:r>
            <a:endParaRPr lang="en-US" sz="3600" dirty="0"/>
          </a:p>
        </p:txBody>
      </p:sp>
      <p:sp>
        <p:nvSpPr>
          <p:cNvPr id="9" name="TextBox 8">
            <a:extLst>
              <a:ext uri="{FF2B5EF4-FFF2-40B4-BE49-F238E27FC236}">
                <a16:creationId xmlns:a16="http://schemas.microsoft.com/office/drawing/2014/main" id="{66B85106-D05C-2FBD-E939-1CD919541C5C}"/>
              </a:ext>
            </a:extLst>
          </p:cNvPr>
          <p:cNvSpPr txBox="1"/>
          <p:nvPr/>
        </p:nvSpPr>
        <p:spPr>
          <a:xfrm>
            <a:off x="5671335" y="6174769"/>
            <a:ext cx="2108526" cy="369332"/>
          </a:xfrm>
          <a:prstGeom prst="rect">
            <a:avLst/>
          </a:prstGeom>
          <a:noFill/>
        </p:spPr>
        <p:txBody>
          <a:bodyPr wrap="none" rtlCol="0">
            <a:spAutoFit/>
          </a:bodyPr>
          <a:lstStyle/>
          <a:p>
            <a:r>
              <a:rPr lang="en-US" b="1" dirty="0"/>
              <a:t>(When Appropriate)</a:t>
            </a:r>
          </a:p>
        </p:txBody>
      </p:sp>
    </p:spTree>
    <p:extLst>
      <p:ext uri="{BB962C8B-B14F-4D97-AF65-F5344CB8AC3E}">
        <p14:creationId xmlns:p14="http://schemas.microsoft.com/office/powerpoint/2010/main" val="16028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5715" name="Rectangle 2"/>
          <p:cNvSpPr txBox="1">
            <a:spLocks noChangeArrowheads="1"/>
          </p:cNvSpPr>
          <p:nvPr/>
        </p:nvSpPr>
        <p:spPr bwMode="auto">
          <a:xfrm>
            <a:off x="1524001" y="176213"/>
            <a:ext cx="85328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altLang="en-US" sz="40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rPr>
            </a:br>
            <a:endParaRPr kumimoji="0" lang="en-US" altLang="en-US" sz="40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endParaRPr>
          </a:p>
        </p:txBody>
      </p:sp>
      <p:sp>
        <p:nvSpPr>
          <p:cNvPr id="115716" name="Title 1"/>
          <p:cNvSpPr>
            <a:spLocks noGrp="1"/>
          </p:cNvSpPr>
          <p:nvPr>
            <p:ph type="title"/>
          </p:nvPr>
        </p:nvSpPr>
        <p:spPr>
          <a:xfrm>
            <a:off x="381739" y="239697"/>
            <a:ext cx="11416683" cy="1357328"/>
          </a:xfrm>
        </p:spPr>
        <p:txBody>
          <a:bodyPr/>
          <a:lstStyle/>
          <a:p>
            <a:pPr algn="ctr"/>
            <a:r>
              <a:rPr lang="en-US" altLang="en-US" b="1" dirty="0">
                <a:solidFill>
                  <a:srgbClr val="C00000"/>
                </a:solidFill>
                <a:latin typeface="+mn-lt"/>
                <a:ea typeface="ＭＳ Ｐゴシック" panose="020B0600070205080204" pitchFamily="34" charset="-128"/>
                <a:cs typeface="Arial" panose="020B0604020202020204" pitchFamily="34" charset="0"/>
              </a:rPr>
              <a:t>PREGUNTAS MÚLTIPLES</a:t>
            </a:r>
            <a:endParaRPr lang="en-GB" altLang="en-US" b="1" dirty="0">
              <a:solidFill>
                <a:srgbClr val="C00000"/>
              </a:solidFill>
              <a:latin typeface="+mn-lt"/>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1827213" y="1660509"/>
            <a:ext cx="8229600" cy="4465655"/>
          </a:xfrm>
        </p:spPr>
        <p:txBody>
          <a:bodyPr/>
          <a:lstStyle/>
          <a:p>
            <a:pPr marL="0" indent="0" algn="ctr">
              <a:buNone/>
              <a:defRPr/>
            </a:pPr>
            <a:r>
              <a:rPr lang="en-US" altLang="en-US" b="1" dirty="0">
                <a:latin typeface="+mn-lt"/>
                <a:ea typeface="ＭＳ Ｐゴシック" pitchFamily="34" charset="-128"/>
                <a:cs typeface="Arial" panose="020B0604020202020204" pitchFamily="34" charset="0"/>
              </a:rPr>
              <a:t>“¿</a:t>
            </a:r>
            <a:r>
              <a:rPr lang="en-US" altLang="en-US" b="1" dirty="0" err="1">
                <a:latin typeface="+mn-lt"/>
                <a:ea typeface="ＭＳ Ｐゴシック" pitchFamily="34" charset="-128"/>
                <a:cs typeface="Arial" panose="020B0604020202020204" pitchFamily="34" charset="0"/>
              </a:rPr>
              <a:t>Vio</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usted</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el</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automóvil</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Había</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algún</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otro</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vehículo</a:t>
            </a:r>
            <a:r>
              <a:rPr lang="en-US" altLang="en-US" b="1" dirty="0">
                <a:latin typeface="+mn-lt"/>
                <a:ea typeface="ＭＳ Ｐゴシック" pitchFamily="34" charset="-128"/>
                <a:cs typeface="Arial" panose="020B0604020202020204" pitchFamily="34" charset="0"/>
              </a:rPr>
              <a:t>? ¿En </a:t>
            </a:r>
            <a:r>
              <a:rPr lang="en-US" altLang="en-US" b="1" dirty="0" err="1">
                <a:latin typeface="+mn-lt"/>
                <a:ea typeface="ＭＳ Ｐゴシック" pitchFamily="34" charset="-128"/>
                <a:cs typeface="Arial" panose="020B0604020202020204" pitchFamily="34" charset="0"/>
              </a:rPr>
              <a:t>cuál</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dirección</a:t>
            </a:r>
            <a:r>
              <a:rPr lang="en-US" altLang="en-US" b="1" dirty="0">
                <a:latin typeface="+mn-lt"/>
                <a:ea typeface="ＭＳ Ｐゴシック" pitchFamily="34" charset="-128"/>
                <a:cs typeface="Arial" panose="020B0604020202020204" pitchFamily="34" charset="0"/>
              </a:rPr>
              <a:t> </a:t>
            </a:r>
            <a:r>
              <a:rPr lang="en-US" altLang="en-US" b="1" dirty="0" err="1">
                <a:latin typeface="+mn-lt"/>
                <a:ea typeface="ＭＳ Ｐゴシック" pitchFamily="34" charset="-128"/>
                <a:cs typeface="Arial" panose="020B0604020202020204" pitchFamily="34" charset="0"/>
              </a:rPr>
              <a:t>iba</a:t>
            </a:r>
            <a:r>
              <a:rPr lang="en-US" altLang="en-US" b="1" dirty="0">
                <a:latin typeface="+mn-lt"/>
                <a:ea typeface="ＭＳ Ｐゴシック" pitchFamily="34" charset="-128"/>
                <a:cs typeface="Arial" panose="020B0604020202020204" pitchFamily="34" charset="0"/>
              </a:rPr>
              <a:t>?</a:t>
            </a:r>
          </a:p>
          <a:p>
            <a:pPr>
              <a:defRPr/>
            </a:pPr>
            <a:endParaRPr lang="en-GB" dirty="0"/>
          </a:p>
        </p:txBody>
      </p:sp>
      <p:pic>
        <p:nvPicPr>
          <p:cNvPr id="115718" name="Picture 4" descr="multiple%20fa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853" y="2831977"/>
            <a:ext cx="6958453" cy="303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764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2"/>
          <p:cNvSpPr txBox="1">
            <a:spLocks noChangeArrowheads="1"/>
          </p:cNvSpPr>
          <p:nvPr/>
        </p:nvSpPr>
        <p:spPr bwMode="auto">
          <a:xfrm>
            <a:off x="532660" y="337351"/>
            <a:ext cx="11301274" cy="5509413"/>
          </a:xfrm>
          <a:prstGeom prst="rect">
            <a:avLst/>
          </a:prstGeom>
          <a:noFill/>
          <a:ln>
            <a:noFill/>
          </a:ln>
          <a:extLst>
            <a:ext uri="{FAA26D3D-D897-4be2-8F04-BA451C77F1D7}"/>
          </a:extLst>
        </p:spPr>
        <p:txBody>
          <a:bodyPr anchor="ctr">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5400" b="1" dirty="0">
                <a:solidFill>
                  <a:srgbClr val="C00000"/>
                </a:solidFill>
                <a:latin typeface="+mn-lt"/>
                <a:ea typeface="ＭＳ Ｐゴシック" panose="020B0600070205080204" pitchFamily="34" charset="-128"/>
                <a:cs typeface="Arial" panose="020B0604020202020204" pitchFamily="34" charset="0"/>
              </a:rPr>
              <a:t>PREGUNTAS CAPCIOSAS Y ENGAÑOSAS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900" b="1" i="0" u="sng" strike="noStrike" kern="1200" cap="none" spc="0" normalizeH="0" baseline="0" noProof="0" dirty="0" err="1">
                <a:ln>
                  <a:noFill/>
                </a:ln>
                <a:solidFill>
                  <a:prstClr val="black"/>
                </a:solidFill>
                <a:effectLst/>
                <a:uLnTx/>
                <a:uFillTx/>
                <a:latin typeface="+mn-lt"/>
                <a:ea typeface="ＭＳ Ｐゴシック"/>
                <a:cs typeface="Arial" panose="020B0604020202020204" pitchFamily="34" charset="0"/>
              </a:rPr>
              <a:t>Preguntas</a:t>
            </a:r>
            <a:r>
              <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
            </a:r>
            <a:r>
              <a:rPr kumimoji="0" lang="en-NZ" sz="2900" b="1" i="0" u="sng" strike="noStrike" kern="1200" cap="none" spc="0" normalizeH="0" baseline="0" noProof="0" dirty="0" err="1">
                <a:ln>
                  <a:noFill/>
                </a:ln>
                <a:solidFill>
                  <a:prstClr val="black"/>
                </a:solidFill>
                <a:effectLst/>
                <a:uLnTx/>
                <a:uFillTx/>
                <a:latin typeface="+mn-lt"/>
                <a:ea typeface="ＭＳ Ｐゴシック"/>
                <a:cs typeface="Arial" panose="020B0604020202020204" pitchFamily="34" charset="0"/>
              </a:rPr>
              <a:t>capciosas</a:t>
            </a:r>
            <a:r>
              <a:rPr kumimoji="0" lang="en-NZ" sz="2900" b="1" i="0" u="sng"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y </a:t>
            </a:r>
            <a:r>
              <a:rPr kumimoji="0" lang="en-NZ" sz="2900" b="1" i="0" u="sng" strike="noStrike" kern="1200" cap="none" spc="0" normalizeH="0" baseline="0" noProof="0" dirty="0" err="1">
                <a:ln>
                  <a:noFill/>
                </a:ln>
                <a:solidFill>
                  <a:prstClr val="black"/>
                </a:solidFill>
                <a:effectLst/>
                <a:uLnTx/>
                <a:uFillTx/>
                <a:latin typeface="+mn-lt"/>
                <a:ea typeface="ＭＳ Ｐゴシック"/>
                <a:cs typeface="Arial" panose="020B0604020202020204" pitchFamily="34" charset="0"/>
              </a:rPr>
              <a:t>engañosas</a:t>
            </a:r>
            <a: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9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t>introducir información al entrevistado e insinuar que es la respuesta correcta o incorrecta</a:t>
            </a:r>
            <a:br>
              <a:rPr kumimoji="0" lang="en-NZ" sz="2900" b="0"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br>
              <a:rPr kumimoji="0" lang="en-NZ" sz="2900" b="1" i="0" u="none" strike="noStrike" kern="1200" cap="none" spc="0" normalizeH="0" baseline="0" noProof="0" dirty="0">
                <a:ln>
                  <a:noFill/>
                </a:ln>
                <a:solidFill>
                  <a:prstClr val="black"/>
                </a:solidFill>
                <a:effectLst/>
                <a:uLnTx/>
                <a:uFillTx/>
                <a:latin typeface="+mn-lt"/>
                <a:ea typeface="ＭＳ Ｐゴシック"/>
                <a:cs typeface="Arial" panose="020B0604020202020204" pitchFamily="34" charset="0"/>
              </a:rPr>
            </a:br>
            <a:r>
              <a:rPr kumimoji="0" lang="es-ES" sz="2900" b="1" i="0" u="none" strike="noStrike" kern="1200" cap="none" spc="0" normalizeH="0" baseline="0" noProof="0" dirty="0">
                <a:ln>
                  <a:noFill/>
                </a:ln>
                <a:solidFill>
                  <a:srgbClr val="009AEE"/>
                </a:solidFill>
                <a:effectLst/>
                <a:uLnTx/>
                <a:uFillTx/>
                <a:latin typeface="+mn-lt"/>
                <a:ea typeface="ＭＳ Ｐゴシック"/>
                <a:cs typeface="Arial" panose="020B0604020202020204" pitchFamily="34" charset="0"/>
              </a:rPr>
              <a:t>- ¿Su chaqueta era negra?</a:t>
            </a:r>
          </a:p>
          <a:p>
            <a:pPr marL="0" marR="0" lvl="0" indent="0" algn="l" defTabSz="914400" rtl="0" eaLnBrk="1" fontAlgn="base" latinLnBrk="0" hangingPunct="1">
              <a:lnSpc>
                <a:spcPct val="100000"/>
              </a:lnSpc>
              <a:spcBef>
                <a:spcPct val="0"/>
              </a:spcBef>
              <a:spcAft>
                <a:spcPct val="0"/>
              </a:spcAft>
              <a:buClrTx/>
              <a:buSzTx/>
              <a:buFontTx/>
              <a:buNone/>
              <a:tabLst/>
              <a:defRPr/>
            </a:pPr>
            <a:r>
              <a:rPr lang="es-ES" sz="2900" b="1" dirty="0">
                <a:solidFill>
                  <a:srgbClr val="009AEE"/>
                </a:solidFill>
                <a:latin typeface="+mn-lt"/>
                <a:ea typeface="ＭＳ Ｐゴシック"/>
                <a:cs typeface="Arial" panose="020B0604020202020204" pitchFamily="34" charset="0"/>
              </a:rPr>
              <a:t>- </a:t>
            </a:r>
            <a:r>
              <a:rPr kumimoji="0" lang="es-ES" sz="2900" b="1" i="0" u="none" strike="noStrike" kern="1200" cap="none" spc="0" normalizeH="0" baseline="0" noProof="0" dirty="0">
                <a:ln>
                  <a:noFill/>
                </a:ln>
                <a:solidFill>
                  <a:srgbClr val="009AEE"/>
                </a:solidFill>
                <a:effectLst/>
                <a:uLnTx/>
                <a:uFillTx/>
                <a:latin typeface="+mn-lt"/>
                <a:ea typeface="ＭＳ Ｐゴシック"/>
                <a:cs typeface="Arial" panose="020B0604020202020204" pitchFamily="34" charset="0"/>
              </a:rPr>
              <a:t>¿Y el coche era un Ford?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900" b="1" i="0" u="none" strike="noStrike" kern="1200" cap="none" spc="0" normalizeH="0" baseline="0" noProof="0" dirty="0">
                <a:ln>
                  <a:noFill/>
                </a:ln>
                <a:solidFill>
                  <a:srgbClr val="009AEE"/>
                </a:solidFill>
                <a:effectLst/>
                <a:uLnTx/>
                <a:uFillTx/>
                <a:latin typeface="+mn-lt"/>
                <a:ea typeface="ＭＳ Ｐゴシック"/>
                <a:cs typeface="Arial" panose="020B0604020202020204" pitchFamily="34" charset="0"/>
              </a:rPr>
              <a:t>- ¿Fue directo a casa?</a:t>
            </a:r>
            <a:endParaRPr kumimoji="0" lang="en-US" sz="2200" b="1" i="0" u="none" strike="noStrike" kern="1200" cap="none" spc="0" normalizeH="0" baseline="0" noProof="0" dirty="0">
              <a:ln>
                <a:noFill/>
              </a:ln>
              <a:solidFill>
                <a:srgbClr val="009AEE"/>
              </a:solidFill>
              <a:effectLst/>
              <a:uLnTx/>
              <a:uFillTx/>
              <a:latin typeface="+mn-lt"/>
              <a:ea typeface="ＭＳ Ｐゴシック"/>
              <a:cs typeface="Myriad Pro"/>
            </a:endParaRPr>
          </a:p>
        </p:txBody>
      </p:sp>
    </p:spTree>
    <p:extLst>
      <p:ext uri="{BB962C8B-B14F-4D97-AF65-F5344CB8AC3E}">
        <p14:creationId xmlns:p14="http://schemas.microsoft.com/office/powerpoint/2010/main" val="134188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907" name="Rectangle 2"/>
          <p:cNvSpPr txBox="1">
            <a:spLocks noChangeArrowheads="1"/>
          </p:cNvSpPr>
          <p:nvPr/>
        </p:nvSpPr>
        <p:spPr bwMode="auto">
          <a:xfrm>
            <a:off x="4079876" y="112714"/>
            <a:ext cx="78470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altLang="en-US" sz="44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rPr>
            </a:br>
            <a:endParaRPr kumimoji="0" lang="en-US" altLang="en-US" sz="4400" b="1" i="0" u="none" strike="noStrike" kern="1200" cap="none" spc="0" normalizeH="0" baseline="0" noProof="0">
              <a:ln>
                <a:noFill/>
              </a:ln>
              <a:solidFill>
                <a:srgbClr val="084A99"/>
              </a:solidFill>
              <a:effectLst/>
              <a:uLnTx/>
              <a:uFillTx/>
              <a:latin typeface="Myriad Pro"/>
              <a:ea typeface="ＭＳ Ｐゴシック" panose="020B0600070205080204" pitchFamily="34" charset="-128"/>
              <a:cs typeface="Myriad Pro"/>
            </a:endParaRPr>
          </a:p>
        </p:txBody>
      </p:sp>
      <p:sp>
        <p:nvSpPr>
          <p:cNvPr id="4" name="Rectangle 3"/>
          <p:cNvSpPr txBox="1">
            <a:spLocks noChangeArrowheads="1"/>
          </p:cNvSpPr>
          <p:nvPr/>
        </p:nvSpPr>
        <p:spPr bwMode="auto">
          <a:xfrm>
            <a:off x="2063750" y="2133600"/>
            <a:ext cx="8064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2600" b="1" i="1" u="none" strike="noStrike" kern="1200" cap="none" spc="0" normalizeH="0" baseline="0" noProof="0">
              <a:ln>
                <a:noFill/>
              </a:ln>
              <a:solidFill>
                <a:srgbClr val="009AEE"/>
              </a:solidFill>
              <a:effectLst/>
              <a:uLnTx/>
              <a:uFillTx/>
              <a:latin typeface="Myriad Pro"/>
              <a:ea typeface="ＭＳ Ｐゴシック" panose="020B0600070205080204" pitchFamily="34" charset="-128"/>
              <a:cs typeface="Myriad Pro"/>
            </a:endParaRPr>
          </a:p>
        </p:txBody>
      </p:sp>
      <p:sp>
        <p:nvSpPr>
          <p:cNvPr id="123909" name="Title 1"/>
          <p:cNvSpPr>
            <a:spLocks noGrp="1"/>
          </p:cNvSpPr>
          <p:nvPr>
            <p:ph type="title"/>
          </p:nvPr>
        </p:nvSpPr>
        <p:spPr>
          <a:xfrm>
            <a:off x="435005" y="213065"/>
            <a:ext cx="11491883" cy="1296140"/>
          </a:xfrm>
        </p:spPr>
        <p:txBody>
          <a:bodyPr/>
          <a:lstStyle/>
          <a:p>
            <a:pPr algn="ctr"/>
            <a:r>
              <a:rPr lang="en-US" altLang="en-US" sz="3600" b="1" dirty="0">
                <a:solidFill>
                  <a:srgbClr val="C00000"/>
                </a:solidFill>
                <a:latin typeface="+mn-lt"/>
                <a:ea typeface="ＭＳ Ｐゴシック" panose="020B0600070205080204" pitchFamily="34" charset="-128"/>
                <a:cs typeface="Arial" panose="020B0604020202020204" pitchFamily="34" charset="0"/>
              </a:rPr>
              <a:t>PREGUNTAS COMPLEJAS</a:t>
            </a:r>
            <a:br>
              <a:rPr lang="en-US" altLang="en-US" sz="3600" b="1" dirty="0">
                <a:solidFill>
                  <a:srgbClr val="C00000"/>
                </a:solidFill>
                <a:ea typeface="ＭＳ Ｐゴシック" panose="020B0600070205080204" pitchFamily="34" charset="-128"/>
                <a:cs typeface="Arial" panose="020B0604020202020204" pitchFamily="34" charset="0"/>
              </a:rPr>
            </a:br>
            <a:endParaRPr lang="en-GB" altLang="en-US" sz="3600" b="1" dirty="0">
              <a:solidFill>
                <a:srgbClr val="C00000"/>
              </a:solidFill>
              <a:ea typeface="ＭＳ Ｐゴシック" panose="020B0600070205080204" pitchFamily="34" charset="-128"/>
              <a:cs typeface="Arial" panose="020B0604020202020204" pitchFamily="34" charset="0"/>
            </a:endParaRPr>
          </a:p>
        </p:txBody>
      </p:sp>
      <p:sp>
        <p:nvSpPr>
          <p:cNvPr id="123910" name="Content Placeholder 2"/>
          <p:cNvSpPr>
            <a:spLocks noGrp="1"/>
          </p:cNvSpPr>
          <p:nvPr>
            <p:ph idx="1"/>
          </p:nvPr>
        </p:nvSpPr>
        <p:spPr>
          <a:xfrm>
            <a:off x="1981200" y="1811045"/>
            <a:ext cx="8229600" cy="4315118"/>
          </a:xfrm>
        </p:spPr>
        <p:txBody>
          <a:bodyPr/>
          <a:lstStyle/>
          <a:p>
            <a:pPr eaLnBrk="1" hangingPunct="1">
              <a:buFontTx/>
              <a:buNone/>
            </a:pPr>
            <a:r>
              <a:rPr lang="en-NZ" altLang="en-US" b="1" dirty="0">
                <a:latin typeface="+mn-lt"/>
                <a:ea typeface="ＭＳ Ｐゴシック" panose="020B0600070205080204" pitchFamily="34" charset="-128"/>
                <a:cs typeface="Arial" panose="020B0604020202020204" pitchFamily="34" charset="0"/>
              </a:rPr>
              <a:t>   </a:t>
            </a:r>
            <a:r>
              <a:rPr lang="es-ES" altLang="en-US" b="1" u="sng" dirty="0">
                <a:latin typeface="+mn-lt"/>
                <a:ea typeface="ＭＳ Ｐゴシック" panose="020B0600070205080204" pitchFamily="34" charset="-128"/>
                <a:cs typeface="Arial" panose="020B0604020202020204" pitchFamily="34" charset="0"/>
              </a:rPr>
              <a:t>Las preguntas complejas </a:t>
            </a:r>
            <a:r>
              <a:rPr lang="es-ES" altLang="en-US" dirty="0">
                <a:latin typeface="+mn-lt"/>
                <a:ea typeface="ＭＳ Ｐゴシック" panose="020B0600070205080204" pitchFamily="34" charset="-128"/>
                <a:cs typeface="Arial" panose="020B0604020202020204" pitchFamily="34" charset="0"/>
              </a:rPr>
              <a:t>se producen cuando la pregunta no está bien planteada por el entrevistador:</a:t>
            </a:r>
            <a:endParaRPr lang="en-NZ" altLang="en-US" dirty="0">
              <a:latin typeface="+mn-lt"/>
              <a:ea typeface="ＭＳ Ｐゴシック" panose="020B0600070205080204" pitchFamily="34" charset="-128"/>
              <a:cs typeface="Arial" panose="020B0604020202020204" pitchFamily="34" charset="0"/>
            </a:endParaRPr>
          </a:p>
          <a:p>
            <a:pPr lvl="1" eaLnBrk="1" hangingPunct="1">
              <a:buFontTx/>
              <a:buNone/>
            </a:pPr>
            <a:r>
              <a:rPr lang="en-NZ" altLang="en-US" sz="3200" b="1" i="1" dirty="0">
                <a:solidFill>
                  <a:srgbClr val="002060"/>
                </a:solidFill>
                <a:latin typeface="+mn-lt"/>
                <a:ea typeface="ＭＳ Ｐゴシック" panose="020B0600070205080204" pitchFamily="34" charset="-128"/>
                <a:cs typeface="Arial" panose="020B0604020202020204" pitchFamily="34" charset="0"/>
              </a:rPr>
              <a:t>‘</a:t>
            </a:r>
            <a:r>
              <a:rPr lang="es-ES" altLang="en-US" sz="3200" b="1" i="1" dirty="0">
                <a:solidFill>
                  <a:srgbClr val="002060"/>
                </a:solidFill>
                <a:latin typeface="+mn-lt"/>
                <a:ea typeface="ＭＳ Ｐゴシック" panose="020B0600070205080204" pitchFamily="34" charset="-128"/>
                <a:cs typeface="Arial" panose="020B0604020202020204" pitchFamily="34" charset="0"/>
              </a:rPr>
              <a:t>Dijiste que nunca habías estado allí, pero creo que sí fuiste, y que dijiste que nunca habías estado allí porque sabes que te meterías en problemas por estar allí porque sabes que ese lugar era inseguro. ¿No es así?</a:t>
            </a:r>
            <a:endParaRPr lang="en-GB" altLang="en-US"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6988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5955" name="Rectangle 2"/>
          <p:cNvSpPr>
            <a:spLocks noGrp="1" noChangeArrowheads="1"/>
          </p:cNvSpPr>
          <p:nvPr>
            <p:ph type="title"/>
          </p:nvPr>
        </p:nvSpPr>
        <p:spPr>
          <a:xfrm>
            <a:off x="337351" y="292963"/>
            <a:ext cx="11461072" cy="1216241"/>
          </a:xfrm>
        </p:spPr>
        <p:txBody>
          <a:bodyPr/>
          <a:lstStyle/>
          <a:p>
            <a:pPr algn="ctr" eaLnBrk="1" hangingPunct="1"/>
            <a:r>
              <a:rPr lang="en-NZ" altLang="en-US" b="1" dirty="0" err="1">
                <a:solidFill>
                  <a:srgbClr val="C00000"/>
                </a:solidFill>
                <a:latin typeface="+mn-lt"/>
                <a:ea typeface="ＭＳ Ｐゴシック" panose="020B0600070205080204" pitchFamily="34" charset="-128"/>
                <a:cs typeface="Arial" panose="020B0604020202020204" pitchFamily="34" charset="0"/>
              </a:rPr>
              <a:t>Preguntas</a:t>
            </a:r>
            <a:r>
              <a:rPr lang="en-NZ" altLang="en-US" b="1" dirty="0">
                <a:solidFill>
                  <a:srgbClr val="C00000"/>
                </a:solidFill>
                <a:latin typeface="+mn-lt"/>
                <a:ea typeface="ＭＳ Ｐゴシック" panose="020B0600070205080204" pitchFamily="34" charset="-128"/>
                <a:cs typeface="Arial" panose="020B0604020202020204" pitchFamily="34" charset="0"/>
              </a:rPr>
              <a:t> que </a:t>
            </a:r>
            <a:r>
              <a:rPr lang="en-NZ" altLang="en-US" b="1" dirty="0" err="1">
                <a:solidFill>
                  <a:srgbClr val="C00000"/>
                </a:solidFill>
                <a:latin typeface="+mn-lt"/>
                <a:ea typeface="ＭＳ Ｐゴシック" panose="020B0600070205080204" pitchFamily="34" charset="-128"/>
                <a:cs typeface="Arial" panose="020B0604020202020204" pitchFamily="34" charset="0"/>
              </a:rPr>
              <a:t>debe</a:t>
            </a:r>
            <a:r>
              <a:rPr lang="en-NZ" altLang="en-US" b="1" dirty="0">
                <a:solidFill>
                  <a:srgbClr val="C00000"/>
                </a:solidFill>
                <a:latin typeface="+mn-lt"/>
                <a:ea typeface="ＭＳ Ｐゴシック" panose="020B0600070205080204" pitchFamily="34" charset="-128"/>
                <a:cs typeface="Arial" panose="020B0604020202020204" pitchFamily="34" charset="0"/>
              </a:rPr>
              <a:t> </a:t>
            </a:r>
            <a:r>
              <a:rPr lang="en-NZ" altLang="en-US" b="1" dirty="0" err="1">
                <a:solidFill>
                  <a:srgbClr val="C00000"/>
                </a:solidFill>
                <a:latin typeface="+mn-lt"/>
                <a:ea typeface="ＭＳ Ｐゴシック" panose="020B0600070205080204" pitchFamily="34" charset="-128"/>
                <a:cs typeface="Arial" panose="020B0604020202020204" pitchFamily="34" charset="0"/>
              </a:rPr>
              <a:t>evitar</a:t>
            </a:r>
            <a:endParaRPr lang="en-US" altLang="en-US" b="1" dirty="0">
              <a:solidFill>
                <a:srgbClr val="C00000"/>
              </a:solidFill>
              <a:latin typeface="+mn-lt"/>
              <a:ea typeface="ＭＳ Ｐゴシック" panose="020B0600070205080204" pitchFamily="34" charset="-128"/>
              <a:cs typeface="Arial" panose="020B0604020202020204" pitchFamily="34" charset="0"/>
            </a:endParaRPr>
          </a:p>
        </p:txBody>
      </p:sp>
      <p:sp>
        <p:nvSpPr>
          <p:cNvPr id="2" name="Content Placeholder 1"/>
          <p:cNvSpPr>
            <a:spLocks noGrp="1"/>
          </p:cNvSpPr>
          <p:nvPr>
            <p:ph idx="1"/>
          </p:nvPr>
        </p:nvSpPr>
        <p:spPr>
          <a:xfrm>
            <a:off x="1091953" y="1651247"/>
            <a:ext cx="9792070" cy="4474917"/>
          </a:xfrm>
        </p:spPr>
        <p:txBody>
          <a:bodyPr>
            <a:normAutofit/>
          </a:bodyPr>
          <a:lstStyle/>
          <a:p>
            <a:pPr marL="0" indent="0">
              <a:buNone/>
              <a:defRPr/>
            </a:pPr>
            <a:r>
              <a:rPr lang="es-ES" b="1" u="sng" dirty="0">
                <a:latin typeface="+mn-lt"/>
                <a:ea typeface="ＭＳ Ｐゴシック"/>
                <a:cs typeface="Arial" panose="020B0604020202020204" pitchFamily="34" charset="0"/>
              </a:rPr>
              <a:t>Las preguntas de tipo afirmación / opinión </a:t>
            </a:r>
            <a:r>
              <a:rPr lang="es-ES" dirty="0">
                <a:latin typeface="+mn-lt"/>
                <a:ea typeface="ＭＳ Ｐゴシック"/>
                <a:cs typeface="Arial" panose="020B0604020202020204" pitchFamily="34" charset="0"/>
              </a:rPr>
              <a:t>son aquellas que intentan imponer los pensamientos e ideas del entrevistador al entrevistado.</a:t>
            </a:r>
          </a:p>
          <a:p>
            <a:pPr marL="0" indent="0">
              <a:buNone/>
              <a:defRPr/>
            </a:pPr>
            <a:endParaRPr lang="en-NZ" sz="2400" dirty="0">
              <a:solidFill>
                <a:srgbClr val="084A99"/>
              </a:solidFill>
              <a:latin typeface="+mn-lt"/>
              <a:ea typeface="ＭＳ Ｐゴシック"/>
              <a:cs typeface="Arial" panose="020B0604020202020204" pitchFamily="34" charset="0"/>
            </a:endParaRPr>
          </a:p>
          <a:p>
            <a:pPr lvl="1">
              <a:defRPr/>
            </a:pPr>
            <a:r>
              <a:rPr lang="es-ES" b="1" i="1" dirty="0">
                <a:solidFill>
                  <a:srgbClr val="002060"/>
                </a:solidFill>
                <a:latin typeface="+mn-lt"/>
                <a:ea typeface="ＭＳ Ｐゴシック"/>
                <a:cs typeface="Arial" panose="020B0604020202020204" pitchFamily="34" charset="0"/>
              </a:rPr>
              <a:t>Hemos hablado con la novia y dice la verdad. </a:t>
            </a:r>
          </a:p>
          <a:p>
            <a:pPr lvl="1">
              <a:defRPr/>
            </a:pPr>
            <a:r>
              <a:rPr lang="es-ES" b="1" i="1" dirty="0">
                <a:solidFill>
                  <a:srgbClr val="002060"/>
                </a:solidFill>
                <a:latin typeface="+mn-lt"/>
                <a:ea typeface="ＭＳ Ｐゴシック"/>
                <a:cs typeface="Arial" panose="020B0604020202020204" pitchFamily="34" charset="0"/>
              </a:rPr>
              <a:t>(Sin pruebas)</a:t>
            </a:r>
          </a:p>
          <a:p>
            <a:pPr lvl="1">
              <a:defRPr/>
            </a:pPr>
            <a:endParaRPr lang="es-ES" b="1" i="1" dirty="0">
              <a:solidFill>
                <a:srgbClr val="002060"/>
              </a:solidFill>
              <a:latin typeface="+mn-lt"/>
              <a:ea typeface="ＭＳ Ｐゴシック"/>
              <a:cs typeface="Arial" panose="020B0604020202020204" pitchFamily="34" charset="0"/>
            </a:endParaRPr>
          </a:p>
          <a:p>
            <a:pPr lvl="1">
              <a:defRPr/>
            </a:pPr>
            <a:r>
              <a:rPr lang="es-ES" b="1" i="1" dirty="0">
                <a:solidFill>
                  <a:srgbClr val="002060"/>
                </a:solidFill>
                <a:latin typeface="+mn-lt"/>
                <a:ea typeface="ＭＳ Ｐゴシック"/>
                <a:cs typeface="Arial" panose="020B0604020202020204" pitchFamily="34" charset="0"/>
              </a:rPr>
              <a:t>¡Estás mintiendo, lo sé!</a:t>
            </a:r>
          </a:p>
          <a:p>
            <a:pPr lvl="1">
              <a:defRPr/>
            </a:pPr>
            <a:endParaRPr lang="es-ES" b="1" i="1" dirty="0">
              <a:solidFill>
                <a:srgbClr val="002060"/>
              </a:solidFill>
              <a:latin typeface="+mn-lt"/>
              <a:ea typeface="ＭＳ Ｐゴシック"/>
              <a:cs typeface="Arial" panose="020B0604020202020204" pitchFamily="34" charset="0"/>
            </a:endParaRPr>
          </a:p>
          <a:p>
            <a:pPr lvl="1">
              <a:defRPr/>
            </a:pPr>
            <a:r>
              <a:rPr lang="es-ES" b="1" i="1" dirty="0">
                <a:solidFill>
                  <a:srgbClr val="002060"/>
                </a:solidFill>
                <a:latin typeface="+mn-lt"/>
                <a:ea typeface="ＭＳ Ｐゴシック"/>
                <a:cs typeface="Arial" panose="020B0604020202020204" pitchFamily="34" charset="0"/>
              </a:rPr>
              <a:t>¿Estás seguro de que no sabes lo que pasó? .....</a:t>
            </a:r>
            <a:endParaRPr lang="en-GB" dirty="0">
              <a:latin typeface="+mn-lt"/>
              <a:cs typeface="Arial" panose="020B0604020202020204" pitchFamily="34" charset="0"/>
            </a:endParaRPr>
          </a:p>
        </p:txBody>
      </p:sp>
    </p:spTree>
    <p:extLst>
      <p:ext uri="{BB962C8B-B14F-4D97-AF65-F5344CB8AC3E}">
        <p14:creationId xmlns:p14="http://schemas.microsoft.com/office/powerpoint/2010/main" val="332618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txBox="1">
            <a:spLocks noChangeArrowheads="1"/>
          </p:cNvSpPr>
          <p:nvPr/>
        </p:nvSpPr>
        <p:spPr bwMode="auto">
          <a:xfrm>
            <a:off x="887768" y="559293"/>
            <a:ext cx="10502282" cy="5998670"/>
          </a:xfrm>
          <a:prstGeom prst="rect">
            <a:avLst/>
          </a:prstGeom>
          <a:noFill/>
          <a:ln>
            <a:noFill/>
          </a:ln>
        </p:spPr>
        <p:txBody>
          <a:bodyPr/>
          <a:lstStyle>
            <a:lvl1pPr marL="342900" indent="-342900"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marL="0" lvl="0" indent="0">
              <a:buNone/>
              <a:defRPr/>
            </a:pPr>
            <a:r>
              <a:rPr lang="es-ES" altLang="en-US" sz="3200" b="1" u="sng" dirty="0">
                <a:solidFill>
                  <a:prstClr val="black"/>
                </a:solidFill>
                <a:latin typeface="+mn-lt"/>
                <a:ea typeface="ＭＳ Ｐゴシック" pitchFamily="34" charset="-128"/>
                <a:cs typeface="Arial" panose="020B0604020202020204" pitchFamily="34" charset="0"/>
              </a:rPr>
              <a:t>La formulación negativa</a:t>
            </a:r>
            <a:r>
              <a:rPr lang="es-ES" altLang="en-US" sz="3200" u="sng" dirty="0">
                <a:solidFill>
                  <a:prstClr val="black"/>
                </a:solidFill>
                <a:latin typeface="+mn-lt"/>
                <a:ea typeface="ＭＳ Ｐゴシック" pitchFamily="34" charset="-128"/>
                <a:cs typeface="Arial" panose="020B0604020202020204" pitchFamily="34" charset="0"/>
              </a:rPr>
              <a:t> se produce cuando una pregunta comienza con una negación y busca el acuerdo del entrevistado.</a:t>
            </a:r>
            <a:endParaRPr kumimoji="0" lang="en-NZ" altLang="en-US" sz="3200" i="0" u="none" strike="noStrike" kern="1200" cap="none" spc="0" normalizeH="0" baseline="0" noProof="0" dirty="0">
              <a:ln>
                <a:noFill/>
              </a:ln>
              <a:solidFill>
                <a:prstClr val="black"/>
              </a:solidFill>
              <a:effectLst/>
              <a:uLnTx/>
              <a:uFillTx/>
              <a:latin typeface="+mn-lt"/>
              <a:ea typeface="ＭＳ Ｐゴシック" pitchFamily="34" charset="-128"/>
              <a:cs typeface="Arial" panose="020B0604020202020204" pitchFamily="34" charset="0"/>
            </a:endParaRPr>
          </a:p>
          <a:p>
            <a:pPr marL="0" marR="0" lvl="0" indent="0" algn="l" defTabSz="914400" rtl="0" eaLnBrk="0" fontAlgn="auto" latinLnBrk="0" hangingPunct="0">
              <a:lnSpc>
                <a:spcPct val="100000"/>
              </a:lnSpc>
              <a:spcBef>
                <a:spcPct val="20000"/>
              </a:spcBef>
              <a:spcAft>
                <a:spcPts val="0"/>
              </a:spcAft>
              <a:buClrTx/>
              <a:buSzTx/>
              <a:buNone/>
              <a:tabLst/>
              <a:defRPr/>
            </a:pPr>
            <a:endParaRPr kumimoji="0" lang="en-NZ" altLang="en-US" sz="3200" b="0" i="0" u="none" strike="noStrike" kern="1200" cap="none" spc="0" normalizeH="0" baseline="0" noProof="0" dirty="0">
              <a:ln>
                <a:noFill/>
              </a:ln>
              <a:solidFill>
                <a:prstClr val="black"/>
              </a:solidFill>
              <a:effectLst/>
              <a:uLnTx/>
              <a:uFillTx/>
              <a:latin typeface="+mn-lt"/>
              <a:ea typeface="ＭＳ Ｐゴシック" pitchFamily="34" charset="-128"/>
              <a:cs typeface="Arial" panose="020B0604020202020204" pitchFamily="34" charset="0"/>
            </a:endParaRPr>
          </a:p>
          <a:p>
            <a:pPr lvl="1">
              <a:defRPr/>
            </a:pPr>
            <a:r>
              <a:rPr lang="es-ES" altLang="en-US" sz="2800" b="1" i="1" dirty="0">
                <a:solidFill>
                  <a:srgbClr val="002060"/>
                </a:solidFill>
                <a:latin typeface="+mn-lt"/>
                <a:ea typeface="ＭＳ Ｐゴシック" pitchFamily="34" charset="-128"/>
                <a:cs typeface="Arial" panose="020B0604020202020204" pitchFamily="34" charset="0"/>
              </a:rPr>
              <a:t>No tienes trabajo, ¿verdad?</a:t>
            </a:r>
          </a:p>
          <a:p>
            <a:pPr lvl="1">
              <a:defRPr/>
            </a:pPr>
            <a:endParaRPr lang="es-ES" altLang="en-US" sz="2800" b="1" i="1" dirty="0">
              <a:solidFill>
                <a:srgbClr val="002060"/>
              </a:solidFill>
              <a:latin typeface="+mn-lt"/>
              <a:ea typeface="ＭＳ Ｐゴシック" pitchFamily="34" charset="-128"/>
              <a:cs typeface="Arial" panose="020B0604020202020204" pitchFamily="34" charset="0"/>
            </a:endParaRPr>
          </a:p>
          <a:p>
            <a:pPr lvl="1">
              <a:defRPr/>
            </a:pPr>
            <a:r>
              <a:rPr lang="es-ES" altLang="en-US" sz="2800" b="1" i="1" dirty="0">
                <a:solidFill>
                  <a:srgbClr val="002060"/>
                </a:solidFill>
                <a:latin typeface="+mn-lt"/>
                <a:ea typeface="ＭＳ Ｐゴシック" pitchFamily="34" charset="-128"/>
                <a:cs typeface="Arial" panose="020B0604020202020204" pitchFamily="34" charset="0"/>
              </a:rPr>
              <a:t>No lo has visto, ¿verdad?</a:t>
            </a:r>
          </a:p>
          <a:p>
            <a:pPr lvl="1">
              <a:defRPr/>
            </a:pPr>
            <a:endParaRPr lang="es-ES" altLang="en-US" sz="2800" b="1" i="1" dirty="0">
              <a:solidFill>
                <a:srgbClr val="002060"/>
              </a:solidFill>
              <a:latin typeface="+mn-lt"/>
              <a:ea typeface="ＭＳ Ｐゴシック" pitchFamily="34" charset="-128"/>
              <a:cs typeface="Arial" panose="020B0604020202020204" pitchFamily="34" charset="0"/>
            </a:endParaRPr>
          </a:p>
          <a:p>
            <a:pPr lvl="1">
              <a:defRPr/>
            </a:pPr>
            <a:r>
              <a:rPr lang="es-ES" altLang="en-US" sz="2800" b="1" i="1" dirty="0">
                <a:solidFill>
                  <a:srgbClr val="002060"/>
                </a:solidFill>
                <a:latin typeface="+mn-lt"/>
                <a:ea typeface="ＭＳ Ｐゴシック" pitchFamily="34" charset="-128"/>
                <a:cs typeface="Arial" panose="020B0604020202020204" pitchFamily="34" charset="0"/>
              </a:rPr>
              <a:t>No trabajas allí, ¿verdad?</a:t>
            </a:r>
            <a:endParaRPr kumimoji="0" lang="en-NZ" altLang="en-US" sz="1800" b="0" i="1" u="none" strike="noStrike" kern="1200" cap="none" spc="0" normalizeH="0" baseline="0" noProof="0" dirty="0">
              <a:ln>
                <a:noFill/>
              </a:ln>
              <a:solidFill>
                <a:srgbClr val="084A99"/>
              </a:solidFill>
              <a:effectLst/>
              <a:uLnTx/>
              <a:uFillTx/>
              <a:latin typeface="Myriad Pro"/>
              <a:ea typeface="ＭＳ Ｐゴシック" pitchFamily="34" charset="-128"/>
              <a:cs typeface="Myriad Pro"/>
            </a:endParaRPr>
          </a:p>
        </p:txBody>
      </p:sp>
    </p:spTree>
    <p:extLst>
      <p:ext uri="{BB962C8B-B14F-4D97-AF65-F5344CB8AC3E}">
        <p14:creationId xmlns:p14="http://schemas.microsoft.com/office/powerpoint/2010/main" val="231802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txBox="1">
            <a:spLocks noChangeArrowheads="1"/>
          </p:cNvSpPr>
          <p:nvPr/>
        </p:nvSpPr>
        <p:spPr bwMode="auto">
          <a:xfrm>
            <a:off x="1631950" y="763480"/>
            <a:ext cx="8229600" cy="5618270"/>
          </a:xfrm>
          <a:prstGeom prst="rect">
            <a:avLst/>
          </a:prstGeom>
          <a:noFill/>
          <a:ln>
            <a:noFill/>
          </a:ln>
          <a:extLst>
            <a:ext uri="{FAA26D3D-D897-4be2-8F04-BA451C77F1D7}"/>
          </a:extLst>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lvl="0" indent="0">
              <a:buNone/>
              <a:defRPr/>
            </a:pPr>
            <a:r>
              <a:rPr lang="es-ES" b="1" u="sng" dirty="0">
                <a:solidFill>
                  <a:prstClr val="black"/>
                </a:solidFill>
                <a:ea typeface="ＭＳ Ｐゴシック"/>
                <a:cs typeface="Arial" panose="020B0604020202020204" pitchFamily="34" charset="0"/>
              </a:rPr>
              <a:t>Las preguntas hipotéticas </a:t>
            </a:r>
            <a:r>
              <a:rPr lang="es-ES" u="sng" dirty="0">
                <a:solidFill>
                  <a:prstClr val="black"/>
                </a:solidFill>
                <a:ea typeface="ＭＳ Ｐゴシック"/>
                <a:cs typeface="Arial" panose="020B0604020202020204" pitchFamily="34" charset="0"/>
              </a:rPr>
              <a:t>son preguntas sugerentes sobre cosas que pueden no haber ocurrido realmente. El factor "y si...".</a:t>
            </a:r>
            <a:endParaRPr kumimoji="0" lang="en-NZ" sz="2400" i="0" u="none" strike="noStrike" kern="1200" cap="none" spc="0" normalizeH="0" baseline="0" noProof="0" dirty="0">
              <a:ln>
                <a:noFill/>
              </a:ln>
              <a:solidFill>
                <a:srgbClr val="084A99"/>
              </a:solidFill>
              <a:effectLst/>
              <a:uLnTx/>
              <a:uFillTx/>
              <a:ea typeface="ＭＳ Ｐゴシック"/>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NZ" sz="2400" b="0" i="0" u="none" strike="noStrike" kern="1200" cap="none" spc="0" normalizeH="0" baseline="0" noProof="0" dirty="0">
              <a:ln>
                <a:noFill/>
              </a:ln>
              <a:solidFill>
                <a:srgbClr val="084A99"/>
              </a:solidFill>
              <a:effectLst/>
              <a:uLnTx/>
              <a:uFillTx/>
              <a:ea typeface="ＭＳ Ｐゴシック"/>
              <a:cs typeface="Arial" panose="020B0604020202020204" pitchFamily="34" charset="0"/>
            </a:endParaRPr>
          </a:p>
          <a:p>
            <a:pPr lvl="1">
              <a:defRPr/>
            </a:pPr>
            <a:r>
              <a:rPr lang="es-ES" b="1" i="1" dirty="0">
                <a:solidFill>
                  <a:srgbClr val="002060"/>
                </a:solidFill>
                <a:ea typeface="ＭＳ Ｐゴシック"/>
                <a:cs typeface="Arial" panose="020B0604020202020204" pitchFamily="34" charset="0"/>
              </a:rPr>
              <a:t>Dices que no les atropellaste, pero si les hubieras atropellado, ¿les habrías herido?</a:t>
            </a:r>
          </a:p>
          <a:p>
            <a:pPr lvl="1">
              <a:defRPr/>
            </a:pPr>
            <a:endParaRPr lang="es-ES" b="1" i="1" dirty="0">
              <a:solidFill>
                <a:srgbClr val="002060"/>
              </a:solidFill>
              <a:ea typeface="ＭＳ Ｐゴシック"/>
              <a:cs typeface="Arial" panose="020B0604020202020204" pitchFamily="34" charset="0"/>
            </a:endParaRPr>
          </a:p>
          <a:p>
            <a:pPr lvl="1">
              <a:defRPr/>
            </a:pPr>
            <a:r>
              <a:rPr lang="es-ES" b="1" i="1" dirty="0">
                <a:solidFill>
                  <a:srgbClr val="002060"/>
                </a:solidFill>
                <a:ea typeface="ＭＳ Ｐゴシック"/>
                <a:cs typeface="Arial" panose="020B0604020202020204" pitchFamily="34" charset="0"/>
              </a:rPr>
              <a:t>Si tú fueras el conductor, ¿dónde crees que habrías ido?</a:t>
            </a:r>
            <a:endParaRPr kumimoji="0" lang="en-NZ" sz="2400" b="1" i="1" u="none" strike="noStrike" kern="1200" cap="none" spc="0" normalizeH="0" baseline="0" noProof="0" dirty="0">
              <a:ln>
                <a:noFill/>
              </a:ln>
              <a:solidFill>
                <a:srgbClr val="009AEE"/>
              </a:solidFill>
              <a:effectLst/>
              <a:uLnTx/>
              <a:uFillTx/>
              <a:latin typeface="Arial" panose="020B0604020202020204" pitchFamily="34" charset="0"/>
              <a:ea typeface="ＭＳ Ｐゴシック"/>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NZ" sz="2400" b="0" i="1" u="none" strike="noStrike" kern="1200" cap="none" spc="0" normalizeH="0" baseline="0" noProof="0" dirty="0">
              <a:ln>
                <a:noFill/>
              </a:ln>
              <a:solidFill>
                <a:srgbClr val="009AEE"/>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38388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2099" name="Rectangle 2"/>
          <p:cNvSpPr txBox="1">
            <a:spLocks noChangeArrowheads="1"/>
          </p:cNvSpPr>
          <p:nvPr/>
        </p:nvSpPr>
        <p:spPr bwMode="auto">
          <a:xfrm>
            <a:off x="1509192" y="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SUPOSICIONES</a:t>
            </a: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br>
              <a:rPr kumimoji="0" lang="en-US" altLang="en-US" sz="5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Myriad Pro"/>
              </a:rPr>
            </a:br>
            <a:r>
              <a:rPr kumimoji="0" lang="es-E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Arial" panose="020B0604020202020204" pitchFamily="34" charset="0"/>
              </a:rPr>
              <a:t>No dé nada por supuesto. Pida aclaraciones al entrevistado. Si no lo sabe, dígale que está bien que lo manifieste.</a:t>
            </a:r>
            <a:endPar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Arial" panose="020B0604020202020204" pitchFamily="34" charset="0"/>
            </a:endParaRPr>
          </a:p>
        </p:txBody>
      </p:sp>
      <p:pic>
        <p:nvPicPr>
          <p:cNvPr id="132100" name="Picture 4" descr="nba003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612" y="1700214"/>
            <a:ext cx="6682032" cy="237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59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3"/>
          <p:cNvSpPr>
            <a:spLocks noChangeArrowheads="1"/>
          </p:cNvSpPr>
          <p:nvPr/>
        </p:nvSpPr>
        <p:spPr bwMode="auto">
          <a:xfrm>
            <a:off x="10598150" y="314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4147" name="Rectangle 2"/>
          <p:cNvSpPr txBox="1">
            <a:spLocks noChangeArrowheads="1"/>
          </p:cNvSpPr>
          <p:nvPr/>
        </p:nvSpPr>
        <p:spPr bwMode="auto">
          <a:xfrm>
            <a:off x="1847851" y="1216242"/>
            <a:ext cx="8208963" cy="391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C00000"/>
                </a:solidFill>
                <a:latin typeface="+mn-lt"/>
                <a:ea typeface="ＭＳ Ｐゴシック" panose="020B0600070205080204" pitchFamily="34" charset="-128"/>
                <a:cs typeface="Arial" panose="020B0604020202020204" pitchFamily="34" charset="0"/>
              </a:rPr>
              <a:t>RECUERDE</a:t>
            </a: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 </a:t>
            </a:r>
            <a:b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br>
            <a:r>
              <a:rPr kumimoji="0" lang="en-US" altLang="en-US" sz="44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 </a:t>
            </a:r>
            <a:br>
              <a:rPr kumimoji="0" lang="en-US" altLang="en-US" sz="2400" b="1" i="0" u="none" strike="noStrike" kern="1200" cap="none" spc="0" normalizeH="0" baseline="0" noProof="0" dirty="0">
                <a:ln>
                  <a:noFill/>
                </a:ln>
                <a:solidFill>
                  <a:srgbClr val="084A99"/>
                </a:solidFill>
                <a:effectLst/>
                <a:uLnTx/>
                <a:uFillTx/>
                <a:latin typeface="+mn-lt"/>
                <a:ea typeface="ＭＳ Ｐゴシック" panose="020B0600070205080204" pitchFamily="34" charset="-128"/>
                <a:cs typeface="Arial" panose="020B0604020202020204" pitchFamily="34" charset="0"/>
              </a:rPr>
            </a:br>
            <a:r>
              <a:rPr kumimoji="0" lang="es-E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La forma en que los entrevistadores estructuran las preguntas puede influir notablemente en las respuestas dadas por el testigo o los sospechosos. </a:t>
            </a:r>
          </a:p>
          <a:p>
            <a:pPr marL="0" marR="0" lvl="0" indent="0" defTabSz="914400" rtl="0" eaLnBrk="1" fontAlgn="auto" latinLnBrk="0" hangingPunct="1">
              <a:lnSpc>
                <a:spcPct val="100000"/>
              </a:lnSpc>
              <a:spcBef>
                <a:spcPct val="0"/>
              </a:spcBef>
              <a:spcAft>
                <a:spcPts val="0"/>
              </a:spcAft>
              <a:buClrTx/>
              <a:buSzTx/>
              <a:buFontTx/>
              <a:buNone/>
              <a:tabLst/>
              <a:defRPr/>
            </a:pPr>
            <a:endParaRPr lang="es-ES" altLang="en-US" b="1" dirty="0">
              <a:solidFill>
                <a:prstClr val="black"/>
              </a:solidFill>
              <a:latin typeface="+mn-lt"/>
              <a:ea typeface="ＭＳ Ｐゴシック" panose="020B0600070205080204" pitchFamily="34" charset="-128"/>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s-ES" altLang="en-US" sz="2800" b="1"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Arial" panose="020B0604020202020204" pitchFamily="34" charset="0"/>
              </a:rPr>
              <a:t>Por lo tanto, es imperativo comprender la naturaleza del interrogatorio para llevar a cabo la conversación más eficaz y no sesgada con el fin de obtener pruebas de calidad.</a:t>
            </a:r>
            <a:endParaRPr kumimoji="0" lang="en-US" altLang="en-US" sz="2800" b="1" i="0" u="none" strike="noStrike" kern="1200" cap="none" spc="0" normalizeH="0" baseline="0" noProof="0" dirty="0">
              <a:ln>
                <a:noFill/>
              </a:ln>
              <a:solidFill>
                <a:srgbClr val="002060"/>
              </a:solidFill>
              <a:effectLst/>
              <a:uLnTx/>
              <a:uFillTx/>
              <a:latin typeface="+mn-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06393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2AB73-30AD-4A45-BCF4-2D8C95B77FC3}"/>
              </a:ext>
            </a:extLst>
          </p:cNvPr>
          <p:cNvPicPr>
            <a:picLocks noChangeAspect="1"/>
          </p:cNvPicPr>
          <p:nvPr/>
        </p:nvPicPr>
        <p:blipFill>
          <a:blip r:embed="rId2"/>
          <a:stretch>
            <a:fillRect/>
          </a:stretch>
        </p:blipFill>
        <p:spPr>
          <a:xfrm>
            <a:off x="0" y="0"/>
            <a:ext cx="12192003" cy="5868140"/>
          </a:xfrm>
          <a:prstGeom prst="rect">
            <a:avLst/>
          </a:prstGeom>
        </p:spPr>
      </p:pic>
      <p:sp>
        <p:nvSpPr>
          <p:cNvPr id="3" name="TextBox 2">
            <a:extLst>
              <a:ext uri="{FF2B5EF4-FFF2-40B4-BE49-F238E27FC236}">
                <a16:creationId xmlns:a16="http://schemas.microsoft.com/office/drawing/2014/main" id="{994C2D66-774B-C992-12C6-D715E72DE222}"/>
              </a:ext>
            </a:extLst>
          </p:cNvPr>
          <p:cNvSpPr txBox="1"/>
          <p:nvPr/>
        </p:nvSpPr>
        <p:spPr>
          <a:xfrm>
            <a:off x="3901440" y="6187440"/>
            <a:ext cx="4622800" cy="461665"/>
          </a:xfrm>
          <a:prstGeom prst="rect">
            <a:avLst/>
          </a:prstGeom>
          <a:noFill/>
        </p:spPr>
        <p:txBody>
          <a:bodyPr wrap="square" rtlCol="0">
            <a:spAutoFit/>
          </a:bodyPr>
          <a:lstStyle/>
          <a:p>
            <a:r>
              <a:rPr lang="en-US" sz="2400" b="1" dirty="0"/>
              <a:t>Douglas Sloan:  +1 917 565 7695</a:t>
            </a:r>
          </a:p>
        </p:txBody>
      </p:sp>
    </p:spTree>
    <p:extLst>
      <p:ext uri="{BB962C8B-B14F-4D97-AF65-F5344CB8AC3E}">
        <p14:creationId xmlns:p14="http://schemas.microsoft.com/office/powerpoint/2010/main" val="213445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57400" y="417250"/>
            <a:ext cx="8229600" cy="1813188"/>
          </a:xfrm>
        </p:spPr>
        <p:txBody>
          <a:bodyPr/>
          <a:lstStyle/>
          <a:p>
            <a:r>
              <a:rPr lang="en-GB" altLang="en-US" sz="4000" b="1" dirty="0" err="1">
                <a:solidFill>
                  <a:srgbClr val="C00000"/>
                </a:solidFill>
                <a:latin typeface="Calibri" panose="020F0502020204030204" pitchFamily="34" charset="0"/>
                <a:ea typeface="ＭＳ Ｐゴシック" panose="020B0600070205080204" pitchFamily="34" charset="-128"/>
              </a:rPr>
              <a:t>Introducción</a:t>
            </a:r>
            <a:r>
              <a:rPr lang="en-GB" altLang="en-US" sz="4000" b="1" dirty="0">
                <a:solidFill>
                  <a:srgbClr val="C00000"/>
                </a:solidFill>
                <a:latin typeface="Calibri" panose="020F0502020204030204" pitchFamily="34" charset="0"/>
                <a:ea typeface="ＭＳ Ｐゴシック" panose="020B0600070205080204" pitchFamily="34" charset="-128"/>
              </a:rPr>
              <a:t> al </a:t>
            </a:r>
            <a:r>
              <a:rPr lang="en-GB" altLang="en-US" sz="4000" b="1" dirty="0" err="1">
                <a:solidFill>
                  <a:srgbClr val="C00000"/>
                </a:solidFill>
                <a:latin typeface="Calibri" panose="020F0502020204030204" pitchFamily="34" charset="0"/>
                <a:ea typeface="ＭＳ Ｐゴシック" panose="020B0600070205080204" pitchFamily="34" charset="-128"/>
              </a:rPr>
              <a:t>modelo</a:t>
            </a:r>
            <a:r>
              <a:rPr lang="en-GB" altLang="en-US" sz="4000" b="1" dirty="0">
                <a:solidFill>
                  <a:srgbClr val="C00000"/>
                </a:solidFill>
                <a:latin typeface="Calibri" panose="020F0502020204030204" pitchFamily="34" charset="0"/>
                <a:ea typeface="ＭＳ Ｐゴシック" panose="020B0600070205080204" pitchFamily="34" charset="-128"/>
              </a:rPr>
              <a:t> PEACE</a:t>
            </a:r>
            <a:endParaRPr lang="en-GB" altLang="en-US" sz="4000" b="1" dirty="0">
              <a:solidFill>
                <a:srgbClr val="C00000"/>
              </a:solidFill>
            </a:endParaRPr>
          </a:p>
        </p:txBody>
      </p:sp>
      <p:sp>
        <p:nvSpPr>
          <p:cNvPr id="8195" name="Content Placeholder 2"/>
          <p:cNvSpPr>
            <a:spLocks noGrp="1"/>
          </p:cNvSpPr>
          <p:nvPr>
            <p:ph idx="1"/>
          </p:nvPr>
        </p:nvSpPr>
        <p:spPr>
          <a:xfrm>
            <a:off x="1981200" y="2503504"/>
            <a:ext cx="8305800" cy="3622660"/>
          </a:xfrm>
        </p:spPr>
        <p:txBody>
          <a:bodyPr/>
          <a:lstStyle/>
          <a:p>
            <a:r>
              <a:rPr lang="es-ES" altLang="en-US" dirty="0">
                <a:latin typeface="Calibri" panose="020F0502020204030204" pitchFamily="34" charset="0"/>
              </a:rPr>
              <a:t>Planificar y preparar</a:t>
            </a:r>
          </a:p>
          <a:p>
            <a:r>
              <a:rPr lang="es-ES" altLang="en-US" dirty="0">
                <a:latin typeface="Calibri" panose="020F0502020204030204" pitchFamily="34" charset="0"/>
              </a:rPr>
              <a:t>Participar y explicar</a:t>
            </a:r>
          </a:p>
          <a:p>
            <a:r>
              <a:rPr lang="es-ES" altLang="en-US" dirty="0">
                <a:latin typeface="Calibri" panose="020F0502020204030204" pitchFamily="34" charset="0"/>
              </a:rPr>
              <a:t>Contabilizar, aclarar, comparar y contrastar</a:t>
            </a:r>
          </a:p>
          <a:p>
            <a:r>
              <a:rPr lang="es-ES" altLang="en-US" dirty="0">
                <a:latin typeface="Calibri" panose="020F0502020204030204" pitchFamily="34" charset="0"/>
              </a:rPr>
              <a:t>Cerrar</a:t>
            </a:r>
          </a:p>
          <a:p>
            <a:r>
              <a:rPr lang="es-ES" altLang="en-US" dirty="0">
                <a:latin typeface="Calibri" panose="020F0502020204030204" pitchFamily="34" charset="0"/>
              </a:rPr>
              <a:t>Evaluar</a:t>
            </a:r>
            <a:endParaRPr lang="en-GB" altLang="en-US" dirty="0"/>
          </a:p>
        </p:txBody>
      </p:sp>
    </p:spTree>
    <p:extLst>
      <p:ext uri="{BB962C8B-B14F-4D97-AF65-F5344CB8AC3E}">
        <p14:creationId xmlns:p14="http://schemas.microsoft.com/office/powerpoint/2010/main" val="285272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2B81-D03E-4FE0-A56E-CD7D72C6459E}"/>
              </a:ext>
            </a:extLst>
          </p:cNvPr>
          <p:cNvSpPr>
            <a:spLocks noGrp="1"/>
          </p:cNvSpPr>
          <p:nvPr>
            <p:ph type="title"/>
          </p:nvPr>
        </p:nvSpPr>
        <p:spPr/>
        <p:txBody>
          <a:bodyPr/>
          <a:lstStyle/>
          <a:p>
            <a:pPr algn="l"/>
            <a:r>
              <a:rPr lang="en-GB" altLang="en-US" sz="3600" dirty="0">
                <a:solidFill>
                  <a:srgbClr val="FFFFFF"/>
                </a:solidFill>
                <a:ea typeface="ＭＳ Ｐゴシック" panose="020B0600070205080204" pitchFamily="34" charset="-128"/>
              </a:rPr>
              <a:t>The PEACE Model</a:t>
            </a:r>
          </a:p>
        </p:txBody>
      </p:sp>
      <p:sp>
        <p:nvSpPr>
          <p:cNvPr id="3" name="Content Placeholder 2">
            <a:extLst>
              <a:ext uri="{FF2B5EF4-FFF2-40B4-BE49-F238E27FC236}">
                <a16:creationId xmlns:a16="http://schemas.microsoft.com/office/drawing/2014/main" id="{271B2A28-5F1D-4090-8595-87656801A7C4}"/>
              </a:ext>
            </a:extLst>
          </p:cNvPr>
          <p:cNvSpPr>
            <a:spLocks noGrp="1"/>
          </p:cNvSpPr>
          <p:nvPr>
            <p:ph idx="1"/>
          </p:nvPr>
        </p:nvSpPr>
        <p:spPr/>
        <p:txBody>
          <a:bodyPr/>
          <a:lstStyle/>
          <a:p>
            <a:pPr marL="117475" indent="0">
              <a:buNone/>
            </a:pPr>
            <a:r>
              <a:rPr lang="en-GB" altLang="en-US" dirty="0">
                <a:ea typeface="ＭＳ Ｐゴシック" panose="020B0600070205080204" pitchFamily="34" charset="-128"/>
              </a:rPr>
              <a:t>      		</a:t>
            </a:r>
            <a:r>
              <a:rPr lang="en-GB" altLang="en-US" dirty="0">
                <a:solidFill>
                  <a:srgbClr val="8F23B3"/>
                </a:solidFill>
                <a:ea typeface="ＭＳ Ｐゴシック" panose="020B0600070205080204" pitchFamily="34" charset="-128"/>
              </a:rPr>
              <a:t>P               E               A               C               E</a:t>
            </a:r>
          </a:p>
        </p:txBody>
      </p:sp>
      <p:sp>
        <p:nvSpPr>
          <p:cNvPr id="4" name="Rectangle 3">
            <a:extLst>
              <a:ext uri="{FF2B5EF4-FFF2-40B4-BE49-F238E27FC236}">
                <a16:creationId xmlns:a16="http://schemas.microsoft.com/office/drawing/2014/main" id="{9675BB11-6770-4113-AC88-4015EE91A99B}"/>
              </a:ext>
            </a:extLst>
          </p:cNvPr>
          <p:cNvSpPr/>
          <p:nvPr/>
        </p:nvSpPr>
        <p:spPr>
          <a:xfrm>
            <a:off x="2054225" y="3373438"/>
            <a:ext cx="1498600" cy="9207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lvl="0" algn="ctr">
              <a:defRPr/>
            </a:pPr>
            <a:r>
              <a:rPr lang="en-GB" dirty="0" err="1">
                <a:solidFill>
                  <a:prstClr val="white"/>
                </a:solidFill>
              </a:rPr>
              <a:t>Preparación</a:t>
            </a:r>
            <a:endParaRPr lang="en-GB" dirty="0">
              <a:solidFill>
                <a:prstClr val="white"/>
              </a:solidFill>
            </a:endParaRPr>
          </a:p>
          <a:p>
            <a:pPr lvl="0" algn="ctr">
              <a:defRPr/>
            </a:pPr>
            <a:r>
              <a:rPr lang="en-GB" dirty="0">
                <a:solidFill>
                  <a:prstClr val="white"/>
                </a:solidFill>
              </a:rPr>
              <a:t>&amp;</a:t>
            </a:r>
          </a:p>
          <a:p>
            <a:pPr lvl="0" algn="ctr">
              <a:defRPr/>
            </a:pPr>
            <a:r>
              <a:rPr lang="en-GB" dirty="0" err="1">
                <a:solidFill>
                  <a:prstClr val="white"/>
                </a:solidFill>
              </a:rPr>
              <a:t>Planificación</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10840F53-51C8-455B-AAB7-06A0B6D23638}"/>
              </a:ext>
            </a:extLst>
          </p:cNvPr>
          <p:cNvSpPr/>
          <p:nvPr/>
        </p:nvSpPr>
        <p:spPr>
          <a:xfrm>
            <a:off x="7367588" y="3373438"/>
            <a:ext cx="952500" cy="920750"/>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28EFECF-E181-4E18-9C06-BE5434F482CD}"/>
              </a:ext>
            </a:extLst>
          </p:cNvPr>
          <p:cNvSpPr/>
          <p:nvPr/>
        </p:nvSpPr>
        <p:spPr>
          <a:xfrm>
            <a:off x="3760786" y="3373438"/>
            <a:ext cx="1266827" cy="920750"/>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r>
              <a:rPr lang="en-GB" sz="1200" dirty="0" err="1">
                <a:solidFill>
                  <a:prstClr val="white"/>
                </a:solidFill>
              </a:rPr>
              <a:t>Involucrar</a:t>
            </a:r>
            <a:r>
              <a:rPr lang="en-GB" sz="1200" dirty="0">
                <a:solidFill>
                  <a:prstClr val="white"/>
                </a:solidFill>
              </a:rPr>
              <a:t> y </a:t>
            </a:r>
            <a:r>
              <a:rPr lang="en-GB" sz="1200" dirty="0" err="1">
                <a:solidFill>
                  <a:prstClr val="white"/>
                </a:solidFill>
              </a:rPr>
              <a:t>explicar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8504992-A20E-44F7-A077-C54ED96C075F}"/>
              </a:ext>
            </a:extLst>
          </p:cNvPr>
          <p:cNvSpPr/>
          <p:nvPr/>
        </p:nvSpPr>
        <p:spPr>
          <a:xfrm>
            <a:off x="5414964" y="3373438"/>
            <a:ext cx="1552575" cy="92075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lvl="0" algn="ctr">
              <a:defRPr/>
            </a:pPr>
            <a:r>
              <a:rPr lang="en-GB" sz="1400" dirty="0">
                <a:solidFill>
                  <a:prstClr val="white"/>
                </a:solidFill>
              </a:rPr>
              <a:t>Account Clarification &amp; Challenge</a:t>
            </a:r>
          </a:p>
        </p:txBody>
      </p:sp>
      <p:sp>
        <p:nvSpPr>
          <p:cNvPr id="10" name="Rectangle 9">
            <a:extLst>
              <a:ext uri="{FF2B5EF4-FFF2-40B4-BE49-F238E27FC236}">
                <a16:creationId xmlns:a16="http://schemas.microsoft.com/office/drawing/2014/main" id="{C0FFDC92-6B16-4143-B2F0-E8D325310B22}"/>
              </a:ext>
            </a:extLst>
          </p:cNvPr>
          <p:cNvSpPr/>
          <p:nvPr/>
        </p:nvSpPr>
        <p:spPr>
          <a:xfrm>
            <a:off x="8870950" y="3373438"/>
            <a:ext cx="1498600" cy="92075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Evaluación</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7DD04488-C4E8-4BF5-A07B-507D5B53E19D}"/>
              </a:ext>
            </a:extLst>
          </p:cNvPr>
          <p:cNvCxnSpPr/>
          <p:nvPr/>
        </p:nvCxnSpPr>
        <p:spPr>
          <a:xfrm>
            <a:off x="4564063" y="2841626"/>
            <a:ext cx="0" cy="531813"/>
          </a:xfrm>
          <a:prstGeom prst="line">
            <a:avLst/>
          </a:prstGeom>
          <a:ln w="12700" cap="flat"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A9AEEF0-58F9-49ED-9EC5-F2381AAA0ED6}"/>
              </a:ext>
            </a:extLst>
          </p:cNvPr>
          <p:cNvCxnSpPr/>
          <p:nvPr/>
        </p:nvCxnSpPr>
        <p:spPr>
          <a:xfrm>
            <a:off x="4564063" y="2841625"/>
            <a:ext cx="3270250" cy="0"/>
          </a:xfrm>
          <a:prstGeom prst="line">
            <a:avLst/>
          </a:prstGeom>
          <a:ln w="12700" cap="flat"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BF7D47-6875-4997-A4A7-F9D90C172AA8}"/>
              </a:ext>
            </a:extLst>
          </p:cNvPr>
          <p:cNvCxnSpPr/>
          <p:nvPr/>
        </p:nvCxnSpPr>
        <p:spPr>
          <a:xfrm>
            <a:off x="7834313" y="2841626"/>
            <a:ext cx="0" cy="531813"/>
          </a:xfrm>
          <a:prstGeom prst="line">
            <a:avLst/>
          </a:prstGeom>
          <a:ln w="12700" cap="flat"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Right Arrow 18">
            <a:extLst>
              <a:ext uri="{FF2B5EF4-FFF2-40B4-BE49-F238E27FC236}">
                <a16:creationId xmlns:a16="http://schemas.microsoft.com/office/drawing/2014/main" id="{A97BCCE6-1297-445C-96D6-96C22FB23239}"/>
              </a:ext>
            </a:extLst>
          </p:cNvPr>
          <p:cNvSpPr/>
          <p:nvPr/>
        </p:nvSpPr>
        <p:spPr>
          <a:xfrm>
            <a:off x="3560763" y="3795714"/>
            <a:ext cx="520700" cy="122237"/>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Arrow 20">
            <a:extLst>
              <a:ext uri="{FF2B5EF4-FFF2-40B4-BE49-F238E27FC236}">
                <a16:creationId xmlns:a16="http://schemas.microsoft.com/office/drawing/2014/main" id="{533AAFB4-E95D-45AF-8FFB-B19897A76247}"/>
              </a:ext>
            </a:extLst>
          </p:cNvPr>
          <p:cNvSpPr/>
          <p:nvPr/>
        </p:nvSpPr>
        <p:spPr>
          <a:xfrm>
            <a:off x="6986588" y="3776663"/>
            <a:ext cx="374650" cy="114300"/>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ight Arrow 21">
            <a:extLst>
              <a:ext uri="{FF2B5EF4-FFF2-40B4-BE49-F238E27FC236}">
                <a16:creationId xmlns:a16="http://schemas.microsoft.com/office/drawing/2014/main" id="{5B84D874-2859-4838-8FC5-A322BEDA8D0F}"/>
              </a:ext>
            </a:extLst>
          </p:cNvPr>
          <p:cNvSpPr/>
          <p:nvPr/>
        </p:nvSpPr>
        <p:spPr>
          <a:xfrm>
            <a:off x="8335964" y="3770313"/>
            <a:ext cx="522287" cy="120650"/>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22">
            <a:extLst>
              <a:ext uri="{FF2B5EF4-FFF2-40B4-BE49-F238E27FC236}">
                <a16:creationId xmlns:a16="http://schemas.microsoft.com/office/drawing/2014/main" id="{874AE7F9-834D-4E07-930B-D25B8388ACD8}"/>
              </a:ext>
            </a:extLst>
          </p:cNvPr>
          <p:cNvSpPr/>
          <p:nvPr/>
        </p:nvSpPr>
        <p:spPr>
          <a:xfrm>
            <a:off x="5032376" y="3776663"/>
            <a:ext cx="373063" cy="114300"/>
          </a:xfrm>
          <a:prstGeom prst="rightArrow">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34F4DEF-3D2A-4A95-9709-38AC1D29CBD6}"/>
              </a:ext>
            </a:extLst>
          </p:cNvPr>
          <p:cNvSpPr txBox="1">
            <a:spLocks noChangeArrowheads="1"/>
          </p:cNvSpPr>
          <p:nvPr/>
        </p:nvSpPr>
        <p:spPr bwMode="auto">
          <a:xfrm>
            <a:off x="4776788" y="2849564"/>
            <a:ext cx="2889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a:ln>
                  <a:noFill/>
                </a:ln>
                <a:solidFill>
                  <a:prstClr val="black"/>
                </a:solidFill>
                <a:effectLst/>
                <a:uLnTx/>
                <a:uFillTx/>
                <a:latin typeface="Calibri" panose="020F0502020204030204"/>
                <a:ea typeface="+mn-ea"/>
                <a:cs typeface="+mn-cs"/>
              </a:rPr>
              <a:t>Interview</a:t>
            </a:r>
          </a:p>
        </p:txBody>
      </p:sp>
      <p:sp>
        <p:nvSpPr>
          <p:cNvPr id="24593" name="TextBox 4">
            <a:extLst>
              <a:ext uri="{FF2B5EF4-FFF2-40B4-BE49-F238E27FC236}">
                <a16:creationId xmlns:a16="http://schemas.microsoft.com/office/drawing/2014/main" id="{3D80CF22-86D5-4990-9C6A-45FA16B545EB}"/>
              </a:ext>
            </a:extLst>
          </p:cNvPr>
          <p:cNvSpPr txBox="1">
            <a:spLocks noChangeArrowheads="1"/>
          </p:cNvSpPr>
          <p:nvPr/>
        </p:nvSpPr>
        <p:spPr bwMode="auto">
          <a:xfrm>
            <a:off x="7175500" y="3573463"/>
            <a:ext cx="1296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white"/>
                </a:solidFill>
                <a:effectLst/>
                <a:uLnTx/>
                <a:uFillTx/>
                <a:latin typeface="Calibri" panose="020F0502020204030204"/>
                <a:ea typeface="+mn-ea"/>
                <a:cs typeface="+mn-cs"/>
              </a:rPr>
              <a:t>Clausura </a:t>
            </a:r>
          </a:p>
        </p:txBody>
      </p:sp>
      <p:sp>
        <p:nvSpPr>
          <p:cNvPr id="24594" name="Title 1">
            <a:extLst>
              <a:ext uri="{FF2B5EF4-FFF2-40B4-BE49-F238E27FC236}">
                <a16:creationId xmlns:a16="http://schemas.microsoft.com/office/drawing/2014/main" id="{3C1B7544-A20D-43ED-BB91-735CAFE15517}"/>
              </a:ext>
            </a:extLst>
          </p:cNvPr>
          <p:cNvSpPr txBox="1">
            <a:spLocks/>
          </p:cNvSpPr>
          <p:nvPr/>
        </p:nvSpPr>
        <p:spPr bwMode="auto">
          <a:xfrm>
            <a:off x="2133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0" rIns="91264" bIns="4563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36600" indent="-2794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36650" indent="-2222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593850" indent="-2222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1050" indent="-2222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082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654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26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79850" indent="-222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El </a:t>
            </a:r>
            <a:r>
              <a:rPr kumimoji="0" lang="en-US" altLang="en-US" sz="4400" b="1"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modelo</a:t>
            </a:r>
            <a:r>
              <a:rPr kumimoji="0" lang="en-US" altLang="en-US" sz="4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PEACE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fill="hold" nodeType="clickEffect">
                                  <p:stCondLst>
                                    <p:cond delay="0"/>
                                  </p:stCondLst>
                                  <p:childTnLst>
                                    <p:set>
                                      <p:cBhvr>
                                        <p:cTn id="85" dur="1" fill="hold">
                                          <p:stCondLst>
                                            <p:cond delay="0"/>
                                          </p:stCondLst>
                                        </p:cTn>
                                        <p:tgtEl>
                                          <p:spTgt spid="26">
                                            <p:txEl>
                                              <p:pRg st="0" end="0"/>
                                            </p:txEl>
                                          </p:spTgt>
                                        </p:tgtEl>
                                        <p:attrNameLst>
                                          <p:attrName>style.visibility</p:attrName>
                                        </p:attrNameLst>
                                      </p:cBhvr>
                                      <p:to>
                                        <p:strVal val="visible"/>
                                      </p:to>
                                    </p:set>
                                    <p:anim calcmode="lin" valueType="num">
                                      <p:cBhvr>
                                        <p:cTn id="86"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P spid="10" grpId="0" animBg="1"/>
      <p:bldP spid="19"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797169" y="304800"/>
            <a:ext cx="9870831" cy="1381957"/>
          </a:xfrm>
        </p:spPr>
        <p:txBody>
          <a:bodyPr>
            <a:normAutofit/>
          </a:bodyPr>
          <a:lstStyle/>
          <a:p>
            <a:r>
              <a:rPr lang="es-ES" sz="4000" b="1" dirty="0">
                <a:solidFill>
                  <a:srgbClr val="C00000"/>
                </a:solidFill>
                <a:latin typeface="+mn-lt"/>
              </a:rPr>
              <a:t>7 Principios de la entrevista de investigación</a:t>
            </a:r>
            <a:endParaRPr lang="en-GB" sz="4000" dirty="0">
              <a:latin typeface="+mn-lt"/>
            </a:endParaRPr>
          </a:p>
        </p:txBody>
      </p:sp>
      <p:sp>
        <p:nvSpPr>
          <p:cNvPr id="5" name="Content Placeholder 4"/>
          <p:cNvSpPr>
            <a:spLocks noGrp="1"/>
          </p:cNvSpPr>
          <p:nvPr>
            <p:ph idx="1"/>
          </p:nvPr>
        </p:nvSpPr>
        <p:spPr>
          <a:xfrm>
            <a:off x="1524000" y="1844823"/>
            <a:ext cx="9608598" cy="4112093"/>
          </a:xfrm>
        </p:spPr>
        <p:txBody>
          <a:bodyPr>
            <a:normAutofit/>
          </a:bodyPr>
          <a:lstStyle/>
          <a:p>
            <a:pPr marL="533400" indent="-533400">
              <a:buNone/>
            </a:pPr>
            <a:r>
              <a:rPr lang="en-GB" dirty="0">
                <a:latin typeface="+mn-lt"/>
                <a:cs typeface="Times New Roman" pitchFamily="18" charset="0"/>
              </a:rPr>
              <a:t>Los </a:t>
            </a:r>
            <a:r>
              <a:rPr lang="en-GB" dirty="0" err="1">
                <a:latin typeface="+mn-lt"/>
                <a:cs typeface="Times New Roman" pitchFamily="18" charset="0"/>
              </a:rPr>
              <a:t>investigadores</a:t>
            </a:r>
            <a:r>
              <a:rPr lang="en-GB" dirty="0">
                <a:latin typeface="+mn-lt"/>
                <a:cs typeface="Times New Roman" pitchFamily="18" charset="0"/>
              </a:rPr>
              <a:t> </a:t>
            </a:r>
            <a:r>
              <a:rPr lang="en-GB" dirty="0" err="1">
                <a:latin typeface="+mn-lt"/>
                <a:cs typeface="Times New Roman" pitchFamily="18" charset="0"/>
              </a:rPr>
              <a:t>deberían</a:t>
            </a:r>
            <a:r>
              <a:rPr lang="en-GB" dirty="0">
                <a:latin typeface="+mn-lt"/>
                <a:cs typeface="Times New Roman" pitchFamily="18" charset="0"/>
              </a:rPr>
              <a:t>…</a:t>
            </a:r>
          </a:p>
          <a:p>
            <a:pPr marL="533400" indent="-533400">
              <a:buNone/>
            </a:pPr>
            <a:endParaRPr lang="en-GB" dirty="0">
              <a:latin typeface="+mn-lt"/>
              <a:cs typeface="Times New Roman" pitchFamily="18" charset="0"/>
            </a:endParaRPr>
          </a:p>
          <a:p>
            <a:pPr marL="990600" lvl="1" indent="-533400">
              <a:buFont typeface="Wingdings" pitchFamily="2" charset="2"/>
              <a:buAutoNum type="arabicPeriod"/>
            </a:pPr>
            <a:r>
              <a:rPr lang="es-ES" dirty="0">
                <a:latin typeface="+mn-lt"/>
                <a:cs typeface="Times New Roman" pitchFamily="18" charset="0"/>
              </a:rPr>
              <a:t>Obtener un relato preciso y fiable</a:t>
            </a:r>
          </a:p>
          <a:p>
            <a:pPr marL="990600" lvl="1" indent="-533400">
              <a:buFont typeface="Wingdings" pitchFamily="2" charset="2"/>
              <a:buAutoNum type="arabicPeriod"/>
            </a:pPr>
            <a:r>
              <a:rPr lang="es-ES" dirty="0">
                <a:latin typeface="+mn-lt"/>
                <a:cs typeface="Times New Roman" pitchFamily="18" charset="0"/>
              </a:rPr>
              <a:t>Debe actuar con imparcialidad</a:t>
            </a:r>
          </a:p>
          <a:p>
            <a:pPr marL="990600" lvl="1" indent="-533400">
              <a:buFont typeface="Wingdings" pitchFamily="2" charset="2"/>
              <a:buAutoNum type="arabicPeriod"/>
            </a:pPr>
            <a:r>
              <a:rPr lang="es-ES" dirty="0">
                <a:latin typeface="+mn-lt"/>
                <a:cs typeface="Times New Roman" pitchFamily="18" charset="0"/>
              </a:rPr>
              <a:t>Acercarse con mentalidad de investigador </a:t>
            </a:r>
          </a:p>
          <a:p>
            <a:pPr marL="990600" lvl="1" indent="-533400">
              <a:buFont typeface="Wingdings" pitchFamily="2" charset="2"/>
              <a:buAutoNum type="arabicPeriod"/>
            </a:pPr>
            <a:r>
              <a:rPr lang="es-ES" dirty="0">
                <a:latin typeface="+mn-lt"/>
                <a:cs typeface="Times New Roman" pitchFamily="18" charset="0"/>
              </a:rPr>
              <a:t>Tener libertad para formular una amplia gama de preguntas  </a:t>
            </a:r>
          </a:p>
          <a:p>
            <a:pPr marL="990600" lvl="1" indent="-533400">
              <a:buFont typeface="Wingdings" pitchFamily="2" charset="2"/>
              <a:buAutoNum type="arabicPeriod"/>
            </a:pPr>
            <a:r>
              <a:rPr lang="es-ES" dirty="0">
                <a:latin typeface="+mn-lt"/>
                <a:cs typeface="Times New Roman" pitchFamily="18" charset="0"/>
              </a:rPr>
              <a:t>Reconocer el impacto positivo de una admisión temprana </a:t>
            </a:r>
          </a:p>
          <a:p>
            <a:pPr marL="990600" lvl="1" indent="-533400">
              <a:buFont typeface="Wingdings" pitchFamily="2" charset="2"/>
              <a:buAutoNum type="arabicPeriod"/>
            </a:pPr>
            <a:r>
              <a:rPr lang="es-ES" dirty="0">
                <a:latin typeface="+mn-lt"/>
                <a:cs typeface="Times New Roman" pitchFamily="18" charset="0"/>
              </a:rPr>
              <a:t>No estar obligado a aceptar la primera respuesta</a:t>
            </a:r>
          </a:p>
          <a:p>
            <a:pPr marL="990600" lvl="1" indent="-533400">
              <a:buFont typeface="Wingdings" pitchFamily="2" charset="2"/>
              <a:buAutoNum type="arabicPeriod"/>
            </a:pPr>
            <a:r>
              <a:rPr lang="es-ES" dirty="0">
                <a:latin typeface="+mn-lt"/>
                <a:cs typeface="Times New Roman" pitchFamily="18" charset="0"/>
              </a:rPr>
              <a:t>Si el sospechoso ejerce su derecho al silencio, hacerle preguntas</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229600" cy="1143000"/>
          </a:xfrm>
        </p:spPr>
        <p:txBody>
          <a:bodyPr>
            <a:normAutofit/>
          </a:bodyPr>
          <a:lstStyle/>
          <a:p>
            <a:pPr algn="ctr"/>
            <a:r>
              <a:rPr lang="en-GB" sz="4000" b="1" dirty="0" err="1">
                <a:solidFill>
                  <a:srgbClr val="C00000"/>
                </a:solidFill>
                <a:latin typeface="+mn-lt"/>
              </a:rPr>
              <a:t>Resultado</a:t>
            </a:r>
            <a:r>
              <a:rPr lang="en-GB" sz="4000" b="1" dirty="0">
                <a:solidFill>
                  <a:srgbClr val="C00000"/>
                </a:solidFill>
                <a:latin typeface="+mn-lt"/>
              </a:rPr>
              <a:t> del </a:t>
            </a:r>
            <a:r>
              <a:rPr lang="en-GB" sz="4000" b="1" dirty="0" err="1">
                <a:solidFill>
                  <a:srgbClr val="C00000"/>
                </a:solidFill>
                <a:latin typeface="+mn-lt"/>
              </a:rPr>
              <a:t>aprendizaje</a:t>
            </a:r>
            <a:endParaRPr lang="en-GB" sz="4000" dirty="0">
              <a:solidFill>
                <a:srgbClr val="C00000"/>
              </a:solidFill>
              <a:latin typeface="+mn-lt"/>
            </a:endParaRPr>
          </a:p>
        </p:txBody>
      </p:sp>
      <p:sp>
        <p:nvSpPr>
          <p:cNvPr id="3" name="Content Placeholder 2"/>
          <p:cNvSpPr>
            <a:spLocks noGrp="1"/>
          </p:cNvSpPr>
          <p:nvPr>
            <p:ph idx="1"/>
          </p:nvPr>
        </p:nvSpPr>
        <p:spPr>
          <a:xfrm>
            <a:off x="1919536" y="2132856"/>
            <a:ext cx="8229600" cy="3633788"/>
          </a:xfrm>
        </p:spPr>
        <p:txBody>
          <a:bodyPr/>
          <a:lstStyle/>
          <a:p>
            <a:pPr marL="0" lvl="0" indent="0" algn="ctr">
              <a:buNone/>
            </a:pPr>
            <a:r>
              <a:rPr lang="en-GB" dirty="0" err="1">
                <a:latin typeface="+mn-lt"/>
              </a:rPr>
              <a:t>Entender</a:t>
            </a:r>
            <a:r>
              <a:rPr lang="en-GB" dirty="0">
                <a:latin typeface="+mn-lt"/>
              </a:rPr>
              <a:t> </a:t>
            </a:r>
            <a:r>
              <a:rPr lang="en-GB" dirty="0" err="1">
                <a:latin typeface="+mn-lt"/>
              </a:rPr>
              <a:t>cómo</a:t>
            </a:r>
            <a:r>
              <a:rPr lang="en-GB" dirty="0">
                <a:latin typeface="+mn-lt"/>
              </a:rPr>
              <a:t> </a:t>
            </a:r>
            <a:r>
              <a:rPr lang="en-GB" dirty="0" err="1">
                <a:latin typeface="+mn-lt"/>
              </a:rPr>
              <a:t>funciona</a:t>
            </a:r>
            <a:r>
              <a:rPr lang="en-GB" dirty="0">
                <a:latin typeface="+mn-lt"/>
              </a:rPr>
              <a:t> la </a:t>
            </a:r>
            <a:r>
              <a:rPr lang="en-GB" dirty="0" err="1">
                <a:latin typeface="+mn-lt"/>
              </a:rPr>
              <a:t>memoria</a:t>
            </a:r>
            <a:endParaRPr lang="en-GB" dirty="0">
              <a:latin typeface="+mn-lt"/>
            </a:endParaRPr>
          </a:p>
          <a:p>
            <a:endParaRPr lang="en-GB" dirty="0">
              <a:latin typeface="+mn-lt"/>
            </a:endParaRPr>
          </a:p>
        </p:txBody>
      </p:sp>
      <p:pic>
        <p:nvPicPr>
          <p:cNvPr id="8" name="Picture 7" descr="Brain 1.JPG"/>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Effect>
                      <a14:brightnessContrast contrast="20000"/>
                    </a14:imgEffect>
                  </a14:imgLayer>
                </a14:imgProps>
              </a:ext>
            </a:extLst>
          </a:blip>
          <a:stretch>
            <a:fillRect/>
          </a:stretch>
        </p:blipFill>
        <p:spPr>
          <a:xfrm>
            <a:off x="3095111" y="2265717"/>
            <a:ext cx="5616624" cy="4195133"/>
          </a:xfrm>
          <a:prstGeom prst="rect">
            <a:avLst/>
          </a:prstGeom>
        </p:spPr>
      </p:pic>
    </p:spTree>
    <p:extLst>
      <p:ext uri="{BB962C8B-B14F-4D97-AF65-F5344CB8AC3E}">
        <p14:creationId xmlns:p14="http://schemas.microsoft.com/office/powerpoint/2010/main" val="389945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0598150" y="3149601"/>
            <a:ext cx="1841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2800">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267" name="Title 3"/>
          <p:cNvSpPr>
            <a:spLocks noGrp="1"/>
          </p:cNvSpPr>
          <p:nvPr>
            <p:ph type="title"/>
          </p:nvPr>
        </p:nvSpPr>
        <p:spPr>
          <a:xfrm>
            <a:off x="230819" y="365125"/>
            <a:ext cx="11961181" cy="1325563"/>
          </a:xfrm>
        </p:spPr>
        <p:txBody>
          <a:bodyPr/>
          <a:lstStyle/>
          <a:p>
            <a:pPr algn="ctr"/>
            <a:r>
              <a:rPr lang="es-ES" altLang="en-US" sz="3600" b="1" dirty="0">
                <a:solidFill>
                  <a:srgbClr val="C00000"/>
                </a:solidFill>
                <a:latin typeface="+mn-lt"/>
                <a:ea typeface="ＭＳ Ｐゴシック" panose="020B0600070205080204" pitchFamily="34" charset="-128"/>
                <a:cs typeface="Arial" panose="020B0604020202020204" pitchFamily="34" charset="0"/>
              </a:rPr>
              <a:t>¿Por qué los entrevistadores necesitan saber sobre la memoria?</a:t>
            </a:r>
            <a:r>
              <a:rPr lang="en-AU" altLang="en-US" sz="3600" b="1" dirty="0">
                <a:solidFill>
                  <a:srgbClr val="C00000"/>
                </a:solidFill>
                <a:latin typeface="+mn-lt"/>
                <a:ea typeface="ＭＳ Ｐゴシック" panose="020B0600070205080204" pitchFamily="34" charset="-128"/>
                <a:cs typeface="Arial" panose="020B0604020202020204" pitchFamily="34" charset="0"/>
              </a:rPr>
              <a:t>?</a:t>
            </a:r>
            <a:endParaRPr lang="en-GB" altLang="en-US" sz="3600" b="1" dirty="0">
              <a:solidFill>
                <a:srgbClr val="C00000"/>
              </a:solidFill>
              <a:latin typeface="+mn-lt"/>
              <a:ea typeface="ＭＳ Ｐゴシック" panose="020B0600070205080204" pitchFamily="34" charset="-128"/>
              <a:cs typeface="Arial" panose="020B0604020202020204" pitchFamily="34" charset="0"/>
            </a:endParaRPr>
          </a:p>
        </p:txBody>
      </p:sp>
      <p:sp>
        <p:nvSpPr>
          <p:cNvPr id="6" name="Content Placeholder 4"/>
          <p:cNvSpPr>
            <a:spLocks noGrp="1"/>
          </p:cNvSpPr>
          <p:nvPr>
            <p:ph idx="1"/>
          </p:nvPr>
        </p:nvSpPr>
        <p:spPr>
          <a:xfrm>
            <a:off x="973016" y="2658551"/>
            <a:ext cx="8305800" cy="3489251"/>
          </a:xfrm>
        </p:spPr>
        <p:txBody>
          <a:bodyPr/>
          <a:lstStyle/>
          <a:p>
            <a:r>
              <a:rPr lang="es-ES" altLang="en-US" dirty="0">
                <a:cs typeface="Arial" panose="020B0604020202020204" pitchFamily="34" charset="0"/>
              </a:rPr>
              <a:t>Comprender que la memoria es frágil</a:t>
            </a:r>
          </a:p>
          <a:p>
            <a:r>
              <a:rPr lang="es-ES" altLang="en-US" dirty="0">
                <a:cs typeface="Arial" panose="020B0604020202020204" pitchFamily="34" charset="0"/>
              </a:rPr>
              <a:t>La memoria puede verse influida por el entrevistador</a:t>
            </a:r>
          </a:p>
          <a:p>
            <a:r>
              <a:rPr lang="es-ES" altLang="en-US" dirty="0">
                <a:cs typeface="Arial" panose="020B0604020202020204" pitchFamily="34" charset="0"/>
              </a:rPr>
              <a:t>Se puede ayudar a los entrevistados a recordar</a:t>
            </a:r>
            <a:endParaRPr lang="en-GB" altLang="en-US" dirty="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474620"/>
            <a:ext cx="16383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17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b="1" dirty="0" err="1">
                <a:solidFill>
                  <a:srgbClr val="C00000"/>
                </a:solidFill>
                <a:latin typeface="+mn-lt"/>
              </a:rPr>
              <a:t>Mentir</a:t>
            </a:r>
            <a:r>
              <a:rPr lang="en-GB" b="1" dirty="0">
                <a:solidFill>
                  <a:srgbClr val="C00000"/>
                </a:solidFill>
                <a:latin typeface="+mn-lt"/>
              </a:rPr>
              <a:t> (</a:t>
            </a:r>
            <a:r>
              <a:rPr lang="en-GB" b="1" dirty="0" err="1">
                <a:solidFill>
                  <a:srgbClr val="C00000"/>
                </a:solidFill>
                <a:latin typeface="+mn-lt"/>
              </a:rPr>
              <a:t>Engañar</a:t>
            </a:r>
            <a:r>
              <a:rPr lang="en-GB" b="1" dirty="0">
                <a:solidFill>
                  <a:srgbClr val="C00000"/>
                </a:solidFill>
                <a:latin typeface="+mn-lt"/>
              </a:rPr>
              <a:t>)</a:t>
            </a:r>
          </a:p>
        </p:txBody>
      </p:sp>
      <p:sp>
        <p:nvSpPr>
          <p:cNvPr id="72707" name="Rectangle 1"/>
          <p:cNvSpPr>
            <a:spLocks noGrp="1" noChangeArrowheads="1"/>
          </p:cNvSpPr>
          <p:nvPr>
            <p:ph idx="1"/>
          </p:nvPr>
        </p:nvSpPr>
        <p:spPr bwMode="auto">
          <a:xfrm>
            <a:off x="6167438" y="1835569"/>
            <a:ext cx="3960812" cy="2086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a:spcBef>
                <a:spcPct val="0"/>
              </a:spcBef>
              <a:buNone/>
            </a:pPr>
            <a:r>
              <a:rPr lang="es-ES" sz="3600" dirty="0">
                <a:latin typeface="+mn-lt"/>
                <a:cs typeface="Arial" pitchFamily="34" charset="0"/>
              </a:rPr>
              <a:t>Un mentiroso debe tener buena memoria</a:t>
            </a:r>
          </a:p>
          <a:p>
            <a:pPr marL="0" indent="0">
              <a:spcBef>
                <a:spcPct val="0"/>
              </a:spcBef>
              <a:buNone/>
            </a:pPr>
            <a:r>
              <a:rPr lang="es-ES" sz="3600" dirty="0">
                <a:latin typeface="+mn-lt"/>
                <a:cs typeface="Arial" pitchFamily="34" charset="0"/>
              </a:rPr>
              <a:t>Quintiliano</a:t>
            </a:r>
            <a:endParaRPr lang="en-US" sz="3600" dirty="0">
              <a:latin typeface="+mn-lt"/>
              <a:cs typeface="Arial" pitchFamily="34" charset="0"/>
            </a:endParaRPr>
          </a:p>
        </p:txBody>
      </p:sp>
      <p:pic>
        <p:nvPicPr>
          <p:cNvPr id="727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919" y="1308074"/>
            <a:ext cx="3960811" cy="4824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481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2040</Words>
  <Application>Microsoft Office PowerPoint</Application>
  <PresentationFormat>Widescreen</PresentationFormat>
  <Paragraphs>280</Paragraphs>
  <Slides>38</Slides>
  <Notes>27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Arial</vt:lpstr>
      <vt:lpstr>Calibri</vt:lpstr>
      <vt:lpstr>Calibri Light</vt:lpstr>
      <vt:lpstr>Century Gothic</vt:lpstr>
      <vt:lpstr>Myriad Pro</vt:lpstr>
      <vt:lpstr>Open Sans Semibold</vt:lpstr>
      <vt:lpstr>Poppins</vt:lpstr>
      <vt:lpstr>Poppins Black</vt:lpstr>
      <vt:lpstr>Poppins Light</vt:lpstr>
      <vt:lpstr>Tahoma</vt:lpstr>
      <vt:lpstr>Times New Roman</vt:lpstr>
      <vt:lpstr>Wingdings</vt:lpstr>
      <vt:lpstr>Office Theme</vt:lpstr>
      <vt:lpstr>White Theme</vt:lpstr>
      <vt:lpstr>PowerPoint Presentation</vt:lpstr>
      <vt:lpstr>Ventajas del entrenamiento en entrevistas</vt:lpstr>
      <vt:lpstr>¿A quién entrevistamos o interrogamos?</vt:lpstr>
      <vt:lpstr>Introducción al modelo PEACE</vt:lpstr>
      <vt:lpstr>The PEACE Model</vt:lpstr>
      <vt:lpstr>7 Principios de la entrevista de investigación</vt:lpstr>
      <vt:lpstr>Resultado del aprendizaje</vt:lpstr>
      <vt:lpstr>¿Por qué los entrevistadores necesitan saber sobre la memoria??</vt:lpstr>
      <vt:lpstr>Mentir (Engañar)</vt:lpstr>
      <vt:lpstr>PowerPoint Presentation</vt:lpstr>
      <vt:lpstr>Factores que afectan a  la memoria y el recuerdo</vt:lpstr>
      <vt:lpstr>Memoria: Recuperación </vt:lpstr>
      <vt:lpstr>PRUEBA DE MEMORIA</vt:lpstr>
      <vt:lpstr>PowerPoint Presentation</vt:lpstr>
      <vt:lpstr>El número 17</vt:lpstr>
      <vt:lpstr>¿Qué puedes recordar?</vt:lpstr>
      <vt:lpstr>PowerPoint Presentation</vt:lpstr>
      <vt:lpstr> Las seis formas en que puede  tener lugar una comunicación</vt:lpstr>
      <vt:lpstr>Escucha activa</vt:lpstr>
      <vt:lpstr>PowerPoint Presentation</vt:lpstr>
      <vt:lpstr>Descubrir la verdad - Preguntas abiertas</vt:lpstr>
      <vt:lpstr>Questioning Funnel</vt:lpstr>
      <vt:lpstr>Secuencia de interrogación</vt:lpstr>
      <vt:lpstr>PowerPoint Presentation</vt:lpstr>
      <vt:lpstr>PowerPoint Presentation</vt:lpstr>
      <vt:lpstr>PowerPoint Presentation</vt:lpstr>
      <vt:lpstr>PowerPoint Presentation</vt:lpstr>
      <vt:lpstr>PowerPoint Presentation</vt:lpstr>
      <vt:lpstr>PREGUNTAS DE RESPUESTA OBLIGADA</vt:lpstr>
      <vt:lpstr>PREGUNTAS MÚLTIPLES</vt:lpstr>
      <vt:lpstr>PowerPoint Presentation</vt:lpstr>
      <vt:lpstr>PREGUNTAS COMPLEJAS </vt:lpstr>
      <vt:lpstr>Preguntas que debe evitar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Garnham</dc:creator>
  <cp:lastModifiedBy>Ignacio Martin Irigaray</cp:lastModifiedBy>
  <cp:revision>10</cp:revision>
  <cp:lastPrinted>2023-10-27T01:09:28Z</cp:lastPrinted>
  <dcterms:created xsi:type="dcterms:W3CDTF">2022-09-19T19:44:55Z</dcterms:created>
  <dcterms:modified xsi:type="dcterms:W3CDTF">2023-10-27T01:17:43Z</dcterms:modified>
</cp:coreProperties>
</file>