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99" r:id="rId2"/>
    <p:sldId id="260" r:id="rId3"/>
    <p:sldId id="393" r:id="rId4"/>
    <p:sldId id="381" r:id="rId5"/>
    <p:sldId id="386" r:id="rId6"/>
    <p:sldId id="390" r:id="rId7"/>
    <p:sldId id="398" r:id="rId8"/>
    <p:sldId id="384" r:id="rId9"/>
    <p:sldId id="395" r:id="rId10"/>
    <p:sldId id="385" r:id="rId11"/>
    <p:sldId id="389" r:id="rId12"/>
    <p:sldId id="394" r:id="rId13"/>
    <p:sldId id="396" r:id="rId14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009900"/>
    <a:srgbClr val="008000"/>
    <a:srgbClr val="FFFF00"/>
    <a:srgbClr val="DDDDDD"/>
    <a:srgbClr val="47F1A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A4830-2168-4804-8ABD-EAAE7220A216}" v="3" dt="2023-09-20T19:40:36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0958" autoAdjust="0"/>
  </p:normalViewPr>
  <p:slideViewPr>
    <p:cSldViewPr>
      <p:cViewPr varScale="1">
        <p:scale>
          <a:sx n="91" d="100"/>
          <a:sy n="91" d="100"/>
        </p:scale>
        <p:origin x="1238" y="6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>
      <p:cViewPr varScale="1">
        <p:scale>
          <a:sx n="25" d="100"/>
          <a:sy n="25" d="100"/>
        </p:scale>
        <p:origin x="-1254" y="-7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Martin Irigaray" userId="39c082d874f97954" providerId="LiveId" clId="{8A0A4830-2168-4804-8ABD-EAAE7220A216}"/>
    <pc:docChg chg="custSel modSld">
      <pc:chgData name="Ignacio Martin Irigaray" userId="39c082d874f97954" providerId="LiveId" clId="{8A0A4830-2168-4804-8ABD-EAAE7220A216}" dt="2023-09-20T19:41:53.840" v="160" actId="122"/>
      <pc:docMkLst>
        <pc:docMk/>
      </pc:docMkLst>
      <pc:sldChg chg="addSp delSp modSp mod">
        <pc:chgData name="Ignacio Martin Irigaray" userId="39c082d874f97954" providerId="LiveId" clId="{8A0A4830-2168-4804-8ABD-EAAE7220A216}" dt="2023-09-20T19:39:34.119" v="106" actId="20577"/>
        <pc:sldMkLst>
          <pc:docMk/>
          <pc:sldMk cId="3814649039" sldId="381"/>
        </pc:sldMkLst>
        <pc:spChg chg="mod">
          <ac:chgData name="Ignacio Martin Irigaray" userId="39c082d874f97954" providerId="LiveId" clId="{8A0A4830-2168-4804-8ABD-EAAE7220A216}" dt="2023-09-20T19:39:34.119" v="106" actId="20577"/>
          <ac:spMkLst>
            <pc:docMk/>
            <pc:sldMk cId="3814649039" sldId="381"/>
            <ac:spMk id="4099" creationId="{00000000-0000-0000-0000-000000000000}"/>
          </ac:spMkLst>
        </pc:spChg>
        <pc:graphicFrameChg chg="add del modGraphic">
          <ac:chgData name="Ignacio Martin Irigaray" userId="39c082d874f97954" providerId="LiveId" clId="{8A0A4830-2168-4804-8ABD-EAAE7220A216}" dt="2023-09-20T19:38:26.088" v="74" actId="478"/>
          <ac:graphicFrameMkLst>
            <pc:docMk/>
            <pc:sldMk cId="3814649039" sldId="381"/>
            <ac:graphicFrameMk id="4" creationId="{97C1EF11-A22E-B003-D59C-F93C44C07B5E}"/>
          </ac:graphicFrameMkLst>
        </pc:graphicFrameChg>
      </pc:sldChg>
      <pc:sldChg chg="modSp mod">
        <pc:chgData name="Ignacio Martin Irigaray" userId="39c082d874f97954" providerId="LiveId" clId="{8A0A4830-2168-4804-8ABD-EAAE7220A216}" dt="2023-09-20T19:41:53.840" v="160" actId="122"/>
        <pc:sldMkLst>
          <pc:docMk/>
          <pc:sldMk cId="2863625758" sldId="384"/>
        </pc:sldMkLst>
        <pc:spChg chg="mod">
          <ac:chgData name="Ignacio Martin Irigaray" userId="39c082d874f97954" providerId="LiveId" clId="{8A0A4830-2168-4804-8ABD-EAAE7220A216}" dt="2023-09-20T19:41:53.840" v="160" actId="122"/>
          <ac:spMkLst>
            <pc:docMk/>
            <pc:sldMk cId="2863625758" sldId="384"/>
            <ac:spMk id="4099" creationId="{00000000-0000-0000-0000-000000000000}"/>
          </ac:spMkLst>
        </pc:spChg>
      </pc:sldChg>
      <pc:sldChg chg="modSp mod">
        <pc:chgData name="Ignacio Martin Irigaray" userId="39c082d874f97954" providerId="LiveId" clId="{8A0A4830-2168-4804-8ABD-EAAE7220A216}" dt="2023-09-20T19:37:10.461" v="70" actId="20577"/>
        <pc:sldMkLst>
          <pc:docMk/>
          <pc:sldMk cId="2965024408" sldId="399"/>
        </pc:sldMkLst>
        <pc:spChg chg="mod">
          <ac:chgData name="Ignacio Martin Irigaray" userId="39c082d874f97954" providerId="LiveId" clId="{8A0A4830-2168-4804-8ABD-EAAE7220A216}" dt="2023-09-20T19:37:10.461" v="70" actId="20577"/>
          <ac:spMkLst>
            <pc:docMk/>
            <pc:sldMk cId="2965024408" sldId="399"/>
            <ac:spMk id="3" creationId="{FEE2F58C-F515-4ADD-AF9B-F3FE5C9361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A9C4C-1644-461E-9F7A-F88FF3568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586D14-41CB-4897-B644-AD27A541E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0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6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FD99-5F24-4F83-A971-16C4DEDF0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FB0C-C7BC-460D-8372-014CF0498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fr-FR" altLang="en-US" sz="2000" dirty="0">
              <a:latin typeface="Helvetica 65 Medium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Slide title</a:t>
            </a:r>
            <a:br>
              <a:rPr lang="fr-FR" altLang="en-US"/>
            </a:br>
            <a:r>
              <a:rPr lang="fr-FR" altLang="en-US"/>
              <a:t>Slide title can be extended to two lines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2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34C372-B79A-4624-B5E5-CBFBB2E81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rigarayignacio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B58A-FCAB-4183-AF63-5B1AA45E1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853857"/>
            <a:ext cx="6300000" cy="1246495"/>
          </a:xfrm>
        </p:spPr>
        <p:txBody>
          <a:bodyPr/>
          <a:lstStyle/>
          <a:p>
            <a:r>
              <a:rPr lang="es-ES" dirty="0"/>
              <a:t>Bienvenidos</a:t>
            </a:r>
            <a:br>
              <a:rPr lang="es-ES" dirty="0"/>
            </a:b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2F58C-F515-4ADD-AF9B-F3FE5C936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681433"/>
            <a:ext cx="6601200" cy="353943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b="0" i="0" dirty="0">
                <a:solidFill>
                  <a:schemeClr val="tx1"/>
                </a:solidFill>
                <a:effectLst/>
                <a:latin typeface="Google Sans"/>
              </a:rPr>
              <a:t>Academia Latinoamericana de la OCDE para la Investigación de Delitos Tributarios y Financieros </a:t>
            </a:r>
          </a:p>
          <a:p>
            <a:pPr algn="ctr">
              <a:lnSpc>
                <a:spcPct val="100000"/>
              </a:lnSpc>
            </a:pPr>
            <a:endParaRPr lang="es-ES" sz="2800" b="0" i="0" dirty="0">
              <a:solidFill>
                <a:schemeClr val="tx1"/>
              </a:solidFill>
              <a:effectLst/>
              <a:latin typeface="Google Sans"/>
            </a:endParaRPr>
          </a:p>
          <a:p>
            <a:pPr algn="ctr">
              <a:lnSpc>
                <a:spcPct val="100000"/>
              </a:lnSpc>
            </a:pPr>
            <a:r>
              <a:rPr lang="es-ES" sz="2800" dirty="0">
                <a:solidFill>
                  <a:schemeClr val="tx1"/>
                </a:solidFill>
                <a:latin typeface="Google Sans"/>
              </a:rPr>
              <a:t>Curso Intermedio</a:t>
            </a:r>
          </a:p>
          <a:p>
            <a:pPr algn="ctr">
              <a:lnSpc>
                <a:spcPct val="100000"/>
              </a:lnSpc>
            </a:pPr>
            <a:r>
              <a:rPr lang="es-ES" sz="2800" dirty="0">
                <a:solidFill>
                  <a:schemeClr val="tx1"/>
                </a:solidFill>
                <a:latin typeface="Google Sans"/>
              </a:rPr>
              <a:t>Manejo de Investigaciones Fiscales y Financieras</a:t>
            </a:r>
          </a:p>
          <a:p>
            <a:pPr algn="ctr">
              <a:lnSpc>
                <a:spcPct val="100000"/>
              </a:lnSpc>
            </a:pPr>
            <a:r>
              <a:rPr lang="es-ES" sz="2800" dirty="0">
                <a:solidFill>
                  <a:schemeClr val="tx1"/>
                </a:solidFill>
                <a:latin typeface="Google Sans"/>
              </a:rPr>
              <a:t>S</a:t>
            </a:r>
            <a:r>
              <a:rPr lang="es-ES" sz="2800" b="0" i="0" dirty="0">
                <a:solidFill>
                  <a:schemeClr val="tx1"/>
                </a:solidFill>
                <a:effectLst/>
                <a:latin typeface="Google Sans"/>
              </a:rPr>
              <a:t>esión de Introducción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2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>
                <a:latin typeface="Arial" pitchFamily="34" charset="0"/>
              </a:rPr>
              <a:t>Presentaciones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571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364EF-6A09-481E-AF2C-B166526A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191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>
                <a:latin typeface="Arial" pitchFamily="34" charset="0"/>
              </a:rPr>
              <a:t>Presentaciones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>
              <a:spcAft>
                <a:spcPts val="2400"/>
              </a:spcAft>
            </a:pPr>
            <a:r>
              <a:rPr lang="es-ES" dirty="0">
                <a:latin typeface="+mj-lt"/>
              </a:rPr>
              <a:t>Su nombre</a:t>
            </a:r>
          </a:p>
          <a:p>
            <a:pPr lvl="0">
              <a:spcAft>
                <a:spcPts val="2400"/>
              </a:spcAft>
            </a:pPr>
            <a:r>
              <a:rPr lang="es-ES" dirty="0">
                <a:latin typeface="+mj-lt"/>
              </a:rPr>
              <a:t>Su país</a:t>
            </a:r>
          </a:p>
          <a:p>
            <a:pPr lvl="0">
              <a:spcAft>
                <a:spcPts val="2400"/>
              </a:spcAft>
            </a:pPr>
            <a:r>
              <a:rPr lang="es-ES" dirty="0">
                <a:latin typeface="+mj-lt"/>
              </a:rPr>
              <a:t>El organismo para el que trabaja</a:t>
            </a:r>
          </a:p>
          <a:p>
            <a:pPr lvl="0">
              <a:spcAft>
                <a:spcPts val="2400"/>
              </a:spcAft>
            </a:pPr>
            <a:r>
              <a:rPr lang="es-ES" dirty="0">
                <a:latin typeface="+mj-lt"/>
              </a:rPr>
              <a:t>Cuál es su cometido/puesto</a:t>
            </a:r>
          </a:p>
          <a:p>
            <a:pPr lvl="0">
              <a:spcAft>
                <a:spcPts val="2400"/>
              </a:spcAft>
            </a:pPr>
            <a:r>
              <a:rPr lang="es-ES" dirty="0">
                <a:latin typeface="+mj-lt"/>
              </a:rPr>
              <a:t>Qué espera aprender con el curso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52600"/>
            <a:ext cx="3733800" cy="3733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2F161-4320-4397-8715-318D3125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734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F53F-41B7-4133-9F37-833F2BAC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Lista de participantes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5591-938A-435C-8DBD-6E12B8EA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Fotografía</a:t>
            </a:r>
          </a:p>
          <a:p>
            <a:r>
              <a:rPr lang="es-ES"/>
              <a:t>Datos de contacto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CEFF2-BDD1-4768-9DA8-7BDE2DE9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6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7E3A-2EE3-40E5-AE14-A651529A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En sus grupos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2131-9A43-4554-98C0-EEB7B3FF8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Piense en qué espera conseguir con el curso</a:t>
            </a:r>
          </a:p>
          <a:p>
            <a:r>
              <a:rPr lang="es-ES"/>
              <a:t>Elija un portavoz</a:t>
            </a:r>
          </a:p>
          <a:p>
            <a:r>
              <a:rPr lang="es-ES"/>
              <a:t>Transmita sus respuestas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8B588-C57E-4828-ABD2-B7D213FA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9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6477000" cy="682816"/>
          </a:xfrm>
        </p:spPr>
        <p:txBody>
          <a:bodyPr/>
          <a:lstStyle/>
          <a:p>
            <a:pPr algn="ctr" eaLnBrk="1" hangingPunct="1"/>
            <a:r>
              <a:rPr lang="es-ES" sz="5400" cap="none">
                <a:latin typeface="Arial" pitchFamily="34" charset="0"/>
              </a:rPr>
              <a:t>Cuestiones organizativas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3366757" cy="34004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3521-0835-49EB-B5E7-974B5A6E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Bienvenida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F02C-EBC4-434E-86AE-11956DCA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Antecedentes de la Academia</a:t>
            </a:r>
          </a:p>
          <a:p>
            <a:r>
              <a:rPr lang="es-ES"/>
              <a:t>Cursos adicionales</a:t>
            </a:r>
          </a:p>
          <a:p>
            <a:r>
              <a:rPr lang="es-ES"/>
              <a:t>El mundo virtual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B1281-C2A7-4987-B1C6-E0F71A53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>
                <a:latin typeface="Arial" pitchFamily="34" charset="0"/>
              </a:rPr>
              <a:t>Cuestiones organizativas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4589" y="1600200"/>
            <a:ext cx="8839200" cy="4648200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sz="2600" dirty="0">
                <a:latin typeface="+mj-lt"/>
              </a:rPr>
              <a:t>Duración del curso: 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 23/10/2023-3/11/2023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2600" dirty="0">
                <a:latin typeface="+mj-lt"/>
              </a:rPr>
              <a:t>Horario: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Los talleres empiezan a las 9:30 (Hora de Buenos Aires)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Primera sesión: 9:30 -12:30 (Hora de Buenos Aires)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Segunda sesión: 13:30 -16:30 (Hora de Buenos Aires)</a:t>
            </a:r>
          </a:p>
          <a:p>
            <a:pPr>
              <a:spcAft>
                <a:spcPts val="1200"/>
              </a:spcAft>
            </a:pPr>
            <a:r>
              <a:rPr lang="es-ES" sz="2600" dirty="0">
                <a:latin typeface="+mj-lt"/>
              </a:rPr>
              <a:t>Acceda a ZOOM 15 minutos antes de la hora </a:t>
            </a:r>
            <a:r>
              <a:rPr lang="es-ES" sz="2800" dirty="0">
                <a:latin typeface="+mj-lt"/>
              </a:rPr>
              <a:t>programada</a:t>
            </a:r>
          </a:p>
          <a:p>
            <a:pPr>
              <a:spcAft>
                <a:spcPts val="600"/>
              </a:spcAft>
            </a:pPr>
            <a:endParaRPr lang="en-GB" sz="3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490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 dirty="0">
                <a:latin typeface="Arial" pitchFamily="34" charset="0"/>
              </a:rPr>
              <a:t>Cuestiones organizativas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2841" y="990600"/>
            <a:ext cx="8839200" cy="4648200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2800" dirty="0"/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Complete todas las herramientas de calificación y evaluación al final del curso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Reserve el chat solo para asuntos de trabajo 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No desconecte durante los descansos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Mantenga el vídeo encendido cuando sea posible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Utilice la opción de la mano levantada para preguntar</a:t>
            </a:r>
          </a:p>
          <a:p>
            <a:pPr marL="400050">
              <a:spcAft>
                <a:spcPts val="1200"/>
              </a:spcAft>
            </a:pPr>
            <a:r>
              <a:rPr lang="es-ES" sz="2600" dirty="0">
                <a:latin typeface="+mj-lt"/>
              </a:rPr>
              <a:t>Grupo, luego país y después nombre (1 Argentina Ignacio Irigaray)</a:t>
            </a:r>
          </a:p>
          <a:p>
            <a:pPr marL="457200" lvl="1" indent="0">
              <a:buNone/>
            </a:pPr>
            <a:endParaRPr lang="en-GB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/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10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2E43-8616-40C6-A895-A046170D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Pausas</a:t>
            </a:r>
          </a:p>
        </p:txBody>
      </p:sp>
      <p:graphicFrame>
        <p:nvGraphicFramePr>
          <p:cNvPr id="5" name="Content Placeholder 4">
            <a:hlinkClick r:id="" action="ppaction://ole?verb=0"/>
            <a:extLst>
              <a:ext uri="{FF2B5EF4-FFF2-40B4-BE49-F238E27FC236}">
                <a16:creationId xmlns:a16="http://schemas.microsoft.com/office/drawing/2014/main" id="{A239A1BE-D224-4108-A5ED-CDF4DE73112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680831"/>
              </p:ext>
            </p:extLst>
          </p:nvPr>
        </p:nvGraphicFramePr>
        <p:xfrm>
          <a:off x="554038" y="1600200"/>
          <a:ext cx="80454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350040" imgH="3571920" progId="PowerPoint.Show.12">
                  <p:embed/>
                </p:oleObj>
              </mc:Choice>
              <mc:Fallback>
                <p:oleObj name="Presentation" r:id="rId2" imgW="6350040" imgH="3571920" progId="PowerPoint.Show.12">
                  <p:embed/>
                  <p:pic>
                    <p:nvPicPr>
                      <p:cNvPr id="5" name="Content Placeholder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239A1BE-D224-4108-A5ED-CDF4DE731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4038" y="1600200"/>
                        <a:ext cx="80454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98AFE-7728-4D76-ADD4-6BDB777B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BB7-7870-437D-83FF-B65C6D84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Asistencia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BB64-BDB3-4A5B-923A-1A901CD27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Todas las sesiones son obligatorias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Si se ausenta, quedará de manifiesto durante las reuniones de grupo</a:t>
            </a:r>
          </a:p>
          <a:p>
            <a:endParaRPr lang="es-ES" dirty="0">
              <a:latin typeface="+mj-lt"/>
            </a:endParaRPr>
          </a:p>
          <a:p>
            <a:r>
              <a:rPr lang="es-ES" dirty="0">
                <a:latin typeface="+mj-lt"/>
              </a:rPr>
              <a:t>En casos excepcionales, si no puede asistir se debe enviar un correo electrónico a la Secretaría con copia a su superior jerárquico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5EFAD-9942-42D6-A936-CE8D4987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9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 dirty="0">
                <a:latin typeface="Arial" pitchFamily="34" charset="0"/>
              </a:rPr>
              <a:t>Cuestiones organizativas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Uso de la plataforma </a:t>
            </a:r>
            <a:r>
              <a:rPr lang="en-US" sz="2000" dirty="0" err="1">
                <a:latin typeface="+mj-lt"/>
              </a:rPr>
              <a:t>Inwink</a:t>
            </a:r>
            <a:r>
              <a:rPr lang="en-US" sz="2000" dirty="0">
                <a:latin typeface="+mj-lt"/>
              </a:rPr>
              <a:t> </a:t>
            </a:r>
          </a:p>
          <a:p>
            <a:pPr lvl="0">
              <a:spcAft>
                <a:spcPts val="1800"/>
              </a:spcAft>
            </a:pPr>
            <a:r>
              <a:rPr lang="en-US" sz="2000" dirty="0">
                <a:latin typeface="+mj-lt"/>
              </a:rPr>
              <a:t>https://oecd-events.org/2022-march-argentina-academy</a:t>
            </a:r>
            <a:endParaRPr lang="es-ES" sz="2000" dirty="0">
              <a:latin typeface="+mj-lt"/>
            </a:endParaRPr>
          </a:p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En caso de problemas con el acceso a </a:t>
            </a:r>
            <a:r>
              <a:rPr lang="es-ES" sz="2000" dirty="0" err="1">
                <a:latin typeface="+mj-lt"/>
              </a:rPr>
              <a:t>Inwink</a:t>
            </a:r>
            <a:r>
              <a:rPr lang="es-ES" sz="2000" dirty="0">
                <a:latin typeface="+mj-lt"/>
              </a:rPr>
              <a:t>, póngase en contacto con </a:t>
            </a:r>
            <a:r>
              <a:rPr lang="es-ES" sz="2000" dirty="0" err="1">
                <a:latin typeface="+mj-lt"/>
              </a:rPr>
              <a:t>Eunkyung</a:t>
            </a:r>
            <a:r>
              <a:rPr lang="es-ES" sz="2000" dirty="0">
                <a:latin typeface="+mj-lt"/>
              </a:rPr>
              <a:t> en la OCDE:</a:t>
            </a:r>
          </a:p>
          <a:p>
            <a:pPr marL="0" lvl="0" indent="0" algn="ctr">
              <a:spcAft>
                <a:spcPts val="1800"/>
              </a:spcAft>
              <a:buNone/>
            </a:pPr>
            <a:r>
              <a:rPr lang="es-ES" sz="2000" dirty="0">
                <a:latin typeface="+mj-lt"/>
              </a:rPr>
              <a:t>lac-taxacademy@oecd.org	</a:t>
            </a:r>
          </a:p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Para cualquier otra cuestión o problema de índole general, póngase en contacto con Ignacio</a:t>
            </a:r>
          </a:p>
          <a:p>
            <a:pPr marL="0" lvl="0" indent="0" algn="ctr">
              <a:spcAft>
                <a:spcPts val="1800"/>
              </a:spcAft>
              <a:buNone/>
            </a:pPr>
            <a:r>
              <a:rPr lang="es-ES" sz="2000" dirty="0">
                <a:latin typeface="+mj-lt"/>
                <a:hlinkClick r:id="rId3"/>
              </a:rPr>
              <a:t>irigarayignacio@gmail.com</a:t>
            </a:r>
            <a:endParaRPr lang="es-ES" sz="2000" dirty="0">
              <a:latin typeface="+mj-lt"/>
            </a:endParaRPr>
          </a:p>
          <a:p>
            <a:pPr marL="0" lvl="0" indent="0" algn="ctr">
              <a:spcAft>
                <a:spcPts val="1800"/>
              </a:spcAft>
              <a:buNone/>
            </a:pPr>
            <a:r>
              <a:rPr lang="es-ES" sz="2000" dirty="0">
                <a:latin typeface="+mj-lt"/>
              </a:rPr>
              <a:t>ignacioirigaray@uca.edu.ar</a:t>
            </a:r>
          </a:p>
          <a:p>
            <a:pPr lvl="0">
              <a:spcAft>
                <a:spcPts val="1800"/>
              </a:spcAft>
            </a:pPr>
            <a:r>
              <a:rPr lang="es-ES" sz="2000" dirty="0">
                <a:latin typeface="+mj-lt"/>
              </a:rPr>
              <a:t>Presentaciones de los participantes </a:t>
            </a:r>
          </a:p>
          <a:p>
            <a:pPr lvl="0">
              <a:spcAft>
                <a:spcPts val="1800"/>
              </a:spcAft>
            </a:pPr>
            <a:endParaRPr lang="en-GB" sz="3600" dirty="0">
              <a:latin typeface="+mj-lt"/>
            </a:endParaRPr>
          </a:p>
          <a:p>
            <a:pPr lvl="0"/>
            <a:endParaRPr lang="en-US" sz="32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33B0B-C697-422E-B01B-B3A4AFDD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257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5CC3-38F1-4A0C-B5B2-0B05AEC7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Ideas útiles para los grupos de discusión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FBF8-EEC7-491F-A8BF-572F506A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Realizar capturas de pantalla para el grupo de discusión </a:t>
            </a:r>
          </a:p>
          <a:p>
            <a:r>
              <a:rPr lang="es-ES" dirty="0">
                <a:latin typeface="+mj-lt"/>
              </a:rPr>
              <a:t>Gestionar el tiempo eficazmente</a:t>
            </a:r>
          </a:p>
          <a:p>
            <a:r>
              <a:rPr lang="es-ES" dirty="0">
                <a:latin typeface="+mj-lt"/>
              </a:rPr>
              <a:t>Nombrar a un portavoz diferente para transmitir las respuestas</a:t>
            </a:r>
          </a:p>
          <a:p>
            <a:r>
              <a:rPr lang="es-ES" dirty="0">
                <a:latin typeface="+mj-lt"/>
              </a:rPr>
              <a:t>Grupo de WhatsApp</a:t>
            </a:r>
          </a:p>
          <a:p>
            <a:r>
              <a:rPr lang="es-ES" dirty="0">
                <a:latin typeface="+mj-lt"/>
              </a:rPr>
              <a:t>Capturar los resultados/gráficos en el portátil y compartir pantalla para las valoraciones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C3D4-F8FB-42EE-901A-85E5F013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364"/>
      </p:ext>
    </p:extLst>
  </p:cSld>
  <p:clrMapOvr>
    <a:masterClrMapping/>
  </p:clrMapOvr>
</p:sld>
</file>

<file path=ppt/theme/theme1.xml><?xml version="1.0" encoding="utf-8"?>
<a:theme xmlns:a="http://schemas.openxmlformats.org/drawingml/2006/main" name="OECD_English_blu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OECD_English_blue</Template>
  <TotalTime>0</TotalTime>
  <Words>373</Words>
  <Application>Microsoft Office PowerPoint</Application>
  <PresentationFormat>On-screen Show (4:3)</PresentationFormat>
  <Paragraphs>88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Georgia</vt:lpstr>
      <vt:lpstr>Google Sans</vt:lpstr>
      <vt:lpstr>Helvetica 65 Medium</vt:lpstr>
      <vt:lpstr>Times New Roman</vt:lpstr>
      <vt:lpstr>OECD_English_blue</vt:lpstr>
      <vt:lpstr>Presentation</vt:lpstr>
      <vt:lpstr>Bienvenidos </vt:lpstr>
      <vt:lpstr>Cuestiones organizativas</vt:lpstr>
      <vt:lpstr>Bienvenida</vt:lpstr>
      <vt:lpstr>Cuestiones organizativas</vt:lpstr>
      <vt:lpstr>Cuestiones organizativas</vt:lpstr>
      <vt:lpstr>Pausas</vt:lpstr>
      <vt:lpstr>Asistencia</vt:lpstr>
      <vt:lpstr>Cuestiones organizativas</vt:lpstr>
      <vt:lpstr>Ideas útiles para los grupos de discusión</vt:lpstr>
      <vt:lpstr>Presentaciones</vt:lpstr>
      <vt:lpstr>Presentaciones</vt:lpstr>
      <vt:lpstr>Lista de participantes</vt:lpstr>
      <vt:lpstr>En sus grupos</vt:lpstr>
    </vt:vector>
  </TitlesOfParts>
  <Company>Criminal Investigation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Goals</dc:title>
  <dc:creator>Vicki Duane</dc:creator>
  <cp:lastModifiedBy>Ignacio Martin Irigaray</cp:lastModifiedBy>
  <cp:revision>163</cp:revision>
  <cp:lastPrinted>2016-09-09T08:49:58Z</cp:lastPrinted>
  <dcterms:created xsi:type="dcterms:W3CDTF">1999-07-31T14:14:30Z</dcterms:created>
  <dcterms:modified xsi:type="dcterms:W3CDTF">2023-09-20T19:42:01Z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.DocumentId">
    <vt:lpwstr>nvmaGD583GwAaS4DHc3Edk</vt:lpwstr>
  </property>
  <property fmtid="{D5CDD505-2E9C-101B-9397-08002B2CF9AE}" pid="3" name="DV.VersionId">
    <vt:lpwstr>PL7Mwrk5EQdm9Vd2uZc67Y</vt:lpwstr>
  </property>
  <property fmtid="{D5CDD505-2E9C-101B-9397-08002B2CF9AE}" pid="4" name="DV.MergeIncapabilityFlags">
    <vt:i4>0</vt:i4>
  </property>
</Properties>
</file>