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312" r:id="rId3"/>
    <p:sldId id="306" r:id="rId4"/>
    <p:sldId id="318" r:id="rId5"/>
    <p:sldId id="301" r:id="rId6"/>
    <p:sldId id="319" r:id="rId7"/>
    <p:sldId id="302" r:id="rId8"/>
    <p:sldId id="320" r:id="rId9"/>
    <p:sldId id="317" r:id="rId10"/>
    <p:sldId id="321" r:id="rId11"/>
    <p:sldId id="258" r:id="rId12"/>
    <p:sldId id="276" r:id="rId13"/>
    <p:sldId id="277" r:id="rId14"/>
    <p:sldId id="313" r:id="rId15"/>
    <p:sldId id="314" r:id="rId16"/>
    <p:sldId id="315" r:id="rId17"/>
    <p:sldId id="259" r:id="rId18"/>
    <p:sldId id="260" r:id="rId19"/>
    <p:sldId id="261" r:id="rId20"/>
    <p:sldId id="262" r:id="rId21"/>
    <p:sldId id="307" r:id="rId22"/>
    <p:sldId id="308" r:id="rId23"/>
    <p:sldId id="309" r:id="rId24"/>
    <p:sldId id="310" r:id="rId25"/>
    <p:sldId id="311" r:id="rId26"/>
    <p:sldId id="278" r:id="rId27"/>
    <p:sldId id="316" r:id="rId28"/>
    <p:sldId id="297" r:id="rId29"/>
    <p:sldId id="264" r:id="rId30"/>
    <p:sldId id="300" r:id="rId31"/>
    <p:sldId id="266" r:id="rId32"/>
    <p:sldId id="267" r:id="rId33"/>
    <p:sldId id="268" r:id="rId34"/>
    <p:sldId id="269" r:id="rId35"/>
    <p:sldId id="270" r:id="rId36"/>
    <p:sldId id="271" r:id="rId37"/>
    <p:sldId id="284" r:id="rId38"/>
    <p:sldId id="287" r:id="rId39"/>
    <p:sldId id="288" r:id="rId40"/>
    <p:sldId id="289" r:id="rId41"/>
    <p:sldId id="290" r:id="rId42"/>
    <p:sldId id="285" r:id="rId43"/>
    <p:sldId id="291" r:id="rId44"/>
    <p:sldId id="292" r:id="rId45"/>
    <p:sldId id="286" r:id="rId46"/>
    <p:sldId id="293" r:id="rId47"/>
    <p:sldId id="294" r:id="rId48"/>
    <p:sldId id="295" r:id="rId49"/>
    <p:sldId id="296" r:id="rId50"/>
    <p:sldId id="274"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06" autoAdjust="0"/>
    <p:restoredTop sz="94660"/>
  </p:normalViewPr>
  <p:slideViewPr>
    <p:cSldViewPr snapToGrid="0">
      <p:cViewPr varScale="1">
        <p:scale>
          <a:sx n="62" d="100"/>
          <a:sy n="62" d="100"/>
        </p:scale>
        <p:origin x="1196" y="40"/>
      </p:cViewPr>
      <p:guideLst>
        <p:guide orient="horz" pos="2160"/>
        <p:guide pos="2856"/>
      </p:guideLst>
    </p:cSldViewPr>
  </p:slideViewPr>
  <p:notesTextViewPr>
    <p:cViewPr>
      <p:scale>
        <a:sx n="1" d="1"/>
        <a:sy n="1" d="1"/>
      </p:scale>
      <p:origin x="0" y="0"/>
    </p:cViewPr>
  </p:notesTextViewPr>
  <p:sorterViewPr>
    <p:cViewPr>
      <p:scale>
        <a:sx n="89" d="100"/>
        <a:sy n="89" d="100"/>
      </p:scale>
      <p:origin x="0" y="-862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5B5AB4-73B4-4411-AD06-F68237EBD61B}" type="datetimeFigureOut">
              <a:rPr lang="en-US" smtClean="0"/>
              <a:t>10/23/2023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5ECE9-4845-42BB-BA80-30254EC238F7}" type="slidenum">
              <a:rPr lang="en-US" smtClean="0"/>
              <a:t>‹#›</a:t>
            </a:fld>
            <a:endParaRPr lang="en-US" dirty="0"/>
          </a:p>
        </p:txBody>
      </p:sp>
    </p:spTree>
    <p:extLst>
      <p:ext uri="{BB962C8B-B14F-4D97-AF65-F5344CB8AC3E}">
        <p14:creationId xmlns:p14="http://schemas.microsoft.com/office/powerpoint/2010/main" val="345753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cid:image003.jpg@01D69AF3.D148FC00" TargetMode="External"/><Relationship Id="rId5" Type="http://schemas.openxmlformats.org/officeDocument/2006/relationships/image" Target="../media/image5.jpe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1">
            <a:lumMod val="75000"/>
          </a:schemeClr>
        </a:solidFill>
        <a:effectLst/>
      </p:bgPr>
    </p:bg>
    <p:spTree>
      <p:nvGrpSpPr>
        <p:cNvPr id="1" name=""/>
        <p:cNvGrpSpPr/>
        <p:nvPr/>
      </p:nvGrpSpPr>
      <p:grpSpPr>
        <a:xfrm>
          <a:off x="0" y="0"/>
          <a:ext cx="0" cy="0"/>
          <a:chOff x="0" y="0"/>
          <a:chExt cx="0" cy="0"/>
        </a:xfrm>
      </p:grpSpPr>
      <p:pic>
        <p:nvPicPr>
          <p:cNvPr id="4" name="Imag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2627313" cy="423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1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688" y="2628900"/>
            <a:ext cx="2627312"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 13"/>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64389" y="6054725"/>
            <a:ext cx="1741487"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68000" y="2481871"/>
            <a:ext cx="6300000" cy="1265731"/>
          </a:xfrm>
        </p:spPr>
        <p:txBody>
          <a:bodyPr anchor="b">
            <a:spAutoFit/>
          </a:bodyPr>
          <a:lstStyle>
            <a:lvl1pPr>
              <a:lnSpc>
                <a:spcPts val="4500"/>
              </a:lnSpc>
              <a:defRPr sz="4500" cap="all"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368000" y="3805202"/>
            <a:ext cx="6300000" cy="352233"/>
          </a:xfrm>
        </p:spPr>
        <p:txBody>
          <a:bodyPr>
            <a:spAutoFit/>
          </a:bodyPr>
          <a:lstStyle>
            <a:lvl1pPr marL="0" indent="0" algn="l">
              <a:lnSpc>
                <a:spcPts val="2000"/>
              </a:lnSpc>
              <a:spcBef>
                <a:spcPts val="0"/>
              </a:spcBef>
              <a:buNone/>
              <a:defRPr sz="1800" baseline="0">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3"/>
          <p:cNvSpPr>
            <a:spLocks noGrp="1"/>
          </p:cNvSpPr>
          <p:nvPr>
            <p:ph type="dt" sz="half" idx="10"/>
          </p:nvPr>
        </p:nvSpPr>
        <p:spPr>
          <a:xfrm>
            <a:off x="403226" y="6411916"/>
            <a:ext cx="1166812" cy="244475"/>
          </a:xfrm>
        </p:spPr>
        <p:txBody>
          <a:bodyPr/>
          <a:lstStyle>
            <a:lvl1pPr>
              <a:defRPr>
                <a:solidFill>
                  <a:schemeClr val="tx1"/>
                </a:solidFill>
              </a:defRPr>
            </a:lvl1pPr>
          </a:lstStyle>
          <a:p>
            <a:r>
              <a:rPr lang="en-US" dirty="0">
                <a:solidFill>
                  <a:schemeClr val="bg1"/>
                </a:solidFill>
              </a:rPr>
              <a:t>November 2018</a:t>
            </a:r>
            <a:endParaRPr lang="en-GB" dirty="0">
              <a:solidFill>
                <a:schemeClr val="bg1"/>
              </a:solidFill>
            </a:endParaRPr>
          </a:p>
        </p:txBody>
      </p:sp>
      <p:sp>
        <p:nvSpPr>
          <p:cNvPr id="9" name="Footer Placeholder 4"/>
          <p:cNvSpPr>
            <a:spLocks noGrp="1"/>
          </p:cNvSpPr>
          <p:nvPr>
            <p:ph type="ftr" sz="quarter" idx="11"/>
          </p:nvPr>
        </p:nvSpPr>
        <p:spPr>
          <a:xfrm>
            <a:off x="1570038" y="6413603"/>
            <a:ext cx="4679950" cy="244475"/>
          </a:xfrm>
        </p:spPr>
        <p:txBody>
          <a:bodyPr/>
          <a:lstStyle>
            <a:lvl1pPr>
              <a:defRPr baseline="0">
                <a:solidFill>
                  <a:schemeClr val="bg1"/>
                </a:solidFill>
              </a:defRPr>
            </a:lvl1pPr>
          </a:lstStyle>
          <a:p>
            <a:r>
              <a:rPr lang="en-GB" dirty="0"/>
              <a:t>Africa Academy for Tax and Financial Crime Investigation</a:t>
            </a:r>
          </a:p>
        </p:txBody>
      </p:sp>
      <p:grpSp>
        <p:nvGrpSpPr>
          <p:cNvPr id="12" name="Group 4">
            <a:extLst>
              <a:ext uri="{FF2B5EF4-FFF2-40B4-BE49-F238E27FC236}">
                <a16:creationId xmlns:a16="http://schemas.microsoft.com/office/drawing/2014/main" id="{CDC2867D-09EA-4368-81F5-A68A7F9452D7}"/>
              </a:ext>
            </a:extLst>
          </p:cNvPr>
          <p:cNvGrpSpPr>
            <a:grpSpLocks noChangeAspect="1"/>
          </p:cNvGrpSpPr>
          <p:nvPr/>
        </p:nvGrpSpPr>
        <p:grpSpPr bwMode="auto">
          <a:xfrm>
            <a:off x="511175" y="431800"/>
            <a:ext cx="692150" cy="1439863"/>
            <a:chOff x="322" y="272"/>
            <a:chExt cx="436" cy="907"/>
          </a:xfrm>
        </p:grpSpPr>
        <p:sp>
          <p:nvSpPr>
            <p:cNvPr id="13" name="AutoShape 3">
              <a:extLst>
                <a:ext uri="{FF2B5EF4-FFF2-40B4-BE49-F238E27FC236}">
                  <a16:creationId xmlns:a16="http://schemas.microsoft.com/office/drawing/2014/main" id="{CB13C4FF-55AC-4F0E-92E1-D9DE9F619A9A}"/>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4" name="Freeform 5">
              <a:extLst>
                <a:ext uri="{FF2B5EF4-FFF2-40B4-BE49-F238E27FC236}">
                  <a16:creationId xmlns:a16="http://schemas.microsoft.com/office/drawing/2014/main" id="{880569A9-DD5B-4DC5-8116-B8E79D73EAEA}"/>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 name="Freeform 6">
              <a:extLst>
                <a:ext uri="{FF2B5EF4-FFF2-40B4-BE49-F238E27FC236}">
                  <a16:creationId xmlns:a16="http://schemas.microsoft.com/office/drawing/2014/main" id="{B2537147-E121-4467-A2BA-2D28E962B530}"/>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6" name="Freeform 7">
              <a:extLst>
                <a:ext uri="{FF2B5EF4-FFF2-40B4-BE49-F238E27FC236}">
                  <a16:creationId xmlns:a16="http://schemas.microsoft.com/office/drawing/2014/main" id="{C48876D3-AA47-4FF7-B613-05CB75AE2F0E}"/>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 name="Freeform 8">
              <a:extLst>
                <a:ext uri="{FF2B5EF4-FFF2-40B4-BE49-F238E27FC236}">
                  <a16:creationId xmlns:a16="http://schemas.microsoft.com/office/drawing/2014/main" id="{C325B22A-93F1-4F70-A23A-EC3C8DDC7030}"/>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pic>
        <p:nvPicPr>
          <p:cNvPr id="5" name="Picture 4">
            <a:extLst>
              <a:ext uri="{FF2B5EF4-FFF2-40B4-BE49-F238E27FC236}">
                <a16:creationId xmlns:a16="http://schemas.microsoft.com/office/drawing/2014/main" id="{82D3A194-C0D3-4A14-84DD-8CFC123B0C5A}"/>
              </a:ext>
            </a:extLst>
          </p:cNvPr>
          <p:cNvPicPr/>
          <p:nvPr userDrawn="1"/>
        </p:nvPicPr>
        <p:blipFill>
          <a:blip r:embed="rId5" r:link="rId6">
            <a:extLst>
              <a:ext uri="{28A0092B-C50C-407E-A947-70E740481C1C}">
                <a14:useLocalDpi xmlns:a14="http://schemas.microsoft.com/office/drawing/2010/main" val="0"/>
              </a:ext>
            </a:extLst>
          </a:blip>
          <a:srcRect/>
          <a:stretch>
            <a:fillRect/>
          </a:stretch>
        </p:blipFill>
        <p:spPr bwMode="auto">
          <a:xfrm>
            <a:off x="1704975" y="499634"/>
            <a:ext cx="5734050" cy="828675"/>
          </a:xfrm>
          <a:prstGeom prst="rect">
            <a:avLst/>
          </a:prstGeom>
          <a:noFill/>
          <a:ln>
            <a:noFill/>
          </a:ln>
        </p:spPr>
      </p:pic>
    </p:spTree>
    <p:extLst>
      <p:ext uri="{BB962C8B-B14F-4D97-AF65-F5344CB8AC3E}">
        <p14:creationId xmlns:p14="http://schemas.microsoft.com/office/powerpoint/2010/main" val="66922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latin typeface="Calibri" panose="020F050202020403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baseline="0">
                <a:solidFill>
                  <a:schemeClr val="bg1"/>
                </a:solidFill>
                <a:latin typeface="Calibri" panose="020F0502020204030204" pitchFamily="34" charset="0"/>
              </a:defRPr>
            </a:lvl1pPr>
            <a:lvl2pPr marL="742950" indent="-285750">
              <a:buClr>
                <a:schemeClr val="tx1"/>
              </a:buClr>
              <a:buFont typeface="Arial" panose="020B0604020202020204" pitchFamily="34" charset="0"/>
              <a:buChar char="•"/>
              <a:defRPr baseline="0">
                <a:solidFill>
                  <a:schemeClr val="bg1"/>
                </a:solidFill>
                <a:latin typeface="Calibri" panose="020F0502020204030204" pitchFamily="34" charset="0"/>
              </a:defRPr>
            </a:lvl2pPr>
            <a:lvl3pPr marL="1143000" indent="-228600">
              <a:buFont typeface="Arial" panose="020B0604020202020204" pitchFamily="34" charset="0"/>
              <a:buChar char="•"/>
              <a:defRPr baseline="0">
                <a:solidFill>
                  <a:schemeClr val="bg1"/>
                </a:solidFill>
                <a:latin typeface="Calibri" panose="020F0502020204030204" pitchFamily="34" charset="0"/>
              </a:defRPr>
            </a:lvl3pPr>
            <a:lvl4pPr marL="1600200" indent="-228600">
              <a:buFont typeface="Arial" panose="020B0604020202020204" pitchFamily="34" charset="0"/>
              <a:buChar char="•"/>
              <a:defRPr baseline="0">
                <a:solidFill>
                  <a:schemeClr val="bg1"/>
                </a:solidFill>
                <a:latin typeface="Calibri" panose="020F0502020204030204" pitchFamily="34" charset="0"/>
              </a:defRPr>
            </a:lvl4pPr>
            <a:lvl5pPr marL="2057400" indent="-228600">
              <a:buFont typeface="Arial" panose="020B0604020202020204" pitchFamily="34" charset="0"/>
              <a:buChar char="•"/>
              <a:defRPr baseline="0">
                <a:solidFill>
                  <a:schemeClr val="bg1"/>
                </a:solidFill>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03226" y="6411915"/>
            <a:ext cx="1199331" cy="244475"/>
          </a:xfrm>
        </p:spPr>
        <p:txBody>
          <a:bodyPr/>
          <a:lstStyle>
            <a:lvl1pPr>
              <a:defRPr baseline="0">
                <a:solidFill>
                  <a:schemeClr val="bg1"/>
                </a:solidFill>
              </a:defRPr>
            </a:lvl1pPr>
          </a:lstStyle>
          <a:p>
            <a:r>
              <a:rPr lang="en-US" dirty="0"/>
              <a:t>November 2018</a:t>
            </a:r>
            <a:endParaRPr lang="en-GB" dirty="0"/>
          </a:p>
        </p:txBody>
      </p:sp>
      <p:sp>
        <p:nvSpPr>
          <p:cNvPr id="5" name="Footer Placeholder 4"/>
          <p:cNvSpPr>
            <a:spLocks noGrp="1"/>
          </p:cNvSpPr>
          <p:nvPr>
            <p:ph type="ftr" sz="quarter" idx="11"/>
          </p:nvPr>
        </p:nvSpPr>
        <p:spPr>
          <a:xfrm>
            <a:off x="1602557" y="6424222"/>
            <a:ext cx="4679950" cy="244475"/>
          </a:xfrm>
        </p:spPr>
        <p:txBody>
          <a:bodyPr/>
          <a:lstStyle>
            <a:lvl1pPr>
              <a:defRPr baseline="0">
                <a:solidFill>
                  <a:schemeClr val="bg1"/>
                </a:solidFill>
              </a:defRPr>
            </a:lvl1pPr>
          </a:lstStyle>
          <a:p>
            <a:r>
              <a:rPr lang="en-US" dirty="0"/>
              <a:t>Africa Academy for Tax and Financial Crime Investigation</a:t>
            </a:r>
            <a:endParaRPr lang="en-GB" dirty="0"/>
          </a:p>
        </p:txBody>
      </p:sp>
      <p:sp>
        <p:nvSpPr>
          <p:cNvPr id="6" name="Slide Number Placeholder 5"/>
          <p:cNvSpPr>
            <a:spLocks noGrp="1"/>
          </p:cNvSpPr>
          <p:nvPr>
            <p:ph type="sldNum" sz="quarter" idx="12"/>
          </p:nvPr>
        </p:nvSpPr>
        <p:spPr/>
        <p:txBody>
          <a:bodyPr/>
          <a:lstStyle>
            <a:lvl1pPr>
              <a:defRPr/>
            </a:lvl1pPr>
          </a:lstStyle>
          <a:p>
            <a:fld id="{941AA2AD-4ABD-40E1-928E-6C7D7FF4C282}" type="slidenum">
              <a:rPr lang="en-GB" smtClean="0"/>
              <a:t>‹#›</a:t>
            </a:fld>
            <a:endParaRPr lang="en-GB" dirty="0"/>
          </a:p>
        </p:txBody>
      </p:sp>
    </p:spTree>
    <p:extLst>
      <p:ext uri="{BB962C8B-B14F-4D97-AF65-F5344CB8AC3E}">
        <p14:creationId xmlns:p14="http://schemas.microsoft.com/office/powerpoint/2010/main" val="547932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lumMod val="85000"/>
          </a:schemeClr>
        </a:solidFill>
        <a:effectLst/>
      </p:bgPr>
    </p:bg>
    <p:spTree>
      <p:nvGrpSpPr>
        <p:cNvPr id="1" name=""/>
        <p:cNvGrpSpPr/>
        <p:nvPr/>
      </p:nvGrpSpPr>
      <p:grpSpPr>
        <a:xfrm>
          <a:off x="0" y="0"/>
          <a:ext cx="0" cy="0"/>
          <a:chOff x="0" y="0"/>
          <a:chExt cx="0" cy="0"/>
        </a:xfrm>
      </p:grpSpPr>
      <p:pic>
        <p:nvPicPr>
          <p:cNvPr id="3" name="Imag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93088" y="5327650"/>
            <a:ext cx="950912"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60000" y="2919600"/>
            <a:ext cx="6624000" cy="1058400"/>
          </a:xfrm>
        </p:spPr>
        <p:txBody>
          <a:bodyPr/>
          <a:lstStyle>
            <a:lvl1pPr algn="ctr">
              <a:lnSpc>
                <a:spcPts val="3700"/>
              </a:lnSpc>
              <a:defRPr sz="3700" b="0" i="0" cap="all" baseline="0">
                <a:solidFill>
                  <a:schemeClr val="bg1"/>
                </a:solidFill>
                <a:latin typeface="Calibri" panose="020F0502020204030204" pitchFamily="34" charset="0"/>
              </a:defRPr>
            </a:lvl1pPr>
          </a:lstStyle>
          <a:p>
            <a:r>
              <a:rPr lang="en-US"/>
              <a:t>Click to edit Master title style</a:t>
            </a:r>
            <a:endParaRPr lang="en-US" dirty="0"/>
          </a:p>
        </p:txBody>
      </p:sp>
      <p:sp>
        <p:nvSpPr>
          <p:cNvPr id="5" name="Date Placeholder 3"/>
          <p:cNvSpPr>
            <a:spLocks noGrp="1"/>
          </p:cNvSpPr>
          <p:nvPr>
            <p:ph type="dt" sz="half" idx="10"/>
          </p:nvPr>
        </p:nvSpPr>
        <p:spPr>
          <a:xfrm>
            <a:off x="403226" y="6411915"/>
            <a:ext cx="1161623" cy="244475"/>
          </a:xfrm>
        </p:spPr>
        <p:txBody>
          <a:bodyPr/>
          <a:lstStyle>
            <a:lvl1pPr>
              <a:defRPr baseline="0">
                <a:solidFill>
                  <a:schemeClr val="bg1"/>
                </a:solidFill>
              </a:defRPr>
            </a:lvl1pPr>
          </a:lstStyle>
          <a:p>
            <a:r>
              <a:rPr lang="en-US" dirty="0"/>
              <a:t>November 2018</a:t>
            </a:r>
            <a:endParaRPr lang="en-GB" dirty="0"/>
          </a:p>
        </p:txBody>
      </p:sp>
      <p:sp>
        <p:nvSpPr>
          <p:cNvPr id="6" name="Footer Placeholder 4"/>
          <p:cNvSpPr>
            <a:spLocks noGrp="1"/>
          </p:cNvSpPr>
          <p:nvPr>
            <p:ph type="ftr" sz="quarter" idx="11"/>
          </p:nvPr>
        </p:nvSpPr>
        <p:spPr>
          <a:xfrm>
            <a:off x="1564849" y="6411915"/>
            <a:ext cx="4679950" cy="244475"/>
          </a:xfrm>
        </p:spPr>
        <p:txBody>
          <a:bodyPr/>
          <a:lstStyle>
            <a:lvl1pPr>
              <a:defRPr baseline="0">
                <a:solidFill>
                  <a:schemeClr val="bg1"/>
                </a:solidFill>
              </a:defRPr>
            </a:lvl1pPr>
          </a:lstStyle>
          <a:p>
            <a:r>
              <a:rPr lang="en-GB" dirty="0"/>
              <a:t>Africa Academy for Tax and Financial Crime Investigation</a:t>
            </a:r>
          </a:p>
        </p:txBody>
      </p:sp>
      <p:sp>
        <p:nvSpPr>
          <p:cNvPr id="7" name="Slide Number Placeholder 5"/>
          <p:cNvSpPr>
            <a:spLocks noGrp="1"/>
          </p:cNvSpPr>
          <p:nvPr>
            <p:ph type="sldNum" sz="quarter" idx="12"/>
          </p:nvPr>
        </p:nvSpPr>
        <p:spPr/>
        <p:txBody>
          <a:bodyPr/>
          <a:lstStyle>
            <a:lvl1pPr>
              <a:defRPr/>
            </a:lvl1pPr>
          </a:lstStyle>
          <a:p>
            <a:fld id="{941AA2AD-4ABD-40E1-928E-6C7D7FF4C282}" type="slidenum">
              <a:rPr lang="en-GB" smtClean="0"/>
              <a:t>‹#›</a:t>
            </a:fld>
            <a:endParaRPr lang="en-GB" dirty="0"/>
          </a:p>
        </p:txBody>
      </p:sp>
      <p:grpSp>
        <p:nvGrpSpPr>
          <p:cNvPr id="14" name="Group 4">
            <a:extLst>
              <a:ext uri="{FF2B5EF4-FFF2-40B4-BE49-F238E27FC236}">
                <a16:creationId xmlns:a16="http://schemas.microsoft.com/office/drawing/2014/main" id="{8C86F674-F7C4-40B8-B313-E8B1A4CD0E36}"/>
              </a:ext>
            </a:extLst>
          </p:cNvPr>
          <p:cNvGrpSpPr>
            <a:grpSpLocks noChangeAspect="1"/>
          </p:cNvGrpSpPr>
          <p:nvPr/>
        </p:nvGrpSpPr>
        <p:grpSpPr bwMode="auto">
          <a:xfrm>
            <a:off x="628772" y="642181"/>
            <a:ext cx="631228" cy="1313128"/>
            <a:chOff x="322" y="272"/>
            <a:chExt cx="436" cy="907"/>
          </a:xfrm>
        </p:grpSpPr>
        <p:sp>
          <p:nvSpPr>
            <p:cNvPr id="15" name="AutoShape 3">
              <a:extLst>
                <a:ext uri="{FF2B5EF4-FFF2-40B4-BE49-F238E27FC236}">
                  <a16:creationId xmlns:a16="http://schemas.microsoft.com/office/drawing/2014/main" id="{E217B0D0-4D81-4DF8-AC17-B07E7A1F3843}"/>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6" name="Freeform 5">
              <a:extLst>
                <a:ext uri="{FF2B5EF4-FFF2-40B4-BE49-F238E27FC236}">
                  <a16:creationId xmlns:a16="http://schemas.microsoft.com/office/drawing/2014/main" id="{72213B58-2A0A-42D9-B87E-C4D3AA14A164}"/>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 name="Freeform 6">
              <a:extLst>
                <a:ext uri="{FF2B5EF4-FFF2-40B4-BE49-F238E27FC236}">
                  <a16:creationId xmlns:a16="http://schemas.microsoft.com/office/drawing/2014/main" id="{7B5CE501-D098-4463-9404-3BBBD8AD19B4}"/>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8" name="Freeform 7">
              <a:extLst>
                <a:ext uri="{FF2B5EF4-FFF2-40B4-BE49-F238E27FC236}">
                  <a16:creationId xmlns:a16="http://schemas.microsoft.com/office/drawing/2014/main" id="{7F2F0A6D-6F78-4C23-9D93-8DAD338B7601}"/>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9" name="Freeform 8">
              <a:extLst>
                <a:ext uri="{FF2B5EF4-FFF2-40B4-BE49-F238E27FC236}">
                  <a16:creationId xmlns:a16="http://schemas.microsoft.com/office/drawing/2014/main" id="{6E9303DE-0147-40FB-8E83-89162FC33B9A}"/>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spTree>
    <p:extLst>
      <p:ext uri="{BB962C8B-B14F-4D97-AF65-F5344CB8AC3E}">
        <p14:creationId xmlns:p14="http://schemas.microsoft.com/office/powerpoint/2010/main" val="3852700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1_Section Header">
    <p:bg>
      <p:bgPr>
        <a:solidFill>
          <a:schemeClr val="tx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60000" y="2919600"/>
            <a:ext cx="6624000" cy="1058400"/>
          </a:xfrm>
        </p:spPr>
        <p:txBody>
          <a:bodyPr/>
          <a:lstStyle>
            <a:lvl1pPr algn="ctr">
              <a:lnSpc>
                <a:spcPts val="3591"/>
              </a:lnSpc>
              <a:defRPr sz="3591" b="0" i="0" cap="all" baseline="0">
                <a:solidFill>
                  <a:schemeClr val="bg1"/>
                </a:solidFill>
                <a:latin typeface="Calibri" panose="020F050202020403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050848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schemeClr>
        </a:solidFill>
        <a:effectLst/>
      </p:bgPr>
    </p:bg>
    <p:spTree>
      <p:nvGrpSpPr>
        <p:cNvPr id="1" name=""/>
        <p:cNvGrpSpPr/>
        <p:nvPr/>
      </p:nvGrpSpPr>
      <p:grpSpPr>
        <a:xfrm>
          <a:off x="0" y="0"/>
          <a:ext cx="0" cy="0"/>
          <a:chOff x="0" y="0"/>
          <a:chExt cx="0" cy="0"/>
        </a:xfrm>
      </p:grpSpPr>
      <p:pic>
        <p:nvPicPr>
          <p:cNvPr id="1026" name="Image 9"/>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93088" y="5327650"/>
            <a:ext cx="950912"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6"/>
          <p:cNvSpPr>
            <a:spLocks noChangeArrowheads="1"/>
          </p:cNvSpPr>
          <p:nvPr/>
        </p:nvSpPr>
        <p:spPr bwMode="auto">
          <a:xfrm>
            <a:off x="503239" y="1306513"/>
            <a:ext cx="8154987" cy="0"/>
          </a:xfrm>
          <a:prstGeom prst="rect">
            <a:avLst/>
          </a:prstGeom>
          <a:noFill/>
          <a:ln w="6350" algn="ctr">
            <a:solidFill>
              <a:schemeClr val="tx1"/>
            </a:solidFill>
            <a:miter lim="800000"/>
            <a:headEnd/>
            <a:tailEnd/>
          </a:ln>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fr-FR" altLang="en-US" sz="2000" dirty="0">
              <a:latin typeface="Helvetica 65 Medium"/>
            </a:endParaRPr>
          </a:p>
        </p:txBody>
      </p:sp>
      <p:sp>
        <p:nvSpPr>
          <p:cNvPr id="1028" name="Title Placeholder 1"/>
          <p:cNvSpPr>
            <a:spLocks noGrp="1"/>
          </p:cNvSpPr>
          <p:nvPr>
            <p:ph type="title"/>
          </p:nvPr>
        </p:nvSpPr>
        <p:spPr bwMode="auto">
          <a:xfrm>
            <a:off x="1079500" y="238125"/>
            <a:ext cx="74168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en-US" dirty="0"/>
              <a:t>Click to </a:t>
            </a:r>
            <a:r>
              <a:rPr lang="fr-FR" altLang="en-US" dirty="0" err="1"/>
              <a:t>edit</a:t>
            </a:r>
            <a:r>
              <a:rPr lang="fr-FR" altLang="en-US" dirty="0"/>
              <a:t> Slide </a:t>
            </a:r>
            <a:r>
              <a:rPr lang="fr-FR" altLang="en-US" dirty="0" err="1"/>
              <a:t>title</a:t>
            </a:r>
            <a:br>
              <a:rPr lang="fr-FR" altLang="en-US" dirty="0"/>
            </a:br>
            <a:r>
              <a:rPr lang="fr-FR" altLang="en-US" dirty="0"/>
              <a:t>Slide </a:t>
            </a:r>
            <a:r>
              <a:rPr lang="fr-FR" altLang="en-US" dirty="0" err="1"/>
              <a:t>title</a:t>
            </a:r>
            <a:r>
              <a:rPr lang="fr-FR" altLang="en-US" dirty="0"/>
              <a:t> can </a:t>
            </a:r>
            <a:r>
              <a:rPr lang="fr-FR" altLang="en-US" dirty="0" err="1"/>
              <a:t>be</a:t>
            </a:r>
            <a:r>
              <a:rPr lang="fr-FR" altLang="en-US" dirty="0"/>
              <a:t> </a:t>
            </a:r>
            <a:r>
              <a:rPr lang="fr-FR" altLang="en-US" dirty="0" err="1"/>
              <a:t>extended</a:t>
            </a:r>
            <a:r>
              <a:rPr lang="fr-FR" altLang="en-US" dirty="0"/>
              <a:t> to </a:t>
            </a:r>
            <a:r>
              <a:rPr lang="fr-FR" altLang="en-US" dirty="0" err="1"/>
              <a:t>two</a:t>
            </a:r>
            <a:r>
              <a:rPr lang="fr-FR" altLang="en-US" dirty="0"/>
              <a:t> </a:t>
            </a:r>
            <a:r>
              <a:rPr lang="fr-FR" altLang="en-US" dirty="0" err="1"/>
              <a:t>lines</a:t>
            </a:r>
            <a:endParaRPr lang="en-US" altLang="en-US" dirty="0"/>
          </a:p>
        </p:txBody>
      </p:sp>
      <p:sp>
        <p:nvSpPr>
          <p:cNvPr id="1029" name="Text Placeholder 2"/>
          <p:cNvSpPr>
            <a:spLocks noGrp="1"/>
          </p:cNvSpPr>
          <p:nvPr>
            <p:ph type="body" idx="1"/>
          </p:nvPr>
        </p:nvSpPr>
        <p:spPr bwMode="auto">
          <a:xfrm>
            <a:off x="468314" y="1600202"/>
            <a:ext cx="821848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dirty="0"/>
              <a:t>Cliquez pour modifier les styles du texte du masque</a:t>
            </a:r>
          </a:p>
          <a:p>
            <a:pPr lvl="1"/>
            <a:r>
              <a:rPr lang="fr-FR" altLang="en-US" dirty="0"/>
              <a:t>Deuxième niveau</a:t>
            </a:r>
          </a:p>
          <a:p>
            <a:pPr lvl="2"/>
            <a:r>
              <a:rPr lang="fr-FR" altLang="en-US" dirty="0"/>
              <a:t>Troisième niveau</a:t>
            </a:r>
          </a:p>
          <a:p>
            <a:pPr lvl="3"/>
            <a:r>
              <a:rPr lang="fr-FR" altLang="en-US" dirty="0"/>
              <a:t>Quatrième niveau</a:t>
            </a:r>
          </a:p>
          <a:p>
            <a:pPr lvl="4"/>
            <a:r>
              <a:rPr lang="fr-FR" altLang="en-US" dirty="0"/>
              <a:t>Cinquième niveau</a:t>
            </a:r>
            <a:endParaRPr lang="en-US" altLang="en-US" dirty="0"/>
          </a:p>
        </p:txBody>
      </p:sp>
      <p:sp>
        <p:nvSpPr>
          <p:cNvPr id="4" name="Date Placeholder 3"/>
          <p:cNvSpPr>
            <a:spLocks noGrp="1"/>
          </p:cNvSpPr>
          <p:nvPr>
            <p:ph type="dt" sz="half" idx="2"/>
          </p:nvPr>
        </p:nvSpPr>
        <p:spPr>
          <a:xfrm>
            <a:off x="403226" y="6411915"/>
            <a:ext cx="900113" cy="244475"/>
          </a:xfrm>
          <a:prstGeom prst="rect">
            <a:avLst/>
          </a:prstGeom>
        </p:spPr>
        <p:txBody>
          <a:bodyPr vert="horz" lIns="91440" tIns="45720" rIns="91440" bIns="45720" rtlCol="0" anchor="t" anchorCtr="0"/>
          <a:lstStyle>
            <a:lvl1pPr algn="l">
              <a:defRPr sz="1000" baseline="0">
                <a:solidFill>
                  <a:schemeClr val="tx1"/>
                </a:solidFill>
                <a:latin typeface="Arial"/>
              </a:defRPr>
            </a:lvl1pPr>
          </a:lstStyle>
          <a:p>
            <a:r>
              <a:rPr lang="en-US" dirty="0"/>
              <a:t>November 2018</a:t>
            </a:r>
            <a:endParaRPr lang="en-GB" dirty="0"/>
          </a:p>
        </p:txBody>
      </p:sp>
      <p:sp>
        <p:nvSpPr>
          <p:cNvPr id="5" name="Footer Placeholder 4"/>
          <p:cNvSpPr>
            <a:spLocks noGrp="1"/>
          </p:cNvSpPr>
          <p:nvPr>
            <p:ph type="ftr" sz="quarter" idx="3"/>
          </p:nvPr>
        </p:nvSpPr>
        <p:spPr>
          <a:xfrm>
            <a:off x="1368426" y="6411915"/>
            <a:ext cx="4679950" cy="244475"/>
          </a:xfrm>
          <a:prstGeom prst="rect">
            <a:avLst/>
          </a:prstGeom>
        </p:spPr>
        <p:txBody>
          <a:bodyPr vert="horz" lIns="91440" tIns="45720" rIns="91440" bIns="45720" rtlCol="0" anchor="t" anchorCtr="0"/>
          <a:lstStyle>
            <a:lvl1pPr algn="l">
              <a:defRPr sz="1000" kern="1200" baseline="0">
                <a:solidFill>
                  <a:schemeClr val="tx1"/>
                </a:solidFill>
                <a:latin typeface="Arial"/>
              </a:defRPr>
            </a:lvl1pPr>
          </a:lstStyle>
          <a:p>
            <a:r>
              <a:rPr lang="en-US" dirty="0"/>
              <a:t>Africa Academy for Tax and Financial Crime Investigation</a:t>
            </a:r>
            <a:endParaRPr lang="en-GB" dirty="0"/>
          </a:p>
        </p:txBody>
      </p:sp>
      <p:sp>
        <p:nvSpPr>
          <p:cNvPr id="6" name="Slide Number Placeholder 5"/>
          <p:cNvSpPr>
            <a:spLocks noGrp="1"/>
          </p:cNvSpPr>
          <p:nvPr>
            <p:ph type="sldNum" sz="quarter" idx="4"/>
          </p:nvPr>
        </p:nvSpPr>
        <p:spPr>
          <a:xfrm>
            <a:off x="8640763" y="6411915"/>
            <a:ext cx="341312" cy="244475"/>
          </a:xfrm>
          <a:prstGeom prst="rect">
            <a:avLst/>
          </a:prstGeom>
        </p:spPr>
        <p:txBody>
          <a:bodyPr vert="horz" wrap="none" lIns="91440" tIns="45720" rIns="91440" bIns="45720" numCol="1" anchor="t" anchorCtr="0" compatLnSpc="1">
            <a:prstTxWarp prst="textNoShape">
              <a:avLst/>
            </a:prstTxWarp>
          </a:bodyPr>
          <a:lstStyle>
            <a:lvl1pPr algn="r">
              <a:defRPr sz="1000">
                <a:solidFill>
                  <a:srgbClr val="006299"/>
                </a:solidFill>
                <a:latin typeface="Arial" pitchFamily="34" charset="0"/>
              </a:defRPr>
            </a:lvl1pPr>
          </a:lstStyle>
          <a:p>
            <a:fld id="{941AA2AD-4ABD-40E1-928E-6C7D7FF4C282}" type="slidenum">
              <a:rPr lang="en-GB" smtClean="0"/>
              <a:t>‹#›</a:t>
            </a:fld>
            <a:endParaRPr lang="en-GB" dirty="0"/>
          </a:p>
        </p:txBody>
      </p:sp>
      <p:grpSp>
        <p:nvGrpSpPr>
          <p:cNvPr id="10" name="Group 4">
            <a:extLst>
              <a:ext uri="{FF2B5EF4-FFF2-40B4-BE49-F238E27FC236}">
                <a16:creationId xmlns:a16="http://schemas.microsoft.com/office/drawing/2014/main" id="{077FA898-5220-4D56-8670-FDCA6BC951DB}"/>
              </a:ext>
            </a:extLst>
          </p:cNvPr>
          <p:cNvGrpSpPr>
            <a:grpSpLocks noChangeAspect="1"/>
          </p:cNvGrpSpPr>
          <p:nvPr/>
        </p:nvGrpSpPr>
        <p:grpSpPr bwMode="auto">
          <a:xfrm>
            <a:off x="372196" y="201610"/>
            <a:ext cx="506806" cy="1054296"/>
            <a:chOff x="322" y="272"/>
            <a:chExt cx="436" cy="907"/>
          </a:xfrm>
        </p:grpSpPr>
        <p:sp>
          <p:nvSpPr>
            <p:cNvPr id="11" name="AutoShape 3">
              <a:extLst>
                <a:ext uri="{FF2B5EF4-FFF2-40B4-BE49-F238E27FC236}">
                  <a16:creationId xmlns:a16="http://schemas.microsoft.com/office/drawing/2014/main" id="{4670841D-A184-4C91-B468-0EF45824627E}"/>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5">
              <a:extLst>
                <a:ext uri="{FF2B5EF4-FFF2-40B4-BE49-F238E27FC236}">
                  <a16:creationId xmlns:a16="http://schemas.microsoft.com/office/drawing/2014/main" id="{39BC3780-2645-4F96-B167-35CBE975EF61}"/>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3" name="Freeform 6">
              <a:extLst>
                <a:ext uri="{FF2B5EF4-FFF2-40B4-BE49-F238E27FC236}">
                  <a16:creationId xmlns:a16="http://schemas.microsoft.com/office/drawing/2014/main" id="{01AE440F-BCA1-40C3-8889-EA39A3D3DC36}"/>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4" name="Freeform 7">
              <a:extLst>
                <a:ext uri="{FF2B5EF4-FFF2-40B4-BE49-F238E27FC236}">
                  <a16:creationId xmlns:a16="http://schemas.microsoft.com/office/drawing/2014/main" id="{D17E375C-E75C-417D-B202-F8088A3E5ADB}"/>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 name="Freeform 8">
              <a:extLst>
                <a:ext uri="{FF2B5EF4-FFF2-40B4-BE49-F238E27FC236}">
                  <a16:creationId xmlns:a16="http://schemas.microsoft.com/office/drawing/2014/main" id="{73CF473C-BB5C-464B-87F8-AAE659EEE7A9}"/>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rtl="0" eaLnBrk="1" fontAlgn="base" hangingPunct="1">
        <a:spcBef>
          <a:spcPct val="0"/>
        </a:spcBef>
        <a:spcAft>
          <a:spcPct val="0"/>
        </a:spcAft>
        <a:defRPr sz="3200" kern="1200" baseline="0">
          <a:solidFill>
            <a:schemeClr val="bg1"/>
          </a:solidFill>
          <a:latin typeface="Calibri" panose="020F0502020204030204" pitchFamily="34" charset="0"/>
          <a:ea typeface="+mj-ea"/>
          <a:cs typeface="+mj-cs"/>
        </a:defRPr>
      </a:lvl1pPr>
      <a:lvl2pPr algn="l" rtl="0" eaLnBrk="1" fontAlgn="base" hangingPunct="1">
        <a:spcBef>
          <a:spcPct val="0"/>
        </a:spcBef>
        <a:spcAft>
          <a:spcPct val="0"/>
        </a:spcAft>
        <a:defRPr sz="3200">
          <a:solidFill>
            <a:schemeClr val="tx1"/>
          </a:solidFill>
          <a:latin typeface="Arial" pitchFamily="34" charset="0"/>
        </a:defRPr>
      </a:lvl2pPr>
      <a:lvl3pPr algn="l" rtl="0" eaLnBrk="1" fontAlgn="base" hangingPunct="1">
        <a:spcBef>
          <a:spcPct val="0"/>
        </a:spcBef>
        <a:spcAft>
          <a:spcPct val="0"/>
        </a:spcAft>
        <a:defRPr sz="3200">
          <a:solidFill>
            <a:schemeClr val="tx1"/>
          </a:solidFill>
          <a:latin typeface="Arial" pitchFamily="34" charset="0"/>
        </a:defRPr>
      </a:lvl3pPr>
      <a:lvl4pPr algn="l" rtl="0" eaLnBrk="1" fontAlgn="base" hangingPunct="1">
        <a:spcBef>
          <a:spcPct val="0"/>
        </a:spcBef>
        <a:spcAft>
          <a:spcPct val="0"/>
        </a:spcAft>
        <a:defRPr sz="3200">
          <a:solidFill>
            <a:schemeClr val="tx1"/>
          </a:solidFill>
          <a:latin typeface="Arial" pitchFamily="34" charset="0"/>
        </a:defRPr>
      </a:lvl4pPr>
      <a:lvl5pPr algn="l" rtl="0" eaLnBrk="1" fontAlgn="base" hangingPunct="1">
        <a:spcBef>
          <a:spcPct val="0"/>
        </a:spcBef>
        <a:spcAft>
          <a:spcPct val="0"/>
        </a:spcAft>
        <a:defRPr sz="3200">
          <a:solidFill>
            <a:schemeClr val="tx1"/>
          </a:solidFill>
          <a:latin typeface="Arial" pitchFamily="34" charset="0"/>
        </a:defRPr>
      </a:lvl5pPr>
      <a:lvl6pPr marL="457200" algn="l" rtl="0" eaLnBrk="1" fontAlgn="base" hangingPunct="1">
        <a:spcBef>
          <a:spcPct val="0"/>
        </a:spcBef>
        <a:spcAft>
          <a:spcPct val="0"/>
        </a:spcAft>
        <a:defRPr sz="3200">
          <a:solidFill>
            <a:schemeClr val="tx1"/>
          </a:solidFill>
          <a:latin typeface="Arial" pitchFamily="34" charset="0"/>
        </a:defRPr>
      </a:lvl6pPr>
      <a:lvl7pPr marL="914400" algn="l" rtl="0" eaLnBrk="1" fontAlgn="base" hangingPunct="1">
        <a:spcBef>
          <a:spcPct val="0"/>
        </a:spcBef>
        <a:spcAft>
          <a:spcPct val="0"/>
        </a:spcAft>
        <a:defRPr sz="3200">
          <a:solidFill>
            <a:schemeClr val="tx1"/>
          </a:solidFill>
          <a:latin typeface="Arial" pitchFamily="34" charset="0"/>
        </a:defRPr>
      </a:lvl7pPr>
      <a:lvl8pPr marL="1371600" algn="l" rtl="0" eaLnBrk="1" fontAlgn="base" hangingPunct="1">
        <a:spcBef>
          <a:spcPct val="0"/>
        </a:spcBef>
        <a:spcAft>
          <a:spcPct val="0"/>
        </a:spcAft>
        <a:defRPr sz="3200">
          <a:solidFill>
            <a:schemeClr val="tx1"/>
          </a:solidFill>
          <a:latin typeface="Arial" pitchFamily="34" charset="0"/>
        </a:defRPr>
      </a:lvl8pPr>
      <a:lvl9pPr marL="1828800" algn="l" rtl="0" eaLnBrk="1" fontAlgn="base" hangingPunct="1">
        <a:spcBef>
          <a:spcPct val="0"/>
        </a:spcBef>
        <a:spcAft>
          <a:spcPct val="0"/>
        </a:spcAft>
        <a:defRPr sz="3200">
          <a:solidFill>
            <a:schemeClr val="tx1"/>
          </a:solidFill>
          <a:latin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baseline="0">
          <a:solidFill>
            <a:schemeClr val="bg1"/>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lr>
          <a:schemeClr val="tx1"/>
        </a:buClr>
        <a:buFont typeface="Arial" pitchFamily="34" charset="0"/>
        <a:buChar char="–"/>
        <a:defRPr sz="2800" kern="1200" baseline="0">
          <a:solidFill>
            <a:schemeClr val="bg1"/>
          </a:solidFill>
          <a:latin typeface="Calibri" panose="020F0502020204030204" pitchFamily="34"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baseline="0">
          <a:solidFill>
            <a:schemeClr val="bg1"/>
          </a:solidFill>
          <a:latin typeface="Calibri" panose="020F0502020204030204" pitchFamily="34"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baseline="0">
          <a:solidFill>
            <a:schemeClr val="bg1"/>
          </a:solidFill>
          <a:latin typeface="Calibri" panose="020F0502020204030204" pitchFamily="34"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baseline="0">
          <a:solidFill>
            <a:schemeClr val="bg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flickr.com/photos/money-transfers/31530143733"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2.jpeg"/><Relationship Id="rId2" Type="http://schemas.openxmlformats.org/officeDocument/2006/relationships/hyperlink" Target="https://www.google.com/url?q=http://www.bio.davidson.edu/GCAT/Synthetic/What_Is_SynBio.html&amp;sa=U&amp;ei=dUt1U97BFsunyATe5IKgCw&amp;ved=0CE4Q9QEwEA&amp;usg=AFQjCNE-674IItWOjkvgJ8wrgqCqEmHMVA" TargetMode="External"/><Relationship Id="rId1" Type="http://schemas.openxmlformats.org/officeDocument/2006/relationships/slideLayout" Target="../slideLayouts/slideLayout3.xml"/><Relationship Id="rId6" Type="http://schemas.openxmlformats.org/officeDocument/2006/relationships/hyperlink" Target="https://www.google.com/url?q=http://www.team-bhp.com/forum/motorbikes/115740-circuit-diagrams-indian-motorcycles-scooters.html&amp;sa=U&amp;ei=dUt1U97BFsunyATe5IKgCw&amp;ved=0CEoQ9QEwDg&amp;usg=AFQjCNH3vbLBaI6-W9j9JRKQvj3HtRIofw" TargetMode="External"/><Relationship Id="rId5" Type="http://schemas.openxmlformats.org/officeDocument/2006/relationships/image" Target="../media/image11.jpeg"/><Relationship Id="rId4" Type="http://schemas.openxmlformats.org/officeDocument/2006/relationships/hyperlink" Target="https://www.google.com/url?q=http://www.ndt-ed.org/EducationResources/HighSchool/Electricity/circuitdiagrams.htm&amp;sa=U&amp;ei=dUt1U97BFsunyATe5IKgCw&amp;ved=0CD4Q9QEwCA&amp;usg=AFQjCNGDXNnh-b4xIkr3vvUM-YXuEPDw5w"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11" Type="http://schemas.openxmlformats.org/officeDocument/2006/relationships/hyperlink" Target="https://en.wikipedia.org/wiki/Railroad_car" TargetMode="External"/><Relationship Id="rId5" Type="http://schemas.openxmlformats.org/officeDocument/2006/relationships/image" Target="../media/image7.jpeg"/><Relationship Id="rId10" Type="http://schemas.openxmlformats.org/officeDocument/2006/relationships/image" Target="../media/image16.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18.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7.jpeg"/><Relationship Id="rId7" Type="http://schemas.openxmlformats.org/officeDocument/2006/relationships/image" Target="../media/image14.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hyperlink" Target="https://www.google.com/url?q=http://thetrustadvisor.com/tag/banks&amp;sa=U&amp;ei=90J1U7fYC9aXqAbGo4KIAQ&amp;ved=0CDQQ9QEwAw&amp;usg=AFQjCNGTuoPW0Ue8agfjJstzpV9nrQe9UQ" TargetMode="External"/><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 Id="rId9" Type="http://schemas.openxmlformats.org/officeDocument/2006/relationships/image" Target="../media/image8.jpeg"/></Relationships>
</file>

<file path=ppt/slides/_rels/slide19.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hyperlink" Target="https://www.flickr.com/photos/money-transfers/31530143733"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s://www.google.com/url?q=http://www.crunchyrock.com/2011/06/lentil-spaghetti-sauce.html&amp;sa=U&amp;ei=bkR1U-qzIYKSqAanlICIDw&amp;ved=0CFAQ9QEwETg8&amp;usg=AFQjCNGvh2JVX4nZ14PKBHo3u13xM5HoZg"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7.jpeg"/><Relationship Id="rId7" Type="http://schemas.openxmlformats.org/officeDocument/2006/relationships/image" Target="../media/image14.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4.xml"/><Relationship Id="rId6" Type="http://schemas.openxmlformats.org/officeDocument/2006/relationships/hyperlink" Target="https://www.google.com/url?q=http://thetrustadvisor.com/tag/banks&amp;sa=U&amp;ei=90J1U7fYC9aXqAbGo4KIAQ&amp;ved=0CDQQ9QEwAw&amp;usg=AFQjCNGTuoPW0Ue8agfjJstzpV9nrQe9UQ" TargetMode="External"/><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 Id="rId9" Type="http://schemas.openxmlformats.org/officeDocument/2006/relationships/image" Target="../media/image8.jpeg"/></Relationships>
</file>

<file path=ppt/slides/_rels/slide23.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7.jpeg"/><Relationship Id="rId7" Type="http://schemas.openxmlformats.org/officeDocument/2006/relationships/image" Target="../media/image14.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4.xml"/><Relationship Id="rId6" Type="http://schemas.openxmlformats.org/officeDocument/2006/relationships/hyperlink" Target="https://www.google.com/url?q=http://thetrustadvisor.com/tag/banks&amp;sa=U&amp;ei=90J1U7fYC9aXqAbGo4KIAQ&amp;ved=0CDQQ9QEwAw&amp;usg=AFQjCNGTuoPW0Ue8agfjJstzpV9nrQe9UQ" TargetMode="External"/><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 Id="rId9" Type="http://schemas.openxmlformats.org/officeDocument/2006/relationships/image" Target="../media/image8.jpeg"/></Relationships>
</file>

<file path=ppt/slides/_rels/slide24.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7.jpeg"/><Relationship Id="rId7" Type="http://schemas.openxmlformats.org/officeDocument/2006/relationships/image" Target="../media/image14.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4.xml"/><Relationship Id="rId6" Type="http://schemas.openxmlformats.org/officeDocument/2006/relationships/hyperlink" Target="https://www.google.com/url?q=http://thetrustadvisor.com/tag/banks&amp;sa=U&amp;ei=90J1U7fYC9aXqAbGo4KIAQ&amp;ved=0CDQQ9QEwAw&amp;usg=AFQjCNGTuoPW0Ue8agfjJstzpV9nrQe9UQ" TargetMode="External"/><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 Id="rId9" Type="http://schemas.openxmlformats.org/officeDocument/2006/relationships/image" Target="../media/image8.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omgnews.today/russias-globex-bank-says-hackers-targeted-swift-computers/" TargetMode="External"/><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39.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1.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image" Target="../media/image21.jpeg"/><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s>
</file>

<file path=ppt/slides/_rels/slide43.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7.jpeg"/><Relationship Id="rId7" Type="http://schemas.openxmlformats.org/officeDocument/2006/relationships/image" Target="../media/image8.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hyperlink" Target="https://www.google.com/url?q=http://eofdreams.com/bank.html&amp;sa=U&amp;ei=-ER1U_elA4OSqgar-IGwCA&amp;ved=0CC4Q9QEwAA&amp;usg=AFQjCNHpBW5rlETCVkYJOmsZDVIYiSfX7g" TargetMode="External"/><Relationship Id="rId5" Type="http://schemas.openxmlformats.org/officeDocument/2006/relationships/image" Target="../media/image14.jpeg"/><Relationship Id="rId4" Type="http://schemas.openxmlformats.org/officeDocument/2006/relationships/hyperlink" Target="https://www.google.com/url?q=http://thetrustadvisor.com/tag/banks&amp;sa=U&amp;ei=90J1U7fYC9aXqAbGo4KIAQ&amp;ved=0CDQQ9QEwAw&amp;usg=AFQjCNGTuoPW0Ue8agfjJstzpV9nrQe9UQ" TargetMode="External"/></Relationships>
</file>

<file path=ppt/slides/_rels/slide44.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5.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4" Type="http://schemas.openxmlformats.org/officeDocument/2006/relationships/image" Target="../media/image21.jpeg"/></Relationships>
</file>

<file path=ppt/slides/_rels/slide4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4" Type="http://schemas.openxmlformats.org/officeDocument/2006/relationships/image" Target="../media/image21.jpeg"/></Relationships>
</file>

<file path=ppt/slides/_rels/slide4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image" Target="../media/image21.jpeg"/><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hyperlink" Target="https://www.google.com/url?q=http://eofdreams.com/bank.html&amp;sa=U&amp;ei=-ER1U_elA4OSqgar-IGwCA&amp;ved=0CC4Q9QEwAA&amp;usg=AFQjCNHpBW5rlETCVkYJOmsZDVIYiSfX7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lickr.com/photos/money-transfers/31530143733"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9584" y="5354083"/>
            <a:ext cx="6300000" cy="605294"/>
          </a:xfrm>
        </p:spPr>
        <p:txBody>
          <a:bodyPr/>
          <a:lstStyle/>
          <a:p>
            <a:r>
              <a:rPr lang="en-US" b="1" dirty="0"/>
              <a:t>Douglas Sloan</a:t>
            </a:r>
          </a:p>
          <a:p>
            <a:r>
              <a:rPr lang="en-US" b="1" dirty="0"/>
              <a:t>October 2023</a:t>
            </a:r>
          </a:p>
        </p:txBody>
      </p:sp>
      <p:sp>
        <p:nvSpPr>
          <p:cNvPr id="4" name="Title 2"/>
          <p:cNvSpPr>
            <a:spLocks noGrp="1"/>
          </p:cNvSpPr>
          <p:nvPr>
            <p:ph type="ctrTitle"/>
          </p:nvPr>
        </p:nvSpPr>
        <p:spPr>
          <a:xfrm>
            <a:off x="298579" y="3154450"/>
            <a:ext cx="8584163" cy="1210588"/>
          </a:xfrm>
        </p:spPr>
        <p:txBody>
          <a:bodyPr/>
          <a:lstStyle/>
          <a:p>
            <a:pPr algn="ctr"/>
            <a:r>
              <a:rPr lang="en-US" sz="3200" b="1" dirty="0"/>
              <a:t>Intro to financial services sector – focus on global payments (follow the money)</a:t>
            </a:r>
            <a:endParaRPr lang="en-US" sz="2800" b="1" dirty="0"/>
          </a:p>
        </p:txBody>
      </p:sp>
    </p:spTree>
    <p:extLst>
      <p:ext uri="{BB962C8B-B14F-4D97-AF65-F5344CB8AC3E}">
        <p14:creationId xmlns:p14="http://schemas.microsoft.com/office/powerpoint/2010/main" val="986882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0F85A-6D52-DF9B-4DF2-9EBFD1C40709}"/>
              </a:ext>
            </a:extLst>
          </p:cNvPr>
          <p:cNvSpPr>
            <a:spLocks noGrp="1"/>
          </p:cNvSpPr>
          <p:nvPr>
            <p:ph type="title"/>
          </p:nvPr>
        </p:nvSpPr>
        <p:spPr>
          <a:xfrm>
            <a:off x="1150620" y="-101600"/>
            <a:ext cx="4356100" cy="1081551"/>
          </a:xfrm>
        </p:spPr>
        <p:txBody>
          <a:bodyPr anchor="b">
            <a:normAutofit/>
          </a:bodyPr>
          <a:lstStyle/>
          <a:p>
            <a:r>
              <a:rPr lang="en-US" sz="4050" dirty="0"/>
              <a:t>Discussion Topics</a:t>
            </a:r>
          </a:p>
        </p:txBody>
      </p:sp>
      <p:sp>
        <p:nvSpPr>
          <p:cNvPr id="3" name="Content Placeholder 2">
            <a:extLst>
              <a:ext uri="{FF2B5EF4-FFF2-40B4-BE49-F238E27FC236}">
                <a16:creationId xmlns:a16="http://schemas.microsoft.com/office/drawing/2014/main" id="{1D948D6E-411D-41E7-27C8-9F77E881626C}"/>
              </a:ext>
            </a:extLst>
          </p:cNvPr>
          <p:cNvSpPr>
            <a:spLocks noGrp="1"/>
          </p:cNvSpPr>
          <p:nvPr>
            <p:ph idx="1"/>
          </p:nvPr>
        </p:nvSpPr>
        <p:spPr>
          <a:xfrm>
            <a:off x="266700" y="2113280"/>
            <a:ext cx="3182692" cy="3992880"/>
          </a:xfrm>
        </p:spPr>
        <p:txBody>
          <a:bodyPr>
            <a:normAutofit/>
          </a:bodyPr>
          <a:lstStyle/>
          <a:p>
            <a:pPr>
              <a:defRPr/>
            </a:pPr>
            <a:r>
              <a:rPr lang="en-US" sz="2000" dirty="0"/>
              <a:t>Financial Services Overview</a:t>
            </a:r>
          </a:p>
          <a:p>
            <a:pPr marL="0" indent="0">
              <a:buNone/>
              <a:defRPr/>
            </a:pPr>
            <a:endParaRPr lang="en-US" sz="2000" dirty="0"/>
          </a:p>
          <a:p>
            <a:pPr>
              <a:defRPr/>
            </a:pPr>
            <a:r>
              <a:rPr lang="en-US" sz="2000" b="1" dirty="0">
                <a:solidFill>
                  <a:srgbClr val="FF0000"/>
                </a:solidFill>
              </a:rPr>
              <a:t>Correspondent Banking - - Cross border payments (e.g. SWIFT MT103/MT202cov) explained.</a:t>
            </a:r>
          </a:p>
          <a:p>
            <a:pPr>
              <a:buFontTx/>
              <a:buNone/>
              <a:defRPr/>
            </a:pPr>
            <a:endParaRPr lang="en-US" sz="2000" dirty="0"/>
          </a:p>
          <a:p>
            <a:pPr>
              <a:defRPr/>
            </a:pPr>
            <a:r>
              <a:rPr lang="en-US" sz="2000" dirty="0"/>
              <a:t>Common Money Laundering Techniques</a:t>
            </a:r>
          </a:p>
          <a:p>
            <a:pPr marL="0" indent="0">
              <a:buNone/>
              <a:defRPr/>
            </a:pPr>
            <a:endParaRPr lang="en-US" sz="2000" dirty="0"/>
          </a:p>
          <a:p>
            <a:pPr marL="0" indent="0">
              <a:buNone/>
            </a:pPr>
            <a:endParaRPr lang="en-US" sz="2000" dirty="0"/>
          </a:p>
        </p:txBody>
      </p:sp>
      <p:pic>
        <p:nvPicPr>
          <p:cNvPr id="5" name="Picture 4" descr="A picture containing text, newspaper, receipt&#10;&#10;Description automatically generated">
            <a:extLst>
              <a:ext uri="{FF2B5EF4-FFF2-40B4-BE49-F238E27FC236}">
                <a16:creationId xmlns:a16="http://schemas.microsoft.com/office/drawing/2014/main" id="{35CDE143-911D-D74F-1E60-CDB6E27174C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1818" r="18753" b="1"/>
          <a:stretch/>
        </p:blipFill>
        <p:spPr>
          <a:xfrm>
            <a:off x="3577377" y="1320800"/>
            <a:ext cx="5566623" cy="5537199"/>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137571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11</a:t>
            </a:fld>
            <a:endParaRPr lang="en-US" dirty="0"/>
          </a:p>
        </p:txBody>
      </p:sp>
      <p:pic>
        <p:nvPicPr>
          <p:cNvPr id="4" name="Picture 2" descr="https://encrypted-tbn2.gstatic.com/images?q=tbn:ANd9GcSY4S5RyEcmoaJ_xScHpAh9eCaDuwh9lGKX1-i3H_vBaboEVn67022j8qU">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2788" y="2673350"/>
            <a:ext cx="2676525" cy="17573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5" name="Picture 6" descr="https://encrypted-tbn3.gstatic.com/images?q=tbn:ANd9GcTN5xmoJYeqRJ0_VFEXQ61DyUt3nZxoeVm3Ic22S4YFwSdu_9GGLB78iI8">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0088" y="769938"/>
            <a:ext cx="2692400" cy="1600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 name="Picture 12" descr="https://encrypted-tbn2.gstatic.com/images?q=tbn:ANd9GcRRxwszoehuElWzj1RH-XCZwZF0PrvzCo1NKhwG1YpjJ9J1Agd4bWvx6m5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0088" y="4692650"/>
            <a:ext cx="2687637" cy="1708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095875" y="1406525"/>
            <a:ext cx="1409700" cy="369888"/>
          </a:xfrm>
          <a:prstGeom prst="rect">
            <a:avLst/>
          </a:prstGeom>
          <a:noFill/>
        </p:spPr>
        <p:txBody>
          <a:bodyPr>
            <a:spAutoFit/>
          </a:bodyPr>
          <a:lstStyle/>
          <a:p>
            <a:pPr>
              <a:defRPr/>
            </a:pPr>
            <a:r>
              <a:rPr lang="en-US" sz="2000" dirty="0">
                <a:solidFill>
                  <a:srgbClr val="000000"/>
                </a:solidFill>
              </a:rPr>
              <a:t>Simple</a:t>
            </a:r>
          </a:p>
        </p:txBody>
      </p:sp>
      <p:sp>
        <p:nvSpPr>
          <p:cNvPr id="8" name="TextBox 7"/>
          <p:cNvSpPr txBox="1"/>
          <p:nvPr/>
        </p:nvSpPr>
        <p:spPr>
          <a:xfrm>
            <a:off x="5021263" y="3384550"/>
            <a:ext cx="1409700" cy="369888"/>
          </a:xfrm>
          <a:prstGeom prst="rect">
            <a:avLst/>
          </a:prstGeom>
          <a:noFill/>
        </p:spPr>
        <p:txBody>
          <a:bodyPr>
            <a:spAutoFit/>
          </a:bodyPr>
          <a:lstStyle/>
          <a:p>
            <a:pPr>
              <a:defRPr/>
            </a:pPr>
            <a:r>
              <a:rPr lang="en-US" sz="2000" dirty="0">
                <a:solidFill>
                  <a:srgbClr val="000000"/>
                </a:solidFill>
              </a:rPr>
              <a:t>Standard</a:t>
            </a:r>
          </a:p>
        </p:txBody>
      </p:sp>
      <p:sp>
        <p:nvSpPr>
          <p:cNvPr id="9" name="TextBox 8"/>
          <p:cNvSpPr txBox="1"/>
          <p:nvPr/>
        </p:nvSpPr>
        <p:spPr>
          <a:xfrm>
            <a:off x="5011738" y="5475288"/>
            <a:ext cx="1409700" cy="369887"/>
          </a:xfrm>
          <a:prstGeom prst="rect">
            <a:avLst/>
          </a:prstGeom>
          <a:noFill/>
        </p:spPr>
        <p:txBody>
          <a:bodyPr>
            <a:spAutoFit/>
          </a:bodyPr>
          <a:lstStyle/>
          <a:p>
            <a:pPr algn="ctr">
              <a:defRPr/>
            </a:pPr>
            <a:r>
              <a:rPr lang="en-US" sz="2000" dirty="0">
                <a:solidFill>
                  <a:srgbClr val="000000"/>
                </a:solidFill>
              </a:rPr>
              <a:t>Complex</a:t>
            </a:r>
          </a:p>
        </p:txBody>
      </p:sp>
      <p:sp>
        <p:nvSpPr>
          <p:cNvPr id="10" name="TextBox 9"/>
          <p:cNvSpPr txBox="1"/>
          <p:nvPr/>
        </p:nvSpPr>
        <p:spPr>
          <a:xfrm>
            <a:off x="1885950" y="171450"/>
            <a:ext cx="7038975" cy="523220"/>
          </a:xfrm>
          <a:prstGeom prst="rect">
            <a:avLst/>
          </a:prstGeom>
          <a:noFill/>
        </p:spPr>
        <p:txBody>
          <a:bodyPr>
            <a:spAutoFit/>
          </a:bodyPr>
          <a:lstStyle/>
          <a:p>
            <a:pPr>
              <a:defRPr/>
            </a:pPr>
            <a:r>
              <a:rPr lang="en-US" sz="2800" b="1" dirty="0">
                <a:solidFill>
                  <a:srgbClr val="000000"/>
                </a:solidFill>
              </a:rPr>
              <a:t>Circuit Diagrams as Wire Transfer Analogy</a:t>
            </a:r>
          </a:p>
        </p:txBody>
      </p:sp>
    </p:spTree>
    <p:extLst>
      <p:ext uri="{BB962C8B-B14F-4D97-AF65-F5344CB8AC3E}">
        <p14:creationId xmlns:p14="http://schemas.microsoft.com/office/powerpoint/2010/main" val="751718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12</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12</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12</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12</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12</a:t>
            </a:fld>
            <a:endParaRPr lang="en-US" dirty="0"/>
          </a:p>
        </p:txBody>
      </p:sp>
      <p:pic>
        <p:nvPicPr>
          <p:cNvPr id="14" name="Picture 13">
            <a:extLst>
              <a:ext uri="{FF2B5EF4-FFF2-40B4-BE49-F238E27FC236}">
                <a16:creationId xmlns:a16="http://schemas.microsoft.com/office/drawing/2014/main" id="{88B6CFE9-A030-40C9-9A42-35CB3EAB62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7359" y="203200"/>
            <a:ext cx="6065521" cy="6492240"/>
          </a:xfrm>
          <a:prstGeom prst="rect">
            <a:avLst/>
          </a:prstGeom>
        </p:spPr>
      </p:pic>
    </p:spTree>
    <p:extLst>
      <p:ext uri="{BB962C8B-B14F-4D97-AF65-F5344CB8AC3E}">
        <p14:creationId xmlns:p14="http://schemas.microsoft.com/office/powerpoint/2010/main" val="2620343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p:txBody>
          <a:bodyPr/>
          <a:lstStyle/>
          <a:p>
            <a:fld id="{A14B9CBE-E2BF-4D02-A5BE-9A98A21C9C67}" type="slidenum">
              <a:rPr lang="en-US" smtClean="0"/>
              <a:pPr/>
              <a:t>13</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13</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13</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13</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13</a:t>
            </a:fld>
            <a:endParaRPr lang="en-US" dirty="0"/>
          </a:p>
        </p:txBody>
      </p:sp>
      <p:sp>
        <p:nvSpPr>
          <p:cNvPr id="9" name="Slide Number Placeholder 1">
            <a:extLst>
              <a:ext uri="{FF2B5EF4-FFF2-40B4-BE49-F238E27FC236}">
                <a16:creationId xmlns:a16="http://schemas.microsoft.com/office/drawing/2014/main" id="{E5E01936-4615-4394-A5A8-47E2EA0D8352}"/>
              </a:ext>
            </a:extLst>
          </p:cNvPr>
          <p:cNvSpPr txBox="1">
            <a:spLocks/>
          </p:cNvSpPr>
          <p:nvPr/>
        </p:nvSpPr>
        <p:spPr>
          <a:xfrm>
            <a:off x="8997950" y="7042150"/>
            <a:ext cx="539750" cy="312738"/>
          </a:xfrm>
          <a:prstGeom prst="rect">
            <a:avLst/>
          </a:prstGeom>
        </p:spPr>
        <p:txBody>
          <a:bodyPr vert="horz" wrap="non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rgbClr val="006299"/>
                </a:solidFill>
                <a:latin typeface="Arial"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A14B9CBE-E2BF-4D02-A5BE-9A98A21C9C67}" type="slidenum">
              <a:rPr lang="en-US" smtClean="0"/>
              <a:pPr>
                <a:defRPr/>
              </a:pPr>
              <a:t>13</a:t>
            </a:fld>
            <a:endParaRPr lang="en-US" dirty="0"/>
          </a:p>
        </p:txBody>
      </p:sp>
      <p:pic>
        <p:nvPicPr>
          <p:cNvPr id="10" name="Picture 4" descr="https://encrypted-tbn3.gstatic.com/images?q=tbn:ANd9GcQvOhZ7NoQm4HBdgskJZSUtfXLR3-au3iwNB5mFigdDTr4w_Z7VUuSANzM">
            <a:hlinkClick r:id="rId2"/>
            <a:extLst>
              <a:ext uri="{FF2B5EF4-FFF2-40B4-BE49-F238E27FC236}">
                <a16:creationId xmlns:a16="http://schemas.microsoft.com/office/drawing/2014/main" id="{CC53A12E-2ECC-4133-AC5F-F7C9F91394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https://encrypted-tbn0.gstatic.com/images?q=tbn:ANd9GcTQCzcJfhKrv4rew6SiZ7wpHC9--FvGVVBoGIEVT6dm4NbVg3jK9z-sWeg">
            <a:hlinkClick r:id="rId4"/>
            <a:extLst>
              <a:ext uri="{FF2B5EF4-FFF2-40B4-BE49-F238E27FC236}">
                <a16:creationId xmlns:a16="http://schemas.microsoft.com/office/drawing/2014/main" id="{C83B08B9-BB14-4808-AA1A-F01D8B8E515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8" descr="https://encrypted-tbn1.gstatic.com/images?q=tbn:ANd9GcRqEoyeHo1ykh_DS-PVYUsPY9yBXNocKlyj4jMYMaNxzDGpyu_V5QwdEIg">
            <a:hlinkClick r:id="rId6"/>
            <a:extLst>
              <a:ext uri="{FF2B5EF4-FFF2-40B4-BE49-F238E27FC236}">
                <a16:creationId xmlns:a16="http://schemas.microsoft.com/office/drawing/2014/main" id="{0C3072C0-56C9-4FF4-AB6B-466662789FB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https://encrypted-tbn3.gstatic.com/images?q=tbn:ANd9GcQvOhZ7NoQm4HBdgskJZSUtfXLR3-au3iwNB5mFigdDTr4w_Z7VUuSANzM">
            <a:hlinkClick r:id="rId2"/>
            <a:extLst>
              <a:ext uri="{FF2B5EF4-FFF2-40B4-BE49-F238E27FC236}">
                <a16:creationId xmlns:a16="http://schemas.microsoft.com/office/drawing/2014/main" id="{63F3C15B-45C0-46C0-B44F-3FC97A0C83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0" descr="https://encrypted-tbn3.gstatic.com/images?q=tbn:ANd9GcSfhMhT10z8I2B2RdD5qF6ICVeThOaVuc-YEifr-fYgZvqtQQ1d8iRlVqI">
            <a:hlinkClick r:id="rId8"/>
            <a:extLst>
              <a:ext uri="{FF2B5EF4-FFF2-40B4-BE49-F238E27FC236}">
                <a16:creationId xmlns:a16="http://schemas.microsoft.com/office/drawing/2014/main" id="{64D71732-6657-4930-880A-9A56CCB113E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6" name="Straight Arrow Connector 24">
            <a:extLst>
              <a:ext uri="{FF2B5EF4-FFF2-40B4-BE49-F238E27FC236}">
                <a16:creationId xmlns:a16="http://schemas.microsoft.com/office/drawing/2014/main" id="{55AD061B-0E59-4C79-BC5F-63673E6B0754}"/>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7" name="Straight Arrow Connector 25">
            <a:extLst>
              <a:ext uri="{FF2B5EF4-FFF2-40B4-BE49-F238E27FC236}">
                <a16:creationId xmlns:a16="http://schemas.microsoft.com/office/drawing/2014/main" id="{D0AC2B38-18BC-47B8-B76D-6B00A20B5989}"/>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8" name="Straight Arrow Connector 26">
            <a:extLst>
              <a:ext uri="{FF2B5EF4-FFF2-40B4-BE49-F238E27FC236}">
                <a16:creationId xmlns:a16="http://schemas.microsoft.com/office/drawing/2014/main" id="{E058CE20-4977-47DF-BD54-3D4211D7945A}"/>
              </a:ext>
            </a:extLst>
          </p:cNvPr>
          <p:cNvCxnSpPr>
            <a:cxnSpLocks noChangeShapeType="1"/>
          </p:cNvCxnSpPr>
          <p:nvPr/>
        </p:nvCxnSpPr>
        <p:spPr bwMode="auto">
          <a:xfrm flipV="1">
            <a:off x="3495675"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9" name="Straight Arrow Connector 27">
            <a:extLst>
              <a:ext uri="{FF2B5EF4-FFF2-40B4-BE49-F238E27FC236}">
                <a16:creationId xmlns:a16="http://schemas.microsoft.com/office/drawing/2014/main" id="{FB43A814-EF12-490B-A646-177456001CEE}"/>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20" name="TextBox 19">
            <a:extLst>
              <a:ext uri="{FF2B5EF4-FFF2-40B4-BE49-F238E27FC236}">
                <a16:creationId xmlns:a16="http://schemas.microsoft.com/office/drawing/2014/main" id="{5F50FBB1-42FA-4BCD-95DA-EEE59321C856}"/>
              </a:ext>
            </a:extLst>
          </p:cNvPr>
          <p:cNvSpPr txBox="1"/>
          <p:nvPr/>
        </p:nvSpPr>
        <p:spPr>
          <a:xfrm>
            <a:off x="3343828" y="764916"/>
            <a:ext cx="2557944" cy="523220"/>
          </a:xfrm>
          <a:prstGeom prst="rect">
            <a:avLst/>
          </a:prstGeom>
          <a:noFill/>
        </p:spPr>
        <p:txBody>
          <a:bodyPr wrap="none">
            <a:spAutoFit/>
          </a:bodyPr>
          <a:lstStyle/>
          <a:p>
            <a:pPr>
              <a:defRPr/>
            </a:pPr>
            <a:r>
              <a:rPr lang="en-US" sz="2800" b="1" dirty="0">
                <a:solidFill>
                  <a:srgbClr val="000000"/>
                </a:solidFill>
              </a:rPr>
              <a:t>Take the A Train</a:t>
            </a:r>
          </a:p>
        </p:txBody>
      </p:sp>
      <p:sp>
        <p:nvSpPr>
          <p:cNvPr id="21" name="TextBox 20">
            <a:extLst>
              <a:ext uri="{FF2B5EF4-FFF2-40B4-BE49-F238E27FC236}">
                <a16:creationId xmlns:a16="http://schemas.microsoft.com/office/drawing/2014/main" id="{218E489E-F42F-400B-AE27-ABD3F644474F}"/>
              </a:ext>
            </a:extLst>
          </p:cNvPr>
          <p:cNvSpPr txBox="1"/>
          <p:nvPr/>
        </p:nvSpPr>
        <p:spPr>
          <a:xfrm>
            <a:off x="2101850" y="2295525"/>
            <a:ext cx="1470025" cy="707886"/>
          </a:xfrm>
          <a:prstGeom prst="rect">
            <a:avLst/>
          </a:prstGeom>
          <a:noFill/>
        </p:spPr>
        <p:txBody>
          <a:bodyPr wrap="square">
            <a:spAutoFit/>
          </a:bodyPr>
          <a:lstStyle/>
          <a:p>
            <a:pPr algn="ctr">
              <a:defRPr/>
            </a:pPr>
            <a:r>
              <a:rPr lang="en-US" sz="2000" dirty="0">
                <a:solidFill>
                  <a:srgbClr val="000000"/>
                </a:solidFill>
              </a:rPr>
              <a:t>Station Departure</a:t>
            </a:r>
          </a:p>
        </p:txBody>
      </p:sp>
      <p:sp>
        <p:nvSpPr>
          <p:cNvPr id="22" name="TextBox 21">
            <a:extLst>
              <a:ext uri="{FF2B5EF4-FFF2-40B4-BE49-F238E27FC236}">
                <a16:creationId xmlns:a16="http://schemas.microsoft.com/office/drawing/2014/main" id="{655D5FB9-C44B-46AF-9D63-4E7CFB942967}"/>
              </a:ext>
            </a:extLst>
          </p:cNvPr>
          <p:cNvSpPr txBox="1"/>
          <p:nvPr/>
        </p:nvSpPr>
        <p:spPr>
          <a:xfrm>
            <a:off x="5435600" y="2305050"/>
            <a:ext cx="1450975" cy="707886"/>
          </a:xfrm>
          <a:prstGeom prst="rect">
            <a:avLst/>
          </a:prstGeom>
          <a:noFill/>
        </p:spPr>
        <p:txBody>
          <a:bodyPr wrap="square">
            <a:spAutoFit/>
          </a:bodyPr>
          <a:lstStyle/>
          <a:p>
            <a:pPr algn="ctr">
              <a:defRPr/>
            </a:pPr>
            <a:r>
              <a:rPr lang="en-US" sz="2000" dirty="0">
                <a:solidFill>
                  <a:srgbClr val="000000"/>
                </a:solidFill>
              </a:rPr>
              <a:t>Station Arrival</a:t>
            </a:r>
          </a:p>
        </p:txBody>
      </p:sp>
      <p:sp>
        <p:nvSpPr>
          <p:cNvPr id="23" name="TextBox 22">
            <a:extLst>
              <a:ext uri="{FF2B5EF4-FFF2-40B4-BE49-F238E27FC236}">
                <a16:creationId xmlns:a16="http://schemas.microsoft.com/office/drawing/2014/main" id="{F80E53F6-0177-483F-BDB5-5FC1C3F3F7C9}"/>
              </a:ext>
            </a:extLst>
          </p:cNvPr>
          <p:cNvSpPr txBox="1"/>
          <p:nvPr/>
        </p:nvSpPr>
        <p:spPr>
          <a:xfrm>
            <a:off x="3794125" y="1547365"/>
            <a:ext cx="1641475" cy="1323439"/>
          </a:xfrm>
          <a:prstGeom prst="rect">
            <a:avLst/>
          </a:prstGeom>
          <a:noFill/>
        </p:spPr>
        <p:txBody>
          <a:bodyPr wrap="square">
            <a:spAutoFit/>
          </a:bodyPr>
          <a:lstStyle/>
          <a:p>
            <a:pPr algn="ctr">
              <a:defRPr/>
            </a:pPr>
            <a:r>
              <a:rPr lang="en-US" sz="2000" dirty="0">
                <a:solidFill>
                  <a:srgbClr val="000000"/>
                </a:solidFill>
              </a:rPr>
              <a:t>Second Station.  Transfer Option</a:t>
            </a:r>
          </a:p>
        </p:txBody>
      </p:sp>
      <p:sp>
        <p:nvSpPr>
          <p:cNvPr id="24" name="TextBox 23">
            <a:extLst>
              <a:ext uri="{FF2B5EF4-FFF2-40B4-BE49-F238E27FC236}">
                <a16:creationId xmlns:a16="http://schemas.microsoft.com/office/drawing/2014/main" id="{E1D21C06-4188-4907-820C-8B4DFDB6EC3B}"/>
              </a:ext>
            </a:extLst>
          </p:cNvPr>
          <p:cNvSpPr txBox="1"/>
          <p:nvPr/>
        </p:nvSpPr>
        <p:spPr>
          <a:xfrm>
            <a:off x="307975" y="2058421"/>
            <a:ext cx="1409700" cy="1015663"/>
          </a:xfrm>
          <a:prstGeom prst="rect">
            <a:avLst/>
          </a:prstGeom>
          <a:noFill/>
        </p:spPr>
        <p:txBody>
          <a:bodyPr>
            <a:spAutoFit/>
          </a:bodyPr>
          <a:lstStyle/>
          <a:p>
            <a:pPr algn="ctr">
              <a:defRPr/>
            </a:pPr>
            <a:r>
              <a:rPr lang="en-US" sz="2000" dirty="0">
                <a:solidFill>
                  <a:srgbClr val="000000"/>
                </a:solidFill>
              </a:rPr>
              <a:t>Your Departure Address</a:t>
            </a:r>
          </a:p>
        </p:txBody>
      </p:sp>
      <p:sp>
        <p:nvSpPr>
          <p:cNvPr id="25" name="TextBox 24">
            <a:extLst>
              <a:ext uri="{FF2B5EF4-FFF2-40B4-BE49-F238E27FC236}">
                <a16:creationId xmlns:a16="http://schemas.microsoft.com/office/drawing/2014/main" id="{A38FDACF-8D81-4E91-9BD8-1D72E099B927}"/>
              </a:ext>
            </a:extLst>
          </p:cNvPr>
          <p:cNvSpPr txBox="1"/>
          <p:nvPr/>
        </p:nvSpPr>
        <p:spPr>
          <a:xfrm>
            <a:off x="7327900" y="2177465"/>
            <a:ext cx="1441450" cy="707886"/>
          </a:xfrm>
          <a:prstGeom prst="rect">
            <a:avLst/>
          </a:prstGeom>
          <a:noFill/>
        </p:spPr>
        <p:txBody>
          <a:bodyPr wrap="square">
            <a:spAutoFit/>
          </a:bodyPr>
          <a:lstStyle/>
          <a:p>
            <a:pPr algn="ctr">
              <a:defRPr/>
            </a:pPr>
            <a:r>
              <a:rPr lang="en-US" sz="2000" dirty="0">
                <a:solidFill>
                  <a:srgbClr val="000000"/>
                </a:solidFill>
              </a:rPr>
              <a:t>Your Arrival Address</a:t>
            </a:r>
          </a:p>
        </p:txBody>
      </p:sp>
      <p:pic>
        <p:nvPicPr>
          <p:cNvPr id="26" name="Picture 25">
            <a:extLst>
              <a:ext uri="{FF2B5EF4-FFF2-40B4-BE49-F238E27FC236}">
                <a16:creationId xmlns:a16="http://schemas.microsoft.com/office/drawing/2014/main" id="{51331A58-75BA-45BE-A3BF-E74245422C8B}"/>
              </a:ext>
            </a:extLst>
          </p:cNvPr>
          <p:cNvPicPr>
            <a:picLocks noChangeAspect="1"/>
          </p:cNvPicPr>
          <p:nvPr/>
        </p:nvPicPr>
        <p:blipFill>
          <a:blip r:embed="rId10" cstate="print">
            <a:extLst>
              <a:ext uri="{28A0092B-C50C-407E-A947-70E740481C1C}">
                <a14:useLocalDpi xmlns:a14="http://schemas.microsoft.com/office/drawing/2010/main" val="0"/>
              </a:ext>
              <a:ext uri="{837473B0-CC2E-450A-ABE3-18F120FF3D39}">
                <a1611:picAttrSrcUrl xmlns:a1611="http://schemas.microsoft.com/office/drawing/2016/11/main" r:id="rId11"/>
              </a:ext>
            </a:extLst>
          </a:blip>
          <a:stretch>
            <a:fillRect/>
          </a:stretch>
        </p:blipFill>
        <p:spPr>
          <a:xfrm>
            <a:off x="2273300" y="4634875"/>
            <a:ext cx="1298575" cy="1077831"/>
          </a:xfrm>
          <a:prstGeom prst="rect">
            <a:avLst/>
          </a:prstGeom>
        </p:spPr>
      </p:pic>
    </p:spTree>
    <p:extLst>
      <p:ext uri="{BB962C8B-B14F-4D97-AF65-F5344CB8AC3E}">
        <p14:creationId xmlns:p14="http://schemas.microsoft.com/office/powerpoint/2010/main" val="3307824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1C309C-F5DB-298F-A8C6-231AD3BABE4A}"/>
              </a:ext>
            </a:extLst>
          </p:cNvPr>
          <p:cNvSpPr>
            <a:spLocks noGrp="1"/>
          </p:cNvSpPr>
          <p:nvPr>
            <p:ph type="title"/>
          </p:nvPr>
        </p:nvSpPr>
        <p:spPr/>
        <p:txBody>
          <a:bodyPr/>
          <a:lstStyle/>
          <a:p>
            <a:r>
              <a:rPr lang="en-US" sz="3200" dirty="0">
                <a:solidFill>
                  <a:schemeClr val="bg1"/>
                </a:solidFill>
                <a:latin typeface="Poppins Black" panose="00000A00000000000000" pitchFamily="2" charset="0"/>
                <a:cs typeface="Poppins Black" panose="00000A00000000000000" pitchFamily="2" charset="0"/>
              </a:rPr>
              <a:t>Standard Mediums of Exchange</a:t>
            </a:r>
            <a:br>
              <a:rPr lang="en-US" dirty="0">
                <a:solidFill>
                  <a:schemeClr val="bg1"/>
                </a:solidFill>
                <a:latin typeface="Poppins Black" panose="00000A00000000000000" pitchFamily="2" charset="0"/>
                <a:cs typeface="Poppins Black" panose="00000A00000000000000" pitchFamily="2" charset="0"/>
              </a:rPr>
            </a:br>
            <a:endParaRPr lang="en-US" dirty="0"/>
          </a:p>
        </p:txBody>
      </p:sp>
      <p:sp>
        <p:nvSpPr>
          <p:cNvPr id="4" name="Slide Number Placeholder 3">
            <a:extLst>
              <a:ext uri="{FF2B5EF4-FFF2-40B4-BE49-F238E27FC236}">
                <a16:creationId xmlns:a16="http://schemas.microsoft.com/office/drawing/2014/main" id="{C007DDE3-6BF9-AF17-80EC-C5CD6A19073A}"/>
              </a:ext>
            </a:extLst>
          </p:cNvPr>
          <p:cNvSpPr>
            <a:spLocks noGrp="1"/>
          </p:cNvSpPr>
          <p:nvPr>
            <p:ph type="sldNum" sz="quarter" idx="12"/>
          </p:nvPr>
        </p:nvSpPr>
        <p:spPr/>
        <p:txBody>
          <a:bodyPr/>
          <a:lstStyle/>
          <a:p>
            <a:fld id="{941AA2AD-4ABD-40E1-928E-6C7D7FF4C282}" type="slidenum">
              <a:rPr lang="en-GB" smtClean="0"/>
              <a:t>14</a:t>
            </a:fld>
            <a:endParaRPr lang="en-GB" dirty="0"/>
          </a:p>
        </p:txBody>
      </p:sp>
      <p:sp>
        <p:nvSpPr>
          <p:cNvPr id="8" name="TextBox 7">
            <a:extLst>
              <a:ext uri="{FF2B5EF4-FFF2-40B4-BE49-F238E27FC236}">
                <a16:creationId xmlns:a16="http://schemas.microsoft.com/office/drawing/2014/main" id="{987E9086-BE7C-B1B2-D4DA-69A2AE7D3BAA}"/>
              </a:ext>
            </a:extLst>
          </p:cNvPr>
          <p:cNvSpPr txBox="1"/>
          <p:nvPr/>
        </p:nvSpPr>
        <p:spPr>
          <a:xfrm>
            <a:off x="712620" y="1901683"/>
            <a:ext cx="112983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Cash</a:t>
            </a:r>
          </a:p>
        </p:txBody>
      </p:sp>
      <p:sp>
        <p:nvSpPr>
          <p:cNvPr id="9" name="TextBox 8">
            <a:extLst>
              <a:ext uri="{FF2B5EF4-FFF2-40B4-BE49-F238E27FC236}">
                <a16:creationId xmlns:a16="http://schemas.microsoft.com/office/drawing/2014/main" id="{735D35A6-0F4E-B3E3-EA57-7731C7CAC379}"/>
              </a:ext>
            </a:extLst>
          </p:cNvPr>
          <p:cNvSpPr txBox="1"/>
          <p:nvPr/>
        </p:nvSpPr>
        <p:spPr>
          <a:xfrm>
            <a:off x="3091865" y="3747935"/>
            <a:ext cx="87490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Wires</a:t>
            </a:r>
          </a:p>
        </p:txBody>
      </p:sp>
      <p:sp>
        <p:nvSpPr>
          <p:cNvPr id="10" name="TextBox 9">
            <a:extLst>
              <a:ext uri="{FF2B5EF4-FFF2-40B4-BE49-F238E27FC236}">
                <a16:creationId xmlns:a16="http://schemas.microsoft.com/office/drawing/2014/main" id="{466BFA08-E307-DE92-A47C-FBA6FCFC105F}"/>
              </a:ext>
            </a:extLst>
          </p:cNvPr>
          <p:cNvSpPr txBox="1"/>
          <p:nvPr/>
        </p:nvSpPr>
        <p:spPr>
          <a:xfrm>
            <a:off x="1366606" y="2881843"/>
            <a:ext cx="1129834"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ACH</a:t>
            </a:r>
          </a:p>
        </p:txBody>
      </p:sp>
      <p:sp>
        <p:nvSpPr>
          <p:cNvPr id="11" name="TextBox 10">
            <a:extLst>
              <a:ext uri="{FF2B5EF4-FFF2-40B4-BE49-F238E27FC236}">
                <a16:creationId xmlns:a16="http://schemas.microsoft.com/office/drawing/2014/main" id="{74CFE8FC-B0C9-A560-4A6D-6D30CAA9A533}"/>
              </a:ext>
            </a:extLst>
          </p:cNvPr>
          <p:cNvSpPr txBox="1"/>
          <p:nvPr/>
        </p:nvSpPr>
        <p:spPr>
          <a:xfrm>
            <a:off x="607304" y="5162375"/>
            <a:ext cx="112983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FedWire</a:t>
            </a:r>
          </a:p>
        </p:txBody>
      </p:sp>
      <p:sp>
        <p:nvSpPr>
          <p:cNvPr id="12" name="TextBox 11">
            <a:extLst>
              <a:ext uri="{FF2B5EF4-FFF2-40B4-BE49-F238E27FC236}">
                <a16:creationId xmlns:a16="http://schemas.microsoft.com/office/drawing/2014/main" id="{9FD54BB9-765E-BE08-4A77-7BEA96B42B75}"/>
              </a:ext>
            </a:extLst>
          </p:cNvPr>
          <p:cNvSpPr txBox="1"/>
          <p:nvPr/>
        </p:nvSpPr>
        <p:spPr>
          <a:xfrm>
            <a:off x="324007" y="3811804"/>
            <a:ext cx="1303426" cy="701731"/>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Virtual Currency</a:t>
            </a:r>
          </a:p>
        </p:txBody>
      </p:sp>
      <p:sp>
        <p:nvSpPr>
          <p:cNvPr id="13" name="TextBox 12">
            <a:extLst>
              <a:ext uri="{FF2B5EF4-FFF2-40B4-BE49-F238E27FC236}">
                <a16:creationId xmlns:a16="http://schemas.microsoft.com/office/drawing/2014/main" id="{96F98CC0-DCBD-0486-952C-9032ED361897}"/>
              </a:ext>
            </a:extLst>
          </p:cNvPr>
          <p:cNvSpPr txBox="1"/>
          <p:nvPr/>
        </p:nvSpPr>
        <p:spPr>
          <a:xfrm>
            <a:off x="2165931" y="5807409"/>
            <a:ext cx="87490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ICH</a:t>
            </a:r>
          </a:p>
        </p:txBody>
      </p:sp>
      <p:sp>
        <p:nvSpPr>
          <p:cNvPr id="14" name="TextBox 13">
            <a:extLst>
              <a:ext uri="{FF2B5EF4-FFF2-40B4-BE49-F238E27FC236}">
                <a16:creationId xmlns:a16="http://schemas.microsoft.com/office/drawing/2014/main" id="{C18AA2E8-9220-F584-8530-59EFBEF2B59B}"/>
              </a:ext>
            </a:extLst>
          </p:cNvPr>
          <p:cNvSpPr txBox="1"/>
          <p:nvPr/>
        </p:nvSpPr>
        <p:spPr>
          <a:xfrm>
            <a:off x="4554367" y="3078986"/>
            <a:ext cx="87490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EFT</a:t>
            </a:r>
          </a:p>
        </p:txBody>
      </p:sp>
      <p:sp>
        <p:nvSpPr>
          <p:cNvPr id="15" name="TextBox 14">
            <a:extLst>
              <a:ext uri="{FF2B5EF4-FFF2-40B4-BE49-F238E27FC236}">
                <a16:creationId xmlns:a16="http://schemas.microsoft.com/office/drawing/2014/main" id="{5BD71BB5-F3E1-A69F-D0A4-674616AECD6D}"/>
              </a:ext>
            </a:extLst>
          </p:cNvPr>
          <p:cNvSpPr txBox="1"/>
          <p:nvPr/>
        </p:nvSpPr>
        <p:spPr>
          <a:xfrm>
            <a:off x="5256064" y="2039706"/>
            <a:ext cx="1303426" cy="701731"/>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Money Orders</a:t>
            </a:r>
          </a:p>
        </p:txBody>
      </p:sp>
      <p:sp>
        <p:nvSpPr>
          <p:cNvPr id="16" name="TextBox 15">
            <a:extLst>
              <a:ext uri="{FF2B5EF4-FFF2-40B4-BE49-F238E27FC236}">
                <a16:creationId xmlns:a16="http://schemas.microsoft.com/office/drawing/2014/main" id="{D72F9AC9-B0A6-0270-71CF-FC7632C0619A}"/>
              </a:ext>
            </a:extLst>
          </p:cNvPr>
          <p:cNvSpPr txBox="1"/>
          <p:nvPr/>
        </p:nvSpPr>
        <p:spPr>
          <a:xfrm>
            <a:off x="3404774" y="4748090"/>
            <a:ext cx="946322"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Checks</a:t>
            </a:r>
          </a:p>
        </p:txBody>
      </p:sp>
      <p:sp>
        <p:nvSpPr>
          <p:cNvPr id="17" name="TextBox 16">
            <a:extLst>
              <a:ext uri="{FF2B5EF4-FFF2-40B4-BE49-F238E27FC236}">
                <a16:creationId xmlns:a16="http://schemas.microsoft.com/office/drawing/2014/main" id="{D3B95DD8-8004-9100-DE4C-EC98CCCCD623}"/>
              </a:ext>
            </a:extLst>
          </p:cNvPr>
          <p:cNvSpPr txBox="1"/>
          <p:nvPr/>
        </p:nvSpPr>
        <p:spPr>
          <a:xfrm>
            <a:off x="7391159" y="5094017"/>
            <a:ext cx="87490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CHiPs</a:t>
            </a:r>
          </a:p>
        </p:txBody>
      </p:sp>
      <p:sp>
        <p:nvSpPr>
          <p:cNvPr id="18" name="TextBox 17">
            <a:extLst>
              <a:ext uri="{FF2B5EF4-FFF2-40B4-BE49-F238E27FC236}">
                <a16:creationId xmlns:a16="http://schemas.microsoft.com/office/drawing/2014/main" id="{70C764D5-DA01-93FF-DBD8-52ACDBFF4FDC}"/>
              </a:ext>
            </a:extLst>
          </p:cNvPr>
          <p:cNvSpPr txBox="1"/>
          <p:nvPr/>
        </p:nvSpPr>
        <p:spPr>
          <a:xfrm>
            <a:off x="5070178" y="5239979"/>
            <a:ext cx="1303426" cy="701731"/>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Travellers Checks</a:t>
            </a:r>
          </a:p>
        </p:txBody>
      </p:sp>
      <p:sp>
        <p:nvSpPr>
          <p:cNvPr id="19" name="TextBox 18">
            <a:extLst>
              <a:ext uri="{FF2B5EF4-FFF2-40B4-BE49-F238E27FC236}">
                <a16:creationId xmlns:a16="http://schemas.microsoft.com/office/drawing/2014/main" id="{2659AE46-85D3-C622-7818-85D853E56E8C}"/>
              </a:ext>
            </a:extLst>
          </p:cNvPr>
          <p:cNvSpPr txBox="1"/>
          <p:nvPr/>
        </p:nvSpPr>
        <p:spPr>
          <a:xfrm>
            <a:off x="7290006" y="1795411"/>
            <a:ext cx="1712792" cy="1311128"/>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Doesn’t even cover some foreign mediums</a:t>
            </a:r>
          </a:p>
        </p:txBody>
      </p:sp>
      <p:sp>
        <p:nvSpPr>
          <p:cNvPr id="20" name="TextBox 19">
            <a:extLst>
              <a:ext uri="{FF2B5EF4-FFF2-40B4-BE49-F238E27FC236}">
                <a16:creationId xmlns:a16="http://schemas.microsoft.com/office/drawing/2014/main" id="{F76DC471-11A7-1970-A07C-7ECA95F8C6C7}"/>
              </a:ext>
            </a:extLst>
          </p:cNvPr>
          <p:cNvSpPr txBox="1"/>
          <p:nvPr/>
        </p:nvSpPr>
        <p:spPr>
          <a:xfrm>
            <a:off x="6198059" y="3598961"/>
            <a:ext cx="1377874" cy="701731"/>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Credit &amp; Debit Cards</a:t>
            </a:r>
          </a:p>
        </p:txBody>
      </p:sp>
      <p:sp>
        <p:nvSpPr>
          <p:cNvPr id="21" name="TextBox 20">
            <a:extLst>
              <a:ext uri="{FF2B5EF4-FFF2-40B4-BE49-F238E27FC236}">
                <a16:creationId xmlns:a16="http://schemas.microsoft.com/office/drawing/2014/main" id="{A7697920-3CC3-F7F3-9478-DC90B24E4553}"/>
              </a:ext>
            </a:extLst>
          </p:cNvPr>
          <p:cNvSpPr txBox="1"/>
          <p:nvPr/>
        </p:nvSpPr>
        <p:spPr>
          <a:xfrm>
            <a:off x="3331433" y="2208449"/>
            <a:ext cx="1315329"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SWIFT</a:t>
            </a:r>
          </a:p>
        </p:txBody>
      </p:sp>
    </p:spTree>
    <p:extLst>
      <p:ext uri="{BB962C8B-B14F-4D97-AF65-F5344CB8AC3E}">
        <p14:creationId xmlns:p14="http://schemas.microsoft.com/office/powerpoint/2010/main" val="388396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8"/>
                                        </p:tgtEl>
                                        <p:attrNameLst>
                                          <p:attrName>style.color</p:attrName>
                                        </p:attrNameLst>
                                      </p:cBhvr>
                                      <p:to>
                                        <a:schemeClr val="bg1"/>
                                      </p:to>
                                    </p:animClr>
                                    <p:animClr clrSpc="rgb" dir="cw">
                                      <p:cBhvr>
                                        <p:cTn id="7" dur="250" autoRev="1" fill="remove"/>
                                        <p:tgtEl>
                                          <p:spTgt spid="8"/>
                                        </p:tgtEl>
                                        <p:attrNameLst>
                                          <p:attrName>fillcolor</p:attrName>
                                        </p:attrNameLst>
                                      </p:cBhvr>
                                      <p:to>
                                        <a:schemeClr val="bg1"/>
                                      </p:to>
                                    </p:animClr>
                                    <p:set>
                                      <p:cBhvr>
                                        <p:cTn id="8" dur="250" autoRev="1" fill="remove"/>
                                        <p:tgtEl>
                                          <p:spTgt spid="8"/>
                                        </p:tgtEl>
                                        <p:attrNameLst>
                                          <p:attrName>fill.type</p:attrName>
                                        </p:attrNameLst>
                                      </p:cBhvr>
                                      <p:to>
                                        <p:strVal val="solid"/>
                                      </p:to>
                                    </p:set>
                                    <p:set>
                                      <p:cBhvr>
                                        <p:cTn id="9" dur="250" autoRev="1" fill="remove"/>
                                        <p:tgtEl>
                                          <p:spTgt spid="8"/>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heel(1)">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additive="base">
                                        <p:cTn id="42" dur="500" fill="hold"/>
                                        <p:tgtEl>
                                          <p:spTgt spid="14"/>
                                        </p:tgtEl>
                                        <p:attrNameLst>
                                          <p:attrName>ppt_x</p:attrName>
                                        </p:attrNameLst>
                                      </p:cBhvr>
                                      <p:tavLst>
                                        <p:tav tm="0">
                                          <p:val>
                                            <p:strVal val="#ppt_x"/>
                                          </p:val>
                                        </p:tav>
                                        <p:tav tm="100000">
                                          <p:val>
                                            <p:strVal val="#ppt_x"/>
                                          </p:val>
                                        </p:tav>
                                      </p:tavLst>
                                    </p:anim>
                                    <p:anim calcmode="lin" valueType="num">
                                      <p:cBhvr additive="base">
                                        <p:cTn id="4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5" presetClass="entr" presetSubtype="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2000"/>
                                        <p:tgtEl>
                                          <p:spTgt spid="15"/>
                                        </p:tgtEl>
                                      </p:cBhvr>
                                    </p:animEffect>
                                    <p:anim calcmode="lin" valueType="num">
                                      <p:cBhvr>
                                        <p:cTn id="49" dur="2000" fill="hold"/>
                                        <p:tgtEl>
                                          <p:spTgt spid="15"/>
                                        </p:tgtEl>
                                        <p:attrNameLst>
                                          <p:attrName>ppt_w</p:attrName>
                                        </p:attrNameLst>
                                      </p:cBhvr>
                                      <p:tavLst>
                                        <p:tav tm="0" fmla="#ppt_w*sin(2.5*pi*$)">
                                          <p:val>
                                            <p:fltVal val="0"/>
                                          </p:val>
                                        </p:tav>
                                        <p:tav tm="100000">
                                          <p:val>
                                            <p:fltVal val="1"/>
                                          </p:val>
                                        </p:tav>
                                      </p:tavLst>
                                    </p:anim>
                                    <p:anim calcmode="lin" valueType="num">
                                      <p:cBhvr>
                                        <p:cTn id="50" dur="2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45"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fade">
                                      <p:cBhvr>
                                        <p:cTn id="55" dur="2000"/>
                                        <p:tgtEl>
                                          <p:spTgt spid="16"/>
                                        </p:tgtEl>
                                      </p:cBhvr>
                                    </p:animEffect>
                                    <p:anim calcmode="lin" valueType="num">
                                      <p:cBhvr>
                                        <p:cTn id="56" dur="2000" fill="hold"/>
                                        <p:tgtEl>
                                          <p:spTgt spid="16"/>
                                        </p:tgtEl>
                                        <p:attrNameLst>
                                          <p:attrName>ppt_w</p:attrName>
                                        </p:attrNameLst>
                                      </p:cBhvr>
                                      <p:tavLst>
                                        <p:tav tm="0" fmla="#ppt_w*sin(2.5*pi*$)">
                                          <p:val>
                                            <p:fltVal val="0"/>
                                          </p:val>
                                        </p:tav>
                                        <p:tav tm="100000">
                                          <p:val>
                                            <p:fltVal val="1"/>
                                          </p:val>
                                        </p:tav>
                                      </p:tavLst>
                                    </p:anim>
                                    <p:anim calcmode="lin" valueType="num">
                                      <p:cBhvr>
                                        <p:cTn id="57"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58" fill="hold">
                      <p:stCondLst>
                        <p:cond delay="indefinite"/>
                      </p:stCondLst>
                      <p:childTnLst>
                        <p:par>
                          <p:cTn id="59" fill="hold">
                            <p:stCondLst>
                              <p:cond delay="0"/>
                            </p:stCondLst>
                            <p:childTnLst>
                              <p:par>
                                <p:cTn id="60" presetID="26"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wipe(down)">
                                      <p:cBhvr>
                                        <p:cTn id="62" dur="580">
                                          <p:stCondLst>
                                            <p:cond delay="0"/>
                                          </p:stCondLst>
                                        </p:cTn>
                                        <p:tgtEl>
                                          <p:spTgt spid="17"/>
                                        </p:tgtEl>
                                      </p:cBhvr>
                                    </p:animEffect>
                                    <p:anim calcmode="lin" valueType="num">
                                      <p:cBhvr>
                                        <p:cTn id="63"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68" dur="26">
                                          <p:stCondLst>
                                            <p:cond delay="650"/>
                                          </p:stCondLst>
                                        </p:cTn>
                                        <p:tgtEl>
                                          <p:spTgt spid="17"/>
                                        </p:tgtEl>
                                      </p:cBhvr>
                                      <p:to x="100000" y="60000"/>
                                    </p:animScale>
                                    <p:animScale>
                                      <p:cBhvr>
                                        <p:cTn id="69" dur="166" decel="50000">
                                          <p:stCondLst>
                                            <p:cond delay="676"/>
                                          </p:stCondLst>
                                        </p:cTn>
                                        <p:tgtEl>
                                          <p:spTgt spid="17"/>
                                        </p:tgtEl>
                                      </p:cBhvr>
                                      <p:to x="100000" y="100000"/>
                                    </p:animScale>
                                    <p:animScale>
                                      <p:cBhvr>
                                        <p:cTn id="70" dur="26">
                                          <p:stCondLst>
                                            <p:cond delay="1312"/>
                                          </p:stCondLst>
                                        </p:cTn>
                                        <p:tgtEl>
                                          <p:spTgt spid="17"/>
                                        </p:tgtEl>
                                      </p:cBhvr>
                                      <p:to x="100000" y="80000"/>
                                    </p:animScale>
                                    <p:animScale>
                                      <p:cBhvr>
                                        <p:cTn id="71" dur="166" decel="50000">
                                          <p:stCondLst>
                                            <p:cond delay="1338"/>
                                          </p:stCondLst>
                                        </p:cTn>
                                        <p:tgtEl>
                                          <p:spTgt spid="17"/>
                                        </p:tgtEl>
                                      </p:cBhvr>
                                      <p:to x="100000" y="100000"/>
                                    </p:animScale>
                                    <p:animScale>
                                      <p:cBhvr>
                                        <p:cTn id="72" dur="26">
                                          <p:stCondLst>
                                            <p:cond delay="1642"/>
                                          </p:stCondLst>
                                        </p:cTn>
                                        <p:tgtEl>
                                          <p:spTgt spid="17"/>
                                        </p:tgtEl>
                                      </p:cBhvr>
                                      <p:to x="100000" y="90000"/>
                                    </p:animScale>
                                    <p:animScale>
                                      <p:cBhvr>
                                        <p:cTn id="73" dur="166" decel="50000">
                                          <p:stCondLst>
                                            <p:cond delay="1668"/>
                                          </p:stCondLst>
                                        </p:cTn>
                                        <p:tgtEl>
                                          <p:spTgt spid="17"/>
                                        </p:tgtEl>
                                      </p:cBhvr>
                                      <p:to x="100000" y="100000"/>
                                    </p:animScale>
                                    <p:animScale>
                                      <p:cBhvr>
                                        <p:cTn id="74" dur="26">
                                          <p:stCondLst>
                                            <p:cond delay="1808"/>
                                          </p:stCondLst>
                                        </p:cTn>
                                        <p:tgtEl>
                                          <p:spTgt spid="17"/>
                                        </p:tgtEl>
                                      </p:cBhvr>
                                      <p:to x="100000" y="95000"/>
                                    </p:animScale>
                                    <p:animScale>
                                      <p:cBhvr>
                                        <p:cTn id="75" dur="166" decel="50000">
                                          <p:stCondLst>
                                            <p:cond delay="1834"/>
                                          </p:stCondLst>
                                        </p:cTn>
                                        <p:tgtEl>
                                          <p:spTgt spid="17"/>
                                        </p:tgtEl>
                                      </p:cBhvr>
                                      <p:to x="100000" y="100000"/>
                                    </p:animScale>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grpId="0" nodeType="clickEffect">
                                  <p:stCondLst>
                                    <p:cond delay="0"/>
                                  </p:stCondLst>
                                  <p:childTnLst>
                                    <p:set>
                                      <p:cBhvr>
                                        <p:cTn id="79" dur="1" fill="hold">
                                          <p:stCondLst>
                                            <p:cond delay="0"/>
                                          </p:stCondLst>
                                        </p:cTn>
                                        <p:tgtEl>
                                          <p:spTgt spid="18"/>
                                        </p:tgtEl>
                                        <p:attrNameLst>
                                          <p:attrName>style.visibility</p:attrName>
                                        </p:attrNameLst>
                                      </p:cBhvr>
                                      <p:to>
                                        <p:strVal val="visible"/>
                                      </p:to>
                                    </p:set>
                                    <p:anim calcmode="lin" valueType="num">
                                      <p:cBhvr>
                                        <p:cTn id="80" dur="1000" fill="hold"/>
                                        <p:tgtEl>
                                          <p:spTgt spid="18"/>
                                        </p:tgtEl>
                                        <p:attrNameLst>
                                          <p:attrName>ppt_w</p:attrName>
                                        </p:attrNameLst>
                                      </p:cBhvr>
                                      <p:tavLst>
                                        <p:tav tm="0">
                                          <p:val>
                                            <p:fltVal val="0"/>
                                          </p:val>
                                        </p:tav>
                                        <p:tav tm="100000">
                                          <p:val>
                                            <p:strVal val="#ppt_w"/>
                                          </p:val>
                                        </p:tav>
                                      </p:tavLst>
                                    </p:anim>
                                    <p:anim calcmode="lin" valueType="num">
                                      <p:cBhvr>
                                        <p:cTn id="81" dur="1000" fill="hold"/>
                                        <p:tgtEl>
                                          <p:spTgt spid="18"/>
                                        </p:tgtEl>
                                        <p:attrNameLst>
                                          <p:attrName>ppt_h</p:attrName>
                                        </p:attrNameLst>
                                      </p:cBhvr>
                                      <p:tavLst>
                                        <p:tav tm="0">
                                          <p:val>
                                            <p:fltVal val="0"/>
                                          </p:val>
                                        </p:tav>
                                        <p:tav tm="100000">
                                          <p:val>
                                            <p:strVal val="#ppt_h"/>
                                          </p:val>
                                        </p:tav>
                                      </p:tavLst>
                                    </p:anim>
                                    <p:anim calcmode="lin" valueType="num">
                                      <p:cBhvr>
                                        <p:cTn id="82" dur="1000" fill="hold"/>
                                        <p:tgtEl>
                                          <p:spTgt spid="18"/>
                                        </p:tgtEl>
                                        <p:attrNameLst>
                                          <p:attrName>style.rotation</p:attrName>
                                        </p:attrNameLst>
                                      </p:cBhvr>
                                      <p:tavLst>
                                        <p:tav tm="0">
                                          <p:val>
                                            <p:fltVal val="90"/>
                                          </p:val>
                                        </p:tav>
                                        <p:tav tm="100000">
                                          <p:val>
                                            <p:fltVal val="0"/>
                                          </p:val>
                                        </p:tav>
                                      </p:tavLst>
                                    </p:anim>
                                    <p:animEffect transition="in" filter="fade">
                                      <p:cBhvr>
                                        <p:cTn id="83" dur="1000"/>
                                        <p:tgtEl>
                                          <p:spTgt spid="18"/>
                                        </p:tgtEl>
                                      </p:cBhvr>
                                    </p:animEffect>
                                  </p:childTnLst>
                                </p:cTn>
                              </p:par>
                            </p:childTnLst>
                          </p:cTn>
                        </p:par>
                      </p:childTnLst>
                    </p:cTn>
                  </p:par>
                  <p:par>
                    <p:cTn id="84" fill="hold">
                      <p:stCondLst>
                        <p:cond delay="indefinite"/>
                      </p:stCondLst>
                      <p:childTnLst>
                        <p:par>
                          <p:cTn id="85" fill="hold">
                            <p:stCondLst>
                              <p:cond delay="0"/>
                            </p:stCondLst>
                            <p:childTnLst>
                              <p:par>
                                <p:cTn id="86" presetID="31" presetClass="entr" presetSubtype="0" fill="hold" grpId="0" nodeType="click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p:cTn id="88" dur="1000" fill="hold"/>
                                        <p:tgtEl>
                                          <p:spTgt spid="19"/>
                                        </p:tgtEl>
                                        <p:attrNameLst>
                                          <p:attrName>ppt_w</p:attrName>
                                        </p:attrNameLst>
                                      </p:cBhvr>
                                      <p:tavLst>
                                        <p:tav tm="0">
                                          <p:val>
                                            <p:fltVal val="0"/>
                                          </p:val>
                                        </p:tav>
                                        <p:tav tm="100000">
                                          <p:val>
                                            <p:strVal val="#ppt_w"/>
                                          </p:val>
                                        </p:tav>
                                      </p:tavLst>
                                    </p:anim>
                                    <p:anim calcmode="lin" valueType="num">
                                      <p:cBhvr>
                                        <p:cTn id="89" dur="1000" fill="hold"/>
                                        <p:tgtEl>
                                          <p:spTgt spid="19"/>
                                        </p:tgtEl>
                                        <p:attrNameLst>
                                          <p:attrName>ppt_h</p:attrName>
                                        </p:attrNameLst>
                                      </p:cBhvr>
                                      <p:tavLst>
                                        <p:tav tm="0">
                                          <p:val>
                                            <p:fltVal val="0"/>
                                          </p:val>
                                        </p:tav>
                                        <p:tav tm="100000">
                                          <p:val>
                                            <p:strVal val="#ppt_h"/>
                                          </p:val>
                                        </p:tav>
                                      </p:tavLst>
                                    </p:anim>
                                    <p:anim calcmode="lin" valueType="num">
                                      <p:cBhvr>
                                        <p:cTn id="90" dur="1000" fill="hold"/>
                                        <p:tgtEl>
                                          <p:spTgt spid="19"/>
                                        </p:tgtEl>
                                        <p:attrNameLst>
                                          <p:attrName>style.rotation</p:attrName>
                                        </p:attrNameLst>
                                      </p:cBhvr>
                                      <p:tavLst>
                                        <p:tav tm="0">
                                          <p:val>
                                            <p:fltVal val="90"/>
                                          </p:val>
                                        </p:tav>
                                        <p:tav tm="100000">
                                          <p:val>
                                            <p:fltVal val="0"/>
                                          </p:val>
                                        </p:tav>
                                      </p:tavLst>
                                    </p:anim>
                                    <p:animEffect transition="in" filter="fade">
                                      <p:cBhvr>
                                        <p:cTn id="91" dur="1000"/>
                                        <p:tgtEl>
                                          <p:spTgt spid="19"/>
                                        </p:tgtEl>
                                      </p:cBhvr>
                                    </p:animEffect>
                                  </p:childTnLst>
                                </p:cTn>
                              </p:par>
                            </p:childTnLst>
                          </p:cTn>
                        </p:par>
                      </p:childTnLst>
                    </p:cTn>
                  </p:par>
                  <p:par>
                    <p:cTn id="92" fill="hold">
                      <p:stCondLst>
                        <p:cond delay="indefinite"/>
                      </p:stCondLst>
                      <p:childTnLst>
                        <p:par>
                          <p:cTn id="93" fill="hold">
                            <p:stCondLst>
                              <p:cond delay="0"/>
                            </p:stCondLst>
                            <p:childTnLst>
                              <p:par>
                                <p:cTn id="94" presetID="14" presetClass="entr" presetSubtype="10" fill="hold" grpId="0" nodeType="clickEffect">
                                  <p:stCondLst>
                                    <p:cond delay="0"/>
                                  </p:stCondLst>
                                  <p:childTnLst>
                                    <p:set>
                                      <p:cBhvr>
                                        <p:cTn id="95" dur="1" fill="hold">
                                          <p:stCondLst>
                                            <p:cond delay="0"/>
                                          </p:stCondLst>
                                        </p:cTn>
                                        <p:tgtEl>
                                          <p:spTgt spid="20"/>
                                        </p:tgtEl>
                                        <p:attrNameLst>
                                          <p:attrName>style.visibility</p:attrName>
                                        </p:attrNameLst>
                                      </p:cBhvr>
                                      <p:to>
                                        <p:strVal val="visible"/>
                                      </p:to>
                                    </p:set>
                                    <p:animEffect transition="in" filter="randombar(horizontal)">
                                      <p:cBhvr>
                                        <p:cTn id="96" dur="500"/>
                                        <p:tgtEl>
                                          <p:spTgt spid="20"/>
                                        </p:tgtEl>
                                      </p:cBhvr>
                                    </p:animEffect>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21"/>
                                        </p:tgtEl>
                                        <p:attrNameLst>
                                          <p:attrName>style.visibility</p:attrName>
                                        </p:attrNameLst>
                                      </p:cBhvr>
                                      <p:to>
                                        <p:strVal val="visible"/>
                                      </p:to>
                                    </p:set>
                                    <p:animEffect transition="in" filter="barn(inVertical)">
                                      <p:cBhvr>
                                        <p:cTn id="10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1CD9491-E051-1CE8-A114-9FA88E2D3D6D}"/>
              </a:ext>
            </a:extLst>
          </p:cNvPr>
          <p:cNvSpPr>
            <a:spLocks noGrp="1"/>
          </p:cNvSpPr>
          <p:nvPr>
            <p:ph type="sldNum" sz="quarter" idx="12"/>
          </p:nvPr>
        </p:nvSpPr>
        <p:spPr/>
        <p:txBody>
          <a:bodyPr/>
          <a:lstStyle/>
          <a:p>
            <a:fld id="{941AA2AD-4ABD-40E1-928E-6C7D7FF4C282}" type="slidenum">
              <a:rPr lang="en-GB" smtClean="0"/>
              <a:t>15</a:t>
            </a:fld>
            <a:endParaRPr lang="en-GB" dirty="0"/>
          </a:p>
        </p:txBody>
      </p:sp>
      <p:sp>
        <p:nvSpPr>
          <p:cNvPr id="5" name="Title 1">
            <a:extLst>
              <a:ext uri="{FF2B5EF4-FFF2-40B4-BE49-F238E27FC236}">
                <a16:creationId xmlns:a16="http://schemas.microsoft.com/office/drawing/2014/main" id="{405386C8-825C-788B-8944-C234D7366A19}"/>
              </a:ext>
            </a:extLst>
          </p:cNvPr>
          <p:cNvSpPr txBox="1">
            <a:spLocks noGrp="1"/>
          </p:cNvSpPr>
          <p:nvPr>
            <p:ph type="title"/>
          </p:nvPr>
        </p:nvSpPr>
        <p:spPr>
          <a:xfrm>
            <a:off x="1079500" y="238125"/>
            <a:ext cx="7416800" cy="10223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Poppins Black" panose="00000A00000000000000" pitchFamily="50" charset="0"/>
                <a:ea typeface="+mj-ea"/>
                <a:cs typeface="Poppins Black" panose="00000A00000000000000" pitchFamily="50" charset="0"/>
              </a:defRPr>
            </a:lvl1pPr>
          </a:lstStyle>
          <a:p>
            <a:r>
              <a:rPr lang="en-US" sz="4000" dirty="0">
                <a:solidFill>
                  <a:schemeClr val="bg1"/>
                </a:solidFill>
                <a:latin typeface="Poppins Black" panose="00000A00000000000000" pitchFamily="2" charset="0"/>
                <a:cs typeface="Poppins Black" panose="00000A00000000000000" pitchFamily="2" charset="0"/>
              </a:rPr>
              <a:t>Major Money Center &amp; Correspondent Banks</a:t>
            </a:r>
            <a:endParaRPr lang="en-US" dirty="0">
              <a:solidFill>
                <a:schemeClr val="bg1"/>
              </a:solidFill>
              <a:latin typeface="Poppins Black" panose="00000A00000000000000" pitchFamily="2" charset="0"/>
              <a:cs typeface="Poppins Black" panose="00000A00000000000000" pitchFamily="2" charset="0"/>
            </a:endParaRPr>
          </a:p>
        </p:txBody>
      </p:sp>
      <p:sp>
        <p:nvSpPr>
          <p:cNvPr id="6" name="TextBox 5">
            <a:extLst>
              <a:ext uri="{FF2B5EF4-FFF2-40B4-BE49-F238E27FC236}">
                <a16:creationId xmlns:a16="http://schemas.microsoft.com/office/drawing/2014/main" id="{9931BECF-3B3E-4C72-1831-C007AEAB9122}"/>
              </a:ext>
            </a:extLst>
          </p:cNvPr>
          <p:cNvSpPr txBox="1"/>
          <p:nvPr/>
        </p:nvSpPr>
        <p:spPr>
          <a:xfrm>
            <a:off x="500875" y="1627724"/>
            <a:ext cx="8194552" cy="1938992"/>
          </a:xfrm>
          <a:prstGeom prst="rect">
            <a:avLst/>
          </a:prstGeom>
          <a:noFill/>
          <a:ln w="28575">
            <a:solidFill>
              <a:schemeClr val="tx1"/>
            </a:solidFill>
          </a:ln>
        </p:spPr>
        <p:txBody>
          <a:bodyPr wrap="square" rtlCol="0">
            <a:spAutoFit/>
          </a:bodyPr>
          <a:lstStyle/>
          <a:p>
            <a:r>
              <a:rPr lang="en-US" sz="2400" b="1" dirty="0">
                <a:solidFill>
                  <a:schemeClr val="accent1"/>
                </a:solidFill>
              </a:rPr>
              <a:t>The major money center banks are also the major correspondent banking providers.  Along with other large banks, they act as the primary processors of US and global US$ payments.  </a:t>
            </a:r>
          </a:p>
          <a:p>
            <a:endParaRPr lang="en-US" sz="2400" b="1" dirty="0">
              <a:solidFill>
                <a:schemeClr val="accent1"/>
              </a:solidFill>
            </a:endParaRPr>
          </a:p>
        </p:txBody>
      </p:sp>
      <p:sp>
        <p:nvSpPr>
          <p:cNvPr id="7" name="TextBox 6">
            <a:extLst>
              <a:ext uri="{FF2B5EF4-FFF2-40B4-BE49-F238E27FC236}">
                <a16:creationId xmlns:a16="http://schemas.microsoft.com/office/drawing/2014/main" id="{2544CBD8-8652-5BB2-9B6A-CD8F651A5730}"/>
              </a:ext>
            </a:extLst>
          </p:cNvPr>
          <p:cNvSpPr txBox="1"/>
          <p:nvPr/>
        </p:nvSpPr>
        <p:spPr>
          <a:xfrm>
            <a:off x="517586" y="4010304"/>
            <a:ext cx="8195094" cy="2308324"/>
          </a:xfrm>
          <a:prstGeom prst="rect">
            <a:avLst/>
          </a:prstGeom>
          <a:noFill/>
          <a:ln w="28575">
            <a:solidFill>
              <a:schemeClr val="tx1"/>
            </a:solidFill>
          </a:ln>
        </p:spPr>
        <p:txBody>
          <a:bodyPr wrap="square" rtlCol="0">
            <a:spAutoFit/>
          </a:bodyPr>
          <a:lstStyle/>
          <a:p>
            <a:r>
              <a:rPr lang="en-US" sz="2400" b="1" dirty="0">
                <a:solidFill>
                  <a:schemeClr val="accent1"/>
                </a:solidFill>
              </a:rPr>
              <a:t>Chief Characteristics of Money Center &amp; Correspondent Banks</a:t>
            </a:r>
          </a:p>
          <a:p>
            <a:pPr marL="314325" indent="-314325">
              <a:buFont typeface="Arial" panose="020B0604020202020204" pitchFamily="34" charset="0"/>
              <a:buChar char="•"/>
            </a:pPr>
            <a:r>
              <a:rPr lang="en-US" sz="2400" b="1" dirty="0">
                <a:solidFill>
                  <a:schemeClr val="accent1"/>
                </a:solidFill>
              </a:rPr>
              <a:t>No two banks are the same</a:t>
            </a:r>
          </a:p>
          <a:p>
            <a:pPr marL="314325" indent="-314325">
              <a:buFont typeface="Arial" panose="020B0604020202020204" pitchFamily="34" charset="0"/>
              <a:buChar char="•"/>
            </a:pPr>
            <a:r>
              <a:rPr lang="en-US" sz="2400" b="1" dirty="0">
                <a:solidFill>
                  <a:schemeClr val="accent1"/>
                </a:solidFill>
              </a:rPr>
              <a:t>Depends on Bank</a:t>
            </a:r>
          </a:p>
          <a:p>
            <a:pPr marL="314325" indent="-314325">
              <a:buFont typeface="Arial" panose="020B0604020202020204" pitchFamily="34" charset="0"/>
              <a:buChar char="•"/>
            </a:pPr>
            <a:r>
              <a:rPr lang="en-US" sz="2400" b="1" dirty="0">
                <a:solidFill>
                  <a:schemeClr val="accent1"/>
                </a:solidFill>
              </a:rPr>
              <a:t>Depends on the Currency</a:t>
            </a:r>
          </a:p>
          <a:p>
            <a:pPr marL="314325" indent="-314325">
              <a:buFont typeface="Arial" panose="020B0604020202020204" pitchFamily="34" charset="0"/>
              <a:buChar char="•"/>
            </a:pPr>
            <a:r>
              <a:rPr lang="en-US" sz="2400" b="1" dirty="0">
                <a:solidFill>
                  <a:schemeClr val="accent1"/>
                </a:solidFill>
              </a:rPr>
              <a:t>Depends on the Market</a:t>
            </a:r>
          </a:p>
          <a:p>
            <a:endParaRPr lang="en-US" sz="2400" b="1" dirty="0">
              <a:solidFill>
                <a:schemeClr val="accent1"/>
              </a:solidFill>
            </a:endParaRPr>
          </a:p>
        </p:txBody>
      </p:sp>
    </p:spTree>
    <p:extLst>
      <p:ext uri="{BB962C8B-B14F-4D97-AF65-F5344CB8AC3E}">
        <p14:creationId xmlns:p14="http://schemas.microsoft.com/office/powerpoint/2010/main" val="42797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87778-61AF-D19E-7653-1FBE25FBFCDF}"/>
              </a:ext>
            </a:extLst>
          </p:cNvPr>
          <p:cNvSpPr>
            <a:spLocks noGrp="1"/>
          </p:cNvSpPr>
          <p:nvPr>
            <p:ph type="title"/>
          </p:nvPr>
        </p:nvSpPr>
        <p:spPr/>
        <p:txBody>
          <a:bodyPr/>
          <a:lstStyle/>
          <a:p>
            <a:r>
              <a:rPr lang="en-US" sz="3200" dirty="0">
                <a:latin typeface="Poppins Black" panose="00000A00000000000000" pitchFamily="2" charset="0"/>
                <a:cs typeface="Poppins Black" panose="00000A00000000000000" pitchFamily="2" charset="0"/>
              </a:rPr>
              <a:t>Primary Processors of Global US$ Payments</a:t>
            </a:r>
            <a:br>
              <a:rPr lang="en-US" sz="3200" dirty="0">
                <a:latin typeface="Poppins Black" panose="00000A00000000000000" pitchFamily="2" charset="0"/>
                <a:cs typeface="Poppins Black" panose="00000A00000000000000" pitchFamily="2" charset="0"/>
              </a:rPr>
            </a:br>
            <a:endParaRPr lang="en-US" dirty="0"/>
          </a:p>
        </p:txBody>
      </p:sp>
      <p:sp>
        <p:nvSpPr>
          <p:cNvPr id="4" name="Slide Number Placeholder 3">
            <a:extLst>
              <a:ext uri="{FF2B5EF4-FFF2-40B4-BE49-F238E27FC236}">
                <a16:creationId xmlns:a16="http://schemas.microsoft.com/office/drawing/2014/main" id="{21CD9491-E051-1CE8-A114-9FA88E2D3D6D}"/>
              </a:ext>
            </a:extLst>
          </p:cNvPr>
          <p:cNvSpPr>
            <a:spLocks noGrp="1"/>
          </p:cNvSpPr>
          <p:nvPr>
            <p:ph type="sldNum" sz="quarter" idx="12"/>
          </p:nvPr>
        </p:nvSpPr>
        <p:spPr/>
        <p:txBody>
          <a:bodyPr/>
          <a:lstStyle/>
          <a:p>
            <a:fld id="{941AA2AD-4ABD-40E1-928E-6C7D7FF4C282}" type="slidenum">
              <a:rPr lang="en-GB" smtClean="0"/>
              <a:t>16</a:t>
            </a:fld>
            <a:endParaRPr lang="en-GB" dirty="0"/>
          </a:p>
        </p:txBody>
      </p:sp>
      <p:sp>
        <p:nvSpPr>
          <p:cNvPr id="7" name="Oval 6">
            <a:extLst>
              <a:ext uri="{FF2B5EF4-FFF2-40B4-BE49-F238E27FC236}">
                <a16:creationId xmlns:a16="http://schemas.microsoft.com/office/drawing/2014/main" id="{78F3E418-BF0D-26FF-9E4F-3DC09062E026}"/>
              </a:ext>
            </a:extLst>
          </p:cNvPr>
          <p:cNvSpPr/>
          <p:nvPr/>
        </p:nvSpPr>
        <p:spPr>
          <a:xfrm>
            <a:off x="1817083" y="1460384"/>
            <a:ext cx="5594612" cy="52009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0" dirty="0">
              <a:solidFill>
                <a:schemeClr val="accent1"/>
              </a:solidFill>
            </a:endParaRPr>
          </a:p>
        </p:txBody>
      </p:sp>
      <p:sp>
        <p:nvSpPr>
          <p:cNvPr id="8" name="TextBox 7">
            <a:extLst>
              <a:ext uri="{FF2B5EF4-FFF2-40B4-BE49-F238E27FC236}">
                <a16:creationId xmlns:a16="http://schemas.microsoft.com/office/drawing/2014/main" id="{E3A04738-6E8C-8712-27A9-264804FFA515}"/>
              </a:ext>
            </a:extLst>
          </p:cNvPr>
          <p:cNvSpPr txBox="1"/>
          <p:nvPr/>
        </p:nvSpPr>
        <p:spPr>
          <a:xfrm>
            <a:off x="2870491" y="1723130"/>
            <a:ext cx="3434358" cy="701731"/>
          </a:xfrm>
          <a:prstGeom prst="rect">
            <a:avLst/>
          </a:prstGeom>
          <a:noFill/>
          <a:ln w="28575">
            <a:solidFill>
              <a:schemeClr val="tx1"/>
            </a:solidFill>
          </a:ln>
        </p:spPr>
        <p:txBody>
          <a:bodyPr wrap="square" rtlCol="0">
            <a:spAutoFit/>
          </a:bodyPr>
          <a:lstStyle/>
          <a:p>
            <a:pPr algn="ctr"/>
            <a:r>
              <a:rPr lang="en-US" sz="1980" b="1" dirty="0">
                <a:solidFill>
                  <a:schemeClr val="bg1"/>
                </a:solidFill>
              </a:rPr>
              <a:t>The Clearing House (“TCH”)</a:t>
            </a:r>
          </a:p>
          <a:p>
            <a:pPr algn="ctr"/>
            <a:endParaRPr lang="en-US" sz="1980" b="1" dirty="0">
              <a:solidFill>
                <a:schemeClr val="bg1"/>
              </a:solidFill>
            </a:endParaRPr>
          </a:p>
        </p:txBody>
      </p:sp>
      <p:sp>
        <p:nvSpPr>
          <p:cNvPr id="9" name="TextBox 8">
            <a:extLst>
              <a:ext uri="{FF2B5EF4-FFF2-40B4-BE49-F238E27FC236}">
                <a16:creationId xmlns:a16="http://schemas.microsoft.com/office/drawing/2014/main" id="{0A1BA704-272B-F77B-4268-8513B1309BE7}"/>
              </a:ext>
            </a:extLst>
          </p:cNvPr>
          <p:cNvSpPr txBox="1"/>
          <p:nvPr/>
        </p:nvSpPr>
        <p:spPr>
          <a:xfrm>
            <a:off x="165722" y="4800700"/>
            <a:ext cx="1107020" cy="701731"/>
          </a:xfrm>
          <a:prstGeom prst="rect">
            <a:avLst/>
          </a:prstGeom>
          <a:noFill/>
          <a:ln w="28575">
            <a:solidFill>
              <a:schemeClr val="accent1"/>
            </a:solidFill>
          </a:ln>
        </p:spPr>
        <p:txBody>
          <a:bodyPr wrap="square" rtlCol="0">
            <a:spAutoFit/>
          </a:bodyPr>
          <a:lstStyle/>
          <a:p>
            <a:pPr algn="ctr"/>
            <a:r>
              <a:rPr lang="en-US" sz="1980" dirty="0">
                <a:solidFill>
                  <a:schemeClr val="bg1"/>
                </a:solidFill>
              </a:rPr>
              <a:t>Usually SWIFT</a:t>
            </a:r>
          </a:p>
        </p:txBody>
      </p:sp>
      <p:sp>
        <p:nvSpPr>
          <p:cNvPr id="10" name="TextBox 9">
            <a:extLst>
              <a:ext uri="{FF2B5EF4-FFF2-40B4-BE49-F238E27FC236}">
                <a16:creationId xmlns:a16="http://schemas.microsoft.com/office/drawing/2014/main" id="{B2C4D5EF-B7A6-3F82-A4CE-088065D94A66}"/>
              </a:ext>
            </a:extLst>
          </p:cNvPr>
          <p:cNvSpPr txBox="1"/>
          <p:nvPr/>
        </p:nvSpPr>
        <p:spPr>
          <a:xfrm>
            <a:off x="7718973" y="4973228"/>
            <a:ext cx="1107020" cy="701731"/>
          </a:xfrm>
          <a:prstGeom prst="rect">
            <a:avLst/>
          </a:prstGeom>
          <a:noFill/>
          <a:ln w="28575">
            <a:solidFill>
              <a:schemeClr val="accent1"/>
            </a:solidFill>
          </a:ln>
        </p:spPr>
        <p:txBody>
          <a:bodyPr wrap="square" rtlCol="0">
            <a:spAutoFit/>
          </a:bodyPr>
          <a:lstStyle/>
          <a:p>
            <a:pPr algn="ctr"/>
            <a:r>
              <a:rPr lang="en-US" sz="1980" dirty="0">
                <a:solidFill>
                  <a:schemeClr val="bg1"/>
                </a:solidFill>
              </a:rPr>
              <a:t>Usually SWIFT</a:t>
            </a:r>
          </a:p>
        </p:txBody>
      </p:sp>
      <p:sp>
        <p:nvSpPr>
          <p:cNvPr id="11" name="TextBox 10">
            <a:extLst>
              <a:ext uri="{FF2B5EF4-FFF2-40B4-BE49-F238E27FC236}">
                <a16:creationId xmlns:a16="http://schemas.microsoft.com/office/drawing/2014/main" id="{EE93E325-41AC-8CB8-350F-88F44B0F313C}"/>
              </a:ext>
            </a:extLst>
          </p:cNvPr>
          <p:cNvSpPr txBox="1"/>
          <p:nvPr/>
        </p:nvSpPr>
        <p:spPr>
          <a:xfrm>
            <a:off x="2525435" y="2738943"/>
            <a:ext cx="815634" cy="701731"/>
          </a:xfrm>
          <a:prstGeom prst="rect">
            <a:avLst/>
          </a:prstGeom>
          <a:noFill/>
          <a:ln w="28575">
            <a:solidFill>
              <a:schemeClr val="tx1"/>
            </a:solidFill>
          </a:ln>
        </p:spPr>
        <p:txBody>
          <a:bodyPr wrap="square" rtlCol="0">
            <a:spAutoFit/>
          </a:bodyPr>
          <a:lstStyle/>
          <a:p>
            <a:r>
              <a:rPr lang="en-US" sz="1980" dirty="0">
                <a:solidFill>
                  <a:schemeClr val="bg1"/>
                </a:solidFill>
              </a:rPr>
              <a:t>Wells Fargo</a:t>
            </a:r>
          </a:p>
        </p:txBody>
      </p:sp>
      <p:sp>
        <p:nvSpPr>
          <p:cNvPr id="12" name="TextBox 11">
            <a:extLst>
              <a:ext uri="{FF2B5EF4-FFF2-40B4-BE49-F238E27FC236}">
                <a16:creationId xmlns:a16="http://schemas.microsoft.com/office/drawing/2014/main" id="{A04768E3-9AB0-6809-0A3B-0D4B8AEB974F}"/>
              </a:ext>
            </a:extLst>
          </p:cNvPr>
          <p:cNvSpPr txBox="1"/>
          <p:nvPr/>
        </p:nvSpPr>
        <p:spPr>
          <a:xfrm>
            <a:off x="2141478" y="3833027"/>
            <a:ext cx="912273" cy="397032"/>
          </a:xfrm>
          <a:prstGeom prst="rect">
            <a:avLst/>
          </a:prstGeom>
          <a:noFill/>
          <a:ln w="28575">
            <a:solidFill>
              <a:schemeClr val="tx1"/>
            </a:solidFill>
          </a:ln>
        </p:spPr>
        <p:txBody>
          <a:bodyPr wrap="square" rtlCol="0">
            <a:spAutoFit/>
          </a:bodyPr>
          <a:lstStyle/>
          <a:p>
            <a:r>
              <a:rPr lang="en-US" sz="1980" dirty="0">
                <a:solidFill>
                  <a:schemeClr val="bg1"/>
                </a:solidFill>
              </a:rPr>
              <a:t>MUFG</a:t>
            </a:r>
          </a:p>
        </p:txBody>
      </p:sp>
      <p:sp>
        <p:nvSpPr>
          <p:cNvPr id="13" name="TextBox 12">
            <a:extLst>
              <a:ext uri="{FF2B5EF4-FFF2-40B4-BE49-F238E27FC236}">
                <a16:creationId xmlns:a16="http://schemas.microsoft.com/office/drawing/2014/main" id="{5344D97C-342E-C7D9-0EEA-7F8ACE708FE3}"/>
              </a:ext>
            </a:extLst>
          </p:cNvPr>
          <p:cNvSpPr txBox="1"/>
          <p:nvPr/>
        </p:nvSpPr>
        <p:spPr>
          <a:xfrm>
            <a:off x="3784213" y="2948207"/>
            <a:ext cx="1005840" cy="701731"/>
          </a:xfrm>
          <a:prstGeom prst="rect">
            <a:avLst/>
          </a:prstGeom>
          <a:noFill/>
          <a:ln w="28575">
            <a:solidFill>
              <a:schemeClr val="tx1"/>
            </a:solidFill>
          </a:ln>
        </p:spPr>
        <p:txBody>
          <a:bodyPr wrap="square" rtlCol="0">
            <a:spAutoFit/>
          </a:bodyPr>
          <a:lstStyle/>
          <a:p>
            <a:r>
              <a:rPr lang="en-US" sz="1980" dirty="0">
                <a:solidFill>
                  <a:schemeClr val="bg1"/>
                </a:solidFill>
              </a:rPr>
              <a:t>BNY Mellon</a:t>
            </a:r>
          </a:p>
        </p:txBody>
      </p:sp>
      <p:sp>
        <p:nvSpPr>
          <p:cNvPr id="14" name="TextBox 13">
            <a:extLst>
              <a:ext uri="{FF2B5EF4-FFF2-40B4-BE49-F238E27FC236}">
                <a16:creationId xmlns:a16="http://schemas.microsoft.com/office/drawing/2014/main" id="{BC7109BE-D76F-0AC0-17FB-CE3795292763}"/>
              </a:ext>
            </a:extLst>
          </p:cNvPr>
          <p:cNvSpPr txBox="1"/>
          <p:nvPr/>
        </p:nvSpPr>
        <p:spPr>
          <a:xfrm>
            <a:off x="5857923" y="4069641"/>
            <a:ext cx="1129833" cy="397032"/>
          </a:xfrm>
          <a:prstGeom prst="rect">
            <a:avLst/>
          </a:prstGeom>
          <a:noFill/>
          <a:ln w="28575">
            <a:solidFill>
              <a:schemeClr val="tx1"/>
            </a:solidFill>
          </a:ln>
        </p:spPr>
        <p:txBody>
          <a:bodyPr wrap="square" rtlCol="0">
            <a:spAutoFit/>
          </a:bodyPr>
          <a:lstStyle/>
          <a:p>
            <a:r>
              <a:rPr lang="en-US" sz="1980" dirty="0">
                <a:solidFill>
                  <a:schemeClr val="bg1"/>
                </a:solidFill>
              </a:rPr>
              <a:t>Citibank</a:t>
            </a:r>
          </a:p>
        </p:txBody>
      </p:sp>
      <p:sp>
        <p:nvSpPr>
          <p:cNvPr id="15" name="TextBox 14">
            <a:extLst>
              <a:ext uri="{FF2B5EF4-FFF2-40B4-BE49-F238E27FC236}">
                <a16:creationId xmlns:a16="http://schemas.microsoft.com/office/drawing/2014/main" id="{B7C0BC89-2B75-DA3B-B43B-317823376281}"/>
              </a:ext>
            </a:extLst>
          </p:cNvPr>
          <p:cNvSpPr txBox="1"/>
          <p:nvPr/>
        </p:nvSpPr>
        <p:spPr>
          <a:xfrm>
            <a:off x="4043414" y="3992922"/>
            <a:ext cx="1129833" cy="701731"/>
          </a:xfrm>
          <a:prstGeom prst="rect">
            <a:avLst/>
          </a:prstGeom>
          <a:noFill/>
          <a:ln w="28575">
            <a:solidFill>
              <a:schemeClr val="tx1"/>
            </a:solidFill>
          </a:ln>
        </p:spPr>
        <p:txBody>
          <a:bodyPr wrap="square" rtlCol="0">
            <a:spAutoFit/>
          </a:bodyPr>
          <a:lstStyle/>
          <a:p>
            <a:r>
              <a:rPr lang="en-US" sz="1980" dirty="0">
                <a:solidFill>
                  <a:schemeClr val="bg1"/>
                </a:solidFill>
              </a:rPr>
              <a:t>Bank of America</a:t>
            </a:r>
          </a:p>
        </p:txBody>
      </p:sp>
      <p:sp>
        <p:nvSpPr>
          <p:cNvPr id="16" name="TextBox 15">
            <a:extLst>
              <a:ext uri="{FF2B5EF4-FFF2-40B4-BE49-F238E27FC236}">
                <a16:creationId xmlns:a16="http://schemas.microsoft.com/office/drawing/2014/main" id="{FC5D31BD-6147-F656-85C2-39302134673D}"/>
              </a:ext>
            </a:extLst>
          </p:cNvPr>
          <p:cNvSpPr txBox="1"/>
          <p:nvPr/>
        </p:nvSpPr>
        <p:spPr>
          <a:xfrm>
            <a:off x="3690292" y="5424527"/>
            <a:ext cx="1303426" cy="701731"/>
          </a:xfrm>
          <a:prstGeom prst="rect">
            <a:avLst/>
          </a:prstGeom>
          <a:noFill/>
          <a:ln w="28575">
            <a:solidFill>
              <a:schemeClr val="tx1"/>
            </a:solidFill>
          </a:ln>
        </p:spPr>
        <p:txBody>
          <a:bodyPr wrap="square" rtlCol="0">
            <a:spAutoFit/>
          </a:bodyPr>
          <a:lstStyle/>
          <a:p>
            <a:r>
              <a:rPr lang="en-US" sz="1980" dirty="0">
                <a:solidFill>
                  <a:schemeClr val="bg1"/>
                </a:solidFill>
              </a:rPr>
              <a:t>Standard Chartered</a:t>
            </a:r>
          </a:p>
        </p:txBody>
      </p:sp>
      <p:sp>
        <p:nvSpPr>
          <p:cNvPr id="17" name="TextBox 16">
            <a:extLst>
              <a:ext uri="{FF2B5EF4-FFF2-40B4-BE49-F238E27FC236}">
                <a16:creationId xmlns:a16="http://schemas.microsoft.com/office/drawing/2014/main" id="{5509499A-997E-2BF5-DC04-9B076E9515AA}"/>
              </a:ext>
            </a:extLst>
          </p:cNvPr>
          <p:cNvSpPr txBox="1"/>
          <p:nvPr/>
        </p:nvSpPr>
        <p:spPr>
          <a:xfrm>
            <a:off x="5386107" y="3005107"/>
            <a:ext cx="1369391" cy="701731"/>
          </a:xfrm>
          <a:prstGeom prst="rect">
            <a:avLst/>
          </a:prstGeom>
          <a:noFill/>
          <a:ln w="28575">
            <a:solidFill>
              <a:schemeClr val="tx1"/>
            </a:solidFill>
          </a:ln>
        </p:spPr>
        <p:txBody>
          <a:bodyPr wrap="square" rtlCol="0">
            <a:spAutoFit/>
          </a:bodyPr>
          <a:lstStyle/>
          <a:p>
            <a:r>
              <a:rPr lang="en-US" sz="1980" dirty="0">
                <a:solidFill>
                  <a:schemeClr val="bg1"/>
                </a:solidFill>
              </a:rPr>
              <a:t>Deutsche Bank</a:t>
            </a:r>
          </a:p>
        </p:txBody>
      </p:sp>
      <p:sp>
        <p:nvSpPr>
          <p:cNvPr id="18" name="TextBox 17">
            <a:extLst>
              <a:ext uri="{FF2B5EF4-FFF2-40B4-BE49-F238E27FC236}">
                <a16:creationId xmlns:a16="http://schemas.microsoft.com/office/drawing/2014/main" id="{5450B1E4-579B-6046-BAE9-AA2B60F5EC2C}"/>
              </a:ext>
            </a:extLst>
          </p:cNvPr>
          <p:cNvSpPr txBox="1"/>
          <p:nvPr/>
        </p:nvSpPr>
        <p:spPr>
          <a:xfrm>
            <a:off x="2453131" y="4723096"/>
            <a:ext cx="1178440" cy="397032"/>
          </a:xfrm>
          <a:prstGeom prst="rect">
            <a:avLst/>
          </a:prstGeom>
          <a:noFill/>
          <a:ln w="28575">
            <a:solidFill>
              <a:schemeClr val="tx1"/>
            </a:solidFill>
          </a:ln>
        </p:spPr>
        <p:txBody>
          <a:bodyPr wrap="square" rtlCol="0">
            <a:spAutoFit/>
          </a:bodyPr>
          <a:lstStyle/>
          <a:p>
            <a:r>
              <a:rPr lang="en-US" sz="1980" dirty="0">
                <a:solidFill>
                  <a:schemeClr val="bg1"/>
                </a:solidFill>
              </a:rPr>
              <a:t>HSBC</a:t>
            </a:r>
          </a:p>
        </p:txBody>
      </p:sp>
      <p:sp>
        <p:nvSpPr>
          <p:cNvPr id="19" name="TextBox 18">
            <a:extLst>
              <a:ext uri="{FF2B5EF4-FFF2-40B4-BE49-F238E27FC236}">
                <a16:creationId xmlns:a16="http://schemas.microsoft.com/office/drawing/2014/main" id="{38B1DBEC-C076-58E8-21E0-F9252AB47BD6}"/>
              </a:ext>
            </a:extLst>
          </p:cNvPr>
          <p:cNvSpPr txBox="1"/>
          <p:nvPr/>
        </p:nvSpPr>
        <p:spPr>
          <a:xfrm>
            <a:off x="5380222" y="5065443"/>
            <a:ext cx="1266724" cy="397032"/>
          </a:xfrm>
          <a:prstGeom prst="rect">
            <a:avLst/>
          </a:prstGeom>
          <a:noFill/>
          <a:ln w="28575">
            <a:solidFill>
              <a:schemeClr val="tx1"/>
            </a:solidFill>
          </a:ln>
        </p:spPr>
        <p:txBody>
          <a:bodyPr wrap="square" rtlCol="0">
            <a:spAutoFit/>
          </a:bodyPr>
          <a:lstStyle/>
          <a:p>
            <a:r>
              <a:rPr lang="en-US" sz="1980" dirty="0">
                <a:solidFill>
                  <a:schemeClr val="bg1"/>
                </a:solidFill>
              </a:rPr>
              <a:t>JPMorgan</a:t>
            </a:r>
          </a:p>
        </p:txBody>
      </p:sp>
      <p:sp>
        <p:nvSpPr>
          <p:cNvPr id="20" name="Arrow: Right 19">
            <a:extLst>
              <a:ext uri="{FF2B5EF4-FFF2-40B4-BE49-F238E27FC236}">
                <a16:creationId xmlns:a16="http://schemas.microsoft.com/office/drawing/2014/main" id="{9A77F171-18B5-2AF6-6225-1364DEF576E9}"/>
              </a:ext>
            </a:extLst>
          </p:cNvPr>
          <p:cNvSpPr/>
          <p:nvPr/>
        </p:nvSpPr>
        <p:spPr>
          <a:xfrm>
            <a:off x="0" y="3515264"/>
            <a:ext cx="1774694" cy="7514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80" dirty="0"/>
              <a:t>Incoming $</a:t>
            </a:r>
          </a:p>
        </p:txBody>
      </p:sp>
      <p:sp>
        <p:nvSpPr>
          <p:cNvPr id="21" name="Arrow: Right 20">
            <a:extLst>
              <a:ext uri="{FF2B5EF4-FFF2-40B4-BE49-F238E27FC236}">
                <a16:creationId xmlns:a16="http://schemas.microsoft.com/office/drawing/2014/main" id="{3BBB1812-F6EA-B6D9-FA2C-1AF9800BE6BC}"/>
              </a:ext>
            </a:extLst>
          </p:cNvPr>
          <p:cNvSpPr/>
          <p:nvPr/>
        </p:nvSpPr>
        <p:spPr>
          <a:xfrm>
            <a:off x="7555328" y="3552273"/>
            <a:ext cx="1588672" cy="751405"/>
          </a:xfrm>
          <a:prstGeom prst="rightArrow">
            <a:avLst>
              <a:gd name="adj1" fmla="val 50000"/>
              <a:gd name="adj2" fmla="val 342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80" dirty="0"/>
              <a:t>Outgoing $</a:t>
            </a:r>
          </a:p>
        </p:txBody>
      </p:sp>
    </p:spTree>
    <p:extLst>
      <p:ext uri="{BB962C8B-B14F-4D97-AF65-F5344CB8AC3E}">
        <p14:creationId xmlns:p14="http://schemas.microsoft.com/office/powerpoint/2010/main" val="3656405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17</a:t>
            </a:fld>
            <a:endParaRPr lang="en-US" dirty="0"/>
          </a:p>
        </p:txBody>
      </p:sp>
      <p:pic>
        <p:nvPicPr>
          <p:cNvPr id="4"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https://encrypted-tbn0.gstatic.com/images?q=tbn:ANd9GcTQCzcJfhKrv4rew6SiZ7wpHC9--FvGVVBoGIEVT6dm4NbVg3jK9z-sWe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ttps://encrypted-tbn1.gstatic.com/images?q=tbn:ANd9GcRqEoyeHo1ykh_DS-PVYUsPY9yBXNocKlyj4jMYMaNxzDGpyu_V5QwdEI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Arrow Connector 24"/>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0" name="Straight Arrow Connector 25"/>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6"/>
          <p:cNvCxnSpPr>
            <a:cxnSpLocks noChangeShapeType="1"/>
          </p:cNvCxnSpPr>
          <p:nvPr/>
        </p:nvCxnSpPr>
        <p:spPr bwMode="auto">
          <a:xfrm flipV="1">
            <a:off x="3495675"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7"/>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3" name="TextBox 12"/>
          <p:cNvSpPr txBox="1"/>
          <p:nvPr/>
        </p:nvSpPr>
        <p:spPr>
          <a:xfrm>
            <a:off x="2609850" y="828675"/>
            <a:ext cx="3035318" cy="523220"/>
          </a:xfrm>
          <a:prstGeom prst="rect">
            <a:avLst/>
          </a:prstGeom>
          <a:noFill/>
        </p:spPr>
        <p:txBody>
          <a:bodyPr wrap="none">
            <a:spAutoFit/>
          </a:bodyPr>
          <a:lstStyle/>
          <a:p>
            <a:pPr>
              <a:defRPr/>
            </a:pPr>
            <a:r>
              <a:rPr lang="en-US" sz="2800" b="1" dirty="0">
                <a:solidFill>
                  <a:srgbClr val="000000"/>
                </a:solidFill>
              </a:rPr>
              <a:t>Basic Wire Transfer</a:t>
            </a:r>
          </a:p>
        </p:txBody>
      </p:sp>
      <p:sp>
        <p:nvSpPr>
          <p:cNvPr id="14" name="TextBox 13"/>
          <p:cNvSpPr txBox="1"/>
          <p:nvPr/>
        </p:nvSpPr>
        <p:spPr>
          <a:xfrm>
            <a:off x="2101850" y="2295525"/>
            <a:ext cx="1470025" cy="707886"/>
          </a:xfrm>
          <a:prstGeom prst="rect">
            <a:avLst/>
          </a:prstGeom>
          <a:noFill/>
        </p:spPr>
        <p:txBody>
          <a:bodyPr wrap="square">
            <a:spAutoFit/>
          </a:bodyPr>
          <a:lstStyle/>
          <a:p>
            <a:pPr algn="ctr">
              <a:defRPr/>
            </a:pPr>
            <a:r>
              <a:rPr lang="en-US" sz="2000" dirty="0">
                <a:solidFill>
                  <a:srgbClr val="000000"/>
                </a:solidFill>
              </a:rPr>
              <a:t>Originating Bank</a:t>
            </a:r>
          </a:p>
        </p:txBody>
      </p:sp>
      <p:sp>
        <p:nvSpPr>
          <p:cNvPr id="15" name="TextBox 14"/>
          <p:cNvSpPr txBox="1"/>
          <p:nvPr/>
        </p:nvSpPr>
        <p:spPr>
          <a:xfrm>
            <a:off x="5435600" y="2305050"/>
            <a:ext cx="1450975" cy="707886"/>
          </a:xfrm>
          <a:prstGeom prst="rect">
            <a:avLst/>
          </a:prstGeom>
          <a:noFill/>
        </p:spPr>
        <p:txBody>
          <a:bodyPr wrap="square">
            <a:spAutoFit/>
          </a:bodyPr>
          <a:lstStyle/>
          <a:p>
            <a:pPr algn="ctr">
              <a:defRPr/>
            </a:pPr>
            <a:r>
              <a:rPr lang="en-US" sz="2000" dirty="0">
                <a:solidFill>
                  <a:srgbClr val="000000"/>
                </a:solidFill>
              </a:rPr>
              <a:t>Beneficiary Bank</a:t>
            </a:r>
          </a:p>
        </p:txBody>
      </p:sp>
      <p:sp>
        <p:nvSpPr>
          <p:cNvPr id="16" name="TextBox 15"/>
          <p:cNvSpPr txBox="1"/>
          <p:nvPr/>
        </p:nvSpPr>
        <p:spPr>
          <a:xfrm>
            <a:off x="3683000" y="2276475"/>
            <a:ext cx="1641475" cy="707886"/>
          </a:xfrm>
          <a:prstGeom prst="rect">
            <a:avLst/>
          </a:prstGeom>
          <a:noFill/>
        </p:spPr>
        <p:txBody>
          <a:bodyPr wrap="square">
            <a:spAutoFit/>
          </a:bodyPr>
          <a:lstStyle/>
          <a:p>
            <a:pPr algn="ctr">
              <a:defRPr/>
            </a:pPr>
            <a:r>
              <a:rPr lang="en-US" sz="2000" dirty="0">
                <a:solidFill>
                  <a:srgbClr val="000000"/>
                </a:solidFill>
              </a:rPr>
              <a:t>Intermediary Bank</a:t>
            </a:r>
          </a:p>
        </p:txBody>
      </p:sp>
      <p:sp>
        <p:nvSpPr>
          <p:cNvPr id="17" name="TextBox 16"/>
          <p:cNvSpPr txBox="1"/>
          <p:nvPr/>
        </p:nvSpPr>
        <p:spPr>
          <a:xfrm>
            <a:off x="285750" y="2295525"/>
            <a:ext cx="1409700" cy="369888"/>
          </a:xfrm>
          <a:prstGeom prst="rect">
            <a:avLst/>
          </a:prstGeom>
          <a:noFill/>
        </p:spPr>
        <p:txBody>
          <a:bodyPr>
            <a:spAutoFit/>
          </a:bodyPr>
          <a:lstStyle/>
          <a:p>
            <a:pPr algn="ctr">
              <a:defRPr/>
            </a:pPr>
            <a:r>
              <a:rPr lang="en-US" sz="2000" dirty="0">
                <a:solidFill>
                  <a:srgbClr val="000000"/>
                </a:solidFill>
              </a:rPr>
              <a:t>Originator</a:t>
            </a:r>
          </a:p>
        </p:txBody>
      </p:sp>
      <p:sp>
        <p:nvSpPr>
          <p:cNvPr id="18" name="TextBox 17"/>
          <p:cNvSpPr txBox="1"/>
          <p:nvPr/>
        </p:nvSpPr>
        <p:spPr>
          <a:xfrm>
            <a:off x="7312025" y="2400300"/>
            <a:ext cx="1441450" cy="400110"/>
          </a:xfrm>
          <a:prstGeom prst="rect">
            <a:avLst/>
          </a:prstGeom>
          <a:noFill/>
        </p:spPr>
        <p:txBody>
          <a:bodyPr wrap="square">
            <a:spAutoFit/>
          </a:bodyPr>
          <a:lstStyle/>
          <a:p>
            <a:pPr algn="ctr">
              <a:defRPr/>
            </a:pPr>
            <a:r>
              <a:rPr lang="en-US" sz="2000" dirty="0">
                <a:solidFill>
                  <a:srgbClr val="000000"/>
                </a:solidFill>
              </a:rPr>
              <a:t>Beneficiary</a:t>
            </a:r>
          </a:p>
        </p:txBody>
      </p:sp>
    </p:spTree>
    <p:extLst>
      <p:ext uri="{BB962C8B-B14F-4D97-AF65-F5344CB8AC3E}">
        <p14:creationId xmlns:p14="http://schemas.microsoft.com/office/powerpoint/2010/main" val="2782006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18</a:t>
            </a:fld>
            <a:endParaRPr lang="en-US" dirty="0"/>
          </a:p>
        </p:txBody>
      </p:sp>
      <p:pic>
        <p:nvPicPr>
          <p:cNvPr id="4"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2575" y="9604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s://encrypted-tbn1.gstatic.com/images?q=tbn:ANd9GcRqEoyeHo1ykh_DS-PVYUsPY9yBXNocKlyj4jMYMaNxzDGpyu_V5QwdEI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00875" y="4722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24475" y="46291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1175" y="25463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98875" y="27447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62550" y="272573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9175" y="27447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4"/>
          <p:cNvCxnSpPr>
            <a:cxnSpLocks noChangeShapeType="1"/>
          </p:cNvCxnSpPr>
          <p:nvPr/>
        </p:nvCxnSpPr>
        <p:spPr bwMode="auto">
          <a:xfrm flipV="1">
            <a:off x="4857750" y="34194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0"/>
          <p:cNvCxnSpPr>
            <a:cxnSpLocks noChangeShapeType="1"/>
          </p:cNvCxnSpPr>
          <p:nvPr/>
        </p:nvCxnSpPr>
        <p:spPr bwMode="auto">
          <a:xfrm flipV="1">
            <a:off x="1790700" y="34194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1"/>
          <p:cNvCxnSpPr>
            <a:cxnSpLocks noChangeShapeType="1"/>
          </p:cNvCxnSpPr>
          <p:nvPr/>
        </p:nvCxnSpPr>
        <p:spPr bwMode="auto">
          <a:xfrm flipV="1">
            <a:off x="3429000" y="34194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22"/>
          <p:cNvCxnSpPr>
            <a:cxnSpLocks noChangeShapeType="1"/>
          </p:cNvCxnSpPr>
          <p:nvPr/>
        </p:nvCxnSpPr>
        <p:spPr bwMode="auto">
          <a:xfrm flipV="1">
            <a:off x="6496050" y="52959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3"/>
          <p:cNvCxnSpPr>
            <a:cxnSpLocks noChangeShapeType="1"/>
          </p:cNvCxnSpPr>
          <p:nvPr/>
        </p:nvCxnSpPr>
        <p:spPr bwMode="auto">
          <a:xfrm flipH="1">
            <a:off x="1123950" y="1943100"/>
            <a:ext cx="9525" cy="55245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6" name="Straight Arrow Connector 26"/>
          <p:cNvCxnSpPr>
            <a:cxnSpLocks noChangeShapeType="1"/>
          </p:cNvCxnSpPr>
          <p:nvPr/>
        </p:nvCxnSpPr>
        <p:spPr bwMode="auto">
          <a:xfrm flipH="1">
            <a:off x="5915025" y="3933825"/>
            <a:ext cx="9525" cy="55245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p:cNvSpPr txBox="1"/>
          <p:nvPr/>
        </p:nvSpPr>
        <p:spPr>
          <a:xfrm>
            <a:off x="2676525" y="819150"/>
            <a:ext cx="4734181" cy="1015663"/>
          </a:xfrm>
          <a:prstGeom prst="rect">
            <a:avLst/>
          </a:prstGeom>
          <a:noFill/>
        </p:spPr>
        <p:txBody>
          <a:bodyPr wrap="none">
            <a:spAutoFit/>
          </a:bodyPr>
          <a:lstStyle/>
          <a:p>
            <a:pPr>
              <a:defRPr/>
            </a:pPr>
            <a:r>
              <a:rPr lang="en-US" sz="2400" b="1" dirty="0">
                <a:solidFill>
                  <a:srgbClr val="000000"/>
                </a:solidFill>
              </a:rPr>
              <a:t>Basic Wire Transfer</a:t>
            </a:r>
          </a:p>
          <a:p>
            <a:pPr algn="ctr">
              <a:defRPr/>
            </a:pPr>
            <a:r>
              <a:rPr lang="en-US" sz="3600" b="1" dirty="0">
                <a:solidFill>
                  <a:srgbClr val="000000"/>
                </a:solidFill>
              </a:rPr>
              <a:t>Multiple Intermediaries</a:t>
            </a:r>
          </a:p>
        </p:txBody>
      </p:sp>
    </p:spTree>
    <p:extLst>
      <p:ext uri="{BB962C8B-B14F-4D97-AF65-F5344CB8AC3E}">
        <p14:creationId xmlns:p14="http://schemas.microsoft.com/office/powerpoint/2010/main" val="123534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19</a:t>
            </a:fld>
            <a:endParaRPr lang="en-US" dirty="0"/>
          </a:p>
        </p:txBody>
      </p:sp>
      <p:pic>
        <p:nvPicPr>
          <p:cNvPr id="4" name="Picture 3"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1375" y="28511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https://encrypted-tbn0.gstatic.com/images?q=tbn:ANd9GcTQCzcJfhKrv4rew6SiZ7wpHC9--FvGVVBoGIEVT6dm4NbVg3jK9z-sWe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975" y="30686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ttps://encrypted-tbn1.gstatic.com/images?q=tbn:ANd9GcRqEoyeHo1ykh_DS-PVYUsPY9yBXNocKlyj4jMYMaNxzDGpyu_V5QwdEI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70775" y="29829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6275" y="21907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2075" y="9794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27475" y="22367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2075" y="36337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8675" y="13144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07075" y="42227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6775" y="46799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89375" y="50434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5" name="Straight Arrow Connector 17"/>
          <p:cNvCxnSpPr>
            <a:cxnSpLocks noChangeShapeType="1"/>
          </p:cNvCxnSpPr>
          <p:nvPr/>
        </p:nvCxnSpPr>
        <p:spPr bwMode="auto">
          <a:xfrm flipV="1">
            <a:off x="161925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6" name="Straight Arrow Connector 18"/>
          <p:cNvCxnSpPr>
            <a:cxnSpLocks noChangeShapeType="1"/>
          </p:cNvCxnSpPr>
          <p:nvPr/>
        </p:nvCxnSpPr>
        <p:spPr bwMode="auto">
          <a:xfrm flipV="1">
            <a:off x="5133975" y="28956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7" name="Straight Arrow Connector 19"/>
          <p:cNvCxnSpPr>
            <a:cxnSpLocks noChangeShapeType="1"/>
          </p:cNvCxnSpPr>
          <p:nvPr/>
        </p:nvCxnSpPr>
        <p:spPr bwMode="auto">
          <a:xfrm>
            <a:off x="6429375" y="3448050"/>
            <a:ext cx="1057275" cy="19050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8" name="Straight Arrow Connector 22"/>
          <p:cNvCxnSpPr>
            <a:cxnSpLocks noChangeShapeType="1"/>
          </p:cNvCxnSpPr>
          <p:nvPr/>
        </p:nvCxnSpPr>
        <p:spPr bwMode="auto">
          <a:xfrm flipV="1">
            <a:off x="6426200" y="3790950"/>
            <a:ext cx="1041400" cy="43180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9" name="Straight Arrow Connector 24"/>
          <p:cNvCxnSpPr>
            <a:cxnSpLocks noChangeShapeType="1"/>
          </p:cNvCxnSpPr>
          <p:nvPr/>
        </p:nvCxnSpPr>
        <p:spPr bwMode="auto">
          <a:xfrm flipV="1">
            <a:off x="3349625" y="2895600"/>
            <a:ext cx="917575" cy="555625"/>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0" name="Straight Arrow Connector 27"/>
          <p:cNvCxnSpPr>
            <a:cxnSpLocks noChangeShapeType="1"/>
          </p:cNvCxnSpPr>
          <p:nvPr/>
        </p:nvCxnSpPr>
        <p:spPr bwMode="auto">
          <a:xfrm>
            <a:off x="5057775" y="4291013"/>
            <a:ext cx="749300" cy="531812"/>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1" name="Straight Arrow Connector 29"/>
          <p:cNvCxnSpPr>
            <a:cxnSpLocks noChangeShapeType="1"/>
          </p:cNvCxnSpPr>
          <p:nvPr/>
        </p:nvCxnSpPr>
        <p:spPr bwMode="auto">
          <a:xfrm flipV="1">
            <a:off x="5038725" y="2914650"/>
            <a:ext cx="762000" cy="136683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2" name="Straight Arrow Connector 31"/>
          <p:cNvCxnSpPr>
            <a:cxnSpLocks noChangeShapeType="1"/>
          </p:cNvCxnSpPr>
          <p:nvPr/>
        </p:nvCxnSpPr>
        <p:spPr bwMode="auto">
          <a:xfrm>
            <a:off x="3349625" y="3451225"/>
            <a:ext cx="889000" cy="854075"/>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3" name="Straight Arrow Connector 33"/>
          <p:cNvCxnSpPr>
            <a:cxnSpLocks noChangeShapeType="1"/>
          </p:cNvCxnSpPr>
          <p:nvPr/>
        </p:nvCxnSpPr>
        <p:spPr bwMode="auto">
          <a:xfrm flipV="1">
            <a:off x="3295650" y="1733550"/>
            <a:ext cx="981075" cy="17621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4" name="Straight Arrow Connector 35"/>
          <p:cNvCxnSpPr>
            <a:cxnSpLocks noChangeShapeType="1"/>
          </p:cNvCxnSpPr>
          <p:nvPr/>
        </p:nvCxnSpPr>
        <p:spPr bwMode="auto">
          <a:xfrm>
            <a:off x="3324225" y="5386388"/>
            <a:ext cx="914400" cy="376237"/>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5" name="Straight Arrow Connector 37"/>
          <p:cNvCxnSpPr>
            <a:cxnSpLocks noChangeShapeType="1"/>
          </p:cNvCxnSpPr>
          <p:nvPr/>
        </p:nvCxnSpPr>
        <p:spPr bwMode="auto">
          <a:xfrm flipV="1">
            <a:off x="5019675" y="4822825"/>
            <a:ext cx="787400" cy="91598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6" name="Straight Arrow Connector 39"/>
          <p:cNvCxnSpPr>
            <a:cxnSpLocks noChangeShapeType="1"/>
          </p:cNvCxnSpPr>
          <p:nvPr/>
        </p:nvCxnSpPr>
        <p:spPr bwMode="auto">
          <a:xfrm>
            <a:off x="1657350" y="3590925"/>
            <a:ext cx="1098550" cy="1089025"/>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7" name="Straight Arrow Connector 42"/>
          <p:cNvCxnSpPr>
            <a:cxnSpLocks noChangeShapeType="1"/>
          </p:cNvCxnSpPr>
          <p:nvPr/>
        </p:nvCxnSpPr>
        <p:spPr bwMode="auto">
          <a:xfrm flipV="1">
            <a:off x="1609725" y="2514600"/>
            <a:ext cx="1108075" cy="103028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8" name="Straight Arrow Connector 46"/>
          <p:cNvCxnSpPr>
            <a:cxnSpLocks noChangeShapeType="1"/>
          </p:cNvCxnSpPr>
          <p:nvPr/>
        </p:nvCxnSpPr>
        <p:spPr bwMode="auto">
          <a:xfrm>
            <a:off x="5048250" y="1719263"/>
            <a:ext cx="708025" cy="1071562"/>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9" name="Straight Arrow Connector 48"/>
          <p:cNvCxnSpPr>
            <a:cxnSpLocks noChangeShapeType="1"/>
          </p:cNvCxnSpPr>
          <p:nvPr/>
        </p:nvCxnSpPr>
        <p:spPr bwMode="auto">
          <a:xfrm>
            <a:off x="4645025" y="3265488"/>
            <a:ext cx="12700" cy="487362"/>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30" name="Straight Arrow Connector 53"/>
          <p:cNvCxnSpPr>
            <a:cxnSpLocks noChangeShapeType="1"/>
          </p:cNvCxnSpPr>
          <p:nvPr/>
        </p:nvCxnSpPr>
        <p:spPr bwMode="auto">
          <a:xfrm flipV="1">
            <a:off x="4619625" y="4648200"/>
            <a:ext cx="9525" cy="51435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31" name="TextBox 30"/>
          <p:cNvSpPr txBox="1"/>
          <p:nvPr/>
        </p:nvSpPr>
        <p:spPr>
          <a:xfrm>
            <a:off x="2571750" y="0"/>
            <a:ext cx="4426020" cy="923330"/>
          </a:xfrm>
          <a:prstGeom prst="rect">
            <a:avLst/>
          </a:prstGeom>
          <a:noFill/>
        </p:spPr>
        <p:txBody>
          <a:bodyPr wrap="none">
            <a:spAutoFit/>
          </a:bodyPr>
          <a:lstStyle/>
          <a:p>
            <a:pPr>
              <a:defRPr/>
            </a:pPr>
            <a:r>
              <a:rPr lang="en-US" b="1" dirty="0">
                <a:solidFill>
                  <a:srgbClr val="000000"/>
                </a:solidFill>
              </a:rPr>
              <a:t>Basic Wire Transfer</a:t>
            </a:r>
          </a:p>
          <a:p>
            <a:pPr algn="ctr">
              <a:defRPr/>
            </a:pPr>
            <a:r>
              <a:rPr lang="en-US" sz="3600" b="1" dirty="0">
                <a:solidFill>
                  <a:srgbClr val="000000"/>
                </a:solidFill>
              </a:rPr>
              <a:t>Multiple Institutions</a:t>
            </a:r>
          </a:p>
        </p:txBody>
      </p:sp>
    </p:spTree>
    <p:extLst>
      <p:ext uri="{BB962C8B-B14F-4D97-AF65-F5344CB8AC3E}">
        <p14:creationId xmlns:p14="http://schemas.microsoft.com/office/powerpoint/2010/main" val="311030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0F85A-6D52-DF9B-4DF2-9EBFD1C40709}"/>
              </a:ext>
            </a:extLst>
          </p:cNvPr>
          <p:cNvSpPr>
            <a:spLocks noGrp="1"/>
          </p:cNvSpPr>
          <p:nvPr>
            <p:ph type="title"/>
          </p:nvPr>
        </p:nvSpPr>
        <p:spPr>
          <a:xfrm>
            <a:off x="1150620" y="-101600"/>
            <a:ext cx="4356100" cy="1081551"/>
          </a:xfrm>
        </p:spPr>
        <p:txBody>
          <a:bodyPr anchor="b">
            <a:normAutofit/>
          </a:bodyPr>
          <a:lstStyle/>
          <a:p>
            <a:r>
              <a:rPr lang="en-US" sz="4050" dirty="0"/>
              <a:t>Discussion Topics</a:t>
            </a:r>
          </a:p>
        </p:txBody>
      </p:sp>
      <p:sp>
        <p:nvSpPr>
          <p:cNvPr id="3" name="Content Placeholder 2">
            <a:extLst>
              <a:ext uri="{FF2B5EF4-FFF2-40B4-BE49-F238E27FC236}">
                <a16:creationId xmlns:a16="http://schemas.microsoft.com/office/drawing/2014/main" id="{1D948D6E-411D-41E7-27C8-9F77E881626C}"/>
              </a:ext>
            </a:extLst>
          </p:cNvPr>
          <p:cNvSpPr>
            <a:spLocks noGrp="1"/>
          </p:cNvSpPr>
          <p:nvPr>
            <p:ph idx="1"/>
          </p:nvPr>
        </p:nvSpPr>
        <p:spPr>
          <a:xfrm>
            <a:off x="266700" y="2113280"/>
            <a:ext cx="3182692" cy="3992880"/>
          </a:xfrm>
        </p:spPr>
        <p:txBody>
          <a:bodyPr>
            <a:normAutofit/>
          </a:bodyPr>
          <a:lstStyle/>
          <a:p>
            <a:pPr>
              <a:defRPr/>
            </a:pPr>
            <a:r>
              <a:rPr lang="en-US" sz="2000" dirty="0"/>
              <a:t>Financial Services Overview</a:t>
            </a:r>
          </a:p>
          <a:p>
            <a:pPr marL="0" indent="0">
              <a:buNone/>
              <a:defRPr/>
            </a:pPr>
            <a:endParaRPr lang="en-US" sz="2000" dirty="0"/>
          </a:p>
          <a:p>
            <a:pPr>
              <a:defRPr/>
            </a:pPr>
            <a:r>
              <a:rPr lang="en-US" sz="2000" dirty="0"/>
              <a:t>Correspondent Banking - - Cross border payments (e.g. SWIFT MT103/MT202cov) explained.</a:t>
            </a:r>
          </a:p>
          <a:p>
            <a:pPr>
              <a:buFontTx/>
              <a:buNone/>
              <a:defRPr/>
            </a:pPr>
            <a:endParaRPr lang="en-US" sz="2000" dirty="0"/>
          </a:p>
          <a:p>
            <a:pPr>
              <a:defRPr/>
            </a:pPr>
            <a:r>
              <a:rPr lang="en-US" sz="2000" dirty="0"/>
              <a:t>Common Money Laundering Techniques</a:t>
            </a:r>
          </a:p>
          <a:p>
            <a:pPr marL="0" indent="0">
              <a:buNone/>
              <a:defRPr/>
            </a:pPr>
            <a:endParaRPr lang="en-US" sz="2000" dirty="0"/>
          </a:p>
          <a:p>
            <a:pPr marL="0" indent="0">
              <a:buNone/>
            </a:pPr>
            <a:endParaRPr lang="en-US" sz="2000" dirty="0"/>
          </a:p>
        </p:txBody>
      </p:sp>
      <p:pic>
        <p:nvPicPr>
          <p:cNvPr id="5" name="Picture 4" descr="A picture containing text, newspaper, receipt&#10;&#10;Description automatically generated">
            <a:extLst>
              <a:ext uri="{FF2B5EF4-FFF2-40B4-BE49-F238E27FC236}">
                <a16:creationId xmlns:a16="http://schemas.microsoft.com/office/drawing/2014/main" id="{35CDE143-911D-D74F-1E60-CDB6E27174C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1818" r="18753" b="1"/>
          <a:stretch/>
        </p:blipFill>
        <p:spPr>
          <a:xfrm>
            <a:off x="3577377" y="1320800"/>
            <a:ext cx="5566623" cy="5537199"/>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157737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20</a:t>
            </a:fld>
            <a:endParaRPr lang="en-US" dirty="0"/>
          </a:p>
        </p:txBody>
      </p:sp>
      <p:pic>
        <p:nvPicPr>
          <p:cNvPr id="4" name="Picture 4" descr="https://encrypted-tbn2.gstatic.com/images?q=tbn:ANd9GcTWtFPNXlSwe_84yuG0r304XQadqW3jYPZ0Tfezl4tZynd4w048dhXJsPH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0300" y="1889125"/>
            <a:ext cx="4648200" cy="309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952625" y="1009650"/>
            <a:ext cx="5510213" cy="523220"/>
          </a:xfrm>
          <a:prstGeom prst="rect">
            <a:avLst/>
          </a:prstGeom>
          <a:noFill/>
        </p:spPr>
        <p:txBody>
          <a:bodyPr>
            <a:spAutoFit/>
          </a:bodyPr>
          <a:lstStyle/>
          <a:p>
            <a:pPr algn="ctr">
              <a:defRPr/>
            </a:pPr>
            <a:r>
              <a:rPr lang="en-US" sz="2800" b="1" dirty="0">
                <a:solidFill>
                  <a:srgbClr val="000000"/>
                </a:solidFill>
              </a:rPr>
              <a:t>Complex Wire Transfer</a:t>
            </a:r>
          </a:p>
        </p:txBody>
      </p:sp>
    </p:spTree>
    <p:extLst>
      <p:ext uri="{BB962C8B-B14F-4D97-AF65-F5344CB8AC3E}">
        <p14:creationId xmlns:p14="http://schemas.microsoft.com/office/powerpoint/2010/main" val="2948134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D6974-1765-43F3-8307-DA8B1D2A5BA5}"/>
              </a:ext>
            </a:extLst>
          </p:cNvPr>
          <p:cNvSpPr>
            <a:spLocks noGrp="1"/>
          </p:cNvSpPr>
          <p:nvPr>
            <p:ph type="title"/>
          </p:nvPr>
        </p:nvSpPr>
        <p:spPr/>
        <p:txBody>
          <a:bodyPr/>
          <a:lstStyle/>
          <a:p>
            <a:r>
              <a:rPr lang="en-US" b="1" dirty="0"/>
              <a:t>The Basic SWIFT Payment Message types Explained</a:t>
            </a:r>
          </a:p>
        </p:txBody>
      </p:sp>
      <p:sp>
        <p:nvSpPr>
          <p:cNvPr id="3" name="Slide Number Placeholder 2">
            <a:extLst>
              <a:ext uri="{FF2B5EF4-FFF2-40B4-BE49-F238E27FC236}">
                <a16:creationId xmlns:a16="http://schemas.microsoft.com/office/drawing/2014/main" id="{9D82E0E5-7E03-4B7E-AF9A-52D4AAD44F5A}"/>
              </a:ext>
            </a:extLst>
          </p:cNvPr>
          <p:cNvSpPr>
            <a:spLocks noGrp="1"/>
          </p:cNvSpPr>
          <p:nvPr>
            <p:ph type="sldNum" sz="quarter" idx="4294967295"/>
          </p:nvPr>
        </p:nvSpPr>
        <p:spPr>
          <a:xfrm>
            <a:off x="8678956" y="6324321"/>
            <a:ext cx="330574" cy="236724"/>
          </a:xfrm>
          <a:prstGeom prst="rect">
            <a:avLst/>
          </a:prstGeom>
        </p:spPr>
        <p:txBody>
          <a:bodyPr/>
          <a:lstStyle/>
          <a:p>
            <a:fld id="{941AA2AD-4ABD-40E1-928E-6C7D7FF4C282}" type="slidenum">
              <a:rPr lang="en-GB" smtClean="0"/>
              <a:t>21</a:t>
            </a:fld>
            <a:endParaRPr lang="en-GB" dirty="0"/>
          </a:p>
        </p:txBody>
      </p:sp>
    </p:spTree>
    <p:extLst>
      <p:ext uri="{BB962C8B-B14F-4D97-AF65-F5344CB8AC3E}">
        <p14:creationId xmlns:p14="http://schemas.microsoft.com/office/powerpoint/2010/main" val="25894755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4294967295"/>
          </p:nvPr>
        </p:nvSpPr>
        <p:spPr>
          <a:xfrm>
            <a:off x="8485655" y="7037294"/>
            <a:ext cx="523875" cy="302559"/>
          </a:xfrm>
          <a:prstGeom prst="rect">
            <a:avLst/>
          </a:prstGeom>
        </p:spPr>
        <p:txBody>
          <a:bodyPr/>
          <a:lstStyle/>
          <a:p>
            <a:pPr>
              <a:defRPr/>
            </a:pPr>
            <a:fld id="{A14B9CBE-E2BF-4D02-A5BE-9A98A21C9C67}" type="slidenum">
              <a:rPr lang="en-US" smtClean="0"/>
              <a:pPr>
                <a:defRPr/>
              </a:pPr>
              <a:t>22</a:t>
            </a:fld>
            <a:endParaRPr lang="en-US" dirty="0"/>
          </a:p>
        </p:txBody>
      </p:sp>
      <p:pic>
        <p:nvPicPr>
          <p:cNvPr id="4"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60" y="2781089"/>
            <a:ext cx="1155333"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s://encrypted-tbn1.gstatic.com/images?q=tbn:ANd9GcRqEoyeHo1ykh_DS-PVYUsPY9yBXNocKlyj4jMYMaNxzDGpyu_V5QwdEI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12491" y="2781090"/>
            <a:ext cx="1097038"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7809" y="2781091"/>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7026" y="2748734"/>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5021"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2962"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4"/>
          <p:cNvCxnSpPr>
            <a:cxnSpLocks noChangeShapeType="1"/>
          </p:cNvCxnSpPr>
          <p:nvPr/>
        </p:nvCxnSpPr>
        <p:spPr bwMode="auto">
          <a:xfrm flipV="1">
            <a:off x="5782921" y="342437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0"/>
          <p:cNvCxnSpPr>
            <a:cxnSpLocks noChangeShapeType="1"/>
          </p:cNvCxnSpPr>
          <p:nvPr/>
        </p:nvCxnSpPr>
        <p:spPr bwMode="auto">
          <a:xfrm flipV="1">
            <a:off x="2496926" y="334733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1"/>
          <p:cNvCxnSpPr>
            <a:cxnSpLocks noChangeShapeType="1"/>
          </p:cNvCxnSpPr>
          <p:nvPr/>
        </p:nvCxnSpPr>
        <p:spPr bwMode="auto">
          <a:xfrm flipV="1">
            <a:off x="4119011" y="3415133"/>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22"/>
          <p:cNvCxnSpPr>
            <a:cxnSpLocks noChangeShapeType="1"/>
          </p:cNvCxnSpPr>
          <p:nvPr/>
        </p:nvCxnSpPr>
        <p:spPr bwMode="auto">
          <a:xfrm flipV="1">
            <a:off x="7382226" y="3429001"/>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3"/>
          <p:cNvCxnSpPr>
            <a:cxnSpLocks noChangeShapeType="1"/>
          </p:cNvCxnSpPr>
          <p:nvPr/>
        </p:nvCxnSpPr>
        <p:spPr bwMode="auto">
          <a:xfrm>
            <a:off x="1150795" y="3470958"/>
            <a:ext cx="481871"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p:cNvSpPr txBox="1"/>
          <p:nvPr/>
        </p:nvSpPr>
        <p:spPr>
          <a:xfrm>
            <a:off x="2809197" y="1043515"/>
            <a:ext cx="2619628" cy="988604"/>
          </a:xfrm>
          <a:prstGeom prst="rect">
            <a:avLst/>
          </a:prstGeom>
          <a:noFill/>
        </p:spPr>
        <p:txBody>
          <a:bodyPr wrap="none">
            <a:spAutoFit/>
          </a:bodyPr>
          <a:lstStyle/>
          <a:p>
            <a:pPr algn="ctr">
              <a:defRPr/>
            </a:pPr>
            <a:r>
              <a:rPr lang="en-US" sz="2330" b="1" dirty="0">
                <a:solidFill>
                  <a:srgbClr val="000000"/>
                </a:solidFill>
              </a:rPr>
              <a:t>Basic Wire Transfer</a:t>
            </a:r>
          </a:p>
          <a:p>
            <a:pPr algn="ctr">
              <a:defRPr/>
            </a:pPr>
            <a:r>
              <a:rPr lang="en-US" sz="3494" b="1" dirty="0">
                <a:solidFill>
                  <a:srgbClr val="000000"/>
                </a:solidFill>
              </a:rPr>
              <a:t>Serial MT103</a:t>
            </a:r>
          </a:p>
        </p:txBody>
      </p:sp>
      <p:sp>
        <p:nvSpPr>
          <p:cNvPr id="21" name="Arc 20">
            <a:extLst>
              <a:ext uri="{FF2B5EF4-FFF2-40B4-BE49-F238E27FC236}">
                <a16:creationId xmlns:a16="http://schemas.microsoft.com/office/drawing/2014/main" id="{0C8F9562-C4DD-4DBB-B8B7-7B68377ADA42}"/>
              </a:ext>
            </a:extLst>
          </p:cNvPr>
          <p:cNvSpPr/>
          <p:nvPr/>
        </p:nvSpPr>
        <p:spPr>
          <a:xfrm rot="5400000">
            <a:off x="3805872" y="3110684"/>
            <a:ext cx="1358458" cy="1584341"/>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4" name="Arc 23">
            <a:extLst>
              <a:ext uri="{FF2B5EF4-FFF2-40B4-BE49-F238E27FC236}">
                <a16:creationId xmlns:a16="http://schemas.microsoft.com/office/drawing/2014/main" id="{5A1B0BF6-7B47-4B0C-9C9D-7AB66796D2E4}"/>
              </a:ext>
            </a:extLst>
          </p:cNvPr>
          <p:cNvSpPr/>
          <p:nvPr/>
        </p:nvSpPr>
        <p:spPr>
          <a:xfrm rot="5400000">
            <a:off x="5470637" y="3173349"/>
            <a:ext cx="1234745" cy="1582726"/>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5" name="Arc 24">
            <a:extLst>
              <a:ext uri="{FF2B5EF4-FFF2-40B4-BE49-F238E27FC236}">
                <a16:creationId xmlns:a16="http://schemas.microsoft.com/office/drawing/2014/main" id="{A835A95D-56AB-4986-8B9B-77097248FC36}"/>
              </a:ext>
            </a:extLst>
          </p:cNvPr>
          <p:cNvSpPr/>
          <p:nvPr/>
        </p:nvSpPr>
        <p:spPr>
          <a:xfrm rot="5400000">
            <a:off x="2199406" y="3079757"/>
            <a:ext cx="1412413" cy="1535885"/>
          </a:xfrm>
          <a:prstGeom prst="arc">
            <a:avLst>
              <a:gd name="adj1" fmla="val 16410026"/>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7" name="TextBox 26">
            <a:extLst>
              <a:ext uri="{FF2B5EF4-FFF2-40B4-BE49-F238E27FC236}">
                <a16:creationId xmlns:a16="http://schemas.microsoft.com/office/drawing/2014/main" id="{F86C61CD-6E3A-473B-A31A-43CF8560BA70}"/>
              </a:ext>
            </a:extLst>
          </p:cNvPr>
          <p:cNvSpPr txBox="1"/>
          <p:nvPr/>
        </p:nvSpPr>
        <p:spPr>
          <a:xfrm>
            <a:off x="431877" y="5875891"/>
            <a:ext cx="3234448" cy="630044"/>
          </a:xfrm>
          <a:prstGeom prst="rect">
            <a:avLst/>
          </a:prstGeom>
          <a:noFill/>
          <a:ln w="38100">
            <a:solidFill>
              <a:schemeClr val="tx1"/>
            </a:solidFill>
          </a:ln>
        </p:spPr>
        <p:txBody>
          <a:bodyPr wrap="square" rtlCol="0">
            <a:spAutoFit/>
          </a:bodyPr>
          <a:lstStyle/>
          <a:p>
            <a:r>
              <a:rPr lang="en-US" sz="1747" b="1" dirty="0">
                <a:solidFill>
                  <a:schemeClr val="bg1"/>
                </a:solidFill>
              </a:rPr>
              <a:t>Serial MT103:</a:t>
            </a:r>
            <a:r>
              <a:rPr lang="en-US" sz="1747" dirty="0">
                <a:solidFill>
                  <a:schemeClr val="bg1"/>
                </a:solidFill>
              </a:rPr>
              <a:t>  All the Details, All the Value, Lower Risks, Slower</a:t>
            </a:r>
          </a:p>
        </p:txBody>
      </p:sp>
      <p:sp>
        <p:nvSpPr>
          <p:cNvPr id="28" name="TextBox 27">
            <a:extLst>
              <a:ext uri="{FF2B5EF4-FFF2-40B4-BE49-F238E27FC236}">
                <a16:creationId xmlns:a16="http://schemas.microsoft.com/office/drawing/2014/main" id="{C44609B9-623D-4B4D-8945-5BB22BFB7603}"/>
              </a:ext>
            </a:extLst>
          </p:cNvPr>
          <p:cNvSpPr txBox="1"/>
          <p:nvPr/>
        </p:nvSpPr>
        <p:spPr>
          <a:xfrm>
            <a:off x="1842000" y="4617176"/>
            <a:ext cx="1386728" cy="630044"/>
          </a:xfrm>
          <a:prstGeom prst="rect">
            <a:avLst/>
          </a:prstGeom>
          <a:noFill/>
          <a:ln w="38100">
            <a:solidFill>
              <a:schemeClr val="tx1"/>
            </a:solidFill>
          </a:ln>
        </p:spPr>
        <p:txBody>
          <a:bodyPr wrap="square" rtlCol="0">
            <a:spAutoFit/>
          </a:bodyPr>
          <a:lstStyle/>
          <a:p>
            <a:r>
              <a:rPr lang="en-US" sz="1747" b="1" dirty="0">
                <a:solidFill>
                  <a:schemeClr val="bg1"/>
                </a:solidFill>
              </a:rPr>
              <a:t>Serial MT103</a:t>
            </a:r>
            <a:endParaRPr lang="en-US" sz="1747" dirty="0">
              <a:solidFill>
                <a:schemeClr val="bg1"/>
              </a:solidFill>
            </a:endParaRPr>
          </a:p>
        </p:txBody>
      </p:sp>
    </p:spTree>
    <p:extLst>
      <p:ext uri="{BB962C8B-B14F-4D97-AF65-F5344CB8AC3E}">
        <p14:creationId xmlns:p14="http://schemas.microsoft.com/office/powerpoint/2010/main" val="2622418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4294967295"/>
          </p:nvPr>
        </p:nvSpPr>
        <p:spPr>
          <a:xfrm>
            <a:off x="8485655" y="7037294"/>
            <a:ext cx="523875" cy="302559"/>
          </a:xfrm>
          <a:prstGeom prst="rect">
            <a:avLst/>
          </a:prstGeom>
        </p:spPr>
        <p:txBody>
          <a:bodyPr/>
          <a:lstStyle/>
          <a:p>
            <a:pPr>
              <a:defRPr/>
            </a:pPr>
            <a:fld id="{A14B9CBE-E2BF-4D02-A5BE-9A98A21C9C67}" type="slidenum">
              <a:rPr lang="en-US" smtClean="0"/>
              <a:pPr>
                <a:defRPr/>
              </a:pPr>
              <a:t>23</a:t>
            </a:fld>
            <a:endParaRPr lang="en-US" dirty="0"/>
          </a:p>
        </p:txBody>
      </p:sp>
      <p:pic>
        <p:nvPicPr>
          <p:cNvPr id="4"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60" y="2781089"/>
            <a:ext cx="1155333"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s://encrypted-tbn1.gstatic.com/images?q=tbn:ANd9GcRqEoyeHo1ykh_DS-PVYUsPY9yBXNocKlyj4jMYMaNxzDGpyu_V5QwdEI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12491" y="2781090"/>
            <a:ext cx="1097038"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7809" y="2781091"/>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7026" y="2748734"/>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5021"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2962"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4"/>
          <p:cNvCxnSpPr>
            <a:cxnSpLocks noChangeShapeType="1"/>
          </p:cNvCxnSpPr>
          <p:nvPr/>
        </p:nvCxnSpPr>
        <p:spPr bwMode="auto">
          <a:xfrm flipV="1">
            <a:off x="5782921" y="342437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0"/>
          <p:cNvCxnSpPr>
            <a:cxnSpLocks noChangeShapeType="1"/>
          </p:cNvCxnSpPr>
          <p:nvPr/>
        </p:nvCxnSpPr>
        <p:spPr bwMode="auto">
          <a:xfrm flipV="1">
            <a:off x="2496926" y="334733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1"/>
          <p:cNvCxnSpPr>
            <a:cxnSpLocks noChangeShapeType="1"/>
          </p:cNvCxnSpPr>
          <p:nvPr/>
        </p:nvCxnSpPr>
        <p:spPr bwMode="auto">
          <a:xfrm flipV="1">
            <a:off x="4119011" y="3415133"/>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22"/>
          <p:cNvCxnSpPr>
            <a:cxnSpLocks noChangeShapeType="1"/>
          </p:cNvCxnSpPr>
          <p:nvPr/>
        </p:nvCxnSpPr>
        <p:spPr bwMode="auto">
          <a:xfrm flipV="1">
            <a:off x="7382226" y="3429001"/>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3"/>
          <p:cNvCxnSpPr>
            <a:cxnSpLocks noChangeShapeType="1"/>
          </p:cNvCxnSpPr>
          <p:nvPr/>
        </p:nvCxnSpPr>
        <p:spPr bwMode="auto">
          <a:xfrm>
            <a:off x="1150795" y="3470958"/>
            <a:ext cx="481871"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p:cNvSpPr txBox="1"/>
          <p:nvPr/>
        </p:nvSpPr>
        <p:spPr>
          <a:xfrm>
            <a:off x="-39955" y="690958"/>
            <a:ext cx="9223910" cy="988604"/>
          </a:xfrm>
          <a:prstGeom prst="rect">
            <a:avLst/>
          </a:prstGeom>
          <a:noFill/>
        </p:spPr>
        <p:txBody>
          <a:bodyPr wrap="square">
            <a:spAutoFit/>
          </a:bodyPr>
          <a:lstStyle/>
          <a:p>
            <a:pPr algn="ctr">
              <a:defRPr/>
            </a:pPr>
            <a:r>
              <a:rPr lang="en-US" sz="2330" b="1" dirty="0">
                <a:solidFill>
                  <a:srgbClr val="000000"/>
                </a:solidFill>
              </a:rPr>
              <a:t>Basic Wire Transfer</a:t>
            </a:r>
          </a:p>
          <a:p>
            <a:pPr algn="ctr">
              <a:defRPr/>
            </a:pPr>
            <a:r>
              <a:rPr lang="en-US" sz="3494" b="1" dirty="0">
                <a:solidFill>
                  <a:srgbClr val="000000"/>
                </a:solidFill>
              </a:rPr>
              <a:t>MT103 &amp; MT202 </a:t>
            </a:r>
            <a:r>
              <a:rPr lang="en-US" sz="2330" b="1" dirty="0">
                <a:solidFill>
                  <a:srgbClr val="000000"/>
                </a:solidFill>
              </a:rPr>
              <a:t>(one payment in two messages)</a:t>
            </a:r>
          </a:p>
        </p:txBody>
      </p:sp>
      <p:sp>
        <p:nvSpPr>
          <p:cNvPr id="21" name="Arc 20">
            <a:extLst>
              <a:ext uri="{FF2B5EF4-FFF2-40B4-BE49-F238E27FC236}">
                <a16:creationId xmlns:a16="http://schemas.microsoft.com/office/drawing/2014/main" id="{0C8F9562-C4DD-4DBB-B8B7-7B68377ADA42}"/>
              </a:ext>
            </a:extLst>
          </p:cNvPr>
          <p:cNvSpPr/>
          <p:nvPr/>
        </p:nvSpPr>
        <p:spPr>
          <a:xfrm rot="5400000">
            <a:off x="3805872" y="3110684"/>
            <a:ext cx="1358458" cy="1584341"/>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4" name="Arc 23">
            <a:extLst>
              <a:ext uri="{FF2B5EF4-FFF2-40B4-BE49-F238E27FC236}">
                <a16:creationId xmlns:a16="http://schemas.microsoft.com/office/drawing/2014/main" id="{5A1B0BF6-7B47-4B0C-9C9D-7AB66796D2E4}"/>
              </a:ext>
            </a:extLst>
          </p:cNvPr>
          <p:cNvSpPr/>
          <p:nvPr/>
        </p:nvSpPr>
        <p:spPr>
          <a:xfrm rot="5400000">
            <a:off x="5470637" y="3173349"/>
            <a:ext cx="1234745" cy="1582726"/>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5" name="Arc 24">
            <a:extLst>
              <a:ext uri="{FF2B5EF4-FFF2-40B4-BE49-F238E27FC236}">
                <a16:creationId xmlns:a16="http://schemas.microsoft.com/office/drawing/2014/main" id="{A835A95D-56AB-4986-8B9B-77097248FC36}"/>
              </a:ext>
            </a:extLst>
          </p:cNvPr>
          <p:cNvSpPr/>
          <p:nvPr/>
        </p:nvSpPr>
        <p:spPr>
          <a:xfrm rot="5400000">
            <a:off x="2199406" y="3079757"/>
            <a:ext cx="1412413" cy="1535885"/>
          </a:xfrm>
          <a:prstGeom prst="arc">
            <a:avLst>
              <a:gd name="adj1" fmla="val 16410026"/>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6" name="Arc 25">
            <a:extLst>
              <a:ext uri="{FF2B5EF4-FFF2-40B4-BE49-F238E27FC236}">
                <a16:creationId xmlns:a16="http://schemas.microsoft.com/office/drawing/2014/main" id="{45B678E0-A2C1-4E45-A2D6-4F8613D7E0C7}"/>
              </a:ext>
            </a:extLst>
          </p:cNvPr>
          <p:cNvSpPr/>
          <p:nvPr/>
        </p:nvSpPr>
        <p:spPr>
          <a:xfrm rot="16200000">
            <a:off x="3691392" y="347949"/>
            <a:ext cx="1547827" cy="4698190"/>
          </a:xfrm>
          <a:prstGeom prst="arc">
            <a:avLst>
              <a:gd name="adj1" fmla="val 16167673"/>
              <a:gd name="adj2" fmla="val 5519446"/>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 name="TextBox 1">
            <a:extLst>
              <a:ext uri="{FF2B5EF4-FFF2-40B4-BE49-F238E27FC236}">
                <a16:creationId xmlns:a16="http://schemas.microsoft.com/office/drawing/2014/main" id="{37733945-5F24-431E-BC13-93893E38E55C}"/>
              </a:ext>
            </a:extLst>
          </p:cNvPr>
          <p:cNvSpPr txBox="1"/>
          <p:nvPr/>
        </p:nvSpPr>
        <p:spPr>
          <a:xfrm>
            <a:off x="576834" y="5583039"/>
            <a:ext cx="3388797" cy="898900"/>
          </a:xfrm>
          <a:prstGeom prst="rect">
            <a:avLst/>
          </a:prstGeom>
          <a:noFill/>
          <a:ln w="38100">
            <a:solidFill>
              <a:schemeClr val="tx1"/>
            </a:solidFill>
          </a:ln>
        </p:spPr>
        <p:txBody>
          <a:bodyPr wrap="square" rtlCol="0">
            <a:spAutoFit/>
          </a:bodyPr>
          <a:lstStyle/>
          <a:p>
            <a:r>
              <a:rPr lang="en-US" sz="1747" b="1" dirty="0">
                <a:solidFill>
                  <a:schemeClr val="bg1"/>
                </a:solidFill>
              </a:rPr>
              <a:t>MT103:</a:t>
            </a:r>
            <a:r>
              <a:rPr lang="en-US" sz="1747" dirty="0">
                <a:solidFill>
                  <a:schemeClr val="bg1"/>
                </a:solidFill>
              </a:rPr>
              <a:t>  All the Details and Very Fast Communication b/w Org Bank and Bene Bank; But no value.</a:t>
            </a:r>
          </a:p>
        </p:txBody>
      </p:sp>
      <p:sp>
        <p:nvSpPr>
          <p:cNvPr id="20" name="TextBox 19">
            <a:extLst>
              <a:ext uri="{FF2B5EF4-FFF2-40B4-BE49-F238E27FC236}">
                <a16:creationId xmlns:a16="http://schemas.microsoft.com/office/drawing/2014/main" id="{273AF181-BA3E-487C-9706-B9D6B5F7C14F}"/>
              </a:ext>
            </a:extLst>
          </p:cNvPr>
          <p:cNvSpPr txBox="1"/>
          <p:nvPr/>
        </p:nvSpPr>
        <p:spPr>
          <a:xfrm>
            <a:off x="5431616" y="5601181"/>
            <a:ext cx="2352260" cy="898900"/>
          </a:xfrm>
          <a:prstGeom prst="rect">
            <a:avLst/>
          </a:prstGeom>
          <a:noFill/>
          <a:ln w="38100">
            <a:solidFill>
              <a:schemeClr val="tx1"/>
            </a:solidFill>
          </a:ln>
        </p:spPr>
        <p:txBody>
          <a:bodyPr wrap="square" rtlCol="0">
            <a:spAutoFit/>
          </a:bodyPr>
          <a:lstStyle/>
          <a:p>
            <a:r>
              <a:rPr lang="en-US" sz="1747" b="1" dirty="0">
                <a:solidFill>
                  <a:schemeClr val="bg1"/>
                </a:solidFill>
              </a:rPr>
              <a:t>MT202:</a:t>
            </a:r>
            <a:r>
              <a:rPr lang="en-US" sz="1747" dirty="0">
                <a:solidFill>
                  <a:schemeClr val="bg1"/>
                </a:solidFill>
              </a:rPr>
              <a:t>  Very few details; slow; but has the real value.  </a:t>
            </a:r>
          </a:p>
        </p:txBody>
      </p:sp>
      <p:sp>
        <p:nvSpPr>
          <p:cNvPr id="22" name="TextBox 21">
            <a:extLst>
              <a:ext uri="{FF2B5EF4-FFF2-40B4-BE49-F238E27FC236}">
                <a16:creationId xmlns:a16="http://schemas.microsoft.com/office/drawing/2014/main" id="{1D89B901-D5CD-49D0-8CE1-96BB8B9A45D5}"/>
              </a:ext>
            </a:extLst>
          </p:cNvPr>
          <p:cNvSpPr txBox="1"/>
          <p:nvPr/>
        </p:nvSpPr>
        <p:spPr>
          <a:xfrm>
            <a:off x="1582280" y="4582084"/>
            <a:ext cx="1043870" cy="361189"/>
          </a:xfrm>
          <a:prstGeom prst="rect">
            <a:avLst/>
          </a:prstGeom>
          <a:noFill/>
          <a:ln w="38100">
            <a:solidFill>
              <a:schemeClr val="tx1"/>
            </a:solidFill>
          </a:ln>
        </p:spPr>
        <p:txBody>
          <a:bodyPr wrap="square" rtlCol="0">
            <a:spAutoFit/>
          </a:bodyPr>
          <a:lstStyle/>
          <a:p>
            <a:r>
              <a:rPr lang="en-US" sz="1747" b="1" dirty="0">
                <a:solidFill>
                  <a:schemeClr val="bg1"/>
                </a:solidFill>
              </a:rPr>
              <a:t>MT202</a:t>
            </a:r>
            <a:r>
              <a:rPr lang="en-US" sz="1747" dirty="0">
                <a:solidFill>
                  <a:schemeClr val="bg1"/>
                </a:solidFill>
              </a:rPr>
              <a:t> </a:t>
            </a:r>
          </a:p>
        </p:txBody>
      </p:sp>
      <p:sp>
        <p:nvSpPr>
          <p:cNvPr id="23" name="TextBox 22">
            <a:extLst>
              <a:ext uri="{FF2B5EF4-FFF2-40B4-BE49-F238E27FC236}">
                <a16:creationId xmlns:a16="http://schemas.microsoft.com/office/drawing/2014/main" id="{27EDC308-CFD2-4D7E-943F-7EDE7DD0ABF6}"/>
              </a:ext>
            </a:extLst>
          </p:cNvPr>
          <p:cNvSpPr txBox="1"/>
          <p:nvPr/>
        </p:nvSpPr>
        <p:spPr>
          <a:xfrm>
            <a:off x="1615735" y="1759003"/>
            <a:ext cx="1043870" cy="361189"/>
          </a:xfrm>
          <a:prstGeom prst="rect">
            <a:avLst/>
          </a:prstGeom>
          <a:noFill/>
          <a:ln w="38100">
            <a:solidFill>
              <a:schemeClr val="tx1"/>
            </a:solidFill>
          </a:ln>
        </p:spPr>
        <p:txBody>
          <a:bodyPr wrap="square" rtlCol="0">
            <a:spAutoFit/>
          </a:bodyPr>
          <a:lstStyle/>
          <a:p>
            <a:r>
              <a:rPr lang="en-US" sz="1747" b="1" dirty="0">
                <a:solidFill>
                  <a:schemeClr val="bg1"/>
                </a:solidFill>
              </a:rPr>
              <a:t>MT103</a:t>
            </a:r>
            <a:r>
              <a:rPr lang="en-US" sz="1747" dirty="0">
                <a:solidFill>
                  <a:schemeClr val="bg1"/>
                </a:solidFill>
              </a:rPr>
              <a:t> </a:t>
            </a:r>
          </a:p>
        </p:txBody>
      </p:sp>
    </p:spTree>
    <p:extLst>
      <p:ext uri="{BB962C8B-B14F-4D97-AF65-F5344CB8AC3E}">
        <p14:creationId xmlns:p14="http://schemas.microsoft.com/office/powerpoint/2010/main" val="12351280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4294967295"/>
          </p:nvPr>
        </p:nvSpPr>
        <p:spPr>
          <a:xfrm>
            <a:off x="8485655" y="7037294"/>
            <a:ext cx="523875" cy="302559"/>
          </a:xfrm>
          <a:prstGeom prst="rect">
            <a:avLst/>
          </a:prstGeom>
        </p:spPr>
        <p:txBody>
          <a:bodyPr/>
          <a:lstStyle/>
          <a:p>
            <a:pPr>
              <a:defRPr/>
            </a:pPr>
            <a:fld id="{A14B9CBE-E2BF-4D02-A5BE-9A98A21C9C67}" type="slidenum">
              <a:rPr lang="en-US" smtClean="0"/>
              <a:pPr>
                <a:defRPr/>
              </a:pPr>
              <a:t>24</a:t>
            </a:fld>
            <a:endParaRPr lang="en-US" dirty="0"/>
          </a:p>
        </p:txBody>
      </p:sp>
      <p:pic>
        <p:nvPicPr>
          <p:cNvPr id="4"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60" y="2781089"/>
            <a:ext cx="1155333"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s://encrypted-tbn1.gstatic.com/images?q=tbn:ANd9GcRqEoyeHo1ykh_DS-PVYUsPY9yBXNocKlyj4jMYMaNxzDGpyu_V5QwdEI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12491" y="2781090"/>
            <a:ext cx="1097038"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7809" y="2781091"/>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7026" y="2748734"/>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5021"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2962"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4"/>
          <p:cNvCxnSpPr>
            <a:cxnSpLocks noChangeShapeType="1"/>
          </p:cNvCxnSpPr>
          <p:nvPr/>
        </p:nvCxnSpPr>
        <p:spPr bwMode="auto">
          <a:xfrm flipV="1">
            <a:off x="5782921" y="342437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0"/>
          <p:cNvCxnSpPr>
            <a:cxnSpLocks noChangeShapeType="1"/>
          </p:cNvCxnSpPr>
          <p:nvPr/>
        </p:nvCxnSpPr>
        <p:spPr bwMode="auto">
          <a:xfrm flipV="1">
            <a:off x="2496926" y="334733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1"/>
          <p:cNvCxnSpPr>
            <a:cxnSpLocks noChangeShapeType="1"/>
          </p:cNvCxnSpPr>
          <p:nvPr/>
        </p:nvCxnSpPr>
        <p:spPr bwMode="auto">
          <a:xfrm flipV="1">
            <a:off x="4119011" y="3415133"/>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22"/>
          <p:cNvCxnSpPr>
            <a:cxnSpLocks noChangeShapeType="1"/>
          </p:cNvCxnSpPr>
          <p:nvPr/>
        </p:nvCxnSpPr>
        <p:spPr bwMode="auto">
          <a:xfrm flipV="1">
            <a:off x="7382226" y="3429001"/>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3"/>
          <p:cNvCxnSpPr>
            <a:cxnSpLocks noChangeShapeType="1"/>
          </p:cNvCxnSpPr>
          <p:nvPr/>
        </p:nvCxnSpPr>
        <p:spPr bwMode="auto">
          <a:xfrm>
            <a:off x="1150795" y="3470958"/>
            <a:ext cx="481871"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p:cNvSpPr txBox="1"/>
          <p:nvPr/>
        </p:nvSpPr>
        <p:spPr>
          <a:xfrm>
            <a:off x="2747967" y="758136"/>
            <a:ext cx="3980898" cy="988604"/>
          </a:xfrm>
          <a:prstGeom prst="rect">
            <a:avLst/>
          </a:prstGeom>
          <a:noFill/>
        </p:spPr>
        <p:txBody>
          <a:bodyPr wrap="none">
            <a:spAutoFit/>
          </a:bodyPr>
          <a:lstStyle/>
          <a:p>
            <a:pPr algn="ctr">
              <a:defRPr/>
            </a:pPr>
            <a:r>
              <a:rPr lang="en-US" sz="2330" b="1" dirty="0">
                <a:solidFill>
                  <a:srgbClr val="000000"/>
                </a:solidFill>
              </a:rPr>
              <a:t>Basic Wire Transfer</a:t>
            </a:r>
          </a:p>
          <a:p>
            <a:pPr algn="ctr">
              <a:defRPr/>
            </a:pPr>
            <a:r>
              <a:rPr lang="en-US" sz="3494" b="1" dirty="0">
                <a:solidFill>
                  <a:srgbClr val="000000"/>
                </a:solidFill>
              </a:rPr>
              <a:t>MT103 &amp; MT202Cov</a:t>
            </a:r>
          </a:p>
        </p:txBody>
      </p:sp>
      <p:sp>
        <p:nvSpPr>
          <p:cNvPr id="21" name="Arc 20">
            <a:extLst>
              <a:ext uri="{FF2B5EF4-FFF2-40B4-BE49-F238E27FC236}">
                <a16:creationId xmlns:a16="http://schemas.microsoft.com/office/drawing/2014/main" id="{0C8F9562-C4DD-4DBB-B8B7-7B68377ADA42}"/>
              </a:ext>
            </a:extLst>
          </p:cNvPr>
          <p:cNvSpPr/>
          <p:nvPr/>
        </p:nvSpPr>
        <p:spPr>
          <a:xfrm rot="5400000">
            <a:off x="3805872" y="3110684"/>
            <a:ext cx="1358458" cy="1584341"/>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4" name="Arc 23">
            <a:extLst>
              <a:ext uri="{FF2B5EF4-FFF2-40B4-BE49-F238E27FC236}">
                <a16:creationId xmlns:a16="http://schemas.microsoft.com/office/drawing/2014/main" id="{5A1B0BF6-7B47-4B0C-9C9D-7AB66796D2E4}"/>
              </a:ext>
            </a:extLst>
          </p:cNvPr>
          <p:cNvSpPr/>
          <p:nvPr/>
        </p:nvSpPr>
        <p:spPr>
          <a:xfrm rot="5400000">
            <a:off x="5470637" y="3173349"/>
            <a:ext cx="1234745" cy="1582726"/>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5" name="Arc 24">
            <a:extLst>
              <a:ext uri="{FF2B5EF4-FFF2-40B4-BE49-F238E27FC236}">
                <a16:creationId xmlns:a16="http://schemas.microsoft.com/office/drawing/2014/main" id="{A835A95D-56AB-4986-8B9B-77097248FC36}"/>
              </a:ext>
            </a:extLst>
          </p:cNvPr>
          <p:cNvSpPr/>
          <p:nvPr/>
        </p:nvSpPr>
        <p:spPr>
          <a:xfrm rot="5400000">
            <a:off x="2199406" y="3079757"/>
            <a:ext cx="1412413" cy="1535885"/>
          </a:xfrm>
          <a:prstGeom prst="arc">
            <a:avLst>
              <a:gd name="adj1" fmla="val 16410026"/>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6" name="Arc 25">
            <a:extLst>
              <a:ext uri="{FF2B5EF4-FFF2-40B4-BE49-F238E27FC236}">
                <a16:creationId xmlns:a16="http://schemas.microsoft.com/office/drawing/2014/main" id="{45B678E0-A2C1-4E45-A2D6-4F8613D7E0C7}"/>
              </a:ext>
            </a:extLst>
          </p:cNvPr>
          <p:cNvSpPr/>
          <p:nvPr/>
        </p:nvSpPr>
        <p:spPr>
          <a:xfrm rot="16200000">
            <a:off x="3691392" y="347949"/>
            <a:ext cx="1547827" cy="4698190"/>
          </a:xfrm>
          <a:prstGeom prst="arc">
            <a:avLst>
              <a:gd name="adj1" fmla="val 16167673"/>
              <a:gd name="adj2" fmla="val 5519446"/>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19" name="TextBox 18">
            <a:extLst>
              <a:ext uri="{FF2B5EF4-FFF2-40B4-BE49-F238E27FC236}">
                <a16:creationId xmlns:a16="http://schemas.microsoft.com/office/drawing/2014/main" id="{4EBB4D30-1462-4B76-BB53-2178907378B7}"/>
              </a:ext>
            </a:extLst>
          </p:cNvPr>
          <p:cNvSpPr txBox="1"/>
          <p:nvPr/>
        </p:nvSpPr>
        <p:spPr>
          <a:xfrm>
            <a:off x="576834" y="5583039"/>
            <a:ext cx="3388797" cy="898900"/>
          </a:xfrm>
          <a:prstGeom prst="rect">
            <a:avLst/>
          </a:prstGeom>
          <a:noFill/>
          <a:ln w="38100">
            <a:solidFill>
              <a:schemeClr val="tx1"/>
            </a:solidFill>
          </a:ln>
        </p:spPr>
        <p:txBody>
          <a:bodyPr wrap="square" rtlCol="0">
            <a:spAutoFit/>
          </a:bodyPr>
          <a:lstStyle/>
          <a:p>
            <a:r>
              <a:rPr lang="en-US" sz="1747" b="1" dirty="0">
                <a:solidFill>
                  <a:schemeClr val="bg1"/>
                </a:solidFill>
              </a:rPr>
              <a:t>MT103:</a:t>
            </a:r>
            <a:r>
              <a:rPr lang="en-US" sz="1747" dirty="0">
                <a:solidFill>
                  <a:schemeClr val="bg1"/>
                </a:solidFill>
              </a:rPr>
              <a:t>  All the Details and Very Fast Communication b/w Org Bank and Bene Bank; But no value.</a:t>
            </a:r>
          </a:p>
        </p:txBody>
      </p:sp>
      <p:sp>
        <p:nvSpPr>
          <p:cNvPr id="20" name="TextBox 19">
            <a:extLst>
              <a:ext uri="{FF2B5EF4-FFF2-40B4-BE49-F238E27FC236}">
                <a16:creationId xmlns:a16="http://schemas.microsoft.com/office/drawing/2014/main" id="{6C8D95AD-545E-4139-B8F9-7B56186DF545}"/>
              </a:ext>
            </a:extLst>
          </p:cNvPr>
          <p:cNvSpPr txBox="1"/>
          <p:nvPr/>
        </p:nvSpPr>
        <p:spPr>
          <a:xfrm>
            <a:off x="5277273" y="5583040"/>
            <a:ext cx="3015644" cy="898900"/>
          </a:xfrm>
          <a:prstGeom prst="rect">
            <a:avLst/>
          </a:prstGeom>
          <a:noFill/>
          <a:ln w="38100">
            <a:solidFill>
              <a:schemeClr val="tx1"/>
            </a:solidFill>
          </a:ln>
        </p:spPr>
        <p:txBody>
          <a:bodyPr wrap="square" rtlCol="0">
            <a:spAutoFit/>
          </a:bodyPr>
          <a:lstStyle/>
          <a:p>
            <a:r>
              <a:rPr lang="en-US" sz="1747" b="1" dirty="0">
                <a:solidFill>
                  <a:schemeClr val="bg1"/>
                </a:solidFill>
              </a:rPr>
              <a:t>MT202Cov:</a:t>
            </a:r>
            <a:r>
              <a:rPr lang="en-US" sz="1747" dirty="0">
                <a:solidFill>
                  <a:schemeClr val="bg1"/>
                </a:solidFill>
              </a:rPr>
              <a:t>  All the Details; slow; but has the real value; less risks.  </a:t>
            </a:r>
          </a:p>
        </p:txBody>
      </p:sp>
      <p:sp>
        <p:nvSpPr>
          <p:cNvPr id="22" name="TextBox 21">
            <a:extLst>
              <a:ext uri="{FF2B5EF4-FFF2-40B4-BE49-F238E27FC236}">
                <a16:creationId xmlns:a16="http://schemas.microsoft.com/office/drawing/2014/main" id="{37C669B8-733D-48B4-AD98-E81A0B94DB5D}"/>
              </a:ext>
            </a:extLst>
          </p:cNvPr>
          <p:cNvSpPr txBox="1"/>
          <p:nvPr/>
        </p:nvSpPr>
        <p:spPr>
          <a:xfrm>
            <a:off x="1615735" y="1759003"/>
            <a:ext cx="1043870" cy="361189"/>
          </a:xfrm>
          <a:prstGeom prst="rect">
            <a:avLst/>
          </a:prstGeom>
          <a:noFill/>
          <a:ln w="38100">
            <a:solidFill>
              <a:schemeClr val="tx1"/>
            </a:solidFill>
          </a:ln>
        </p:spPr>
        <p:txBody>
          <a:bodyPr wrap="square" rtlCol="0">
            <a:spAutoFit/>
          </a:bodyPr>
          <a:lstStyle/>
          <a:p>
            <a:r>
              <a:rPr lang="en-US" sz="1747" b="1" dirty="0">
                <a:solidFill>
                  <a:schemeClr val="bg1"/>
                </a:solidFill>
              </a:rPr>
              <a:t>MT103</a:t>
            </a:r>
            <a:r>
              <a:rPr lang="en-US" sz="1747" dirty="0">
                <a:solidFill>
                  <a:schemeClr val="bg1"/>
                </a:solidFill>
              </a:rPr>
              <a:t> </a:t>
            </a:r>
          </a:p>
        </p:txBody>
      </p:sp>
      <p:sp>
        <p:nvSpPr>
          <p:cNvPr id="23" name="TextBox 22">
            <a:extLst>
              <a:ext uri="{FF2B5EF4-FFF2-40B4-BE49-F238E27FC236}">
                <a16:creationId xmlns:a16="http://schemas.microsoft.com/office/drawing/2014/main" id="{0CB9A49A-99E0-41F6-89A8-59B2778125DC}"/>
              </a:ext>
            </a:extLst>
          </p:cNvPr>
          <p:cNvSpPr txBox="1"/>
          <p:nvPr/>
        </p:nvSpPr>
        <p:spPr>
          <a:xfrm>
            <a:off x="1582279" y="4582084"/>
            <a:ext cx="1136578" cy="630044"/>
          </a:xfrm>
          <a:prstGeom prst="rect">
            <a:avLst/>
          </a:prstGeom>
          <a:noFill/>
          <a:ln w="38100">
            <a:solidFill>
              <a:schemeClr val="tx1"/>
            </a:solidFill>
          </a:ln>
        </p:spPr>
        <p:txBody>
          <a:bodyPr wrap="square" rtlCol="0">
            <a:spAutoFit/>
          </a:bodyPr>
          <a:lstStyle/>
          <a:p>
            <a:r>
              <a:rPr lang="en-US" sz="1747" b="1" dirty="0">
                <a:solidFill>
                  <a:schemeClr val="bg1"/>
                </a:solidFill>
              </a:rPr>
              <a:t>MT202cov</a:t>
            </a:r>
            <a:r>
              <a:rPr lang="en-US" sz="1747" dirty="0">
                <a:solidFill>
                  <a:schemeClr val="bg1"/>
                </a:solidFill>
              </a:rPr>
              <a:t> </a:t>
            </a:r>
          </a:p>
        </p:txBody>
      </p:sp>
    </p:spTree>
    <p:extLst>
      <p:ext uri="{BB962C8B-B14F-4D97-AF65-F5344CB8AC3E}">
        <p14:creationId xmlns:p14="http://schemas.microsoft.com/office/powerpoint/2010/main" val="16372583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D6974-1765-43F3-8307-DA8B1D2A5BA5}"/>
              </a:ext>
            </a:extLst>
          </p:cNvPr>
          <p:cNvSpPr>
            <a:spLocks noGrp="1"/>
          </p:cNvSpPr>
          <p:nvPr>
            <p:ph type="title"/>
          </p:nvPr>
        </p:nvSpPr>
        <p:spPr/>
        <p:txBody>
          <a:bodyPr/>
          <a:lstStyle/>
          <a:p>
            <a:r>
              <a:rPr lang="en-US" b="1" dirty="0"/>
              <a:t>Examining the Wire</a:t>
            </a:r>
          </a:p>
        </p:txBody>
      </p:sp>
      <p:sp>
        <p:nvSpPr>
          <p:cNvPr id="3" name="Slide Number Placeholder 2">
            <a:extLst>
              <a:ext uri="{FF2B5EF4-FFF2-40B4-BE49-F238E27FC236}">
                <a16:creationId xmlns:a16="http://schemas.microsoft.com/office/drawing/2014/main" id="{9D82E0E5-7E03-4B7E-AF9A-52D4AAD44F5A}"/>
              </a:ext>
            </a:extLst>
          </p:cNvPr>
          <p:cNvSpPr>
            <a:spLocks noGrp="1"/>
          </p:cNvSpPr>
          <p:nvPr>
            <p:ph type="sldNum" sz="quarter" idx="4294967295"/>
          </p:nvPr>
        </p:nvSpPr>
        <p:spPr>
          <a:xfrm>
            <a:off x="8678956" y="6324321"/>
            <a:ext cx="330574" cy="236724"/>
          </a:xfrm>
          <a:prstGeom prst="rect">
            <a:avLst/>
          </a:prstGeom>
        </p:spPr>
        <p:txBody>
          <a:bodyPr/>
          <a:lstStyle/>
          <a:p>
            <a:fld id="{941AA2AD-4ABD-40E1-928E-6C7D7FF4C282}" type="slidenum">
              <a:rPr lang="en-GB" smtClean="0"/>
              <a:t>25</a:t>
            </a:fld>
            <a:endParaRPr lang="en-GB" dirty="0"/>
          </a:p>
        </p:txBody>
      </p:sp>
    </p:spTree>
    <p:extLst>
      <p:ext uri="{BB962C8B-B14F-4D97-AF65-F5344CB8AC3E}">
        <p14:creationId xmlns:p14="http://schemas.microsoft.com/office/powerpoint/2010/main" val="560828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26</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26</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26</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26</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26</a:t>
            </a:fld>
            <a:endParaRPr lang="en-US" dirty="0"/>
          </a:p>
        </p:txBody>
      </p:sp>
      <p:sp>
        <p:nvSpPr>
          <p:cNvPr id="12" name="TextBox 11"/>
          <p:cNvSpPr txBox="1"/>
          <p:nvPr/>
        </p:nvSpPr>
        <p:spPr bwMode="ltGray">
          <a:xfrm>
            <a:off x="984692" y="314878"/>
            <a:ext cx="1293070"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b="1" dirty="0">
                <a:solidFill>
                  <a:schemeClr val="bg1"/>
                </a:solidFill>
                <a:latin typeface="+mn-lt"/>
              </a:rPr>
              <a:t>Train Ticket</a:t>
            </a:r>
          </a:p>
        </p:txBody>
      </p:sp>
      <p:sp>
        <p:nvSpPr>
          <p:cNvPr id="2" name="Rectangle 1">
            <a:extLst>
              <a:ext uri="{FF2B5EF4-FFF2-40B4-BE49-F238E27FC236}">
                <a16:creationId xmlns:a16="http://schemas.microsoft.com/office/drawing/2014/main" id="{380F6014-BE42-479F-ADB7-EA93F5FA2BC8}"/>
              </a:ext>
            </a:extLst>
          </p:cNvPr>
          <p:cNvSpPr/>
          <p:nvPr/>
        </p:nvSpPr>
        <p:spPr>
          <a:xfrm>
            <a:off x="2250831" y="1120725"/>
            <a:ext cx="5312898" cy="47595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HAPPY RAILS TRANSPORTATION</a:t>
            </a:r>
          </a:p>
          <a:p>
            <a:pPr algn="ctr"/>
            <a:endParaRPr lang="en-US" b="1" u="sng" dirty="0"/>
          </a:p>
          <a:p>
            <a:r>
              <a:rPr lang="en-US" dirty="0"/>
              <a:t>Reservation Number:  XN45BT39283</a:t>
            </a:r>
          </a:p>
          <a:p>
            <a:r>
              <a:rPr lang="en-US" dirty="0"/>
              <a:t>Reservation Date:  August 31, 2020</a:t>
            </a:r>
          </a:p>
          <a:p>
            <a:r>
              <a:rPr lang="en-US" dirty="0"/>
              <a:t>Fare:  $237.89</a:t>
            </a:r>
          </a:p>
          <a:p>
            <a:r>
              <a:rPr lang="en-US" dirty="0"/>
              <a:t>Class:  Economy</a:t>
            </a:r>
          </a:p>
          <a:p>
            <a:r>
              <a:rPr lang="en-US" dirty="0"/>
              <a:t>Date:  September 16, 2020</a:t>
            </a:r>
          </a:p>
          <a:p>
            <a:r>
              <a:rPr lang="en-US" dirty="0"/>
              <a:t>Passenger:  Douglas Sloan</a:t>
            </a:r>
          </a:p>
          <a:p>
            <a:r>
              <a:rPr lang="en-US" dirty="0"/>
              <a:t>Passenger Number: A12345</a:t>
            </a:r>
          </a:p>
          <a:p>
            <a:r>
              <a:rPr lang="en-US" dirty="0"/>
              <a:t>Departure:  B&amp;O Station. Akron, Ohio</a:t>
            </a:r>
          </a:p>
          <a:p>
            <a:r>
              <a:rPr lang="en-US" dirty="0"/>
              <a:t>Train:  3478 Midnight Express</a:t>
            </a:r>
          </a:p>
          <a:p>
            <a:r>
              <a:rPr lang="en-US" dirty="0"/>
              <a:t>Destination:  Union Station. Harpers Ferry, WV</a:t>
            </a:r>
          </a:p>
          <a:p>
            <a:r>
              <a:rPr lang="en-US" dirty="0"/>
              <a:t>Transfers: Penn Station, Newark, NJ</a:t>
            </a:r>
          </a:p>
          <a:p>
            <a:r>
              <a:rPr lang="en-US" dirty="0"/>
              <a:t>Train:  2648 Regional InterCity </a:t>
            </a:r>
          </a:p>
          <a:p>
            <a:pPr algn="ctr"/>
            <a:endParaRPr lang="en-US" dirty="0"/>
          </a:p>
        </p:txBody>
      </p:sp>
    </p:spTree>
    <p:extLst>
      <p:ext uri="{BB962C8B-B14F-4D97-AF65-F5344CB8AC3E}">
        <p14:creationId xmlns:p14="http://schemas.microsoft.com/office/powerpoint/2010/main" val="1945909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25081662-E634-979C-72DD-DF775551CF52}"/>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654" r="2" b="2"/>
          <a:stretch/>
        </p:blipFill>
        <p:spPr>
          <a:xfrm>
            <a:off x="3709357" y="1345721"/>
            <a:ext cx="5434641" cy="5512279"/>
          </a:xfrm>
          <a:prstGeom prst="rect">
            <a:avLst/>
          </a:prstGeom>
        </p:spPr>
      </p:pic>
      <p:sp>
        <p:nvSpPr>
          <p:cNvPr id="2" name="Title 1">
            <a:extLst>
              <a:ext uri="{FF2B5EF4-FFF2-40B4-BE49-F238E27FC236}">
                <a16:creationId xmlns:a16="http://schemas.microsoft.com/office/drawing/2014/main" id="{B3F0F85A-6D52-DF9B-4DF2-9EBFD1C40709}"/>
              </a:ext>
            </a:extLst>
          </p:cNvPr>
          <p:cNvSpPr>
            <a:spLocks noGrp="1"/>
          </p:cNvSpPr>
          <p:nvPr>
            <p:ph type="title"/>
          </p:nvPr>
        </p:nvSpPr>
        <p:spPr>
          <a:xfrm>
            <a:off x="1025463" y="0"/>
            <a:ext cx="7946008" cy="1424934"/>
          </a:xfrm>
        </p:spPr>
        <p:txBody>
          <a:bodyPr>
            <a:normAutofit/>
          </a:bodyPr>
          <a:lstStyle/>
          <a:p>
            <a:r>
              <a:rPr lang="en-US" sz="4000" b="1" dirty="0"/>
              <a:t>Contents of a SWIFT MT103/202Cov</a:t>
            </a:r>
            <a:endParaRPr lang="en-US" sz="4000" dirty="0"/>
          </a:p>
        </p:txBody>
      </p:sp>
      <p:sp>
        <p:nvSpPr>
          <p:cNvPr id="3" name="Content Placeholder 2">
            <a:extLst>
              <a:ext uri="{FF2B5EF4-FFF2-40B4-BE49-F238E27FC236}">
                <a16:creationId xmlns:a16="http://schemas.microsoft.com/office/drawing/2014/main" id="{1D948D6E-411D-41E7-27C8-9F77E881626C}"/>
              </a:ext>
            </a:extLst>
          </p:cNvPr>
          <p:cNvSpPr>
            <a:spLocks noGrp="1"/>
          </p:cNvSpPr>
          <p:nvPr>
            <p:ph idx="1"/>
          </p:nvPr>
        </p:nvSpPr>
        <p:spPr>
          <a:xfrm>
            <a:off x="525133" y="1751248"/>
            <a:ext cx="2866642" cy="2807072"/>
          </a:xfrm>
        </p:spPr>
        <p:txBody>
          <a:bodyPr>
            <a:noAutofit/>
          </a:bodyPr>
          <a:lstStyle/>
          <a:p>
            <a:pPr defTabSz="685800">
              <a:defRPr/>
            </a:pPr>
            <a:r>
              <a:rPr lang="en-US" sz="2000" dirty="0"/>
              <a:t>Date</a:t>
            </a:r>
          </a:p>
          <a:p>
            <a:pPr defTabSz="685800">
              <a:defRPr/>
            </a:pPr>
            <a:r>
              <a:rPr lang="en-US" sz="2000" dirty="0"/>
              <a:t>Amount</a:t>
            </a:r>
          </a:p>
          <a:p>
            <a:pPr defTabSz="685800">
              <a:defRPr/>
            </a:pPr>
            <a:r>
              <a:rPr lang="en-US" sz="2000" dirty="0"/>
              <a:t>Originator</a:t>
            </a:r>
          </a:p>
          <a:p>
            <a:pPr defTabSz="685800">
              <a:defRPr/>
            </a:pPr>
            <a:r>
              <a:rPr lang="en-US" sz="2000" dirty="0"/>
              <a:t>Originator Address</a:t>
            </a:r>
          </a:p>
          <a:p>
            <a:pPr defTabSz="685800">
              <a:defRPr/>
            </a:pPr>
            <a:r>
              <a:rPr lang="en-US" sz="2000" dirty="0"/>
              <a:t>Originator Bank and BIC</a:t>
            </a:r>
          </a:p>
          <a:p>
            <a:pPr defTabSz="685800">
              <a:defRPr/>
            </a:pPr>
            <a:r>
              <a:rPr lang="en-US" sz="2000" dirty="0"/>
              <a:t>Beneficiary Bank and BIC</a:t>
            </a:r>
          </a:p>
          <a:p>
            <a:pPr defTabSz="685800">
              <a:defRPr/>
            </a:pPr>
            <a:r>
              <a:rPr lang="en-US" sz="2000" dirty="0"/>
              <a:t>Beneficiary </a:t>
            </a:r>
          </a:p>
          <a:p>
            <a:pPr defTabSz="685800">
              <a:defRPr/>
            </a:pPr>
            <a:r>
              <a:rPr lang="en-US" sz="2000" dirty="0"/>
              <a:t>Beneficiary Address (Optional)</a:t>
            </a:r>
          </a:p>
          <a:p>
            <a:pPr defTabSz="685800">
              <a:defRPr/>
            </a:pPr>
            <a:r>
              <a:rPr lang="en-US" sz="2000" dirty="0"/>
              <a:t>References/Memo Field (Optional)</a:t>
            </a:r>
          </a:p>
        </p:txBody>
      </p:sp>
    </p:spTree>
    <p:extLst>
      <p:ext uri="{BB962C8B-B14F-4D97-AF65-F5344CB8AC3E}">
        <p14:creationId xmlns:p14="http://schemas.microsoft.com/office/powerpoint/2010/main" val="4136041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28</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28</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28</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28</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28</a:t>
            </a:fld>
            <a:endParaRPr lang="en-US" dirty="0"/>
          </a:p>
        </p:txBody>
      </p:sp>
      <p:sp>
        <p:nvSpPr>
          <p:cNvPr id="12" name="TextBox 11"/>
          <p:cNvSpPr txBox="1"/>
          <p:nvPr/>
        </p:nvSpPr>
        <p:spPr bwMode="ltGray">
          <a:xfrm>
            <a:off x="984692" y="314878"/>
            <a:ext cx="5891444"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b="1" dirty="0">
                <a:solidFill>
                  <a:schemeClr val="bg1"/>
                </a:solidFill>
                <a:latin typeface="+mn-lt"/>
              </a:rPr>
              <a:t>Standard SWIFT MT103/MT202Cov [appearances may vary]</a:t>
            </a:r>
          </a:p>
        </p:txBody>
      </p:sp>
      <p:sp>
        <p:nvSpPr>
          <p:cNvPr id="2" name="Rectangle 1">
            <a:extLst>
              <a:ext uri="{FF2B5EF4-FFF2-40B4-BE49-F238E27FC236}">
                <a16:creationId xmlns:a16="http://schemas.microsoft.com/office/drawing/2014/main" id="{380F6014-BE42-479F-ADB7-EA93F5FA2BC8}"/>
              </a:ext>
            </a:extLst>
          </p:cNvPr>
          <p:cNvSpPr/>
          <p:nvPr/>
        </p:nvSpPr>
        <p:spPr>
          <a:xfrm>
            <a:off x="2258451" y="815925"/>
            <a:ext cx="5312898" cy="47595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u="sng" dirty="0"/>
          </a:p>
          <a:p>
            <a:r>
              <a:rPr lang="en-US" dirty="0"/>
              <a:t>TXN #:  564794047494</a:t>
            </a:r>
          </a:p>
          <a:p>
            <a:r>
              <a:rPr lang="en-US" dirty="0"/>
              <a:t>Transaction Date :  August 31, 2020</a:t>
            </a:r>
          </a:p>
          <a:p>
            <a:r>
              <a:rPr lang="en-US" dirty="0"/>
              <a:t>Transaction Amount:  $12,237.89</a:t>
            </a:r>
          </a:p>
          <a:p>
            <a:r>
              <a:rPr lang="en-US" dirty="0"/>
              <a:t>ORG:  Bob’s Boats</a:t>
            </a:r>
          </a:p>
          <a:p>
            <a:r>
              <a:rPr lang="en-US" dirty="0"/>
              <a:t>ORG Account #:  009-87-68574</a:t>
            </a:r>
          </a:p>
          <a:p>
            <a:r>
              <a:rPr lang="en-US" dirty="0"/>
              <a:t>ORG Address:  123 Sesame Street, Paris, France</a:t>
            </a:r>
          </a:p>
          <a:p>
            <a:r>
              <a:rPr lang="en-US" dirty="0"/>
              <a:t>ORG Bank:  HSBC Paris</a:t>
            </a:r>
          </a:p>
          <a:p>
            <a:r>
              <a:rPr lang="en-US" dirty="0"/>
              <a:t>ORG Bank SWIFT #CCFRFRPP</a:t>
            </a:r>
          </a:p>
          <a:p>
            <a:r>
              <a:rPr lang="en-US" dirty="0"/>
              <a:t>Intermediate Bank:  Bank of America</a:t>
            </a:r>
          </a:p>
          <a:p>
            <a:r>
              <a:rPr lang="en-US" dirty="0"/>
              <a:t>Bene Bank:  Deutsche Bank Hamburg</a:t>
            </a:r>
          </a:p>
          <a:p>
            <a:r>
              <a:rPr lang="en-US" dirty="0"/>
              <a:t>Bene Bank SWIFT #: DEUTDEHH</a:t>
            </a:r>
          </a:p>
          <a:p>
            <a:r>
              <a:rPr lang="en-US" dirty="0"/>
              <a:t>Beneficiary:  Al Capone</a:t>
            </a:r>
          </a:p>
          <a:p>
            <a:r>
              <a:rPr lang="en-US" dirty="0"/>
              <a:t>Bene Account #:  RT783674842</a:t>
            </a:r>
          </a:p>
          <a:p>
            <a:r>
              <a:rPr lang="en-US" dirty="0"/>
              <a:t>Bene Address:  64-16 Talbot Street, Seoul, Korea</a:t>
            </a:r>
          </a:p>
          <a:p>
            <a:r>
              <a:rPr lang="en-US" dirty="0"/>
              <a:t>Memo:  Payment for contract number 34453</a:t>
            </a:r>
          </a:p>
          <a:p>
            <a:endParaRPr lang="en-US" dirty="0"/>
          </a:p>
          <a:p>
            <a:pPr algn="ctr"/>
            <a:endParaRPr lang="en-US" dirty="0"/>
          </a:p>
        </p:txBody>
      </p:sp>
      <p:sp>
        <p:nvSpPr>
          <p:cNvPr id="8" name="TextBox 7">
            <a:extLst>
              <a:ext uri="{FF2B5EF4-FFF2-40B4-BE49-F238E27FC236}">
                <a16:creationId xmlns:a16="http://schemas.microsoft.com/office/drawing/2014/main" id="{AFACF0A4-0D05-4F4A-ABB8-65C3CC4B1B31}"/>
              </a:ext>
            </a:extLst>
          </p:cNvPr>
          <p:cNvSpPr txBox="1"/>
          <p:nvPr/>
        </p:nvSpPr>
        <p:spPr>
          <a:xfrm>
            <a:off x="377190" y="5801675"/>
            <a:ext cx="8313420" cy="923330"/>
          </a:xfrm>
          <a:prstGeom prst="rect">
            <a:avLst/>
          </a:prstGeom>
          <a:noFill/>
        </p:spPr>
        <p:txBody>
          <a:bodyPr wrap="square" rtlCol="0">
            <a:spAutoFit/>
          </a:bodyPr>
          <a:lstStyle/>
          <a:p>
            <a:r>
              <a:rPr lang="en-US" dirty="0">
                <a:solidFill>
                  <a:schemeClr val="bg1"/>
                </a:solidFill>
              </a:rPr>
              <a:t>The SWIFT Code or BIC Code is  8-11 characters including:  4 letters for the bank; 2 letters for the country; two letters or numbers for location.  An additional 3 digits is optional for the primary office.</a:t>
            </a:r>
          </a:p>
        </p:txBody>
      </p:sp>
    </p:spTree>
    <p:extLst>
      <p:ext uri="{BB962C8B-B14F-4D97-AF65-F5344CB8AC3E}">
        <p14:creationId xmlns:p14="http://schemas.microsoft.com/office/powerpoint/2010/main" val="31462973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401013616"/>
              </p:ext>
            </p:extLst>
          </p:nvPr>
        </p:nvGraphicFramePr>
        <p:xfrm>
          <a:off x="333375" y="2622291"/>
          <a:ext cx="8810625" cy="3211513"/>
        </p:xfrm>
        <a:graphic>
          <a:graphicData uri="http://schemas.openxmlformats.org/presentationml/2006/ole">
            <mc:AlternateContent xmlns:mc="http://schemas.openxmlformats.org/markup-compatibility/2006">
              <mc:Choice xmlns:v="urn:schemas-microsoft-com:vml" Requires="v">
                <p:oleObj name="Worksheet" r:id="rId2" imgW="10896735" imgH="1847780" progId="Excel.Sheet.8">
                  <p:embed/>
                </p:oleObj>
              </mc:Choice>
              <mc:Fallback>
                <p:oleObj name="Worksheet" r:id="rId2" imgW="10896735" imgH="1847780" progId="Excel.Sheet.8">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375" y="2622291"/>
                        <a:ext cx="8810625" cy="321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1">
            <a:extLst>
              <a:ext uri="{FF2B5EF4-FFF2-40B4-BE49-F238E27FC236}">
                <a16:creationId xmlns:a16="http://schemas.microsoft.com/office/drawing/2014/main" id="{744FEFED-77C9-43D2-8329-60C1A35251D8}"/>
              </a:ext>
            </a:extLst>
          </p:cNvPr>
          <p:cNvSpPr txBox="1"/>
          <p:nvPr/>
        </p:nvSpPr>
        <p:spPr>
          <a:xfrm>
            <a:off x="1577341" y="434340"/>
            <a:ext cx="6217920" cy="1323439"/>
          </a:xfrm>
          <a:prstGeom prst="rect">
            <a:avLst/>
          </a:prstGeom>
          <a:noFill/>
        </p:spPr>
        <p:txBody>
          <a:bodyPr wrap="square" rtlCol="0">
            <a:spAutoFit/>
          </a:bodyPr>
          <a:lstStyle/>
          <a:p>
            <a:r>
              <a:rPr lang="en-US" sz="2000" b="1" dirty="0">
                <a:solidFill>
                  <a:schemeClr val="bg1"/>
                </a:solidFill>
              </a:rPr>
              <a:t>Analyzing a series of payments over a given time period is crucial for understanding  the activities of your target/suspect and building on the cope of your investigation.  </a:t>
            </a:r>
          </a:p>
        </p:txBody>
      </p:sp>
      <p:sp>
        <p:nvSpPr>
          <p:cNvPr id="3" name="Slide Number Placeholder 2">
            <a:extLst>
              <a:ext uri="{FF2B5EF4-FFF2-40B4-BE49-F238E27FC236}">
                <a16:creationId xmlns:a16="http://schemas.microsoft.com/office/drawing/2014/main" id="{7B9F03BC-4233-467A-BE65-69EB4346BAC4}"/>
              </a:ext>
            </a:extLst>
          </p:cNvPr>
          <p:cNvSpPr>
            <a:spLocks noGrp="1"/>
          </p:cNvSpPr>
          <p:nvPr>
            <p:ph type="sldNum" sz="quarter" idx="12"/>
          </p:nvPr>
        </p:nvSpPr>
        <p:spPr/>
        <p:txBody>
          <a:bodyPr/>
          <a:lstStyle/>
          <a:p>
            <a:fld id="{941AA2AD-4ABD-40E1-928E-6C7D7FF4C282}" type="slidenum">
              <a:rPr lang="en-GB" smtClean="0"/>
              <a:t>29</a:t>
            </a:fld>
            <a:endParaRPr lang="en-GB" dirty="0"/>
          </a:p>
        </p:txBody>
      </p:sp>
    </p:spTree>
    <p:extLst>
      <p:ext uri="{BB962C8B-B14F-4D97-AF65-F5344CB8AC3E}">
        <p14:creationId xmlns:p14="http://schemas.microsoft.com/office/powerpoint/2010/main" val="3402166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B725F3A-46BE-F7F7-A5C2-9D04E7FF9F08}"/>
              </a:ext>
            </a:extLst>
          </p:cNvPr>
          <p:cNvSpPr>
            <a:spLocks noGrp="1"/>
          </p:cNvSpPr>
          <p:nvPr>
            <p:ph type="sldNum" sz="quarter" idx="12"/>
          </p:nvPr>
        </p:nvSpPr>
        <p:spPr/>
        <p:txBody>
          <a:bodyPr/>
          <a:lstStyle/>
          <a:p>
            <a:fld id="{941AA2AD-4ABD-40E1-928E-6C7D7FF4C282}" type="slidenum">
              <a:rPr lang="en-GB" smtClean="0"/>
              <a:t>3</a:t>
            </a:fld>
            <a:endParaRPr lang="en-GB" dirty="0"/>
          </a:p>
        </p:txBody>
      </p:sp>
      <p:sp>
        <p:nvSpPr>
          <p:cNvPr id="4" name="Title 1">
            <a:extLst>
              <a:ext uri="{FF2B5EF4-FFF2-40B4-BE49-F238E27FC236}">
                <a16:creationId xmlns:a16="http://schemas.microsoft.com/office/drawing/2014/main" id="{9F3C67A2-F8AD-7392-42E0-6FCE228F3F7F}"/>
              </a:ext>
            </a:extLst>
          </p:cNvPr>
          <p:cNvSpPr txBox="1">
            <a:spLocks/>
          </p:cNvSpPr>
          <p:nvPr/>
        </p:nvSpPr>
        <p:spPr>
          <a:xfrm>
            <a:off x="1170221" y="449250"/>
            <a:ext cx="7973779" cy="10584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Poppins Black" panose="00000A00000000000000" pitchFamily="50" charset="0"/>
                <a:ea typeface="+mj-ea"/>
                <a:cs typeface="Poppins Black" panose="00000A00000000000000" pitchFamily="50" charset="0"/>
              </a:defRPr>
            </a:lvl1pPr>
          </a:lstStyle>
          <a:p>
            <a:pPr algn="ctr"/>
            <a:r>
              <a:rPr lang="en-US" sz="4000" dirty="0">
                <a:solidFill>
                  <a:schemeClr val="bg1"/>
                </a:solidFill>
                <a:latin typeface="Poppins Black" panose="00000A00000000000000" pitchFamily="2" charset="0"/>
                <a:cs typeface="Poppins Black" panose="00000A00000000000000" pitchFamily="2" charset="0"/>
              </a:rPr>
              <a:t>Financial Entities in the Global Financial System</a:t>
            </a:r>
            <a:endParaRPr lang="en-US" dirty="0">
              <a:solidFill>
                <a:schemeClr val="bg1"/>
              </a:solidFill>
              <a:latin typeface="Poppins Black" panose="00000A00000000000000" pitchFamily="2" charset="0"/>
              <a:cs typeface="Poppins Black" panose="00000A00000000000000" pitchFamily="2" charset="0"/>
            </a:endParaRPr>
          </a:p>
        </p:txBody>
      </p:sp>
      <p:sp>
        <p:nvSpPr>
          <p:cNvPr id="5" name="TextBox 4">
            <a:extLst>
              <a:ext uri="{FF2B5EF4-FFF2-40B4-BE49-F238E27FC236}">
                <a16:creationId xmlns:a16="http://schemas.microsoft.com/office/drawing/2014/main" id="{356A50A2-48D9-E2EC-67CE-88478E4B88A3}"/>
              </a:ext>
            </a:extLst>
          </p:cNvPr>
          <p:cNvSpPr txBox="1"/>
          <p:nvPr/>
        </p:nvSpPr>
        <p:spPr>
          <a:xfrm>
            <a:off x="2350195" y="2805460"/>
            <a:ext cx="1501572" cy="1615827"/>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Virtual Currency Platforms &amp; Exchanges</a:t>
            </a:r>
          </a:p>
          <a:p>
            <a:endParaRPr lang="en-US" sz="1980" dirty="0">
              <a:solidFill>
                <a:schemeClr val="bg1"/>
              </a:solidFill>
            </a:endParaRPr>
          </a:p>
        </p:txBody>
      </p:sp>
      <p:sp>
        <p:nvSpPr>
          <p:cNvPr id="6" name="TextBox 5">
            <a:extLst>
              <a:ext uri="{FF2B5EF4-FFF2-40B4-BE49-F238E27FC236}">
                <a16:creationId xmlns:a16="http://schemas.microsoft.com/office/drawing/2014/main" id="{301A53C8-E39D-7A00-09E2-D2A29A0A2A1B}"/>
              </a:ext>
            </a:extLst>
          </p:cNvPr>
          <p:cNvSpPr txBox="1"/>
          <p:nvPr/>
        </p:nvSpPr>
        <p:spPr>
          <a:xfrm>
            <a:off x="1615475" y="5505744"/>
            <a:ext cx="874903"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Hedge Funds</a:t>
            </a:r>
          </a:p>
        </p:txBody>
      </p:sp>
      <p:sp>
        <p:nvSpPr>
          <p:cNvPr id="7" name="TextBox 6">
            <a:extLst>
              <a:ext uri="{FF2B5EF4-FFF2-40B4-BE49-F238E27FC236}">
                <a16:creationId xmlns:a16="http://schemas.microsoft.com/office/drawing/2014/main" id="{CC37777B-B06B-1912-DED8-0454C5CC4E7B}"/>
              </a:ext>
            </a:extLst>
          </p:cNvPr>
          <p:cNvSpPr txBox="1"/>
          <p:nvPr/>
        </p:nvSpPr>
        <p:spPr>
          <a:xfrm>
            <a:off x="3623989" y="4724697"/>
            <a:ext cx="87490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FCM</a:t>
            </a:r>
          </a:p>
        </p:txBody>
      </p:sp>
      <p:sp>
        <p:nvSpPr>
          <p:cNvPr id="8" name="TextBox 7">
            <a:extLst>
              <a:ext uri="{FF2B5EF4-FFF2-40B4-BE49-F238E27FC236}">
                <a16:creationId xmlns:a16="http://schemas.microsoft.com/office/drawing/2014/main" id="{7FF404DB-35DB-F150-AF3C-E01E6C3B178E}"/>
              </a:ext>
            </a:extLst>
          </p:cNvPr>
          <p:cNvSpPr txBox="1"/>
          <p:nvPr/>
        </p:nvSpPr>
        <p:spPr>
          <a:xfrm>
            <a:off x="194791" y="5557141"/>
            <a:ext cx="874903"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Asset Mgrs</a:t>
            </a:r>
          </a:p>
        </p:txBody>
      </p:sp>
      <p:sp>
        <p:nvSpPr>
          <p:cNvPr id="9" name="TextBox 8">
            <a:extLst>
              <a:ext uri="{FF2B5EF4-FFF2-40B4-BE49-F238E27FC236}">
                <a16:creationId xmlns:a16="http://schemas.microsoft.com/office/drawing/2014/main" id="{3F5E44C6-8065-B199-230D-4B174600A580}"/>
              </a:ext>
            </a:extLst>
          </p:cNvPr>
          <p:cNvSpPr txBox="1"/>
          <p:nvPr/>
        </p:nvSpPr>
        <p:spPr>
          <a:xfrm>
            <a:off x="2118480" y="4830329"/>
            <a:ext cx="87490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PICs</a:t>
            </a:r>
          </a:p>
        </p:txBody>
      </p:sp>
      <p:sp>
        <p:nvSpPr>
          <p:cNvPr id="10" name="TextBox 9">
            <a:extLst>
              <a:ext uri="{FF2B5EF4-FFF2-40B4-BE49-F238E27FC236}">
                <a16:creationId xmlns:a16="http://schemas.microsoft.com/office/drawing/2014/main" id="{A46E0828-09C8-1B2C-5539-453CF20D6F11}"/>
              </a:ext>
            </a:extLst>
          </p:cNvPr>
          <p:cNvSpPr txBox="1"/>
          <p:nvPr/>
        </p:nvSpPr>
        <p:spPr>
          <a:xfrm>
            <a:off x="4252703" y="2676512"/>
            <a:ext cx="87490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MSB</a:t>
            </a:r>
          </a:p>
        </p:txBody>
      </p:sp>
      <p:sp>
        <p:nvSpPr>
          <p:cNvPr id="11" name="TextBox 10">
            <a:extLst>
              <a:ext uri="{FF2B5EF4-FFF2-40B4-BE49-F238E27FC236}">
                <a16:creationId xmlns:a16="http://schemas.microsoft.com/office/drawing/2014/main" id="{635F7F22-1E62-78F6-53F2-A6D465178314}"/>
              </a:ext>
            </a:extLst>
          </p:cNvPr>
          <p:cNvSpPr txBox="1"/>
          <p:nvPr/>
        </p:nvSpPr>
        <p:spPr>
          <a:xfrm>
            <a:off x="3219329" y="1970592"/>
            <a:ext cx="112983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Hawala</a:t>
            </a:r>
          </a:p>
        </p:txBody>
      </p:sp>
      <p:sp>
        <p:nvSpPr>
          <p:cNvPr id="12" name="TextBox 11">
            <a:extLst>
              <a:ext uri="{FF2B5EF4-FFF2-40B4-BE49-F238E27FC236}">
                <a16:creationId xmlns:a16="http://schemas.microsoft.com/office/drawing/2014/main" id="{46C458D7-0468-88AD-54D2-74E445C3DD61}"/>
              </a:ext>
            </a:extLst>
          </p:cNvPr>
          <p:cNvSpPr txBox="1"/>
          <p:nvPr/>
        </p:nvSpPr>
        <p:spPr>
          <a:xfrm>
            <a:off x="4644526" y="1751616"/>
            <a:ext cx="87490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PSP</a:t>
            </a:r>
          </a:p>
        </p:txBody>
      </p:sp>
      <p:sp>
        <p:nvSpPr>
          <p:cNvPr id="13" name="TextBox 12">
            <a:extLst>
              <a:ext uri="{FF2B5EF4-FFF2-40B4-BE49-F238E27FC236}">
                <a16:creationId xmlns:a16="http://schemas.microsoft.com/office/drawing/2014/main" id="{989783E3-65FC-7CB1-F834-A60864AEA382}"/>
              </a:ext>
            </a:extLst>
          </p:cNvPr>
          <p:cNvSpPr txBox="1"/>
          <p:nvPr/>
        </p:nvSpPr>
        <p:spPr>
          <a:xfrm>
            <a:off x="4597404" y="3500966"/>
            <a:ext cx="1178440"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Exchange Houses</a:t>
            </a:r>
          </a:p>
        </p:txBody>
      </p:sp>
      <p:sp>
        <p:nvSpPr>
          <p:cNvPr id="14" name="TextBox 13">
            <a:extLst>
              <a:ext uri="{FF2B5EF4-FFF2-40B4-BE49-F238E27FC236}">
                <a16:creationId xmlns:a16="http://schemas.microsoft.com/office/drawing/2014/main" id="{51B372FF-12F3-2607-394E-1BAECE5C6EC1}"/>
              </a:ext>
            </a:extLst>
          </p:cNvPr>
          <p:cNvSpPr txBox="1"/>
          <p:nvPr/>
        </p:nvSpPr>
        <p:spPr>
          <a:xfrm>
            <a:off x="4805241" y="4967057"/>
            <a:ext cx="1220102"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NonBank Bank</a:t>
            </a:r>
          </a:p>
        </p:txBody>
      </p:sp>
      <p:sp>
        <p:nvSpPr>
          <p:cNvPr id="15" name="TextBox 14">
            <a:extLst>
              <a:ext uri="{FF2B5EF4-FFF2-40B4-BE49-F238E27FC236}">
                <a16:creationId xmlns:a16="http://schemas.microsoft.com/office/drawing/2014/main" id="{673260AB-4E46-185F-8173-788267B65437}"/>
              </a:ext>
            </a:extLst>
          </p:cNvPr>
          <p:cNvSpPr txBox="1"/>
          <p:nvPr/>
        </p:nvSpPr>
        <p:spPr>
          <a:xfrm>
            <a:off x="3597543" y="6032438"/>
            <a:ext cx="1303426"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Finance Company</a:t>
            </a:r>
          </a:p>
        </p:txBody>
      </p:sp>
      <p:sp>
        <p:nvSpPr>
          <p:cNvPr id="16" name="TextBox 15">
            <a:extLst>
              <a:ext uri="{FF2B5EF4-FFF2-40B4-BE49-F238E27FC236}">
                <a16:creationId xmlns:a16="http://schemas.microsoft.com/office/drawing/2014/main" id="{3A8E8F0F-DEDC-6EFF-82B7-0053BF9A4683}"/>
              </a:ext>
            </a:extLst>
          </p:cNvPr>
          <p:cNvSpPr txBox="1"/>
          <p:nvPr/>
        </p:nvSpPr>
        <p:spPr>
          <a:xfrm>
            <a:off x="6297644" y="3871610"/>
            <a:ext cx="874903"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Inv. </a:t>
            </a:r>
          </a:p>
          <a:p>
            <a:r>
              <a:rPr lang="en-US" sz="1980" dirty="0">
                <a:solidFill>
                  <a:schemeClr val="bg1"/>
                </a:solidFill>
              </a:rPr>
              <a:t>Banks</a:t>
            </a:r>
          </a:p>
        </p:txBody>
      </p:sp>
      <p:sp>
        <p:nvSpPr>
          <p:cNvPr id="17" name="TextBox 16">
            <a:extLst>
              <a:ext uri="{FF2B5EF4-FFF2-40B4-BE49-F238E27FC236}">
                <a16:creationId xmlns:a16="http://schemas.microsoft.com/office/drawing/2014/main" id="{B872F0A4-E04C-2126-8F95-8227DC2AC935}"/>
              </a:ext>
            </a:extLst>
          </p:cNvPr>
          <p:cNvSpPr txBox="1"/>
          <p:nvPr/>
        </p:nvSpPr>
        <p:spPr>
          <a:xfrm>
            <a:off x="6256557" y="2757091"/>
            <a:ext cx="874903"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RetailBanks</a:t>
            </a:r>
          </a:p>
        </p:txBody>
      </p:sp>
      <p:sp>
        <p:nvSpPr>
          <p:cNvPr id="18" name="TextBox 17">
            <a:extLst>
              <a:ext uri="{FF2B5EF4-FFF2-40B4-BE49-F238E27FC236}">
                <a16:creationId xmlns:a16="http://schemas.microsoft.com/office/drawing/2014/main" id="{10BC13D4-F1B9-477C-49A3-2A6F72C49D48}"/>
              </a:ext>
            </a:extLst>
          </p:cNvPr>
          <p:cNvSpPr txBox="1"/>
          <p:nvPr/>
        </p:nvSpPr>
        <p:spPr>
          <a:xfrm>
            <a:off x="6776632" y="5058392"/>
            <a:ext cx="1220102"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Merchant </a:t>
            </a:r>
          </a:p>
          <a:p>
            <a:r>
              <a:rPr lang="en-US" sz="1980" dirty="0">
                <a:solidFill>
                  <a:schemeClr val="bg1"/>
                </a:solidFill>
              </a:rPr>
              <a:t>Banks</a:t>
            </a:r>
          </a:p>
        </p:txBody>
      </p:sp>
      <p:sp>
        <p:nvSpPr>
          <p:cNvPr id="19" name="TextBox 18">
            <a:extLst>
              <a:ext uri="{FF2B5EF4-FFF2-40B4-BE49-F238E27FC236}">
                <a16:creationId xmlns:a16="http://schemas.microsoft.com/office/drawing/2014/main" id="{DC1F0EF9-B89E-3342-9557-32083F20C5D4}"/>
              </a:ext>
            </a:extLst>
          </p:cNvPr>
          <p:cNvSpPr txBox="1"/>
          <p:nvPr/>
        </p:nvSpPr>
        <p:spPr>
          <a:xfrm>
            <a:off x="7434457" y="3887157"/>
            <a:ext cx="1178440"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Universal Banks</a:t>
            </a:r>
          </a:p>
        </p:txBody>
      </p:sp>
      <p:sp>
        <p:nvSpPr>
          <p:cNvPr id="20" name="TextBox 19">
            <a:extLst>
              <a:ext uri="{FF2B5EF4-FFF2-40B4-BE49-F238E27FC236}">
                <a16:creationId xmlns:a16="http://schemas.microsoft.com/office/drawing/2014/main" id="{3592ED3B-9C52-E411-4CEA-B1D285ADF552}"/>
              </a:ext>
            </a:extLst>
          </p:cNvPr>
          <p:cNvSpPr txBox="1"/>
          <p:nvPr/>
        </p:nvSpPr>
        <p:spPr>
          <a:xfrm>
            <a:off x="7439866" y="2767681"/>
            <a:ext cx="1129834"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Comml Banks</a:t>
            </a:r>
          </a:p>
        </p:txBody>
      </p:sp>
      <p:sp>
        <p:nvSpPr>
          <p:cNvPr id="21" name="TextBox 20">
            <a:extLst>
              <a:ext uri="{FF2B5EF4-FFF2-40B4-BE49-F238E27FC236}">
                <a16:creationId xmlns:a16="http://schemas.microsoft.com/office/drawing/2014/main" id="{1CB276A6-61B3-D93B-9CCC-7676139346A3}"/>
              </a:ext>
            </a:extLst>
          </p:cNvPr>
          <p:cNvSpPr txBox="1"/>
          <p:nvPr/>
        </p:nvSpPr>
        <p:spPr>
          <a:xfrm>
            <a:off x="6548894" y="1990512"/>
            <a:ext cx="1601012" cy="397032"/>
          </a:xfrm>
          <a:prstGeom prst="rect">
            <a:avLst/>
          </a:prstGeom>
          <a:solidFill>
            <a:srgbClr val="00B0F0"/>
          </a:solidFill>
          <a:ln w="28575">
            <a:solidFill>
              <a:schemeClr val="bg1"/>
            </a:solidFill>
          </a:ln>
        </p:spPr>
        <p:txBody>
          <a:bodyPr wrap="square" rtlCol="0">
            <a:spAutoFit/>
          </a:bodyPr>
          <a:lstStyle/>
          <a:p>
            <a:pPr algn="ctr"/>
            <a:r>
              <a:rPr lang="en-US" sz="1980" dirty="0">
                <a:solidFill>
                  <a:schemeClr val="bg1"/>
                </a:solidFill>
              </a:rPr>
              <a:t>Banks</a:t>
            </a:r>
          </a:p>
        </p:txBody>
      </p:sp>
      <p:sp>
        <p:nvSpPr>
          <p:cNvPr id="22" name="TextBox 21">
            <a:extLst>
              <a:ext uri="{FF2B5EF4-FFF2-40B4-BE49-F238E27FC236}">
                <a16:creationId xmlns:a16="http://schemas.microsoft.com/office/drawing/2014/main" id="{93308A27-8AC8-775D-8495-12A622F4E071}"/>
              </a:ext>
            </a:extLst>
          </p:cNvPr>
          <p:cNvSpPr txBox="1"/>
          <p:nvPr/>
        </p:nvSpPr>
        <p:spPr>
          <a:xfrm>
            <a:off x="1837768" y="1746814"/>
            <a:ext cx="1129833"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Fin. Planners</a:t>
            </a:r>
          </a:p>
        </p:txBody>
      </p:sp>
      <p:sp>
        <p:nvSpPr>
          <p:cNvPr id="23" name="TextBox 22">
            <a:extLst>
              <a:ext uri="{FF2B5EF4-FFF2-40B4-BE49-F238E27FC236}">
                <a16:creationId xmlns:a16="http://schemas.microsoft.com/office/drawing/2014/main" id="{8510B70D-79A7-7ADC-DDE5-6BBAF4EAC5DE}"/>
              </a:ext>
            </a:extLst>
          </p:cNvPr>
          <p:cNvSpPr txBox="1"/>
          <p:nvPr/>
        </p:nvSpPr>
        <p:spPr>
          <a:xfrm>
            <a:off x="197548" y="3603015"/>
            <a:ext cx="1129834"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Broker Dealers</a:t>
            </a:r>
          </a:p>
        </p:txBody>
      </p:sp>
      <p:sp>
        <p:nvSpPr>
          <p:cNvPr id="24" name="TextBox 23">
            <a:extLst>
              <a:ext uri="{FF2B5EF4-FFF2-40B4-BE49-F238E27FC236}">
                <a16:creationId xmlns:a16="http://schemas.microsoft.com/office/drawing/2014/main" id="{E2583CBC-A179-CD7A-23FD-442EC07574D0}"/>
              </a:ext>
            </a:extLst>
          </p:cNvPr>
          <p:cNvSpPr txBox="1"/>
          <p:nvPr/>
        </p:nvSpPr>
        <p:spPr>
          <a:xfrm>
            <a:off x="397711" y="4885240"/>
            <a:ext cx="1315329"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Insurance</a:t>
            </a:r>
          </a:p>
        </p:txBody>
      </p:sp>
      <p:sp>
        <p:nvSpPr>
          <p:cNvPr id="25" name="TextBox 24">
            <a:extLst>
              <a:ext uri="{FF2B5EF4-FFF2-40B4-BE49-F238E27FC236}">
                <a16:creationId xmlns:a16="http://schemas.microsoft.com/office/drawing/2014/main" id="{CA53FCD0-5F7F-401F-248A-97700D390374}"/>
              </a:ext>
            </a:extLst>
          </p:cNvPr>
          <p:cNvSpPr txBox="1"/>
          <p:nvPr/>
        </p:nvSpPr>
        <p:spPr>
          <a:xfrm>
            <a:off x="6113581" y="6029561"/>
            <a:ext cx="1598433"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Credit/Debit Cards</a:t>
            </a:r>
          </a:p>
        </p:txBody>
      </p:sp>
      <p:sp>
        <p:nvSpPr>
          <p:cNvPr id="26" name="TextBox 25">
            <a:extLst>
              <a:ext uri="{FF2B5EF4-FFF2-40B4-BE49-F238E27FC236}">
                <a16:creationId xmlns:a16="http://schemas.microsoft.com/office/drawing/2014/main" id="{4F15B9FA-05F1-2B98-FCA0-91C031CD6B49}"/>
              </a:ext>
            </a:extLst>
          </p:cNvPr>
          <p:cNvSpPr txBox="1"/>
          <p:nvPr/>
        </p:nvSpPr>
        <p:spPr>
          <a:xfrm>
            <a:off x="141226" y="2558866"/>
            <a:ext cx="1598433"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Mortgage Companies</a:t>
            </a:r>
          </a:p>
        </p:txBody>
      </p:sp>
      <p:sp>
        <p:nvSpPr>
          <p:cNvPr id="27" name="TextBox 26">
            <a:extLst>
              <a:ext uri="{FF2B5EF4-FFF2-40B4-BE49-F238E27FC236}">
                <a16:creationId xmlns:a16="http://schemas.microsoft.com/office/drawing/2014/main" id="{E2954A7A-50A3-C3EC-2C96-AC4307B5788B}"/>
              </a:ext>
            </a:extLst>
          </p:cNvPr>
          <p:cNvSpPr txBox="1"/>
          <p:nvPr/>
        </p:nvSpPr>
        <p:spPr>
          <a:xfrm>
            <a:off x="1279913" y="6460968"/>
            <a:ext cx="159843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Forfaiting</a:t>
            </a:r>
          </a:p>
        </p:txBody>
      </p:sp>
      <p:sp>
        <p:nvSpPr>
          <p:cNvPr id="28" name="TextBox 27">
            <a:extLst>
              <a:ext uri="{FF2B5EF4-FFF2-40B4-BE49-F238E27FC236}">
                <a16:creationId xmlns:a16="http://schemas.microsoft.com/office/drawing/2014/main" id="{A2E2B9BA-9CAE-0A99-9B3C-FEFB41355C23}"/>
              </a:ext>
            </a:extLst>
          </p:cNvPr>
          <p:cNvSpPr txBox="1"/>
          <p:nvPr/>
        </p:nvSpPr>
        <p:spPr>
          <a:xfrm>
            <a:off x="2694646" y="5405583"/>
            <a:ext cx="159843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Cooperatives</a:t>
            </a:r>
          </a:p>
        </p:txBody>
      </p:sp>
    </p:spTree>
    <p:extLst>
      <p:ext uri="{BB962C8B-B14F-4D97-AF65-F5344CB8AC3E}">
        <p14:creationId xmlns:p14="http://schemas.microsoft.com/office/powerpoint/2010/main" val="3584715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grpId="1"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1000" fill="hold"/>
                                        <p:tgtEl>
                                          <p:spTgt spid="9"/>
                                        </p:tgtEl>
                                        <p:attrNameLst>
                                          <p:attrName>ppt_w</p:attrName>
                                        </p:attrNameLst>
                                      </p:cBhvr>
                                      <p:tavLst>
                                        <p:tav tm="0">
                                          <p:val>
                                            <p:fltVal val="0"/>
                                          </p:val>
                                        </p:tav>
                                        <p:tav tm="100000">
                                          <p:val>
                                            <p:strVal val="#ppt_w"/>
                                          </p:val>
                                        </p:tav>
                                      </p:tavLst>
                                    </p:anim>
                                    <p:anim calcmode="lin" valueType="num">
                                      <p:cBhvr>
                                        <p:cTn id="33" dur="1000" fill="hold"/>
                                        <p:tgtEl>
                                          <p:spTgt spid="9"/>
                                        </p:tgtEl>
                                        <p:attrNameLst>
                                          <p:attrName>ppt_h</p:attrName>
                                        </p:attrNameLst>
                                      </p:cBhvr>
                                      <p:tavLst>
                                        <p:tav tm="0">
                                          <p:val>
                                            <p:fltVal val="0"/>
                                          </p:val>
                                        </p:tav>
                                        <p:tav tm="100000">
                                          <p:val>
                                            <p:strVal val="#ppt_h"/>
                                          </p:val>
                                        </p:tav>
                                      </p:tavLst>
                                    </p:anim>
                                    <p:anim calcmode="lin" valueType="num">
                                      <p:cBhvr>
                                        <p:cTn id="34" dur="1000" fill="hold"/>
                                        <p:tgtEl>
                                          <p:spTgt spid="9"/>
                                        </p:tgtEl>
                                        <p:attrNameLst>
                                          <p:attrName>style.rotation</p:attrName>
                                        </p:attrNameLst>
                                      </p:cBhvr>
                                      <p:tavLst>
                                        <p:tav tm="0">
                                          <p:val>
                                            <p:fltVal val="90"/>
                                          </p:val>
                                        </p:tav>
                                        <p:tav tm="100000">
                                          <p:val>
                                            <p:fltVal val="0"/>
                                          </p:val>
                                        </p:tav>
                                      </p:tavLst>
                                    </p:anim>
                                    <p:animEffect transition="in" filter="fade">
                                      <p:cBhvr>
                                        <p:cTn id="35" dur="10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heel(1)">
                                      <p:cBhvr>
                                        <p:cTn id="40" dur="20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barn(inVertical)">
                                      <p:cBhvr>
                                        <p:cTn id="45" dur="500"/>
                                        <p:tgtEl>
                                          <p:spTgt spid="11"/>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heel(1)">
                                      <p:cBhvr>
                                        <p:cTn id="50" dur="2000"/>
                                        <p:tgtEl>
                                          <p:spTgt spid="12"/>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5" presetClass="entr" presetSubtype="0"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2000"/>
                                        <p:tgtEl>
                                          <p:spTgt spid="14"/>
                                        </p:tgtEl>
                                      </p:cBhvr>
                                    </p:animEffect>
                                    <p:anim calcmode="lin" valueType="num">
                                      <p:cBhvr>
                                        <p:cTn id="62" dur="2000" fill="hold"/>
                                        <p:tgtEl>
                                          <p:spTgt spid="14"/>
                                        </p:tgtEl>
                                        <p:attrNameLst>
                                          <p:attrName>ppt_w</p:attrName>
                                        </p:attrNameLst>
                                      </p:cBhvr>
                                      <p:tavLst>
                                        <p:tav tm="0" fmla="#ppt_w*sin(2.5*pi*$)">
                                          <p:val>
                                            <p:fltVal val="0"/>
                                          </p:val>
                                        </p:tav>
                                        <p:tav tm="100000">
                                          <p:val>
                                            <p:fltVal val="1"/>
                                          </p:val>
                                        </p:tav>
                                      </p:tavLst>
                                    </p:anim>
                                    <p:anim calcmode="lin" valueType="num">
                                      <p:cBhvr>
                                        <p:cTn id="63" dur="2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 calcmode="lin" valueType="num">
                                      <p:cBhvr>
                                        <p:cTn id="68" dur="500" fill="hold"/>
                                        <p:tgtEl>
                                          <p:spTgt spid="15"/>
                                        </p:tgtEl>
                                        <p:attrNameLst>
                                          <p:attrName>ppt_w</p:attrName>
                                        </p:attrNameLst>
                                      </p:cBhvr>
                                      <p:tavLst>
                                        <p:tav tm="0">
                                          <p:val>
                                            <p:fltVal val="0"/>
                                          </p:val>
                                        </p:tav>
                                        <p:tav tm="100000">
                                          <p:val>
                                            <p:strVal val="#ppt_w"/>
                                          </p:val>
                                        </p:tav>
                                      </p:tavLst>
                                    </p:anim>
                                    <p:anim calcmode="lin" valueType="num">
                                      <p:cBhvr>
                                        <p:cTn id="69" dur="500" fill="hold"/>
                                        <p:tgtEl>
                                          <p:spTgt spid="15"/>
                                        </p:tgtEl>
                                        <p:attrNameLst>
                                          <p:attrName>ppt_h</p:attrName>
                                        </p:attrNameLst>
                                      </p:cBhvr>
                                      <p:tavLst>
                                        <p:tav tm="0">
                                          <p:val>
                                            <p:fltVal val="0"/>
                                          </p:val>
                                        </p:tav>
                                        <p:tav tm="100000">
                                          <p:val>
                                            <p:strVal val="#ppt_h"/>
                                          </p:val>
                                        </p:tav>
                                      </p:tavLst>
                                    </p:anim>
                                    <p:animEffect transition="in" filter="fade">
                                      <p:cBhvr>
                                        <p:cTn id="70" dur="500"/>
                                        <p:tgtEl>
                                          <p:spTgt spid="15"/>
                                        </p:tgtEl>
                                      </p:cBhvr>
                                    </p:animEffect>
                                  </p:childTnLst>
                                </p:cTn>
                              </p:par>
                            </p:childTnLst>
                          </p:cTn>
                        </p:par>
                      </p:childTnLst>
                    </p:cTn>
                  </p:par>
                  <p:par>
                    <p:cTn id="71" fill="hold">
                      <p:stCondLst>
                        <p:cond delay="indefinite"/>
                      </p:stCondLst>
                      <p:childTnLst>
                        <p:par>
                          <p:cTn id="72" fill="hold">
                            <p:stCondLst>
                              <p:cond delay="0"/>
                            </p:stCondLst>
                            <p:childTnLst>
                              <p:par>
                                <p:cTn id="73" presetID="45"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animEffect transition="in" filter="fade">
                                      <p:cBhvr>
                                        <p:cTn id="75" dur="2000"/>
                                        <p:tgtEl>
                                          <p:spTgt spid="16"/>
                                        </p:tgtEl>
                                      </p:cBhvr>
                                    </p:animEffect>
                                    <p:anim calcmode="lin" valueType="num">
                                      <p:cBhvr>
                                        <p:cTn id="76" dur="2000" fill="hold"/>
                                        <p:tgtEl>
                                          <p:spTgt spid="16"/>
                                        </p:tgtEl>
                                        <p:attrNameLst>
                                          <p:attrName>ppt_w</p:attrName>
                                        </p:attrNameLst>
                                      </p:cBhvr>
                                      <p:tavLst>
                                        <p:tav tm="0" fmla="#ppt_w*sin(2.5*pi*$)">
                                          <p:val>
                                            <p:fltVal val="0"/>
                                          </p:val>
                                        </p:tav>
                                        <p:tav tm="100000">
                                          <p:val>
                                            <p:fltVal val="1"/>
                                          </p:val>
                                        </p:tav>
                                      </p:tavLst>
                                    </p:anim>
                                    <p:anim calcmode="lin" valueType="num">
                                      <p:cBhvr>
                                        <p:cTn id="77"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78" fill="hold">
                      <p:stCondLst>
                        <p:cond delay="indefinite"/>
                      </p:stCondLst>
                      <p:childTnLst>
                        <p:par>
                          <p:cTn id="79" fill="hold">
                            <p:stCondLst>
                              <p:cond delay="0"/>
                            </p:stCondLst>
                            <p:childTnLst>
                              <p:par>
                                <p:cTn id="80" presetID="26" presetClass="entr" presetSubtype="0" fill="hold" grpId="0" nodeType="click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wipe(down)">
                                      <p:cBhvr>
                                        <p:cTn id="82" dur="580">
                                          <p:stCondLst>
                                            <p:cond delay="0"/>
                                          </p:stCondLst>
                                        </p:cTn>
                                        <p:tgtEl>
                                          <p:spTgt spid="17"/>
                                        </p:tgtEl>
                                      </p:cBhvr>
                                    </p:animEffect>
                                    <p:anim calcmode="lin" valueType="num">
                                      <p:cBhvr>
                                        <p:cTn id="83"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88" dur="26">
                                          <p:stCondLst>
                                            <p:cond delay="650"/>
                                          </p:stCondLst>
                                        </p:cTn>
                                        <p:tgtEl>
                                          <p:spTgt spid="17"/>
                                        </p:tgtEl>
                                      </p:cBhvr>
                                      <p:to x="100000" y="60000"/>
                                    </p:animScale>
                                    <p:animScale>
                                      <p:cBhvr>
                                        <p:cTn id="89" dur="166" decel="50000">
                                          <p:stCondLst>
                                            <p:cond delay="676"/>
                                          </p:stCondLst>
                                        </p:cTn>
                                        <p:tgtEl>
                                          <p:spTgt spid="17"/>
                                        </p:tgtEl>
                                      </p:cBhvr>
                                      <p:to x="100000" y="100000"/>
                                    </p:animScale>
                                    <p:animScale>
                                      <p:cBhvr>
                                        <p:cTn id="90" dur="26">
                                          <p:stCondLst>
                                            <p:cond delay="1312"/>
                                          </p:stCondLst>
                                        </p:cTn>
                                        <p:tgtEl>
                                          <p:spTgt spid="17"/>
                                        </p:tgtEl>
                                      </p:cBhvr>
                                      <p:to x="100000" y="80000"/>
                                    </p:animScale>
                                    <p:animScale>
                                      <p:cBhvr>
                                        <p:cTn id="91" dur="166" decel="50000">
                                          <p:stCondLst>
                                            <p:cond delay="1338"/>
                                          </p:stCondLst>
                                        </p:cTn>
                                        <p:tgtEl>
                                          <p:spTgt spid="17"/>
                                        </p:tgtEl>
                                      </p:cBhvr>
                                      <p:to x="100000" y="100000"/>
                                    </p:animScale>
                                    <p:animScale>
                                      <p:cBhvr>
                                        <p:cTn id="92" dur="26">
                                          <p:stCondLst>
                                            <p:cond delay="1642"/>
                                          </p:stCondLst>
                                        </p:cTn>
                                        <p:tgtEl>
                                          <p:spTgt spid="17"/>
                                        </p:tgtEl>
                                      </p:cBhvr>
                                      <p:to x="100000" y="90000"/>
                                    </p:animScale>
                                    <p:animScale>
                                      <p:cBhvr>
                                        <p:cTn id="93" dur="166" decel="50000">
                                          <p:stCondLst>
                                            <p:cond delay="1668"/>
                                          </p:stCondLst>
                                        </p:cTn>
                                        <p:tgtEl>
                                          <p:spTgt spid="17"/>
                                        </p:tgtEl>
                                      </p:cBhvr>
                                      <p:to x="100000" y="100000"/>
                                    </p:animScale>
                                    <p:animScale>
                                      <p:cBhvr>
                                        <p:cTn id="94" dur="26">
                                          <p:stCondLst>
                                            <p:cond delay="1808"/>
                                          </p:stCondLst>
                                        </p:cTn>
                                        <p:tgtEl>
                                          <p:spTgt spid="17"/>
                                        </p:tgtEl>
                                      </p:cBhvr>
                                      <p:to x="100000" y="95000"/>
                                    </p:animScale>
                                    <p:animScale>
                                      <p:cBhvr>
                                        <p:cTn id="95" dur="166" decel="50000">
                                          <p:stCondLst>
                                            <p:cond delay="1834"/>
                                          </p:stCondLst>
                                        </p:cTn>
                                        <p:tgtEl>
                                          <p:spTgt spid="17"/>
                                        </p:tgtEl>
                                      </p:cBhvr>
                                      <p:to x="100000" y="100000"/>
                                    </p:animScale>
                                  </p:childTnLst>
                                </p:cTn>
                              </p:par>
                            </p:childTnLst>
                          </p:cTn>
                        </p:par>
                      </p:childTnLst>
                    </p:cTn>
                  </p:par>
                  <p:par>
                    <p:cTn id="96" fill="hold">
                      <p:stCondLst>
                        <p:cond delay="indefinite"/>
                      </p:stCondLst>
                      <p:childTnLst>
                        <p:par>
                          <p:cTn id="97" fill="hold">
                            <p:stCondLst>
                              <p:cond delay="0"/>
                            </p:stCondLst>
                            <p:childTnLst>
                              <p:par>
                                <p:cTn id="98" presetID="31" presetClass="entr" presetSubtype="0" fill="hold" grpId="0" nodeType="clickEffect">
                                  <p:stCondLst>
                                    <p:cond delay="0"/>
                                  </p:stCondLst>
                                  <p:childTnLst>
                                    <p:set>
                                      <p:cBhvr>
                                        <p:cTn id="99" dur="1" fill="hold">
                                          <p:stCondLst>
                                            <p:cond delay="0"/>
                                          </p:stCondLst>
                                        </p:cTn>
                                        <p:tgtEl>
                                          <p:spTgt spid="18"/>
                                        </p:tgtEl>
                                        <p:attrNameLst>
                                          <p:attrName>style.visibility</p:attrName>
                                        </p:attrNameLst>
                                      </p:cBhvr>
                                      <p:to>
                                        <p:strVal val="visible"/>
                                      </p:to>
                                    </p:set>
                                    <p:anim calcmode="lin" valueType="num">
                                      <p:cBhvr>
                                        <p:cTn id="100" dur="1000" fill="hold"/>
                                        <p:tgtEl>
                                          <p:spTgt spid="18"/>
                                        </p:tgtEl>
                                        <p:attrNameLst>
                                          <p:attrName>ppt_w</p:attrName>
                                        </p:attrNameLst>
                                      </p:cBhvr>
                                      <p:tavLst>
                                        <p:tav tm="0">
                                          <p:val>
                                            <p:fltVal val="0"/>
                                          </p:val>
                                        </p:tav>
                                        <p:tav tm="100000">
                                          <p:val>
                                            <p:strVal val="#ppt_w"/>
                                          </p:val>
                                        </p:tav>
                                      </p:tavLst>
                                    </p:anim>
                                    <p:anim calcmode="lin" valueType="num">
                                      <p:cBhvr>
                                        <p:cTn id="101" dur="1000" fill="hold"/>
                                        <p:tgtEl>
                                          <p:spTgt spid="18"/>
                                        </p:tgtEl>
                                        <p:attrNameLst>
                                          <p:attrName>ppt_h</p:attrName>
                                        </p:attrNameLst>
                                      </p:cBhvr>
                                      <p:tavLst>
                                        <p:tav tm="0">
                                          <p:val>
                                            <p:fltVal val="0"/>
                                          </p:val>
                                        </p:tav>
                                        <p:tav tm="100000">
                                          <p:val>
                                            <p:strVal val="#ppt_h"/>
                                          </p:val>
                                        </p:tav>
                                      </p:tavLst>
                                    </p:anim>
                                    <p:anim calcmode="lin" valueType="num">
                                      <p:cBhvr>
                                        <p:cTn id="102" dur="1000" fill="hold"/>
                                        <p:tgtEl>
                                          <p:spTgt spid="18"/>
                                        </p:tgtEl>
                                        <p:attrNameLst>
                                          <p:attrName>style.rotation</p:attrName>
                                        </p:attrNameLst>
                                      </p:cBhvr>
                                      <p:tavLst>
                                        <p:tav tm="0">
                                          <p:val>
                                            <p:fltVal val="90"/>
                                          </p:val>
                                        </p:tav>
                                        <p:tav tm="100000">
                                          <p:val>
                                            <p:fltVal val="0"/>
                                          </p:val>
                                        </p:tav>
                                      </p:tavLst>
                                    </p:anim>
                                    <p:animEffect transition="in" filter="fade">
                                      <p:cBhvr>
                                        <p:cTn id="103" dur="1000"/>
                                        <p:tgtEl>
                                          <p:spTgt spid="18"/>
                                        </p:tgtEl>
                                      </p:cBhvr>
                                    </p:animEffect>
                                  </p:childTnLst>
                                </p:cTn>
                              </p:par>
                            </p:childTnLst>
                          </p:cTn>
                        </p:par>
                      </p:childTnLst>
                    </p:cTn>
                  </p:par>
                  <p:par>
                    <p:cTn id="104" fill="hold">
                      <p:stCondLst>
                        <p:cond delay="indefinite"/>
                      </p:stCondLst>
                      <p:childTnLst>
                        <p:par>
                          <p:cTn id="105" fill="hold">
                            <p:stCondLst>
                              <p:cond delay="0"/>
                            </p:stCondLst>
                            <p:childTnLst>
                              <p:par>
                                <p:cTn id="106" presetID="26" presetClass="entr" presetSubtype="0" fill="hold" grpId="0" nodeType="clickEffect">
                                  <p:stCondLst>
                                    <p:cond delay="0"/>
                                  </p:stCondLst>
                                  <p:childTnLst>
                                    <p:set>
                                      <p:cBhvr>
                                        <p:cTn id="107" dur="1" fill="hold">
                                          <p:stCondLst>
                                            <p:cond delay="0"/>
                                          </p:stCondLst>
                                        </p:cTn>
                                        <p:tgtEl>
                                          <p:spTgt spid="19"/>
                                        </p:tgtEl>
                                        <p:attrNameLst>
                                          <p:attrName>style.visibility</p:attrName>
                                        </p:attrNameLst>
                                      </p:cBhvr>
                                      <p:to>
                                        <p:strVal val="visible"/>
                                      </p:to>
                                    </p:set>
                                    <p:animEffect transition="in" filter="wipe(down)">
                                      <p:cBhvr>
                                        <p:cTn id="108" dur="580">
                                          <p:stCondLst>
                                            <p:cond delay="0"/>
                                          </p:stCondLst>
                                        </p:cTn>
                                        <p:tgtEl>
                                          <p:spTgt spid="19"/>
                                        </p:tgtEl>
                                      </p:cBhvr>
                                    </p:animEffect>
                                    <p:anim calcmode="lin" valueType="num">
                                      <p:cBhvr>
                                        <p:cTn id="109"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14" dur="26">
                                          <p:stCondLst>
                                            <p:cond delay="650"/>
                                          </p:stCondLst>
                                        </p:cTn>
                                        <p:tgtEl>
                                          <p:spTgt spid="19"/>
                                        </p:tgtEl>
                                      </p:cBhvr>
                                      <p:to x="100000" y="60000"/>
                                    </p:animScale>
                                    <p:animScale>
                                      <p:cBhvr>
                                        <p:cTn id="115" dur="166" decel="50000">
                                          <p:stCondLst>
                                            <p:cond delay="676"/>
                                          </p:stCondLst>
                                        </p:cTn>
                                        <p:tgtEl>
                                          <p:spTgt spid="19"/>
                                        </p:tgtEl>
                                      </p:cBhvr>
                                      <p:to x="100000" y="100000"/>
                                    </p:animScale>
                                    <p:animScale>
                                      <p:cBhvr>
                                        <p:cTn id="116" dur="26">
                                          <p:stCondLst>
                                            <p:cond delay="1312"/>
                                          </p:stCondLst>
                                        </p:cTn>
                                        <p:tgtEl>
                                          <p:spTgt spid="19"/>
                                        </p:tgtEl>
                                      </p:cBhvr>
                                      <p:to x="100000" y="80000"/>
                                    </p:animScale>
                                    <p:animScale>
                                      <p:cBhvr>
                                        <p:cTn id="117" dur="166" decel="50000">
                                          <p:stCondLst>
                                            <p:cond delay="1338"/>
                                          </p:stCondLst>
                                        </p:cTn>
                                        <p:tgtEl>
                                          <p:spTgt spid="19"/>
                                        </p:tgtEl>
                                      </p:cBhvr>
                                      <p:to x="100000" y="100000"/>
                                    </p:animScale>
                                    <p:animScale>
                                      <p:cBhvr>
                                        <p:cTn id="118" dur="26">
                                          <p:stCondLst>
                                            <p:cond delay="1642"/>
                                          </p:stCondLst>
                                        </p:cTn>
                                        <p:tgtEl>
                                          <p:spTgt spid="19"/>
                                        </p:tgtEl>
                                      </p:cBhvr>
                                      <p:to x="100000" y="90000"/>
                                    </p:animScale>
                                    <p:animScale>
                                      <p:cBhvr>
                                        <p:cTn id="119" dur="166" decel="50000">
                                          <p:stCondLst>
                                            <p:cond delay="1668"/>
                                          </p:stCondLst>
                                        </p:cTn>
                                        <p:tgtEl>
                                          <p:spTgt spid="19"/>
                                        </p:tgtEl>
                                      </p:cBhvr>
                                      <p:to x="100000" y="100000"/>
                                    </p:animScale>
                                    <p:animScale>
                                      <p:cBhvr>
                                        <p:cTn id="120" dur="26">
                                          <p:stCondLst>
                                            <p:cond delay="1808"/>
                                          </p:stCondLst>
                                        </p:cTn>
                                        <p:tgtEl>
                                          <p:spTgt spid="19"/>
                                        </p:tgtEl>
                                      </p:cBhvr>
                                      <p:to x="100000" y="95000"/>
                                    </p:animScale>
                                    <p:animScale>
                                      <p:cBhvr>
                                        <p:cTn id="121" dur="166" decel="50000">
                                          <p:stCondLst>
                                            <p:cond delay="1834"/>
                                          </p:stCondLst>
                                        </p:cTn>
                                        <p:tgtEl>
                                          <p:spTgt spid="19"/>
                                        </p:tgtEl>
                                      </p:cBhvr>
                                      <p:to x="100000" y="100000"/>
                                    </p:animScale>
                                  </p:childTnLst>
                                </p:cTn>
                              </p:par>
                            </p:childTnLst>
                          </p:cTn>
                        </p:par>
                      </p:childTnLst>
                    </p:cTn>
                  </p:par>
                  <p:par>
                    <p:cTn id="122" fill="hold">
                      <p:stCondLst>
                        <p:cond delay="indefinite"/>
                      </p:stCondLst>
                      <p:childTnLst>
                        <p:par>
                          <p:cTn id="123" fill="hold">
                            <p:stCondLst>
                              <p:cond delay="0"/>
                            </p:stCondLst>
                            <p:childTnLst>
                              <p:par>
                                <p:cTn id="124" presetID="31" presetClass="entr" presetSubtype="0" fill="hold" grpId="0" nodeType="clickEffect">
                                  <p:stCondLst>
                                    <p:cond delay="0"/>
                                  </p:stCondLst>
                                  <p:childTnLst>
                                    <p:set>
                                      <p:cBhvr>
                                        <p:cTn id="125" dur="1" fill="hold">
                                          <p:stCondLst>
                                            <p:cond delay="0"/>
                                          </p:stCondLst>
                                        </p:cTn>
                                        <p:tgtEl>
                                          <p:spTgt spid="20"/>
                                        </p:tgtEl>
                                        <p:attrNameLst>
                                          <p:attrName>style.visibility</p:attrName>
                                        </p:attrNameLst>
                                      </p:cBhvr>
                                      <p:to>
                                        <p:strVal val="visible"/>
                                      </p:to>
                                    </p:set>
                                    <p:anim calcmode="lin" valueType="num">
                                      <p:cBhvr>
                                        <p:cTn id="126" dur="1000" fill="hold"/>
                                        <p:tgtEl>
                                          <p:spTgt spid="20"/>
                                        </p:tgtEl>
                                        <p:attrNameLst>
                                          <p:attrName>ppt_w</p:attrName>
                                        </p:attrNameLst>
                                      </p:cBhvr>
                                      <p:tavLst>
                                        <p:tav tm="0">
                                          <p:val>
                                            <p:fltVal val="0"/>
                                          </p:val>
                                        </p:tav>
                                        <p:tav tm="100000">
                                          <p:val>
                                            <p:strVal val="#ppt_w"/>
                                          </p:val>
                                        </p:tav>
                                      </p:tavLst>
                                    </p:anim>
                                    <p:anim calcmode="lin" valueType="num">
                                      <p:cBhvr>
                                        <p:cTn id="127" dur="1000" fill="hold"/>
                                        <p:tgtEl>
                                          <p:spTgt spid="20"/>
                                        </p:tgtEl>
                                        <p:attrNameLst>
                                          <p:attrName>ppt_h</p:attrName>
                                        </p:attrNameLst>
                                      </p:cBhvr>
                                      <p:tavLst>
                                        <p:tav tm="0">
                                          <p:val>
                                            <p:fltVal val="0"/>
                                          </p:val>
                                        </p:tav>
                                        <p:tav tm="100000">
                                          <p:val>
                                            <p:strVal val="#ppt_h"/>
                                          </p:val>
                                        </p:tav>
                                      </p:tavLst>
                                    </p:anim>
                                    <p:anim calcmode="lin" valueType="num">
                                      <p:cBhvr>
                                        <p:cTn id="128" dur="1000" fill="hold"/>
                                        <p:tgtEl>
                                          <p:spTgt spid="20"/>
                                        </p:tgtEl>
                                        <p:attrNameLst>
                                          <p:attrName>style.rotation</p:attrName>
                                        </p:attrNameLst>
                                      </p:cBhvr>
                                      <p:tavLst>
                                        <p:tav tm="0">
                                          <p:val>
                                            <p:fltVal val="90"/>
                                          </p:val>
                                        </p:tav>
                                        <p:tav tm="100000">
                                          <p:val>
                                            <p:fltVal val="0"/>
                                          </p:val>
                                        </p:tav>
                                      </p:tavLst>
                                    </p:anim>
                                    <p:animEffect transition="in" filter="fade">
                                      <p:cBhvr>
                                        <p:cTn id="129" dur="1000"/>
                                        <p:tgtEl>
                                          <p:spTgt spid="20"/>
                                        </p:tgtEl>
                                      </p:cBhvr>
                                    </p:animEffect>
                                  </p:childTnLst>
                                </p:cTn>
                              </p:par>
                            </p:childTnLst>
                          </p:cTn>
                        </p:par>
                      </p:childTnLst>
                    </p:cTn>
                  </p:par>
                  <p:par>
                    <p:cTn id="130" fill="hold">
                      <p:stCondLst>
                        <p:cond delay="indefinite"/>
                      </p:stCondLst>
                      <p:childTnLst>
                        <p:par>
                          <p:cTn id="131" fill="hold">
                            <p:stCondLst>
                              <p:cond delay="0"/>
                            </p:stCondLst>
                            <p:childTnLst>
                              <p:par>
                                <p:cTn id="132" presetID="26" presetClass="entr" presetSubtype="0" fill="hold" grpId="0" nodeType="clickEffect">
                                  <p:stCondLst>
                                    <p:cond delay="0"/>
                                  </p:stCondLst>
                                  <p:childTnLst>
                                    <p:set>
                                      <p:cBhvr>
                                        <p:cTn id="133" dur="1" fill="hold">
                                          <p:stCondLst>
                                            <p:cond delay="0"/>
                                          </p:stCondLst>
                                        </p:cTn>
                                        <p:tgtEl>
                                          <p:spTgt spid="21"/>
                                        </p:tgtEl>
                                        <p:attrNameLst>
                                          <p:attrName>style.visibility</p:attrName>
                                        </p:attrNameLst>
                                      </p:cBhvr>
                                      <p:to>
                                        <p:strVal val="visible"/>
                                      </p:to>
                                    </p:set>
                                    <p:animEffect transition="in" filter="wipe(down)">
                                      <p:cBhvr>
                                        <p:cTn id="134" dur="580">
                                          <p:stCondLst>
                                            <p:cond delay="0"/>
                                          </p:stCondLst>
                                        </p:cTn>
                                        <p:tgtEl>
                                          <p:spTgt spid="21"/>
                                        </p:tgtEl>
                                      </p:cBhvr>
                                    </p:animEffect>
                                    <p:anim calcmode="lin" valueType="num">
                                      <p:cBhvr>
                                        <p:cTn id="135"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36"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37"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38"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39"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40" dur="26">
                                          <p:stCondLst>
                                            <p:cond delay="650"/>
                                          </p:stCondLst>
                                        </p:cTn>
                                        <p:tgtEl>
                                          <p:spTgt spid="21"/>
                                        </p:tgtEl>
                                      </p:cBhvr>
                                      <p:to x="100000" y="60000"/>
                                    </p:animScale>
                                    <p:animScale>
                                      <p:cBhvr>
                                        <p:cTn id="141" dur="166" decel="50000">
                                          <p:stCondLst>
                                            <p:cond delay="676"/>
                                          </p:stCondLst>
                                        </p:cTn>
                                        <p:tgtEl>
                                          <p:spTgt spid="21"/>
                                        </p:tgtEl>
                                      </p:cBhvr>
                                      <p:to x="100000" y="100000"/>
                                    </p:animScale>
                                    <p:animScale>
                                      <p:cBhvr>
                                        <p:cTn id="142" dur="26">
                                          <p:stCondLst>
                                            <p:cond delay="1312"/>
                                          </p:stCondLst>
                                        </p:cTn>
                                        <p:tgtEl>
                                          <p:spTgt spid="21"/>
                                        </p:tgtEl>
                                      </p:cBhvr>
                                      <p:to x="100000" y="80000"/>
                                    </p:animScale>
                                    <p:animScale>
                                      <p:cBhvr>
                                        <p:cTn id="143" dur="166" decel="50000">
                                          <p:stCondLst>
                                            <p:cond delay="1338"/>
                                          </p:stCondLst>
                                        </p:cTn>
                                        <p:tgtEl>
                                          <p:spTgt spid="21"/>
                                        </p:tgtEl>
                                      </p:cBhvr>
                                      <p:to x="100000" y="100000"/>
                                    </p:animScale>
                                    <p:animScale>
                                      <p:cBhvr>
                                        <p:cTn id="144" dur="26">
                                          <p:stCondLst>
                                            <p:cond delay="1642"/>
                                          </p:stCondLst>
                                        </p:cTn>
                                        <p:tgtEl>
                                          <p:spTgt spid="21"/>
                                        </p:tgtEl>
                                      </p:cBhvr>
                                      <p:to x="100000" y="90000"/>
                                    </p:animScale>
                                    <p:animScale>
                                      <p:cBhvr>
                                        <p:cTn id="145" dur="166" decel="50000">
                                          <p:stCondLst>
                                            <p:cond delay="1668"/>
                                          </p:stCondLst>
                                        </p:cTn>
                                        <p:tgtEl>
                                          <p:spTgt spid="21"/>
                                        </p:tgtEl>
                                      </p:cBhvr>
                                      <p:to x="100000" y="100000"/>
                                    </p:animScale>
                                    <p:animScale>
                                      <p:cBhvr>
                                        <p:cTn id="146" dur="26">
                                          <p:stCondLst>
                                            <p:cond delay="1808"/>
                                          </p:stCondLst>
                                        </p:cTn>
                                        <p:tgtEl>
                                          <p:spTgt spid="21"/>
                                        </p:tgtEl>
                                      </p:cBhvr>
                                      <p:to x="100000" y="95000"/>
                                    </p:animScale>
                                    <p:animScale>
                                      <p:cBhvr>
                                        <p:cTn id="147" dur="166" decel="50000">
                                          <p:stCondLst>
                                            <p:cond delay="1834"/>
                                          </p:stCondLst>
                                        </p:cTn>
                                        <p:tgtEl>
                                          <p:spTgt spid="21"/>
                                        </p:tgtEl>
                                      </p:cBhvr>
                                      <p:to x="100000" y="100000"/>
                                    </p:animScale>
                                  </p:childTnLst>
                                </p:cTn>
                              </p:par>
                            </p:childTnLst>
                          </p:cTn>
                        </p:par>
                      </p:childTnLst>
                    </p:cTn>
                  </p:par>
                  <p:par>
                    <p:cTn id="148" fill="hold">
                      <p:stCondLst>
                        <p:cond delay="indefinite"/>
                      </p:stCondLst>
                      <p:childTnLst>
                        <p:par>
                          <p:cTn id="149" fill="hold">
                            <p:stCondLst>
                              <p:cond delay="0"/>
                            </p:stCondLst>
                            <p:childTnLst>
                              <p:par>
                                <p:cTn id="150" presetID="22" presetClass="entr" presetSubtype="4" fill="hold" grpId="0" nodeType="clickEffect">
                                  <p:stCondLst>
                                    <p:cond delay="0"/>
                                  </p:stCondLst>
                                  <p:childTnLst>
                                    <p:set>
                                      <p:cBhvr>
                                        <p:cTn id="151" dur="1" fill="hold">
                                          <p:stCondLst>
                                            <p:cond delay="0"/>
                                          </p:stCondLst>
                                        </p:cTn>
                                        <p:tgtEl>
                                          <p:spTgt spid="22"/>
                                        </p:tgtEl>
                                        <p:attrNameLst>
                                          <p:attrName>style.visibility</p:attrName>
                                        </p:attrNameLst>
                                      </p:cBhvr>
                                      <p:to>
                                        <p:strVal val="visible"/>
                                      </p:to>
                                    </p:set>
                                    <p:animEffect transition="in" filter="wipe(down)">
                                      <p:cBhvr>
                                        <p:cTn id="152" dur="500"/>
                                        <p:tgtEl>
                                          <p:spTgt spid="22"/>
                                        </p:tgtEl>
                                      </p:cBhvr>
                                    </p:animEffect>
                                  </p:childTnLst>
                                </p:cTn>
                              </p:par>
                            </p:childTnLst>
                          </p:cTn>
                        </p:par>
                      </p:childTnLst>
                    </p:cTn>
                  </p:par>
                  <p:par>
                    <p:cTn id="153" fill="hold">
                      <p:stCondLst>
                        <p:cond delay="indefinite"/>
                      </p:stCondLst>
                      <p:childTnLst>
                        <p:par>
                          <p:cTn id="154" fill="hold">
                            <p:stCondLst>
                              <p:cond delay="0"/>
                            </p:stCondLst>
                            <p:childTnLst>
                              <p:par>
                                <p:cTn id="155" presetID="14" presetClass="entr" presetSubtype="10" fill="hold" grpId="0" nodeType="clickEffect">
                                  <p:stCondLst>
                                    <p:cond delay="0"/>
                                  </p:stCondLst>
                                  <p:childTnLst>
                                    <p:set>
                                      <p:cBhvr>
                                        <p:cTn id="156" dur="1" fill="hold">
                                          <p:stCondLst>
                                            <p:cond delay="0"/>
                                          </p:stCondLst>
                                        </p:cTn>
                                        <p:tgtEl>
                                          <p:spTgt spid="23"/>
                                        </p:tgtEl>
                                        <p:attrNameLst>
                                          <p:attrName>style.visibility</p:attrName>
                                        </p:attrNameLst>
                                      </p:cBhvr>
                                      <p:to>
                                        <p:strVal val="visible"/>
                                      </p:to>
                                    </p:set>
                                    <p:animEffect transition="in" filter="randombar(horizontal)">
                                      <p:cBhvr>
                                        <p:cTn id="157" dur="500"/>
                                        <p:tgtEl>
                                          <p:spTgt spid="23"/>
                                        </p:tgtEl>
                                      </p:cBhvr>
                                    </p:animEffect>
                                  </p:childTnLst>
                                </p:cTn>
                              </p:par>
                            </p:childTnLst>
                          </p:cTn>
                        </p:par>
                      </p:childTnLst>
                    </p:cTn>
                  </p:par>
                  <p:par>
                    <p:cTn id="158" fill="hold">
                      <p:stCondLst>
                        <p:cond delay="indefinite"/>
                      </p:stCondLst>
                      <p:childTnLst>
                        <p:par>
                          <p:cTn id="159" fill="hold">
                            <p:stCondLst>
                              <p:cond delay="0"/>
                            </p:stCondLst>
                            <p:childTnLst>
                              <p:par>
                                <p:cTn id="160" presetID="53" presetClass="entr" presetSubtype="16" fill="hold" grpId="0" nodeType="clickEffect">
                                  <p:stCondLst>
                                    <p:cond delay="0"/>
                                  </p:stCondLst>
                                  <p:childTnLst>
                                    <p:set>
                                      <p:cBhvr>
                                        <p:cTn id="161" dur="1" fill="hold">
                                          <p:stCondLst>
                                            <p:cond delay="0"/>
                                          </p:stCondLst>
                                        </p:cTn>
                                        <p:tgtEl>
                                          <p:spTgt spid="24"/>
                                        </p:tgtEl>
                                        <p:attrNameLst>
                                          <p:attrName>style.visibility</p:attrName>
                                        </p:attrNameLst>
                                      </p:cBhvr>
                                      <p:to>
                                        <p:strVal val="visible"/>
                                      </p:to>
                                    </p:set>
                                    <p:anim calcmode="lin" valueType="num">
                                      <p:cBhvr>
                                        <p:cTn id="162" dur="500" fill="hold"/>
                                        <p:tgtEl>
                                          <p:spTgt spid="24"/>
                                        </p:tgtEl>
                                        <p:attrNameLst>
                                          <p:attrName>ppt_w</p:attrName>
                                        </p:attrNameLst>
                                      </p:cBhvr>
                                      <p:tavLst>
                                        <p:tav tm="0">
                                          <p:val>
                                            <p:fltVal val="0"/>
                                          </p:val>
                                        </p:tav>
                                        <p:tav tm="100000">
                                          <p:val>
                                            <p:strVal val="#ppt_w"/>
                                          </p:val>
                                        </p:tav>
                                      </p:tavLst>
                                    </p:anim>
                                    <p:anim calcmode="lin" valueType="num">
                                      <p:cBhvr>
                                        <p:cTn id="163" dur="500" fill="hold"/>
                                        <p:tgtEl>
                                          <p:spTgt spid="24"/>
                                        </p:tgtEl>
                                        <p:attrNameLst>
                                          <p:attrName>ppt_h</p:attrName>
                                        </p:attrNameLst>
                                      </p:cBhvr>
                                      <p:tavLst>
                                        <p:tav tm="0">
                                          <p:val>
                                            <p:fltVal val="0"/>
                                          </p:val>
                                        </p:tav>
                                        <p:tav tm="100000">
                                          <p:val>
                                            <p:strVal val="#ppt_h"/>
                                          </p:val>
                                        </p:tav>
                                      </p:tavLst>
                                    </p:anim>
                                    <p:animEffect transition="in" filter="fade">
                                      <p:cBhvr>
                                        <p:cTn id="164" dur="500"/>
                                        <p:tgtEl>
                                          <p:spTgt spid="24"/>
                                        </p:tgtEl>
                                      </p:cBhvr>
                                    </p:animEffect>
                                  </p:childTnLst>
                                </p:cTn>
                              </p:par>
                            </p:childTnLst>
                          </p:cTn>
                        </p:par>
                      </p:childTnLst>
                    </p:cTn>
                  </p:par>
                  <p:par>
                    <p:cTn id="165" fill="hold">
                      <p:stCondLst>
                        <p:cond delay="indefinite"/>
                      </p:stCondLst>
                      <p:childTnLst>
                        <p:par>
                          <p:cTn id="166" fill="hold">
                            <p:stCondLst>
                              <p:cond delay="0"/>
                            </p:stCondLst>
                            <p:childTnLst>
                              <p:par>
                                <p:cTn id="167" presetID="53" presetClass="entr" presetSubtype="16" fill="hold" grpId="0" nodeType="clickEffect">
                                  <p:stCondLst>
                                    <p:cond delay="0"/>
                                  </p:stCondLst>
                                  <p:childTnLst>
                                    <p:set>
                                      <p:cBhvr>
                                        <p:cTn id="168" dur="1" fill="hold">
                                          <p:stCondLst>
                                            <p:cond delay="0"/>
                                          </p:stCondLst>
                                        </p:cTn>
                                        <p:tgtEl>
                                          <p:spTgt spid="25"/>
                                        </p:tgtEl>
                                        <p:attrNameLst>
                                          <p:attrName>style.visibility</p:attrName>
                                        </p:attrNameLst>
                                      </p:cBhvr>
                                      <p:to>
                                        <p:strVal val="visible"/>
                                      </p:to>
                                    </p:set>
                                    <p:anim calcmode="lin" valueType="num">
                                      <p:cBhvr>
                                        <p:cTn id="169" dur="500" fill="hold"/>
                                        <p:tgtEl>
                                          <p:spTgt spid="25"/>
                                        </p:tgtEl>
                                        <p:attrNameLst>
                                          <p:attrName>ppt_w</p:attrName>
                                        </p:attrNameLst>
                                      </p:cBhvr>
                                      <p:tavLst>
                                        <p:tav tm="0">
                                          <p:val>
                                            <p:fltVal val="0"/>
                                          </p:val>
                                        </p:tav>
                                        <p:tav tm="100000">
                                          <p:val>
                                            <p:strVal val="#ppt_w"/>
                                          </p:val>
                                        </p:tav>
                                      </p:tavLst>
                                    </p:anim>
                                    <p:anim calcmode="lin" valueType="num">
                                      <p:cBhvr>
                                        <p:cTn id="170" dur="500" fill="hold"/>
                                        <p:tgtEl>
                                          <p:spTgt spid="25"/>
                                        </p:tgtEl>
                                        <p:attrNameLst>
                                          <p:attrName>ppt_h</p:attrName>
                                        </p:attrNameLst>
                                      </p:cBhvr>
                                      <p:tavLst>
                                        <p:tav tm="0">
                                          <p:val>
                                            <p:fltVal val="0"/>
                                          </p:val>
                                        </p:tav>
                                        <p:tav tm="100000">
                                          <p:val>
                                            <p:strVal val="#ppt_h"/>
                                          </p:val>
                                        </p:tav>
                                      </p:tavLst>
                                    </p:anim>
                                    <p:animEffect transition="in" filter="fade">
                                      <p:cBhvr>
                                        <p:cTn id="171" dur="500"/>
                                        <p:tgtEl>
                                          <p:spTgt spid="25"/>
                                        </p:tgtEl>
                                      </p:cBhvr>
                                    </p:animEffect>
                                  </p:childTnLst>
                                </p:cTn>
                              </p:par>
                            </p:childTnLst>
                          </p:cTn>
                        </p:par>
                      </p:childTnLst>
                    </p:cTn>
                  </p:par>
                  <p:par>
                    <p:cTn id="172" fill="hold">
                      <p:stCondLst>
                        <p:cond delay="indefinite"/>
                      </p:stCondLst>
                      <p:childTnLst>
                        <p:par>
                          <p:cTn id="173" fill="hold">
                            <p:stCondLst>
                              <p:cond delay="0"/>
                            </p:stCondLst>
                            <p:childTnLst>
                              <p:par>
                                <p:cTn id="174" presetID="53" presetClass="entr" presetSubtype="16" fill="hold" grpId="0" nodeType="clickEffect">
                                  <p:stCondLst>
                                    <p:cond delay="0"/>
                                  </p:stCondLst>
                                  <p:childTnLst>
                                    <p:set>
                                      <p:cBhvr>
                                        <p:cTn id="175" dur="1" fill="hold">
                                          <p:stCondLst>
                                            <p:cond delay="0"/>
                                          </p:stCondLst>
                                        </p:cTn>
                                        <p:tgtEl>
                                          <p:spTgt spid="26"/>
                                        </p:tgtEl>
                                        <p:attrNameLst>
                                          <p:attrName>style.visibility</p:attrName>
                                        </p:attrNameLst>
                                      </p:cBhvr>
                                      <p:to>
                                        <p:strVal val="visible"/>
                                      </p:to>
                                    </p:set>
                                    <p:anim calcmode="lin" valueType="num">
                                      <p:cBhvr>
                                        <p:cTn id="176" dur="500" fill="hold"/>
                                        <p:tgtEl>
                                          <p:spTgt spid="26"/>
                                        </p:tgtEl>
                                        <p:attrNameLst>
                                          <p:attrName>ppt_w</p:attrName>
                                        </p:attrNameLst>
                                      </p:cBhvr>
                                      <p:tavLst>
                                        <p:tav tm="0">
                                          <p:val>
                                            <p:fltVal val="0"/>
                                          </p:val>
                                        </p:tav>
                                        <p:tav tm="100000">
                                          <p:val>
                                            <p:strVal val="#ppt_w"/>
                                          </p:val>
                                        </p:tav>
                                      </p:tavLst>
                                    </p:anim>
                                    <p:anim calcmode="lin" valueType="num">
                                      <p:cBhvr>
                                        <p:cTn id="177" dur="500" fill="hold"/>
                                        <p:tgtEl>
                                          <p:spTgt spid="26"/>
                                        </p:tgtEl>
                                        <p:attrNameLst>
                                          <p:attrName>ppt_h</p:attrName>
                                        </p:attrNameLst>
                                      </p:cBhvr>
                                      <p:tavLst>
                                        <p:tav tm="0">
                                          <p:val>
                                            <p:fltVal val="0"/>
                                          </p:val>
                                        </p:tav>
                                        <p:tav tm="100000">
                                          <p:val>
                                            <p:strVal val="#ppt_h"/>
                                          </p:val>
                                        </p:tav>
                                      </p:tavLst>
                                    </p:anim>
                                    <p:animEffect transition="in" filter="fade">
                                      <p:cBhvr>
                                        <p:cTn id="178" dur="500"/>
                                        <p:tgtEl>
                                          <p:spTgt spid="26"/>
                                        </p:tgtEl>
                                      </p:cBhvr>
                                    </p:animEffect>
                                  </p:childTnLst>
                                </p:cTn>
                              </p:par>
                            </p:childTnLst>
                          </p:cTn>
                        </p:par>
                      </p:childTnLst>
                    </p:cTn>
                  </p:par>
                  <p:par>
                    <p:cTn id="179" fill="hold">
                      <p:stCondLst>
                        <p:cond delay="indefinite"/>
                      </p:stCondLst>
                      <p:childTnLst>
                        <p:par>
                          <p:cTn id="180" fill="hold">
                            <p:stCondLst>
                              <p:cond delay="0"/>
                            </p:stCondLst>
                            <p:childTnLst>
                              <p:par>
                                <p:cTn id="181" presetID="53" presetClass="entr" presetSubtype="16" fill="hold" grpId="0" nodeType="clickEffect">
                                  <p:stCondLst>
                                    <p:cond delay="0"/>
                                  </p:stCondLst>
                                  <p:childTnLst>
                                    <p:set>
                                      <p:cBhvr>
                                        <p:cTn id="182" dur="1" fill="hold">
                                          <p:stCondLst>
                                            <p:cond delay="0"/>
                                          </p:stCondLst>
                                        </p:cTn>
                                        <p:tgtEl>
                                          <p:spTgt spid="27"/>
                                        </p:tgtEl>
                                        <p:attrNameLst>
                                          <p:attrName>style.visibility</p:attrName>
                                        </p:attrNameLst>
                                      </p:cBhvr>
                                      <p:to>
                                        <p:strVal val="visible"/>
                                      </p:to>
                                    </p:set>
                                    <p:anim calcmode="lin" valueType="num">
                                      <p:cBhvr>
                                        <p:cTn id="183" dur="500" fill="hold"/>
                                        <p:tgtEl>
                                          <p:spTgt spid="27"/>
                                        </p:tgtEl>
                                        <p:attrNameLst>
                                          <p:attrName>ppt_w</p:attrName>
                                        </p:attrNameLst>
                                      </p:cBhvr>
                                      <p:tavLst>
                                        <p:tav tm="0">
                                          <p:val>
                                            <p:fltVal val="0"/>
                                          </p:val>
                                        </p:tav>
                                        <p:tav tm="100000">
                                          <p:val>
                                            <p:strVal val="#ppt_w"/>
                                          </p:val>
                                        </p:tav>
                                      </p:tavLst>
                                    </p:anim>
                                    <p:anim calcmode="lin" valueType="num">
                                      <p:cBhvr>
                                        <p:cTn id="184" dur="500" fill="hold"/>
                                        <p:tgtEl>
                                          <p:spTgt spid="27"/>
                                        </p:tgtEl>
                                        <p:attrNameLst>
                                          <p:attrName>ppt_h</p:attrName>
                                        </p:attrNameLst>
                                      </p:cBhvr>
                                      <p:tavLst>
                                        <p:tav tm="0">
                                          <p:val>
                                            <p:fltVal val="0"/>
                                          </p:val>
                                        </p:tav>
                                        <p:tav tm="100000">
                                          <p:val>
                                            <p:strVal val="#ppt_h"/>
                                          </p:val>
                                        </p:tav>
                                      </p:tavLst>
                                    </p:anim>
                                    <p:animEffect transition="in" filter="fade">
                                      <p:cBhvr>
                                        <p:cTn id="185" dur="500"/>
                                        <p:tgtEl>
                                          <p:spTgt spid="27"/>
                                        </p:tgtEl>
                                      </p:cBhvr>
                                    </p:animEffect>
                                  </p:childTnLst>
                                </p:cTn>
                              </p:par>
                            </p:childTnLst>
                          </p:cTn>
                        </p:par>
                      </p:childTnLst>
                    </p:cTn>
                  </p:par>
                  <p:par>
                    <p:cTn id="186" fill="hold">
                      <p:stCondLst>
                        <p:cond delay="indefinite"/>
                      </p:stCondLst>
                      <p:childTnLst>
                        <p:par>
                          <p:cTn id="187" fill="hold">
                            <p:stCondLst>
                              <p:cond delay="0"/>
                            </p:stCondLst>
                            <p:childTnLst>
                              <p:par>
                                <p:cTn id="188" presetID="53" presetClass="entr" presetSubtype="16" fill="hold" grpId="0" nodeType="clickEffect">
                                  <p:stCondLst>
                                    <p:cond delay="0"/>
                                  </p:stCondLst>
                                  <p:childTnLst>
                                    <p:set>
                                      <p:cBhvr>
                                        <p:cTn id="189" dur="1" fill="hold">
                                          <p:stCondLst>
                                            <p:cond delay="0"/>
                                          </p:stCondLst>
                                        </p:cTn>
                                        <p:tgtEl>
                                          <p:spTgt spid="28"/>
                                        </p:tgtEl>
                                        <p:attrNameLst>
                                          <p:attrName>style.visibility</p:attrName>
                                        </p:attrNameLst>
                                      </p:cBhvr>
                                      <p:to>
                                        <p:strVal val="visible"/>
                                      </p:to>
                                    </p:set>
                                    <p:anim calcmode="lin" valueType="num">
                                      <p:cBhvr>
                                        <p:cTn id="190" dur="500" fill="hold"/>
                                        <p:tgtEl>
                                          <p:spTgt spid="28"/>
                                        </p:tgtEl>
                                        <p:attrNameLst>
                                          <p:attrName>ppt_w</p:attrName>
                                        </p:attrNameLst>
                                      </p:cBhvr>
                                      <p:tavLst>
                                        <p:tav tm="0">
                                          <p:val>
                                            <p:fltVal val="0"/>
                                          </p:val>
                                        </p:tav>
                                        <p:tav tm="100000">
                                          <p:val>
                                            <p:strVal val="#ppt_w"/>
                                          </p:val>
                                        </p:tav>
                                      </p:tavLst>
                                    </p:anim>
                                    <p:anim calcmode="lin" valueType="num">
                                      <p:cBhvr>
                                        <p:cTn id="191" dur="500" fill="hold"/>
                                        <p:tgtEl>
                                          <p:spTgt spid="28"/>
                                        </p:tgtEl>
                                        <p:attrNameLst>
                                          <p:attrName>ppt_h</p:attrName>
                                        </p:attrNameLst>
                                      </p:cBhvr>
                                      <p:tavLst>
                                        <p:tav tm="0">
                                          <p:val>
                                            <p:fltVal val="0"/>
                                          </p:val>
                                        </p:tav>
                                        <p:tav tm="100000">
                                          <p:val>
                                            <p:strVal val="#ppt_h"/>
                                          </p:val>
                                        </p:tav>
                                      </p:tavLst>
                                    </p:anim>
                                    <p:animEffect transition="in" filter="fade">
                                      <p:cBhvr>
                                        <p:cTn id="19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9" grpId="1"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FC17C-DAB4-BE6D-6D5E-1F7C7A4741B7}"/>
              </a:ext>
            </a:extLst>
          </p:cNvPr>
          <p:cNvSpPr>
            <a:spLocks noGrp="1"/>
          </p:cNvSpPr>
          <p:nvPr>
            <p:ph type="title"/>
          </p:nvPr>
        </p:nvSpPr>
        <p:spPr/>
        <p:txBody>
          <a:bodyPr/>
          <a:lstStyle/>
          <a:p>
            <a:r>
              <a:rPr lang="en-US" dirty="0"/>
              <a:t>Software Assistance Please…</a:t>
            </a:r>
          </a:p>
        </p:txBody>
      </p:sp>
      <p:sp>
        <p:nvSpPr>
          <p:cNvPr id="3" name="Content Placeholder 2">
            <a:extLst>
              <a:ext uri="{FF2B5EF4-FFF2-40B4-BE49-F238E27FC236}">
                <a16:creationId xmlns:a16="http://schemas.microsoft.com/office/drawing/2014/main" id="{B9FBAD65-DA21-588F-B904-178826031712}"/>
              </a:ext>
            </a:extLst>
          </p:cNvPr>
          <p:cNvSpPr>
            <a:spLocks noGrp="1"/>
          </p:cNvSpPr>
          <p:nvPr>
            <p:ph idx="1"/>
          </p:nvPr>
        </p:nvSpPr>
        <p:spPr>
          <a:xfrm>
            <a:off x="462756" y="1498602"/>
            <a:ext cx="8218487" cy="4525963"/>
          </a:xfrm>
        </p:spPr>
        <p:txBody>
          <a:bodyPr/>
          <a:lstStyle/>
          <a:p>
            <a:pPr marL="0" indent="0">
              <a:buNone/>
            </a:pPr>
            <a:r>
              <a:rPr lang="en-US" sz="2800" dirty="0"/>
              <a:t>MS Excel and MS Access are good but basic tools to use in analyzing payment data for criminal activity.  However, they can be limited.  There are a variety of free and expenses software solutions, some more user-friendly than others.  Common examples include:</a:t>
            </a:r>
          </a:p>
          <a:p>
            <a:r>
              <a:rPr lang="en-US" sz="2800" dirty="0"/>
              <a:t>Python (and Python notebook: Anaconda)</a:t>
            </a:r>
          </a:p>
          <a:p>
            <a:r>
              <a:rPr lang="en-US" sz="2800" dirty="0"/>
              <a:t>Knime</a:t>
            </a:r>
          </a:p>
          <a:p>
            <a:r>
              <a:rPr lang="en-US" sz="2800" dirty="0"/>
              <a:t>Neo4J</a:t>
            </a:r>
          </a:p>
          <a:p>
            <a:r>
              <a:rPr lang="en-US" sz="2800" dirty="0"/>
              <a:t>ACL and Arbutus</a:t>
            </a:r>
          </a:p>
          <a:p>
            <a:r>
              <a:rPr lang="en-US" sz="2800" dirty="0"/>
              <a:t>Many others…</a:t>
            </a:r>
          </a:p>
        </p:txBody>
      </p:sp>
      <p:sp>
        <p:nvSpPr>
          <p:cNvPr id="4" name="Slide Number Placeholder 3">
            <a:extLst>
              <a:ext uri="{FF2B5EF4-FFF2-40B4-BE49-F238E27FC236}">
                <a16:creationId xmlns:a16="http://schemas.microsoft.com/office/drawing/2014/main" id="{859910BB-2DA4-080A-74A1-F1069674BB68}"/>
              </a:ext>
            </a:extLst>
          </p:cNvPr>
          <p:cNvSpPr>
            <a:spLocks noGrp="1"/>
          </p:cNvSpPr>
          <p:nvPr>
            <p:ph type="sldNum" sz="quarter" idx="12"/>
          </p:nvPr>
        </p:nvSpPr>
        <p:spPr/>
        <p:txBody>
          <a:bodyPr/>
          <a:lstStyle/>
          <a:p>
            <a:fld id="{941AA2AD-4ABD-40E1-928E-6C7D7FF4C282}" type="slidenum">
              <a:rPr lang="en-GB" smtClean="0"/>
              <a:t>30</a:t>
            </a:fld>
            <a:endParaRPr lang="en-GB" dirty="0"/>
          </a:p>
        </p:txBody>
      </p:sp>
      <p:sp>
        <p:nvSpPr>
          <p:cNvPr id="5" name="TextBox 4">
            <a:extLst>
              <a:ext uri="{FF2B5EF4-FFF2-40B4-BE49-F238E27FC236}">
                <a16:creationId xmlns:a16="http://schemas.microsoft.com/office/drawing/2014/main" id="{5BAEA65F-1B6C-E882-8337-9FF1C6FAA9D4}"/>
              </a:ext>
            </a:extLst>
          </p:cNvPr>
          <p:cNvSpPr txBox="1"/>
          <p:nvPr/>
        </p:nvSpPr>
        <p:spPr>
          <a:xfrm>
            <a:off x="3606801" y="4657589"/>
            <a:ext cx="5033962" cy="1015663"/>
          </a:xfrm>
          <a:prstGeom prst="rect">
            <a:avLst/>
          </a:prstGeom>
          <a:solidFill>
            <a:srgbClr val="FF0000"/>
          </a:solidFill>
          <a:ln w="38100">
            <a:solidFill>
              <a:schemeClr val="tx1"/>
            </a:solidFill>
          </a:ln>
        </p:spPr>
        <p:txBody>
          <a:bodyPr wrap="square" rtlCol="0">
            <a:spAutoFit/>
          </a:bodyPr>
          <a:lstStyle/>
          <a:p>
            <a:r>
              <a:rPr lang="en-US" sz="2000" b="1" dirty="0"/>
              <a:t>If working in the cloud or software is through provider, make sure you have complied with proper security and confidentiality protocols.</a:t>
            </a:r>
          </a:p>
        </p:txBody>
      </p:sp>
    </p:spTree>
    <p:extLst>
      <p:ext uri="{BB962C8B-B14F-4D97-AF65-F5344CB8AC3E}">
        <p14:creationId xmlns:p14="http://schemas.microsoft.com/office/powerpoint/2010/main" val="6900739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31</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31</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31</a:t>
            </a:fld>
            <a:endParaRPr lang="en-US" dirty="0"/>
          </a:p>
        </p:txBody>
      </p:sp>
      <p:sp>
        <p:nvSpPr>
          <p:cNvPr id="6" name="TextBox 5"/>
          <p:cNvSpPr txBox="1"/>
          <p:nvPr/>
        </p:nvSpPr>
        <p:spPr bwMode="ltGray">
          <a:xfrm>
            <a:off x="275303" y="383458"/>
            <a:ext cx="4496703"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solidFill>
                  <a:schemeClr val="bg1"/>
                </a:solidFill>
                <a:latin typeface="+mn-lt"/>
              </a:rPr>
              <a:t>Criminal Funds Flow Case 1.  Origination step</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06786"/>
            <a:ext cx="9144000" cy="6051214"/>
          </a:xfrm>
          <a:prstGeom prst="rect">
            <a:avLst/>
          </a:prstGeom>
        </p:spPr>
      </p:pic>
      <p:cxnSp>
        <p:nvCxnSpPr>
          <p:cNvPr id="8" name="Curved Connector 7"/>
          <p:cNvCxnSpPr/>
          <p:nvPr/>
        </p:nvCxnSpPr>
        <p:spPr bwMode="auto">
          <a:xfrm rot="10800000" flipV="1">
            <a:off x="5438776" y="2776537"/>
            <a:ext cx="428625" cy="90487"/>
          </a:xfrm>
          <a:prstGeom prst="curvedConnector3">
            <a:avLst/>
          </a:prstGeom>
          <a:noFill/>
          <a:ln w="12700">
            <a:solidFill>
              <a:schemeClr val="tx1"/>
            </a:solidFill>
            <a:round/>
            <a:headEnd/>
            <a:tailEnd type="triangle"/>
          </a:ln>
        </p:spPr>
      </p:cxnSp>
      <p:cxnSp>
        <p:nvCxnSpPr>
          <p:cNvPr id="9" name="Curved Connector 8"/>
          <p:cNvCxnSpPr/>
          <p:nvPr/>
        </p:nvCxnSpPr>
        <p:spPr bwMode="auto">
          <a:xfrm rot="10800000" flipV="1">
            <a:off x="5438777" y="2776536"/>
            <a:ext cx="428625" cy="176213"/>
          </a:xfrm>
          <a:prstGeom prst="curvedConnector3">
            <a:avLst/>
          </a:prstGeom>
          <a:noFill/>
          <a:ln w="12700">
            <a:solidFill>
              <a:schemeClr val="tx1"/>
            </a:solidFill>
            <a:round/>
            <a:headEnd/>
            <a:tailEnd type="triangle"/>
          </a:ln>
        </p:spPr>
      </p:cxnSp>
      <p:cxnSp>
        <p:nvCxnSpPr>
          <p:cNvPr id="10" name="Curved Connector 9"/>
          <p:cNvCxnSpPr/>
          <p:nvPr/>
        </p:nvCxnSpPr>
        <p:spPr bwMode="auto">
          <a:xfrm rot="16200000" flipV="1">
            <a:off x="5305427" y="3000376"/>
            <a:ext cx="309563" cy="42861"/>
          </a:xfrm>
          <a:prstGeom prst="curvedConnector3">
            <a:avLst/>
          </a:prstGeom>
          <a:noFill/>
          <a:ln w="12700">
            <a:solidFill>
              <a:schemeClr val="tx1"/>
            </a:solidFill>
            <a:round/>
            <a:headEnd/>
            <a:tailEnd type="triangle"/>
          </a:ln>
        </p:spPr>
      </p:cxnSp>
      <p:cxnSp>
        <p:nvCxnSpPr>
          <p:cNvPr id="11" name="Curved Connector 10"/>
          <p:cNvCxnSpPr/>
          <p:nvPr/>
        </p:nvCxnSpPr>
        <p:spPr bwMode="auto">
          <a:xfrm rot="16200000" flipH="1">
            <a:off x="5374482" y="3283744"/>
            <a:ext cx="271462" cy="57149"/>
          </a:xfrm>
          <a:prstGeom prst="curvedConnector3">
            <a:avLst/>
          </a:prstGeom>
          <a:noFill/>
          <a:ln w="12700">
            <a:solidFill>
              <a:schemeClr val="tx1"/>
            </a:solidFill>
            <a:round/>
            <a:headEnd/>
            <a:tailEnd type="triangle"/>
          </a:ln>
        </p:spPr>
      </p:cxnSp>
      <p:cxnSp>
        <p:nvCxnSpPr>
          <p:cNvPr id="12" name="Curved Connector 11"/>
          <p:cNvCxnSpPr/>
          <p:nvPr/>
        </p:nvCxnSpPr>
        <p:spPr bwMode="auto">
          <a:xfrm rot="5400000">
            <a:off x="5366148" y="2946796"/>
            <a:ext cx="673894" cy="328614"/>
          </a:xfrm>
          <a:prstGeom prst="curvedConnector3">
            <a:avLst/>
          </a:prstGeom>
          <a:noFill/>
          <a:ln w="12700">
            <a:solidFill>
              <a:schemeClr val="tx1"/>
            </a:solidFill>
            <a:round/>
            <a:headEnd/>
            <a:tailEnd type="triangle"/>
          </a:ln>
        </p:spPr>
      </p:cxnSp>
      <p:cxnSp>
        <p:nvCxnSpPr>
          <p:cNvPr id="13" name="Curved Connector 12"/>
          <p:cNvCxnSpPr/>
          <p:nvPr/>
        </p:nvCxnSpPr>
        <p:spPr bwMode="auto">
          <a:xfrm rot="5400000">
            <a:off x="5329239" y="3100386"/>
            <a:ext cx="862013" cy="214314"/>
          </a:xfrm>
          <a:prstGeom prst="curvedConnector3">
            <a:avLst/>
          </a:prstGeom>
          <a:noFill/>
          <a:ln w="12700">
            <a:solidFill>
              <a:schemeClr val="tx1"/>
            </a:solidFill>
            <a:round/>
            <a:headEnd/>
            <a:tailEnd type="triangle"/>
          </a:ln>
        </p:spPr>
      </p:cxnSp>
      <p:cxnSp>
        <p:nvCxnSpPr>
          <p:cNvPr id="14" name="Curved Connector 13"/>
          <p:cNvCxnSpPr/>
          <p:nvPr/>
        </p:nvCxnSpPr>
        <p:spPr bwMode="auto">
          <a:xfrm rot="16200000" flipH="1">
            <a:off x="5493544" y="3193256"/>
            <a:ext cx="738188" cy="704850"/>
          </a:xfrm>
          <a:prstGeom prst="curvedConnector3">
            <a:avLst/>
          </a:prstGeom>
          <a:noFill/>
          <a:ln w="12700">
            <a:solidFill>
              <a:schemeClr val="tx1"/>
            </a:solidFill>
            <a:round/>
            <a:headEnd/>
            <a:tailEnd type="triangle"/>
          </a:ln>
        </p:spPr>
      </p:cxnSp>
      <p:cxnSp>
        <p:nvCxnSpPr>
          <p:cNvPr id="15" name="Curved Connector 14"/>
          <p:cNvCxnSpPr/>
          <p:nvPr/>
        </p:nvCxnSpPr>
        <p:spPr bwMode="auto">
          <a:xfrm rot="16200000" flipH="1">
            <a:off x="5492593" y="3192305"/>
            <a:ext cx="1097280" cy="347660"/>
          </a:xfrm>
          <a:prstGeom prst="curvedConnector3">
            <a:avLst/>
          </a:prstGeom>
          <a:noFill/>
          <a:ln w="12700">
            <a:solidFill>
              <a:schemeClr val="tx1"/>
            </a:solidFill>
            <a:round/>
            <a:headEnd/>
            <a:tailEnd type="triangle"/>
          </a:ln>
        </p:spPr>
      </p:cxnSp>
      <p:cxnSp>
        <p:nvCxnSpPr>
          <p:cNvPr id="16" name="Curved Connector 15"/>
          <p:cNvCxnSpPr/>
          <p:nvPr/>
        </p:nvCxnSpPr>
        <p:spPr bwMode="auto">
          <a:xfrm rot="16200000" flipH="1">
            <a:off x="5124451" y="3124201"/>
            <a:ext cx="771525" cy="257172"/>
          </a:xfrm>
          <a:prstGeom prst="curvedConnector3">
            <a:avLst>
              <a:gd name="adj1" fmla="val 48765"/>
            </a:avLst>
          </a:prstGeom>
          <a:noFill/>
          <a:ln w="12700">
            <a:solidFill>
              <a:schemeClr val="tx1"/>
            </a:solidFill>
            <a:round/>
            <a:headEnd/>
            <a:tailEnd type="triangle"/>
          </a:ln>
        </p:spPr>
      </p:cxnSp>
      <p:cxnSp>
        <p:nvCxnSpPr>
          <p:cNvPr id="17" name="Curved Connector 16"/>
          <p:cNvCxnSpPr/>
          <p:nvPr/>
        </p:nvCxnSpPr>
        <p:spPr bwMode="auto">
          <a:xfrm rot="10800000" flipV="1">
            <a:off x="4873230" y="2867025"/>
            <a:ext cx="544113" cy="244078"/>
          </a:xfrm>
          <a:prstGeom prst="curvedConnector3">
            <a:avLst/>
          </a:prstGeom>
          <a:noFill/>
          <a:ln w="12700">
            <a:solidFill>
              <a:schemeClr val="tx1"/>
            </a:solidFill>
            <a:round/>
            <a:headEnd/>
            <a:tailEnd type="triangle"/>
          </a:ln>
        </p:spPr>
      </p:cxnSp>
    </p:spTree>
    <p:extLst>
      <p:ext uri="{BB962C8B-B14F-4D97-AF65-F5344CB8AC3E}">
        <p14:creationId xmlns:p14="http://schemas.microsoft.com/office/powerpoint/2010/main" val="26750395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32</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32</a:t>
            </a:fld>
            <a:endParaRPr lang="en-US" dirty="0"/>
          </a:p>
        </p:txBody>
      </p:sp>
      <p:sp>
        <p:nvSpPr>
          <p:cNvPr id="5" name="TextBox 4"/>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9980"/>
            <a:ext cx="9144000" cy="5898020"/>
          </a:xfrm>
          <a:prstGeom prst="rect">
            <a:avLst/>
          </a:prstGeom>
        </p:spPr>
      </p:pic>
      <p:cxnSp>
        <p:nvCxnSpPr>
          <p:cNvPr id="7" name="Curved Connector 6"/>
          <p:cNvCxnSpPr/>
          <p:nvPr/>
        </p:nvCxnSpPr>
        <p:spPr bwMode="auto">
          <a:xfrm rot="10800000" flipV="1">
            <a:off x="5438776" y="2776537"/>
            <a:ext cx="428625" cy="90487"/>
          </a:xfrm>
          <a:prstGeom prst="curvedConnector3">
            <a:avLst/>
          </a:prstGeom>
          <a:noFill/>
          <a:ln w="12700">
            <a:solidFill>
              <a:schemeClr val="tx1"/>
            </a:solidFill>
            <a:round/>
            <a:headEnd/>
            <a:tailEnd type="triangle"/>
          </a:ln>
        </p:spPr>
      </p:cxnSp>
      <p:cxnSp>
        <p:nvCxnSpPr>
          <p:cNvPr id="8" name="Curved Connector 7"/>
          <p:cNvCxnSpPr/>
          <p:nvPr/>
        </p:nvCxnSpPr>
        <p:spPr bwMode="auto">
          <a:xfrm rot="10800000" flipV="1">
            <a:off x="5438777" y="2776536"/>
            <a:ext cx="428625" cy="176213"/>
          </a:xfrm>
          <a:prstGeom prst="curvedConnector3">
            <a:avLst/>
          </a:prstGeom>
          <a:noFill/>
          <a:ln w="12700">
            <a:solidFill>
              <a:schemeClr val="tx1"/>
            </a:solidFill>
            <a:round/>
            <a:headEnd/>
            <a:tailEnd type="triangle"/>
          </a:ln>
        </p:spPr>
      </p:cxnSp>
      <p:cxnSp>
        <p:nvCxnSpPr>
          <p:cNvPr id="9" name="Curved Connector 8"/>
          <p:cNvCxnSpPr/>
          <p:nvPr/>
        </p:nvCxnSpPr>
        <p:spPr bwMode="auto">
          <a:xfrm rot="16200000" flipV="1">
            <a:off x="5305427" y="3000376"/>
            <a:ext cx="309563" cy="42861"/>
          </a:xfrm>
          <a:prstGeom prst="curvedConnector3">
            <a:avLst/>
          </a:prstGeom>
          <a:noFill/>
          <a:ln w="12700">
            <a:solidFill>
              <a:schemeClr val="tx1"/>
            </a:solidFill>
            <a:round/>
            <a:headEnd/>
            <a:tailEnd type="triangle"/>
          </a:ln>
        </p:spPr>
      </p:cxnSp>
      <p:cxnSp>
        <p:nvCxnSpPr>
          <p:cNvPr id="10" name="Curved Connector 9"/>
          <p:cNvCxnSpPr/>
          <p:nvPr/>
        </p:nvCxnSpPr>
        <p:spPr bwMode="auto">
          <a:xfrm rot="16200000" flipH="1">
            <a:off x="5374482" y="3283744"/>
            <a:ext cx="271462" cy="57149"/>
          </a:xfrm>
          <a:prstGeom prst="curvedConnector3">
            <a:avLst/>
          </a:prstGeom>
          <a:noFill/>
          <a:ln w="12700">
            <a:solidFill>
              <a:schemeClr val="tx1"/>
            </a:solidFill>
            <a:round/>
            <a:headEnd/>
            <a:tailEnd type="triangle"/>
          </a:ln>
        </p:spPr>
      </p:cxnSp>
      <p:cxnSp>
        <p:nvCxnSpPr>
          <p:cNvPr id="11" name="Curved Connector 10"/>
          <p:cNvCxnSpPr/>
          <p:nvPr/>
        </p:nvCxnSpPr>
        <p:spPr bwMode="auto">
          <a:xfrm rot="5400000">
            <a:off x="5366148" y="2946796"/>
            <a:ext cx="673894" cy="328614"/>
          </a:xfrm>
          <a:prstGeom prst="curvedConnector3">
            <a:avLst/>
          </a:prstGeom>
          <a:noFill/>
          <a:ln w="12700">
            <a:solidFill>
              <a:schemeClr val="tx1"/>
            </a:solidFill>
            <a:round/>
            <a:headEnd/>
            <a:tailEnd type="triangle"/>
          </a:ln>
        </p:spPr>
      </p:cxnSp>
      <p:cxnSp>
        <p:nvCxnSpPr>
          <p:cNvPr id="12" name="Curved Connector 11"/>
          <p:cNvCxnSpPr/>
          <p:nvPr/>
        </p:nvCxnSpPr>
        <p:spPr bwMode="auto">
          <a:xfrm rot="5400000">
            <a:off x="5329239" y="3100386"/>
            <a:ext cx="862013" cy="214314"/>
          </a:xfrm>
          <a:prstGeom prst="curvedConnector3">
            <a:avLst/>
          </a:prstGeom>
          <a:noFill/>
          <a:ln w="12700">
            <a:solidFill>
              <a:schemeClr val="tx1"/>
            </a:solidFill>
            <a:round/>
            <a:headEnd/>
            <a:tailEnd type="triangle"/>
          </a:ln>
        </p:spPr>
      </p:cxnSp>
      <p:cxnSp>
        <p:nvCxnSpPr>
          <p:cNvPr id="13" name="Curved Connector 12"/>
          <p:cNvCxnSpPr/>
          <p:nvPr/>
        </p:nvCxnSpPr>
        <p:spPr bwMode="auto">
          <a:xfrm rot="16200000" flipH="1">
            <a:off x="5493544" y="3193256"/>
            <a:ext cx="738188" cy="704850"/>
          </a:xfrm>
          <a:prstGeom prst="curvedConnector3">
            <a:avLst/>
          </a:prstGeom>
          <a:noFill/>
          <a:ln w="12700">
            <a:solidFill>
              <a:schemeClr val="tx1"/>
            </a:solidFill>
            <a:round/>
            <a:headEnd/>
            <a:tailEnd type="triangle"/>
          </a:ln>
        </p:spPr>
      </p:cxnSp>
      <p:cxnSp>
        <p:nvCxnSpPr>
          <p:cNvPr id="14" name="Curved Connector 13"/>
          <p:cNvCxnSpPr/>
          <p:nvPr/>
        </p:nvCxnSpPr>
        <p:spPr bwMode="auto">
          <a:xfrm rot="16200000" flipH="1">
            <a:off x="5492593" y="3192305"/>
            <a:ext cx="1097280" cy="347660"/>
          </a:xfrm>
          <a:prstGeom prst="curvedConnector3">
            <a:avLst/>
          </a:prstGeom>
          <a:noFill/>
          <a:ln w="12700">
            <a:solidFill>
              <a:schemeClr val="tx1"/>
            </a:solidFill>
            <a:round/>
            <a:headEnd/>
            <a:tailEnd type="triangle"/>
          </a:ln>
        </p:spPr>
      </p:cxnSp>
      <p:cxnSp>
        <p:nvCxnSpPr>
          <p:cNvPr id="15" name="Curved Connector 14"/>
          <p:cNvCxnSpPr/>
          <p:nvPr/>
        </p:nvCxnSpPr>
        <p:spPr bwMode="auto">
          <a:xfrm rot="16200000" flipH="1">
            <a:off x="5124451" y="3124201"/>
            <a:ext cx="771525" cy="257172"/>
          </a:xfrm>
          <a:prstGeom prst="curvedConnector3">
            <a:avLst>
              <a:gd name="adj1" fmla="val 48765"/>
            </a:avLst>
          </a:prstGeom>
          <a:noFill/>
          <a:ln w="12700">
            <a:solidFill>
              <a:schemeClr val="tx1"/>
            </a:solidFill>
            <a:round/>
            <a:headEnd/>
            <a:tailEnd type="triangle"/>
          </a:ln>
        </p:spPr>
      </p:cxnSp>
      <p:cxnSp>
        <p:nvCxnSpPr>
          <p:cNvPr id="16" name="Curved Connector 15"/>
          <p:cNvCxnSpPr/>
          <p:nvPr/>
        </p:nvCxnSpPr>
        <p:spPr bwMode="auto">
          <a:xfrm rot="10800000">
            <a:off x="3143251" y="3448050"/>
            <a:ext cx="2488409" cy="190500"/>
          </a:xfrm>
          <a:prstGeom prst="curvedConnector3">
            <a:avLst/>
          </a:prstGeom>
          <a:noFill/>
          <a:ln w="12700">
            <a:solidFill>
              <a:schemeClr val="tx1"/>
            </a:solidFill>
            <a:round/>
            <a:headEnd/>
            <a:tailEnd type="triangle"/>
          </a:ln>
        </p:spPr>
      </p:cxnSp>
      <p:cxnSp>
        <p:nvCxnSpPr>
          <p:cNvPr id="17" name="Curved Connector 16"/>
          <p:cNvCxnSpPr/>
          <p:nvPr/>
        </p:nvCxnSpPr>
        <p:spPr bwMode="auto">
          <a:xfrm rot="10800000">
            <a:off x="3143252" y="3448050"/>
            <a:ext cx="2395537" cy="12700"/>
          </a:xfrm>
          <a:prstGeom prst="curvedConnector3">
            <a:avLst/>
          </a:prstGeom>
          <a:noFill/>
          <a:ln w="12700">
            <a:solidFill>
              <a:schemeClr val="tx1"/>
            </a:solidFill>
            <a:round/>
            <a:headEnd/>
            <a:tailEnd type="triangle"/>
          </a:ln>
        </p:spPr>
      </p:cxnSp>
      <p:cxnSp>
        <p:nvCxnSpPr>
          <p:cNvPr id="18" name="Curved Connector 17"/>
          <p:cNvCxnSpPr/>
          <p:nvPr/>
        </p:nvCxnSpPr>
        <p:spPr bwMode="auto">
          <a:xfrm rot="10800000" flipV="1">
            <a:off x="3157539" y="2860672"/>
            <a:ext cx="2224088" cy="587377"/>
          </a:xfrm>
          <a:prstGeom prst="curvedConnector3">
            <a:avLst/>
          </a:prstGeom>
          <a:noFill/>
          <a:ln w="12700">
            <a:solidFill>
              <a:schemeClr val="tx1"/>
            </a:solidFill>
            <a:round/>
            <a:headEnd/>
            <a:tailEnd type="triangle"/>
          </a:ln>
        </p:spPr>
      </p:cxnSp>
      <p:cxnSp>
        <p:nvCxnSpPr>
          <p:cNvPr id="19" name="Curved Connector 18"/>
          <p:cNvCxnSpPr/>
          <p:nvPr/>
        </p:nvCxnSpPr>
        <p:spPr bwMode="auto">
          <a:xfrm rot="10800000" flipV="1">
            <a:off x="4873230" y="2867025"/>
            <a:ext cx="544113" cy="244078"/>
          </a:xfrm>
          <a:prstGeom prst="curvedConnector3">
            <a:avLst/>
          </a:prstGeom>
          <a:noFill/>
          <a:ln w="12700">
            <a:solidFill>
              <a:schemeClr val="tx1"/>
            </a:solidFill>
            <a:round/>
            <a:headEnd/>
            <a:tailEnd type="triangle"/>
          </a:ln>
        </p:spPr>
      </p:cxnSp>
      <p:cxnSp>
        <p:nvCxnSpPr>
          <p:cNvPr id="20" name="Curved Connector 19"/>
          <p:cNvCxnSpPr/>
          <p:nvPr/>
        </p:nvCxnSpPr>
        <p:spPr bwMode="auto">
          <a:xfrm rot="10800000" flipV="1">
            <a:off x="3157540" y="3111102"/>
            <a:ext cx="1715691" cy="336947"/>
          </a:xfrm>
          <a:prstGeom prst="curvedConnector3">
            <a:avLst/>
          </a:prstGeom>
          <a:noFill/>
          <a:ln w="12700">
            <a:solidFill>
              <a:schemeClr val="tx1"/>
            </a:solidFill>
            <a:round/>
            <a:headEnd/>
            <a:tailEnd type="triangle"/>
          </a:ln>
        </p:spPr>
      </p:cxnSp>
      <p:cxnSp>
        <p:nvCxnSpPr>
          <p:cNvPr id="21" name="Curved Connector 20"/>
          <p:cNvCxnSpPr/>
          <p:nvPr/>
        </p:nvCxnSpPr>
        <p:spPr bwMode="auto">
          <a:xfrm rot="10800000">
            <a:off x="3157541" y="3454401"/>
            <a:ext cx="3057523" cy="460375"/>
          </a:xfrm>
          <a:prstGeom prst="curvedConnector3">
            <a:avLst/>
          </a:prstGeom>
          <a:noFill/>
          <a:ln w="12700">
            <a:solidFill>
              <a:schemeClr val="tx1"/>
            </a:solidFill>
            <a:round/>
            <a:headEnd/>
            <a:tailEnd type="triangle"/>
          </a:ln>
        </p:spPr>
      </p:cxnSp>
      <p:sp>
        <p:nvSpPr>
          <p:cNvPr id="22" name="TextBox 21"/>
          <p:cNvSpPr txBox="1"/>
          <p:nvPr/>
        </p:nvSpPr>
        <p:spPr bwMode="ltGray">
          <a:xfrm>
            <a:off x="275303" y="383458"/>
            <a:ext cx="4592050"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solidFill>
                  <a:schemeClr val="bg1"/>
                </a:solidFill>
                <a:latin typeface="+mn-lt"/>
              </a:rPr>
              <a:t>Criminal Funds Flow Case 1.  Intermediate step</a:t>
            </a:r>
          </a:p>
        </p:txBody>
      </p:sp>
    </p:spTree>
    <p:extLst>
      <p:ext uri="{BB962C8B-B14F-4D97-AF65-F5344CB8AC3E}">
        <p14:creationId xmlns:p14="http://schemas.microsoft.com/office/powerpoint/2010/main" val="26828967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33</a:t>
            </a:fld>
            <a:endParaRPr lang="en-US" dirty="0"/>
          </a:p>
        </p:txBody>
      </p:sp>
      <p:sp>
        <p:nvSpPr>
          <p:cNvPr id="4" name="TextBox 3"/>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9980"/>
            <a:ext cx="9144000" cy="5898020"/>
          </a:xfrm>
          <a:prstGeom prst="rect">
            <a:avLst/>
          </a:prstGeom>
        </p:spPr>
      </p:pic>
      <p:cxnSp>
        <p:nvCxnSpPr>
          <p:cNvPr id="6" name="Curved Connector 5"/>
          <p:cNvCxnSpPr/>
          <p:nvPr/>
        </p:nvCxnSpPr>
        <p:spPr bwMode="auto">
          <a:xfrm rot="10800000" flipV="1">
            <a:off x="5438776" y="2776537"/>
            <a:ext cx="428625" cy="90487"/>
          </a:xfrm>
          <a:prstGeom prst="curvedConnector3">
            <a:avLst/>
          </a:prstGeom>
          <a:noFill/>
          <a:ln w="12700">
            <a:solidFill>
              <a:schemeClr val="tx1"/>
            </a:solidFill>
            <a:round/>
            <a:headEnd/>
            <a:tailEnd type="triangle"/>
          </a:ln>
        </p:spPr>
      </p:cxnSp>
      <p:cxnSp>
        <p:nvCxnSpPr>
          <p:cNvPr id="7" name="Curved Connector 6"/>
          <p:cNvCxnSpPr/>
          <p:nvPr/>
        </p:nvCxnSpPr>
        <p:spPr bwMode="auto">
          <a:xfrm rot="10800000" flipV="1">
            <a:off x="5438777" y="2776536"/>
            <a:ext cx="428625" cy="176213"/>
          </a:xfrm>
          <a:prstGeom prst="curvedConnector3">
            <a:avLst/>
          </a:prstGeom>
          <a:noFill/>
          <a:ln w="12700">
            <a:solidFill>
              <a:schemeClr val="tx1"/>
            </a:solidFill>
            <a:round/>
            <a:headEnd/>
            <a:tailEnd type="triangle"/>
          </a:ln>
        </p:spPr>
      </p:cxnSp>
      <p:cxnSp>
        <p:nvCxnSpPr>
          <p:cNvPr id="8" name="Curved Connector 7"/>
          <p:cNvCxnSpPr/>
          <p:nvPr/>
        </p:nvCxnSpPr>
        <p:spPr bwMode="auto">
          <a:xfrm rot="16200000" flipV="1">
            <a:off x="5305427" y="3000376"/>
            <a:ext cx="309563" cy="42861"/>
          </a:xfrm>
          <a:prstGeom prst="curvedConnector3">
            <a:avLst/>
          </a:prstGeom>
          <a:noFill/>
          <a:ln w="12700">
            <a:solidFill>
              <a:schemeClr val="tx1"/>
            </a:solidFill>
            <a:round/>
            <a:headEnd/>
            <a:tailEnd type="triangle"/>
          </a:ln>
        </p:spPr>
      </p:cxnSp>
      <p:cxnSp>
        <p:nvCxnSpPr>
          <p:cNvPr id="9" name="Curved Connector 8"/>
          <p:cNvCxnSpPr/>
          <p:nvPr/>
        </p:nvCxnSpPr>
        <p:spPr bwMode="auto">
          <a:xfrm rot="16200000" flipH="1">
            <a:off x="5374482" y="3283744"/>
            <a:ext cx="271462" cy="57149"/>
          </a:xfrm>
          <a:prstGeom prst="curvedConnector3">
            <a:avLst/>
          </a:prstGeom>
          <a:noFill/>
          <a:ln w="12700">
            <a:solidFill>
              <a:schemeClr val="tx1"/>
            </a:solidFill>
            <a:round/>
            <a:headEnd/>
            <a:tailEnd type="triangle"/>
          </a:ln>
        </p:spPr>
      </p:cxnSp>
      <p:cxnSp>
        <p:nvCxnSpPr>
          <p:cNvPr id="10" name="Curved Connector 9"/>
          <p:cNvCxnSpPr/>
          <p:nvPr/>
        </p:nvCxnSpPr>
        <p:spPr bwMode="auto">
          <a:xfrm rot="5400000">
            <a:off x="5366148" y="2946796"/>
            <a:ext cx="673894" cy="328614"/>
          </a:xfrm>
          <a:prstGeom prst="curvedConnector3">
            <a:avLst/>
          </a:prstGeom>
          <a:noFill/>
          <a:ln w="12700">
            <a:solidFill>
              <a:schemeClr val="tx1"/>
            </a:solidFill>
            <a:round/>
            <a:headEnd/>
            <a:tailEnd type="triangle"/>
          </a:ln>
        </p:spPr>
      </p:cxnSp>
      <p:cxnSp>
        <p:nvCxnSpPr>
          <p:cNvPr id="11" name="Curved Connector 10"/>
          <p:cNvCxnSpPr/>
          <p:nvPr/>
        </p:nvCxnSpPr>
        <p:spPr bwMode="auto">
          <a:xfrm rot="5400000">
            <a:off x="5329239" y="3100386"/>
            <a:ext cx="862013" cy="214314"/>
          </a:xfrm>
          <a:prstGeom prst="curvedConnector3">
            <a:avLst/>
          </a:prstGeom>
          <a:noFill/>
          <a:ln w="12700">
            <a:solidFill>
              <a:schemeClr val="tx1"/>
            </a:solidFill>
            <a:round/>
            <a:headEnd/>
            <a:tailEnd type="triangle"/>
          </a:ln>
        </p:spPr>
      </p:cxnSp>
      <p:cxnSp>
        <p:nvCxnSpPr>
          <p:cNvPr id="12" name="Curved Connector 11"/>
          <p:cNvCxnSpPr/>
          <p:nvPr/>
        </p:nvCxnSpPr>
        <p:spPr bwMode="auto">
          <a:xfrm rot="16200000" flipH="1">
            <a:off x="5493544" y="3193256"/>
            <a:ext cx="738188" cy="704850"/>
          </a:xfrm>
          <a:prstGeom prst="curvedConnector3">
            <a:avLst/>
          </a:prstGeom>
          <a:noFill/>
          <a:ln w="12700">
            <a:solidFill>
              <a:schemeClr val="tx1"/>
            </a:solidFill>
            <a:round/>
            <a:headEnd/>
            <a:tailEnd type="triangle"/>
          </a:ln>
        </p:spPr>
      </p:cxnSp>
      <p:cxnSp>
        <p:nvCxnSpPr>
          <p:cNvPr id="13" name="Curved Connector 12"/>
          <p:cNvCxnSpPr/>
          <p:nvPr/>
        </p:nvCxnSpPr>
        <p:spPr bwMode="auto">
          <a:xfrm rot="16200000" flipH="1">
            <a:off x="5492593" y="3192305"/>
            <a:ext cx="1097280" cy="347660"/>
          </a:xfrm>
          <a:prstGeom prst="curvedConnector3">
            <a:avLst/>
          </a:prstGeom>
          <a:noFill/>
          <a:ln w="12700">
            <a:solidFill>
              <a:schemeClr val="tx1"/>
            </a:solidFill>
            <a:round/>
            <a:headEnd/>
            <a:tailEnd type="triangle"/>
          </a:ln>
        </p:spPr>
      </p:cxnSp>
      <p:cxnSp>
        <p:nvCxnSpPr>
          <p:cNvPr id="14" name="Curved Connector 13"/>
          <p:cNvCxnSpPr/>
          <p:nvPr/>
        </p:nvCxnSpPr>
        <p:spPr bwMode="auto">
          <a:xfrm rot="16200000" flipH="1">
            <a:off x="5124451" y="3124201"/>
            <a:ext cx="771525" cy="257172"/>
          </a:xfrm>
          <a:prstGeom prst="curvedConnector3">
            <a:avLst>
              <a:gd name="adj1" fmla="val 48765"/>
            </a:avLst>
          </a:prstGeom>
          <a:noFill/>
          <a:ln w="12700">
            <a:solidFill>
              <a:schemeClr val="tx1"/>
            </a:solidFill>
            <a:round/>
            <a:headEnd/>
            <a:tailEnd type="triangle"/>
          </a:ln>
        </p:spPr>
      </p:cxnSp>
      <p:cxnSp>
        <p:nvCxnSpPr>
          <p:cNvPr id="15" name="Curved Connector 14"/>
          <p:cNvCxnSpPr/>
          <p:nvPr/>
        </p:nvCxnSpPr>
        <p:spPr bwMode="auto">
          <a:xfrm rot="10800000">
            <a:off x="3143251" y="3448050"/>
            <a:ext cx="2488409" cy="190500"/>
          </a:xfrm>
          <a:prstGeom prst="curvedConnector3">
            <a:avLst/>
          </a:prstGeom>
          <a:noFill/>
          <a:ln w="12700">
            <a:solidFill>
              <a:schemeClr val="tx1"/>
            </a:solidFill>
            <a:round/>
            <a:headEnd/>
            <a:tailEnd type="triangle"/>
          </a:ln>
        </p:spPr>
      </p:cxnSp>
      <p:cxnSp>
        <p:nvCxnSpPr>
          <p:cNvPr id="16" name="Curved Connector 15"/>
          <p:cNvCxnSpPr/>
          <p:nvPr/>
        </p:nvCxnSpPr>
        <p:spPr bwMode="auto">
          <a:xfrm rot="10800000">
            <a:off x="3143252" y="3448050"/>
            <a:ext cx="2395537" cy="12700"/>
          </a:xfrm>
          <a:prstGeom prst="curvedConnector3">
            <a:avLst/>
          </a:prstGeom>
          <a:noFill/>
          <a:ln w="12700">
            <a:solidFill>
              <a:schemeClr val="tx1"/>
            </a:solidFill>
            <a:round/>
            <a:headEnd/>
            <a:tailEnd type="triangle"/>
          </a:ln>
        </p:spPr>
      </p:cxnSp>
      <p:cxnSp>
        <p:nvCxnSpPr>
          <p:cNvPr id="17" name="Curved Connector 16"/>
          <p:cNvCxnSpPr/>
          <p:nvPr/>
        </p:nvCxnSpPr>
        <p:spPr bwMode="auto">
          <a:xfrm rot="10800000" flipV="1">
            <a:off x="3157539" y="2860672"/>
            <a:ext cx="2224088" cy="587377"/>
          </a:xfrm>
          <a:prstGeom prst="curvedConnector3">
            <a:avLst/>
          </a:prstGeom>
          <a:noFill/>
          <a:ln w="12700">
            <a:solidFill>
              <a:schemeClr val="tx1"/>
            </a:solidFill>
            <a:round/>
            <a:headEnd/>
            <a:tailEnd type="triangle"/>
          </a:ln>
        </p:spPr>
      </p:cxnSp>
      <p:cxnSp>
        <p:nvCxnSpPr>
          <p:cNvPr id="18" name="Curved Connector 17"/>
          <p:cNvCxnSpPr/>
          <p:nvPr/>
        </p:nvCxnSpPr>
        <p:spPr bwMode="auto">
          <a:xfrm rot="10800000" flipV="1">
            <a:off x="4873230" y="2867025"/>
            <a:ext cx="544113" cy="244078"/>
          </a:xfrm>
          <a:prstGeom prst="curvedConnector3">
            <a:avLst/>
          </a:prstGeom>
          <a:noFill/>
          <a:ln w="12700">
            <a:solidFill>
              <a:schemeClr val="tx1"/>
            </a:solidFill>
            <a:round/>
            <a:headEnd/>
            <a:tailEnd type="triangle"/>
          </a:ln>
        </p:spPr>
      </p:cxnSp>
      <p:cxnSp>
        <p:nvCxnSpPr>
          <p:cNvPr id="19" name="Curved Connector 18"/>
          <p:cNvCxnSpPr/>
          <p:nvPr/>
        </p:nvCxnSpPr>
        <p:spPr bwMode="auto">
          <a:xfrm rot="10800000" flipV="1">
            <a:off x="3157540" y="3111102"/>
            <a:ext cx="1715691" cy="336947"/>
          </a:xfrm>
          <a:prstGeom prst="curvedConnector3">
            <a:avLst/>
          </a:prstGeom>
          <a:noFill/>
          <a:ln w="12700">
            <a:solidFill>
              <a:schemeClr val="tx1"/>
            </a:solidFill>
            <a:round/>
            <a:headEnd/>
            <a:tailEnd type="triangle"/>
          </a:ln>
        </p:spPr>
      </p:cxnSp>
      <p:cxnSp>
        <p:nvCxnSpPr>
          <p:cNvPr id="20" name="Curved Connector 19"/>
          <p:cNvCxnSpPr/>
          <p:nvPr/>
        </p:nvCxnSpPr>
        <p:spPr bwMode="auto">
          <a:xfrm rot="10800000">
            <a:off x="3157541" y="3454401"/>
            <a:ext cx="3057523" cy="460375"/>
          </a:xfrm>
          <a:prstGeom prst="curvedConnector3">
            <a:avLst/>
          </a:prstGeom>
          <a:noFill/>
          <a:ln w="12700">
            <a:solidFill>
              <a:schemeClr val="tx1"/>
            </a:solidFill>
            <a:round/>
            <a:headEnd/>
            <a:tailEnd type="triangle"/>
          </a:ln>
        </p:spPr>
      </p:cxnSp>
      <p:cxnSp>
        <p:nvCxnSpPr>
          <p:cNvPr id="21" name="Curved Connector 20"/>
          <p:cNvCxnSpPr/>
          <p:nvPr/>
        </p:nvCxnSpPr>
        <p:spPr bwMode="auto">
          <a:xfrm>
            <a:off x="3157539" y="3454400"/>
            <a:ext cx="4591049" cy="434580"/>
          </a:xfrm>
          <a:prstGeom prst="curvedConnector3">
            <a:avLst>
              <a:gd name="adj1" fmla="val 19087"/>
            </a:avLst>
          </a:prstGeom>
          <a:noFill/>
          <a:ln w="12700">
            <a:solidFill>
              <a:schemeClr val="tx1"/>
            </a:solidFill>
            <a:round/>
            <a:headEnd/>
            <a:tailEnd type="triangle"/>
          </a:ln>
        </p:spPr>
      </p:cxnSp>
      <p:cxnSp>
        <p:nvCxnSpPr>
          <p:cNvPr id="22" name="Curved Connector 21"/>
          <p:cNvCxnSpPr/>
          <p:nvPr/>
        </p:nvCxnSpPr>
        <p:spPr bwMode="auto">
          <a:xfrm flipV="1">
            <a:off x="3157539" y="2781894"/>
            <a:ext cx="2743200" cy="640080"/>
          </a:xfrm>
          <a:prstGeom prst="curvedConnector3">
            <a:avLst/>
          </a:prstGeom>
          <a:noFill/>
          <a:ln w="12700">
            <a:solidFill>
              <a:schemeClr val="tx1"/>
            </a:solidFill>
            <a:round/>
            <a:headEnd/>
            <a:tailEnd type="triangle"/>
          </a:ln>
        </p:spPr>
      </p:cxnSp>
      <p:cxnSp>
        <p:nvCxnSpPr>
          <p:cNvPr id="23" name="Curved Connector 22"/>
          <p:cNvCxnSpPr/>
          <p:nvPr/>
        </p:nvCxnSpPr>
        <p:spPr bwMode="auto">
          <a:xfrm>
            <a:off x="3157538" y="3448050"/>
            <a:ext cx="4867275" cy="1224685"/>
          </a:xfrm>
          <a:prstGeom prst="curvedConnector3">
            <a:avLst/>
          </a:prstGeom>
          <a:noFill/>
          <a:ln w="12700">
            <a:solidFill>
              <a:schemeClr val="tx1"/>
            </a:solidFill>
            <a:round/>
            <a:headEnd/>
            <a:tailEnd type="triangle"/>
          </a:ln>
        </p:spPr>
      </p:cxnSp>
      <p:cxnSp>
        <p:nvCxnSpPr>
          <p:cNvPr id="24" name="Curved Connector 23"/>
          <p:cNvCxnSpPr/>
          <p:nvPr/>
        </p:nvCxnSpPr>
        <p:spPr bwMode="auto">
          <a:xfrm flipV="1">
            <a:off x="3157538" y="3277950"/>
            <a:ext cx="1938337" cy="170100"/>
          </a:xfrm>
          <a:prstGeom prst="curvedConnector3">
            <a:avLst/>
          </a:prstGeom>
          <a:noFill/>
          <a:ln w="12700">
            <a:solidFill>
              <a:schemeClr val="tx1"/>
            </a:solidFill>
            <a:round/>
            <a:headEnd/>
            <a:tailEnd type="triangle"/>
          </a:ln>
        </p:spPr>
      </p:cxnSp>
      <p:cxnSp>
        <p:nvCxnSpPr>
          <p:cNvPr id="25" name="Curved Connector 24"/>
          <p:cNvCxnSpPr/>
          <p:nvPr/>
        </p:nvCxnSpPr>
        <p:spPr bwMode="auto">
          <a:xfrm>
            <a:off x="3157540" y="3448050"/>
            <a:ext cx="2452690" cy="78778"/>
          </a:xfrm>
          <a:prstGeom prst="curvedConnector3">
            <a:avLst/>
          </a:prstGeom>
          <a:noFill/>
          <a:ln w="12700">
            <a:solidFill>
              <a:schemeClr val="tx1"/>
            </a:solidFill>
            <a:round/>
            <a:headEnd/>
            <a:tailEnd type="triangle"/>
          </a:ln>
        </p:spPr>
      </p:cxnSp>
      <p:sp>
        <p:nvSpPr>
          <p:cNvPr id="26" name="TextBox 25"/>
          <p:cNvSpPr txBox="1"/>
          <p:nvPr/>
        </p:nvSpPr>
        <p:spPr bwMode="ltGray">
          <a:xfrm>
            <a:off x="275303" y="383458"/>
            <a:ext cx="4407127"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solidFill>
                  <a:schemeClr val="bg1"/>
                </a:solidFill>
                <a:latin typeface="+mn-lt"/>
              </a:rPr>
              <a:t>Criminal Funds Flow Case 1.  Settlement step</a:t>
            </a:r>
          </a:p>
        </p:txBody>
      </p:sp>
    </p:spTree>
    <p:extLst>
      <p:ext uri="{BB962C8B-B14F-4D97-AF65-F5344CB8AC3E}">
        <p14:creationId xmlns:p14="http://schemas.microsoft.com/office/powerpoint/2010/main" val="27921008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34</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34</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34</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34</a:t>
            </a:fld>
            <a:endParaRPr lang="en-US" dirty="0"/>
          </a:p>
        </p:txBody>
      </p:sp>
      <p:sp>
        <p:nvSpPr>
          <p:cNvPr id="7" name="TextBox 6"/>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9980"/>
            <a:ext cx="9144000" cy="5898020"/>
          </a:xfrm>
          <a:prstGeom prst="rect">
            <a:avLst/>
          </a:prstGeom>
        </p:spPr>
      </p:pic>
      <p:cxnSp>
        <p:nvCxnSpPr>
          <p:cNvPr id="9" name="Curved Connector 8"/>
          <p:cNvCxnSpPr/>
          <p:nvPr/>
        </p:nvCxnSpPr>
        <p:spPr bwMode="auto">
          <a:xfrm rot="16200000" flipV="1">
            <a:off x="4434873" y="3557794"/>
            <a:ext cx="1162318" cy="268933"/>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sp>
        <p:nvSpPr>
          <p:cNvPr id="10" name="TextBox 9"/>
          <p:cNvSpPr txBox="1"/>
          <p:nvPr/>
        </p:nvSpPr>
        <p:spPr bwMode="ltGray">
          <a:xfrm>
            <a:off x="275303" y="383458"/>
            <a:ext cx="4422837"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solidFill>
                  <a:schemeClr val="bg1"/>
                </a:solidFill>
                <a:latin typeface="+mn-lt"/>
              </a:rPr>
              <a:t>Criminal Funds Flow Case 2.  Origination step</a:t>
            </a:r>
          </a:p>
        </p:txBody>
      </p:sp>
      <p:cxnSp>
        <p:nvCxnSpPr>
          <p:cNvPr id="11" name="Curved Connector 10"/>
          <p:cNvCxnSpPr/>
          <p:nvPr/>
        </p:nvCxnSpPr>
        <p:spPr bwMode="auto">
          <a:xfrm rot="10800000">
            <a:off x="4881567" y="3111102"/>
            <a:ext cx="812103" cy="522686"/>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972317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35</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35</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35</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35</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35</a:t>
            </a:fld>
            <a:endParaRPr lang="en-US" dirty="0"/>
          </a:p>
        </p:txBody>
      </p:sp>
      <p:sp>
        <p:nvSpPr>
          <p:cNvPr id="8" name="TextBox 7"/>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20" y="959980"/>
            <a:ext cx="9072880" cy="5898020"/>
          </a:xfrm>
          <a:prstGeom prst="rect">
            <a:avLst/>
          </a:prstGeom>
        </p:spPr>
      </p:pic>
      <p:cxnSp>
        <p:nvCxnSpPr>
          <p:cNvPr id="10" name="Curved Connector 9"/>
          <p:cNvCxnSpPr/>
          <p:nvPr/>
        </p:nvCxnSpPr>
        <p:spPr bwMode="auto">
          <a:xfrm rot="16200000" flipV="1">
            <a:off x="4434873" y="3557794"/>
            <a:ext cx="1162318" cy="268933"/>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cxnSp>
        <p:nvCxnSpPr>
          <p:cNvPr id="11" name="Curved Connector 10"/>
          <p:cNvCxnSpPr/>
          <p:nvPr/>
        </p:nvCxnSpPr>
        <p:spPr bwMode="auto">
          <a:xfrm rot="10800000" flipV="1">
            <a:off x="3195639" y="3124795"/>
            <a:ext cx="1685927" cy="277416"/>
          </a:xfrm>
          <a:prstGeom prst="curvedConnector3">
            <a:avLst/>
          </a:prstGeom>
          <a:noFill/>
          <a:ln w="63500">
            <a:solidFill>
              <a:schemeClr val="tx1"/>
            </a:solidFill>
            <a:round/>
            <a:headEnd/>
            <a:tailEnd type="triangle"/>
          </a:ln>
        </p:spPr>
      </p:cxnSp>
      <p:sp>
        <p:nvSpPr>
          <p:cNvPr id="12" name="TextBox 11"/>
          <p:cNvSpPr txBox="1"/>
          <p:nvPr/>
        </p:nvSpPr>
        <p:spPr bwMode="ltGray">
          <a:xfrm>
            <a:off x="275303" y="383458"/>
            <a:ext cx="4592050"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solidFill>
                  <a:schemeClr val="bg1"/>
                </a:solidFill>
                <a:latin typeface="+mn-lt"/>
              </a:rPr>
              <a:t>Criminal Funds Flow Case 2.  Intermediate step</a:t>
            </a:r>
          </a:p>
        </p:txBody>
      </p:sp>
      <p:cxnSp>
        <p:nvCxnSpPr>
          <p:cNvPr id="13" name="Curved Connector 12"/>
          <p:cNvCxnSpPr/>
          <p:nvPr/>
        </p:nvCxnSpPr>
        <p:spPr bwMode="auto">
          <a:xfrm rot="10800000">
            <a:off x="4881567" y="3111102"/>
            <a:ext cx="812103" cy="522686"/>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171570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36</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36</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36</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36</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36</a:t>
            </a:fld>
            <a:endParaRPr lang="en-US" dirty="0"/>
          </a:p>
        </p:txBody>
      </p:sp>
      <p:sp>
        <p:nvSpPr>
          <p:cNvPr id="8" name="TextBox 7"/>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9980"/>
            <a:ext cx="9144000" cy="5898020"/>
          </a:xfrm>
          <a:prstGeom prst="rect">
            <a:avLst/>
          </a:prstGeom>
        </p:spPr>
      </p:pic>
      <p:cxnSp>
        <p:nvCxnSpPr>
          <p:cNvPr id="10" name="Curved Connector 9"/>
          <p:cNvCxnSpPr/>
          <p:nvPr/>
        </p:nvCxnSpPr>
        <p:spPr bwMode="auto">
          <a:xfrm rot="16200000" flipV="1">
            <a:off x="4434873" y="3557794"/>
            <a:ext cx="1162318" cy="268933"/>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cxnSp>
        <p:nvCxnSpPr>
          <p:cNvPr id="11" name="Curved Connector 10"/>
          <p:cNvCxnSpPr/>
          <p:nvPr/>
        </p:nvCxnSpPr>
        <p:spPr bwMode="auto">
          <a:xfrm rot="10800000" flipV="1">
            <a:off x="3195639" y="3124795"/>
            <a:ext cx="1685927" cy="277416"/>
          </a:xfrm>
          <a:prstGeom prst="curvedConnector3">
            <a:avLst/>
          </a:prstGeom>
          <a:noFill/>
          <a:ln w="63500">
            <a:solidFill>
              <a:schemeClr val="tx1"/>
            </a:solidFill>
            <a:round/>
            <a:headEnd/>
            <a:tailEnd type="triangle"/>
          </a:ln>
        </p:spPr>
      </p:cxnSp>
      <p:cxnSp>
        <p:nvCxnSpPr>
          <p:cNvPr id="12" name="Curved Connector 11"/>
          <p:cNvCxnSpPr/>
          <p:nvPr/>
        </p:nvCxnSpPr>
        <p:spPr bwMode="auto">
          <a:xfrm>
            <a:off x="3195639" y="3402211"/>
            <a:ext cx="2981226" cy="535307"/>
          </a:xfrm>
          <a:prstGeom prst="curvedConnector3">
            <a:avLst/>
          </a:prstGeom>
          <a:noFill/>
          <a:ln w="12700">
            <a:solidFill>
              <a:schemeClr val="tx1"/>
            </a:solidFill>
            <a:round/>
            <a:headEnd/>
            <a:tailEnd type="triangle"/>
          </a:ln>
        </p:spPr>
      </p:cxnSp>
      <p:cxnSp>
        <p:nvCxnSpPr>
          <p:cNvPr id="13" name="Curved Connector 12"/>
          <p:cNvCxnSpPr/>
          <p:nvPr/>
        </p:nvCxnSpPr>
        <p:spPr bwMode="auto">
          <a:xfrm flipV="1">
            <a:off x="3195639" y="3277949"/>
            <a:ext cx="1885949" cy="124262"/>
          </a:xfrm>
          <a:prstGeom prst="curvedConnector3">
            <a:avLst/>
          </a:prstGeom>
          <a:noFill/>
          <a:ln w="12700">
            <a:solidFill>
              <a:schemeClr val="tx1"/>
            </a:solidFill>
            <a:round/>
            <a:headEnd/>
            <a:tailEnd type="triangle"/>
          </a:ln>
        </p:spPr>
      </p:cxnSp>
      <p:cxnSp>
        <p:nvCxnSpPr>
          <p:cNvPr id="14" name="Curved Connector 13"/>
          <p:cNvCxnSpPr/>
          <p:nvPr/>
        </p:nvCxnSpPr>
        <p:spPr bwMode="auto">
          <a:xfrm flipV="1">
            <a:off x="3195639" y="3194526"/>
            <a:ext cx="1800224" cy="207685"/>
          </a:xfrm>
          <a:prstGeom prst="curvedConnector3">
            <a:avLst/>
          </a:prstGeom>
          <a:noFill/>
          <a:ln w="12700">
            <a:solidFill>
              <a:schemeClr val="tx1"/>
            </a:solidFill>
            <a:round/>
            <a:headEnd/>
            <a:tailEnd type="triangle"/>
          </a:ln>
        </p:spPr>
      </p:cxnSp>
      <p:cxnSp>
        <p:nvCxnSpPr>
          <p:cNvPr id="15" name="Curved Connector 14"/>
          <p:cNvCxnSpPr/>
          <p:nvPr/>
        </p:nvCxnSpPr>
        <p:spPr bwMode="auto">
          <a:xfrm>
            <a:off x="3195639" y="3402211"/>
            <a:ext cx="4791365" cy="1207111"/>
          </a:xfrm>
          <a:prstGeom prst="curvedConnector3">
            <a:avLst/>
          </a:prstGeom>
          <a:noFill/>
          <a:ln w="12700">
            <a:solidFill>
              <a:schemeClr val="tx1"/>
            </a:solidFill>
            <a:round/>
            <a:headEnd/>
            <a:tailEnd type="triangle"/>
          </a:ln>
        </p:spPr>
      </p:cxnSp>
      <p:sp>
        <p:nvSpPr>
          <p:cNvPr id="16" name="TextBox 15"/>
          <p:cNvSpPr txBox="1"/>
          <p:nvPr/>
        </p:nvSpPr>
        <p:spPr bwMode="ltGray">
          <a:xfrm>
            <a:off x="275303" y="383458"/>
            <a:ext cx="4407127"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solidFill>
                  <a:schemeClr val="bg1"/>
                </a:solidFill>
                <a:latin typeface="+mn-lt"/>
              </a:rPr>
              <a:t>Criminal Funds Flow Case 2.  Settlement step</a:t>
            </a:r>
          </a:p>
        </p:txBody>
      </p:sp>
      <p:cxnSp>
        <p:nvCxnSpPr>
          <p:cNvPr id="17" name="Curved Connector 16"/>
          <p:cNvCxnSpPr/>
          <p:nvPr/>
        </p:nvCxnSpPr>
        <p:spPr bwMode="auto">
          <a:xfrm rot="10800000">
            <a:off x="4881567" y="3111102"/>
            <a:ext cx="812103" cy="522686"/>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cxnSp>
        <p:nvCxnSpPr>
          <p:cNvPr id="18" name="Curved Connector 17"/>
          <p:cNvCxnSpPr/>
          <p:nvPr/>
        </p:nvCxnSpPr>
        <p:spPr bwMode="auto">
          <a:xfrm>
            <a:off x="3348039" y="3402212"/>
            <a:ext cx="1733549" cy="871208"/>
          </a:xfrm>
          <a:prstGeom prst="curvedConnector3">
            <a:avLst/>
          </a:prstGeom>
          <a:noFill/>
          <a:ln w="12700">
            <a:solidFill>
              <a:schemeClr val="tx1"/>
            </a:solidFill>
            <a:round/>
            <a:headEnd/>
            <a:tailEnd type="triangle"/>
          </a:ln>
        </p:spPr>
      </p:cxnSp>
    </p:spTree>
    <p:extLst>
      <p:ext uri="{BB962C8B-B14F-4D97-AF65-F5344CB8AC3E}">
        <p14:creationId xmlns:p14="http://schemas.microsoft.com/office/powerpoint/2010/main" val="10478329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9980" y="108585"/>
            <a:ext cx="7416800" cy="1022350"/>
          </a:xfrm>
        </p:spPr>
        <p:txBody>
          <a:bodyPr/>
          <a:lstStyle/>
          <a:p>
            <a:r>
              <a:rPr lang="en-US" dirty="0"/>
              <a:t>Common Money Laundering Techniques– Games People (Bad guys) Play</a:t>
            </a:r>
          </a:p>
        </p:txBody>
      </p:sp>
      <p:sp>
        <p:nvSpPr>
          <p:cNvPr id="4" name="Content Placeholder 6"/>
          <p:cNvSpPr>
            <a:spLocks noGrp="1"/>
          </p:cNvSpPr>
          <p:nvPr>
            <p:ph idx="1"/>
          </p:nvPr>
        </p:nvSpPr>
        <p:spPr>
          <a:xfrm>
            <a:off x="462756" y="1313815"/>
            <a:ext cx="8218487" cy="4525963"/>
          </a:xfrm>
        </p:spPr>
        <p:txBody>
          <a:bodyPr/>
          <a:lstStyle/>
          <a:p>
            <a:pPr lvl="1" indent="-342900">
              <a:defRPr/>
            </a:pPr>
            <a:r>
              <a:rPr lang="en-US" sz="2000" dirty="0">
                <a:solidFill>
                  <a:srgbClr val="000000"/>
                </a:solidFill>
              </a:rPr>
              <a:t>Spoke and Wheel</a:t>
            </a:r>
          </a:p>
          <a:p>
            <a:pPr lvl="1" indent="-342900">
              <a:defRPr/>
            </a:pPr>
            <a:r>
              <a:rPr lang="en-US" sz="2000" dirty="0">
                <a:solidFill>
                  <a:srgbClr val="000000"/>
                </a:solidFill>
              </a:rPr>
              <a:t>PSPs &amp; MSBs</a:t>
            </a:r>
          </a:p>
          <a:p>
            <a:pPr lvl="1" indent="-342900">
              <a:defRPr/>
            </a:pPr>
            <a:r>
              <a:rPr lang="en-US" sz="2000" dirty="0">
                <a:solidFill>
                  <a:srgbClr val="000000"/>
                </a:solidFill>
              </a:rPr>
              <a:t>Facilitators and Anonymity (Lawyers, accountants, back office service providers)</a:t>
            </a:r>
          </a:p>
          <a:p>
            <a:pPr lvl="1" indent="-342900">
              <a:defRPr/>
            </a:pPr>
            <a:r>
              <a:rPr lang="en-US" sz="2000" dirty="0">
                <a:solidFill>
                  <a:srgbClr val="000000"/>
                </a:solidFill>
              </a:rPr>
              <a:t>Let me do you a favor (one entity sends for another)</a:t>
            </a:r>
          </a:p>
          <a:p>
            <a:pPr lvl="1" indent="-342900">
              <a:defRPr/>
            </a:pPr>
            <a:r>
              <a:rPr lang="en-US" sz="2000" dirty="0">
                <a:solidFill>
                  <a:srgbClr val="000000"/>
                </a:solidFill>
              </a:rPr>
              <a:t>Switch Entities</a:t>
            </a:r>
          </a:p>
          <a:p>
            <a:pPr lvl="1" indent="-342900">
              <a:defRPr/>
            </a:pPr>
            <a:r>
              <a:rPr lang="en-US" sz="2000" dirty="0">
                <a:solidFill>
                  <a:srgbClr val="000000"/>
                </a:solidFill>
              </a:rPr>
              <a:t>Multiple firms with accounts at same bank</a:t>
            </a:r>
          </a:p>
          <a:p>
            <a:pPr lvl="1" indent="-342900">
              <a:defRPr/>
            </a:pPr>
            <a:r>
              <a:rPr lang="en-US" sz="2000" dirty="0">
                <a:solidFill>
                  <a:srgbClr val="000000"/>
                </a:solidFill>
              </a:rPr>
              <a:t>Switch currencies on the wire</a:t>
            </a:r>
          </a:p>
          <a:p>
            <a:pPr lvl="1" indent="-342900">
              <a:defRPr/>
            </a:pPr>
            <a:r>
              <a:rPr lang="en-US" sz="2000" dirty="0">
                <a:solidFill>
                  <a:srgbClr val="000000"/>
                </a:solidFill>
              </a:rPr>
              <a:t>Mexican Diversion</a:t>
            </a:r>
          </a:p>
          <a:p>
            <a:pPr lvl="1" indent="-342900">
              <a:defRPr/>
            </a:pPr>
            <a:r>
              <a:rPr lang="en-US" sz="2000" dirty="0">
                <a:solidFill>
                  <a:srgbClr val="000000"/>
                </a:solidFill>
              </a:rPr>
              <a:t>Virtual currencies</a:t>
            </a:r>
          </a:p>
          <a:p>
            <a:pPr lvl="1" indent="-342900">
              <a:defRPr/>
            </a:pPr>
            <a:r>
              <a:rPr lang="en-US" sz="2000" dirty="0">
                <a:solidFill>
                  <a:srgbClr val="000000"/>
                </a:solidFill>
              </a:rPr>
              <a:t>Hawala</a:t>
            </a:r>
          </a:p>
          <a:p>
            <a:pPr lvl="1" indent="-342900">
              <a:defRPr/>
            </a:pPr>
            <a:r>
              <a:rPr lang="en-US" sz="2000" dirty="0">
                <a:solidFill>
                  <a:srgbClr val="000000"/>
                </a:solidFill>
              </a:rPr>
              <a:t>Loans &amp; Taxes</a:t>
            </a:r>
          </a:p>
          <a:p>
            <a:pPr lvl="1" indent="-342900">
              <a:defRPr/>
            </a:pPr>
            <a:r>
              <a:rPr lang="en-US" sz="2000" dirty="0">
                <a:solidFill>
                  <a:srgbClr val="000000"/>
                </a:solidFill>
              </a:rPr>
              <a:t>Other Schemes/Cases</a:t>
            </a:r>
          </a:p>
        </p:txBody>
      </p:sp>
      <p:sp>
        <p:nvSpPr>
          <p:cNvPr id="3" name="Slide Number Placeholder 2">
            <a:extLst>
              <a:ext uri="{FF2B5EF4-FFF2-40B4-BE49-F238E27FC236}">
                <a16:creationId xmlns:a16="http://schemas.microsoft.com/office/drawing/2014/main" id="{D9A5DFD1-CE97-4E02-B791-14E5408FC039}"/>
              </a:ext>
            </a:extLst>
          </p:cNvPr>
          <p:cNvSpPr>
            <a:spLocks noGrp="1"/>
          </p:cNvSpPr>
          <p:nvPr>
            <p:ph type="sldNum" sz="quarter" idx="12"/>
          </p:nvPr>
        </p:nvSpPr>
        <p:spPr/>
        <p:txBody>
          <a:bodyPr/>
          <a:lstStyle/>
          <a:p>
            <a:fld id="{941AA2AD-4ABD-40E1-928E-6C7D7FF4C282}" type="slidenum">
              <a:rPr lang="en-GB" smtClean="0"/>
              <a:t>37</a:t>
            </a:fld>
            <a:endParaRPr lang="en-GB" dirty="0"/>
          </a:p>
        </p:txBody>
      </p:sp>
    </p:spTree>
    <p:extLst>
      <p:ext uri="{BB962C8B-B14F-4D97-AF65-F5344CB8AC3E}">
        <p14:creationId xmlns:p14="http://schemas.microsoft.com/office/powerpoint/2010/main" val="38396854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pPr marL="857250" lvl="1" indent="-457200">
              <a:defRPr/>
            </a:pPr>
            <a:r>
              <a:rPr lang="en-US" sz="2400" dirty="0">
                <a:solidFill>
                  <a:srgbClr val="000000"/>
                </a:solidFill>
              </a:rPr>
              <a:t>Spoke and Wheel</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2739" y="3059443"/>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38</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6248" y="1634126"/>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56248" y="4966046"/>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87917" y="3016610"/>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stCxn id="6" idx="3"/>
            <a:endCxn id="23" idx="0"/>
          </p:cNvCxnSpPr>
          <p:nvPr/>
        </p:nvCxnSpPr>
        <p:spPr bwMode="auto">
          <a:xfrm>
            <a:off x="2784998" y="2110376"/>
            <a:ext cx="593791" cy="949067"/>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a:stCxn id="23" idx="3"/>
            <a:endCxn id="3" idx="1"/>
          </p:cNvCxnSpPr>
          <p:nvPr/>
        </p:nvCxnSpPr>
        <p:spPr bwMode="auto">
          <a:xfrm>
            <a:off x="4021294" y="3657137"/>
            <a:ext cx="1021445" cy="2381"/>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5005218" y="2272699"/>
            <a:ext cx="1470025" cy="707886"/>
          </a:xfrm>
          <a:prstGeom prst="rect">
            <a:avLst/>
          </a:prstGeom>
          <a:noFill/>
        </p:spPr>
        <p:txBody>
          <a:bodyPr wrap="square">
            <a:spAutoFit/>
          </a:bodyPr>
          <a:lstStyle/>
          <a:p>
            <a:pPr algn="ctr">
              <a:defRPr/>
            </a:pPr>
            <a:r>
              <a:rPr lang="en-US" sz="2000" u="sng" dirty="0">
                <a:solidFill>
                  <a:srgbClr val="000000"/>
                </a:solidFill>
              </a:rPr>
              <a:t>Originating Bank</a:t>
            </a:r>
          </a:p>
        </p:txBody>
      </p:sp>
      <p:sp>
        <p:nvSpPr>
          <p:cNvPr id="16" name="TextBox 15">
            <a:extLst>
              <a:ext uri="{FF2B5EF4-FFF2-40B4-BE49-F238E27FC236}">
                <a16:creationId xmlns:a16="http://schemas.microsoft.com/office/drawing/2014/main" id="{D092A761-3EDF-4153-89E3-F38480E4BA34}"/>
              </a:ext>
            </a:extLst>
          </p:cNvPr>
          <p:cNvSpPr txBox="1"/>
          <p:nvPr/>
        </p:nvSpPr>
        <p:spPr>
          <a:xfrm>
            <a:off x="7598154" y="2269776"/>
            <a:ext cx="1608276" cy="707886"/>
          </a:xfrm>
          <a:prstGeom prst="rect">
            <a:avLst/>
          </a:prstGeom>
          <a:noFill/>
        </p:spPr>
        <p:txBody>
          <a:bodyPr wrap="square">
            <a:spAutoFit/>
          </a:bodyPr>
          <a:lstStyle/>
          <a:p>
            <a:pPr algn="ctr">
              <a:defRPr/>
            </a:pPr>
            <a:r>
              <a:rPr lang="en-US" sz="2000" u="sng" dirty="0">
                <a:solidFill>
                  <a:srgbClr val="000000"/>
                </a:solidFill>
              </a:rPr>
              <a:t>Intermediary Bank</a:t>
            </a:r>
          </a:p>
        </p:txBody>
      </p:sp>
      <p:sp>
        <p:nvSpPr>
          <p:cNvPr id="18" name="TextBox 17">
            <a:extLst>
              <a:ext uri="{FF2B5EF4-FFF2-40B4-BE49-F238E27FC236}">
                <a16:creationId xmlns:a16="http://schemas.microsoft.com/office/drawing/2014/main" id="{9EA802D2-7B9E-4FEF-B8D3-32C4A19765ED}"/>
              </a:ext>
            </a:extLst>
          </p:cNvPr>
          <p:cNvSpPr txBox="1"/>
          <p:nvPr/>
        </p:nvSpPr>
        <p:spPr>
          <a:xfrm>
            <a:off x="6165303" y="3809490"/>
            <a:ext cx="1638300" cy="400110"/>
          </a:xfrm>
          <a:prstGeom prst="rect">
            <a:avLst/>
          </a:prstGeom>
          <a:noFill/>
        </p:spPr>
        <p:txBody>
          <a:bodyPr wrap="square">
            <a:spAutoFit/>
          </a:bodyPr>
          <a:lstStyle/>
          <a:p>
            <a:pPr algn="ctr">
              <a:defRPr/>
            </a:pPr>
            <a:r>
              <a:rPr lang="en-US" sz="2000" u="sng" dirty="0">
                <a:solidFill>
                  <a:srgbClr val="000000"/>
                </a:solidFill>
              </a:rPr>
              <a:t>Send Wire</a:t>
            </a:r>
            <a:endParaRPr lang="en-US" sz="2000"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286169" y="4327538"/>
            <a:ext cx="1441450" cy="400110"/>
          </a:xfrm>
          <a:prstGeom prst="rect">
            <a:avLst/>
          </a:prstGeom>
          <a:noFill/>
        </p:spPr>
        <p:txBody>
          <a:bodyPr wrap="square">
            <a:spAutoFit/>
          </a:bodyPr>
          <a:lstStyle/>
          <a:p>
            <a:pPr algn="ctr">
              <a:defRPr/>
            </a:pPr>
            <a:r>
              <a:rPr lang="en-US" sz="2000" u="sng" dirty="0">
                <a:solidFill>
                  <a:srgbClr val="000000"/>
                </a:solidFill>
              </a:rPr>
              <a:t>Sourcer B</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4389" y="3059443"/>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a:stCxn id="2050" idx="3"/>
            <a:endCxn id="23" idx="1"/>
          </p:cNvCxnSpPr>
          <p:nvPr/>
        </p:nvCxnSpPr>
        <p:spPr bwMode="auto">
          <a:xfrm>
            <a:off x="1649399" y="3657137"/>
            <a:ext cx="1086885"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pic>
        <p:nvPicPr>
          <p:cNvPr id="23" name="Picture 2" descr="Image result for office park">
            <a:extLst>
              <a:ext uri="{FF2B5EF4-FFF2-40B4-BE49-F238E27FC236}">
                <a16:creationId xmlns:a16="http://schemas.microsoft.com/office/drawing/2014/main" id="{1CD7D35B-E0EC-410A-A33D-DDF6D191612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6284" y="3059443"/>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Arrow Connector 24">
            <a:extLst>
              <a:ext uri="{FF2B5EF4-FFF2-40B4-BE49-F238E27FC236}">
                <a16:creationId xmlns:a16="http://schemas.microsoft.com/office/drawing/2014/main" id="{B2CC4F9E-B686-4F85-86D7-019F33DBD231}"/>
              </a:ext>
            </a:extLst>
          </p:cNvPr>
          <p:cNvCxnSpPr>
            <a:cxnSpLocks noChangeShapeType="1"/>
            <a:stCxn id="7" idx="3"/>
            <a:endCxn id="23" idx="2"/>
          </p:cNvCxnSpPr>
          <p:nvPr/>
        </p:nvCxnSpPr>
        <p:spPr bwMode="auto">
          <a:xfrm flipV="1">
            <a:off x="2784998" y="4254831"/>
            <a:ext cx="593791" cy="124937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33" name="Straight Arrow Connector 24">
            <a:extLst>
              <a:ext uri="{FF2B5EF4-FFF2-40B4-BE49-F238E27FC236}">
                <a16:creationId xmlns:a16="http://schemas.microsoft.com/office/drawing/2014/main" id="{D1A86198-B171-4D19-ADE4-86A7F0630D8A}"/>
              </a:ext>
            </a:extLst>
          </p:cNvPr>
          <p:cNvCxnSpPr>
            <a:cxnSpLocks noChangeShapeType="1"/>
            <a:stCxn id="3" idx="3"/>
          </p:cNvCxnSpPr>
          <p:nvPr/>
        </p:nvCxnSpPr>
        <p:spPr bwMode="auto">
          <a:xfrm>
            <a:off x="6280989" y="3659518"/>
            <a:ext cx="1522614"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41" name="TextBox 40">
            <a:extLst>
              <a:ext uri="{FF2B5EF4-FFF2-40B4-BE49-F238E27FC236}">
                <a16:creationId xmlns:a16="http://schemas.microsoft.com/office/drawing/2014/main" id="{B9E2017E-871B-4CFA-9309-5EC9A49DE28D}"/>
              </a:ext>
            </a:extLst>
          </p:cNvPr>
          <p:cNvSpPr txBox="1"/>
          <p:nvPr/>
        </p:nvSpPr>
        <p:spPr>
          <a:xfrm>
            <a:off x="3156369" y="4323857"/>
            <a:ext cx="1441450" cy="400110"/>
          </a:xfrm>
          <a:prstGeom prst="rect">
            <a:avLst/>
          </a:prstGeom>
          <a:noFill/>
        </p:spPr>
        <p:txBody>
          <a:bodyPr wrap="square">
            <a:spAutoFit/>
          </a:bodyPr>
          <a:lstStyle/>
          <a:p>
            <a:pPr algn="ctr">
              <a:defRPr/>
            </a:pPr>
            <a:r>
              <a:rPr lang="en-US" sz="2000" u="sng" dirty="0">
                <a:solidFill>
                  <a:srgbClr val="000000"/>
                </a:solidFill>
              </a:rPr>
              <a:t>Collector</a:t>
            </a:r>
          </a:p>
        </p:txBody>
      </p:sp>
      <p:sp>
        <p:nvSpPr>
          <p:cNvPr id="42" name="TextBox 41">
            <a:extLst>
              <a:ext uri="{FF2B5EF4-FFF2-40B4-BE49-F238E27FC236}">
                <a16:creationId xmlns:a16="http://schemas.microsoft.com/office/drawing/2014/main" id="{26706F4C-465C-4C15-8D50-A3A1AF83D732}"/>
              </a:ext>
            </a:extLst>
          </p:cNvPr>
          <p:cNvSpPr txBox="1"/>
          <p:nvPr/>
        </p:nvSpPr>
        <p:spPr>
          <a:xfrm>
            <a:off x="1436037" y="2542123"/>
            <a:ext cx="1441450" cy="400110"/>
          </a:xfrm>
          <a:prstGeom prst="rect">
            <a:avLst/>
          </a:prstGeom>
          <a:noFill/>
        </p:spPr>
        <p:txBody>
          <a:bodyPr wrap="square">
            <a:spAutoFit/>
          </a:bodyPr>
          <a:lstStyle/>
          <a:p>
            <a:pPr algn="ctr">
              <a:defRPr/>
            </a:pPr>
            <a:r>
              <a:rPr lang="en-US" sz="2000" u="sng" dirty="0">
                <a:solidFill>
                  <a:srgbClr val="000000"/>
                </a:solidFill>
              </a:rPr>
              <a:t>Sourcer A</a:t>
            </a:r>
          </a:p>
        </p:txBody>
      </p:sp>
      <p:sp>
        <p:nvSpPr>
          <p:cNvPr id="43" name="TextBox 42">
            <a:extLst>
              <a:ext uri="{FF2B5EF4-FFF2-40B4-BE49-F238E27FC236}">
                <a16:creationId xmlns:a16="http://schemas.microsoft.com/office/drawing/2014/main" id="{3CFEADD5-1C0B-4749-A50D-4C597D480641}"/>
              </a:ext>
            </a:extLst>
          </p:cNvPr>
          <p:cNvSpPr txBox="1"/>
          <p:nvPr/>
        </p:nvSpPr>
        <p:spPr>
          <a:xfrm>
            <a:off x="1436037" y="6080714"/>
            <a:ext cx="1441450" cy="400110"/>
          </a:xfrm>
          <a:prstGeom prst="rect">
            <a:avLst/>
          </a:prstGeom>
          <a:noFill/>
        </p:spPr>
        <p:txBody>
          <a:bodyPr wrap="square">
            <a:spAutoFit/>
          </a:bodyPr>
          <a:lstStyle/>
          <a:p>
            <a:pPr algn="ctr">
              <a:defRPr/>
            </a:pPr>
            <a:r>
              <a:rPr lang="en-US" sz="2000" u="sng" dirty="0">
                <a:solidFill>
                  <a:srgbClr val="000000"/>
                </a:solidFill>
              </a:rPr>
              <a:t>Sourcer C</a:t>
            </a:r>
          </a:p>
        </p:txBody>
      </p:sp>
    </p:spTree>
    <p:extLst>
      <p:ext uri="{BB962C8B-B14F-4D97-AF65-F5344CB8AC3E}">
        <p14:creationId xmlns:p14="http://schemas.microsoft.com/office/powerpoint/2010/main" val="38758713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n-US" dirty="0"/>
              <a:t>Payment Service Providers &amp; Money Service Businesses</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39</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18518" y="2123308"/>
            <a:ext cx="1470025" cy="707886"/>
          </a:xfrm>
          <a:prstGeom prst="rect">
            <a:avLst/>
          </a:prstGeom>
          <a:noFill/>
        </p:spPr>
        <p:txBody>
          <a:bodyPr wrap="square">
            <a:spAutoFit/>
          </a:bodyPr>
          <a:lstStyle/>
          <a:p>
            <a:pPr algn="ctr">
              <a:defRPr/>
            </a:pPr>
            <a:r>
              <a:rPr lang="en-US" sz="2000" u="sng" dirty="0">
                <a:solidFill>
                  <a:srgbClr val="000000"/>
                </a:solidFill>
              </a:rPr>
              <a:t>Originating Bank</a:t>
            </a: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2164554"/>
            <a:ext cx="1450975" cy="707886"/>
          </a:xfrm>
          <a:prstGeom prst="rect">
            <a:avLst/>
          </a:prstGeom>
          <a:noFill/>
        </p:spPr>
        <p:txBody>
          <a:bodyPr wrap="square">
            <a:spAutoFit/>
          </a:bodyPr>
          <a:lstStyle/>
          <a:p>
            <a:pPr algn="ctr">
              <a:defRPr/>
            </a:pPr>
            <a:r>
              <a:rPr lang="en-US" sz="2000" u="sng" dirty="0">
                <a:solidFill>
                  <a:srgbClr val="000000"/>
                </a:solidFill>
              </a:rPr>
              <a:t>Beneficiary Bank</a:t>
            </a: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2141209"/>
            <a:ext cx="1641475" cy="707886"/>
          </a:xfrm>
          <a:prstGeom prst="rect">
            <a:avLst/>
          </a:prstGeom>
          <a:noFill/>
        </p:spPr>
        <p:txBody>
          <a:bodyPr wrap="square">
            <a:spAutoFit/>
          </a:bodyPr>
          <a:lstStyle/>
          <a:p>
            <a:pPr algn="ctr">
              <a:defRPr/>
            </a:pPr>
            <a:r>
              <a:rPr lang="en-US" sz="2000" u="sng" dirty="0">
                <a:solidFill>
                  <a:srgbClr val="000000"/>
                </a:solidFill>
              </a:rPr>
              <a:t>Intermediary Bank</a:t>
            </a:r>
          </a:p>
        </p:txBody>
      </p:sp>
      <p:sp>
        <p:nvSpPr>
          <p:cNvPr id="18" name="TextBox 17">
            <a:extLst>
              <a:ext uri="{FF2B5EF4-FFF2-40B4-BE49-F238E27FC236}">
                <a16:creationId xmlns:a16="http://schemas.microsoft.com/office/drawing/2014/main" id="{9EA802D2-7B9E-4FEF-B8D3-32C4A19765ED}"/>
              </a:ext>
            </a:extLst>
          </p:cNvPr>
          <p:cNvSpPr txBox="1"/>
          <p:nvPr/>
        </p:nvSpPr>
        <p:spPr>
          <a:xfrm>
            <a:off x="242888" y="2060715"/>
            <a:ext cx="1638300" cy="707886"/>
          </a:xfrm>
          <a:prstGeom prst="rect">
            <a:avLst/>
          </a:prstGeom>
          <a:noFill/>
        </p:spPr>
        <p:txBody>
          <a:bodyPr wrap="square">
            <a:spAutoFit/>
          </a:bodyPr>
          <a:lstStyle/>
          <a:p>
            <a:pPr algn="ctr">
              <a:defRPr/>
            </a:pPr>
            <a:r>
              <a:rPr lang="en-US" sz="2000" u="sng" dirty="0">
                <a:solidFill>
                  <a:srgbClr val="000000"/>
                </a:solidFill>
              </a:rPr>
              <a:t>Originator</a:t>
            </a:r>
          </a:p>
          <a:p>
            <a:pPr algn="ctr">
              <a:defRPr/>
            </a:pPr>
            <a:r>
              <a:rPr lang="en-US" sz="2000" dirty="0">
                <a:solidFill>
                  <a:srgbClr val="000000"/>
                </a:solidFill>
              </a:rPr>
              <a:t>PSP/MSB</a:t>
            </a:r>
          </a:p>
        </p:txBody>
      </p:sp>
      <p:sp>
        <p:nvSpPr>
          <p:cNvPr id="19" name="TextBox 18">
            <a:extLst>
              <a:ext uri="{FF2B5EF4-FFF2-40B4-BE49-F238E27FC236}">
                <a16:creationId xmlns:a16="http://schemas.microsoft.com/office/drawing/2014/main" id="{1BE2CADF-3CA6-4B54-B6CC-13FA7878A1AC}"/>
              </a:ext>
            </a:extLst>
          </p:cNvPr>
          <p:cNvSpPr txBox="1"/>
          <p:nvPr/>
        </p:nvSpPr>
        <p:spPr>
          <a:xfrm>
            <a:off x="7327900" y="2148882"/>
            <a:ext cx="1441450" cy="400110"/>
          </a:xfrm>
          <a:prstGeom prst="rect">
            <a:avLst/>
          </a:prstGeom>
          <a:noFill/>
        </p:spPr>
        <p:txBody>
          <a:bodyPr wrap="square">
            <a:spAutoFit/>
          </a:bodyPr>
          <a:lstStyle/>
          <a:p>
            <a:pPr algn="ctr">
              <a:defRPr/>
            </a:pPr>
            <a:r>
              <a:rPr lang="en-US" sz="2000" u="sng" dirty="0">
                <a:solidFill>
                  <a:srgbClr val="000000"/>
                </a:solidFill>
              </a:rPr>
              <a:t>Beneficiary</a:t>
            </a: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050" idx="0"/>
            <a:endCxn id="6" idx="2"/>
          </p:cNvCxnSpPr>
          <p:nvPr/>
        </p:nvCxnSpPr>
        <p:spPr bwMode="auto">
          <a:xfrm flipV="1">
            <a:off x="1003300" y="4033838"/>
            <a:ext cx="0" cy="62633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30" name="TextBox 29">
            <a:extLst>
              <a:ext uri="{FF2B5EF4-FFF2-40B4-BE49-F238E27FC236}">
                <a16:creationId xmlns:a16="http://schemas.microsoft.com/office/drawing/2014/main" id="{D85CC26E-62CD-4F4C-A823-9E6A69A0C69C}"/>
              </a:ext>
            </a:extLst>
          </p:cNvPr>
          <p:cNvSpPr txBox="1"/>
          <p:nvPr/>
        </p:nvSpPr>
        <p:spPr>
          <a:xfrm>
            <a:off x="1729652" y="4743450"/>
            <a:ext cx="1470025" cy="1323439"/>
          </a:xfrm>
          <a:prstGeom prst="rect">
            <a:avLst/>
          </a:prstGeom>
          <a:noFill/>
        </p:spPr>
        <p:txBody>
          <a:bodyPr wrap="square">
            <a:spAutoFit/>
          </a:bodyPr>
          <a:lstStyle/>
          <a:p>
            <a:pPr algn="ctr">
              <a:defRPr/>
            </a:pPr>
            <a:r>
              <a:rPr lang="en-US" sz="2000" u="sng" dirty="0">
                <a:solidFill>
                  <a:srgbClr val="000000"/>
                </a:solidFill>
              </a:rPr>
              <a:t>True Originator</a:t>
            </a:r>
          </a:p>
          <a:p>
            <a:pPr algn="ctr">
              <a:defRPr/>
            </a:pPr>
            <a:r>
              <a:rPr lang="en-US" sz="2000" dirty="0">
                <a:solidFill>
                  <a:srgbClr val="000000"/>
                </a:solidFill>
              </a:rPr>
              <a:t>Instructs PSP/MSB</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795" y="4660176"/>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p:cNvCxnSpPr>
          <p:nvPr/>
        </p:nvCxnSpPr>
        <p:spPr bwMode="auto">
          <a:xfrm>
            <a:off x="3463925" y="3527871"/>
            <a:ext cx="552450" cy="2177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22" name="TextBox 21">
            <a:extLst>
              <a:ext uri="{FF2B5EF4-FFF2-40B4-BE49-F238E27FC236}">
                <a16:creationId xmlns:a16="http://schemas.microsoft.com/office/drawing/2014/main" id="{4F7FD4C1-17D4-4520-B3AF-5869A3E808AB}"/>
              </a:ext>
            </a:extLst>
          </p:cNvPr>
          <p:cNvSpPr txBox="1"/>
          <p:nvPr/>
        </p:nvSpPr>
        <p:spPr>
          <a:xfrm>
            <a:off x="1713495" y="6215619"/>
            <a:ext cx="5985934" cy="369332"/>
          </a:xfrm>
          <a:prstGeom prst="rect">
            <a:avLst/>
          </a:prstGeom>
          <a:noFill/>
        </p:spPr>
        <p:txBody>
          <a:bodyPr wrap="none" rtlCol="0">
            <a:spAutoFit/>
          </a:bodyPr>
          <a:lstStyle/>
          <a:p>
            <a:r>
              <a:rPr lang="en-US" b="1" dirty="0">
                <a:solidFill>
                  <a:schemeClr val="bg1"/>
                </a:solidFill>
              </a:rPr>
              <a:t>Note:  True Originator could also be true beneficiary or both!</a:t>
            </a:r>
          </a:p>
        </p:txBody>
      </p:sp>
    </p:spTree>
    <p:extLst>
      <p:ext uri="{BB962C8B-B14F-4D97-AF65-F5344CB8AC3E}">
        <p14:creationId xmlns:p14="http://schemas.microsoft.com/office/powerpoint/2010/main" val="1123372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2657B-D218-43C2-960A-572FF76CABD7}"/>
              </a:ext>
            </a:extLst>
          </p:cNvPr>
          <p:cNvSpPr>
            <a:spLocks noGrp="1"/>
          </p:cNvSpPr>
          <p:nvPr>
            <p:ph type="title"/>
          </p:nvPr>
        </p:nvSpPr>
        <p:spPr/>
        <p:txBody>
          <a:bodyPr/>
          <a:lstStyle/>
          <a:p>
            <a:r>
              <a:rPr lang="en-US" dirty="0"/>
              <a:t>Types of Companies in the Financial Services Industry - Parameters</a:t>
            </a:r>
          </a:p>
        </p:txBody>
      </p:sp>
      <p:sp>
        <p:nvSpPr>
          <p:cNvPr id="3" name="Content Placeholder 2">
            <a:extLst>
              <a:ext uri="{FF2B5EF4-FFF2-40B4-BE49-F238E27FC236}">
                <a16:creationId xmlns:a16="http://schemas.microsoft.com/office/drawing/2014/main" id="{8FBCD17A-67C3-4A05-8B1F-DC33858D478A}"/>
              </a:ext>
            </a:extLst>
          </p:cNvPr>
          <p:cNvSpPr>
            <a:spLocks noGrp="1"/>
          </p:cNvSpPr>
          <p:nvPr>
            <p:ph idx="1"/>
          </p:nvPr>
        </p:nvSpPr>
        <p:spPr/>
        <p:txBody>
          <a:bodyPr/>
          <a:lstStyle/>
          <a:p>
            <a:r>
              <a:rPr lang="en-US" dirty="0"/>
              <a:t>Purpose of company</a:t>
            </a:r>
          </a:p>
          <a:p>
            <a:r>
              <a:rPr lang="en-US" dirty="0"/>
              <a:t>Regulated &amp; Supervised; Regulated &amp; Unsupervised; Unregulated &amp; Unsupervised</a:t>
            </a:r>
          </a:p>
          <a:p>
            <a:r>
              <a:rPr lang="en-US" dirty="0"/>
              <a:t>Products and services offered</a:t>
            </a:r>
          </a:p>
          <a:p>
            <a:r>
              <a:rPr lang="en-US" dirty="0"/>
              <a:t>Size and scope; customer base; products and services offered and geographic location of company and/or customers can determine if (and to what extent) a financial services company is regulated and/or supervised</a:t>
            </a:r>
          </a:p>
        </p:txBody>
      </p:sp>
      <p:sp>
        <p:nvSpPr>
          <p:cNvPr id="4" name="Slide Number Placeholder 3">
            <a:extLst>
              <a:ext uri="{FF2B5EF4-FFF2-40B4-BE49-F238E27FC236}">
                <a16:creationId xmlns:a16="http://schemas.microsoft.com/office/drawing/2014/main" id="{B867F7DA-1219-48C0-95EF-B4C06FDC1729}"/>
              </a:ext>
            </a:extLst>
          </p:cNvPr>
          <p:cNvSpPr>
            <a:spLocks noGrp="1"/>
          </p:cNvSpPr>
          <p:nvPr>
            <p:ph type="sldNum" sz="quarter" idx="12"/>
          </p:nvPr>
        </p:nvSpPr>
        <p:spPr/>
        <p:txBody>
          <a:bodyPr/>
          <a:lstStyle/>
          <a:p>
            <a:fld id="{941AA2AD-4ABD-40E1-928E-6C7D7FF4C282}" type="slidenum">
              <a:rPr lang="en-GB" smtClean="0"/>
              <a:t>4</a:t>
            </a:fld>
            <a:endParaRPr lang="en-GB" dirty="0"/>
          </a:p>
        </p:txBody>
      </p:sp>
    </p:spTree>
    <p:extLst>
      <p:ext uri="{BB962C8B-B14F-4D97-AF65-F5344CB8AC3E}">
        <p14:creationId xmlns:p14="http://schemas.microsoft.com/office/powerpoint/2010/main" val="4530619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pPr marL="857250" lvl="1" indent="-457200">
              <a:defRPr/>
            </a:pPr>
            <a:r>
              <a:rPr lang="en-US" sz="2400" dirty="0">
                <a:solidFill>
                  <a:srgbClr val="000000"/>
                </a:solidFill>
              </a:rPr>
              <a:t>Facilitators and Anonymity (Lawyers, accountants, back office service providers)</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40</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18518" y="2123308"/>
            <a:ext cx="1470025" cy="707886"/>
          </a:xfrm>
          <a:prstGeom prst="rect">
            <a:avLst/>
          </a:prstGeom>
          <a:noFill/>
        </p:spPr>
        <p:txBody>
          <a:bodyPr wrap="square">
            <a:spAutoFit/>
          </a:bodyPr>
          <a:lstStyle/>
          <a:p>
            <a:pPr algn="ctr">
              <a:defRPr/>
            </a:pPr>
            <a:r>
              <a:rPr lang="en-US" sz="2000" u="sng" dirty="0">
                <a:solidFill>
                  <a:srgbClr val="000000"/>
                </a:solidFill>
              </a:rPr>
              <a:t>Originating Bank</a:t>
            </a: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2164554"/>
            <a:ext cx="1450975" cy="707886"/>
          </a:xfrm>
          <a:prstGeom prst="rect">
            <a:avLst/>
          </a:prstGeom>
          <a:noFill/>
        </p:spPr>
        <p:txBody>
          <a:bodyPr wrap="square">
            <a:spAutoFit/>
          </a:bodyPr>
          <a:lstStyle/>
          <a:p>
            <a:pPr algn="ctr">
              <a:defRPr/>
            </a:pPr>
            <a:r>
              <a:rPr lang="en-US" sz="2000" u="sng" dirty="0">
                <a:solidFill>
                  <a:srgbClr val="000000"/>
                </a:solidFill>
              </a:rPr>
              <a:t>Beneficiary Bank</a:t>
            </a: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2141209"/>
            <a:ext cx="1641475" cy="707886"/>
          </a:xfrm>
          <a:prstGeom prst="rect">
            <a:avLst/>
          </a:prstGeom>
          <a:noFill/>
        </p:spPr>
        <p:txBody>
          <a:bodyPr wrap="square">
            <a:spAutoFit/>
          </a:bodyPr>
          <a:lstStyle/>
          <a:p>
            <a:pPr algn="ctr">
              <a:defRPr/>
            </a:pPr>
            <a:r>
              <a:rPr lang="en-US" sz="2000" u="sng" dirty="0">
                <a:solidFill>
                  <a:srgbClr val="000000"/>
                </a:solidFill>
              </a:rPr>
              <a:t>Intermediary Bank</a:t>
            </a:r>
          </a:p>
        </p:txBody>
      </p:sp>
      <p:sp>
        <p:nvSpPr>
          <p:cNvPr id="18" name="TextBox 17">
            <a:extLst>
              <a:ext uri="{FF2B5EF4-FFF2-40B4-BE49-F238E27FC236}">
                <a16:creationId xmlns:a16="http://schemas.microsoft.com/office/drawing/2014/main" id="{9EA802D2-7B9E-4FEF-B8D3-32C4A19765ED}"/>
              </a:ext>
            </a:extLst>
          </p:cNvPr>
          <p:cNvSpPr txBox="1"/>
          <p:nvPr/>
        </p:nvSpPr>
        <p:spPr>
          <a:xfrm>
            <a:off x="242888" y="2148882"/>
            <a:ext cx="1638300" cy="707886"/>
          </a:xfrm>
          <a:prstGeom prst="rect">
            <a:avLst/>
          </a:prstGeom>
          <a:noFill/>
        </p:spPr>
        <p:txBody>
          <a:bodyPr wrap="square">
            <a:spAutoFit/>
          </a:bodyPr>
          <a:lstStyle/>
          <a:p>
            <a:pPr algn="ctr">
              <a:defRPr/>
            </a:pPr>
            <a:r>
              <a:rPr lang="en-US" sz="2000" u="sng" dirty="0">
                <a:solidFill>
                  <a:srgbClr val="000000"/>
                </a:solidFill>
              </a:rPr>
              <a:t>Originator</a:t>
            </a:r>
          </a:p>
          <a:p>
            <a:pPr algn="ctr">
              <a:defRPr/>
            </a:pPr>
            <a:r>
              <a:rPr lang="en-US" sz="2000" dirty="0">
                <a:solidFill>
                  <a:srgbClr val="000000"/>
                </a:solidFill>
              </a:rPr>
              <a:t>Facilitator</a:t>
            </a:r>
          </a:p>
        </p:txBody>
      </p:sp>
      <p:sp>
        <p:nvSpPr>
          <p:cNvPr id="19" name="TextBox 18">
            <a:extLst>
              <a:ext uri="{FF2B5EF4-FFF2-40B4-BE49-F238E27FC236}">
                <a16:creationId xmlns:a16="http://schemas.microsoft.com/office/drawing/2014/main" id="{1BE2CADF-3CA6-4B54-B6CC-13FA7878A1AC}"/>
              </a:ext>
            </a:extLst>
          </p:cNvPr>
          <p:cNvSpPr txBox="1"/>
          <p:nvPr/>
        </p:nvSpPr>
        <p:spPr>
          <a:xfrm>
            <a:off x="7327900" y="2148882"/>
            <a:ext cx="1441450" cy="400110"/>
          </a:xfrm>
          <a:prstGeom prst="rect">
            <a:avLst/>
          </a:prstGeom>
          <a:noFill/>
        </p:spPr>
        <p:txBody>
          <a:bodyPr wrap="square">
            <a:spAutoFit/>
          </a:bodyPr>
          <a:lstStyle/>
          <a:p>
            <a:pPr algn="ctr">
              <a:defRPr/>
            </a:pPr>
            <a:r>
              <a:rPr lang="en-US" sz="2000" u="sng" dirty="0">
                <a:solidFill>
                  <a:srgbClr val="000000"/>
                </a:solidFill>
              </a:rPr>
              <a:t>Beneficiary</a:t>
            </a: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050" idx="0"/>
            <a:endCxn id="6" idx="2"/>
          </p:cNvCxnSpPr>
          <p:nvPr/>
        </p:nvCxnSpPr>
        <p:spPr bwMode="auto">
          <a:xfrm flipV="1">
            <a:off x="1003300" y="4033838"/>
            <a:ext cx="0" cy="62633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30" name="TextBox 29">
            <a:extLst>
              <a:ext uri="{FF2B5EF4-FFF2-40B4-BE49-F238E27FC236}">
                <a16:creationId xmlns:a16="http://schemas.microsoft.com/office/drawing/2014/main" id="{D85CC26E-62CD-4F4C-A823-9E6A69A0C69C}"/>
              </a:ext>
            </a:extLst>
          </p:cNvPr>
          <p:cNvSpPr txBox="1"/>
          <p:nvPr/>
        </p:nvSpPr>
        <p:spPr>
          <a:xfrm>
            <a:off x="1729652" y="4743450"/>
            <a:ext cx="1470025" cy="1323439"/>
          </a:xfrm>
          <a:prstGeom prst="rect">
            <a:avLst/>
          </a:prstGeom>
          <a:noFill/>
        </p:spPr>
        <p:txBody>
          <a:bodyPr wrap="square">
            <a:spAutoFit/>
          </a:bodyPr>
          <a:lstStyle/>
          <a:p>
            <a:pPr algn="ctr">
              <a:defRPr/>
            </a:pPr>
            <a:r>
              <a:rPr lang="en-US" sz="2000" u="sng" dirty="0">
                <a:solidFill>
                  <a:srgbClr val="000000"/>
                </a:solidFill>
              </a:rPr>
              <a:t>True Originator</a:t>
            </a:r>
          </a:p>
          <a:p>
            <a:pPr algn="ctr">
              <a:defRPr/>
            </a:pPr>
            <a:r>
              <a:rPr lang="en-US" sz="2000" dirty="0">
                <a:solidFill>
                  <a:srgbClr val="000000"/>
                </a:solidFill>
              </a:rPr>
              <a:t>Instructs Facilitator</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795" y="4660176"/>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p:cNvCxnSpPr>
          <p:nvPr/>
        </p:nvCxnSpPr>
        <p:spPr bwMode="auto">
          <a:xfrm>
            <a:off x="3463925" y="3527871"/>
            <a:ext cx="552450" cy="2177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22" name="TextBox 21">
            <a:extLst>
              <a:ext uri="{FF2B5EF4-FFF2-40B4-BE49-F238E27FC236}">
                <a16:creationId xmlns:a16="http://schemas.microsoft.com/office/drawing/2014/main" id="{4F7FD4C1-17D4-4520-B3AF-5869A3E808AB}"/>
              </a:ext>
            </a:extLst>
          </p:cNvPr>
          <p:cNvSpPr txBox="1"/>
          <p:nvPr/>
        </p:nvSpPr>
        <p:spPr>
          <a:xfrm>
            <a:off x="1713495" y="6215619"/>
            <a:ext cx="5985934" cy="369332"/>
          </a:xfrm>
          <a:prstGeom prst="rect">
            <a:avLst/>
          </a:prstGeom>
          <a:noFill/>
        </p:spPr>
        <p:txBody>
          <a:bodyPr wrap="none" rtlCol="0">
            <a:spAutoFit/>
          </a:bodyPr>
          <a:lstStyle/>
          <a:p>
            <a:r>
              <a:rPr lang="en-US" b="1" dirty="0">
                <a:solidFill>
                  <a:schemeClr val="bg1"/>
                </a:solidFill>
              </a:rPr>
              <a:t>Note:  True Originator could also be true beneficiary or both!</a:t>
            </a:r>
          </a:p>
        </p:txBody>
      </p:sp>
    </p:spTree>
    <p:extLst>
      <p:ext uri="{BB962C8B-B14F-4D97-AF65-F5344CB8AC3E}">
        <p14:creationId xmlns:p14="http://schemas.microsoft.com/office/powerpoint/2010/main" val="42827664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n-US" dirty="0"/>
              <a:t>Let me Do you A Favor (one Entity Sends for another)</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41</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18518" y="2123308"/>
            <a:ext cx="1470025" cy="707886"/>
          </a:xfrm>
          <a:prstGeom prst="rect">
            <a:avLst/>
          </a:prstGeom>
          <a:noFill/>
        </p:spPr>
        <p:txBody>
          <a:bodyPr wrap="square">
            <a:spAutoFit/>
          </a:bodyPr>
          <a:lstStyle/>
          <a:p>
            <a:pPr algn="ctr">
              <a:defRPr/>
            </a:pPr>
            <a:r>
              <a:rPr lang="en-US" sz="2000" u="sng" dirty="0">
                <a:solidFill>
                  <a:srgbClr val="000000"/>
                </a:solidFill>
              </a:rPr>
              <a:t>Originating Bank</a:t>
            </a: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2164554"/>
            <a:ext cx="1450975" cy="707886"/>
          </a:xfrm>
          <a:prstGeom prst="rect">
            <a:avLst/>
          </a:prstGeom>
          <a:noFill/>
        </p:spPr>
        <p:txBody>
          <a:bodyPr wrap="square">
            <a:spAutoFit/>
          </a:bodyPr>
          <a:lstStyle/>
          <a:p>
            <a:pPr algn="ctr">
              <a:defRPr/>
            </a:pPr>
            <a:r>
              <a:rPr lang="en-US" sz="2000" u="sng" dirty="0">
                <a:solidFill>
                  <a:srgbClr val="000000"/>
                </a:solidFill>
              </a:rPr>
              <a:t>Beneficiary Bank</a:t>
            </a: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2141209"/>
            <a:ext cx="1641475" cy="707886"/>
          </a:xfrm>
          <a:prstGeom prst="rect">
            <a:avLst/>
          </a:prstGeom>
          <a:noFill/>
        </p:spPr>
        <p:txBody>
          <a:bodyPr wrap="square">
            <a:spAutoFit/>
          </a:bodyPr>
          <a:lstStyle/>
          <a:p>
            <a:pPr algn="ctr">
              <a:defRPr/>
            </a:pPr>
            <a:r>
              <a:rPr lang="en-US" sz="2000" u="sng" dirty="0">
                <a:solidFill>
                  <a:srgbClr val="000000"/>
                </a:solidFill>
              </a:rPr>
              <a:t>Intermediary Bank</a:t>
            </a:r>
          </a:p>
        </p:txBody>
      </p:sp>
      <p:sp>
        <p:nvSpPr>
          <p:cNvPr id="18" name="TextBox 17">
            <a:extLst>
              <a:ext uri="{FF2B5EF4-FFF2-40B4-BE49-F238E27FC236}">
                <a16:creationId xmlns:a16="http://schemas.microsoft.com/office/drawing/2014/main" id="{9EA802D2-7B9E-4FEF-B8D3-32C4A19765ED}"/>
              </a:ext>
            </a:extLst>
          </p:cNvPr>
          <p:cNvSpPr txBox="1"/>
          <p:nvPr/>
        </p:nvSpPr>
        <p:spPr>
          <a:xfrm>
            <a:off x="242888" y="2060715"/>
            <a:ext cx="1638300" cy="1015663"/>
          </a:xfrm>
          <a:prstGeom prst="rect">
            <a:avLst/>
          </a:prstGeom>
          <a:noFill/>
        </p:spPr>
        <p:txBody>
          <a:bodyPr wrap="square">
            <a:spAutoFit/>
          </a:bodyPr>
          <a:lstStyle/>
          <a:p>
            <a:pPr algn="ctr">
              <a:defRPr/>
            </a:pPr>
            <a:r>
              <a:rPr lang="en-US" sz="2000" u="sng" dirty="0">
                <a:solidFill>
                  <a:srgbClr val="000000"/>
                </a:solidFill>
              </a:rPr>
              <a:t>Originator</a:t>
            </a:r>
          </a:p>
          <a:p>
            <a:pPr algn="ctr">
              <a:defRPr/>
            </a:pPr>
            <a:r>
              <a:rPr lang="en-US" sz="2000" dirty="0">
                <a:solidFill>
                  <a:srgbClr val="000000"/>
                </a:solidFill>
              </a:rPr>
              <a:t>On behalf of Another</a:t>
            </a:r>
          </a:p>
        </p:txBody>
      </p:sp>
      <p:sp>
        <p:nvSpPr>
          <p:cNvPr id="19" name="TextBox 18">
            <a:extLst>
              <a:ext uri="{FF2B5EF4-FFF2-40B4-BE49-F238E27FC236}">
                <a16:creationId xmlns:a16="http://schemas.microsoft.com/office/drawing/2014/main" id="{1BE2CADF-3CA6-4B54-B6CC-13FA7878A1AC}"/>
              </a:ext>
            </a:extLst>
          </p:cNvPr>
          <p:cNvSpPr txBox="1"/>
          <p:nvPr/>
        </p:nvSpPr>
        <p:spPr>
          <a:xfrm>
            <a:off x="7327900" y="2148882"/>
            <a:ext cx="1441450" cy="400110"/>
          </a:xfrm>
          <a:prstGeom prst="rect">
            <a:avLst/>
          </a:prstGeom>
          <a:noFill/>
        </p:spPr>
        <p:txBody>
          <a:bodyPr wrap="square">
            <a:spAutoFit/>
          </a:bodyPr>
          <a:lstStyle/>
          <a:p>
            <a:pPr algn="ctr">
              <a:defRPr/>
            </a:pPr>
            <a:r>
              <a:rPr lang="en-US" sz="2000" u="sng" dirty="0">
                <a:solidFill>
                  <a:srgbClr val="000000"/>
                </a:solidFill>
              </a:rPr>
              <a:t>Beneficiary</a:t>
            </a: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050" idx="0"/>
            <a:endCxn id="6" idx="2"/>
          </p:cNvCxnSpPr>
          <p:nvPr/>
        </p:nvCxnSpPr>
        <p:spPr bwMode="auto">
          <a:xfrm flipV="1">
            <a:off x="1003300" y="4033838"/>
            <a:ext cx="0" cy="626338"/>
          </a:xfrm>
          <a:prstGeom prst="straightConnector1">
            <a:avLst/>
          </a:prstGeom>
          <a:ln w="38100" cap="flat" cmpd="sng" algn="ctr">
            <a:solidFill>
              <a:schemeClr val="dk1"/>
            </a:solidFill>
            <a:prstDash val="dash"/>
            <a:round/>
            <a:headEnd type="triangle" w="med" len="med"/>
            <a:tailEnd type="triangle" w="med" len="med"/>
          </a:ln>
          <a:extLst>
            <a:ext uri="{909E8E84-426E-40DD-AFC4-6F175D3DCCD1}">
              <a14:hiddenFill xmlns:a14="http://schemas.microsoft.com/office/drawing/2010/main">
                <a:noFill/>
              </a14:hiddenFill>
            </a:ext>
          </a:extLst>
        </p:spPr>
        <p:style>
          <a:lnRef idx="0">
            <a:scrgbClr r="0" g="0" b="0"/>
          </a:lnRef>
          <a:fillRef idx="0">
            <a:scrgbClr r="0" g="0" b="0"/>
          </a:fillRef>
          <a:effectRef idx="0">
            <a:scrgbClr r="0" g="0" b="0"/>
          </a:effectRef>
          <a:fontRef idx="minor">
            <a:schemeClr val="tx1"/>
          </a:fontRef>
        </p:style>
      </p:cxnSp>
      <p:sp>
        <p:nvSpPr>
          <p:cNvPr id="30" name="TextBox 29">
            <a:extLst>
              <a:ext uri="{FF2B5EF4-FFF2-40B4-BE49-F238E27FC236}">
                <a16:creationId xmlns:a16="http://schemas.microsoft.com/office/drawing/2014/main" id="{D85CC26E-62CD-4F4C-A823-9E6A69A0C69C}"/>
              </a:ext>
            </a:extLst>
          </p:cNvPr>
          <p:cNvSpPr txBox="1"/>
          <p:nvPr/>
        </p:nvSpPr>
        <p:spPr>
          <a:xfrm>
            <a:off x="156387" y="5594298"/>
            <a:ext cx="5453026" cy="1015663"/>
          </a:xfrm>
          <a:prstGeom prst="rect">
            <a:avLst/>
          </a:prstGeom>
          <a:noFill/>
        </p:spPr>
        <p:txBody>
          <a:bodyPr wrap="square">
            <a:spAutoFit/>
          </a:bodyPr>
          <a:lstStyle/>
          <a:p>
            <a:pPr algn="ctr">
              <a:defRPr/>
            </a:pPr>
            <a:r>
              <a:rPr lang="en-US" sz="2000" u="sng" dirty="0">
                <a:solidFill>
                  <a:srgbClr val="000000"/>
                </a:solidFill>
              </a:rPr>
              <a:t>True Originator</a:t>
            </a:r>
          </a:p>
          <a:p>
            <a:pPr algn="ctr">
              <a:defRPr/>
            </a:pPr>
            <a:r>
              <a:rPr lang="en-US" sz="2000" dirty="0">
                <a:solidFill>
                  <a:srgbClr val="000000"/>
                </a:solidFill>
              </a:rPr>
              <a:t>Asks friendly entity to send pymt on its behalf.  They exchange value between themselves locally. </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795" y="4660176"/>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p:cNvCxnSpPr>
          <p:nvPr/>
        </p:nvCxnSpPr>
        <p:spPr bwMode="auto">
          <a:xfrm>
            <a:off x="3463925" y="3527871"/>
            <a:ext cx="552450" cy="2177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1477715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pPr marL="857250" lvl="1" indent="-457200">
              <a:defRPr/>
            </a:pPr>
            <a:r>
              <a:rPr lang="en-US" sz="2400" dirty="0">
                <a:solidFill>
                  <a:srgbClr val="000000"/>
                </a:solidFill>
              </a:rPr>
              <a:t>Switch Entities…. Overlap the lifespan of a shell entity, transfer the assets, and continue the movement of funds.  </a:t>
            </a:r>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42</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2929" y="1529023"/>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4"/>
            <a:extLst>
              <a:ext uri="{FF2B5EF4-FFF2-40B4-BE49-F238E27FC236}">
                <a16:creationId xmlns:a16="http://schemas.microsoft.com/office/drawing/2014/main" id="{29919698-C434-44D0-B0E3-28F9C832F8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53203" y="4086609"/>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stCxn id="6" idx="3"/>
          </p:cNvCxnSpPr>
          <p:nvPr/>
        </p:nvCxnSpPr>
        <p:spPr bwMode="auto">
          <a:xfrm>
            <a:off x="2801679" y="2005273"/>
            <a:ext cx="1770321"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a:stCxn id="2050" idx="3"/>
          </p:cNvCxnSpPr>
          <p:nvPr/>
        </p:nvCxnSpPr>
        <p:spPr bwMode="auto">
          <a:xfrm>
            <a:off x="4890655" y="3253431"/>
            <a:ext cx="1860665"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1180692" y="2465057"/>
            <a:ext cx="1470025" cy="1323439"/>
          </a:xfrm>
          <a:prstGeom prst="rect">
            <a:avLst/>
          </a:prstGeom>
          <a:noFill/>
        </p:spPr>
        <p:txBody>
          <a:bodyPr wrap="square">
            <a:spAutoFit/>
          </a:bodyPr>
          <a:lstStyle/>
          <a:p>
            <a:pPr algn="ctr">
              <a:defRPr/>
            </a:pPr>
            <a:r>
              <a:rPr lang="en-US" sz="2000" u="sng" dirty="0">
                <a:solidFill>
                  <a:srgbClr val="000000"/>
                </a:solidFill>
              </a:rPr>
              <a:t>Shell A.  Pass the funds and kill the firm</a:t>
            </a:r>
          </a:p>
        </p:txBody>
      </p:sp>
      <p:sp>
        <p:nvSpPr>
          <p:cNvPr id="19" name="TextBox 18">
            <a:extLst>
              <a:ext uri="{FF2B5EF4-FFF2-40B4-BE49-F238E27FC236}">
                <a16:creationId xmlns:a16="http://schemas.microsoft.com/office/drawing/2014/main" id="{1BE2CADF-3CA6-4B54-B6CC-13FA7878A1AC}"/>
              </a:ext>
            </a:extLst>
          </p:cNvPr>
          <p:cNvSpPr txBox="1"/>
          <p:nvPr/>
        </p:nvSpPr>
        <p:spPr>
          <a:xfrm>
            <a:off x="5679383" y="5362984"/>
            <a:ext cx="1441450" cy="400110"/>
          </a:xfrm>
          <a:prstGeom prst="rect">
            <a:avLst/>
          </a:prstGeom>
          <a:noFill/>
        </p:spPr>
        <p:txBody>
          <a:bodyPr wrap="square">
            <a:spAutoFit/>
          </a:bodyPr>
          <a:lstStyle/>
          <a:p>
            <a:pPr algn="ctr">
              <a:defRPr/>
            </a:pPr>
            <a:r>
              <a:rPr lang="en-US" sz="2000" u="sng" dirty="0">
                <a:solidFill>
                  <a:srgbClr val="000000"/>
                </a:solidFill>
              </a:rPr>
              <a:t>Shell C</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05645" y="2655737"/>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a:stCxn id="7" idx="3"/>
          </p:cNvCxnSpPr>
          <p:nvPr/>
        </p:nvCxnSpPr>
        <p:spPr bwMode="auto">
          <a:xfrm>
            <a:off x="7281953" y="4624772"/>
            <a:ext cx="798370" cy="2177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Connector 11">
            <a:extLst>
              <a:ext uri="{FF2B5EF4-FFF2-40B4-BE49-F238E27FC236}">
                <a16:creationId xmlns:a16="http://schemas.microsoft.com/office/drawing/2014/main" id="{C5BEC5DD-E5F4-4A92-9062-0BC0E8B8A826}"/>
              </a:ext>
            </a:extLst>
          </p:cNvPr>
          <p:cNvCxnSpPr>
            <a:cxnSpLocks/>
          </p:cNvCxnSpPr>
          <p:nvPr/>
        </p:nvCxnSpPr>
        <p:spPr>
          <a:xfrm>
            <a:off x="925538" y="2159791"/>
            <a:ext cx="0" cy="383714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CCF2256-EBBB-41B9-9B3F-BEA27E0AB8BC}"/>
              </a:ext>
            </a:extLst>
          </p:cNvPr>
          <p:cNvCxnSpPr>
            <a:cxnSpLocks/>
          </p:cNvCxnSpPr>
          <p:nvPr/>
        </p:nvCxnSpPr>
        <p:spPr>
          <a:xfrm>
            <a:off x="925538" y="5996940"/>
            <a:ext cx="7372642" cy="0"/>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9DF3DF56-8B59-413A-BB0D-5FB24FBC34B1}"/>
              </a:ext>
            </a:extLst>
          </p:cNvPr>
          <p:cNvSpPr txBox="1"/>
          <p:nvPr/>
        </p:nvSpPr>
        <p:spPr>
          <a:xfrm>
            <a:off x="3420630" y="3840324"/>
            <a:ext cx="1470025" cy="1323439"/>
          </a:xfrm>
          <a:prstGeom prst="rect">
            <a:avLst/>
          </a:prstGeom>
          <a:noFill/>
        </p:spPr>
        <p:txBody>
          <a:bodyPr wrap="square">
            <a:spAutoFit/>
          </a:bodyPr>
          <a:lstStyle/>
          <a:p>
            <a:pPr algn="ctr">
              <a:defRPr/>
            </a:pPr>
            <a:r>
              <a:rPr lang="en-US" sz="2000" u="sng" dirty="0">
                <a:solidFill>
                  <a:srgbClr val="000000"/>
                </a:solidFill>
              </a:rPr>
              <a:t>Shell B.  Pass the funds and kill the firm</a:t>
            </a:r>
          </a:p>
        </p:txBody>
      </p:sp>
    </p:spTree>
    <p:extLst>
      <p:ext uri="{BB962C8B-B14F-4D97-AF65-F5344CB8AC3E}">
        <p14:creationId xmlns:p14="http://schemas.microsoft.com/office/powerpoint/2010/main" val="5499643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4574495-61B1-441E-98CE-D5941A999D6C}"/>
              </a:ext>
            </a:extLst>
          </p:cNvPr>
          <p:cNvSpPr/>
          <p:nvPr/>
        </p:nvSpPr>
        <p:spPr>
          <a:xfrm>
            <a:off x="2564268" y="2857480"/>
            <a:ext cx="4305976" cy="28079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pPr marL="857250" lvl="1" indent="-457200">
              <a:defRPr/>
            </a:pPr>
            <a:r>
              <a:rPr lang="en-US" sz="2400" dirty="0">
                <a:solidFill>
                  <a:srgbClr val="000000"/>
                </a:solidFill>
              </a:rPr>
              <a:t>Multiple firms with accounts at same bank – Separate the illegal flow using two payments switched inside a bank with a book-to-book transfer.</a:t>
            </a:r>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43</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3267" y="4028963"/>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4"/>
            <a:extLst>
              <a:ext uri="{FF2B5EF4-FFF2-40B4-BE49-F238E27FC236}">
                <a16:creationId xmlns:a16="http://schemas.microsoft.com/office/drawing/2014/main" id="{3614F145-6B0C-4B9B-86CF-DA34DB28ABA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83095" y="177323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6"/>
            <a:extLst>
              <a:ext uri="{FF2B5EF4-FFF2-40B4-BE49-F238E27FC236}">
                <a16:creationId xmlns:a16="http://schemas.microsoft.com/office/drawing/2014/main" id="{29C1FCB1-92C1-47D0-867D-55BBC00C69D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7482" y="3959907"/>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stCxn id="6" idx="3"/>
            <a:endCxn id="34" idx="1"/>
          </p:cNvCxnSpPr>
          <p:nvPr/>
        </p:nvCxnSpPr>
        <p:spPr bwMode="auto">
          <a:xfrm>
            <a:off x="6612017" y="4505213"/>
            <a:ext cx="926706" cy="26194"/>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a:stCxn id="9" idx="3"/>
            <a:endCxn id="2050" idx="1"/>
          </p:cNvCxnSpPr>
          <p:nvPr/>
        </p:nvCxnSpPr>
        <p:spPr bwMode="auto">
          <a:xfrm flipV="1">
            <a:off x="1766232" y="4505213"/>
            <a:ext cx="1131853" cy="26194"/>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6" name="TextBox 15">
            <a:extLst>
              <a:ext uri="{FF2B5EF4-FFF2-40B4-BE49-F238E27FC236}">
                <a16:creationId xmlns:a16="http://schemas.microsoft.com/office/drawing/2014/main" id="{D092A761-3EDF-4153-89E3-F38480E4BA34}"/>
              </a:ext>
            </a:extLst>
          </p:cNvPr>
          <p:cNvSpPr txBox="1"/>
          <p:nvPr/>
        </p:nvSpPr>
        <p:spPr>
          <a:xfrm>
            <a:off x="7533640" y="3075057"/>
            <a:ext cx="1450975" cy="707886"/>
          </a:xfrm>
          <a:prstGeom prst="rect">
            <a:avLst/>
          </a:prstGeom>
          <a:noFill/>
        </p:spPr>
        <p:txBody>
          <a:bodyPr wrap="square">
            <a:spAutoFit/>
          </a:bodyPr>
          <a:lstStyle/>
          <a:p>
            <a:pPr algn="ctr">
              <a:defRPr/>
            </a:pPr>
            <a:r>
              <a:rPr lang="en-US" sz="2000" u="sng" dirty="0">
                <a:solidFill>
                  <a:srgbClr val="000000"/>
                </a:solidFill>
              </a:rPr>
              <a:t>Outgoing Wire</a:t>
            </a:r>
          </a:p>
        </p:txBody>
      </p:sp>
      <p:sp>
        <p:nvSpPr>
          <p:cNvPr id="17" name="TextBox 16">
            <a:extLst>
              <a:ext uri="{FF2B5EF4-FFF2-40B4-BE49-F238E27FC236}">
                <a16:creationId xmlns:a16="http://schemas.microsoft.com/office/drawing/2014/main" id="{1851E212-2EAD-47FB-A6DD-61DE81B9FB8E}"/>
              </a:ext>
            </a:extLst>
          </p:cNvPr>
          <p:cNvSpPr txBox="1"/>
          <p:nvPr/>
        </p:nvSpPr>
        <p:spPr>
          <a:xfrm>
            <a:off x="3432730" y="3089279"/>
            <a:ext cx="2569051" cy="707886"/>
          </a:xfrm>
          <a:prstGeom prst="rect">
            <a:avLst/>
          </a:prstGeom>
          <a:noFill/>
        </p:spPr>
        <p:txBody>
          <a:bodyPr wrap="square">
            <a:spAutoFit/>
          </a:bodyPr>
          <a:lstStyle/>
          <a:p>
            <a:pPr algn="ctr">
              <a:defRPr/>
            </a:pPr>
            <a:r>
              <a:rPr lang="en-US" sz="2000" u="sng" dirty="0">
                <a:solidFill>
                  <a:srgbClr val="000000"/>
                </a:solidFill>
              </a:rPr>
              <a:t>Book to Book Transfer in Bank</a:t>
            </a:r>
          </a:p>
        </p:txBody>
      </p:sp>
      <p:sp>
        <p:nvSpPr>
          <p:cNvPr id="18" name="TextBox 17">
            <a:extLst>
              <a:ext uri="{FF2B5EF4-FFF2-40B4-BE49-F238E27FC236}">
                <a16:creationId xmlns:a16="http://schemas.microsoft.com/office/drawing/2014/main" id="{9EA802D2-7B9E-4FEF-B8D3-32C4A19765ED}"/>
              </a:ext>
            </a:extLst>
          </p:cNvPr>
          <p:cNvSpPr txBox="1"/>
          <p:nvPr/>
        </p:nvSpPr>
        <p:spPr>
          <a:xfrm>
            <a:off x="232707" y="3075057"/>
            <a:ext cx="1638300" cy="707886"/>
          </a:xfrm>
          <a:prstGeom prst="rect">
            <a:avLst/>
          </a:prstGeom>
          <a:noFill/>
        </p:spPr>
        <p:txBody>
          <a:bodyPr wrap="square">
            <a:spAutoFit/>
          </a:bodyPr>
          <a:lstStyle/>
          <a:p>
            <a:pPr algn="ctr">
              <a:defRPr/>
            </a:pPr>
            <a:r>
              <a:rPr lang="en-US" sz="2000" u="sng" dirty="0">
                <a:solidFill>
                  <a:srgbClr val="000000"/>
                </a:solidFill>
              </a:rPr>
              <a:t>Incoming Wire</a:t>
            </a:r>
            <a:endParaRPr lang="en-US" sz="2000" dirty="0">
              <a:solidFill>
                <a:srgbClr val="000000"/>
              </a:solidFill>
            </a:endParaRP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050" idx="3"/>
            <a:endCxn id="6" idx="1"/>
          </p:cNvCxnSpPr>
          <p:nvPr/>
        </p:nvCxnSpPr>
        <p:spPr bwMode="auto">
          <a:xfrm>
            <a:off x="4183095" y="4505213"/>
            <a:ext cx="1000172"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8085" y="3907519"/>
            <a:ext cx="1285010" cy="1195388"/>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10" descr="https://encrypted-tbn3.gstatic.com/images?q=tbn:ANd9GcSfhMhT10z8I2B2RdD5qF6ICVeThOaVuc-YEifr-fYgZvqtQQ1d8iRlVqI">
            <a:hlinkClick r:id="rId6"/>
            <a:extLst>
              <a:ext uri="{FF2B5EF4-FFF2-40B4-BE49-F238E27FC236}">
                <a16:creationId xmlns:a16="http://schemas.microsoft.com/office/drawing/2014/main" id="{8D1946D9-C495-4CED-B94C-C75953D807C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38723" y="3959907"/>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45722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1256945" y="687831"/>
            <a:ext cx="7490240" cy="1058400"/>
          </a:xfrm>
        </p:spPr>
        <p:txBody>
          <a:bodyPr/>
          <a:lstStyle/>
          <a:p>
            <a:r>
              <a:rPr lang="en-US" b="1" dirty="0"/>
              <a:t>Switch Currencies on the wire</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44</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6">
            <a:extLst>
              <a:ext uri="{FF2B5EF4-FFF2-40B4-BE49-F238E27FC236}">
                <a16:creationId xmlns:a16="http://schemas.microsoft.com/office/drawing/2014/main" id="{D1DCDB24-A54B-44E1-A7AE-530E97284CBE}"/>
              </a:ext>
            </a:extLst>
          </p:cNvPr>
          <p:cNvCxnSpPr>
            <a:cxnSpLocks noChangeShapeType="1"/>
            <a:stCxn id="3" idx="2"/>
          </p:cNvCxnSpPr>
          <p:nvPr/>
        </p:nvCxnSpPr>
        <p:spPr bwMode="auto">
          <a:xfrm>
            <a:off x="2882900" y="4117975"/>
            <a:ext cx="7215" cy="549414"/>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36775" y="1633805"/>
            <a:ext cx="1470025" cy="1323439"/>
          </a:xfrm>
          <a:prstGeom prst="rect">
            <a:avLst/>
          </a:prstGeom>
          <a:noFill/>
        </p:spPr>
        <p:txBody>
          <a:bodyPr wrap="square">
            <a:spAutoFit/>
          </a:bodyPr>
          <a:lstStyle/>
          <a:p>
            <a:pPr algn="ctr">
              <a:defRPr/>
            </a:pPr>
            <a:r>
              <a:rPr lang="en-US" sz="2000" u="sng" dirty="0">
                <a:solidFill>
                  <a:srgbClr val="000000"/>
                </a:solidFill>
              </a:rPr>
              <a:t>Originating Bank</a:t>
            </a:r>
          </a:p>
          <a:p>
            <a:pPr algn="ctr">
              <a:defRPr/>
            </a:pPr>
            <a:r>
              <a:rPr lang="en-US" sz="2000" dirty="0">
                <a:solidFill>
                  <a:srgbClr val="000000"/>
                </a:solidFill>
              </a:rPr>
              <a:t>Swiss Franc Pymt</a:t>
            </a: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1677897"/>
            <a:ext cx="1450975" cy="1015663"/>
          </a:xfrm>
          <a:prstGeom prst="rect">
            <a:avLst/>
          </a:prstGeom>
          <a:noFill/>
        </p:spPr>
        <p:txBody>
          <a:bodyPr wrap="square">
            <a:spAutoFit/>
          </a:bodyPr>
          <a:lstStyle/>
          <a:p>
            <a:pPr algn="ctr">
              <a:defRPr/>
            </a:pPr>
            <a:r>
              <a:rPr lang="en-US" sz="2000" u="sng" dirty="0">
                <a:solidFill>
                  <a:srgbClr val="000000"/>
                </a:solidFill>
              </a:rPr>
              <a:t>Beneficiary Bank</a:t>
            </a:r>
          </a:p>
          <a:p>
            <a:pPr algn="ctr">
              <a:defRPr/>
            </a:pPr>
            <a:r>
              <a:rPr lang="en-US" sz="2000" dirty="0">
                <a:solidFill>
                  <a:srgbClr val="000000"/>
                </a:solidFill>
              </a:rPr>
              <a:t>USD Pymt</a:t>
            </a: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1658845"/>
            <a:ext cx="1641475" cy="1015663"/>
          </a:xfrm>
          <a:prstGeom prst="rect">
            <a:avLst/>
          </a:prstGeom>
          <a:noFill/>
        </p:spPr>
        <p:txBody>
          <a:bodyPr wrap="square">
            <a:spAutoFit/>
          </a:bodyPr>
          <a:lstStyle/>
          <a:p>
            <a:pPr algn="ctr">
              <a:defRPr/>
            </a:pPr>
            <a:r>
              <a:rPr lang="en-US" sz="2000" u="sng" dirty="0">
                <a:solidFill>
                  <a:srgbClr val="000000"/>
                </a:solidFill>
              </a:rPr>
              <a:t>Intermediary Bank</a:t>
            </a:r>
          </a:p>
          <a:p>
            <a:pPr algn="ctr">
              <a:defRPr/>
            </a:pPr>
            <a:r>
              <a:rPr lang="en-US" sz="2000" dirty="0">
                <a:solidFill>
                  <a:srgbClr val="000000"/>
                </a:solidFill>
              </a:rPr>
              <a:t>USD Pymt</a:t>
            </a:r>
          </a:p>
        </p:txBody>
      </p:sp>
      <p:sp>
        <p:nvSpPr>
          <p:cNvPr id="18" name="TextBox 17">
            <a:extLst>
              <a:ext uri="{FF2B5EF4-FFF2-40B4-BE49-F238E27FC236}">
                <a16:creationId xmlns:a16="http://schemas.microsoft.com/office/drawing/2014/main" id="{9EA802D2-7B9E-4FEF-B8D3-32C4A19765ED}"/>
              </a:ext>
            </a:extLst>
          </p:cNvPr>
          <p:cNvSpPr txBox="1"/>
          <p:nvPr/>
        </p:nvSpPr>
        <p:spPr>
          <a:xfrm>
            <a:off x="285750" y="1987321"/>
            <a:ext cx="1409700" cy="1015663"/>
          </a:xfrm>
          <a:prstGeom prst="rect">
            <a:avLst/>
          </a:prstGeom>
          <a:noFill/>
        </p:spPr>
        <p:txBody>
          <a:bodyPr>
            <a:spAutoFit/>
          </a:bodyPr>
          <a:lstStyle/>
          <a:p>
            <a:pPr algn="ctr">
              <a:defRPr/>
            </a:pPr>
            <a:r>
              <a:rPr lang="en-US" sz="2000" u="sng" dirty="0">
                <a:solidFill>
                  <a:srgbClr val="000000"/>
                </a:solidFill>
              </a:rPr>
              <a:t>Originator</a:t>
            </a:r>
          </a:p>
          <a:p>
            <a:pPr algn="ctr">
              <a:defRPr/>
            </a:pPr>
            <a:r>
              <a:rPr lang="en-US" sz="2000" dirty="0">
                <a:solidFill>
                  <a:srgbClr val="000000"/>
                </a:solidFill>
              </a:rPr>
              <a:t>Swiss Franc Pymt</a:t>
            </a:r>
          </a:p>
        </p:txBody>
      </p:sp>
      <p:sp>
        <p:nvSpPr>
          <p:cNvPr id="19" name="TextBox 18">
            <a:extLst>
              <a:ext uri="{FF2B5EF4-FFF2-40B4-BE49-F238E27FC236}">
                <a16:creationId xmlns:a16="http://schemas.microsoft.com/office/drawing/2014/main" id="{1BE2CADF-3CA6-4B54-B6CC-13FA7878A1AC}"/>
              </a:ext>
            </a:extLst>
          </p:cNvPr>
          <p:cNvSpPr txBox="1"/>
          <p:nvPr/>
        </p:nvSpPr>
        <p:spPr>
          <a:xfrm>
            <a:off x="7212012" y="1687524"/>
            <a:ext cx="1441450" cy="707886"/>
          </a:xfrm>
          <a:prstGeom prst="rect">
            <a:avLst/>
          </a:prstGeom>
          <a:noFill/>
        </p:spPr>
        <p:txBody>
          <a:bodyPr wrap="square">
            <a:spAutoFit/>
          </a:bodyPr>
          <a:lstStyle/>
          <a:p>
            <a:pPr algn="ctr">
              <a:defRPr/>
            </a:pPr>
            <a:r>
              <a:rPr lang="en-US" sz="2000" u="sng" dirty="0">
                <a:solidFill>
                  <a:srgbClr val="000000"/>
                </a:solidFill>
              </a:rPr>
              <a:t>Beneficiary</a:t>
            </a:r>
          </a:p>
          <a:p>
            <a:pPr algn="ctr">
              <a:defRPr/>
            </a:pPr>
            <a:r>
              <a:rPr lang="en-US" sz="2000" dirty="0">
                <a:solidFill>
                  <a:srgbClr val="000000"/>
                </a:solidFill>
              </a:rPr>
              <a:t>USD Pymt</a:t>
            </a: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1" idx="3"/>
            <a:endCxn id="9" idx="2"/>
          </p:cNvCxnSpPr>
          <p:nvPr/>
        </p:nvCxnSpPr>
        <p:spPr bwMode="auto">
          <a:xfrm flipV="1">
            <a:off x="3606800" y="4052888"/>
            <a:ext cx="1016000" cy="117878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30" name="TextBox 29">
            <a:extLst>
              <a:ext uri="{FF2B5EF4-FFF2-40B4-BE49-F238E27FC236}">
                <a16:creationId xmlns:a16="http://schemas.microsoft.com/office/drawing/2014/main" id="{D85CC26E-62CD-4F4C-A823-9E6A69A0C69C}"/>
              </a:ext>
            </a:extLst>
          </p:cNvPr>
          <p:cNvSpPr txBox="1"/>
          <p:nvPr/>
        </p:nvSpPr>
        <p:spPr>
          <a:xfrm>
            <a:off x="833681" y="5828120"/>
            <a:ext cx="4233619" cy="1015663"/>
          </a:xfrm>
          <a:prstGeom prst="rect">
            <a:avLst/>
          </a:prstGeom>
          <a:noFill/>
        </p:spPr>
        <p:txBody>
          <a:bodyPr wrap="square">
            <a:spAutoFit/>
          </a:bodyPr>
          <a:lstStyle/>
          <a:p>
            <a:pPr algn="ctr">
              <a:defRPr/>
            </a:pPr>
            <a:r>
              <a:rPr lang="en-US" sz="2000" u="sng" dirty="0">
                <a:solidFill>
                  <a:srgbClr val="000000"/>
                </a:solidFill>
              </a:rPr>
              <a:t>First Intermed Bank</a:t>
            </a:r>
          </a:p>
          <a:p>
            <a:pPr algn="ctr">
              <a:defRPr/>
            </a:pPr>
            <a:r>
              <a:rPr lang="en-US" sz="2000" dirty="0">
                <a:solidFill>
                  <a:srgbClr val="000000"/>
                </a:solidFill>
              </a:rPr>
              <a:t>From original instructions, converts Swiss Franc Pymt to USD Pymt</a:t>
            </a:r>
          </a:p>
        </p:txBody>
      </p:sp>
      <p:pic>
        <p:nvPicPr>
          <p:cNvPr id="21" name="Picture 10" descr="https://encrypted-tbn3.gstatic.com/images?q=tbn:ANd9GcSfhMhT10z8I2B2RdD5qF6ICVeThOaVuc-YEifr-fYgZvqtQQ1d8iRlVqI">
            <a:hlinkClick r:id="rId8"/>
            <a:extLst>
              <a:ext uri="{FF2B5EF4-FFF2-40B4-BE49-F238E27FC236}">
                <a16:creationId xmlns:a16="http://schemas.microsoft.com/office/drawing/2014/main" id="{BF25B050-F07D-4DF1-9272-29F3B0A4A57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8050" y="4660176"/>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44052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1542961" y="802772"/>
            <a:ext cx="6859167" cy="1058400"/>
          </a:xfrm>
        </p:spPr>
        <p:txBody>
          <a:bodyPr/>
          <a:lstStyle/>
          <a:p>
            <a:pPr marL="857250" lvl="1" indent="-457200">
              <a:defRPr/>
            </a:pPr>
            <a:r>
              <a:rPr lang="en-US" b="1" dirty="0">
                <a:solidFill>
                  <a:srgbClr val="000000"/>
                </a:solidFill>
              </a:rPr>
              <a:t>Mexican Diversion</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45</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1637" y="4899175"/>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endCxn id="2050" idx="0"/>
          </p:cNvCxnSpPr>
          <p:nvPr/>
        </p:nvCxnSpPr>
        <p:spPr bwMode="auto">
          <a:xfrm>
            <a:off x="6810375" y="3538539"/>
            <a:ext cx="1386409" cy="1301104"/>
          </a:xfrm>
          <a:prstGeom prst="straightConnector1">
            <a:avLst/>
          </a:prstGeom>
          <a:noFill/>
          <a:ln w="38100" algn="ctr">
            <a:solidFill>
              <a:srgbClr val="000066"/>
            </a:solidFill>
            <a:prstDash val="sysDash"/>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18518" y="2123308"/>
            <a:ext cx="1470025" cy="707886"/>
          </a:xfrm>
          <a:prstGeom prst="rect">
            <a:avLst/>
          </a:prstGeom>
          <a:noFill/>
        </p:spPr>
        <p:txBody>
          <a:bodyPr wrap="square">
            <a:spAutoFit/>
          </a:bodyPr>
          <a:lstStyle/>
          <a:p>
            <a:pPr algn="ctr">
              <a:defRPr/>
            </a:pPr>
            <a:r>
              <a:rPr lang="en-US" sz="2000" u="sng" dirty="0">
                <a:solidFill>
                  <a:srgbClr val="000000"/>
                </a:solidFill>
              </a:rPr>
              <a:t>Originating Bank</a:t>
            </a: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2164554"/>
            <a:ext cx="1450975" cy="707886"/>
          </a:xfrm>
          <a:prstGeom prst="rect">
            <a:avLst/>
          </a:prstGeom>
          <a:noFill/>
        </p:spPr>
        <p:txBody>
          <a:bodyPr wrap="square">
            <a:spAutoFit/>
          </a:bodyPr>
          <a:lstStyle/>
          <a:p>
            <a:pPr algn="ctr">
              <a:defRPr/>
            </a:pPr>
            <a:r>
              <a:rPr lang="en-US" sz="2000" u="sng" dirty="0">
                <a:solidFill>
                  <a:srgbClr val="000000"/>
                </a:solidFill>
              </a:rPr>
              <a:t>Beneficiary Bank (MX)</a:t>
            </a: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2141209"/>
            <a:ext cx="1641475" cy="707886"/>
          </a:xfrm>
          <a:prstGeom prst="rect">
            <a:avLst/>
          </a:prstGeom>
          <a:noFill/>
        </p:spPr>
        <p:txBody>
          <a:bodyPr wrap="square">
            <a:spAutoFit/>
          </a:bodyPr>
          <a:lstStyle/>
          <a:p>
            <a:pPr algn="ctr">
              <a:defRPr/>
            </a:pPr>
            <a:r>
              <a:rPr lang="en-US" sz="2000" u="sng" dirty="0">
                <a:solidFill>
                  <a:srgbClr val="000000"/>
                </a:solidFill>
              </a:rPr>
              <a:t>Intermediary Bank</a:t>
            </a:r>
          </a:p>
        </p:txBody>
      </p:sp>
      <p:sp>
        <p:nvSpPr>
          <p:cNvPr id="18" name="TextBox 17">
            <a:extLst>
              <a:ext uri="{FF2B5EF4-FFF2-40B4-BE49-F238E27FC236}">
                <a16:creationId xmlns:a16="http://schemas.microsoft.com/office/drawing/2014/main" id="{9EA802D2-7B9E-4FEF-B8D3-32C4A19765ED}"/>
              </a:ext>
            </a:extLst>
          </p:cNvPr>
          <p:cNvSpPr txBox="1"/>
          <p:nvPr/>
        </p:nvSpPr>
        <p:spPr>
          <a:xfrm>
            <a:off x="242888" y="2148882"/>
            <a:ext cx="1638300" cy="707886"/>
          </a:xfrm>
          <a:prstGeom prst="rect">
            <a:avLst/>
          </a:prstGeom>
          <a:noFill/>
        </p:spPr>
        <p:txBody>
          <a:bodyPr wrap="square">
            <a:spAutoFit/>
          </a:bodyPr>
          <a:lstStyle/>
          <a:p>
            <a:pPr algn="ctr">
              <a:defRPr/>
            </a:pPr>
            <a:r>
              <a:rPr lang="en-US" sz="2000" u="sng" dirty="0">
                <a:solidFill>
                  <a:srgbClr val="000000"/>
                </a:solidFill>
              </a:rPr>
              <a:t>Originator</a:t>
            </a:r>
          </a:p>
          <a:p>
            <a:pPr algn="ctr">
              <a:defRPr/>
            </a:pPr>
            <a:endParaRPr lang="en-US" sz="2000"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5384800" y="6096042"/>
            <a:ext cx="1441450" cy="400110"/>
          </a:xfrm>
          <a:prstGeom prst="rect">
            <a:avLst/>
          </a:prstGeom>
          <a:noFill/>
        </p:spPr>
        <p:txBody>
          <a:bodyPr wrap="square">
            <a:spAutoFit/>
          </a:bodyPr>
          <a:lstStyle/>
          <a:p>
            <a:pPr algn="ctr">
              <a:defRPr/>
            </a:pPr>
            <a:r>
              <a:rPr lang="en-US" sz="2000" u="sng" dirty="0">
                <a:solidFill>
                  <a:srgbClr val="000000"/>
                </a:solidFill>
              </a:rPr>
              <a:t>Beneficiary</a:t>
            </a:r>
          </a:p>
        </p:txBody>
      </p:sp>
      <p:sp>
        <p:nvSpPr>
          <p:cNvPr id="30" name="TextBox 29">
            <a:extLst>
              <a:ext uri="{FF2B5EF4-FFF2-40B4-BE49-F238E27FC236}">
                <a16:creationId xmlns:a16="http://schemas.microsoft.com/office/drawing/2014/main" id="{D85CC26E-62CD-4F4C-A823-9E6A69A0C69C}"/>
              </a:ext>
            </a:extLst>
          </p:cNvPr>
          <p:cNvSpPr txBox="1"/>
          <p:nvPr/>
        </p:nvSpPr>
        <p:spPr>
          <a:xfrm>
            <a:off x="6810375" y="2941424"/>
            <a:ext cx="2588058" cy="1015663"/>
          </a:xfrm>
          <a:prstGeom prst="rect">
            <a:avLst/>
          </a:prstGeom>
          <a:noFill/>
        </p:spPr>
        <p:txBody>
          <a:bodyPr wrap="square">
            <a:spAutoFit/>
          </a:bodyPr>
          <a:lstStyle/>
          <a:p>
            <a:pPr algn="ctr">
              <a:defRPr/>
            </a:pPr>
            <a:r>
              <a:rPr lang="en-US" sz="2000" u="sng" dirty="0">
                <a:solidFill>
                  <a:srgbClr val="000000"/>
                </a:solidFill>
              </a:rPr>
              <a:t>Bene Bank</a:t>
            </a:r>
          </a:p>
          <a:p>
            <a:pPr algn="ctr">
              <a:defRPr/>
            </a:pPr>
            <a:r>
              <a:rPr lang="en-US" sz="2000" dirty="0">
                <a:solidFill>
                  <a:srgbClr val="000000"/>
                </a:solidFill>
              </a:rPr>
              <a:t>Redirects based on customer advice</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54279" y="4839643"/>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p:cNvCxnSpPr>
          <p:nvPr/>
        </p:nvCxnSpPr>
        <p:spPr bwMode="auto">
          <a:xfrm>
            <a:off x="3463925" y="3527871"/>
            <a:ext cx="552450" cy="2177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23" name="TextBox 22">
            <a:extLst>
              <a:ext uri="{FF2B5EF4-FFF2-40B4-BE49-F238E27FC236}">
                <a16:creationId xmlns:a16="http://schemas.microsoft.com/office/drawing/2014/main" id="{50CEABC4-FBAD-42CC-B763-4E907F43F2CC}"/>
              </a:ext>
            </a:extLst>
          </p:cNvPr>
          <p:cNvSpPr txBox="1"/>
          <p:nvPr/>
        </p:nvSpPr>
        <p:spPr>
          <a:xfrm>
            <a:off x="7476059" y="6096042"/>
            <a:ext cx="1441450" cy="400110"/>
          </a:xfrm>
          <a:prstGeom prst="rect">
            <a:avLst/>
          </a:prstGeom>
          <a:noFill/>
        </p:spPr>
        <p:txBody>
          <a:bodyPr wrap="square">
            <a:spAutoFit/>
          </a:bodyPr>
          <a:lstStyle/>
          <a:p>
            <a:pPr algn="ctr">
              <a:defRPr/>
            </a:pPr>
            <a:r>
              <a:rPr lang="en-US" sz="2000" u="sng" dirty="0">
                <a:solidFill>
                  <a:srgbClr val="000000"/>
                </a:solidFill>
              </a:rPr>
              <a:t>Third Party </a:t>
            </a:r>
          </a:p>
        </p:txBody>
      </p:sp>
      <p:cxnSp>
        <p:nvCxnSpPr>
          <p:cNvPr id="14" name="Straight Arrow Connector 13">
            <a:extLst>
              <a:ext uri="{FF2B5EF4-FFF2-40B4-BE49-F238E27FC236}">
                <a16:creationId xmlns:a16="http://schemas.microsoft.com/office/drawing/2014/main" id="{9BBE8243-751E-4834-A4E7-3E4B7FFEB6F5}"/>
              </a:ext>
            </a:extLst>
          </p:cNvPr>
          <p:cNvCxnSpPr>
            <a:stCxn id="8" idx="2"/>
            <a:endCxn id="7" idx="0"/>
          </p:cNvCxnSpPr>
          <p:nvPr/>
        </p:nvCxnSpPr>
        <p:spPr>
          <a:xfrm flipH="1">
            <a:off x="6196012" y="4149725"/>
            <a:ext cx="11113" cy="749450"/>
          </a:xfrm>
          <a:prstGeom prst="straightConnector1">
            <a:avLst/>
          </a:prstGeom>
          <a:ln w="57150">
            <a:solidFill>
              <a:schemeClr val="bg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78633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n-US" dirty="0"/>
              <a:t>Virtual Currency</a:t>
            </a:r>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46</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686" y="2088916"/>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a:extLst>
              <a:ext uri="{FF2B5EF4-FFF2-40B4-BE49-F238E27FC236}">
                <a16:creationId xmlns:a16="http://schemas.microsoft.com/office/drawing/2014/main" id="{D092A761-3EDF-4153-89E3-F38480E4BA34}"/>
              </a:ext>
            </a:extLst>
          </p:cNvPr>
          <p:cNvSpPr txBox="1"/>
          <p:nvPr/>
        </p:nvSpPr>
        <p:spPr>
          <a:xfrm>
            <a:off x="673684" y="5676705"/>
            <a:ext cx="8185781" cy="1015663"/>
          </a:xfrm>
          <a:prstGeom prst="rect">
            <a:avLst/>
          </a:prstGeom>
          <a:noFill/>
          <a:ln w="28575">
            <a:solidFill>
              <a:schemeClr val="bg1"/>
            </a:solidFill>
          </a:ln>
        </p:spPr>
        <p:txBody>
          <a:bodyPr wrap="square">
            <a:spAutoFit/>
          </a:bodyPr>
          <a:lstStyle/>
          <a:p>
            <a:pPr algn="just">
              <a:defRPr/>
            </a:pPr>
            <a:r>
              <a:rPr lang="en-US" sz="2000" b="1" dirty="0">
                <a:solidFill>
                  <a:srgbClr val="000000"/>
                </a:solidFill>
              </a:rPr>
              <a:t>NOTE:</a:t>
            </a:r>
            <a:r>
              <a:rPr lang="en-US" sz="2000" dirty="0">
                <a:solidFill>
                  <a:srgbClr val="000000"/>
                </a:solidFill>
              </a:rPr>
              <a:t>  Any wires can be conducted locally with complete break in transaction activity from one party to another; from one location to another.  Many ways to structure the virtual currency exchange of value.  </a:t>
            </a:r>
          </a:p>
        </p:txBody>
      </p:sp>
      <p:sp>
        <p:nvSpPr>
          <p:cNvPr id="30" name="TextBox 29">
            <a:extLst>
              <a:ext uri="{FF2B5EF4-FFF2-40B4-BE49-F238E27FC236}">
                <a16:creationId xmlns:a16="http://schemas.microsoft.com/office/drawing/2014/main" id="{D85CC26E-62CD-4F4C-A823-9E6A69A0C69C}"/>
              </a:ext>
            </a:extLst>
          </p:cNvPr>
          <p:cNvSpPr txBox="1"/>
          <p:nvPr/>
        </p:nvSpPr>
        <p:spPr>
          <a:xfrm>
            <a:off x="302784" y="3325547"/>
            <a:ext cx="2774553" cy="2246769"/>
          </a:xfrm>
          <a:prstGeom prst="rect">
            <a:avLst/>
          </a:prstGeom>
          <a:noFill/>
        </p:spPr>
        <p:txBody>
          <a:bodyPr wrap="square">
            <a:spAutoFit/>
          </a:bodyPr>
          <a:lstStyle/>
          <a:p>
            <a:pPr algn="ctr">
              <a:defRPr/>
            </a:pPr>
            <a:r>
              <a:rPr lang="en-US" sz="2000" u="sng" dirty="0">
                <a:solidFill>
                  <a:srgbClr val="000000"/>
                </a:solidFill>
              </a:rPr>
              <a:t>Criminal in country A purchases Bitcoin in local currency.  Anonymously sends or “Sells” Bitcoin to criminal counterpart on other part of world. </a:t>
            </a:r>
            <a:endParaRPr lang="en-US" sz="2000" dirty="0">
              <a:solidFill>
                <a:srgbClr val="000000"/>
              </a:solidFill>
            </a:endParaRP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7530" y="1967472"/>
            <a:ext cx="1285010" cy="1195388"/>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01BEA9E0-3320-419F-93F0-514FEF04CFB8}"/>
              </a:ext>
            </a:extLst>
          </p:cNvPr>
          <p:cNvSpPr txBox="1"/>
          <p:nvPr/>
        </p:nvSpPr>
        <p:spPr>
          <a:xfrm>
            <a:off x="5722516" y="3479435"/>
            <a:ext cx="2774553" cy="1938992"/>
          </a:xfrm>
          <a:prstGeom prst="rect">
            <a:avLst/>
          </a:prstGeom>
          <a:noFill/>
        </p:spPr>
        <p:txBody>
          <a:bodyPr wrap="square">
            <a:spAutoFit/>
          </a:bodyPr>
          <a:lstStyle/>
          <a:p>
            <a:pPr algn="ctr">
              <a:defRPr/>
            </a:pPr>
            <a:r>
              <a:rPr lang="en-US" sz="2000" u="sng" dirty="0">
                <a:solidFill>
                  <a:srgbClr val="000000"/>
                </a:solidFill>
              </a:rPr>
              <a:t>Criminal counterpart in country B receives Bitcoin.  Can hold or “sell” in currency of choice, and use or wire out as desired. </a:t>
            </a:r>
            <a:endParaRPr lang="en-US" sz="2000" dirty="0">
              <a:solidFill>
                <a:srgbClr val="000000"/>
              </a:solidFill>
            </a:endParaRPr>
          </a:p>
        </p:txBody>
      </p:sp>
      <p:sp>
        <p:nvSpPr>
          <p:cNvPr id="14" name="Arrow: Right 13">
            <a:extLst>
              <a:ext uri="{FF2B5EF4-FFF2-40B4-BE49-F238E27FC236}">
                <a16:creationId xmlns:a16="http://schemas.microsoft.com/office/drawing/2014/main" id="{6EEF2129-3433-4586-83C9-E6C2233A0E62}"/>
              </a:ext>
            </a:extLst>
          </p:cNvPr>
          <p:cNvSpPr/>
          <p:nvPr/>
        </p:nvSpPr>
        <p:spPr>
          <a:xfrm>
            <a:off x="3685998" y="2174330"/>
            <a:ext cx="1428750" cy="781671"/>
          </a:xfrm>
          <a:prstGeom prst="rightArrow">
            <a:avLst/>
          </a:prstGeom>
          <a:ln w="5715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315630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n-US" dirty="0"/>
              <a:t>Hawala</a:t>
            </a:r>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47</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686" y="2088916"/>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extBox 29">
            <a:extLst>
              <a:ext uri="{FF2B5EF4-FFF2-40B4-BE49-F238E27FC236}">
                <a16:creationId xmlns:a16="http://schemas.microsoft.com/office/drawing/2014/main" id="{D85CC26E-62CD-4F4C-A823-9E6A69A0C69C}"/>
              </a:ext>
            </a:extLst>
          </p:cNvPr>
          <p:cNvSpPr txBox="1"/>
          <p:nvPr/>
        </p:nvSpPr>
        <p:spPr>
          <a:xfrm>
            <a:off x="302784" y="3325547"/>
            <a:ext cx="2774553" cy="2862322"/>
          </a:xfrm>
          <a:prstGeom prst="rect">
            <a:avLst/>
          </a:prstGeom>
          <a:noFill/>
        </p:spPr>
        <p:txBody>
          <a:bodyPr wrap="square">
            <a:spAutoFit/>
          </a:bodyPr>
          <a:lstStyle/>
          <a:p>
            <a:pPr algn="ctr">
              <a:defRPr/>
            </a:pPr>
            <a:r>
              <a:rPr lang="en-US" sz="2000" u="sng" dirty="0">
                <a:solidFill>
                  <a:srgbClr val="000000"/>
                </a:solidFill>
              </a:rPr>
              <a:t>Criminal in country A transact with Hawala Broker.  Hawala broker receives or directs placement of funds/cash, and  “communicates” with counterparty or with another Hawala broker.</a:t>
            </a:r>
            <a:endParaRPr lang="en-US" sz="2000" dirty="0">
              <a:solidFill>
                <a:srgbClr val="000000"/>
              </a:solidFill>
            </a:endParaRP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7530" y="1967472"/>
            <a:ext cx="1285010" cy="1195388"/>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01BEA9E0-3320-419F-93F0-514FEF04CFB8}"/>
              </a:ext>
            </a:extLst>
          </p:cNvPr>
          <p:cNvSpPr txBox="1"/>
          <p:nvPr/>
        </p:nvSpPr>
        <p:spPr>
          <a:xfrm>
            <a:off x="5722516" y="3479435"/>
            <a:ext cx="2774553" cy="2862322"/>
          </a:xfrm>
          <a:prstGeom prst="rect">
            <a:avLst/>
          </a:prstGeom>
          <a:noFill/>
        </p:spPr>
        <p:txBody>
          <a:bodyPr wrap="square">
            <a:spAutoFit/>
          </a:bodyPr>
          <a:lstStyle/>
          <a:p>
            <a:pPr algn="ctr">
              <a:defRPr/>
            </a:pPr>
            <a:r>
              <a:rPr lang="en-US" sz="2000" u="sng" dirty="0">
                <a:solidFill>
                  <a:srgbClr val="000000"/>
                </a:solidFill>
              </a:rPr>
              <a:t>Hawala Broker receives (coded) instructions from first Hawala Broker, and provides funds to the criminal beneficiary.</a:t>
            </a:r>
          </a:p>
          <a:p>
            <a:pPr algn="ctr">
              <a:defRPr/>
            </a:pPr>
            <a:endParaRPr lang="en-US" sz="2000" u="sng" dirty="0">
              <a:solidFill>
                <a:srgbClr val="000000"/>
              </a:solidFill>
            </a:endParaRPr>
          </a:p>
          <a:p>
            <a:pPr algn="ctr">
              <a:defRPr/>
            </a:pPr>
            <a:r>
              <a:rPr lang="en-US" sz="2000" u="sng" dirty="0">
                <a:solidFill>
                  <a:srgbClr val="000000"/>
                </a:solidFill>
              </a:rPr>
              <a:t>Both Hawala Brokers “settle” their own “ledgers.”   </a:t>
            </a:r>
            <a:endParaRPr lang="en-US" sz="2000" dirty="0">
              <a:solidFill>
                <a:srgbClr val="000000"/>
              </a:solidFill>
            </a:endParaRPr>
          </a:p>
        </p:txBody>
      </p:sp>
      <p:sp>
        <p:nvSpPr>
          <p:cNvPr id="14" name="Arrow: Right 13">
            <a:extLst>
              <a:ext uri="{FF2B5EF4-FFF2-40B4-BE49-F238E27FC236}">
                <a16:creationId xmlns:a16="http://schemas.microsoft.com/office/drawing/2014/main" id="{6EEF2129-3433-4586-83C9-E6C2233A0E62}"/>
              </a:ext>
            </a:extLst>
          </p:cNvPr>
          <p:cNvSpPr/>
          <p:nvPr/>
        </p:nvSpPr>
        <p:spPr>
          <a:xfrm>
            <a:off x="3685998" y="2174330"/>
            <a:ext cx="1428750" cy="781671"/>
          </a:xfrm>
          <a:prstGeom prst="rightArrow">
            <a:avLst/>
          </a:prstGeom>
          <a:ln w="5715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47426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n-US" dirty="0"/>
              <a:t>Loans, Taxes &amp; Transfer Pricing</a:t>
            </a:r>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48</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9385" y="4766945"/>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4"/>
            <a:extLst>
              <a:ext uri="{FF2B5EF4-FFF2-40B4-BE49-F238E27FC236}">
                <a16:creationId xmlns:a16="http://schemas.microsoft.com/office/drawing/2014/main" id="{29919698-C434-44D0-B0E3-28F9C832F8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5558" y="470503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stCxn id="2050" idx="2"/>
            <a:endCxn id="6" idx="0"/>
          </p:cNvCxnSpPr>
          <p:nvPr/>
        </p:nvCxnSpPr>
        <p:spPr bwMode="auto">
          <a:xfrm>
            <a:off x="2978216" y="3842744"/>
            <a:ext cx="1215544" cy="924201"/>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a:stCxn id="2050" idx="2"/>
            <a:endCxn id="7" idx="0"/>
          </p:cNvCxnSpPr>
          <p:nvPr/>
        </p:nvCxnSpPr>
        <p:spPr bwMode="auto">
          <a:xfrm flipH="1">
            <a:off x="1689933" y="3842744"/>
            <a:ext cx="1288283" cy="86228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a:extLst>
              <a:ext uri="{FF2B5EF4-FFF2-40B4-BE49-F238E27FC236}">
                <a16:creationId xmlns:a16="http://schemas.microsoft.com/office/drawing/2014/main" id="{1851E212-2EAD-47FB-A6DD-61DE81B9FB8E}"/>
              </a:ext>
            </a:extLst>
          </p:cNvPr>
          <p:cNvSpPr txBox="1"/>
          <p:nvPr/>
        </p:nvSpPr>
        <p:spPr>
          <a:xfrm>
            <a:off x="2086676" y="1805009"/>
            <a:ext cx="1783080" cy="707886"/>
          </a:xfrm>
          <a:prstGeom prst="rect">
            <a:avLst/>
          </a:prstGeom>
          <a:noFill/>
        </p:spPr>
        <p:txBody>
          <a:bodyPr wrap="square">
            <a:spAutoFit/>
          </a:bodyPr>
          <a:lstStyle/>
          <a:p>
            <a:pPr algn="ctr">
              <a:defRPr/>
            </a:pPr>
            <a:r>
              <a:rPr lang="en-US" sz="2000" u="sng" dirty="0">
                <a:solidFill>
                  <a:srgbClr val="000000"/>
                </a:solidFill>
              </a:rPr>
              <a:t>Parent Holding Company</a:t>
            </a:r>
          </a:p>
        </p:txBody>
      </p:sp>
      <p:sp>
        <p:nvSpPr>
          <p:cNvPr id="19" name="TextBox 18">
            <a:extLst>
              <a:ext uri="{FF2B5EF4-FFF2-40B4-BE49-F238E27FC236}">
                <a16:creationId xmlns:a16="http://schemas.microsoft.com/office/drawing/2014/main" id="{1BE2CADF-3CA6-4B54-B6CC-13FA7878A1AC}"/>
              </a:ext>
            </a:extLst>
          </p:cNvPr>
          <p:cNvSpPr txBox="1"/>
          <p:nvPr/>
        </p:nvSpPr>
        <p:spPr>
          <a:xfrm>
            <a:off x="3442944" y="3918884"/>
            <a:ext cx="1441450" cy="400110"/>
          </a:xfrm>
          <a:prstGeom prst="rect">
            <a:avLst/>
          </a:prstGeom>
          <a:noFill/>
        </p:spPr>
        <p:txBody>
          <a:bodyPr wrap="square">
            <a:spAutoFit/>
          </a:bodyPr>
          <a:lstStyle/>
          <a:p>
            <a:pPr algn="ctr">
              <a:defRPr/>
            </a:pPr>
            <a:r>
              <a:rPr lang="en-US" sz="2000" u="sng" dirty="0">
                <a:solidFill>
                  <a:srgbClr val="000000"/>
                </a:solidFill>
              </a:rPr>
              <a:t>Affiliate B</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5711" y="2647356"/>
            <a:ext cx="1285010" cy="1195388"/>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20D5EEB4-533D-4FFC-9C2A-E6F9322D0FDA}"/>
              </a:ext>
            </a:extLst>
          </p:cNvPr>
          <p:cNvSpPr txBox="1"/>
          <p:nvPr/>
        </p:nvSpPr>
        <p:spPr>
          <a:xfrm>
            <a:off x="5071043" y="1371599"/>
            <a:ext cx="3844357" cy="5078313"/>
          </a:xfrm>
          <a:prstGeom prst="rect">
            <a:avLst/>
          </a:prstGeom>
          <a:noFill/>
        </p:spPr>
        <p:txBody>
          <a:bodyPr wrap="square" rtlCol="0">
            <a:spAutoFit/>
          </a:bodyPr>
          <a:lstStyle/>
          <a:p>
            <a:r>
              <a:rPr lang="en-US" dirty="0">
                <a:solidFill>
                  <a:schemeClr val="bg1"/>
                </a:solidFill>
              </a:rPr>
              <a:t>Loans:</a:t>
            </a:r>
          </a:p>
          <a:p>
            <a:pPr marL="285750" indent="-285750">
              <a:buFont typeface="Arial" panose="020B0604020202020204" pitchFamily="34" charset="0"/>
              <a:buChar char="•"/>
            </a:pPr>
            <a:r>
              <a:rPr lang="en-US" dirty="0">
                <a:solidFill>
                  <a:schemeClr val="bg1"/>
                </a:solidFill>
              </a:rPr>
              <a:t>In lieu of dividends, loans upstream to parent can reduce tax liabilities.</a:t>
            </a:r>
          </a:p>
          <a:p>
            <a:pPr marL="285750" indent="-285750">
              <a:buFont typeface="Arial" panose="020B0604020202020204" pitchFamily="34" charset="0"/>
              <a:buChar char="•"/>
            </a:pPr>
            <a:r>
              <a:rPr lang="en-US" dirty="0">
                <a:solidFill>
                  <a:schemeClr val="bg1"/>
                </a:solidFill>
              </a:rPr>
              <a:t>Loans from parent to subsidiary (or vice versa) or from affiliate to affiliate can (but might not) violate transfer pricing laws and regulations; capital controls; and tax evasion; not counting other criminal laws and violations.  </a:t>
            </a:r>
          </a:p>
          <a:p>
            <a:pPr marL="285750" indent="-285750">
              <a:buFont typeface="Arial" panose="020B0604020202020204" pitchFamily="34" charset="0"/>
              <a:buChar char="•"/>
            </a:pPr>
            <a:r>
              <a:rPr lang="en-US" dirty="0">
                <a:solidFill>
                  <a:schemeClr val="bg1"/>
                </a:solidFill>
              </a:rPr>
              <a:t>Many offshore “shell jurisdictions” as well as jurisdictions with favorable intercompany transaction laws, permit certain favorable treatment allowing the use of loans (and other transactions) at non-arm’s length.  </a:t>
            </a:r>
          </a:p>
          <a:p>
            <a:endParaRPr lang="en-US" dirty="0">
              <a:solidFill>
                <a:schemeClr val="bg1"/>
              </a:solidFill>
            </a:endParaRPr>
          </a:p>
        </p:txBody>
      </p:sp>
      <p:sp>
        <p:nvSpPr>
          <p:cNvPr id="26" name="Arrow: Right 25">
            <a:extLst>
              <a:ext uri="{FF2B5EF4-FFF2-40B4-BE49-F238E27FC236}">
                <a16:creationId xmlns:a16="http://schemas.microsoft.com/office/drawing/2014/main" id="{25EAFCFB-A0B7-47C6-925B-91F6EFFFA101}"/>
              </a:ext>
            </a:extLst>
          </p:cNvPr>
          <p:cNvSpPr/>
          <p:nvPr/>
        </p:nvSpPr>
        <p:spPr>
          <a:xfrm rot="10800000">
            <a:off x="2110740" y="6050280"/>
            <a:ext cx="1958340" cy="516355"/>
          </a:xfrm>
          <a:prstGeom prst="rightArrow">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Arrow: Right 28">
            <a:extLst>
              <a:ext uri="{FF2B5EF4-FFF2-40B4-BE49-F238E27FC236}">
                <a16:creationId xmlns:a16="http://schemas.microsoft.com/office/drawing/2014/main" id="{948843A4-07E9-42D9-A029-7EB4D129F2DB}"/>
              </a:ext>
            </a:extLst>
          </p:cNvPr>
          <p:cNvSpPr/>
          <p:nvPr/>
        </p:nvSpPr>
        <p:spPr>
          <a:xfrm rot="16200000">
            <a:off x="-351959" y="3867527"/>
            <a:ext cx="1958340" cy="516355"/>
          </a:xfrm>
          <a:prstGeom prst="rightArrow">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0D1555A8-FB58-47CA-AA5A-B14FEB8E7B09}"/>
              </a:ext>
            </a:extLst>
          </p:cNvPr>
          <p:cNvSpPr txBox="1"/>
          <p:nvPr/>
        </p:nvSpPr>
        <p:spPr>
          <a:xfrm>
            <a:off x="1072038" y="3911611"/>
            <a:ext cx="1441450" cy="400110"/>
          </a:xfrm>
          <a:prstGeom prst="rect">
            <a:avLst/>
          </a:prstGeom>
          <a:noFill/>
        </p:spPr>
        <p:txBody>
          <a:bodyPr wrap="square">
            <a:spAutoFit/>
          </a:bodyPr>
          <a:lstStyle/>
          <a:p>
            <a:pPr algn="ctr">
              <a:defRPr/>
            </a:pPr>
            <a:r>
              <a:rPr lang="en-US" sz="2000" u="sng" dirty="0">
                <a:solidFill>
                  <a:srgbClr val="000000"/>
                </a:solidFill>
              </a:rPr>
              <a:t>Affiliate A</a:t>
            </a:r>
          </a:p>
        </p:txBody>
      </p:sp>
    </p:spTree>
    <p:extLst>
      <p:ext uri="{BB962C8B-B14F-4D97-AF65-F5344CB8AC3E}">
        <p14:creationId xmlns:p14="http://schemas.microsoft.com/office/powerpoint/2010/main" val="2717690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E253B-16D4-4A08-8D36-FC5355BB0250}"/>
              </a:ext>
            </a:extLst>
          </p:cNvPr>
          <p:cNvSpPr>
            <a:spLocks noGrp="1"/>
          </p:cNvSpPr>
          <p:nvPr>
            <p:ph type="title"/>
          </p:nvPr>
        </p:nvSpPr>
        <p:spPr/>
        <p:txBody>
          <a:bodyPr/>
          <a:lstStyle/>
          <a:p>
            <a:r>
              <a:rPr lang="en-US" dirty="0"/>
              <a:t>Other Schemes/Cases</a:t>
            </a:r>
          </a:p>
        </p:txBody>
      </p:sp>
      <p:sp>
        <p:nvSpPr>
          <p:cNvPr id="3" name="Content Placeholder 2">
            <a:extLst>
              <a:ext uri="{FF2B5EF4-FFF2-40B4-BE49-F238E27FC236}">
                <a16:creationId xmlns:a16="http://schemas.microsoft.com/office/drawing/2014/main" id="{CA25CA1B-5CFF-4720-B89D-0301DE0CF2CC}"/>
              </a:ext>
            </a:extLst>
          </p:cNvPr>
          <p:cNvSpPr>
            <a:spLocks noGrp="1"/>
          </p:cNvSpPr>
          <p:nvPr>
            <p:ph idx="1"/>
          </p:nvPr>
        </p:nvSpPr>
        <p:spPr/>
        <p:txBody>
          <a:bodyPr/>
          <a:lstStyle/>
          <a:p>
            <a:pPr lvl="1" indent="-342900">
              <a:defRPr/>
            </a:pPr>
            <a:r>
              <a:rPr lang="en-US" dirty="0">
                <a:solidFill>
                  <a:srgbClr val="000000"/>
                </a:solidFill>
              </a:rPr>
              <a:t>The inside job</a:t>
            </a:r>
          </a:p>
          <a:p>
            <a:pPr lvl="1" indent="-342900">
              <a:defRPr/>
            </a:pPr>
            <a:r>
              <a:rPr lang="en-US" dirty="0">
                <a:solidFill>
                  <a:srgbClr val="000000"/>
                </a:solidFill>
              </a:rPr>
              <a:t>Strawmen</a:t>
            </a:r>
          </a:p>
          <a:p>
            <a:pPr lvl="1" indent="-342900">
              <a:defRPr/>
            </a:pPr>
            <a:r>
              <a:rPr lang="en-US" dirty="0">
                <a:solidFill>
                  <a:srgbClr val="000000"/>
                </a:solidFill>
              </a:rPr>
              <a:t>Mirror Trading</a:t>
            </a:r>
          </a:p>
          <a:p>
            <a:pPr marL="857250" lvl="1" indent="-457200">
              <a:defRPr/>
            </a:pPr>
            <a:r>
              <a:rPr lang="en-US" dirty="0">
                <a:solidFill>
                  <a:srgbClr val="000000"/>
                </a:solidFill>
              </a:rPr>
              <a:t>Flips</a:t>
            </a:r>
          </a:p>
          <a:p>
            <a:pPr marL="857250" lvl="1" indent="-457200">
              <a:defRPr/>
            </a:pPr>
            <a:r>
              <a:rPr lang="en-US" dirty="0">
                <a:solidFill>
                  <a:srgbClr val="000000"/>
                </a:solidFill>
              </a:rPr>
              <a:t>Pump &amp; Dump</a:t>
            </a:r>
          </a:p>
          <a:p>
            <a:pPr marL="857250" lvl="1" indent="-457200">
              <a:defRPr/>
            </a:pPr>
            <a:r>
              <a:rPr lang="en-US" dirty="0">
                <a:solidFill>
                  <a:srgbClr val="000000"/>
                </a:solidFill>
              </a:rPr>
              <a:t>L/C Invoicing and Amendments</a:t>
            </a:r>
          </a:p>
          <a:p>
            <a:endParaRPr lang="en-US" sz="2800" dirty="0"/>
          </a:p>
        </p:txBody>
      </p:sp>
      <p:sp>
        <p:nvSpPr>
          <p:cNvPr id="4" name="Slide Number Placeholder 3">
            <a:extLst>
              <a:ext uri="{FF2B5EF4-FFF2-40B4-BE49-F238E27FC236}">
                <a16:creationId xmlns:a16="http://schemas.microsoft.com/office/drawing/2014/main" id="{0BFA32FF-547A-4DA5-87C2-1D61295AA6B9}"/>
              </a:ext>
            </a:extLst>
          </p:cNvPr>
          <p:cNvSpPr>
            <a:spLocks noGrp="1"/>
          </p:cNvSpPr>
          <p:nvPr>
            <p:ph type="sldNum" sz="quarter" idx="12"/>
          </p:nvPr>
        </p:nvSpPr>
        <p:spPr/>
        <p:txBody>
          <a:bodyPr/>
          <a:lstStyle/>
          <a:p>
            <a:fld id="{941AA2AD-4ABD-40E1-928E-6C7D7FF4C282}" type="slidenum">
              <a:rPr lang="en-GB" smtClean="0"/>
              <a:t>49</a:t>
            </a:fld>
            <a:endParaRPr lang="en-GB" dirty="0"/>
          </a:p>
        </p:txBody>
      </p:sp>
    </p:spTree>
    <p:extLst>
      <p:ext uri="{BB962C8B-B14F-4D97-AF65-F5344CB8AC3E}">
        <p14:creationId xmlns:p14="http://schemas.microsoft.com/office/powerpoint/2010/main" val="2026472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43DE0-AB8C-4E08-9C91-7A6CB6FB0FC7}"/>
              </a:ext>
            </a:extLst>
          </p:cNvPr>
          <p:cNvSpPr>
            <a:spLocks noGrp="1"/>
          </p:cNvSpPr>
          <p:nvPr>
            <p:ph type="title"/>
          </p:nvPr>
        </p:nvSpPr>
        <p:spPr/>
        <p:txBody>
          <a:bodyPr/>
          <a:lstStyle/>
          <a:p>
            <a:r>
              <a:rPr lang="en-US" dirty="0"/>
              <a:t>Focus on Banks</a:t>
            </a:r>
          </a:p>
        </p:txBody>
      </p:sp>
      <p:sp>
        <p:nvSpPr>
          <p:cNvPr id="3" name="Content Placeholder 2">
            <a:extLst>
              <a:ext uri="{FF2B5EF4-FFF2-40B4-BE49-F238E27FC236}">
                <a16:creationId xmlns:a16="http://schemas.microsoft.com/office/drawing/2014/main" id="{657452D4-08B2-4009-822C-75868FDD655A}"/>
              </a:ext>
            </a:extLst>
          </p:cNvPr>
          <p:cNvSpPr>
            <a:spLocks noGrp="1"/>
          </p:cNvSpPr>
          <p:nvPr>
            <p:ph idx="1"/>
          </p:nvPr>
        </p:nvSpPr>
        <p:spPr>
          <a:xfrm>
            <a:off x="462756" y="1394462"/>
            <a:ext cx="8218487" cy="4525963"/>
          </a:xfrm>
        </p:spPr>
        <p:txBody>
          <a:bodyPr/>
          <a:lstStyle/>
          <a:p>
            <a:r>
              <a:rPr lang="en-US" sz="2400" dirty="0"/>
              <a:t>Most basic definition of a bank:  Any company that takes deposits AND makes loans.  </a:t>
            </a:r>
          </a:p>
          <a:p>
            <a:r>
              <a:rPr lang="en-US" sz="2400" dirty="0"/>
              <a:t>Nearly all banks are under some form of regulation and supervision.  Depending on the jurisdiction depends on the size, scope, and sophistication of supervision.  The record of enforcement of AML laws and regulations upon banks varies widely.</a:t>
            </a:r>
          </a:p>
          <a:p>
            <a:r>
              <a:rPr lang="en-US" sz="2400" dirty="0"/>
              <a:t>Universal Banks are permitted in most jurisdictions of the world, including the European Union.  Permissible financial products and services for banks in the US are limited.  However, Bank Holding Companies (BHCs) may own banks as well as other types of financial companies (e.g. broker dealers), thus allowing the BHC organizations to compete in the international financial markets. </a:t>
            </a:r>
          </a:p>
          <a:p>
            <a:endParaRPr lang="en-US" sz="2400" dirty="0"/>
          </a:p>
          <a:p>
            <a:endParaRPr lang="en-US" sz="2400" dirty="0"/>
          </a:p>
          <a:p>
            <a:endParaRPr lang="en-US" sz="2400" dirty="0"/>
          </a:p>
        </p:txBody>
      </p:sp>
      <p:sp>
        <p:nvSpPr>
          <p:cNvPr id="4" name="Slide Number Placeholder 3">
            <a:extLst>
              <a:ext uri="{FF2B5EF4-FFF2-40B4-BE49-F238E27FC236}">
                <a16:creationId xmlns:a16="http://schemas.microsoft.com/office/drawing/2014/main" id="{6077E89A-4099-4A2B-88E2-157295A9726E}"/>
              </a:ext>
            </a:extLst>
          </p:cNvPr>
          <p:cNvSpPr>
            <a:spLocks noGrp="1"/>
          </p:cNvSpPr>
          <p:nvPr>
            <p:ph type="sldNum" sz="quarter" idx="12"/>
          </p:nvPr>
        </p:nvSpPr>
        <p:spPr/>
        <p:txBody>
          <a:bodyPr/>
          <a:lstStyle/>
          <a:p>
            <a:fld id="{941AA2AD-4ABD-40E1-928E-6C7D7FF4C282}" type="slidenum">
              <a:rPr lang="en-GB" smtClean="0"/>
              <a:t>5</a:t>
            </a:fld>
            <a:endParaRPr lang="en-GB" dirty="0"/>
          </a:p>
        </p:txBody>
      </p:sp>
    </p:spTree>
    <p:extLst>
      <p:ext uri="{BB962C8B-B14F-4D97-AF65-F5344CB8AC3E}">
        <p14:creationId xmlns:p14="http://schemas.microsoft.com/office/powerpoint/2010/main" val="40883232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6"/>
          <p:cNvSpPr>
            <a:spLocks noGrp="1"/>
          </p:cNvSpPr>
          <p:nvPr>
            <p:ph idx="1"/>
          </p:nvPr>
        </p:nvSpPr>
        <p:spPr/>
        <p:txBody>
          <a:bodyPr/>
          <a:lstStyle/>
          <a:p>
            <a:pPr marL="4762" lvl="2" indent="0" algn="ctr">
              <a:buNone/>
            </a:pPr>
            <a:endParaRPr lang="en-GB" dirty="0">
              <a:solidFill>
                <a:srgbClr val="0018A8"/>
              </a:solidFill>
              <a:ea typeface="ＭＳ Ｐゴシック" pitchFamily="34" charset="-128"/>
            </a:endParaRP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Douglas A. Sloan</a:t>
            </a:r>
          </a:p>
          <a:p>
            <a:pPr marL="4762" lvl="2" indent="0" algn="ctr">
              <a:buNone/>
            </a:pPr>
            <a:r>
              <a:rPr lang="en-GB" dirty="0">
                <a:solidFill>
                  <a:srgbClr val="0018A8"/>
                </a:solidFill>
                <a:ea typeface="ＭＳ Ｐゴシック" pitchFamily="34" charset="-128"/>
              </a:rPr>
              <a:t>President</a:t>
            </a:r>
          </a:p>
          <a:p>
            <a:pPr marL="4762" lvl="2" indent="0" algn="ctr">
              <a:buNone/>
            </a:pPr>
            <a:r>
              <a:rPr lang="en-GB" dirty="0">
                <a:solidFill>
                  <a:srgbClr val="0018A8"/>
                </a:solidFill>
                <a:ea typeface="ＭＳ Ｐゴシック" pitchFamily="34" charset="-128"/>
              </a:rPr>
              <a:t>Catamount Huntsman</a:t>
            </a: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DASloan@outlook.com</a:t>
            </a: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+1-917-565-7695</a:t>
            </a:r>
          </a:p>
        </p:txBody>
      </p:sp>
      <p:sp>
        <p:nvSpPr>
          <p:cNvPr id="5" name="Title 13"/>
          <p:cNvSpPr>
            <a:spLocks noGrp="1"/>
          </p:cNvSpPr>
          <p:nvPr>
            <p:ph type="title"/>
          </p:nvPr>
        </p:nvSpPr>
        <p:spPr>
          <a:xfrm>
            <a:off x="1067143" y="284205"/>
            <a:ext cx="7416800" cy="872791"/>
          </a:xfrm>
        </p:spPr>
        <p:txBody>
          <a:bodyPr/>
          <a:lstStyle/>
          <a:p>
            <a:r>
              <a:rPr lang="en-GB" sz="2800" dirty="0"/>
              <a:t>If you are interested in exploring the possibilities for collaboration and strengthening your abilities…</a:t>
            </a:r>
          </a:p>
        </p:txBody>
      </p:sp>
      <p:sp>
        <p:nvSpPr>
          <p:cNvPr id="2" name="Slide Number Placeholder 1">
            <a:extLst>
              <a:ext uri="{FF2B5EF4-FFF2-40B4-BE49-F238E27FC236}">
                <a16:creationId xmlns:a16="http://schemas.microsoft.com/office/drawing/2014/main" id="{A380BD16-04DC-4F4A-9226-1916E87DA58E}"/>
              </a:ext>
            </a:extLst>
          </p:cNvPr>
          <p:cNvSpPr>
            <a:spLocks noGrp="1"/>
          </p:cNvSpPr>
          <p:nvPr>
            <p:ph type="sldNum" sz="quarter" idx="12"/>
          </p:nvPr>
        </p:nvSpPr>
        <p:spPr/>
        <p:txBody>
          <a:bodyPr/>
          <a:lstStyle/>
          <a:p>
            <a:fld id="{941AA2AD-4ABD-40E1-928E-6C7D7FF4C282}" type="slidenum">
              <a:rPr lang="en-GB" smtClean="0"/>
              <a:t>50</a:t>
            </a:fld>
            <a:endParaRPr lang="en-GB" dirty="0"/>
          </a:p>
        </p:txBody>
      </p:sp>
    </p:spTree>
    <p:extLst>
      <p:ext uri="{BB962C8B-B14F-4D97-AF65-F5344CB8AC3E}">
        <p14:creationId xmlns:p14="http://schemas.microsoft.com/office/powerpoint/2010/main" val="3611147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6</a:t>
            </a:fld>
            <a:endParaRPr lang="en-US" dirty="0"/>
          </a:p>
        </p:txBody>
      </p:sp>
      <p:pic>
        <p:nvPicPr>
          <p:cNvPr id="5"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961" y="3203022"/>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9020" y="1575315"/>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 descr="https://encrypted-tbn3.gstatic.com/images?q=tbn:ANd9GcSfhMhT10z8I2B2RdD5qF6ICVeThOaVuc-YEifr-fYgZvqtQQ1d8iRlVqI">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8974" y="3096060"/>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extBox 30"/>
          <p:cNvSpPr txBox="1"/>
          <p:nvPr/>
        </p:nvSpPr>
        <p:spPr>
          <a:xfrm>
            <a:off x="819345" y="170636"/>
            <a:ext cx="8042715" cy="646331"/>
          </a:xfrm>
          <a:prstGeom prst="rect">
            <a:avLst/>
          </a:prstGeom>
          <a:noFill/>
        </p:spPr>
        <p:txBody>
          <a:bodyPr wrap="none">
            <a:spAutoFit/>
          </a:bodyPr>
          <a:lstStyle/>
          <a:p>
            <a:pPr>
              <a:defRPr/>
            </a:pPr>
            <a:r>
              <a:rPr lang="en-US" sz="3600" b="1" dirty="0">
                <a:solidFill>
                  <a:srgbClr val="000000"/>
                </a:solidFill>
              </a:rPr>
              <a:t>Universal vs Segmented Banking Systems</a:t>
            </a:r>
          </a:p>
        </p:txBody>
      </p:sp>
      <p:pic>
        <p:nvPicPr>
          <p:cNvPr id="2" name="Picture 1">
            <a:extLst>
              <a:ext uri="{FF2B5EF4-FFF2-40B4-BE49-F238E27FC236}">
                <a16:creationId xmlns:a16="http://schemas.microsoft.com/office/drawing/2014/main" id="{5331905A-1BB4-4DA4-8073-51493D09DB26}"/>
              </a:ext>
            </a:extLst>
          </p:cNvPr>
          <p:cNvPicPr>
            <a:picLocks noChangeAspect="1"/>
          </p:cNvPicPr>
          <p:nvPr/>
        </p:nvPicPr>
        <p:blipFill>
          <a:blip r:embed="rId6"/>
          <a:stretch>
            <a:fillRect/>
          </a:stretch>
        </p:blipFill>
        <p:spPr>
          <a:xfrm>
            <a:off x="1668711" y="1575315"/>
            <a:ext cx="1423987" cy="1143000"/>
          </a:xfrm>
          <a:prstGeom prst="rect">
            <a:avLst/>
          </a:prstGeom>
        </p:spPr>
      </p:pic>
      <p:pic>
        <p:nvPicPr>
          <p:cNvPr id="33" name="Picture 6" descr="https://encrypted-tbn0.gstatic.com/images?q=tbn:ANd9GcTQCzcJfhKrv4rew6SiZ7wpHC9--FvGVVBoGIEVT6dm4NbVg3jK9z-sWeg">
            <a:hlinkClick r:id="rId2"/>
            <a:extLst>
              <a:ext uri="{FF2B5EF4-FFF2-40B4-BE49-F238E27FC236}">
                <a16:creationId xmlns:a16="http://schemas.microsoft.com/office/drawing/2014/main" id="{14DB8A2C-1A0A-41D8-8CFF-8C24CD22CD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285" y="5133280"/>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ectangle 34">
            <a:extLst>
              <a:ext uri="{FF2B5EF4-FFF2-40B4-BE49-F238E27FC236}">
                <a16:creationId xmlns:a16="http://schemas.microsoft.com/office/drawing/2014/main" id="{3A3FFDD4-C97F-4BFC-BEDA-5F2E519A31E7}"/>
              </a:ext>
            </a:extLst>
          </p:cNvPr>
          <p:cNvSpPr/>
          <p:nvPr/>
        </p:nvSpPr>
        <p:spPr>
          <a:xfrm>
            <a:off x="331110" y="1928018"/>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BHC</a:t>
            </a:r>
          </a:p>
        </p:txBody>
      </p:sp>
      <p:sp>
        <p:nvSpPr>
          <p:cNvPr id="37" name="Rectangle 36">
            <a:extLst>
              <a:ext uri="{FF2B5EF4-FFF2-40B4-BE49-F238E27FC236}">
                <a16:creationId xmlns:a16="http://schemas.microsoft.com/office/drawing/2014/main" id="{3729DE91-5A46-4291-9D27-F5616625E3CD}"/>
              </a:ext>
            </a:extLst>
          </p:cNvPr>
          <p:cNvSpPr/>
          <p:nvPr/>
        </p:nvSpPr>
        <p:spPr>
          <a:xfrm>
            <a:off x="7660959" y="3052366"/>
            <a:ext cx="120110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Banking Bus. Depts.</a:t>
            </a:r>
          </a:p>
        </p:txBody>
      </p:sp>
      <p:sp>
        <p:nvSpPr>
          <p:cNvPr id="39" name="Rectangle 38">
            <a:extLst>
              <a:ext uri="{FF2B5EF4-FFF2-40B4-BE49-F238E27FC236}">
                <a16:creationId xmlns:a16="http://schemas.microsoft.com/office/drawing/2014/main" id="{0383E6D2-1436-4BA4-956E-CA5497AE2215}"/>
              </a:ext>
            </a:extLst>
          </p:cNvPr>
          <p:cNvSpPr/>
          <p:nvPr/>
        </p:nvSpPr>
        <p:spPr>
          <a:xfrm>
            <a:off x="7660959" y="5493544"/>
            <a:ext cx="124174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Other Bus. Lines</a:t>
            </a:r>
          </a:p>
        </p:txBody>
      </p:sp>
      <p:sp>
        <p:nvSpPr>
          <p:cNvPr id="42" name="Rectangle 41">
            <a:extLst>
              <a:ext uri="{FF2B5EF4-FFF2-40B4-BE49-F238E27FC236}">
                <a16:creationId xmlns:a16="http://schemas.microsoft.com/office/drawing/2014/main" id="{885BF65C-15A5-4420-ADE0-40606F0800BB}"/>
              </a:ext>
            </a:extLst>
          </p:cNvPr>
          <p:cNvSpPr/>
          <p:nvPr/>
        </p:nvSpPr>
        <p:spPr>
          <a:xfrm>
            <a:off x="1668711" y="988536"/>
            <a:ext cx="1428750" cy="3957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Model</a:t>
            </a:r>
          </a:p>
        </p:txBody>
      </p:sp>
      <p:sp>
        <p:nvSpPr>
          <p:cNvPr id="44" name="Rectangle 43">
            <a:extLst>
              <a:ext uri="{FF2B5EF4-FFF2-40B4-BE49-F238E27FC236}">
                <a16:creationId xmlns:a16="http://schemas.microsoft.com/office/drawing/2014/main" id="{A22A20F0-A663-4656-A4FC-9A7DB40DD515}"/>
              </a:ext>
            </a:extLst>
          </p:cNvPr>
          <p:cNvSpPr/>
          <p:nvPr/>
        </p:nvSpPr>
        <p:spPr>
          <a:xfrm>
            <a:off x="5569020" y="988536"/>
            <a:ext cx="1419225" cy="3957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World Model</a:t>
            </a:r>
          </a:p>
        </p:txBody>
      </p:sp>
      <p:cxnSp>
        <p:nvCxnSpPr>
          <p:cNvPr id="47" name="Connector: Elbow 46">
            <a:extLst>
              <a:ext uri="{FF2B5EF4-FFF2-40B4-BE49-F238E27FC236}">
                <a16:creationId xmlns:a16="http://schemas.microsoft.com/office/drawing/2014/main" id="{9AF8BB36-2694-44FD-95EA-C952A52EB2A0}"/>
              </a:ext>
            </a:extLst>
          </p:cNvPr>
          <p:cNvCxnSpPr>
            <a:stCxn id="2" idx="2"/>
            <a:endCxn id="14" idx="1"/>
          </p:cNvCxnSpPr>
          <p:nvPr/>
        </p:nvCxnSpPr>
        <p:spPr>
          <a:xfrm rot="16200000" flipH="1">
            <a:off x="2320217" y="2778802"/>
            <a:ext cx="949245" cy="828269"/>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8" name="Connector: Elbow 47">
            <a:extLst>
              <a:ext uri="{FF2B5EF4-FFF2-40B4-BE49-F238E27FC236}">
                <a16:creationId xmlns:a16="http://schemas.microsoft.com/office/drawing/2014/main" id="{B92D4DEA-2AF3-46E9-BF52-830BEA5E80E3}"/>
              </a:ext>
            </a:extLst>
          </p:cNvPr>
          <p:cNvCxnSpPr>
            <a:cxnSpLocks/>
            <a:endCxn id="5" idx="3"/>
          </p:cNvCxnSpPr>
          <p:nvPr/>
        </p:nvCxnSpPr>
        <p:spPr>
          <a:xfrm rot="5400000">
            <a:off x="1573532" y="2856744"/>
            <a:ext cx="865708" cy="779349"/>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1" name="Connector: Elbow 50">
            <a:extLst>
              <a:ext uri="{FF2B5EF4-FFF2-40B4-BE49-F238E27FC236}">
                <a16:creationId xmlns:a16="http://schemas.microsoft.com/office/drawing/2014/main" id="{AEA50A99-36C5-4565-85AF-E4CC85E1B309}"/>
              </a:ext>
            </a:extLst>
          </p:cNvPr>
          <p:cNvCxnSpPr>
            <a:cxnSpLocks/>
            <a:stCxn id="2" idx="2"/>
            <a:endCxn id="33" idx="3"/>
          </p:cNvCxnSpPr>
          <p:nvPr/>
        </p:nvCxnSpPr>
        <p:spPr>
          <a:xfrm rot="5400000">
            <a:off x="567763" y="3796587"/>
            <a:ext cx="2891215" cy="734670"/>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967EBCCE-115A-4BD5-BAE4-842EBB3503F9}"/>
              </a:ext>
            </a:extLst>
          </p:cNvPr>
          <p:cNvSpPr/>
          <p:nvPr/>
        </p:nvSpPr>
        <p:spPr>
          <a:xfrm>
            <a:off x="7701599" y="4309903"/>
            <a:ext cx="12011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Broker Dealer</a:t>
            </a:r>
          </a:p>
        </p:txBody>
      </p:sp>
      <p:sp>
        <p:nvSpPr>
          <p:cNvPr id="58" name="Rectangle 57">
            <a:extLst>
              <a:ext uri="{FF2B5EF4-FFF2-40B4-BE49-F238E27FC236}">
                <a16:creationId xmlns:a16="http://schemas.microsoft.com/office/drawing/2014/main" id="{DBE41719-43A6-48BD-B447-D8172FCEB5AE}"/>
              </a:ext>
            </a:extLst>
          </p:cNvPr>
          <p:cNvSpPr/>
          <p:nvPr/>
        </p:nvSpPr>
        <p:spPr>
          <a:xfrm>
            <a:off x="270784" y="4368205"/>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Broker Dealer</a:t>
            </a:r>
          </a:p>
        </p:txBody>
      </p:sp>
      <p:sp>
        <p:nvSpPr>
          <p:cNvPr id="60" name="Rectangle 59">
            <a:extLst>
              <a:ext uri="{FF2B5EF4-FFF2-40B4-BE49-F238E27FC236}">
                <a16:creationId xmlns:a16="http://schemas.microsoft.com/office/drawing/2014/main" id="{3C6DF093-3C7C-4161-90CA-954B0B45E61D}"/>
              </a:ext>
            </a:extLst>
          </p:cNvPr>
          <p:cNvSpPr/>
          <p:nvPr/>
        </p:nvSpPr>
        <p:spPr>
          <a:xfrm>
            <a:off x="301786" y="6137751"/>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Other Subs.</a:t>
            </a:r>
          </a:p>
        </p:txBody>
      </p:sp>
      <p:sp>
        <p:nvSpPr>
          <p:cNvPr id="62" name="Rectangle 61">
            <a:extLst>
              <a:ext uri="{FF2B5EF4-FFF2-40B4-BE49-F238E27FC236}">
                <a16:creationId xmlns:a16="http://schemas.microsoft.com/office/drawing/2014/main" id="{98AE9170-8E67-434A-A63C-38291C0A8B8A}"/>
              </a:ext>
            </a:extLst>
          </p:cNvPr>
          <p:cNvSpPr/>
          <p:nvPr/>
        </p:nvSpPr>
        <p:spPr>
          <a:xfrm>
            <a:off x="7109351" y="1849995"/>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Bank</a:t>
            </a:r>
          </a:p>
        </p:txBody>
      </p:sp>
      <p:sp>
        <p:nvSpPr>
          <p:cNvPr id="64" name="Rectangle 63">
            <a:extLst>
              <a:ext uri="{FF2B5EF4-FFF2-40B4-BE49-F238E27FC236}">
                <a16:creationId xmlns:a16="http://schemas.microsoft.com/office/drawing/2014/main" id="{A5633050-ABBE-42E0-A0AF-BEA1FB0D6CBD}"/>
              </a:ext>
            </a:extLst>
          </p:cNvPr>
          <p:cNvSpPr/>
          <p:nvPr/>
        </p:nvSpPr>
        <p:spPr>
          <a:xfrm>
            <a:off x="3322799" y="4364323"/>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Bank</a:t>
            </a:r>
          </a:p>
        </p:txBody>
      </p:sp>
      <p:cxnSp>
        <p:nvCxnSpPr>
          <p:cNvPr id="71" name="Connector: Elbow 70">
            <a:extLst>
              <a:ext uri="{FF2B5EF4-FFF2-40B4-BE49-F238E27FC236}">
                <a16:creationId xmlns:a16="http://schemas.microsoft.com/office/drawing/2014/main" id="{790A3615-C566-4477-8BD7-61B1A2AE001C}"/>
              </a:ext>
            </a:extLst>
          </p:cNvPr>
          <p:cNvCxnSpPr>
            <a:cxnSpLocks/>
            <a:stCxn id="8" idx="2"/>
            <a:endCxn id="37" idx="1"/>
          </p:cNvCxnSpPr>
          <p:nvPr/>
        </p:nvCxnSpPr>
        <p:spPr>
          <a:xfrm rot="16200000" flipH="1">
            <a:off x="6576552" y="2425158"/>
            <a:ext cx="791251" cy="1377564"/>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4" name="Connector: Elbow 73">
            <a:extLst>
              <a:ext uri="{FF2B5EF4-FFF2-40B4-BE49-F238E27FC236}">
                <a16:creationId xmlns:a16="http://schemas.microsoft.com/office/drawing/2014/main" id="{0F43B767-526D-4953-9A96-A2029AB81068}"/>
              </a:ext>
            </a:extLst>
          </p:cNvPr>
          <p:cNvCxnSpPr>
            <a:cxnSpLocks/>
            <a:stCxn id="8" idx="2"/>
            <a:endCxn id="55" idx="1"/>
          </p:cNvCxnSpPr>
          <p:nvPr/>
        </p:nvCxnSpPr>
        <p:spPr>
          <a:xfrm rot="16200000" flipH="1">
            <a:off x="5968103" y="3033607"/>
            <a:ext cx="2048788" cy="1418204"/>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Connector: Elbow 76">
            <a:extLst>
              <a:ext uri="{FF2B5EF4-FFF2-40B4-BE49-F238E27FC236}">
                <a16:creationId xmlns:a16="http://schemas.microsoft.com/office/drawing/2014/main" id="{4FF06DBB-EEFE-44E5-B5BF-C9778C64535D}"/>
              </a:ext>
            </a:extLst>
          </p:cNvPr>
          <p:cNvCxnSpPr>
            <a:cxnSpLocks/>
            <a:stCxn id="8" idx="2"/>
            <a:endCxn id="39" idx="1"/>
          </p:cNvCxnSpPr>
          <p:nvPr/>
        </p:nvCxnSpPr>
        <p:spPr>
          <a:xfrm rot="16200000" flipH="1">
            <a:off x="5355963" y="3645747"/>
            <a:ext cx="3232429" cy="1377564"/>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0473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7E007-E671-4C84-9441-B8CF01535D9D}"/>
              </a:ext>
            </a:extLst>
          </p:cNvPr>
          <p:cNvSpPr>
            <a:spLocks noGrp="1"/>
          </p:cNvSpPr>
          <p:nvPr>
            <p:ph type="title"/>
          </p:nvPr>
        </p:nvSpPr>
        <p:spPr/>
        <p:txBody>
          <a:bodyPr/>
          <a:lstStyle/>
          <a:p>
            <a:r>
              <a:rPr lang="en-US" dirty="0"/>
              <a:t>Focus on Banks continued</a:t>
            </a:r>
          </a:p>
        </p:txBody>
      </p:sp>
      <p:sp>
        <p:nvSpPr>
          <p:cNvPr id="3" name="Content Placeholder 2">
            <a:extLst>
              <a:ext uri="{FF2B5EF4-FFF2-40B4-BE49-F238E27FC236}">
                <a16:creationId xmlns:a16="http://schemas.microsoft.com/office/drawing/2014/main" id="{F50FA75B-E6F2-4A51-AF0C-0D25DF872C69}"/>
              </a:ext>
            </a:extLst>
          </p:cNvPr>
          <p:cNvSpPr>
            <a:spLocks noGrp="1"/>
          </p:cNvSpPr>
          <p:nvPr>
            <p:ph idx="1"/>
          </p:nvPr>
        </p:nvSpPr>
        <p:spPr/>
        <p:txBody>
          <a:bodyPr/>
          <a:lstStyle/>
          <a:p>
            <a:pPr algn="just"/>
            <a:r>
              <a:rPr lang="en-US" sz="2400" dirty="0"/>
              <a:t>The greatest means to investigate, detect, and report money laundering activities remains at banks as banks remain the most common essential link directly or indirectly connecting all financial activities in the world.  For this reason, the most stringent AML requirements are imposed upon banks.  </a:t>
            </a:r>
          </a:p>
          <a:p>
            <a:pPr marL="0" indent="0" algn="just">
              <a:buNone/>
            </a:pPr>
            <a:endParaRPr lang="en-US" sz="2400" dirty="0"/>
          </a:p>
          <a:p>
            <a:pPr algn="just"/>
            <a:r>
              <a:rPr lang="en-US" sz="2400" dirty="0"/>
              <a:t>However, the more indirect the connection to banks (e.g. processing transactions for customers’ customers; maintaining custodian accounts for hedge funds; etc.) the greater the challenge to connect criminals to their money, gather evidence, and prosecute crimes.   </a:t>
            </a:r>
          </a:p>
        </p:txBody>
      </p:sp>
      <p:sp>
        <p:nvSpPr>
          <p:cNvPr id="4" name="Slide Number Placeholder 3">
            <a:extLst>
              <a:ext uri="{FF2B5EF4-FFF2-40B4-BE49-F238E27FC236}">
                <a16:creationId xmlns:a16="http://schemas.microsoft.com/office/drawing/2014/main" id="{B63F3687-9807-48A7-AB0D-6A217BEA00E5}"/>
              </a:ext>
            </a:extLst>
          </p:cNvPr>
          <p:cNvSpPr>
            <a:spLocks noGrp="1"/>
          </p:cNvSpPr>
          <p:nvPr>
            <p:ph type="sldNum" sz="quarter" idx="12"/>
          </p:nvPr>
        </p:nvSpPr>
        <p:spPr/>
        <p:txBody>
          <a:bodyPr/>
          <a:lstStyle/>
          <a:p>
            <a:fld id="{941AA2AD-4ABD-40E1-928E-6C7D7FF4C282}" type="slidenum">
              <a:rPr lang="en-GB" smtClean="0"/>
              <a:t>7</a:t>
            </a:fld>
            <a:endParaRPr lang="en-GB" dirty="0"/>
          </a:p>
        </p:txBody>
      </p:sp>
    </p:spTree>
    <p:extLst>
      <p:ext uri="{BB962C8B-B14F-4D97-AF65-F5344CB8AC3E}">
        <p14:creationId xmlns:p14="http://schemas.microsoft.com/office/powerpoint/2010/main" val="1582453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65974-13EA-22D2-1064-B559EB88D5B4}"/>
              </a:ext>
            </a:extLst>
          </p:cNvPr>
          <p:cNvSpPr>
            <a:spLocks noGrp="1"/>
          </p:cNvSpPr>
          <p:nvPr>
            <p:ph type="title"/>
          </p:nvPr>
        </p:nvSpPr>
        <p:spPr/>
        <p:txBody>
          <a:bodyPr/>
          <a:lstStyle/>
          <a:p>
            <a:r>
              <a:rPr lang="en-US" dirty="0"/>
              <a:t>Focus on Banks continued</a:t>
            </a:r>
          </a:p>
        </p:txBody>
      </p:sp>
      <p:sp>
        <p:nvSpPr>
          <p:cNvPr id="3" name="Content Placeholder 2">
            <a:extLst>
              <a:ext uri="{FF2B5EF4-FFF2-40B4-BE49-F238E27FC236}">
                <a16:creationId xmlns:a16="http://schemas.microsoft.com/office/drawing/2014/main" id="{974D389B-9E90-433A-0E0E-B35A8177A20A}"/>
              </a:ext>
            </a:extLst>
          </p:cNvPr>
          <p:cNvSpPr>
            <a:spLocks noGrp="1"/>
          </p:cNvSpPr>
          <p:nvPr>
            <p:ph idx="1"/>
          </p:nvPr>
        </p:nvSpPr>
        <p:spPr>
          <a:xfrm>
            <a:off x="382050" y="1669214"/>
            <a:ext cx="8218487" cy="4525963"/>
          </a:xfrm>
        </p:spPr>
        <p:txBody>
          <a:bodyPr/>
          <a:lstStyle/>
          <a:p>
            <a:r>
              <a:rPr lang="en-US" sz="2600" dirty="0"/>
              <a:t>Banks often contain a treasure trove of information about suspects and other persons of interest.  </a:t>
            </a:r>
          </a:p>
          <a:p>
            <a:r>
              <a:rPr lang="en-US" sz="2600" dirty="0"/>
              <a:t>Because of the due diligence information collected on customers and their financial transactions, financial profiles can be developed.</a:t>
            </a:r>
          </a:p>
          <a:p>
            <a:r>
              <a:rPr lang="en-US" sz="2600" dirty="0"/>
              <a:t>Often such information is not available at other institutions, government agencies or providers.  </a:t>
            </a:r>
          </a:p>
          <a:p>
            <a:r>
              <a:rPr lang="en-US" sz="2600" dirty="0"/>
              <a:t>Depending on the scope of the relationship will depend on the available information (scope, breadth and depth). </a:t>
            </a:r>
          </a:p>
          <a:p>
            <a:r>
              <a:rPr lang="en-US" sz="2600" dirty="0"/>
              <a:t>Comparing the information collected can also be useful.  </a:t>
            </a:r>
          </a:p>
        </p:txBody>
      </p:sp>
      <p:sp>
        <p:nvSpPr>
          <p:cNvPr id="4" name="Slide Number Placeholder 3">
            <a:extLst>
              <a:ext uri="{FF2B5EF4-FFF2-40B4-BE49-F238E27FC236}">
                <a16:creationId xmlns:a16="http://schemas.microsoft.com/office/drawing/2014/main" id="{05396AB7-FCD4-2EAA-A61F-6A35ABBFC38D}"/>
              </a:ext>
            </a:extLst>
          </p:cNvPr>
          <p:cNvSpPr>
            <a:spLocks noGrp="1"/>
          </p:cNvSpPr>
          <p:nvPr>
            <p:ph type="sldNum" sz="quarter" idx="12"/>
          </p:nvPr>
        </p:nvSpPr>
        <p:spPr/>
        <p:txBody>
          <a:bodyPr/>
          <a:lstStyle/>
          <a:p>
            <a:fld id="{941AA2AD-4ABD-40E1-928E-6C7D7FF4C282}" type="slidenum">
              <a:rPr lang="en-GB" smtClean="0"/>
              <a:t>8</a:t>
            </a:fld>
            <a:endParaRPr lang="en-GB" dirty="0"/>
          </a:p>
        </p:txBody>
      </p:sp>
    </p:spTree>
    <p:extLst>
      <p:ext uri="{BB962C8B-B14F-4D97-AF65-F5344CB8AC3E}">
        <p14:creationId xmlns:p14="http://schemas.microsoft.com/office/powerpoint/2010/main" val="1147711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0F85A-6D52-DF9B-4DF2-9EBFD1C40709}"/>
              </a:ext>
            </a:extLst>
          </p:cNvPr>
          <p:cNvSpPr>
            <a:spLocks noGrp="1"/>
          </p:cNvSpPr>
          <p:nvPr>
            <p:ph type="title"/>
          </p:nvPr>
        </p:nvSpPr>
        <p:spPr>
          <a:xfrm>
            <a:off x="1150620" y="73060"/>
            <a:ext cx="7613236" cy="1081551"/>
          </a:xfrm>
        </p:spPr>
        <p:txBody>
          <a:bodyPr anchor="b">
            <a:normAutofit fontScale="90000"/>
          </a:bodyPr>
          <a:lstStyle/>
          <a:p>
            <a:r>
              <a:rPr lang="en-US" sz="4050" dirty="0"/>
              <a:t>What information is available? – Breadth vs. Depth</a:t>
            </a:r>
          </a:p>
        </p:txBody>
      </p:sp>
      <p:sp>
        <p:nvSpPr>
          <p:cNvPr id="3" name="Content Placeholder 2">
            <a:extLst>
              <a:ext uri="{FF2B5EF4-FFF2-40B4-BE49-F238E27FC236}">
                <a16:creationId xmlns:a16="http://schemas.microsoft.com/office/drawing/2014/main" id="{1D948D6E-411D-41E7-27C8-9F77E881626C}"/>
              </a:ext>
            </a:extLst>
          </p:cNvPr>
          <p:cNvSpPr>
            <a:spLocks noGrp="1"/>
          </p:cNvSpPr>
          <p:nvPr>
            <p:ph idx="1"/>
          </p:nvPr>
        </p:nvSpPr>
        <p:spPr>
          <a:xfrm>
            <a:off x="266700" y="2113280"/>
            <a:ext cx="3182692" cy="3992880"/>
          </a:xfrm>
        </p:spPr>
        <p:txBody>
          <a:bodyPr>
            <a:normAutofit/>
          </a:bodyPr>
          <a:lstStyle/>
          <a:p>
            <a:pPr>
              <a:defRPr/>
            </a:pPr>
            <a:r>
              <a:rPr lang="en-US" sz="2000" b="1" dirty="0"/>
              <a:t>Direct banking relationship </a:t>
            </a:r>
            <a:r>
              <a:rPr lang="en-US" sz="2000" dirty="0"/>
              <a:t>– client due diligence (depth of client profile and transactions within that bank’s relationship)</a:t>
            </a:r>
          </a:p>
          <a:p>
            <a:pPr marL="0" indent="0">
              <a:buNone/>
              <a:defRPr/>
            </a:pPr>
            <a:endParaRPr lang="en-US" sz="2000" dirty="0"/>
          </a:p>
          <a:p>
            <a:pPr>
              <a:defRPr/>
            </a:pPr>
            <a:r>
              <a:rPr lang="en-US" sz="2000" b="1" dirty="0"/>
              <a:t>Correspondent relationship </a:t>
            </a:r>
            <a:r>
              <a:rPr lang="en-US" sz="2000" dirty="0"/>
              <a:t>– transaction (breadth of client activity)</a:t>
            </a:r>
          </a:p>
          <a:p>
            <a:endParaRPr lang="en-US" sz="2000" dirty="0"/>
          </a:p>
        </p:txBody>
      </p:sp>
      <p:pic>
        <p:nvPicPr>
          <p:cNvPr id="5" name="Picture 4" descr="A picture containing text, newspaper, receipt&#10;&#10;Description automatically generated">
            <a:extLst>
              <a:ext uri="{FF2B5EF4-FFF2-40B4-BE49-F238E27FC236}">
                <a16:creationId xmlns:a16="http://schemas.microsoft.com/office/drawing/2014/main" id="{35CDE143-911D-D74F-1E60-CDB6E27174C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1818" r="18753" b="1"/>
          <a:stretch/>
        </p:blipFill>
        <p:spPr>
          <a:xfrm>
            <a:off x="3577377" y="1320800"/>
            <a:ext cx="5566623" cy="5537199"/>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495632876"/>
      </p:ext>
    </p:extLst>
  </p:cSld>
  <p:clrMapOvr>
    <a:masterClrMapping/>
  </p:clrMapOvr>
</p:sld>
</file>

<file path=ppt/theme/theme1.xml><?xml version="1.0" encoding="utf-8"?>
<a:theme xmlns:a="http://schemas.openxmlformats.org/drawingml/2006/main" name="OECD Africa Academy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ECD Africa Academy Theme" id="{DE495D7A-E94E-47A3-8343-F1FEA1504EF2}" vid="{0CFFD8E2-A64F-4125-B54C-2F2C0FEDCC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OECD Africa Academy Theme[2167]</Template>
  <TotalTime>1196</TotalTime>
  <Words>2044</Words>
  <Application>Microsoft Office PowerPoint</Application>
  <PresentationFormat>On-screen Show (4:3)</PresentationFormat>
  <Paragraphs>406</Paragraphs>
  <Slides>50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6" baseType="lpstr">
      <vt:lpstr>Arial</vt:lpstr>
      <vt:lpstr>Calibri</vt:lpstr>
      <vt:lpstr>Helvetica 65 Medium</vt:lpstr>
      <vt:lpstr>Poppins Black</vt:lpstr>
      <vt:lpstr>OECD Africa Academy Theme</vt:lpstr>
      <vt:lpstr>Worksheet</vt:lpstr>
      <vt:lpstr>Intro to financial services sector – focus on global payments (follow the money)</vt:lpstr>
      <vt:lpstr>Discussion Topics</vt:lpstr>
      <vt:lpstr>PowerPoint Presentation</vt:lpstr>
      <vt:lpstr>Types of Companies in the Financial Services Industry - Parameters</vt:lpstr>
      <vt:lpstr>Focus on Banks</vt:lpstr>
      <vt:lpstr>PowerPoint Presentation</vt:lpstr>
      <vt:lpstr>Focus on Banks continued</vt:lpstr>
      <vt:lpstr>Focus on Banks continued</vt:lpstr>
      <vt:lpstr>What information is available? – Breadth vs. Depth</vt:lpstr>
      <vt:lpstr>Discussion Topics</vt:lpstr>
      <vt:lpstr>PowerPoint Presentation</vt:lpstr>
      <vt:lpstr>PowerPoint Presentation</vt:lpstr>
      <vt:lpstr>PowerPoint Presentation</vt:lpstr>
      <vt:lpstr>Standard Mediums of Exchange </vt:lpstr>
      <vt:lpstr>Major Money Center &amp; Correspondent Banks</vt:lpstr>
      <vt:lpstr>Primary Processors of Global US$ Payments </vt:lpstr>
      <vt:lpstr>PowerPoint Presentation</vt:lpstr>
      <vt:lpstr>PowerPoint Presentation</vt:lpstr>
      <vt:lpstr>PowerPoint Presentation</vt:lpstr>
      <vt:lpstr>PowerPoint Presentation</vt:lpstr>
      <vt:lpstr>The Basic SWIFT Payment Message types Explained</vt:lpstr>
      <vt:lpstr>PowerPoint Presentation</vt:lpstr>
      <vt:lpstr>PowerPoint Presentation</vt:lpstr>
      <vt:lpstr>PowerPoint Presentation</vt:lpstr>
      <vt:lpstr>Examining the Wire</vt:lpstr>
      <vt:lpstr>PowerPoint Presentation</vt:lpstr>
      <vt:lpstr>Contents of a SWIFT MT103/202Cov</vt:lpstr>
      <vt:lpstr>PowerPoint Presentation</vt:lpstr>
      <vt:lpstr>PowerPoint Presentation</vt:lpstr>
      <vt:lpstr>Software Assistance Please…</vt:lpstr>
      <vt:lpstr>PowerPoint Presentation</vt:lpstr>
      <vt:lpstr>PowerPoint Presentation</vt:lpstr>
      <vt:lpstr>PowerPoint Presentation</vt:lpstr>
      <vt:lpstr>PowerPoint Presentation</vt:lpstr>
      <vt:lpstr>PowerPoint Presentation</vt:lpstr>
      <vt:lpstr>PowerPoint Presentation</vt:lpstr>
      <vt:lpstr>Common Money Laundering Techniques– Games People (Bad guys) Play</vt:lpstr>
      <vt:lpstr>Spoke and Wheel</vt:lpstr>
      <vt:lpstr>Payment Service Providers &amp; Money Service Businesses</vt:lpstr>
      <vt:lpstr>Facilitators and Anonymity (Lawyers, accountants, back office service providers)</vt:lpstr>
      <vt:lpstr>Let me Do you A Favor (one Entity Sends for another)</vt:lpstr>
      <vt:lpstr>Switch Entities…. Overlap the lifespan of a shell entity, transfer the assets, and continue the movement of funds.  </vt:lpstr>
      <vt:lpstr>Multiple firms with accounts at same bank – Separate the illegal flow using two payments switched inside a bank with a book-to-book transfer.</vt:lpstr>
      <vt:lpstr>Switch Currencies on the wire</vt:lpstr>
      <vt:lpstr>Mexican Diversion</vt:lpstr>
      <vt:lpstr>Virtual Currency</vt:lpstr>
      <vt:lpstr>Hawala</vt:lpstr>
      <vt:lpstr>Loans, Taxes &amp; Transfer Pricing</vt:lpstr>
      <vt:lpstr>Other Schemes/Cases</vt:lpstr>
      <vt:lpstr>If you are interested in exploring the possibilities for collaboration and strengthening your abilities…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Douglas Sloan</dc:creator>
  <cp:lastModifiedBy>Douglas Sloan</cp:lastModifiedBy>
  <cp:revision>48</cp:revision>
  <dcterms:created xsi:type="dcterms:W3CDTF">2018-10-25T16:33:09Z</dcterms:created>
  <dcterms:modified xsi:type="dcterms:W3CDTF">2023-10-23T12:38:36Z</dcterms:modified>
</cp:coreProperties>
</file>